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29"/>
  </p:notesMasterIdLst>
  <p:sldIdLst>
    <p:sldId id="586" r:id="rId2"/>
    <p:sldId id="640" r:id="rId3"/>
    <p:sldId id="637" r:id="rId4"/>
    <p:sldId id="638" r:id="rId5"/>
    <p:sldId id="629" r:id="rId6"/>
    <p:sldId id="630" r:id="rId7"/>
    <p:sldId id="639" r:id="rId8"/>
    <p:sldId id="632" r:id="rId9"/>
    <p:sldId id="633" r:id="rId10"/>
    <p:sldId id="634" r:id="rId11"/>
    <p:sldId id="635" r:id="rId12"/>
    <p:sldId id="609" r:id="rId13"/>
    <p:sldId id="610" r:id="rId14"/>
    <p:sldId id="636" r:id="rId15"/>
    <p:sldId id="612" r:id="rId16"/>
    <p:sldId id="613" r:id="rId17"/>
    <p:sldId id="626" r:id="rId18"/>
    <p:sldId id="627" r:id="rId19"/>
    <p:sldId id="628" r:id="rId20"/>
    <p:sldId id="617" r:id="rId21"/>
    <p:sldId id="618" r:id="rId22"/>
    <p:sldId id="643" r:id="rId23"/>
    <p:sldId id="620" r:id="rId24"/>
    <p:sldId id="621" r:id="rId25"/>
    <p:sldId id="622" r:id="rId26"/>
    <p:sldId id="641" r:id="rId27"/>
    <p:sldId id="642" r:id="rId28"/>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CC66"/>
    <a:srgbClr val="FF6600"/>
    <a:srgbClr val="F1F7ED"/>
    <a:srgbClr val="EAF4E4"/>
    <a:srgbClr val="660066"/>
    <a:srgbClr val="00CC66"/>
    <a:srgbClr val="FF3300"/>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5" autoAdjust="0"/>
    <p:restoredTop sz="94434" autoAdjust="0"/>
  </p:normalViewPr>
  <p:slideViewPr>
    <p:cSldViewPr snapToGrid="0">
      <p:cViewPr varScale="1">
        <p:scale>
          <a:sx n="74" d="100"/>
          <a:sy n="74" d="100"/>
        </p:scale>
        <p:origin x="792" y="72"/>
      </p:cViewPr>
      <p:guideLst>
        <p:guide orient="horz" pos="2092"/>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MatsunagaAk\Desktop\&#12464;&#12521;&#12501;&#9313;.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oleObject" Target="file:///D:\MatsunagaAk\Desktop\&#12464;&#12521;&#12501;&#93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atsunagaAk\Desktop\&#12464;&#12521;&#12501;&#9313;.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10.19.135.21\seisaku\_11&#20027;&#35201;&#20491;&#21029;&#35506;&#38988;(&#19968;&#33324;)\&#12295;&#22269;&#38555;&#37329;&#34701;&#12475;&#12531;&#12479;&#12540;\12%20&#30693;&#20107;&#35352;&#32773;&#20250;&#35211;\&#12464;&#12521;&#125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seisaku\_11&#20027;&#35201;&#20491;&#21029;&#35506;&#38988;(&#19968;&#33324;)\&#12295;&#22269;&#38555;&#37329;&#34701;&#12475;&#12531;&#12479;&#12540;\12%20&#30693;&#20107;&#35352;&#32773;&#20250;&#35211;\&#12464;&#12521;&#125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oleObject" Target="https://stats.bis.org/statx/srs/table/D11.2?f=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14929095094164E-2"/>
          <c:y val="9.5009964112097189E-4"/>
          <c:w val="0.84876839381681324"/>
          <c:h val="0.64996683379205533"/>
        </c:manualLayout>
      </c:layout>
      <c:barChart>
        <c:barDir val="col"/>
        <c:grouping val="clustered"/>
        <c:varyColors val="0"/>
        <c:ser>
          <c:idx val="0"/>
          <c:order val="0"/>
          <c:tx>
            <c:strRef>
              <c:f>'ｐ１ (株式市場時価総額)'!$A$3</c:f>
              <c:strCache>
                <c:ptCount val="1"/>
                <c:pt idx="0">
                  <c:v>株式市場時価総額</c:v>
                </c:pt>
              </c:strCache>
            </c:strRef>
          </c:tx>
          <c:spPr>
            <a:pattFill prst="pct75">
              <a:fgClr>
                <a:srgbClr val="00007A"/>
              </a:fgClr>
              <a:bgClr>
                <a:schemeClr val="bg1"/>
              </a:bgClr>
            </a:pattFill>
            <a:ln>
              <a:noFill/>
            </a:ln>
            <a:effectLst/>
          </c:spPr>
          <c:invertIfNegative val="0"/>
          <c:dPt>
            <c:idx val="0"/>
            <c:invertIfNegative val="0"/>
            <c:bubble3D val="0"/>
            <c:spPr>
              <a:pattFill prst="pct75">
                <a:fgClr>
                  <a:srgbClr val="339966"/>
                </a:fgClr>
                <a:bgClr>
                  <a:schemeClr val="bg1"/>
                </a:bgClr>
              </a:pattFill>
              <a:ln>
                <a:noFill/>
              </a:ln>
              <a:effectLst/>
            </c:spPr>
            <c:extLst>
              <c:ext xmlns:c16="http://schemas.microsoft.com/office/drawing/2014/chart" uri="{C3380CC4-5D6E-409C-BE32-E72D297353CC}">
                <c16:uniqueId val="{0000000A-FE45-4B64-97DD-89401B1E6A9A}"/>
              </c:ext>
            </c:extLst>
          </c:dPt>
          <c:dPt>
            <c:idx val="1"/>
            <c:invertIfNegative val="0"/>
            <c:bubble3D val="0"/>
            <c:spPr>
              <a:pattFill prst="dkUpDiag">
                <a:fgClr>
                  <a:srgbClr val="00B050"/>
                </a:fgClr>
                <a:bgClr>
                  <a:schemeClr val="bg1"/>
                </a:bgClr>
              </a:pattFill>
              <a:ln>
                <a:noFill/>
              </a:ln>
              <a:effectLst/>
            </c:spPr>
            <c:extLst>
              <c:ext xmlns:c16="http://schemas.microsoft.com/office/drawing/2014/chart" uri="{C3380CC4-5D6E-409C-BE32-E72D297353CC}">
                <c16:uniqueId val="{00000003-086D-4812-9A26-65206A5B292C}"/>
              </c:ext>
            </c:extLst>
          </c:dPt>
          <c:dPt>
            <c:idx val="2"/>
            <c:invertIfNegative val="0"/>
            <c:bubble3D val="0"/>
            <c:spPr>
              <a:solidFill>
                <a:srgbClr val="C00000"/>
              </a:solidFill>
              <a:ln>
                <a:noFill/>
              </a:ln>
              <a:effectLst/>
            </c:spPr>
            <c:extLst>
              <c:ext xmlns:c16="http://schemas.microsoft.com/office/drawing/2014/chart" uri="{C3380CC4-5D6E-409C-BE32-E72D297353CC}">
                <c16:uniqueId val="{00000001-086D-4812-9A26-65206A5B292C}"/>
              </c:ext>
            </c:extLst>
          </c:dPt>
          <c:dPt>
            <c:idx val="3"/>
            <c:invertIfNegative val="0"/>
            <c:bubble3D val="0"/>
            <c:spPr>
              <a:solidFill>
                <a:srgbClr val="92D050"/>
              </a:solidFill>
              <a:ln>
                <a:noFill/>
              </a:ln>
              <a:effectLst/>
            </c:spPr>
            <c:extLst>
              <c:ext xmlns:c16="http://schemas.microsoft.com/office/drawing/2014/chart" uri="{C3380CC4-5D6E-409C-BE32-E72D297353CC}">
                <c16:uniqueId val="{00000006-086D-4812-9A26-65206A5B292C}"/>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5-086D-4812-9A26-65206A5B292C}"/>
              </c:ext>
            </c:extLst>
          </c:dPt>
          <c:dPt>
            <c:idx val="5"/>
            <c:invertIfNegative val="0"/>
            <c:bubble3D val="0"/>
            <c:spPr>
              <a:pattFill prst="dkHorz">
                <a:fgClr>
                  <a:srgbClr val="009999"/>
                </a:fgClr>
                <a:bgClr>
                  <a:schemeClr val="bg1"/>
                </a:bgClr>
              </a:pattFill>
              <a:ln>
                <a:noFill/>
              </a:ln>
              <a:effectLst/>
            </c:spPr>
            <c:extLst>
              <c:ext xmlns:c16="http://schemas.microsoft.com/office/drawing/2014/chart" uri="{C3380CC4-5D6E-409C-BE32-E72D297353CC}">
                <c16:uniqueId val="{00000004-086D-4812-9A26-65206A5B292C}"/>
              </c:ext>
            </c:extLst>
          </c:dPt>
          <c:dLbls>
            <c:dLbl>
              <c:idx val="1"/>
              <c:layout>
                <c:manualLayout>
                  <c:x val="1.7784651345846105E-7"/>
                  <c:y val="9.0487461320934177E-3"/>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5726031714301667"/>
                      <c:h val="7.7274770811172053E-2"/>
                    </c:manualLayout>
                  </c15:layout>
                </c:ext>
                <c:ext xmlns:c16="http://schemas.microsoft.com/office/drawing/2014/chart" uri="{C3380CC4-5D6E-409C-BE32-E72D297353CC}">
                  <c16:uniqueId val="{00000003-086D-4812-9A26-65206A5B292C}"/>
                </c:ext>
              </c:extLst>
            </c:dLbl>
            <c:dLbl>
              <c:idx val="2"/>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C0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86D-4812-9A26-65206A5B292C}"/>
                </c:ext>
              </c:extLst>
            </c:dLbl>
            <c:dLbl>
              <c:idx val="4"/>
              <c:layout>
                <c:manualLayout>
                  <c:x val="-8.2816236409901225E-17"/>
                  <c:y val="2.39781259074399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86D-4812-9A26-65206A5B292C}"/>
                </c:ext>
              </c:extLst>
            </c:dLbl>
            <c:dLbl>
              <c:idx val="5"/>
              <c:layout>
                <c:manualLayout>
                  <c:x val="1.7784651331353263E-7"/>
                  <c:y val="-2.8230750379401922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0305269983456714"/>
                      <c:h val="5.0129066779144395E-2"/>
                    </c:manualLayout>
                  </c15:layout>
                </c:ext>
                <c:ext xmlns:c16="http://schemas.microsoft.com/office/drawing/2014/chart" uri="{C3380CC4-5D6E-409C-BE32-E72D297353CC}">
                  <c16:uniqueId val="{00000004-086D-4812-9A26-65206A5B292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'ｐ１ (株式市場時価総額)'!$B$2:$G$2</c:f>
              <c:strCache>
                <c:ptCount val="6"/>
                <c:pt idx="0">
                  <c:v>ロンドン</c:v>
                </c:pt>
                <c:pt idx="1">
                  <c:v>ニューヨーク</c:v>
                </c:pt>
                <c:pt idx="2">
                  <c:v>東京</c:v>
                </c:pt>
                <c:pt idx="3">
                  <c:v>シンガポール</c:v>
                </c:pt>
                <c:pt idx="4">
                  <c:v>香港</c:v>
                </c:pt>
                <c:pt idx="5">
                  <c:v>上海</c:v>
                </c:pt>
              </c:strCache>
            </c:strRef>
          </c:cat>
          <c:val>
            <c:numRef>
              <c:f>'ｐ１ (株式市場時価総額)'!$B$3:$G$3</c:f>
              <c:numCache>
                <c:formatCode>#,##0</c:formatCode>
                <c:ptCount val="6"/>
                <c:pt idx="0">
                  <c:v>3230</c:v>
                </c:pt>
                <c:pt idx="1">
                  <c:v>21001</c:v>
                </c:pt>
                <c:pt idx="2">
                  <c:v>5664</c:v>
                </c:pt>
                <c:pt idx="3" formatCode="General">
                  <c:v>586</c:v>
                </c:pt>
                <c:pt idx="4">
                  <c:v>4890</c:v>
                </c:pt>
                <c:pt idx="5">
                  <c:v>5265</c:v>
                </c:pt>
              </c:numCache>
            </c:numRef>
          </c:val>
          <c:extLst>
            <c:ext xmlns:c16="http://schemas.microsoft.com/office/drawing/2014/chart" uri="{C3380CC4-5D6E-409C-BE32-E72D297353CC}">
              <c16:uniqueId val="{00000000-086D-4812-9A26-65206A5B292C}"/>
            </c:ext>
          </c:extLst>
        </c:ser>
        <c:dLbls>
          <c:showLegendKey val="0"/>
          <c:showVal val="0"/>
          <c:showCatName val="0"/>
          <c:showSerName val="0"/>
          <c:showPercent val="0"/>
          <c:showBubbleSize val="0"/>
        </c:dLbls>
        <c:gapWidth val="219"/>
        <c:overlap val="-27"/>
        <c:axId val="1224381695"/>
        <c:axId val="1224382111"/>
      </c:barChart>
      <c:catAx>
        <c:axId val="122438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1224382111"/>
        <c:crosses val="autoZero"/>
        <c:auto val="1"/>
        <c:lblAlgn val="ctr"/>
        <c:lblOffset val="100"/>
        <c:noMultiLvlLbl val="0"/>
      </c:catAx>
      <c:valAx>
        <c:axId val="1224382111"/>
        <c:scaling>
          <c:orientation val="minMax"/>
        </c:scaling>
        <c:delete val="1"/>
        <c:axPos val="l"/>
        <c:numFmt formatCode="#,##0" sourceLinked="1"/>
        <c:majorTickMark val="none"/>
        <c:minorTickMark val="none"/>
        <c:tickLblPos val="nextTo"/>
        <c:crossAx val="1224381695"/>
        <c:crosses val="autoZero"/>
        <c:crossBetween val="between"/>
      </c:valAx>
      <c:spPr>
        <a:noFill/>
        <a:ln>
          <a:noFill/>
          <a:prstDash val="sysDot"/>
        </a:ln>
        <a:effectLst/>
      </c:spPr>
    </c:plotArea>
    <c:plotVisOnly val="1"/>
    <c:dispBlanksAs val="gap"/>
    <c:showDLblsOverMax val="0"/>
  </c:chart>
  <c:spPr>
    <a:noFill/>
    <a:ln>
      <a:noFill/>
    </a:ln>
    <a:effectLst/>
  </c:spPr>
  <c:txPr>
    <a:bodyPr/>
    <a:lstStyle/>
    <a:p>
      <a:pPr>
        <a:defRPr>
          <a:solidFill>
            <a:schemeClr val="tx1"/>
          </a:solidFill>
          <a:latin typeface="UD デジタル 教科書体 NK-B" panose="02020700000000000000" pitchFamily="18" charset="-128"/>
          <a:ea typeface="UD デジタル 教科書体 NK-B" panose="02020700000000000000" pitchFamily="18"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0-E897-47CE-93E4-3C2BD0ED03A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イギリス</c:v>
                </c:pt>
                <c:pt idx="1">
                  <c:v>アメリカ</c:v>
                </c:pt>
                <c:pt idx="2">
                  <c:v>香港</c:v>
                </c:pt>
                <c:pt idx="3">
                  <c:v>シンガポール</c:v>
                </c:pt>
                <c:pt idx="4">
                  <c:v>日本</c:v>
                </c:pt>
                <c:pt idx="5">
                  <c:v>中国</c:v>
                </c:pt>
              </c:strCache>
            </c:strRef>
          </c:cat>
          <c:val>
            <c:numRef>
              <c:f>Sheet1!$B$3:$B$8</c:f>
              <c:numCache>
                <c:formatCode>#,##0_ </c:formatCode>
                <c:ptCount val="6"/>
                <c:pt idx="0">
                  <c:v>3916</c:v>
                </c:pt>
                <c:pt idx="1">
                  <c:v>2425</c:v>
                </c:pt>
                <c:pt idx="2">
                  <c:v>480</c:v>
                </c:pt>
                <c:pt idx="3">
                  <c:v>168</c:v>
                </c:pt>
                <c:pt idx="4">
                  <c:v>157</c:v>
                </c:pt>
                <c:pt idx="5">
                  <c:v>19</c:v>
                </c:pt>
              </c:numCache>
            </c:numRef>
          </c:val>
          <c:extLst>
            <c:ext xmlns:c16="http://schemas.microsoft.com/office/drawing/2014/chart" uri="{C3380CC4-5D6E-409C-BE32-E72D297353CC}">
              <c16:uniqueId val="{00000000-9C50-4449-8459-2459B0B53FCE}"/>
            </c:ext>
          </c:extLst>
        </c:ser>
        <c:dLbls>
          <c:dLblPos val="outEnd"/>
          <c:showLegendKey val="0"/>
          <c:showVal val="1"/>
          <c:showCatName val="0"/>
          <c:showSerName val="0"/>
          <c:showPercent val="0"/>
          <c:showBubbleSize val="0"/>
        </c:dLbls>
        <c:gapWidth val="219"/>
        <c:overlap val="-27"/>
        <c:axId val="1936473823"/>
        <c:axId val="1936474655"/>
      </c:barChart>
      <c:catAx>
        <c:axId val="193647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36474655"/>
        <c:crosses val="autoZero"/>
        <c:auto val="1"/>
        <c:lblAlgn val="ctr"/>
        <c:lblOffset val="100"/>
        <c:noMultiLvlLbl val="0"/>
      </c:catAx>
      <c:valAx>
        <c:axId val="1936474655"/>
        <c:scaling>
          <c:orientation val="minMax"/>
        </c:scaling>
        <c:delete val="0"/>
        <c:axPos val="l"/>
        <c:majorGridlines>
          <c:spPr>
            <a:ln w="9525" cap="flat" cmpd="sng" algn="ctr">
              <a:no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9364738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0-4269-490A-A7C7-77E03EFA099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アメリカ</c:v>
                </c:pt>
                <c:pt idx="1">
                  <c:v>中国</c:v>
                </c:pt>
                <c:pt idx="2">
                  <c:v>日本</c:v>
                </c:pt>
                <c:pt idx="3">
                  <c:v>イギリス</c:v>
                </c:pt>
                <c:pt idx="4">
                  <c:v>フランス</c:v>
                </c:pt>
                <c:pt idx="5">
                  <c:v>ドイツ</c:v>
                </c:pt>
                <c:pt idx="6">
                  <c:v>香港</c:v>
                </c:pt>
                <c:pt idx="7">
                  <c:v>シンガポール</c:v>
                </c:pt>
              </c:strCache>
            </c:strRef>
          </c:cat>
          <c:val>
            <c:numRef>
              <c:f>Sheet1!$B$2:$B$9</c:f>
              <c:numCache>
                <c:formatCode>#,##0_ </c:formatCode>
                <c:ptCount val="8"/>
                <c:pt idx="0">
                  <c:v>41232</c:v>
                </c:pt>
                <c:pt idx="1">
                  <c:v>14726</c:v>
                </c:pt>
                <c:pt idx="2">
                  <c:v>12825</c:v>
                </c:pt>
                <c:pt idx="3">
                  <c:v>6288</c:v>
                </c:pt>
                <c:pt idx="4">
                  <c:v>4670</c:v>
                </c:pt>
                <c:pt idx="5">
                  <c:v>3548</c:v>
                </c:pt>
                <c:pt idx="6">
                  <c:v>532</c:v>
                </c:pt>
                <c:pt idx="7">
                  <c:v>493</c:v>
                </c:pt>
              </c:numCache>
            </c:numRef>
          </c:val>
          <c:extLst>
            <c:ext xmlns:c16="http://schemas.microsoft.com/office/drawing/2014/chart" uri="{C3380CC4-5D6E-409C-BE32-E72D297353CC}">
              <c16:uniqueId val="{00000000-01B3-48D5-B3AC-1CF4870EE2A6}"/>
            </c:ext>
          </c:extLst>
        </c:ser>
        <c:dLbls>
          <c:dLblPos val="outEnd"/>
          <c:showLegendKey val="0"/>
          <c:showVal val="1"/>
          <c:showCatName val="0"/>
          <c:showSerName val="0"/>
          <c:showPercent val="0"/>
          <c:showBubbleSize val="0"/>
        </c:dLbls>
        <c:gapWidth val="219"/>
        <c:overlap val="-27"/>
        <c:axId val="1200728047"/>
        <c:axId val="1200728463"/>
      </c:barChart>
      <c:catAx>
        <c:axId val="120072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0728463"/>
        <c:crosses val="autoZero"/>
        <c:auto val="1"/>
        <c:lblAlgn val="ctr"/>
        <c:lblOffset val="100"/>
        <c:noMultiLvlLbl val="0"/>
      </c:catAx>
      <c:valAx>
        <c:axId val="1200728463"/>
        <c:scaling>
          <c:orientation val="minMax"/>
        </c:scaling>
        <c:delete val="0"/>
        <c:axPos val="l"/>
        <c:majorGridlines>
          <c:spPr>
            <a:ln w="9525" cap="flat" cmpd="sng" algn="ctr">
              <a:no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00728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99128592137206E-2"/>
          <c:y val="2.0859533248831226E-2"/>
          <c:w val="0.90471870963866274"/>
          <c:h val="0.87791003019866476"/>
        </c:manualLayout>
      </c:layout>
      <c:barChart>
        <c:barDir val="col"/>
        <c:grouping val="clustered"/>
        <c:varyColors val="0"/>
        <c:ser>
          <c:idx val="0"/>
          <c:order val="0"/>
          <c:tx>
            <c:strRef>
              <c:f>Sheet2!$B$2</c:f>
              <c:strCache>
                <c:ptCount val="1"/>
                <c:pt idx="0">
                  <c:v>認定校数</c:v>
                </c:pt>
              </c:strCache>
            </c:strRef>
          </c:tx>
          <c:spPr>
            <a:solidFill>
              <a:srgbClr val="00B050"/>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12F8-4796-96E5-73C0C575BEF3}"/>
                </c:ext>
              </c:extLst>
            </c:dLbl>
            <c:dLbl>
              <c:idx val="2"/>
              <c:layout>
                <c:manualLayout>
                  <c:x val="2.8364207140007701E-3"/>
                  <c:y val="7.7344434661918548E-3"/>
                </c:manualLayout>
              </c:layout>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2E5-4E65-BC93-1C59D6FD969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Sheet2!$A$3:$A$22</c:f>
              <c:strCache>
                <c:ptCount val="20"/>
                <c:pt idx="0">
                  <c:v>東京都</c:v>
                </c:pt>
                <c:pt idx="1">
                  <c:v>神奈川県</c:v>
                </c:pt>
                <c:pt idx="2">
                  <c:v>大阪府</c:v>
                </c:pt>
                <c:pt idx="3">
                  <c:v>愛知県</c:v>
                </c:pt>
                <c:pt idx="4">
                  <c:v>兵庫県</c:v>
                </c:pt>
                <c:pt idx="5">
                  <c:v>山梨県</c:v>
                </c:pt>
                <c:pt idx="6">
                  <c:v>静岡県</c:v>
                </c:pt>
                <c:pt idx="7">
                  <c:v>京都府</c:v>
                </c:pt>
                <c:pt idx="8">
                  <c:v>宮城県</c:v>
                </c:pt>
                <c:pt idx="9">
                  <c:v>茨城県</c:v>
                </c:pt>
                <c:pt idx="10">
                  <c:v>長野県</c:v>
                </c:pt>
                <c:pt idx="11">
                  <c:v>広島県</c:v>
                </c:pt>
                <c:pt idx="12">
                  <c:v>福岡県</c:v>
                </c:pt>
                <c:pt idx="13">
                  <c:v>埼玉県</c:v>
                </c:pt>
                <c:pt idx="14">
                  <c:v>岡山県</c:v>
                </c:pt>
                <c:pt idx="15">
                  <c:v>沖縄県</c:v>
                </c:pt>
                <c:pt idx="16">
                  <c:v>北海道</c:v>
                </c:pt>
                <c:pt idx="17">
                  <c:v>群馬県</c:v>
                </c:pt>
                <c:pt idx="18">
                  <c:v>岐阜県</c:v>
                </c:pt>
                <c:pt idx="19">
                  <c:v>滋賀県</c:v>
                </c:pt>
              </c:strCache>
            </c:strRef>
          </c:cat>
          <c:val>
            <c:numRef>
              <c:f>Sheet2!$B$3:$B$22</c:f>
              <c:numCache>
                <c:formatCode>General</c:formatCode>
                <c:ptCount val="20"/>
                <c:pt idx="0">
                  <c:v>21</c:v>
                </c:pt>
                <c:pt idx="1">
                  <c:v>8</c:v>
                </c:pt>
                <c:pt idx="2">
                  <c:v>7</c:v>
                </c:pt>
                <c:pt idx="3">
                  <c:v>5</c:v>
                </c:pt>
                <c:pt idx="4">
                  <c:v>5</c:v>
                </c:pt>
                <c:pt idx="5">
                  <c:v>4</c:v>
                </c:pt>
                <c:pt idx="6">
                  <c:v>4</c:v>
                </c:pt>
                <c:pt idx="7">
                  <c:v>4</c:v>
                </c:pt>
                <c:pt idx="8">
                  <c:v>3</c:v>
                </c:pt>
                <c:pt idx="9">
                  <c:v>3</c:v>
                </c:pt>
                <c:pt idx="10">
                  <c:v>3</c:v>
                </c:pt>
                <c:pt idx="11">
                  <c:v>3</c:v>
                </c:pt>
                <c:pt idx="12">
                  <c:v>3</c:v>
                </c:pt>
                <c:pt idx="13">
                  <c:v>2</c:v>
                </c:pt>
                <c:pt idx="14">
                  <c:v>2</c:v>
                </c:pt>
                <c:pt idx="15">
                  <c:v>2</c:v>
                </c:pt>
                <c:pt idx="16">
                  <c:v>1</c:v>
                </c:pt>
                <c:pt idx="17">
                  <c:v>1</c:v>
                </c:pt>
                <c:pt idx="18">
                  <c:v>1</c:v>
                </c:pt>
                <c:pt idx="19">
                  <c:v>1</c:v>
                </c:pt>
              </c:numCache>
            </c:numRef>
          </c:val>
          <c:extLst>
            <c:ext xmlns:c16="http://schemas.microsoft.com/office/drawing/2014/chart" uri="{C3380CC4-5D6E-409C-BE32-E72D297353CC}">
              <c16:uniqueId val="{00000000-22E5-4E65-BC93-1C59D6FD969B}"/>
            </c:ext>
          </c:extLst>
        </c:ser>
        <c:dLbls>
          <c:dLblPos val="outEnd"/>
          <c:showLegendKey val="0"/>
          <c:showVal val="1"/>
          <c:showCatName val="0"/>
          <c:showSerName val="0"/>
          <c:showPercent val="0"/>
          <c:showBubbleSize val="0"/>
        </c:dLbls>
        <c:gapWidth val="219"/>
        <c:overlap val="-27"/>
        <c:axId val="1830825567"/>
        <c:axId val="1830821823"/>
      </c:barChart>
      <c:catAx>
        <c:axId val="183082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30821823"/>
        <c:crosses val="autoZero"/>
        <c:auto val="1"/>
        <c:lblAlgn val="ctr"/>
        <c:lblOffset val="100"/>
        <c:noMultiLvlLbl val="0"/>
      </c:catAx>
      <c:valAx>
        <c:axId val="1830821823"/>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30825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集計!$B$2</c:f>
              <c:strCache>
                <c:ptCount val="1"/>
                <c:pt idx="0">
                  <c:v>医療機関数</c:v>
                </c:pt>
              </c:strCache>
            </c:strRef>
          </c:tx>
          <c:spPr>
            <a:solidFill>
              <a:srgbClr val="00B050"/>
            </a:solidFill>
            <a:ln>
              <a:noFill/>
            </a:ln>
            <a:effectLst/>
          </c:spPr>
          <c:invertIfNegative val="0"/>
          <c:dLbls>
            <c:dLbl>
              <c:idx val="0"/>
              <c:layout>
                <c:manualLayout>
                  <c:x val="5.5549383401844177E-3"/>
                  <c:y val="-2.4731300264663972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88A-480D-BF82-76BF1D8DDD5A}"/>
                </c:ext>
              </c:extLst>
            </c:dLbl>
            <c:dLbl>
              <c:idx val="4"/>
              <c:layout>
                <c:manualLayout>
                  <c:x val="-1.2729919972467497E-17"/>
                  <c:y val="-0.11623711124392024"/>
                </c:manualLayout>
              </c:layout>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88A-480D-BF82-76BF1D8DDD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集計!$A$3:$A$49</c:f>
              <c:strCache>
                <c:ptCount val="47"/>
                <c:pt idx="0">
                  <c:v>東京都</c:v>
                </c:pt>
                <c:pt idx="1">
                  <c:v>三重県</c:v>
                </c:pt>
                <c:pt idx="2">
                  <c:v>香川県</c:v>
                </c:pt>
                <c:pt idx="3">
                  <c:v>茨城県</c:v>
                </c:pt>
                <c:pt idx="4">
                  <c:v>大阪府</c:v>
                </c:pt>
                <c:pt idx="5">
                  <c:v>埼玉県</c:v>
                </c:pt>
                <c:pt idx="6">
                  <c:v>山梨県</c:v>
                </c:pt>
                <c:pt idx="7">
                  <c:v>岐阜県</c:v>
                </c:pt>
                <c:pt idx="8">
                  <c:v>神奈川県</c:v>
                </c:pt>
                <c:pt idx="9">
                  <c:v>徳島県</c:v>
                </c:pt>
                <c:pt idx="10">
                  <c:v>秋田県</c:v>
                </c:pt>
                <c:pt idx="11">
                  <c:v>北海道</c:v>
                </c:pt>
                <c:pt idx="12">
                  <c:v>群馬県</c:v>
                </c:pt>
                <c:pt idx="13">
                  <c:v>愛知県</c:v>
                </c:pt>
                <c:pt idx="14">
                  <c:v>福井県</c:v>
                </c:pt>
                <c:pt idx="15">
                  <c:v>福岡県</c:v>
                </c:pt>
                <c:pt idx="16">
                  <c:v>島根県</c:v>
                </c:pt>
                <c:pt idx="17">
                  <c:v>石川県</c:v>
                </c:pt>
                <c:pt idx="18">
                  <c:v>京都府</c:v>
                </c:pt>
                <c:pt idx="19">
                  <c:v>熊本県</c:v>
                </c:pt>
                <c:pt idx="20">
                  <c:v>千葉県</c:v>
                </c:pt>
                <c:pt idx="21">
                  <c:v>栃木県</c:v>
                </c:pt>
                <c:pt idx="22">
                  <c:v>鳥取県</c:v>
                </c:pt>
                <c:pt idx="23">
                  <c:v>鹿児島県</c:v>
                </c:pt>
                <c:pt idx="24">
                  <c:v>富山県</c:v>
                </c:pt>
                <c:pt idx="25">
                  <c:v>新潟県</c:v>
                </c:pt>
                <c:pt idx="26">
                  <c:v>広島県</c:v>
                </c:pt>
                <c:pt idx="27">
                  <c:v>静岡県</c:v>
                </c:pt>
                <c:pt idx="28">
                  <c:v>兵庫県</c:v>
                </c:pt>
                <c:pt idx="29">
                  <c:v>奈良県</c:v>
                </c:pt>
                <c:pt idx="30">
                  <c:v>山口県</c:v>
                </c:pt>
                <c:pt idx="31">
                  <c:v>長野県</c:v>
                </c:pt>
                <c:pt idx="32">
                  <c:v>岡山県</c:v>
                </c:pt>
                <c:pt idx="33">
                  <c:v>山形県</c:v>
                </c:pt>
                <c:pt idx="34">
                  <c:v>愛媛県</c:v>
                </c:pt>
                <c:pt idx="35">
                  <c:v>岩手県</c:v>
                </c:pt>
                <c:pt idx="36">
                  <c:v>長崎県</c:v>
                </c:pt>
                <c:pt idx="37">
                  <c:v>福島県</c:v>
                </c:pt>
                <c:pt idx="38">
                  <c:v>沖縄県</c:v>
                </c:pt>
                <c:pt idx="39">
                  <c:v>高知県</c:v>
                </c:pt>
                <c:pt idx="40">
                  <c:v>宮城県</c:v>
                </c:pt>
                <c:pt idx="41">
                  <c:v>滋賀県</c:v>
                </c:pt>
                <c:pt idx="42">
                  <c:v>大分県</c:v>
                </c:pt>
                <c:pt idx="43">
                  <c:v>和歌山県</c:v>
                </c:pt>
                <c:pt idx="44">
                  <c:v>宮崎県</c:v>
                </c:pt>
                <c:pt idx="45">
                  <c:v>青森県</c:v>
                </c:pt>
                <c:pt idx="46">
                  <c:v>佐賀県</c:v>
                </c:pt>
              </c:strCache>
            </c:strRef>
          </c:cat>
          <c:val>
            <c:numRef>
              <c:f>集計!$B$3:$B$49</c:f>
              <c:numCache>
                <c:formatCode>General</c:formatCode>
                <c:ptCount val="47"/>
                <c:pt idx="0">
                  <c:v>392</c:v>
                </c:pt>
                <c:pt idx="1">
                  <c:v>115</c:v>
                </c:pt>
                <c:pt idx="2">
                  <c:v>99</c:v>
                </c:pt>
                <c:pt idx="3">
                  <c:v>85</c:v>
                </c:pt>
                <c:pt idx="4">
                  <c:v>70</c:v>
                </c:pt>
                <c:pt idx="5">
                  <c:v>67</c:v>
                </c:pt>
                <c:pt idx="6">
                  <c:v>57</c:v>
                </c:pt>
                <c:pt idx="7">
                  <c:v>57</c:v>
                </c:pt>
                <c:pt idx="8">
                  <c:v>51</c:v>
                </c:pt>
                <c:pt idx="9">
                  <c:v>47</c:v>
                </c:pt>
                <c:pt idx="10">
                  <c:v>43</c:v>
                </c:pt>
                <c:pt idx="11">
                  <c:v>42</c:v>
                </c:pt>
                <c:pt idx="12">
                  <c:v>41</c:v>
                </c:pt>
                <c:pt idx="13">
                  <c:v>40</c:v>
                </c:pt>
                <c:pt idx="14">
                  <c:v>38</c:v>
                </c:pt>
                <c:pt idx="15">
                  <c:v>37</c:v>
                </c:pt>
                <c:pt idx="16">
                  <c:v>36</c:v>
                </c:pt>
                <c:pt idx="17">
                  <c:v>35</c:v>
                </c:pt>
                <c:pt idx="18">
                  <c:v>34</c:v>
                </c:pt>
                <c:pt idx="19">
                  <c:v>34</c:v>
                </c:pt>
                <c:pt idx="20">
                  <c:v>33</c:v>
                </c:pt>
                <c:pt idx="21">
                  <c:v>32</c:v>
                </c:pt>
                <c:pt idx="22">
                  <c:v>32</c:v>
                </c:pt>
                <c:pt idx="23">
                  <c:v>32</c:v>
                </c:pt>
                <c:pt idx="24">
                  <c:v>26</c:v>
                </c:pt>
                <c:pt idx="25">
                  <c:v>25</c:v>
                </c:pt>
                <c:pt idx="26">
                  <c:v>25</c:v>
                </c:pt>
                <c:pt idx="27">
                  <c:v>24</c:v>
                </c:pt>
                <c:pt idx="28">
                  <c:v>24</c:v>
                </c:pt>
                <c:pt idx="29">
                  <c:v>24</c:v>
                </c:pt>
                <c:pt idx="30">
                  <c:v>24</c:v>
                </c:pt>
                <c:pt idx="31">
                  <c:v>22</c:v>
                </c:pt>
                <c:pt idx="32">
                  <c:v>22</c:v>
                </c:pt>
                <c:pt idx="33">
                  <c:v>19</c:v>
                </c:pt>
                <c:pt idx="34">
                  <c:v>18</c:v>
                </c:pt>
                <c:pt idx="35">
                  <c:v>17</c:v>
                </c:pt>
                <c:pt idx="36">
                  <c:v>17</c:v>
                </c:pt>
                <c:pt idx="37">
                  <c:v>15</c:v>
                </c:pt>
                <c:pt idx="38">
                  <c:v>15</c:v>
                </c:pt>
                <c:pt idx="39">
                  <c:v>14</c:v>
                </c:pt>
                <c:pt idx="40">
                  <c:v>13</c:v>
                </c:pt>
                <c:pt idx="41">
                  <c:v>13</c:v>
                </c:pt>
                <c:pt idx="42">
                  <c:v>11</c:v>
                </c:pt>
                <c:pt idx="43">
                  <c:v>10</c:v>
                </c:pt>
                <c:pt idx="44">
                  <c:v>9</c:v>
                </c:pt>
                <c:pt idx="45">
                  <c:v>5</c:v>
                </c:pt>
                <c:pt idx="46">
                  <c:v>5</c:v>
                </c:pt>
              </c:numCache>
            </c:numRef>
          </c:val>
          <c:extLst>
            <c:ext xmlns:c16="http://schemas.microsoft.com/office/drawing/2014/chart" uri="{C3380CC4-5D6E-409C-BE32-E72D297353CC}">
              <c16:uniqueId val="{00000002-488A-480D-BF82-76BF1D8DDD5A}"/>
            </c:ext>
          </c:extLst>
        </c:ser>
        <c:dLbls>
          <c:dLblPos val="outEnd"/>
          <c:showLegendKey val="0"/>
          <c:showVal val="1"/>
          <c:showCatName val="0"/>
          <c:showSerName val="0"/>
          <c:showPercent val="0"/>
          <c:showBubbleSize val="0"/>
        </c:dLbls>
        <c:gapWidth val="219"/>
        <c:overlap val="-27"/>
        <c:axId val="682364512"/>
        <c:axId val="682354112"/>
      </c:barChart>
      <c:catAx>
        <c:axId val="68236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82354112"/>
        <c:crosses val="autoZero"/>
        <c:auto val="1"/>
        <c:lblAlgn val="ctr"/>
        <c:lblOffset val="100"/>
        <c:noMultiLvlLbl val="0"/>
      </c:catAx>
      <c:valAx>
        <c:axId val="68235411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82364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1032826998197E-2"/>
          <c:y val="0.11558320006378009"/>
          <c:w val="0.90914817687892224"/>
          <c:h val="0.63582190940534178"/>
        </c:manualLayout>
      </c:layout>
      <c:barChart>
        <c:barDir val="col"/>
        <c:grouping val="clustered"/>
        <c:varyColors val="0"/>
        <c:ser>
          <c:idx val="0"/>
          <c:order val="0"/>
          <c:spPr>
            <a:pattFill prst="pct75">
              <a:fgClr>
                <a:srgbClr val="339966"/>
              </a:fgClr>
              <a:bgClr>
                <a:schemeClr val="bg1"/>
              </a:bgClr>
            </a:pattFill>
            <a:ln>
              <a:noFill/>
            </a:ln>
            <a:effectLst/>
          </c:spPr>
          <c:invertIfNegative val="0"/>
          <c:dPt>
            <c:idx val="1"/>
            <c:invertIfNegative val="0"/>
            <c:bubble3D val="0"/>
            <c:spPr>
              <a:pattFill prst="dkUpDiag">
                <a:fgClr>
                  <a:srgbClr val="00B050"/>
                </a:fgClr>
                <a:bgClr>
                  <a:schemeClr val="bg1"/>
                </a:bgClr>
              </a:pattFill>
              <a:ln>
                <a:noFill/>
              </a:ln>
              <a:effectLst/>
            </c:spPr>
            <c:extLst>
              <c:ext xmlns:c16="http://schemas.microsoft.com/office/drawing/2014/chart" uri="{C3380CC4-5D6E-409C-BE32-E72D297353CC}">
                <c16:uniqueId val="{00000003-ED3F-42D3-A374-CC9926ACE994}"/>
              </c:ext>
            </c:extLst>
          </c:dPt>
          <c:dPt>
            <c:idx val="2"/>
            <c:invertIfNegative val="0"/>
            <c:bubble3D val="0"/>
            <c:spPr>
              <a:solidFill>
                <a:srgbClr val="C00000"/>
              </a:solidFill>
              <a:ln>
                <a:noFill/>
              </a:ln>
              <a:effectLst/>
            </c:spPr>
            <c:extLst>
              <c:ext xmlns:c16="http://schemas.microsoft.com/office/drawing/2014/chart" uri="{C3380CC4-5D6E-409C-BE32-E72D297353CC}">
                <c16:uniqueId val="{00000001-ED3F-42D3-A374-CC9926ACE994}"/>
              </c:ext>
            </c:extLst>
          </c:dPt>
          <c:dPt>
            <c:idx val="3"/>
            <c:invertIfNegative val="0"/>
            <c:bubble3D val="0"/>
            <c:spPr>
              <a:solidFill>
                <a:srgbClr val="92D050"/>
              </a:solidFill>
              <a:ln>
                <a:noFill/>
              </a:ln>
              <a:effectLst/>
            </c:spPr>
            <c:extLst>
              <c:ext xmlns:c16="http://schemas.microsoft.com/office/drawing/2014/chart" uri="{C3380CC4-5D6E-409C-BE32-E72D297353CC}">
                <c16:uniqueId val="{00000004-ED3F-42D3-A374-CC9926ACE994}"/>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6-ED3F-42D3-A374-CC9926ACE994}"/>
              </c:ext>
            </c:extLst>
          </c:dPt>
          <c:dPt>
            <c:idx val="5"/>
            <c:invertIfNegative val="0"/>
            <c:bubble3D val="0"/>
            <c:spPr>
              <a:pattFill prst="pct75">
                <a:fgClr>
                  <a:srgbClr val="009999"/>
                </a:fgClr>
                <a:bgClr>
                  <a:schemeClr val="bg1"/>
                </a:bgClr>
              </a:pattFill>
              <a:ln>
                <a:noFill/>
              </a:ln>
              <a:effectLst/>
            </c:spPr>
            <c:extLst>
              <c:ext xmlns:c16="http://schemas.microsoft.com/office/drawing/2014/chart" uri="{C3380CC4-5D6E-409C-BE32-E72D297353CC}">
                <c16:uniqueId val="{00000008-429E-4F88-8CC8-61D3D39D127D}"/>
              </c:ext>
            </c:extLst>
          </c:dPt>
          <c:dLbls>
            <c:dLbl>
              <c:idx val="0"/>
              <c:layout>
                <c:manualLayout>
                  <c:x val="2.4361671680911419E-2"/>
                  <c:y val="1.387016602844107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3849888781212422"/>
                      <c:h val="6.971978627847214E-2"/>
                    </c:manualLayout>
                  </c15:layout>
                </c:ext>
                <c:ext xmlns:c16="http://schemas.microsoft.com/office/drawing/2014/chart" uri="{C3380CC4-5D6E-409C-BE32-E72D297353CC}">
                  <c16:uniqueId val="{00000002-ED3F-42D3-A374-CC9926ACE994}"/>
                </c:ext>
              </c:extLst>
            </c:dLbl>
            <c:dLbl>
              <c:idx val="1"/>
              <c:layout>
                <c:manualLayout>
                  <c:x val="1.4616887914941222E-2"/>
                  <c:y val="-4.6231459817637011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3362659184047718"/>
                      <c:h val="8.8213098288676947E-2"/>
                    </c:manualLayout>
                  </c15:layout>
                </c:ext>
                <c:ext xmlns:c16="http://schemas.microsoft.com/office/drawing/2014/chart" uri="{C3380CC4-5D6E-409C-BE32-E72D297353CC}">
                  <c16:uniqueId val="{00000003-ED3F-42D3-A374-CC9926ACE994}"/>
                </c:ext>
              </c:extLst>
            </c:dLbl>
            <c:dLbl>
              <c:idx val="2"/>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rgbClr val="C0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D3F-42D3-A374-CC9926ACE994}"/>
                </c:ext>
              </c:extLst>
            </c:dLbl>
            <c:dLbl>
              <c:idx val="4"/>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D3F-42D3-A374-CC9926ACE99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'ｐ１ (デリバティブ)'!$B$2:$G$2</c:f>
              <c:strCache>
                <c:ptCount val="6"/>
                <c:pt idx="0">
                  <c:v>ロンドン</c:v>
                </c:pt>
                <c:pt idx="1">
                  <c:v>ニューヨーク</c:v>
                </c:pt>
                <c:pt idx="2">
                  <c:v>東京</c:v>
                </c:pt>
                <c:pt idx="3">
                  <c:v>シンガポール</c:v>
                </c:pt>
                <c:pt idx="4">
                  <c:v>香港</c:v>
                </c:pt>
                <c:pt idx="5">
                  <c:v>上海</c:v>
                </c:pt>
              </c:strCache>
            </c:strRef>
          </c:cat>
          <c:val>
            <c:numRef>
              <c:f>'ｐ１ (デリバティブ)'!$B$3:$G$3</c:f>
              <c:numCache>
                <c:formatCode>#,##0</c:formatCode>
                <c:ptCount val="6"/>
                <c:pt idx="0">
                  <c:v>3916</c:v>
                </c:pt>
                <c:pt idx="1">
                  <c:v>2425</c:v>
                </c:pt>
                <c:pt idx="2" formatCode="General">
                  <c:v>157</c:v>
                </c:pt>
                <c:pt idx="3" formatCode="General">
                  <c:v>168</c:v>
                </c:pt>
                <c:pt idx="4" formatCode="General">
                  <c:v>480</c:v>
                </c:pt>
                <c:pt idx="5" formatCode="General">
                  <c:v>19</c:v>
                </c:pt>
              </c:numCache>
            </c:numRef>
          </c:val>
          <c:extLst>
            <c:ext xmlns:c16="http://schemas.microsoft.com/office/drawing/2014/chart" uri="{C3380CC4-5D6E-409C-BE32-E72D297353CC}">
              <c16:uniqueId val="{00000000-ED3F-42D3-A374-CC9926ACE994}"/>
            </c:ext>
          </c:extLst>
        </c:ser>
        <c:dLbls>
          <c:showLegendKey val="0"/>
          <c:showVal val="0"/>
          <c:showCatName val="0"/>
          <c:showSerName val="0"/>
          <c:showPercent val="0"/>
          <c:showBubbleSize val="0"/>
        </c:dLbls>
        <c:gapWidth val="219"/>
        <c:overlap val="-27"/>
        <c:axId val="1061015503"/>
        <c:axId val="625085567"/>
      </c:barChart>
      <c:catAx>
        <c:axId val="106101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625085567"/>
        <c:crosses val="autoZero"/>
        <c:auto val="1"/>
        <c:lblAlgn val="ctr"/>
        <c:lblOffset val="100"/>
        <c:noMultiLvlLbl val="0"/>
      </c:catAx>
      <c:valAx>
        <c:axId val="625085567"/>
        <c:scaling>
          <c:orientation val="minMax"/>
        </c:scaling>
        <c:delete val="1"/>
        <c:axPos val="l"/>
        <c:numFmt formatCode="#,##0" sourceLinked="1"/>
        <c:majorTickMark val="none"/>
        <c:minorTickMark val="none"/>
        <c:tickLblPos val="nextTo"/>
        <c:crossAx val="1061015503"/>
        <c:crosses val="autoZero"/>
        <c:crossBetween val="between"/>
      </c:valAx>
      <c:spPr>
        <a:noFill/>
        <a:ln>
          <a:noFill/>
          <a:prstDash val="sysDot"/>
        </a:ln>
        <a:effectLst/>
      </c:spPr>
    </c:plotArea>
    <c:plotVisOnly val="1"/>
    <c:dispBlanksAs val="gap"/>
    <c:showDLblsOverMax val="0"/>
  </c:chart>
  <c:spPr>
    <a:noFill/>
    <a:ln>
      <a:noFill/>
    </a:ln>
    <a:effectLst/>
  </c:spPr>
  <c:txPr>
    <a:bodyPr/>
    <a:lstStyle/>
    <a:p>
      <a:pPr>
        <a:defRPr>
          <a:solidFill>
            <a:schemeClr val="tx1"/>
          </a:solidFill>
          <a:latin typeface="UD デジタル 教科書体 NK-B" panose="02020700000000000000" pitchFamily="18" charset="-128"/>
          <a:ea typeface="UD デジタル 教科書体 NK-B" panose="02020700000000000000" pitchFamily="18"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79731662802744E-2"/>
          <c:y val="0.13795780446490838"/>
          <c:w val="0.88031664081582695"/>
          <c:h val="0.62397482143335625"/>
        </c:manualLayout>
      </c:layout>
      <c:barChart>
        <c:barDir val="col"/>
        <c:grouping val="clustered"/>
        <c:varyColors val="0"/>
        <c:ser>
          <c:idx val="0"/>
          <c:order val="0"/>
          <c:spPr>
            <a:pattFill prst="pct75">
              <a:fgClr>
                <a:srgbClr val="00007A"/>
              </a:fgClr>
              <a:bgClr>
                <a:schemeClr val="bg1"/>
              </a:bgClr>
            </a:pattFill>
            <a:ln>
              <a:noFill/>
            </a:ln>
            <a:effectLst/>
          </c:spPr>
          <c:invertIfNegative val="0"/>
          <c:dPt>
            <c:idx val="0"/>
            <c:invertIfNegative val="0"/>
            <c:bubble3D val="0"/>
            <c:spPr>
              <a:pattFill prst="pct75">
                <a:fgClr>
                  <a:srgbClr val="339966"/>
                </a:fgClr>
                <a:bgClr>
                  <a:schemeClr val="bg1"/>
                </a:bgClr>
              </a:pattFill>
              <a:ln>
                <a:noFill/>
              </a:ln>
              <a:effectLst/>
            </c:spPr>
            <c:extLst>
              <c:ext xmlns:c16="http://schemas.microsoft.com/office/drawing/2014/chart" uri="{C3380CC4-5D6E-409C-BE32-E72D297353CC}">
                <c16:uniqueId val="{00000005-4233-4843-9460-8E66AFB1CCA7}"/>
              </c:ext>
            </c:extLst>
          </c:dPt>
          <c:dPt>
            <c:idx val="1"/>
            <c:invertIfNegative val="0"/>
            <c:bubble3D val="0"/>
            <c:spPr>
              <a:pattFill prst="dkUpDiag">
                <a:fgClr>
                  <a:srgbClr val="00B050"/>
                </a:fgClr>
                <a:bgClr>
                  <a:schemeClr val="bg1"/>
                </a:bgClr>
              </a:pattFill>
              <a:ln>
                <a:noFill/>
              </a:ln>
              <a:effectLst/>
            </c:spPr>
            <c:extLst>
              <c:ext xmlns:c16="http://schemas.microsoft.com/office/drawing/2014/chart" uri="{C3380CC4-5D6E-409C-BE32-E72D297353CC}">
                <c16:uniqueId val="{00000006-4233-4843-9460-8E66AFB1CCA7}"/>
              </c:ext>
            </c:extLst>
          </c:dPt>
          <c:dPt>
            <c:idx val="2"/>
            <c:invertIfNegative val="0"/>
            <c:bubble3D val="0"/>
            <c:spPr>
              <a:solidFill>
                <a:srgbClr val="C00000"/>
              </a:solidFill>
              <a:ln>
                <a:noFill/>
              </a:ln>
              <a:effectLst/>
            </c:spPr>
            <c:extLst>
              <c:ext xmlns:c16="http://schemas.microsoft.com/office/drawing/2014/chart" uri="{C3380CC4-5D6E-409C-BE32-E72D297353CC}">
                <c16:uniqueId val="{00000001-4233-4843-9460-8E66AFB1CCA7}"/>
              </c:ext>
            </c:extLst>
          </c:dPt>
          <c:dPt>
            <c:idx val="3"/>
            <c:invertIfNegative val="0"/>
            <c:bubble3D val="0"/>
            <c:spPr>
              <a:solidFill>
                <a:srgbClr val="92D050"/>
              </a:solidFill>
              <a:ln>
                <a:noFill/>
              </a:ln>
              <a:effectLst/>
            </c:spPr>
            <c:extLst>
              <c:ext xmlns:c16="http://schemas.microsoft.com/office/drawing/2014/chart" uri="{C3380CC4-5D6E-409C-BE32-E72D297353CC}">
                <c16:uniqueId val="{00000002-4233-4843-9460-8E66AFB1CCA7}"/>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3-4233-4843-9460-8E66AFB1CCA7}"/>
              </c:ext>
            </c:extLst>
          </c:dPt>
          <c:dPt>
            <c:idx val="5"/>
            <c:invertIfNegative val="0"/>
            <c:bubble3D val="0"/>
            <c:spPr>
              <a:pattFill prst="dkHorz">
                <a:fgClr>
                  <a:srgbClr val="009999"/>
                </a:fgClr>
                <a:bgClr>
                  <a:schemeClr val="bg1"/>
                </a:bgClr>
              </a:pattFill>
              <a:ln>
                <a:noFill/>
              </a:ln>
              <a:effectLst/>
            </c:spPr>
            <c:extLst>
              <c:ext xmlns:c16="http://schemas.microsoft.com/office/drawing/2014/chart" uri="{C3380CC4-5D6E-409C-BE32-E72D297353CC}">
                <c16:uniqueId val="{00000004-4233-4843-9460-8E66AFB1CCA7}"/>
              </c:ext>
            </c:extLst>
          </c:dPt>
          <c:dLbls>
            <c:dLbl>
              <c:idx val="0"/>
              <c:layout>
                <c:manualLayout>
                  <c:x val="1.8561451008548124E-2"/>
                  <c:y val="3.2190154375145268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2250539396497074"/>
                      <c:h val="9.693835060400896E-2"/>
                    </c:manualLayout>
                  </c15:layout>
                </c:ext>
                <c:ext xmlns:c16="http://schemas.microsoft.com/office/drawing/2014/chart" uri="{C3380CC4-5D6E-409C-BE32-E72D297353CC}">
                  <c16:uniqueId val="{00000005-4233-4843-9460-8E66AFB1CCA7}"/>
                </c:ext>
              </c:extLst>
            </c:dLbl>
            <c:dLbl>
              <c:idx val="1"/>
              <c:layout>
                <c:manualLayout>
                  <c:x val="-4.6401800606901203E-3"/>
                  <c:y val="1.3795780446490796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2085843057085596"/>
                      <c:h val="9.693835060400896E-2"/>
                    </c:manualLayout>
                  </c15:layout>
                </c:ext>
                <c:ext xmlns:c16="http://schemas.microsoft.com/office/drawing/2014/chart" uri="{C3380CC4-5D6E-409C-BE32-E72D297353CC}">
                  <c16:uniqueId val="{00000006-4233-4843-9460-8E66AFB1CCA7}"/>
                </c:ext>
              </c:extLst>
            </c:dLbl>
            <c:dLbl>
              <c:idx val="2"/>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C0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4233-4843-9460-8E66AFB1CCA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'★ｐ１ (外国為替)'!$A$4:$A$9</c:f>
              <c:strCache>
                <c:ptCount val="6"/>
                <c:pt idx="0">
                  <c:v>ロンドン</c:v>
                </c:pt>
                <c:pt idx="1">
                  <c:v>ニューヨーク</c:v>
                </c:pt>
                <c:pt idx="2">
                  <c:v>東京</c:v>
                </c:pt>
                <c:pt idx="3">
                  <c:v>シンガポール</c:v>
                </c:pt>
                <c:pt idx="4">
                  <c:v>香港</c:v>
                </c:pt>
                <c:pt idx="5">
                  <c:v>上海</c:v>
                </c:pt>
              </c:strCache>
            </c:strRef>
          </c:cat>
          <c:val>
            <c:numRef>
              <c:f>'★ｐ１ (外国為替)'!$B$4:$B$9</c:f>
              <c:numCache>
                <c:formatCode>#,##0</c:formatCode>
                <c:ptCount val="6"/>
                <c:pt idx="0">
                  <c:v>3576</c:v>
                </c:pt>
                <c:pt idx="1">
                  <c:v>1370</c:v>
                </c:pt>
                <c:pt idx="2" formatCode="General">
                  <c:v>376</c:v>
                </c:pt>
                <c:pt idx="3" formatCode="General">
                  <c:v>640</c:v>
                </c:pt>
                <c:pt idx="4" formatCode="General">
                  <c:v>632</c:v>
                </c:pt>
                <c:pt idx="5" formatCode="General">
                  <c:v>136</c:v>
                </c:pt>
              </c:numCache>
            </c:numRef>
          </c:val>
          <c:extLst>
            <c:ext xmlns:c16="http://schemas.microsoft.com/office/drawing/2014/chart" uri="{C3380CC4-5D6E-409C-BE32-E72D297353CC}">
              <c16:uniqueId val="{00000000-4233-4843-9460-8E66AFB1CCA7}"/>
            </c:ext>
          </c:extLst>
        </c:ser>
        <c:dLbls>
          <c:showLegendKey val="0"/>
          <c:showVal val="0"/>
          <c:showCatName val="0"/>
          <c:showSerName val="0"/>
          <c:showPercent val="0"/>
          <c:showBubbleSize val="0"/>
        </c:dLbls>
        <c:gapWidth val="219"/>
        <c:overlap val="-27"/>
        <c:axId val="1224385023"/>
        <c:axId val="1224384191"/>
      </c:barChart>
      <c:catAx>
        <c:axId val="1224385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1224384191"/>
        <c:crosses val="autoZero"/>
        <c:auto val="1"/>
        <c:lblAlgn val="ctr"/>
        <c:lblOffset val="100"/>
        <c:noMultiLvlLbl val="0"/>
      </c:catAx>
      <c:valAx>
        <c:axId val="1224384191"/>
        <c:scaling>
          <c:orientation val="minMax"/>
        </c:scaling>
        <c:delete val="1"/>
        <c:axPos val="l"/>
        <c:numFmt formatCode="#,##0" sourceLinked="1"/>
        <c:majorTickMark val="none"/>
        <c:minorTickMark val="none"/>
        <c:tickLblPos val="nextTo"/>
        <c:crossAx val="1224385023"/>
        <c:crosses val="autoZero"/>
        <c:crossBetween val="between"/>
      </c:valAx>
      <c:spPr>
        <a:noFill/>
        <a:ln>
          <a:noFill/>
          <a:prstDash val="sysDot"/>
        </a:ln>
        <a:effectLst/>
      </c:spPr>
    </c:plotArea>
    <c:plotVisOnly val="1"/>
    <c:dispBlanksAs val="gap"/>
    <c:showDLblsOverMax val="0"/>
  </c:chart>
  <c:spPr>
    <a:noFill/>
    <a:ln>
      <a:noFill/>
    </a:ln>
    <a:effectLst/>
  </c:spPr>
  <c:txPr>
    <a:bodyPr/>
    <a:lstStyle/>
    <a:p>
      <a:pPr>
        <a:defRPr>
          <a:latin typeface="UD デジタル 教科書体 NK-B" panose="02020700000000000000" pitchFamily="18" charset="-128"/>
          <a:ea typeface="UD デジタル 教科書体 NK-B" panose="02020700000000000000" pitchFamily="18"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295-48C6-A6D8-B3376912929A}"/>
              </c:ext>
            </c:extLst>
          </c:dPt>
          <c:dPt>
            <c:idx val="1"/>
            <c:bubble3D val="0"/>
            <c:spPr>
              <a:solidFill>
                <a:srgbClr val="92D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295-48C6-A6D8-B3376912929A}"/>
              </c:ext>
            </c:extLst>
          </c:dPt>
          <c:dPt>
            <c:idx val="2"/>
            <c:bubble3D val="0"/>
            <c:spPr>
              <a:solidFill>
                <a:schemeClr val="accent6">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7295-48C6-A6D8-B3376912929A}"/>
              </c:ext>
            </c:extLst>
          </c:dPt>
          <c:dLbls>
            <c:dLbl>
              <c:idx val="0"/>
              <c:layout>
                <c:manualLayout>
                  <c:x val="-0.10662114984917574"/>
                  <c:y val="-0.30685558941639846"/>
                </c:manualLayout>
              </c:layout>
              <c:tx>
                <c:rich>
                  <a:bodyPr rot="0" spcFirstLastPara="1" vertOverflow="overflow" horzOverflow="overflow" vert="horz" wrap="none" lIns="38100" tIns="19050" rIns="38100" bIns="19050" anchor="ctr" anchorCtr="0">
                    <a:noAutofit/>
                  </a:bodyPr>
                  <a:lstStyle/>
                  <a:p>
                    <a:pPr algn="l">
                      <a:defRPr sz="1200" b="1" i="0" u="none" strike="noStrike" kern="1200" baseline="0">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r>
                      <a:rPr lang="en-US" altLang="ja-JP" dirty="0">
                        <a:latin typeface="Arial" panose="020B0604020202020204" pitchFamily="34" charset="0"/>
                        <a:cs typeface="Arial" panose="020B0604020202020204" pitchFamily="34" charset="0"/>
                      </a:rPr>
                      <a:t>Tosho, etc.</a:t>
                    </a:r>
                  </a:p>
                  <a:p>
                    <a:pPr algn="l">
                      <a:defRPr sz="1200" b="1">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r>
                      <a:rPr lang="en-US" altLang="ja-JP" baseline="0" dirty="0">
                        <a:latin typeface="Arial" panose="020B0604020202020204" pitchFamily="34" charset="0"/>
                        <a:cs typeface="Arial" panose="020B0604020202020204" pitchFamily="34" charset="0"/>
                      </a:rPr>
                      <a:t> </a:t>
                    </a:r>
                    <a:fld id="{1539E1F1-A8F9-4D28-8CDC-EBD77B944DDF}" type="VALUE">
                      <a:rPr lang="en-US" altLang="ja-JP" baseline="0">
                        <a:latin typeface="Arial" panose="020B0604020202020204" pitchFamily="34" charset="0"/>
                        <a:cs typeface="Arial" panose="020B0604020202020204" pitchFamily="34" charset="0"/>
                      </a:rPr>
                      <a:pPr algn="l">
                        <a:defRPr sz="1200" b="1">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t>[値]</a:t>
                    </a:fld>
                    <a:endParaRPr lang="en-US" altLang="ja-JP" baseline="0" dirty="0">
                      <a:latin typeface="Arial" panose="020B0604020202020204" pitchFamily="34" charset="0"/>
                      <a:cs typeface="Arial" panose="020B0604020202020204" pitchFamily="34" charset="0"/>
                    </a:endParaRPr>
                  </a:p>
                </c:rich>
              </c:tx>
              <c:spPr>
                <a:noFill/>
                <a:ln>
                  <a:noFill/>
                </a:ln>
                <a:effectLst/>
              </c:spPr>
              <c:txPr>
                <a:bodyPr rot="0" spcFirstLastPara="1" vertOverflow="overflow" horzOverflow="overflow" vert="horz" wrap="none" lIns="38100" tIns="19050" rIns="38100" bIns="19050" anchor="ctr" anchorCtr="0">
                  <a:noAutofit/>
                </a:bodyPr>
                <a:lstStyle/>
                <a:p>
                  <a:pPr algn="l">
                    <a:defRPr sz="1200" b="1" i="0" u="none" strike="noStrike" kern="1200" baseline="0">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9779598357138309"/>
                      <c:h val="0.33705017904327195"/>
                    </c:manualLayout>
                  </c15:layout>
                  <c15:dlblFieldTable/>
                  <c15:showDataLabelsRange val="0"/>
                </c:ext>
                <c:ext xmlns:c16="http://schemas.microsoft.com/office/drawing/2014/chart" uri="{C3380CC4-5D6E-409C-BE32-E72D297353CC}">
                  <c16:uniqueId val="{00000001-7295-48C6-A6D8-B3376912929A}"/>
                </c:ext>
              </c:extLst>
            </c:dLbl>
            <c:dLbl>
              <c:idx val="1"/>
              <c:layout>
                <c:manualLayout>
                  <c:x val="8.8907253358982922E-3"/>
                  <c:y val="4.2555707384704454E-2"/>
                </c:manualLayout>
              </c:layout>
              <c:tx>
                <c:rich>
                  <a:bodyPr rot="0" spcFirstLastPara="1" vertOverflow="overflow" horzOverflow="overflow" vert="horz" wrap="none" lIns="38100" tIns="19050" rIns="38100" bIns="19050" anchor="ctr" anchorCtr="0">
                    <a:noAutofit/>
                  </a:bodyPr>
                  <a:lstStyle/>
                  <a:p>
                    <a:pPr algn="l">
                      <a:defRPr sz="1000" b="1" i="0" u="none" strike="noStrike" kern="1200" baseline="0">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r>
                      <a:rPr lang="en-US" altLang="ja-JP" sz="1000" b="0" i="0" u="none" strike="noStrike" baseline="0" dirty="0">
                        <a:effectLst/>
                        <a:latin typeface="Arial" panose="020B0604020202020204" pitchFamily="34" charset="0"/>
                        <a:cs typeface="Arial" panose="020B0604020202020204" pitchFamily="34" charset="0"/>
                      </a:rPr>
                      <a:t>PTS</a:t>
                    </a:r>
                    <a:r>
                      <a:rPr lang="en-US" altLang="ja-JP" sz="800" b="0" i="0" u="none" strike="noStrike" baseline="0" dirty="0">
                        <a:effectLst/>
                        <a:latin typeface="Arial" panose="020B0604020202020204" pitchFamily="34" charset="0"/>
                        <a:cs typeface="Arial" panose="020B0604020202020204" pitchFamily="34" charset="0"/>
                      </a:rPr>
                      <a:t>(Proprietary </a:t>
                    </a:r>
                  </a:p>
                  <a:p>
                    <a:pPr algn="l">
                      <a:defRPr sz="1000" b="1">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r>
                      <a:rPr lang="en-US" altLang="ja-JP" sz="800" b="0" i="0" u="none" strike="noStrike" baseline="0" dirty="0">
                        <a:effectLst/>
                        <a:latin typeface="Arial" panose="020B0604020202020204" pitchFamily="34" charset="0"/>
                        <a:cs typeface="Arial" panose="020B0604020202020204" pitchFamily="34" charset="0"/>
                      </a:rPr>
                      <a:t>Trading System</a:t>
                    </a:r>
                  </a:p>
                  <a:p>
                    <a:pPr algn="l">
                      <a:defRPr sz="1000" b="1">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r>
                      <a:rPr lang="en-US" altLang="zh-TW" sz="1000" baseline="0" dirty="0">
                        <a:latin typeface="Arial" panose="020B0604020202020204" pitchFamily="34" charset="0"/>
                        <a:cs typeface="Arial" panose="020B0604020202020204" pitchFamily="34" charset="0"/>
                      </a:rPr>
                      <a:t> </a:t>
                    </a:r>
                    <a:fld id="{63F24D35-D50B-4260-BFF9-157E81BB4678}" type="VALUE">
                      <a:rPr lang="en-US" altLang="zh-TW" sz="1000" baseline="0" smtClean="0">
                        <a:latin typeface="Arial" panose="020B0604020202020204" pitchFamily="34" charset="0"/>
                        <a:cs typeface="Arial" panose="020B0604020202020204" pitchFamily="34" charset="0"/>
                      </a:rPr>
                      <a:pPr algn="l">
                        <a:defRPr sz="1000" b="1">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t>[値]</a:t>
                    </a:fld>
                    <a:endParaRPr lang="en-US" altLang="zh-TW" sz="1000" baseline="0" dirty="0">
                      <a:latin typeface="Arial" panose="020B0604020202020204" pitchFamily="34" charset="0"/>
                      <a:cs typeface="Arial" panose="020B0604020202020204" pitchFamily="34" charset="0"/>
                    </a:endParaRPr>
                  </a:p>
                </c:rich>
              </c:tx>
              <c:spPr>
                <a:noFill/>
                <a:ln>
                  <a:noFill/>
                </a:ln>
                <a:effectLst/>
              </c:spPr>
              <c:txPr>
                <a:bodyPr rot="0" spcFirstLastPara="1" vertOverflow="overflow" horzOverflow="overflow" vert="horz" wrap="none" lIns="38100" tIns="19050" rIns="38100" bIns="19050" anchor="ctr" anchorCtr="0">
                  <a:noAutofit/>
                </a:bodyPr>
                <a:lstStyle/>
                <a:p>
                  <a:pPr algn="l">
                    <a:defRPr sz="1000" b="1" i="0" u="none" strike="noStrike" kern="1200" baseline="0">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49066947244034398"/>
                      <c:h val="0.37269063915218931"/>
                    </c:manualLayout>
                  </c15:layout>
                  <c15:dlblFieldTable/>
                  <c15:showDataLabelsRange val="0"/>
                </c:ext>
                <c:ext xmlns:c16="http://schemas.microsoft.com/office/drawing/2014/chart" uri="{C3380CC4-5D6E-409C-BE32-E72D297353CC}">
                  <c16:uniqueId val="{00000003-7295-48C6-A6D8-B3376912929A}"/>
                </c:ext>
              </c:extLst>
            </c:dLbl>
            <c:dLbl>
              <c:idx val="2"/>
              <c:layout>
                <c:manualLayout>
                  <c:x val="0.1078481508005346"/>
                  <c:y val="0.14236019315393539"/>
                </c:manualLayout>
              </c:layout>
              <c:tx>
                <c:rich>
                  <a:bodyPr/>
                  <a:lstStyle/>
                  <a:p>
                    <a:r>
                      <a:rPr lang="en-US" altLang="ja-JP" baseline="0" dirty="0"/>
                      <a:t>*Other</a:t>
                    </a:r>
                  </a:p>
                  <a:p>
                    <a:r>
                      <a:rPr lang="en-US" altLang="ja-JP" baseline="0" dirty="0"/>
                      <a:t> </a:t>
                    </a:r>
                    <a:fld id="{E65B57D5-229F-4E14-B8C6-BE7BDFEF9973}" type="VALUE">
                      <a:rPr lang="en-US" altLang="ja-JP" baseline="0"/>
                      <a:pPr/>
                      <a:t>[値]</a:t>
                    </a:fld>
                    <a:endParaRPr lang="en-US" altLang="ja-JP" baseline="0" dirty="0"/>
                  </a:p>
                </c:rich>
              </c:tx>
              <c:showLegendKey val="0"/>
              <c:showVal val="1"/>
              <c:showCatName val="1"/>
              <c:showSerName val="0"/>
              <c:showPercent val="0"/>
              <c:showBubbleSize val="0"/>
              <c:extLst>
                <c:ext xmlns:c15="http://schemas.microsoft.com/office/drawing/2012/chart" uri="{CE6537A1-D6FC-4f65-9D91-7224C49458BB}">
                  <c15:layout>
                    <c:manualLayout>
                      <c:w val="0.17772210099805177"/>
                      <c:h val="0.23060085779080999"/>
                    </c:manualLayout>
                  </c15:layout>
                  <c15:dlblFieldTable/>
                  <c15:showDataLabelsRange val="0"/>
                </c:ext>
                <c:ext xmlns:c16="http://schemas.microsoft.com/office/drawing/2014/chart" uri="{C3380CC4-5D6E-409C-BE32-E72D297353CC}">
                  <c16:uniqueId val="{00000005-7295-48C6-A6D8-B3376912929A}"/>
                </c:ext>
              </c:extLst>
            </c:dLbl>
            <c:spPr>
              <a:noFill/>
              <a:ln>
                <a:noFill/>
              </a:ln>
              <a:effectLst/>
            </c:spPr>
            <c:txPr>
              <a:bodyPr rot="0" spcFirstLastPara="1" vertOverflow="overflow" horzOverflow="overflow" vert="horz" wrap="non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endParaRPr lang="ja-JP"/>
              </a:p>
            </c:txPr>
            <c:showLegendKey val="0"/>
            <c:showVal val="1"/>
            <c:showCatName val="1"/>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Sheet1!$A$3:$A$5</c:f>
              <c:strCache>
                <c:ptCount val="3"/>
                <c:pt idx="0">
                  <c:v>東証等</c:v>
                </c:pt>
                <c:pt idx="1">
                  <c:v>ＰＴＳ</c:v>
                </c:pt>
                <c:pt idx="2">
                  <c:v>その他</c:v>
                </c:pt>
              </c:strCache>
            </c:strRef>
          </c:cat>
          <c:val>
            <c:numRef>
              <c:f>Sheet1!$B$3:$B$5</c:f>
              <c:numCache>
                <c:formatCode>General</c:formatCode>
                <c:ptCount val="3"/>
                <c:pt idx="0">
                  <c:v>85.1</c:v>
                </c:pt>
                <c:pt idx="1">
                  <c:v>4.8</c:v>
                </c:pt>
                <c:pt idx="2">
                  <c:v>10</c:v>
                </c:pt>
              </c:numCache>
            </c:numRef>
          </c:val>
          <c:extLst>
            <c:ext xmlns:c16="http://schemas.microsoft.com/office/drawing/2014/chart" uri="{C3380CC4-5D6E-409C-BE32-E72D297353CC}">
              <c16:uniqueId val="{00000006-7295-48C6-A6D8-B337691292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88747384460414"/>
          <c:y val="0.10321157741394953"/>
          <c:w val="0.49822505231079162"/>
          <c:h val="0.74704883746383888"/>
        </c:manualLayout>
      </c:layout>
      <c:pieChart>
        <c:varyColors val="1"/>
        <c:ser>
          <c:idx val="0"/>
          <c:order val="0"/>
          <c:dPt>
            <c:idx val="0"/>
            <c:bubble3D val="0"/>
            <c:spPr>
              <a:solidFill>
                <a:srgbClr val="00B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48C-4248-9A8E-ABC4208F6A87}"/>
              </c:ext>
            </c:extLst>
          </c:dPt>
          <c:dPt>
            <c:idx val="1"/>
            <c:bubble3D val="0"/>
            <c:spPr>
              <a:solidFill>
                <a:srgbClr val="92D05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48C-4248-9A8E-ABC4208F6A87}"/>
              </c:ext>
            </c:extLst>
          </c:dPt>
          <c:dPt>
            <c:idx val="2"/>
            <c:bubble3D val="0"/>
            <c:spPr>
              <a:solidFill>
                <a:schemeClr val="accent6">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E48C-4248-9A8E-ABC4208F6A87}"/>
              </c:ext>
            </c:extLst>
          </c:dPt>
          <c:dPt>
            <c:idx val="3"/>
            <c:bubble3D val="0"/>
            <c:spPr>
              <a:solidFill>
                <a:schemeClr val="accent6">
                  <a:lumMod val="20000"/>
                  <a:lumOff val="8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E48C-4248-9A8E-ABC4208F6A87}"/>
              </c:ext>
            </c:extLst>
          </c:dPt>
          <c:dLbls>
            <c:dLbl>
              <c:idx val="0"/>
              <c:layout>
                <c:manualLayout>
                  <c:x val="-0.14933505508705841"/>
                  <c:y val="0.13958402312478618"/>
                </c:manualLayout>
              </c:layout>
              <c:tx>
                <c:rich>
                  <a:bodyPr rot="0" spcFirstLastPara="1" vertOverflow="ellipsis" vert="horz" wrap="square" lIns="38100" tIns="19050" rIns="38100" bIns="19050" anchor="ctr" anchorCtr="0">
                    <a:spAutoFit/>
                  </a:bodyPr>
                  <a:lstStyle/>
                  <a:p>
                    <a:pPr algn="l">
                      <a:defRPr sz="1000" b="1" i="0" u="none" strike="noStrike" kern="1200" baseline="0">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r>
                      <a:rPr lang="en-US" altLang="ja-JP" sz="1000" dirty="0">
                        <a:latin typeface="Arial" panose="020B0604020202020204" pitchFamily="34" charset="0"/>
                        <a:cs typeface="Arial" panose="020B0604020202020204" pitchFamily="34" charset="0"/>
                      </a:rPr>
                      <a:t>New York Stock Exchange</a:t>
                    </a:r>
                    <a:r>
                      <a:rPr lang="en-US" altLang="ja-JP" sz="1000" baseline="0" dirty="0">
                        <a:latin typeface="Arial" panose="020B0604020202020204" pitchFamily="34" charset="0"/>
                        <a:cs typeface="Arial" panose="020B0604020202020204" pitchFamily="34" charset="0"/>
                      </a:rPr>
                      <a:t> </a:t>
                    </a:r>
                    <a:fld id="{77C7EF4B-3FCE-4406-98BE-D2660B981C4D}" type="VALUE">
                      <a:rPr lang="en-US" altLang="ja-JP" sz="1000" baseline="0">
                        <a:latin typeface="Arial" panose="020B0604020202020204" pitchFamily="34" charset="0"/>
                        <a:cs typeface="Arial" panose="020B0604020202020204" pitchFamily="34" charset="0"/>
                      </a:rPr>
                      <a:pPr algn="l">
                        <a:defRPr sz="1000" b="1">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t>[値]</a:t>
                    </a:fld>
                    <a:endParaRPr lang="en-US" altLang="ja-JP" sz="1000" baseline="0" dirty="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0">
                  <a:spAutoFit/>
                </a:bodyPr>
                <a:lstStyle/>
                <a:p>
                  <a:pPr algn="l">
                    <a:defRPr sz="1000" b="1" i="0" u="none" strike="noStrike" kern="1200" baseline="0">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7356853515428745"/>
                      <c:h val="0.36640806070256376"/>
                    </c:manualLayout>
                  </c15:layout>
                  <c15:dlblFieldTable/>
                  <c15:showDataLabelsRange val="0"/>
                </c:ext>
                <c:ext xmlns:c16="http://schemas.microsoft.com/office/drawing/2014/chart" uri="{C3380CC4-5D6E-409C-BE32-E72D297353CC}">
                  <c16:uniqueId val="{00000001-E48C-4248-9A8E-ABC4208F6A87}"/>
                </c:ext>
              </c:extLst>
            </c:dLbl>
            <c:dLbl>
              <c:idx val="1"/>
              <c:layout>
                <c:manualLayout>
                  <c:x val="-0.17631004516854756"/>
                  <c:y val="-0.1458689677880557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fld id="{F4821D19-F3CA-4413-B49B-897497D43DA6}" type="CATEGORYNAME">
                      <a:rPr lang="en-US" altLang="ja-JP" smtClean="0">
                        <a:latin typeface="Arial" panose="020B0604020202020204" pitchFamily="34" charset="0"/>
                        <a:cs typeface="Arial" panose="020B0604020202020204" pitchFamily="34" charset="0"/>
                      </a:rPr>
                      <a:pPr>
                        <a:defRPr sz="1200" b="1">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t>[分類名]</a:t>
                    </a:fld>
                    <a:r>
                      <a:rPr lang="en-US" altLang="ja-JP" baseline="0" dirty="0">
                        <a:latin typeface="Arial" panose="020B0604020202020204" pitchFamily="34" charset="0"/>
                        <a:cs typeface="Arial" panose="020B0604020202020204" pitchFamily="34" charset="0"/>
                      </a:rPr>
                      <a:t> </a:t>
                    </a:r>
                    <a:fld id="{24C0450E-4FC4-4890-87F9-614366499498}" type="VALUE">
                      <a:rPr lang="en-US" altLang="ja-JP" baseline="0">
                        <a:latin typeface="Arial" panose="020B0604020202020204" pitchFamily="34" charset="0"/>
                        <a:cs typeface="Arial" panose="020B0604020202020204" pitchFamily="34" charset="0"/>
                      </a:rPr>
                      <a:pPr>
                        <a:defRPr sz="1200" b="1">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t>[値]</a:t>
                    </a:fld>
                    <a:endParaRPr lang="en-US" altLang="ja-JP" baseline="0" dirty="0">
                      <a:latin typeface="Arial" panose="020B0604020202020204" pitchFamily="34" charset="0"/>
                      <a:cs typeface="Arial" panose="020B060402020202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1814184982442939"/>
                      <c:h val="0.24758716101758951"/>
                    </c:manualLayout>
                  </c15:layout>
                  <c15:dlblFieldTable/>
                  <c15:showDataLabelsRange val="0"/>
                </c:ext>
                <c:ext xmlns:c16="http://schemas.microsoft.com/office/drawing/2014/chart" uri="{C3380CC4-5D6E-409C-BE32-E72D297353CC}">
                  <c16:uniqueId val="{00000003-E48C-4248-9A8E-ABC4208F6A87}"/>
                </c:ext>
              </c:extLst>
            </c:dLbl>
            <c:dLbl>
              <c:idx val="2"/>
              <c:layout>
                <c:manualLayout>
                  <c:x val="1.8792485815536684E-2"/>
                  <c:y val="-0.12428473492087262"/>
                </c:manualLayout>
              </c:layout>
              <c:tx>
                <c:rich>
                  <a:bodyPr/>
                  <a:lstStyle/>
                  <a:p>
                    <a:r>
                      <a:rPr lang="en-US" altLang="ja-JP" dirty="0"/>
                      <a:t>Chicago</a:t>
                    </a:r>
                    <a:r>
                      <a:rPr lang="en-US" altLang="ja-JP" baseline="0" dirty="0"/>
                      <a:t> </a:t>
                    </a:r>
                    <a:fld id="{F5967E49-05F7-456D-BA90-1661CBCC2BF6}" type="VALUE">
                      <a:rPr lang="en-US" altLang="ja-JP" baseline="0"/>
                      <a:pPr/>
                      <a:t>[値]</a:t>
                    </a:fld>
                    <a:endParaRPr lang="en-US" altLang="ja-JP" baseline="0" dirty="0"/>
                  </a:p>
                </c:rich>
              </c:tx>
              <c:showLegendKey val="0"/>
              <c:showVal val="1"/>
              <c:showCatName val="1"/>
              <c:showSerName val="0"/>
              <c:showPercent val="0"/>
              <c:showBubbleSize val="0"/>
              <c:extLst>
                <c:ext xmlns:c15="http://schemas.microsoft.com/office/drawing/2012/chart" uri="{CE6537A1-D6FC-4f65-9D91-7224C49458BB}">
                  <c15:layout>
                    <c:manualLayout>
                      <c:w val="0.22320726923771161"/>
                      <c:h val="0.22728931765486018"/>
                    </c:manualLayout>
                  </c15:layout>
                  <c15:dlblFieldTable/>
                  <c15:showDataLabelsRange val="0"/>
                </c:ext>
                <c:ext xmlns:c16="http://schemas.microsoft.com/office/drawing/2014/chart" uri="{C3380CC4-5D6E-409C-BE32-E72D297353CC}">
                  <c16:uniqueId val="{00000005-E48C-4248-9A8E-ABC4208F6A87}"/>
                </c:ext>
              </c:extLst>
            </c:dLbl>
            <c:dLbl>
              <c:idx val="3"/>
              <c:layout>
                <c:manualLayout>
                  <c:x val="0.19240120136436001"/>
                  <c:y val="3.9587193508378152E-2"/>
                </c:manualLayout>
              </c:layout>
              <c:tx>
                <c:rich>
                  <a:bodyPr/>
                  <a:lstStyle/>
                  <a:p>
                    <a:r>
                      <a:rPr lang="en-US" altLang="ja-JP" dirty="0"/>
                      <a:t>Other</a:t>
                    </a:r>
                    <a:endParaRPr lang="en-US" altLang="ja-JP" baseline="0" dirty="0"/>
                  </a:p>
                  <a:p>
                    <a:r>
                      <a:rPr lang="en-US" altLang="ja-JP" baseline="0" dirty="0"/>
                      <a:t> </a:t>
                    </a:r>
                    <a:fld id="{04AA52C4-1673-43B6-B9DD-2370FCB63436}" type="VALUE">
                      <a:rPr lang="en-US" altLang="ja-JP" baseline="0"/>
                      <a:pPr/>
                      <a:t>[値]</a:t>
                    </a:fld>
                    <a:endParaRPr lang="en-US" altLang="ja-JP" baseline="0" dirty="0"/>
                  </a:p>
                </c:rich>
              </c:tx>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E48C-4248-9A8E-ABC4208F6A8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UD デジタル 教科書体 NK-B" panose="02020700000000000000" pitchFamily="18" charset="-128"/>
                    <a:cs typeface="Arial" panose="020B0604020202020204" pitchFamily="34" charset="0"/>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Sheet1!$A$8:$A$11</c:f>
              <c:strCache>
                <c:ptCount val="4"/>
                <c:pt idx="0">
                  <c:v>NYSE</c:v>
                </c:pt>
                <c:pt idx="1">
                  <c:v>NASDAQ</c:v>
                </c:pt>
                <c:pt idx="2">
                  <c:v>シカゴ</c:v>
                </c:pt>
                <c:pt idx="3">
                  <c:v>その他</c:v>
                </c:pt>
              </c:strCache>
            </c:strRef>
          </c:cat>
          <c:val>
            <c:numRef>
              <c:f>Sheet1!$B$8:$B$11</c:f>
              <c:numCache>
                <c:formatCode>General</c:formatCode>
                <c:ptCount val="4"/>
                <c:pt idx="0">
                  <c:v>22.9</c:v>
                </c:pt>
                <c:pt idx="1">
                  <c:v>19.5</c:v>
                </c:pt>
                <c:pt idx="2">
                  <c:v>15.2</c:v>
                </c:pt>
                <c:pt idx="3">
                  <c:v>42.4</c:v>
                </c:pt>
              </c:numCache>
            </c:numRef>
          </c:val>
          <c:extLst>
            <c:ext xmlns:c16="http://schemas.microsoft.com/office/drawing/2014/chart" uri="{C3380CC4-5D6E-409C-BE32-E72D297353CC}">
              <c16:uniqueId val="{00000008-E48C-4248-9A8E-ABC4208F6A8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Sheet0!$A$9</c:f>
              <c:strCache>
                <c:ptCount val="1"/>
                <c:pt idx="0">
                  <c:v>香港</c:v>
                </c:pt>
              </c:strCache>
            </c:strRef>
          </c:tx>
          <c:spPr>
            <a:ln w="28575" cap="rnd">
              <a:solidFill>
                <a:schemeClr val="accent1"/>
              </a:solidFill>
              <a:round/>
            </a:ln>
            <a:effectLst/>
          </c:spPr>
          <c:marker>
            <c:symbol val="triangle"/>
            <c:size val="10"/>
            <c:spPr>
              <a:solidFill>
                <a:schemeClr val="accent1"/>
              </a:solidFill>
              <a:ln w="9525">
                <a:solidFill>
                  <a:schemeClr val="accent1"/>
                </a:solidFill>
              </a:ln>
              <a:effectLst/>
            </c:spPr>
          </c:marker>
          <c:cat>
            <c:strRef>
              <c:f>Sheet0!$B$8:$M$8</c:f>
              <c:strCache>
                <c:ptCount val="12"/>
                <c:pt idx="0">
                  <c:v>1986</c:v>
                </c:pt>
                <c:pt idx="1">
                  <c:v>1989</c:v>
                </c:pt>
                <c:pt idx="2">
                  <c:v>1992</c:v>
                </c:pt>
                <c:pt idx="3">
                  <c:v>1995</c:v>
                </c:pt>
                <c:pt idx="4">
                  <c:v>1998</c:v>
                </c:pt>
                <c:pt idx="5">
                  <c:v>2001</c:v>
                </c:pt>
                <c:pt idx="6">
                  <c:v>2004</c:v>
                </c:pt>
                <c:pt idx="7">
                  <c:v>2007</c:v>
                </c:pt>
                <c:pt idx="8">
                  <c:v>2010</c:v>
                </c:pt>
                <c:pt idx="9">
                  <c:v>2013</c:v>
                </c:pt>
                <c:pt idx="10">
                  <c:v>2016</c:v>
                </c:pt>
                <c:pt idx="11">
                  <c:v>2019</c:v>
                </c:pt>
              </c:strCache>
            </c:strRef>
          </c:cat>
          <c:val>
            <c:numRef>
              <c:f>Sheet0!$B$9:$M$9</c:f>
              <c:numCache>
                <c:formatCode>General</c:formatCode>
                <c:ptCount val="12"/>
                <c:pt idx="0">
                  <c:v>0</c:v>
                </c:pt>
                <c:pt idx="1">
                  <c:v>49</c:v>
                </c:pt>
                <c:pt idx="2">
                  <c:v>61</c:v>
                </c:pt>
                <c:pt idx="3">
                  <c:v>91</c:v>
                </c:pt>
                <c:pt idx="4">
                  <c:v>80</c:v>
                </c:pt>
                <c:pt idx="5">
                  <c:v>68</c:v>
                </c:pt>
                <c:pt idx="6">
                  <c:v>106</c:v>
                </c:pt>
                <c:pt idx="7">
                  <c:v>181</c:v>
                </c:pt>
                <c:pt idx="8">
                  <c:v>238</c:v>
                </c:pt>
                <c:pt idx="9">
                  <c:v>275</c:v>
                </c:pt>
                <c:pt idx="10">
                  <c:v>437</c:v>
                </c:pt>
                <c:pt idx="11">
                  <c:v>632</c:v>
                </c:pt>
              </c:numCache>
            </c:numRef>
          </c:val>
          <c:smooth val="0"/>
          <c:extLst>
            <c:ext xmlns:c16="http://schemas.microsoft.com/office/drawing/2014/chart" uri="{C3380CC4-5D6E-409C-BE32-E72D297353CC}">
              <c16:uniqueId val="{00000000-17A7-4E26-BFF4-8036C10EBC73}"/>
            </c:ext>
          </c:extLst>
        </c:ser>
        <c:ser>
          <c:idx val="1"/>
          <c:order val="1"/>
          <c:tx>
            <c:strRef>
              <c:f>Sheet0!$A$10</c:f>
              <c:strCache>
                <c:ptCount val="1"/>
                <c:pt idx="0">
                  <c:v>日本</c:v>
                </c:pt>
              </c:strCache>
            </c:strRef>
          </c:tx>
          <c:spPr>
            <a:ln w="28575" cap="rnd">
              <a:solidFill>
                <a:schemeClr val="accent2"/>
              </a:solidFill>
              <a:round/>
            </a:ln>
            <a:effectLst/>
          </c:spPr>
          <c:marker>
            <c:symbol val="x"/>
            <c:size val="10"/>
            <c:spPr>
              <a:noFill/>
              <a:ln w="9525">
                <a:solidFill>
                  <a:schemeClr val="accent2"/>
                </a:solidFill>
              </a:ln>
              <a:effectLst/>
            </c:spPr>
          </c:marker>
          <c:cat>
            <c:strRef>
              <c:f>Sheet0!$B$8:$M$8</c:f>
              <c:strCache>
                <c:ptCount val="12"/>
                <c:pt idx="0">
                  <c:v>1986</c:v>
                </c:pt>
                <c:pt idx="1">
                  <c:v>1989</c:v>
                </c:pt>
                <c:pt idx="2">
                  <c:v>1992</c:v>
                </c:pt>
                <c:pt idx="3">
                  <c:v>1995</c:v>
                </c:pt>
                <c:pt idx="4">
                  <c:v>1998</c:v>
                </c:pt>
                <c:pt idx="5">
                  <c:v>2001</c:v>
                </c:pt>
                <c:pt idx="6">
                  <c:v>2004</c:v>
                </c:pt>
                <c:pt idx="7">
                  <c:v>2007</c:v>
                </c:pt>
                <c:pt idx="8">
                  <c:v>2010</c:v>
                </c:pt>
                <c:pt idx="9">
                  <c:v>2013</c:v>
                </c:pt>
                <c:pt idx="10">
                  <c:v>2016</c:v>
                </c:pt>
                <c:pt idx="11">
                  <c:v>2019</c:v>
                </c:pt>
              </c:strCache>
            </c:strRef>
          </c:cat>
          <c:val>
            <c:numRef>
              <c:f>Sheet0!$B$10:$M$10</c:f>
              <c:numCache>
                <c:formatCode>General</c:formatCode>
                <c:ptCount val="12"/>
                <c:pt idx="0">
                  <c:v>48</c:v>
                </c:pt>
                <c:pt idx="1">
                  <c:v>115</c:v>
                </c:pt>
                <c:pt idx="2">
                  <c:v>126</c:v>
                </c:pt>
                <c:pt idx="3">
                  <c:v>168</c:v>
                </c:pt>
                <c:pt idx="4">
                  <c:v>146</c:v>
                </c:pt>
                <c:pt idx="5">
                  <c:v>153</c:v>
                </c:pt>
                <c:pt idx="6">
                  <c:v>207</c:v>
                </c:pt>
                <c:pt idx="7">
                  <c:v>250</c:v>
                </c:pt>
                <c:pt idx="8">
                  <c:v>312</c:v>
                </c:pt>
                <c:pt idx="9">
                  <c:v>374</c:v>
                </c:pt>
                <c:pt idx="10">
                  <c:v>399</c:v>
                </c:pt>
                <c:pt idx="11">
                  <c:v>376</c:v>
                </c:pt>
              </c:numCache>
            </c:numRef>
          </c:val>
          <c:smooth val="0"/>
          <c:extLst>
            <c:ext xmlns:c16="http://schemas.microsoft.com/office/drawing/2014/chart" uri="{C3380CC4-5D6E-409C-BE32-E72D297353CC}">
              <c16:uniqueId val="{00000001-17A7-4E26-BFF4-8036C10EBC73}"/>
            </c:ext>
          </c:extLst>
        </c:ser>
        <c:ser>
          <c:idx val="2"/>
          <c:order val="2"/>
          <c:tx>
            <c:strRef>
              <c:f>Sheet0!$A$11</c:f>
              <c:strCache>
                <c:ptCount val="1"/>
                <c:pt idx="0">
                  <c:v>シンガポール</c:v>
                </c:pt>
              </c:strCache>
            </c:strRef>
          </c:tx>
          <c:spPr>
            <a:ln w="28575" cap="rnd">
              <a:solidFill>
                <a:schemeClr val="accent3"/>
              </a:solidFill>
              <a:round/>
            </a:ln>
            <a:effectLst/>
          </c:spPr>
          <c:marker>
            <c:symbol val="diamond"/>
            <c:size val="10"/>
            <c:spPr>
              <a:solidFill>
                <a:schemeClr val="accent3"/>
              </a:solidFill>
              <a:ln w="9525">
                <a:solidFill>
                  <a:schemeClr val="accent3"/>
                </a:solidFill>
              </a:ln>
              <a:effectLst/>
            </c:spPr>
          </c:marker>
          <c:cat>
            <c:strRef>
              <c:f>Sheet0!$B$8:$M$8</c:f>
              <c:strCache>
                <c:ptCount val="12"/>
                <c:pt idx="0">
                  <c:v>1986</c:v>
                </c:pt>
                <c:pt idx="1">
                  <c:v>1989</c:v>
                </c:pt>
                <c:pt idx="2">
                  <c:v>1992</c:v>
                </c:pt>
                <c:pt idx="3">
                  <c:v>1995</c:v>
                </c:pt>
                <c:pt idx="4">
                  <c:v>1998</c:v>
                </c:pt>
                <c:pt idx="5">
                  <c:v>2001</c:v>
                </c:pt>
                <c:pt idx="6">
                  <c:v>2004</c:v>
                </c:pt>
                <c:pt idx="7">
                  <c:v>2007</c:v>
                </c:pt>
                <c:pt idx="8">
                  <c:v>2010</c:v>
                </c:pt>
                <c:pt idx="9">
                  <c:v>2013</c:v>
                </c:pt>
                <c:pt idx="10">
                  <c:v>2016</c:v>
                </c:pt>
                <c:pt idx="11">
                  <c:v>2019</c:v>
                </c:pt>
              </c:strCache>
            </c:strRef>
          </c:cat>
          <c:val>
            <c:numRef>
              <c:f>Sheet0!$B$11:$M$11</c:f>
              <c:numCache>
                <c:formatCode>General</c:formatCode>
                <c:ptCount val="12"/>
                <c:pt idx="0">
                  <c:v>0</c:v>
                </c:pt>
                <c:pt idx="1">
                  <c:v>55</c:v>
                </c:pt>
                <c:pt idx="2">
                  <c:v>76</c:v>
                </c:pt>
                <c:pt idx="3">
                  <c:v>107</c:v>
                </c:pt>
                <c:pt idx="4">
                  <c:v>145</c:v>
                </c:pt>
                <c:pt idx="5">
                  <c:v>104</c:v>
                </c:pt>
                <c:pt idx="6">
                  <c:v>134</c:v>
                </c:pt>
                <c:pt idx="7">
                  <c:v>242</c:v>
                </c:pt>
                <c:pt idx="8">
                  <c:v>266</c:v>
                </c:pt>
                <c:pt idx="9">
                  <c:v>383</c:v>
                </c:pt>
                <c:pt idx="10">
                  <c:v>517</c:v>
                </c:pt>
                <c:pt idx="11">
                  <c:v>640</c:v>
                </c:pt>
              </c:numCache>
            </c:numRef>
          </c:val>
          <c:smooth val="0"/>
          <c:extLst>
            <c:ext xmlns:c16="http://schemas.microsoft.com/office/drawing/2014/chart" uri="{C3380CC4-5D6E-409C-BE32-E72D297353CC}">
              <c16:uniqueId val="{00000002-17A7-4E26-BFF4-8036C10EBC73}"/>
            </c:ext>
          </c:extLst>
        </c:ser>
        <c:ser>
          <c:idx val="3"/>
          <c:order val="3"/>
          <c:tx>
            <c:strRef>
              <c:f>Sheet0!$A$12</c:f>
              <c:strCache>
                <c:ptCount val="1"/>
                <c:pt idx="0">
                  <c:v>イギリス</c:v>
                </c:pt>
              </c:strCache>
            </c:strRef>
          </c:tx>
          <c:spPr>
            <a:ln w="28575" cap="rnd">
              <a:solidFill>
                <a:schemeClr val="accent4"/>
              </a:solidFill>
              <a:round/>
            </a:ln>
            <a:effectLst/>
          </c:spPr>
          <c:marker>
            <c:symbol val="circle"/>
            <c:size val="10"/>
            <c:spPr>
              <a:solidFill>
                <a:schemeClr val="accent4"/>
              </a:solidFill>
              <a:ln w="9525">
                <a:solidFill>
                  <a:schemeClr val="accent4"/>
                </a:solidFill>
              </a:ln>
              <a:effectLst/>
            </c:spPr>
          </c:marker>
          <c:cat>
            <c:strRef>
              <c:f>Sheet0!$B$8:$M$8</c:f>
              <c:strCache>
                <c:ptCount val="12"/>
                <c:pt idx="0">
                  <c:v>1986</c:v>
                </c:pt>
                <c:pt idx="1">
                  <c:v>1989</c:v>
                </c:pt>
                <c:pt idx="2">
                  <c:v>1992</c:v>
                </c:pt>
                <c:pt idx="3">
                  <c:v>1995</c:v>
                </c:pt>
                <c:pt idx="4">
                  <c:v>1998</c:v>
                </c:pt>
                <c:pt idx="5">
                  <c:v>2001</c:v>
                </c:pt>
                <c:pt idx="6">
                  <c:v>2004</c:v>
                </c:pt>
                <c:pt idx="7">
                  <c:v>2007</c:v>
                </c:pt>
                <c:pt idx="8">
                  <c:v>2010</c:v>
                </c:pt>
                <c:pt idx="9">
                  <c:v>2013</c:v>
                </c:pt>
                <c:pt idx="10">
                  <c:v>2016</c:v>
                </c:pt>
                <c:pt idx="11">
                  <c:v>2019</c:v>
                </c:pt>
              </c:strCache>
            </c:strRef>
          </c:cat>
          <c:val>
            <c:numRef>
              <c:f>Sheet0!$B$12:$M$12</c:f>
              <c:numCache>
                <c:formatCode>General</c:formatCode>
                <c:ptCount val="12"/>
                <c:pt idx="0">
                  <c:v>90</c:v>
                </c:pt>
                <c:pt idx="1">
                  <c:v>187</c:v>
                </c:pt>
                <c:pt idx="2">
                  <c:v>297</c:v>
                </c:pt>
                <c:pt idx="3">
                  <c:v>479</c:v>
                </c:pt>
                <c:pt idx="4">
                  <c:v>685</c:v>
                </c:pt>
                <c:pt idx="5">
                  <c:v>542</c:v>
                </c:pt>
                <c:pt idx="6">
                  <c:v>835</c:v>
                </c:pt>
                <c:pt idx="7">
                  <c:v>1483</c:v>
                </c:pt>
                <c:pt idx="8">
                  <c:v>1854</c:v>
                </c:pt>
                <c:pt idx="9">
                  <c:v>2726</c:v>
                </c:pt>
                <c:pt idx="10">
                  <c:v>2406</c:v>
                </c:pt>
                <c:pt idx="11">
                  <c:v>3576</c:v>
                </c:pt>
              </c:numCache>
            </c:numRef>
          </c:val>
          <c:smooth val="0"/>
          <c:extLst>
            <c:ext xmlns:c16="http://schemas.microsoft.com/office/drawing/2014/chart" uri="{C3380CC4-5D6E-409C-BE32-E72D297353CC}">
              <c16:uniqueId val="{00000003-17A7-4E26-BFF4-8036C10EBC73}"/>
            </c:ext>
          </c:extLst>
        </c:ser>
        <c:ser>
          <c:idx val="4"/>
          <c:order val="4"/>
          <c:tx>
            <c:strRef>
              <c:f>Sheet0!$A$13</c:f>
              <c:strCache>
                <c:ptCount val="1"/>
                <c:pt idx="0">
                  <c:v>アメリカ</c:v>
                </c:pt>
              </c:strCache>
            </c:strRef>
          </c:tx>
          <c:spPr>
            <a:ln w="28575" cap="rnd">
              <a:solidFill>
                <a:schemeClr val="accent5"/>
              </a:solidFill>
              <a:round/>
            </a:ln>
            <a:effectLst/>
          </c:spPr>
          <c:marker>
            <c:symbol val="square"/>
            <c:size val="10"/>
            <c:spPr>
              <a:solidFill>
                <a:schemeClr val="accent5"/>
              </a:solidFill>
              <a:ln w="9525">
                <a:solidFill>
                  <a:schemeClr val="accent5"/>
                </a:solidFill>
              </a:ln>
              <a:effectLst/>
            </c:spPr>
          </c:marker>
          <c:cat>
            <c:strRef>
              <c:f>Sheet0!$B$8:$M$8</c:f>
              <c:strCache>
                <c:ptCount val="12"/>
                <c:pt idx="0">
                  <c:v>1986</c:v>
                </c:pt>
                <c:pt idx="1">
                  <c:v>1989</c:v>
                </c:pt>
                <c:pt idx="2">
                  <c:v>1992</c:v>
                </c:pt>
                <c:pt idx="3">
                  <c:v>1995</c:v>
                </c:pt>
                <c:pt idx="4">
                  <c:v>1998</c:v>
                </c:pt>
                <c:pt idx="5">
                  <c:v>2001</c:v>
                </c:pt>
                <c:pt idx="6">
                  <c:v>2004</c:v>
                </c:pt>
                <c:pt idx="7">
                  <c:v>2007</c:v>
                </c:pt>
                <c:pt idx="8">
                  <c:v>2010</c:v>
                </c:pt>
                <c:pt idx="9">
                  <c:v>2013</c:v>
                </c:pt>
                <c:pt idx="10">
                  <c:v>2016</c:v>
                </c:pt>
                <c:pt idx="11">
                  <c:v>2019</c:v>
                </c:pt>
              </c:strCache>
            </c:strRef>
          </c:cat>
          <c:val>
            <c:numRef>
              <c:f>Sheet0!$B$13:$M$13</c:f>
              <c:numCache>
                <c:formatCode>General</c:formatCode>
                <c:ptCount val="12"/>
                <c:pt idx="0">
                  <c:v>59</c:v>
                </c:pt>
                <c:pt idx="1">
                  <c:v>129</c:v>
                </c:pt>
                <c:pt idx="2">
                  <c:v>182</c:v>
                </c:pt>
                <c:pt idx="3">
                  <c:v>266</c:v>
                </c:pt>
                <c:pt idx="4">
                  <c:v>383</c:v>
                </c:pt>
                <c:pt idx="5">
                  <c:v>273</c:v>
                </c:pt>
                <c:pt idx="6">
                  <c:v>499</c:v>
                </c:pt>
                <c:pt idx="7">
                  <c:v>745</c:v>
                </c:pt>
                <c:pt idx="8">
                  <c:v>904</c:v>
                </c:pt>
                <c:pt idx="9">
                  <c:v>1263</c:v>
                </c:pt>
                <c:pt idx="10">
                  <c:v>1272</c:v>
                </c:pt>
                <c:pt idx="11">
                  <c:v>1370</c:v>
                </c:pt>
              </c:numCache>
            </c:numRef>
          </c:val>
          <c:smooth val="0"/>
          <c:extLst>
            <c:ext xmlns:c16="http://schemas.microsoft.com/office/drawing/2014/chart" uri="{C3380CC4-5D6E-409C-BE32-E72D297353CC}">
              <c16:uniqueId val="{00000004-17A7-4E26-BFF4-8036C10EBC73}"/>
            </c:ext>
          </c:extLst>
        </c:ser>
        <c:dLbls>
          <c:showLegendKey val="0"/>
          <c:showVal val="0"/>
          <c:showCatName val="0"/>
          <c:showSerName val="0"/>
          <c:showPercent val="0"/>
          <c:showBubbleSize val="0"/>
        </c:dLbls>
        <c:marker val="1"/>
        <c:smooth val="0"/>
        <c:axId val="2129747264"/>
        <c:axId val="2129747680"/>
      </c:lineChart>
      <c:catAx>
        <c:axId val="212974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129747680"/>
        <c:crosses val="autoZero"/>
        <c:auto val="1"/>
        <c:lblAlgn val="ctr"/>
        <c:lblOffset val="100"/>
        <c:noMultiLvlLbl val="0"/>
      </c:catAx>
      <c:valAx>
        <c:axId val="212974768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129747264"/>
        <c:crosses val="autoZero"/>
        <c:crossBetween val="between"/>
      </c:valAx>
      <c:spPr>
        <a:noFill/>
        <a:ln>
          <a:noFill/>
        </a:ln>
        <a:effectLst/>
      </c:spPr>
    </c:plotArea>
    <c:legend>
      <c:legendPos val="b"/>
      <c:layout>
        <c:manualLayout>
          <c:xMode val="edge"/>
          <c:yMode val="edge"/>
          <c:x val="9.9141890612977165E-2"/>
          <c:y val="0.13000638817909121"/>
          <c:w val="0.15829478308994474"/>
          <c:h val="0.469383362166108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[report (6).xlsx]Sheet2!ピボットテーブル1</c:name>
    <c:fmtId val="3"/>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7418803418803417E-2"/>
          <c:y val="0.10148845637963444"/>
          <c:w val="0.89273076923076922"/>
          <c:h val="0.73897242784238382"/>
        </c:manualLayout>
      </c:layout>
      <c:barChart>
        <c:barDir val="col"/>
        <c:grouping val="clustered"/>
        <c:varyColors val="0"/>
        <c:ser>
          <c:idx val="0"/>
          <c:order val="0"/>
          <c:tx>
            <c:strRef>
              <c:f>Sheet2!$B$3</c:f>
              <c:strCache>
                <c:ptCount val="1"/>
                <c:pt idx="0">
                  <c:v>集計</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0-7CD9-48BF-AD6B-C4D23CDB72A9}"/>
              </c:ext>
            </c:extLst>
          </c:dPt>
          <c:cat>
            <c:strRef>
              <c:f>Sheet2!$A$4:$A$12</c:f>
              <c:strCache>
                <c:ptCount val="8"/>
                <c:pt idx="0">
                  <c:v>Euronext</c:v>
                </c:pt>
                <c:pt idx="1">
                  <c:v>Hong Kong Exchanges and Clearing</c:v>
                </c:pt>
                <c:pt idx="2">
                  <c:v>Japan Exchange Group</c:v>
                </c:pt>
                <c:pt idx="3">
                  <c:v>LSE Group</c:v>
                </c:pt>
                <c:pt idx="4">
                  <c:v>Nasdaq - US</c:v>
                </c:pt>
                <c:pt idx="5">
                  <c:v>NYSE</c:v>
                </c:pt>
                <c:pt idx="6">
                  <c:v>Shanghai Stock Exchange</c:v>
                </c:pt>
                <c:pt idx="7">
                  <c:v>Shenzhen Stock Exchange</c:v>
                </c:pt>
              </c:strCache>
            </c:strRef>
          </c:cat>
          <c:val>
            <c:numRef>
              <c:f>Sheet2!$B$4:$B$12</c:f>
              <c:numCache>
                <c:formatCode>General</c:formatCode>
                <c:ptCount val="8"/>
                <c:pt idx="0">
                  <c:v>13</c:v>
                </c:pt>
                <c:pt idx="1">
                  <c:v>161</c:v>
                </c:pt>
                <c:pt idx="2">
                  <c:v>82</c:v>
                </c:pt>
                <c:pt idx="3">
                  <c:v>71</c:v>
                </c:pt>
                <c:pt idx="4">
                  <c:v>145</c:v>
                </c:pt>
                <c:pt idx="5">
                  <c:v>33</c:v>
                </c:pt>
                <c:pt idx="6">
                  <c:v>120</c:v>
                </c:pt>
                <c:pt idx="7">
                  <c:v>78</c:v>
                </c:pt>
              </c:numCache>
            </c:numRef>
          </c:val>
          <c:extLst>
            <c:ext xmlns:c16="http://schemas.microsoft.com/office/drawing/2014/chart" uri="{C3380CC4-5D6E-409C-BE32-E72D297353CC}">
              <c16:uniqueId val="{00000000-8492-4BFD-8EE8-E938916BF00C}"/>
            </c:ext>
          </c:extLst>
        </c:ser>
        <c:dLbls>
          <c:showLegendKey val="0"/>
          <c:showVal val="0"/>
          <c:showCatName val="0"/>
          <c:showSerName val="0"/>
          <c:showPercent val="0"/>
          <c:showBubbleSize val="0"/>
        </c:dLbls>
        <c:gapWidth val="219"/>
        <c:overlap val="-27"/>
        <c:axId val="1584948991"/>
        <c:axId val="1584948159"/>
      </c:barChart>
      <c:catAx>
        <c:axId val="1584948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ja-JP"/>
          </a:p>
        </c:txPr>
        <c:crossAx val="1584948159"/>
        <c:crosses val="autoZero"/>
        <c:auto val="1"/>
        <c:lblAlgn val="ctr"/>
        <c:lblOffset val="100"/>
        <c:noMultiLvlLbl val="0"/>
      </c:catAx>
      <c:valAx>
        <c:axId val="1584948159"/>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849489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[report.xlsx]Equity - IN USD!Equity - IN USD</c:name>
    <c:fmtId val="9"/>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'Equity - IN USD'!$C$3:$C$5</c:f>
              <c:strCache>
                <c:ptCount val="1"/>
                <c:pt idx="0">
                  <c:v>2019 - Dec</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0-235D-43CB-8C72-7A8DDF483CFF}"/>
              </c:ext>
            </c:extLst>
          </c:dPt>
          <c:cat>
            <c:multiLvlStrRef>
              <c:f>'Equity - IN USD'!$B$6:$B$14</c:f>
              <c:multiLvlStrCache>
                <c:ptCount val="8"/>
                <c:lvl>
                  <c:pt idx="0">
                    <c:v>Euronext</c:v>
                  </c:pt>
                  <c:pt idx="1">
                    <c:v>Hong Kong Exchanges and Clearing</c:v>
                  </c:pt>
                  <c:pt idx="2">
                    <c:v>Japan Exchange Group</c:v>
                  </c:pt>
                  <c:pt idx="3">
                    <c:v>LSE Group</c:v>
                  </c:pt>
                  <c:pt idx="4">
                    <c:v>Nasdaq - US</c:v>
                  </c:pt>
                  <c:pt idx="5">
                    <c:v>NYSE</c:v>
                  </c:pt>
                  <c:pt idx="6">
                    <c:v>Shanghai Stock Exchange</c:v>
                  </c:pt>
                  <c:pt idx="7">
                    <c:v>Shenzhen Stock Exchange</c:v>
                  </c:pt>
                </c:lvl>
                <c:lvl>
                  <c:pt idx="0">
                    <c:v>Total Equity Market - Market Capitalisation</c:v>
                  </c:pt>
                </c:lvl>
              </c:multiLvlStrCache>
            </c:multiLvlStrRef>
          </c:cat>
          <c:val>
            <c:numRef>
              <c:f>'Equity - IN USD'!$C$6:$C$14</c:f>
              <c:numCache>
                <c:formatCode>General</c:formatCode>
                <c:ptCount val="8"/>
                <c:pt idx="0">
                  <c:v>4701705.16</c:v>
                </c:pt>
                <c:pt idx="1">
                  <c:v>4899234.58</c:v>
                </c:pt>
                <c:pt idx="2">
                  <c:v>6191073.29</c:v>
                </c:pt>
                <c:pt idx="3">
                  <c:v>4182873.43</c:v>
                </c:pt>
                <c:pt idx="4">
                  <c:v>13002048.01</c:v>
                </c:pt>
                <c:pt idx="5">
                  <c:v>24480180.120000001</c:v>
                </c:pt>
                <c:pt idx="6">
                  <c:v>5105840.9400000004</c:v>
                </c:pt>
                <c:pt idx="7">
                  <c:v>3409663.44</c:v>
                </c:pt>
              </c:numCache>
            </c:numRef>
          </c:val>
          <c:extLst>
            <c:ext xmlns:c16="http://schemas.microsoft.com/office/drawing/2014/chart" uri="{C3380CC4-5D6E-409C-BE32-E72D297353CC}">
              <c16:uniqueId val="{00000000-62BE-451A-9614-0A973A99796C}"/>
            </c:ext>
          </c:extLst>
        </c:ser>
        <c:dLbls>
          <c:showLegendKey val="0"/>
          <c:showVal val="0"/>
          <c:showCatName val="0"/>
          <c:showSerName val="0"/>
          <c:showPercent val="0"/>
          <c:showBubbleSize val="0"/>
        </c:dLbls>
        <c:gapWidth val="219"/>
        <c:overlap val="-27"/>
        <c:axId val="482019279"/>
        <c:axId val="482010127"/>
      </c:barChart>
      <c:catAx>
        <c:axId val="482019279"/>
        <c:scaling>
          <c:orientation val="minMax"/>
        </c:scaling>
        <c:delete val="0"/>
        <c:axPos val="b"/>
        <c:numFmt formatCode="General" sourceLinked="0"/>
        <c:majorTickMark val="none"/>
        <c:minorTickMark val="none"/>
        <c:tickLblPos val="nextTo"/>
        <c:spPr>
          <a:solidFill>
            <a:schemeClr val="bg1"/>
          </a:solidFill>
          <a:ln w="9525" cap="flat" cmpd="sng" algn="ctr">
            <a:solidFill>
              <a:schemeClr val="bg2">
                <a:lumMod val="90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ja-JP"/>
          </a:p>
        </c:txPr>
        <c:crossAx val="482010127"/>
        <c:crosses val="autoZero"/>
        <c:auto val="1"/>
        <c:lblAlgn val="ctr"/>
        <c:lblOffset val="100"/>
        <c:noMultiLvlLbl val="0"/>
      </c:catAx>
      <c:valAx>
        <c:axId val="482010127"/>
        <c:scaling>
          <c:orientation val="minMax"/>
          <c:max val="25000000"/>
        </c:scaling>
        <c:delete val="0"/>
        <c:axPos val="l"/>
        <c:majorGridlines>
          <c:spPr>
            <a:ln w="9525" cap="flat" cmpd="sng" algn="ctr">
              <a:no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2019279"/>
        <c:crosses val="autoZero"/>
        <c:crossBetween val="between"/>
        <c:dispUnits>
          <c:builtInUnit val="thousands"/>
        </c:dispUnits>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[report (1).xlsx]Equity - IN USD!Equity - IN USD</c:name>
    <c:fmtId val="4"/>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'Equity - IN USD'!$C$3:$C$5</c:f>
              <c:strCache>
                <c:ptCount val="1"/>
                <c:pt idx="0">
                  <c:v>2018 - Dec</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0-9969-44C3-BFF3-B4DFDE972130}"/>
              </c:ext>
            </c:extLst>
          </c:dPt>
          <c:cat>
            <c:multiLvlStrRef>
              <c:f>'Equity - IN USD'!$B$6:$B$14</c:f>
              <c:multiLvlStrCache>
                <c:ptCount val="8"/>
                <c:lvl>
                  <c:pt idx="0">
                    <c:v>Euronext</c:v>
                  </c:pt>
                  <c:pt idx="1">
                    <c:v>Hong Kong Exchanges and Clearing</c:v>
                  </c:pt>
                  <c:pt idx="2">
                    <c:v>Japan Exchange Group</c:v>
                  </c:pt>
                  <c:pt idx="3">
                    <c:v>LSE Group</c:v>
                  </c:pt>
                  <c:pt idx="4">
                    <c:v>Nasdaq - US</c:v>
                  </c:pt>
                  <c:pt idx="5">
                    <c:v>NYSE</c:v>
                  </c:pt>
                  <c:pt idx="6">
                    <c:v>Shanghai Stock Exchange</c:v>
                  </c:pt>
                  <c:pt idx="7">
                    <c:v>Shenzhen Stock Exchange</c:v>
                  </c:pt>
                </c:lvl>
                <c:lvl>
                  <c:pt idx="0">
                    <c:v>Total Equity Market - Number of listed companies (Total)</c:v>
                  </c:pt>
                </c:lvl>
              </c:multiLvlStrCache>
            </c:multiLvlStrRef>
          </c:cat>
          <c:val>
            <c:numRef>
              <c:f>'Equity - IN USD'!$C$6:$C$14</c:f>
              <c:numCache>
                <c:formatCode>General</c:formatCode>
                <c:ptCount val="8"/>
                <c:pt idx="0">
                  <c:v>1208</c:v>
                </c:pt>
                <c:pt idx="1">
                  <c:v>2315</c:v>
                </c:pt>
                <c:pt idx="2">
                  <c:v>3657</c:v>
                </c:pt>
                <c:pt idx="3">
                  <c:v>2479</c:v>
                </c:pt>
                <c:pt idx="4">
                  <c:v>3058</c:v>
                </c:pt>
                <c:pt idx="5">
                  <c:v>2285</c:v>
                </c:pt>
                <c:pt idx="6">
                  <c:v>1450</c:v>
                </c:pt>
                <c:pt idx="7">
                  <c:v>2134</c:v>
                </c:pt>
              </c:numCache>
            </c:numRef>
          </c:val>
          <c:extLst>
            <c:ext xmlns:c16="http://schemas.microsoft.com/office/drawing/2014/chart" uri="{C3380CC4-5D6E-409C-BE32-E72D297353CC}">
              <c16:uniqueId val="{00000000-5F36-4E2A-A10A-0A71D21600FB}"/>
            </c:ext>
          </c:extLst>
        </c:ser>
        <c:dLbls>
          <c:showLegendKey val="0"/>
          <c:showVal val="0"/>
          <c:showCatName val="0"/>
          <c:showSerName val="0"/>
          <c:showPercent val="0"/>
          <c:showBubbleSize val="0"/>
        </c:dLbls>
        <c:gapWidth val="219"/>
        <c:overlap val="-27"/>
        <c:axId val="2060526960"/>
        <c:axId val="2060527376"/>
      </c:barChart>
      <c:catAx>
        <c:axId val="2060526960"/>
        <c:scaling>
          <c:orientation val="minMax"/>
        </c:scaling>
        <c:delete val="0"/>
        <c:axPos val="b"/>
        <c:numFmt formatCode="General" sourceLinked="1"/>
        <c:majorTickMark val="none"/>
        <c:minorTickMark val="none"/>
        <c:tickLblPos val="nextTo"/>
        <c:spPr>
          <a:noFill/>
          <a:ln w="9525" cap="flat" cmpd="sng" algn="ctr">
            <a:solidFill>
              <a:schemeClr val="bg1">
                <a:lumMod val="85000"/>
                <a:alpha val="96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ja-JP"/>
          </a:p>
        </c:txPr>
        <c:crossAx val="2060527376"/>
        <c:crosses val="autoZero"/>
        <c:auto val="1"/>
        <c:lblAlgn val="ctr"/>
        <c:lblOffset val="100"/>
        <c:noMultiLvlLbl val="0"/>
      </c:catAx>
      <c:valAx>
        <c:axId val="2060527376"/>
        <c:scaling>
          <c:orientation val="minMax"/>
        </c:scaling>
        <c:delete val="0"/>
        <c:axPos val="l"/>
        <c:majorGridlines>
          <c:spPr>
            <a:ln w="9525" cap="flat" cmpd="sng" algn="ctr">
              <a:no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60526960"/>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0.39411</cdr:x>
      <cdr:y>0</cdr:y>
    </cdr:from>
    <cdr:to>
      <cdr:x>0.60405</cdr:x>
      <cdr:y>0.12109</cdr:y>
    </cdr:to>
    <cdr:sp macro="" textlink="">
      <cdr:nvSpPr>
        <cdr:cNvPr id="2" name="テキスト ボックス 1"/>
        <cdr:cNvSpPr txBox="1"/>
      </cdr:nvSpPr>
      <cdr:spPr>
        <a:xfrm xmlns:a="http://schemas.openxmlformats.org/drawingml/2006/main">
          <a:off x="1125966" y="-2492264"/>
          <a:ext cx="599782" cy="26061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altLang="ja-JP" sz="1100" b="1" dirty="0">
              <a:latin typeface="Arial" panose="020B0604020202020204" pitchFamily="34" charset="0"/>
              <a:cs typeface="Arial" panose="020B0604020202020204" pitchFamily="34" charset="0"/>
            </a:rPr>
            <a:t>Japan</a:t>
          </a:r>
          <a:endParaRPr lang="ja-JP" altLang="en-US" sz="11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0.50769</cdr:x>
      <cdr:y>0</cdr:y>
    </cdr:from>
    <cdr:to>
      <cdr:x>0.67438</cdr:x>
      <cdr:y>0.09379</cdr:y>
    </cdr:to>
    <cdr:sp macro="" textlink="">
      <cdr:nvSpPr>
        <cdr:cNvPr id="2" name="テキスト ボックス 1"/>
        <cdr:cNvSpPr txBox="1"/>
      </cdr:nvSpPr>
      <cdr:spPr>
        <a:xfrm xmlns:a="http://schemas.openxmlformats.org/drawingml/2006/main">
          <a:off x="1662257" y="-2623552"/>
          <a:ext cx="545787" cy="20479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altLang="ja-JP" sz="1100" b="1" dirty="0">
              <a:latin typeface="Arial" panose="020B0604020202020204" pitchFamily="34" charset="0"/>
              <a:cs typeface="Arial" panose="020B0604020202020204" pitchFamily="34" charset="0"/>
            </a:rPr>
            <a:t>USA</a:t>
          </a:r>
          <a:endParaRPr lang="ja-JP" altLang="en-US" sz="1100" b="1"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2949787" cy="498693"/>
          </a:xfrm>
          <a:prstGeom prst="rect">
            <a:avLst/>
          </a:prstGeom>
        </p:spPr>
        <p:txBody>
          <a:bodyPr vert="horz" lIns="91417" tIns="45711" rIns="91417"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1" y="3"/>
            <a:ext cx="2949787" cy="498693"/>
          </a:xfrm>
          <a:prstGeom prst="rect">
            <a:avLst/>
          </a:prstGeom>
        </p:spPr>
        <p:txBody>
          <a:bodyPr vert="horz" lIns="91417" tIns="45711" rIns="91417" bIns="45711" rtlCol="0"/>
          <a:lstStyle>
            <a:lvl1pPr algn="r">
              <a:defRPr sz="1200"/>
            </a:lvl1pPr>
          </a:lstStyle>
          <a:p>
            <a:fld id="{2834F7C2-E3C1-485C-AEC1-A22E69A3451F}" type="datetimeFigureOut">
              <a:rPr kumimoji="1" lang="ja-JP" altLang="en-US" smtClean="0"/>
              <a:t>2021/5/20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17" tIns="45711" rIns="91417" bIns="45711"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17" tIns="45711" rIns="91417"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17" tIns="45711" rIns="91417"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1" y="9440647"/>
            <a:ext cx="2949787" cy="498692"/>
          </a:xfrm>
          <a:prstGeom prst="rect">
            <a:avLst/>
          </a:prstGeom>
        </p:spPr>
        <p:txBody>
          <a:bodyPr vert="horz" lIns="91417" tIns="45711" rIns="91417" bIns="45711" rtlCol="0" anchor="b"/>
          <a:lstStyle>
            <a:lvl1pPr algn="r">
              <a:defRPr sz="1200"/>
            </a:lvl1pPr>
          </a:lstStyle>
          <a:p>
            <a:fld id="{2FA404CE-5901-4433-A4E3-CDF533FEFA05}" type="slidenum">
              <a:rPr kumimoji="1" lang="ja-JP" altLang="en-US" smtClean="0"/>
              <a:t>‹#›</a:t>
            </a:fld>
            <a:endParaRPr kumimoji="1" lang="ja-JP" altLang="en-US"/>
          </a:p>
        </p:txBody>
      </p:sp>
    </p:spTree>
    <p:extLst>
      <p:ext uri="{BB962C8B-B14F-4D97-AF65-F5344CB8AC3E}">
        <p14:creationId xmlns:p14="http://schemas.microsoft.com/office/powerpoint/2010/main" val="6755859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4998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79870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2034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96444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82124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70808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1747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9351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A404CE-5901-4433-A4E3-CDF533FEFA05}" type="slidenum">
              <a:rPr kumimoji="1" lang="ja-JP" altLang="en-US" smtClean="0"/>
              <a:t>3</a:t>
            </a:fld>
            <a:endParaRPr kumimoji="1" lang="ja-JP" altLang="en-US" dirty="0"/>
          </a:p>
        </p:txBody>
      </p:sp>
    </p:spTree>
    <p:extLst>
      <p:ext uri="{BB962C8B-B14F-4D97-AF65-F5344CB8AC3E}">
        <p14:creationId xmlns:p14="http://schemas.microsoft.com/office/powerpoint/2010/main" val="3961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A404CE-5901-4433-A4E3-CDF533FEFA05}" type="slidenum">
              <a:rPr kumimoji="1" lang="ja-JP" altLang="en-US" smtClean="0"/>
              <a:t>4</a:t>
            </a:fld>
            <a:endParaRPr kumimoji="1" lang="ja-JP" altLang="en-US" dirty="0"/>
          </a:p>
        </p:txBody>
      </p:sp>
    </p:spTree>
    <p:extLst>
      <p:ext uri="{BB962C8B-B14F-4D97-AF65-F5344CB8AC3E}">
        <p14:creationId xmlns:p14="http://schemas.microsoft.com/office/powerpoint/2010/main" val="435796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A404CE-5901-4433-A4E3-CDF533FEFA05}" type="slidenum">
              <a:rPr kumimoji="1" lang="ja-JP" altLang="en-US" smtClean="0"/>
              <a:t>5</a:t>
            </a:fld>
            <a:endParaRPr kumimoji="1" lang="ja-JP" altLang="en-US"/>
          </a:p>
        </p:txBody>
      </p:sp>
    </p:spTree>
    <p:extLst>
      <p:ext uri="{BB962C8B-B14F-4D97-AF65-F5344CB8AC3E}">
        <p14:creationId xmlns:p14="http://schemas.microsoft.com/office/powerpoint/2010/main" val="256933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A404CE-5901-4433-A4E3-CDF533FEFA05}" type="slidenum">
              <a:rPr kumimoji="1" lang="ja-JP" altLang="en-US" smtClean="0"/>
              <a:t>6</a:t>
            </a:fld>
            <a:endParaRPr kumimoji="1" lang="ja-JP" altLang="en-US"/>
          </a:p>
        </p:txBody>
      </p:sp>
    </p:spTree>
    <p:extLst>
      <p:ext uri="{BB962C8B-B14F-4D97-AF65-F5344CB8AC3E}">
        <p14:creationId xmlns:p14="http://schemas.microsoft.com/office/powerpoint/2010/main" val="355086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A404CE-5901-4433-A4E3-CDF533FEFA05}" type="slidenum">
              <a:rPr kumimoji="1" lang="ja-JP" altLang="en-US" smtClean="0"/>
              <a:t>7</a:t>
            </a:fld>
            <a:endParaRPr kumimoji="1" lang="ja-JP" altLang="en-US"/>
          </a:p>
        </p:txBody>
      </p:sp>
    </p:spTree>
    <p:extLst>
      <p:ext uri="{BB962C8B-B14F-4D97-AF65-F5344CB8AC3E}">
        <p14:creationId xmlns:p14="http://schemas.microsoft.com/office/powerpoint/2010/main" val="335440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A404CE-5901-4433-A4E3-CDF533FEFA05}" type="slidenum">
              <a:rPr kumimoji="1" lang="ja-JP" altLang="en-US" smtClean="0"/>
              <a:t>8</a:t>
            </a:fld>
            <a:endParaRPr kumimoji="1" lang="ja-JP" altLang="en-US"/>
          </a:p>
        </p:txBody>
      </p:sp>
    </p:spTree>
    <p:extLst>
      <p:ext uri="{BB962C8B-B14F-4D97-AF65-F5344CB8AC3E}">
        <p14:creationId xmlns:p14="http://schemas.microsoft.com/office/powerpoint/2010/main" val="2213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A404CE-5901-4433-A4E3-CDF533FEFA05}" type="slidenum">
              <a:rPr kumimoji="1" lang="ja-JP" altLang="en-US" smtClean="0"/>
              <a:t>9</a:t>
            </a:fld>
            <a:endParaRPr kumimoji="1" lang="ja-JP" altLang="en-US"/>
          </a:p>
        </p:txBody>
      </p:sp>
    </p:spTree>
    <p:extLst>
      <p:ext uri="{BB962C8B-B14F-4D97-AF65-F5344CB8AC3E}">
        <p14:creationId xmlns:p14="http://schemas.microsoft.com/office/powerpoint/2010/main" val="903156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32972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286635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306643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203474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406687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70507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848303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136789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31458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407251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342489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4A6E46-829E-4979-A182-11FDFDE24D30}" type="datetimeFigureOut">
              <a:rPr kumimoji="1" lang="ja-JP" altLang="en-US" smtClean="0"/>
              <a:t>2021/5/20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416068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A6E46-829E-4979-A182-11FDFDE24D30}" type="datetimeFigureOut">
              <a:rPr kumimoji="1" lang="ja-JP" altLang="en-US" smtClean="0"/>
              <a:t>2021/5/20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33354-CE2B-4FC0-B919-DA9E5A5DB0F4}" type="slidenum">
              <a:rPr kumimoji="1" lang="ja-JP" altLang="en-US" smtClean="0"/>
              <a:t>‹#›</a:t>
            </a:fld>
            <a:endParaRPr kumimoji="1" lang="ja-JP" altLang="en-US"/>
          </a:p>
        </p:txBody>
      </p:sp>
    </p:spTree>
    <p:extLst>
      <p:ext uri="{BB962C8B-B14F-4D97-AF65-F5344CB8AC3E}">
        <p14:creationId xmlns:p14="http://schemas.microsoft.com/office/powerpoint/2010/main" val="46093554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6" y="1813931"/>
            <a:ext cx="11921544" cy="707886"/>
          </a:xfrm>
          <a:prstGeom prst="rect">
            <a:avLst/>
          </a:prstGeom>
          <a:noFill/>
        </p:spPr>
        <p:txBody>
          <a:bodyPr wrap="square" rtlCol="0">
            <a:spAutoFit/>
          </a:bodyPr>
          <a:lstStyle/>
          <a:p>
            <a:pPr algn="ctr"/>
            <a:r>
              <a:rPr lang="en-US" altLang="ja-JP" sz="4000" b="1" dirty="0">
                <a:latin typeface="Arial" panose="020B0604020202020204" pitchFamily="34" charset="0"/>
                <a:ea typeface="UD デジタル 教科書体 NP-B" panose="02020700000000000000" pitchFamily="18" charset="-128"/>
                <a:cs typeface="Arial" panose="020B0604020202020204" pitchFamily="34" charset="0"/>
              </a:rPr>
              <a:t>Toward the “Global Financial City OSAKA</a:t>
            </a:r>
            <a:r>
              <a:rPr lang="en-US" altLang="ja-JP" sz="4000" b="1" dirty="0">
                <a:latin typeface="UD デジタル 教科書体 NP-B" panose="02020700000000000000" pitchFamily="18" charset="-128"/>
                <a:ea typeface="UD デジタル 教科書体 NP-B" panose="02020700000000000000" pitchFamily="18" charset="-128"/>
              </a:rPr>
              <a:t>”</a:t>
            </a:r>
            <a:endParaRPr lang="ja-JP" altLang="en-US" sz="4000" b="1"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1631504" y="5220617"/>
            <a:ext cx="9073008" cy="1577355"/>
          </a:xfrm>
          <a:prstGeom prst="rect">
            <a:avLst/>
          </a:prstGeom>
          <a:noFill/>
        </p:spPr>
        <p:txBody>
          <a:bodyPr wrap="square" rtlCol="0">
            <a:spAutoFit/>
          </a:bodyPr>
          <a:lstStyle/>
          <a:p>
            <a:pPr algn="ctr"/>
            <a:r>
              <a:rPr lang="en-US" altLang="ja-JP" sz="2800" b="1" dirty="0">
                <a:latin typeface="Arial" panose="020B0604020202020204" pitchFamily="34" charset="0"/>
                <a:ea typeface="UD デジタル 教科書体 NP-B" panose="02020700000000000000" pitchFamily="18" charset="-128"/>
                <a:cs typeface="Arial" panose="020B0604020202020204" pitchFamily="34" charset="0"/>
              </a:rPr>
              <a:t>December 23, 2020</a:t>
            </a:r>
          </a:p>
          <a:p>
            <a:pPr algn="ctr">
              <a:lnSpc>
                <a:spcPts val="1500"/>
              </a:lnSpc>
            </a:pPr>
            <a:endParaRPr lang="en-US" altLang="ja-JP" sz="2800" b="1" dirty="0">
              <a:latin typeface="Arial" panose="020B0604020202020204" pitchFamily="34" charset="0"/>
              <a:ea typeface="UD デジタル 教科書体 NP-B" panose="02020700000000000000" pitchFamily="18" charset="-128"/>
              <a:cs typeface="Arial" panose="020B0604020202020204" pitchFamily="34" charset="0"/>
            </a:endParaRPr>
          </a:p>
          <a:p>
            <a:pPr algn="ctr"/>
            <a:r>
              <a:rPr lang="en-US" altLang="ja-JP" sz="2800" b="1" dirty="0">
                <a:latin typeface="Arial" panose="020B0604020202020204" pitchFamily="34" charset="0"/>
                <a:ea typeface="UD デジタル 教科書体 NP-B" panose="02020700000000000000" pitchFamily="18" charset="-128"/>
                <a:cs typeface="Arial" panose="020B0604020202020204" pitchFamily="34" charset="0"/>
              </a:rPr>
              <a:t>Yoshimura Hirofumi</a:t>
            </a:r>
          </a:p>
          <a:p>
            <a:pPr algn="ctr"/>
            <a:r>
              <a:rPr lang="en-US" altLang="ja-JP" sz="2800" b="1" dirty="0">
                <a:latin typeface="Arial" panose="020B0604020202020204" pitchFamily="34" charset="0"/>
                <a:ea typeface="UD デジタル 教科書体 NP-B" panose="02020700000000000000" pitchFamily="18" charset="-128"/>
                <a:cs typeface="Arial" panose="020B0604020202020204" pitchFamily="34" charset="0"/>
              </a:rPr>
              <a:t>Governor of Osaka Prefecture</a:t>
            </a:r>
            <a:endParaRPr lang="ja-JP" altLang="en-US" sz="2800" b="1" dirty="0">
              <a:latin typeface="Arial" panose="020B0604020202020204" pitchFamily="34" charset="0"/>
              <a:ea typeface="UD デジタル 教科書体 NP-B" panose="02020700000000000000" pitchFamily="18" charset="-128"/>
              <a:cs typeface="Arial" panose="020B0604020202020204" pitchFamily="34" charset="0"/>
            </a:endParaRPr>
          </a:p>
        </p:txBody>
      </p:sp>
      <p:sp>
        <p:nvSpPr>
          <p:cNvPr id="6" name="テキスト ボックス 5"/>
          <p:cNvSpPr txBox="1"/>
          <p:nvPr/>
        </p:nvSpPr>
        <p:spPr>
          <a:xfrm>
            <a:off x="1998418" y="3543213"/>
            <a:ext cx="8339179" cy="1323439"/>
          </a:xfrm>
          <a:prstGeom prst="rect">
            <a:avLst/>
          </a:prstGeom>
          <a:noFill/>
          <a:ln>
            <a:solidFill>
              <a:schemeClr val="tx1"/>
            </a:solidFill>
            <a:prstDash val="sysDash"/>
          </a:ln>
        </p:spPr>
        <p:txBody>
          <a:bodyPr wrap="square" rtlCol="0">
            <a:spAutoFit/>
          </a:bodyPr>
          <a:lstStyle/>
          <a:p>
            <a:r>
              <a:rPr lang="ja-JP" altLang="en-US" sz="2000" b="1" dirty="0">
                <a:latin typeface="Arial" panose="020B0604020202020204" pitchFamily="34" charset="0"/>
                <a:ea typeface="UD デジタル 教科書体 NK-R" panose="02020400000000000000" pitchFamily="18" charset="-128"/>
                <a:cs typeface="Arial" panose="020B0604020202020204" pitchFamily="34" charset="0"/>
              </a:rPr>
              <a:t>＜</a:t>
            </a:r>
            <a:r>
              <a:rPr lang="en-US" altLang="ja-JP" sz="2000" b="1" dirty="0">
                <a:latin typeface="Arial" panose="020B0604020202020204" pitchFamily="34" charset="0"/>
                <a:ea typeface="UD デジタル 教科書体 NK-R" panose="02020400000000000000" pitchFamily="18" charset="-128"/>
                <a:cs typeface="Arial" panose="020B0604020202020204" pitchFamily="34" charset="0"/>
              </a:rPr>
              <a:t>Purpose of this document</a:t>
            </a:r>
            <a:r>
              <a:rPr lang="ja-JP" altLang="en-US" sz="2000" b="1" dirty="0">
                <a:latin typeface="Arial" panose="020B0604020202020204" pitchFamily="34" charset="0"/>
                <a:ea typeface="UD デジタル 教科書体 NK-R" panose="02020400000000000000" pitchFamily="18" charset="-128"/>
                <a:cs typeface="Arial" panose="020B0604020202020204" pitchFamily="34" charset="0"/>
              </a:rPr>
              <a:t>＞　</a:t>
            </a:r>
            <a:endParaRPr lang="en-US" altLang="ja-JP" sz="2000" b="1" dirty="0">
              <a:latin typeface="Arial" panose="020B0604020202020204" pitchFamily="34" charset="0"/>
              <a:ea typeface="UD デジタル 教科書体 NK-R" panose="02020400000000000000" pitchFamily="18" charset="-128"/>
              <a:cs typeface="Arial" panose="020B0604020202020204" pitchFamily="34" charset="0"/>
            </a:endParaRPr>
          </a:p>
          <a:p>
            <a:r>
              <a:rPr lang="en-US" altLang="ja-JP" sz="2000" b="1" dirty="0">
                <a:latin typeface="Arial" panose="020B0604020202020204" pitchFamily="34" charset="0"/>
                <a:ea typeface="UD デジタル 教科書体 NK-R" panose="02020400000000000000" pitchFamily="18" charset="-128"/>
                <a:cs typeface="Arial" panose="020B0604020202020204" pitchFamily="34" charset="0"/>
              </a:rPr>
              <a:t>This is a summary of my scheme at this point as one of the proposers of the Promotion Committee, as the draft of proposal for our future discussion.</a:t>
            </a:r>
          </a:p>
        </p:txBody>
      </p:sp>
    </p:spTree>
    <p:extLst>
      <p:ext uri="{BB962C8B-B14F-4D97-AF65-F5344CB8AC3E}">
        <p14:creationId xmlns:p14="http://schemas.microsoft.com/office/powerpoint/2010/main" val="78049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692467709"/>
              </p:ext>
            </p:extLst>
          </p:nvPr>
        </p:nvGraphicFramePr>
        <p:xfrm>
          <a:off x="321972" y="2394674"/>
          <a:ext cx="11585916" cy="4108812"/>
        </p:xfrm>
        <a:graphic>
          <a:graphicData uri="http://schemas.openxmlformats.org/drawingml/2006/table">
            <a:tbl>
              <a:tblPr firstRow="1" bandRow="1">
                <a:tableStyleId>{5940675A-B579-460E-94D1-54222C63F5DA}</a:tableStyleId>
              </a:tblPr>
              <a:tblGrid>
                <a:gridCol w="2052740">
                  <a:extLst>
                    <a:ext uri="{9D8B030D-6E8A-4147-A177-3AD203B41FA5}">
                      <a16:colId xmlns:a16="http://schemas.microsoft.com/office/drawing/2014/main" val="590587101"/>
                    </a:ext>
                  </a:extLst>
                </a:gridCol>
                <a:gridCol w="9533176">
                  <a:extLst>
                    <a:ext uri="{9D8B030D-6E8A-4147-A177-3AD203B41FA5}">
                      <a16:colId xmlns:a16="http://schemas.microsoft.com/office/drawing/2014/main" val="3373261626"/>
                    </a:ext>
                  </a:extLst>
                </a:gridCol>
              </a:tblGrid>
              <a:tr h="1399086">
                <a:tc rowSpan="2">
                  <a:txBody>
                    <a:bodyPr/>
                    <a:lstStyle/>
                    <a:p>
                      <a:pPr marL="0" marR="0" lvl="0" indent="0" algn="l" defTabSz="914266" rtl="0" eaLnBrk="1" fontAlgn="auto" latinLnBrk="0" hangingPunct="1">
                        <a:lnSpc>
                          <a:spcPts val="1600"/>
                        </a:lnSpc>
                        <a:spcBef>
                          <a:spcPts val="0"/>
                        </a:spcBef>
                        <a:spcAft>
                          <a:spcPts val="0"/>
                        </a:spcAft>
                        <a:buClrTx/>
                        <a:buSzTx/>
                        <a:buFontTx/>
                        <a:buNone/>
                        <a:tabLst/>
                        <a:defRPr/>
                      </a:pPr>
                      <a:r>
                        <a:rPr kumimoji="1" lang="en-US" altLang="ja-JP" sz="1400" b="1" dirty="0">
                          <a:latin typeface="Arial" panose="020B0604020202020204" pitchFamily="34" charset="0"/>
                          <a:ea typeface="UD デジタル 教科書体 NK-B" panose="02020700000000000000" pitchFamily="18" charset="-128"/>
                          <a:cs typeface="Arial" panose="020B0604020202020204" pitchFamily="34" charset="0"/>
                        </a:rPr>
                        <a:t>Promote to improve business and living environments in Osaka</a:t>
                      </a:r>
                      <a:endParaRPr kumimoji="1" lang="ja-JP" altLang="en-US" sz="1500" b="1"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nSpc>
                          <a:spcPts val="1600"/>
                        </a:lnSpc>
                      </a:pPr>
                      <a:r>
                        <a:rPr lang="ja-JP" altLang="en-US" sz="1500" b="0" dirty="0">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500" b="0" dirty="0">
                          <a:latin typeface="Arial" panose="020B0604020202020204" pitchFamily="34" charset="0"/>
                          <a:ea typeface="UD デジタル 教科書体 NK-B" panose="02020700000000000000" pitchFamily="18" charset="-128"/>
                          <a:cs typeface="Arial" panose="020B0604020202020204" pitchFamily="34" charset="0"/>
                        </a:rPr>
                        <a:t>Business</a:t>
                      </a:r>
                      <a:r>
                        <a:rPr lang="ja-JP" altLang="en-US" sz="1500" b="0" dirty="0">
                          <a:latin typeface="Arial" panose="020B0604020202020204" pitchFamily="34" charset="0"/>
                          <a:ea typeface="UD デジタル 教科書体 NK-B" panose="02020700000000000000" pitchFamily="18" charset="-128"/>
                          <a:cs typeface="Arial" panose="020B0604020202020204" pitchFamily="34" charset="0"/>
                        </a:rPr>
                        <a:t>＞</a:t>
                      </a:r>
                      <a:endParaRPr lang="en-US" altLang="ja-JP" sz="1500" b="0" dirty="0">
                        <a:latin typeface="Arial" panose="020B0604020202020204" pitchFamily="34" charset="0"/>
                        <a:ea typeface="UD デジタル 教科書体 NK-B" panose="02020700000000000000" pitchFamily="18" charset="-128"/>
                        <a:cs typeface="Arial" panose="020B0604020202020204" pitchFamily="34" charset="0"/>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500" b="0" baseline="0" dirty="0">
                          <a:latin typeface="Arial" panose="020B0604020202020204" pitchFamily="34" charset="0"/>
                          <a:ea typeface="UD デジタル 教科書体 NK-R" panose="02020400000000000000" pitchFamily="18" charset="-128"/>
                          <a:cs typeface="Arial" panose="020B0604020202020204" pitchFamily="34" charset="0"/>
                        </a:rPr>
                        <a:t> </a:t>
                      </a:r>
                      <a:r>
                        <a:rPr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〇</a:t>
                      </a:r>
                      <a:r>
                        <a:rPr lang="en-US" altLang="ja-JP" sz="1500" b="0" dirty="0">
                          <a:latin typeface="Arial" panose="020B0604020202020204" pitchFamily="34" charset="0"/>
                          <a:ea typeface="UD デジタル 教科書体 NK-R" panose="02020400000000000000" pitchFamily="18" charset="-128"/>
                          <a:cs typeface="Arial" panose="020B0604020202020204" pitchFamily="34" charset="0"/>
                        </a:rPr>
                        <a:t>Grant various incentives to companies</a:t>
                      </a:r>
                      <a:r>
                        <a:rPr lang="en-US" altLang="ja-JP" sz="1500" b="0" baseline="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500" b="0" dirty="0">
                          <a:latin typeface="Arial" panose="020B0604020202020204" pitchFamily="34" charset="0"/>
                          <a:ea typeface="UD デジタル 教科書体 NK-R" panose="02020400000000000000" pitchFamily="18" charset="-128"/>
                          <a:cs typeface="Arial" panose="020B0604020202020204" pitchFamily="34" charset="0"/>
                        </a:rPr>
                        <a:t>expanding their business into Osaka</a:t>
                      </a:r>
                      <a:r>
                        <a:rPr lang="ja-JP" altLang="en-US" sz="1500" b="0" baseline="0" dirty="0">
                          <a:latin typeface="Arial" panose="020B0604020202020204" pitchFamily="34" charset="0"/>
                          <a:ea typeface="UD デジタル 教科書体 NK-R" panose="02020400000000000000" pitchFamily="18" charset="-128"/>
                          <a:cs typeface="Arial" panose="020B0604020202020204" pitchFamily="34" charset="0"/>
                        </a:rPr>
                        <a:t> </a:t>
                      </a:r>
                      <a:endParaRPr lang="en-US" altLang="ja-JP" sz="1500" b="0" baseline="0" dirty="0">
                        <a:latin typeface="Arial" panose="020B0604020202020204" pitchFamily="34" charset="0"/>
                        <a:ea typeface="UD デジタル 教科書体 NK-R" panose="02020400000000000000" pitchFamily="18" charset="-128"/>
                        <a:cs typeface="Arial" panose="020B0604020202020204" pitchFamily="34" charset="0"/>
                      </a:endParaRPr>
                    </a:p>
                    <a:p>
                      <a:pPr marL="0" marR="0" lvl="0" indent="0" algn="l" defTabSz="914400" rtl="0" eaLnBrk="1" fontAlgn="auto" latinLnBrk="0" hangingPunct="1">
                        <a:lnSpc>
                          <a:spcPts val="1600"/>
                        </a:lnSpc>
                        <a:spcBef>
                          <a:spcPts val="0"/>
                        </a:spcBef>
                        <a:spcAft>
                          <a:spcPts val="0"/>
                        </a:spcAft>
                        <a:buClrTx/>
                        <a:buSzTx/>
                        <a:buFontTx/>
                        <a:buNone/>
                        <a:tabLst/>
                        <a:defRPr/>
                      </a:pPr>
                      <a:r>
                        <a:rPr lang="en-US" altLang="ja-JP" sz="1500" b="0" baseline="0" dirty="0">
                          <a:latin typeface="Arial" panose="020B0604020202020204" pitchFamily="34" charset="0"/>
                          <a:ea typeface="UD デジタル 教科書体 NK-R" panose="02020400000000000000" pitchFamily="18" charset="-128"/>
                          <a:cs typeface="Arial" panose="020B0604020202020204" pitchFamily="34" charset="0"/>
                        </a:rPr>
                        <a:t> </a:t>
                      </a:r>
                      <a:r>
                        <a:rPr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〇</a:t>
                      </a:r>
                      <a:r>
                        <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Make a system aiming to promote ESG investment, etc.</a:t>
                      </a: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 〇</a:t>
                      </a:r>
                      <a:r>
                        <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Issue digital securities (security tokens) using the </a:t>
                      </a:r>
                      <a:r>
                        <a:rPr kumimoji="1" lang="en-US" altLang="ja-JP" sz="1500" b="0" kern="1200" dirty="0" err="1">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blockchain</a:t>
                      </a:r>
                      <a:r>
                        <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technology and create a secondary market</a:t>
                      </a:r>
                    </a:p>
                    <a:p>
                      <a:pPr>
                        <a:lnSpc>
                          <a:spcPts val="1600"/>
                        </a:lnSpc>
                      </a:pPr>
                      <a:r>
                        <a:rPr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 〇</a:t>
                      </a:r>
                      <a:r>
                        <a:rPr lang="en-US" altLang="ja-JP" sz="1500" b="0" dirty="0">
                          <a:latin typeface="Arial" panose="020B0604020202020204" pitchFamily="34" charset="0"/>
                          <a:ea typeface="UD デジタル 教科書体 NK-R" panose="02020400000000000000" pitchFamily="18" charset="-128"/>
                          <a:cs typeface="Arial" panose="020B0604020202020204" pitchFamily="34" charset="0"/>
                        </a:rPr>
                        <a:t>Strengthen exchange functions (ex. transfer energy-related products to Osaka, support to</a:t>
                      </a:r>
                      <a:r>
                        <a:rPr lang="en-US" altLang="ja-JP" sz="1500" b="0" baseline="0" dirty="0">
                          <a:latin typeface="Arial" panose="020B0604020202020204" pitchFamily="34" charset="0"/>
                          <a:ea typeface="UD デジタル 教科書体 NK-R" panose="02020400000000000000" pitchFamily="18" charset="-128"/>
                          <a:cs typeface="Arial" panose="020B0604020202020204" pitchFamily="34" charset="0"/>
                        </a:rPr>
                        <a:t> develop</a:t>
                      </a:r>
                      <a:r>
                        <a:rPr lang="en-US" altLang="ja-JP" sz="1500" b="0" dirty="0">
                          <a:latin typeface="Arial" panose="020B0604020202020204" pitchFamily="34" charset="0"/>
                          <a:ea typeface="UD デジタル 教科書体 NK-R" panose="02020400000000000000" pitchFamily="18" charset="-128"/>
                          <a:cs typeface="Arial" panose="020B0604020202020204" pitchFamily="34" charset="0"/>
                        </a:rPr>
                        <a:t> private</a:t>
                      </a:r>
                    </a:p>
                    <a:p>
                      <a:pPr>
                        <a:lnSpc>
                          <a:spcPts val="1600"/>
                        </a:lnSpc>
                      </a:pPr>
                      <a:r>
                        <a:rPr lang="en-US" altLang="ja-JP" sz="1500" b="0" dirty="0">
                          <a:latin typeface="Arial" panose="020B0604020202020204" pitchFamily="34" charset="0"/>
                          <a:ea typeface="UD デジタル 教科書体 NK-R" panose="02020400000000000000" pitchFamily="18" charset="-128"/>
                          <a:cs typeface="Arial" panose="020B0604020202020204" pitchFamily="34" charset="0"/>
                        </a:rPr>
                        <a:t>    exchanges, cooperate with overseas exchanges, etc.)</a:t>
                      </a:r>
                    </a:p>
                  </a:txBody>
                  <a:tcPr anchor="ctr"/>
                </a:tc>
                <a:extLst>
                  <a:ext uri="{0D108BD9-81ED-4DB2-BD59-A6C34878D82A}">
                    <a16:rowId xmlns:a16="http://schemas.microsoft.com/office/drawing/2014/main" val="1903635543"/>
                  </a:ext>
                </a:extLst>
              </a:tr>
              <a:tr h="1399086">
                <a:tc vMerge="1">
                  <a:txBody>
                    <a:bodyPr/>
                    <a:lstStyle/>
                    <a:p>
                      <a:endParaRPr kumimoji="1" lang="ja-JP" altLang="en-US"/>
                    </a:p>
                  </a:txBody>
                  <a:tcPr/>
                </a:tc>
                <a:tc>
                  <a:txBody>
                    <a:bodyPr/>
                    <a:lstStyle/>
                    <a:p>
                      <a:pPr>
                        <a:lnSpc>
                          <a:spcPts val="1600"/>
                        </a:lnSpc>
                      </a:pPr>
                      <a:r>
                        <a:rPr lang="ja-JP" altLang="en-US" sz="1500" b="0" dirty="0">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500" b="0" dirty="0">
                          <a:latin typeface="Arial" panose="020B0604020202020204" pitchFamily="34" charset="0"/>
                          <a:ea typeface="UD デジタル 教科書体 NK-B" panose="02020700000000000000" pitchFamily="18" charset="-128"/>
                          <a:cs typeface="Arial" panose="020B0604020202020204" pitchFamily="34" charset="0"/>
                        </a:rPr>
                        <a:t>Daily lives</a:t>
                      </a:r>
                      <a:r>
                        <a:rPr lang="ja-JP" altLang="en-US" sz="1500" b="0" dirty="0">
                          <a:latin typeface="Arial" panose="020B0604020202020204" pitchFamily="34" charset="0"/>
                          <a:ea typeface="UD デジタル 教科書体 NK-B" panose="02020700000000000000" pitchFamily="18" charset="-128"/>
                          <a:cs typeface="Arial" panose="020B0604020202020204" pitchFamily="34" charset="0"/>
                        </a:rPr>
                        <a:t>＞</a:t>
                      </a:r>
                      <a:endParaRPr lang="en-US" altLang="ja-JP" sz="1500" b="0" dirty="0">
                        <a:latin typeface="Arial" panose="020B0604020202020204" pitchFamily="34" charset="0"/>
                        <a:ea typeface="UD デジタル 教科書体 NK-B" panose="02020700000000000000" pitchFamily="18" charset="-128"/>
                        <a:cs typeface="Arial" panose="020B0604020202020204" pitchFamily="34" charset="0"/>
                      </a:endParaRPr>
                    </a:p>
                    <a:p>
                      <a:pPr marL="0" algn="l" defTabSz="914400" rtl="0" eaLnBrk="1" latinLnBrk="0" hangingPunct="1">
                        <a:lnSpc>
                          <a:spcPts val="1600"/>
                        </a:lnSpc>
                      </a:pPr>
                      <a:r>
                        <a:rPr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〇</a:t>
                      </a:r>
                      <a:r>
                        <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Attract international schools</a:t>
                      </a:r>
                      <a:r>
                        <a:rPr kumimoji="1" lang="ja-JP" altLang="en-US"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Number of international baccalaureate-designated schools </a:t>
                      </a:r>
                      <a:r>
                        <a:rPr kumimoji="1" lang="ja-JP" altLang="en-US"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500" b="0" kern="1200" baseline="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as of June, </a:t>
                      </a:r>
                    </a:p>
                    <a:p>
                      <a:pPr marL="0" algn="l" defTabSz="914400" rtl="0" eaLnBrk="1" latinLnBrk="0" hangingPunct="1">
                        <a:lnSpc>
                          <a:spcPts val="1600"/>
                        </a:lnSpc>
                      </a:pPr>
                      <a:r>
                        <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2020: Tokyo 21, Osaka 7</a:t>
                      </a:r>
                      <a:r>
                        <a:rPr kumimoji="1" lang="ja-JP" altLang="en-US"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endPar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a:p>
                      <a:pPr marL="0" algn="l" defTabSz="914400" rtl="0" eaLnBrk="1" latinLnBrk="0" hangingPunct="1">
                        <a:lnSpc>
                          <a:spcPts val="1600"/>
                        </a:lnSpc>
                      </a:pPr>
                      <a:r>
                        <a:rPr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〇</a:t>
                      </a:r>
                      <a:r>
                        <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Secure medical institutions where English is available</a:t>
                      </a:r>
                      <a:r>
                        <a:rPr kumimoji="1" lang="ja-JP" altLang="en-US"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Number of medical institutions accepting international patients</a:t>
                      </a:r>
                      <a:r>
                        <a:rPr kumimoji="1" lang="ja-JP" altLang="en-US"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5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as of the end of June, 2020;Tokyo: 392, Osaka: 70) </a:t>
                      </a:r>
                    </a:p>
                    <a:p>
                      <a:pPr>
                        <a:lnSpc>
                          <a:spcPts val="1600"/>
                        </a:lnSpc>
                      </a:pPr>
                      <a:r>
                        <a:rPr lang="ja-JP" altLang="en-US" sz="1500" b="0" kern="100" dirty="0">
                          <a:latin typeface="Arial" panose="020B0604020202020204" pitchFamily="34" charset="0"/>
                          <a:ea typeface="UD デジタル 教科書体 NK-R" panose="02020400000000000000" pitchFamily="18" charset="-128"/>
                          <a:cs typeface="Arial" panose="020B0604020202020204" pitchFamily="34" charset="0"/>
                        </a:rPr>
                        <a:t>〇</a:t>
                      </a:r>
                      <a:r>
                        <a:rPr lang="en-US" altLang="ja-JP" sz="1500" b="0" kern="100" dirty="0">
                          <a:latin typeface="Arial" panose="020B0604020202020204" pitchFamily="34" charset="0"/>
                          <a:ea typeface="UD デジタル 教科書体 NK-R" panose="02020400000000000000" pitchFamily="18" charset="-128"/>
                          <a:cs typeface="Arial" panose="020B0604020202020204" pitchFamily="34" charset="0"/>
                        </a:rPr>
                        <a:t>Increase railway/road  English signs, etc.</a:t>
                      </a:r>
                      <a:endParaRPr lang="en-US" altLang="ja-JP" sz="1500" b="0" dirty="0">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extLst>
                  <a:ext uri="{0D108BD9-81ED-4DB2-BD59-A6C34878D82A}">
                    <a16:rowId xmlns:a16="http://schemas.microsoft.com/office/drawing/2014/main" val="210025284"/>
                  </a:ext>
                </a:extLst>
              </a:tr>
              <a:tr h="1106562">
                <a:tc>
                  <a:txBody>
                    <a:bodyPr/>
                    <a:lstStyle/>
                    <a:p>
                      <a:pPr marL="0" marR="0" lvl="0" indent="0" algn="l" defTabSz="914266" rtl="0" eaLnBrk="1" fontAlgn="auto" latinLnBrk="0" hangingPunct="1">
                        <a:lnSpc>
                          <a:spcPts val="1600"/>
                        </a:lnSpc>
                        <a:spcBef>
                          <a:spcPts val="0"/>
                        </a:spcBef>
                        <a:spcAft>
                          <a:spcPts val="0"/>
                        </a:spcAft>
                        <a:buClrTx/>
                        <a:buSzTx/>
                        <a:buFontTx/>
                        <a:buNone/>
                        <a:tabLst/>
                        <a:defRPr/>
                      </a:pPr>
                      <a:r>
                        <a:rPr kumimoji="1" lang="en-US" altLang="ja-JP" sz="14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Attract/develop those who participate in the market</a:t>
                      </a:r>
                    </a:p>
                  </a:txBody>
                  <a:tcPr anchor="ctr"/>
                </a:tc>
                <a:tc>
                  <a:txBody>
                    <a:bodyPr/>
                    <a:lstStyle/>
                    <a:p>
                      <a:pPr>
                        <a:lnSpc>
                          <a:spcPts val="1600"/>
                        </a:lnSpc>
                      </a:pPr>
                      <a:r>
                        <a:rPr kumimoji="1"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 〇</a:t>
                      </a:r>
                      <a:r>
                        <a:rPr kumimoji="1" lang="en-US" altLang="ja-JP" sz="1600" b="0" dirty="0">
                          <a:latin typeface="Arial" panose="020B0604020202020204" pitchFamily="34" charset="0"/>
                          <a:ea typeface="UD デジタル 教科書体 NK-R" panose="02020400000000000000" pitchFamily="18" charset="-128"/>
                          <a:cs typeface="Arial" panose="020B0604020202020204" pitchFamily="34" charset="0"/>
                        </a:rPr>
                        <a:t>Set up a promotion organization comprised of the public and private sectors</a:t>
                      </a:r>
                      <a:r>
                        <a:rPr kumimoji="1"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500" b="0" dirty="0">
                          <a:latin typeface="Arial" panose="020B0604020202020204" pitchFamily="34" charset="0"/>
                          <a:ea typeface="UD デジタル 教科書体 NK-R" panose="02020400000000000000" pitchFamily="18" charset="-128"/>
                          <a:cs typeface="Arial" panose="020B0604020202020204" pitchFamily="34" charset="0"/>
                        </a:rPr>
                        <a:t>promotion activities to attract overseas businesses, etc.</a:t>
                      </a:r>
                      <a:r>
                        <a:rPr kumimoji="1"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a:t>
                      </a:r>
                    </a:p>
                    <a:p>
                      <a:pPr>
                        <a:lnSpc>
                          <a:spcPts val="1600"/>
                        </a:lnSpc>
                      </a:pPr>
                      <a:r>
                        <a:rPr kumimoji="1" lang="ja-JP" altLang="en-US" sz="1500" b="0" baseline="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〇</a:t>
                      </a:r>
                      <a:r>
                        <a:rPr kumimoji="1" lang="en-US" altLang="ja-JP" sz="1500" b="0" dirty="0">
                          <a:latin typeface="Arial" panose="020B0604020202020204" pitchFamily="34" charset="0"/>
                          <a:ea typeface="UD デジタル 教科書体 NK-R" panose="02020400000000000000" pitchFamily="18" charset="-128"/>
                          <a:cs typeface="Arial" panose="020B0604020202020204" pitchFamily="34" charset="0"/>
                        </a:rPr>
                        <a:t>E</a:t>
                      </a:r>
                      <a:r>
                        <a:rPr kumimoji="1" lang="en-US" altLang="ja-JP" sz="1600" dirty="0">
                          <a:latin typeface="Arial" panose="020B0604020202020204" pitchFamily="34" charset="0"/>
                          <a:ea typeface="UD デジタル 教科書体 NK-R" panose="02020400000000000000" pitchFamily="18" charset="-128"/>
                          <a:cs typeface="Arial" panose="020B0604020202020204" pitchFamily="34" charset="0"/>
                        </a:rPr>
                        <a:t>stablish a one-stop support center</a:t>
                      </a:r>
                      <a:r>
                        <a:rPr kumimoji="1"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500" b="0" dirty="0">
                          <a:latin typeface="Arial" panose="020B0604020202020204" pitchFamily="34" charset="0"/>
                          <a:ea typeface="UD デジタル 教科書体 NK-R" panose="02020400000000000000" pitchFamily="18" charset="-128"/>
                          <a:cs typeface="Arial" panose="020B0604020202020204" pitchFamily="34" charset="0"/>
                        </a:rPr>
                        <a:t>concierge function to support procedures for overseas businesses to expand into the prefecture), etc. </a:t>
                      </a:r>
                    </a:p>
                    <a:p>
                      <a:pPr>
                        <a:lnSpc>
                          <a:spcPts val="1600"/>
                        </a:lnSpc>
                      </a:pPr>
                      <a:r>
                        <a:rPr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〇</a:t>
                      </a:r>
                      <a:r>
                        <a:rPr kumimoji="1" lang="en-US" altLang="ja-JP" sz="1600" dirty="0">
                          <a:latin typeface="Arial" panose="020B0604020202020204" pitchFamily="34" charset="0"/>
                          <a:ea typeface="UD デジタル 教科書体 NK-R" panose="02020400000000000000" pitchFamily="18" charset="-128"/>
                          <a:cs typeface="Arial" panose="020B0604020202020204" pitchFamily="34" charset="0"/>
                        </a:rPr>
                        <a:t>Develop highly-skilled financial human resources, promotion of financial literacy education</a:t>
                      </a:r>
                      <a:r>
                        <a:rPr kumimoji="1" lang="ja-JP" altLang="en-US" sz="1600" dirty="0">
                          <a:latin typeface="Arial" panose="020B0604020202020204" pitchFamily="34" charset="0"/>
                          <a:ea typeface="UD デジタル 教科書体 NK-R" panose="02020400000000000000" pitchFamily="18" charset="-128"/>
                          <a:cs typeface="Arial" panose="020B0604020202020204" pitchFamily="34" charset="0"/>
                        </a:rPr>
                        <a:t>　</a:t>
                      </a:r>
                      <a:endParaRPr kumimoji="1" lang="en-US" altLang="ja-JP" sz="1600" dirty="0">
                        <a:latin typeface="Arial" panose="020B0604020202020204" pitchFamily="34" charset="0"/>
                        <a:ea typeface="UD デジタル 教科書体 NK-R" panose="02020400000000000000" pitchFamily="18" charset="-128"/>
                        <a:cs typeface="Arial" panose="020B0604020202020204" pitchFamily="34" charset="0"/>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500" b="0" dirty="0">
                          <a:latin typeface="Arial" panose="020B0604020202020204" pitchFamily="34" charset="0"/>
                          <a:ea typeface="UD デジタル 教科書体 NK-R" panose="02020400000000000000" pitchFamily="18" charset="-128"/>
                          <a:cs typeface="Arial" panose="020B0604020202020204" pitchFamily="34" charset="0"/>
                        </a:rPr>
                        <a:t>〇</a:t>
                      </a:r>
                      <a:r>
                        <a:rPr lang="en-US" altLang="ja-JP" sz="1500" b="0" dirty="0">
                          <a:latin typeface="Arial" panose="020B0604020202020204" pitchFamily="34" charset="0"/>
                          <a:ea typeface="UD デジタル 教科書体 NK-R" panose="02020400000000000000" pitchFamily="18" charset="-128"/>
                          <a:cs typeface="Arial" panose="020B0604020202020204" pitchFamily="34" charset="0"/>
                        </a:rPr>
                        <a:t>Public relations of Osaka through issuance of the Green Bond, etc.</a:t>
                      </a:r>
                    </a:p>
                  </a:txBody>
                  <a:tcPr anchor="ctr"/>
                </a:tc>
                <a:extLst>
                  <a:ext uri="{0D108BD9-81ED-4DB2-BD59-A6C34878D82A}">
                    <a16:rowId xmlns:a16="http://schemas.microsoft.com/office/drawing/2014/main" val="4266722555"/>
                  </a:ext>
                </a:extLst>
              </a:tr>
            </a:tbl>
          </a:graphicData>
        </a:graphic>
      </p:graphicFrame>
      <p:sp>
        <p:nvSpPr>
          <p:cNvPr id="5" name="テキスト ボックス 4"/>
          <p:cNvSpPr txBox="1"/>
          <p:nvPr/>
        </p:nvSpPr>
        <p:spPr>
          <a:xfrm>
            <a:off x="-1" y="-1254"/>
            <a:ext cx="12192001" cy="432000"/>
          </a:xfrm>
          <a:prstGeom prst="rect">
            <a:avLst/>
          </a:prstGeom>
          <a:solidFill>
            <a:srgbClr val="000066"/>
          </a:solidFill>
        </p:spPr>
        <p:txBody>
          <a:bodyPr wrap="square" tIns="0" bIns="0" rtlCol="0" anchor="ctr">
            <a:noAutofit/>
          </a:bodyPr>
          <a:lstStyle/>
          <a:p>
            <a:pPr algn="ctr"/>
            <a:r>
              <a:rPr kumimoji="1" lang="en-US" altLang="ja-JP" sz="2400" b="1"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rPr>
              <a:t>Specific Initiatives in Osaka (Draft Proposal)</a:t>
            </a:r>
            <a:endParaRPr kumimoji="1" lang="ja-JP" altLang="en-US" sz="2400" b="1"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endParaRPr>
          </a:p>
        </p:txBody>
      </p:sp>
      <p:sp>
        <p:nvSpPr>
          <p:cNvPr id="6" name="楕円 5"/>
          <p:cNvSpPr/>
          <p:nvPr/>
        </p:nvSpPr>
        <p:spPr>
          <a:xfrm>
            <a:off x="11814565" y="6508009"/>
            <a:ext cx="247871" cy="2562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UD デジタル 教科書体 NK-B" panose="02020700000000000000" pitchFamily="18" charset="-128"/>
                <a:ea typeface="UD デジタル 教科書体 NK-B" panose="02020700000000000000" pitchFamily="18" charset="-128"/>
              </a:rPr>
              <a:t>８</a:t>
            </a:r>
          </a:p>
        </p:txBody>
      </p:sp>
      <p:sp>
        <p:nvSpPr>
          <p:cNvPr id="7" name="正方形/長方形 6"/>
          <p:cNvSpPr/>
          <p:nvPr/>
        </p:nvSpPr>
        <p:spPr>
          <a:xfrm>
            <a:off x="13062" y="430746"/>
            <a:ext cx="12165875" cy="754109"/>
          </a:xfrm>
          <a:prstGeom prst="rect">
            <a:avLst/>
          </a:prstGeom>
          <a:solidFill>
            <a:srgbClr val="FFFFBD"/>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60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600" dirty="0">
                <a:latin typeface="Arial" panose="020B0604020202020204" pitchFamily="34" charset="0"/>
                <a:cs typeface="Arial" panose="020B0604020202020204" pitchFamily="34" charset="0"/>
              </a:rPr>
              <a:t>Collaboration between the local governments and energetic private businesses is essential to realize a global financial city</a:t>
            </a:r>
            <a:endParaRPr lang="ja-JP" altLang="ja-JP" sz="1600" dirty="0">
              <a:latin typeface="Arial" panose="020B0604020202020204" pitchFamily="34" charset="0"/>
              <a:cs typeface="Arial" panose="020B0604020202020204" pitchFamily="34" charset="0"/>
            </a:endParaRPr>
          </a:p>
          <a:p>
            <a:r>
              <a:rPr lang="ja-JP" altLang="en-US" sz="16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t>
            </a:r>
            <a:r>
              <a:rPr lang="en-US" altLang="ja-JP" sz="1600" dirty="0">
                <a:latin typeface="Arial" panose="020B0604020202020204" pitchFamily="34" charset="0"/>
                <a:cs typeface="Arial" panose="020B0604020202020204" pitchFamily="34" charset="0"/>
              </a:rPr>
              <a:t>Public and private sectors will promote together this project by calling on private businesses, which agree to our purpose, for their participation, utilizing the network between Osaka Prefecture/City and the economic community </a:t>
            </a:r>
            <a:endParaRPr lang="ja-JP" altLang="ja-JP" sz="1600" dirty="0">
              <a:latin typeface="Arial" panose="020B0604020202020204" pitchFamily="34" charset="0"/>
              <a:cs typeface="Arial" panose="020B0604020202020204" pitchFamily="34" charset="0"/>
            </a:endParaRPr>
          </a:p>
        </p:txBody>
      </p:sp>
      <p:sp>
        <p:nvSpPr>
          <p:cNvPr id="9" name="正方形/長方形 8"/>
          <p:cNvSpPr/>
          <p:nvPr/>
        </p:nvSpPr>
        <p:spPr>
          <a:xfrm>
            <a:off x="-80448" y="6503486"/>
            <a:ext cx="12018948" cy="276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※The actual business details will be scrutinized based on the opinions of the members of the Promotion Committee, which is scheduled to be established within this fiscal year.</a:t>
            </a:r>
            <a:endParaRPr lang="ja-JP" altLang="en-US"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4061205769"/>
              </p:ext>
            </p:extLst>
          </p:nvPr>
        </p:nvGraphicFramePr>
        <p:xfrm>
          <a:off x="321972" y="1208427"/>
          <a:ext cx="10145178" cy="398488"/>
        </p:xfrm>
        <a:graphic>
          <a:graphicData uri="http://schemas.openxmlformats.org/drawingml/2006/table">
            <a:tbl>
              <a:tblPr firstRow="1" bandRow="1">
                <a:tableStyleId>{5C22544A-7EE6-4342-B048-85BDC9FD1C3A}</a:tableStyleId>
              </a:tblPr>
              <a:tblGrid>
                <a:gridCol w="10145178">
                  <a:extLst>
                    <a:ext uri="{9D8B030D-6E8A-4147-A177-3AD203B41FA5}">
                      <a16:colId xmlns:a16="http://schemas.microsoft.com/office/drawing/2014/main" val="2261158890"/>
                    </a:ext>
                  </a:extLst>
                </a:gridCol>
              </a:tblGrid>
              <a:tr h="398488">
                <a:tc>
                  <a:txBody>
                    <a:bodyPr/>
                    <a:lstStyle/>
                    <a:p>
                      <a:r>
                        <a:rPr kumimoji="1" lang="en-US" altLang="ja-JP"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Projects conducted </a:t>
                      </a:r>
                      <a:r>
                        <a:rPr kumimoji="1" lang="en-US" altLang="ja-JP" sz="1600" baseline="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by the Promotion Committee (image)</a:t>
                      </a:r>
                      <a:endParaRPr kumimoji="1" lang="ja-JP" altLang="en-US"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
        <p:nvSpPr>
          <p:cNvPr id="8" name="正方形/長方形 7"/>
          <p:cNvSpPr/>
          <p:nvPr/>
        </p:nvSpPr>
        <p:spPr>
          <a:xfrm>
            <a:off x="463637" y="1599014"/>
            <a:ext cx="9458839" cy="810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ts val="1400"/>
              </a:lnSpc>
            </a:pPr>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400" dirty="0">
                <a:solidFill>
                  <a:schemeClr val="dk1"/>
                </a:solidFill>
                <a:latin typeface="Arial" panose="020B0604020202020204" pitchFamily="34" charset="0"/>
                <a:cs typeface="Arial" panose="020B0604020202020204" pitchFamily="34" charset="0"/>
              </a:rPr>
              <a:t>Each participant in the promotion organization proceed with initiatives according to their respective role to realize the goal</a:t>
            </a:r>
          </a:p>
          <a:p>
            <a:pPr>
              <a:lnSpc>
                <a:spcPts val="1400"/>
              </a:lnSpc>
            </a:pPr>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The Committee will propose further revision of the taxation system and regulations as necessary, based on the opinions from the Committee members</a:t>
            </a:r>
          </a:p>
        </p:txBody>
      </p:sp>
      <p:pic>
        <p:nvPicPr>
          <p:cNvPr id="2" name="図 1"/>
          <p:cNvPicPr>
            <a:picLocks noChangeAspect="1"/>
          </p:cNvPicPr>
          <p:nvPr/>
        </p:nvPicPr>
        <p:blipFill>
          <a:blip r:embed="rId3"/>
          <a:stretch>
            <a:fillRect/>
          </a:stretch>
        </p:blipFill>
        <p:spPr>
          <a:xfrm>
            <a:off x="9727328" y="1184855"/>
            <a:ext cx="2464672" cy="1870838"/>
          </a:xfrm>
          <a:prstGeom prst="rect">
            <a:avLst/>
          </a:prstGeom>
        </p:spPr>
      </p:pic>
    </p:spTree>
    <p:extLst>
      <p:ext uri="{BB962C8B-B14F-4D97-AF65-F5344CB8AC3E}">
        <p14:creationId xmlns:p14="http://schemas.microsoft.com/office/powerpoint/2010/main" val="5524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469496536"/>
              </p:ext>
            </p:extLst>
          </p:nvPr>
        </p:nvGraphicFramePr>
        <p:xfrm>
          <a:off x="583015" y="1407521"/>
          <a:ext cx="11025968" cy="4195274"/>
        </p:xfrm>
        <a:graphic>
          <a:graphicData uri="http://schemas.openxmlformats.org/drawingml/2006/table">
            <a:tbl>
              <a:tblPr firstRow="1" bandRow="1">
                <a:tableStyleId>{5940675A-B579-460E-94D1-54222C63F5DA}</a:tableStyleId>
              </a:tblPr>
              <a:tblGrid>
                <a:gridCol w="2684390">
                  <a:extLst>
                    <a:ext uri="{9D8B030D-6E8A-4147-A177-3AD203B41FA5}">
                      <a16:colId xmlns:a16="http://schemas.microsoft.com/office/drawing/2014/main" val="3547069392"/>
                    </a:ext>
                  </a:extLst>
                </a:gridCol>
                <a:gridCol w="8341578">
                  <a:extLst>
                    <a:ext uri="{9D8B030D-6E8A-4147-A177-3AD203B41FA5}">
                      <a16:colId xmlns:a16="http://schemas.microsoft.com/office/drawing/2014/main" val="3076926362"/>
                    </a:ext>
                  </a:extLst>
                </a:gridCol>
              </a:tblGrid>
              <a:tr h="1717855">
                <a:tc rowSpan="2">
                  <a:txBody>
                    <a:bodyPr/>
                    <a:lstStyle/>
                    <a:p>
                      <a:pPr>
                        <a:lnSpc>
                          <a:spcPts val="2300"/>
                        </a:lnSpc>
                      </a:pPr>
                      <a:r>
                        <a:rPr kumimoji="1" lang="en-US" altLang="ja-JP" sz="1600" dirty="0">
                          <a:latin typeface="Arial" panose="020B0604020202020204" pitchFamily="34" charset="0"/>
                          <a:ea typeface="UD デジタル 教科書体 NK-B" panose="02020700000000000000" pitchFamily="18" charset="-128"/>
                          <a:cs typeface="Arial" panose="020B0604020202020204" pitchFamily="34" charset="0"/>
                        </a:rPr>
                        <a:t>FY2020</a:t>
                      </a:r>
                      <a:endParaRPr kumimoji="1" lang="ja-JP" altLang="en-US" sz="1600" dirty="0">
                        <a:latin typeface="Arial" panose="020B0604020202020204" pitchFamily="34" charset="0"/>
                        <a:ea typeface="UD デジタル 教科書体 NK-B" panose="02020700000000000000" pitchFamily="18" charset="-128"/>
                        <a:cs typeface="Arial" panose="020B0604020202020204" pitchFamily="34" charset="0"/>
                      </a:endParaRPr>
                    </a:p>
                  </a:txBody>
                  <a:tcPr anchor="ctr"/>
                </a:tc>
                <a:tc>
                  <a:txBody>
                    <a:bodyPr/>
                    <a:lstStyle/>
                    <a:p>
                      <a:pPr algn="l">
                        <a:lnSpc>
                          <a:spcPts val="1600"/>
                        </a:lnSpc>
                      </a:pPr>
                      <a:r>
                        <a:rPr kumimoji="1" lang="en-US" altLang="ja-JP" sz="1400" b="1" dirty="0">
                          <a:latin typeface="Arial" panose="020B0604020202020204" pitchFamily="34" charset="0"/>
                          <a:ea typeface="UD デジタル 教科書体 NK-R" panose="02020400000000000000" pitchFamily="18" charset="-128"/>
                          <a:cs typeface="Arial" panose="020B0604020202020204" pitchFamily="34" charset="0"/>
                        </a:rPr>
                        <a:t>〔November〕</a:t>
                      </a: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400" b="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-Announce our decision </a:t>
                      </a:r>
                      <a:r>
                        <a:rPr kumimoji="1" lang="en-US" altLang="ja-JP" sz="1400" kern="1200" dirty="0">
                          <a:solidFill>
                            <a:schemeClr val="tx1"/>
                          </a:solidFill>
                          <a:effectLst/>
                          <a:latin typeface="Arial" panose="020B0604020202020204" pitchFamily="34" charset="0"/>
                          <a:ea typeface="+mn-ea"/>
                          <a:cs typeface="Arial" panose="020B0604020202020204" pitchFamily="34" charset="0"/>
                        </a:rPr>
                        <a:t> to challenge ourselves to “Make Osaka a Global Financial City”</a:t>
                      </a:r>
                      <a:endPar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endParaRPr>
                    </a:p>
                    <a:p>
                      <a:pPr algn="l">
                        <a:lnSpc>
                          <a:spcPts val="1600"/>
                        </a:lnSpc>
                      </a:pPr>
                      <a:r>
                        <a:rPr kumimoji="1" lang="ja-JP" altLang="en-US" sz="1400" b="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-Position</a:t>
                      </a:r>
                      <a:r>
                        <a:rPr kumimoji="1" lang="en-US" altLang="ja-JP" sz="1400" b="0" baseline="0" dirty="0">
                          <a:latin typeface="Arial" panose="020B0604020202020204" pitchFamily="34" charset="0"/>
                          <a:ea typeface="UD デジタル 教科書体 NK-R" panose="02020400000000000000" pitchFamily="18" charset="-128"/>
                          <a:cs typeface="Arial" panose="020B0604020202020204" pitchFamily="34" charset="0"/>
                        </a:rPr>
                        <a:t> this policy as the “key area” amid the “New strategies toward Osaka’s </a:t>
                      </a:r>
                    </a:p>
                    <a:p>
                      <a:pPr algn="l">
                        <a:lnSpc>
                          <a:spcPts val="1600"/>
                        </a:lnSpc>
                      </a:pPr>
                      <a:r>
                        <a:rPr kumimoji="1" lang="en-US" altLang="ja-JP" sz="1400" b="0" baseline="0" dirty="0">
                          <a:latin typeface="Arial" panose="020B0604020202020204" pitchFamily="34" charset="0"/>
                          <a:ea typeface="UD デジタル 教科書体 NK-R" panose="02020400000000000000" pitchFamily="18" charset="-128"/>
                          <a:cs typeface="Arial" panose="020B0604020202020204" pitchFamily="34" charset="0"/>
                        </a:rPr>
                        <a:t>   revitalization and growth”</a:t>
                      </a:r>
                    </a:p>
                    <a:p>
                      <a:pPr algn="l">
                        <a:lnSpc>
                          <a:spcPts val="1600"/>
                        </a:lnSpc>
                      </a:pPr>
                      <a:r>
                        <a:rPr kumimoji="1" lang="ja-JP" altLang="en-US" sz="1400" b="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1" dirty="0">
                          <a:latin typeface="Arial" panose="020B0604020202020204" pitchFamily="34" charset="0"/>
                          <a:ea typeface="UD デジタル 教科書体 NK-R" panose="02020400000000000000" pitchFamily="18" charset="-128"/>
                          <a:cs typeface="Arial" panose="020B0604020202020204" pitchFamily="34" charset="0"/>
                        </a:rPr>
                        <a:t>〔December〕</a:t>
                      </a:r>
                    </a:p>
                    <a:p>
                      <a:pPr algn="l">
                        <a:lnSpc>
                          <a:spcPts val="1600"/>
                        </a:lnSpc>
                      </a:pPr>
                      <a:r>
                        <a:rPr kumimoji="1" lang="ja-JP" altLang="en-US" sz="1400" b="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u="sng" dirty="0">
                          <a:latin typeface="Arial" panose="020B0604020202020204" pitchFamily="34" charset="0"/>
                          <a:ea typeface="UD デジタル 教科書体 NK-R" panose="02020400000000000000" pitchFamily="18" charset="-128"/>
                          <a:cs typeface="Arial" panose="020B0604020202020204" pitchFamily="34" charset="0"/>
                        </a:rPr>
                        <a:t>Hold a preparatory session to</a:t>
                      </a:r>
                      <a:r>
                        <a:rPr kumimoji="1" lang="en-US" altLang="ja-JP" sz="1400" b="0" u="sng" baseline="0" dirty="0">
                          <a:latin typeface="Arial" panose="020B0604020202020204" pitchFamily="34" charset="0"/>
                          <a:ea typeface="UD デジタル 教科書体 NK-R" panose="02020400000000000000" pitchFamily="18" charset="-128"/>
                          <a:cs typeface="Arial" panose="020B0604020202020204" pitchFamily="34" charset="0"/>
                        </a:rPr>
                        <a:t> establish the promotion organization by Osaka Prefecture,</a:t>
                      </a:r>
                    </a:p>
                    <a:p>
                      <a:pPr algn="l">
                        <a:lnSpc>
                          <a:spcPts val="1600"/>
                        </a:lnSpc>
                      </a:pPr>
                      <a:r>
                        <a:rPr kumimoji="1" lang="en-US" altLang="ja-JP" sz="1400" b="0" u="none" baseline="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u="sng" baseline="0" dirty="0">
                          <a:latin typeface="Arial" panose="020B0604020202020204" pitchFamily="34" charset="0"/>
                          <a:ea typeface="UD デジタル 教科書体 NK-R" panose="02020400000000000000" pitchFamily="18" charset="-128"/>
                          <a:cs typeface="Arial" panose="020B0604020202020204" pitchFamily="34" charset="0"/>
                        </a:rPr>
                        <a:t>Osaka City and economic groups</a:t>
                      </a:r>
                      <a:endParaRPr kumimoji="1" lang="en-US" altLang="ja-JP" sz="1400" b="0" u="sng" dirty="0">
                        <a:latin typeface="Arial" panose="020B0604020202020204" pitchFamily="34" charset="0"/>
                        <a:ea typeface="UD デジタル 教科書体 NK-R" panose="02020400000000000000" pitchFamily="18" charset="-128"/>
                        <a:cs typeface="Arial" panose="020B0604020202020204" pitchFamily="34" charset="0"/>
                      </a:endParaRPr>
                    </a:p>
                    <a:p>
                      <a:pPr algn="l">
                        <a:lnSpc>
                          <a:spcPts val="1600"/>
                        </a:lnSpc>
                      </a:pPr>
                      <a:r>
                        <a:rPr kumimoji="1" lang="ja-JP" altLang="en-US" sz="1400" b="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Call on private businesses, which agree to our intent, for participation</a:t>
                      </a:r>
                    </a:p>
                  </a:txBody>
                  <a:tcPr anchor="ctr"/>
                </a:tc>
                <a:extLst>
                  <a:ext uri="{0D108BD9-81ED-4DB2-BD59-A6C34878D82A}">
                    <a16:rowId xmlns:a16="http://schemas.microsoft.com/office/drawing/2014/main" val="3437881608"/>
                  </a:ext>
                </a:extLst>
              </a:tr>
              <a:tr h="799891">
                <a:tc vMerge="1">
                  <a:txBody>
                    <a:bodyPr/>
                    <a:lstStyle/>
                    <a:p>
                      <a:endParaRPr kumimoji="1" lang="ja-JP" altLang="en-US" sz="1200" dirty="0">
                        <a:latin typeface="UD デジタル 教科書体 NK-B" panose="02020700000000000000" pitchFamily="18" charset="-128"/>
                        <a:ea typeface="UD デジタル 教科書体 NK-B" panose="02020700000000000000" pitchFamily="18" charset="-128"/>
                      </a:endParaRPr>
                    </a:p>
                  </a:txBody>
                  <a:tcPr anchor="ctr"/>
                </a:tc>
                <a:tc>
                  <a:txBody>
                    <a:bodyPr/>
                    <a:lstStyle/>
                    <a:p>
                      <a:pPr algn="l">
                        <a:lnSpc>
                          <a:spcPts val="1800"/>
                        </a:lnSpc>
                      </a:pPr>
                      <a:r>
                        <a:rPr kumimoji="1" lang="en-US" altLang="ja-JP" sz="1400" b="1" dirty="0">
                          <a:latin typeface="Arial" panose="020B0604020202020204" pitchFamily="34" charset="0"/>
                          <a:ea typeface="UD デジタル 教科書体 NK-R" panose="02020400000000000000" pitchFamily="18" charset="-128"/>
                          <a:cs typeface="Arial" panose="020B0604020202020204" pitchFamily="34" charset="0"/>
                        </a:rPr>
                        <a:t>〔Within the fiscal year〕</a:t>
                      </a:r>
                    </a:p>
                    <a:p>
                      <a:pPr algn="l">
                        <a:lnSpc>
                          <a:spcPts val="1800"/>
                        </a:lnSpc>
                      </a:pPr>
                      <a:r>
                        <a:rPr kumimoji="1" lang="ja-JP" altLang="en-US" sz="1400" b="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-Set up a promotion organization comprised of the public and private sectors</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an advisory board, etc. </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-Start to implement feasible policies in sequence </a:t>
                      </a:r>
                    </a:p>
                  </a:txBody>
                  <a:tcPr anchor="ctr"/>
                </a:tc>
                <a:extLst>
                  <a:ext uri="{0D108BD9-81ED-4DB2-BD59-A6C34878D82A}">
                    <a16:rowId xmlns:a16="http://schemas.microsoft.com/office/drawing/2014/main" val="1164511890"/>
                  </a:ext>
                </a:extLst>
              </a:tr>
              <a:tr h="1168114">
                <a:tc>
                  <a:txBody>
                    <a:bodyPr/>
                    <a:lstStyle/>
                    <a:p>
                      <a:pPr>
                        <a:lnSpc>
                          <a:spcPts val="2300"/>
                        </a:lnSpc>
                      </a:pPr>
                      <a:r>
                        <a:rPr kumimoji="1" lang="en-US" altLang="ja-JP" sz="1600" dirty="0">
                          <a:latin typeface="Arial" panose="020B0604020202020204" pitchFamily="34" charset="0"/>
                          <a:ea typeface="UD デジタル 教科書体 NK-B" panose="02020700000000000000" pitchFamily="18" charset="-128"/>
                          <a:cs typeface="Arial" panose="020B0604020202020204" pitchFamily="34" charset="0"/>
                        </a:rPr>
                        <a:t>After FY2021</a:t>
                      </a:r>
                      <a:endParaRPr kumimoji="1" lang="ja-JP" altLang="en-US" sz="1600" dirty="0">
                        <a:latin typeface="Arial" panose="020B0604020202020204" pitchFamily="34" charset="0"/>
                        <a:ea typeface="UD デジタル 教科書体 NK-B" panose="02020700000000000000" pitchFamily="18" charset="-128"/>
                        <a:cs typeface="Arial" panose="020B0604020202020204" pitchFamily="34" charset="0"/>
                      </a:endParaRPr>
                    </a:p>
                  </a:txBody>
                  <a:tcPr anchor="ctr"/>
                </a:tc>
                <a:tc>
                  <a:txBody>
                    <a:bodyPr/>
                    <a:lstStyle/>
                    <a:p>
                      <a:pPr algn="l">
                        <a:lnSpc>
                          <a:spcPts val="1800"/>
                        </a:lnSpc>
                      </a:pP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Public and private sectors will work together to implement following activities:</a:t>
                      </a:r>
                    </a:p>
                    <a:p>
                      <a:pPr algn="l">
                        <a:lnSpc>
                          <a:spcPts val="1800"/>
                        </a:lnSpc>
                      </a:pP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-Attract more domestic and overseas financial-related businesses</a:t>
                      </a:r>
                    </a:p>
                    <a:p>
                      <a:pPr algn="l">
                        <a:lnSpc>
                          <a:spcPts val="1800"/>
                        </a:lnSpc>
                      </a:pP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-Develop financial human resources </a:t>
                      </a:r>
                    </a:p>
                    <a:p>
                      <a:pPr algn="l">
                        <a:lnSpc>
                          <a:spcPts val="1800"/>
                        </a:lnSpc>
                      </a:pP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-Promote ESG investment</a:t>
                      </a:r>
                    </a:p>
                    <a:p>
                      <a:pPr algn="l">
                        <a:lnSpc>
                          <a:spcPts val="1800"/>
                        </a:lnSpc>
                      </a:pP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-Consider creation of a new market through financial </a:t>
                      </a:r>
                      <a:r>
                        <a:rPr kumimoji="1" lang="en-US" altLang="ja-JP" sz="1400" kern="1200" dirty="0">
                          <a:solidFill>
                            <a:schemeClr val="tx1"/>
                          </a:solidFill>
                          <a:effectLst/>
                          <a:latin typeface="+mn-lt"/>
                          <a:ea typeface="+mn-ea"/>
                          <a:cs typeface="+mn-cs"/>
                        </a:rPr>
                        <a:t>digital transformation</a:t>
                      </a: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a:t>
                      </a:r>
                      <a:endParaRPr kumimoji="1" lang="ja-JP" altLang="en-US" sz="1400" b="0" dirty="0">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extLst>
                  <a:ext uri="{0D108BD9-81ED-4DB2-BD59-A6C34878D82A}">
                    <a16:rowId xmlns:a16="http://schemas.microsoft.com/office/drawing/2014/main" val="3330297036"/>
                  </a:ext>
                </a:extLst>
              </a:tr>
              <a:tr h="443088">
                <a:tc>
                  <a:txBody>
                    <a:bodyPr/>
                    <a:lstStyle/>
                    <a:p>
                      <a:pPr>
                        <a:lnSpc>
                          <a:spcPts val="2300"/>
                        </a:lnSpc>
                      </a:pPr>
                      <a:r>
                        <a:rPr kumimoji="1" lang="en-US" altLang="ja-JP" sz="1600" dirty="0">
                          <a:latin typeface="Arial" panose="020B0604020202020204" pitchFamily="34" charset="0"/>
                          <a:ea typeface="UD デジタル 教科書体 NK-B" panose="02020700000000000000" pitchFamily="18" charset="-128"/>
                          <a:cs typeface="Arial" panose="020B0604020202020204" pitchFamily="34" charset="0"/>
                        </a:rPr>
                        <a:t>By 2025</a:t>
                      </a:r>
                      <a:endParaRPr kumimoji="1" lang="ja-JP" altLang="en-US" sz="1600" dirty="0">
                        <a:latin typeface="Arial" panose="020B0604020202020204" pitchFamily="34" charset="0"/>
                        <a:ea typeface="UD デジタル 教科書体 NK-B" panose="02020700000000000000" pitchFamily="18" charset="-128"/>
                        <a:cs typeface="Arial" panose="020B0604020202020204" pitchFamily="34" charset="0"/>
                      </a:endParaRPr>
                    </a:p>
                  </a:txBody>
                  <a:tcPr anchor="ctr"/>
                </a:tc>
                <a:tc>
                  <a:txBody>
                    <a:bodyPr/>
                    <a:lstStyle/>
                    <a:p>
                      <a:pPr algn="l">
                        <a:lnSpc>
                          <a:spcPts val="2300"/>
                        </a:lnSpc>
                      </a:pPr>
                      <a:r>
                        <a:rPr kumimoji="1" lang="ja-JP" altLang="en-US" sz="1400" b="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dirty="0">
                          <a:latin typeface="Arial" panose="020B0604020202020204" pitchFamily="34" charset="0"/>
                          <a:ea typeface="UD デジタル 教科書体 NK-R" panose="02020400000000000000" pitchFamily="18" charset="-128"/>
                          <a:cs typeface="Arial" panose="020B0604020202020204" pitchFamily="34" charset="0"/>
                        </a:rPr>
                        <a:t>Realize the “Global Financial City OSAKA”</a:t>
                      </a:r>
                      <a:endParaRPr kumimoji="1" lang="ja-JP" altLang="en-US" sz="1400" b="0" dirty="0">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extLst>
                  <a:ext uri="{0D108BD9-81ED-4DB2-BD59-A6C34878D82A}">
                    <a16:rowId xmlns:a16="http://schemas.microsoft.com/office/drawing/2014/main" val="1485109985"/>
                  </a:ext>
                </a:extLst>
              </a:tr>
            </a:tbl>
          </a:graphicData>
        </a:graphic>
      </p:graphicFrame>
      <p:sp>
        <p:nvSpPr>
          <p:cNvPr id="9" name="テキスト ボックス 8"/>
          <p:cNvSpPr txBox="1"/>
          <p:nvPr/>
        </p:nvSpPr>
        <p:spPr>
          <a:xfrm>
            <a:off x="-1" y="-1254"/>
            <a:ext cx="12192001" cy="432000"/>
          </a:xfrm>
          <a:prstGeom prst="rect">
            <a:avLst/>
          </a:prstGeom>
          <a:solidFill>
            <a:srgbClr val="000066"/>
          </a:solidFill>
        </p:spPr>
        <p:txBody>
          <a:bodyPr wrap="square" tIns="0" bIns="0" rtlCol="0" anchor="ctr">
            <a:noAutofit/>
          </a:bodyPr>
          <a:lstStyle/>
          <a:p>
            <a:pPr algn="ctr"/>
            <a:r>
              <a:rPr kumimoji="1" lang="en-US" altLang="ja-JP" sz="2400" b="1"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rPr>
              <a:t>Future Schedule</a:t>
            </a:r>
            <a:endParaRPr kumimoji="1" lang="ja-JP" altLang="en-US" sz="2400" b="1"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endParaRPr>
          </a:p>
        </p:txBody>
      </p:sp>
      <p:sp>
        <p:nvSpPr>
          <p:cNvPr id="10" name="正方形/長方形 9"/>
          <p:cNvSpPr/>
          <p:nvPr/>
        </p:nvSpPr>
        <p:spPr>
          <a:xfrm>
            <a:off x="-1" y="430747"/>
            <a:ext cx="12178938" cy="767858"/>
          </a:xfrm>
          <a:prstGeom prst="rect">
            <a:avLst/>
          </a:prstGeom>
          <a:solidFill>
            <a:srgbClr val="FFFFBD"/>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nchorCtr="0"/>
          <a:lstStyle/>
          <a:p>
            <a:r>
              <a:rPr lang="ja-JP" altLang="en-US" sz="14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t>
            </a:r>
            <a:r>
              <a:rPr lang="en-US" altLang="ja-JP" b="1" dirty="0">
                <a:latin typeface="Arial" panose="020B0604020202020204" pitchFamily="34" charset="0"/>
                <a:cs typeface="Arial" panose="020B0604020202020204" pitchFamily="34" charset="0"/>
              </a:rPr>
              <a:t>Considering the current international situation, etc., we will start to implement feasible policies in sequence toward the post COVID-19 world, while calling on private businesses which agree to our intent, for participation</a:t>
            </a:r>
            <a:endParaRPr lang="ja-JP" altLang="ja-JP" b="1" dirty="0">
              <a:latin typeface="Arial" panose="020B0604020202020204" pitchFamily="34" charset="0"/>
              <a:cs typeface="Arial" panose="020B0604020202020204" pitchFamily="34" charset="0"/>
            </a:endParaRPr>
          </a:p>
        </p:txBody>
      </p:sp>
      <p:sp>
        <p:nvSpPr>
          <p:cNvPr id="11" name="楕円 10"/>
          <p:cNvSpPr/>
          <p:nvPr/>
        </p:nvSpPr>
        <p:spPr>
          <a:xfrm>
            <a:off x="11814565" y="6508009"/>
            <a:ext cx="247871" cy="2562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Arial" panose="020B0604020202020204" pitchFamily="34" charset="0"/>
                <a:ea typeface="UD デジタル 教科書体 NK-B" panose="02020700000000000000" pitchFamily="18" charset="-128"/>
                <a:cs typeface="Arial" panose="020B0604020202020204" pitchFamily="34" charset="0"/>
              </a:rPr>
              <a:t>９</a:t>
            </a:r>
          </a:p>
        </p:txBody>
      </p:sp>
      <p:sp>
        <p:nvSpPr>
          <p:cNvPr id="12" name="正方形/長方形 11"/>
          <p:cNvSpPr/>
          <p:nvPr/>
        </p:nvSpPr>
        <p:spPr>
          <a:xfrm>
            <a:off x="604584" y="5891846"/>
            <a:ext cx="11209981"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※Specific performance indexes, etc. are to be set based on the opinions of private businesses and financial experts in the public-private joint promotion organization scheduled to be established within this fiscal year.</a:t>
            </a:r>
            <a:endParaRPr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Tree>
    <p:extLst>
      <p:ext uri="{BB962C8B-B14F-4D97-AF65-F5344CB8AC3E}">
        <p14:creationId xmlns:p14="http://schemas.microsoft.com/office/powerpoint/2010/main" val="423796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5" name="楕円 4"/>
          <p:cNvSpPr/>
          <p:nvPr/>
        </p:nvSpPr>
        <p:spPr>
          <a:xfrm>
            <a:off x="11624198" y="6366895"/>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10</a:t>
            </a:r>
            <a:endParaRPr kumimoji="1" lang="ja-JP" altLang="en-US" sz="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45759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71464" y="2564905"/>
            <a:ext cx="9777536" cy="661720"/>
          </a:xfrm>
          <a:prstGeom prst="rect">
            <a:avLst/>
          </a:prstGeom>
          <a:noFill/>
        </p:spPr>
        <p:txBody>
          <a:bodyPr wrap="square" rtlCol="0">
            <a:spAutoFit/>
          </a:bodyPr>
          <a:lstStyle/>
          <a:p>
            <a:pPr algn="ctr"/>
            <a:r>
              <a:rPr lang="en-US" altLang="ja-JP" sz="3700" b="1" dirty="0">
                <a:latin typeface="メイリオ" panose="020B0604030504040204" pitchFamily="50" charset="-128"/>
                <a:ea typeface="メイリオ" panose="020B0604030504040204" pitchFamily="50" charset="-128"/>
              </a:rPr>
              <a:t>-</a:t>
            </a:r>
            <a:r>
              <a:rPr lang="en-US" altLang="ja-JP" sz="3700" b="1" dirty="0">
                <a:latin typeface="Arial" panose="020B0604020202020204" pitchFamily="34" charset="0"/>
                <a:ea typeface="メイリオ" panose="020B0604030504040204" pitchFamily="50" charset="-128"/>
                <a:cs typeface="Arial" panose="020B0604020202020204" pitchFamily="34" charset="0"/>
              </a:rPr>
              <a:t>Reference Materials-</a:t>
            </a:r>
            <a:endParaRPr lang="ja-JP" altLang="en-US" sz="3700" b="1"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69142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522131" y="429895"/>
            <a:ext cx="7147737" cy="404664"/>
          </a:xfrm>
        </p:spPr>
        <p:txBody>
          <a:bodyPr>
            <a:noAutofit/>
          </a:bodyPr>
          <a:lstStyle/>
          <a:p>
            <a:r>
              <a:rPr lang="ja-JP" altLang="en-US"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ー </a:t>
            </a:r>
            <a:r>
              <a:rPr lang="en-US" altLang="ja-JP"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Table of Contents</a:t>
            </a:r>
            <a:r>
              <a:rPr lang="ja-JP" altLang="en-US"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　ー</a:t>
            </a:r>
          </a:p>
        </p:txBody>
      </p:sp>
      <p:sp>
        <p:nvSpPr>
          <p:cNvPr id="5" name="サブタイトル 2"/>
          <p:cNvSpPr txBox="1">
            <a:spLocks/>
          </p:cNvSpPr>
          <p:nvPr/>
        </p:nvSpPr>
        <p:spPr>
          <a:xfrm>
            <a:off x="285379" y="958767"/>
            <a:ext cx="6167670" cy="4971113"/>
          </a:xfrm>
          <a:prstGeom prst="rect">
            <a:avLst/>
          </a:prstGeom>
          <a:solidFill>
            <a:schemeClr val="bg1">
              <a:lumMod val="85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2200"/>
              </a:lnSpc>
            </a:pPr>
            <a:endParaRPr lang="en-US" altLang="ja-JP" sz="22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endParaRPr>
          </a:p>
          <a:p>
            <a:pPr algn="l">
              <a:lnSpc>
                <a:spcPts val="2200"/>
              </a:lnSpc>
            </a:pPr>
            <a:r>
              <a:rPr lang="ja-JP" altLang="en-US" sz="22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　</a:t>
            </a:r>
            <a:r>
              <a:rPr lang="ja-JP" altLang="en-US"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a:t>
            </a:r>
            <a:r>
              <a:rPr lang="en-US" altLang="ja-JP"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International finance-related materials</a:t>
            </a:r>
            <a:r>
              <a:rPr lang="ja-JP" altLang="en-US"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a:t>
            </a:r>
            <a:r>
              <a:rPr lang="ja-JP" altLang="en-US" sz="2000" dirty="0">
                <a:latin typeface="Arial" panose="020B0604020202020204" pitchFamily="34" charset="0"/>
                <a:ea typeface="メイリオ" panose="020B0604030504040204" pitchFamily="50" charset="-128"/>
                <a:cs typeface="Arial" panose="020B0604020202020204" pitchFamily="34" charset="0"/>
              </a:rPr>
              <a:t>　</a:t>
            </a:r>
            <a:endParaRPr lang="en-US" altLang="zh-CN" sz="2000" dirty="0">
              <a:latin typeface="Arial" panose="020B0604020202020204" pitchFamily="34" charset="0"/>
              <a:ea typeface="メイリオ" panose="020B0604030504040204" pitchFamily="50" charset="-128"/>
              <a:cs typeface="Arial" panose="020B0604020202020204" pitchFamily="34" charset="0"/>
            </a:endParaRPr>
          </a:p>
          <a:p>
            <a:pPr algn="l">
              <a:lnSpc>
                <a:spcPts val="2200"/>
              </a:lnSpc>
            </a:pPr>
            <a:r>
              <a:rPr lang="ja-JP" altLang="en-US" sz="2200" dirty="0">
                <a:latin typeface="Arial" panose="020B0604020202020204" pitchFamily="34" charset="0"/>
                <a:ea typeface="メイリオ" panose="020B0604030504040204" pitchFamily="50" charset="-128"/>
                <a:cs typeface="Arial" panose="020B0604020202020204" pitchFamily="34" charset="0"/>
              </a:rPr>
              <a:t>　　</a:t>
            </a:r>
            <a:r>
              <a:rPr lang="ja-JP" altLang="en-US" sz="1600" dirty="0">
                <a:latin typeface="Arial" panose="020B0604020202020204" pitchFamily="34" charset="0"/>
                <a:ea typeface="メイリオ" panose="020B0604030504040204" pitchFamily="50" charset="-128"/>
                <a:cs typeface="Arial" panose="020B0604020202020204" pitchFamily="34" charset="0"/>
              </a:rPr>
              <a:t>１</a:t>
            </a:r>
            <a:r>
              <a:rPr lang="ja-JP" altLang="en-US" sz="2200" dirty="0">
                <a:latin typeface="Arial" panose="020B0604020202020204" pitchFamily="34" charset="0"/>
                <a:ea typeface="メイリオ" panose="020B0604030504040204" pitchFamily="50" charset="-128"/>
                <a:cs typeface="Arial" panose="020B0604020202020204" pitchFamily="34" charset="0"/>
              </a:rPr>
              <a:t>　</a:t>
            </a:r>
            <a:r>
              <a:rPr lang="en-US" altLang="ja-JP" sz="1600" dirty="0">
                <a:latin typeface="Arial" panose="020B0604020202020204" pitchFamily="34" charset="0"/>
                <a:ea typeface="メイリオ" panose="020B0604030504040204" pitchFamily="50" charset="-128"/>
                <a:cs typeface="Arial" panose="020B0604020202020204" pitchFamily="34" charset="0"/>
              </a:rPr>
              <a:t>The Global Financial Centre Ranking</a:t>
            </a:r>
          </a:p>
          <a:p>
            <a:pPr algn="l">
              <a:lnSpc>
                <a:spcPts val="2200"/>
              </a:lnSpc>
            </a:pPr>
            <a:r>
              <a:rPr lang="ja-JP" altLang="en-US" sz="2200" dirty="0">
                <a:latin typeface="Arial" panose="020B0604020202020204" pitchFamily="34" charset="0"/>
                <a:ea typeface="メイリオ" panose="020B0604030504040204" pitchFamily="50" charset="-128"/>
                <a:cs typeface="Arial" panose="020B0604020202020204" pitchFamily="34" charset="0"/>
              </a:rPr>
              <a:t>　　</a:t>
            </a:r>
            <a:r>
              <a:rPr lang="ja-JP" altLang="en-US" sz="1600" dirty="0">
                <a:latin typeface="Arial" panose="020B0604020202020204" pitchFamily="34" charset="0"/>
                <a:ea typeface="メイリオ" panose="020B0604030504040204" pitchFamily="50" charset="-128"/>
                <a:cs typeface="Arial" panose="020B0604020202020204" pitchFamily="34" charset="0"/>
              </a:rPr>
              <a:t>２　 </a:t>
            </a:r>
            <a:r>
              <a:rPr lang="en-US" altLang="ja-JP" sz="1600" dirty="0">
                <a:latin typeface="Arial" panose="020B0604020202020204" pitchFamily="34" charset="0"/>
                <a:ea typeface="メイリオ" panose="020B0604030504040204" pitchFamily="50" charset="-128"/>
                <a:cs typeface="Arial" panose="020B0604020202020204" pitchFamily="34" charset="0"/>
              </a:rPr>
              <a:t>Volume of  Exchange Transactions a Day</a:t>
            </a:r>
            <a:r>
              <a:rPr lang="ja-JP" altLang="en-US" sz="1600" dirty="0">
                <a:latin typeface="Arial" panose="020B0604020202020204" pitchFamily="34" charset="0"/>
                <a:ea typeface="メイリオ" panose="020B0604030504040204" pitchFamily="50" charset="-128"/>
                <a:cs typeface="Arial" panose="020B0604020202020204" pitchFamily="34" charset="0"/>
              </a:rPr>
              <a:t>　　</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a:p>
            <a:pPr algn="l">
              <a:lnSpc>
                <a:spcPts val="1600"/>
              </a:lnSpc>
            </a:pPr>
            <a:r>
              <a:rPr lang="en-US" altLang="ja-JP" sz="1600" dirty="0">
                <a:latin typeface="Arial" panose="020B0604020202020204" pitchFamily="34" charset="0"/>
                <a:ea typeface="メイリオ" panose="020B0604030504040204" pitchFamily="50" charset="-128"/>
                <a:cs typeface="Arial" panose="020B0604020202020204" pitchFamily="34" charset="0"/>
              </a:rPr>
              <a:t>          </a:t>
            </a:r>
            <a:r>
              <a:rPr lang="ja-JP" altLang="en-US" sz="1600" dirty="0">
                <a:latin typeface="Arial" panose="020B0604020202020204" pitchFamily="34" charset="0"/>
                <a:ea typeface="メイリオ" panose="020B0604030504040204" pitchFamily="50" charset="-128"/>
                <a:cs typeface="Arial" panose="020B0604020202020204" pitchFamily="34" charset="0"/>
              </a:rPr>
              <a:t>３　 </a:t>
            </a:r>
            <a:r>
              <a:rPr lang="en-US" altLang="ja-JP" sz="1600" dirty="0">
                <a:latin typeface="Arial" panose="020B0604020202020204" pitchFamily="34" charset="0"/>
                <a:ea typeface="メイリオ" panose="020B0604030504040204" pitchFamily="50" charset="-128"/>
                <a:cs typeface="Arial" panose="020B0604020202020204" pitchFamily="34" charset="0"/>
              </a:rPr>
              <a:t>Stock Market</a:t>
            </a:r>
            <a:r>
              <a:rPr lang="zh-TW" altLang="en-US" sz="1400" dirty="0">
                <a:latin typeface="Arial" panose="020B0604020202020204" pitchFamily="34" charset="0"/>
                <a:ea typeface="メイリオ" panose="020B0604030504040204" pitchFamily="50" charset="-128"/>
                <a:cs typeface="Arial" panose="020B0604020202020204" pitchFamily="34" charset="0"/>
              </a:rPr>
              <a:t>（</a:t>
            </a:r>
            <a:r>
              <a:rPr lang="en-US" altLang="zh-TW" sz="1400" dirty="0">
                <a:latin typeface="Arial" panose="020B0604020202020204" pitchFamily="34" charset="0"/>
                <a:ea typeface="メイリオ" panose="020B0604030504040204" pitchFamily="50" charset="-128"/>
                <a:cs typeface="Arial" panose="020B0604020202020204" pitchFamily="34" charset="0"/>
              </a:rPr>
              <a:t>market capitalization, number of listed-</a:t>
            </a:r>
          </a:p>
          <a:p>
            <a:pPr algn="l">
              <a:lnSpc>
                <a:spcPts val="1600"/>
              </a:lnSpc>
            </a:pPr>
            <a:r>
              <a:rPr lang="en-US" altLang="zh-TW" sz="1400" dirty="0">
                <a:latin typeface="Arial" panose="020B0604020202020204" pitchFamily="34" charset="0"/>
                <a:ea typeface="メイリオ" panose="020B0604030504040204" pitchFamily="50" charset="-128"/>
                <a:cs typeface="Arial" panose="020B0604020202020204" pitchFamily="34" charset="0"/>
              </a:rPr>
              <a:t>                     companies, number of IPOs</a:t>
            </a:r>
            <a:r>
              <a:rPr lang="zh-TW" altLang="en-US" sz="1400" dirty="0">
                <a:latin typeface="Arial" panose="020B0604020202020204" pitchFamily="34" charset="0"/>
                <a:ea typeface="メイリオ" panose="020B0604030504040204" pitchFamily="50" charset="-128"/>
                <a:cs typeface="Arial" panose="020B0604020202020204" pitchFamily="34" charset="0"/>
              </a:rPr>
              <a:t>）</a:t>
            </a:r>
          </a:p>
          <a:p>
            <a:pPr algn="l">
              <a:lnSpc>
                <a:spcPts val="1400"/>
              </a:lnSpc>
            </a:pPr>
            <a:r>
              <a:rPr lang="ja-JP" altLang="en-US" sz="2200" dirty="0">
                <a:latin typeface="Arial" panose="020B0604020202020204" pitchFamily="34" charset="0"/>
                <a:ea typeface="メイリオ" panose="020B0604030504040204" pitchFamily="50" charset="-128"/>
                <a:cs typeface="Arial" panose="020B0604020202020204" pitchFamily="34" charset="0"/>
              </a:rPr>
              <a:t>　　</a:t>
            </a:r>
            <a:r>
              <a:rPr lang="ja-JP" altLang="en-US" sz="1600" dirty="0">
                <a:latin typeface="Arial" panose="020B0604020202020204" pitchFamily="34" charset="0"/>
                <a:ea typeface="メイリオ" panose="020B0604030504040204" pitchFamily="50" charset="-128"/>
                <a:cs typeface="Arial" panose="020B0604020202020204" pitchFamily="34" charset="0"/>
              </a:rPr>
              <a:t>４　</a:t>
            </a:r>
            <a:r>
              <a:rPr lang="en-US" altLang="ja-JP" sz="1600" dirty="0">
                <a:latin typeface="Arial" panose="020B0604020202020204" pitchFamily="34" charset="0"/>
                <a:ea typeface="メイリオ" panose="020B0604030504040204" pitchFamily="50" charset="-128"/>
                <a:cs typeface="Arial" panose="020B0604020202020204" pitchFamily="34" charset="0"/>
              </a:rPr>
              <a:t>Amount of Over-the-Counter Derivative Transactions  </a:t>
            </a:r>
          </a:p>
          <a:p>
            <a:pPr algn="l">
              <a:lnSpc>
                <a:spcPts val="1400"/>
              </a:lnSpc>
            </a:pPr>
            <a:r>
              <a:rPr lang="en-US" altLang="ja-JP" sz="1600" dirty="0">
                <a:latin typeface="Arial" panose="020B0604020202020204" pitchFamily="34" charset="0"/>
                <a:ea typeface="メイリオ" panose="020B0604030504040204" pitchFamily="50" charset="-128"/>
                <a:cs typeface="Arial" panose="020B0604020202020204" pitchFamily="34" charset="0"/>
              </a:rPr>
              <a:t>              </a:t>
            </a:r>
            <a:r>
              <a:rPr lang="ja-JP" altLang="en-US" sz="1400" dirty="0">
                <a:latin typeface="Arial" panose="020B0604020202020204" pitchFamily="34" charset="0"/>
                <a:ea typeface="メイリオ" panose="020B0604030504040204" pitchFamily="50" charset="-128"/>
                <a:cs typeface="Arial" panose="020B0604020202020204" pitchFamily="34" charset="0"/>
              </a:rPr>
              <a:t>（</a:t>
            </a:r>
            <a:r>
              <a:rPr lang="en-US" altLang="ja-JP" sz="1400" dirty="0">
                <a:latin typeface="Arial" panose="020B0604020202020204" pitchFamily="34" charset="0"/>
                <a:ea typeface="メイリオ" panose="020B0604030504040204" pitchFamily="50" charset="-128"/>
                <a:cs typeface="Arial" panose="020B0604020202020204" pitchFamily="34" charset="0"/>
              </a:rPr>
              <a:t>one-day average</a:t>
            </a:r>
            <a:r>
              <a:rPr lang="ja-JP" altLang="en-US" sz="1400" dirty="0">
                <a:latin typeface="Arial" panose="020B0604020202020204" pitchFamily="34" charset="0"/>
                <a:ea typeface="メイリオ" panose="020B0604030504040204" pitchFamily="50" charset="-128"/>
                <a:cs typeface="Arial" panose="020B0604020202020204" pitchFamily="34" charset="0"/>
              </a:rPr>
              <a:t>）　</a:t>
            </a:r>
            <a:r>
              <a:rPr lang="ja-JP" altLang="en-US" sz="1600" dirty="0">
                <a:latin typeface="Arial" panose="020B0604020202020204" pitchFamily="34" charset="0"/>
                <a:ea typeface="メイリオ" panose="020B0604030504040204" pitchFamily="50" charset="-128"/>
                <a:cs typeface="Arial" panose="020B0604020202020204" pitchFamily="34" charset="0"/>
              </a:rPr>
              <a:t>　</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a:p>
            <a:pPr algn="l">
              <a:lnSpc>
                <a:spcPts val="2200"/>
              </a:lnSpc>
            </a:pPr>
            <a:r>
              <a:rPr lang="en-US" altLang="ja-JP" sz="1600" dirty="0">
                <a:latin typeface="Arial" panose="020B0604020202020204" pitchFamily="34" charset="0"/>
                <a:ea typeface="メイリオ" panose="020B0604030504040204" pitchFamily="50" charset="-128"/>
                <a:cs typeface="Arial" panose="020B0604020202020204" pitchFamily="34" charset="0"/>
              </a:rPr>
              <a:t>          </a:t>
            </a:r>
            <a:r>
              <a:rPr lang="ja-JP" altLang="en-US" sz="1600" dirty="0">
                <a:latin typeface="Arial" panose="020B0604020202020204" pitchFamily="34" charset="0"/>
                <a:ea typeface="メイリオ" panose="020B0604030504040204" pitchFamily="50" charset="-128"/>
                <a:cs typeface="Arial" panose="020B0604020202020204" pitchFamily="34" charset="0"/>
              </a:rPr>
              <a:t>５　</a:t>
            </a:r>
            <a:r>
              <a:rPr lang="en-US" altLang="ja-JP" sz="1600" dirty="0">
                <a:latin typeface="Arial" panose="020B0604020202020204" pitchFamily="34" charset="0"/>
                <a:ea typeface="メイリオ" panose="020B0604030504040204" pitchFamily="50" charset="-128"/>
                <a:cs typeface="Arial" panose="020B0604020202020204" pitchFamily="34" charset="0"/>
              </a:rPr>
              <a:t>Outstanding Debt Securities in Major Countries</a:t>
            </a:r>
            <a:endParaRPr lang="en-US" altLang="zh-CN" sz="1600" dirty="0">
              <a:latin typeface="Arial" panose="020B0604020202020204" pitchFamily="34" charset="0"/>
              <a:ea typeface="メイリオ" panose="020B0604030504040204" pitchFamily="50" charset="-128"/>
              <a:cs typeface="Arial" panose="020B0604020202020204" pitchFamily="34" charset="0"/>
            </a:endParaRPr>
          </a:p>
          <a:p>
            <a:pPr algn="l">
              <a:lnSpc>
                <a:spcPts val="2200"/>
              </a:lnSpc>
            </a:pPr>
            <a:r>
              <a:rPr lang="ja-JP" altLang="en-US" sz="2200" dirty="0">
                <a:latin typeface="Arial" panose="020B0604020202020204" pitchFamily="34" charset="0"/>
                <a:ea typeface="メイリオ" panose="020B0604030504040204" pitchFamily="50" charset="-128"/>
                <a:cs typeface="Arial" panose="020B0604020202020204" pitchFamily="34" charset="0"/>
              </a:rPr>
              <a:t>　　</a:t>
            </a:r>
            <a:r>
              <a:rPr lang="ja-JP" altLang="en-US" sz="1600" dirty="0">
                <a:latin typeface="Arial" panose="020B0604020202020204" pitchFamily="34" charset="0"/>
                <a:ea typeface="メイリオ" panose="020B0604030504040204" pitchFamily="50" charset="-128"/>
                <a:cs typeface="Arial" panose="020B0604020202020204" pitchFamily="34" charset="0"/>
              </a:rPr>
              <a:t>６　</a:t>
            </a:r>
            <a:r>
              <a:rPr lang="en-US" altLang="ja-JP" sz="1600" dirty="0">
                <a:latin typeface="Arial" panose="020B0604020202020204" pitchFamily="34" charset="0"/>
                <a:ea typeface="メイリオ" panose="020B0604030504040204" pitchFamily="50" charset="-128"/>
                <a:cs typeface="Arial" panose="020B0604020202020204" pitchFamily="34" charset="0"/>
              </a:rPr>
              <a:t>Tax Rate in Each Country</a:t>
            </a:r>
            <a:endParaRPr lang="ja-JP" altLang="en-US" sz="1600" dirty="0">
              <a:latin typeface="Arial" panose="020B0604020202020204" pitchFamily="34" charset="0"/>
              <a:ea typeface="メイリオ" panose="020B0604030504040204" pitchFamily="50" charset="-128"/>
              <a:cs typeface="Arial" panose="020B0604020202020204" pitchFamily="34" charset="0"/>
            </a:endParaRPr>
          </a:p>
          <a:p>
            <a:pPr algn="l">
              <a:lnSpc>
                <a:spcPts val="2200"/>
              </a:lnSpc>
            </a:pPr>
            <a:r>
              <a:rPr lang="ja-JP" altLang="en-US" sz="1600" dirty="0">
                <a:latin typeface="Arial" panose="020B0604020202020204" pitchFamily="34" charset="0"/>
                <a:ea typeface="メイリオ" panose="020B0604030504040204" pitchFamily="50" charset="-128"/>
                <a:cs typeface="Arial" panose="020B0604020202020204" pitchFamily="34" charset="0"/>
              </a:rPr>
              <a:t>          ７　</a:t>
            </a:r>
            <a:r>
              <a:rPr lang="en-US" altLang="ja-JP" sz="1600" dirty="0">
                <a:latin typeface="Arial" panose="020B0604020202020204" pitchFamily="34" charset="0"/>
                <a:ea typeface="メイリオ" panose="020B0604030504040204" pitchFamily="50" charset="-128"/>
                <a:cs typeface="Arial" panose="020B0604020202020204" pitchFamily="34" charset="0"/>
              </a:rPr>
              <a:t> Characteristics of Personal Financial Assets</a:t>
            </a:r>
          </a:p>
          <a:p>
            <a:pPr algn="l">
              <a:lnSpc>
                <a:spcPts val="2200"/>
              </a:lnSpc>
            </a:pPr>
            <a:r>
              <a:rPr lang="en-US" altLang="ja-JP" sz="1600" dirty="0">
                <a:latin typeface="Arial" panose="020B0604020202020204" pitchFamily="34" charset="0"/>
                <a:ea typeface="メイリオ" panose="020B0604030504040204" pitchFamily="50" charset="-128"/>
                <a:cs typeface="Arial" panose="020B0604020202020204" pitchFamily="34" charset="0"/>
              </a:rPr>
              <a:t>          </a:t>
            </a:r>
            <a:r>
              <a:rPr lang="ja-JP" altLang="en-US" sz="1600" dirty="0">
                <a:latin typeface="Arial" panose="020B0604020202020204" pitchFamily="34" charset="0"/>
                <a:ea typeface="メイリオ" panose="020B0604030504040204" pitchFamily="50" charset="-128"/>
                <a:cs typeface="Arial" panose="020B0604020202020204" pitchFamily="34" charset="0"/>
              </a:rPr>
              <a:t>８　</a:t>
            </a:r>
            <a:r>
              <a:rPr lang="en-US" altLang="ja-JP" sz="1600" dirty="0">
                <a:latin typeface="Arial" panose="020B0604020202020204" pitchFamily="34" charset="0"/>
                <a:ea typeface="メイリオ" panose="020B0604030504040204" pitchFamily="50" charset="-128"/>
                <a:cs typeface="Arial" panose="020B0604020202020204" pitchFamily="34" charset="0"/>
              </a:rPr>
              <a:t> Trend in </a:t>
            </a:r>
            <a:r>
              <a:rPr lang="en-US" altLang="ja-JP" sz="1600" dirty="0" err="1">
                <a:latin typeface="Arial" panose="020B0604020202020204" pitchFamily="34" charset="0"/>
                <a:ea typeface="メイリオ" panose="020B0604030504040204" pitchFamily="50" charset="-128"/>
                <a:cs typeface="Arial" panose="020B0604020202020204" pitchFamily="34" charset="0"/>
              </a:rPr>
              <a:t>FinTech</a:t>
            </a:r>
            <a:r>
              <a:rPr lang="en-US" altLang="ja-JP" sz="1600" dirty="0">
                <a:latin typeface="Arial" panose="020B0604020202020204" pitchFamily="34" charset="0"/>
                <a:ea typeface="メイリオ" panose="020B0604030504040204" pitchFamily="50" charset="-128"/>
                <a:cs typeface="Arial" panose="020B0604020202020204" pitchFamily="34" charset="0"/>
              </a:rPr>
              <a:t> Investment</a:t>
            </a:r>
          </a:p>
          <a:p>
            <a:pPr algn="l">
              <a:lnSpc>
                <a:spcPts val="2200"/>
              </a:lnSpc>
            </a:pPr>
            <a:r>
              <a:rPr lang="en-US" altLang="ja-JP" sz="1600" dirty="0">
                <a:latin typeface="Arial" panose="020B0604020202020204" pitchFamily="34" charset="0"/>
                <a:ea typeface="メイリオ" panose="020B0604030504040204" pitchFamily="50" charset="-128"/>
                <a:cs typeface="Arial" panose="020B0604020202020204" pitchFamily="34" charset="0"/>
              </a:rPr>
              <a:t>          </a:t>
            </a:r>
            <a:r>
              <a:rPr lang="ja-JP" altLang="en-US" sz="1600" dirty="0">
                <a:latin typeface="Arial" panose="020B0604020202020204" pitchFamily="34" charset="0"/>
                <a:ea typeface="メイリオ" panose="020B0604030504040204" pitchFamily="50" charset="-128"/>
                <a:cs typeface="Arial" panose="020B0604020202020204" pitchFamily="34" charset="0"/>
              </a:rPr>
              <a:t>９　</a:t>
            </a:r>
            <a:r>
              <a:rPr lang="en-US" altLang="ja-JP" sz="1600" dirty="0">
                <a:latin typeface="Arial" panose="020B0604020202020204" pitchFamily="34" charset="0"/>
                <a:ea typeface="メイリオ" panose="020B0604030504040204" pitchFamily="50" charset="-128"/>
                <a:cs typeface="Arial" panose="020B0604020202020204" pitchFamily="34" charset="0"/>
              </a:rPr>
              <a:t>City Ranking in Terms of Fin Tech</a:t>
            </a:r>
            <a:endParaRPr lang="ja-JP" altLang="en-US" sz="1600" dirty="0">
              <a:latin typeface="Arial" panose="020B0604020202020204" pitchFamily="34" charset="0"/>
              <a:ea typeface="メイリオ" panose="020B0604030504040204" pitchFamily="50" charset="-128"/>
              <a:cs typeface="Arial" panose="020B0604020202020204" pitchFamily="34" charset="0"/>
            </a:endParaRPr>
          </a:p>
          <a:p>
            <a:pPr algn="l">
              <a:lnSpc>
                <a:spcPts val="2200"/>
              </a:lnSpc>
            </a:pPr>
            <a:endParaRPr lang="en-US" altLang="ja-JP" sz="2200" dirty="0">
              <a:latin typeface="Arial" panose="020B0604020202020204" pitchFamily="34" charset="0"/>
              <a:ea typeface="メイリオ" panose="020B0604030504040204" pitchFamily="50" charset="-128"/>
              <a:cs typeface="Arial" panose="020B0604020202020204" pitchFamily="34" charset="0"/>
            </a:endParaRPr>
          </a:p>
        </p:txBody>
      </p:sp>
      <p:sp>
        <p:nvSpPr>
          <p:cNvPr id="6" name="サブタイトル 2"/>
          <p:cNvSpPr txBox="1">
            <a:spLocks/>
          </p:cNvSpPr>
          <p:nvPr/>
        </p:nvSpPr>
        <p:spPr>
          <a:xfrm>
            <a:off x="6570615" y="958768"/>
            <a:ext cx="5386251" cy="2094676"/>
          </a:xfrm>
          <a:prstGeom prst="rect">
            <a:avLst/>
          </a:prstGeom>
          <a:solidFill>
            <a:schemeClr val="accent1">
              <a:lumMod val="20000"/>
              <a:lumOff val="80000"/>
            </a:schemeClr>
          </a:solidFill>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2200"/>
              </a:lnSpc>
            </a:pPr>
            <a:endParaRPr lang="en-US" altLang="ja-JP" sz="22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endParaRPr>
          </a:p>
          <a:p>
            <a:pPr algn="l">
              <a:lnSpc>
                <a:spcPts val="2200"/>
              </a:lnSpc>
            </a:pPr>
            <a:r>
              <a:rPr lang="ja-JP" altLang="en-US"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a:t>
            </a:r>
            <a:r>
              <a:rPr lang="en-US" altLang="ja-JP"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Japan’s finance-related materials</a:t>
            </a:r>
            <a:r>
              <a:rPr lang="ja-JP" altLang="en-US"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a:t>
            </a:r>
            <a:endParaRPr lang="en-US" altLang="ja-JP"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endParaRPr>
          </a:p>
          <a:p>
            <a:pPr algn="l">
              <a:lnSpc>
                <a:spcPts val="2200"/>
              </a:lnSpc>
            </a:pPr>
            <a:r>
              <a:rPr lang="ja-JP" altLang="en-US" sz="2200" dirty="0">
                <a:latin typeface="Arial" panose="020B0604020202020204" pitchFamily="34" charset="0"/>
                <a:ea typeface="メイリオ" panose="020B0604030504040204" pitchFamily="50" charset="-128"/>
                <a:cs typeface="Arial" panose="020B0604020202020204" pitchFamily="34" charset="0"/>
              </a:rPr>
              <a:t>　　</a:t>
            </a:r>
            <a:r>
              <a:rPr lang="en-US" altLang="ja-JP" sz="1600" dirty="0">
                <a:latin typeface="Arial" panose="020B0604020202020204" pitchFamily="34" charset="0"/>
                <a:ea typeface="メイリオ" panose="020B0604030504040204" pitchFamily="50" charset="-128"/>
                <a:cs typeface="Arial" panose="020B0604020202020204" pitchFamily="34" charset="0"/>
              </a:rPr>
              <a:t>10  Personal Financial Assets in Japan</a:t>
            </a:r>
          </a:p>
          <a:p>
            <a:pPr algn="l">
              <a:lnSpc>
                <a:spcPts val="1400"/>
              </a:lnSpc>
            </a:pPr>
            <a:r>
              <a:rPr lang="en-US" altLang="ja-JP" sz="1600" dirty="0">
                <a:latin typeface="Arial" panose="020B0604020202020204" pitchFamily="34" charset="0"/>
                <a:ea typeface="Meiryo UI" panose="020B0604030504040204" pitchFamily="50" charset="-128"/>
                <a:cs typeface="Arial" panose="020B0604020202020204" pitchFamily="34" charset="0"/>
              </a:rPr>
              <a:t>          11</a:t>
            </a:r>
            <a:r>
              <a:rPr lang="ja-JP" altLang="en-US"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a:latin typeface="Arial" panose="020B0604020202020204" pitchFamily="34" charset="0"/>
                <a:cs typeface="Arial" panose="020B0604020202020204" pitchFamily="34" charset="0"/>
              </a:rPr>
              <a:t>Competitive Situation of Main Financial</a:t>
            </a:r>
          </a:p>
          <a:p>
            <a:pPr algn="l">
              <a:lnSpc>
                <a:spcPts val="1400"/>
              </a:lnSpc>
            </a:pPr>
            <a:r>
              <a:rPr lang="en-US" altLang="ja-JP" sz="1600" dirty="0">
                <a:latin typeface="Arial" panose="020B0604020202020204" pitchFamily="34" charset="0"/>
                <a:cs typeface="Arial" panose="020B0604020202020204" pitchFamily="34" charset="0"/>
              </a:rPr>
              <a:t>               Commodities</a:t>
            </a:r>
            <a:r>
              <a:rPr lang="ja-JP" altLang="en-US" sz="1600" dirty="0">
                <a:latin typeface="Arial" panose="020B0604020202020204" pitchFamily="34" charset="0"/>
                <a:ea typeface="メイリオ" panose="020B0604030504040204" pitchFamily="50" charset="-128"/>
                <a:cs typeface="Arial" panose="020B0604020202020204" pitchFamily="34" charset="0"/>
              </a:rPr>
              <a:t>　</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p:txBody>
      </p:sp>
      <p:sp>
        <p:nvSpPr>
          <p:cNvPr id="8" name="サブタイトル 2"/>
          <p:cNvSpPr txBox="1">
            <a:spLocks/>
          </p:cNvSpPr>
          <p:nvPr/>
        </p:nvSpPr>
        <p:spPr>
          <a:xfrm>
            <a:off x="6570615" y="3642360"/>
            <a:ext cx="5386251" cy="2270656"/>
          </a:xfrm>
          <a:prstGeom prst="rect">
            <a:avLst/>
          </a:prstGeom>
          <a:solidFill>
            <a:schemeClr val="accent6">
              <a:lumMod val="40000"/>
              <a:lumOff val="60000"/>
            </a:schemeClr>
          </a:solidFill>
        </p:spPr>
        <p:txBody>
          <a:bodyPr vert="horz" wrap="square"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2200"/>
              </a:lnSpc>
            </a:pPr>
            <a:endParaRPr lang="en-US" altLang="ja-JP"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endParaRPr>
          </a:p>
          <a:p>
            <a:pPr algn="l">
              <a:lnSpc>
                <a:spcPts val="2200"/>
              </a:lnSpc>
            </a:pPr>
            <a:r>
              <a:rPr lang="ja-JP" altLang="en-US"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a:t>
            </a:r>
            <a:r>
              <a:rPr lang="en-US" altLang="ja-JP"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Japan’s living environment-related materials</a:t>
            </a:r>
            <a:r>
              <a:rPr lang="ja-JP" altLang="en-US"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rPr>
              <a:t> ＞</a:t>
            </a:r>
            <a:endParaRPr lang="en-US" altLang="ja-JP" sz="2000" b="1" dirty="0">
              <a:effectLst>
                <a:outerShdw blurRad="38100" dist="38100" dir="2700000" algn="tl">
                  <a:srgbClr val="000000">
                    <a:alpha val="43137"/>
                  </a:srgbClr>
                </a:outerShdw>
              </a:effectLst>
              <a:latin typeface="Arial" panose="020B0604020202020204" pitchFamily="34" charset="0"/>
              <a:ea typeface="メイリオ" panose="020B0604030504040204" pitchFamily="50" charset="-128"/>
              <a:cs typeface="Arial" panose="020B0604020202020204" pitchFamily="34" charset="0"/>
            </a:endParaRPr>
          </a:p>
          <a:p>
            <a:pPr algn="l">
              <a:lnSpc>
                <a:spcPts val="2200"/>
              </a:lnSpc>
            </a:pPr>
            <a:r>
              <a:rPr lang="ja-JP" altLang="en-US" sz="2200" dirty="0">
                <a:latin typeface="Arial" panose="020B0604020202020204" pitchFamily="34" charset="0"/>
                <a:ea typeface="メイリオ" panose="020B0604030504040204" pitchFamily="50" charset="-128"/>
                <a:cs typeface="Arial" panose="020B0604020202020204" pitchFamily="34" charset="0"/>
              </a:rPr>
              <a:t>　　</a:t>
            </a:r>
            <a:r>
              <a:rPr lang="en-US" altLang="ja-JP" sz="1600" dirty="0">
                <a:latin typeface="Arial" panose="020B0604020202020204" pitchFamily="34" charset="0"/>
                <a:ea typeface="メイリオ" panose="020B0604030504040204" pitchFamily="50" charset="-128"/>
                <a:cs typeface="Arial" panose="020B0604020202020204" pitchFamily="34" charset="0"/>
              </a:rPr>
              <a:t>12</a:t>
            </a:r>
            <a:r>
              <a:rPr lang="ja-JP" altLang="en-US" sz="1600" dirty="0">
                <a:latin typeface="Arial" panose="020B0604020202020204" pitchFamily="34" charset="0"/>
                <a:ea typeface="メイリオ" panose="020B0604030504040204" pitchFamily="50" charset="-128"/>
                <a:cs typeface="Arial" panose="020B0604020202020204" pitchFamily="34" charset="0"/>
              </a:rPr>
              <a:t>　</a:t>
            </a:r>
            <a:r>
              <a:rPr lang="en-US" altLang="ja-JP" sz="1600" dirty="0">
                <a:latin typeface="Arial" panose="020B0604020202020204" pitchFamily="34" charset="0"/>
                <a:ea typeface="メイリオ" panose="020B0604030504040204" pitchFamily="50" charset="-128"/>
                <a:cs typeface="Arial" panose="020B0604020202020204" pitchFamily="34" charset="0"/>
              </a:rPr>
              <a:t>Number of International Schools</a:t>
            </a:r>
          </a:p>
          <a:p>
            <a:pPr algn="l">
              <a:lnSpc>
                <a:spcPts val="1400"/>
              </a:lnSpc>
            </a:pPr>
            <a:r>
              <a:rPr lang="ja-JP" altLang="en-US" sz="2200" dirty="0">
                <a:latin typeface="Arial" panose="020B0604020202020204" pitchFamily="34" charset="0"/>
                <a:ea typeface="メイリオ" panose="020B0604030504040204" pitchFamily="50" charset="-128"/>
                <a:cs typeface="Arial" panose="020B0604020202020204" pitchFamily="34" charset="0"/>
              </a:rPr>
              <a:t>　　</a:t>
            </a:r>
            <a:r>
              <a:rPr lang="en-US" altLang="ja-JP" sz="1600" dirty="0">
                <a:latin typeface="Arial" panose="020B0604020202020204" pitchFamily="34" charset="0"/>
                <a:ea typeface="Meiryo UI" panose="020B0604030504040204" pitchFamily="50" charset="-128"/>
                <a:cs typeface="Arial" panose="020B0604020202020204" pitchFamily="34" charset="0"/>
              </a:rPr>
              <a:t>13</a:t>
            </a:r>
            <a:r>
              <a:rPr lang="ja-JP" altLang="en-US" sz="1600" dirty="0">
                <a:latin typeface="Arial" panose="020B0604020202020204" pitchFamily="34" charset="0"/>
                <a:ea typeface="Meiryo UI" panose="020B0604030504040204" pitchFamily="50" charset="-128"/>
                <a:cs typeface="Arial" panose="020B0604020202020204" pitchFamily="34" charset="0"/>
              </a:rPr>
              <a:t>　 </a:t>
            </a:r>
            <a:r>
              <a:rPr lang="en-US" altLang="ja-JP" sz="1600" dirty="0">
                <a:latin typeface="Arial" panose="020B0604020202020204" pitchFamily="34" charset="0"/>
                <a:ea typeface="Meiryo UI" panose="020B0604030504040204" pitchFamily="50" charset="-128"/>
                <a:cs typeface="Arial" panose="020B0604020202020204" pitchFamily="34" charset="0"/>
              </a:rPr>
              <a:t>Number of Medical Institutions Accepting</a:t>
            </a:r>
          </a:p>
          <a:p>
            <a:pPr algn="l">
              <a:lnSpc>
                <a:spcPts val="1400"/>
              </a:lnSpc>
            </a:pPr>
            <a:r>
              <a:rPr lang="en-US" altLang="ja-JP" sz="1600" dirty="0">
                <a:latin typeface="Arial" panose="020B0604020202020204" pitchFamily="34" charset="0"/>
                <a:ea typeface="Meiryo UI" panose="020B0604030504040204" pitchFamily="50" charset="-128"/>
                <a:cs typeface="Arial" panose="020B0604020202020204" pitchFamily="34" charset="0"/>
              </a:rPr>
              <a:t>                 International Patients</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17089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857817336"/>
              </p:ext>
            </p:extLst>
          </p:nvPr>
        </p:nvGraphicFramePr>
        <p:xfrm>
          <a:off x="2212043" y="1521576"/>
          <a:ext cx="7988412" cy="4783590"/>
        </p:xfrm>
        <a:graphic>
          <a:graphicData uri="http://schemas.openxmlformats.org/drawingml/2006/table">
            <a:tbl>
              <a:tblPr firstRow="1" bandRow="1">
                <a:tableStyleId>{5940675A-B579-460E-94D1-54222C63F5DA}</a:tableStyleId>
              </a:tblPr>
              <a:tblGrid>
                <a:gridCol w="968292">
                  <a:extLst>
                    <a:ext uri="{9D8B030D-6E8A-4147-A177-3AD203B41FA5}">
                      <a16:colId xmlns:a16="http://schemas.microsoft.com/office/drawing/2014/main" val="3328768580"/>
                    </a:ext>
                  </a:extLst>
                </a:gridCol>
                <a:gridCol w="2340040">
                  <a:extLst>
                    <a:ext uri="{9D8B030D-6E8A-4147-A177-3AD203B41FA5}">
                      <a16:colId xmlns:a16="http://schemas.microsoft.com/office/drawing/2014/main" val="438710236"/>
                    </a:ext>
                  </a:extLst>
                </a:gridCol>
                <a:gridCol w="2340040">
                  <a:extLst>
                    <a:ext uri="{9D8B030D-6E8A-4147-A177-3AD203B41FA5}">
                      <a16:colId xmlns:a16="http://schemas.microsoft.com/office/drawing/2014/main" val="2807464932"/>
                    </a:ext>
                  </a:extLst>
                </a:gridCol>
                <a:gridCol w="2340040">
                  <a:extLst>
                    <a:ext uri="{9D8B030D-6E8A-4147-A177-3AD203B41FA5}">
                      <a16:colId xmlns:a16="http://schemas.microsoft.com/office/drawing/2014/main" val="2141303298"/>
                    </a:ext>
                  </a:extLst>
                </a:gridCol>
              </a:tblGrid>
              <a:tr h="235240">
                <a:tc>
                  <a:txBody>
                    <a:bodyPr/>
                    <a:lstStyle/>
                    <a:p>
                      <a:pPr algn="ctr"/>
                      <a:endParaRPr lang="ja-JP" sz="1400" b="1" kern="100" dirty="0">
                        <a:effectLst/>
                        <a:latin typeface="Meiryo UI" panose="020B0604030504040204" pitchFamily="50" charset="-128"/>
                        <a:ea typeface="Meiryo UI" panose="020B0604030504040204" pitchFamily="50" charset="-128"/>
                      </a:endParaRPr>
                    </a:p>
                  </a:txBody>
                  <a:tcPr marL="36195" marR="36195" marT="9525" marB="0" anchor="ctr">
                    <a:solidFill>
                      <a:schemeClr val="bg1">
                        <a:lumMod val="85000"/>
                      </a:schemeClr>
                    </a:solidFill>
                  </a:tcPr>
                </a:tc>
                <a:tc>
                  <a:txBody>
                    <a:bodyPr/>
                    <a:lstStyle/>
                    <a:p>
                      <a:pPr algn="ctr">
                        <a:lnSpc>
                          <a:spcPts val="1500"/>
                        </a:lnSpc>
                        <a:spcAft>
                          <a:spcPts val="0"/>
                        </a:spcAft>
                      </a:pPr>
                      <a:r>
                        <a:rPr kumimoji="1" lang="en-US" altLang="ja-JP" sz="1800" b="0" u="none" strike="noStrike" kern="1200" dirty="0" smtClean="0">
                          <a:solidFill>
                            <a:schemeClr val="tx1"/>
                          </a:solidFill>
                          <a:effectLst/>
                          <a:latin typeface="+mn-lt"/>
                          <a:ea typeface="+mn-ea"/>
                          <a:cs typeface="+mn-cs"/>
                        </a:rPr>
                        <a:t>September 2019</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kumimoji="1" lang="en-US" altLang="ja-JP" sz="1800" b="0" u="none" strike="noStrike" kern="1200" dirty="0" smtClean="0">
                          <a:solidFill>
                            <a:schemeClr val="tx1"/>
                          </a:solidFill>
                          <a:effectLst/>
                          <a:latin typeface="+mn-lt"/>
                          <a:ea typeface="+mn-ea"/>
                          <a:cs typeface="+mn-cs"/>
                        </a:rPr>
                        <a:t>March 2020</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kumimoji="1" lang="en-US" altLang="ja-JP" sz="1800" b="0" u="none" strike="noStrike" kern="1200" dirty="0" smtClean="0">
                          <a:solidFill>
                            <a:schemeClr val="tx1"/>
                          </a:solidFill>
                          <a:effectLst/>
                          <a:latin typeface="+mn-lt"/>
                          <a:ea typeface="+mn-ea"/>
                          <a:cs typeface="+mn-cs"/>
                        </a:rPr>
                        <a:t>September 2020</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267550">
                <a:tc>
                  <a:txBody>
                    <a:bodyPr/>
                    <a:lstStyle/>
                    <a:p>
                      <a:pPr algn="ctr">
                        <a:lnSpc>
                          <a:spcPts val="1500"/>
                        </a:lnSpc>
                        <a:spcAft>
                          <a:spcPts val="0"/>
                        </a:spcAft>
                      </a:pPr>
                      <a:r>
                        <a:rPr lang="ja-JP" sz="1400" kern="1200" dirty="0" smtClean="0">
                          <a:effectLst/>
                          <a:latin typeface="Meiryo UI" panose="020B0604030504040204" pitchFamily="50" charset="-128"/>
                          <a:ea typeface="Meiryo UI" panose="020B0604030504040204" pitchFamily="50" charset="-128"/>
                        </a:rPr>
                        <a:t>１</a:t>
                      </a:r>
                      <a:r>
                        <a:rPr lang="en-US" altLang="ja-JP" sz="1400" kern="1200" dirty="0" err="1" smtClean="0">
                          <a:effectLst/>
                          <a:latin typeface="Meiryo UI" panose="020B0604030504040204" pitchFamily="50" charset="-128"/>
                          <a:ea typeface="Meiryo UI" panose="020B0604030504040204" pitchFamily="50" charset="-128"/>
                        </a:rPr>
                        <a:t>st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New York</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New York</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New York</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267550">
                <a:tc>
                  <a:txBody>
                    <a:bodyPr/>
                    <a:lstStyle/>
                    <a:p>
                      <a:pPr algn="ctr">
                        <a:lnSpc>
                          <a:spcPts val="1500"/>
                        </a:lnSpc>
                        <a:spcAft>
                          <a:spcPts val="0"/>
                        </a:spcAft>
                      </a:pPr>
                      <a:r>
                        <a:rPr lang="ja-JP" sz="1400" kern="1200" dirty="0" smtClean="0">
                          <a:effectLst/>
                          <a:latin typeface="Meiryo UI" panose="020B0604030504040204" pitchFamily="50" charset="-128"/>
                          <a:ea typeface="Meiryo UI" panose="020B0604030504040204" pitchFamily="50" charset="-128"/>
                        </a:rPr>
                        <a:t>２</a:t>
                      </a:r>
                      <a:r>
                        <a:rPr lang="en-US" altLang="ja-JP" sz="1400" kern="1200" dirty="0" err="1" smtClean="0">
                          <a:effectLst/>
                          <a:latin typeface="Meiryo UI" panose="020B0604030504040204" pitchFamily="50" charset="-128"/>
                          <a:ea typeface="Meiryo UI" panose="020B0604030504040204" pitchFamily="50" charset="-128"/>
                        </a:rPr>
                        <a:t>nd</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London</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London</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London</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267550">
                <a:tc>
                  <a:txBody>
                    <a:bodyPr/>
                    <a:lstStyle/>
                    <a:p>
                      <a:pPr algn="ctr">
                        <a:lnSpc>
                          <a:spcPts val="1500"/>
                        </a:lnSpc>
                        <a:spcAft>
                          <a:spcPts val="0"/>
                        </a:spcAft>
                      </a:pPr>
                      <a:r>
                        <a:rPr lang="ja-JP" sz="1400" kern="1200" dirty="0" smtClean="0">
                          <a:effectLst/>
                          <a:latin typeface="Meiryo UI" panose="020B0604030504040204" pitchFamily="50" charset="-128"/>
                          <a:ea typeface="Meiryo UI" panose="020B0604030504040204" pitchFamily="50" charset="-128"/>
                        </a:rPr>
                        <a:t>３</a:t>
                      </a:r>
                      <a:r>
                        <a:rPr lang="en-US" altLang="ja-JP" sz="1400" kern="1200" dirty="0" err="1" smtClean="0">
                          <a:effectLst/>
                          <a:latin typeface="Meiryo UI" panose="020B0604030504040204" pitchFamily="50" charset="-128"/>
                          <a:ea typeface="Meiryo UI" panose="020B0604030504040204" pitchFamily="50" charset="-128"/>
                        </a:rPr>
                        <a:t>rd</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Hong Kong</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solidFill>
                      <a:srgbClr val="FFFF00"/>
                    </a:solidFill>
                  </a:tcP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Tokyo</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Shanghai</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662262433"/>
                  </a:ext>
                </a:extLst>
              </a:tr>
              <a:tr h="267550">
                <a:tc>
                  <a:txBody>
                    <a:bodyPr/>
                    <a:lstStyle/>
                    <a:p>
                      <a:pPr algn="ctr">
                        <a:lnSpc>
                          <a:spcPts val="1500"/>
                        </a:lnSpc>
                        <a:spcAft>
                          <a:spcPts val="0"/>
                        </a:spcAft>
                      </a:pPr>
                      <a:r>
                        <a:rPr lang="ja-JP" sz="1400" kern="1200" dirty="0" smtClean="0">
                          <a:effectLst/>
                          <a:latin typeface="Meiryo UI" panose="020B0604030504040204" pitchFamily="50" charset="-128"/>
                          <a:ea typeface="Meiryo UI" panose="020B0604030504040204" pitchFamily="50" charset="-128"/>
                        </a:rPr>
                        <a:t>４</a:t>
                      </a:r>
                      <a:r>
                        <a:rPr lang="en-US" altLang="ja-JP" sz="1400" kern="1200" dirty="0" err="1" smtClean="0">
                          <a:effectLst/>
                          <a:latin typeface="Meiryo UI" panose="020B0604030504040204" pitchFamily="50" charset="-128"/>
                          <a:ea typeface="Meiryo UI" panose="020B0604030504040204" pitchFamily="50" charset="-128"/>
                        </a:rPr>
                        <a:t>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Singapore</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Shanghai</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Tokyo</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92D050"/>
                    </a:solidFill>
                  </a:tcPr>
                </a:tc>
                <a:extLst>
                  <a:ext uri="{0D108BD9-81ED-4DB2-BD59-A6C34878D82A}">
                    <a16:rowId xmlns:a16="http://schemas.microsoft.com/office/drawing/2014/main" val="805550542"/>
                  </a:ext>
                </a:extLst>
              </a:tr>
              <a:tr h="267550">
                <a:tc>
                  <a:txBody>
                    <a:bodyPr/>
                    <a:lstStyle/>
                    <a:p>
                      <a:pPr algn="ctr">
                        <a:lnSpc>
                          <a:spcPts val="1500"/>
                        </a:lnSpc>
                        <a:spcAft>
                          <a:spcPts val="0"/>
                        </a:spcAft>
                      </a:pPr>
                      <a:r>
                        <a:rPr lang="ja-JP" sz="1400" kern="1200" dirty="0" smtClean="0">
                          <a:effectLst/>
                          <a:latin typeface="Meiryo UI" panose="020B0604030504040204" pitchFamily="50" charset="-128"/>
                          <a:ea typeface="Meiryo UI" panose="020B0604030504040204" pitchFamily="50" charset="-128"/>
                        </a:rPr>
                        <a:t>５</a:t>
                      </a:r>
                      <a:r>
                        <a:rPr lang="en-US" altLang="ja-JP" sz="1400" kern="1200" dirty="0" err="1" smtClean="0">
                          <a:effectLst/>
                          <a:latin typeface="Meiryo UI" panose="020B0604030504040204" pitchFamily="50" charset="-128"/>
                          <a:ea typeface="Meiryo UI" panose="020B0604030504040204" pitchFamily="50" charset="-128"/>
                        </a:rPr>
                        <a:t>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Shanghai</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Singapore</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Hong Kong</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rgbClr val="FFFF00"/>
                    </a:solidFill>
                  </a:tcPr>
                </a:tc>
                <a:extLst>
                  <a:ext uri="{0D108BD9-81ED-4DB2-BD59-A6C34878D82A}">
                    <a16:rowId xmlns:a16="http://schemas.microsoft.com/office/drawing/2014/main" val="981283209"/>
                  </a:ext>
                </a:extLst>
              </a:tr>
              <a:tr h="267550">
                <a:tc>
                  <a:txBody>
                    <a:bodyPr/>
                    <a:lstStyle/>
                    <a:p>
                      <a:pPr algn="ctr">
                        <a:lnSpc>
                          <a:spcPts val="1500"/>
                        </a:lnSpc>
                        <a:spcAft>
                          <a:spcPts val="0"/>
                        </a:spcAft>
                      </a:pPr>
                      <a:r>
                        <a:rPr lang="ja-JP" sz="1400" kern="1200" dirty="0" smtClean="0">
                          <a:effectLst/>
                          <a:latin typeface="Meiryo UI" panose="020B0604030504040204" pitchFamily="50" charset="-128"/>
                          <a:ea typeface="Meiryo UI" panose="020B0604030504040204" pitchFamily="50" charset="-128"/>
                        </a:rPr>
                        <a:t>６</a:t>
                      </a:r>
                      <a:r>
                        <a:rPr lang="en-US" altLang="ja-JP" sz="1400" kern="1200" dirty="0" err="1" smtClean="0">
                          <a:effectLst/>
                          <a:latin typeface="Meiryo UI" panose="020B0604030504040204" pitchFamily="50" charset="-128"/>
                          <a:ea typeface="Meiryo UI" panose="020B0604030504040204" pitchFamily="50" charset="-128"/>
                        </a:rPr>
                        <a:t>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Tokyo</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solidFill>
                      <a:srgbClr val="92D050"/>
                    </a:solidFill>
                  </a:tcP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Hong Kong</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solidFill>
                      <a:srgbClr val="FFFF00"/>
                    </a:solidFill>
                  </a:tcPr>
                </a:tc>
                <a:tc>
                  <a:txBody>
                    <a:bodyPr/>
                    <a:lstStyle/>
                    <a:p>
                      <a:pPr algn="ctr">
                        <a:lnSpc>
                          <a:spcPts val="1500"/>
                        </a:lnSpc>
                        <a:spcAft>
                          <a:spcPts val="0"/>
                        </a:spcAft>
                      </a:pPr>
                      <a:r>
                        <a:rPr lang="en-US" altLang="ja-JP" sz="1400" b="1" kern="1200" dirty="0" smtClean="0">
                          <a:effectLst/>
                          <a:latin typeface="Meiryo UI" panose="020B0604030504040204" pitchFamily="50" charset="-128"/>
                          <a:ea typeface="Meiryo UI" panose="020B0604030504040204" pitchFamily="50" charset="-128"/>
                        </a:rPr>
                        <a:t>Singapore</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267550">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7th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Beijing</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Beijing</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Beijing</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535750441"/>
                  </a:ext>
                </a:extLst>
              </a:tr>
              <a:tr h="267550">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8th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Dubai</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San Francisco</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San Francisco</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267550">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9th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Shenzhen</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Geneva</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Shenzhen</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919482248"/>
                  </a:ext>
                </a:extLst>
              </a:tr>
              <a:tr h="267550">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10th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Sydney</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Los Angeles</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Zurich</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267550">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11th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Toronto</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Shenzhen</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Los Angeles</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527373426"/>
                  </a:ext>
                </a:extLst>
              </a:tr>
              <a:tr h="267550">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12th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San Francisco</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Dubai</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Luxembourg</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282001"/>
                  </a:ext>
                </a:extLst>
              </a:tr>
              <a:tr h="267550">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13th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Los Angeles</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Frankfurt</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Edinburgh</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val="3833277352"/>
                  </a:ext>
                </a:extLst>
              </a:tr>
              <a:tr h="267550">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14th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Zurich</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Zurich</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Geneva</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165514578"/>
                  </a:ext>
                </a:extLst>
              </a:tr>
              <a:tr h="267550">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15th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Frankfurt</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Paris</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noFill/>
                  </a:tcPr>
                </a:tc>
                <a:tc>
                  <a:txBody>
                    <a:bodyPr/>
                    <a:lstStyle/>
                    <a:p>
                      <a:pPr algn="ctr">
                        <a:lnSpc>
                          <a:spcPts val="1500"/>
                        </a:lnSpc>
                        <a:spcAft>
                          <a:spcPts val="0"/>
                        </a:spcAft>
                      </a:pPr>
                      <a:r>
                        <a:rPr lang="en-US" altLang="ja-JP" sz="1400" b="0" kern="100" dirty="0" smtClean="0">
                          <a:effectLst/>
                          <a:latin typeface="Meiryo UI" panose="020B0604030504040204" pitchFamily="50" charset="-128"/>
                          <a:ea typeface="Meiryo UI" panose="020B0604030504040204" pitchFamily="50" charset="-128"/>
                          <a:cs typeface="Times New Roman" panose="02020603050405020304" pitchFamily="18" charset="0"/>
                        </a:rPr>
                        <a:t>Boston</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noFill/>
                  </a:tcPr>
                </a:tc>
                <a:extLst>
                  <a:ext uri="{0D108BD9-81ED-4DB2-BD59-A6C34878D82A}">
                    <a16:rowId xmlns:a16="http://schemas.microsoft.com/office/drawing/2014/main" val="2095183079"/>
                  </a:ext>
                </a:extLst>
              </a:tr>
              <a:tr h="267550">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16th</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00" dirty="0" err="1" smtClean="0">
                          <a:effectLst/>
                          <a:latin typeface="Meiryo UI" panose="020B0604030504040204" pitchFamily="50" charset="-128"/>
                          <a:ea typeface="Meiryo UI" panose="020B0604030504040204" pitchFamily="50" charset="-128"/>
                          <a:cs typeface="Times New Roman" panose="02020603050405020304" pitchFamily="18" charset="0"/>
                        </a:rPr>
                        <a:t>Chikago</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solidFill>
                      <a:schemeClr val="accent6">
                        <a:lumMod val="40000"/>
                        <a:lumOff val="60000"/>
                      </a:schemeClr>
                    </a:solidFill>
                  </a:tcPr>
                </a:tc>
                <a:tc>
                  <a:txBody>
                    <a:bodyPr/>
                    <a:lstStyle/>
                    <a:p>
                      <a:pPr algn="ctr">
                        <a:lnSpc>
                          <a:spcPts val="1500"/>
                        </a:lnSpc>
                        <a:spcAft>
                          <a:spcPts val="0"/>
                        </a:spcAft>
                      </a:pPr>
                      <a:r>
                        <a:rPr lang="en-US" altLang="ja-JP" sz="1400" b="1" kern="100" dirty="0" err="1" smtClean="0">
                          <a:effectLst/>
                          <a:latin typeface="Meiryo UI" panose="020B0604030504040204" pitchFamily="50" charset="-128"/>
                          <a:ea typeface="Meiryo UI" panose="020B0604030504040204" pitchFamily="50" charset="-128"/>
                          <a:cs typeface="Times New Roman" panose="02020603050405020304" pitchFamily="18" charset="0"/>
                        </a:rPr>
                        <a:t>Chikago</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solidFill>
                      <a:schemeClr val="accent6">
                        <a:lumMod val="40000"/>
                        <a:lumOff val="60000"/>
                      </a:schemeClr>
                    </a:solidFill>
                  </a:tcPr>
                </a:tc>
                <a:tc>
                  <a:txBody>
                    <a:bodyPr/>
                    <a:lstStyle/>
                    <a:p>
                      <a:pPr algn="ctr">
                        <a:lnSpc>
                          <a:spcPts val="1500"/>
                        </a:lnSpc>
                        <a:spcAft>
                          <a:spcPts val="0"/>
                        </a:spcAft>
                      </a:pPr>
                      <a:r>
                        <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Frankfurt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tc>
                <a:extLst>
                  <a:ext uri="{0D108BD9-81ED-4DB2-BD59-A6C34878D82A}">
                    <a16:rowId xmlns:a16="http://schemas.microsoft.com/office/drawing/2014/main" val="3798203750"/>
                  </a:ext>
                </a:extLst>
              </a:tr>
              <a:tr h="267550">
                <a:tc>
                  <a:txBody>
                    <a:bodyPr/>
                    <a:lstStyle/>
                    <a:p>
                      <a:pPr algn="ctr">
                        <a:lnSpc>
                          <a:spcPts val="1500"/>
                        </a:lnSpc>
                        <a:spcAft>
                          <a:spcPts val="0"/>
                        </a:spcAft>
                      </a:pPr>
                      <a:r>
                        <a:rPr lang="ja-JP" sz="1400" kern="12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tc>
                <a:tc>
                  <a:txBody>
                    <a:bodyPr/>
                    <a:lstStyle/>
                    <a:p>
                      <a:pPr algn="ctr">
                        <a:lnSpc>
                          <a:spcPts val="1500"/>
                        </a:lnSpc>
                        <a:spcAft>
                          <a:spcPts val="0"/>
                        </a:spcAft>
                      </a:pPr>
                      <a:r>
                        <a:rPr lang="en-US" altLang="ja-JP" sz="1400" b="1" kern="1200" dirty="0" smtClean="0">
                          <a:solidFill>
                            <a:schemeClr val="bg1"/>
                          </a:solidFill>
                          <a:effectLst/>
                          <a:latin typeface="Meiryo UI" panose="020B0604030504040204" pitchFamily="50" charset="-128"/>
                          <a:ea typeface="Meiryo UI" panose="020B0604030504040204" pitchFamily="50" charset="-128"/>
                        </a:rPr>
                        <a:t>Osaka</a:t>
                      </a:r>
                      <a:r>
                        <a:rPr lang="ja-JP" sz="1400" b="1" kern="1200" dirty="0" smtClean="0">
                          <a:solidFill>
                            <a:schemeClr val="bg1"/>
                          </a:solidFill>
                          <a:effectLst/>
                          <a:latin typeface="Meiryo UI" panose="020B0604030504040204" pitchFamily="50" charset="-128"/>
                          <a:ea typeface="Meiryo UI" panose="020B0604030504040204" pitchFamily="50" charset="-128"/>
                        </a:rPr>
                        <a:t>（</a:t>
                      </a:r>
                      <a:r>
                        <a:rPr lang="en-US" sz="1400" b="1" kern="1200" dirty="0" smtClean="0">
                          <a:solidFill>
                            <a:schemeClr val="bg1"/>
                          </a:solidFill>
                          <a:effectLst/>
                          <a:latin typeface="Meiryo UI" panose="020B0604030504040204" pitchFamily="50" charset="-128"/>
                          <a:ea typeface="Meiryo UI" panose="020B0604030504040204" pitchFamily="50" charset="-128"/>
                        </a:rPr>
                        <a:t>27</a:t>
                      </a:r>
                      <a:r>
                        <a:rPr lang="en-US" altLang="ja-JP" sz="1400" b="1" kern="1200" dirty="0" smtClean="0">
                          <a:solidFill>
                            <a:schemeClr val="bg1"/>
                          </a:solidFill>
                          <a:effectLst/>
                          <a:latin typeface="Meiryo UI" panose="020B0604030504040204" pitchFamily="50" charset="-128"/>
                          <a:ea typeface="Meiryo UI" panose="020B0604030504040204" pitchFamily="50" charset="-128"/>
                        </a:rPr>
                        <a:t>th</a:t>
                      </a:r>
                      <a:r>
                        <a:rPr lang="ja-JP" sz="1400" b="1" kern="1200" dirty="0" smtClean="0">
                          <a:solidFill>
                            <a:schemeClr val="bg1"/>
                          </a:solidFill>
                          <a:effectLst/>
                          <a:latin typeface="Meiryo UI" panose="020B0604030504040204" pitchFamily="50" charset="-128"/>
                          <a:ea typeface="Meiryo UI" panose="020B0604030504040204" pitchFamily="50" charset="-128"/>
                        </a:rPr>
                        <a:t>）</a:t>
                      </a:r>
                      <a:endParaRPr lang="ja-JP"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solidFill>
                      <a:schemeClr val="accent5">
                        <a:lumMod val="50000"/>
                      </a:schemeClr>
                    </a:solidFill>
                  </a:tcPr>
                </a:tc>
                <a:tc>
                  <a:txBody>
                    <a:bodyPr/>
                    <a:lstStyle/>
                    <a:p>
                      <a:pPr algn="ctr">
                        <a:lnSpc>
                          <a:spcPts val="1500"/>
                        </a:lnSpc>
                        <a:spcAft>
                          <a:spcPts val="0"/>
                        </a:spcAft>
                      </a:pPr>
                      <a:r>
                        <a:rPr lang="en-US" altLang="ja-JP" sz="1400" b="1" kern="1200" dirty="0" smtClean="0">
                          <a:solidFill>
                            <a:schemeClr val="bg1"/>
                          </a:solidFill>
                          <a:effectLst/>
                          <a:latin typeface="Meiryo UI" panose="020B0604030504040204" pitchFamily="50" charset="-128"/>
                          <a:ea typeface="Meiryo UI" panose="020B0604030504040204" pitchFamily="50" charset="-128"/>
                        </a:rPr>
                        <a:t>Osaka</a:t>
                      </a:r>
                      <a:r>
                        <a:rPr lang="ja-JP" sz="1400" b="1" kern="1200" dirty="0" smtClean="0">
                          <a:solidFill>
                            <a:schemeClr val="bg1"/>
                          </a:solidFill>
                          <a:effectLst/>
                          <a:latin typeface="Meiryo UI" panose="020B0604030504040204" pitchFamily="50" charset="-128"/>
                          <a:ea typeface="Meiryo UI" panose="020B0604030504040204" pitchFamily="50" charset="-128"/>
                        </a:rPr>
                        <a:t>（</a:t>
                      </a:r>
                      <a:r>
                        <a:rPr lang="en-US" sz="1400" b="1" kern="1200" dirty="0" smtClean="0">
                          <a:solidFill>
                            <a:schemeClr val="bg1"/>
                          </a:solidFill>
                          <a:effectLst/>
                          <a:latin typeface="Meiryo UI" panose="020B0604030504040204" pitchFamily="50" charset="-128"/>
                          <a:ea typeface="Meiryo UI" panose="020B0604030504040204" pitchFamily="50" charset="-128"/>
                        </a:rPr>
                        <a:t>59</a:t>
                      </a:r>
                      <a:r>
                        <a:rPr lang="en-US" altLang="ja-JP" sz="1400" b="1" kern="1200" dirty="0" smtClean="0">
                          <a:solidFill>
                            <a:schemeClr val="bg1"/>
                          </a:solidFill>
                          <a:effectLst/>
                          <a:latin typeface="Meiryo UI" panose="020B0604030504040204" pitchFamily="50" charset="-128"/>
                          <a:ea typeface="Meiryo UI" panose="020B0604030504040204" pitchFamily="50" charset="-128"/>
                        </a:rPr>
                        <a:t>th</a:t>
                      </a:r>
                      <a:r>
                        <a:rPr lang="ja-JP" sz="1400" b="1" kern="1200" dirty="0" smtClean="0">
                          <a:solidFill>
                            <a:schemeClr val="bg1"/>
                          </a:solidFill>
                          <a:effectLst/>
                          <a:latin typeface="Meiryo UI" panose="020B0604030504040204" pitchFamily="50" charset="-128"/>
                          <a:ea typeface="Meiryo UI" panose="020B0604030504040204" pitchFamily="50" charset="-128"/>
                        </a:rPr>
                        <a:t>）</a:t>
                      </a:r>
                      <a:endParaRPr lang="ja-JP"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195" marR="36195" marT="9525" marB="0" anchor="ctr">
                    <a:solidFill>
                      <a:schemeClr val="accent5">
                        <a:lumMod val="50000"/>
                      </a:schemeClr>
                    </a:solidFill>
                  </a:tcPr>
                </a:tc>
                <a:tc>
                  <a:txBody>
                    <a:bodyPr/>
                    <a:lstStyle/>
                    <a:p>
                      <a:pPr algn="ctr">
                        <a:lnSpc>
                          <a:spcPts val="1500"/>
                        </a:lnSpc>
                        <a:spcAft>
                          <a:spcPts val="0"/>
                        </a:spcAft>
                      </a:pPr>
                      <a:r>
                        <a:rPr lang="en-US" altLang="ja-JP" sz="1400" b="1" kern="1200" dirty="0" smtClean="0">
                          <a:solidFill>
                            <a:schemeClr val="bg1"/>
                          </a:solidFill>
                          <a:effectLst/>
                          <a:latin typeface="Meiryo UI" panose="020B0604030504040204" pitchFamily="50" charset="-128"/>
                          <a:ea typeface="Meiryo UI" panose="020B0604030504040204" pitchFamily="50" charset="-128"/>
                        </a:rPr>
                        <a:t>Osaka</a:t>
                      </a:r>
                      <a:r>
                        <a:rPr lang="ja-JP" sz="1400" b="1" kern="1200" dirty="0" smtClean="0">
                          <a:solidFill>
                            <a:schemeClr val="bg1"/>
                          </a:solidFill>
                          <a:effectLst/>
                          <a:latin typeface="Meiryo UI" panose="020B0604030504040204" pitchFamily="50" charset="-128"/>
                          <a:ea typeface="Meiryo UI" panose="020B0604030504040204" pitchFamily="50" charset="-128"/>
                        </a:rPr>
                        <a:t>（</a:t>
                      </a:r>
                      <a:r>
                        <a:rPr lang="en-US" sz="1400" b="1" kern="1200" dirty="0" smtClean="0">
                          <a:solidFill>
                            <a:schemeClr val="bg1"/>
                          </a:solidFill>
                          <a:effectLst/>
                          <a:latin typeface="Meiryo UI" panose="020B0604030504040204" pitchFamily="50" charset="-128"/>
                          <a:ea typeface="Meiryo UI" panose="020B0604030504040204" pitchFamily="50" charset="-128"/>
                        </a:rPr>
                        <a:t>39</a:t>
                      </a:r>
                      <a:r>
                        <a:rPr lang="en-US" altLang="ja-JP" sz="1400" b="1" kern="1200" dirty="0" smtClean="0">
                          <a:solidFill>
                            <a:schemeClr val="bg1"/>
                          </a:solidFill>
                          <a:effectLst/>
                          <a:latin typeface="Meiryo UI" panose="020B0604030504040204" pitchFamily="50" charset="-128"/>
                          <a:ea typeface="Meiryo UI" panose="020B0604030504040204" pitchFamily="50" charset="-128"/>
                        </a:rPr>
                        <a:t>th</a:t>
                      </a:r>
                      <a:r>
                        <a:rPr lang="ja-JP" sz="1400" b="1" kern="1200" dirty="0" smtClean="0">
                          <a:solidFill>
                            <a:schemeClr val="bg1"/>
                          </a:solidFill>
                          <a:effectLst/>
                          <a:latin typeface="Meiryo UI" panose="020B0604030504040204" pitchFamily="50" charset="-128"/>
                          <a:ea typeface="Meiryo UI" panose="020B0604030504040204" pitchFamily="50" charset="-128"/>
                        </a:rPr>
                        <a:t>）</a:t>
                      </a:r>
                      <a:endParaRPr lang="ja-JP"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anchor="ctr">
                    <a:solidFill>
                      <a:schemeClr val="accent5">
                        <a:lumMod val="50000"/>
                      </a:schemeClr>
                    </a:solidFill>
                  </a:tcPr>
                </a:tc>
                <a:extLst>
                  <a:ext uri="{0D108BD9-81ED-4DB2-BD59-A6C34878D82A}">
                    <a16:rowId xmlns:a16="http://schemas.microsoft.com/office/drawing/2014/main" val="4156494486"/>
                  </a:ext>
                </a:extLst>
              </a:tr>
            </a:tbl>
          </a:graphicData>
        </a:graphic>
      </p:graphicFrame>
      <p:sp>
        <p:nvSpPr>
          <p:cNvPr id="13" name="Rectangle 1"/>
          <p:cNvSpPr>
            <a:spLocks noChangeArrowheads="1"/>
          </p:cNvSpPr>
          <p:nvPr/>
        </p:nvSpPr>
        <p:spPr bwMode="auto">
          <a:xfrm>
            <a:off x="4508390" y="6566207"/>
            <a:ext cx="688553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401638" defTabSz="914400" eaLnBrk="0" fontAlgn="base" hangingPunct="0">
              <a:spcBef>
                <a:spcPct val="0"/>
              </a:spcBef>
              <a:spcAft>
                <a:spcPct val="0"/>
              </a:spcAft>
            </a:pPr>
            <a:r>
              <a:rPr lang="en-US"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Source</a:t>
            </a:r>
            <a:r>
              <a:rPr lang="ja-JP" altLang="en-US"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05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Made by Osaka Prefecture based on the research by Z/Yen, a think-tank of the UK</a:t>
            </a:r>
            <a:endParaRPr lang="ja-JP" altLang="en-US" sz="105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448192" y="648489"/>
            <a:ext cx="9283503" cy="338554"/>
          </a:xfrm>
          <a:prstGeom prst="rect">
            <a:avLst/>
          </a:prstGeom>
          <a:noFill/>
          <a:ln w="28575">
            <a:solidFill>
              <a:schemeClr val="tx2">
                <a:lumMod val="60000"/>
                <a:lumOff val="40000"/>
              </a:schemeClr>
            </a:solidFill>
          </a:ln>
        </p:spPr>
        <p:txBody>
          <a:bodyPr wrap="square" rtlCol="0">
            <a:spAutoFit/>
          </a:bodyPr>
          <a:lstStyle/>
          <a:p>
            <a:r>
              <a:rPr lang="ja-JP" altLang="en-US" sz="1600" dirty="0">
                <a:solidFill>
                  <a:srgbClr val="454545"/>
                </a:solidFill>
                <a:latin typeface="メイリオ" panose="020B0604030504040204" pitchFamily="50" charset="-128"/>
                <a:ea typeface="メイリオ" panose="020B0604030504040204" pitchFamily="50" charset="-128"/>
              </a:rPr>
              <a:t>●</a:t>
            </a:r>
            <a:r>
              <a:rPr lang="en-US" altLang="ja-JP" sz="1600" b="0" i="0" dirty="0">
                <a:solidFill>
                  <a:srgbClr val="454545"/>
                </a:solidFill>
                <a:effectLst/>
                <a:latin typeface="Arial" panose="020B0604020202020204" pitchFamily="34" charset="0"/>
                <a:cs typeface="Arial" panose="020B0604020202020204" pitchFamily="34" charset="0"/>
              </a:rPr>
              <a:t>Tokyo ranked  4</a:t>
            </a:r>
            <a:r>
              <a:rPr lang="en-US" altLang="ja-JP" sz="1600" b="0" i="0" baseline="30000" dirty="0">
                <a:solidFill>
                  <a:srgbClr val="454545"/>
                </a:solidFill>
                <a:effectLst/>
                <a:latin typeface="Arial" panose="020B0604020202020204" pitchFamily="34" charset="0"/>
                <a:cs typeface="Arial" panose="020B0604020202020204" pitchFamily="34" charset="0"/>
              </a:rPr>
              <a:t>th</a:t>
            </a:r>
            <a:r>
              <a:rPr lang="en-US" altLang="ja-JP" sz="1600" b="0" i="0" dirty="0">
                <a:solidFill>
                  <a:srgbClr val="454545"/>
                </a:solidFill>
                <a:effectLst/>
                <a:latin typeface="Arial" panose="020B0604020202020204" pitchFamily="34" charset="0"/>
                <a:cs typeface="Arial" panose="020B0604020202020204" pitchFamily="34" charset="0"/>
              </a:rPr>
              <a:t> , Osaka 39</a:t>
            </a:r>
            <a:r>
              <a:rPr lang="en-US" altLang="ja-JP" sz="1600" b="0" i="0" baseline="30000" dirty="0">
                <a:solidFill>
                  <a:srgbClr val="454545"/>
                </a:solidFill>
                <a:effectLst/>
                <a:latin typeface="Arial" panose="020B0604020202020204" pitchFamily="34" charset="0"/>
                <a:cs typeface="Arial" panose="020B0604020202020204" pitchFamily="34" charset="0"/>
              </a:rPr>
              <a:t>th</a:t>
            </a:r>
            <a:r>
              <a:rPr lang="en-US" altLang="ja-JP" sz="1600" b="0" i="0" dirty="0">
                <a:solidFill>
                  <a:srgbClr val="454545"/>
                </a:solidFill>
                <a:effectLst/>
                <a:latin typeface="Arial" panose="020B0604020202020204" pitchFamily="34" charset="0"/>
                <a:cs typeface="Arial" panose="020B0604020202020204" pitchFamily="34" charset="0"/>
              </a:rPr>
              <a:t> in the latest ranking by the Global Financial Centre</a:t>
            </a:r>
            <a:endParaRPr lang="en-US" altLang="ja-JP" sz="1600" dirty="0">
              <a:latin typeface="Arial" panose="020B0604020202020204" pitchFamily="34" charset="0"/>
              <a:ea typeface="メイリオ" panose="020B0604030504040204" pitchFamily="50" charset="-128"/>
              <a:cs typeface="Arial" panose="020B0604020202020204" pitchFamily="34" charset="0"/>
            </a:endParaRPr>
          </a:p>
        </p:txBody>
      </p:sp>
      <p:sp>
        <p:nvSpPr>
          <p:cNvPr id="6" name="正方形/長方形 5"/>
          <p:cNvSpPr/>
          <p:nvPr/>
        </p:nvSpPr>
        <p:spPr>
          <a:xfrm>
            <a:off x="1143769" y="146472"/>
            <a:ext cx="9892351"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2000" b="1" dirty="0">
                <a:latin typeface="Meiryo UI" panose="020B0604030504040204" pitchFamily="50" charset="-128"/>
                <a:ea typeface="Meiryo UI" panose="020B0604030504040204" pitchFamily="50" charset="-128"/>
              </a:rPr>
              <a:t>　</a:t>
            </a:r>
            <a:r>
              <a:rPr lang="ja-JP" altLang="en-US" sz="2000" b="1" dirty="0">
                <a:latin typeface="Arial" panose="020B0604020202020204" pitchFamily="34" charset="0"/>
                <a:ea typeface="Meiryo UI" panose="020B0604030504040204" pitchFamily="50" charset="-128"/>
                <a:cs typeface="Arial" panose="020B0604020202020204" pitchFamily="34" charset="0"/>
              </a:rPr>
              <a:t>１</a:t>
            </a:r>
            <a:r>
              <a:rPr kumimoji="1" lang="ja-JP" altLang="en-US"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a:latin typeface="Arial" panose="020B0604020202020204" pitchFamily="34" charset="0"/>
                <a:ea typeface="Meiryo UI" panose="020B0604030504040204" pitchFamily="50" charset="-128"/>
                <a:cs typeface="Arial" panose="020B0604020202020204" pitchFamily="34" charset="0"/>
              </a:rPr>
              <a:t> Ranking by the Global Financial Centre</a:t>
            </a:r>
            <a:endParaRPr kumimoji="1" lang="ja-JP" altLang="en-US" sz="2000" b="1" dirty="0">
              <a:latin typeface="Arial" panose="020B0604020202020204" pitchFamily="34" charset="0"/>
              <a:ea typeface="Meiryo UI" panose="020B0604030504040204" pitchFamily="50" charset="-128"/>
              <a:cs typeface="Arial" panose="020B0604020202020204" pitchFamily="34" charset="0"/>
            </a:endParaRPr>
          </a:p>
        </p:txBody>
      </p:sp>
      <p:sp>
        <p:nvSpPr>
          <p:cNvPr id="8" name="楕円 7"/>
          <p:cNvSpPr/>
          <p:nvPr/>
        </p:nvSpPr>
        <p:spPr>
          <a:xfrm>
            <a:off x="11624198" y="6366895"/>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11</a:t>
            </a:r>
            <a:endParaRPr kumimoji="1" lang="ja-JP" altLang="en-US" sz="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46953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a:graphicFrameLocks/>
          </p:cNvGraphicFramePr>
          <p:nvPr/>
        </p:nvGraphicFramePr>
        <p:xfrm>
          <a:off x="2423592" y="1686001"/>
          <a:ext cx="7920880" cy="5171864"/>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6925264" y="6559966"/>
            <a:ext cx="4297971" cy="230832"/>
          </a:xfrm>
          <a:prstGeom prst="rect">
            <a:avLst/>
          </a:prstGeom>
        </p:spPr>
        <p:txBody>
          <a:bodyPr wrap="none">
            <a:spAutoFit/>
          </a:bodyPr>
          <a:lstStyle/>
          <a:p>
            <a:r>
              <a:rPr lang="en-US" altLang="ja-JP" sz="900" dirty="0"/>
              <a:t>Source: Made by Osaka Prefecture based on the “Bank for International Settlements”</a:t>
            </a:r>
            <a:endParaRPr lang="ja-JP" altLang="en-US" sz="900" dirty="0"/>
          </a:p>
        </p:txBody>
      </p:sp>
      <p:sp>
        <p:nvSpPr>
          <p:cNvPr id="5" name="正方形/長方形 4"/>
          <p:cNvSpPr/>
          <p:nvPr/>
        </p:nvSpPr>
        <p:spPr>
          <a:xfrm>
            <a:off x="1254682" y="1686000"/>
            <a:ext cx="925253" cy="230832"/>
          </a:xfrm>
          <a:prstGeom prst="rect">
            <a:avLst/>
          </a:prstGeom>
        </p:spPr>
        <p:txBody>
          <a:bodyPr wrap="none">
            <a:spAutoFit/>
          </a:bodyPr>
          <a:lstStyle/>
          <a:p>
            <a:r>
              <a:rPr lang="ja-JP" altLang="en-US" sz="900" dirty="0" smtClean="0"/>
              <a:t>（</a:t>
            </a:r>
            <a:r>
              <a:rPr lang="en-US" altLang="ja-JP" sz="900" dirty="0"/>
              <a:t> </a:t>
            </a:r>
            <a:r>
              <a:rPr lang="en-US" altLang="ja-JP" sz="900" dirty="0" smtClean="0"/>
              <a:t>$ </a:t>
            </a:r>
            <a:r>
              <a:rPr lang="en-US" altLang="ja-JP" sz="900" dirty="0"/>
              <a:t>1 </a:t>
            </a:r>
            <a:r>
              <a:rPr lang="en-US" altLang="ja-JP" sz="900" dirty="0" smtClean="0"/>
              <a:t>billion </a:t>
            </a:r>
            <a:r>
              <a:rPr lang="ja-JP" altLang="en-US" sz="900" dirty="0" smtClean="0"/>
              <a:t>）</a:t>
            </a:r>
            <a:endParaRPr lang="ja-JP" altLang="en-US" sz="900" dirty="0"/>
          </a:p>
        </p:txBody>
      </p:sp>
      <p:sp>
        <p:nvSpPr>
          <p:cNvPr id="6" name="テキスト ボックス 5"/>
          <p:cNvSpPr txBox="1"/>
          <p:nvPr/>
        </p:nvSpPr>
        <p:spPr>
          <a:xfrm>
            <a:off x="1409423" y="581716"/>
            <a:ext cx="9361040" cy="1077218"/>
          </a:xfrm>
          <a:prstGeom prst="rect">
            <a:avLst/>
          </a:prstGeom>
          <a:noFill/>
          <a:ln w="28575">
            <a:solidFill>
              <a:schemeClr val="tx2"/>
            </a:solidFill>
          </a:ln>
        </p:spPr>
        <p:txBody>
          <a:bodyPr wrap="square" rtlCol="0">
            <a:spAutoFit/>
          </a:bodyPr>
          <a:lstStyle/>
          <a:p>
            <a:r>
              <a:rPr lang="ja-JP" altLang="en-US" sz="1600" dirty="0">
                <a:latin typeface="Arial" panose="020B0604020202020204" pitchFamily="34" charset="0"/>
                <a:ea typeface="メイリオ" panose="020B0604030504040204" pitchFamily="50" charset="-128"/>
                <a:cs typeface="Arial" panose="020B0604020202020204" pitchFamily="34" charset="0"/>
              </a:rPr>
              <a:t>●</a:t>
            </a:r>
            <a:r>
              <a:rPr lang="en-US" altLang="ja-JP" sz="1600" dirty="0">
                <a:latin typeface="Arial" panose="020B0604020202020204" pitchFamily="34" charset="0"/>
                <a:ea typeface="メイリオ" panose="020B0604030504040204" pitchFamily="50" charset="-128"/>
                <a:cs typeface="Arial" panose="020B0604020202020204" pitchFamily="34" charset="0"/>
              </a:rPr>
              <a:t>The UK has by far the largest exchange transaction volume, followed by the United States.</a:t>
            </a:r>
          </a:p>
          <a:p>
            <a:r>
              <a:rPr lang="en-US" altLang="ja-JP" sz="1600" dirty="0">
                <a:latin typeface="Arial" panose="020B0604020202020204" pitchFamily="34" charset="0"/>
                <a:ea typeface="メイリオ" panose="020B0604030504040204" pitchFamily="50" charset="-128"/>
                <a:cs typeface="Arial" panose="020B0604020202020204" pitchFamily="34" charset="0"/>
              </a:rPr>
              <a:t>   Japan, Singapore, and Hong Kong are competing at even lower levels.</a:t>
            </a:r>
          </a:p>
          <a:p>
            <a:r>
              <a:rPr lang="ja-JP" altLang="en-US" sz="1600" dirty="0">
                <a:latin typeface="Arial" panose="020B0604020202020204" pitchFamily="34" charset="0"/>
                <a:ea typeface="メイリオ" panose="020B0604030504040204" pitchFamily="50" charset="-128"/>
                <a:cs typeface="Arial" panose="020B0604020202020204" pitchFamily="34" charset="0"/>
              </a:rPr>
              <a:t>●</a:t>
            </a:r>
            <a:r>
              <a:rPr lang="en-US" altLang="ja-JP" sz="1600" dirty="0">
                <a:latin typeface="Arial" panose="020B0604020202020204" pitchFamily="34" charset="0"/>
                <a:ea typeface="メイリオ" panose="020B0604030504040204" pitchFamily="50" charset="-128"/>
                <a:cs typeface="Arial" panose="020B0604020202020204" pitchFamily="34" charset="0"/>
              </a:rPr>
              <a:t>Japan's exchange transaction volume has been sluggish, being surpassed by Singapore and Hong</a:t>
            </a:r>
          </a:p>
          <a:p>
            <a:r>
              <a:rPr lang="en-US" altLang="ja-JP" sz="1600" dirty="0">
                <a:latin typeface="Arial" panose="020B0604020202020204" pitchFamily="34" charset="0"/>
                <a:ea typeface="メイリオ" panose="020B0604030504040204" pitchFamily="50" charset="-128"/>
                <a:cs typeface="Arial" panose="020B0604020202020204" pitchFamily="34" charset="0"/>
              </a:rPr>
              <a:t>   Kong in recent years.</a:t>
            </a:r>
          </a:p>
        </p:txBody>
      </p:sp>
      <p:sp>
        <p:nvSpPr>
          <p:cNvPr id="7" name="テキスト ボックス 6"/>
          <p:cNvSpPr txBox="1"/>
          <p:nvPr/>
        </p:nvSpPr>
        <p:spPr>
          <a:xfrm>
            <a:off x="9875726" y="1916833"/>
            <a:ext cx="894737" cy="276999"/>
          </a:xfrm>
          <a:prstGeom prst="rect">
            <a:avLst/>
          </a:prstGeom>
          <a:noFill/>
        </p:spPr>
        <p:txBody>
          <a:bodyPr wrap="square" rtlCol="0">
            <a:spAutoFit/>
          </a:bodyPr>
          <a:lstStyle/>
          <a:p>
            <a:r>
              <a:rPr kumimoji="1" lang="en-US" altLang="ja-JP" sz="1200" b="1" dirty="0" smtClean="0"/>
              <a:t>UK</a:t>
            </a:r>
            <a:endParaRPr kumimoji="1" lang="ja-JP" altLang="en-US" sz="1200" b="1" dirty="0"/>
          </a:p>
        </p:txBody>
      </p:sp>
      <p:sp>
        <p:nvSpPr>
          <p:cNvPr id="8" name="テキスト ボックス 7"/>
          <p:cNvSpPr txBox="1"/>
          <p:nvPr/>
        </p:nvSpPr>
        <p:spPr>
          <a:xfrm>
            <a:off x="9987042" y="5728011"/>
            <a:ext cx="714859" cy="276999"/>
          </a:xfrm>
          <a:prstGeom prst="rect">
            <a:avLst/>
          </a:prstGeom>
          <a:noFill/>
        </p:spPr>
        <p:txBody>
          <a:bodyPr wrap="square" rtlCol="0">
            <a:spAutoFit/>
          </a:bodyPr>
          <a:lstStyle/>
          <a:p>
            <a:r>
              <a:rPr kumimoji="1" lang="en-US" altLang="ja-JP" sz="1200" b="1" dirty="0" smtClean="0"/>
              <a:t>Japan</a:t>
            </a:r>
            <a:endParaRPr kumimoji="1" lang="ja-JP" altLang="en-US" sz="1200" b="1" dirty="0"/>
          </a:p>
        </p:txBody>
      </p:sp>
      <p:sp>
        <p:nvSpPr>
          <p:cNvPr id="9" name="テキスト ボックス 8"/>
          <p:cNvSpPr txBox="1"/>
          <p:nvPr/>
        </p:nvSpPr>
        <p:spPr>
          <a:xfrm>
            <a:off x="8314172" y="5224849"/>
            <a:ext cx="1233737" cy="276999"/>
          </a:xfrm>
          <a:prstGeom prst="rect">
            <a:avLst/>
          </a:prstGeom>
          <a:noFill/>
        </p:spPr>
        <p:txBody>
          <a:bodyPr wrap="square" rtlCol="0">
            <a:spAutoFit/>
          </a:bodyPr>
          <a:lstStyle/>
          <a:p>
            <a:r>
              <a:rPr kumimoji="1" lang="en-US" altLang="ja-JP" sz="1200" b="1" dirty="0"/>
              <a:t>Singapore</a:t>
            </a:r>
            <a:endParaRPr kumimoji="1" lang="ja-JP" altLang="en-US" sz="1200" b="1" dirty="0"/>
          </a:p>
        </p:txBody>
      </p:sp>
      <p:sp>
        <p:nvSpPr>
          <p:cNvPr id="10" name="テキスト ボックス 9"/>
          <p:cNvSpPr txBox="1"/>
          <p:nvPr/>
        </p:nvSpPr>
        <p:spPr>
          <a:xfrm>
            <a:off x="9965664" y="5349524"/>
            <a:ext cx="1070456" cy="276999"/>
          </a:xfrm>
          <a:prstGeom prst="rect">
            <a:avLst/>
          </a:prstGeom>
          <a:noFill/>
        </p:spPr>
        <p:txBody>
          <a:bodyPr wrap="square" rtlCol="0">
            <a:spAutoFit/>
          </a:bodyPr>
          <a:lstStyle/>
          <a:p>
            <a:r>
              <a:rPr kumimoji="1" lang="en-US" altLang="ja-JP" sz="1200" b="1" dirty="0" smtClean="0"/>
              <a:t>Hong Kong</a:t>
            </a:r>
            <a:endParaRPr kumimoji="1" lang="ja-JP" altLang="en-US" sz="1200" b="1" dirty="0"/>
          </a:p>
        </p:txBody>
      </p:sp>
      <p:sp>
        <p:nvSpPr>
          <p:cNvPr id="11" name="テキスト ボックス 10"/>
          <p:cNvSpPr txBox="1"/>
          <p:nvPr/>
        </p:nvSpPr>
        <p:spPr>
          <a:xfrm>
            <a:off x="9913307" y="4464632"/>
            <a:ext cx="1229310" cy="276999"/>
          </a:xfrm>
          <a:prstGeom prst="rect">
            <a:avLst/>
          </a:prstGeom>
          <a:noFill/>
        </p:spPr>
        <p:txBody>
          <a:bodyPr wrap="square" rtlCol="0">
            <a:spAutoFit/>
          </a:bodyPr>
          <a:lstStyle/>
          <a:p>
            <a:r>
              <a:rPr lang="en-US" altLang="ja-JP" sz="1200" b="1" dirty="0">
                <a:ea typeface="メイリオ" panose="020B0604030504040204" pitchFamily="50" charset="-128"/>
                <a:cs typeface="Arial" panose="020B0604020202020204" pitchFamily="34" charset="0"/>
              </a:rPr>
              <a:t>United States</a:t>
            </a:r>
            <a:endParaRPr kumimoji="1" lang="ja-JP" altLang="en-US" sz="1200" b="1" dirty="0"/>
          </a:p>
        </p:txBody>
      </p:sp>
      <p:cxnSp>
        <p:nvCxnSpPr>
          <p:cNvPr id="13" name="直線コネクタ 12"/>
          <p:cNvCxnSpPr/>
          <p:nvPr/>
        </p:nvCxnSpPr>
        <p:spPr>
          <a:xfrm flipH="1" flipV="1">
            <a:off x="8904313" y="5451834"/>
            <a:ext cx="375923" cy="1385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143769" y="74464"/>
            <a:ext cx="9892351"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2000" b="1" dirty="0">
                <a:latin typeface="Meiryo UI" panose="020B0604030504040204" pitchFamily="50" charset="-128"/>
                <a:ea typeface="Meiryo UI" panose="020B0604030504040204" pitchFamily="50" charset="-128"/>
              </a:rPr>
              <a:t>　</a:t>
            </a:r>
            <a:r>
              <a:rPr lang="en-US" altLang="ja-JP" sz="2000" b="1" dirty="0">
                <a:latin typeface="Arial" panose="020B0604020202020204" pitchFamily="34" charset="0"/>
                <a:ea typeface="Meiryo UI" panose="020B0604030504040204" pitchFamily="50" charset="-128"/>
                <a:cs typeface="Arial" panose="020B0604020202020204" pitchFamily="34" charset="0"/>
              </a:rPr>
              <a:t>2</a:t>
            </a:r>
            <a:r>
              <a:rPr lang="ja-JP" altLang="en-US"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a:latin typeface="Arial" panose="020B0604020202020204" pitchFamily="34" charset="0"/>
                <a:ea typeface="Meiryo UI" panose="020B0604030504040204" pitchFamily="50" charset="-128"/>
                <a:cs typeface="Arial" panose="020B0604020202020204" pitchFamily="34" charset="0"/>
              </a:rPr>
              <a:t> Volume of  Exchange Transactions a Day</a:t>
            </a:r>
            <a:endParaRPr lang="ja-JP" altLang="en-US" sz="2000"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4" name="正方形/長方形 3"/>
          <p:cNvSpPr/>
          <p:nvPr/>
        </p:nvSpPr>
        <p:spPr>
          <a:xfrm>
            <a:off x="9977701" y="5737720"/>
            <a:ext cx="544337" cy="267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11513382" y="6342743"/>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1</a:t>
            </a:r>
            <a:r>
              <a:rPr kumimoji="1" lang="ja-JP" altLang="en-US" sz="800" dirty="0">
                <a:latin typeface="UD デジタル 教科書体 NK-B" panose="02020700000000000000" pitchFamily="18" charset="-128"/>
                <a:ea typeface="UD デジタル 教科書体 NK-B" panose="02020700000000000000" pitchFamily="18" charset="-128"/>
              </a:rPr>
              <a:t>２</a:t>
            </a:r>
          </a:p>
        </p:txBody>
      </p:sp>
      <p:sp>
        <p:nvSpPr>
          <p:cNvPr id="16" name="テキスト ボックス 15"/>
          <p:cNvSpPr txBox="1"/>
          <p:nvPr/>
        </p:nvSpPr>
        <p:spPr>
          <a:xfrm>
            <a:off x="3608840" y="3904771"/>
            <a:ext cx="894737" cy="276999"/>
          </a:xfrm>
          <a:prstGeom prst="rect">
            <a:avLst/>
          </a:prstGeom>
          <a:solidFill>
            <a:schemeClr val="bg1"/>
          </a:solidFill>
        </p:spPr>
        <p:txBody>
          <a:bodyPr wrap="square" rtlCol="0">
            <a:spAutoFit/>
          </a:bodyPr>
          <a:lstStyle/>
          <a:p>
            <a:r>
              <a:rPr kumimoji="1" lang="en-US" altLang="ja-JP" sz="1200" dirty="0" smtClean="0"/>
              <a:t>UK</a:t>
            </a:r>
            <a:endParaRPr kumimoji="1" lang="ja-JP" altLang="en-US" sz="1200" dirty="0"/>
          </a:p>
        </p:txBody>
      </p:sp>
      <p:sp>
        <p:nvSpPr>
          <p:cNvPr id="17" name="テキスト ボックス 16"/>
          <p:cNvSpPr txBox="1"/>
          <p:nvPr/>
        </p:nvSpPr>
        <p:spPr>
          <a:xfrm>
            <a:off x="3590301" y="2935646"/>
            <a:ext cx="714859" cy="276999"/>
          </a:xfrm>
          <a:prstGeom prst="rect">
            <a:avLst/>
          </a:prstGeom>
          <a:solidFill>
            <a:schemeClr val="bg1"/>
          </a:solidFill>
        </p:spPr>
        <p:txBody>
          <a:bodyPr wrap="square" rtlCol="0">
            <a:spAutoFit/>
          </a:bodyPr>
          <a:lstStyle/>
          <a:p>
            <a:r>
              <a:rPr kumimoji="1" lang="en-US" altLang="ja-JP" sz="1200" dirty="0" smtClean="0"/>
              <a:t>Japan</a:t>
            </a:r>
            <a:endParaRPr kumimoji="1" lang="ja-JP" altLang="en-US" sz="1200" dirty="0"/>
          </a:p>
        </p:txBody>
      </p:sp>
      <p:sp>
        <p:nvSpPr>
          <p:cNvPr id="18" name="テキスト ボックス 17"/>
          <p:cNvSpPr txBox="1"/>
          <p:nvPr/>
        </p:nvSpPr>
        <p:spPr>
          <a:xfrm>
            <a:off x="3597005" y="3431111"/>
            <a:ext cx="1233737" cy="276999"/>
          </a:xfrm>
          <a:prstGeom prst="rect">
            <a:avLst/>
          </a:prstGeom>
          <a:solidFill>
            <a:schemeClr val="bg1"/>
          </a:solidFill>
        </p:spPr>
        <p:txBody>
          <a:bodyPr wrap="square" rtlCol="0">
            <a:spAutoFit/>
          </a:bodyPr>
          <a:lstStyle/>
          <a:p>
            <a:r>
              <a:rPr kumimoji="1" lang="en-US" altLang="ja-JP" sz="1200" dirty="0"/>
              <a:t>Singapore</a:t>
            </a:r>
            <a:endParaRPr kumimoji="1" lang="ja-JP" altLang="en-US" sz="1200" dirty="0"/>
          </a:p>
        </p:txBody>
      </p:sp>
      <p:sp>
        <p:nvSpPr>
          <p:cNvPr id="19" name="テキスト ボックス 18"/>
          <p:cNvSpPr txBox="1"/>
          <p:nvPr/>
        </p:nvSpPr>
        <p:spPr>
          <a:xfrm>
            <a:off x="3575746" y="2461986"/>
            <a:ext cx="1070456" cy="276999"/>
          </a:xfrm>
          <a:prstGeom prst="rect">
            <a:avLst/>
          </a:prstGeom>
          <a:solidFill>
            <a:schemeClr val="bg1"/>
          </a:solidFill>
        </p:spPr>
        <p:txBody>
          <a:bodyPr wrap="square" rtlCol="0">
            <a:spAutoFit/>
          </a:bodyPr>
          <a:lstStyle/>
          <a:p>
            <a:r>
              <a:rPr kumimoji="1" lang="en-US" altLang="ja-JP" sz="1200" dirty="0" smtClean="0"/>
              <a:t>Hong Kong</a:t>
            </a:r>
            <a:endParaRPr kumimoji="1" lang="ja-JP" altLang="en-US" sz="1200" dirty="0"/>
          </a:p>
        </p:txBody>
      </p:sp>
      <p:sp>
        <p:nvSpPr>
          <p:cNvPr id="20" name="テキスト ボックス 19"/>
          <p:cNvSpPr txBox="1"/>
          <p:nvPr/>
        </p:nvSpPr>
        <p:spPr>
          <a:xfrm>
            <a:off x="3575746" y="4400236"/>
            <a:ext cx="1229310" cy="276999"/>
          </a:xfrm>
          <a:prstGeom prst="rect">
            <a:avLst/>
          </a:prstGeom>
          <a:solidFill>
            <a:schemeClr val="bg1"/>
          </a:solidFill>
        </p:spPr>
        <p:txBody>
          <a:bodyPr wrap="square" rtlCol="0">
            <a:spAutoFit/>
          </a:bodyPr>
          <a:lstStyle/>
          <a:p>
            <a:r>
              <a:rPr lang="en-US" altLang="ja-JP" sz="1200" dirty="0">
                <a:ea typeface="メイリオ" panose="020B0604030504040204" pitchFamily="50" charset="-128"/>
                <a:cs typeface="Arial" panose="020B0604020202020204" pitchFamily="34" charset="0"/>
              </a:rPr>
              <a:t>United States</a:t>
            </a:r>
            <a:endParaRPr kumimoji="1" lang="ja-JP" altLang="en-US" sz="1200" dirty="0"/>
          </a:p>
        </p:txBody>
      </p:sp>
    </p:spTree>
    <p:extLst>
      <p:ext uri="{BB962C8B-B14F-4D97-AF65-F5344CB8AC3E}">
        <p14:creationId xmlns:p14="http://schemas.microsoft.com/office/powerpoint/2010/main" val="416564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2253638283"/>
              </p:ext>
            </p:extLst>
          </p:nvPr>
        </p:nvGraphicFramePr>
        <p:xfrm>
          <a:off x="5940932" y="3570775"/>
          <a:ext cx="4680000" cy="31910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a:graphicFrameLocks/>
          </p:cNvGraphicFramePr>
          <p:nvPr>
            <p:extLst>
              <p:ext uri="{D42A27DB-BD31-4B8C-83A1-F6EECF244321}">
                <p14:modId xmlns:p14="http://schemas.microsoft.com/office/powerpoint/2010/main" val="3552447775"/>
              </p:ext>
            </p:extLst>
          </p:nvPr>
        </p:nvGraphicFramePr>
        <p:xfrm>
          <a:off x="1728464" y="1245004"/>
          <a:ext cx="8424936" cy="2626497"/>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p:cNvSpPr/>
          <p:nvPr/>
        </p:nvSpPr>
        <p:spPr>
          <a:xfrm>
            <a:off x="867371" y="1266585"/>
            <a:ext cx="925253" cy="230832"/>
          </a:xfrm>
          <a:prstGeom prst="rect">
            <a:avLst/>
          </a:prstGeom>
        </p:spPr>
        <p:txBody>
          <a:bodyPr wrap="none">
            <a:spAutoFit/>
          </a:bodyPr>
          <a:lstStyle/>
          <a:p>
            <a:r>
              <a:rPr lang="ja-JP" altLang="en-US" sz="900" dirty="0" smtClean="0">
                <a:latin typeface="Arial" panose="020B0604020202020204" pitchFamily="34" charset="0"/>
                <a:cs typeface="Arial" panose="020B0604020202020204" pitchFamily="34" charset="0"/>
              </a:rPr>
              <a:t>（</a:t>
            </a:r>
            <a:r>
              <a:rPr lang="en-US" altLang="ja-JP" sz="900" dirty="0"/>
              <a:t> $ 1 billion </a:t>
            </a:r>
            <a:r>
              <a:rPr lang="ja-JP" altLang="en-US" sz="900" dirty="0" smtClean="0">
                <a:latin typeface="Arial" panose="020B0604020202020204" pitchFamily="34" charset="0"/>
                <a:cs typeface="Arial" panose="020B0604020202020204" pitchFamily="34" charset="0"/>
              </a:rPr>
              <a:t>）</a:t>
            </a:r>
            <a:endParaRPr lang="ja-JP" altLang="en-US" sz="900" dirty="0">
              <a:latin typeface="Arial" panose="020B0604020202020204" pitchFamily="34" charset="0"/>
              <a:cs typeface="Arial" panose="020B0604020202020204" pitchFamily="34" charset="0"/>
            </a:endParaRPr>
          </a:p>
        </p:txBody>
      </p:sp>
      <p:sp>
        <p:nvSpPr>
          <p:cNvPr id="9" name="正方形/長方形 8"/>
          <p:cNvSpPr/>
          <p:nvPr/>
        </p:nvSpPr>
        <p:spPr>
          <a:xfrm>
            <a:off x="3169518" y="1607091"/>
            <a:ext cx="4314001" cy="369332"/>
          </a:xfrm>
          <a:prstGeom prst="rect">
            <a:avLst/>
          </a:prstGeom>
        </p:spPr>
        <p:txBody>
          <a:bodyPr wrap="none">
            <a:spAutoFit/>
          </a:bodyPr>
          <a:lstStyle/>
          <a:p>
            <a:r>
              <a:rPr lang="en-US" altLang="ja-JP" b="1" dirty="0">
                <a:latin typeface="Arial" panose="020B0604020202020204" pitchFamily="34" charset="0"/>
                <a:cs typeface="Arial" panose="020B0604020202020204" pitchFamily="34" charset="0"/>
              </a:rPr>
              <a:t>Market Capitalization </a:t>
            </a:r>
            <a:r>
              <a:rPr lang="ja-JP" altLang="en-US" b="1" dirty="0">
                <a:latin typeface="Arial" panose="020B0604020202020204" pitchFamily="34" charset="0"/>
                <a:cs typeface="Arial" panose="020B0604020202020204" pitchFamily="34" charset="0"/>
              </a:rPr>
              <a:t>（</a:t>
            </a:r>
            <a:r>
              <a:rPr lang="en-US" altLang="ja-JP" b="1" dirty="0">
                <a:latin typeface="Arial" panose="020B0604020202020204" pitchFamily="34" charset="0"/>
                <a:cs typeface="Arial" panose="020B0604020202020204" pitchFamily="34" charset="0"/>
              </a:rPr>
              <a:t>End of 2019</a:t>
            </a:r>
            <a:r>
              <a:rPr lang="ja-JP" altLang="en-US" b="1" dirty="0">
                <a:latin typeface="Arial" panose="020B0604020202020204" pitchFamily="34" charset="0"/>
                <a:cs typeface="Arial" panose="020B0604020202020204" pitchFamily="34" charset="0"/>
              </a:rPr>
              <a:t>）</a:t>
            </a:r>
          </a:p>
        </p:txBody>
      </p:sp>
      <p:graphicFrame>
        <p:nvGraphicFramePr>
          <p:cNvPr id="10" name="グラフ 9"/>
          <p:cNvGraphicFramePr>
            <a:graphicFrameLocks/>
          </p:cNvGraphicFramePr>
          <p:nvPr>
            <p:extLst>
              <p:ext uri="{D42A27DB-BD31-4B8C-83A1-F6EECF244321}">
                <p14:modId xmlns:p14="http://schemas.microsoft.com/office/powerpoint/2010/main" val="630014513"/>
              </p:ext>
            </p:extLst>
          </p:nvPr>
        </p:nvGraphicFramePr>
        <p:xfrm>
          <a:off x="1305953" y="3684153"/>
          <a:ext cx="4680000" cy="3096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正方形/長方形 12"/>
          <p:cNvSpPr/>
          <p:nvPr/>
        </p:nvSpPr>
        <p:spPr bwMode="white">
          <a:xfrm>
            <a:off x="2428011" y="3092669"/>
            <a:ext cx="756000" cy="230832"/>
          </a:xfrm>
          <a:prstGeom prst="rect">
            <a:avLst/>
          </a:prstGeom>
          <a:solidFill>
            <a:schemeClr val="bg1"/>
          </a:solidFill>
        </p:spPr>
        <p:txBody>
          <a:bodyPr wrap="square">
            <a:spAutoFit/>
          </a:bodyPr>
          <a:lstStyle/>
          <a:p>
            <a:r>
              <a:rPr lang="en-US" altLang="ja-JP" sz="900" dirty="0" smtClean="0">
                <a:latin typeface="Arial" panose="020B0604020202020204" pitchFamily="34" charset="0"/>
                <a:cs typeface="Arial" panose="020B0604020202020204" pitchFamily="34" charset="0"/>
              </a:rPr>
              <a:t>Euronext</a:t>
            </a:r>
            <a:endParaRPr lang="en-US" altLang="ja-JP" sz="900" dirty="0">
              <a:latin typeface="Arial" panose="020B0604020202020204" pitchFamily="34" charset="0"/>
              <a:cs typeface="Arial" panose="020B0604020202020204" pitchFamily="34" charset="0"/>
            </a:endParaRPr>
          </a:p>
        </p:txBody>
      </p:sp>
      <p:sp>
        <p:nvSpPr>
          <p:cNvPr id="14" name="正方形/長方形 13"/>
          <p:cNvSpPr/>
          <p:nvPr/>
        </p:nvSpPr>
        <p:spPr bwMode="white">
          <a:xfrm>
            <a:off x="3356272" y="3117475"/>
            <a:ext cx="761747" cy="369332"/>
          </a:xfrm>
          <a:prstGeom prst="rect">
            <a:avLst/>
          </a:prstGeom>
          <a:solidFill>
            <a:schemeClr val="bg1"/>
          </a:solidFill>
        </p:spPr>
        <p:txBody>
          <a:bodyPr wrap="none">
            <a:spAutoFit/>
          </a:bodyPr>
          <a:lstStyle/>
          <a:p>
            <a:r>
              <a:rPr lang="en-US" altLang="ja-JP" sz="900" dirty="0" smtClean="0">
                <a:latin typeface="Arial" panose="020B0604020202020204" pitchFamily="34" charset="0"/>
                <a:cs typeface="Arial" panose="020B0604020202020204" pitchFamily="34" charset="0"/>
              </a:rPr>
              <a:t>Hong Kong</a:t>
            </a:r>
          </a:p>
          <a:p>
            <a:r>
              <a:rPr lang="en-US" altLang="ja-JP" sz="900" dirty="0" smtClean="0">
                <a:latin typeface="Arial" panose="020B0604020202020204" pitchFamily="34" charset="0"/>
                <a:cs typeface="Arial" panose="020B0604020202020204" pitchFamily="34" charset="0"/>
              </a:rPr>
              <a:t>Exchanges</a:t>
            </a:r>
            <a:endParaRPr lang="en-US" altLang="ja-JP" sz="900" dirty="0">
              <a:latin typeface="Arial" panose="020B0604020202020204" pitchFamily="34" charset="0"/>
              <a:cs typeface="Arial" panose="020B0604020202020204" pitchFamily="34" charset="0"/>
            </a:endParaRPr>
          </a:p>
        </p:txBody>
      </p:sp>
      <p:sp>
        <p:nvSpPr>
          <p:cNvPr id="15" name="正方形/長方形 14"/>
          <p:cNvSpPr/>
          <p:nvPr/>
        </p:nvSpPr>
        <p:spPr bwMode="white">
          <a:xfrm>
            <a:off x="4440524" y="3129564"/>
            <a:ext cx="396262" cy="230832"/>
          </a:xfrm>
          <a:prstGeom prst="rect">
            <a:avLst/>
          </a:prstGeom>
          <a:solidFill>
            <a:schemeClr val="bg1"/>
          </a:solidFill>
        </p:spPr>
        <p:txBody>
          <a:bodyPr wrap="none">
            <a:spAutoFit/>
          </a:bodyPr>
          <a:lstStyle/>
          <a:p>
            <a:r>
              <a:rPr lang="en-US" altLang="ja-JP" sz="900" dirty="0" smtClean="0">
                <a:latin typeface="Arial" panose="020B0604020202020204" pitchFamily="34" charset="0"/>
                <a:cs typeface="Arial" panose="020B0604020202020204" pitchFamily="34" charset="0"/>
              </a:rPr>
              <a:t>JPX</a:t>
            </a:r>
            <a:endParaRPr lang="en-US" altLang="ja-JP" sz="900" dirty="0">
              <a:latin typeface="Arial" panose="020B0604020202020204" pitchFamily="34" charset="0"/>
              <a:cs typeface="Arial" panose="020B0604020202020204" pitchFamily="34" charset="0"/>
            </a:endParaRPr>
          </a:p>
        </p:txBody>
      </p:sp>
      <p:sp>
        <p:nvSpPr>
          <p:cNvPr id="16" name="正方形/長方形 15"/>
          <p:cNvSpPr/>
          <p:nvPr/>
        </p:nvSpPr>
        <p:spPr bwMode="white">
          <a:xfrm>
            <a:off x="6318310" y="3113120"/>
            <a:ext cx="854272" cy="230832"/>
          </a:xfrm>
          <a:prstGeom prst="rect">
            <a:avLst/>
          </a:prstGeom>
          <a:solidFill>
            <a:schemeClr val="bg1"/>
          </a:solidFill>
        </p:spPr>
        <p:txBody>
          <a:bodyPr wrap="square">
            <a:spAutoFit/>
          </a:bodyPr>
          <a:lstStyle/>
          <a:p>
            <a:r>
              <a:rPr lang="en-US" altLang="ja-JP" sz="900" dirty="0">
                <a:latin typeface="Arial" panose="020B0604020202020204" pitchFamily="34" charset="0"/>
                <a:cs typeface="Arial" panose="020B0604020202020204" pitchFamily="34" charset="0"/>
              </a:rPr>
              <a:t>Nasdaq</a:t>
            </a:r>
            <a:endParaRPr lang="ja-JP" altLang="en-US" sz="900" dirty="0">
              <a:latin typeface="Arial" panose="020B0604020202020204" pitchFamily="34" charset="0"/>
              <a:cs typeface="Arial" panose="020B0604020202020204" pitchFamily="34" charset="0"/>
            </a:endParaRPr>
          </a:p>
        </p:txBody>
      </p:sp>
      <p:sp>
        <p:nvSpPr>
          <p:cNvPr id="18" name="正方形/長方形 17"/>
          <p:cNvSpPr/>
          <p:nvPr/>
        </p:nvSpPr>
        <p:spPr bwMode="white">
          <a:xfrm>
            <a:off x="8238543" y="3100820"/>
            <a:ext cx="949441" cy="369332"/>
          </a:xfrm>
          <a:prstGeom prst="rect">
            <a:avLst/>
          </a:prstGeom>
          <a:solidFill>
            <a:schemeClr val="bg1"/>
          </a:solidFill>
        </p:spPr>
        <p:txBody>
          <a:bodyPr wrap="square">
            <a:spAutoFit/>
          </a:bodyPr>
          <a:lstStyle/>
          <a:p>
            <a:r>
              <a:rPr lang="en-US" altLang="ja-JP" sz="900" dirty="0" smtClean="0">
                <a:latin typeface="Arial" panose="020B0604020202020204" pitchFamily="34" charset="0"/>
                <a:cs typeface="Arial" panose="020B0604020202020204" pitchFamily="34" charset="0"/>
              </a:rPr>
              <a:t>Shanghai</a:t>
            </a:r>
          </a:p>
          <a:p>
            <a:r>
              <a:rPr lang="en-US" altLang="ja-JP" sz="900" dirty="0" smtClean="0">
                <a:latin typeface="Arial" panose="020B0604020202020204" pitchFamily="34" charset="0"/>
                <a:cs typeface="Arial" panose="020B0604020202020204" pitchFamily="34" charset="0"/>
              </a:rPr>
              <a:t>Exchanges</a:t>
            </a:r>
            <a:endParaRPr lang="en-US" altLang="ja-JP" sz="900" dirty="0">
              <a:latin typeface="Arial" panose="020B0604020202020204" pitchFamily="34" charset="0"/>
              <a:cs typeface="Arial" panose="020B0604020202020204" pitchFamily="34" charset="0"/>
            </a:endParaRPr>
          </a:p>
        </p:txBody>
      </p:sp>
      <p:sp>
        <p:nvSpPr>
          <p:cNvPr id="19" name="正方形/長方形 18"/>
          <p:cNvSpPr/>
          <p:nvPr/>
        </p:nvSpPr>
        <p:spPr bwMode="white">
          <a:xfrm>
            <a:off x="9233324" y="3091584"/>
            <a:ext cx="1265945" cy="369332"/>
          </a:xfrm>
          <a:prstGeom prst="rect">
            <a:avLst/>
          </a:prstGeom>
          <a:solidFill>
            <a:schemeClr val="bg1"/>
          </a:solidFill>
        </p:spPr>
        <p:txBody>
          <a:bodyPr wrap="square">
            <a:spAutoFit/>
          </a:bodyPr>
          <a:lstStyle/>
          <a:p>
            <a:r>
              <a:rPr lang="en-US" altLang="zh-TW" sz="900" dirty="0" smtClean="0">
                <a:latin typeface="Arial" panose="020B0604020202020204" pitchFamily="34" charset="0"/>
                <a:cs typeface="Arial" panose="020B0604020202020204" pitchFamily="34" charset="0"/>
              </a:rPr>
              <a:t>Shenzhen</a:t>
            </a:r>
          </a:p>
          <a:p>
            <a:r>
              <a:rPr lang="en-US" altLang="ja-JP" sz="900" dirty="0">
                <a:latin typeface="Arial" panose="020B0604020202020204" pitchFamily="34" charset="0"/>
                <a:cs typeface="Arial" panose="020B0604020202020204" pitchFamily="34" charset="0"/>
              </a:rPr>
              <a:t>Exchanges</a:t>
            </a:r>
          </a:p>
        </p:txBody>
      </p:sp>
      <p:sp>
        <p:nvSpPr>
          <p:cNvPr id="20" name="正方形/長方形 19"/>
          <p:cNvSpPr/>
          <p:nvPr/>
        </p:nvSpPr>
        <p:spPr bwMode="white">
          <a:xfrm>
            <a:off x="5452354" y="3107229"/>
            <a:ext cx="402674" cy="230832"/>
          </a:xfrm>
          <a:prstGeom prst="rect">
            <a:avLst/>
          </a:prstGeom>
          <a:solidFill>
            <a:schemeClr val="bg1"/>
          </a:solidFill>
        </p:spPr>
        <p:txBody>
          <a:bodyPr wrap="none">
            <a:spAutoFit/>
          </a:bodyPr>
          <a:lstStyle/>
          <a:p>
            <a:r>
              <a:rPr lang="en-US" altLang="ja-JP" sz="900" dirty="0" smtClean="0">
                <a:latin typeface="Arial" panose="020B0604020202020204" pitchFamily="34" charset="0"/>
                <a:cs typeface="Arial" panose="020B0604020202020204" pitchFamily="34" charset="0"/>
              </a:rPr>
              <a:t>LSE</a:t>
            </a:r>
            <a:endParaRPr lang="ja-JP" altLang="en-US" sz="900" dirty="0">
              <a:latin typeface="Arial" panose="020B0604020202020204" pitchFamily="34" charset="0"/>
              <a:cs typeface="Arial" panose="020B0604020202020204" pitchFamily="34" charset="0"/>
            </a:endParaRPr>
          </a:p>
        </p:txBody>
      </p:sp>
      <p:sp>
        <p:nvSpPr>
          <p:cNvPr id="21" name="正方形/長方形 20"/>
          <p:cNvSpPr/>
          <p:nvPr/>
        </p:nvSpPr>
        <p:spPr bwMode="white">
          <a:xfrm>
            <a:off x="7366195" y="3126762"/>
            <a:ext cx="498855" cy="230832"/>
          </a:xfrm>
          <a:prstGeom prst="rect">
            <a:avLst/>
          </a:prstGeom>
          <a:solidFill>
            <a:schemeClr val="bg1"/>
          </a:solidFill>
        </p:spPr>
        <p:txBody>
          <a:bodyPr wrap="none">
            <a:spAutoFit/>
          </a:bodyPr>
          <a:lstStyle/>
          <a:p>
            <a:r>
              <a:rPr lang="en-US" altLang="ja-JP" sz="900" dirty="0">
                <a:latin typeface="Arial" panose="020B0604020202020204" pitchFamily="34" charset="0"/>
                <a:cs typeface="Arial" panose="020B0604020202020204" pitchFamily="34" charset="0"/>
              </a:rPr>
              <a:t>NYSE</a:t>
            </a:r>
            <a:endParaRPr lang="ja-JP" altLang="en-US" sz="900" dirty="0">
              <a:latin typeface="Arial" panose="020B0604020202020204" pitchFamily="34" charset="0"/>
              <a:cs typeface="Arial" panose="020B0604020202020204" pitchFamily="34" charset="0"/>
            </a:endParaRPr>
          </a:p>
        </p:txBody>
      </p:sp>
      <p:sp>
        <p:nvSpPr>
          <p:cNvPr id="22" name="正方形/長方形 21"/>
          <p:cNvSpPr/>
          <p:nvPr/>
        </p:nvSpPr>
        <p:spPr bwMode="white">
          <a:xfrm>
            <a:off x="1662220" y="5974784"/>
            <a:ext cx="683383" cy="507831"/>
          </a:xfrm>
          <a:prstGeom prst="rect">
            <a:avLst/>
          </a:prstGeom>
          <a:solidFill>
            <a:schemeClr val="bg1"/>
          </a:solidFill>
        </p:spPr>
        <p:txBody>
          <a:bodyPr wrap="square">
            <a:spAutoFit/>
          </a:bodyPr>
          <a:lstStyle/>
          <a:p>
            <a:r>
              <a:rPr lang="en-US" altLang="ja-JP" sz="900" dirty="0">
                <a:latin typeface="Arial" panose="020B0604020202020204" pitchFamily="34" charset="0"/>
                <a:cs typeface="Arial" panose="020B0604020202020204" pitchFamily="34" charset="0"/>
              </a:rPr>
              <a:t>Euronext</a:t>
            </a:r>
          </a:p>
          <a:p>
            <a:endParaRPr lang="en-US" altLang="ja-JP" sz="900" dirty="0">
              <a:latin typeface="Arial" panose="020B0604020202020204" pitchFamily="34" charset="0"/>
              <a:cs typeface="Arial" panose="020B0604020202020204" pitchFamily="34" charset="0"/>
            </a:endParaRPr>
          </a:p>
          <a:p>
            <a:endParaRPr lang="ja-JP" altLang="en-US" sz="900" dirty="0">
              <a:latin typeface="Arial" panose="020B0604020202020204" pitchFamily="34" charset="0"/>
              <a:cs typeface="Arial" panose="020B0604020202020204" pitchFamily="34" charset="0"/>
            </a:endParaRPr>
          </a:p>
        </p:txBody>
      </p:sp>
      <p:sp>
        <p:nvSpPr>
          <p:cNvPr id="23" name="正方形/長方形 22"/>
          <p:cNvSpPr/>
          <p:nvPr/>
        </p:nvSpPr>
        <p:spPr bwMode="white">
          <a:xfrm>
            <a:off x="2241994" y="6003509"/>
            <a:ext cx="541639" cy="646331"/>
          </a:xfrm>
          <a:prstGeom prst="rect">
            <a:avLst/>
          </a:prstGeom>
          <a:solidFill>
            <a:schemeClr val="bg1"/>
          </a:solidFill>
        </p:spPr>
        <p:txBody>
          <a:bodyPr wrap="square">
            <a:spAutoFit/>
          </a:bodyPr>
          <a:lstStyle/>
          <a:p>
            <a:r>
              <a:rPr lang="en-US" altLang="ja-JP" sz="900" dirty="0" smtClean="0">
                <a:latin typeface="Arial" panose="020B0604020202020204" pitchFamily="34" charset="0"/>
                <a:cs typeface="Arial" panose="020B0604020202020204" pitchFamily="34" charset="0"/>
              </a:rPr>
              <a:t>Hong Kong</a:t>
            </a:r>
            <a:endParaRPr lang="en-US" altLang="ja-JP" sz="900" dirty="0">
              <a:latin typeface="Arial" panose="020B0604020202020204" pitchFamily="34" charset="0"/>
              <a:cs typeface="Arial" panose="020B0604020202020204" pitchFamily="34" charset="0"/>
            </a:endParaRPr>
          </a:p>
          <a:p>
            <a:r>
              <a:rPr lang="en-US" altLang="ja-JP" sz="900" dirty="0">
                <a:latin typeface="Arial" panose="020B0604020202020204" pitchFamily="34" charset="0"/>
                <a:cs typeface="Arial" panose="020B0604020202020204" pitchFamily="34" charset="0"/>
              </a:rPr>
              <a:t>Exchanges</a:t>
            </a:r>
            <a:endParaRPr lang="ja-JP" altLang="en-US" sz="900" dirty="0">
              <a:latin typeface="Arial" panose="020B0604020202020204" pitchFamily="34" charset="0"/>
              <a:cs typeface="Arial" panose="020B0604020202020204" pitchFamily="34" charset="0"/>
            </a:endParaRPr>
          </a:p>
        </p:txBody>
      </p:sp>
      <p:sp>
        <p:nvSpPr>
          <p:cNvPr id="24" name="正方形/長方形 23"/>
          <p:cNvSpPr/>
          <p:nvPr/>
        </p:nvSpPr>
        <p:spPr bwMode="white">
          <a:xfrm>
            <a:off x="2842593" y="6083866"/>
            <a:ext cx="538236" cy="230832"/>
          </a:xfrm>
          <a:prstGeom prst="rect">
            <a:avLst/>
          </a:prstGeom>
          <a:solidFill>
            <a:schemeClr val="bg1"/>
          </a:solidFill>
        </p:spPr>
        <p:txBody>
          <a:bodyPr wrap="square">
            <a:spAutoFit/>
          </a:bodyPr>
          <a:lstStyle/>
          <a:p>
            <a:r>
              <a:rPr lang="en-US" altLang="ja-JP" sz="900" dirty="0" smtClean="0">
                <a:latin typeface="Arial" panose="020B0604020202020204" pitchFamily="34" charset="0"/>
                <a:cs typeface="Arial" panose="020B0604020202020204" pitchFamily="34" charset="0"/>
              </a:rPr>
              <a:t>JPX</a:t>
            </a:r>
            <a:endParaRPr lang="ja-JP" altLang="en-US" sz="900" dirty="0">
              <a:latin typeface="Arial" panose="020B0604020202020204" pitchFamily="34" charset="0"/>
              <a:cs typeface="Arial" panose="020B0604020202020204" pitchFamily="34" charset="0"/>
            </a:endParaRPr>
          </a:p>
        </p:txBody>
      </p:sp>
      <p:sp>
        <p:nvSpPr>
          <p:cNvPr id="25" name="正方形/長方形 24"/>
          <p:cNvSpPr/>
          <p:nvPr/>
        </p:nvSpPr>
        <p:spPr bwMode="white">
          <a:xfrm>
            <a:off x="3811462" y="5999176"/>
            <a:ext cx="582211" cy="230832"/>
          </a:xfrm>
          <a:prstGeom prst="rect">
            <a:avLst/>
          </a:prstGeom>
          <a:solidFill>
            <a:schemeClr val="bg1"/>
          </a:solidFill>
        </p:spPr>
        <p:txBody>
          <a:bodyPr wrap="none">
            <a:spAutoFit/>
          </a:bodyPr>
          <a:lstStyle/>
          <a:p>
            <a:r>
              <a:rPr lang="en-US" altLang="ja-JP" sz="900" dirty="0">
                <a:latin typeface="Arial" panose="020B0604020202020204" pitchFamily="34" charset="0"/>
                <a:cs typeface="Arial" panose="020B0604020202020204" pitchFamily="34" charset="0"/>
              </a:rPr>
              <a:t>Nasdaq</a:t>
            </a:r>
            <a:endParaRPr lang="ja-JP" altLang="en-US" sz="900" dirty="0">
              <a:latin typeface="Arial" panose="020B0604020202020204" pitchFamily="34" charset="0"/>
              <a:cs typeface="Arial" panose="020B0604020202020204" pitchFamily="34" charset="0"/>
            </a:endParaRPr>
          </a:p>
        </p:txBody>
      </p:sp>
      <p:sp>
        <p:nvSpPr>
          <p:cNvPr id="26" name="正方形/長方形 25"/>
          <p:cNvSpPr/>
          <p:nvPr/>
        </p:nvSpPr>
        <p:spPr bwMode="white">
          <a:xfrm>
            <a:off x="4733423" y="5986312"/>
            <a:ext cx="751983" cy="369332"/>
          </a:xfrm>
          <a:prstGeom prst="rect">
            <a:avLst/>
          </a:prstGeom>
          <a:solidFill>
            <a:schemeClr val="bg1"/>
          </a:solidFill>
        </p:spPr>
        <p:txBody>
          <a:bodyPr wrap="square">
            <a:spAutoFit/>
          </a:bodyPr>
          <a:lstStyle/>
          <a:p>
            <a:r>
              <a:rPr lang="en-US" altLang="ja-JP" sz="900" dirty="0" smtClean="0">
                <a:latin typeface="Arial" panose="020B0604020202020204" pitchFamily="34" charset="0"/>
                <a:cs typeface="Arial" panose="020B0604020202020204" pitchFamily="34" charset="0"/>
              </a:rPr>
              <a:t>Shanghai</a:t>
            </a:r>
          </a:p>
          <a:p>
            <a:r>
              <a:rPr lang="en-US" altLang="ja-JP" sz="900" dirty="0" smtClean="0">
                <a:latin typeface="Arial" panose="020B0604020202020204" pitchFamily="34" charset="0"/>
                <a:cs typeface="Arial" panose="020B0604020202020204" pitchFamily="34" charset="0"/>
              </a:rPr>
              <a:t>Exchanges</a:t>
            </a:r>
            <a:endParaRPr lang="en-US" altLang="ja-JP" sz="900" dirty="0">
              <a:latin typeface="Arial" panose="020B0604020202020204" pitchFamily="34" charset="0"/>
              <a:cs typeface="Arial" panose="020B0604020202020204" pitchFamily="34" charset="0"/>
            </a:endParaRPr>
          </a:p>
        </p:txBody>
      </p:sp>
      <p:sp>
        <p:nvSpPr>
          <p:cNvPr id="27" name="正方形/長方形 26"/>
          <p:cNvSpPr/>
          <p:nvPr/>
        </p:nvSpPr>
        <p:spPr bwMode="white">
          <a:xfrm>
            <a:off x="5300899" y="5974784"/>
            <a:ext cx="771575" cy="369332"/>
          </a:xfrm>
          <a:prstGeom prst="rect">
            <a:avLst/>
          </a:prstGeom>
          <a:noFill/>
        </p:spPr>
        <p:txBody>
          <a:bodyPr wrap="square">
            <a:spAutoFit/>
          </a:bodyPr>
          <a:lstStyle/>
          <a:p>
            <a:r>
              <a:rPr lang="en-US" altLang="zh-TW" sz="900" dirty="0" smtClean="0">
                <a:latin typeface="Arial" panose="020B0604020202020204" pitchFamily="34" charset="0"/>
                <a:cs typeface="Arial" panose="020B0604020202020204" pitchFamily="34" charset="0"/>
              </a:rPr>
              <a:t>Shenzhen</a:t>
            </a:r>
          </a:p>
          <a:p>
            <a:r>
              <a:rPr lang="en-US" altLang="ja-JP" sz="900" dirty="0" smtClean="0">
                <a:latin typeface="Arial" panose="020B0604020202020204" pitchFamily="34" charset="0"/>
                <a:cs typeface="Arial" panose="020B0604020202020204" pitchFamily="34" charset="0"/>
              </a:rPr>
              <a:t>Exchanges</a:t>
            </a:r>
            <a:endParaRPr lang="en-US" altLang="ja-JP" sz="900" dirty="0">
              <a:latin typeface="Arial" panose="020B0604020202020204" pitchFamily="34" charset="0"/>
              <a:cs typeface="Arial" panose="020B0604020202020204" pitchFamily="34" charset="0"/>
            </a:endParaRPr>
          </a:p>
        </p:txBody>
      </p:sp>
      <p:sp>
        <p:nvSpPr>
          <p:cNvPr id="28" name="正方形/長方形 27"/>
          <p:cNvSpPr/>
          <p:nvPr/>
        </p:nvSpPr>
        <p:spPr bwMode="white">
          <a:xfrm>
            <a:off x="3397542" y="6012084"/>
            <a:ext cx="465209" cy="230832"/>
          </a:xfrm>
          <a:prstGeom prst="rect">
            <a:avLst/>
          </a:prstGeom>
          <a:solidFill>
            <a:schemeClr val="bg1"/>
          </a:solidFill>
        </p:spPr>
        <p:txBody>
          <a:bodyPr wrap="square">
            <a:spAutoFit/>
          </a:bodyPr>
          <a:lstStyle/>
          <a:p>
            <a:r>
              <a:rPr lang="en-US" altLang="ja-JP" sz="900" dirty="0" smtClean="0">
                <a:latin typeface="Arial" panose="020B0604020202020204" pitchFamily="34" charset="0"/>
                <a:cs typeface="Arial" panose="020B0604020202020204" pitchFamily="34" charset="0"/>
              </a:rPr>
              <a:t>LSE</a:t>
            </a:r>
            <a:endParaRPr lang="ja-JP" altLang="en-US" sz="900" dirty="0">
              <a:latin typeface="Arial" panose="020B0604020202020204" pitchFamily="34" charset="0"/>
              <a:cs typeface="Arial" panose="020B0604020202020204" pitchFamily="34" charset="0"/>
            </a:endParaRPr>
          </a:p>
        </p:txBody>
      </p:sp>
      <p:sp>
        <p:nvSpPr>
          <p:cNvPr id="29" name="正方形/長方形 28"/>
          <p:cNvSpPr/>
          <p:nvPr/>
        </p:nvSpPr>
        <p:spPr bwMode="white">
          <a:xfrm>
            <a:off x="4353418" y="6033428"/>
            <a:ext cx="498855" cy="230832"/>
          </a:xfrm>
          <a:prstGeom prst="rect">
            <a:avLst/>
          </a:prstGeom>
          <a:noFill/>
        </p:spPr>
        <p:txBody>
          <a:bodyPr wrap="none">
            <a:spAutoFit/>
          </a:bodyPr>
          <a:lstStyle/>
          <a:p>
            <a:r>
              <a:rPr lang="en-US" altLang="ja-JP" sz="900" dirty="0">
                <a:latin typeface="Arial" panose="020B0604020202020204" pitchFamily="34" charset="0"/>
                <a:cs typeface="Arial" panose="020B0604020202020204" pitchFamily="34" charset="0"/>
              </a:rPr>
              <a:t>NYSE</a:t>
            </a:r>
            <a:endParaRPr lang="ja-JP" altLang="en-US" sz="900" dirty="0">
              <a:latin typeface="Arial" panose="020B0604020202020204" pitchFamily="34" charset="0"/>
              <a:cs typeface="Arial" panose="020B0604020202020204" pitchFamily="34" charset="0"/>
            </a:endParaRPr>
          </a:p>
        </p:txBody>
      </p:sp>
      <p:sp>
        <p:nvSpPr>
          <p:cNvPr id="30" name="正方形/長方形 29"/>
          <p:cNvSpPr/>
          <p:nvPr/>
        </p:nvSpPr>
        <p:spPr bwMode="white">
          <a:xfrm>
            <a:off x="6241351" y="6329223"/>
            <a:ext cx="794530" cy="230832"/>
          </a:xfrm>
          <a:prstGeom prst="rect">
            <a:avLst/>
          </a:prstGeom>
          <a:solidFill>
            <a:schemeClr val="bg1"/>
          </a:solidFill>
        </p:spPr>
        <p:txBody>
          <a:bodyPr wrap="square">
            <a:spAutoFit/>
          </a:bodyPr>
          <a:lstStyle/>
          <a:p>
            <a:r>
              <a:rPr lang="en-US" altLang="ja-JP" sz="900" dirty="0">
                <a:latin typeface="Arial" panose="020B0604020202020204" pitchFamily="34" charset="0"/>
                <a:cs typeface="Arial" panose="020B0604020202020204" pitchFamily="34" charset="0"/>
              </a:rPr>
              <a:t>Euronext</a:t>
            </a:r>
            <a:endParaRPr lang="ja-JP" altLang="en-US" sz="900" dirty="0">
              <a:latin typeface="Arial" panose="020B0604020202020204" pitchFamily="34" charset="0"/>
              <a:cs typeface="Arial" panose="020B0604020202020204" pitchFamily="34" charset="0"/>
            </a:endParaRPr>
          </a:p>
        </p:txBody>
      </p:sp>
      <p:sp>
        <p:nvSpPr>
          <p:cNvPr id="31" name="正方形/長方形 30"/>
          <p:cNvSpPr/>
          <p:nvPr/>
        </p:nvSpPr>
        <p:spPr bwMode="white">
          <a:xfrm>
            <a:off x="6841359" y="6234733"/>
            <a:ext cx="541639" cy="646331"/>
          </a:xfrm>
          <a:prstGeom prst="rect">
            <a:avLst/>
          </a:prstGeom>
          <a:noFill/>
        </p:spPr>
        <p:txBody>
          <a:bodyPr wrap="square">
            <a:spAutoFit/>
          </a:bodyPr>
          <a:lstStyle/>
          <a:p>
            <a:r>
              <a:rPr lang="en-US" altLang="ja-JP" sz="900" dirty="0" smtClean="0">
                <a:latin typeface="Arial" panose="020B0604020202020204" pitchFamily="34" charset="0"/>
                <a:cs typeface="Arial" panose="020B0604020202020204" pitchFamily="34" charset="0"/>
              </a:rPr>
              <a:t>Hong Kong</a:t>
            </a:r>
            <a:endParaRPr lang="en-US" altLang="ja-JP" sz="900" dirty="0">
              <a:latin typeface="Arial" panose="020B0604020202020204" pitchFamily="34" charset="0"/>
              <a:cs typeface="Arial" panose="020B0604020202020204" pitchFamily="34" charset="0"/>
            </a:endParaRPr>
          </a:p>
          <a:p>
            <a:r>
              <a:rPr lang="en-US" altLang="ja-JP" sz="900" dirty="0">
                <a:latin typeface="Arial" panose="020B0604020202020204" pitchFamily="34" charset="0"/>
                <a:cs typeface="Arial" panose="020B0604020202020204" pitchFamily="34" charset="0"/>
              </a:rPr>
              <a:t>Exchanges</a:t>
            </a:r>
            <a:endParaRPr lang="ja-JP" altLang="en-US" sz="900" dirty="0">
              <a:latin typeface="Arial" panose="020B0604020202020204" pitchFamily="34" charset="0"/>
              <a:cs typeface="Arial" panose="020B0604020202020204" pitchFamily="34" charset="0"/>
            </a:endParaRPr>
          </a:p>
        </p:txBody>
      </p:sp>
      <p:sp>
        <p:nvSpPr>
          <p:cNvPr id="32" name="正方形/長方形 31"/>
          <p:cNvSpPr/>
          <p:nvPr/>
        </p:nvSpPr>
        <p:spPr bwMode="white">
          <a:xfrm>
            <a:off x="7414963" y="6305129"/>
            <a:ext cx="551551" cy="230832"/>
          </a:xfrm>
          <a:prstGeom prst="rect">
            <a:avLst/>
          </a:prstGeom>
          <a:solidFill>
            <a:schemeClr val="bg1"/>
          </a:solidFill>
        </p:spPr>
        <p:txBody>
          <a:bodyPr wrap="square">
            <a:spAutoFit/>
          </a:bodyPr>
          <a:lstStyle/>
          <a:p>
            <a:r>
              <a:rPr lang="en-US" altLang="ja-JP" sz="900" dirty="0" smtClean="0">
                <a:latin typeface="Arial" panose="020B0604020202020204" pitchFamily="34" charset="0"/>
                <a:cs typeface="Arial" panose="020B0604020202020204" pitchFamily="34" charset="0"/>
              </a:rPr>
              <a:t>JPX</a:t>
            </a:r>
            <a:endParaRPr lang="ja-JP" altLang="en-US" sz="900" dirty="0">
              <a:latin typeface="Arial" panose="020B0604020202020204" pitchFamily="34" charset="0"/>
              <a:cs typeface="Arial" panose="020B0604020202020204" pitchFamily="34" charset="0"/>
            </a:endParaRPr>
          </a:p>
        </p:txBody>
      </p:sp>
      <p:sp>
        <p:nvSpPr>
          <p:cNvPr id="34" name="正方形/長方形 33"/>
          <p:cNvSpPr/>
          <p:nvPr/>
        </p:nvSpPr>
        <p:spPr bwMode="white">
          <a:xfrm>
            <a:off x="9431016" y="6268532"/>
            <a:ext cx="807506" cy="369332"/>
          </a:xfrm>
          <a:prstGeom prst="rect">
            <a:avLst/>
          </a:prstGeom>
          <a:solidFill>
            <a:schemeClr val="bg1"/>
          </a:solidFill>
        </p:spPr>
        <p:txBody>
          <a:bodyPr wrap="square">
            <a:spAutoFit/>
          </a:bodyPr>
          <a:lstStyle/>
          <a:p>
            <a:r>
              <a:rPr lang="en-US" altLang="ja-JP" sz="900" dirty="0" smtClean="0">
                <a:latin typeface="Arial" panose="020B0604020202020204" pitchFamily="34" charset="0"/>
                <a:cs typeface="Arial" panose="020B0604020202020204" pitchFamily="34" charset="0"/>
              </a:rPr>
              <a:t>Shanghai</a:t>
            </a:r>
          </a:p>
          <a:p>
            <a:r>
              <a:rPr lang="en-US" altLang="ja-JP" sz="900" dirty="0" smtClean="0">
                <a:latin typeface="Arial" panose="020B0604020202020204" pitchFamily="34" charset="0"/>
                <a:cs typeface="Arial" panose="020B0604020202020204" pitchFamily="34" charset="0"/>
              </a:rPr>
              <a:t>Exchanges</a:t>
            </a:r>
            <a:endParaRPr lang="en-US" altLang="ja-JP" sz="900" dirty="0">
              <a:latin typeface="Arial" panose="020B0604020202020204" pitchFamily="34" charset="0"/>
              <a:cs typeface="Arial" panose="020B0604020202020204" pitchFamily="34" charset="0"/>
            </a:endParaRPr>
          </a:p>
        </p:txBody>
      </p:sp>
      <p:sp>
        <p:nvSpPr>
          <p:cNvPr id="37" name="正方形/長方形 36"/>
          <p:cNvSpPr/>
          <p:nvPr/>
        </p:nvSpPr>
        <p:spPr bwMode="white">
          <a:xfrm>
            <a:off x="10043346" y="6271021"/>
            <a:ext cx="902885" cy="369332"/>
          </a:xfrm>
          <a:prstGeom prst="rect">
            <a:avLst/>
          </a:prstGeom>
          <a:solidFill>
            <a:schemeClr val="bg1"/>
          </a:solidFill>
        </p:spPr>
        <p:txBody>
          <a:bodyPr wrap="square">
            <a:spAutoFit/>
          </a:bodyPr>
          <a:lstStyle/>
          <a:p>
            <a:r>
              <a:rPr lang="en-US" altLang="zh-TW" sz="900" dirty="0" smtClean="0">
                <a:latin typeface="Arial" panose="020B0604020202020204" pitchFamily="34" charset="0"/>
                <a:cs typeface="Arial" panose="020B0604020202020204" pitchFamily="34" charset="0"/>
              </a:rPr>
              <a:t>Shenzhen</a:t>
            </a:r>
          </a:p>
          <a:p>
            <a:r>
              <a:rPr lang="en-US" altLang="ja-JP" sz="900" dirty="0" smtClean="0">
                <a:latin typeface="Arial" panose="020B0604020202020204" pitchFamily="34" charset="0"/>
                <a:cs typeface="Arial" panose="020B0604020202020204" pitchFamily="34" charset="0"/>
              </a:rPr>
              <a:t>Exchanges</a:t>
            </a:r>
            <a:endParaRPr lang="en-US" altLang="ja-JP" sz="900" dirty="0">
              <a:latin typeface="Arial" panose="020B0604020202020204" pitchFamily="34" charset="0"/>
              <a:cs typeface="Arial" panose="020B0604020202020204" pitchFamily="34" charset="0"/>
            </a:endParaRPr>
          </a:p>
        </p:txBody>
      </p:sp>
      <p:sp>
        <p:nvSpPr>
          <p:cNvPr id="38" name="正方形/長方形 37"/>
          <p:cNvSpPr/>
          <p:nvPr/>
        </p:nvSpPr>
        <p:spPr bwMode="white">
          <a:xfrm>
            <a:off x="7970971" y="6295899"/>
            <a:ext cx="543386" cy="230832"/>
          </a:xfrm>
          <a:prstGeom prst="rect">
            <a:avLst/>
          </a:prstGeom>
          <a:solidFill>
            <a:schemeClr val="bg1"/>
          </a:solidFill>
        </p:spPr>
        <p:txBody>
          <a:bodyPr wrap="square">
            <a:spAutoFit/>
          </a:bodyPr>
          <a:lstStyle/>
          <a:p>
            <a:r>
              <a:rPr lang="en-US" altLang="ja-JP" sz="900" dirty="0" smtClean="0">
                <a:latin typeface="Arial" panose="020B0604020202020204" pitchFamily="34" charset="0"/>
                <a:cs typeface="Arial" panose="020B0604020202020204" pitchFamily="34" charset="0"/>
              </a:rPr>
              <a:t>LSE</a:t>
            </a:r>
            <a:endParaRPr lang="en-US" altLang="ja-JP" sz="900" dirty="0">
              <a:latin typeface="Arial" panose="020B0604020202020204" pitchFamily="34" charset="0"/>
              <a:cs typeface="Arial" panose="020B0604020202020204" pitchFamily="34" charset="0"/>
            </a:endParaRPr>
          </a:p>
        </p:txBody>
      </p:sp>
      <p:sp>
        <p:nvSpPr>
          <p:cNvPr id="39" name="正方形/長方形 38"/>
          <p:cNvSpPr/>
          <p:nvPr/>
        </p:nvSpPr>
        <p:spPr bwMode="white">
          <a:xfrm>
            <a:off x="8994587" y="6275369"/>
            <a:ext cx="498855" cy="230832"/>
          </a:xfrm>
          <a:prstGeom prst="rect">
            <a:avLst/>
          </a:prstGeom>
          <a:solidFill>
            <a:schemeClr val="bg1"/>
          </a:solidFill>
        </p:spPr>
        <p:txBody>
          <a:bodyPr wrap="none">
            <a:spAutoFit/>
          </a:bodyPr>
          <a:lstStyle/>
          <a:p>
            <a:r>
              <a:rPr lang="en-US" altLang="ja-JP" sz="900" dirty="0">
                <a:latin typeface="Arial" panose="020B0604020202020204" pitchFamily="34" charset="0"/>
                <a:cs typeface="Arial" panose="020B0604020202020204" pitchFamily="34" charset="0"/>
              </a:rPr>
              <a:t>NYSE</a:t>
            </a:r>
            <a:endParaRPr lang="ja-JP" altLang="en-US" sz="900" dirty="0">
              <a:latin typeface="Arial" panose="020B0604020202020204" pitchFamily="34" charset="0"/>
              <a:cs typeface="Arial" panose="020B0604020202020204" pitchFamily="34" charset="0"/>
            </a:endParaRPr>
          </a:p>
        </p:txBody>
      </p:sp>
      <p:sp>
        <p:nvSpPr>
          <p:cNvPr id="40" name="正方形/長方形 39"/>
          <p:cNvSpPr/>
          <p:nvPr/>
        </p:nvSpPr>
        <p:spPr>
          <a:xfrm>
            <a:off x="1143000" y="78686"/>
            <a:ext cx="9924338"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2000" b="1" dirty="0">
                <a:latin typeface="Arial" panose="020B0604020202020204" pitchFamily="34" charset="0"/>
                <a:ea typeface="Meiryo UI" panose="020B0604030504040204" pitchFamily="50" charset="-128"/>
                <a:cs typeface="Arial" panose="020B0604020202020204" pitchFamily="34" charset="0"/>
              </a:rPr>
              <a:t>３</a:t>
            </a:r>
            <a:r>
              <a:rPr lang="ja-JP" altLang="en-US" b="1" dirty="0">
                <a:latin typeface="Arial" panose="020B0604020202020204" pitchFamily="34" charset="0"/>
                <a:ea typeface="Meiryo UI" panose="020B0604030504040204" pitchFamily="50" charset="-128"/>
                <a:cs typeface="Arial" panose="020B0604020202020204" pitchFamily="34" charset="0"/>
              </a:rPr>
              <a:t>　</a:t>
            </a:r>
            <a:r>
              <a:rPr lang="en-US" altLang="ja-JP" b="1" dirty="0">
                <a:latin typeface="Arial" panose="020B0604020202020204" pitchFamily="34" charset="0"/>
                <a:ea typeface="Meiryo UI" panose="020B0604030504040204" pitchFamily="50" charset="-128"/>
                <a:cs typeface="Arial" panose="020B0604020202020204" pitchFamily="34" charset="0"/>
              </a:rPr>
              <a:t>Stock</a:t>
            </a:r>
            <a:r>
              <a:rPr lang="ja-JP" altLang="en-US" b="1" dirty="0">
                <a:latin typeface="Arial" panose="020B0604020202020204" pitchFamily="34" charset="0"/>
                <a:ea typeface="Meiryo UI" panose="020B0604030504040204" pitchFamily="50" charset="-128"/>
                <a:cs typeface="Arial" panose="020B0604020202020204" pitchFamily="34" charset="0"/>
              </a:rPr>
              <a:t> </a:t>
            </a:r>
            <a:r>
              <a:rPr lang="en-US" altLang="ja-JP" b="1" dirty="0">
                <a:latin typeface="Arial" panose="020B0604020202020204" pitchFamily="34" charset="0"/>
                <a:ea typeface="Meiryo UI" panose="020B0604030504040204" pitchFamily="50" charset="-128"/>
                <a:cs typeface="Arial" panose="020B0604020202020204" pitchFamily="34" charset="0"/>
              </a:rPr>
              <a:t>Market</a:t>
            </a:r>
            <a:r>
              <a:rPr lang="ja-JP" altLang="en-US" b="1" dirty="0">
                <a:latin typeface="Arial" panose="020B0604020202020204" pitchFamily="34" charset="0"/>
                <a:ea typeface="Meiryo UI" panose="020B0604030504040204" pitchFamily="50" charset="-128"/>
                <a:cs typeface="Arial" panose="020B0604020202020204" pitchFamily="34" charset="0"/>
              </a:rPr>
              <a:t>（</a:t>
            </a:r>
            <a:r>
              <a:rPr lang="en-US" altLang="ja-JP" b="1" dirty="0">
                <a:latin typeface="Arial" panose="020B0604020202020204" pitchFamily="34" charset="0"/>
                <a:ea typeface="Meiryo UI" panose="020B0604030504040204" pitchFamily="50" charset="-128"/>
                <a:cs typeface="Arial" panose="020B0604020202020204" pitchFamily="34" charset="0"/>
              </a:rPr>
              <a:t>market capitalization, number of listed companies, number of IPOs)</a:t>
            </a:r>
            <a:endParaRPr lang="ja-JP" altLang="en-US" b="1" dirty="0">
              <a:latin typeface="Arial" panose="020B0604020202020204" pitchFamily="34" charset="0"/>
              <a:ea typeface="Meiryo UI" panose="020B0604030504040204" pitchFamily="50" charset="-128"/>
              <a:cs typeface="Arial" panose="020B0604020202020204" pitchFamily="34" charset="0"/>
            </a:endParaRPr>
          </a:p>
        </p:txBody>
      </p:sp>
      <p:sp>
        <p:nvSpPr>
          <p:cNvPr id="41" name="テキスト ボックス 40"/>
          <p:cNvSpPr txBox="1"/>
          <p:nvPr/>
        </p:nvSpPr>
        <p:spPr>
          <a:xfrm>
            <a:off x="97654" y="458088"/>
            <a:ext cx="12029243" cy="830997"/>
          </a:xfrm>
          <a:prstGeom prst="rect">
            <a:avLst/>
          </a:prstGeom>
          <a:noFill/>
          <a:ln w="28575">
            <a:solidFill>
              <a:schemeClr val="tx2"/>
            </a:solidFill>
          </a:ln>
        </p:spPr>
        <p:txBody>
          <a:bodyPr wrap="square" rtlCol="0">
            <a:spAutoFit/>
          </a:bodyPr>
          <a:lstStyle/>
          <a:p>
            <a:r>
              <a:rPr lang="ja-JP" altLang="en-US" sz="1200" dirty="0">
                <a:latin typeface="Arial" panose="020B0604020202020204" pitchFamily="34" charset="0"/>
                <a:ea typeface="メイリオ" panose="020B0604030504040204" pitchFamily="50" charset="-128"/>
                <a:cs typeface="Arial" panose="020B0604020202020204" pitchFamily="34" charset="0"/>
              </a:rPr>
              <a:t>●</a:t>
            </a:r>
            <a:r>
              <a:rPr lang="en-US" altLang="ja-JP" sz="1200" dirty="0">
                <a:latin typeface="Arial" panose="020B0604020202020204" pitchFamily="34" charset="0"/>
                <a:ea typeface="メイリオ" panose="020B0604030504040204" pitchFamily="50" charset="-128"/>
                <a:cs typeface="Arial" panose="020B0604020202020204" pitchFamily="34" charset="0"/>
              </a:rPr>
              <a:t>The New York Stock Exchange (NYSE) and Nasdaq (US stock market for start-ups) stand out regarding the market capitalization.</a:t>
            </a:r>
          </a:p>
          <a:p>
            <a:r>
              <a:rPr lang="ja-JP" altLang="en-US" sz="1200" dirty="0">
                <a:latin typeface="Arial" panose="020B0604020202020204" pitchFamily="34" charset="0"/>
                <a:ea typeface="メイリオ" panose="020B0604030504040204" pitchFamily="50" charset="-128"/>
                <a:cs typeface="Arial" panose="020B0604020202020204" pitchFamily="34" charset="0"/>
              </a:rPr>
              <a:t>●</a:t>
            </a:r>
            <a:r>
              <a:rPr lang="en-US" altLang="ja-JP" sz="1200" dirty="0">
                <a:latin typeface="Arial" panose="020B0604020202020204" pitchFamily="34" charset="0"/>
                <a:ea typeface="メイリオ" panose="020B0604030504040204" pitchFamily="50" charset="-128"/>
                <a:cs typeface="Arial" panose="020B0604020202020204" pitchFamily="34" charset="0"/>
              </a:rPr>
              <a:t>Japan has a large number of listed companies, among which  the domestic ones account for most of them while the number of foreign companies is small. In the UK and the US, the number of foreign companies account for 10% to 20% of listed companies.</a:t>
            </a:r>
          </a:p>
          <a:p>
            <a:r>
              <a:rPr lang="ja-JP" altLang="en-US" sz="1200" dirty="0">
                <a:latin typeface="Arial" panose="020B0604020202020204" pitchFamily="34" charset="0"/>
                <a:ea typeface="メイリオ" panose="020B0604030504040204" pitchFamily="50" charset="-128"/>
                <a:cs typeface="Arial" panose="020B0604020202020204" pitchFamily="34" charset="0"/>
              </a:rPr>
              <a:t>●</a:t>
            </a:r>
            <a:r>
              <a:rPr lang="en-US" altLang="ja-JP" sz="1200" dirty="0">
                <a:latin typeface="Arial" panose="020B0604020202020204" pitchFamily="34" charset="0"/>
                <a:ea typeface="メイリオ" panose="020B0604030504040204" pitchFamily="50" charset="-128"/>
                <a:cs typeface="Arial" panose="020B0604020202020204" pitchFamily="34" charset="0"/>
              </a:rPr>
              <a:t>IPO (Initial Public Offering) at Hong Kong Exchanges &amp; Clearing Ltd. is ranked the first in the world not only in terms of the number  but also in the fundraised amount (2019)</a:t>
            </a:r>
          </a:p>
        </p:txBody>
      </p:sp>
      <p:sp>
        <p:nvSpPr>
          <p:cNvPr id="42" name="正方形/長方形 41"/>
          <p:cNvSpPr/>
          <p:nvPr/>
        </p:nvSpPr>
        <p:spPr bwMode="blackWhite">
          <a:xfrm>
            <a:off x="4295370" y="3113699"/>
            <a:ext cx="698572" cy="224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3" name="正方形/長方形 42"/>
          <p:cNvSpPr/>
          <p:nvPr/>
        </p:nvSpPr>
        <p:spPr>
          <a:xfrm>
            <a:off x="2713222" y="6058237"/>
            <a:ext cx="677519" cy="297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5" name="正方形/長方形 44"/>
          <p:cNvSpPr/>
          <p:nvPr/>
        </p:nvSpPr>
        <p:spPr>
          <a:xfrm>
            <a:off x="7313879" y="6291651"/>
            <a:ext cx="669775" cy="251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44" name="正方形/長方形 43"/>
          <p:cNvSpPr/>
          <p:nvPr/>
        </p:nvSpPr>
        <p:spPr>
          <a:xfrm>
            <a:off x="1909476" y="3534862"/>
            <a:ext cx="5032147" cy="369332"/>
          </a:xfrm>
          <a:prstGeom prst="rect">
            <a:avLst/>
          </a:prstGeom>
        </p:spPr>
        <p:txBody>
          <a:bodyPr wrap="none">
            <a:spAutoFit/>
          </a:bodyPr>
          <a:lstStyle/>
          <a:p>
            <a:r>
              <a:rPr lang="en-US" altLang="ja-JP" b="1" dirty="0">
                <a:latin typeface="Arial" panose="020B0604020202020204" pitchFamily="34" charset="0"/>
                <a:cs typeface="Arial" panose="020B0604020202020204" pitchFamily="34" charset="0"/>
              </a:rPr>
              <a:t>Number of listed companies</a:t>
            </a:r>
            <a:r>
              <a:rPr lang="ja-JP" altLang="en-US" b="1" dirty="0">
                <a:latin typeface="Arial" panose="020B0604020202020204" pitchFamily="34" charset="0"/>
                <a:cs typeface="Arial" panose="020B0604020202020204" pitchFamily="34" charset="0"/>
              </a:rPr>
              <a:t>（</a:t>
            </a:r>
            <a:r>
              <a:rPr lang="en-US" altLang="ja-JP" b="1" dirty="0">
                <a:latin typeface="Arial" panose="020B0604020202020204" pitchFamily="34" charset="0"/>
                <a:cs typeface="Arial" panose="020B0604020202020204" pitchFamily="34" charset="0"/>
              </a:rPr>
              <a:t>End of 2018</a:t>
            </a:r>
            <a:r>
              <a:rPr lang="ja-JP" altLang="en-US" b="1" dirty="0">
                <a:latin typeface="Arial" panose="020B0604020202020204" pitchFamily="34" charset="0"/>
                <a:cs typeface="Arial" panose="020B0604020202020204" pitchFamily="34" charset="0"/>
              </a:rPr>
              <a:t>）</a:t>
            </a:r>
          </a:p>
        </p:txBody>
      </p:sp>
      <p:sp>
        <p:nvSpPr>
          <p:cNvPr id="46" name="正方形/長方形 45"/>
          <p:cNvSpPr/>
          <p:nvPr/>
        </p:nvSpPr>
        <p:spPr bwMode="white">
          <a:xfrm>
            <a:off x="8400507" y="6269634"/>
            <a:ext cx="600741" cy="230832"/>
          </a:xfrm>
          <a:prstGeom prst="rect">
            <a:avLst/>
          </a:prstGeom>
          <a:solidFill>
            <a:schemeClr val="bg1"/>
          </a:solidFill>
        </p:spPr>
        <p:txBody>
          <a:bodyPr wrap="square">
            <a:spAutoFit/>
          </a:bodyPr>
          <a:lstStyle/>
          <a:p>
            <a:r>
              <a:rPr lang="en-US" altLang="ja-JP" sz="900" dirty="0">
                <a:latin typeface="Arial" panose="020B0604020202020204" pitchFamily="34" charset="0"/>
                <a:cs typeface="Arial" panose="020B0604020202020204" pitchFamily="34" charset="0"/>
              </a:rPr>
              <a:t>Nasdaq</a:t>
            </a:r>
            <a:endParaRPr lang="ja-JP" altLang="en-US" sz="900" dirty="0">
              <a:latin typeface="Arial" panose="020B0604020202020204" pitchFamily="34" charset="0"/>
              <a:cs typeface="Arial" panose="020B0604020202020204" pitchFamily="34" charset="0"/>
            </a:endParaRPr>
          </a:p>
        </p:txBody>
      </p:sp>
      <p:sp>
        <p:nvSpPr>
          <p:cNvPr id="47" name="楕円 46"/>
          <p:cNvSpPr/>
          <p:nvPr/>
        </p:nvSpPr>
        <p:spPr>
          <a:xfrm>
            <a:off x="11513382" y="6270172"/>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Arial" panose="020B0604020202020204" pitchFamily="34" charset="0"/>
                <a:ea typeface="UD デジタル 教科書体 NK-B" panose="02020700000000000000" pitchFamily="18" charset="-128"/>
                <a:cs typeface="Arial" panose="020B0604020202020204" pitchFamily="34" charset="0"/>
              </a:rPr>
              <a:t>1</a:t>
            </a:r>
            <a:r>
              <a:rPr kumimoji="1" lang="ja-JP" altLang="en-US" sz="800" dirty="0">
                <a:latin typeface="Arial" panose="020B0604020202020204" pitchFamily="34" charset="0"/>
                <a:ea typeface="UD デジタル 教科書体 NK-B" panose="02020700000000000000" pitchFamily="18" charset="-128"/>
                <a:cs typeface="Arial" panose="020B0604020202020204" pitchFamily="34" charset="0"/>
              </a:rPr>
              <a:t>３</a:t>
            </a:r>
          </a:p>
        </p:txBody>
      </p:sp>
      <p:sp>
        <p:nvSpPr>
          <p:cNvPr id="48" name="正方形/長方形 47"/>
          <p:cNvSpPr/>
          <p:nvPr/>
        </p:nvSpPr>
        <p:spPr>
          <a:xfrm>
            <a:off x="7019334" y="3502708"/>
            <a:ext cx="3172664" cy="369332"/>
          </a:xfrm>
          <a:prstGeom prst="rect">
            <a:avLst/>
          </a:prstGeom>
        </p:spPr>
        <p:txBody>
          <a:bodyPr wrap="none">
            <a:spAutoFit/>
          </a:bodyPr>
          <a:lstStyle/>
          <a:p>
            <a:pPr algn="ctr"/>
            <a:r>
              <a:rPr lang="en-US" altLang="ja-JP" b="1" dirty="0">
                <a:latin typeface="Arial" panose="020B0604020202020204" pitchFamily="34" charset="0"/>
                <a:cs typeface="Arial" panose="020B0604020202020204" pitchFamily="34" charset="0"/>
              </a:rPr>
              <a:t>Number of IPOs</a:t>
            </a:r>
            <a:r>
              <a:rPr lang="ja-JP" altLang="en-US" b="1" dirty="0">
                <a:latin typeface="Arial" panose="020B0604020202020204" pitchFamily="34" charset="0"/>
                <a:cs typeface="Arial" panose="020B0604020202020204" pitchFamily="34" charset="0"/>
              </a:rPr>
              <a:t>（</a:t>
            </a:r>
            <a:r>
              <a:rPr lang="en-US" altLang="ja-JP" b="1" dirty="0">
                <a:latin typeface="Arial" panose="020B0604020202020204" pitchFamily="34" charset="0"/>
                <a:cs typeface="Arial" panose="020B0604020202020204" pitchFamily="34" charset="0"/>
              </a:rPr>
              <a:t>in 2019</a:t>
            </a:r>
            <a:r>
              <a:rPr lang="ja-JP" altLang="en-US" b="1" dirty="0">
                <a:latin typeface="Arial" panose="020B0604020202020204" pitchFamily="34" charset="0"/>
                <a:cs typeface="Arial" panose="020B0604020202020204" pitchFamily="34" charset="0"/>
              </a:rPr>
              <a:t>）</a:t>
            </a:r>
          </a:p>
        </p:txBody>
      </p:sp>
      <p:sp>
        <p:nvSpPr>
          <p:cNvPr id="36" name="正方形/長方形 35"/>
          <p:cNvSpPr/>
          <p:nvPr/>
        </p:nvSpPr>
        <p:spPr>
          <a:xfrm>
            <a:off x="7589855" y="6662854"/>
            <a:ext cx="4709081" cy="230832"/>
          </a:xfrm>
          <a:prstGeom prst="rect">
            <a:avLst/>
          </a:prstGeom>
        </p:spPr>
        <p:txBody>
          <a:bodyPr wrap="square">
            <a:spAutoFit/>
          </a:bodyPr>
          <a:lstStyle/>
          <a:p>
            <a:r>
              <a:rPr lang="en-US" altLang="ja-JP" sz="900" dirty="0">
                <a:latin typeface="Arial" panose="020B0604020202020204" pitchFamily="34" charset="0"/>
                <a:cs typeface="Arial" panose="020B0604020202020204" pitchFamily="34" charset="0"/>
              </a:rPr>
              <a:t>Source: Made by Osaka Prefecture based on the “world Federation Exchange”</a:t>
            </a:r>
            <a:endParaRPr lang="ja-JP" alt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94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631504" y="1124744"/>
            <a:ext cx="925253" cy="230832"/>
          </a:xfrm>
          <a:prstGeom prst="rect">
            <a:avLst/>
          </a:prstGeom>
        </p:spPr>
        <p:txBody>
          <a:bodyPr wrap="none">
            <a:spAutoFit/>
          </a:bodyPr>
          <a:lstStyle/>
          <a:p>
            <a:r>
              <a:rPr lang="ja-JP" altLang="en-US" sz="900" dirty="0" smtClean="0"/>
              <a:t>（</a:t>
            </a:r>
            <a:r>
              <a:rPr lang="en-US" altLang="ja-JP" sz="900" dirty="0"/>
              <a:t> $ 1 billion </a:t>
            </a:r>
            <a:r>
              <a:rPr lang="ja-JP" altLang="en-US" sz="900" dirty="0" smtClean="0"/>
              <a:t>）</a:t>
            </a:r>
            <a:endParaRPr lang="ja-JP" altLang="en-US" sz="900" dirty="0"/>
          </a:p>
        </p:txBody>
      </p:sp>
      <p:graphicFrame>
        <p:nvGraphicFramePr>
          <p:cNvPr id="9" name="グラフ 8"/>
          <p:cNvGraphicFramePr>
            <a:graphicFrameLocks/>
          </p:cNvGraphicFramePr>
          <p:nvPr/>
        </p:nvGraphicFramePr>
        <p:xfrm>
          <a:off x="1847528" y="1412776"/>
          <a:ext cx="7560840"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11" name="正方形/長方形 10"/>
          <p:cNvSpPr/>
          <p:nvPr/>
        </p:nvSpPr>
        <p:spPr>
          <a:xfrm>
            <a:off x="7104112" y="6237312"/>
            <a:ext cx="4297971" cy="230832"/>
          </a:xfrm>
          <a:prstGeom prst="rect">
            <a:avLst/>
          </a:prstGeom>
        </p:spPr>
        <p:txBody>
          <a:bodyPr wrap="none">
            <a:spAutoFit/>
          </a:bodyPr>
          <a:lstStyle/>
          <a:p>
            <a:r>
              <a:rPr lang="en-US" altLang="ja-JP" sz="900" dirty="0"/>
              <a:t>Source: Made by Osaka Prefecture based on the “Bank for International Settlements”</a:t>
            </a:r>
            <a:endParaRPr lang="ja-JP" altLang="en-US" sz="900" dirty="0"/>
          </a:p>
        </p:txBody>
      </p:sp>
      <p:sp>
        <p:nvSpPr>
          <p:cNvPr id="2" name="スライド番号プレースホルダー 1"/>
          <p:cNvSpPr>
            <a:spLocks noGrp="1"/>
          </p:cNvSpPr>
          <p:nvPr>
            <p:ph type="sldNum" sz="quarter" idx="12"/>
          </p:nvPr>
        </p:nvSpPr>
        <p:spPr>
          <a:xfrm>
            <a:off x="9106988" y="6285581"/>
            <a:ext cx="2743200" cy="365125"/>
          </a:xfrm>
        </p:spPr>
        <p:txBody>
          <a:bodyPr/>
          <a:lstStyle/>
          <a:p>
            <a:r>
              <a:rPr kumimoji="1" lang="ja-JP" altLang="en-US" sz="1400" b="1" dirty="0"/>
              <a:t>５</a:t>
            </a:r>
          </a:p>
        </p:txBody>
      </p:sp>
      <p:sp>
        <p:nvSpPr>
          <p:cNvPr id="12" name="正方形/長方形 11"/>
          <p:cNvSpPr/>
          <p:nvPr/>
        </p:nvSpPr>
        <p:spPr>
          <a:xfrm>
            <a:off x="1143000" y="78686"/>
            <a:ext cx="9924338"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b="1" dirty="0">
                <a:latin typeface="Arial" panose="020B0604020202020204" pitchFamily="34" charset="0"/>
                <a:ea typeface="Meiryo UI" panose="020B0604030504040204" pitchFamily="50" charset="-128"/>
                <a:cs typeface="Arial" panose="020B0604020202020204" pitchFamily="34" charset="0"/>
              </a:rPr>
              <a:t>４　</a:t>
            </a:r>
            <a:r>
              <a:rPr lang="en-US" altLang="ja-JP" b="1" dirty="0">
                <a:latin typeface="Arial" panose="020B0604020202020204" pitchFamily="34" charset="0"/>
                <a:ea typeface="Meiryo UI" panose="020B0604030504040204" pitchFamily="50" charset="-128"/>
                <a:cs typeface="Arial" panose="020B0604020202020204" pitchFamily="34" charset="0"/>
              </a:rPr>
              <a:t>Amount of Over-the-Counter Derivative Transactions</a:t>
            </a:r>
            <a:r>
              <a:rPr lang="ja-JP" altLang="en-US" b="1" dirty="0">
                <a:latin typeface="Arial" panose="020B0604020202020204" pitchFamily="34" charset="0"/>
                <a:ea typeface="Meiryo UI" panose="020B0604030504040204" pitchFamily="50" charset="-128"/>
                <a:cs typeface="Arial" panose="020B0604020202020204" pitchFamily="34" charset="0"/>
              </a:rPr>
              <a:t>（</a:t>
            </a:r>
            <a:r>
              <a:rPr lang="en-US" altLang="ja-JP" b="1" dirty="0">
                <a:latin typeface="Arial" panose="020B0604020202020204" pitchFamily="34" charset="0"/>
                <a:ea typeface="Meiryo UI" panose="020B0604030504040204" pitchFamily="50" charset="-128"/>
                <a:cs typeface="Arial" panose="020B0604020202020204" pitchFamily="34" charset="0"/>
              </a:rPr>
              <a:t>one-day average</a:t>
            </a:r>
            <a:r>
              <a:rPr lang="ja-JP" altLang="en-US" b="1" dirty="0">
                <a:latin typeface="Arial" panose="020B0604020202020204" pitchFamily="34" charset="0"/>
                <a:ea typeface="Meiryo UI" panose="020B0604030504040204" pitchFamily="50" charset="-128"/>
                <a:cs typeface="Arial" panose="020B0604020202020204" pitchFamily="34" charset="0"/>
              </a:rPr>
              <a:t>）（</a:t>
            </a:r>
            <a:r>
              <a:rPr lang="en-US" altLang="ja-JP" b="1" dirty="0">
                <a:latin typeface="Arial" panose="020B0604020202020204" pitchFamily="34" charset="0"/>
                <a:ea typeface="Meiryo UI" panose="020B0604030504040204" pitchFamily="50" charset="-128"/>
                <a:cs typeface="Arial" panose="020B0604020202020204" pitchFamily="34" charset="0"/>
              </a:rPr>
              <a:t>in 2019</a:t>
            </a:r>
            <a:r>
              <a:rPr lang="ja-JP" altLang="en-US" b="1" dirty="0">
                <a:latin typeface="Arial" panose="020B0604020202020204" pitchFamily="34" charset="0"/>
                <a:ea typeface="Meiryo UI" panose="020B0604030504040204" pitchFamily="50" charset="-128"/>
                <a:cs typeface="Arial" panose="020B0604020202020204" pitchFamily="34" charset="0"/>
              </a:rPr>
              <a:t>）</a:t>
            </a:r>
          </a:p>
        </p:txBody>
      </p:sp>
      <p:sp>
        <p:nvSpPr>
          <p:cNvPr id="13" name="テキスト ボックス 12"/>
          <p:cNvSpPr txBox="1"/>
          <p:nvPr/>
        </p:nvSpPr>
        <p:spPr>
          <a:xfrm>
            <a:off x="1215008" y="498158"/>
            <a:ext cx="9777536" cy="584775"/>
          </a:xfrm>
          <a:prstGeom prst="rect">
            <a:avLst/>
          </a:prstGeom>
          <a:noFill/>
          <a:ln w="28575">
            <a:solidFill>
              <a:schemeClr val="tx2"/>
            </a:solidFill>
          </a:ln>
        </p:spPr>
        <p:txBody>
          <a:bodyPr wrap="square" rtlCol="0">
            <a:spAutoFit/>
          </a:bodyPr>
          <a:lstStyle/>
          <a:p>
            <a:r>
              <a:rPr lang="ja-JP" altLang="en-US" sz="1600" dirty="0">
                <a:latin typeface="メイリオ" panose="020B0604030504040204" pitchFamily="50" charset="-128"/>
                <a:ea typeface="メイリオ" panose="020B0604030504040204" pitchFamily="50" charset="-128"/>
              </a:rPr>
              <a:t>〇</a:t>
            </a:r>
            <a:r>
              <a:rPr lang="en-US" altLang="ja-JP" sz="1600" dirty="0">
                <a:latin typeface="メイリオ" panose="020B0604030504040204" pitchFamily="50" charset="-128"/>
                <a:ea typeface="メイリオ" panose="020B0604030504040204" pitchFamily="50" charset="-128"/>
              </a:rPr>
              <a:t>The UK has the largest amount of over-the-counter derivative transactions, followed by the United States. In Asia, Hong Kong's amount is the largest.</a:t>
            </a:r>
          </a:p>
        </p:txBody>
      </p:sp>
      <p:sp>
        <p:nvSpPr>
          <p:cNvPr id="15" name="楕円 14"/>
          <p:cNvSpPr/>
          <p:nvPr/>
        </p:nvSpPr>
        <p:spPr>
          <a:xfrm>
            <a:off x="11513382" y="6342743"/>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14</a:t>
            </a:r>
            <a:endParaRPr kumimoji="1" lang="ja-JP" altLang="en-US" sz="800"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p:cNvSpPr txBox="1"/>
          <p:nvPr/>
        </p:nvSpPr>
        <p:spPr>
          <a:xfrm>
            <a:off x="2720833" y="5877576"/>
            <a:ext cx="730706" cy="277000"/>
          </a:xfrm>
          <a:prstGeom prst="rect">
            <a:avLst/>
          </a:prstGeom>
          <a:solidFill>
            <a:schemeClr val="bg1"/>
          </a:solidFill>
        </p:spPr>
        <p:txBody>
          <a:bodyPr wrap="square" rtlCol="0">
            <a:spAutoFit/>
          </a:bodyPr>
          <a:lstStyle/>
          <a:p>
            <a:r>
              <a:rPr kumimoji="1" lang="ja-JP" altLang="en-US" sz="1200" dirty="0" smtClean="0"/>
              <a:t>　</a:t>
            </a:r>
            <a:r>
              <a:rPr kumimoji="1" lang="en-US" altLang="ja-JP" sz="1200" dirty="0" smtClean="0"/>
              <a:t>UK</a:t>
            </a:r>
            <a:endParaRPr kumimoji="1" lang="ja-JP" altLang="en-US" sz="1200" dirty="0"/>
          </a:p>
        </p:txBody>
      </p:sp>
      <p:sp>
        <p:nvSpPr>
          <p:cNvPr id="17" name="テキスト ボックス 16"/>
          <p:cNvSpPr txBox="1"/>
          <p:nvPr/>
        </p:nvSpPr>
        <p:spPr>
          <a:xfrm>
            <a:off x="7311348" y="5888669"/>
            <a:ext cx="714859" cy="276999"/>
          </a:xfrm>
          <a:prstGeom prst="rect">
            <a:avLst/>
          </a:prstGeom>
          <a:solidFill>
            <a:schemeClr val="bg1"/>
          </a:solidFill>
        </p:spPr>
        <p:txBody>
          <a:bodyPr wrap="square" rtlCol="0">
            <a:spAutoFit/>
          </a:bodyPr>
          <a:lstStyle/>
          <a:p>
            <a:r>
              <a:rPr kumimoji="1" lang="en-US" altLang="ja-JP" sz="1200" dirty="0" smtClean="0"/>
              <a:t>Japan</a:t>
            </a:r>
            <a:endParaRPr kumimoji="1" lang="ja-JP" altLang="en-US" sz="1200" dirty="0"/>
          </a:p>
        </p:txBody>
      </p:sp>
      <p:sp>
        <p:nvSpPr>
          <p:cNvPr id="18" name="テキスト ボックス 17"/>
          <p:cNvSpPr txBox="1"/>
          <p:nvPr/>
        </p:nvSpPr>
        <p:spPr>
          <a:xfrm>
            <a:off x="5909255" y="5877577"/>
            <a:ext cx="980941" cy="276999"/>
          </a:xfrm>
          <a:prstGeom prst="rect">
            <a:avLst/>
          </a:prstGeom>
          <a:solidFill>
            <a:schemeClr val="bg1"/>
          </a:solidFill>
        </p:spPr>
        <p:txBody>
          <a:bodyPr wrap="square" rtlCol="0">
            <a:spAutoFit/>
          </a:bodyPr>
          <a:lstStyle/>
          <a:p>
            <a:r>
              <a:rPr kumimoji="1" lang="en-US" altLang="ja-JP" sz="1200" dirty="0" smtClean="0"/>
              <a:t>    Singapore</a:t>
            </a:r>
            <a:endParaRPr kumimoji="1" lang="ja-JP" altLang="en-US" sz="1200" dirty="0"/>
          </a:p>
        </p:txBody>
      </p:sp>
      <p:sp>
        <p:nvSpPr>
          <p:cNvPr id="19" name="テキスト ボックス 18"/>
          <p:cNvSpPr txBox="1"/>
          <p:nvPr/>
        </p:nvSpPr>
        <p:spPr>
          <a:xfrm>
            <a:off x="4902265" y="5888670"/>
            <a:ext cx="1070456" cy="276999"/>
          </a:xfrm>
          <a:prstGeom prst="rect">
            <a:avLst/>
          </a:prstGeom>
          <a:solidFill>
            <a:schemeClr val="bg1"/>
          </a:solidFill>
        </p:spPr>
        <p:txBody>
          <a:bodyPr wrap="square" rtlCol="0">
            <a:spAutoFit/>
          </a:bodyPr>
          <a:lstStyle/>
          <a:p>
            <a:r>
              <a:rPr kumimoji="1" lang="en-US" altLang="ja-JP" sz="1200" dirty="0" smtClean="0"/>
              <a:t>Hong Kong</a:t>
            </a:r>
            <a:endParaRPr kumimoji="1" lang="ja-JP" altLang="en-US" sz="1200" dirty="0"/>
          </a:p>
        </p:txBody>
      </p:sp>
      <p:sp>
        <p:nvSpPr>
          <p:cNvPr id="20" name="テキスト ボックス 19"/>
          <p:cNvSpPr txBox="1"/>
          <p:nvPr/>
        </p:nvSpPr>
        <p:spPr>
          <a:xfrm>
            <a:off x="3671695" y="5907469"/>
            <a:ext cx="1229310" cy="276999"/>
          </a:xfrm>
          <a:prstGeom prst="rect">
            <a:avLst/>
          </a:prstGeom>
          <a:solidFill>
            <a:schemeClr val="bg1"/>
          </a:solidFill>
        </p:spPr>
        <p:txBody>
          <a:bodyPr wrap="square" rtlCol="0">
            <a:spAutoFit/>
          </a:bodyPr>
          <a:lstStyle/>
          <a:p>
            <a:r>
              <a:rPr lang="en-US" altLang="ja-JP" sz="1200" dirty="0">
                <a:ea typeface="メイリオ" panose="020B0604030504040204" pitchFamily="50" charset="-128"/>
                <a:cs typeface="Arial" panose="020B0604020202020204" pitchFamily="34" charset="0"/>
              </a:rPr>
              <a:t>United States</a:t>
            </a:r>
            <a:endParaRPr kumimoji="1" lang="ja-JP" altLang="en-US" sz="1200" dirty="0"/>
          </a:p>
        </p:txBody>
      </p:sp>
      <p:sp>
        <p:nvSpPr>
          <p:cNvPr id="14" name="正方形/長方形 13"/>
          <p:cNvSpPr/>
          <p:nvPr/>
        </p:nvSpPr>
        <p:spPr>
          <a:xfrm>
            <a:off x="7311348" y="5866485"/>
            <a:ext cx="474115" cy="299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8271010" y="5877576"/>
            <a:ext cx="980941" cy="276999"/>
          </a:xfrm>
          <a:prstGeom prst="rect">
            <a:avLst/>
          </a:prstGeom>
          <a:solidFill>
            <a:schemeClr val="bg1"/>
          </a:solidFill>
        </p:spPr>
        <p:txBody>
          <a:bodyPr wrap="square" rtlCol="0">
            <a:spAutoFit/>
          </a:bodyPr>
          <a:lstStyle/>
          <a:p>
            <a:r>
              <a:rPr kumimoji="1" lang="en-US" altLang="ja-JP" sz="1200" dirty="0" smtClean="0"/>
              <a:t>    China</a:t>
            </a:r>
            <a:endParaRPr kumimoji="1" lang="ja-JP" altLang="en-US" sz="1200" dirty="0"/>
          </a:p>
        </p:txBody>
      </p:sp>
    </p:spTree>
    <p:extLst>
      <p:ext uri="{BB962C8B-B14F-4D97-AF65-F5344CB8AC3E}">
        <p14:creationId xmlns:p14="http://schemas.microsoft.com/office/powerpoint/2010/main" val="2582303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7212437" y="6520482"/>
            <a:ext cx="4249782" cy="230832"/>
          </a:xfrm>
          <a:prstGeom prst="rect">
            <a:avLst/>
          </a:prstGeom>
        </p:spPr>
        <p:txBody>
          <a:bodyPr wrap="square">
            <a:spAutoFit/>
          </a:bodyPr>
          <a:lstStyle/>
          <a:p>
            <a:r>
              <a:rPr lang="en-US" altLang="ja-JP" sz="900" dirty="0"/>
              <a:t>Source: Made by Osaka Prefecture based on the “Bank for International Settlement”</a:t>
            </a:r>
            <a:endParaRPr lang="ja-JP" altLang="en-US" sz="900" dirty="0"/>
          </a:p>
        </p:txBody>
      </p:sp>
      <p:graphicFrame>
        <p:nvGraphicFramePr>
          <p:cNvPr id="19" name="グラフ 18"/>
          <p:cNvGraphicFramePr>
            <a:graphicFrameLocks/>
          </p:cNvGraphicFramePr>
          <p:nvPr>
            <p:extLst>
              <p:ext uri="{D42A27DB-BD31-4B8C-83A1-F6EECF244321}">
                <p14:modId xmlns:p14="http://schemas.microsoft.com/office/powerpoint/2010/main" val="1727117240"/>
              </p:ext>
            </p:extLst>
          </p:nvPr>
        </p:nvGraphicFramePr>
        <p:xfrm>
          <a:off x="1412503" y="985420"/>
          <a:ext cx="9329529" cy="5467915"/>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562881" y="1052737"/>
            <a:ext cx="925253" cy="230832"/>
          </a:xfrm>
          <a:prstGeom prst="rect">
            <a:avLst/>
          </a:prstGeom>
        </p:spPr>
        <p:txBody>
          <a:bodyPr wrap="none">
            <a:spAutoFit/>
          </a:bodyPr>
          <a:lstStyle/>
          <a:p>
            <a:r>
              <a:rPr lang="ja-JP" altLang="en-US" sz="900" dirty="0" smtClean="0"/>
              <a:t>（</a:t>
            </a:r>
            <a:r>
              <a:rPr lang="en-US" altLang="ja-JP" sz="900" dirty="0"/>
              <a:t> $ 1 billion </a:t>
            </a:r>
            <a:r>
              <a:rPr lang="ja-JP" altLang="en-US" sz="900" dirty="0" smtClean="0"/>
              <a:t>）</a:t>
            </a:r>
            <a:endParaRPr lang="ja-JP" altLang="en-US" sz="900" dirty="0"/>
          </a:p>
        </p:txBody>
      </p:sp>
      <p:sp>
        <p:nvSpPr>
          <p:cNvPr id="2" name="スライド番号プレースホルダー 1"/>
          <p:cNvSpPr>
            <a:spLocks noGrp="1"/>
          </p:cNvSpPr>
          <p:nvPr>
            <p:ph type="sldNum" sz="quarter" idx="12"/>
          </p:nvPr>
        </p:nvSpPr>
        <p:spPr>
          <a:xfrm>
            <a:off x="9237617" y="6270773"/>
            <a:ext cx="2743200" cy="365125"/>
          </a:xfrm>
        </p:spPr>
        <p:txBody>
          <a:bodyPr/>
          <a:lstStyle/>
          <a:p>
            <a:r>
              <a:rPr kumimoji="1" lang="ja-JP" altLang="en-US" sz="1400" b="1" dirty="0"/>
              <a:t>６</a:t>
            </a:r>
          </a:p>
        </p:txBody>
      </p:sp>
      <p:sp>
        <p:nvSpPr>
          <p:cNvPr id="7" name="正方形/長方形 6"/>
          <p:cNvSpPr/>
          <p:nvPr/>
        </p:nvSpPr>
        <p:spPr>
          <a:xfrm>
            <a:off x="1143000" y="110703"/>
            <a:ext cx="9924338"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2000" b="1" dirty="0">
                <a:latin typeface="Meiryo UI" panose="020B0604030504040204" pitchFamily="50" charset="-128"/>
                <a:ea typeface="Meiryo UI" panose="020B0604030504040204" pitchFamily="50" charset="-128"/>
              </a:rPr>
              <a:t>５　</a:t>
            </a:r>
            <a:r>
              <a:rPr lang="en-US" altLang="ja-JP" sz="2000" b="1" dirty="0">
                <a:latin typeface="Arial" panose="020B0604020202020204" pitchFamily="34" charset="0"/>
                <a:ea typeface="Meiryo UI" panose="020B0604030504040204" pitchFamily="50" charset="-128"/>
                <a:cs typeface="Arial" panose="020B0604020202020204" pitchFamily="34" charset="0"/>
              </a:rPr>
              <a:t>Outstanding debt securities in major countries</a:t>
            </a:r>
            <a:r>
              <a:rPr lang="zh-CN" altLang="en-US" sz="2000" b="1" dirty="0">
                <a:latin typeface="Arial" panose="020B0604020202020204" pitchFamily="34" charset="0"/>
                <a:ea typeface="Meiryo UI" panose="020B0604030504040204" pitchFamily="50" charset="-128"/>
                <a:cs typeface="Arial" panose="020B0604020202020204" pitchFamily="34" charset="0"/>
              </a:rPr>
              <a:t>（</a:t>
            </a:r>
            <a:r>
              <a:rPr lang="en-US" altLang="zh-CN" sz="2000" b="1" dirty="0">
                <a:latin typeface="Arial" panose="020B0604020202020204" pitchFamily="34" charset="0"/>
                <a:ea typeface="Meiryo UI" panose="020B0604030504040204" pitchFamily="50" charset="-128"/>
                <a:cs typeface="Arial" panose="020B0604020202020204" pitchFamily="34" charset="0"/>
              </a:rPr>
              <a:t>as of the end of 2019</a:t>
            </a:r>
            <a:r>
              <a:rPr lang="zh-CN" altLang="en-US" sz="2000" b="1" dirty="0">
                <a:latin typeface="Arial" panose="020B0604020202020204" pitchFamily="34" charset="0"/>
                <a:ea typeface="Meiryo UI" panose="020B0604030504040204" pitchFamily="50" charset="-128"/>
                <a:cs typeface="Arial" panose="020B0604020202020204" pitchFamily="34" charset="0"/>
              </a:rPr>
              <a:t>）</a:t>
            </a:r>
          </a:p>
        </p:txBody>
      </p:sp>
      <p:sp>
        <p:nvSpPr>
          <p:cNvPr id="8" name="テキスト ボックス 7"/>
          <p:cNvSpPr txBox="1"/>
          <p:nvPr/>
        </p:nvSpPr>
        <p:spPr>
          <a:xfrm>
            <a:off x="426128" y="467962"/>
            <a:ext cx="11087253" cy="553998"/>
          </a:xfrm>
          <a:prstGeom prst="rect">
            <a:avLst/>
          </a:prstGeom>
          <a:noFill/>
          <a:ln w="28575">
            <a:solidFill>
              <a:schemeClr val="tx2"/>
            </a:solidFill>
          </a:ln>
        </p:spPr>
        <p:txBody>
          <a:bodyPr wrap="square" rtlCol="0">
            <a:spAutoFit/>
          </a:bodyPr>
          <a:lstStyle/>
          <a:p>
            <a:r>
              <a:rPr lang="ja-JP" altLang="en-US" sz="1400" dirty="0">
                <a:latin typeface="Arial" panose="020B0604020202020204" pitchFamily="34" charset="0"/>
                <a:ea typeface="メイリオ" panose="020B0604030504040204" pitchFamily="50" charset="-128"/>
                <a:cs typeface="Arial" panose="020B0604020202020204" pitchFamily="34" charset="0"/>
              </a:rPr>
              <a:t>●</a:t>
            </a:r>
            <a:r>
              <a:rPr lang="en-US" altLang="ja-JP" sz="1400" dirty="0">
                <a:latin typeface="Arial" panose="020B0604020202020204" pitchFamily="34" charset="0"/>
                <a:ea typeface="メイリオ" panose="020B0604030504040204" pitchFamily="50" charset="-128"/>
                <a:cs typeface="Arial" panose="020B0604020202020204" pitchFamily="34" charset="0"/>
              </a:rPr>
              <a:t>The debt securities market in the United States is overwhelmingly large in terms of the size (outstanding debt securities) in the world.</a:t>
            </a:r>
            <a:r>
              <a:rPr lang="ja-JP" altLang="en-US" sz="1600" dirty="0">
                <a:latin typeface="メイリオ" panose="020B0604030504040204" pitchFamily="50" charset="-128"/>
                <a:ea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endParaRPr>
          </a:p>
          <a:p>
            <a:r>
              <a:rPr lang="ja-JP" altLang="en-US" sz="1400" dirty="0">
                <a:latin typeface="Arial" panose="020B0604020202020204" pitchFamily="34" charset="0"/>
                <a:ea typeface="メイリオ" panose="020B0604030504040204" pitchFamily="50" charset="-128"/>
                <a:cs typeface="Arial" panose="020B0604020202020204" pitchFamily="34" charset="0"/>
              </a:rPr>
              <a:t>●</a:t>
            </a:r>
            <a:r>
              <a:rPr lang="en-US" altLang="ja-JP" sz="1400" dirty="0">
                <a:latin typeface="Arial" panose="020B0604020202020204" pitchFamily="34" charset="0"/>
                <a:ea typeface="メイリオ" panose="020B0604030504040204" pitchFamily="50" charset="-128"/>
                <a:cs typeface="Arial" panose="020B0604020202020204" pitchFamily="34" charset="0"/>
              </a:rPr>
              <a:t>The size of debt securities market is large in China and Japan in Asia; and very small in Hong Kong and Singapore.</a:t>
            </a:r>
          </a:p>
        </p:txBody>
      </p:sp>
      <p:sp>
        <p:nvSpPr>
          <p:cNvPr id="10" name="楕円 9"/>
          <p:cNvSpPr/>
          <p:nvPr/>
        </p:nvSpPr>
        <p:spPr>
          <a:xfrm>
            <a:off x="11513382" y="6342743"/>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1</a:t>
            </a:r>
            <a:r>
              <a:rPr kumimoji="1" lang="ja-JP" altLang="en-US" sz="800" dirty="0">
                <a:latin typeface="UD デジタル 教科書体 NK-B" panose="02020700000000000000" pitchFamily="18" charset="-128"/>
                <a:ea typeface="UD デジタル 教科書体 NK-B" panose="02020700000000000000" pitchFamily="18" charset="-128"/>
              </a:rPr>
              <a:t>５</a:t>
            </a:r>
          </a:p>
        </p:txBody>
      </p:sp>
      <p:sp>
        <p:nvSpPr>
          <p:cNvPr id="11" name="テキスト ボックス 10"/>
          <p:cNvSpPr txBox="1"/>
          <p:nvPr/>
        </p:nvSpPr>
        <p:spPr>
          <a:xfrm>
            <a:off x="5389107" y="6141003"/>
            <a:ext cx="730706" cy="277000"/>
          </a:xfrm>
          <a:prstGeom prst="rect">
            <a:avLst/>
          </a:prstGeom>
          <a:solidFill>
            <a:schemeClr val="bg1"/>
          </a:solidFill>
        </p:spPr>
        <p:txBody>
          <a:bodyPr wrap="square" rtlCol="0">
            <a:spAutoFit/>
          </a:bodyPr>
          <a:lstStyle/>
          <a:p>
            <a:r>
              <a:rPr kumimoji="1" lang="ja-JP" altLang="en-US" sz="1200" dirty="0" smtClean="0"/>
              <a:t>　</a:t>
            </a:r>
            <a:r>
              <a:rPr kumimoji="1" lang="en-US" altLang="ja-JP" sz="1200" dirty="0" smtClean="0"/>
              <a:t>UK</a:t>
            </a:r>
            <a:endParaRPr kumimoji="1" lang="ja-JP" altLang="en-US" sz="1200" dirty="0"/>
          </a:p>
        </p:txBody>
      </p:sp>
      <p:sp>
        <p:nvSpPr>
          <p:cNvPr id="12" name="テキスト ボックス 11"/>
          <p:cNvSpPr txBox="1"/>
          <p:nvPr/>
        </p:nvSpPr>
        <p:spPr>
          <a:xfrm>
            <a:off x="4398698" y="6155444"/>
            <a:ext cx="714859" cy="276999"/>
          </a:xfrm>
          <a:prstGeom prst="rect">
            <a:avLst/>
          </a:prstGeom>
          <a:solidFill>
            <a:schemeClr val="bg1"/>
          </a:solidFill>
        </p:spPr>
        <p:txBody>
          <a:bodyPr wrap="square" rtlCol="0">
            <a:spAutoFit/>
          </a:bodyPr>
          <a:lstStyle/>
          <a:p>
            <a:r>
              <a:rPr kumimoji="1" lang="en-US" altLang="ja-JP" sz="1200" dirty="0" smtClean="0"/>
              <a:t>Japan</a:t>
            </a:r>
            <a:endParaRPr kumimoji="1" lang="ja-JP" altLang="en-US" sz="1200" dirty="0"/>
          </a:p>
        </p:txBody>
      </p:sp>
      <p:sp>
        <p:nvSpPr>
          <p:cNvPr id="13" name="テキスト ボックス 12"/>
          <p:cNvSpPr txBox="1"/>
          <p:nvPr/>
        </p:nvSpPr>
        <p:spPr>
          <a:xfrm>
            <a:off x="9520593" y="6120764"/>
            <a:ext cx="980941" cy="276999"/>
          </a:xfrm>
          <a:prstGeom prst="rect">
            <a:avLst/>
          </a:prstGeom>
          <a:solidFill>
            <a:schemeClr val="bg1"/>
          </a:solidFill>
        </p:spPr>
        <p:txBody>
          <a:bodyPr wrap="square" rtlCol="0">
            <a:spAutoFit/>
          </a:bodyPr>
          <a:lstStyle/>
          <a:p>
            <a:r>
              <a:rPr kumimoji="1" lang="en-US" altLang="ja-JP" sz="1200" dirty="0" smtClean="0"/>
              <a:t>    Singapore</a:t>
            </a:r>
            <a:endParaRPr kumimoji="1" lang="ja-JP" altLang="en-US" sz="1200" dirty="0"/>
          </a:p>
        </p:txBody>
      </p:sp>
      <p:sp>
        <p:nvSpPr>
          <p:cNvPr id="14" name="テキスト ボックス 13"/>
          <p:cNvSpPr txBox="1"/>
          <p:nvPr/>
        </p:nvSpPr>
        <p:spPr>
          <a:xfrm>
            <a:off x="8554933" y="6118628"/>
            <a:ext cx="1070456" cy="276999"/>
          </a:xfrm>
          <a:prstGeom prst="rect">
            <a:avLst/>
          </a:prstGeom>
          <a:solidFill>
            <a:schemeClr val="bg1"/>
          </a:solidFill>
        </p:spPr>
        <p:txBody>
          <a:bodyPr wrap="square" rtlCol="0">
            <a:spAutoFit/>
          </a:bodyPr>
          <a:lstStyle/>
          <a:p>
            <a:r>
              <a:rPr kumimoji="1" lang="en-US" altLang="ja-JP" sz="1200" dirty="0" smtClean="0"/>
              <a:t>Hong Kong</a:t>
            </a:r>
            <a:endParaRPr kumimoji="1" lang="ja-JP" altLang="en-US" sz="1200" dirty="0"/>
          </a:p>
        </p:txBody>
      </p:sp>
      <p:sp>
        <p:nvSpPr>
          <p:cNvPr id="15" name="テキスト ボックス 14"/>
          <p:cNvSpPr txBox="1"/>
          <p:nvPr/>
        </p:nvSpPr>
        <p:spPr>
          <a:xfrm>
            <a:off x="1956361" y="6160136"/>
            <a:ext cx="1229310" cy="276999"/>
          </a:xfrm>
          <a:prstGeom prst="rect">
            <a:avLst/>
          </a:prstGeom>
          <a:solidFill>
            <a:schemeClr val="bg1"/>
          </a:solidFill>
        </p:spPr>
        <p:txBody>
          <a:bodyPr wrap="square" rtlCol="0">
            <a:spAutoFit/>
          </a:bodyPr>
          <a:lstStyle/>
          <a:p>
            <a:r>
              <a:rPr lang="en-US" altLang="ja-JP" sz="1200" dirty="0">
                <a:ea typeface="メイリオ" panose="020B0604030504040204" pitchFamily="50" charset="-128"/>
                <a:cs typeface="Arial" panose="020B0604020202020204" pitchFamily="34" charset="0"/>
              </a:rPr>
              <a:t>United States</a:t>
            </a:r>
            <a:endParaRPr kumimoji="1" lang="ja-JP" altLang="en-US" sz="1200" dirty="0"/>
          </a:p>
        </p:txBody>
      </p:sp>
      <p:sp>
        <p:nvSpPr>
          <p:cNvPr id="16" name="テキスト ボックス 15"/>
          <p:cNvSpPr txBox="1"/>
          <p:nvPr/>
        </p:nvSpPr>
        <p:spPr>
          <a:xfrm>
            <a:off x="3162635" y="6159181"/>
            <a:ext cx="980941" cy="276999"/>
          </a:xfrm>
          <a:prstGeom prst="rect">
            <a:avLst/>
          </a:prstGeom>
          <a:solidFill>
            <a:schemeClr val="bg1"/>
          </a:solidFill>
        </p:spPr>
        <p:txBody>
          <a:bodyPr wrap="square" rtlCol="0">
            <a:spAutoFit/>
          </a:bodyPr>
          <a:lstStyle/>
          <a:p>
            <a:r>
              <a:rPr kumimoji="1" lang="en-US" altLang="ja-JP" sz="1200" dirty="0" smtClean="0"/>
              <a:t>    China</a:t>
            </a:r>
            <a:endParaRPr kumimoji="1" lang="ja-JP" altLang="en-US" sz="1200" dirty="0"/>
          </a:p>
        </p:txBody>
      </p:sp>
      <p:sp>
        <p:nvSpPr>
          <p:cNvPr id="9" name="正方形/長方形 8"/>
          <p:cNvSpPr/>
          <p:nvPr/>
        </p:nvSpPr>
        <p:spPr>
          <a:xfrm>
            <a:off x="4424456" y="6160136"/>
            <a:ext cx="461053" cy="2311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504502" y="6133643"/>
            <a:ext cx="892262" cy="276999"/>
          </a:xfrm>
          <a:prstGeom prst="rect">
            <a:avLst/>
          </a:prstGeom>
          <a:solidFill>
            <a:schemeClr val="bg1"/>
          </a:solidFill>
        </p:spPr>
        <p:txBody>
          <a:bodyPr wrap="square" rtlCol="0">
            <a:spAutoFit/>
          </a:bodyPr>
          <a:lstStyle/>
          <a:p>
            <a:r>
              <a:rPr kumimoji="1" lang="en-US" altLang="ja-JP" sz="1200" dirty="0"/>
              <a:t>Germany</a:t>
            </a:r>
            <a:endParaRPr kumimoji="1" lang="ja-JP" altLang="en-US" sz="1200" dirty="0"/>
          </a:p>
        </p:txBody>
      </p:sp>
      <p:sp>
        <p:nvSpPr>
          <p:cNvPr id="18" name="テキスト ボックス 17"/>
          <p:cNvSpPr txBox="1"/>
          <p:nvPr/>
        </p:nvSpPr>
        <p:spPr>
          <a:xfrm>
            <a:off x="6490820" y="6155443"/>
            <a:ext cx="730706" cy="277000"/>
          </a:xfrm>
          <a:prstGeom prst="rect">
            <a:avLst/>
          </a:prstGeom>
          <a:solidFill>
            <a:schemeClr val="bg1"/>
          </a:solidFill>
        </p:spPr>
        <p:txBody>
          <a:bodyPr wrap="square" rtlCol="0">
            <a:spAutoFit/>
          </a:bodyPr>
          <a:lstStyle/>
          <a:p>
            <a:r>
              <a:rPr kumimoji="1" lang="en-US" altLang="ja-JP" sz="1200" dirty="0"/>
              <a:t>France</a:t>
            </a:r>
            <a:endParaRPr kumimoji="1" lang="ja-JP" altLang="en-US" sz="1200" dirty="0"/>
          </a:p>
        </p:txBody>
      </p:sp>
    </p:spTree>
    <p:extLst>
      <p:ext uri="{BB962C8B-B14F-4D97-AF65-F5344CB8AC3E}">
        <p14:creationId xmlns:p14="http://schemas.microsoft.com/office/powerpoint/2010/main" val="59973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spTree>
    <p:extLst>
      <p:ext uri="{BB962C8B-B14F-4D97-AF65-F5344CB8AC3E}">
        <p14:creationId xmlns:p14="http://schemas.microsoft.com/office/powerpoint/2010/main" val="349124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706680" y="6403634"/>
            <a:ext cx="2311400" cy="365125"/>
          </a:xfrm>
        </p:spPr>
        <p:txBody>
          <a:bodyPr/>
          <a:lstStyle/>
          <a:p>
            <a:r>
              <a:rPr kumimoji="1" lang="ja-JP" altLang="en-US" sz="1400" b="1" dirty="0"/>
              <a:t>７</a:t>
            </a:r>
          </a:p>
        </p:txBody>
      </p:sp>
      <p:sp>
        <p:nvSpPr>
          <p:cNvPr id="5" name="正方形/長方形 4"/>
          <p:cNvSpPr/>
          <p:nvPr/>
        </p:nvSpPr>
        <p:spPr>
          <a:xfrm>
            <a:off x="1143000" y="23247"/>
            <a:ext cx="9924338"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2000" b="1" dirty="0">
                <a:latin typeface="Arial" panose="020B0604020202020204" pitchFamily="34" charset="0"/>
                <a:ea typeface="Meiryo UI" panose="020B0604030504040204" pitchFamily="50" charset="-128"/>
                <a:cs typeface="Arial" panose="020B0604020202020204" pitchFamily="34" charset="0"/>
              </a:rPr>
              <a:t>６　</a:t>
            </a:r>
            <a:r>
              <a:rPr lang="en-US" altLang="ja-JP" sz="2000" b="1" dirty="0">
                <a:latin typeface="Arial" panose="020B0604020202020204" pitchFamily="34" charset="0"/>
                <a:ea typeface="Meiryo UI" panose="020B0604030504040204" pitchFamily="50" charset="-128"/>
                <a:cs typeface="Arial" panose="020B0604020202020204" pitchFamily="34" charset="0"/>
              </a:rPr>
              <a:t>Tax Rate in Each Country</a:t>
            </a:r>
            <a:endParaRPr lang="ja-JP" altLang="en-US" sz="2000" b="1" dirty="0">
              <a:latin typeface="Arial" panose="020B0604020202020204" pitchFamily="34" charset="0"/>
              <a:ea typeface="Meiryo UI" panose="020B0604030504040204" pitchFamily="50" charset="-128"/>
              <a:cs typeface="Arial" panose="020B0604020202020204" pitchFamily="34" charset="0"/>
            </a:endParaRPr>
          </a:p>
        </p:txBody>
      </p:sp>
      <p:sp>
        <p:nvSpPr>
          <p:cNvPr id="6" name="テキスト ボックス 5"/>
          <p:cNvSpPr txBox="1"/>
          <p:nvPr/>
        </p:nvSpPr>
        <p:spPr>
          <a:xfrm>
            <a:off x="1345715" y="360785"/>
            <a:ext cx="9518907" cy="553998"/>
          </a:xfrm>
          <a:prstGeom prst="rect">
            <a:avLst/>
          </a:prstGeom>
          <a:noFill/>
          <a:ln w="28575">
            <a:solidFill>
              <a:schemeClr val="tx2"/>
            </a:solidFill>
          </a:ln>
        </p:spPr>
        <p:txBody>
          <a:bodyPr wrap="square" rtlCol="0">
            <a:spAutoFit/>
          </a:bodyPr>
          <a:lstStyle/>
          <a:p>
            <a:r>
              <a:rPr lang="ja-JP" altLang="en-US" sz="1500" dirty="0">
                <a:latin typeface="Arial" panose="020B0604020202020204" pitchFamily="34" charset="0"/>
                <a:ea typeface="メイリオ" panose="020B0604030504040204" pitchFamily="50" charset="-128"/>
                <a:cs typeface="Arial" panose="020B0604020202020204" pitchFamily="34" charset="0"/>
              </a:rPr>
              <a:t>●</a:t>
            </a:r>
            <a:r>
              <a:rPr lang="en-US" altLang="ja-JP" sz="1500" dirty="0">
                <a:latin typeface="Arial" panose="020B0604020202020204" pitchFamily="34" charset="0"/>
                <a:ea typeface="メイリオ" panose="020B0604030504040204" pitchFamily="50" charset="-128"/>
                <a:cs typeface="Arial" panose="020B0604020202020204" pitchFamily="34" charset="0"/>
              </a:rPr>
              <a:t>Japan's tax rates (corporate tax, income tax, inheritance tax) are higher than those of major Asian financial cities such as in Hong Kong and Singapore.</a:t>
            </a:r>
            <a:endParaRPr lang="ja-JP" altLang="en-US" sz="1500" dirty="0">
              <a:latin typeface="Arial" panose="020B0604020202020204" pitchFamily="34" charset="0"/>
              <a:ea typeface="メイリオ" panose="020B0604030504040204" pitchFamily="50" charset="-128"/>
              <a:cs typeface="Arial" panose="020B0604020202020204" pitchFamily="34" charset="0"/>
            </a:endParaRPr>
          </a:p>
        </p:txBody>
      </p:sp>
      <p:graphicFrame>
        <p:nvGraphicFramePr>
          <p:cNvPr id="7" name="表 6"/>
          <p:cNvGraphicFramePr>
            <a:graphicFrameLocks noGrp="1"/>
          </p:cNvGraphicFramePr>
          <p:nvPr>
            <p:extLst>
              <p:ext uri="{D42A27DB-BD31-4B8C-83A1-F6EECF244321}">
                <p14:modId xmlns:p14="http://schemas.microsoft.com/office/powerpoint/2010/main" val="441440406"/>
              </p:ext>
            </p:extLst>
          </p:nvPr>
        </p:nvGraphicFramePr>
        <p:xfrm>
          <a:off x="1194512" y="900023"/>
          <a:ext cx="10392244" cy="5289942"/>
        </p:xfrm>
        <a:graphic>
          <a:graphicData uri="http://schemas.openxmlformats.org/drawingml/2006/table">
            <a:tbl>
              <a:tblPr firstRow="1" bandRow="1">
                <a:tableStyleId>{5940675A-B579-460E-94D1-54222C63F5DA}</a:tableStyleId>
              </a:tblPr>
              <a:tblGrid>
                <a:gridCol w="243671">
                  <a:extLst>
                    <a:ext uri="{9D8B030D-6E8A-4147-A177-3AD203B41FA5}">
                      <a16:colId xmlns:a16="http://schemas.microsoft.com/office/drawing/2014/main" val="1724123981"/>
                    </a:ext>
                  </a:extLst>
                </a:gridCol>
                <a:gridCol w="901027">
                  <a:extLst>
                    <a:ext uri="{9D8B030D-6E8A-4147-A177-3AD203B41FA5}">
                      <a16:colId xmlns:a16="http://schemas.microsoft.com/office/drawing/2014/main" val="3939271773"/>
                    </a:ext>
                  </a:extLst>
                </a:gridCol>
                <a:gridCol w="1092916">
                  <a:extLst>
                    <a:ext uri="{9D8B030D-6E8A-4147-A177-3AD203B41FA5}">
                      <a16:colId xmlns:a16="http://schemas.microsoft.com/office/drawing/2014/main" val="262127239"/>
                    </a:ext>
                  </a:extLst>
                </a:gridCol>
                <a:gridCol w="1359105">
                  <a:extLst>
                    <a:ext uri="{9D8B030D-6E8A-4147-A177-3AD203B41FA5}">
                      <a16:colId xmlns:a16="http://schemas.microsoft.com/office/drawing/2014/main" val="3398720426"/>
                    </a:ext>
                  </a:extLst>
                </a:gridCol>
                <a:gridCol w="1359105">
                  <a:extLst>
                    <a:ext uri="{9D8B030D-6E8A-4147-A177-3AD203B41FA5}">
                      <a16:colId xmlns:a16="http://schemas.microsoft.com/office/drawing/2014/main" val="1637068094"/>
                    </a:ext>
                  </a:extLst>
                </a:gridCol>
                <a:gridCol w="1359105">
                  <a:extLst>
                    <a:ext uri="{9D8B030D-6E8A-4147-A177-3AD203B41FA5}">
                      <a16:colId xmlns:a16="http://schemas.microsoft.com/office/drawing/2014/main" val="3716171316"/>
                    </a:ext>
                  </a:extLst>
                </a:gridCol>
                <a:gridCol w="1359105">
                  <a:extLst>
                    <a:ext uri="{9D8B030D-6E8A-4147-A177-3AD203B41FA5}">
                      <a16:colId xmlns:a16="http://schemas.microsoft.com/office/drawing/2014/main" val="3426144153"/>
                    </a:ext>
                  </a:extLst>
                </a:gridCol>
                <a:gridCol w="1359105">
                  <a:extLst>
                    <a:ext uri="{9D8B030D-6E8A-4147-A177-3AD203B41FA5}">
                      <a16:colId xmlns:a16="http://schemas.microsoft.com/office/drawing/2014/main" val="1587539120"/>
                    </a:ext>
                  </a:extLst>
                </a:gridCol>
                <a:gridCol w="1359105">
                  <a:extLst>
                    <a:ext uri="{9D8B030D-6E8A-4147-A177-3AD203B41FA5}">
                      <a16:colId xmlns:a16="http://schemas.microsoft.com/office/drawing/2014/main" val="150816291"/>
                    </a:ext>
                  </a:extLst>
                </a:gridCol>
              </a:tblGrid>
              <a:tr h="637336">
                <a:tc gridSpan="3">
                  <a:txBody>
                    <a:bodyPr/>
                    <a:lstStyle/>
                    <a:p>
                      <a:pPr algn="ctr"/>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Tax category</a:t>
                      </a:r>
                      <a:endParaRPr kumimoji="1" lang="ja-JP" altLang="en-US" sz="1800" b="0" dirty="0">
                        <a:latin typeface="Arial" panose="020B0604020202020204" pitchFamily="34" charset="0"/>
                        <a:ea typeface="メイリオ" panose="020B0604030504040204" pitchFamily="50" charset="-128"/>
                        <a:cs typeface="Arial" panose="020B0604020202020204" pitchFamily="34" charset="0"/>
                      </a:endParaRPr>
                    </a:p>
                  </a:txBody>
                  <a:tcPr anchor="ctr">
                    <a:lnR w="57150" cap="flat" cmpd="sng" algn="ctr">
                      <a:solidFill>
                        <a:schemeClr val="tx1"/>
                      </a:solidFill>
                      <a:prstDash val="solid"/>
                      <a:round/>
                      <a:headEnd type="none" w="med" len="med"/>
                      <a:tailEnd type="none" w="med" len="med"/>
                    </a:lnR>
                    <a:solidFill>
                      <a:schemeClr val="bg1">
                        <a:lumMod val="75000"/>
                      </a:schemeClr>
                    </a:solidFill>
                  </a:tcPr>
                </a:tc>
                <a:tc hMerge="1">
                  <a:txBody>
                    <a:bodyPr/>
                    <a:lstStyle/>
                    <a:p>
                      <a:pPr algn="ctr"/>
                      <a:endParaRPr kumimoji="1" lang="ja-JP" altLang="en-US" sz="1600" b="1" dirty="0"/>
                    </a:p>
                  </a:txBody>
                  <a:tcPr anchor="ctr">
                    <a:solidFill>
                      <a:schemeClr val="bg1">
                        <a:lumMod val="75000"/>
                      </a:schemeClr>
                    </a:solidFill>
                  </a:tcPr>
                </a:tc>
                <a:tc hMerge="1">
                  <a:txBody>
                    <a:bodyPr/>
                    <a:lstStyle/>
                    <a:p>
                      <a:endParaRPr kumimoji="1" lang="ja-JP" altLang="en-US"/>
                    </a:p>
                  </a:txBody>
                  <a:tcPr/>
                </a:tc>
                <a:tc>
                  <a:txBody>
                    <a:bodyPr/>
                    <a:lstStyle/>
                    <a:p>
                      <a:pPr algn="ctr"/>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Japan</a:t>
                      </a:r>
                      <a:endParaRPr kumimoji="1" lang="ja-JP" altLang="en-US" sz="1800" b="0" dirty="0">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bg1">
                        <a:lumMod val="75000"/>
                      </a:schemeClr>
                    </a:solidFill>
                  </a:tcPr>
                </a:tc>
                <a:tc>
                  <a:txBody>
                    <a:bodyPr/>
                    <a:lstStyle/>
                    <a:p>
                      <a:pPr algn="ctr"/>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Hong Kong</a:t>
                      </a:r>
                      <a:endParaRPr kumimoji="1" lang="ja-JP" altLang="en-US" sz="1800" b="0" dirty="0">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solidFill>
                      <a:schemeClr val="bg1">
                        <a:lumMod val="75000"/>
                      </a:schemeClr>
                    </a:solidFill>
                  </a:tcPr>
                </a:tc>
                <a:tc>
                  <a:txBody>
                    <a:bodyPr/>
                    <a:lstStyle/>
                    <a:p>
                      <a:pPr algn="ctr"/>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Singapore</a:t>
                      </a:r>
                      <a:endParaRPr kumimoji="1" lang="ja-JP" altLang="en-US" sz="1800" b="0" dirty="0">
                        <a:latin typeface="Arial" panose="020B0604020202020204" pitchFamily="34" charset="0"/>
                        <a:ea typeface="メイリオ" panose="020B0604030504040204" pitchFamily="50" charset="-128"/>
                        <a:cs typeface="Arial" panose="020B0604020202020204" pitchFamily="34" charset="0"/>
                      </a:endParaRPr>
                    </a:p>
                  </a:txBody>
                  <a:tcPr anchor="ctr">
                    <a:solidFill>
                      <a:schemeClr val="bg1">
                        <a:lumMod val="75000"/>
                      </a:schemeClr>
                    </a:solidFill>
                  </a:tcPr>
                </a:tc>
                <a:tc>
                  <a:txBody>
                    <a:bodyPr/>
                    <a:lstStyle/>
                    <a:p>
                      <a:pPr algn="ctr"/>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Shanghai</a:t>
                      </a:r>
                    </a:p>
                    <a:p>
                      <a:pPr algn="ctr"/>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(China)</a:t>
                      </a:r>
                      <a:endParaRPr kumimoji="1" lang="ja-JP" altLang="en-US" sz="1800" b="0" dirty="0">
                        <a:latin typeface="Arial" panose="020B0604020202020204" pitchFamily="34" charset="0"/>
                        <a:ea typeface="メイリオ" panose="020B0604030504040204" pitchFamily="50" charset="-128"/>
                        <a:cs typeface="Arial" panose="020B0604020202020204" pitchFamily="34" charset="0"/>
                      </a:endParaRPr>
                    </a:p>
                  </a:txBody>
                  <a:tcPr anchor="ctr">
                    <a:solidFill>
                      <a:schemeClr val="bg1">
                        <a:lumMod val="75000"/>
                      </a:schemeClr>
                    </a:solidFill>
                  </a:tcPr>
                </a:tc>
                <a:tc>
                  <a:txBody>
                    <a:bodyPr/>
                    <a:lstStyle/>
                    <a:p>
                      <a:pPr algn="ctr"/>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USA</a:t>
                      </a:r>
                      <a:endParaRPr kumimoji="1" lang="ja-JP" altLang="en-US" sz="1800" b="0" dirty="0">
                        <a:latin typeface="Arial" panose="020B0604020202020204" pitchFamily="34" charset="0"/>
                        <a:ea typeface="メイリオ" panose="020B0604030504040204" pitchFamily="50" charset="-128"/>
                        <a:cs typeface="Arial" panose="020B0604020202020204" pitchFamily="34" charset="0"/>
                      </a:endParaRPr>
                    </a:p>
                  </a:txBody>
                  <a:tcPr anchor="ctr">
                    <a:solidFill>
                      <a:schemeClr val="bg1">
                        <a:lumMod val="75000"/>
                      </a:schemeClr>
                    </a:solidFill>
                  </a:tcPr>
                </a:tc>
                <a:tc>
                  <a:txBody>
                    <a:bodyPr/>
                    <a:lstStyle/>
                    <a:p>
                      <a:pPr algn="ctr"/>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UK</a:t>
                      </a:r>
                      <a:endParaRPr kumimoji="1" lang="ja-JP" altLang="en-US" sz="1800" b="0" dirty="0">
                        <a:latin typeface="Arial" panose="020B0604020202020204" pitchFamily="34" charset="0"/>
                        <a:ea typeface="メイリオ" panose="020B0604030504040204" pitchFamily="50" charset="-128"/>
                        <a:cs typeface="Arial" panose="020B0604020202020204" pitchFamily="34" charset="0"/>
                      </a:endParaRPr>
                    </a:p>
                  </a:txBody>
                  <a:tcPr anchor="ctr">
                    <a:solidFill>
                      <a:schemeClr val="bg1">
                        <a:lumMod val="75000"/>
                      </a:schemeClr>
                    </a:solidFill>
                  </a:tcPr>
                </a:tc>
                <a:extLst>
                  <a:ext uri="{0D108BD9-81ED-4DB2-BD59-A6C34878D82A}">
                    <a16:rowId xmlns:a16="http://schemas.microsoft.com/office/drawing/2014/main" val="744313388"/>
                  </a:ext>
                </a:extLst>
              </a:tr>
              <a:tr h="828204">
                <a:tc gridSpan="3">
                  <a:txBody>
                    <a:bodyPr/>
                    <a:lstStyle/>
                    <a:p>
                      <a:pPr algn="ctr"/>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Corporate tax</a:t>
                      </a:r>
                      <a:endParaRPr kumimoji="1" lang="ja-JP" altLang="en-US" sz="1800" b="0" dirty="0">
                        <a:latin typeface="Arial" panose="020B0604020202020204" pitchFamily="34" charset="0"/>
                        <a:ea typeface="メイリオ" panose="020B0604030504040204" pitchFamily="50" charset="-128"/>
                        <a:cs typeface="Arial" panose="020B0604020202020204" pitchFamily="34" charset="0"/>
                      </a:endParaRPr>
                    </a:p>
                  </a:txBody>
                  <a:tcPr anchor="ctr">
                    <a:lnR w="57150" cap="flat" cmpd="sng" algn="ctr">
                      <a:solidFill>
                        <a:schemeClr val="tx1"/>
                      </a:solidFill>
                      <a:prstDash val="solid"/>
                      <a:round/>
                      <a:headEnd type="none" w="med" len="med"/>
                      <a:tailEnd type="none" w="med" len="med"/>
                    </a:lnR>
                  </a:tcPr>
                </a:tc>
                <a:tc hMerge="1">
                  <a:txBody>
                    <a:bodyPr/>
                    <a:lstStyle/>
                    <a:p>
                      <a:pPr algn="ctr"/>
                      <a:endParaRPr kumimoji="1" lang="en-US" altLang="zh-CN" sz="1800" b="1" dirty="0"/>
                    </a:p>
                  </a:txBody>
                  <a:tcPr anchor="ctr"/>
                </a:tc>
                <a:tc hMerge="1">
                  <a:txBody>
                    <a:bodyPr/>
                    <a:lstStyle/>
                    <a:p>
                      <a:endParaRPr kumimoji="1" lang="ja-JP" altLang="en-US"/>
                    </a:p>
                  </a:txBody>
                  <a:tcPr/>
                </a:tc>
                <a:tc>
                  <a:txBody>
                    <a:bodyPr/>
                    <a:lstStyle/>
                    <a:p>
                      <a:pPr algn="ctr"/>
                      <a:r>
                        <a:rPr kumimoji="1" lang="en-US" altLang="zh-CN" sz="2000" b="0" dirty="0">
                          <a:latin typeface="Arial" panose="020B0604020202020204" pitchFamily="34" charset="0"/>
                          <a:ea typeface="メイリオ" panose="020B0604030504040204" pitchFamily="50" charset="-128"/>
                          <a:cs typeface="Arial" panose="020B0604020202020204" pitchFamily="34" charset="0"/>
                        </a:rPr>
                        <a:t>29.74</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zh-CN" sz="2000" b="0" dirty="0">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16.5</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p>
                      <a:pPr algn="ctr"/>
                      <a:r>
                        <a:rPr kumimoji="1" lang="en-US" altLang="ja-JP" sz="1000" b="0" dirty="0">
                          <a:latin typeface="Arial" panose="020B0604020202020204" pitchFamily="34" charset="0"/>
                          <a:ea typeface="メイリオ" panose="020B0604030504040204" pitchFamily="50" charset="-128"/>
                          <a:cs typeface="Arial" panose="020B0604020202020204" pitchFamily="34" charset="0"/>
                        </a:rPr>
                        <a:t>(8.25</a:t>
                      </a:r>
                      <a:r>
                        <a:rPr kumimoji="1" lang="ja-JP" altLang="en-US" sz="1000" b="0" dirty="0">
                          <a:latin typeface="Arial" panose="020B0604020202020204" pitchFamily="34" charset="0"/>
                          <a:ea typeface="メイリオ" panose="020B0604030504040204" pitchFamily="50" charset="-128"/>
                          <a:cs typeface="Arial" panose="020B0604020202020204" pitchFamily="34" charset="0"/>
                        </a:rPr>
                        <a:t>％ </a:t>
                      </a:r>
                      <a:r>
                        <a:rPr kumimoji="1" lang="en-US" altLang="ja-JP" sz="1000" b="0" dirty="0">
                          <a:latin typeface="Arial" panose="020B0604020202020204" pitchFamily="34" charset="0"/>
                          <a:ea typeface="メイリオ" panose="020B0604030504040204" pitchFamily="50" charset="-128"/>
                          <a:cs typeface="Arial" panose="020B0604020202020204" pitchFamily="34" charset="0"/>
                        </a:rPr>
                        <a:t>up to profit of 2 million HKD )</a:t>
                      </a:r>
                    </a:p>
                  </a:txBody>
                  <a:tcPr anchor="ctr">
                    <a:lnL w="57150" cap="flat" cmpd="sng" algn="ctr">
                      <a:solidFill>
                        <a:schemeClr val="tx1"/>
                      </a:solidFill>
                      <a:prstDash val="solid"/>
                      <a:round/>
                      <a:headEnd type="none" w="med" len="med"/>
                      <a:tailEnd type="none" w="med" len="med"/>
                    </a:lnL>
                  </a:tcP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17</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txBody>
                  <a:tcPr anchor="ct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25</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zh-CN" sz="2000" b="0" dirty="0">
                        <a:latin typeface="Arial" panose="020B0604020202020204" pitchFamily="34" charset="0"/>
                        <a:ea typeface="メイリオ" panose="020B0604030504040204" pitchFamily="50" charset="-128"/>
                        <a:cs typeface="Arial" panose="020B0604020202020204" pitchFamily="34" charset="0"/>
                      </a:endParaRPr>
                    </a:p>
                  </a:txBody>
                  <a:tcPr anchor="ct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27.98</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p>
                  </a:txBody>
                  <a:tcPr anchor="ct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19.0</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txBody>
                  <a:tcPr anchor="ctr"/>
                </a:tc>
                <a:extLst>
                  <a:ext uri="{0D108BD9-81ED-4DB2-BD59-A6C34878D82A}">
                    <a16:rowId xmlns:a16="http://schemas.microsoft.com/office/drawing/2014/main" val="255811945"/>
                  </a:ext>
                </a:extLst>
              </a:tr>
              <a:tr h="680310">
                <a:tc gridSpan="3">
                  <a:txBody>
                    <a:bodyPr/>
                    <a:lstStyle/>
                    <a:p>
                      <a:pPr algn="ctr"/>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Income tax</a:t>
                      </a:r>
                      <a:r>
                        <a:rPr kumimoji="1" lang="en-US" altLang="ja-JP" sz="1000" b="0" dirty="0">
                          <a:latin typeface="Arial" panose="020B0604020202020204" pitchFamily="34" charset="0"/>
                          <a:ea typeface="メイリオ" panose="020B0604030504040204" pitchFamily="50" charset="-128"/>
                          <a:cs typeface="Arial" panose="020B0604020202020204" pitchFamily="34" charset="0"/>
                        </a:rPr>
                        <a:t>※</a:t>
                      </a:r>
                      <a:r>
                        <a:rPr kumimoji="1" lang="ja-JP" altLang="en-US" sz="1000" b="0" dirty="0">
                          <a:latin typeface="Arial" panose="020B0604020202020204" pitchFamily="34" charset="0"/>
                          <a:ea typeface="メイリオ" panose="020B0604030504040204" pitchFamily="50" charset="-128"/>
                          <a:cs typeface="Arial" panose="020B0604020202020204" pitchFamily="34" charset="0"/>
                        </a:rPr>
                        <a:t>１</a:t>
                      </a:r>
                    </a:p>
                  </a:txBody>
                  <a:tcPr anchor="ctr">
                    <a:lnR w="57150" cap="flat" cmpd="sng" algn="ctr">
                      <a:solidFill>
                        <a:schemeClr val="tx1"/>
                      </a:solidFill>
                      <a:prstDash val="solid"/>
                      <a:round/>
                      <a:headEnd type="none" w="med" len="med"/>
                      <a:tailEnd type="none" w="med" len="med"/>
                    </a:lnR>
                    <a:lnB w="12700" cmpd="sng">
                      <a:noFill/>
                    </a:lnB>
                  </a:tcPr>
                </a:tc>
                <a:tc hMerge="1">
                  <a:txBody>
                    <a:bodyPr/>
                    <a:lstStyle/>
                    <a:p>
                      <a:endParaRPr kumimoji="1" lang="en-US" altLang="ja-JP" sz="1400" dirty="0"/>
                    </a:p>
                  </a:txBody>
                  <a:tcPr anchor="ctr"/>
                </a:tc>
                <a:tc hMerge="1">
                  <a:txBody>
                    <a:bodyPr/>
                    <a:lstStyle/>
                    <a:p>
                      <a:endParaRPr kumimoji="1" lang="ja-JP" altLang="en-US"/>
                    </a:p>
                  </a:txBody>
                  <a:tcP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5 - 45</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2 - 17</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r>
                        <a:rPr kumimoji="1" lang="ja-JP" altLang="en-US" sz="1600" b="0" dirty="0">
                          <a:latin typeface="Arial" panose="020B0604020202020204" pitchFamily="34" charset="0"/>
                          <a:ea typeface="メイリオ" panose="020B0604030504040204" pitchFamily="50" charset="-128"/>
                          <a:cs typeface="Arial" panose="020B0604020202020204" pitchFamily="34" charset="0"/>
                        </a:rPr>
                        <a:t>　</a:t>
                      </a:r>
                    </a:p>
                  </a:txBody>
                  <a:tcPr anchor="ctr">
                    <a:lnL w="57150" cap="flat" cmpd="sng" algn="ctr">
                      <a:solidFill>
                        <a:schemeClr val="tx1"/>
                      </a:solidFill>
                      <a:prstDash val="solid"/>
                      <a:round/>
                      <a:headEnd type="none" w="med" len="med"/>
                      <a:tailEnd type="none" w="med" len="med"/>
                    </a:lnL>
                  </a:tcP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0 - 22</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txBody>
                  <a:tcPr anchor="ct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3 - 45</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txBody>
                  <a:tcPr anchor="ctr"/>
                </a:tc>
                <a:tc>
                  <a:txBody>
                    <a:bodyPr/>
                    <a:lstStyle/>
                    <a:p>
                      <a:pPr algn="ctr"/>
                      <a:r>
                        <a:rPr kumimoji="1" lang="en-US" altLang="zh-CN" sz="2000" b="0" dirty="0">
                          <a:latin typeface="Arial" panose="020B0604020202020204" pitchFamily="34" charset="0"/>
                          <a:ea typeface="メイリオ" panose="020B0604030504040204" pitchFamily="50" charset="-128"/>
                          <a:cs typeface="Arial" panose="020B0604020202020204" pitchFamily="34" charset="0"/>
                        </a:rPr>
                        <a:t>10</a:t>
                      </a: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 - </a:t>
                      </a:r>
                      <a:r>
                        <a:rPr kumimoji="1" lang="en-US" altLang="zh-CN" sz="2000" b="0" dirty="0">
                          <a:latin typeface="Arial" panose="020B0604020202020204" pitchFamily="34" charset="0"/>
                          <a:ea typeface="メイリオ" panose="020B0604030504040204" pitchFamily="50" charset="-128"/>
                          <a:cs typeface="Arial" panose="020B0604020202020204" pitchFamily="34" charset="0"/>
                        </a:rPr>
                        <a:t>37</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p>
                  </a:txBody>
                  <a:tcPr anchor="ctr"/>
                </a:tc>
                <a:tc>
                  <a:txBody>
                    <a:bodyPr/>
                    <a:lstStyle/>
                    <a:p>
                      <a:pPr algn="ctr"/>
                      <a:r>
                        <a:rPr kumimoji="1" lang="en-US" altLang="zh-CN" sz="2000" b="0" dirty="0">
                          <a:latin typeface="Arial" panose="020B0604020202020204" pitchFamily="34" charset="0"/>
                          <a:ea typeface="メイリオ" panose="020B0604030504040204" pitchFamily="50" charset="-128"/>
                          <a:cs typeface="Arial" panose="020B0604020202020204" pitchFamily="34" charset="0"/>
                        </a:rPr>
                        <a:t>20</a:t>
                      </a: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 - </a:t>
                      </a:r>
                      <a:r>
                        <a:rPr kumimoji="1" lang="en-US" altLang="zh-CN" sz="2000" b="0" dirty="0">
                          <a:latin typeface="Arial" panose="020B0604020202020204" pitchFamily="34" charset="0"/>
                          <a:ea typeface="メイリオ" panose="020B0604030504040204" pitchFamily="50" charset="-128"/>
                          <a:cs typeface="Arial" panose="020B0604020202020204" pitchFamily="34" charset="0"/>
                        </a:rPr>
                        <a:t>45</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zh-CN" sz="2000" b="0" dirty="0">
                        <a:latin typeface="Arial" panose="020B0604020202020204" pitchFamily="34" charset="0"/>
                        <a:ea typeface="メイリオ" panose="020B0604030504040204" pitchFamily="50" charset="-128"/>
                        <a:cs typeface="Arial" panose="020B0604020202020204" pitchFamily="34" charset="0"/>
                      </a:endParaRPr>
                    </a:p>
                  </a:txBody>
                  <a:tcPr anchor="ctr"/>
                </a:tc>
                <a:extLst>
                  <a:ext uri="{0D108BD9-81ED-4DB2-BD59-A6C34878D82A}">
                    <a16:rowId xmlns:a16="http://schemas.microsoft.com/office/drawing/2014/main" val="4271980573"/>
                  </a:ext>
                </a:extLst>
              </a:tr>
              <a:tr h="853137">
                <a:tc rowSpan="3">
                  <a:txBody>
                    <a:bodyPr/>
                    <a:lstStyle/>
                    <a:p>
                      <a:endParaRPr kumimoji="1" lang="ja-JP" altLang="en-US" sz="1800" b="0" dirty="0">
                        <a:latin typeface="Arial" panose="020B0604020202020204" pitchFamily="34" charset="0"/>
                        <a:ea typeface="メイリオ" panose="020B0604030504040204" pitchFamily="50" charset="-128"/>
                        <a:cs typeface="Arial" panose="020B0604020202020204" pitchFamily="34" charset="0"/>
                      </a:endParaRPr>
                    </a:p>
                  </a:txBody>
                  <a:tcPr anchor="ctr">
                    <a:lnT w="12700" cmpd="sng">
                      <a:noFill/>
                    </a:lnT>
                  </a:tcPr>
                </a:tc>
                <a:tc rowSpan="3">
                  <a:txBody>
                    <a:bodyPr/>
                    <a:lstStyle/>
                    <a:p>
                      <a:pPr algn="l"/>
                      <a:r>
                        <a:rPr kumimoji="1" lang="en-US" altLang="ja-JP" sz="1500" b="0" dirty="0">
                          <a:latin typeface="Arial" panose="020B0604020202020204" pitchFamily="34" charset="0"/>
                          <a:ea typeface="メイリオ" panose="020B0604030504040204" pitchFamily="50" charset="-128"/>
                          <a:cs typeface="Arial" panose="020B0604020202020204" pitchFamily="34" charset="0"/>
                        </a:rPr>
                        <a:t>Finance</a:t>
                      </a:r>
                    </a:p>
                    <a:p>
                      <a:pPr algn="l"/>
                      <a:r>
                        <a:rPr kumimoji="1" lang="en-US" altLang="ja-JP" sz="1500" b="0" dirty="0">
                          <a:latin typeface="Arial" panose="020B0604020202020204" pitchFamily="34" charset="0"/>
                          <a:ea typeface="メイリオ" panose="020B0604030504040204" pitchFamily="50" charset="-128"/>
                          <a:cs typeface="Arial" panose="020B0604020202020204" pitchFamily="34" charset="0"/>
                        </a:rPr>
                        <a:t>-related </a:t>
                      </a:r>
                    </a:p>
                    <a:p>
                      <a:pPr algn="l"/>
                      <a:r>
                        <a:rPr kumimoji="1" lang="en-US" altLang="ja-JP" sz="1500" b="0" dirty="0">
                          <a:latin typeface="Arial" panose="020B0604020202020204" pitchFamily="34" charset="0"/>
                          <a:ea typeface="メイリオ" panose="020B0604030504040204" pitchFamily="50" charset="-128"/>
                          <a:cs typeface="Arial" panose="020B0604020202020204" pitchFamily="34" charset="0"/>
                        </a:rPr>
                        <a:t>tax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Arial" panose="020B0604020202020204" pitchFamily="34" charset="0"/>
                          <a:ea typeface="メイリオ" panose="020B0604030504040204" pitchFamily="50" charset="-128"/>
                          <a:cs typeface="Arial" panose="020B0604020202020204" pitchFamily="34" charset="0"/>
                        </a:rPr>
                        <a:t>※</a:t>
                      </a:r>
                      <a:r>
                        <a:rPr kumimoji="1" lang="ja-JP" altLang="en-US" sz="1000" b="0" dirty="0">
                          <a:latin typeface="Arial" panose="020B0604020202020204" pitchFamily="34" charset="0"/>
                          <a:ea typeface="メイリオ" panose="020B0604030504040204" pitchFamily="50" charset="-128"/>
                          <a:cs typeface="Arial" panose="020B0604020202020204" pitchFamily="34" charset="0"/>
                        </a:rPr>
                        <a:t>２</a:t>
                      </a:r>
                      <a:endParaRPr kumimoji="1" lang="en-US" altLang="zh-CN" sz="1000" b="0" dirty="0">
                        <a:latin typeface="Arial" panose="020B0604020202020204" pitchFamily="34" charset="0"/>
                        <a:ea typeface="メイリオ" panose="020B0604030504040204" pitchFamily="50" charset="-128"/>
                        <a:cs typeface="Arial" panose="020B0604020202020204" pitchFamily="34" charset="0"/>
                      </a:endParaRPr>
                    </a:p>
                  </a:txBody>
                  <a:tcPr anchor="ctr">
                    <a:lnR w="12700" cap="flat" cmpd="sng" algn="ctr">
                      <a:solidFill>
                        <a:schemeClr val="tx1"/>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rPr>
                        <a:t>capital gain</a:t>
                      </a:r>
                    </a:p>
                  </a:txBody>
                  <a:tcPr marL="7620" marR="7620" marT="762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20</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zh-CN" sz="2000" b="0" dirty="0">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txBody>
                  <a:tcPr anchor="ctr">
                    <a:lnB w="12700" cap="flat" cmpd="sng" algn="ctr">
                      <a:solidFill>
                        <a:schemeClr val="tx1"/>
                      </a:solidFill>
                      <a:prstDash val="sysDash"/>
                      <a:round/>
                      <a:headEnd type="none" w="med" len="med"/>
                      <a:tailEnd type="none" w="med" len="med"/>
                    </a:lnB>
                  </a:tcPr>
                </a:tc>
                <a:tc>
                  <a:txBody>
                    <a:bodyPr/>
                    <a:lstStyle/>
                    <a:p>
                      <a:pPr algn="ctr"/>
                      <a:endParaRPr kumimoji="1" lang="en-US" altLang="ja-JP" sz="2000" b="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txBody>
                  <a:tcPr anchor="ctr">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2000" b="0" dirty="0">
                          <a:latin typeface="Arial" panose="020B0604020202020204" pitchFamily="34" charset="0"/>
                          <a:ea typeface="メイリオ" panose="020B0604030504040204" pitchFamily="50" charset="-128"/>
                          <a:cs typeface="Arial" panose="020B0604020202020204" pitchFamily="34" charset="0"/>
                        </a:rPr>
                        <a:t>0</a:t>
                      </a: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 - </a:t>
                      </a:r>
                      <a:r>
                        <a:rPr kumimoji="1" lang="en-US" altLang="zh-CN" sz="2000" b="0" dirty="0">
                          <a:latin typeface="Arial" panose="020B0604020202020204" pitchFamily="34" charset="0"/>
                          <a:ea typeface="メイリオ" panose="020B0604030504040204" pitchFamily="50" charset="-128"/>
                          <a:cs typeface="Arial" panose="020B0604020202020204" pitchFamily="34" charset="0"/>
                        </a:rPr>
                        <a:t>20</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txBody>
                  <a:tcPr anchor="ctr"/>
                </a:tc>
                <a:tc>
                  <a:txBody>
                    <a:bodyPr/>
                    <a:lstStyle/>
                    <a:p>
                      <a:pPr algn="ctr"/>
                      <a:r>
                        <a:rPr kumimoji="1" lang="en-US" altLang="zh-CN" sz="2000" b="0" dirty="0">
                          <a:latin typeface="Arial" panose="020B0604020202020204" pitchFamily="34" charset="0"/>
                          <a:ea typeface="メイリオ" panose="020B0604030504040204" pitchFamily="50" charset="-128"/>
                          <a:cs typeface="Arial" panose="020B0604020202020204" pitchFamily="34" charset="0"/>
                        </a:rPr>
                        <a:t>10</a:t>
                      </a: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 - </a:t>
                      </a:r>
                      <a:r>
                        <a:rPr kumimoji="1" lang="en-US" altLang="zh-CN" sz="2000" b="0" dirty="0">
                          <a:latin typeface="Arial" panose="020B0604020202020204" pitchFamily="34" charset="0"/>
                          <a:ea typeface="メイリオ" panose="020B0604030504040204" pitchFamily="50" charset="-128"/>
                          <a:cs typeface="Arial" panose="020B0604020202020204" pitchFamily="34" charset="0"/>
                        </a:rPr>
                        <a:t>20</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txBody>
                  <a:tcPr anchor="ctr"/>
                </a:tc>
                <a:extLst>
                  <a:ext uri="{0D108BD9-81ED-4DB2-BD59-A6C34878D82A}">
                    <a16:rowId xmlns:a16="http://schemas.microsoft.com/office/drawing/2014/main" val="2287808230"/>
                  </a:ext>
                </a:extLst>
              </a:tr>
              <a:tr h="839076">
                <a:tc vMerge="1">
                  <a:txBody>
                    <a:bodyPr/>
                    <a:lstStyle/>
                    <a:p>
                      <a:endParaRPr kumimoji="1" lang="ja-JP" altLang="en-US"/>
                    </a:p>
                  </a:txBody>
                  <a:tcPr/>
                </a:tc>
                <a:tc vMerge="1">
                  <a:txBody>
                    <a:bodyPr/>
                    <a:lstStyle/>
                    <a:p>
                      <a:endParaRPr kumimoji="1" lang="ja-JP" altLang="en-US"/>
                    </a:p>
                  </a:txBody>
                  <a:tcPr/>
                </a:tc>
                <a:tc>
                  <a:txBody>
                    <a:bodyPr/>
                    <a:lstStyle/>
                    <a:p>
                      <a:pPr marL="0" algn="ctr" defTabSz="914400" rtl="0" eaLnBrk="1" fontAlgn="ctr" latinLnBrk="0" hangingPunct="1"/>
                      <a:r>
                        <a:rPr kumimoji="1" lang="en-US" sz="1800" b="0" i="0" u="none" strike="noStrike" kern="1200" dirty="0">
                          <a:solidFill>
                            <a:srgbClr val="000000"/>
                          </a:solidFill>
                          <a:effectLst/>
                          <a:latin typeface="Arial" panose="020B0604020202020204" pitchFamily="34" charset="0"/>
                          <a:ea typeface="ＭＳ ゴシック" panose="020B0609070205080204" pitchFamily="49" charset="-128"/>
                          <a:cs typeface="Arial" panose="020B0604020202020204" pitchFamily="34" charset="0"/>
                        </a:rPr>
                        <a:t>dividend</a:t>
                      </a:r>
                    </a:p>
                  </a:txBody>
                  <a:tcPr marL="7620" marR="7620" marT="762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dirty="0">
                        <a:latin typeface="Arial" panose="020B0604020202020204" pitchFamily="34" charset="0"/>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10</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 </a:t>
                      </a: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 </a:t>
                      </a: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55</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kumimoji="1" lang="ja-JP" altLang="en-US" b="0" dirty="0">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kumimoji="1" lang="ja-JP" altLang="en-US" b="0" dirty="0">
                        <a:latin typeface="Arial" panose="020B0604020202020204" pitchFamily="34" charset="0"/>
                        <a:ea typeface="メイリオ" panose="020B0604030504040204" pitchFamily="50" charset="-128"/>
                        <a:cs typeface="Arial" panose="020B0604020202020204" pitchFamily="34" charset="0"/>
                      </a:endParaRP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endParaRPr kumimoji="1" lang="ja-JP" altLang="en-US" b="0" dirty="0">
                        <a:latin typeface="Arial" panose="020B0604020202020204" pitchFamily="34" charset="0"/>
                        <a:ea typeface="メイリオ" panose="020B0604030504040204" pitchFamily="50" charset="-128"/>
                        <a:cs typeface="Arial" panose="020B0604020202020204" pitchFamily="34" charset="0"/>
                      </a:endParaRP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0 - 20</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txBody>
                  <a:tcPr anchor="ct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7.5 - 38.1</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p>
                  </a:txBody>
                  <a:tcPr anchor="ctr"/>
                </a:tc>
                <a:extLst>
                  <a:ext uri="{0D108BD9-81ED-4DB2-BD59-A6C34878D82A}">
                    <a16:rowId xmlns:a16="http://schemas.microsoft.com/office/drawing/2014/main" val="2382122858"/>
                  </a:ext>
                </a:extLst>
              </a:tr>
              <a:tr h="680310">
                <a:tc vMerge="1">
                  <a:txBody>
                    <a:bodyPr/>
                    <a:lstStyle/>
                    <a:p>
                      <a:endParaRPr kumimoji="1" lang="ja-JP" altLang="en-US"/>
                    </a:p>
                  </a:txBody>
                  <a:tcPr/>
                </a:tc>
                <a:tc vMerge="1">
                  <a:txBody>
                    <a:bodyPr/>
                    <a:lstStyle/>
                    <a:p>
                      <a:endParaRPr kumimoji="1" lang="ja-JP" altLang="en-US"/>
                    </a:p>
                  </a:txBody>
                  <a:tcPr/>
                </a:tc>
                <a:tc>
                  <a:txBody>
                    <a:bodyPr/>
                    <a:lstStyle/>
                    <a:p>
                      <a:pPr algn="l"/>
                      <a:r>
                        <a:rPr kumimoji="1" lang="en-US" altLang="ja-JP" sz="1800" b="0" dirty="0">
                          <a:latin typeface="Arial" panose="020B0604020202020204" pitchFamily="34" charset="0"/>
                          <a:ea typeface="メイリオ" panose="020B0604030504040204" pitchFamily="50" charset="-128"/>
                          <a:cs typeface="Arial" panose="020B0604020202020204" pitchFamily="34" charset="0"/>
                        </a:rPr>
                        <a:t>interest</a:t>
                      </a:r>
                    </a:p>
                  </a:txBody>
                  <a:tcPr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20</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zh-CN" altLang="en-US" sz="2000" b="0" dirty="0">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kumimoji="1" lang="ja-JP" altLang="en-US" b="0" dirty="0">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lnT w="12700" cap="flat" cmpd="sng" algn="ctr">
                      <a:solidFill>
                        <a:schemeClr val="tx1"/>
                      </a:solidFill>
                      <a:prstDash val="sysDash"/>
                      <a:round/>
                      <a:headEnd type="none" w="med" len="med"/>
                      <a:tailEnd type="none" w="med" len="med"/>
                    </a:lnT>
                  </a:tcPr>
                </a:tc>
                <a:tc>
                  <a:txBody>
                    <a:bodyPr/>
                    <a:lstStyle/>
                    <a:p>
                      <a:endParaRPr kumimoji="1" lang="ja-JP" altLang="en-US" b="0" dirty="0">
                        <a:latin typeface="Arial" panose="020B0604020202020204" pitchFamily="34" charset="0"/>
                        <a:ea typeface="メイリオ" panose="020B0604030504040204" pitchFamily="50" charset="-128"/>
                        <a:cs typeface="Arial" panose="020B0604020202020204" pitchFamily="34" charset="0"/>
                      </a:endParaRPr>
                    </a:p>
                  </a:txBody>
                  <a:tcPr anchor="ctr">
                    <a:lnT w="12700" cap="flat" cmpd="sng" algn="ctr">
                      <a:solidFill>
                        <a:schemeClr val="tx1"/>
                      </a:solidFill>
                      <a:prstDash val="sysDash"/>
                      <a:round/>
                      <a:headEnd type="none" w="med" len="med"/>
                      <a:tailEnd type="none" w="med" len="med"/>
                    </a:lnT>
                  </a:tcPr>
                </a:tc>
                <a:tc>
                  <a:txBody>
                    <a:bodyPr/>
                    <a:lstStyle/>
                    <a:p>
                      <a:endParaRPr kumimoji="1" lang="ja-JP" altLang="en-US" b="0" dirty="0">
                        <a:latin typeface="Arial" panose="020B0604020202020204" pitchFamily="34" charset="0"/>
                        <a:ea typeface="メイリオ" panose="020B0604030504040204" pitchFamily="50" charset="-128"/>
                        <a:cs typeface="Arial" panose="020B0604020202020204" pitchFamily="34" charset="0"/>
                      </a:endParaRPr>
                    </a:p>
                  </a:txBody>
                  <a:tcPr anchor="ctr">
                    <a:lnT w="12700" cap="flat" cmpd="sng" algn="ctr">
                      <a:solidFill>
                        <a:schemeClr val="tx1"/>
                      </a:solidFill>
                      <a:prstDash val="sysDash"/>
                      <a:round/>
                      <a:headEnd type="none" w="med" len="med"/>
                      <a:tailEnd type="none" w="med" len="med"/>
                    </a:lnT>
                  </a:tcP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10 - 37</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p>
                  </a:txBody>
                  <a:tcPr anchor="ct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10〜45</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p>
                  </a:txBody>
                  <a:tcPr anchor="ctr"/>
                </a:tc>
                <a:extLst>
                  <a:ext uri="{0D108BD9-81ED-4DB2-BD59-A6C34878D82A}">
                    <a16:rowId xmlns:a16="http://schemas.microsoft.com/office/drawing/2014/main" val="3072238762"/>
                  </a:ext>
                </a:extLst>
              </a:tr>
              <a:tr h="768825">
                <a:tc gridSpan="3">
                  <a:txBody>
                    <a:bodyPr/>
                    <a:lstStyle/>
                    <a:p>
                      <a:pPr algn="ctr"/>
                      <a:r>
                        <a:rPr lang="en-US" altLang="ja-JP" sz="1800" dirty="0">
                          <a:latin typeface="Arial" panose="020B0604020202020204" pitchFamily="34" charset="0"/>
                          <a:ea typeface="メイリオ" panose="020B0604030504040204" pitchFamily="50" charset="-128"/>
                          <a:cs typeface="Arial" panose="020B0604020202020204" pitchFamily="34" charset="0"/>
                        </a:rPr>
                        <a:t>Inheritance tax</a:t>
                      </a:r>
                      <a:endParaRPr kumimoji="1" lang="ja-JP" altLang="en-US" sz="1800" b="0" dirty="0">
                        <a:latin typeface="Arial" panose="020B0604020202020204" pitchFamily="34" charset="0"/>
                        <a:ea typeface="メイリオ" panose="020B0604030504040204" pitchFamily="50" charset="-128"/>
                        <a:cs typeface="Arial" panose="020B0604020202020204" pitchFamily="34" charset="0"/>
                      </a:endParaRPr>
                    </a:p>
                  </a:txBody>
                  <a:tcPr anchor="ctr">
                    <a:lnR w="57150" cap="flat" cmpd="sng" algn="ctr">
                      <a:solidFill>
                        <a:schemeClr val="tx1"/>
                      </a:solidFill>
                      <a:prstDash val="solid"/>
                      <a:round/>
                      <a:headEnd type="none" w="med" len="med"/>
                      <a:tailEnd type="none" w="med" len="med"/>
                    </a:lnR>
                  </a:tcPr>
                </a:tc>
                <a:tc hMerge="1">
                  <a:txBody>
                    <a:bodyPr/>
                    <a:lstStyle/>
                    <a:p>
                      <a:pPr algn="ctr"/>
                      <a:endParaRPr kumimoji="1" lang="en-US" altLang="ja-JP" sz="1600" b="1" dirty="0">
                        <a:latin typeface="+mn-ea"/>
                        <a:ea typeface="+mn-ea"/>
                      </a:endParaRPr>
                    </a:p>
                  </a:txBody>
                  <a:tcPr anchor="ctr"/>
                </a:tc>
                <a:tc hMerge="1">
                  <a:txBody>
                    <a:bodyPr/>
                    <a:lstStyle/>
                    <a:p>
                      <a:endParaRPr kumimoji="1" lang="ja-JP" altLang="en-US"/>
                    </a:p>
                  </a:txBody>
                  <a:tcPr/>
                </a:tc>
                <a:tc>
                  <a:txBody>
                    <a:bodyPr/>
                    <a:lstStyle/>
                    <a:p>
                      <a:pPr algn="ct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10 - 55</a:t>
                      </a:r>
                      <a:r>
                        <a:rPr kumimoji="1" lang="ja-JP" altLang="en-US" sz="2000" b="0" dirty="0">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tc>
                  <a:txBody>
                    <a:bodyPr/>
                    <a:lstStyle/>
                    <a:p>
                      <a:pPr marL="0" algn="ctr" defTabSz="914400" rtl="0" eaLnBrk="1" latinLnBrk="0" hangingPunct="1">
                        <a:defRPr/>
                      </a:pPr>
                      <a:r>
                        <a:rPr kumimoji="1" lang="en-US" altLang="ja-JP" sz="2000" kern="1200" dirty="0">
                          <a:solidFill>
                            <a:schemeClr val="tx1"/>
                          </a:solidFill>
                          <a:latin typeface="Arial" panose="020B0604020202020204" pitchFamily="34" charset="0"/>
                          <a:ea typeface="メイリオ" panose="020B0604030504040204" pitchFamily="50" charset="-128"/>
                          <a:cs typeface="Arial" panose="020B0604020202020204" pitchFamily="34" charset="0"/>
                        </a:rPr>
                        <a:t>No tax</a:t>
                      </a:r>
                    </a:p>
                    <a:p>
                      <a:pPr algn="ctr"/>
                      <a:r>
                        <a:rPr kumimoji="1" lang="en-US" altLang="ja-JP" sz="1000" b="0" dirty="0">
                          <a:solidFill>
                            <a:schemeClr val="tx1"/>
                          </a:solidFill>
                          <a:latin typeface="Arial" panose="020B0604020202020204" pitchFamily="34" charset="0"/>
                          <a:ea typeface="メイリオ" panose="020B0604030504040204" pitchFamily="50" charset="-128"/>
                          <a:cs typeface="Arial" panose="020B0604020202020204" pitchFamily="34" charset="0"/>
                        </a:rPr>
                        <a:t>※Abolished in 2006</a:t>
                      </a:r>
                      <a:endParaRPr kumimoji="1" lang="ja-JP" altLang="en-US" sz="1000" b="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txBody>
                  <a:tcPr anchor="ctr">
                    <a:lnL w="57150" cap="flat" cmpd="sng" algn="ctr">
                      <a:solidFill>
                        <a:schemeClr val="tx1"/>
                      </a:solidFill>
                      <a:prstDash val="solid"/>
                      <a:round/>
                      <a:headEnd type="none" w="med" len="med"/>
                      <a:tailEnd type="none" w="med" len="med"/>
                    </a:lnL>
                  </a:tcPr>
                </a:tc>
                <a:tc>
                  <a:txBody>
                    <a:bodyPr/>
                    <a:lstStyle/>
                    <a:p>
                      <a:pPr marL="0" algn="ctr" defTabSz="914400" rtl="0" eaLnBrk="1" latinLnBrk="0" hangingPunct="1">
                        <a:defRPr/>
                      </a:pPr>
                      <a:r>
                        <a:rPr kumimoji="1" lang="en-US" altLang="ja-JP" sz="2000" kern="1200" dirty="0">
                          <a:solidFill>
                            <a:schemeClr val="tx1"/>
                          </a:solidFill>
                          <a:latin typeface="Arial" panose="020B0604020202020204" pitchFamily="34" charset="0"/>
                          <a:ea typeface="メイリオ" panose="020B0604030504040204" pitchFamily="50" charset="-128"/>
                          <a:cs typeface="Arial" panose="020B0604020202020204" pitchFamily="34" charset="0"/>
                        </a:rPr>
                        <a:t>No tax</a:t>
                      </a:r>
                    </a:p>
                    <a:p>
                      <a:pPr algn="ctr"/>
                      <a:r>
                        <a:rPr kumimoji="1" lang="en-US" altLang="ja-JP" sz="1000" b="0" dirty="0">
                          <a:latin typeface="Arial" panose="020B0604020202020204" pitchFamily="34" charset="0"/>
                          <a:ea typeface="メイリオ" panose="020B0604030504040204" pitchFamily="50" charset="-128"/>
                          <a:cs typeface="Arial" panose="020B0604020202020204" pitchFamily="34" charset="0"/>
                        </a:rPr>
                        <a:t>※Abolished in 2008</a:t>
                      </a:r>
                      <a:endParaRPr kumimoji="1" lang="ja-JP" altLang="en-US" sz="1000" b="0" dirty="0">
                        <a:latin typeface="Arial" panose="020B0604020202020204" pitchFamily="34" charset="0"/>
                        <a:ea typeface="メイリオ" panose="020B0604030504040204" pitchFamily="50" charset="-128"/>
                        <a:cs typeface="Arial" panose="020B0604020202020204" pitchFamily="34" charset="0"/>
                      </a:endParaRPr>
                    </a:p>
                  </a:txBody>
                  <a:tcPr anchor="ctr"/>
                </a:tc>
                <a:tc>
                  <a:txBody>
                    <a:bodyPr/>
                    <a:lstStyle/>
                    <a:p>
                      <a:pPr marL="0" algn="ctr" defTabSz="914400" rtl="0" eaLnBrk="1" latinLnBrk="0" hangingPunct="1">
                        <a:defRPr/>
                      </a:pPr>
                      <a:r>
                        <a:rPr kumimoji="1" lang="en-US" altLang="ja-JP" sz="2000" kern="1200" dirty="0">
                          <a:solidFill>
                            <a:schemeClr val="tx1"/>
                          </a:solidFill>
                          <a:latin typeface="Arial" panose="020B0604020202020204" pitchFamily="34" charset="0"/>
                          <a:ea typeface="メイリオ" panose="020B0604030504040204" pitchFamily="50" charset="-128"/>
                          <a:cs typeface="Arial" panose="020B0604020202020204" pitchFamily="34" charset="0"/>
                        </a:rPr>
                        <a:t>No tax</a:t>
                      </a:r>
                    </a:p>
                  </a:txBody>
                  <a:tcPr anchor="ctr"/>
                </a:tc>
                <a:tc>
                  <a:txBody>
                    <a:bodyPr/>
                    <a:lstStyle/>
                    <a:p>
                      <a:pPr algn="ctr"/>
                      <a:r>
                        <a:rPr kumimoji="1" lang="en-US" altLang="zh-TW" sz="2000" b="0" dirty="0">
                          <a:solidFill>
                            <a:schemeClr val="tx1"/>
                          </a:solidFill>
                          <a:latin typeface="Arial" panose="020B0604020202020204" pitchFamily="34" charset="0"/>
                          <a:ea typeface="メイリオ" panose="020B0604030504040204" pitchFamily="50" charset="-128"/>
                          <a:cs typeface="Arial" panose="020B0604020202020204" pitchFamily="34" charset="0"/>
                        </a:rPr>
                        <a:t>18</a:t>
                      </a:r>
                      <a:r>
                        <a:rPr kumimoji="1" lang="en-US" altLang="ja-JP" sz="2000" b="0" dirty="0">
                          <a:latin typeface="Arial" panose="020B0604020202020204" pitchFamily="34" charset="0"/>
                          <a:ea typeface="メイリオ" panose="020B0604030504040204" pitchFamily="50" charset="-128"/>
                          <a:cs typeface="Arial" panose="020B0604020202020204" pitchFamily="34" charset="0"/>
                        </a:rPr>
                        <a:t> - </a:t>
                      </a:r>
                      <a:r>
                        <a:rPr kumimoji="1" lang="en-US" altLang="zh-TW" sz="2000" b="0" dirty="0">
                          <a:solidFill>
                            <a:schemeClr val="tx1"/>
                          </a:solidFill>
                          <a:latin typeface="Arial" panose="020B0604020202020204" pitchFamily="34" charset="0"/>
                          <a:ea typeface="メイリオ" panose="020B0604030504040204" pitchFamily="50" charset="-128"/>
                          <a:cs typeface="Arial" panose="020B0604020202020204" pitchFamily="34" charset="0"/>
                        </a:rPr>
                        <a:t>40</a:t>
                      </a:r>
                      <a:r>
                        <a:rPr kumimoji="1" lang="ja-JP" altLang="en-US" sz="2000" b="0" dirty="0">
                          <a:solidFill>
                            <a:schemeClr val="tx1"/>
                          </a:solidFill>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txBody>
                  <a:tcPr anchor="ctr"/>
                </a:tc>
                <a:tc>
                  <a:txBody>
                    <a:bodyPr/>
                    <a:lstStyle/>
                    <a:p>
                      <a:pPr algn="ctr"/>
                      <a:r>
                        <a:rPr kumimoji="1" lang="en-US" altLang="ja-JP" sz="2000" b="0" dirty="0">
                          <a:solidFill>
                            <a:schemeClr val="tx1"/>
                          </a:solidFill>
                          <a:latin typeface="Arial" panose="020B0604020202020204" pitchFamily="34" charset="0"/>
                          <a:ea typeface="メイリオ" panose="020B0604030504040204" pitchFamily="50" charset="-128"/>
                          <a:cs typeface="Arial" panose="020B0604020202020204" pitchFamily="34" charset="0"/>
                        </a:rPr>
                        <a:t>40</a:t>
                      </a:r>
                      <a:r>
                        <a:rPr kumimoji="1" lang="ja-JP" altLang="en-US" sz="2000" b="0" dirty="0">
                          <a:solidFill>
                            <a:schemeClr val="tx1"/>
                          </a:solidFill>
                          <a:latin typeface="Arial" panose="020B0604020202020204" pitchFamily="34" charset="0"/>
                          <a:ea typeface="メイリオ" panose="020B0604030504040204" pitchFamily="50" charset="-128"/>
                          <a:cs typeface="Arial" panose="020B0604020202020204" pitchFamily="34" charset="0"/>
                        </a:rPr>
                        <a:t>％</a:t>
                      </a:r>
                      <a:endParaRPr kumimoji="1" lang="en-US" altLang="ja-JP" sz="2000" b="0" dirty="0">
                        <a:solidFill>
                          <a:schemeClr val="tx1"/>
                        </a:solidFill>
                        <a:latin typeface="Arial" panose="020B0604020202020204" pitchFamily="34" charset="0"/>
                        <a:ea typeface="メイリオ" panose="020B0604030504040204" pitchFamily="50" charset="-128"/>
                        <a:cs typeface="Arial" panose="020B0604020202020204" pitchFamily="34" charset="0"/>
                      </a:endParaRPr>
                    </a:p>
                  </a:txBody>
                  <a:tcPr anchor="ctr"/>
                </a:tc>
                <a:extLst>
                  <a:ext uri="{0D108BD9-81ED-4DB2-BD59-A6C34878D82A}">
                    <a16:rowId xmlns:a16="http://schemas.microsoft.com/office/drawing/2014/main" val="3794899782"/>
                  </a:ext>
                </a:extLst>
              </a:tr>
            </a:tbl>
          </a:graphicData>
        </a:graphic>
      </p:graphicFrame>
      <p:sp>
        <p:nvSpPr>
          <p:cNvPr id="8" name="正方形/長方形 7"/>
          <p:cNvSpPr/>
          <p:nvPr/>
        </p:nvSpPr>
        <p:spPr>
          <a:xfrm>
            <a:off x="6750662" y="6206854"/>
            <a:ext cx="5089855" cy="369332"/>
          </a:xfrm>
          <a:prstGeom prst="rect">
            <a:avLst/>
          </a:prstGeom>
        </p:spPr>
        <p:txBody>
          <a:bodyPr wrap="none">
            <a:spAutoFit/>
          </a:bodyPr>
          <a:lstStyle/>
          <a:p>
            <a:r>
              <a:rPr lang="en-US" altLang="ja-JP" sz="900" dirty="0">
                <a:latin typeface="メイリオ" panose="020B0604030504040204" pitchFamily="50" charset="-128"/>
                <a:ea typeface="メイリオ" panose="020B0604030504040204" pitchFamily="50" charset="-128"/>
              </a:rPr>
              <a:t>Source</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Websites of relevant organizations (Ministry of Finance, National Tax Agency, </a:t>
            </a:r>
          </a:p>
          <a:p>
            <a:r>
              <a:rPr lang="en-US" altLang="ja-JP" sz="900" dirty="0">
                <a:latin typeface="メイリオ" panose="020B0604030504040204" pitchFamily="50" charset="-128"/>
                <a:ea typeface="メイリオ" panose="020B0604030504040204" pitchFamily="50" charset="-128"/>
              </a:rPr>
              <a:t>Japan External Trade Organization, etc., as of  Dec., 2020)</a:t>
            </a:r>
            <a:endParaRPr lang="ja-JP" altLang="en-US" sz="9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1194516" y="6234592"/>
            <a:ext cx="7860084" cy="369332"/>
          </a:xfrm>
          <a:prstGeom prst="rect">
            <a:avLst/>
          </a:prstGeom>
        </p:spPr>
        <p:txBody>
          <a:bodyPr wrap="square">
            <a:spAutoFit/>
          </a:bodyPr>
          <a:lstStyle/>
          <a:p>
            <a:r>
              <a:rPr lang="en-US" altLang="ja-JP" sz="900" dirty="0">
                <a:latin typeface="Arial" panose="020B0604020202020204" pitchFamily="34" charset="0"/>
                <a:ea typeface="メイリオ" panose="020B0604030504040204" pitchFamily="50" charset="-128"/>
                <a:cs typeface="Arial" panose="020B0604020202020204" pitchFamily="34" charset="0"/>
              </a:rPr>
              <a:t>※1:Some countries impose local taxes (resident tax, etc.) in addition to the stated taxes. </a:t>
            </a:r>
            <a:r>
              <a:rPr lang="ja-JP" altLang="en-US" sz="900" dirty="0">
                <a:latin typeface="Arial" panose="020B0604020202020204" pitchFamily="34" charset="0"/>
                <a:ea typeface="メイリオ" panose="020B0604030504040204" pitchFamily="50" charset="-128"/>
                <a:cs typeface="Arial" panose="020B0604020202020204" pitchFamily="34" charset="0"/>
              </a:rPr>
              <a:t>　</a:t>
            </a:r>
            <a:endParaRPr lang="en-US" altLang="ja-JP" sz="900" dirty="0">
              <a:latin typeface="Arial" panose="020B0604020202020204" pitchFamily="34" charset="0"/>
              <a:ea typeface="メイリオ" panose="020B0604030504040204" pitchFamily="50" charset="-128"/>
              <a:cs typeface="Arial" panose="020B0604020202020204" pitchFamily="34" charset="0"/>
            </a:endParaRPr>
          </a:p>
          <a:p>
            <a:r>
              <a:rPr lang="en-US" altLang="ja-JP" sz="900" dirty="0">
                <a:latin typeface="Arial" panose="020B0604020202020204" pitchFamily="34" charset="0"/>
                <a:ea typeface="メイリオ" panose="020B0604030504040204" pitchFamily="50" charset="-128"/>
                <a:cs typeface="Arial" panose="020B0604020202020204" pitchFamily="34" charset="0"/>
              </a:rPr>
              <a:t>※2:In some countries local taxes are included in the listed tax rates; or local taxed are imposed separately.</a:t>
            </a:r>
            <a:endParaRPr lang="ja-JP" altLang="en-US" sz="900" dirty="0">
              <a:latin typeface="Arial" panose="020B0604020202020204" pitchFamily="34" charset="0"/>
              <a:ea typeface="メイリオ" panose="020B0604030504040204" pitchFamily="50" charset="-128"/>
              <a:cs typeface="Arial" panose="020B0604020202020204" pitchFamily="34" charset="0"/>
            </a:endParaRPr>
          </a:p>
        </p:txBody>
      </p:sp>
      <p:sp>
        <p:nvSpPr>
          <p:cNvPr id="10" name="正方形/長方形 9"/>
          <p:cNvSpPr/>
          <p:nvPr/>
        </p:nvSpPr>
        <p:spPr>
          <a:xfrm>
            <a:off x="1194516" y="6542055"/>
            <a:ext cx="7860084" cy="369332"/>
          </a:xfrm>
          <a:prstGeom prst="rect">
            <a:avLst/>
          </a:prstGeom>
        </p:spPr>
        <p:txBody>
          <a:bodyPr wrap="square">
            <a:spAutoFit/>
          </a:bodyPr>
          <a:lstStyle/>
          <a:p>
            <a:r>
              <a:rPr lang="en-US" altLang="ja-JP" sz="900" dirty="0">
                <a:latin typeface="Arial" panose="020B0604020202020204" pitchFamily="34" charset="0"/>
                <a:ea typeface="メイリオ" panose="020B0604030504040204" pitchFamily="50" charset="-128"/>
                <a:cs typeface="Arial" panose="020B0604020202020204" pitchFamily="34" charset="0"/>
              </a:rPr>
              <a:t>Note: The above figures are just extracted from those which are posted on the websites of each related organization, and cannot be unconditionally compared.</a:t>
            </a:r>
            <a:endParaRPr lang="ja-JP" altLang="ja-JP" sz="900" dirty="0">
              <a:latin typeface="Arial" panose="020B0604020202020204" pitchFamily="34" charset="0"/>
              <a:ea typeface="メイリオ" panose="020B0604030504040204" pitchFamily="50" charset="-128"/>
              <a:cs typeface="Arial" panose="020B0604020202020204" pitchFamily="34" charset="0"/>
            </a:endParaRPr>
          </a:p>
        </p:txBody>
      </p:sp>
      <p:sp>
        <p:nvSpPr>
          <p:cNvPr id="12" name="正方形/長方形 11"/>
          <p:cNvSpPr/>
          <p:nvPr/>
        </p:nvSpPr>
        <p:spPr bwMode="white">
          <a:xfrm>
            <a:off x="7794844" y="3561024"/>
            <a:ext cx="787395" cy="1508105"/>
          </a:xfrm>
          <a:prstGeom prst="rect">
            <a:avLst/>
          </a:prstGeom>
          <a:solidFill>
            <a:schemeClr val="bg1"/>
          </a:solidFill>
        </p:spPr>
        <p:txBody>
          <a:bodyPr wrap="none">
            <a:spAutoFit/>
          </a:bodyPr>
          <a:lstStyle/>
          <a:p>
            <a:pPr algn="ctr"/>
            <a:endParaRPr kumimoji="1" lang="en-US" altLang="ja-JP" dirty="0">
              <a:latin typeface="メイリオ" panose="020B0604030504040204" pitchFamily="50" charset="-128"/>
              <a:ea typeface="メイリオ" panose="020B0604030504040204" pitchFamily="50" charset="-128"/>
            </a:endParaRPr>
          </a:p>
          <a:p>
            <a:pPr algn="ctr"/>
            <a:endParaRPr kumimoji="1" lang="en-US" altLang="ja-JP" dirty="0">
              <a:latin typeface="メイリオ" panose="020B0604030504040204" pitchFamily="50" charset="-128"/>
              <a:ea typeface="メイリオ" panose="020B0604030504040204" pitchFamily="50" charset="-128"/>
            </a:endParaRPr>
          </a:p>
          <a:p>
            <a:pPr algn="ctr"/>
            <a:r>
              <a:rPr kumimoji="1" lang="en-US" altLang="ja-JP" sz="2000" dirty="0">
                <a:latin typeface="メイリオ" panose="020B0604030504040204" pitchFamily="50" charset="-128"/>
                <a:ea typeface="メイリオ" panose="020B0604030504040204" pitchFamily="50" charset="-128"/>
              </a:rPr>
              <a:t>20</a:t>
            </a:r>
            <a:r>
              <a:rPr kumimoji="1" lang="ja-JP" altLang="en-US" sz="2000" dirty="0">
                <a:latin typeface="メイリオ" panose="020B0604030504040204" pitchFamily="50" charset="-128"/>
                <a:ea typeface="メイリオ" panose="020B0604030504040204" pitchFamily="50" charset="-128"/>
              </a:rPr>
              <a:t>％</a:t>
            </a:r>
            <a:endParaRPr kumimoji="1" lang="en-US" altLang="ja-JP" sz="2000" dirty="0">
              <a:latin typeface="メイリオ" panose="020B0604030504040204" pitchFamily="50" charset="-128"/>
              <a:ea typeface="メイリオ" panose="020B0604030504040204" pitchFamily="50" charset="-128"/>
            </a:endParaRPr>
          </a:p>
          <a:p>
            <a:pPr algn="ctr"/>
            <a:endParaRPr kumimoji="1" lang="en-US" altLang="ja-JP" dirty="0">
              <a:latin typeface="メイリオ" panose="020B0604030504040204" pitchFamily="50" charset="-128"/>
              <a:ea typeface="メイリオ" panose="020B0604030504040204" pitchFamily="50" charset="-128"/>
            </a:endParaRPr>
          </a:p>
          <a:p>
            <a:pPr algn="ctr"/>
            <a:endParaRPr kumimoji="1" lang="en-US" altLang="ja-JP" dirty="0">
              <a:latin typeface="メイリオ" panose="020B0604030504040204" pitchFamily="50" charset="-128"/>
              <a:ea typeface="メイリオ" panose="020B0604030504040204" pitchFamily="50" charset="-128"/>
            </a:endParaRPr>
          </a:p>
        </p:txBody>
      </p:sp>
      <p:sp>
        <p:nvSpPr>
          <p:cNvPr id="13" name="正方形/長方形 12"/>
          <p:cNvSpPr/>
          <p:nvPr/>
        </p:nvSpPr>
        <p:spPr bwMode="white">
          <a:xfrm>
            <a:off x="5025003" y="3561025"/>
            <a:ext cx="925253" cy="1508105"/>
          </a:xfrm>
          <a:prstGeom prst="rect">
            <a:avLst/>
          </a:prstGeom>
          <a:solidFill>
            <a:schemeClr val="bg1"/>
          </a:solidFill>
        </p:spPr>
        <p:txBody>
          <a:bodyPr wrap="none">
            <a:spAutoFit/>
          </a:bodyPr>
          <a:lstStyle/>
          <a:p>
            <a:pPr algn="ctr" defTabSz="914400">
              <a:defRPr/>
            </a:pPr>
            <a:endParaRPr kumimoji="1" lang="en-US" altLang="ja-JP" dirty="0">
              <a:latin typeface="メイリオ" panose="020B0604030504040204" pitchFamily="50" charset="-128"/>
              <a:ea typeface="メイリオ" panose="020B0604030504040204" pitchFamily="50" charset="-128"/>
            </a:endParaRPr>
          </a:p>
          <a:p>
            <a:pPr algn="ctr" defTabSz="914400">
              <a:defRPr/>
            </a:pPr>
            <a:endParaRPr kumimoji="1" lang="en-US" altLang="ja-JP" dirty="0">
              <a:latin typeface="メイリオ" panose="020B0604030504040204" pitchFamily="50" charset="-128"/>
              <a:ea typeface="メイリオ" panose="020B0604030504040204" pitchFamily="50" charset="-128"/>
            </a:endParaRPr>
          </a:p>
          <a:p>
            <a:pPr algn="ctr" defTabSz="914400">
              <a:defRPr/>
            </a:pPr>
            <a:r>
              <a:rPr kumimoji="1" lang="en-US" altLang="ja-JP" sz="2000" dirty="0">
                <a:latin typeface="Arial" panose="020B0604020202020204" pitchFamily="34" charset="0"/>
                <a:ea typeface="メイリオ" panose="020B0604030504040204" pitchFamily="50" charset="-128"/>
                <a:cs typeface="Arial" panose="020B0604020202020204" pitchFamily="34" charset="0"/>
              </a:rPr>
              <a:t>No tax</a:t>
            </a:r>
          </a:p>
          <a:p>
            <a:pPr algn="ctr" defTabSz="914400">
              <a:defRPr/>
            </a:pPr>
            <a:endParaRPr kumimoji="1" lang="en-US" altLang="ja-JP" dirty="0">
              <a:latin typeface="メイリオ" panose="020B0604030504040204" pitchFamily="50" charset="-128"/>
              <a:ea typeface="メイリオ" panose="020B0604030504040204" pitchFamily="50" charset="-128"/>
            </a:endParaRPr>
          </a:p>
          <a:p>
            <a:pPr algn="ctr" defTabSz="914400">
              <a:defRPr/>
            </a:pPr>
            <a:endParaRPr kumimoji="1" lang="ja-JP" altLang="en-US" dirty="0">
              <a:latin typeface="メイリオ" panose="020B0604030504040204" pitchFamily="50" charset="-128"/>
              <a:ea typeface="メイリオ" panose="020B0604030504040204" pitchFamily="50" charset="-128"/>
            </a:endParaRPr>
          </a:p>
        </p:txBody>
      </p:sp>
      <p:sp>
        <p:nvSpPr>
          <p:cNvPr id="14" name="正方形/長方形 13"/>
          <p:cNvSpPr/>
          <p:nvPr/>
        </p:nvSpPr>
        <p:spPr bwMode="white">
          <a:xfrm>
            <a:off x="6345051" y="3533429"/>
            <a:ext cx="925253" cy="1508105"/>
          </a:xfrm>
          <a:prstGeom prst="rect">
            <a:avLst/>
          </a:prstGeom>
          <a:solidFill>
            <a:schemeClr val="bg1"/>
          </a:solidFill>
        </p:spPr>
        <p:txBody>
          <a:bodyPr wrap="none">
            <a:spAutoFit/>
          </a:bodyPr>
          <a:lstStyle/>
          <a:p>
            <a:pPr algn="ctr" defTabSz="914400">
              <a:defRPr/>
            </a:pPr>
            <a:endParaRPr kumimoji="1" lang="en-US" altLang="ja-JP" dirty="0">
              <a:latin typeface="メイリオ" panose="020B0604030504040204" pitchFamily="50" charset="-128"/>
              <a:ea typeface="メイリオ" panose="020B0604030504040204" pitchFamily="50" charset="-128"/>
            </a:endParaRPr>
          </a:p>
          <a:p>
            <a:pPr algn="ctr" defTabSz="914400">
              <a:defRPr/>
            </a:pPr>
            <a:endParaRPr kumimoji="1" lang="en-US" altLang="ja-JP" dirty="0">
              <a:latin typeface="メイリオ" panose="020B0604030504040204" pitchFamily="50" charset="-128"/>
              <a:ea typeface="メイリオ" panose="020B0604030504040204" pitchFamily="50" charset="-128"/>
            </a:endParaRPr>
          </a:p>
          <a:p>
            <a:pPr algn="ctr" defTabSz="914400">
              <a:defRPr/>
            </a:pPr>
            <a:r>
              <a:rPr kumimoji="1" lang="en-US" altLang="ja-JP" sz="2000" dirty="0">
                <a:latin typeface="Arial" panose="020B0604020202020204" pitchFamily="34" charset="0"/>
                <a:ea typeface="メイリオ" panose="020B0604030504040204" pitchFamily="50" charset="-128"/>
                <a:cs typeface="Arial" panose="020B0604020202020204" pitchFamily="34" charset="0"/>
              </a:rPr>
              <a:t>No tax</a:t>
            </a:r>
          </a:p>
          <a:p>
            <a:pPr algn="ctr" defTabSz="914400">
              <a:defRPr/>
            </a:pPr>
            <a:endParaRPr kumimoji="1" lang="en-US" altLang="ja-JP" dirty="0">
              <a:latin typeface="メイリオ" panose="020B0604030504040204" pitchFamily="50" charset="-128"/>
              <a:ea typeface="メイリオ" panose="020B0604030504040204" pitchFamily="50" charset="-128"/>
            </a:endParaRPr>
          </a:p>
          <a:p>
            <a:pPr algn="ctr" defTabSz="914400">
              <a:defRPr/>
            </a:pPr>
            <a:endParaRPr kumimoji="1" lang="ja-JP" altLang="en-US"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3422322" y="885390"/>
            <a:ext cx="1375842" cy="5329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11590656" y="6407138"/>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1</a:t>
            </a:r>
            <a:r>
              <a:rPr kumimoji="1" lang="ja-JP" altLang="en-US" sz="800" dirty="0">
                <a:latin typeface="UD デジタル 教科書体 NK-B" panose="02020700000000000000" pitchFamily="18" charset="-128"/>
                <a:ea typeface="UD デジタル 教科書体 NK-B" panose="02020700000000000000" pitchFamily="18" charset="-128"/>
              </a:rPr>
              <a:t>６</a:t>
            </a:r>
          </a:p>
        </p:txBody>
      </p:sp>
    </p:spTree>
    <p:extLst>
      <p:ext uri="{BB962C8B-B14F-4D97-AF65-F5344CB8AC3E}">
        <p14:creationId xmlns:p14="http://schemas.microsoft.com/office/powerpoint/2010/main" val="257135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492465" y="510127"/>
            <a:ext cx="9225409" cy="1077218"/>
          </a:xfrm>
          <a:prstGeom prst="rect">
            <a:avLst/>
          </a:prstGeom>
          <a:noFill/>
          <a:ln w="28575">
            <a:solidFill>
              <a:schemeClr val="tx2"/>
            </a:solidFill>
          </a:ln>
        </p:spPr>
        <p:txBody>
          <a:bodyPr wrap="square" rtlCol="0">
            <a:spAutoFit/>
          </a:bodyPr>
          <a:lstStyle/>
          <a:p>
            <a:r>
              <a:rPr lang="ja-JP" altLang="en-US" sz="1600" dirty="0">
                <a:latin typeface="Arial" panose="020B0604020202020204" pitchFamily="34" charset="0"/>
                <a:ea typeface="メイリオ" panose="020B0604030504040204" pitchFamily="50" charset="-128"/>
                <a:cs typeface="Arial" panose="020B0604020202020204" pitchFamily="34" charset="0"/>
              </a:rPr>
              <a:t>●</a:t>
            </a:r>
            <a:r>
              <a:rPr lang="en-US" altLang="ja-JP" sz="1600" dirty="0">
                <a:latin typeface="Arial" panose="020B0604020202020204" pitchFamily="34" charset="0"/>
                <a:ea typeface="メイリオ" panose="020B0604030504040204" pitchFamily="50" charset="-128"/>
                <a:cs typeface="Arial" panose="020B0604020202020204" pitchFamily="34" charset="0"/>
              </a:rPr>
              <a:t>In the 20 years since 1998, household financial assets in a macro level have increased by 2.7 times and by 2.3 times in the US and in the UK respectively, but only by 1.4 times in Japan.</a:t>
            </a:r>
          </a:p>
          <a:p>
            <a:r>
              <a:rPr lang="en-US" altLang="ja-JP" sz="1600" dirty="0">
                <a:latin typeface="Arial" panose="020B0604020202020204" pitchFamily="34" charset="0"/>
                <a:ea typeface="メイリオ" panose="020B0604030504040204" pitchFamily="50" charset="-128"/>
                <a:cs typeface="Arial" panose="020B0604020202020204" pitchFamily="34" charset="0"/>
              </a:rPr>
              <a:t>The increasing rate of returns from securities, etc., also remains low in Japan compared to the US and the UK.</a:t>
            </a:r>
          </a:p>
        </p:txBody>
      </p:sp>
      <p:sp>
        <p:nvSpPr>
          <p:cNvPr id="15" name="角丸四角形 14"/>
          <p:cNvSpPr/>
          <p:nvPr/>
        </p:nvSpPr>
        <p:spPr>
          <a:xfrm>
            <a:off x="1634754" y="6503231"/>
            <a:ext cx="8903024" cy="280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1050" dirty="0">
                <a:solidFill>
                  <a:schemeClr val="tx1"/>
                </a:solidFill>
                <a:latin typeface="メイリオ" panose="020B0604030504040204" pitchFamily="50" charset="-128"/>
                <a:ea typeface="メイリオ" panose="020B0604030504040204" pitchFamily="50" charset="-128"/>
              </a:rPr>
              <a:t>Source: Made by the Financial Services Agency, based on the materials of FRB, BOE, and Bank of Japan</a:t>
            </a:r>
          </a:p>
        </p:txBody>
      </p:sp>
      <p:sp>
        <p:nvSpPr>
          <p:cNvPr id="14" name="正方形/長方形 13"/>
          <p:cNvSpPr/>
          <p:nvPr/>
        </p:nvSpPr>
        <p:spPr>
          <a:xfrm>
            <a:off x="1143000" y="49005"/>
            <a:ext cx="9924338"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2000" b="1" dirty="0">
                <a:latin typeface="Arial" panose="020B0604020202020204" pitchFamily="34" charset="0"/>
                <a:ea typeface="Meiryo UI" panose="020B0604030504040204" pitchFamily="50" charset="-128"/>
                <a:cs typeface="Arial" panose="020B0604020202020204" pitchFamily="34" charset="0"/>
              </a:rPr>
              <a:t>７　</a:t>
            </a:r>
            <a:r>
              <a:rPr lang="en-US" altLang="ja-JP" sz="2000" b="1" dirty="0">
                <a:latin typeface="Arial" panose="020B0604020202020204" pitchFamily="34" charset="0"/>
                <a:ea typeface="Meiryo UI" panose="020B0604030504040204" pitchFamily="50" charset="-128"/>
                <a:cs typeface="Arial" panose="020B0604020202020204" pitchFamily="34" charset="0"/>
              </a:rPr>
              <a:t> Characteristics of personal financial assets</a:t>
            </a:r>
          </a:p>
        </p:txBody>
      </p:sp>
      <p:sp>
        <p:nvSpPr>
          <p:cNvPr id="16" name="スライド番号プレースホルダー 5"/>
          <p:cNvSpPr txBox="1">
            <a:spLocks/>
          </p:cNvSpPr>
          <p:nvPr/>
        </p:nvSpPr>
        <p:spPr>
          <a:xfrm>
            <a:off x="9562174" y="6349225"/>
            <a:ext cx="2311400" cy="365125"/>
          </a:xfrm>
          <a:prstGeom prst="rect">
            <a:avLst/>
          </a:prstGeom>
        </p:spPr>
        <p:txBody>
          <a:bodyPr/>
          <a:lstStyle>
            <a:defPPr>
              <a:defRPr lang="ja-JP"/>
            </a:defPPr>
            <a:lvl1pPr marL="0" algn="l" defTabSz="914266" rtl="0" eaLnBrk="1" latinLnBrk="0" hangingPunct="1">
              <a:defRPr kumimoji="1" sz="1800" kern="1200">
                <a:solidFill>
                  <a:schemeClr val="tx1"/>
                </a:solidFill>
                <a:latin typeface="+mn-lt"/>
                <a:ea typeface="+mn-ea"/>
                <a:cs typeface="+mn-cs"/>
              </a:defRPr>
            </a:lvl1pPr>
            <a:lvl2pPr marL="457131" algn="l" defTabSz="914266" rtl="0" eaLnBrk="1" latinLnBrk="0" hangingPunct="1">
              <a:defRPr kumimoji="1" sz="1800" kern="1200">
                <a:solidFill>
                  <a:schemeClr val="tx1"/>
                </a:solidFill>
                <a:latin typeface="+mn-lt"/>
                <a:ea typeface="+mn-ea"/>
                <a:cs typeface="+mn-cs"/>
              </a:defRPr>
            </a:lvl2pPr>
            <a:lvl3pPr marL="914266" algn="l" defTabSz="914266" rtl="0" eaLnBrk="1" latinLnBrk="0" hangingPunct="1">
              <a:defRPr kumimoji="1" sz="1800" kern="1200">
                <a:solidFill>
                  <a:schemeClr val="tx1"/>
                </a:solidFill>
                <a:latin typeface="+mn-lt"/>
                <a:ea typeface="+mn-ea"/>
                <a:cs typeface="+mn-cs"/>
              </a:defRPr>
            </a:lvl3pPr>
            <a:lvl4pPr marL="1371397" algn="l" defTabSz="914266" rtl="0" eaLnBrk="1" latinLnBrk="0" hangingPunct="1">
              <a:defRPr kumimoji="1" sz="1800" kern="1200">
                <a:solidFill>
                  <a:schemeClr val="tx1"/>
                </a:solidFill>
                <a:latin typeface="+mn-lt"/>
                <a:ea typeface="+mn-ea"/>
                <a:cs typeface="+mn-cs"/>
              </a:defRPr>
            </a:lvl4pPr>
            <a:lvl5pPr marL="1828530" algn="l" defTabSz="914266" rtl="0" eaLnBrk="1" latinLnBrk="0" hangingPunct="1">
              <a:defRPr kumimoji="1" sz="1800" kern="1200">
                <a:solidFill>
                  <a:schemeClr val="tx1"/>
                </a:solidFill>
                <a:latin typeface="+mn-lt"/>
                <a:ea typeface="+mn-ea"/>
                <a:cs typeface="+mn-cs"/>
              </a:defRPr>
            </a:lvl5pPr>
            <a:lvl6pPr marL="2285662" algn="l" defTabSz="914266" rtl="0" eaLnBrk="1" latinLnBrk="0" hangingPunct="1">
              <a:defRPr kumimoji="1" sz="1800" kern="1200">
                <a:solidFill>
                  <a:schemeClr val="tx1"/>
                </a:solidFill>
                <a:latin typeface="+mn-lt"/>
                <a:ea typeface="+mn-ea"/>
                <a:cs typeface="+mn-cs"/>
              </a:defRPr>
            </a:lvl6pPr>
            <a:lvl7pPr marL="2742795" algn="l" defTabSz="914266" rtl="0" eaLnBrk="1" latinLnBrk="0" hangingPunct="1">
              <a:defRPr kumimoji="1" sz="1800" kern="1200">
                <a:solidFill>
                  <a:schemeClr val="tx1"/>
                </a:solidFill>
                <a:latin typeface="+mn-lt"/>
                <a:ea typeface="+mn-ea"/>
                <a:cs typeface="+mn-cs"/>
              </a:defRPr>
            </a:lvl7pPr>
            <a:lvl8pPr marL="3199927" algn="l" defTabSz="914266" rtl="0" eaLnBrk="1" latinLnBrk="0" hangingPunct="1">
              <a:defRPr kumimoji="1" sz="1800" kern="1200">
                <a:solidFill>
                  <a:schemeClr val="tx1"/>
                </a:solidFill>
                <a:latin typeface="+mn-lt"/>
                <a:ea typeface="+mn-ea"/>
                <a:cs typeface="+mn-cs"/>
              </a:defRPr>
            </a:lvl8pPr>
            <a:lvl9pPr marL="3657061" algn="l" defTabSz="914266" rtl="0" eaLnBrk="1" latinLnBrk="0" hangingPunct="1">
              <a:defRPr kumimoji="1" sz="1800" kern="1200">
                <a:solidFill>
                  <a:schemeClr val="tx1"/>
                </a:solidFill>
                <a:latin typeface="+mn-lt"/>
                <a:ea typeface="+mn-ea"/>
                <a:cs typeface="+mn-cs"/>
              </a:defRPr>
            </a:lvl9pPr>
          </a:lstStyle>
          <a:p>
            <a:pPr algn="r"/>
            <a:r>
              <a:rPr lang="ja-JP" altLang="en-US" sz="1400" b="1" dirty="0"/>
              <a:t>８</a:t>
            </a:r>
          </a:p>
        </p:txBody>
      </p:sp>
      <p:pic>
        <p:nvPicPr>
          <p:cNvPr id="2" name="図 1"/>
          <p:cNvPicPr>
            <a:picLocks noChangeAspect="1"/>
          </p:cNvPicPr>
          <p:nvPr/>
        </p:nvPicPr>
        <p:blipFill rotWithShape="1">
          <a:blip r:embed="rId2"/>
          <a:srcRect l="16980" t="30506" r="16981" b="12549"/>
          <a:stretch/>
        </p:blipFill>
        <p:spPr>
          <a:xfrm>
            <a:off x="1110831" y="1843376"/>
            <a:ext cx="9536093" cy="4623073"/>
          </a:xfrm>
          <a:prstGeom prst="rect">
            <a:avLst/>
          </a:prstGeom>
        </p:spPr>
      </p:pic>
      <p:sp>
        <p:nvSpPr>
          <p:cNvPr id="17" name="楕円 16"/>
          <p:cNvSpPr/>
          <p:nvPr/>
        </p:nvSpPr>
        <p:spPr>
          <a:xfrm>
            <a:off x="11513382" y="6342743"/>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1</a:t>
            </a:r>
            <a:r>
              <a:rPr kumimoji="1" lang="ja-JP" altLang="en-US" sz="800" dirty="0">
                <a:latin typeface="UD デジタル 教科書体 NK-B" panose="02020700000000000000" pitchFamily="18" charset="-128"/>
                <a:ea typeface="UD デジタル 教科書体 NK-B" panose="02020700000000000000" pitchFamily="18" charset="-128"/>
              </a:rPr>
              <a:t>７</a:t>
            </a:r>
          </a:p>
        </p:txBody>
      </p:sp>
      <p:sp>
        <p:nvSpPr>
          <p:cNvPr id="8" name="正方形/長方形 7"/>
          <p:cNvSpPr/>
          <p:nvPr/>
        </p:nvSpPr>
        <p:spPr>
          <a:xfrm>
            <a:off x="1983442" y="1622045"/>
            <a:ext cx="7790872" cy="338554"/>
          </a:xfrm>
          <a:prstGeom prst="rect">
            <a:avLst/>
          </a:prstGeom>
        </p:spPr>
        <p:txBody>
          <a:bodyPr wrap="square">
            <a:spAutoFit/>
          </a:bodyPr>
          <a:lstStyle/>
          <a:p>
            <a:pPr algn="ctr"/>
            <a:r>
              <a:rPr lang="en-US" altLang="ja-JP" sz="1600" b="1" dirty="0"/>
              <a:t>Trend in the household financial assets </a:t>
            </a:r>
            <a:r>
              <a:rPr lang="ja-JP" altLang="en-US" sz="1600" b="1" dirty="0"/>
              <a:t>（</a:t>
            </a:r>
            <a:r>
              <a:rPr lang="en-US" altLang="ja-JP" sz="1600" b="1" dirty="0"/>
              <a:t> comparison between Japan, US, and Europe) </a:t>
            </a:r>
            <a:endParaRPr lang="ja-JP" altLang="en-US" sz="1600" b="1" dirty="0"/>
          </a:p>
        </p:txBody>
      </p:sp>
      <p:sp>
        <p:nvSpPr>
          <p:cNvPr id="10" name="テキスト ボックス 9"/>
          <p:cNvSpPr txBox="1"/>
          <p:nvPr/>
        </p:nvSpPr>
        <p:spPr>
          <a:xfrm>
            <a:off x="2321936" y="2018630"/>
            <a:ext cx="1218097" cy="504000"/>
          </a:xfrm>
          <a:prstGeom prst="rect">
            <a:avLst/>
          </a:prstGeom>
          <a:solidFill>
            <a:srgbClr val="339966"/>
          </a:solidFill>
        </p:spPr>
        <p:txBody>
          <a:bodyPr wrap="square" rtlCol="0" anchor="ctr">
            <a:noAutofit/>
          </a:bodyPr>
          <a:lstStyle/>
          <a:p>
            <a:pPr algn="ctr"/>
            <a:r>
              <a:rPr lang="en-US" altLang="ja-JP" sz="1600" b="1" dirty="0" smtClean="0">
                <a:solidFill>
                  <a:schemeClr val="bg1"/>
                </a:solidFill>
                <a:latin typeface="Arial" panose="020B0604020202020204" pitchFamily="34" charset="0"/>
                <a:ea typeface="メイリオ" panose="020B0604030504040204" pitchFamily="50" charset="-128"/>
                <a:cs typeface="Arial" panose="020B0604020202020204" pitchFamily="34" charset="0"/>
              </a:rPr>
              <a:t>United</a:t>
            </a:r>
          </a:p>
          <a:p>
            <a:pPr algn="ctr"/>
            <a:r>
              <a:rPr lang="en-US" altLang="ja-JP" sz="1600" b="1" dirty="0" smtClean="0">
                <a:solidFill>
                  <a:schemeClr val="bg1"/>
                </a:solidFill>
                <a:latin typeface="Arial" panose="020B0604020202020204" pitchFamily="34" charset="0"/>
                <a:ea typeface="メイリオ" panose="020B0604030504040204" pitchFamily="50" charset="-128"/>
                <a:cs typeface="Arial" panose="020B0604020202020204" pitchFamily="34" charset="0"/>
              </a:rPr>
              <a:t>States</a:t>
            </a:r>
            <a:endParaRPr kumimoji="1" lang="ja-JP" altLang="en-US" sz="1600" b="1" dirty="0">
              <a:solidFill>
                <a:schemeClr val="bg1"/>
              </a:solidFill>
            </a:endParaRPr>
          </a:p>
        </p:txBody>
      </p:sp>
      <p:sp>
        <p:nvSpPr>
          <p:cNvPr id="11" name="テキスト ボックス 10"/>
          <p:cNvSpPr txBox="1"/>
          <p:nvPr/>
        </p:nvSpPr>
        <p:spPr>
          <a:xfrm>
            <a:off x="5477217" y="2005934"/>
            <a:ext cx="1218097" cy="504000"/>
          </a:xfrm>
          <a:prstGeom prst="rect">
            <a:avLst/>
          </a:prstGeom>
          <a:solidFill>
            <a:schemeClr val="accent2">
              <a:lumMod val="75000"/>
            </a:schemeClr>
          </a:solidFill>
        </p:spPr>
        <p:txBody>
          <a:bodyPr wrap="square" rtlCol="0" anchor="ctr">
            <a:noAutofit/>
          </a:bodyPr>
          <a:lstStyle/>
          <a:p>
            <a:pPr algn="ctr"/>
            <a:r>
              <a:rPr lang="en-US" altLang="ja-JP" sz="2000" b="1" dirty="0" smtClean="0">
                <a:solidFill>
                  <a:schemeClr val="bg1"/>
                </a:solidFill>
                <a:latin typeface="Arial" panose="020B0604020202020204" pitchFamily="34" charset="0"/>
                <a:ea typeface="メイリオ" panose="020B0604030504040204" pitchFamily="50" charset="-128"/>
                <a:cs typeface="Arial" panose="020B0604020202020204" pitchFamily="34" charset="0"/>
              </a:rPr>
              <a:t>UK</a:t>
            </a:r>
            <a:endParaRPr kumimoji="1" lang="ja-JP" altLang="en-US" sz="2000" b="1" dirty="0">
              <a:solidFill>
                <a:schemeClr val="bg1"/>
              </a:solidFill>
            </a:endParaRPr>
          </a:p>
        </p:txBody>
      </p:sp>
      <p:sp>
        <p:nvSpPr>
          <p:cNvPr id="12" name="テキスト ボックス 11"/>
          <p:cNvSpPr txBox="1"/>
          <p:nvPr/>
        </p:nvSpPr>
        <p:spPr>
          <a:xfrm>
            <a:off x="8582505" y="2031693"/>
            <a:ext cx="1191809" cy="476376"/>
          </a:xfrm>
          <a:prstGeom prst="rect">
            <a:avLst/>
          </a:prstGeom>
          <a:solidFill>
            <a:schemeClr val="accent1">
              <a:lumMod val="75000"/>
            </a:schemeClr>
          </a:solidFill>
        </p:spPr>
        <p:txBody>
          <a:bodyPr wrap="square" rtlCol="0" anchor="ctr">
            <a:noAutofit/>
          </a:bodyPr>
          <a:lstStyle/>
          <a:p>
            <a:pPr algn="ctr"/>
            <a:r>
              <a:rPr lang="en-US" altLang="ja-JP" sz="2000" b="1" smtClean="0">
                <a:solidFill>
                  <a:schemeClr val="bg1"/>
                </a:solidFill>
                <a:latin typeface="Arial" panose="020B0604020202020204" pitchFamily="34" charset="0"/>
                <a:ea typeface="メイリオ" panose="020B0604030504040204" pitchFamily="50" charset="-128"/>
                <a:cs typeface="Arial" panose="020B0604020202020204" pitchFamily="34" charset="0"/>
              </a:rPr>
              <a:t>Japan</a:t>
            </a:r>
            <a:endParaRPr kumimoji="1" lang="ja-JP" altLang="en-US" sz="2000" b="1" dirty="0">
              <a:solidFill>
                <a:schemeClr val="bg1"/>
              </a:solidFill>
            </a:endParaRPr>
          </a:p>
        </p:txBody>
      </p:sp>
      <p:sp>
        <p:nvSpPr>
          <p:cNvPr id="18" name="テキスト ボックス 17"/>
          <p:cNvSpPr txBox="1"/>
          <p:nvPr/>
        </p:nvSpPr>
        <p:spPr>
          <a:xfrm>
            <a:off x="3780767" y="2616453"/>
            <a:ext cx="1218097" cy="287383"/>
          </a:xfrm>
          <a:prstGeom prst="rect">
            <a:avLst/>
          </a:prstGeom>
          <a:solidFill>
            <a:schemeClr val="bg1"/>
          </a:solidFill>
        </p:spPr>
        <p:txBody>
          <a:bodyPr wrap="square" lIns="0" tIns="0" rIns="0" bIns="0" rtlCol="0" anchor="ctr">
            <a:noAutofit/>
          </a:bodyPr>
          <a:lstStyle/>
          <a:p>
            <a:pPr algn="ctr"/>
            <a:r>
              <a:rPr lang="en-US" altLang="ja-JP" sz="2000" b="1" dirty="0" smtClean="0">
                <a:latin typeface="Arial" panose="020B0604020202020204" pitchFamily="34" charset="0"/>
                <a:ea typeface="メイリオ" panose="020B0604030504040204" pitchFamily="50" charset="-128"/>
                <a:cs typeface="Arial" panose="020B0604020202020204" pitchFamily="34" charset="0"/>
              </a:rPr>
              <a:t>2.7times</a:t>
            </a:r>
            <a:endParaRPr kumimoji="1" lang="ja-JP" altLang="en-US" b="1" dirty="0"/>
          </a:p>
        </p:txBody>
      </p:sp>
      <p:sp>
        <p:nvSpPr>
          <p:cNvPr id="19" name="テキスト ボックス 18"/>
          <p:cNvSpPr txBox="1"/>
          <p:nvPr/>
        </p:nvSpPr>
        <p:spPr>
          <a:xfrm>
            <a:off x="3363340" y="3867529"/>
            <a:ext cx="1218097" cy="287383"/>
          </a:xfrm>
          <a:prstGeom prst="rect">
            <a:avLst/>
          </a:prstGeom>
          <a:solidFill>
            <a:schemeClr val="bg1"/>
          </a:solidFill>
        </p:spPr>
        <p:txBody>
          <a:bodyPr wrap="square" lIns="0" tIns="0" rIns="0" bIns="0" rtlCol="0" anchor="ctr">
            <a:noAutofit/>
          </a:bodyPr>
          <a:lstStyle/>
          <a:p>
            <a:pPr algn="ctr"/>
            <a:r>
              <a:rPr lang="en-US" altLang="ja-JP" sz="2000" b="1" dirty="0" smtClean="0">
                <a:latin typeface="Arial" panose="020B0604020202020204" pitchFamily="34" charset="0"/>
                <a:ea typeface="メイリオ" panose="020B0604030504040204" pitchFamily="50" charset="-128"/>
                <a:cs typeface="Arial" panose="020B0604020202020204" pitchFamily="34" charset="0"/>
              </a:rPr>
              <a:t>2.</a:t>
            </a:r>
            <a:r>
              <a:rPr lang="en-US" altLang="ja-JP" sz="2000" b="1" dirty="0">
                <a:latin typeface="Arial" panose="020B0604020202020204" pitchFamily="34" charset="0"/>
                <a:ea typeface="メイリオ" panose="020B0604030504040204" pitchFamily="50" charset="-128"/>
                <a:cs typeface="Arial" panose="020B0604020202020204" pitchFamily="34" charset="0"/>
              </a:rPr>
              <a:t>0</a:t>
            </a:r>
            <a:r>
              <a:rPr lang="en-US" altLang="ja-JP" sz="2000" b="1" dirty="0" smtClean="0">
                <a:latin typeface="Arial" panose="020B0604020202020204" pitchFamily="34" charset="0"/>
                <a:ea typeface="メイリオ" panose="020B0604030504040204" pitchFamily="50" charset="-128"/>
                <a:cs typeface="Arial" panose="020B0604020202020204" pitchFamily="34" charset="0"/>
              </a:rPr>
              <a:t>times</a:t>
            </a:r>
            <a:endParaRPr kumimoji="1" lang="ja-JP" altLang="en-US" b="1" dirty="0"/>
          </a:p>
        </p:txBody>
      </p:sp>
      <p:sp>
        <p:nvSpPr>
          <p:cNvPr id="20" name="テキスト ボックス 19"/>
          <p:cNvSpPr txBox="1"/>
          <p:nvPr/>
        </p:nvSpPr>
        <p:spPr>
          <a:xfrm>
            <a:off x="6839630" y="3409195"/>
            <a:ext cx="1218097" cy="287383"/>
          </a:xfrm>
          <a:prstGeom prst="rect">
            <a:avLst/>
          </a:prstGeom>
          <a:solidFill>
            <a:schemeClr val="bg1"/>
          </a:solidFill>
        </p:spPr>
        <p:txBody>
          <a:bodyPr wrap="square" lIns="0" tIns="0" rIns="0" bIns="0" rtlCol="0" anchor="ctr">
            <a:noAutofit/>
          </a:bodyPr>
          <a:lstStyle/>
          <a:p>
            <a:pPr algn="ctr"/>
            <a:r>
              <a:rPr lang="en-US" altLang="ja-JP" sz="2000" b="1" dirty="0" smtClean="0">
                <a:latin typeface="Arial" panose="020B0604020202020204" pitchFamily="34" charset="0"/>
                <a:ea typeface="メイリオ" panose="020B0604030504040204" pitchFamily="50" charset="-128"/>
                <a:cs typeface="Arial" panose="020B0604020202020204" pitchFamily="34" charset="0"/>
              </a:rPr>
              <a:t>2.3times</a:t>
            </a:r>
            <a:endParaRPr kumimoji="1" lang="ja-JP" altLang="en-US" b="1" dirty="0"/>
          </a:p>
        </p:txBody>
      </p:sp>
      <p:sp>
        <p:nvSpPr>
          <p:cNvPr id="21" name="テキスト ボックス 20"/>
          <p:cNvSpPr txBox="1"/>
          <p:nvPr/>
        </p:nvSpPr>
        <p:spPr>
          <a:xfrm>
            <a:off x="6569467" y="4650439"/>
            <a:ext cx="1218097" cy="287383"/>
          </a:xfrm>
          <a:prstGeom prst="rect">
            <a:avLst/>
          </a:prstGeom>
          <a:solidFill>
            <a:schemeClr val="bg1"/>
          </a:solidFill>
        </p:spPr>
        <p:txBody>
          <a:bodyPr wrap="square" lIns="0" tIns="0" rIns="0" bIns="0" rtlCol="0" anchor="ctr">
            <a:noAutofit/>
          </a:bodyPr>
          <a:lstStyle/>
          <a:p>
            <a:pPr algn="ctr"/>
            <a:r>
              <a:rPr lang="en-US" altLang="ja-JP" sz="2000" b="1" dirty="0" smtClean="0">
                <a:latin typeface="Arial" panose="020B0604020202020204" pitchFamily="34" charset="0"/>
                <a:ea typeface="メイリオ" panose="020B0604030504040204" pitchFamily="50" charset="-128"/>
                <a:cs typeface="Arial" panose="020B0604020202020204" pitchFamily="34" charset="0"/>
              </a:rPr>
              <a:t>1.6times</a:t>
            </a:r>
            <a:endParaRPr kumimoji="1" lang="ja-JP" altLang="en-US" b="1" dirty="0"/>
          </a:p>
        </p:txBody>
      </p:sp>
      <p:sp>
        <p:nvSpPr>
          <p:cNvPr id="22" name="テキスト ボックス 21"/>
          <p:cNvSpPr txBox="1"/>
          <p:nvPr/>
        </p:nvSpPr>
        <p:spPr>
          <a:xfrm>
            <a:off x="9862056" y="4650439"/>
            <a:ext cx="1218097" cy="287383"/>
          </a:xfrm>
          <a:prstGeom prst="rect">
            <a:avLst/>
          </a:prstGeom>
          <a:solidFill>
            <a:schemeClr val="bg1"/>
          </a:solidFill>
        </p:spPr>
        <p:txBody>
          <a:bodyPr wrap="square" lIns="0" tIns="0" rIns="0" bIns="0" rtlCol="0" anchor="ctr">
            <a:noAutofit/>
          </a:bodyPr>
          <a:lstStyle/>
          <a:p>
            <a:pPr algn="ctr"/>
            <a:r>
              <a:rPr lang="en-US" altLang="ja-JP" sz="2000" b="1" dirty="0" smtClean="0">
                <a:latin typeface="Arial" panose="020B0604020202020204" pitchFamily="34" charset="0"/>
                <a:ea typeface="メイリオ" panose="020B0604030504040204" pitchFamily="50" charset="-128"/>
                <a:cs typeface="Arial" panose="020B0604020202020204" pitchFamily="34" charset="0"/>
              </a:rPr>
              <a:t>1.4times</a:t>
            </a:r>
            <a:endParaRPr kumimoji="1" lang="ja-JP" altLang="en-US" b="1" dirty="0"/>
          </a:p>
        </p:txBody>
      </p:sp>
      <p:sp>
        <p:nvSpPr>
          <p:cNvPr id="23" name="テキスト ボックス 22"/>
          <p:cNvSpPr txBox="1"/>
          <p:nvPr/>
        </p:nvSpPr>
        <p:spPr>
          <a:xfrm>
            <a:off x="9800602" y="5284809"/>
            <a:ext cx="1218097" cy="287383"/>
          </a:xfrm>
          <a:prstGeom prst="rect">
            <a:avLst/>
          </a:prstGeom>
          <a:solidFill>
            <a:schemeClr val="bg1"/>
          </a:solidFill>
        </p:spPr>
        <p:txBody>
          <a:bodyPr wrap="square" lIns="0" tIns="0" rIns="0" bIns="0" rtlCol="0" anchor="ctr">
            <a:noAutofit/>
          </a:bodyPr>
          <a:lstStyle/>
          <a:p>
            <a:pPr algn="ctr"/>
            <a:r>
              <a:rPr lang="en-US" altLang="ja-JP" sz="2000" b="1" dirty="0" smtClean="0">
                <a:latin typeface="Arial" panose="020B0604020202020204" pitchFamily="34" charset="0"/>
                <a:ea typeface="メイリオ" panose="020B0604030504040204" pitchFamily="50" charset="-128"/>
                <a:cs typeface="Arial" panose="020B0604020202020204" pitchFamily="34" charset="0"/>
              </a:rPr>
              <a:t>1.2times</a:t>
            </a:r>
            <a:endParaRPr kumimoji="1" lang="ja-JP" altLang="en-US" b="1" dirty="0"/>
          </a:p>
        </p:txBody>
      </p:sp>
      <p:sp>
        <p:nvSpPr>
          <p:cNvPr id="24" name="テキスト ボックス 23"/>
          <p:cNvSpPr txBox="1"/>
          <p:nvPr/>
        </p:nvSpPr>
        <p:spPr>
          <a:xfrm>
            <a:off x="4663351" y="3841730"/>
            <a:ext cx="1656000" cy="648000"/>
          </a:xfrm>
          <a:prstGeom prst="rect">
            <a:avLst/>
          </a:prstGeom>
          <a:solidFill>
            <a:srgbClr val="00B050"/>
          </a:solidFill>
        </p:spPr>
        <p:txBody>
          <a:bodyPr wrap="square" rtlCol="0" anchor="ctr">
            <a:noAutofit/>
          </a:bodyPr>
          <a:lstStyle/>
          <a:p>
            <a:pPr algn="ctr">
              <a:lnSpc>
                <a:spcPts val="2000"/>
              </a:lnSpc>
            </a:pPr>
            <a:r>
              <a:rPr kumimoji="1" lang="en-US" altLang="ja-JP" sz="2000" b="1" dirty="0">
                <a:solidFill>
                  <a:schemeClr val="bg1"/>
                </a:solidFill>
              </a:rPr>
              <a:t>returns from securities</a:t>
            </a:r>
            <a:endParaRPr kumimoji="1" lang="ja-JP" altLang="en-US" sz="2000" b="1" dirty="0">
              <a:solidFill>
                <a:schemeClr val="bg1"/>
              </a:solidFill>
            </a:endParaRPr>
          </a:p>
        </p:txBody>
      </p:sp>
      <p:sp>
        <p:nvSpPr>
          <p:cNvPr id="27" name="テキスト ボックス 26"/>
          <p:cNvSpPr txBox="1"/>
          <p:nvPr/>
        </p:nvSpPr>
        <p:spPr>
          <a:xfrm>
            <a:off x="2129441" y="2616453"/>
            <a:ext cx="1410592" cy="476376"/>
          </a:xfrm>
          <a:prstGeom prst="rect">
            <a:avLst/>
          </a:prstGeom>
          <a:solidFill>
            <a:schemeClr val="accent1">
              <a:lumMod val="75000"/>
            </a:schemeClr>
          </a:solidFill>
        </p:spPr>
        <p:txBody>
          <a:bodyPr wrap="square" rtlCol="0" anchor="ctr">
            <a:noAutofit/>
          </a:bodyPr>
          <a:lstStyle/>
          <a:p>
            <a:pPr algn="ctr"/>
            <a:r>
              <a:rPr lang="en-US" altLang="ja-JP" b="1" dirty="0" smtClean="0">
                <a:solidFill>
                  <a:schemeClr val="bg1"/>
                </a:solidFill>
                <a:latin typeface="Arial" panose="020B0604020202020204" pitchFamily="34" charset="0"/>
                <a:ea typeface="メイリオ" panose="020B0604030504040204" pitchFamily="50" charset="-128"/>
                <a:cs typeface="Arial" panose="020B0604020202020204" pitchFamily="34" charset="0"/>
              </a:rPr>
              <a:t>9,558</a:t>
            </a:r>
          </a:p>
          <a:p>
            <a:pPr algn="ctr"/>
            <a:r>
              <a:rPr lang="en-US" altLang="ja-JP" sz="1200" b="1" dirty="0" smtClean="0">
                <a:solidFill>
                  <a:schemeClr val="bg1"/>
                </a:solidFill>
                <a:latin typeface="Arial" panose="020B0604020202020204" pitchFamily="34" charset="0"/>
                <a:ea typeface="メイリオ" panose="020B0604030504040204" pitchFamily="50" charset="-128"/>
                <a:cs typeface="Arial" panose="020B0604020202020204" pitchFamily="34" charset="0"/>
              </a:rPr>
              <a:t> </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trillion yen</a:t>
            </a:r>
            <a:endParaRPr kumimoji="1" lang="ja-JP" altLang="en-US" sz="1200" b="1" dirty="0">
              <a:solidFill>
                <a:schemeClr val="bg1"/>
              </a:solidFill>
            </a:endParaRPr>
          </a:p>
        </p:txBody>
      </p:sp>
      <p:sp>
        <p:nvSpPr>
          <p:cNvPr id="29" name="テキスト ボックス 28"/>
          <p:cNvSpPr txBox="1"/>
          <p:nvPr/>
        </p:nvSpPr>
        <p:spPr>
          <a:xfrm>
            <a:off x="5173581" y="3010520"/>
            <a:ext cx="1410592" cy="476376"/>
          </a:xfrm>
          <a:prstGeom prst="rect">
            <a:avLst/>
          </a:prstGeom>
          <a:solidFill>
            <a:schemeClr val="accent1">
              <a:lumMod val="75000"/>
            </a:schemeClr>
          </a:solidFill>
        </p:spPr>
        <p:txBody>
          <a:bodyPr wrap="square" rtlCol="0" anchor="ctr">
            <a:noAutofit/>
          </a:bodyPr>
          <a:lstStyle/>
          <a:p>
            <a:pPr algn="ctr"/>
            <a:r>
              <a:rPr lang="en-US" altLang="ja-JP" b="1" dirty="0" smtClean="0">
                <a:solidFill>
                  <a:schemeClr val="bg1"/>
                </a:solidFill>
                <a:latin typeface="Arial" panose="020B0604020202020204" pitchFamily="34" charset="0"/>
                <a:ea typeface="メイリオ" panose="020B0604030504040204" pitchFamily="50" charset="-128"/>
                <a:cs typeface="Arial" panose="020B0604020202020204" pitchFamily="34" charset="0"/>
              </a:rPr>
              <a:t>965</a:t>
            </a:r>
          </a:p>
          <a:p>
            <a:pPr algn="ctr"/>
            <a:r>
              <a:rPr lang="en-US" altLang="ja-JP" sz="1200" b="1" dirty="0" smtClean="0">
                <a:solidFill>
                  <a:schemeClr val="bg1"/>
                </a:solidFill>
                <a:latin typeface="Arial" panose="020B0604020202020204" pitchFamily="34" charset="0"/>
                <a:ea typeface="メイリオ" panose="020B0604030504040204" pitchFamily="50" charset="-128"/>
                <a:cs typeface="Arial" panose="020B0604020202020204" pitchFamily="34" charset="0"/>
              </a:rPr>
              <a:t> </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trillion yen</a:t>
            </a:r>
            <a:endParaRPr kumimoji="1" lang="ja-JP" altLang="en-US" sz="1200" b="1" dirty="0">
              <a:solidFill>
                <a:schemeClr val="bg1"/>
              </a:solidFill>
            </a:endParaRPr>
          </a:p>
        </p:txBody>
      </p:sp>
      <p:sp>
        <p:nvSpPr>
          <p:cNvPr id="30" name="テキスト ボックス 29"/>
          <p:cNvSpPr txBox="1"/>
          <p:nvPr/>
        </p:nvSpPr>
        <p:spPr>
          <a:xfrm>
            <a:off x="8151581" y="4317754"/>
            <a:ext cx="1527995" cy="476376"/>
          </a:xfrm>
          <a:prstGeom prst="rect">
            <a:avLst/>
          </a:prstGeom>
          <a:solidFill>
            <a:schemeClr val="accent1">
              <a:lumMod val="75000"/>
            </a:schemeClr>
          </a:solidFill>
        </p:spPr>
        <p:txBody>
          <a:bodyPr wrap="square" rtlCol="0" anchor="ctr">
            <a:noAutofit/>
          </a:bodyPr>
          <a:lstStyle/>
          <a:p>
            <a:pPr algn="ctr"/>
            <a:r>
              <a:rPr lang="en-US" altLang="ja-JP" b="1" dirty="0" smtClean="0">
                <a:solidFill>
                  <a:schemeClr val="bg1"/>
                </a:solidFill>
                <a:latin typeface="Arial" panose="020B0604020202020204" pitchFamily="34" charset="0"/>
                <a:ea typeface="メイリオ" panose="020B0604030504040204" pitchFamily="50" charset="-128"/>
                <a:cs typeface="Arial" panose="020B0604020202020204" pitchFamily="34" charset="0"/>
              </a:rPr>
              <a:t>1,830</a:t>
            </a:r>
          </a:p>
          <a:p>
            <a:pPr algn="ctr"/>
            <a:r>
              <a:rPr lang="en-US" altLang="ja-JP" sz="1200" b="1" dirty="0" smtClean="0">
                <a:solidFill>
                  <a:schemeClr val="bg1"/>
                </a:solidFill>
                <a:latin typeface="Arial" panose="020B0604020202020204" pitchFamily="34" charset="0"/>
                <a:ea typeface="メイリオ" panose="020B0604030504040204" pitchFamily="50" charset="-128"/>
                <a:cs typeface="Arial" panose="020B0604020202020204" pitchFamily="34" charset="0"/>
              </a:rPr>
              <a:t> </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trillion yen</a:t>
            </a:r>
            <a:endParaRPr kumimoji="1" lang="ja-JP" altLang="en-US" sz="1200" b="1" dirty="0">
              <a:solidFill>
                <a:schemeClr val="bg1"/>
              </a:solidFill>
            </a:endParaRPr>
          </a:p>
        </p:txBody>
      </p:sp>
    </p:spTree>
    <p:extLst>
      <p:ext uri="{BB962C8B-B14F-4D97-AF65-F5344CB8AC3E}">
        <p14:creationId xmlns:p14="http://schemas.microsoft.com/office/powerpoint/2010/main" val="678408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41450" y="500519"/>
            <a:ext cx="9283503" cy="338554"/>
          </a:xfrm>
          <a:prstGeom prst="rect">
            <a:avLst/>
          </a:prstGeom>
          <a:noFill/>
          <a:ln w="28575">
            <a:solidFill>
              <a:schemeClr val="tx2"/>
            </a:solidFill>
          </a:ln>
        </p:spPr>
        <p:txBody>
          <a:bodyPr wrap="square" rtlCol="0">
            <a:spAutoFit/>
          </a:bodyPr>
          <a:lstStyle/>
          <a:p>
            <a:r>
              <a:rPr lang="ja-JP" altLang="en-US" sz="1600" dirty="0">
                <a:latin typeface="メイリオ" panose="020B0604030504040204" pitchFamily="50" charset="-128"/>
                <a:ea typeface="メイリオ" panose="020B0604030504040204" pitchFamily="50" charset="-128"/>
                <a:cs typeface="Arial" panose="020B0604020202020204" pitchFamily="34" charset="0"/>
              </a:rPr>
              <a:t>●</a:t>
            </a:r>
            <a:r>
              <a:rPr lang="en-US" altLang="ja-JP" sz="1600" dirty="0">
                <a:latin typeface="Arial" panose="020B0604020202020204" pitchFamily="34" charset="0"/>
                <a:ea typeface="メイリオ" panose="020B0604030504040204" pitchFamily="50" charset="-128"/>
                <a:cs typeface="Arial" panose="020B0604020202020204" pitchFamily="34" charset="0"/>
              </a:rPr>
              <a:t>FinTech investment is accelerating in "Asia Pacific," "North America," and "Europe."</a:t>
            </a:r>
          </a:p>
        </p:txBody>
      </p:sp>
      <p:sp>
        <p:nvSpPr>
          <p:cNvPr id="7" name="角丸四角形 6"/>
          <p:cNvSpPr/>
          <p:nvPr/>
        </p:nvSpPr>
        <p:spPr>
          <a:xfrm>
            <a:off x="1593849" y="6077716"/>
            <a:ext cx="8903024" cy="2809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ja-JP" sz="1050" dirty="0">
                <a:solidFill>
                  <a:schemeClr val="tx1"/>
                </a:solidFill>
                <a:latin typeface="Arial" panose="020B0604020202020204" pitchFamily="34" charset="0"/>
                <a:ea typeface="メイリオ" panose="020B0604030504040204" pitchFamily="50" charset="-128"/>
                <a:cs typeface="Arial" panose="020B0604020202020204" pitchFamily="34" charset="0"/>
              </a:rPr>
              <a:t>Source:</a:t>
            </a:r>
            <a:r>
              <a:rPr lang="ja-JP" altLang="en-US" sz="1050" dirty="0">
                <a:solidFill>
                  <a:schemeClr val="tx1"/>
                </a:solidFill>
                <a:latin typeface="Arial" panose="020B0604020202020204" pitchFamily="34" charset="0"/>
                <a:ea typeface="メイリオ" panose="020B0604030504040204" pitchFamily="50" charset="-128"/>
                <a:cs typeface="Arial" panose="020B0604020202020204" pitchFamily="34" charset="0"/>
              </a:rPr>
              <a:t> </a:t>
            </a:r>
            <a:r>
              <a:rPr lang="en-US" altLang="ja-JP" sz="1050" dirty="0">
                <a:solidFill>
                  <a:schemeClr val="tx1"/>
                </a:solidFill>
                <a:latin typeface="Arial" panose="020B0604020202020204" pitchFamily="34" charset="0"/>
                <a:ea typeface="メイリオ" panose="020B0604030504040204" pitchFamily="50" charset="-128"/>
                <a:cs typeface="Arial" panose="020B0604020202020204" pitchFamily="34" charset="0"/>
              </a:rPr>
              <a:t>Analysis of CB Insights data by Accenture</a:t>
            </a:r>
          </a:p>
        </p:txBody>
      </p:sp>
      <p:sp>
        <p:nvSpPr>
          <p:cNvPr id="9" name="正方形/長方形 8"/>
          <p:cNvSpPr/>
          <p:nvPr/>
        </p:nvSpPr>
        <p:spPr>
          <a:xfrm>
            <a:off x="1143000" y="49005"/>
            <a:ext cx="9924338"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2000" b="1" dirty="0">
                <a:latin typeface="Arial" panose="020B0604020202020204" pitchFamily="34" charset="0"/>
                <a:ea typeface="Meiryo UI" panose="020B0604030504040204" pitchFamily="50" charset="-128"/>
                <a:cs typeface="Arial" panose="020B0604020202020204" pitchFamily="34" charset="0"/>
              </a:rPr>
              <a:t>８　</a:t>
            </a:r>
            <a:r>
              <a:rPr lang="en-US" altLang="ja-JP" sz="2000" b="1" dirty="0">
                <a:latin typeface="Arial" panose="020B0604020202020204" pitchFamily="34" charset="0"/>
                <a:ea typeface="Meiryo UI" panose="020B0604030504040204" pitchFamily="50" charset="-128"/>
                <a:cs typeface="Arial" panose="020B0604020202020204" pitchFamily="34" charset="0"/>
              </a:rPr>
              <a:t> Trend in FinTech investment</a:t>
            </a:r>
          </a:p>
        </p:txBody>
      </p:sp>
      <p:sp>
        <p:nvSpPr>
          <p:cNvPr id="12" name="スライド番号プレースホルダー 5"/>
          <p:cNvSpPr txBox="1">
            <a:spLocks/>
          </p:cNvSpPr>
          <p:nvPr/>
        </p:nvSpPr>
        <p:spPr>
          <a:xfrm>
            <a:off x="9341173" y="6265467"/>
            <a:ext cx="2311400" cy="365125"/>
          </a:xfrm>
          <a:prstGeom prst="rect">
            <a:avLst/>
          </a:prstGeom>
        </p:spPr>
        <p:txBody>
          <a:bodyPr/>
          <a:lstStyle>
            <a:defPPr>
              <a:defRPr lang="ja-JP"/>
            </a:defPPr>
            <a:lvl1pPr marL="0" algn="l" defTabSz="914266" rtl="0" eaLnBrk="1" latinLnBrk="0" hangingPunct="1">
              <a:defRPr kumimoji="1" sz="1800" kern="1200">
                <a:solidFill>
                  <a:schemeClr val="tx1"/>
                </a:solidFill>
                <a:latin typeface="+mn-lt"/>
                <a:ea typeface="+mn-ea"/>
                <a:cs typeface="+mn-cs"/>
              </a:defRPr>
            </a:lvl1pPr>
            <a:lvl2pPr marL="457131" algn="l" defTabSz="914266" rtl="0" eaLnBrk="1" latinLnBrk="0" hangingPunct="1">
              <a:defRPr kumimoji="1" sz="1800" kern="1200">
                <a:solidFill>
                  <a:schemeClr val="tx1"/>
                </a:solidFill>
                <a:latin typeface="+mn-lt"/>
                <a:ea typeface="+mn-ea"/>
                <a:cs typeface="+mn-cs"/>
              </a:defRPr>
            </a:lvl2pPr>
            <a:lvl3pPr marL="914266" algn="l" defTabSz="914266" rtl="0" eaLnBrk="1" latinLnBrk="0" hangingPunct="1">
              <a:defRPr kumimoji="1" sz="1800" kern="1200">
                <a:solidFill>
                  <a:schemeClr val="tx1"/>
                </a:solidFill>
                <a:latin typeface="+mn-lt"/>
                <a:ea typeface="+mn-ea"/>
                <a:cs typeface="+mn-cs"/>
              </a:defRPr>
            </a:lvl3pPr>
            <a:lvl4pPr marL="1371397" algn="l" defTabSz="914266" rtl="0" eaLnBrk="1" latinLnBrk="0" hangingPunct="1">
              <a:defRPr kumimoji="1" sz="1800" kern="1200">
                <a:solidFill>
                  <a:schemeClr val="tx1"/>
                </a:solidFill>
                <a:latin typeface="+mn-lt"/>
                <a:ea typeface="+mn-ea"/>
                <a:cs typeface="+mn-cs"/>
              </a:defRPr>
            </a:lvl4pPr>
            <a:lvl5pPr marL="1828530" algn="l" defTabSz="914266" rtl="0" eaLnBrk="1" latinLnBrk="0" hangingPunct="1">
              <a:defRPr kumimoji="1" sz="1800" kern="1200">
                <a:solidFill>
                  <a:schemeClr val="tx1"/>
                </a:solidFill>
                <a:latin typeface="+mn-lt"/>
                <a:ea typeface="+mn-ea"/>
                <a:cs typeface="+mn-cs"/>
              </a:defRPr>
            </a:lvl5pPr>
            <a:lvl6pPr marL="2285662" algn="l" defTabSz="914266" rtl="0" eaLnBrk="1" latinLnBrk="0" hangingPunct="1">
              <a:defRPr kumimoji="1" sz="1800" kern="1200">
                <a:solidFill>
                  <a:schemeClr val="tx1"/>
                </a:solidFill>
                <a:latin typeface="+mn-lt"/>
                <a:ea typeface="+mn-ea"/>
                <a:cs typeface="+mn-cs"/>
              </a:defRPr>
            </a:lvl6pPr>
            <a:lvl7pPr marL="2742795" algn="l" defTabSz="914266" rtl="0" eaLnBrk="1" latinLnBrk="0" hangingPunct="1">
              <a:defRPr kumimoji="1" sz="1800" kern="1200">
                <a:solidFill>
                  <a:schemeClr val="tx1"/>
                </a:solidFill>
                <a:latin typeface="+mn-lt"/>
                <a:ea typeface="+mn-ea"/>
                <a:cs typeface="+mn-cs"/>
              </a:defRPr>
            </a:lvl7pPr>
            <a:lvl8pPr marL="3199927" algn="l" defTabSz="914266" rtl="0" eaLnBrk="1" latinLnBrk="0" hangingPunct="1">
              <a:defRPr kumimoji="1" sz="1800" kern="1200">
                <a:solidFill>
                  <a:schemeClr val="tx1"/>
                </a:solidFill>
                <a:latin typeface="+mn-lt"/>
                <a:ea typeface="+mn-ea"/>
                <a:cs typeface="+mn-cs"/>
              </a:defRPr>
            </a:lvl8pPr>
            <a:lvl9pPr marL="3657061" algn="l" defTabSz="914266" rtl="0" eaLnBrk="1" latinLnBrk="0" hangingPunct="1">
              <a:defRPr kumimoji="1" sz="1800" kern="1200">
                <a:solidFill>
                  <a:schemeClr val="tx1"/>
                </a:solidFill>
                <a:latin typeface="+mn-lt"/>
                <a:ea typeface="+mn-ea"/>
                <a:cs typeface="+mn-cs"/>
              </a:defRPr>
            </a:lvl9pPr>
          </a:lstStyle>
          <a:p>
            <a:pPr algn="r"/>
            <a:r>
              <a:rPr lang="ja-JP" altLang="en-US" sz="1400" b="1" dirty="0"/>
              <a:t>９</a:t>
            </a:r>
          </a:p>
        </p:txBody>
      </p:sp>
      <p:pic>
        <p:nvPicPr>
          <p:cNvPr id="2" name="図 1"/>
          <p:cNvPicPr>
            <a:picLocks noChangeAspect="1"/>
          </p:cNvPicPr>
          <p:nvPr/>
        </p:nvPicPr>
        <p:blipFill rotWithShape="1">
          <a:blip r:embed="rId2"/>
          <a:srcRect l="14749" t="29911" r="16200" b="7763"/>
          <a:stretch/>
        </p:blipFill>
        <p:spPr>
          <a:xfrm>
            <a:off x="1428232" y="1116210"/>
            <a:ext cx="9353873" cy="4907219"/>
          </a:xfrm>
          <a:prstGeom prst="rect">
            <a:avLst/>
          </a:prstGeom>
        </p:spPr>
      </p:pic>
      <p:sp>
        <p:nvSpPr>
          <p:cNvPr id="19" name="楕円 18"/>
          <p:cNvSpPr/>
          <p:nvPr/>
        </p:nvSpPr>
        <p:spPr>
          <a:xfrm>
            <a:off x="11295667" y="6241143"/>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1</a:t>
            </a:r>
            <a:r>
              <a:rPr kumimoji="1" lang="ja-JP" altLang="en-US" sz="800" dirty="0">
                <a:latin typeface="UD デジタル 教科書体 NK-B" panose="02020700000000000000" pitchFamily="18" charset="-128"/>
                <a:ea typeface="UD デジタル 教科書体 NK-B" panose="02020700000000000000" pitchFamily="18" charset="-128"/>
              </a:rPr>
              <a:t>８</a:t>
            </a:r>
          </a:p>
        </p:txBody>
      </p:sp>
      <p:sp>
        <p:nvSpPr>
          <p:cNvPr id="3" name="テキスト ボックス 2"/>
          <p:cNvSpPr txBox="1"/>
          <p:nvPr/>
        </p:nvSpPr>
        <p:spPr>
          <a:xfrm>
            <a:off x="1205006" y="2401112"/>
            <a:ext cx="500184" cy="2061706"/>
          </a:xfrm>
          <a:prstGeom prst="rect">
            <a:avLst/>
          </a:prstGeom>
          <a:solidFill>
            <a:schemeClr val="bg1"/>
          </a:solidFill>
        </p:spPr>
        <p:txBody>
          <a:bodyPr vert="eaVert" wrap="none" lIns="0" tIns="0" rIns="0" bIns="0" rtlCol="0">
            <a:noAutofit/>
          </a:bodyPr>
          <a:lstStyle/>
          <a:p>
            <a:r>
              <a:rPr lang="en-US" altLang="ja-JP" dirty="0"/>
              <a:t>investment </a:t>
            </a:r>
            <a:r>
              <a:rPr lang="en-US" altLang="ja-JP" dirty="0" smtClean="0"/>
              <a:t>amount</a:t>
            </a:r>
          </a:p>
          <a:p>
            <a:r>
              <a:rPr kumimoji="1" lang="ja-JP" altLang="en-US" sz="1400" dirty="0" smtClean="0">
                <a:latin typeface="Arial" panose="020B0604020202020204" pitchFamily="34" charset="0"/>
                <a:cs typeface="Arial" panose="020B0604020202020204" pitchFamily="34" charset="0"/>
              </a:rPr>
              <a:t>（</a:t>
            </a:r>
            <a:r>
              <a:rPr kumimoji="1" lang="en-US" altLang="ja-JP" sz="1400" dirty="0">
                <a:latin typeface="Arial" panose="020B0604020202020204" pitchFamily="34" charset="0"/>
                <a:cs typeface="Arial" panose="020B0604020202020204" pitchFamily="34" charset="0"/>
              </a:rPr>
              <a:t>million dollars</a:t>
            </a:r>
            <a:r>
              <a:rPr kumimoji="1" lang="ja-JP" altLang="en-US" sz="1400" dirty="0" smtClean="0">
                <a:latin typeface="Arial" panose="020B0604020202020204" pitchFamily="34" charset="0"/>
                <a:cs typeface="Arial" panose="020B0604020202020204" pitchFamily="34" charset="0"/>
              </a:rPr>
              <a:t>）</a:t>
            </a:r>
          </a:p>
        </p:txBody>
      </p:sp>
      <p:sp>
        <p:nvSpPr>
          <p:cNvPr id="10" name="テキスト ボックス 9"/>
          <p:cNvSpPr txBox="1"/>
          <p:nvPr/>
        </p:nvSpPr>
        <p:spPr>
          <a:xfrm>
            <a:off x="10426419" y="2291483"/>
            <a:ext cx="250092" cy="2061706"/>
          </a:xfrm>
          <a:prstGeom prst="rect">
            <a:avLst/>
          </a:prstGeom>
          <a:solidFill>
            <a:schemeClr val="bg1"/>
          </a:solidFill>
        </p:spPr>
        <p:txBody>
          <a:bodyPr vert="eaVert" wrap="none" lIns="0" tIns="0" rIns="0" bIns="0" rtlCol="0">
            <a:noAutofit/>
          </a:bodyPr>
          <a:lstStyle/>
          <a:p>
            <a:r>
              <a:rPr lang="en-US" altLang="ja-JP" dirty="0"/>
              <a:t>number of </a:t>
            </a:r>
            <a:r>
              <a:rPr lang="en-US" altLang="ja-JP" dirty="0" smtClean="0"/>
              <a:t>projects</a:t>
            </a:r>
            <a:endParaRPr kumimoji="1" lang="ja-JP" altLang="en-US" sz="1400" dirty="0" smtClean="0">
              <a:latin typeface="Arial" panose="020B0604020202020204" pitchFamily="34" charset="0"/>
              <a:cs typeface="Arial" panose="020B0604020202020204" pitchFamily="34" charset="0"/>
            </a:endParaRPr>
          </a:p>
        </p:txBody>
      </p:sp>
      <p:sp>
        <p:nvSpPr>
          <p:cNvPr id="11" name="テキスト ボックス 10"/>
          <p:cNvSpPr txBox="1"/>
          <p:nvPr/>
        </p:nvSpPr>
        <p:spPr>
          <a:xfrm>
            <a:off x="3798864" y="5562601"/>
            <a:ext cx="674711" cy="319368"/>
          </a:xfrm>
          <a:prstGeom prst="rect">
            <a:avLst/>
          </a:prstGeom>
          <a:solidFill>
            <a:schemeClr val="bg1"/>
          </a:solidFill>
        </p:spPr>
        <p:txBody>
          <a:bodyPr vert="horz" wrap="none" lIns="0" tIns="0" rIns="0" bIns="0" rtlCol="0">
            <a:noAutofit/>
          </a:bodyPr>
          <a:lstStyle/>
          <a:p>
            <a:r>
              <a:rPr lang="en-US" altLang="ja-JP" sz="900" dirty="0">
                <a:latin typeface="メイリオ" panose="020B0604030504040204" pitchFamily="50" charset="-128"/>
                <a:ea typeface="メイリオ" panose="020B0604030504040204" pitchFamily="50" charset="-128"/>
              </a:rPr>
              <a:t>number </a:t>
            </a:r>
            <a:r>
              <a:rPr lang="en-US" altLang="ja-JP" sz="900" dirty="0" smtClean="0">
                <a:latin typeface="メイリオ" panose="020B0604030504040204" pitchFamily="50" charset="-128"/>
                <a:ea typeface="メイリオ" panose="020B0604030504040204" pitchFamily="50" charset="-128"/>
              </a:rPr>
              <a:t>of</a:t>
            </a:r>
          </a:p>
          <a:p>
            <a:r>
              <a:rPr lang="en-US" altLang="ja-JP" sz="900" dirty="0" smtClean="0">
                <a:latin typeface="メイリオ" panose="020B0604030504040204" pitchFamily="50" charset="-128"/>
                <a:ea typeface="メイリオ" panose="020B0604030504040204" pitchFamily="50" charset="-128"/>
              </a:rPr>
              <a:t> projects</a:t>
            </a:r>
            <a:endParaRPr kumimoji="1" lang="ja-JP" altLang="en-US" sz="7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13" name="テキスト ボックス 12"/>
          <p:cNvSpPr txBox="1"/>
          <p:nvPr/>
        </p:nvSpPr>
        <p:spPr>
          <a:xfrm>
            <a:off x="4770802" y="5562601"/>
            <a:ext cx="674711" cy="243167"/>
          </a:xfrm>
          <a:prstGeom prst="rect">
            <a:avLst/>
          </a:prstGeom>
          <a:solidFill>
            <a:schemeClr val="bg1"/>
          </a:solidFill>
        </p:spPr>
        <p:txBody>
          <a:bodyPr vert="horz" wrap="none" lIns="0" tIns="0" rIns="0" bIns="0" rtlCol="0" anchor="ctr">
            <a:noAutofit/>
          </a:bodyPr>
          <a:lstStyle/>
          <a:p>
            <a:r>
              <a:rPr lang="en-US" altLang="ja-JP" sz="900" dirty="0" smtClean="0">
                <a:latin typeface="メイリオ" panose="020B0604030504040204" pitchFamily="50" charset="-128"/>
                <a:ea typeface="メイリオ" panose="020B0604030504040204" pitchFamily="50" charset="-128"/>
              </a:rPr>
              <a:t>other</a:t>
            </a:r>
            <a:endParaRPr kumimoji="1" lang="ja-JP" altLang="en-US" sz="7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14" name="テキスト ボックス 13"/>
          <p:cNvSpPr txBox="1"/>
          <p:nvPr/>
        </p:nvSpPr>
        <p:spPr>
          <a:xfrm>
            <a:off x="5668740" y="5562601"/>
            <a:ext cx="474886" cy="243167"/>
          </a:xfrm>
          <a:prstGeom prst="rect">
            <a:avLst/>
          </a:prstGeom>
          <a:solidFill>
            <a:schemeClr val="bg1"/>
          </a:solidFill>
        </p:spPr>
        <p:txBody>
          <a:bodyPr vert="horz" wrap="none" lIns="0" tIns="0" rIns="0" bIns="0" rtlCol="0" anchor="ctr">
            <a:noAutofit/>
          </a:bodyPr>
          <a:lstStyle/>
          <a:p>
            <a:r>
              <a:rPr lang="en-US" altLang="ja-JP" sz="900" dirty="0">
                <a:latin typeface="メイリオ" panose="020B0604030504040204" pitchFamily="50" charset="-128"/>
                <a:ea typeface="メイリオ" panose="020B0604030504040204" pitchFamily="50" charset="-128"/>
              </a:rPr>
              <a:t>Europe</a:t>
            </a:r>
            <a:endParaRPr kumimoji="1" lang="ja-JP" altLang="en-US" sz="7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15" name="テキスト ボックス 14"/>
          <p:cNvSpPr txBox="1"/>
          <p:nvPr/>
        </p:nvSpPr>
        <p:spPr>
          <a:xfrm>
            <a:off x="6470920" y="5572126"/>
            <a:ext cx="1206229" cy="243167"/>
          </a:xfrm>
          <a:prstGeom prst="rect">
            <a:avLst/>
          </a:prstGeom>
          <a:solidFill>
            <a:schemeClr val="bg1"/>
          </a:solidFill>
        </p:spPr>
        <p:txBody>
          <a:bodyPr vert="horz" wrap="none" lIns="0" tIns="0" rIns="0" bIns="0" rtlCol="0" anchor="ctr">
            <a:noAutofit/>
          </a:bodyPr>
          <a:lstStyle/>
          <a:p>
            <a:r>
              <a:rPr lang="en-US" altLang="ja-JP" sz="900" dirty="0">
                <a:latin typeface="メイリオ" panose="020B0604030504040204" pitchFamily="50" charset="-128"/>
                <a:ea typeface="メイリオ" panose="020B0604030504040204" pitchFamily="50" charset="-128"/>
              </a:rPr>
              <a:t>Asia Pacific</a:t>
            </a:r>
            <a:endParaRPr kumimoji="1" lang="ja-JP" altLang="en-US" sz="7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16" name="テキスト ボックス 15"/>
          <p:cNvSpPr txBox="1"/>
          <p:nvPr/>
        </p:nvSpPr>
        <p:spPr>
          <a:xfrm>
            <a:off x="8128271" y="5572126"/>
            <a:ext cx="1206229" cy="243167"/>
          </a:xfrm>
          <a:prstGeom prst="rect">
            <a:avLst/>
          </a:prstGeom>
          <a:solidFill>
            <a:schemeClr val="bg1"/>
          </a:solidFill>
        </p:spPr>
        <p:txBody>
          <a:bodyPr vert="horz" wrap="none" lIns="0" tIns="0" rIns="0" bIns="0" rtlCol="0" anchor="ctr">
            <a:noAutofit/>
          </a:bodyPr>
          <a:lstStyle/>
          <a:p>
            <a:r>
              <a:rPr lang="en-US" altLang="ja-JP" sz="900" dirty="0">
                <a:latin typeface="メイリオ" panose="020B0604030504040204" pitchFamily="50" charset="-128"/>
                <a:ea typeface="メイリオ" panose="020B0604030504040204" pitchFamily="50" charset="-128"/>
              </a:rPr>
              <a:t>North America</a:t>
            </a:r>
            <a:endParaRPr kumimoji="1" lang="ja-JP" altLang="en-US" sz="700" dirty="0" smtClean="0">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4061525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159539" y="65318"/>
            <a:ext cx="9924338"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2000" b="1" dirty="0">
                <a:latin typeface="Arial" panose="020B0604020202020204" pitchFamily="34" charset="0"/>
                <a:ea typeface="Meiryo UI" panose="020B0604030504040204" pitchFamily="50" charset="-128"/>
                <a:cs typeface="Arial" panose="020B0604020202020204" pitchFamily="34" charset="0"/>
              </a:rPr>
              <a:t>９　</a:t>
            </a:r>
            <a:r>
              <a:rPr lang="en-US" altLang="ja-JP" sz="2000" b="1" dirty="0">
                <a:latin typeface="Arial" panose="020B0604020202020204" pitchFamily="34" charset="0"/>
                <a:ea typeface="Meiryo UI" panose="020B0604030504040204" pitchFamily="50" charset="-128"/>
                <a:cs typeface="Arial" panose="020B0604020202020204" pitchFamily="34" charset="0"/>
              </a:rPr>
              <a:t>City ranking in terms of Fin Tech</a:t>
            </a:r>
            <a:endParaRPr lang="ja-JP" altLang="en-US" sz="1100" b="1" dirty="0">
              <a:latin typeface="Arial" panose="020B0604020202020204" pitchFamily="34" charset="0"/>
              <a:ea typeface="Meiryo UI" panose="020B0604030504040204" pitchFamily="50" charset="-128"/>
              <a:cs typeface="Arial" panose="020B0604020202020204" pitchFamily="34" charset="0"/>
            </a:endParaRPr>
          </a:p>
        </p:txBody>
      </p:sp>
      <p:sp>
        <p:nvSpPr>
          <p:cNvPr id="24" name="テキスト ボックス 23"/>
          <p:cNvSpPr txBox="1"/>
          <p:nvPr/>
        </p:nvSpPr>
        <p:spPr>
          <a:xfrm>
            <a:off x="1548474" y="455778"/>
            <a:ext cx="9027284" cy="646331"/>
          </a:xfrm>
          <a:prstGeom prst="rect">
            <a:avLst/>
          </a:prstGeom>
          <a:noFill/>
          <a:ln w="28575">
            <a:solidFill>
              <a:schemeClr val="tx2"/>
            </a:solidFill>
          </a:ln>
        </p:spPr>
        <p:txBody>
          <a:bodyPr wrap="square" rtlCol="0" anchor="ctr">
            <a:spAutoFit/>
          </a:bodyPr>
          <a:lstStyle/>
          <a:p>
            <a:pPr algn="just"/>
            <a:r>
              <a:rPr lang="ja-JP" altLang="en-US" sz="1800" kern="100" dirty="0">
                <a:effectLst/>
                <a:latin typeface="Arial" panose="020B0604020202020204" pitchFamily="34" charset="0"/>
                <a:ea typeface="ＭＳ 明朝" panose="02020609040205080304" pitchFamily="17" charset="-128"/>
                <a:cs typeface="Arial" panose="020B0604020202020204" pitchFamily="34" charset="0"/>
              </a:rPr>
              <a:t>●</a:t>
            </a:r>
            <a:r>
              <a:rPr lang="en-US" altLang="ja-JP" sz="1800" kern="100" dirty="0">
                <a:effectLst/>
                <a:latin typeface="Arial" panose="020B0604020202020204" pitchFamily="34" charset="0"/>
                <a:ea typeface="ＭＳ 明朝" panose="02020609040205080304" pitchFamily="17" charset="-128"/>
                <a:cs typeface="Arial" panose="020B0604020202020204" pitchFamily="34" charset="0"/>
              </a:rPr>
              <a:t>San Francisco, which is ranked the 8</a:t>
            </a:r>
            <a:r>
              <a:rPr lang="en-US" altLang="ja-JP" sz="1800" kern="100" baseline="30000" dirty="0">
                <a:effectLst/>
                <a:latin typeface="Arial" panose="020B0604020202020204" pitchFamily="34" charset="0"/>
                <a:ea typeface="ＭＳ 明朝" panose="02020609040205080304" pitchFamily="17" charset="-128"/>
                <a:cs typeface="Arial" panose="020B0604020202020204" pitchFamily="34" charset="0"/>
              </a:rPr>
              <a:t>th</a:t>
            </a:r>
            <a:r>
              <a:rPr lang="en-US" altLang="ja-JP" sz="1800" kern="100" dirty="0">
                <a:effectLst/>
                <a:latin typeface="Arial" panose="020B0604020202020204" pitchFamily="34" charset="0"/>
                <a:ea typeface="ＭＳ 明朝" panose="02020609040205080304" pitchFamily="17" charset="-128"/>
                <a:cs typeface="Arial" panose="020B0604020202020204" pitchFamily="34" charset="0"/>
              </a:rPr>
              <a:t>  in the world by the Global Financial Centre ranking, has Silicon Valley in its region and is ranked the first in the FinTech city ranking.</a:t>
            </a:r>
            <a:endParaRPr lang="ja-JP" altLang="ja-JP" sz="1800" kern="100" dirty="0">
              <a:effectLst/>
              <a:latin typeface="Arial" panose="020B0604020202020204" pitchFamily="34" charset="0"/>
              <a:ea typeface="ＭＳ 明朝" panose="02020609040205080304" pitchFamily="17" charset="-128"/>
              <a:cs typeface="Arial" panose="020B0604020202020204" pitchFamily="34" charset="0"/>
            </a:endParaRPr>
          </a:p>
        </p:txBody>
      </p:sp>
      <p:graphicFrame>
        <p:nvGraphicFramePr>
          <p:cNvPr id="27" name="表 26"/>
          <p:cNvGraphicFramePr>
            <a:graphicFrameLocks noGrp="1"/>
          </p:cNvGraphicFramePr>
          <p:nvPr>
            <p:extLst>
              <p:ext uri="{D42A27DB-BD31-4B8C-83A1-F6EECF244321}">
                <p14:modId xmlns:p14="http://schemas.microsoft.com/office/powerpoint/2010/main" val="3062029095"/>
              </p:ext>
            </p:extLst>
          </p:nvPr>
        </p:nvGraphicFramePr>
        <p:xfrm>
          <a:off x="2167214" y="1162369"/>
          <a:ext cx="7908987" cy="5397782"/>
        </p:xfrm>
        <a:graphic>
          <a:graphicData uri="http://schemas.openxmlformats.org/drawingml/2006/table">
            <a:tbl>
              <a:tblPr firstRow="1" bandRow="1">
                <a:tableStyleId>{5940675A-B579-460E-94D1-54222C63F5DA}</a:tableStyleId>
              </a:tblPr>
              <a:tblGrid>
                <a:gridCol w="2572900">
                  <a:extLst>
                    <a:ext uri="{9D8B030D-6E8A-4147-A177-3AD203B41FA5}">
                      <a16:colId xmlns:a16="http://schemas.microsoft.com/office/drawing/2014/main" val="3328768580"/>
                    </a:ext>
                  </a:extLst>
                </a:gridCol>
                <a:gridCol w="5336087">
                  <a:extLst>
                    <a:ext uri="{9D8B030D-6E8A-4147-A177-3AD203B41FA5}">
                      <a16:colId xmlns:a16="http://schemas.microsoft.com/office/drawing/2014/main" val="438710236"/>
                    </a:ext>
                  </a:extLst>
                </a:gridCol>
              </a:tblGrid>
              <a:tr h="251384">
                <a:tc>
                  <a:txBody>
                    <a:bodyPr/>
                    <a:lstStyle/>
                    <a:p>
                      <a:pPr algn="ctr"/>
                      <a:r>
                        <a:rPr lang="en-US" altLang="ja-JP" sz="1400" b="1" kern="100" dirty="0">
                          <a:effectLst/>
                          <a:latin typeface="Arial" panose="020B0604020202020204" pitchFamily="34" charset="0"/>
                          <a:ea typeface="Meiryo UI" panose="020B0604030504040204" pitchFamily="50" charset="-128"/>
                          <a:cs typeface="Arial" panose="020B0604020202020204" pitchFamily="34" charset="0"/>
                        </a:rPr>
                        <a:t>Rank</a:t>
                      </a:r>
                      <a:endParaRPr lang="ja-JP" sz="1400" b="1"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Arial" panose="020B0604020202020204" pitchFamily="34" charset="0"/>
                          <a:ea typeface="Meiryo UI" panose="020B0604030504040204" pitchFamily="50" charset="-128"/>
                          <a:cs typeface="Arial" panose="020B0604020202020204" pitchFamily="34" charset="0"/>
                        </a:rPr>
                        <a:t>City</a:t>
                      </a:r>
                      <a:endParaRPr lang="ja-JP" sz="1400" b="1"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solidFill>
                      <a:schemeClr val="bg1">
                        <a:lumMod val="85000"/>
                      </a:schemeClr>
                    </a:solidFill>
                  </a:tcPr>
                </a:tc>
                <a:extLst>
                  <a:ext uri="{0D108BD9-81ED-4DB2-BD59-A6C34878D82A}">
                    <a16:rowId xmlns:a16="http://schemas.microsoft.com/office/drawing/2014/main" val="2619274455"/>
                  </a:ext>
                </a:extLst>
              </a:tr>
              <a:tr h="285911">
                <a:tc>
                  <a:txBody>
                    <a:bodyPr/>
                    <a:lstStyle/>
                    <a:p>
                      <a:pPr algn="ctr">
                        <a:lnSpc>
                          <a:spcPts val="1500"/>
                        </a:lnSpc>
                        <a:spcAft>
                          <a:spcPts val="0"/>
                        </a:spcAft>
                      </a:pPr>
                      <a:r>
                        <a:rPr lang="ja-JP" sz="1600" kern="1200" dirty="0">
                          <a:effectLst/>
                          <a:latin typeface="Arial" panose="020B0604020202020204" pitchFamily="34" charset="0"/>
                          <a:ea typeface="Meiryo UI" panose="020B0604030504040204" pitchFamily="50" charset="-128"/>
                          <a:cs typeface="Arial" panose="020B0604020202020204" pitchFamily="34" charset="0"/>
                        </a:rPr>
                        <a:t>１</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1" kern="100" dirty="0">
                          <a:effectLst/>
                          <a:latin typeface="Arial" panose="020B0604020202020204" pitchFamily="34" charset="0"/>
                          <a:ea typeface="Meiryo UI" panose="020B0604030504040204" pitchFamily="50" charset="-128"/>
                          <a:cs typeface="Arial" panose="020B0604020202020204" pitchFamily="34" charset="0"/>
                        </a:rPr>
                        <a:t>San Francisco</a:t>
                      </a:r>
                      <a:r>
                        <a:rPr lang="ja-JP" altLang="en-US" sz="1600" b="1"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1" kern="100" dirty="0">
                          <a:effectLst/>
                          <a:latin typeface="Arial" panose="020B0604020202020204" pitchFamily="34" charset="0"/>
                          <a:ea typeface="Meiryo UI" panose="020B0604030504040204" pitchFamily="50" charset="-128"/>
                          <a:cs typeface="Arial" panose="020B0604020202020204" pitchFamily="34" charset="0"/>
                        </a:rPr>
                        <a:t>USA</a:t>
                      </a:r>
                      <a:r>
                        <a:rPr lang="ja-JP" altLang="en-US" sz="1600" b="1"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1"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extLst>
                  <a:ext uri="{0D108BD9-81ED-4DB2-BD59-A6C34878D82A}">
                    <a16:rowId xmlns:a16="http://schemas.microsoft.com/office/drawing/2014/main" val="1144483914"/>
                  </a:ext>
                </a:extLst>
              </a:tr>
              <a:tr h="285911">
                <a:tc>
                  <a:txBody>
                    <a:bodyPr/>
                    <a:lstStyle/>
                    <a:p>
                      <a:pPr algn="ctr">
                        <a:lnSpc>
                          <a:spcPts val="1500"/>
                        </a:lnSpc>
                        <a:spcAft>
                          <a:spcPts val="0"/>
                        </a:spcAft>
                      </a:pPr>
                      <a:r>
                        <a:rPr lang="ja-JP" sz="1600" kern="1200" dirty="0">
                          <a:effectLst/>
                          <a:latin typeface="Arial" panose="020B0604020202020204" pitchFamily="34" charset="0"/>
                          <a:ea typeface="Meiryo UI" panose="020B0604030504040204" pitchFamily="50" charset="-128"/>
                          <a:cs typeface="Arial" panose="020B0604020202020204" pitchFamily="34" charset="0"/>
                        </a:rPr>
                        <a:t>２</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1" kern="100" dirty="0">
                          <a:effectLst/>
                          <a:latin typeface="Arial" panose="020B0604020202020204" pitchFamily="34" charset="0"/>
                          <a:ea typeface="Meiryo UI" panose="020B0604030504040204" pitchFamily="50" charset="-128"/>
                          <a:cs typeface="Arial" panose="020B0604020202020204" pitchFamily="34" charset="0"/>
                        </a:rPr>
                        <a:t>London(UK</a:t>
                      </a:r>
                      <a:r>
                        <a:rPr lang="ja-JP" altLang="en-US" sz="1600" b="1"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1"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extLst>
                  <a:ext uri="{0D108BD9-81ED-4DB2-BD59-A6C34878D82A}">
                    <a16:rowId xmlns:a16="http://schemas.microsoft.com/office/drawing/2014/main" val="4062349156"/>
                  </a:ext>
                </a:extLst>
              </a:tr>
              <a:tr h="285911">
                <a:tc>
                  <a:txBody>
                    <a:bodyPr/>
                    <a:lstStyle/>
                    <a:p>
                      <a:pPr algn="ctr">
                        <a:lnSpc>
                          <a:spcPts val="1500"/>
                        </a:lnSpc>
                        <a:spcAft>
                          <a:spcPts val="0"/>
                        </a:spcAft>
                      </a:pPr>
                      <a:r>
                        <a:rPr lang="ja-JP" sz="1600" kern="1200" dirty="0">
                          <a:effectLst/>
                          <a:latin typeface="Arial" panose="020B0604020202020204" pitchFamily="34" charset="0"/>
                          <a:ea typeface="Meiryo UI" panose="020B0604030504040204" pitchFamily="50" charset="-128"/>
                          <a:cs typeface="Arial" panose="020B0604020202020204" pitchFamily="34" charset="0"/>
                        </a:rPr>
                        <a:t>３</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1" kern="100" dirty="0">
                          <a:effectLst/>
                          <a:latin typeface="Arial" panose="020B0604020202020204" pitchFamily="34" charset="0"/>
                          <a:ea typeface="Meiryo UI" panose="020B0604030504040204" pitchFamily="50" charset="-128"/>
                          <a:cs typeface="Arial" panose="020B0604020202020204" pitchFamily="34" charset="0"/>
                        </a:rPr>
                        <a:t>New York</a:t>
                      </a:r>
                      <a:r>
                        <a:rPr lang="ja-JP" altLang="en-US" sz="1600" b="1"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1" kern="100" dirty="0">
                          <a:effectLst/>
                          <a:latin typeface="Arial" panose="020B0604020202020204" pitchFamily="34" charset="0"/>
                          <a:ea typeface="Meiryo UI" panose="020B0604030504040204" pitchFamily="50" charset="-128"/>
                          <a:cs typeface="Arial" panose="020B0604020202020204" pitchFamily="34" charset="0"/>
                        </a:rPr>
                        <a:t>USA</a:t>
                      </a:r>
                      <a:r>
                        <a:rPr lang="ja-JP" altLang="en-US" sz="1600" b="1" kern="100" dirty="0">
                          <a:effectLst/>
                          <a:latin typeface="Arial" panose="020B0604020202020204" pitchFamily="34" charset="0"/>
                          <a:ea typeface="Meiryo UI" panose="020B0604030504040204" pitchFamily="50" charset="-128"/>
                          <a:cs typeface="Arial" panose="020B0604020202020204" pitchFamily="34" charset="0"/>
                        </a:rPr>
                        <a:t>）</a:t>
                      </a:r>
                      <a:endParaRPr lang="en-US" altLang="ja-JP" sz="1600" b="1"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noFill/>
                  </a:tcPr>
                </a:tc>
                <a:extLst>
                  <a:ext uri="{0D108BD9-81ED-4DB2-BD59-A6C34878D82A}">
                    <a16:rowId xmlns:a16="http://schemas.microsoft.com/office/drawing/2014/main" val="1662262433"/>
                  </a:ext>
                </a:extLst>
              </a:tr>
              <a:tr h="285911">
                <a:tc>
                  <a:txBody>
                    <a:bodyPr/>
                    <a:lstStyle/>
                    <a:p>
                      <a:pPr algn="ctr">
                        <a:lnSpc>
                          <a:spcPts val="1500"/>
                        </a:lnSpc>
                        <a:spcAft>
                          <a:spcPts val="0"/>
                        </a:spcAft>
                      </a:pPr>
                      <a:r>
                        <a:rPr lang="ja-JP" sz="1600" kern="1200" dirty="0">
                          <a:effectLst/>
                          <a:latin typeface="Arial" panose="020B0604020202020204" pitchFamily="34" charset="0"/>
                          <a:ea typeface="Meiryo UI" panose="020B0604030504040204" pitchFamily="50" charset="-128"/>
                          <a:cs typeface="Arial" panose="020B0604020202020204" pitchFamily="34" charset="0"/>
                        </a:rPr>
                        <a:t>４</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1" kern="100" dirty="0">
                          <a:effectLst/>
                          <a:latin typeface="Arial" panose="020B0604020202020204" pitchFamily="34" charset="0"/>
                          <a:ea typeface="Meiryo UI" panose="020B0604030504040204" pitchFamily="50" charset="-128"/>
                          <a:cs typeface="Arial" panose="020B0604020202020204" pitchFamily="34" charset="0"/>
                        </a:rPr>
                        <a:t>Singapore</a:t>
                      </a:r>
                      <a:r>
                        <a:rPr lang="ja-JP" altLang="en-US" sz="1600" b="1"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1" kern="100" dirty="0">
                          <a:effectLst/>
                          <a:latin typeface="Arial" panose="020B0604020202020204" pitchFamily="34" charset="0"/>
                          <a:ea typeface="Meiryo UI" panose="020B0604030504040204" pitchFamily="50" charset="-128"/>
                          <a:cs typeface="Arial" panose="020B0604020202020204" pitchFamily="34" charset="0"/>
                        </a:rPr>
                        <a:t>Singapore</a:t>
                      </a:r>
                      <a:r>
                        <a:rPr lang="ja-JP" altLang="en-US" sz="1600" b="1"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1"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extLst>
                  <a:ext uri="{0D108BD9-81ED-4DB2-BD59-A6C34878D82A}">
                    <a16:rowId xmlns:a16="http://schemas.microsoft.com/office/drawing/2014/main" val="805550542"/>
                  </a:ext>
                </a:extLst>
              </a:tr>
              <a:tr h="285911">
                <a:tc>
                  <a:txBody>
                    <a:bodyPr/>
                    <a:lstStyle/>
                    <a:p>
                      <a:pPr algn="ctr">
                        <a:lnSpc>
                          <a:spcPts val="1500"/>
                        </a:lnSpc>
                        <a:spcAft>
                          <a:spcPts val="0"/>
                        </a:spcAft>
                      </a:pPr>
                      <a:r>
                        <a:rPr lang="ja-JP" sz="1600" kern="1200" dirty="0">
                          <a:effectLst/>
                          <a:latin typeface="Arial" panose="020B0604020202020204" pitchFamily="34" charset="0"/>
                          <a:ea typeface="Meiryo UI" panose="020B0604030504040204" pitchFamily="50" charset="-128"/>
                          <a:cs typeface="Arial" panose="020B0604020202020204" pitchFamily="34" charset="0"/>
                        </a:rPr>
                        <a:t>５</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1" kern="100" dirty="0">
                          <a:effectLst/>
                          <a:latin typeface="Arial" panose="020B0604020202020204" pitchFamily="34" charset="0"/>
                          <a:ea typeface="Meiryo UI" panose="020B0604030504040204" pitchFamily="50" charset="-128"/>
                          <a:cs typeface="Arial" panose="020B0604020202020204" pitchFamily="34" charset="0"/>
                        </a:rPr>
                        <a:t>Sao Paulo</a:t>
                      </a:r>
                      <a:r>
                        <a:rPr lang="ja-JP" altLang="en-US" sz="1600" b="1"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1" kern="100" dirty="0">
                          <a:effectLst/>
                          <a:latin typeface="Arial" panose="020B0604020202020204" pitchFamily="34" charset="0"/>
                          <a:ea typeface="Meiryo UI" panose="020B0604030504040204" pitchFamily="50" charset="-128"/>
                          <a:cs typeface="Arial" panose="020B0604020202020204" pitchFamily="34" charset="0"/>
                        </a:rPr>
                        <a:t>Brazil</a:t>
                      </a:r>
                      <a:r>
                        <a:rPr lang="ja-JP" altLang="en-US" sz="1600" b="1"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1"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extLst>
                  <a:ext uri="{0D108BD9-81ED-4DB2-BD59-A6C34878D82A}">
                    <a16:rowId xmlns:a16="http://schemas.microsoft.com/office/drawing/2014/main" val="981283209"/>
                  </a:ext>
                </a:extLst>
              </a:tr>
              <a:tr h="285911">
                <a:tc>
                  <a:txBody>
                    <a:bodyPr/>
                    <a:lstStyle/>
                    <a:p>
                      <a:pPr algn="ctr">
                        <a:lnSpc>
                          <a:spcPts val="1500"/>
                        </a:lnSpc>
                        <a:spcAft>
                          <a:spcPts val="0"/>
                        </a:spcAft>
                      </a:pPr>
                      <a:r>
                        <a:rPr lang="ja-JP" sz="1600" kern="1200" dirty="0">
                          <a:effectLst/>
                          <a:latin typeface="Arial" panose="020B0604020202020204" pitchFamily="34" charset="0"/>
                          <a:ea typeface="Meiryo UI" panose="020B0604030504040204" pitchFamily="50" charset="-128"/>
                          <a:cs typeface="Arial" panose="020B0604020202020204" pitchFamily="34" charset="0"/>
                        </a:rPr>
                        <a:t>６</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Los Angels</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USA</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noFill/>
                  </a:tcPr>
                </a:tc>
                <a:extLst>
                  <a:ext uri="{0D108BD9-81ED-4DB2-BD59-A6C34878D82A}">
                    <a16:rowId xmlns:a16="http://schemas.microsoft.com/office/drawing/2014/main" val="1751463587"/>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7</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Bengaluru </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India</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 </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noFill/>
                  </a:tcPr>
                </a:tc>
                <a:extLst>
                  <a:ext uri="{0D108BD9-81ED-4DB2-BD59-A6C34878D82A}">
                    <a16:rowId xmlns:a16="http://schemas.microsoft.com/office/drawing/2014/main" val="3535750441"/>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8</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Boston</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USA</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noFill/>
                  </a:tcPr>
                </a:tc>
                <a:extLst>
                  <a:ext uri="{0D108BD9-81ED-4DB2-BD59-A6C34878D82A}">
                    <a16:rowId xmlns:a16="http://schemas.microsoft.com/office/drawing/2014/main" val="1343373762"/>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9</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Berlin</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Germany</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noFill/>
                  </a:tcPr>
                </a:tc>
                <a:extLst>
                  <a:ext uri="{0D108BD9-81ED-4DB2-BD59-A6C34878D82A}">
                    <a16:rowId xmlns:a16="http://schemas.microsoft.com/office/drawing/2014/main" val="3919482248"/>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10</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1" lang="en-US" altLang="ja-JP" sz="1800" b="0" i="0" kern="1200" dirty="0">
                          <a:solidFill>
                            <a:schemeClr val="tx1"/>
                          </a:solidFill>
                          <a:effectLst/>
                          <a:latin typeface="Arial" panose="020B0604020202020204" pitchFamily="34" charset="0"/>
                          <a:ea typeface="+mn-ea"/>
                          <a:cs typeface="Arial" panose="020B0604020202020204" pitchFamily="34" charset="0"/>
                        </a:rPr>
                        <a:t>Mumbai</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India</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noFill/>
                  </a:tcPr>
                </a:tc>
                <a:extLst>
                  <a:ext uri="{0D108BD9-81ED-4DB2-BD59-A6C34878D82A}">
                    <a16:rowId xmlns:a16="http://schemas.microsoft.com/office/drawing/2014/main" val="1549256531"/>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11</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Hong Kong</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solidFill>
                      <a:srgbClr val="FFFF00"/>
                    </a:solidFill>
                  </a:tcPr>
                </a:tc>
                <a:extLst>
                  <a:ext uri="{0D108BD9-81ED-4DB2-BD59-A6C34878D82A}">
                    <a16:rowId xmlns:a16="http://schemas.microsoft.com/office/drawing/2014/main" val="527373426"/>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12</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Toronto</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Canada</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noFill/>
                  </a:tcPr>
                </a:tc>
                <a:extLst>
                  <a:ext uri="{0D108BD9-81ED-4DB2-BD59-A6C34878D82A}">
                    <a16:rowId xmlns:a16="http://schemas.microsoft.com/office/drawing/2014/main" val="316282001"/>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13</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Sidney</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Australia</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noFill/>
                  </a:tcPr>
                </a:tc>
                <a:extLst>
                  <a:ext uri="{0D108BD9-81ED-4DB2-BD59-A6C34878D82A}">
                    <a16:rowId xmlns:a16="http://schemas.microsoft.com/office/drawing/2014/main" val="3833277352"/>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14</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Chicago</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USA</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solidFill>
                      <a:schemeClr val="accent6">
                        <a:lumMod val="40000"/>
                        <a:lumOff val="60000"/>
                      </a:schemeClr>
                    </a:solidFill>
                  </a:tcPr>
                </a:tc>
                <a:extLst>
                  <a:ext uri="{0D108BD9-81ED-4DB2-BD59-A6C34878D82A}">
                    <a16:rowId xmlns:a16="http://schemas.microsoft.com/office/drawing/2014/main" val="3165514578"/>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15</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Paris</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France</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noFill/>
                  </a:tcPr>
                </a:tc>
                <a:extLst>
                  <a:ext uri="{0D108BD9-81ED-4DB2-BD59-A6C34878D82A}">
                    <a16:rowId xmlns:a16="http://schemas.microsoft.com/office/drawing/2014/main" val="2095183079"/>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16</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New Delhi</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r>
                        <a:rPr lang="en-US" altLang="ja-JP" sz="1600" b="0" kern="100" dirty="0">
                          <a:effectLst/>
                          <a:latin typeface="Arial" panose="020B0604020202020204" pitchFamily="34" charset="0"/>
                          <a:ea typeface="Meiryo UI" panose="020B0604030504040204" pitchFamily="50" charset="-128"/>
                          <a:cs typeface="Arial" panose="020B0604020202020204" pitchFamily="34" charset="0"/>
                        </a:rPr>
                        <a:t>India</a:t>
                      </a:r>
                      <a:r>
                        <a:rPr lang="ja-JP" altLang="en-US" sz="1600" b="0" kern="100" dirty="0">
                          <a:effectLst/>
                          <a:latin typeface="Arial" panose="020B0604020202020204" pitchFamily="34" charset="0"/>
                          <a:ea typeface="Meiryo UI" panose="020B0604030504040204" pitchFamily="50" charset="-128"/>
                          <a:cs typeface="Arial" panose="020B0604020202020204" pitchFamily="34" charset="0"/>
                        </a:rPr>
                        <a:t>）</a:t>
                      </a:r>
                      <a:endParaRPr lang="ja-JP" sz="1600" b="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noFill/>
                  </a:tcPr>
                </a:tc>
                <a:extLst>
                  <a:ext uri="{0D108BD9-81ED-4DB2-BD59-A6C34878D82A}">
                    <a16:rowId xmlns:a16="http://schemas.microsoft.com/office/drawing/2014/main" val="3753631702"/>
                  </a:ext>
                </a:extLst>
              </a:tr>
              <a:tr h="285911">
                <a:tc>
                  <a:txBody>
                    <a:bodyPr/>
                    <a:lstStyle/>
                    <a:p>
                      <a:pPr algn="ctr">
                        <a:lnSpc>
                          <a:spcPts val="1500"/>
                        </a:lnSpc>
                        <a:spcAft>
                          <a:spcPts val="0"/>
                        </a:spcAft>
                      </a:pPr>
                      <a:r>
                        <a:rPr lang="en-US" altLang="ja-JP" sz="1600" kern="100" dirty="0">
                          <a:effectLst/>
                          <a:latin typeface="Arial" panose="020B0604020202020204" pitchFamily="34" charset="0"/>
                          <a:ea typeface="Meiryo UI" panose="020B0604030504040204" pitchFamily="50" charset="-128"/>
                          <a:cs typeface="Arial" panose="020B0604020202020204" pitchFamily="34" charset="0"/>
                        </a:rPr>
                        <a:t>17</a:t>
                      </a:r>
                      <a:endParaRPr lang="ja-JP" sz="1600"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600" b="1" kern="100" dirty="0">
                          <a:effectLst/>
                          <a:latin typeface="Arial" panose="020B0604020202020204" pitchFamily="34" charset="0"/>
                          <a:ea typeface="Meiryo UI" panose="020B0604030504040204" pitchFamily="50" charset="-128"/>
                          <a:cs typeface="Arial" panose="020B0604020202020204" pitchFamily="34" charset="0"/>
                        </a:rPr>
                        <a:t>Tokyo</a:t>
                      </a:r>
                      <a:endParaRPr lang="ja-JP" sz="1600" b="1" kern="100" dirty="0">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solidFill>
                      <a:srgbClr val="92D050"/>
                    </a:solidFill>
                  </a:tcPr>
                </a:tc>
                <a:extLst>
                  <a:ext uri="{0D108BD9-81ED-4DB2-BD59-A6C34878D82A}">
                    <a16:rowId xmlns:a16="http://schemas.microsoft.com/office/drawing/2014/main" val="2545732996"/>
                  </a:ext>
                </a:extLst>
              </a:tr>
              <a:tr h="285911">
                <a:tc>
                  <a:txBody>
                    <a:bodyPr/>
                    <a:lstStyle/>
                    <a:p>
                      <a:pPr algn="ctr">
                        <a:lnSpc>
                          <a:spcPts val="1500"/>
                        </a:lnSpc>
                        <a:spcAft>
                          <a:spcPts val="0"/>
                        </a:spcAft>
                      </a:pPr>
                      <a:r>
                        <a:rPr lang="en-US" altLang="ja-JP" sz="1400" kern="1200" dirty="0">
                          <a:effectLst/>
                          <a:latin typeface="Arial" panose="020B0604020202020204" pitchFamily="34" charset="0"/>
                          <a:ea typeface="Meiryo UI" panose="020B0604030504040204" pitchFamily="50" charset="-128"/>
                          <a:cs typeface="Arial" panose="020B0604020202020204" pitchFamily="34" charset="0"/>
                        </a:rPr>
                        <a:t>※Out</a:t>
                      </a:r>
                      <a:r>
                        <a:rPr lang="ja-JP" altLang="en-US" sz="1400" kern="12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400" kern="1200" dirty="0">
                          <a:effectLst/>
                          <a:latin typeface="Arial" panose="020B0604020202020204" pitchFamily="34" charset="0"/>
                          <a:ea typeface="Meiryo UI" panose="020B0604030504040204" pitchFamily="50" charset="-128"/>
                          <a:cs typeface="Arial" panose="020B0604020202020204" pitchFamily="34" charset="0"/>
                        </a:rPr>
                        <a:t>of</a:t>
                      </a:r>
                      <a:r>
                        <a:rPr lang="ja-JP" altLang="en-US" sz="1400" kern="1200" dirty="0">
                          <a:effectLst/>
                          <a:latin typeface="Arial" panose="020B0604020202020204" pitchFamily="34" charset="0"/>
                          <a:ea typeface="Meiryo UI" panose="020B0604030504040204" pitchFamily="50" charset="-128"/>
                          <a:cs typeface="Arial" panose="020B0604020202020204" pitchFamily="34" charset="0"/>
                        </a:rPr>
                        <a:t> </a:t>
                      </a:r>
                      <a:r>
                        <a:rPr lang="en-US" altLang="ja-JP" sz="1400" kern="1200" dirty="0">
                          <a:effectLst/>
                          <a:latin typeface="Arial" panose="020B0604020202020204" pitchFamily="34" charset="0"/>
                          <a:ea typeface="Meiryo UI" panose="020B0604030504040204" pitchFamily="50" charset="-128"/>
                          <a:cs typeface="Arial" panose="020B0604020202020204" pitchFamily="34" charset="0"/>
                        </a:rPr>
                        <a:t>ranking</a:t>
                      </a:r>
                    </a:p>
                  </a:txBody>
                  <a:tcPr marL="36195" marR="36195" marT="9525" marB="0" anchor="ctr"/>
                </a:tc>
                <a:tc>
                  <a:txBody>
                    <a:bodyPr/>
                    <a:lstStyle/>
                    <a:p>
                      <a:pPr algn="ctr">
                        <a:lnSpc>
                          <a:spcPts val="1500"/>
                        </a:lnSpc>
                        <a:spcAft>
                          <a:spcPts val="0"/>
                        </a:spcAft>
                      </a:pPr>
                      <a:r>
                        <a:rPr lang="en-US" altLang="ja-JP" sz="1600" b="1" kern="100" dirty="0">
                          <a:solidFill>
                            <a:schemeClr val="bg1"/>
                          </a:solidFill>
                          <a:effectLst/>
                          <a:latin typeface="Arial" panose="020B0604020202020204" pitchFamily="34" charset="0"/>
                          <a:ea typeface="Meiryo UI" panose="020B0604030504040204" pitchFamily="50" charset="-128"/>
                          <a:cs typeface="Arial" panose="020B0604020202020204" pitchFamily="34" charset="0"/>
                        </a:rPr>
                        <a:t>Osaka</a:t>
                      </a:r>
                      <a:endParaRPr lang="ja-JP" sz="1600" b="1" kern="100" dirty="0">
                        <a:solidFill>
                          <a:schemeClr val="bg1"/>
                        </a:solidFill>
                        <a:effectLst/>
                        <a:latin typeface="Arial" panose="020B0604020202020204" pitchFamily="34" charset="0"/>
                        <a:ea typeface="Meiryo UI" panose="020B0604030504040204" pitchFamily="50" charset="-128"/>
                        <a:cs typeface="Arial" panose="020B0604020202020204" pitchFamily="34" charset="0"/>
                      </a:endParaRPr>
                    </a:p>
                  </a:txBody>
                  <a:tcPr marL="36195" marR="36195" marT="9525" marB="0" anchor="ctr">
                    <a:solidFill>
                      <a:schemeClr val="accent5">
                        <a:lumMod val="50000"/>
                      </a:schemeClr>
                    </a:solidFill>
                  </a:tcPr>
                </a:tc>
                <a:extLst>
                  <a:ext uri="{0D108BD9-81ED-4DB2-BD59-A6C34878D82A}">
                    <a16:rowId xmlns:a16="http://schemas.microsoft.com/office/drawing/2014/main" val="4156494486"/>
                  </a:ext>
                </a:extLst>
              </a:tr>
            </a:tbl>
          </a:graphicData>
        </a:graphic>
      </p:graphicFrame>
      <p:sp>
        <p:nvSpPr>
          <p:cNvPr id="6" name="正方形/長方形 5"/>
          <p:cNvSpPr/>
          <p:nvPr/>
        </p:nvSpPr>
        <p:spPr>
          <a:xfrm>
            <a:off x="5672832" y="6579468"/>
            <a:ext cx="5663952" cy="246221"/>
          </a:xfrm>
          <a:prstGeom prst="rect">
            <a:avLst/>
          </a:prstGeom>
        </p:spPr>
        <p:txBody>
          <a:bodyPr wrap="square">
            <a:spAutoFit/>
          </a:bodyPr>
          <a:lstStyle/>
          <a:p>
            <a:pPr algn="r"/>
            <a:r>
              <a:rPr lang="en-US" altLang="ja-JP" sz="1000" dirty="0"/>
              <a:t>Source: Made by Osaka Prefecture based on the FINDEXABLE</a:t>
            </a:r>
            <a:r>
              <a:rPr lang="ja-JP" altLang="en-US" sz="1000" dirty="0"/>
              <a:t> </a:t>
            </a:r>
            <a:r>
              <a:rPr lang="en-US" altLang="ja-JP" sz="1000" dirty="0"/>
              <a:t>“The Global Fintech Index 2020”</a:t>
            </a:r>
          </a:p>
        </p:txBody>
      </p:sp>
      <p:sp>
        <p:nvSpPr>
          <p:cNvPr id="7" name="楕円 6"/>
          <p:cNvSpPr/>
          <p:nvPr/>
        </p:nvSpPr>
        <p:spPr>
          <a:xfrm>
            <a:off x="11513382" y="6342743"/>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1</a:t>
            </a:r>
            <a:r>
              <a:rPr kumimoji="1" lang="ja-JP" altLang="en-US" sz="800" dirty="0">
                <a:latin typeface="UD デジタル 教科書体 NK-B" panose="02020700000000000000" pitchFamily="18" charset="-128"/>
                <a:ea typeface="UD デジタル 教科書体 NK-B" panose="02020700000000000000" pitchFamily="18" charset="-128"/>
              </a:rPr>
              <a:t>９</a:t>
            </a:r>
          </a:p>
        </p:txBody>
      </p:sp>
    </p:spTree>
    <p:extLst>
      <p:ext uri="{BB962C8B-B14F-4D97-AF65-F5344CB8AC3E}">
        <p14:creationId xmlns:p14="http://schemas.microsoft.com/office/powerpoint/2010/main" val="2677283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689980" y="1397843"/>
            <a:ext cx="8812042" cy="5304636"/>
          </a:xfrm>
          <a:prstGeom prst="rect">
            <a:avLst/>
          </a:prstGeom>
        </p:spPr>
      </p:pic>
      <p:sp>
        <p:nvSpPr>
          <p:cNvPr id="5" name="正方形/長方形 4"/>
          <p:cNvSpPr/>
          <p:nvPr/>
        </p:nvSpPr>
        <p:spPr>
          <a:xfrm>
            <a:off x="3037328" y="6488357"/>
            <a:ext cx="6792471" cy="246221"/>
          </a:xfrm>
          <a:prstGeom prst="rect">
            <a:avLst/>
          </a:prstGeom>
        </p:spPr>
        <p:txBody>
          <a:bodyPr wrap="square">
            <a:spAutoFit/>
          </a:bodyPr>
          <a:lstStyle/>
          <a:p>
            <a:r>
              <a:rPr lang="en-US" altLang="ja-JP" sz="1000" dirty="0" smtClean="0"/>
              <a:t>Source: August, 2020</a:t>
            </a:r>
            <a:r>
              <a:rPr lang="ja-JP" altLang="en-US" sz="1000" dirty="0" smtClean="0"/>
              <a:t> </a:t>
            </a:r>
            <a:r>
              <a:rPr lang="en-US" altLang="ja-JP" sz="1000" dirty="0" smtClean="0"/>
              <a:t>Bank of Japan ”Comparison </a:t>
            </a:r>
            <a:r>
              <a:rPr lang="en-US" altLang="ja-JP" sz="1000" dirty="0"/>
              <a:t>of Flow of Funds between Japan, Europe and the US </a:t>
            </a:r>
            <a:r>
              <a:rPr lang="en-US" altLang="ja-JP" sz="1000" dirty="0" smtClean="0"/>
              <a:t>by Bank of Japan </a:t>
            </a:r>
            <a:endParaRPr lang="ja-JP" altLang="en-US" sz="1000" dirty="0"/>
          </a:p>
        </p:txBody>
      </p:sp>
      <p:sp>
        <p:nvSpPr>
          <p:cNvPr id="8" name="テキスト ボックス 7"/>
          <p:cNvSpPr txBox="1"/>
          <p:nvPr/>
        </p:nvSpPr>
        <p:spPr>
          <a:xfrm>
            <a:off x="1271465" y="477201"/>
            <a:ext cx="9649072" cy="646331"/>
          </a:xfrm>
          <a:prstGeom prst="rect">
            <a:avLst/>
          </a:prstGeom>
          <a:noFill/>
          <a:ln w="28575">
            <a:solidFill>
              <a:schemeClr val="tx2"/>
            </a:solidFill>
          </a:ln>
        </p:spPr>
        <p:txBody>
          <a:bodyPr wrap="square" rtlCol="0" anchor="ctr">
            <a:spAutoFit/>
          </a:bodyPr>
          <a:lstStyle/>
          <a:p>
            <a:r>
              <a:rPr lang="ja-JP" altLang="en-US" sz="1600" dirty="0">
                <a:latin typeface="メイリオ" panose="020B0604030504040204" pitchFamily="50" charset="-128"/>
                <a:ea typeface="メイリオ" panose="020B0604030504040204" pitchFamily="50" charset="-128"/>
              </a:rPr>
              <a:t>〇</a:t>
            </a:r>
            <a:r>
              <a:rPr lang="en-US" altLang="ja-JP" dirty="0">
                <a:latin typeface="Arial" panose="020B0604020202020204" pitchFamily="34" charset="0"/>
                <a:cs typeface="Arial" panose="020B0604020202020204" pitchFamily="34" charset="0"/>
              </a:rPr>
              <a:t>In Japan, cash and deposits account for the majority of household financial assets while the ratio of investment trusts and stocks is low compared to that of Europe and the US.</a:t>
            </a:r>
            <a:endParaRPr lang="ja-JP" altLang="ja-JP" dirty="0">
              <a:latin typeface="Arial" panose="020B0604020202020204" pitchFamily="34" charset="0"/>
              <a:cs typeface="Arial" panose="020B0604020202020204" pitchFamily="34" charset="0"/>
            </a:endParaRPr>
          </a:p>
        </p:txBody>
      </p:sp>
      <p:sp>
        <p:nvSpPr>
          <p:cNvPr id="2" name="スライド番号プレースホルダー 1"/>
          <p:cNvSpPr>
            <a:spLocks noGrp="1"/>
          </p:cNvSpPr>
          <p:nvPr>
            <p:ph type="sldNum" sz="quarter" idx="12"/>
          </p:nvPr>
        </p:nvSpPr>
        <p:spPr>
          <a:xfrm>
            <a:off x="9259054" y="6283493"/>
            <a:ext cx="2743200" cy="365125"/>
          </a:xfrm>
        </p:spPr>
        <p:txBody>
          <a:bodyPr/>
          <a:lstStyle/>
          <a:p>
            <a:r>
              <a:rPr kumimoji="1" lang="en-US" altLang="ja-JP" sz="1400" b="1" dirty="0">
                <a:latin typeface="+mn-ea"/>
              </a:rPr>
              <a:t>12</a:t>
            </a:r>
            <a:endParaRPr kumimoji="1" lang="ja-JP" altLang="en-US" sz="1400" b="1" dirty="0">
              <a:latin typeface="+mn-ea"/>
            </a:endParaRPr>
          </a:p>
        </p:txBody>
      </p:sp>
      <p:sp>
        <p:nvSpPr>
          <p:cNvPr id="6" name="正方形/長方形 5"/>
          <p:cNvSpPr/>
          <p:nvPr/>
        </p:nvSpPr>
        <p:spPr>
          <a:xfrm>
            <a:off x="1143000" y="49005"/>
            <a:ext cx="9924338"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2000" b="1" dirty="0">
                <a:latin typeface="Arial" panose="020B0604020202020204" pitchFamily="34" charset="0"/>
                <a:ea typeface="Meiryo UI" panose="020B0604030504040204" pitchFamily="50" charset="-128"/>
                <a:cs typeface="Arial" panose="020B0604020202020204" pitchFamily="34" charset="0"/>
              </a:rPr>
              <a:t>10</a:t>
            </a:r>
            <a:r>
              <a:rPr lang="ja-JP" altLang="en-US"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a:latin typeface="Arial" panose="020B0604020202020204" pitchFamily="34" charset="0"/>
                <a:ea typeface="Meiryo UI" panose="020B0604030504040204" pitchFamily="50" charset="-128"/>
                <a:cs typeface="Arial" panose="020B0604020202020204" pitchFamily="34" charset="0"/>
              </a:rPr>
              <a:t>Personal Financial Assets in Japan</a:t>
            </a:r>
            <a:endParaRPr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271465" y="1148174"/>
            <a:ext cx="10577635" cy="369332"/>
          </a:xfrm>
          <a:prstGeom prst="rect">
            <a:avLst/>
          </a:prstGeom>
        </p:spPr>
        <p:txBody>
          <a:bodyPr wrap="square">
            <a:spAutoFit/>
          </a:bodyPr>
          <a:lstStyle/>
          <a:p>
            <a:pPr algn="ctr"/>
            <a:r>
              <a:rPr lang="en-US" altLang="ja-JP" sz="1600" b="1" dirty="0"/>
              <a:t>Comparison of household financial asset composition between Japan, the US and Europe</a:t>
            </a:r>
            <a:r>
              <a:rPr lang="ja-JP" altLang="en-US" sz="1600" b="1" dirty="0"/>
              <a:t>（</a:t>
            </a:r>
            <a:r>
              <a:rPr lang="en-US" altLang="ja-JP" sz="1600" b="1" dirty="0"/>
              <a:t>as of the end of March, </a:t>
            </a:r>
            <a:r>
              <a:rPr lang="en-US" altLang="ja-JP" b="1" dirty="0"/>
              <a:t>2020</a:t>
            </a:r>
            <a:r>
              <a:rPr lang="ja-JP" altLang="en-US" sz="1600" b="1" dirty="0"/>
              <a:t>）</a:t>
            </a:r>
          </a:p>
        </p:txBody>
      </p:sp>
      <p:sp>
        <p:nvSpPr>
          <p:cNvPr id="10" name="正方形/長方形 9"/>
          <p:cNvSpPr/>
          <p:nvPr/>
        </p:nvSpPr>
        <p:spPr>
          <a:xfrm>
            <a:off x="2272938" y="1878006"/>
            <a:ext cx="3749040" cy="669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272938" y="4642977"/>
            <a:ext cx="2403565" cy="669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272936" y="3252726"/>
            <a:ext cx="949913" cy="6692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11513382" y="6342743"/>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UD デジタル 教科書体 NK-B" panose="02020700000000000000" pitchFamily="18" charset="-128"/>
                <a:ea typeface="UD デジタル 教科書体 NK-B" panose="02020700000000000000" pitchFamily="18" charset="-128"/>
              </a:rPr>
              <a:t>２０</a:t>
            </a:r>
          </a:p>
        </p:txBody>
      </p:sp>
      <p:sp>
        <p:nvSpPr>
          <p:cNvPr id="3" name="テキスト ボックス 2"/>
          <p:cNvSpPr txBox="1"/>
          <p:nvPr/>
        </p:nvSpPr>
        <p:spPr>
          <a:xfrm>
            <a:off x="5133648" y="3355750"/>
            <a:ext cx="1152525" cy="461665"/>
          </a:xfrm>
          <a:prstGeom prst="rect">
            <a:avLst/>
          </a:prstGeom>
          <a:solidFill>
            <a:schemeClr val="bg1"/>
          </a:solidFill>
        </p:spPr>
        <p:txBody>
          <a:bodyPr wrap="square" rtlCol="0">
            <a:spAutoFit/>
          </a:bodyPr>
          <a:lstStyle/>
          <a:p>
            <a:r>
              <a:rPr kumimoji="1" lang="en-US" altLang="ja-JP" sz="1200" dirty="0">
                <a:latin typeface="Arial" panose="020B0604020202020204" pitchFamily="34" charset="0"/>
                <a:cs typeface="Arial" panose="020B0604020202020204" pitchFamily="34" charset="0"/>
              </a:rPr>
              <a:t>Stocks, etc. </a:t>
            </a:r>
          </a:p>
          <a:p>
            <a:pPr algn="ctr"/>
            <a:r>
              <a:rPr kumimoji="1" lang="en-US" altLang="ja-JP" sz="1200" dirty="0">
                <a:latin typeface="Arial" panose="020B0604020202020204" pitchFamily="34" charset="0"/>
                <a:cs typeface="Arial" panose="020B0604020202020204" pitchFamily="34" charset="0"/>
              </a:rPr>
              <a:t>(32.5%)</a:t>
            </a:r>
            <a:endParaRPr kumimoji="1" lang="ja-JP" altLang="en-US" sz="1200" dirty="0">
              <a:latin typeface="Arial" panose="020B0604020202020204" pitchFamily="34" charset="0"/>
              <a:cs typeface="Arial" panose="020B0604020202020204" pitchFamily="34" charset="0"/>
            </a:endParaRPr>
          </a:p>
        </p:txBody>
      </p:sp>
      <p:sp>
        <p:nvSpPr>
          <p:cNvPr id="14" name="テキスト ボックス 13"/>
          <p:cNvSpPr txBox="1"/>
          <p:nvPr/>
        </p:nvSpPr>
        <p:spPr>
          <a:xfrm>
            <a:off x="6396979" y="1924090"/>
            <a:ext cx="628035" cy="577081"/>
          </a:xfrm>
          <a:prstGeom prst="rect">
            <a:avLst/>
          </a:prstGeom>
          <a:solidFill>
            <a:schemeClr val="bg1"/>
          </a:solidFill>
        </p:spPr>
        <p:txBody>
          <a:bodyPr wrap="square" rtlCol="0">
            <a:spAutoFit/>
          </a:bodyPr>
          <a:lstStyle/>
          <a:p>
            <a:r>
              <a:rPr kumimoji="1" lang="en-US" altLang="ja-JP" sz="1050" dirty="0">
                <a:latin typeface="Arial" panose="020B0604020202020204" pitchFamily="34" charset="0"/>
                <a:cs typeface="Arial" panose="020B0604020202020204" pitchFamily="34" charset="0"/>
              </a:rPr>
              <a:t>Stocks, </a:t>
            </a:r>
          </a:p>
          <a:p>
            <a:r>
              <a:rPr kumimoji="1" lang="en-US" altLang="ja-JP" sz="1050" dirty="0">
                <a:latin typeface="Arial" panose="020B0604020202020204" pitchFamily="34" charset="0"/>
                <a:cs typeface="Arial" panose="020B0604020202020204" pitchFamily="34" charset="0"/>
              </a:rPr>
              <a:t> etc. </a:t>
            </a:r>
          </a:p>
          <a:p>
            <a:r>
              <a:rPr kumimoji="1" lang="en-US" altLang="ja-JP" sz="1050" dirty="0">
                <a:latin typeface="Arial" panose="020B0604020202020204" pitchFamily="34" charset="0"/>
                <a:cs typeface="Arial" panose="020B0604020202020204" pitchFamily="34" charset="0"/>
              </a:rPr>
              <a:t>(9.6%)</a:t>
            </a:r>
            <a:endParaRPr kumimoji="1" lang="ja-JP" altLang="en-US" sz="1050" dirty="0">
              <a:latin typeface="Arial" panose="020B0604020202020204" pitchFamily="34" charset="0"/>
              <a:cs typeface="Arial" panose="020B0604020202020204" pitchFamily="34" charset="0"/>
            </a:endParaRPr>
          </a:p>
        </p:txBody>
      </p:sp>
      <p:sp>
        <p:nvSpPr>
          <p:cNvPr id="7" name="テキスト ボックス 6"/>
          <p:cNvSpPr txBox="1"/>
          <p:nvPr/>
        </p:nvSpPr>
        <p:spPr>
          <a:xfrm>
            <a:off x="3627120" y="2008180"/>
            <a:ext cx="1201783" cy="400110"/>
          </a:xfrm>
          <a:prstGeom prst="rect">
            <a:avLst/>
          </a:prstGeom>
          <a:solidFill>
            <a:schemeClr val="bg1"/>
          </a:solidFill>
        </p:spPr>
        <p:txBody>
          <a:bodyPr wrap="square" rtlCol="0">
            <a:spAutoFit/>
          </a:bodyPr>
          <a:lstStyle/>
          <a:p>
            <a:r>
              <a:rPr kumimoji="1" lang="en-US" altLang="ja-JP" sz="1000" dirty="0">
                <a:latin typeface="Arial" panose="020B0604020202020204" pitchFamily="34" charset="0"/>
                <a:cs typeface="Arial" panose="020B0604020202020204" pitchFamily="34" charset="0"/>
              </a:rPr>
              <a:t>Cash, Deposits</a:t>
            </a:r>
          </a:p>
          <a:p>
            <a:pPr algn="ctr"/>
            <a:r>
              <a:rPr kumimoji="1" lang="en-US" altLang="ja-JP" sz="1000" dirty="0">
                <a:latin typeface="Arial" panose="020B0604020202020204" pitchFamily="34" charset="0"/>
                <a:cs typeface="Arial" panose="020B0604020202020204" pitchFamily="34" charset="0"/>
              </a:rPr>
              <a:t>(54.2%)</a:t>
            </a:r>
            <a:endParaRPr kumimoji="1" lang="ja-JP" altLang="en-US" sz="1000" dirty="0">
              <a:latin typeface="Arial" panose="020B0604020202020204" pitchFamily="34" charset="0"/>
              <a:cs typeface="Arial" panose="020B0604020202020204" pitchFamily="34" charset="0"/>
            </a:endParaRPr>
          </a:p>
        </p:txBody>
      </p:sp>
      <p:sp>
        <p:nvSpPr>
          <p:cNvPr id="15" name="テキスト ボックス 14"/>
          <p:cNvSpPr txBox="1"/>
          <p:nvPr/>
        </p:nvSpPr>
        <p:spPr>
          <a:xfrm>
            <a:off x="2384173" y="3309583"/>
            <a:ext cx="727438" cy="553998"/>
          </a:xfrm>
          <a:prstGeom prst="rect">
            <a:avLst/>
          </a:prstGeom>
          <a:solidFill>
            <a:schemeClr val="bg1"/>
          </a:solidFill>
        </p:spPr>
        <p:txBody>
          <a:bodyPr wrap="square" rtlCol="0">
            <a:spAutoFit/>
          </a:bodyPr>
          <a:lstStyle/>
          <a:p>
            <a:r>
              <a:rPr kumimoji="1" lang="en-US" altLang="ja-JP" sz="1000" dirty="0">
                <a:latin typeface="Arial" panose="020B0604020202020204" pitchFamily="34" charset="0"/>
                <a:cs typeface="Arial" panose="020B0604020202020204" pitchFamily="34" charset="0"/>
              </a:rPr>
              <a:t>Cash, Deposits</a:t>
            </a:r>
          </a:p>
          <a:p>
            <a:pPr algn="ctr"/>
            <a:r>
              <a:rPr kumimoji="1" lang="en-US" altLang="ja-JP" sz="1000" dirty="0">
                <a:latin typeface="Arial" panose="020B0604020202020204" pitchFamily="34" charset="0"/>
                <a:cs typeface="Arial" panose="020B0604020202020204" pitchFamily="34" charset="0"/>
              </a:rPr>
              <a:t>(13.7%)</a:t>
            </a:r>
            <a:endParaRPr kumimoji="1" lang="ja-JP" altLang="en-US" sz="1000" dirty="0">
              <a:latin typeface="Arial" panose="020B0604020202020204" pitchFamily="34" charset="0"/>
              <a:cs typeface="Arial" panose="020B0604020202020204" pitchFamily="34" charset="0"/>
            </a:endParaRPr>
          </a:p>
        </p:txBody>
      </p:sp>
      <p:sp>
        <p:nvSpPr>
          <p:cNvPr id="16" name="テキスト ボックス 15"/>
          <p:cNvSpPr txBox="1"/>
          <p:nvPr/>
        </p:nvSpPr>
        <p:spPr>
          <a:xfrm>
            <a:off x="2893217" y="4777547"/>
            <a:ext cx="1201783" cy="400110"/>
          </a:xfrm>
          <a:prstGeom prst="rect">
            <a:avLst/>
          </a:prstGeom>
          <a:solidFill>
            <a:schemeClr val="bg1"/>
          </a:solidFill>
        </p:spPr>
        <p:txBody>
          <a:bodyPr wrap="square" rtlCol="0">
            <a:spAutoFit/>
          </a:bodyPr>
          <a:lstStyle/>
          <a:p>
            <a:r>
              <a:rPr kumimoji="1" lang="en-US" altLang="ja-JP" sz="1000" dirty="0">
                <a:latin typeface="Arial" panose="020B0604020202020204" pitchFamily="34" charset="0"/>
                <a:cs typeface="Arial" panose="020B0604020202020204" pitchFamily="34" charset="0"/>
              </a:rPr>
              <a:t>Cash &amp; Deposits</a:t>
            </a:r>
          </a:p>
          <a:p>
            <a:pPr algn="ctr"/>
            <a:r>
              <a:rPr kumimoji="1" lang="en-US" altLang="ja-JP" sz="1000" dirty="0">
                <a:latin typeface="Arial" panose="020B0604020202020204" pitchFamily="34" charset="0"/>
                <a:cs typeface="Arial" panose="020B0604020202020204" pitchFamily="34" charset="0"/>
              </a:rPr>
              <a:t>(34.9%)</a:t>
            </a:r>
            <a:endParaRPr kumimoji="1" lang="ja-JP" altLang="en-US" sz="1000" dirty="0">
              <a:latin typeface="Arial" panose="020B0604020202020204" pitchFamily="34" charset="0"/>
              <a:cs typeface="Arial" panose="020B0604020202020204" pitchFamily="34" charset="0"/>
            </a:endParaRPr>
          </a:p>
        </p:txBody>
      </p:sp>
      <p:sp>
        <p:nvSpPr>
          <p:cNvPr id="17" name="テキスト ボックス 16"/>
          <p:cNvSpPr txBox="1"/>
          <p:nvPr/>
        </p:nvSpPr>
        <p:spPr>
          <a:xfrm>
            <a:off x="5709910" y="4682865"/>
            <a:ext cx="750809" cy="577081"/>
          </a:xfrm>
          <a:prstGeom prst="rect">
            <a:avLst/>
          </a:prstGeom>
          <a:solidFill>
            <a:schemeClr val="bg1"/>
          </a:solidFill>
        </p:spPr>
        <p:txBody>
          <a:bodyPr wrap="square" rtlCol="0">
            <a:spAutoFit/>
          </a:bodyPr>
          <a:lstStyle/>
          <a:p>
            <a:r>
              <a:rPr kumimoji="1" lang="en-US" altLang="ja-JP" sz="1050" dirty="0">
                <a:latin typeface="Arial" panose="020B0604020202020204" pitchFamily="34" charset="0"/>
                <a:cs typeface="Arial" panose="020B0604020202020204" pitchFamily="34" charset="0"/>
              </a:rPr>
              <a:t>Stocks, </a:t>
            </a:r>
          </a:p>
          <a:p>
            <a:r>
              <a:rPr kumimoji="1" lang="en-US" altLang="ja-JP" sz="1050" dirty="0">
                <a:latin typeface="Arial" panose="020B0604020202020204" pitchFamily="34" charset="0"/>
                <a:cs typeface="Arial" panose="020B0604020202020204" pitchFamily="34" charset="0"/>
              </a:rPr>
              <a:t> etc. </a:t>
            </a:r>
          </a:p>
          <a:p>
            <a:r>
              <a:rPr kumimoji="1" lang="en-US" altLang="ja-JP" sz="1050" dirty="0">
                <a:latin typeface="Arial" panose="020B0604020202020204" pitchFamily="34" charset="0"/>
                <a:cs typeface="Arial" panose="020B0604020202020204" pitchFamily="34" charset="0"/>
              </a:rPr>
              <a:t>(17.2%)</a:t>
            </a:r>
            <a:endParaRPr kumimoji="1" lang="ja-JP" altLang="en-US" sz="1050" dirty="0">
              <a:latin typeface="Arial" panose="020B0604020202020204" pitchFamily="34" charset="0"/>
              <a:cs typeface="Arial" panose="020B0604020202020204" pitchFamily="34" charset="0"/>
            </a:endParaRPr>
          </a:p>
        </p:txBody>
      </p:sp>
      <p:sp>
        <p:nvSpPr>
          <p:cNvPr id="18" name="テキスト ボックス 17"/>
          <p:cNvSpPr txBox="1"/>
          <p:nvPr/>
        </p:nvSpPr>
        <p:spPr>
          <a:xfrm>
            <a:off x="3641364" y="3306576"/>
            <a:ext cx="840364" cy="577081"/>
          </a:xfrm>
          <a:prstGeom prst="rect">
            <a:avLst/>
          </a:prstGeom>
          <a:pattFill prst="pct5">
            <a:fgClr>
              <a:schemeClr val="accent1"/>
            </a:fgClr>
            <a:bgClr>
              <a:schemeClr val="bg1"/>
            </a:bgClr>
          </a:pattFill>
          <a:ln>
            <a:noFill/>
          </a:ln>
        </p:spPr>
        <p:txBody>
          <a:bodyPr wrap="square" rtlCol="0">
            <a:spAutoFit/>
          </a:bodyPr>
          <a:lstStyle/>
          <a:p>
            <a:r>
              <a:rPr kumimoji="1" lang="en-US" altLang="ja-JP" sz="1050" dirty="0">
                <a:latin typeface="Arial" panose="020B0604020202020204" pitchFamily="34" charset="0"/>
                <a:cs typeface="Arial" panose="020B0604020202020204" pitchFamily="34" charset="0"/>
              </a:rPr>
              <a:t>Investment trusts</a:t>
            </a:r>
          </a:p>
          <a:p>
            <a:r>
              <a:rPr kumimoji="1" lang="en-US" altLang="ja-JP" sz="1050" dirty="0">
                <a:latin typeface="Arial" panose="020B0604020202020204" pitchFamily="34" charset="0"/>
                <a:cs typeface="Arial" panose="020B0604020202020204" pitchFamily="34" charset="0"/>
              </a:rPr>
              <a:t> (12.3%)</a:t>
            </a:r>
            <a:endParaRPr kumimoji="1" lang="ja-JP" altLang="en-US" sz="1050" dirty="0">
              <a:latin typeface="Arial" panose="020B0604020202020204" pitchFamily="34" charset="0"/>
              <a:cs typeface="Arial" panose="020B0604020202020204" pitchFamily="34" charset="0"/>
            </a:endParaRPr>
          </a:p>
        </p:txBody>
      </p:sp>
      <p:sp>
        <p:nvSpPr>
          <p:cNvPr id="19" name="テキスト ボックス 18"/>
          <p:cNvSpPr txBox="1"/>
          <p:nvPr/>
        </p:nvSpPr>
        <p:spPr>
          <a:xfrm>
            <a:off x="2336004" y="4074728"/>
            <a:ext cx="1114426" cy="415498"/>
          </a:xfrm>
          <a:prstGeom prst="rect">
            <a:avLst/>
          </a:prstGeom>
          <a:solidFill>
            <a:schemeClr val="bg1"/>
          </a:solidFill>
        </p:spPr>
        <p:txBody>
          <a:bodyPr wrap="square" rtlCol="0">
            <a:spAutoFit/>
          </a:bodyPr>
          <a:lstStyle/>
          <a:p>
            <a:r>
              <a:rPr kumimoji="1" lang="en-US" altLang="ja-JP" sz="1050" dirty="0">
                <a:latin typeface="Arial" panose="020B0604020202020204" pitchFamily="34" charset="0"/>
                <a:cs typeface="Arial" panose="020B0604020202020204" pitchFamily="34" charset="0"/>
              </a:rPr>
              <a:t>Debt securities</a:t>
            </a:r>
          </a:p>
          <a:p>
            <a:r>
              <a:rPr kumimoji="1" lang="en-US" altLang="ja-JP" sz="1050" dirty="0">
                <a:latin typeface="Arial" panose="020B0604020202020204" pitchFamily="34" charset="0"/>
                <a:cs typeface="Arial" panose="020B0604020202020204" pitchFamily="34" charset="0"/>
              </a:rPr>
              <a:t>      (6.0%)</a:t>
            </a:r>
            <a:endParaRPr kumimoji="1" lang="ja-JP" altLang="en-US" sz="1050" dirty="0">
              <a:latin typeface="Arial" panose="020B0604020202020204" pitchFamily="34" charset="0"/>
              <a:cs typeface="Arial" panose="020B0604020202020204" pitchFamily="34" charset="0"/>
            </a:endParaRPr>
          </a:p>
        </p:txBody>
      </p:sp>
      <p:sp>
        <p:nvSpPr>
          <p:cNvPr id="20" name="テキスト ボックス 19"/>
          <p:cNvSpPr txBox="1"/>
          <p:nvPr/>
        </p:nvSpPr>
        <p:spPr>
          <a:xfrm>
            <a:off x="5966187" y="2715276"/>
            <a:ext cx="989063" cy="415498"/>
          </a:xfrm>
          <a:prstGeom prst="rect">
            <a:avLst/>
          </a:prstGeom>
          <a:solidFill>
            <a:schemeClr val="bg1"/>
          </a:solidFill>
          <a:ln>
            <a:noFill/>
          </a:ln>
        </p:spPr>
        <p:txBody>
          <a:bodyPr wrap="square" rtlCol="0">
            <a:spAutoFit/>
          </a:bodyPr>
          <a:lstStyle/>
          <a:p>
            <a:r>
              <a:rPr kumimoji="1" lang="en-US" altLang="ja-JP" sz="1050" dirty="0">
                <a:latin typeface="Arial" panose="020B0604020202020204" pitchFamily="34" charset="0"/>
                <a:cs typeface="Arial" panose="020B0604020202020204" pitchFamily="34" charset="0"/>
              </a:rPr>
              <a:t>Investment trusts(3.4%)</a:t>
            </a:r>
            <a:endParaRPr kumimoji="1" lang="ja-JP" altLang="en-US" sz="105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3727030" y="5454399"/>
            <a:ext cx="1509395" cy="253916"/>
          </a:xfrm>
          <a:prstGeom prst="rect">
            <a:avLst/>
          </a:prstGeom>
          <a:solidFill>
            <a:schemeClr val="bg1"/>
          </a:solidFill>
        </p:spPr>
        <p:txBody>
          <a:bodyPr wrap="square" rtlCol="0">
            <a:spAutoFit/>
          </a:bodyPr>
          <a:lstStyle/>
          <a:p>
            <a:r>
              <a:rPr kumimoji="1" lang="en-US" altLang="ja-JP" sz="1050" dirty="0">
                <a:latin typeface="Arial" panose="020B0604020202020204" pitchFamily="34" charset="0"/>
                <a:cs typeface="Arial" panose="020B0604020202020204" pitchFamily="34" charset="0"/>
              </a:rPr>
              <a:t>Debt securities (2.0%)</a:t>
            </a:r>
            <a:endParaRPr kumimoji="1" lang="ja-JP" altLang="en-US" sz="1050" dirty="0">
              <a:latin typeface="Arial" panose="020B0604020202020204" pitchFamily="34" charset="0"/>
              <a:cs typeface="Arial" panose="020B0604020202020204" pitchFamily="34" charset="0"/>
            </a:endParaRPr>
          </a:p>
        </p:txBody>
      </p:sp>
      <p:sp>
        <p:nvSpPr>
          <p:cNvPr id="22" name="テキスト ボックス 21"/>
          <p:cNvSpPr txBox="1"/>
          <p:nvPr/>
        </p:nvSpPr>
        <p:spPr>
          <a:xfrm>
            <a:off x="5252454" y="5392639"/>
            <a:ext cx="1702796" cy="253916"/>
          </a:xfrm>
          <a:prstGeom prst="rect">
            <a:avLst/>
          </a:prstGeom>
          <a:solidFill>
            <a:schemeClr val="bg1"/>
          </a:solidFill>
          <a:ln>
            <a:noFill/>
          </a:ln>
        </p:spPr>
        <p:txBody>
          <a:bodyPr wrap="square" rtlCol="0">
            <a:spAutoFit/>
          </a:bodyPr>
          <a:lstStyle/>
          <a:p>
            <a:r>
              <a:rPr kumimoji="1" lang="en-US" altLang="ja-JP" sz="1050" dirty="0">
                <a:latin typeface="Arial" panose="020B0604020202020204" pitchFamily="34" charset="0"/>
                <a:cs typeface="Arial" panose="020B0604020202020204" pitchFamily="34" charset="0"/>
              </a:rPr>
              <a:t>Investment trusts(8.7%)</a:t>
            </a:r>
            <a:endParaRPr kumimoji="1" lang="ja-JP" altLang="en-US" sz="1050" dirty="0">
              <a:latin typeface="Arial" panose="020B0604020202020204" pitchFamily="34" charset="0"/>
              <a:cs typeface="Arial" panose="020B0604020202020204" pitchFamily="34" charset="0"/>
            </a:endParaRPr>
          </a:p>
        </p:txBody>
      </p:sp>
      <p:sp>
        <p:nvSpPr>
          <p:cNvPr id="23" name="テキスト ボックス 22"/>
          <p:cNvSpPr txBox="1"/>
          <p:nvPr/>
        </p:nvSpPr>
        <p:spPr>
          <a:xfrm>
            <a:off x="7282980" y="1924090"/>
            <a:ext cx="1621752" cy="553998"/>
          </a:xfrm>
          <a:prstGeom prst="rect">
            <a:avLst/>
          </a:prstGeom>
          <a:solidFill>
            <a:schemeClr val="bg1"/>
          </a:solidFill>
        </p:spPr>
        <p:txBody>
          <a:bodyPr wrap="square" rtlCol="0">
            <a:spAutoFit/>
          </a:bodyPr>
          <a:lstStyle/>
          <a:p>
            <a:r>
              <a:rPr kumimoji="1" lang="en-US" altLang="ja-JP" sz="1000" dirty="0">
                <a:latin typeface="Arial" panose="020B0604020202020204" pitchFamily="34" charset="0"/>
                <a:cs typeface="Arial" panose="020B0604020202020204" pitchFamily="34" charset="0"/>
              </a:rPr>
              <a:t>Insurance, Pension, Standardized Guarantee Scheme (28.4%)</a:t>
            </a:r>
            <a:endParaRPr kumimoji="1" lang="ja-JP" altLang="en-US" sz="1000" dirty="0">
              <a:latin typeface="Arial" panose="020B0604020202020204" pitchFamily="34" charset="0"/>
              <a:cs typeface="Arial" panose="020B0604020202020204" pitchFamily="34" charset="0"/>
            </a:endParaRPr>
          </a:p>
        </p:txBody>
      </p:sp>
      <p:sp>
        <p:nvSpPr>
          <p:cNvPr id="24" name="テキスト ボックス 23"/>
          <p:cNvSpPr txBox="1"/>
          <p:nvPr/>
        </p:nvSpPr>
        <p:spPr>
          <a:xfrm>
            <a:off x="7179407" y="3318117"/>
            <a:ext cx="1621752" cy="553998"/>
          </a:xfrm>
          <a:prstGeom prst="rect">
            <a:avLst/>
          </a:prstGeom>
          <a:solidFill>
            <a:schemeClr val="bg1"/>
          </a:solidFill>
        </p:spPr>
        <p:txBody>
          <a:bodyPr wrap="square" rtlCol="0">
            <a:spAutoFit/>
          </a:bodyPr>
          <a:lstStyle/>
          <a:p>
            <a:r>
              <a:rPr kumimoji="1" lang="en-US" altLang="ja-JP" sz="1000" dirty="0">
                <a:latin typeface="Arial" panose="020B0604020202020204" pitchFamily="34" charset="0"/>
                <a:cs typeface="Arial" panose="020B0604020202020204" pitchFamily="34" charset="0"/>
              </a:rPr>
              <a:t>Insurance, Pension, Standardized Guarantee Scheme (32.6%)</a:t>
            </a:r>
            <a:endParaRPr kumimoji="1" lang="ja-JP" altLang="en-US" sz="1000" dirty="0">
              <a:latin typeface="Arial" panose="020B0604020202020204" pitchFamily="34" charset="0"/>
              <a:cs typeface="Arial" panose="020B0604020202020204" pitchFamily="34" charset="0"/>
            </a:endParaRPr>
          </a:p>
        </p:txBody>
      </p:sp>
      <p:sp>
        <p:nvSpPr>
          <p:cNvPr id="25" name="テキスト ボックス 24"/>
          <p:cNvSpPr txBox="1"/>
          <p:nvPr/>
        </p:nvSpPr>
        <p:spPr>
          <a:xfrm>
            <a:off x="7148389" y="4712144"/>
            <a:ext cx="1621752" cy="553998"/>
          </a:xfrm>
          <a:prstGeom prst="rect">
            <a:avLst/>
          </a:prstGeom>
          <a:solidFill>
            <a:schemeClr val="bg1"/>
          </a:solidFill>
        </p:spPr>
        <p:txBody>
          <a:bodyPr wrap="square" rtlCol="0">
            <a:spAutoFit/>
          </a:bodyPr>
          <a:lstStyle/>
          <a:p>
            <a:r>
              <a:rPr kumimoji="1" lang="en-US" altLang="ja-JP" sz="1000" dirty="0">
                <a:latin typeface="Arial" panose="020B0604020202020204" pitchFamily="34" charset="0"/>
                <a:cs typeface="Arial" panose="020B0604020202020204" pitchFamily="34" charset="0"/>
              </a:rPr>
              <a:t>Insurance, Pension, Standardized Guarantee Scheme (35.1%)</a:t>
            </a:r>
            <a:endParaRPr kumimoji="1" lang="ja-JP" altLang="en-US" sz="1000" dirty="0">
              <a:latin typeface="Arial" panose="020B0604020202020204" pitchFamily="34" charset="0"/>
              <a:cs typeface="Arial" panose="020B0604020202020204" pitchFamily="34" charset="0"/>
            </a:endParaRPr>
          </a:p>
        </p:txBody>
      </p:sp>
      <p:sp>
        <p:nvSpPr>
          <p:cNvPr id="26" name="テキスト ボックス 25"/>
          <p:cNvSpPr txBox="1"/>
          <p:nvPr/>
        </p:nvSpPr>
        <p:spPr>
          <a:xfrm>
            <a:off x="5330616" y="1522426"/>
            <a:ext cx="1509395" cy="253916"/>
          </a:xfrm>
          <a:prstGeom prst="rect">
            <a:avLst/>
          </a:prstGeom>
          <a:solidFill>
            <a:schemeClr val="bg1"/>
          </a:solidFill>
        </p:spPr>
        <p:txBody>
          <a:bodyPr wrap="square" rtlCol="0">
            <a:spAutoFit/>
          </a:bodyPr>
          <a:lstStyle/>
          <a:p>
            <a:r>
              <a:rPr kumimoji="1" lang="en-US" altLang="ja-JP" sz="1050" dirty="0">
                <a:latin typeface="Arial" panose="020B0604020202020204" pitchFamily="34" charset="0"/>
                <a:cs typeface="Arial" panose="020B0604020202020204" pitchFamily="34" charset="0"/>
              </a:rPr>
              <a:t>Debt securities (1.4%)</a:t>
            </a:r>
            <a:endParaRPr kumimoji="1" lang="ja-JP" altLang="en-US" sz="1050" dirty="0">
              <a:latin typeface="Arial" panose="020B0604020202020204" pitchFamily="34" charset="0"/>
              <a:cs typeface="Arial" panose="020B0604020202020204" pitchFamily="34" charset="0"/>
            </a:endParaRPr>
          </a:p>
        </p:txBody>
      </p:sp>
      <p:sp>
        <p:nvSpPr>
          <p:cNvPr id="27" name="テキスト ボックス 26"/>
          <p:cNvSpPr txBox="1"/>
          <p:nvPr/>
        </p:nvSpPr>
        <p:spPr>
          <a:xfrm>
            <a:off x="7994419" y="2647378"/>
            <a:ext cx="1730606" cy="246221"/>
          </a:xfrm>
          <a:prstGeom prst="rect">
            <a:avLst/>
          </a:prstGeom>
          <a:solidFill>
            <a:schemeClr val="bg1"/>
          </a:solidFill>
        </p:spPr>
        <p:txBody>
          <a:bodyPr wrap="square" rtlCol="0">
            <a:spAutoFit/>
          </a:bodyPr>
          <a:lstStyle/>
          <a:p>
            <a:r>
              <a:rPr kumimoji="1" lang="en-US" altLang="ja-JP" sz="1000" dirty="0">
                <a:latin typeface="Arial" panose="020B0604020202020204" pitchFamily="34" charset="0"/>
                <a:cs typeface="Arial" panose="020B0604020202020204" pitchFamily="34" charset="0"/>
              </a:rPr>
              <a:t>Total </a:t>
            </a:r>
            <a:r>
              <a:rPr kumimoji="1" lang="en-US" altLang="ja-JP" sz="1000" dirty="0" smtClean="0">
                <a:latin typeface="Arial" panose="020B0604020202020204" pitchFamily="34" charset="0"/>
                <a:cs typeface="Arial" panose="020B0604020202020204" pitchFamily="34" charset="0"/>
              </a:rPr>
              <a:t>of the rest </a:t>
            </a:r>
            <a:r>
              <a:rPr kumimoji="1" lang="en-US" altLang="ja-JP" sz="1000" dirty="0">
                <a:latin typeface="Arial" panose="020B0604020202020204" pitchFamily="34" charset="0"/>
                <a:cs typeface="Arial" panose="020B0604020202020204" pitchFamily="34" charset="0"/>
              </a:rPr>
              <a:t>(2.9%)</a:t>
            </a:r>
            <a:endParaRPr kumimoji="1" lang="ja-JP" altLang="en-US" sz="1000" dirty="0">
              <a:latin typeface="Arial" panose="020B0604020202020204" pitchFamily="34" charset="0"/>
              <a:cs typeface="Arial" panose="020B0604020202020204" pitchFamily="34" charset="0"/>
            </a:endParaRPr>
          </a:p>
        </p:txBody>
      </p:sp>
      <p:sp>
        <p:nvSpPr>
          <p:cNvPr id="30" name="テキスト ボックス 29"/>
          <p:cNvSpPr txBox="1"/>
          <p:nvPr/>
        </p:nvSpPr>
        <p:spPr>
          <a:xfrm>
            <a:off x="9258722" y="2055967"/>
            <a:ext cx="1243300" cy="246221"/>
          </a:xfrm>
          <a:prstGeom prst="rect">
            <a:avLst/>
          </a:prstGeom>
          <a:solidFill>
            <a:schemeClr val="bg1"/>
          </a:solid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(1.845 trillion JPY)</a:t>
            </a:r>
            <a:endParaRPr kumimoji="1" lang="ja-JP" altLang="en-US" sz="1000" i="1" dirty="0">
              <a:latin typeface="Arial" panose="020B0604020202020204" pitchFamily="34" charset="0"/>
              <a:cs typeface="Arial" panose="020B0604020202020204" pitchFamily="34" charset="0"/>
            </a:endParaRPr>
          </a:p>
        </p:txBody>
      </p:sp>
      <p:sp>
        <p:nvSpPr>
          <p:cNvPr id="31" name="テキスト ボックス 30"/>
          <p:cNvSpPr txBox="1"/>
          <p:nvPr/>
        </p:nvSpPr>
        <p:spPr>
          <a:xfrm>
            <a:off x="9258722" y="3463471"/>
            <a:ext cx="1243300" cy="246221"/>
          </a:xfrm>
          <a:prstGeom prst="rect">
            <a:avLst/>
          </a:prstGeom>
          <a:solidFill>
            <a:schemeClr val="bg1"/>
          </a:solid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(87 trillion USD)</a:t>
            </a:r>
            <a:endParaRPr kumimoji="1" lang="ja-JP" altLang="en-US" sz="1000" i="1" dirty="0">
              <a:latin typeface="Arial" panose="020B0604020202020204" pitchFamily="34" charset="0"/>
              <a:cs typeface="Arial" panose="020B0604020202020204" pitchFamily="34" charset="0"/>
            </a:endParaRPr>
          </a:p>
        </p:txBody>
      </p:sp>
      <p:sp>
        <p:nvSpPr>
          <p:cNvPr id="32" name="テキスト ボックス 31"/>
          <p:cNvSpPr txBox="1"/>
          <p:nvPr/>
        </p:nvSpPr>
        <p:spPr>
          <a:xfrm>
            <a:off x="9258722" y="4777547"/>
            <a:ext cx="1243300" cy="246221"/>
          </a:xfrm>
          <a:prstGeom prst="rect">
            <a:avLst/>
          </a:prstGeom>
          <a:solidFill>
            <a:schemeClr val="bg1"/>
          </a:solidFill>
        </p:spPr>
        <p:txBody>
          <a:bodyPr wrap="square" rtlCol="0">
            <a:spAutoFit/>
          </a:bodyPr>
          <a:lstStyle/>
          <a:p>
            <a:r>
              <a:rPr kumimoji="1" lang="en-US" altLang="ja-JP" sz="1000" i="1" dirty="0">
                <a:latin typeface="Arial" panose="020B0604020202020204" pitchFamily="34" charset="0"/>
                <a:cs typeface="Arial" panose="020B0604020202020204" pitchFamily="34" charset="0"/>
              </a:rPr>
              <a:t>(25.1 trillion Euro)</a:t>
            </a:r>
            <a:endParaRPr kumimoji="1" lang="ja-JP" altLang="en-US" sz="1000" i="1" dirty="0">
              <a:latin typeface="Arial" panose="020B0604020202020204" pitchFamily="34" charset="0"/>
              <a:cs typeface="Arial" panose="020B0604020202020204" pitchFamily="34" charset="0"/>
            </a:endParaRPr>
          </a:p>
        </p:txBody>
      </p:sp>
      <p:sp>
        <p:nvSpPr>
          <p:cNvPr id="33" name="テキスト ボックス 32"/>
          <p:cNvSpPr txBox="1"/>
          <p:nvPr/>
        </p:nvSpPr>
        <p:spPr>
          <a:xfrm>
            <a:off x="1323145" y="4739895"/>
            <a:ext cx="882402" cy="437762"/>
          </a:xfrm>
          <a:prstGeom prst="rect">
            <a:avLst/>
          </a:prstGeom>
          <a:solidFill>
            <a:schemeClr val="bg1"/>
          </a:solidFill>
        </p:spPr>
        <p:txBody>
          <a:bodyPr wrap="square" rtlCol="0">
            <a:noAutofit/>
          </a:bodyPr>
          <a:lstStyle/>
          <a:p>
            <a:r>
              <a:rPr lang="en-US" altLang="ja-JP" sz="1200" dirty="0">
                <a:latin typeface="Arial" panose="020B0604020202020204" pitchFamily="34" charset="0"/>
                <a:cs typeface="Arial" panose="020B0604020202020204" pitchFamily="34" charset="0"/>
              </a:rPr>
              <a:t>Euro zone</a:t>
            </a:r>
            <a:endParaRPr kumimoji="1" lang="ja-JP" altLang="en-US" sz="1200" dirty="0">
              <a:latin typeface="Arial" panose="020B0604020202020204" pitchFamily="34" charset="0"/>
              <a:cs typeface="Arial" panose="020B0604020202020204" pitchFamily="34" charset="0"/>
            </a:endParaRPr>
          </a:p>
        </p:txBody>
      </p:sp>
      <p:sp>
        <p:nvSpPr>
          <p:cNvPr id="34" name="テキスト ボックス 33"/>
          <p:cNvSpPr txBox="1"/>
          <p:nvPr/>
        </p:nvSpPr>
        <p:spPr>
          <a:xfrm>
            <a:off x="1238465" y="3400238"/>
            <a:ext cx="968295" cy="437762"/>
          </a:xfrm>
          <a:prstGeom prst="rect">
            <a:avLst/>
          </a:prstGeom>
          <a:solidFill>
            <a:schemeClr val="bg1"/>
          </a:solidFill>
        </p:spPr>
        <p:txBody>
          <a:bodyPr wrap="square" rtlCol="0">
            <a:noAutofit/>
          </a:bodyPr>
          <a:lstStyle/>
          <a:p>
            <a:r>
              <a:rPr lang="en-US" altLang="ja-JP" sz="1200" dirty="0">
                <a:latin typeface="Arial" panose="020B0604020202020204" pitchFamily="34" charset="0"/>
                <a:cs typeface="Arial" panose="020B0604020202020204" pitchFamily="34" charset="0"/>
              </a:rPr>
              <a:t>The United States</a:t>
            </a:r>
            <a:endParaRPr kumimoji="1" lang="ja-JP" altLang="en-US" sz="1200" dirty="0">
              <a:latin typeface="Arial" panose="020B0604020202020204" pitchFamily="34" charset="0"/>
              <a:cs typeface="Arial" panose="020B0604020202020204" pitchFamily="34" charset="0"/>
            </a:endParaRPr>
          </a:p>
        </p:txBody>
      </p:sp>
      <p:sp>
        <p:nvSpPr>
          <p:cNvPr id="35" name="テキスト ボックス 34"/>
          <p:cNvSpPr txBox="1"/>
          <p:nvPr/>
        </p:nvSpPr>
        <p:spPr>
          <a:xfrm>
            <a:off x="1519960" y="2006585"/>
            <a:ext cx="646438" cy="437762"/>
          </a:xfrm>
          <a:prstGeom prst="rect">
            <a:avLst/>
          </a:prstGeom>
          <a:solidFill>
            <a:schemeClr val="bg1"/>
          </a:solidFill>
        </p:spPr>
        <p:txBody>
          <a:bodyPr wrap="square" rtlCol="0">
            <a:noAutofit/>
          </a:bodyPr>
          <a:lstStyle/>
          <a:p>
            <a:r>
              <a:rPr lang="en-US" altLang="ja-JP" sz="1200" dirty="0">
                <a:latin typeface="Arial" panose="020B0604020202020204" pitchFamily="34" charset="0"/>
                <a:cs typeface="Arial" panose="020B0604020202020204" pitchFamily="34" charset="0"/>
              </a:rPr>
              <a:t>Japan</a:t>
            </a:r>
            <a:endParaRPr kumimoji="1" lang="ja-JP" altLang="en-US" sz="1200" dirty="0">
              <a:latin typeface="Arial" panose="020B0604020202020204" pitchFamily="34" charset="0"/>
              <a:cs typeface="Arial" panose="020B0604020202020204" pitchFamily="34" charset="0"/>
            </a:endParaRPr>
          </a:p>
        </p:txBody>
      </p:sp>
      <p:sp>
        <p:nvSpPr>
          <p:cNvPr id="36" name="テキスト ボックス 35"/>
          <p:cNvSpPr txBox="1"/>
          <p:nvPr/>
        </p:nvSpPr>
        <p:spPr>
          <a:xfrm>
            <a:off x="7994420" y="4040214"/>
            <a:ext cx="1035280" cy="415498"/>
          </a:xfrm>
          <a:prstGeom prst="rect">
            <a:avLst/>
          </a:prstGeom>
          <a:solidFill>
            <a:schemeClr val="bg1"/>
          </a:solidFill>
        </p:spPr>
        <p:txBody>
          <a:bodyPr wrap="square" rtlCol="0">
            <a:spAutoFit/>
          </a:bodyPr>
          <a:lstStyle/>
          <a:p>
            <a:r>
              <a:rPr kumimoji="1" lang="en-US" altLang="ja-JP" sz="1000" dirty="0">
                <a:latin typeface="Arial" panose="020B0604020202020204" pitchFamily="34" charset="0"/>
                <a:cs typeface="Arial" panose="020B0604020202020204" pitchFamily="34" charset="0"/>
              </a:rPr>
              <a:t>Total of others (3.0%)</a:t>
            </a:r>
            <a:endParaRPr kumimoji="1" lang="ja-JP" altLang="en-US" sz="1000" dirty="0">
              <a:latin typeface="Arial" panose="020B0604020202020204" pitchFamily="34" charset="0"/>
              <a:cs typeface="Arial" panose="020B0604020202020204" pitchFamily="34" charset="0"/>
            </a:endParaRPr>
          </a:p>
        </p:txBody>
      </p:sp>
      <p:sp>
        <p:nvSpPr>
          <p:cNvPr id="37" name="テキスト ボックス 36"/>
          <p:cNvSpPr txBox="1"/>
          <p:nvPr/>
        </p:nvSpPr>
        <p:spPr>
          <a:xfrm>
            <a:off x="8252386" y="5368944"/>
            <a:ext cx="1577414" cy="246221"/>
          </a:xfrm>
          <a:prstGeom prst="rect">
            <a:avLst/>
          </a:prstGeom>
          <a:solidFill>
            <a:schemeClr val="bg1"/>
          </a:solidFill>
        </p:spPr>
        <p:txBody>
          <a:bodyPr wrap="square" rtlCol="0">
            <a:spAutoFit/>
          </a:bodyPr>
          <a:lstStyle/>
          <a:p>
            <a:r>
              <a:rPr kumimoji="1" lang="en-US" altLang="ja-JP" sz="1000" dirty="0">
                <a:latin typeface="Arial" panose="020B0604020202020204" pitchFamily="34" charset="0"/>
                <a:cs typeface="Arial" panose="020B0604020202020204" pitchFamily="34" charset="0"/>
              </a:rPr>
              <a:t>Total of </a:t>
            </a:r>
            <a:r>
              <a:rPr kumimoji="1" lang="en-US" altLang="ja-JP" sz="1000" dirty="0" smtClean="0">
                <a:latin typeface="Arial" panose="020B0604020202020204" pitchFamily="34" charset="0"/>
                <a:cs typeface="Arial" panose="020B0604020202020204" pitchFamily="34" charset="0"/>
              </a:rPr>
              <a:t>the rest(2.2</a:t>
            </a:r>
            <a:r>
              <a:rPr kumimoji="1" lang="en-US" altLang="ja-JP" sz="1000" dirty="0">
                <a:latin typeface="Arial" panose="020B0604020202020204" pitchFamily="34" charset="0"/>
                <a:cs typeface="Arial" panose="020B0604020202020204" pitchFamily="34" charset="0"/>
              </a:rPr>
              <a:t>%)</a:t>
            </a:r>
            <a:endParaRPr kumimoji="1" lang="ja-JP" altLang="en-US" sz="1000" dirty="0">
              <a:latin typeface="Arial" panose="020B0604020202020204" pitchFamily="34" charset="0"/>
              <a:cs typeface="Arial" panose="020B0604020202020204" pitchFamily="34" charset="0"/>
            </a:endParaRPr>
          </a:p>
        </p:txBody>
      </p:sp>
      <p:sp>
        <p:nvSpPr>
          <p:cNvPr id="38" name="テキスト ボックス 37"/>
          <p:cNvSpPr txBox="1"/>
          <p:nvPr/>
        </p:nvSpPr>
        <p:spPr>
          <a:xfrm>
            <a:off x="4828903" y="5926304"/>
            <a:ext cx="2877611" cy="276999"/>
          </a:xfrm>
          <a:prstGeom prst="rect">
            <a:avLst/>
          </a:prstGeom>
          <a:solidFill>
            <a:schemeClr val="bg1"/>
          </a:solidFill>
        </p:spPr>
        <p:txBody>
          <a:bodyPr wrap="square" rtlCol="0">
            <a:spAutoFit/>
          </a:bodyPr>
          <a:lstStyle/>
          <a:p>
            <a:r>
              <a:rPr kumimoji="1" lang="en-US" altLang="ja-JP" sz="1200" dirty="0">
                <a:latin typeface="Arial" panose="020B0604020202020204" pitchFamily="34" charset="0"/>
                <a:cs typeface="Arial" panose="020B0604020202020204" pitchFamily="34" charset="0"/>
              </a:rPr>
              <a:t>Ratio of financial assets (%)</a:t>
            </a:r>
            <a:endParaRPr kumimoji="1" lang="ja-JP" altLang="en-US" sz="1200" dirty="0">
              <a:latin typeface="Arial" panose="020B0604020202020204" pitchFamily="34" charset="0"/>
              <a:cs typeface="Arial" panose="020B0604020202020204" pitchFamily="34" charset="0"/>
            </a:endParaRPr>
          </a:p>
        </p:txBody>
      </p:sp>
      <p:sp>
        <p:nvSpPr>
          <p:cNvPr id="28" name="テキスト ボックス 27"/>
          <p:cNvSpPr txBox="1"/>
          <p:nvPr/>
        </p:nvSpPr>
        <p:spPr>
          <a:xfrm>
            <a:off x="1722612" y="6304950"/>
            <a:ext cx="9152813" cy="197105"/>
          </a:xfrm>
          <a:prstGeom prst="rect">
            <a:avLst/>
          </a:prstGeom>
          <a:solidFill>
            <a:schemeClr val="bg1"/>
          </a:solidFill>
        </p:spPr>
        <p:txBody>
          <a:bodyPr wrap="square" lIns="0" tIns="0" rIns="0" bIns="0" rtlCol="0">
            <a:noAutofit/>
          </a:bodyPr>
          <a:lstStyle/>
          <a:p>
            <a:pPr algn="l"/>
            <a:r>
              <a:rPr kumimoji="1" lang="en-US" altLang="ja-JP" sz="800" dirty="0" smtClean="0">
                <a:latin typeface="Arial" panose="020B0604020202020204" pitchFamily="34" charset="0"/>
                <a:cs typeface="Arial" panose="020B0604020202020204" pitchFamily="34" charset="0"/>
              </a:rPr>
              <a:t>Total of the rest: the amount deducting “cash &amp; deposits,” “debt securities,” “investment trusts,” “stocks,” and “insurance, pension, standardized guarantee scheme” from the total of financial assets </a:t>
            </a:r>
            <a:endParaRPr kumimoji="1" lang="ja-JP" altLang="en-US" sz="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9141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8168613" y="6346641"/>
            <a:ext cx="4736976" cy="230832"/>
          </a:xfrm>
          <a:prstGeom prst="rect">
            <a:avLst/>
          </a:prstGeom>
        </p:spPr>
        <p:txBody>
          <a:bodyPr wrap="square">
            <a:spAutoFit/>
          </a:bodyPr>
          <a:lstStyle/>
          <a:p>
            <a:r>
              <a:rPr lang="en-US" altLang="ja-JP" sz="900" dirty="0"/>
              <a:t>Source: JPX Report 2020</a:t>
            </a:r>
            <a:endParaRPr lang="ja-JP" altLang="en-US" sz="900" dirty="0"/>
          </a:p>
        </p:txBody>
      </p:sp>
      <p:sp>
        <p:nvSpPr>
          <p:cNvPr id="4" name="テキスト ボックス 3"/>
          <p:cNvSpPr txBox="1"/>
          <p:nvPr/>
        </p:nvSpPr>
        <p:spPr>
          <a:xfrm>
            <a:off x="1025611" y="4932457"/>
            <a:ext cx="4854365" cy="769441"/>
          </a:xfrm>
          <a:prstGeom prst="rect">
            <a:avLst/>
          </a:prstGeom>
          <a:noFill/>
        </p:spPr>
        <p:txBody>
          <a:bodyPr wrap="square" rtlCol="0">
            <a:spAutoFit/>
          </a:bodyPr>
          <a:lstStyle/>
          <a:p>
            <a:r>
              <a:rPr lang="en-US" altLang="ja-JP" sz="1100" dirty="0"/>
              <a:t>*1. Total trading value of common stock, on-floor and off-floor trading such as ETF, ETN/REIT at the First Section and the Second Section of the Tokyo Stock Exchange, Mothers, JASDAQ,</a:t>
            </a:r>
            <a:r>
              <a:rPr lang="ja-JP" altLang="en-US" sz="1100" dirty="0"/>
              <a:t> </a:t>
            </a:r>
            <a:r>
              <a:rPr lang="en-US" altLang="ja-JP" sz="1100" dirty="0"/>
              <a:t>and</a:t>
            </a:r>
            <a:r>
              <a:rPr lang="ja-JP" altLang="en-US" sz="1100" dirty="0"/>
              <a:t> </a:t>
            </a:r>
            <a:r>
              <a:rPr lang="en-US" altLang="ja-JP" sz="1100" dirty="0"/>
              <a:t>TOKYO PRO Market</a:t>
            </a:r>
          </a:p>
          <a:p>
            <a:r>
              <a:rPr lang="en-US" altLang="ja-JP" sz="1100" dirty="0"/>
              <a:t>2 . PTS: Total of SBI </a:t>
            </a:r>
            <a:r>
              <a:rPr lang="en-US" altLang="ja-JP" sz="1100" dirty="0" err="1"/>
              <a:t>Japannext</a:t>
            </a:r>
            <a:r>
              <a:rPr lang="en-US" altLang="ja-JP" sz="1100" dirty="0"/>
              <a:t> Co., Ltd.  and  Chi-X Japan Limited.</a:t>
            </a:r>
            <a:endParaRPr lang="ja-JP" altLang="en-US" sz="1100" dirty="0"/>
          </a:p>
        </p:txBody>
      </p:sp>
      <p:sp>
        <p:nvSpPr>
          <p:cNvPr id="8" name="テキスト ボックス 7"/>
          <p:cNvSpPr txBox="1"/>
          <p:nvPr/>
        </p:nvSpPr>
        <p:spPr>
          <a:xfrm>
            <a:off x="6409262" y="4932455"/>
            <a:ext cx="5468793" cy="600164"/>
          </a:xfrm>
          <a:prstGeom prst="rect">
            <a:avLst/>
          </a:prstGeom>
          <a:noFill/>
        </p:spPr>
        <p:txBody>
          <a:bodyPr wrap="square" rtlCol="0">
            <a:spAutoFit/>
          </a:bodyPr>
          <a:lstStyle/>
          <a:p>
            <a:r>
              <a:rPr lang="en-US" altLang="ja-JP" sz="1100" dirty="0"/>
              <a:t>(Note)</a:t>
            </a:r>
            <a:r>
              <a:rPr lang="ja-JP" altLang="en-US" sz="1100" dirty="0"/>
              <a:t> </a:t>
            </a:r>
            <a:r>
              <a:rPr lang="en-US" altLang="ja-JP" sz="1100" dirty="0"/>
              <a:t>Mini of the Osaka  Exchange : 1/10, SGX Large (including denominated in USD): 1/2, mini: 1/10</a:t>
            </a:r>
          </a:p>
          <a:p>
            <a:r>
              <a:rPr lang="ja-JP" altLang="en-US" sz="1100" dirty="0"/>
              <a:t> </a:t>
            </a:r>
            <a:r>
              <a:rPr lang="en-US" altLang="ja-JP" sz="1100" dirty="0"/>
              <a:t>CME: Both USD and JPY are converted to 1/2</a:t>
            </a:r>
            <a:endParaRPr lang="ja-JP" altLang="en-US" sz="1100" dirty="0"/>
          </a:p>
        </p:txBody>
      </p:sp>
      <p:sp>
        <p:nvSpPr>
          <p:cNvPr id="3" name="スライド番号プレースホルダー 2"/>
          <p:cNvSpPr>
            <a:spLocks noGrp="1"/>
          </p:cNvSpPr>
          <p:nvPr>
            <p:ph type="sldNum" sz="quarter" idx="12"/>
          </p:nvPr>
        </p:nvSpPr>
        <p:spPr>
          <a:xfrm>
            <a:off x="8889926" y="6164079"/>
            <a:ext cx="2743200" cy="365125"/>
          </a:xfrm>
        </p:spPr>
        <p:txBody>
          <a:bodyPr/>
          <a:lstStyle/>
          <a:p>
            <a:r>
              <a:rPr kumimoji="1" lang="en-US" altLang="ja-JP" sz="1400" b="1" dirty="0"/>
              <a:t>11</a:t>
            </a:r>
            <a:endParaRPr kumimoji="1" lang="ja-JP" altLang="en-US" sz="1400" b="1" dirty="0"/>
          </a:p>
        </p:txBody>
      </p:sp>
      <p:sp>
        <p:nvSpPr>
          <p:cNvPr id="10" name="正方形/長方形 9"/>
          <p:cNvSpPr/>
          <p:nvPr/>
        </p:nvSpPr>
        <p:spPr>
          <a:xfrm>
            <a:off x="1143000" y="116632"/>
            <a:ext cx="9924338"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dirty="0">
                <a:latin typeface="Arial" panose="020B0604020202020204" pitchFamily="34" charset="0"/>
                <a:ea typeface="Meiryo UI" panose="020B0604030504040204" pitchFamily="50" charset="-128"/>
                <a:cs typeface="Arial" panose="020B0604020202020204" pitchFamily="34" charset="0"/>
              </a:rPr>
              <a:t>11</a:t>
            </a:r>
            <a:r>
              <a:rPr lang="ja-JP" altLang="en-US" sz="2000" dirty="0">
                <a:latin typeface="Arial" panose="020B0604020202020204" pitchFamily="34" charset="0"/>
                <a:ea typeface="Meiryo UI" panose="020B0604030504040204" pitchFamily="50" charset="-128"/>
                <a:cs typeface="Arial" panose="020B0604020202020204" pitchFamily="34" charset="0"/>
              </a:rPr>
              <a:t>　</a:t>
            </a:r>
            <a:r>
              <a:rPr lang="en-US" altLang="ja-JP" dirty="0">
                <a:latin typeface="Arial" panose="020B0604020202020204" pitchFamily="34" charset="0"/>
                <a:cs typeface="Arial" panose="020B0604020202020204" pitchFamily="34" charset="0"/>
              </a:rPr>
              <a:t>Competitive Situation of Main Financial Commodities</a:t>
            </a:r>
            <a:endParaRPr lang="ja-JP" altLang="en-US" sz="2000" dirty="0">
              <a:latin typeface="Arial" panose="020B0604020202020204" pitchFamily="34" charset="0"/>
              <a:ea typeface="Meiryo UI" panose="020B0604030504040204" pitchFamily="50" charset="-128"/>
              <a:cs typeface="Arial" panose="020B0604020202020204" pitchFamily="34" charset="0"/>
            </a:endParaRPr>
          </a:p>
        </p:txBody>
      </p:sp>
      <p:sp>
        <p:nvSpPr>
          <p:cNvPr id="9" name="テキスト ボックス 8"/>
          <p:cNvSpPr txBox="1"/>
          <p:nvPr/>
        </p:nvSpPr>
        <p:spPr>
          <a:xfrm>
            <a:off x="1488881" y="634193"/>
            <a:ext cx="9232576" cy="615553"/>
          </a:xfrm>
          <a:prstGeom prst="rect">
            <a:avLst/>
          </a:prstGeom>
          <a:noFill/>
          <a:ln w="28575">
            <a:solidFill>
              <a:schemeClr val="tx2"/>
            </a:solidFill>
          </a:ln>
        </p:spPr>
        <p:txBody>
          <a:bodyPr wrap="square" rtlCol="0">
            <a:spAutoFit/>
          </a:bodyPr>
          <a:lstStyle/>
          <a:p>
            <a:r>
              <a:rPr lang="ja-JP" altLang="en-US" sz="1600" dirty="0">
                <a:latin typeface="Arial" panose="020B0604020202020204" pitchFamily="34" charset="0"/>
                <a:ea typeface="メイリオ" panose="020B0604030504040204" pitchFamily="50" charset="-128"/>
                <a:cs typeface="Arial" panose="020B0604020202020204" pitchFamily="34" charset="0"/>
              </a:rPr>
              <a:t>●</a:t>
            </a:r>
            <a:r>
              <a:rPr lang="en-US" altLang="ja-JP" sz="1600" dirty="0">
                <a:latin typeface="Arial" panose="020B0604020202020204" pitchFamily="34" charset="0"/>
                <a:ea typeface="メイリオ" panose="020B0604030504040204" pitchFamily="50" charset="-128"/>
                <a:cs typeface="Arial" panose="020B0604020202020204" pitchFamily="34" charset="0"/>
              </a:rPr>
              <a:t>Domestic stock transactions are concentrated in the </a:t>
            </a:r>
            <a:r>
              <a:rPr lang="en-US" altLang="ja-JP" dirty="0">
                <a:latin typeface="Arial" panose="020B0604020202020204" pitchFamily="34" charset="0"/>
                <a:cs typeface="Arial" panose="020B0604020202020204" pitchFamily="34" charset="0"/>
              </a:rPr>
              <a:t>Tokyo Stock Exchange</a:t>
            </a:r>
            <a:r>
              <a:rPr lang="en-US" altLang="ja-JP" sz="1600" dirty="0">
                <a:latin typeface="Arial" panose="020B0604020202020204" pitchFamily="34" charset="0"/>
                <a:ea typeface="メイリオ" panose="020B0604030504040204" pitchFamily="50" charset="-128"/>
                <a:cs typeface="Arial" panose="020B0604020202020204" pitchFamily="34" charset="0"/>
              </a:rPr>
              <a:t> while Nikkei stock average futures trading in the Osaka Exchange.</a:t>
            </a:r>
            <a:endParaRPr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11" name="正方形/長方形 10"/>
          <p:cNvSpPr/>
          <p:nvPr/>
        </p:nvSpPr>
        <p:spPr>
          <a:xfrm>
            <a:off x="1841370" y="5782251"/>
            <a:ext cx="2598446" cy="600164"/>
          </a:xfrm>
          <a:prstGeom prst="rect">
            <a:avLst/>
          </a:prstGeom>
        </p:spPr>
        <p:txBody>
          <a:bodyPr wrap="square">
            <a:spAutoFit/>
          </a:bodyPr>
          <a:lstStyle/>
          <a:p>
            <a:r>
              <a:rPr lang="en-US" altLang="ja-JP" sz="1100" dirty="0"/>
              <a:t>※OTC… done directly between two parties, without the supervision of an exchange</a:t>
            </a:r>
            <a:endParaRPr lang="ja-JP" altLang="en-US" sz="1100" dirty="0"/>
          </a:p>
        </p:txBody>
      </p:sp>
      <p:pic>
        <p:nvPicPr>
          <p:cNvPr id="6" name="図 5"/>
          <p:cNvPicPr>
            <a:picLocks noChangeAspect="1"/>
          </p:cNvPicPr>
          <p:nvPr/>
        </p:nvPicPr>
        <p:blipFill rotWithShape="1">
          <a:blip r:embed="rId2"/>
          <a:srcRect l="6048" t="19395" r="6829" b="38938"/>
          <a:stretch/>
        </p:blipFill>
        <p:spPr>
          <a:xfrm>
            <a:off x="580570" y="1458038"/>
            <a:ext cx="11219543" cy="3214227"/>
          </a:xfrm>
          <a:prstGeom prst="rect">
            <a:avLst/>
          </a:prstGeom>
        </p:spPr>
      </p:pic>
      <p:sp>
        <p:nvSpPr>
          <p:cNvPr id="12" name="楕円 11"/>
          <p:cNvSpPr/>
          <p:nvPr/>
        </p:nvSpPr>
        <p:spPr>
          <a:xfrm>
            <a:off x="11295667" y="6212116"/>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UD デジタル 教科書体 NK-B" panose="02020700000000000000" pitchFamily="18" charset="-128"/>
                <a:ea typeface="UD デジタル 教科書体 NK-B" panose="02020700000000000000" pitchFamily="18" charset="-128"/>
              </a:rPr>
              <a:t>２１</a:t>
            </a:r>
          </a:p>
        </p:txBody>
      </p:sp>
      <p:sp>
        <p:nvSpPr>
          <p:cNvPr id="2" name="テキスト ボックス 1">
            <a:extLst>
              <a:ext uri="{FF2B5EF4-FFF2-40B4-BE49-F238E27FC236}">
                <a16:creationId xmlns:a16="http://schemas.microsoft.com/office/drawing/2014/main" id="{A4133AFA-D1A2-4F3F-8470-98007FA6F0CC}"/>
              </a:ext>
            </a:extLst>
          </p:cNvPr>
          <p:cNvSpPr txBox="1"/>
          <p:nvPr/>
        </p:nvSpPr>
        <p:spPr>
          <a:xfrm>
            <a:off x="773338" y="1528707"/>
            <a:ext cx="4554452" cy="327525"/>
          </a:xfrm>
          <a:prstGeom prst="rect">
            <a:avLst/>
          </a:prstGeom>
          <a:solidFill>
            <a:schemeClr val="bg1"/>
          </a:solidFill>
        </p:spPr>
        <p:txBody>
          <a:bodyPr wrap="none" rtlCol="0">
            <a:noAutofit/>
          </a:bodyPr>
          <a:lstStyle/>
          <a:p>
            <a:r>
              <a:rPr kumimoji="1" lang="en-US" altLang="ja-JP" sz="1400" dirty="0">
                <a:latin typeface="Arial" panose="020B0604020202020204" pitchFamily="34" charset="0"/>
                <a:cs typeface="Arial" panose="020B0604020202020204" pitchFamily="34" charset="0"/>
              </a:rPr>
              <a:t>Competitive Situation of Main Financial</a:t>
            </a:r>
            <a:r>
              <a:rPr kumimoji="1" lang="ja-JP" altLang="en-US" sz="1400" dirty="0">
                <a:latin typeface="Arial" panose="020B0604020202020204" pitchFamily="34" charset="0"/>
                <a:cs typeface="Arial" panose="020B0604020202020204" pitchFamily="34" charset="0"/>
              </a:rPr>
              <a:t> </a:t>
            </a:r>
            <a:r>
              <a:rPr kumimoji="1" lang="en-US" altLang="ja-JP" sz="1400" dirty="0">
                <a:latin typeface="Arial" panose="020B0604020202020204" pitchFamily="34" charset="0"/>
                <a:cs typeface="Arial" panose="020B0604020202020204" pitchFamily="34" charset="0"/>
              </a:rPr>
              <a:t>Commodities</a:t>
            </a:r>
            <a:r>
              <a:rPr kumimoji="1" lang="ja-JP" altLang="en-US" sz="1400" dirty="0">
                <a:latin typeface="Arial" panose="020B0604020202020204" pitchFamily="34" charset="0"/>
                <a:cs typeface="Arial" panose="020B0604020202020204" pitchFamily="34" charset="0"/>
              </a:rPr>
              <a:t>　</a:t>
            </a:r>
          </a:p>
          <a:p>
            <a:endParaRPr kumimoji="1" lang="ja-JP" altLang="en-US" sz="1200"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FC42E479-9400-47B2-BAA6-02E146B00C33}"/>
              </a:ext>
            </a:extLst>
          </p:cNvPr>
          <p:cNvSpPr txBox="1"/>
          <p:nvPr/>
        </p:nvSpPr>
        <p:spPr>
          <a:xfrm>
            <a:off x="1018410" y="2069287"/>
            <a:ext cx="1645920" cy="202226"/>
          </a:xfrm>
          <a:prstGeom prst="rect">
            <a:avLst/>
          </a:prstGeom>
          <a:solidFill>
            <a:schemeClr val="bg1"/>
          </a:solidFill>
        </p:spPr>
        <p:txBody>
          <a:bodyPr wrap="none" lIns="0" tIns="0" rIns="0" bIns="0" rtlCol="0">
            <a:noAutofit/>
          </a:bodyPr>
          <a:lstStyle/>
          <a:p>
            <a:pPr algn="l"/>
            <a:r>
              <a:rPr kumimoji="1" lang="en-US" altLang="ja-JP" sz="1400" dirty="0">
                <a:latin typeface="Arial" panose="020B0604020202020204" pitchFamily="34" charset="0"/>
                <a:cs typeface="Arial" panose="020B0604020202020204" pitchFamily="34" charset="0"/>
              </a:rPr>
              <a:t>Other exchanges</a:t>
            </a:r>
            <a:endParaRPr kumimoji="1" lang="ja-JP" altLang="en-US" sz="1400" dirty="0">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7BF987F1-9EAB-4C0F-923D-47C21039EAEF}"/>
              </a:ext>
            </a:extLst>
          </p:cNvPr>
          <p:cNvSpPr txBox="1"/>
          <p:nvPr/>
        </p:nvSpPr>
        <p:spPr>
          <a:xfrm>
            <a:off x="4326522" y="2587556"/>
            <a:ext cx="1214742" cy="439108"/>
          </a:xfrm>
          <a:prstGeom prst="rect">
            <a:avLst/>
          </a:prstGeom>
          <a:solidFill>
            <a:schemeClr val="bg1"/>
          </a:solidFill>
        </p:spPr>
        <p:txBody>
          <a:bodyPr wrap="none" lIns="0" tIns="0" rIns="0" bIns="0" rtlCol="0">
            <a:noAutofit/>
          </a:bodyPr>
          <a:lstStyle/>
          <a:p>
            <a:pPr algn="l"/>
            <a:r>
              <a:rPr kumimoji="1" lang="en-US" altLang="ja-JP" sz="1400" dirty="0">
                <a:latin typeface="Arial" panose="020B0604020202020204" pitchFamily="34" charset="0"/>
                <a:cs typeface="Arial" panose="020B0604020202020204" pitchFamily="34" charset="0"/>
              </a:rPr>
              <a:t>Tokyo Stock </a:t>
            </a:r>
          </a:p>
          <a:p>
            <a:pPr algn="l"/>
            <a:r>
              <a:rPr kumimoji="1" lang="en-US" altLang="ja-JP" sz="1400" dirty="0">
                <a:latin typeface="Arial" panose="020B0604020202020204" pitchFamily="34" charset="0"/>
                <a:cs typeface="Arial" panose="020B0604020202020204" pitchFamily="34" charset="0"/>
              </a:rPr>
              <a:t>Exchange *1</a:t>
            </a:r>
            <a:endParaRPr kumimoji="1" lang="ja-JP" altLang="en-US" sz="14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50A91997-D95F-4DB5-8C91-FB83B72057FC}"/>
              </a:ext>
            </a:extLst>
          </p:cNvPr>
          <p:cNvSpPr txBox="1"/>
          <p:nvPr/>
        </p:nvSpPr>
        <p:spPr>
          <a:xfrm>
            <a:off x="6409262" y="2069287"/>
            <a:ext cx="1645920" cy="454424"/>
          </a:xfrm>
          <a:prstGeom prst="rect">
            <a:avLst/>
          </a:prstGeom>
          <a:solidFill>
            <a:schemeClr val="bg1"/>
          </a:solidFill>
        </p:spPr>
        <p:txBody>
          <a:bodyPr wrap="square" lIns="0" tIns="0" rIns="0" bIns="0" rtlCol="0">
            <a:noAutofit/>
          </a:bodyPr>
          <a:lstStyle/>
          <a:p>
            <a:pPr algn="l"/>
            <a:r>
              <a:rPr lang="en-US" altLang="ja-JP" sz="1400" b="0" i="0" dirty="0">
                <a:solidFill>
                  <a:srgbClr val="202122"/>
                </a:solidFill>
                <a:effectLst/>
                <a:latin typeface="Arial" panose="020B0604020202020204" pitchFamily="34" charset="0"/>
              </a:rPr>
              <a:t>Chicago Mercantile Exchange(CME)</a:t>
            </a:r>
            <a:endParaRPr kumimoji="1" lang="ja-JP" altLang="en-US" sz="1400" dirty="0">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FD5FC54F-4B5E-40B2-BA31-C50F85E71F43}"/>
              </a:ext>
            </a:extLst>
          </p:cNvPr>
          <p:cNvSpPr txBox="1"/>
          <p:nvPr/>
        </p:nvSpPr>
        <p:spPr>
          <a:xfrm>
            <a:off x="6190342" y="3044784"/>
            <a:ext cx="1463040" cy="439108"/>
          </a:xfrm>
          <a:prstGeom prst="rect">
            <a:avLst/>
          </a:prstGeom>
          <a:solidFill>
            <a:schemeClr val="bg1"/>
          </a:solidFill>
        </p:spPr>
        <p:txBody>
          <a:bodyPr wrap="square" lIns="0" tIns="0" rIns="0" bIns="0" rtlCol="0">
            <a:noAutofit/>
          </a:bodyPr>
          <a:lstStyle/>
          <a:p>
            <a:pPr algn="l"/>
            <a:r>
              <a:rPr kumimoji="1" lang="en-US" altLang="ja-JP" sz="1400" dirty="0">
                <a:latin typeface="Arial" panose="020B0604020202020204" pitchFamily="34" charset="0"/>
                <a:cs typeface="Arial" panose="020B0604020202020204" pitchFamily="34" charset="0"/>
              </a:rPr>
              <a:t>Singapore Exchange(SGX</a:t>
            </a:r>
            <a:r>
              <a:rPr kumimoji="1" lang="ja-JP" altLang="en-US" sz="1400" dirty="0">
                <a:latin typeface="Arial" panose="020B0604020202020204" pitchFamily="34" charset="0"/>
                <a:cs typeface="Arial" panose="020B0604020202020204" pitchFamily="34" charset="0"/>
              </a:rPr>
              <a:t>）</a:t>
            </a:r>
          </a:p>
        </p:txBody>
      </p:sp>
      <p:sp>
        <p:nvSpPr>
          <p:cNvPr id="16" name="テキスト ボックス 15">
            <a:extLst>
              <a:ext uri="{FF2B5EF4-FFF2-40B4-BE49-F238E27FC236}">
                <a16:creationId xmlns:a16="http://schemas.microsoft.com/office/drawing/2014/main" id="{94ACE6E4-99CA-446D-AD9E-BF5CD3968B21}"/>
              </a:ext>
            </a:extLst>
          </p:cNvPr>
          <p:cNvSpPr txBox="1"/>
          <p:nvPr/>
        </p:nvSpPr>
        <p:spPr>
          <a:xfrm>
            <a:off x="10040229" y="2777960"/>
            <a:ext cx="1362456" cy="239360"/>
          </a:xfrm>
          <a:prstGeom prst="rect">
            <a:avLst/>
          </a:prstGeom>
          <a:solidFill>
            <a:schemeClr val="bg1"/>
          </a:solidFill>
        </p:spPr>
        <p:txBody>
          <a:bodyPr wrap="square" lIns="0" tIns="0" rIns="0" bIns="0" rtlCol="0">
            <a:noAutofit/>
          </a:bodyPr>
          <a:lstStyle/>
          <a:p>
            <a:pPr algn="l"/>
            <a:r>
              <a:rPr kumimoji="1" lang="en-US" altLang="ja-JP" sz="1400" dirty="0">
                <a:latin typeface="Arial" panose="020B0604020202020204" pitchFamily="34" charset="0"/>
                <a:cs typeface="Arial" panose="020B0604020202020204" pitchFamily="34" charset="0"/>
              </a:rPr>
              <a:t>Osaka Exchange</a:t>
            </a:r>
            <a:endParaRPr kumimoji="1" lang="ja-JP" altLang="en-US" sz="1400" dirty="0">
              <a:latin typeface="Arial" panose="020B0604020202020204" pitchFamily="34" charset="0"/>
              <a:cs typeface="Arial" panose="020B0604020202020204" pitchFamily="34" charset="0"/>
            </a:endParaRPr>
          </a:p>
        </p:txBody>
      </p:sp>
      <p:sp>
        <p:nvSpPr>
          <p:cNvPr id="17" name="テキスト ボックス 16">
            <a:extLst>
              <a:ext uri="{FF2B5EF4-FFF2-40B4-BE49-F238E27FC236}">
                <a16:creationId xmlns:a16="http://schemas.microsoft.com/office/drawing/2014/main" id="{7B63D2D6-4C0A-462F-B1AD-3AB1FE39B71F}"/>
              </a:ext>
            </a:extLst>
          </p:cNvPr>
          <p:cNvSpPr txBox="1"/>
          <p:nvPr/>
        </p:nvSpPr>
        <p:spPr>
          <a:xfrm>
            <a:off x="2664330" y="2897668"/>
            <a:ext cx="1214742" cy="1198935"/>
          </a:xfrm>
          <a:prstGeom prst="roundRect">
            <a:avLst/>
          </a:prstGeom>
          <a:solidFill>
            <a:schemeClr val="bg1"/>
          </a:solidFill>
        </p:spPr>
        <p:txBody>
          <a:bodyPr wrap="square" lIns="0" tIns="0" rIns="0" bIns="0" rtlCol="0">
            <a:noAutofit/>
          </a:bodyPr>
          <a:lstStyle/>
          <a:p>
            <a:pPr algn="l">
              <a:lnSpc>
                <a:spcPts val="1400"/>
              </a:lnSpc>
            </a:pPr>
            <a:r>
              <a:rPr kumimoji="1" lang="en-US" altLang="ja-JP" sz="1400" dirty="0">
                <a:latin typeface="Arial" panose="020B0604020202020204" pitchFamily="34" charset="0"/>
                <a:cs typeface="Arial" panose="020B0604020202020204" pitchFamily="34" charset="0"/>
              </a:rPr>
              <a:t>FY2019 Trading value of domestic stock certificates,</a:t>
            </a:r>
          </a:p>
          <a:p>
            <a:pPr algn="l">
              <a:lnSpc>
                <a:spcPts val="1400"/>
              </a:lnSpc>
            </a:pPr>
            <a:r>
              <a:rPr kumimoji="1" lang="en-US" altLang="ja-JP" sz="1400" dirty="0">
                <a:latin typeface="Arial" panose="020B0604020202020204" pitchFamily="34" charset="0"/>
                <a:cs typeface="Arial" panose="020B0604020202020204" pitchFamily="34" charset="0"/>
              </a:rPr>
              <a:t> etc.</a:t>
            </a:r>
            <a:endParaRPr kumimoji="1" lang="ja-JP" altLang="en-US" sz="1400" dirty="0">
              <a:latin typeface="Arial" panose="020B0604020202020204" pitchFamily="34" charset="0"/>
              <a:cs typeface="Arial" panose="020B0604020202020204" pitchFamily="34" charset="0"/>
            </a:endParaRPr>
          </a:p>
        </p:txBody>
      </p:sp>
      <p:sp>
        <p:nvSpPr>
          <p:cNvPr id="18" name="テキスト ボックス 17">
            <a:extLst>
              <a:ext uri="{FF2B5EF4-FFF2-40B4-BE49-F238E27FC236}">
                <a16:creationId xmlns:a16="http://schemas.microsoft.com/office/drawing/2014/main" id="{3F998492-19E7-4F92-A423-F9E53AD80DB3}"/>
              </a:ext>
            </a:extLst>
          </p:cNvPr>
          <p:cNvSpPr txBox="1"/>
          <p:nvPr/>
        </p:nvSpPr>
        <p:spPr>
          <a:xfrm>
            <a:off x="8312930" y="3065151"/>
            <a:ext cx="1214742" cy="987854"/>
          </a:xfrm>
          <a:prstGeom prst="roundRect">
            <a:avLst/>
          </a:prstGeom>
          <a:solidFill>
            <a:schemeClr val="bg1"/>
          </a:solidFill>
        </p:spPr>
        <p:txBody>
          <a:bodyPr wrap="square" lIns="0" tIns="0" rIns="0" bIns="0" rtlCol="0">
            <a:noAutofit/>
          </a:bodyPr>
          <a:lstStyle/>
          <a:p>
            <a:pPr algn="l">
              <a:lnSpc>
                <a:spcPts val="1400"/>
              </a:lnSpc>
            </a:pPr>
            <a:r>
              <a:rPr kumimoji="1" lang="en-US" altLang="ja-JP" sz="1400" dirty="0">
                <a:latin typeface="Arial" panose="020B0604020202020204" pitchFamily="34" charset="0"/>
                <a:cs typeface="Arial" panose="020B0604020202020204" pitchFamily="34" charset="0"/>
              </a:rPr>
              <a:t>FY2019 Nikkei stock </a:t>
            </a:r>
          </a:p>
          <a:p>
            <a:pPr algn="l">
              <a:lnSpc>
                <a:spcPts val="1400"/>
              </a:lnSpc>
            </a:pPr>
            <a:r>
              <a:rPr kumimoji="1" lang="en-US" altLang="ja-JP" sz="1400" dirty="0">
                <a:latin typeface="Arial" panose="020B0604020202020204" pitchFamily="34" charset="0"/>
                <a:cs typeface="Arial" panose="020B0604020202020204" pitchFamily="34" charset="0"/>
              </a:rPr>
              <a:t>Average </a:t>
            </a:r>
          </a:p>
          <a:p>
            <a:pPr algn="l">
              <a:lnSpc>
                <a:spcPts val="1400"/>
              </a:lnSpc>
            </a:pPr>
            <a:r>
              <a:rPr kumimoji="1" lang="en-US" altLang="ja-JP" sz="1400" dirty="0">
                <a:latin typeface="Arial" panose="020B0604020202020204" pitchFamily="34" charset="0"/>
                <a:cs typeface="Arial" panose="020B0604020202020204" pitchFamily="34" charset="0"/>
              </a:rPr>
              <a:t>Futures trading value</a:t>
            </a:r>
            <a:endParaRPr kumimoji="1" lang="ja-JP"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7495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nvPr>
        </p:nvGraphicFramePr>
        <p:xfrm>
          <a:off x="1476566" y="1073038"/>
          <a:ext cx="9482586" cy="5434973"/>
        </p:xfrm>
        <a:graphic>
          <a:graphicData uri="http://schemas.openxmlformats.org/drawingml/2006/chart">
            <c:chart xmlns:c="http://schemas.openxmlformats.org/drawingml/2006/chart" xmlns:r="http://schemas.openxmlformats.org/officeDocument/2006/relationships" r:id="rId3"/>
          </a:graphicData>
        </a:graphic>
      </p:graphicFrame>
      <p:sp>
        <p:nvSpPr>
          <p:cNvPr id="5" name="スライド番号プレースホルダー 4"/>
          <p:cNvSpPr>
            <a:spLocks noGrp="1"/>
          </p:cNvSpPr>
          <p:nvPr>
            <p:ph type="sldNum" sz="quarter" idx="12"/>
          </p:nvPr>
        </p:nvSpPr>
        <p:spPr>
          <a:xfrm>
            <a:off x="9150037" y="6233038"/>
            <a:ext cx="2743200" cy="365125"/>
          </a:xfrm>
        </p:spPr>
        <p:txBody>
          <a:bodyPr/>
          <a:lstStyle/>
          <a:p>
            <a:r>
              <a:rPr kumimoji="1" lang="en-US" altLang="ja-JP" sz="1400" b="1" dirty="0"/>
              <a:t>14</a:t>
            </a:r>
            <a:endParaRPr kumimoji="1" lang="ja-JP" altLang="en-US" sz="1400" b="1" dirty="0"/>
          </a:p>
        </p:txBody>
      </p:sp>
      <p:sp>
        <p:nvSpPr>
          <p:cNvPr id="12" name="正方形/長方形 11"/>
          <p:cNvSpPr/>
          <p:nvPr/>
        </p:nvSpPr>
        <p:spPr>
          <a:xfrm>
            <a:off x="754602" y="65318"/>
            <a:ext cx="10821880" cy="330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2000" b="1" dirty="0">
                <a:latin typeface="Arial" panose="020B0604020202020204" pitchFamily="34" charset="0"/>
                <a:ea typeface="Meiryo UI" panose="020B0604030504040204" pitchFamily="50" charset="-128"/>
                <a:cs typeface="Arial" panose="020B0604020202020204" pitchFamily="34" charset="0"/>
              </a:rPr>
              <a:t>12</a:t>
            </a:r>
            <a:r>
              <a:rPr lang="ja-JP" altLang="en-US" sz="2000" b="1" dirty="0">
                <a:latin typeface="Arial" panose="020B0604020202020204" pitchFamily="34" charset="0"/>
                <a:ea typeface="Meiryo UI" panose="020B0604030504040204" pitchFamily="50" charset="-128"/>
                <a:cs typeface="Arial" panose="020B0604020202020204" pitchFamily="34" charset="0"/>
              </a:rPr>
              <a:t>　</a:t>
            </a:r>
            <a:r>
              <a:rPr lang="en-US" altLang="ja-JP" sz="2000" b="1" dirty="0">
                <a:latin typeface="Arial" panose="020B0604020202020204" pitchFamily="34" charset="0"/>
                <a:ea typeface="Meiryo UI" panose="020B0604030504040204" pitchFamily="50" charset="-128"/>
                <a:cs typeface="Arial" panose="020B0604020202020204" pitchFamily="34" charset="0"/>
              </a:rPr>
              <a:t>Number of International Schools</a:t>
            </a:r>
            <a:r>
              <a:rPr lang="ja-JP" altLang="en-US" sz="1200" b="1" dirty="0">
                <a:latin typeface="Arial" panose="020B0604020202020204" pitchFamily="34" charset="0"/>
                <a:ea typeface="Meiryo UI" panose="020B0604030504040204" pitchFamily="50" charset="-128"/>
                <a:cs typeface="Arial" panose="020B0604020202020204" pitchFamily="34" charset="0"/>
              </a:rPr>
              <a:t>（</a:t>
            </a:r>
            <a:r>
              <a:rPr lang="en-US" altLang="ja-JP" sz="1200" b="1" dirty="0">
                <a:latin typeface="Arial" panose="020B0604020202020204" pitchFamily="34" charset="0"/>
                <a:ea typeface="Meiryo UI" panose="020B0604030504040204" pitchFamily="50" charset="-128"/>
                <a:cs typeface="Arial" panose="020B0604020202020204" pitchFamily="34" charset="0"/>
              </a:rPr>
              <a:t>International baccalaureate-designated schools in Japan;  as of June 30, 2020</a:t>
            </a:r>
            <a:r>
              <a:rPr lang="ja-JP" altLang="en-US" sz="1200" b="1" dirty="0">
                <a:latin typeface="Arial" panose="020B0604020202020204" pitchFamily="34" charset="0"/>
                <a:ea typeface="Meiryo UI" panose="020B0604030504040204" pitchFamily="50" charset="-128"/>
                <a:cs typeface="Arial" panose="020B0604020202020204" pitchFamily="34" charset="0"/>
              </a:rPr>
              <a:t>）</a:t>
            </a:r>
            <a:endParaRPr lang="ja-JP" altLang="en-US" sz="2000" b="1" dirty="0">
              <a:latin typeface="Arial" panose="020B0604020202020204" pitchFamily="34" charset="0"/>
              <a:ea typeface="Meiryo UI" panose="020B0604030504040204" pitchFamily="50" charset="-128"/>
              <a:cs typeface="Arial" panose="020B0604020202020204" pitchFamily="34" charset="0"/>
            </a:endParaRPr>
          </a:p>
        </p:txBody>
      </p:sp>
      <p:sp>
        <p:nvSpPr>
          <p:cNvPr id="11" name="テキスト ボックス 10"/>
          <p:cNvSpPr txBox="1"/>
          <p:nvPr/>
        </p:nvSpPr>
        <p:spPr>
          <a:xfrm>
            <a:off x="1721780" y="614515"/>
            <a:ext cx="8799857" cy="338554"/>
          </a:xfrm>
          <a:prstGeom prst="rect">
            <a:avLst/>
          </a:prstGeom>
          <a:noFill/>
          <a:ln w="28575">
            <a:solidFill>
              <a:schemeClr val="tx2"/>
            </a:solidFill>
          </a:ln>
        </p:spPr>
        <p:txBody>
          <a:bodyPr wrap="square" rtlCol="0" anchor="ctr">
            <a:spAutoFit/>
          </a:bodyPr>
          <a:lstStyle/>
          <a:p>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The number of international schools: 21 in Tokyo, 7 in Osaka</a:t>
            </a:r>
            <a:endParaRPr lang="ja-JP" altLang="en-US" sz="160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3226208" y="6562665"/>
            <a:ext cx="7402989" cy="400110"/>
          </a:xfrm>
          <a:prstGeom prst="rect">
            <a:avLst/>
          </a:prstGeom>
        </p:spPr>
        <p:txBody>
          <a:bodyPr wrap="none">
            <a:spAutoFit/>
          </a:bodyPr>
          <a:lstStyle/>
          <a:p>
            <a:r>
              <a:rPr lang="en-US" altLang="ja-JP" sz="1000" dirty="0"/>
              <a:t>Source: Compiled by Osaka Prefecture based on the relevant website of the Ministry of Education, Culture, Sports, Science and Technology</a:t>
            </a:r>
          </a:p>
          <a:p>
            <a:endParaRPr lang="ja-JP" altLang="en-US" sz="1000" dirty="0"/>
          </a:p>
        </p:txBody>
      </p:sp>
      <p:sp>
        <p:nvSpPr>
          <p:cNvPr id="8" name="楕円 7"/>
          <p:cNvSpPr/>
          <p:nvPr/>
        </p:nvSpPr>
        <p:spPr>
          <a:xfrm>
            <a:off x="11513382" y="6241143"/>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2</a:t>
            </a:r>
            <a:r>
              <a:rPr kumimoji="1" lang="ja-JP" altLang="en-US" sz="800" dirty="0">
                <a:latin typeface="UD デジタル 教科書体 NK-B" panose="02020700000000000000" pitchFamily="18" charset="-128"/>
                <a:ea typeface="UD デジタル 教科書体 NK-B" panose="02020700000000000000" pitchFamily="18" charset="-128"/>
              </a:rPr>
              <a:t>２</a:t>
            </a:r>
          </a:p>
        </p:txBody>
      </p:sp>
      <p:sp>
        <p:nvSpPr>
          <p:cNvPr id="4" name="正方形/長方形 3"/>
          <p:cNvSpPr/>
          <p:nvPr/>
        </p:nvSpPr>
        <p:spPr>
          <a:xfrm>
            <a:off x="1965277" y="6045959"/>
            <a:ext cx="8622976" cy="45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Kanagawa</a:t>
            </a:r>
            <a:endParaRPr kumimoji="1" lang="ja-JP" altLang="en-US" dirty="0"/>
          </a:p>
        </p:txBody>
      </p:sp>
      <p:sp>
        <p:nvSpPr>
          <p:cNvPr id="3" name="テキスト ボックス 2"/>
          <p:cNvSpPr txBox="1"/>
          <p:nvPr/>
        </p:nvSpPr>
        <p:spPr>
          <a:xfrm>
            <a:off x="2084848" y="6039760"/>
            <a:ext cx="266700" cy="434740"/>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Tokyo</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30" name="テキスト ボックス 29"/>
          <p:cNvSpPr txBox="1"/>
          <p:nvPr/>
        </p:nvSpPr>
        <p:spPr>
          <a:xfrm>
            <a:off x="2517416" y="6045959"/>
            <a:ext cx="266700" cy="778530"/>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Kanagawa</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31" name="テキスト ボックス 30"/>
          <p:cNvSpPr txBox="1"/>
          <p:nvPr/>
        </p:nvSpPr>
        <p:spPr>
          <a:xfrm>
            <a:off x="2944165" y="6050896"/>
            <a:ext cx="266700" cy="778530"/>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Osaka</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32" name="テキスト ボックス 31"/>
          <p:cNvSpPr txBox="1"/>
          <p:nvPr/>
        </p:nvSpPr>
        <p:spPr>
          <a:xfrm>
            <a:off x="3370914" y="6041709"/>
            <a:ext cx="266700" cy="416181"/>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Aichi</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33" name="テキスト ボックス 32"/>
          <p:cNvSpPr txBox="1"/>
          <p:nvPr/>
        </p:nvSpPr>
        <p:spPr>
          <a:xfrm>
            <a:off x="3797663" y="6058319"/>
            <a:ext cx="266700" cy="449692"/>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Hyogo</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34" name="テキスト ボックス 33"/>
          <p:cNvSpPr txBox="1"/>
          <p:nvPr/>
        </p:nvSpPr>
        <p:spPr>
          <a:xfrm>
            <a:off x="4286374" y="6036781"/>
            <a:ext cx="266700" cy="437719"/>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Yamanashi</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35" name="テキスト ボックス 34"/>
          <p:cNvSpPr txBox="1"/>
          <p:nvPr/>
        </p:nvSpPr>
        <p:spPr>
          <a:xfrm>
            <a:off x="4713123" y="6047550"/>
            <a:ext cx="266700" cy="449692"/>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Shizuoka</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36" name="テキスト ボックス 35"/>
          <p:cNvSpPr txBox="1"/>
          <p:nvPr/>
        </p:nvSpPr>
        <p:spPr>
          <a:xfrm>
            <a:off x="5081397" y="6036781"/>
            <a:ext cx="266700" cy="449692"/>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Kyoto</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37" name="テキスト ボックス 36"/>
          <p:cNvSpPr txBox="1"/>
          <p:nvPr/>
        </p:nvSpPr>
        <p:spPr>
          <a:xfrm>
            <a:off x="5508146" y="6036781"/>
            <a:ext cx="266700" cy="449692"/>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Miyagi</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38" name="テキスト ボックス 37"/>
          <p:cNvSpPr txBox="1"/>
          <p:nvPr/>
        </p:nvSpPr>
        <p:spPr>
          <a:xfrm>
            <a:off x="5950006" y="6045959"/>
            <a:ext cx="266700" cy="516706"/>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Ibaraki</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39" name="テキスト ボックス 38"/>
          <p:cNvSpPr txBox="1"/>
          <p:nvPr/>
        </p:nvSpPr>
        <p:spPr>
          <a:xfrm>
            <a:off x="6376755" y="6045958"/>
            <a:ext cx="266700" cy="593809"/>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Nagano</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0" name="テキスト ボックス 39"/>
          <p:cNvSpPr txBox="1"/>
          <p:nvPr/>
        </p:nvSpPr>
        <p:spPr>
          <a:xfrm>
            <a:off x="6860025" y="6036781"/>
            <a:ext cx="266700" cy="593809"/>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Hiroshima</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1" name="テキスト ボックス 40"/>
          <p:cNvSpPr txBox="1"/>
          <p:nvPr/>
        </p:nvSpPr>
        <p:spPr>
          <a:xfrm>
            <a:off x="7244025" y="6036780"/>
            <a:ext cx="266700" cy="593809"/>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Fukuoka</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2" name="テキスト ボックス 41"/>
          <p:cNvSpPr txBox="1"/>
          <p:nvPr/>
        </p:nvSpPr>
        <p:spPr>
          <a:xfrm>
            <a:off x="7665054" y="6034171"/>
            <a:ext cx="266700" cy="593809"/>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Saitama</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3" name="テキスト ボックス 42"/>
          <p:cNvSpPr txBox="1"/>
          <p:nvPr/>
        </p:nvSpPr>
        <p:spPr>
          <a:xfrm>
            <a:off x="8140845" y="6050896"/>
            <a:ext cx="266700" cy="547267"/>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Okayama</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4" name="テキスト ボックス 43"/>
          <p:cNvSpPr txBox="1"/>
          <p:nvPr/>
        </p:nvSpPr>
        <p:spPr>
          <a:xfrm>
            <a:off x="8521360" y="6030041"/>
            <a:ext cx="266700" cy="593809"/>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Okinawa</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5" name="テキスト ボックス 44"/>
          <p:cNvSpPr txBox="1"/>
          <p:nvPr/>
        </p:nvSpPr>
        <p:spPr>
          <a:xfrm>
            <a:off x="8988402" y="6030041"/>
            <a:ext cx="266700" cy="532624"/>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Hokkaido</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6" name="テキスト ボックス 45"/>
          <p:cNvSpPr txBox="1"/>
          <p:nvPr/>
        </p:nvSpPr>
        <p:spPr>
          <a:xfrm>
            <a:off x="9377819" y="6030041"/>
            <a:ext cx="266700" cy="593809"/>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Gunma</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7" name="テキスト ボックス 46"/>
          <p:cNvSpPr txBox="1"/>
          <p:nvPr/>
        </p:nvSpPr>
        <p:spPr>
          <a:xfrm>
            <a:off x="9806154" y="6036780"/>
            <a:ext cx="266700" cy="593809"/>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Gifu</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8" name="テキスト ボックス 47"/>
          <p:cNvSpPr txBox="1"/>
          <p:nvPr/>
        </p:nvSpPr>
        <p:spPr>
          <a:xfrm>
            <a:off x="10231987" y="6027624"/>
            <a:ext cx="266700" cy="593809"/>
          </a:xfrm>
          <a:prstGeom prst="rect">
            <a:avLst/>
          </a:prstGeom>
          <a:solidFill>
            <a:schemeClr val="bg1"/>
          </a:solidFill>
        </p:spPr>
        <p:txBody>
          <a:bodyPr vert="eaVert" wrap="square" lIns="0" tIns="0" rIns="0" bIns="0" rtlCol="0">
            <a:noAutofit/>
          </a:bodyPr>
          <a:lstStyle/>
          <a:p>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Shiga</a:t>
            </a:r>
            <a:endParaRPr kumimoji="1" lang="ja-JP" altLang="en-US" sz="1100" dirty="0" smtClean="0">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959535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547109" y="6624239"/>
            <a:ext cx="5715026" cy="230832"/>
          </a:xfrm>
          <a:prstGeom prst="rect">
            <a:avLst/>
          </a:prstGeom>
        </p:spPr>
        <p:txBody>
          <a:bodyPr wrap="none">
            <a:spAutoFit/>
          </a:bodyPr>
          <a:lstStyle/>
          <a:p>
            <a:r>
              <a:rPr lang="en-US" altLang="ja-JP" sz="900" dirty="0"/>
              <a:t>Source</a:t>
            </a:r>
            <a:r>
              <a:rPr lang="ja-JP" altLang="en-US" sz="900" dirty="0"/>
              <a:t>：</a:t>
            </a:r>
            <a:r>
              <a:rPr lang="en-US" altLang="ja-JP" sz="900" dirty="0"/>
              <a:t>Compiled by Osaka Prefecture based on the relevant materials of the Ministry of Health, </a:t>
            </a:r>
            <a:r>
              <a:rPr lang="en-US" altLang="ja-JP" sz="900" dirty="0" err="1"/>
              <a:t>Labour</a:t>
            </a:r>
            <a:r>
              <a:rPr lang="en-US" altLang="ja-JP" sz="900" dirty="0"/>
              <a:t> and Welfare</a:t>
            </a:r>
            <a:endParaRPr lang="ja-JP" altLang="en-US" sz="900" dirty="0"/>
          </a:p>
        </p:txBody>
      </p:sp>
      <p:grpSp>
        <p:nvGrpSpPr>
          <p:cNvPr id="6" name="グループ化 5"/>
          <p:cNvGrpSpPr/>
          <p:nvPr/>
        </p:nvGrpSpPr>
        <p:grpSpPr>
          <a:xfrm>
            <a:off x="5833808" y="908438"/>
            <a:ext cx="4123244" cy="4416814"/>
            <a:chOff x="5398911" y="1184693"/>
            <a:chExt cx="4123244" cy="4416814"/>
          </a:xfrm>
        </p:grpSpPr>
        <p:pic>
          <p:nvPicPr>
            <p:cNvPr id="10" name="図 9" title="図表2-1-4　二次医療圏の設定"/>
            <p:cNvPicPr/>
            <p:nvPr/>
          </p:nvPicPr>
          <p:blipFill>
            <a:blip r:embed="rId3">
              <a:extLst>
                <a:ext uri="{28A0092B-C50C-407E-A947-70E740481C1C}">
                  <a14:useLocalDpi xmlns:a14="http://schemas.microsoft.com/office/drawing/2010/main" val="0"/>
                </a:ext>
              </a:extLst>
            </a:blip>
            <a:stretch>
              <a:fillRect/>
            </a:stretch>
          </p:blipFill>
          <p:spPr>
            <a:xfrm>
              <a:off x="5415460" y="1184693"/>
              <a:ext cx="4106695" cy="4416814"/>
            </a:xfrm>
            <a:prstGeom prst="rect">
              <a:avLst/>
            </a:prstGeom>
          </p:spPr>
        </p:pic>
        <p:sp>
          <p:nvSpPr>
            <p:cNvPr id="3" name="正方形/長方形 2"/>
            <p:cNvSpPr/>
            <p:nvPr/>
          </p:nvSpPr>
          <p:spPr>
            <a:xfrm>
              <a:off x="5947464" y="1998270"/>
              <a:ext cx="109710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a:t>
              </a:r>
              <a:r>
                <a:rPr kumimoji="1" lang="ja-JP" altLang="en-US" sz="1000" b="1" u="sng" dirty="0">
                  <a:solidFill>
                    <a:schemeClr val="tx1"/>
                  </a:solidFill>
                </a:rPr>
                <a:t>７か所</a:t>
              </a:r>
            </a:p>
          </p:txBody>
        </p:sp>
        <p:sp>
          <p:nvSpPr>
            <p:cNvPr id="16" name="正方形/長方形 15"/>
            <p:cNvSpPr/>
            <p:nvPr/>
          </p:nvSpPr>
          <p:spPr>
            <a:xfrm>
              <a:off x="5897694" y="3168368"/>
              <a:ext cx="109710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a:t>
              </a:r>
              <a:r>
                <a:rPr kumimoji="1" lang="en-US" altLang="ja-JP" sz="1000" b="1" u="sng" dirty="0">
                  <a:solidFill>
                    <a:schemeClr val="tx1"/>
                  </a:solidFill>
                </a:rPr>
                <a:t>35</a:t>
              </a:r>
              <a:r>
                <a:rPr kumimoji="1" lang="ja-JP" altLang="en-US" sz="1000" b="1" u="sng" dirty="0">
                  <a:solidFill>
                    <a:schemeClr val="tx1"/>
                  </a:solidFill>
                </a:rPr>
                <a:t>か所</a:t>
              </a:r>
            </a:p>
          </p:txBody>
        </p:sp>
        <p:sp>
          <p:nvSpPr>
            <p:cNvPr id="17" name="正方形/長方形 16"/>
            <p:cNvSpPr/>
            <p:nvPr/>
          </p:nvSpPr>
          <p:spPr>
            <a:xfrm>
              <a:off x="5844570" y="3654648"/>
              <a:ext cx="109710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a:t>
              </a:r>
              <a:r>
                <a:rPr lang="en-US" altLang="ja-JP" sz="1000" b="1" u="sng" dirty="0">
                  <a:solidFill>
                    <a:schemeClr val="tx1"/>
                  </a:solidFill>
                </a:rPr>
                <a:t>3</a:t>
              </a:r>
              <a:r>
                <a:rPr kumimoji="1" lang="ja-JP" altLang="en-US" sz="1000" b="1" u="sng" dirty="0">
                  <a:solidFill>
                    <a:schemeClr val="tx1"/>
                  </a:solidFill>
                </a:rPr>
                <a:t>か所</a:t>
              </a:r>
            </a:p>
          </p:txBody>
        </p:sp>
        <p:sp>
          <p:nvSpPr>
            <p:cNvPr id="18" name="正方形/長方形 17"/>
            <p:cNvSpPr/>
            <p:nvPr/>
          </p:nvSpPr>
          <p:spPr>
            <a:xfrm>
              <a:off x="5398911" y="4311915"/>
              <a:ext cx="109710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a:t>
              </a:r>
              <a:r>
                <a:rPr kumimoji="1" lang="en-US" altLang="ja-JP" sz="1000" b="1" u="sng" dirty="0">
                  <a:solidFill>
                    <a:schemeClr val="tx1"/>
                  </a:solidFill>
                </a:rPr>
                <a:t>6</a:t>
              </a:r>
              <a:r>
                <a:rPr kumimoji="1" lang="ja-JP" altLang="en-US" sz="1000" b="1" u="sng" dirty="0">
                  <a:solidFill>
                    <a:schemeClr val="tx1"/>
                  </a:solidFill>
                </a:rPr>
                <a:t>か所</a:t>
              </a:r>
            </a:p>
          </p:txBody>
        </p:sp>
        <p:sp>
          <p:nvSpPr>
            <p:cNvPr id="19" name="正方形/長方形 18"/>
            <p:cNvSpPr/>
            <p:nvPr/>
          </p:nvSpPr>
          <p:spPr>
            <a:xfrm>
              <a:off x="8193360" y="1746242"/>
              <a:ext cx="109710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a:t>
              </a:r>
              <a:r>
                <a:rPr lang="en-US" altLang="ja-JP" sz="1000" b="1" u="sng" dirty="0">
                  <a:solidFill>
                    <a:schemeClr val="tx1"/>
                  </a:solidFill>
                </a:rPr>
                <a:t>4</a:t>
              </a:r>
              <a:r>
                <a:rPr kumimoji="1" lang="ja-JP" altLang="en-US" sz="1000" b="1" u="sng" dirty="0">
                  <a:solidFill>
                    <a:schemeClr val="tx1"/>
                  </a:solidFill>
                </a:rPr>
                <a:t>か所</a:t>
              </a:r>
            </a:p>
          </p:txBody>
        </p:sp>
        <p:sp>
          <p:nvSpPr>
            <p:cNvPr id="20" name="正方形/長方形 19"/>
            <p:cNvSpPr/>
            <p:nvPr/>
          </p:nvSpPr>
          <p:spPr>
            <a:xfrm>
              <a:off x="8384466" y="2873072"/>
              <a:ext cx="109710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a:t>
              </a:r>
              <a:r>
                <a:rPr lang="en-US" altLang="ja-JP" sz="1000" b="1" u="sng" dirty="0">
                  <a:solidFill>
                    <a:schemeClr val="tx1"/>
                  </a:solidFill>
                </a:rPr>
                <a:t>7</a:t>
              </a:r>
              <a:r>
                <a:rPr kumimoji="1" lang="ja-JP" altLang="en-US" sz="1000" b="1" u="sng" dirty="0">
                  <a:solidFill>
                    <a:schemeClr val="tx1"/>
                  </a:solidFill>
                </a:rPr>
                <a:t>か所</a:t>
              </a:r>
            </a:p>
          </p:txBody>
        </p:sp>
        <p:sp>
          <p:nvSpPr>
            <p:cNvPr id="21" name="正方形/長方形 20"/>
            <p:cNvSpPr/>
            <p:nvPr/>
          </p:nvSpPr>
          <p:spPr>
            <a:xfrm>
              <a:off x="8411762" y="3585540"/>
              <a:ext cx="109710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a:t>
              </a:r>
              <a:r>
                <a:rPr lang="en-US" altLang="ja-JP" sz="1000" b="1" u="sng" dirty="0">
                  <a:solidFill>
                    <a:schemeClr val="tx1"/>
                  </a:solidFill>
                </a:rPr>
                <a:t>5</a:t>
              </a:r>
              <a:r>
                <a:rPr kumimoji="1" lang="ja-JP" altLang="en-US" sz="1000" b="1" u="sng" dirty="0">
                  <a:solidFill>
                    <a:schemeClr val="tx1"/>
                  </a:solidFill>
                </a:rPr>
                <a:t>か所</a:t>
              </a:r>
            </a:p>
          </p:txBody>
        </p:sp>
        <p:sp>
          <p:nvSpPr>
            <p:cNvPr id="22" name="正方形/長方形 21"/>
            <p:cNvSpPr/>
            <p:nvPr/>
          </p:nvSpPr>
          <p:spPr>
            <a:xfrm>
              <a:off x="8425049" y="4715515"/>
              <a:ext cx="109710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a:t>
              </a:r>
              <a:r>
                <a:rPr lang="en-US" altLang="ja-JP" sz="1000" b="1" u="sng" dirty="0">
                  <a:solidFill>
                    <a:schemeClr val="tx1"/>
                  </a:solidFill>
                </a:rPr>
                <a:t>3</a:t>
              </a:r>
              <a:r>
                <a:rPr kumimoji="1" lang="ja-JP" altLang="en-US" sz="1000" b="1" u="sng" dirty="0">
                  <a:solidFill>
                    <a:schemeClr val="tx1"/>
                  </a:solidFill>
                </a:rPr>
                <a:t>か所</a:t>
              </a:r>
            </a:p>
          </p:txBody>
        </p:sp>
      </p:grpSp>
      <p:graphicFrame>
        <p:nvGraphicFramePr>
          <p:cNvPr id="25" name="グラフ 24"/>
          <p:cNvGraphicFramePr>
            <a:graphicFrameLocks/>
          </p:cNvGraphicFramePr>
          <p:nvPr/>
        </p:nvGraphicFramePr>
        <p:xfrm>
          <a:off x="1381867" y="1489850"/>
          <a:ext cx="9145016" cy="5135193"/>
        </p:xfrm>
        <a:graphic>
          <a:graphicData uri="http://schemas.openxmlformats.org/drawingml/2006/chart">
            <c:chart xmlns:c="http://schemas.openxmlformats.org/drawingml/2006/chart" xmlns:r="http://schemas.openxmlformats.org/officeDocument/2006/relationships" r:id="rId4"/>
          </a:graphicData>
        </a:graphic>
      </p:graphicFrame>
      <p:sp>
        <p:nvSpPr>
          <p:cNvPr id="26" name="大かっこ 25"/>
          <p:cNvSpPr/>
          <p:nvPr/>
        </p:nvSpPr>
        <p:spPr>
          <a:xfrm>
            <a:off x="2978753" y="1466917"/>
            <a:ext cx="2322466" cy="3354447"/>
          </a:xfrm>
          <a:prstGeom prst="bracketPair">
            <a:avLst>
              <a:gd name="adj" fmla="val 7195"/>
            </a:avLst>
          </a:prstGeom>
          <a:ln w="6350"/>
        </p:spPr>
        <p:style>
          <a:lnRef idx="1">
            <a:schemeClr val="dk1"/>
          </a:lnRef>
          <a:fillRef idx="0">
            <a:schemeClr val="dk1"/>
          </a:fillRef>
          <a:effectRef idx="0">
            <a:schemeClr val="dk1"/>
          </a:effectRef>
          <a:fontRef idx="minor">
            <a:schemeClr val="tx1"/>
          </a:fontRef>
        </p:style>
        <p:txBody>
          <a:bodyPr wrap="square">
            <a:spAutoFit/>
          </a:bodyPr>
          <a:lstStyle/>
          <a:p>
            <a:pPr>
              <a:lnSpc>
                <a:spcPts val="1300"/>
              </a:lnSpc>
            </a:pPr>
            <a:r>
              <a:rPr lang="en-US" altLang="ja-JP" sz="1050" dirty="0">
                <a:latin typeface="Arial" panose="020B0604020202020204" pitchFamily="34" charset="0"/>
                <a:cs typeface="Arial" panose="020B0604020202020204" pitchFamily="34" charset="0"/>
              </a:rPr>
              <a:t>※Aggregation method:</a:t>
            </a:r>
          </a:p>
          <a:p>
            <a:pPr>
              <a:lnSpc>
                <a:spcPts val="1300"/>
              </a:lnSpc>
            </a:pPr>
            <a:r>
              <a:rPr lang="en-US" altLang="ja-JP" sz="1050" dirty="0">
                <a:latin typeface="Arial" panose="020B0604020202020204" pitchFamily="34" charset="0"/>
                <a:cs typeface="Arial" panose="020B0604020202020204" pitchFamily="34" charset="0"/>
              </a:rPr>
              <a:t>1).Hub medical institutions that accept international patients selected by each prefecture</a:t>
            </a:r>
          </a:p>
          <a:p>
            <a:pPr>
              <a:lnSpc>
                <a:spcPts val="1300"/>
              </a:lnSpc>
            </a:pPr>
            <a:r>
              <a:rPr lang="ja-JP" altLang="en-US" sz="1050" dirty="0">
                <a:latin typeface="Arial" panose="020B0604020202020204" pitchFamily="34" charset="0"/>
                <a:cs typeface="Arial" panose="020B0604020202020204" pitchFamily="34" charset="0"/>
              </a:rPr>
              <a:t>　</a:t>
            </a:r>
            <a:r>
              <a:rPr lang="en-US" altLang="ja-JP" sz="1050" dirty="0">
                <a:latin typeface="Arial" panose="020B0604020202020204" pitchFamily="34" charset="0"/>
                <a:cs typeface="Arial" panose="020B0604020202020204" pitchFamily="34" charset="0"/>
              </a:rPr>
              <a:t>[1]Category 1: Medical institutions that can accept emergency patients who need to be hospitalized</a:t>
            </a:r>
            <a:endParaRPr lang="ja-JP" altLang="en-US" sz="1050" dirty="0">
              <a:latin typeface="Arial" panose="020B0604020202020204" pitchFamily="34" charset="0"/>
              <a:cs typeface="Arial" panose="020B0604020202020204" pitchFamily="34" charset="0"/>
            </a:endParaRPr>
          </a:p>
          <a:p>
            <a:pPr>
              <a:lnSpc>
                <a:spcPts val="1300"/>
              </a:lnSpc>
            </a:pPr>
            <a:r>
              <a:rPr lang="ja-JP" altLang="en-US" sz="1050" dirty="0">
                <a:latin typeface="Arial" panose="020B0604020202020204" pitchFamily="34" charset="0"/>
                <a:cs typeface="Arial" panose="020B0604020202020204" pitchFamily="34" charset="0"/>
              </a:rPr>
              <a:t>　</a:t>
            </a:r>
            <a:r>
              <a:rPr lang="en-US" altLang="ja-JP" sz="1050" dirty="0">
                <a:latin typeface="Arial" panose="020B0604020202020204" pitchFamily="34" charset="0"/>
                <a:cs typeface="Arial" panose="020B0604020202020204" pitchFamily="34" charset="0"/>
              </a:rPr>
              <a:t>[2]Category 2: Medical institutions that can accept international patients, including clinics and dental clinics</a:t>
            </a:r>
            <a:endParaRPr lang="ja-JP" altLang="en-US" sz="1050" dirty="0">
              <a:latin typeface="Arial" panose="020B0604020202020204" pitchFamily="34" charset="0"/>
              <a:cs typeface="Arial" panose="020B0604020202020204" pitchFamily="34" charset="0"/>
            </a:endParaRPr>
          </a:p>
          <a:p>
            <a:pPr>
              <a:lnSpc>
                <a:spcPts val="1300"/>
              </a:lnSpc>
            </a:pPr>
            <a:r>
              <a:rPr lang="en-US" altLang="ja-JP" sz="1050" dirty="0">
                <a:latin typeface="Arial" panose="020B0604020202020204" pitchFamily="34" charset="0"/>
                <a:cs typeface="Arial" panose="020B0604020202020204" pitchFamily="34" charset="0"/>
              </a:rPr>
              <a:t>2).Other than [1] and [2], institutions which are willing to extend cooperation in medical treatment for international patients and are judged to be eligible for the medical institution list by the prefecture</a:t>
            </a:r>
            <a:r>
              <a:rPr lang="en-US" altLang="ja-JP" sz="1100" dirty="0"/>
              <a:t>.</a:t>
            </a:r>
            <a:endParaRPr lang="ja-JP" altLang="en-US" sz="1100" dirty="0"/>
          </a:p>
        </p:txBody>
      </p:sp>
      <p:sp>
        <p:nvSpPr>
          <p:cNvPr id="2" name="スライド番号プレースホルダー 1"/>
          <p:cNvSpPr>
            <a:spLocks noGrp="1"/>
          </p:cNvSpPr>
          <p:nvPr>
            <p:ph type="sldNum" sz="quarter" idx="12"/>
          </p:nvPr>
        </p:nvSpPr>
        <p:spPr>
          <a:xfrm>
            <a:off x="9046179" y="6268323"/>
            <a:ext cx="2743200" cy="365125"/>
          </a:xfrm>
        </p:spPr>
        <p:txBody>
          <a:bodyPr/>
          <a:lstStyle/>
          <a:p>
            <a:r>
              <a:rPr kumimoji="1" lang="en-US" altLang="ja-JP" sz="1400" b="1" dirty="0"/>
              <a:t>15</a:t>
            </a:r>
            <a:endParaRPr kumimoji="1" lang="ja-JP" altLang="en-US" sz="1400" b="1" dirty="0"/>
          </a:p>
        </p:txBody>
      </p:sp>
      <p:sp>
        <p:nvSpPr>
          <p:cNvPr id="23" name="正方形/長方形 22"/>
          <p:cNvSpPr/>
          <p:nvPr/>
        </p:nvSpPr>
        <p:spPr>
          <a:xfrm>
            <a:off x="1159538" y="65318"/>
            <a:ext cx="10261699" cy="46118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altLang="ja-JP" sz="2000" b="1" dirty="0">
                <a:latin typeface="Arial" panose="020B0604020202020204" pitchFamily="34" charset="0"/>
                <a:ea typeface="Meiryo UI" panose="020B0604030504040204" pitchFamily="50" charset="-128"/>
                <a:cs typeface="Arial" panose="020B0604020202020204" pitchFamily="34" charset="0"/>
              </a:rPr>
              <a:t>13</a:t>
            </a:r>
            <a:r>
              <a:rPr lang="ja-JP" altLang="en-US" sz="2000" b="1" dirty="0">
                <a:latin typeface="Arial" panose="020B0604020202020204" pitchFamily="34" charset="0"/>
                <a:ea typeface="Meiryo UI" panose="020B0604030504040204" pitchFamily="50" charset="-128"/>
                <a:cs typeface="Arial" panose="020B0604020202020204" pitchFamily="34" charset="0"/>
              </a:rPr>
              <a:t>　</a:t>
            </a:r>
            <a:r>
              <a:rPr lang="en-US" altLang="ja-JP" b="1" dirty="0">
                <a:latin typeface="Arial" panose="020B0604020202020204" pitchFamily="34" charset="0"/>
                <a:ea typeface="Meiryo UI" panose="020B0604030504040204" pitchFamily="50" charset="-128"/>
                <a:cs typeface="Arial" panose="020B0604020202020204" pitchFamily="34" charset="0"/>
              </a:rPr>
              <a:t>Number</a:t>
            </a:r>
            <a:r>
              <a:rPr lang="en-US" altLang="ja-JP" sz="2000" b="1" dirty="0">
                <a:latin typeface="Arial" panose="020B0604020202020204" pitchFamily="34" charset="0"/>
                <a:ea typeface="Meiryo UI" panose="020B0604030504040204" pitchFamily="50" charset="-128"/>
                <a:cs typeface="Arial" panose="020B0604020202020204" pitchFamily="34" charset="0"/>
              </a:rPr>
              <a:t> of Medical Institutions Accepting International Patients</a:t>
            </a:r>
            <a:r>
              <a:rPr lang="ja-JP" altLang="en-US" sz="1100" b="1" dirty="0">
                <a:latin typeface="Arial" panose="020B0604020202020204" pitchFamily="34" charset="0"/>
                <a:ea typeface="Meiryo UI" panose="020B0604030504040204" pitchFamily="50" charset="-128"/>
                <a:cs typeface="Arial" panose="020B0604020202020204" pitchFamily="34" charset="0"/>
              </a:rPr>
              <a:t>（</a:t>
            </a:r>
            <a:r>
              <a:rPr lang="en-US" altLang="ja-JP" sz="1100" b="1" dirty="0">
                <a:latin typeface="Arial" panose="020B0604020202020204" pitchFamily="34" charset="0"/>
                <a:ea typeface="Meiryo UI" panose="020B0604030504040204" pitchFamily="50" charset="-128"/>
                <a:cs typeface="Arial" panose="020B0604020202020204" pitchFamily="34" charset="0"/>
              </a:rPr>
              <a:t>※</a:t>
            </a:r>
            <a:r>
              <a:rPr lang="ja-JP" altLang="en-US" sz="1100" b="1" dirty="0">
                <a:latin typeface="Arial" panose="020B0604020202020204" pitchFamily="34" charset="0"/>
                <a:ea typeface="Meiryo UI" panose="020B0604030504040204" pitchFamily="50" charset="-128"/>
                <a:cs typeface="Arial" panose="020B0604020202020204" pitchFamily="34" charset="0"/>
              </a:rPr>
              <a:t>）（</a:t>
            </a:r>
            <a:r>
              <a:rPr lang="en-US" altLang="ja-JP" sz="1100" b="1" dirty="0">
                <a:latin typeface="Arial" panose="020B0604020202020204" pitchFamily="34" charset="0"/>
                <a:ea typeface="Meiryo UI" panose="020B0604030504040204" pitchFamily="50" charset="-128"/>
                <a:cs typeface="Arial" panose="020B0604020202020204" pitchFamily="34" charset="0"/>
              </a:rPr>
              <a:t>as of June 30, 2020</a:t>
            </a:r>
            <a:r>
              <a:rPr lang="ja-JP" altLang="en-US" sz="1100" b="1" dirty="0">
                <a:latin typeface="Arial" panose="020B0604020202020204" pitchFamily="34" charset="0"/>
                <a:ea typeface="Meiryo UI" panose="020B0604030504040204" pitchFamily="50" charset="-128"/>
                <a:cs typeface="Arial" panose="020B0604020202020204" pitchFamily="34" charset="0"/>
              </a:rPr>
              <a:t>）</a:t>
            </a:r>
          </a:p>
        </p:txBody>
      </p:sp>
      <p:sp>
        <p:nvSpPr>
          <p:cNvPr id="24" name="テキスト ボックス 23"/>
          <p:cNvSpPr txBox="1"/>
          <p:nvPr/>
        </p:nvSpPr>
        <p:spPr>
          <a:xfrm>
            <a:off x="1159538" y="611268"/>
            <a:ext cx="5222823" cy="338554"/>
          </a:xfrm>
          <a:prstGeom prst="rect">
            <a:avLst/>
          </a:prstGeom>
          <a:noFill/>
          <a:ln w="28575">
            <a:solidFill>
              <a:schemeClr val="tx2"/>
            </a:solidFill>
          </a:ln>
        </p:spPr>
        <p:txBody>
          <a:bodyPr wrap="square" rtlCol="0" anchor="ctr">
            <a:spAutoFit/>
          </a:bodyPr>
          <a:lstStyle/>
          <a:p>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Tokyo: 392 institutions; Osaka: 70 institutions</a:t>
            </a:r>
            <a:endParaRPr lang="ja-JP" altLang="en-US" sz="1600" dirty="0">
              <a:latin typeface="メイリオ" panose="020B0604030504040204" pitchFamily="50" charset="-128"/>
              <a:ea typeface="メイリオ" panose="020B0604030504040204" pitchFamily="50" charset="-128"/>
            </a:endParaRPr>
          </a:p>
        </p:txBody>
      </p:sp>
      <p:sp>
        <p:nvSpPr>
          <p:cNvPr id="27" name="楕円 26"/>
          <p:cNvSpPr/>
          <p:nvPr/>
        </p:nvSpPr>
        <p:spPr>
          <a:xfrm>
            <a:off x="11454718" y="6320735"/>
            <a:ext cx="464457" cy="398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UD デジタル 教科書体 NK-B" panose="02020700000000000000" pitchFamily="18" charset="-128"/>
                <a:ea typeface="UD デジタル 教科書体 NK-B" panose="02020700000000000000" pitchFamily="18" charset="-128"/>
              </a:rPr>
              <a:t>2</a:t>
            </a:r>
            <a:r>
              <a:rPr kumimoji="1" lang="ja-JP" altLang="en-US" sz="800" dirty="0">
                <a:latin typeface="UD デジタル 教科書体 NK-B" panose="02020700000000000000" pitchFamily="18" charset="-128"/>
                <a:ea typeface="UD デジタル 教科書体 NK-B" panose="02020700000000000000" pitchFamily="18" charset="-128"/>
              </a:rPr>
              <a:t>３</a:t>
            </a:r>
          </a:p>
        </p:txBody>
      </p:sp>
      <p:sp>
        <p:nvSpPr>
          <p:cNvPr id="4" name="テキスト ボックス 3"/>
          <p:cNvSpPr txBox="1"/>
          <p:nvPr/>
        </p:nvSpPr>
        <p:spPr>
          <a:xfrm>
            <a:off x="9659795" y="828596"/>
            <a:ext cx="2428716" cy="1061829"/>
          </a:xfrm>
          <a:prstGeom prst="rect">
            <a:avLst/>
          </a:prstGeom>
          <a:noFill/>
        </p:spPr>
        <p:txBody>
          <a:bodyPr wrap="square" rtlCol="0">
            <a:spAutoFit/>
          </a:bodyPr>
          <a:lstStyle/>
          <a:p>
            <a:r>
              <a:rPr kumimoji="1" lang="en-US" altLang="ja-JP" sz="1050" dirty="0">
                <a:latin typeface="Arial" panose="020B0604020202020204" pitchFamily="34" charset="0"/>
                <a:cs typeface="Arial" panose="020B0604020202020204" pitchFamily="34" charset="0"/>
              </a:rPr>
              <a:t>*secondary medical service area:</a:t>
            </a:r>
          </a:p>
          <a:p>
            <a:r>
              <a:rPr kumimoji="1" lang="en-US" altLang="ja-JP" sz="1050" dirty="0">
                <a:latin typeface="Arial" panose="020B0604020202020204" pitchFamily="34" charset="0"/>
                <a:cs typeface="Arial" panose="020B0604020202020204" pitchFamily="34" charset="0"/>
              </a:rPr>
              <a:t>It consists of multiple </a:t>
            </a:r>
          </a:p>
          <a:p>
            <a:r>
              <a:rPr kumimoji="1" lang="en-US" altLang="ja-JP" sz="1050" dirty="0">
                <a:latin typeface="Arial" panose="020B0604020202020204" pitchFamily="34" charset="0"/>
                <a:cs typeface="Arial" panose="020B0604020202020204" pitchFamily="34" charset="0"/>
              </a:rPr>
              <a:t>municipalities and provides </a:t>
            </a:r>
          </a:p>
          <a:p>
            <a:r>
              <a:rPr kumimoji="1" lang="en-US" altLang="ja-JP" sz="1050" dirty="0">
                <a:latin typeface="Arial" panose="020B0604020202020204" pitchFamily="34" charset="0"/>
                <a:cs typeface="Arial" panose="020B0604020202020204" pitchFamily="34" charset="0"/>
              </a:rPr>
              <a:t>general inpatient treatment, including emergency medical care, which can be completed within the region.</a:t>
            </a:r>
          </a:p>
        </p:txBody>
      </p:sp>
      <p:sp>
        <p:nvSpPr>
          <p:cNvPr id="5" name="テキスト ボックス 4"/>
          <p:cNvSpPr txBox="1"/>
          <p:nvPr/>
        </p:nvSpPr>
        <p:spPr>
          <a:xfrm>
            <a:off x="8543941" y="1317662"/>
            <a:ext cx="1080558" cy="303192"/>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none" rtlCol="0">
            <a:noAutofit/>
          </a:bodyPr>
          <a:lstStyle/>
          <a:p>
            <a:r>
              <a:rPr kumimoji="1" lang="en-US" altLang="ja-JP" sz="800" dirty="0" err="1">
                <a:latin typeface="Arial" panose="020B0604020202020204" pitchFamily="34" charset="0"/>
                <a:cs typeface="Arial" panose="020B0604020202020204" pitchFamily="34" charset="0"/>
              </a:rPr>
              <a:t>Mishima</a:t>
            </a:r>
            <a:r>
              <a:rPr kumimoji="1" lang="en-US" altLang="ja-JP" sz="800" dirty="0">
                <a:latin typeface="Arial" panose="020B0604020202020204" pitchFamily="34" charset="0"/>
                <a:cs typeface="Arial" panose="020B0604020202020204" pitchFamily="34" charset="0"/>
              </a:rPr>
              <a:t> secondary</a:t>
            </a:r>
          </a:p>
          <a:p>
            <a:r>
              <a:rPr kumimoji="1" lang="en-US" altLang="ja-JP" sz="800" dirty="0">
                <a:latin typeface="Arial" panose="020B0604020202020204" pitchFamily="34" charset="0"/>
                <a:cs typeface="Arial" panose="020B0604020202020204" pitchFamily="34" charset="0"/>
              </a:rPr>
              <a:t> medical service area </a:t>
            </a:r>
            <a:endParaRPr kumimoji="1" lang="ja-JP" altLang="en-US" sz="800" dirty="0">
              <a:latin typeface="Arial" panose="020B0604020202020204" pitchFamily="34" charset="0"/>
              <a:cs typeface="Arial" panose="020B0604020202020204" pitchFamily="34" charset="0"/>
            </a:endParaRPr>
          </a:p>
        </p:txBody>
      </p:sp>
      <p:sp>
        <p:nvSpPr>
          <p:cNvPr id="7" name="テキスト ボックス 6"/>
          <p:cNvSpPr txBox="1"/>
          <p:nvPr/>
        </p:nvSpPr>
        <p:spPr>
          <a:xfrm>
            <a:off x="6768857" y="1909577"/>
            <a:ext cx="723761" cy="221809"/>
          </a:xfrm>
          <a:prstGeom prst="rect">
            <a:avLst/>
          </a:prstGeom>
          <a:solidFill>
            <a:schemeClr val="bg1"/>
          </a:solidFill>
        </p:spPr>
        <p:txBody>
          <a:bodyPr wrap="none" rtlCol="0">
            <a:noAutofit/>
          </a:bodyPr>
          <a:lstStyle/>
          <a:p>
            <a:r>
              <a:rPr kumimoji="1" lang="en-US" altLang="ja-JP" sz="800" dirty="0">
                <a:latin typeface="Arial" panose="020B0604020202020204" pitchFamily="34" charset="0"/>
                <a:cs typeface="Arial" panose="020B0604020202020204" pitchFamily="34" charset="0"/>
              </a:rPr>
              <a:t>7 institutions</a:t>
            </a:r>
            <a:endParaRPr kumimoji="1" lang="ja-JP" altLang="en-US" sz="800" dirty="0">
              <a:latin typeface="Arial" panose="020B0604020202020204" pitchFamily="34" charset="0"/>
              <a:cs typeface="Arial" panose="020B0604020202020204" pitchFamily="34" charset="0"/>
            </a:endParaRPr>
          </a:p>
        </p:txBody>
      </p:sp>
      <p:sp>
        <p:nvSpPr>
          <p:cNvPr id="29" name="テキスト ボックス 28"/>
          <p:cNvSpPr txBox="1"/>
          <p:nvPr/>
        </p:nvSpPr>
        <p:spPr>
          <a:xfrm>
            <a:off x="6266180" y="3576215"/>
            <a:ext cx="864558" cy="215473"/>
          </a:xfrm>
          <a:prstGeom prst="rect">
            <a:avLst/>
          </a:prstGeom>
          <a:solidFill>
            <a:schemeClr val="bg1"/>
          </a:solidFill>
        </p:spPr>
        <p:txBody>
          <a:bodyPr wrap="none" rtlCol="0">
            <a:noAutofit/>
          </a:bodyPr>
          <a:lstStyle/>
          <a:p>
            <a:r>
              <a:rPr kumimoji="1" lang="en-US" altLang="ja-JP" sz="800" dirty="0">
                <a:latin typeface="Arial" panose="020B0604020202020204" pitchFamily="34" charset="0"/>
                <a:cs typeface="Arial" panose="020B0604020202020204" pitchFamily="34" charset="0"/>
              </a:rPr>
              <a:t>= 35 institutions</a:t>
            </a:r>
            <a:endParaRPr kumimoji="1" lang="ja-JP" altLang="en-US" sz="800" dirty="0">
              <a:latin typeface="Arial" panose="020B0604020202020204" pitchFamily="34" charset="0"/>
              <a:cs typeface="Arial" panose="020B0604020202020204" pitchFamily="34" charset="0"/>
            </a:endParaRPr>
          </a:p>
        </p:txBody>
      </p:sp>
      <p:sp>
        <p:nvSpPr>
          <p:cNvPr id="30" name="テキスト ボックス 29"/>
          <p:cNvSpPr txBox="1"/>
          <p:nvPr/>
        </p:nvSpPr>
        <p:spPr>
          <a:xfrm>
            <a:off x="6245387" y="3265136"/>
            <a:ext cx="1118375" cy="303192"/>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none" rtlCol="0">
            <a:noAutofit/>
          </a:bodyPr>
          <a:lstStyle/>
          <a:p>
            <a:r>
              <a:rPr kumimoji="1" lang="en-US" altLang="ja-JP" sz="800" dirty="0">
                <a:latin typeface="Arial" panose="020B0604020202020204" pitchFamily="34" charset="0"/>
                <a:cs typeface="Arial" panose="020B0604020202020204" pitchFamily="34" charset="0"/>
              </a:rPr>
              <a:t>Sakai City secondary</a:t>
            </a:r>
          </a:p>
          <a:p>
            <a:r>
              <a:rPr kumimoji="1" lang="en-US" altLang="ja-JP" sz="800" dirty="0">
                <a:latin typeface="Arial" panose="020B0604020202020204" pitchFamily="34" charset="0"/>
                <a:cs typeface="Arial" panose="020B0604020202020204" pitchFamily="34" charset="0"/>
              </a:rPr>
              <a:t> medical service area </a:t>
            </a:r>
            <a:endParaRPr kumimoji="1" lang="ja-JP" altLang="en-US" sz="800" dirty="0">
              <a:latin typeface="Arial" panose="020B0604020202020204" pitchFamily="34" charset="0"/>
              <a:cs typeface="Arial" panose="020B0604020202020204" pitchFamily="34" charset="0"/>
            </a:endParaRPr>
          </a:p>
        </p:txBody>
      </p:sp>
      <p:sp>
        <p:nvSpPr>
          <p:cNvPr id="31" name="テキスト ボックス 30"/>
          <p:cNvSpPr txBox="1"/>
          <p:nvPr/>
        </p:nvSpPr>
        <p:spPr>
          <a:xfrm>
            <a:off x="6257556" y="3599221"/>
            <a:ext cx="864558" cy="215473"/>
          </a:xfrm>
          <a:prstGeom prst="rect">
            <a:avLst/>
          </a:prstGeom>
          <a:solidFill>
            <a:schemeClr val="bg1"/>
          </a:solidFill>
        </p:spPr>
        <p:txBody>
          <a:bodyPr wrap="none" rtlCol="0">
            <a:noAutofit/>
          </a:bodyPr>
          <a:lstStyle/>
          <a:p>
            <a:r>
              <a:rPr kumimoji="1" lang="en-US" altLang="ja-JP" sz="800" dirty="0">
                <a:latin typeface="Arial" panose="020B0604020202020204" pitchFamily="34" charset="0"/>
                <a:cs typeface="Arial" panose="020B0604020202020204" pitchFamily="34" charset="0"/>
              </a:rPr>
              <a:t>= 3 institutions</a:t>
            </a:r>
            <a:endParaRPr kumimoji="1" lang="ja-JP" altLang="en-US" sz="800" dirty="0">
              <a:latin typeface="Arial" panose="020B0604020202020204" pitchFamily="34" charset="0"/>
              <a:cs typeface="Arial" panose="020B0604020202020204" pitchFamily="34" charset="0"/>
            </a:endParaRPr>
          </a:p>
        </p:txBody>
      </p:sp>
      <p:sp>
        <p:nvSpPr>
          <p:cNvPr id="32" name="テキスト ボックス 31"/>
          <p:cNvSpPr txBox="1"/>
          <p:nvPr/>
        </p:nvSpPr>
        <p:spPr>
          <a:xfrm>
            <a:off x="8892907" y="3154233"/>
            <a:ext cx="1310232" cy="303192"/>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none" rtlCol="0">
            <a:noAutofit/>
          </a:bodyPr>
          <a:lstStyle/>
          <a:p>
            <a:r>
              <a:rPr kumimoji="1" lang="en-US" altLang="ja-JP" sz="800" dirty="0" err="1">
                <a:latin typeface="Arial" panose="020B0604020202020204" pitchFamily="34" charset="0"/>
                <a:cs typeface="Arial" panose="020B0604020202020204" pitchFamily="34" charset="0"/>
              </a:rPr>
              <a:t>Nakakawachi</a:t>
            </a:r>
            <a:r>
              <a:rPr kumimoji="1" lang="en-US" altLang="ja-JP" sz="800" dirty="0">
                <a:latin typeface="Arial" panose="020B0604020202020204" pitchFamily="34" charset="0"/>
                <a:cs typeface="Arial" panose="020B0604020202020204" pitchFamily="34" charset="0"/>
              </a:rPr>
              <a:t> secondary</a:t>
            </a:r>
          </a:p>
          <a:p>
            <a:r>
              <a:rPr kumimoji="1" lang="en-US" altLang="ja-JP" sz="800" dirty="0">
                <a:latin typeface="Arial" panose="020B0604020202020204" pitchFamily="34" charset="0"/>
                <a:cs typeface="Arial" panose="020B0604020202020204" pitchFamily="34" charset="0"/>
              </a:rPr>
              <a:t> medical service area </a:t>
            </a:r>
            <a:endParaRPr kumimoji="1" lang="ja-JP" altLang="en-US" sz="800" dirty="0">
              <a:latin typeface="Arial" panose="020B0604020202020204" pitchFamily="34" charset="0"/>
              <a:cs typeface="Arial" panose="020B0604020202020204" pitchFamily="34" charset="0"/>
            </a:endParaRPr>
          </a:p>
        </p:txBody>
      </p:sp>
      <p:sp>
        <p:nvSpPr>
          <p:cNvPr id="33" name="テキスト ボックス 32"/>
          <p:cNvSpPr txBox="1"/>
          <p:nvPr/>
        </p:nvSpPr>
        <p:spPr>
          <a:xfrm>
            <a:off x="5829088" y="3887621"/>
            <a:ext cx="1118375" cy="303192"/>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none" rtlCol="0">
            <a:noAutofit/>
          </a:bodyPr>
          <a:lstStyle/>
          <a:p>
            <a:r>
              <a:rPr kumimoji="1" lang="en-US" altLang="ja-JP" sz="800" dirty="0" err="1">
                <a:latin typeface="Arial" panose="020B0604020202020204" pitchFamily="34" charset="0"/>
                <a:cs typeface="Arial" panose="020B0604020202020204" pitchFamily="34" charset="0"/>
              </a:rPr>
              <a:t>Senshu</a:t>
            </a:r>
            <a:r>
              <a:rPr kumimoji="1" lang="en-US" altLang="ja-JP" sz="800" dirty="0">
                <a:latin typeface="Arial" panose="020B0604020202020204" pitchFamily="34" charset="0"/>
                <a:cs typeface="Arial" panose="020B0604020202020204" pitchFamily="34" charset="0"/>
              </a:rPr>
              <a:t> secondary</a:t>
            </a:r>
          </a:p>
          <a:p>
            <a:r>
              <a:rPr kumimoji="1" lang="en-US" altLang="ja-JP" sz="800" dirty="0">
                <a:latin typeface="Arial" panose="020B0604020202020204" pitchFamily="34" charset="0"/>
                <a:cs typeface="Arial" panose="020B0604020202020204" pitchFamily="34" charset="0"/>
              </a:rPr>
              <a:t> medical service area </a:t>
            </a:r>
            <a:endParaRPr kumimoji="1" lang="ja-JP" altLang="en-US" sz="800" dirty="0">
              <a:latin typeface="Arial" panose="020B0604020202020204" pitchFamily="34" charset="0"/>
              <a:cs typeface="Arial" panose="020B0604020202020204" pitchFamily="34" charset="0"/>
            </a:endParaRPr>
          </a:p>
        </p:txBody>
      </p:sp>
      <p:sp>
        <p:nvSpPr>
          <p:cNvPr id="34" name="テキスト ボックス 33"/>
          <p:cNvSpPr txBox="1"/>
          <p:nvPr/>
        </p:nvSpPr>
        <p:spPr>
          <a:xfrm>
            <a:off x="5850357" y="4205706"/>
            <a:ext cx="758832" cy="215473"/>
          </a:xfrm>
          <a:prstGeom prst="rect">
            <a:avLst/>
          </a:prstGeom>
          <a:solidFill>
            <a:schemeClr val="bg1"/>
          </a:solidFill>
        </p:spPr>
        <p:txBody>
          <a:bodyPr wrap="none" rtlCol="0">
            <a:noAutofit/>
          </a:bodyPr>
          <a:lstStyle/>
          <a:p>
            <a:r>
              <a:rPr kumimoji="1" lang="en-US" altLang="ja-JP" sz="800" dirty="0">
                <a:latin typeface="Arial" panose="020B0604020202020204" pitchFamily="34" charset="0"/>
                <a:cs typeface="Arial" panose="020B0604020202020204" pitchFamily="34" charset="0"/>
              </a:rPr>
              <a:t>= 6 institutions</a:t>
            </a:r>
            <a:endParaRPr kumimoji="1" lang="ja-JP" altLang="en-US" sz="800" dirty="0">
              <a:latin typeface="Arial" panose="020B0604020202020204" pitchFamily="34" charset="0"/>
              <a:cs typeface="Arial" panose="020B0604020202020204" pitchFamily="34" charset="0"/>
            </a:endParaRPr>
          </a:p>
        </p:txBody>
      </p:sp>
      <p:sp>
        <p:nvSpPr>
          <p:cNvPr id="35" name="テキスト ボックス 34"/>
          <p:cNvSpPr txBox="1"/>
          <p:nvPr/>
        </p:nvSpPr>
        <p:spPr>
          <a:xfrm>
            <a:off x="9051694" y="4577321"/>
            <a:ext cx="864558" cy="215473"/>
          </a:xfrm>
          <a:prstGeom prst="rect">
            <a:avLst/>
          </a:prstGeom>
          <a:solidFill>
            <a:schemeClr val="bg1"/>
          </a:solidFill>
        </p:spPr>
        <p:txBody>
          <a:bodyPr wrap="none" rtlCol="0">
            <a:noAutofit/>
          </a:bodyPr>
          <a:lstStyle/>
          <a:p>
            <a:r>
              <a:rPr kumimoji="1" lang="en-US" altLang="ja-JP" sz="800" dirty="0">
                <a:latin typeface="Arial" panose="020B0604020202020204" pitchFamily="34" charset="0"/>
                <a:cs typeface="Arial" panose="020B0604020202020204" pitchFamily="34" charset="0"/>
              </a:rPr>
              <a:t>= 3 institutions</a:t>
            </a:r>
            <a:endParaRPr kumimoji="1" lang="ja-JP" altLang="en-US" sz="800" dirty="0">
              <a:latin typeface="Arial" panose="020B0604020202020204" pitchFamily="34" charset="0"/>
              <a:cs typeface="Arial" panose="020B0604020202020204" pitchFamily="34" charset="0"/>
            </a:endParaRPr>
          </a:p>
        </p:txBody>
      </p:sp>
      <p:sp>
        <p:nvSpPr>
          <p:cNvPr id="36" name="テキスト ボックス 35"/>
          <p:cNvSpPr txBox="1"/>
          <p:nvPr/>
        </p:nvSpPr>
        <p:spPr>
          <a:xfrm>
            <a:off x="9176810" y="3487749"/>
            <a:ext cx="864558" cy="215473"/>
          </a:xfrm>
          <a:prstGeom prst="rect">
            <a:avLst/>
          </a:prstGeom>
          <a:solidFill>
            <a:schemeClr val="bg1"/>
          </a:solidFill>
        </p:spPr>
        <p:txBody>
          <a:bodyPr wrap="none" rtlCol="0">
            <a:noAutofit/>
          </a:bodyPr>
          <a:lstStyle/>
          <a:p>
            <a:r>
              <a:rPr kumimoji="1" lang="en-US" altLang="ja-JP" sz="800" dirty="0">
                <a:latin typeface="Arial" panose="020B0604020202020204" pitchFamily="34" charset="0"/>
                <a:cs typeface="Arial" panose="020B0604020202020204" pitchFamily="34" charset="0"/>
              </a:rPr>
              <a:t>= 5 institutions</a:t>
            </a:r>
            <a:endParaRPr kumimoji="1" lang="ja-JP" altLang="en-US" sz="800" dirty="0">
              <a:latin typeface="Arial" panose="020B0604020202020204" pitchFamily="34" charset="0"/>
              <a:cs typeface="Arial" panose="020B0604020202020204" pitchFamily="34" charset="0"/>
            </a:endParaRPr>
          </a:p>
        </p:txBody>
      </p:sp>
      <p:sp>
        <p:nvSpPr>
          <p:cNvPr id="37" name="テキスト ボックス 36"/>
          <p:cNvSpPr txBox="1"/>
          <p:nvPr/>
        </p:nvSpPr>
        <p:spPr>
          <a:xfrm>
            <a:off x="8966427" y="2549274"/>
            <a:ext cx="1310232" cy="303192"/>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none" rtlCol="0">
            <a:noAutofit/>
          </a:bodyPr>
          <a:lstStyle/>
          <a:p>
            <a:r>
              <a:rPr kumimoji="1" lang="en-US" altLang="ja-JP" sz="800" dirty="0" err="1">
                <a:latin typeface="Arial" panose="020B0604020202020204" pitchFamily="34" charset="0"/>
                <a:cs typeface="Arial" panose="020B0604020202020204" pitchFamily="34" charset="0"/>
              </a:rPr>
              <a:t>Kitakawachi</a:t>
            </a:r>
            <a:r>
              <a:rPr kumimoji="1" lang="en-US" altLang="ja-JP" sz="800" dirty="0">
                <a:latin typeface="Arial" panose="020B0604020202020204" pitchFamily="34" charset="0"/>
                <a:cs typeface="Arial" panose="020B0604020202020204" pitchFamily="34" charset="0"/>
              </a:rPr>
              <a:t> secondary</a:t>
            </a:r>
          </a:p>
          <a:p>
            <a:r>
              <a:rPr kumimoji="1" lang="en-US" altLang="ja-JP" sz="800" dirty="0">
                <a:latin typeface="Arial" panose="020B0604020202020204" pitchFamily="34" charset="0"/>
                <a:cs typeface="Arial" panose="020B0604020202020204" pitchFamily="34" charset="0"/>
              </a:rPr>
              <a:t> medical service area </a:t>
            </a:r>
            <a:endParaRPr kumimoji="1" lang="ja-JP" altLang="en-US" sz="800" dirty="0">
              <a:latin typeface="Arial" panose="020B0604020202020204" pitchFamily="34" charset="0"/>
              <a:cs typeface="Arial" panose="020B0604020202020204" pitchFamily="34" charset="0"/>
            </a:endParaRPr>
          </a:p>
        </p:txBody>
      </p:sp>
      <p:sp>
        <p:nvSpPr>
          <p:cNvPr id="38" name="テキスト ボックス 37"/>
          <p:cNvSpPr txBox="1"/>
          <p:nvPr/>
        </p:nvSpPr>
        <p:spPr>
          <a:xfrm>
            <a:off x="9115743" y="2857895"/>
            <a:ext cx="800509" cy="206106"/>
          </a:xfrm>
          <a:prstGeom prst="rect">
            <a:avLst/>
          </a:prstGeom>
          <a:solidFill>
            <a:schemeClr val="bg1"/>
          </a:solidFill>
        </p:spPr>
        <p:txBody>
          <a:bodyPr wrap="none" rtlCol="0">
            <a:noAutofit/>
          </a:bodyPr>
          <a:lstStyle/>
          <a:p>
            <a:r>
              <a:rPr kumimoji="1" lang="en-US" altLang="ja-JP" sz="800" dirty="0">
                <a:latin typeface="Arial" panose="020B0604020202020204" pitchFamily="34" charset="0"/>
                <a:cs typeface="Arial" panose="020B0604020202020204" pitchFamily="34" charset="0"/>
              </a:rPr>
              <a:t>= 7 institutions</a:t>
            </a:r>
            <a:endParaRPr kumimoji="1" lang="ja-JP" altLang="en-US" sz="800" dirty="0">
              <a:latin typeface="Arial" panose="020B0604020202020204" pitchFamily="34" charset="0"/>
              <a:cs typeface="Arial" panose="020B0604020202020204" pitchFamily="34" charset="0"/>
            </a:endParaRPr>
          </a:p>
        </p:txBody>
      </p:sp>
      <p:sp>
        <p:nvSpPr>
          <p:cNvPr id="39" name="テキスト ボックス 38"/>
          <p:cNvSpPr txBox="1"/>
          <p:nvPr/>
        </p:nvSpPr>
        <p:spPr>
          <a:xfrm>
            <a:off x="8792236" y="1650552"/>
            <a:ext cx="723761" cy="221809"/>
          </a:xfrm>
          <a:prstGeom prst="rect">
            <a:avLst/>
          </a:prstGeom>
          <a:solidFill>
            <a:schemeClr val="bg1"/>
          </a:solidFill>
        </p:spPr>
        <p:txBody>
          <a:bodyPr wrap="none" rtlCol="0">
            <a:noAutofit/>
          </a:bodyPr>
          <a:lstStyle/>
          <a:p>
            <a:r>
              <a:rPr kumimoji="1" lang="en-US" altLang="ja-JP" sz="800" dirty="0">
                <a:latin typeface="Arial" panose="020B0604020202020204" pitchFamily="34" charset="0"/>
                <a:cs typeface="Arial" panose="020B0604020202020204" pitchFamily="34" charset="0"/>
              </a:rPr>
              <a:t>= 4 institutions</a:t>
            </a:r>
            <a:endParaRPr kumimoji="1" lang="ja-JP" altLang="en-US" sz="800" dirty="0">
              <a:latin typeface="Arial" panose="020B0604020202020204" pitchFamily="34" charset="0"/>
              <a:cs typeface="Arial" panose="020B0604020202020204" pitchFamily="34" charset="0"/>
            </a:endParaRPr>
          </a:p>
        </p:txBody>
      </p:sp>
      <p:sp>
        <p:nvSpPr>
          <p:cNvPr id="40" name="テキスト ボックス 39"/>
          <p:cNvSpPr txBox="1"/>
          <p:nvPr/>
        </p:nvSpPr>
        <p:spPr>
          <a:xfrm>
            <a:off x="6403306" y="3064002"/>
            <a:ext cx="849427" cy="163368"/>
          </a:xfrm>
          <a:prstGeom prst="rect">
            <a:avLst/>
          </a:prstGeom>
          <a:solidFill>
            <a:schemeClr val="bg1"/>
          </a:solidFill>
        </p:spPr>
        <p:txBody>
          <a:bodyPr wrap="none" rtlCol="0">
            <a:noAutofit/>
          </a:bodyPr>
          <a:lstStyle/>
          <a:p>
            <a:r>
              <a:rPr kumimoji="1" lang="en-US" altLang="ja-JP" sz="800" dirty="0">
                <a:latin typeface="Arial" panose="020B0604020202020204" pitchFamily="34" charset="0"/>
                <a:cs typeface="Arial" panose="020B0604020202020204" pitchFamily="34" charset="0"/>
              </a:rPr>
              <a:t>= 35 institutions</a:t>
            </a:r>
            <a:endParaRPr kumimoji="1" lang="ja-JP" altLang="en-US" sz="800" dirty="0">
              <a:latin typeface="Arial" panose="020B0604020202020204" pitchFamily="34" charset="0"/>
              <a:cs typeface="Arial" panose="020B0604020202020204" pitchFamily="34" charset="0"/>
            </a:endParaRPr>
          </a:p>
        </p:txBody>
      </p:sp>
      <p:sp>
        <p:nvSpPr>
          <p:cNvPr id="28" name="テキスト ボックス 27"/>
          <p:cNvSpPr txBox="1"/>
          <p:nvPr/>
        </p:nvSpPr>
        <p:spPr>
          <a:xfrm>
            <a:off x="6290387" y="2788998"/>
            <a:ext cx="1118375" cy="303192"/>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none" rtlCol="0">
            <a:noAutofit/>
          </a:bodyPr>
          <a:lstStyle/>
          <a:p>
            <a:r>
              <a:rPr kumimoji="1" lang="en-US" altLang="ja-JP" sz="800" dirty="0">
                <a:latin typeface="Arial" panose="020B0604020202020204" pitchFamily="34" charset="0"/>
                <a:cs typeface="Arial" panose="020B0604020202020204" pitchFamily="34" charset="0"/>
              </a:rPr>
              <a:t>Osaka City secondary</a:t>
            </a:r>
          </a:p>
          <a:p>
            <a:r>
              <a:rPr kumimoji="1" lang="en-US" altLang="ja-JP" sz="800" dirty="0">
                <a:latin typeface="Arial" panose="020B0604020202020204" pitchFamily="34" charset="0"/>
                <a:cs typeface="Arial" panose="020B0604020202020204" pitchFamily="34" charset="0"/>
              </a:rPr>
              <a:t> medical service area </a:t>
            </a:r>
            <a:endParaRPr kumimoji="1" lang="ja-JP" altLang="en-US" sz="800" dirty="0">
              <a:latin typeface="Arial" panose="020B0604020202020204" pitchFamily="34" charset="0"/>
              <a:cs typeface="Arial" panose="020B0604020202020204" pitchFamily="34" charset="0"/>
            </a:endParaRPr>
          </a:p>
        </p:txBody>
      </p:sp>
      <p:sp>
        <p:nvSpPr>
          <p:cNvPr id="41" name="テキスト ボックス 40">
            <a:extLst>
              <a:ext uri="{FF2B5EF4-FFF2-40B4-BE49-F238E27FC236}">
                <a16:creationId xmlns:a16="http://schemas.microsoft.com/office/drawing/2014/main" id="{ADFDD9AB-EDD7-4302-88E3-243AD1161567}"/>
              </a:ext>
            </a:extLst>
          </p:cNvPr>
          <p:cNvSpPr txBox="1"/>
          <p:nvPr/>
        </p:nvSpPr>
        <p:spPr>
          <a:xfrm>
            <a:off x="6340865" y="1606078"/>
            <a:ext cx="1080558" cy="303192"/>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none" rtlCol="0">
            <a:noAutofit/>
          </a:bodyPr>
          <a:lstStyle/>
          <a:p>
            <a:r>
              <a:rPr kumimoji="1" lang="en-US" altLang="ja-JP" sz="800" dirty="0" err="1">
                <a:latin typeface="Arial" panose="020B0604020202020204" pitchFamily="34" charset="0"/>
                <a:cs typeface="Arial" panose="020B0604020202020204" pitchFamily="34" charset="0"/>
              </a:rPr>
              <a:t>Toyono</a:t>
            </a:r>
            <a:r>
              <a:rPr kumimoji="1" lang="en-US" altLang="ja-JP" sz="800" dirty="0">
                <a:latin typeface="Arial" panose="020B0604020202020204" pitchFamily="34" charset="0"/>
                <a:cs typeface="Arial" panose="020B0604020202020204" pitchFamily="34" charset="0"/>
              </a:rPr>
              <a:t> secondary</a:t>
            </a:r>
          </a:p>
          <a:p>
            <a:r>
              <a:rPr kumimoji="1" lang="en-US" altLang="ja-JP" sz="800" dirty="0">
                <a:latin typeface="Arial" panose="020B0604020202020204" pitchFamily="34" charset="0"/>
                <a:cs typeface="Arial" panose="020B0604020202020204" pitchFamily="34" charset="0"/>
              </a:rPr>
              <a:t> medical service area </a:t>
            </a:r>
            <a:endParaRPr kumimoji="1" lang="ja-JP" altLang="en-US" sz="800" dirty="0">
              <a:latin typeface="Arial" panose="020B0604020202020204" pitchFamily="34" charset="0"/>
              <a:cs typeface="Arial" panose="020B0604020202020204" pitchFamily="34" charset="0"/>
            </a:endParaRPr>
          </a:p>
        </p:txBody>
      </p:sp>
      <p:sp>
        <p:nvSpPr>
          <p:cNvPr id="42" name="テキスト ボックス 41">
            <a:extLst>
              <a:ext uri="{FF2B5EF4-FFF2-40B4-BE49-F238E27FC236}">
                <a16:creationId xmlns:a16="http://schemas.microsoft.com/office/drawing/2014/main" id="{A694118C-B13D-48F4-AA48-D7B090AD89DF}"/>
              </a:ext>
            </a:extLst>
          </p:cNvPr>
          <p:cNvSpPr txBox="1"/>
          <p:nvPr/>
        </p:nvSpPr>
        <p:spPr>
          <a:xfrm>
            <a:off x="8875303" y="4269029"/>
            <a:ext cx="1310232" cy="303192"/>
          </a:xfrm>
          <a:prstGeom prst="roundRect">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wrap="none" rtlCol="0">
            <a:noAutofit/>
          </a:bodyPr>
          <a:lstStyle/>
          <a:p>
            <a:r>
              <a:rPr kumimoji="1" lang="en-US" altLang="ja-JP" sz="800" dirty="0" err="1">
                <a:latin typeface="Arial" panose="020B0604020202020204" pitchFamily="34" charset="0"/>
                <a:cs typeface="Arial" panose="020B0604020202020204" pitchFamily="34" charset="0"/>
              </a:rPr>
              <a:t>Minamikawachi</a:t>
            </a:r>
            <a:r>
              <a:rPr kumimoji="1" lang="en-US" altLang="ja-JP" sz="800" dirty="0">
                <a:latin typeface="Arial" panose="020B0604020202020204" pitchFamily="34" charset="0"/>
                <a:cs typeface="Arial" panose="020B0604020202020204" pitchFamily="34" charset="0"/>
              </a:rPr>
              <a:t> secondary</a:t>
            </a:r>
          </a:p>
          <a:p>
            <a:r>
              <a:rPr kumimoji="1" lang="en-US" altLang="ja-JP" sz="800" dirty="0">
                <a:latin typeface="Arial" panose="020B0604020202020204" pitchFamily="34" charset="0"/>
                <a:cs typeface="Arial" panose="020B0604020202020204" pitchFamily="34" charset="0"/>
              </a:rPr>
              <a:t> medical service area </a:t>
            </a:r>
            <a:endParaRPr kumimoji="1" lang="ja-JP" altLang="en-US" sz="800" dirty="0">
              <a:latin typeface="Arial" panose="020B0604020202020204" pitchFamily="34" charset="0"/>
              <a:cs typeface="Arial" panose="020B0604020202020204" pitchFamily="34" charset="0"/>
            </a:endParaRPr>
          </a:p>
        </p:txBody>
      </p:sp>
      <p:sp>
        <p:nvSpPr>
          <p:cNvPr id="9" name="正方形/長方形 8"/>
          <p:cNvSpPr/>
          <p:nvPr/>
        </p:nvSpPr>
        <p:spPr>
          <a:xfrm>
            <a:off x="1817213" y="5993766"/>
            <a:ext cx="8283230" cy="58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1779113" y="5994393"/>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Tokyo</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4" name="テキスト ボックス 43"/>
          <p:cNvSpPr txBox="1"/>
          <p:nvPr/>
        </p:nvSpPr>
        <p:spPr>
          <a:xfrm>
            <a:off x="1955424" y="5989877"/>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Mie</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5" name="テキスト ボックス 44"/>
          <p:cNvSpPr txBox="1"/>
          <p:nvPr/>
        </p:nvSpPr>
        <p:spPr>
          <a:xfrm>
            <a:off x="2131735" y="5998909"/>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Kagawa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6" name="テキスト ボックス 45"/>
          <p:cNvSpPr txBox="1"/>
          <p:nvPr/>
        </p:nvSpPr>
        <p:spPr>
          <a:xfrm>
            <a:off x="2308046" y="5985361"/>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Ibaraki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7" name="テキスト ボックス 46"/>
          <p:cNvSpPr txBox="1"/>
          <p:nvPr/>
        </p:nvSpPr>
        <p:spPr>
          <a:xfrm>
            <a:off x="2484357" y="5994393"/>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Osaka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8" name="テキスト ボックス 47"/>
          <p:cNvSpPr txBox="1"/>
          <p:nvPr/>
        </p:nvSpPr>
        <p:spPr>
          <a:xfrm>
            <a:off x="2660668" y="5989877"/>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Saitama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49" name="テキスト ボックス 48"/>
          <p:cNvSpPr txBox="1"/>
          <p:nvPr/>
        </p:nvSpPr>
        <p:spPr>
          <a:xfrm>
            <a:off x="2836979" y="5998908"/>
            <a:ext cx="143607" cy="569757"/>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Yamanashi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50" name="テキスト ボックス 49"/>
          <p:cNvSpPr txBox="1"/>
          <p:nvPr/>
        </p:nvSpPr>
        <p:spPr>
          <a:xfrm>
            <a:off x="3013288" y="5985361"/>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Gifu</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51" name="テキスト ボックス 50"/>
          <p:cNvSpPr txBox="1"/>
          <p:nvPr/>
        </p:nvSpPr>
        <p:spPr>
          <a:xfrm>
            <a:off x="3182999" y="5994393"/>
            <a:ext cx="156809" cy="629924"/>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Kanagawa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52" name="テキスト ボックス 51"/>
          <p:cNvSpPr txBox="1"/>
          <p:nvPr/>
        </p:nvSpPr>
        <p:spPr>
          <a:xfrm>
            <a:off x="3351690" y="5989876"/>
            <a:ext cx="176309" cy="643571"/>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Tokushima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53" name="テキスト ボックス 52"/>
          <p:cNvSpPr txBox="1"/>
          <p:nvPr/>
        </p:nvSpPr>
        <p:spPr>
          <a:xfrm>
            <a:off x="3550861" y="5998909"/>
            <a:ext cx="142589" cy="61183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Akita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54" name="テキスト ボックス 53"/>
          <p:cNvSpPr txBox="1"/>
          <p:nvPr/>
        </p:nvSpPr>
        <p:spPr>
          <a:xfrm>
            <a:off x="3711932" y="5985360"/>
            <a:ext cx="164431" cy="522119"/>
          </a:xfrm>
          <a:prstGeom prst="rect">
            <a:avLst/>
          </a:prstGeom>
          <a:solidFill>
            <a:schemeClr val="bg1"/>
          </a:solidFill>
        </p:spPr>
        <p:txBody>
          <a:bodyPr vert="eaVert" wrap="square" lIns="0" tIns="0" rIns="0" bIns="0" rtlCol="0">
            <a:noAutofit/>
          </a:bodyPr>
          <a:lstStyle/>
          <a:p>
            <a:r>
              <a:rPr kumimoji="1" lang="en-US" altLang="ja-JP" sz="800">
                <a:latin typeface="メイリオ" panose="020B0604030504040204" pitchFamily="50" charset="-128"/>
                <a:ea typeface="メイリオ" panose="020B0604030504040204" pitchFamily="50" charset="-128"/>
                <a:cs typeface="Arial" panose="020B0604020202020204" pitchFamily="34" charset="0"/>
              </a:rPr>
              <a:t>Hokkaido</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55" name="テキスト ボックス 54"/>
          <p:cNvSpPr txBox="1"/>
          <p:nvPr/>
        </p:nvSpPr>
        <p:spPr>
          <a:xfrm>
            <a:off x="3903483" y="5994393"/>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Gunma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56" name="テキスト ボックス 55"/>
          <p:cNvSpPr txBox="1"/>
          <p:nvPr/>
        </p:nvSpPr>
        <p:spPr>
          <a:xfrm>
            <a:off x="4072174" y="5989877"/>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Aichi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57" name="テキスト ボックス 56"/>
          <p:cNvSpPr txBox="1"/>
          <p:nvPr/>
        </p:nvSpPr>
        <p:spPr>
          <a:xfrm>
            <a:off x="4256105" y="5998909"/>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Fukui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58" name="テキスト ボックス 57"/>
          <p:cNvSpPr txBox="1"/>
          <p:nvPr/>
        </p:nvSpPr>
        <p:spPr>
          <a:xfrm>
            <a:off x="4432414" y="5985361"/>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Fukuoka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59" name="テキスト ボックス 58"/>
          <p:cNvSpPr txBox="1"/>
          <p:nvPr/>
        </p:nvSpPr>
        <p:spPr>
          <a:xfrm>
            <a:off x="4614672" y="5994393"/>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Shimane</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60" name="テキスト ボックス 59"/>
          <p:cNvSpPr txBox="1"/>
          <p:nvPr/>
        </p:nvSpPr>
        <p:spPr>
          <a:xfrm>
            <a:off x="4790983" y="5989877"/>
            <a:ext cx="150209" cy="517602"/>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Ishikawa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61" name="テキスト ボックス 60"/>
          <p:cNvSpPr txBox="1"/>
          <p:nvPr/>
        </p:nvSpPr>
        <p:spPr>
          <a:xfrm>
            <a:off x="4967294" y="5998909"/>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Kyoto</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62" name="テキスト ボックス 61"/>
          <p:cNvSpPr txBox="1"/>
          <p:nvPr/>
        </p:nvSpPr>
        <p:spPr>
          <a:xfrm>
            <a:off x="5143605" y="5985361"/>
            <a:ext cx="156807" cy="583304"/>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Kumamoto</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63" name="テキスト ボックス 62"/>
          <p:cNvSpPr txBox="1"/>
          <p:nvPr/>
        </p:nvSpPr>
        <p:spPr>
          <a:xfrm>
            <a:off x="5319916" y="5994393"/>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Chiba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64" name="テキスト ボックス 63"/>
          <p:cNvSpPr txBox="1"/>
          <p:nvPr/>
        </p:nvSpPr>
        <p:spPr>
          <a:xfrm>
            <a:off x="5496227" y="5989877"/>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Tochigi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65" name="テキスト ボックス 64"/>
          <p:cNvSpPr txBox="1"/>
          <p:nvPr/>
        </p:nvSpPr>
        <p:spPr>
          <a:xfrm>
            <a:off x="5672538" y="5998909"/>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Tottori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66" name="テキスト ボックス 65"/>
          <p:cNvSpPr txBox="1"/>
          <p:nvPr/>
        </p:nvSpPr>
        <p:spPr>
          <a:xfrm>
            <a:off x="5848848" y="5985360"/>
            <a:ext cx="147942" cy="595789"/>
          </a:xfrm>
          <a:prstGeom prst="rect">
            <a:avLst/>
          </a:prstGeom>
          <a:solidFill>
            <a:schemeClr val="bg1"/>
          </a:solidFill>
        </p:spPr>
        <p:txBody>
          <a:bodyPr vert="eaVert" wrap="square" lIns="0" tIns="0" rIns="0" bIns="0" rtlCol="0">
            <a:noAutofit/>
          </a:bodyPr>
          <a:lstStyle/>
          <a:p>
            <a:r>
              <a:rPr kumimoji="1" lang="en-US" altLang="ja-JP" sz="800">
                <a:latin typeface="メイリオ" panose="020B0604030504040204" pitchFamily="50" charset="-128"/>
                <a:ea typeface="メイリオ" panose="020B0604030504040204" pitchFamily="50" charset="-128"/>
                <a:cs typeface="Arial" panose="020B0604020202020204" pitchFamily="34" charset="0"/>
              </a:rPr>
              <a:t>Kagoshima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67" name="テキスト ボックス 66"/>
          <p:cNvSpPr txBox="1"/>
          <p:nvPr/>
        </p:nvSpPr>
        <p:spPr>
          <a:xfrm>
            <a:off x="6018558" y="5994393"/>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Toyama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68" name="テキスト ボックス 67"/>
          <p:cNvSpPr txBox="1"/>
          <p:nvPr/>
        </p:nvSpPr>
        <p:spPr>
          <a:xfrm>
            <a:off x="6194869" y="5989877"/>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Niigata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69" name="テキスト ボックス 68"/>
          <p:cNvSpPr txBox="1"/>
          <p:nvPr/>
        </p:nvSpPr>
        <p:spPr>
          <a:xfrm>
            <a:off x="6371180" y="5998909"/>
            <a:ext cx="156809" cy="5822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Hiroshima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0" name="テキスト ボックス 69"/>
          <p:cNvSpPr txBox="1"/>
          <p:nvPr/>
        </p:nvSpPr>
        <p:spPr>
          <a:xfrm>
            <a:off x="6547491" y="5985361"/>
            <a:ext cx="148341" cy="57490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Shizuoka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1" name="テキスト ボックス 70"/>
          <p:cNvSpPr txBox="1"/>
          <p:nvPr/>
        </p:nvSpPr>
        <p:spPr>
          <a:xfrm>
            <a:off x="6723802" y="5994393"/>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Hyogo</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2" name="テキスト ボックス 71"/>
          <p:cNvSpPr txBox="1"/>
          <p:nvPr/>
        </p:nvSpPr>
        <p:spPr>
          <a:xfrm>
            <a:off x="6900113" y="5989877"/>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Nara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3" name="テキスト ボックス 72"/>
          <p:cNvSpPr txBox="1"/>
          <p:nvPr/>
        </p:nvSpPr>
        <p:spPr>
          <a:xfrm>
            <a:off x="7076424" y="5998909"/>
            <a:ext cx="166910" cy="540168"/>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Yamaguchi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4" name="テキスト ボックス 73"/>
          <p:cNvSpPr txBox="1"/>
          <p:nvPr/>
        </p:nvSpPr>
        <p:spPr>
          <a:xfrm>
            <a:off x="7260353" y="5985361"/>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Nagano</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5" name="テキスト ボックス 74"/>
          <p:cNvSpPr txBox="1"/>
          <p:nvPr/>
        </p:nvSpPr>
        <p:spPr>
          <a:xfrm>
            <a:off x="7447965" y="5993273"/>
            <a:ext cx="147040" cy="566988"/>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Okayama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6" name="テキスト ボックス 75"/>
          <p:cNvSpPr txBox="1"/>
          <p:nvPr/>
        </p:nvSpPr>
        <p:spPr>
          <a:xfrm>
            <a:off x="7624275" y="5988757"/>
            <a:ext cx="150209" cy="55032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Yamagata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7" name="テキスト ボックス 76"/>
          <p:cNvSpPr txBox="1"/>
          <p:nvPr/>
        </p:nvSpPr>
        <p:spPr>
          <a:xfrm>
            <a:off x="7800586" y="5997789"/>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Ehime</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8" name="テキスト ボックス 77"/>
          <p:cNvSpPr txBox="1"/>
          <p:nvPr/>
        </p:nvSpPr>
        <p:spPr>
          <a:xfrm>
            <a:off x="7976897" y="5984241"/>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Iwate</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79" name="テキスト ボックス 78"/>
          <p:cNvSpPr txBox="1"/>
          <p:nvPr/>
        </p:nvSpPr>
        <p:spPr>
          <a:xfrm>
            <a:off x="8153208" y="5993273"/>
            <a:ext cx="156809" cy="545804"/>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Nagasaki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80" name="テキスト ボックス 79"/>
          <p:cNvSpPr txBox="1"/>
          <p:nvPr/>
        </p:nvSpPr>
        <p:spPr>
          <a:xfrm>
            <a:off x="8329519" y="5988757"/>
            <a:ext cx="150207" cy="592392"/>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Fukushima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81" name="テキスト ボックス 80"/>
          <p:cNvSpPr txBox="1"/>
          <p:nvPr/>
        </p:nvSpPr>
        <p:spPr>
          <a:xfrm>
            <a:off x="8505830" y="5997789"/>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Okinawa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82" name="テキスト ボックス 81"/>
          <p:cNvSpPr txBox="1"/>
          <p:nvPr/>
        </p:nvSpPr>
        <p:spPr>
          <a:xfrm>
            <a:off x="8688590" y="6002701"/>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Kochi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83" name="テキスト ボックス 82"/>
          <p:cNvSpPr txBox="1"/>
          <p:nvPr/>
        </p:nvSpPr>
        <p:spPr>
          <a:xfrm>
            <a:off x="8851850" y="5993273"/>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Miyagi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84" name="テキスト ボックス 83"/>
          <p:cNvSpPr txBox="1"/>
          <p:nvPr/>
        </p:nvSpPr>
        <p:spPr>
          <a:xfrm>
            <a:off x="9028161" y="5988757"/>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Shiga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85" name="テキスト ボックス 84"/>
          <p:cNvSpPr txBox="1"/>
          <p:nvPr/>
        </p:nvSpPr>
        <p:spPr>
          <a:xfrm>
            <a:off x="9204472" y="5997789"/>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Oita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86" name="テキスト ボックス 85"/>
          <p:cNvSpPr txBox="1"/>
          <p:nvPr/>
        </p:nvSpPr>
        <p:spPr>
          <a:xfrm>
            <a:off x="9380783" y="5984241"/>
            <a:ext cx="150209" cy="584424"/>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Wakayama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87" name="テキスト ボックス 86"/>
          <p:cNvSpPr txBox="1"/>
          <p:nvPr/>
        </p:nvSpPr>
        <p:spPr>
          <a:xfrm>
            <a:off x="9557094" y="5993273"/>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Miyazaki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88" name="テキスト ボックス 87"/>
          <p:cNvSpPr txBox="1"/>
          <p:nvPr/>
        </p:nvSpPr>
        <p:spPr>
          <a:xfrm>
            <a:off x="9733405" y="5988757"/>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Aomori</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
        <p:nvSpPr>
          <p:cNvPr id="89" name="テキスト ボックス 88"/>
          <p:cNvSpPr txBox="1"/>
          <p:nvPr/>
        </p:nvSpPr>
        <p:spPr>
          <a:xfrm>
            <a:off x="9909716" y="5997789"/>
            <a:ext cx="150209" cy="434740"/>
          </a:xfrm>
          <a:prstGeom prst="rect">
            <a:avLst/>
          </a:prstGeom>
          <a:solidFill>
            <a:schemeClr val="bg1"/>
          </a:solidFill>
        </p:spPr>
        <p:txBody>
          <a:bodyPr vert="eaVert" wrap="square" lIns="0" tIns="0" rIns="0" bIns="0" rtlCol="0">
            <a:noAutofit/>
          </a:bodyPr>
          <a:lstStyle/>
          <a:p>
            <a:r>
              <a:rPr kumimoji="1" lang="en-US" altLang="ja-JP" sz="800" dirty="0">
                <a:latin typeface="メイリオ" panose="020B0604030504040204" pitchFamily="50" charset="-128"/>
                <a:ea typeface="メイリオ" panose="020B0604030504040204" pitchFamily="50" charset="-128"/>
                <a:cs typeface="Arial" panose="020B0604020202020204" pitchFamily="34" charset="0"/>
              </a:rPr>
              <a:t>Saga</a:t>
            </a:r>
            <a:endParaRPr kumimoji="1" lang="ja-JP" altLang="en-US" sz="800" dirty="0" smtClean="0">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22118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 y="-1254"/>
            <a:ext cx="12192001" cy="432000"/>
          </a:xfrm>
          <a:prstGeom prst="rect">
            <a:avLst/>
          </a:prstGeom>
          <a:solidFill>
            <a:srgbClr val="000066"/>
          </a:solidFill>
        </p:spPr>
        <p:txBody>
          <a:bodyPr wrap="square" tIns="0" bIns="0" rtlCol="0" anchor="ctr">
            <a:noAutofit/>
          </a:bodyPr>
          <a:lstStyle/>
          <a:p>
            <a:pPr algn="ctr"/>
            <a:r>
              <a:rPr kumimoji="1" lang="en-US" altLang="ja-JP" sz="2800" b="1"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rPr>
              <a:t>World Situation Around International Finance</a:t>
            </a:r>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490" t="1839" r="-140" b="12159"/>
          <a:stretch/>
        </p:blipFill>
        <p:spPr>
          <a:xfrm>
            <a:off x="1367291" y="1313529"/>
            <a:ext cx="9480175" cy="5154506"/>
          </a:xfrm>
          <a:prstGeom prst="rect">
            <a:avLst/>
          </a:prstGeom>
          <a:effectLst>
            <a:softEdge rad="31750"/>
          </a:effectLst>
        </p:spPr>
      </p:pic>
      <p:sp>
        <p:nvSpPr>
          <p:cNvPr id="19" name="正方形/長方形 18"/>
          <p:cNvSpPr/>
          <p:nvPr/>
        </p:nvSpPr>
        <p:spPr>
          <a:xfrm>
            <a:off x="-17272" y="386764"/>
            <a:ext cx="12192000" cy="1096360"/>
          </a:xfrm>
          <a:prstGeom prst="rect">
            <a:avLst/>
          </a:prstGeom>
          <a:solidFill>
            <a:srgbClr val="FFFFBD"/>
          </a:solidFill>
          <a:ln w="31750">
            <a:noFill/>
          </a:ln>
        </p:spPr>
        <p:style>
          <a:lnRef idx="2">
            <a:schemeClr val="accent1"/>
          </a:lnRef>
          <a:fillRef idx="1">
            <a:schemeClr val="lt1"/>
          </a:fillRef>
          <a:effectRef idx="0">
            <a:schemeClr val="accent1"/>
          </a:effectRef>
          <a:fontRef idx="minor">
            <a:schemeClr val="dk1"/>
          </a:fontRef>
        </p:style>
        <p:txBody>
          <a:bodyPr wrap="none" rtlCol="0" anchor="ctr" anchorCtr="0"/>
          <a:lstStyle/>
          <a:p>
            <a:endParaRPr lang="en-US" altLang="ja-JP"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endParaRPr>
          </a:p>
          <a:p>
            <a:r>
              <a:rPr lang="ja-JP" altLang="en-US"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t>
            </a:r>
            <a:r>
              <a:rPr lang="en-US" altLang="ja-JP" sz="1400" b="1" dirty="0">
                <a:latin typeface="Arial" panose="020B0604020202020204" pitchFamily="34" charset="0"/>
                <a:cs typeface="Arial" panose="020B0604020202020204" pitchFamily="34" charset="0"/>
              </a:rPr>
              <a:t>A global financial city means a hub of international financial trading, with headquarters of global banks, stock brokerage firms, etc </a:t>
            </a:r>
            <a:endParaRPr lang="ja-JP" altLang="ja-JP" sz="1400" b="1" dirty="0">
              <a:latin typeface="Arial" panose="020B0604020202020204" pitchFamily="34" charset="0"/>
              <a:cs typeface="Arial" panose="020B0604020202020204" pitchFamily="34" charset="0"/>
            </a:endParaRPr>
          </a:p>
          <a:p>
            <a:r>
              <a:rPr lang="ja-JP" altLang="en-US"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t>
            </a:r>
            <a:r>
              <a:rPr lang="en-US" altLang="ja-JP" sz="1400" b="1" dirty="0">
                <a:latin typeface="Arial" panose="020B0604020202020204" pitchFamily="34" charset="0"/>
                <a:cs typeface="Arial" panose="020B0604020202020204" pitchFamily="34" charset="0"/>
              </a:rPr>
              <a:t>The most renowned cities of its kind are New York and London, which have headquarters of prestigious financial institutes.</a:t>
            </a:r>
            <a:endParaRPr lang="ja-JP" altLang="ja-JP" sz="1400" b="1" dirty="0">
              <a:latin typeface="Arial" panose="020B0604020202020204" pitchFamily="34" charset="0"/>
              <a:cs typeface="Arial" panose="020B0604020202020204" pitchFamily="34" charset="0"/>
            </a:endParaRPr>
          </a:p>
          <a:p>
            <a:r>
              <a:rPr lang="ja-JP" altLang="en-US"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t>
            </a:r>
            <a:r>
              <a:rPr lang="en-US" altLang="ja-JP"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The i</a:t>
            </a:r>
            <a:r>
              <a:rPr lang="en-US" altLang="ja-JP" sz="1400" b="1" dirty="0">
                <a:latin typeface="Arial" panose="020B0604020202020204" pitchFamily="34" charset="0"/>
                <a:cs typeface="Arial" panose="020B0604020202020204" pitchFamily="34" charset="0"/>
              </a:rPr>
              <a:t>nternational financial situation shows a sign of change amid increasing geopolitical risks such as Brexit and enforcement of the </a:t>
            </a:r>
          </a:p>
          <a:p>
            <a:r>
              <a:rPr lang="en-US" altLang="ja-JP" sz="1400" b="1" dirty="0">
                <a:latin typeface="Arial" panose="020B0604020202020204" pitchFamily="34" charset="0"/>
                <a:cs typeface="Arial" panose="020B0604020202020204" pitchFamily="34" charset="0"/>
              </a:rPr>
              <a:t>      National Security Law in</a:t>
            </a:r>
            <a:r>
              <a:rPr lang="ja-JP" altLang="en-US" sz="1400" b="1" dirty="0">
                <a:latin typeface="Arial" panose="020B0604020202020204" pitchFamily="34" charset="0"/>
                <a:cs typeface="Arial" panose="020B0604020202020204" pitchFamily="34" charset="0"/>
              </a:rPr>
              <a:t> </a:t>
            </a:r>
            <a:r>
              <a:rPr lang="en-US" altLang="ja-JP" sz="1400" b="1" dirty="0">
                <a:latin typeface="Arial" panose="020B0604020202020204" pitchFamily="34" charset="0"/>
                <a:cs typeface="Arial" panose="020B0604020202020204" pitchFamily="34" charset="0"/>
              </a:rPr>
              <a:t>Hong Kong.</a:t>
            </a:r>
            <a:endParaRPr lang="ja-JP" altLang="ja-JP" sz="1400" b="1" dirty="0">
              <a:latin typeface="Arial" panose="020B0604020202020204" pitchFamily="34" charset="0"/>
              <a:cs typeface="Arial" panose="020B0604020202020204" pitchFamily="34" charset="0"/>
            </a:endParaRPr>
          </a:p>
          <a:p>
            <a:r>
              <a:rPr lang="en-US" altLang="ja-JP" sz="1400" dirty="0">
                <a:latin typeface="Arial" panose="020B0604020202020204" pitchFamily="34" charset="0"/>
                <a:cs typeface="Arial" panose="020B0604020202020204" pitchFamily="34" charset="0"/>
              </a:rPr>
              <a:t> </a:t>
            </a:r>
            <a:endParaRPr lang="ja-JP" altLang="ja-JP" sz="1400" dirty="0">
              <a:latin typeface="Arial" panose="020B0604020202020204" pitchFamily="34" charset="0"/>
              <a:cs typeface="Arial" panose="020B0604020202020204" pitchFamily="34" charset="0"/>
            </a:endParaRPr>
          </a:p>
        </p:txBody>
      </p:sp>
      <p:sp>
        <p:nvSpPr>
          <p:cNvPr id="8" name="楕円 7"/>
          <p:cNvSpPr/>
          <p:nvPr/>
        </p:nvSpPr>
        <p:spPr>
          <a:xfrm>
            <a:off x="9707082" y="3136376"/>
            <a:ext cx="180000" cy="180000"/>
          </a:xfrm>
          <a:prstGeom prst="ellipse">
            <a:avLst/>
          </a:prstGeom>
          <a:solidFill>
            <a:srgbClr val="13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9" name="楕円 8"/>
          <p:cNvSpPr/>
          <p:nvPr/>
        </p:nvSpPr>
        <p:spPr>
          <a:xfrm>
            <a:off x="9269679" y="3064376"/>
            <a:ext cx="180000" cy="180000"/>
          </a:xfrm>
          <a:prstGeom prst="ellipse">
            <a:avLst/>
          </a:prstGeom>
          <a:solidFill>
            <a:srgbClr val="13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0" name="楕円 9"/>
          <p:cNvSpPr/>
          <p:nvPr/>
        </p:nvSpPr>
        <p:spPr>
          <a:xfrm>
            <a:off x="1932365" y="2716028"/>
            <a:ext cx="180000" cy="180000"/>
          </a:xfrm>
          <a:prstGeom prst="ellipse">
            <a:avLst/>
          </a:prstGeom>
          <a:solidFill>
            <a:srgbClr val="13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1" name="楕円 10"/>
          <p:cNvSpPr/>
          <p:nvPr/>
        </p:nvSpPr>
        <p:spPr>
          <a:xfrm>
            <a:off x="1934997" y="2581178"/>
            <a:ext cx="180000" cy="180000"/>
          </a:xfrm>
          <a:prstGeom prst="ellipse">
            <a:avLst/>
          </a:prstGeom>
          <a:solidFill>
            <a:srgbClr val="13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2" name="楕円 11"/>
          <p:cNvSpPr/>
          <p:nvPr/>
        </p:nvSpPr>
        <p:spPr>
          <a:xfrm>
            <a:off x="5075097" y="3686655"/>
            <a:ext cx="180000" cy="180000"/>
          </a:xfrm>
          <a:prstGeom prst="ellipse">
            <a:avLst/>
          </a:prstGeom>
          <a:solidFill>
            <a:srgbClr val="13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3" name="楕円 12"/>
          <p:cNvSpPr/>
          <p:nvPr/>
        </p:nvSpPr>
        <p:spPr>
          <a:xfrm>
            <a:off x="8507679" y="3369176"/>
            <a:ext cx="180000" cy="180000"/>
          </a:xfrm>
          <a:prstGeom prst="ellipse">
            <a:avLst/>
          </a:prstGeom>
          <a:solidFill>
            <a:srgbClr val="13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4" name="楕円 13"/>
          <p:cNvSpPr/>
          <p:nvPr/>
        </p:nvSpPr>
        <p:spPr>
          <a:xfrm>
            <a:off x="5753106" y="3301528"/>
            <a:ext cx="180000" cy="180000"/>
          </a:xfrm>
          <a:prstGeom prst="ellipse">
            <a:avLst/>
          </a:prstGeom>
          <a:solidFill>
            <a:srgbClr val="13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5" name="楕円 14"/>
          <p:cNvSpPr/>
          <p:nvPr/>
        </p:nvSpPr>
        <p:spPr>
          <a:xfrm>
            <a:off x="5251125" y="3447869"/>
            <a:ext cx="180000" cy="180000"/>
          </a:xfrm>
          <a:prstGeom prst="ellipse">
            <a:avLst/>
          </a:prstGeom>
          <a:solidFill>
            <a:srgbClr val="13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6" name="楕円 15"/>
          <p:cNvSpPr/>
          <p:nvPr/>
        </p:nvSpPr>
        <p:spPr>
          <a:xfrm>
            <a:off x="4754348" y="4349417"/>
            <a:ext cx="180000" cy="180000"/>
          </a:xfrm>
          <a:prstGeom prst="ellipse">
            <a:avLst/>
          </a:prstGeom>
          <a:solidFill>
            <a:srgbClr val="13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7" name="楕円 16"/>
          <p:cNvSpPr/>
          <p:nvPr/>
        </p:nvSpPr>
        <p:spPr>
          <a:xfrm>
            <a:off x="9779148" y="2976837"/>
            <a:ext cx="180000" cy="180000"/>
          </a:xfrm>
          <a:prstGeom prst="ellipse">
            <a:avLst/>
          </a:prstGeom>
          <a:solidFill>
            <a:srgbClr val="130A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rial" panose="020B0604020202020204" pitchFamily="34" charset="0"/>
              <a:cs typeface="Arial" panose="020B0604020202020204" pitchFamily="34" charset="0"/>
            </a:endParaRPr>
          </a:p>
        </p:txBody>
      </p:sp>
      <p:sp>
        <p:nvSpPr>
          <p:cNvPr id="18" name="正方形/長方形 17"/>
          <p:cNvSpPr/>
          <p:nvPr/>
        </p:nvSpPr>
        <p:spPr>
          <a:xfrm>
            <a:off x="6050675" y="1778510"/>
            <a:ext cx="2207000" cy="938192"/>
          </a:xfrm>
          <a:prstGeom prst="rect">
            <a:avLst/>
          </a:prstGeom>
          <a:solidFill>
            <a:schemeClr val="accent4">
              <a:lumMod val="20000"/>
              <a:lumOff val="80000"/>
            </a:schemeClr>
          </a:solidFill>
          <a:ln w="22225">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Tokyo</a:t>
            </a:r>
          </a:p>
          <a:p>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Supporting Japan’s business activities by the foreign exchange/stock markets </a:t>
            </a:r>
            <a:endParaRPr kumimoji="1" lang="en-US" altLang="ja-JP" sz="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20" name="正方形/長方形 19"/>
          <p:cNvSpPr/>
          <p:nvPr/>
        </p:nvSpPr>
        <p:spPr>
          <a:xfrm>
            <a:off x="10128258" y="2716029"/>
            <a:ext cx="1992554" cy="1031470"/>
          </a:xfrm>
          <a:prstGeom prst="rect">
            <a:avLst/>
          </a:prstGeom>
          <a:solidFill>
            <a:schemeClr val="accent4">
              <a:lumMod val="20000"/>
              <a:lumOff val="80000"/>
            </a:schemeClr>
          </a:solidFill>
          <a:ln w="22225">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u="sng"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New York</a:t>
            </a:r>
          </a:p>
          <a:p>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The world’s largest stock market based on the US economy and US dollar credibility</a:t>
            </a:r>
          </a:p>
        </p:txBody>
      </p:sp>
      <p:sp>
        <p:nvSpPr>
          <p:cNvPr id="21" name="正方形/長方形 20"/>
          <p:cNvSpPr/>
          <p:nvPr/>
        </p:nvSpPr>
        <p:spPr>
          <a:xfrm>
            <a:off x="216968" y="2981527"/>
            <a:ext cx="2399701" cy="1111751"/>
          </a:xfrm>
          <a:prstGeom prst="rect">
            <a:avLst/>
          </a:prstGeom>
          <a:solidFill>
            <a:schemeClr val="accent4">
              <a:lumMod val="20000"/>
              <a:lumOff val="80000"/>
            </a:schemeClr>
          </a:solidFill>
          <a:ln w="22225">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London</a:t>
            </a:r>
          </a:p>
          <a:p>
            <a:r>
              <a:rPr kumimoji="1" lang="ja-JP" altLang="en-US"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International financial market with less regulations for non-residents </a:t>
            </a:r>
          </a:p>
          <a:p>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The world’s largest derivative trading volume</a:t>
            </a:r>
            <a:endPar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2" name="正方形/長方形 21"/>
          <p:cNvSpPr/>
          <p:nvPr/>
        </p:nvSpPr>
        <p:spPr>
          <a:xfrm>
            <a:off x="3262688" y="1992118"/>
            <a:ext cx="2206800" cy="738000"/>
          </a:xfrm>
          <a:prstGeom prst="rect">
            <a:avLst/>
          </a:prstGeom>
          <a:solidFill>
            <a:schemeClr val="accent4">
              <a:lumMod val="20000"/>
              <a:lumOff val="80000"/>
            </a:schemeClr>
          </a:solidFill>
          <a:ln w="22225">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Singapore</a:t>
            </a:r>
          </a:p>
          <a:p>
            <a:r>
              <a:rPr kumimoji="1" lang="ja-JP" altLang="en-US"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Showing its presence as a financial center of Southeast Asian nations</a:t>
            </a:r>
          </a:p>
        </p:txBody>
      </p:sp>
      <p:sp>
        <p:nvSpPr>
          <p:cNvPr id="24" name="正方形/長方形 23"/>
          <p:cNvSpPr/>
          <p:nvPr/>
        </p:nvSpPr>
        <p:spPr>
          <a:xfrm>
            <a:off x="6143283" y="2817879"/>
            <a:ext cx="2154219" cy="1149906"/>
          </a:xfrm>
          <a:prstGeom prst="rect">
            <a:avLst/>
          </a:prstGeom>
          <a:solidFill>
            <a:schemeClr val="accent4">
              <a:lumMod val="20000"/>
              <a:lumOff val="80000"/>
            </a:schemeClr>
          </a:solidFill>
          <a:ln w="22225">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noAutofit/>
          </a:bodyPr>
          <a:lstStyle/>
          <a:p>
            <a:pPr algn="ctr"/>
            <a:r>
              <a:rPr kumimoji="1" lang="en-US" altLang="ja-JP" sz="1400" b="1" u="sng"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Shanghai</a:t>
            </a:r>
          </a:p>
          <a:p>
            <a:pPr algn="ctr"/>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Finance market based on</a:t>
            </a:r>
          </a:p>
          <a:p>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 growing Chinese </a:t>
            </a:r>
          </a:p>
          <a:p>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economy and gathering of </a:t>
            </a:r>
          </a:p>
          <a:p>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businesses </a:t>
            </a:r>
            <a:endParaRPr kumimoji="1" lang="en-US" altLang="ja-JP" sz="1400" spc="-15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5" name="正方形/長方形 24"/>
          <p:cNvSpPr/>
          <p:nvPr/>
        </p:nvSpPr>
        <p:spPr>
          <a:xfrm>
            <a:off x="8849499" y="3892987"/>
            <a:ext cx="1080000" cy="205897"/>
          </a:xfrm>
          <a:prstGeom prst="rect">
            <a:avLst/>
          </a:prstGeom>
          <a:solidFill>
            <a:schemeClr val="accent4">
              <a:lumMod val="20000"/>
              <a:lumOff val="80000"/>
            </a:schemeClr>
          </a:solidFill>
          <a:ln w="22225">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Los Angels</a:t>
            </a:r>
          </a:p>
        </p:txBody>
      </p:sp>
      <p:sp>
        <p:nvSpPr>
          <p:cNvPr id="26" name="正方形/長方形 25"/>
          <p:cNvSpPr/>
          <p:nvPr/>
        </p:nvSpPr>
        <p:spPr>
          <a:xfrm>
            <a:off x="10361502" y="3890547"/>
            <a:ext cx="1080000" cy="205897"/>
          </a:xfrm>
          <a:prstGeom prst="rect">
            <a:avLst/>
          </a:prstGeom>
          <a:solidFill>
            <a:schemeClr val="accent4">
              <a:lumMod val="20000"/>
              <a:lumOff val="80000"/>
            </a:schemeClr>
          </a:solidFill>
          <a:ln w="22225">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Chicago</a:t>
            </a:r>
          </a:p>
        </p:txBody>
      </p:sp>
      <p:sp>
        <p:nvSpPr>
          <p:cNvPr id="27" name="正方形/長方形 26"/>
          <p:cNvSpPr/>
          <p:nvPr/>
        </p:nvSpPr>
        <p:spPr>
          <a:xfrm>
            <a:off x="10361502" y="2337098"/>
            <a:ext cx="1080000" cy="205897"/>
          </a:xfrm>
          <a:prstGeom prst="rect">
            <a:avLst/>
          </a:prstGeom>
          <a:solidFill>
            <a:schemeClr val="accent4">
              <a:lumMod val="20000"/>
              <a:lumOff val="80000"/>
            </a:schemeClr>
          </a:solidFill>
          <a:ln w="22225">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Boston</a:t>
            </a:r>
          </a:p>
        </p:txBody>
      </p:sp>
      <p:sp>
        <p:nvSpPr>
          <p:cNvPr id="28" name="正方形/長方形 27"/>
          <p:cNvSpPr/>
          <p:nvPr/>
        </p:nvSpPr>
        <p:spPr>
          <a:xfrm>
            <a:off x="233255" y="2278777"/>
            <a:ext cx="1080000" cy="205897"/>
          </a:xfrm>
          <a:prstGeom prst="rect">
            <a:avLst/>
          </a:prstGeom>
          <a:solidFill>
            <a:schemeClr val="accent4">
              <a:lumMod val="20000"/>
              <a:lumOff val="80000"/>
            </a:schemeClr>
          </a:solidFill>
          <a:ln w="22225">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Edinburgh</a:t>
            </a:r>
          </a:p>
        </p:txBody>
      </p:sp>
      <p:cxnSp>
        <p:nvCxnSpPr>
          <p:cNvPr id="29" name="直線コネクタ 28"/>
          <p:cNvCxnSpPr>
            <a:stCxn id="14" idx="0"/>
          </p:cNvCxnSpPr>
          <p:nvPr/>
        </p:nvCxnSpPr>
        <p:spPr>
          <a:xfrm flipV="1">
            <a:off x="5843106" y="2730118"/>
            <a:ext cx="213642" cy="571410"/>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13" idx="5"/>
            <a:endCxn id="25" idx="0"/>
          </p:cNvCxnSpPr>
          <p:nvPr/>
        </p:nvCxnSpPr>
        <p:spPr>
          <a:xfrm>
            <a:off x="8661319" y="3522816"/>
            <a:ext cx="728180" cy="370171"/>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366503" y="3543648"/>
            <a:ext cx="762061" cy="102521"/>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249808" y="3799245"/>
            <a:ext cx="3540238" cy="925733"/>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4288213" y="2761178"/>
            <a:ext cx="542348" cy="1683851"/>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10" idx="2"/>
            <a:endCxn id="21" idx="0"/>
          </p:cNvCxnSpPr>
          <p:nvPr/>
        </p:nvCxnSpPr>
        <p:spPr>
          <a:xfrm flipH="1">
            <a:off x="1416819" y="2806028"/>
            <a:ext cx="515546" cy="175499"/>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stCxn id="11" idx="2"/>
            <a:endCxn id="28" idx="3"/>
          </p:cNvCxnSpPr>
          <p:nvPr/>
        </p:nvCxnSpPr>
        <p:spPr>
          <a:xfrm flipH="1" flipV="1">
            <a:off x="1313255" y="2381726"/>
            <a:ext cx="621742" cy="289452"/>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a:stCxn id="17" idx="0"/>
            <a:endCxn id="27" idx="1"/>
          </p:cNvCxnSpPr>
          <p:nvPr/>
        </p:nvCxnSpPr>
        <p:spPr>
          <a:xfrm flipV="1">
            <a:off x="9869148" y="2440047"/>
            <a:ext cx="492354" cy="536790"/>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endCxn id="20" idx="1"/>
          </p:cNvCxnSpPr>
          <p:nvPr/>
        </p:nvCxnSpPr>
        <p:spPr>
          <a:xfrm>
            <a:off x="9815082" y="3199686"/>
            <a:ext cx="313176" cy="32078"/>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9" idx="5"/>
            <a:endCxn id="26" idx="1"/>
          </p:cNvCxnSpPr>
          <p:nvPr/>
        </p:nvCxnSpPr>
        <p:spPr>
          <a:xfrm>
            <a:off x="9423319" y="3218016"/>
            <a:ext cx="938183" cy="775480"/>
          </a:xfrm>
          <a:prstGeom prst="line">
            <a:avLst/>
          </a:prstGeom>
          <a:ln w="158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2" name="グラフ 51"/>
          <p:cNvGraphicFramePr>
            <a:graphicFrameLocks/>
          </p:cNvGraphicFramePr>
          <p:nvPr/>
        </p:nvGraphicFramePr>
        <p:xfrm>
          <a:off x="3009512" y="4479325"/>
          <a:ext cx="2811413" cy="2648247"/>
        </p:xfrm>
        <a:graphic>
          <a:graphicData uri="http://schemas.openxmlformats.org/drawingml/2006/chart">
            <c:chart xmlns:c="http://schemas.openxmlformats.org/drawingml/2006/chart" xmlns:r="http://schemas.openxmlformats.org/officeDocument/2006/relationships" r:id="rId4"/>
          </a:graphicData>
        </a:graphic>
      </p:graphicFrame>
      <p:grpSp>
        <p:nvGrpSpPr>
          <p:cNvPr id="55" name="グループ化 54"/>
          <p:cNvGrpSpPr/>
          <p:nvPr/>
        </p:nvGrpSpPr>
        <p:grpSpPr>
          <a:xfrm>
            <a:off x="6183472" y="4237990"/>
            <a:ext cx="2606574" cy="2746939"/>
            <a:chOff x="5414143" y="4209633"/>
            <a:chExt cx="2426077" cy="2553126"/>
          </a:xfrm>
          <a:solidFill>
            <a:schemeClr val="tx1"/>
          </a:solidFill>
        </p:grpSpPr>
        <p:graphicFrame>
          <p:nvGraphicFramePr>
            <p:cNvPr id="53" name="グラフ 52"/>
            <p:cNvGraphicFramePr>
              <a:graphicFrameLocks/>
            </p:cNvGraphicFramePr>
            <p:nvPr/>
          </p:nvGraphicFramePr>
          <p:xfrm>
            <a:off x="5414143" y="4209633"/>
            <a:ext cx="2426077" cy="2553126"/>
          </p:xfrm>
          <a:graphic>
            <a:graphicData uri="http://schemas.openxmlformats.org/drawingml/2006/chart">
              <c:chart xmlns:c="http://schemas.openxmlformats.org/drawingml/2006/chart" xmlns:r="http://schemas.openxmlformats.org/officeDocument/2006/relationships" r:id="rId5"/>
            </a:graphicData>
          </a:graphic>
        </p:graphicFrame>
        <p:sp>
          <p:nvSpPr>
            <p:cNvPr id="54" name="テキスト ボックス 53"/>
            <p:cNvSpPr txBox="1"/>
            <p:nvPr/>
          </p:nvSpPr>
          <p:spPr>
            <a:xfrm>
              <a:off x="6426211" y="4692546"/>
              <a:ext cx="1206256" cy="429092"/>
            </a:xfrm>
            <a:prstGeom prst="rect">
              <a:avLst/>
            </a:prstGeom>
            <a:grpFill/>
            <a:ln>
              <a:noFill/>
            </a:ln>
          </p:spPr>
          <p:txBody>
            <a:bodyPr wrap="square" rtlCol="0" anchor="ctr" anchorCtr="0">
              <a:spAutoFit/>
            </a:bodyPr>
            <a:lstStyle/>
            <a:p>
              <a:pPr algn="ctr"/>
              <a:r>
                <a:rPr lang="en-US" altLang="ja-JP" sz="12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rPr>
                <a:t>Derivative trading volume</a:t>
              </a:r>
              <a:endParaRPr lang="ja-JP" altLang="en-US" sz="12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endParaRPr>
            </a:p>
          </p:txBody>
        </p:sp>
      </p:grpSp>
      <p:graphicFrame>
        <p:nvGraphicFramePr>
          <p:cNvPr id="61" name="グラフ 60"/>
          <p:cNvGraphicFramePr>
            <a:graphicFrameLocks/>
          </p:cNvGraphicFramePr>
          <p:nvPr/>
        </p:nvGraphicFramePr>
        <p:xfrm>
          <a:off x="23063" y="4160987"/>
          <a:ext cx="2736855" cy="2761714"/>
        </p:xfrm>
        <a:graphic>
          <a:graphicData uri="http://schemas.openxmlformats.org/drawingml/2006/chart">
            <c:chart xmlns:c="http://schemas.openxmlformats.org/drawingml/2006/chart" xmlns:r="http://schemas.openxmlformats.org/officeDocument/2006/relationships" r:id="rId6"/>
          </a:graphicData>
        </a:graphic>
      </p:graphicFrame>
      <p:sp>
        <p:nvSpPr>
          <p:cNvPr id="62" name="テキスト ボックス 61"/>
          <p:cNvSpPr txBox="1"/>
          <p:nvPr/>
        </p:nvSpPr>
        <p:spPr>
          <a:xfrm>
            <a:off x="708489" y="4539984"/>
            <a:ext cx="1940940" cy="461665"/>
          </a:xfrm>
          <a:prstGeom prst="rect">
            <a:avLst/>
          </a:prstGeom>
          <a:solidFill>
            <a:schemeClr val="tx1"/>
          </a:solidFill>
          <a:ln>
            <a:noFill/>
          </a:ln>
        </p:spPr>
        <p:txBody>
          <a:bodyPr wrap="none" rtlCol="0" anchor="ctr" anchorCtr="0">
            <a:noAutofit/>
          </a:bodyPr>
          <a:lstStyle/>
          <a:p>
            <a:pPr>
              <a:defRPr sz="1200" b="0" i="0" u="none" strike="noStrike" kern="1200" spc="0" baseline="0">
                <a:solidFill>
                  <a:prstClr val="white"/>
                </a:solidFill>
                <a:latin typeface="UD デジタル 教科書体 NK-B" panose="02020700000000000000" pitchFamily="18" charset="-128"/>
                <a:ea typeface="UD デジタル 教科書体 NK-B" panose="02020700000000000000" pitchFamily="18" charset="-128"/>
                <a:cs typeface="+mn-cs"/>
              </a:defRPr>
            </a:pPr>
            <a:r>
              <a:rPr lang="en-US" altLang="ja-JP" sz="1200" dirty="0">
                <a:solidFill>
                  <a:schemeClr val="bg1"/>
                </a:solidFill>
                <a:latin typeface="Arial" panose="020B0604020202020204" pitchFamily="34" charset="0"/>
                <a:cs typeface="Arial" panose="020B0604020202020204" pitchFamily="34" charset="0"/>
              </a:rPr>
              <a:t>Value of foreign</a:t>
            </a:r>
          </a:p>
          <a:p>
            <a:pPr>
              <a:defRPr sz="1200" b="0" i="0" u="none" strike="noStrike" kern="1200" spc="0" baseline="0">
                <a:solidFill>
                  <a:prstClr val="white"/>
                </a:solidFill>
                <a:latin typeface="UD デジタル 教科書体 NK-B" panose="02020700000000000000" pitchFamily="18" charset="-128"/>
                <a:ea typeface="UD デジタル 教科書体 NK-B" panose="02020700000000000000" pitchFamily="18" charset="-128"/>
                <a:cs typeface="+mn-cs"/>
              </a:defRPr>
            </a:pPr>
            <a:r>
              <a:rPr lang="en-US" altLang="ja-JP" sz="1200" dirty="0">
                <a:solidFill>
                  <a:schemeClr val="bg1"/>
                </a:solidFill>
                <a:latin typeface="Arial" panose="020B0604020202020204" pitchFamily="34" charset="0"/>
                <a:cs typeface="Arial" panose="020B0604020202020204" pitchFamily="34" charset="0"/>
              </a:rPr>
              <a:t>exchange</a:t>
            </a:r>
            <a:r>
              <a:rPr lang="ja-JP" altLang="en-US" sz="1200" dirty="0">
                <a:solidFill>
                  <a:schemeClr val="bg1"/>
                </a:solidFill>
                <a:latin typeface="Arial" panose="020B0604020202020204" pitchFamily="34" charset="0"/>
                <a:cs typeface="Arial" panose="020B0604020202020204" pitchFamily="34" charset="0"/>
              </a:rPr>
              <a:t>　</a:t>
            </a:r>
            <a:r>
              <a:rPr lang="en-US" altLang="ja-JP" sz="1200" dirty="0">
                <a:solidFill>
                  <a:schemeClr val="bg1"/>
                </a:solidFill>
                <a:latin typeface="Arial" panose="020B0604020202020204" pitchFamily="34" charset="0"/>
                <a:cs typeface="Arial" panose="020B0604020202020204" pitchFamily="34" charset="0"/>
              </a:rPr>
              <a:t>transactions</a:t>
            </a:r>
            <a:endParaRPr lang="ja-JP" altLang="ja-JP" sz="1200" dirty="0">
              <a:solidFill>
                <a:schemeClr val="bg1"/>
              </a:solidFill>
              <a:latin typeface="Arial" panose="020B0604020202020204" pitchFamily="34" charset="0"/>
              <a:cs typeface="Arial" panose="020B0604020202020204" pitchFamily="34" charset="0"/>
            </a:endParaRPr>
          </a:p>
        </p:txBody>
      </p:sp>
      <p:sp>
        <p:nvSpPr>
          <p:cNvPr id="63" name="テキスト ボックス 62"/>
          <p:cNvSpPr txBox="1"/>
          <p:nvPr/>
        </p:nvSpPr>
        <p:spPr>
          <a:xfrm>
            <a:off x="4153566" y="4563723"/>
            <a:ext cx="1404000" cy="461665"/>
          </a:xfrm>
          <a:prstGeom prst="rect">
            <a:avLst/>
          </a:prstGeom>
          <a:solidFill>
            <a:schemeClr val="tx1"/>
          </a:solidFill>
          <a:ln>
            <a:noFill/>
          </a:ln>
        </p:spPr>
        <p:txBody>
          <a:bodyPr wrap="square" rtlCol="0" anchor="ctr" anchorCtr="0">
            <a:spAutoFit/>
          </a:bodyPr>
          <a:lstStyle/>
          <a:p>
            <a:pPr algn="ctr">
              <a:defRPr sz="1200" b="0" i="0" u="none" strike="noStrike" kern="1200" spc="0" baseline="0">
                <a:solidFill>
                  <a:prstClr val="white"/>
                </a:solidFill>
                <a:latin typeface="UD デジタル 教科書体 NK-B" panose="02020700000000000000" pitchFamily="18" charset="-128"/>
                <a:ea typeface="UD デジタル 教科書体 NK-B" panose="02020700000000000000" pitchFamily="18" charset="-128"/>
                <a:cs typeface="+mn-cs"/>
              </a:defRPr>
            </a:pPr>
            <a:r>
              <a:rPr lang="en-US" altLang="zh-TW" sz="1200" dirty="0">
                <a:solidFill>
                  <a:schemeClr val="bg1"/>
                </a:solidFill>
                <a:latin typeface="Arial" panose="020B0604020202020204" pitchFamily="34" charset="0"/>
                <a:cs typeface="Arial" panose="020B0604020202020204" pitchFamily="34" charset="0"/>
              </a:rPr>
              <a:t>Total stock market value</a:t>
            </a:r>
            <a:endParaRPr lang="zh-TW" altLang="en-US" sz="1200" dirty="0">
              <a:solidFill>
                <a:schemeClr val="bg1"/>
              </a:solidFill>
              <a:latin typeface="Arial" panose="020B0604020202020204" pitchFamily="34" charset="0"/>
              <a:cs typeface="Arial" panose="020B0604020202020204" pitchFamily="34" charset="0"/>
            </a:endParaRPr>
          </a:p>
        </p:txBody>
      </p:sp>
      <p:sp>
        <p:nvSpPr>
          <p:cNvPr id="65" name="正方形/長方形 64"/>
          <p:cNvSpPr/>
          <p:nvPr/>
        </p:nvSpPr>
        <p:spPr>
          <a:xfrm>
            <a:off x="7259505" y="5535142"/>
            <a:ext cx="1583755" cy="253916"/>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altLang="ja-JP" sz="105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〔unit</a:t>
            </a:r>
            <a:r>
              <a:rPr kumimoji="1" lang="ja-JP" altLang="en-US" sz="105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a:t>
            </a:r>
            <a:r>
              <a:rPr kumimoji="1" lang="en-US" altLang="ja-JP" sz="105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1billion USD〕</a:t>
            </a:r>
          </a:p>
        </p:txBody>
      </p:sp>
      <p:sp>
        <p:nvSpPr>
          <p:cNvPr id="44" name="正方形/長方形 43"/>
          <p:cNvSpPr/>
          <p:nvPr/>
        </p:nvSpPr>
        <p:spPr>
          <a:xfrm>
            <a:off x="8771092" y="6409661"/>
            <a:ext cx="3687847" cy="553998"/>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altLang="ja-JP" sz="105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Source</a:t>
            </a:r>
            <a:r>
              <a:rPr kumimoji="1" lang="ja-JP" altLang="en-US" sz="105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 </a:t>
            </a:r>
            <a:r>
              <a:rPr kumimoji="1" lang="en-US" altLang="ja-JP" sz="105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Japan Center for International Finance  “September, 2020 Market data sheet”</a:t>
            </a:r>
          </a:p>
          <a:p>
            <a:r>
              <a:rPr kumimoji="1" lang="ja-JP" altLang="en-US" sz="900" spc="-12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endParaRPr kumimoji="1" lang="en-US" altLang="ja-JP" sz="900" spc="-12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46" name="正方形/長方形 45"/>
          <p:cNvSpPr/>
          <p:nvPr/>
        </p:nvSpPr>
        <p:spPr>
          <a:xfrm>
            <a:off x="8843260" y="4346622"/>
            <a:ext cx="2598242" cy="1352099"/>
          </a:xfrm>
          <a:prstGeom prst="rect">
            <a:avLst/>
          </a:prstGeom>
          <a:solidFill>
            <a:schemeClr val="accent4">
              <a:lumMod val="20000"/>
              <a:lumOff val="80000"/>
            </a:schemeClr>
          </a:solidFill>
          <a:ln w="22225">
            <a:solidFill>
              <a:schemeClr val="tx1">
                <a:lumMod val="85000"/>
                <a:lumOff val="1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u="sng"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Hong Kong</a:t>
            </a:r>
          </a:p>
          <a:p>
            <a:r>
              <a:rPr kumimoji="1" lang="ja-JP" altLang="en-US"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The world’s largest yuan offshore market </a:t>
            </a:r>
          </a:p>
          <a:p>
            <a:r>
              <a:rPr kumimoji="1" lang="ja-JP" altLang="en-US"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Gateway function to mainland China </a:t>
            </a:r>
          </a:p>
          <a:p>
            <a:r>
              <a:rPr kumimoji="1" lang="ja-JP" altLang="en-US"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Hub of the asset management- business in the Asia-Pacific region</a:t>
            </a:r>
          </a:p>
        </p:txBody>
      </p:sp>
      <p:sp>
        <p:nvSpPr>
          <p:cNvPr id="2" name="テキスト ボックス 1"/>
          <p:cNvSpPr txBox="1"/>
          <p:nvPr/>
        </p:nvSpPr>
        <p:spPr>
          <a:xfrm rot="18957827">
            <a:off x="2986301" y="6339978"/>
            <a:ext cx="622489" cy="274811"/>
          </a:xfrm>
          <a:prstGeom prst="rect">
            <a:avLst/>
          </a:prstGeom>
          <a:solidFill>
            <a:schemeClr val="bg1"/>
          </a:solidFill>
        </p:spPr>
        <p:txBody>
          <a:bodyPr wrap="none" rtlCol="0">
            <a:noAutofit/>
          </a:bodyPr>
          <a:lstStyle/>
          <a:p>
            <a:r>
              <a:rPr kumimoji="1" lang="en-US" altLang="ja-JP" sz="1200" dirty="0">
                <a:latin typeface="Arial" panose="020B0604020202020204" pitchFamily="34" charset="0"/>
                <a:cs typeface="Arial" panose="020B0604020202020204" pitchFamily="34" charset="0"/>
              </a:rPr>
              <a:t>London</a:t>
            </a:r>
          </a:p>
          <a:p>
            <a:endParaRPr kumimoji="1" lang="ja-JP" altLang="en-US" dirty="0">
              <a:latin typeface="Arial" panose="020B0604020202020204" pitchFamily="34" charset="0"/>
              <a:cs typeface="Arial" panose="020B0604020202020204" pitchFamily="34" charset="0"/>
            </a:endParaRPr>
          </a:p>
        </p:txBody>
      </p:sp>
      <p:sp>
        <p:nvSpPr>
          <p:cNvPr id="47" name="テキスト ボックス 46"/>
          <p:cNvSpPr txBox="1"/>
          <p:nvPr/>
        </p:nvSpPr>
        <p:spPr>
          <a:xfrm rot="18957827">
            <a:off x="3301779" y="6416446"/>
            <a:ext cx="692533" cy="274811"/>
          </a:xfrm>
          <a:prstGeom prst="rect">
            <a:avLst/>
          </a:prstGeom>
          <a:solidFill>
            <a:schemeClr val="bg1"/>
          </a:solidFill>
        </p:spPr>
        <p:txBody>
          <a:bodyPr wrap="none" rtlCol="0">
            <a:noAutofit/>
          </a:bodyPr>
          <a:lstStyle/>
          <a:p>
            <a:r>
              <a:rPr kumimoji="1" lang="en-US" altLang="ja-JP" sz="1200" dirty="0">
                <a:latin typeface="Arial" panose="020B0604020202020204" pitchFamily="34" charset="0"/>
                <a:cs typeface="Arial" panose="020B0604020202020204" pitchFamily="34" charset="0"/>
              </a:rPr>
              <a:t>New York</a:t>
            </a:r>
          </a:p>
          <a:p>
            <a:endParaRPr kumimoji="1" lang="ja-JP" altLang="en-US" dirty="0">
              <a:latin typeface="Arial" panose="020B0604020202020204" pitchFamily="34" charset="0"/>
              <a:cs typeface="Arial" panose="020B0604020202020204" pitchFamily="34" charset="0"/>
            </a:endParaRPr>
          </a:p>
        </p:txBody>
      </p:sp>
      <p:sp>
        <p:nvSpPr>
          <p:cNvPr id="48" name="テキスト ボックス 47"/>
          <p:cNvSpPr txBox="1"/>
          <p:nvPr/>
        </p:nvSpPr>
        <p:spPr>
          <a:xfrm rot="18957827">
            <a:off x="709999" y="6437188"/>
            <a:ext cx="617144" cy="274811"/>
          </a:xfrm>
          <a:prstGeom prst="rect">
            <a:avLst/>
          </a:prstGeom>
          <a:solidFill>
            <a:schemeClr val="bg1"/>
          </a:solidFill>
        </p:spPr>
        <p:txBody>
          <a:bodyPr wrap="none" rtlCol="0">
            <a:noAutofit/>
          </a:bodyPr>
          <a:lstStyle/>
          <a:p>
            <a:r>
              <a:rPr kumimoji="1" lang="en-US" altLang="ja-JP" sz="1200" dirty="0">
                <a:latin typeface="Arial" panose="020B0604020202020204" pitchFamily="34" charset="0"/>
                <a:cs typeface="Arial" panose="020B0604020202020204" pitchFamily="34" charset="0"/>
              </a:rPr>
              <a:t>Tokyo</a:t>
            </a:r>
          </a:p>
          <a:p>
            <a:endParaRPr kumimoji="1" lang="ja-JP" altLang="en-US" dirty="0">
              <a:latin typeface="Arial" panose="020B0604020202020204" pitchFamily="34" charset="0"/>
              <a:cs typeface="Arial" panose="020B0604020202020204" pitchFamily="34" charset="0"/>
            </a:endParaRPr>
          </a:p>
        </p:txBody>
      </p:sp>
      <p:sp>
        <p:nvSpPr>
          <p:cNvPr id="49" name="テキスト ボックス 48"/>
          <p:cNvSpPr txBox="1"/>
          <p:nvPr/>
        </p:nvSpPr>
        <p:spPr>
          <a:xfrm rot="18957827">
            <a:off x="1058719" y="6454606"/>
            <a:ext cx="617144" cy="274811"/>
          </a:xfrm>
          <a:prstGeom prst="rect">
            <a:avLst/>
          </a:prstGeom>
          <a:solidFill>
            <a:schemeClr val="bg1"/>
          </a:solidFill>
        </p:spPr>
        <p:txBody>
          <a:bodyPr wrap="none" rtlCol="0">
            <a:noAutofit/>
          </a:bodyPr>
          <a:lstStyle/>
          <a:p>
            <a:r>
              <a:rPr kumimoji="1" lang="en-US" altLang="ja-JP" sz="1050" dirty="0">
                <a:latin typeface="Arial" panose="020B0604020202020204" pitchFamily="34" charset="0"/>
                <a:cs typeface="Arial" panose="020B0604020202020204" pitchFamily="34" charset="0"/>
              </a:rPr>
              <a:t>Singapore</a:t>
            </a:r>
          </a:p>
          <a:p>
            <a:endParaRPr kumimoji="1" lang="ja-JP" altLang="en-US" dirty="0">
              <a:latin typeface="Arial" panose="020B0604020202020204" pitchFamily="34" charset="0"/>
              <a:cs typeface="Arial" panose="020B0604020202020204" pitchFamily="34" charset="0"/>
            </a:endParaRPr>
          </a:p>
        </p:txBody>
      </p:sp>
      <p:sp>
        <p:nvSpPr>
          <p:cNvPr id="50" name="テキスト ボックス 49"/>
          <p:cNvSpPr txBox="1"/>
          <p:nvPr/>
        </p:nvSpPr>
        <p:spPr>
          <a:xfrm rot="18957827">
            <a:off x="1517731" y="6515484"/>
            <a:ext cx="617144" cy="274811"/>
          </a:xfrm>
          <a:prstGeom prst="rect">
            <a:avLst/>
          </a:prstGeom>
          <a:solidFill>
            <a:schemeClr val="bg1"/>
          </a:solidFill>
        </p:spPr>
        <p:txBody>
          <a:bodyPr wrap="none" rtlCol="0">
            <a:noAutofit/>
          </a:bodyPr>
          <a:lstStyle/>
          <a:p>
            <a:r>
              <a:rPr kumimoji="1" lang="en-US" altLang="ja-JP" sz="1050" dirty="0">
                <a:latin typeface="Arial" panose="020B0604020202020204" pitchFamily="34" charset="0"/>
                <a:cs typeface="Arial" panose="020B0604020202020204" pitchFamily="34" charset="0"/>
              </a:rPr>
              <a:t>Hong Kong</a:t>
            </a:r>
          </a:p>
          <a:p>
            <a:endParaRPr kumimoji="1" lang="ja-JP" altLang="en-US" dirty="0">
              <a:latin typeface="Arial" panose="020B0604020202020204" pitchFamily="34" charset="0"/>
              <a:cs typeface="Arial" panose="020B0604020202020204" pitchFamily="34" charset="0"/>
            </a:endParaRPr>
          </a:p>
        </p:txBody>
      </p:sp>
      <p:sp>
        <p:nvSpPr>
          <p:cNvPr id="51" name="テキスト ボックス 50"/>
          <p:cNvSpPr txBox="1"/>
          <p:nvPr/>
        </p:nvSpPr>
        <p:spPr>
          <a:xfrm rot="18957827">
            <a:off x="1935047" y="6502006"/>
            <a:ext cx="617144" cy="274811"/>
          </a:xfrm>
          <a:prstGeom prst="rect">
            <a:avLst/>
          </a:prstGeom>
          <a:solidFill>
            <a:schemeClr val="bg1"/>
          </a:solidFill>
        </p:spPr>
        <p:txBody>
          <a:bodyPr wrap="none" rtlCol="0">
            <a:noAutofit/>
          </a:bodyPr>
          <a:lstStyle/>
          <a:p>
            <a:r>
              <a:rPr kumimoji="1" lang="en-US" altLang="ja-JP" sz="1050" dirty="0">
                <a:latin typeface="Arial" panose="020B0604020202020204" pitchFamily="34" charset="0"/>
                <a:cs typeface="Arial" panose="020B0604020202020204" pitchFamily="34" charset="0"/>
              </a:rPr>
              <a:t>Shanghai</a:t>
            </a:r>
          </a:p>
          <a:p>
            <a:endParaRPr kumimoji="1" lang="ja-JP" altLang="en-US" dirty="0">
              <a:latin typeface="Arial" panose="020B0604020202020204" pitchFamily="34" charset="0"/>
              <a:cs typeface="Arial" panose="020B0604020202020204" pitchFamily="34" charset="0"/>
            </a:endParaRPr>
          </a:p>
        </p:txBody>
      </p:sp>
      <p:sp>
        <p:nvSpPr>
          <p:cNvPr id="56" name="テキスト ボックス 55"/>
          <p:cNvSpPr txBox="1"/>
          <p:nvPr/>
        </p:nvSpPr>
        <p:spPr>
          <a:xfrm rot="19119174">
            <a:off x="6013725" y="6430860"/>
            <a:ext cx="622489" cy="274811"/>
          </a:xfrm>
          <a:prstGeom prst="rect">
            <a:avLst/>
          </a:prstGeom>
          <a:solidFill>
            <a:schemeClr val="bg1"/>
          </a:solidFill>
        </p:spPr>
        <p:txBody>
          <a:bodyPr wrap="none" rtlCol="0">
            <a:noAutofit/>
          </a:bodyPr>
          <a:lstStyle/>
          <a:p>
            <a:r>
              <a:rPr kumimoji="1" lang="en-US" altLang="ja-JP" sz="1200" dirty="0">
                <a:latin typeface="Arial" panose="020B0604020202020204" pitchFamily="34" charset="0"/>
                <a:cs typeface="Arial" panose="020B0604020202020204" pitchFamily="34" charset="0"/>
              </a:rPr>
              <a:t>London</a:t>
            </a:r>
          </a:p>
          <a:p>
            <a:endParaRPr kumimoji="1" lang="ja-JP" altLang="en-US" dirty="0">
              <a:latin typeface="Arial" panose="020B0604020202020204" pitchFamily="34" charset="0"/>
              <a:cs typeface="Arial" panose="020B0604020202020204" pitchFamily="34" charset="0"/>
            </a:endParaRPr>
          </a:p>
        </p:txBody>
      </p:sp>
      <p:sp>
        <p:nvSpPr>
          <p:cNvPr id="57" name="テキスト ボックス 56"/>
          <p:cNvSpPr txBox="1"/>
          <p:nvPr/>
        </p:nvSpPr>
        <p:spPr>
          <a:xfrm rot="19013362">
            <a:off x="6310626" y="6467615"/>
            <a:ext cx="692533" cy="274811"/>
          </a:xfrm>
          <a:prstGeom prst="rect">
            <a:avLst/>
          </a:prstGeom>
          <a:solidFill>
            <a:schemeClr val="bg1"/>
          </a:solidFill>
        </p:spPr>
        <p:txBody>
          <a:bodyPr wrap="none" rtlCol="0">
            <a:noAutofit/>
          </a:bodyPr>
          <a:lstStyle/>
          <a:p>
            <a:r>
              <a:rPr kumimoji="1" lang="en-US" altLang="ja-JP" sz="1200" dirty="0">
                <a:latin typeface="Arial" panose="020B0604020202020204" pitchFamily="34" charset="0"/>
                <a:cs typeface="Arial" panose="020B0604020202020204" pitchFamily="34" charset="0"/>
              </a:rPr>
              <a:t>New York</a:t>
            </a:r>
          </a:p>
          <a:p>
            <a:endParaRPr kumimoji="1" lang="ja-JP" altLang="en-US" dirty="0">
              <a:latin typeface="Arial" panose="020B0604020202020204" pitchFamily="34" charset="0"/>
              <a:cs typeface="Arial" panose="020B0604020202020204" pitchFamily="34" charset="0"/>
            </a:endParaRPr>
          </a:p>
        </p:txBody>
      </p:sp>
      <p:sp>
        <p:nvSpPr>
          <p:cNvPr id="58" name="テキスト ボックス 57"/>
          <p:cNvSpPr txBox="1"/>
          <p:nvPr/>
        </p:nvSpPr>
        <p:spPr>
          <a:xfrm rot="18957827">
            <a:off x="3751779" y="6405291"/>
            <a:ext cx="617144" cy="274811"/>
          </a:xfrm>
          <a:prstGeom prst="rect">
            <a:avLst/>
          </a:prstGeom>
          <a:solidFill>
            <a:schemeClr val="bg1"/>
          </a:solidFill>
        </p:spPr>
        <p:txBody>
          <a:bodyPr wrap="none" rtlCol="0">
            <a:noAutofit/>
          </a:bodyPr>
          <a:lstStyle/>
          <a:p>
            <a:r>
              <a:rPr kumimoji="1" lang="en-US" altLang="ja-JP" sz="1200" dirty="0">
                <a:latin typeface="Arial" panose="020B0604020202020204" pitchFamily="34" charset="0"/>
                <a:cs typeface="Arial" panose="020B0604020202020204" pitchFamily="34" charset="0"/>
              </a:rPr>
              <a:t>Tokyo</a:t>
            </a:r>
          </a:p>
          <a:p>
            <a:endParaRPr kumimoji="1" lang="ja-JP" altLang="en-US" dirty="0">
              <a:latin typeface="Arial" panose="020B0604020202020204" pitchFamily="34" charset="0"/>
              <a:cs typeface="Arial" panose="020B0604020202020204" pitchFamily="34" charset="0"/>
            </a:endParaRPr>
          </a:p>
        </p:txBody>
      </p:sp>
      <p:sp>
        <p:nvSpPr>
          <p:cNvPr id="59" name="テキスト ボックス 58"/>
          <p:cNvSpPr txBox="1"/>
          <p:nvPr/>
        </p:nvSpPr>
        <p:spPr>
          <a:xfrm rot="19302293">
            <a:off x="6808131" y="6455134"/>
            <a:ext cx="591114" cy="262463"/>
          </a:xfrm>
          <a:prstGeom prst="rect">
            <a:avLst/>
          </a:prstGeom>
          <a:solidFill>
            <a:schemeClr val="bg1"/>
          </a:solidFill>
        </p:spPr>
        <p:txBody>
          <a:bodyPr wrap="none" rtlCol="0">
            <a:noAutofit/>
          </a:bodyPr>
          <a:lstStyle/>
          <a:p>
            <a:r>
              <a:rPr kumimoji="1" lang="en-US" altLang="ja-JP" sz="1200" dirty="0">
                <a:latin typeface="Arial" panose="020B0604020202020204" pitchFamily="34" charset="0"/>
                <a:cs typeface="Arial" panose="020B0604020202020204" pitchFamily="34" charset="0"/>
              </a:rPr>
              <a:t>Tokyo</a:t>
            </a:r>
          </a:p>
          <a:p>
            <a:endParaRPr kumimoji="1" lang="ja-JP" altLang="en-US" dirty="0">
              <a:latin typeface="Arial" panose="020B0604020202020204" pitchFamily="34" charset="0"/>
              <a:cs typeface="Arial" panose="020B0604020202020204" pitchFamily="34" charset="0"/>
            </a:endParaRPr>
          </a:p>
        </p:txBody>
      </p:sp>
      <p:sp>
        <p:nvSpPr>
          <p:cNvPr id="60" name="テキスト ボックス 59"/>
          <p:cNvSpPr txBox="1"/>
          <p:nvPr/>
        </p:nvSpPr>
        <p:spPr>
          <a:xfrm rot="18957827">
            <a:off x="4160759" y="6430859"/>
            <a:ext cx="617144" cy="274811"/>
          </a:xfrm>
          <a:prstGeom prst="rect">
            <a:avLst/>
          </a:prstGeom>
          <a:solidFill>
            <a:schemeClr val="bg1"/>
          </a:solidFill>
        </p:spPr>
        <p:txBody>
          <a:bodyPr wrap="none" rtlCol="0">
            <a:noAutofit/>
          </a:bodyPr>
          <a:lstStyle/>
          <a:p>
            <a:r>
              <a:rPr kumimoji="1" lang="en-US" altLang="ja-JP" sz="1050" dirty="0">
                <a:latin typeface="Arial" panose="020B0604020202020204" pitchFamily="34" charset="0"/>
                <a:cs typeface="Arial" panose="020B0604020202020204" pitchFamily="34" charset="0"/>
              </a:rPr>
              <a:t>Singapore</a:t>
            </a:r>
          </a:p>
          <a:p>
            <a:endParaRPr kumimoji="1" lang="ja-JP" altLang="en-US" dirty="0">
              <a:latin typeface="Arial" panose="020B0604020202020204" pitchFamily="34" charset="0"/>
              <a:cs typeface="Arial" panose="020B0604020202020204" pitchFamily="34" charset="0"/>
            </a:endParaRPr>
          </a:p>
        </p:txBody>
      </p:sp>
      <p:sp>
        <p:nvSpPr>
          <p:cNvPr id="64" name="テキスト ボックス 63"/>
          <p:cNvSpPr txBox="1"/>
          <p:nvPr/>
        </p:nvSpPr>
        <p:spPr>
          <a:xfrm rot="19293518">
            <a:off x="7119341" y="6484561"/>
            <a:ext cx="683869" cy="274811"/>
          </a:xfrm>
          <a:prstGeom prst="rect">
            <a:avLst/>
          </a:prstGeom>
          <a:solidFill>
            <a:schemeClr val="bg1"/>
          </a:solidFill>
        </p:spPr>
        <p:txBody>
          <a:bodyPr wrap="none" rtlCol="0">
            <a:noAutofit/>
          </a:bodyPr>
          <a:lstStyle/>
          <a:p>
            <a:r>
              <a:rPr kumimoji="1" lang="en-US" altLang="ja-JP" sz="1050" dirty="0">
                <a:latin typeface="Arial" panose="020B0604020202020204" pitchFamily="34" charset="0"/>
                <a:cs typeface="Arial" panose="020B0604020202020204" pitchFamily="34" charset="0"/>
              </a:rPr>
              <a:t>Singapore</a:t>
            </a:r>
          </a:p>
          <a:p>
            <a:endParaRPr kumimoji="1" lang="ja-JP" altLang="en-US" dirty="0">
              <a:latin typeface="Arial" panose="020B0604020202020204" pitchFamily="34" charset="0"/>
              <a:cs typeface="Arial" panose="020B0604020202020204" pitchFamily="34" charset="0"/>
            </a:endParaRPr>
          </a:p>
        </p:txBody>
      </p:sp>
      <p:sp>
        <p:nvSpPr>
          <p:cNvPr id="66" name="テキスト ボックス 65"/>
          <p:cNvSpPr txBox="1"/>
          <p:nvPr/>
        </p:nvSpPr>
        <p:spPr>
          <a:xfrm rot="18957827">
            <a:off x="4504865" y="6414278"/>
            <a:ext cx="694098" cy="274811"/>
          </a:xfrm>
          <a:prstGeom prst="rect">
            <a:avLst/>
          </a:prstGeom>
          <a:solidFill>
            <a:schemeClr val="bg1"/>
          </a:solidFill>
        </p:spPr>
        <p:txBody>
          <a:bodyPr wrap="none" rtlCol="0">
            <a:noAutofit/>
          </a:bodyPr>
          <a:lstStyle/>
          <a:p>
            <a:r>
              <a:rPr kumimoji="1" lang="en-US" altLang="ja-JP" sz="1050" dirty="0">
                <a:latin typeface="Arial" panose="020B0604020202020204" pitchFamily="34" charset="0"/>
                <a:cs typeface="Arial" panose="020B0604020202020204" pitchFamily="34" charset="0"/>
              </a:rPr>
              <a:t>Hong Kong</a:t>
            </a:r>
          </a:p>
          <a:p>
            <a:endParaRPr kumimoji="1" lang="ja-JP" altLang="en-US" dirty="0">
              <a:latin typeface="Arial" panose="020B0604020202020204" pitchFamily="34" charset="0"/>
              <a:cs typeface="Arial" panose="020B0604020202020204" pitchFamily="34" charset="0"/>
            </a:endParaRPr>
          </a:p>
        </p:txBody>
      </p:sp>
      <p:sp>
        <p:nvSpPr>
          <p:cNvPr id="67" name="テキスト ボックス 66"/>
          <p:cNvSpPr txBox="1"/>
          <p:nvPr/>
        </p:nvSpPr>
        <p:spPr>
          <a:xfrm rot="18957827">
            <a:off x="4986738" y="6407321"/>
            <a:ext cx="617144" cy="274811"/>
          </a:xfrm>
          <a:prstGeom prst="rect">
            <a:avLst/>
          </a:prstGeom>
          <a:solidFill>
            <a:schemeClr val="bg1"/>
          </a:solidFill>
        </p:spPr>
        <p:txBody>
          <a:bodyPr wrap="none" rtlCol="0">
            <a:noAutofit/>
          </a:bodyPr>
          <a:lstStyle/>
          <a:p>
            <a:r>
              <a:rPr kumimoji="1" lang="en-US" altLang="ja-JP" sz="1050" dirty="0">
                <a:latin typeface="Arial" panose="020B0604020202020204" pitchFamily="34" charset="0"/>
                <a:cs typeface="Arial" panose="020B0604020202020204" pitchFamily="34" charset="0"/>
              </a:rPr>
              <a:t>Shanghai</a:t>
            </a:r>
          </a:p>
          <a:p>
            <a:endParaRPr kumimoji="1" lang="ja-JP" altLang="en-US" dirty="0">
              <a:latin typeface="Arial" panose="020B0604020202020204" pitchFamily="34" charset="0"/>
              <a:cs typeface="Arial" panose="020B0604020202020204" pitchFamily="34" charset="0"/>
            </a:endParaRPr>
          </a:p>
        </p:txBody>
      </p:sp>
      <p:sp>
        <p:nvSpPr>
          <p:cNvPr id="68" name="テキスト ボックス 67"/>
          <p:cNvSpPr txBox="1"/>
          <p:nvPr/>
        </p:nvSpPr>
        <p:spPr>
          <a:xfrm rot="19195538">
            <a:off x="7489393" y="6511508"/>
            <a:ext cx="694098" cy="274811"/>
          </a:xfrm>
          <a:prstGeom prst="rect">
            <a:avLst/>
          </a:prstGeom>
          <a:solidFill>
            <a:schemeClr val="bg1"/>
          </a:solidFill>
        </p:spPr>
        <p:txBody>
          <a:bodyPr wrap="none" rtlCol="0">
            <a:noAutofit/>
          </a:bodyPr>
          <a:lstStyle/>
          <a:p>
            <a:r>
              <a:rPr kumimoji="1" lang="en-US" altLang="ja-JP" sz="1050" dirty="0">
                <a:latin typeface="Arial" panose="020B0604020202020204" pitchFamily="34" charset="0"/>
                <a:cs typeface="Arial" panose="020B0604020202020204" pitchFamily="34" charset="0"/>
              </a:rPr>
              <a:t>Hong Kong</a:t>
            </a:r>
          </a:p>
          <a:p>
            <a:endParaRPr kumimoji="1" lang="ja-JP" altLang="en-US" dirty="0">
              <a:latin typeface="Arial" panose="020B0604020202020204" pitchFamily="34" charset="0"/>
              <a:cs typeface="Arial" panose="020B0604020202020204" pitchFamily="34" charset="0"/>
            </a:endParaRPr>
          </a:p>
        </p:txBody>
      </p:sp>
      <p:sp>
        <p:nvSpPr>
          <p:cNvPr id="69" name="テキスト ボックス 68"/>
          <p:cNvSpPr txBox="1"/>
          <p:nvPr/>
        </p:nvSpPr>
        <p:spPr>
          <a:xfrm rot="19268327">
            <a:off x="7956051" y="6491466"/>
            <a:ext cx="747935" cy="274811"/>
          </a:xfrm>
          <a:prstGeom prst="rect">
            <a:avLst/>
          </a:prstGeom>
          <a:solidFill>
            <a:schemeClr val="bg1"/>
          </a:solidFill>
        </p:spPr>
        <p:txBody>
          <a:bodyPr wrap="none" rtlCol="0">
            <a:noAutofit/>
          </a:bodyPr>
          <a:lstStyle/>
          <a:p>
            <a:r>
              <a:rPr kumimoji="1" lang="en-US" altLang="ja-JP" sz="1050" dirty="0">
                <a:latin typeface="Arial" panose="020B0604020202020204" pitchFamily="34" charset="0"/>
                <a:cs typeface="Arial" panose="020B0604020202020204" pitchFamily="34" charset="0"/>
              </a:rPr>
              <a:t>Shanghai</a:t>
            </a:r>
          </a:p>
          <a:p>
            <a:endParaRPr kumimoji="1" lang="ja-JP" altLang="en-US" dirty="0">
              <a:latin typeface="Arial" panose="020B0604020202020204" pitchFamily="34" charset="0"/>
              <a:cs typeface="Arial" panose="020B0604020202020204" pitchFamily="34" charset="0"/>
            </a:endParaRPr>
          </a:p>
        </p:txBody>
      </p:sp>
      <p:sp>
        <p:nvSpPr>
          <p:cNvPr id="70" name="テキスト ボックス 69"/>
          <p:cNvSpPr txBox="1"/>
          <p:nvPr/>
        </p:nvSpPr>
        <p:spPr>
          <a:xfrm rot="18957827">
            <a:off x="-31758" y="6392733"/>
            <a:ext cx="622489" cy="274811"/>
          </a:xfrm>
          <a:prstGeom prst="rect">
            <a:avLst/>
          </a:prstGeom>
          <a:solidFill>
            <a:schemeClr val="bg1"/>
          </a:solidFill>
        </p:spPr>
        <p:txBody>
          <a:bodyPr wrap="none" rtlCol="0">
            <a:noAutofit/>
          </a:bodyPr>
          <a:lstStyle/>
          <a:p>
            <a:r>
              <a:rPr kumimoji="1" lang="en-US" altLang="ja-JP" sz="1200" dirty="0">
                <a:latin typeface="Arial" panose="020B0604020202020204" pitchFamily="34" charset="0"/>
                <a:cs typeface="Arial" panose="020B0604020202020204" pitchFamily="34" charset="0"/>
              </a:rPr>
              <a:t>London</a:t>
            </a:r>
          </a:p>
          <a:p>
            <a:endParaRPr kumimoji="1" lang="ja-JP" altLang="en-US" dirty="0">
              <a:latin typeface="Arial" panose="020B0604020202020204" pitchFamily="34" charset="0"/>
              <a:cs typeface="Arial" panose="020B0604020202020204" pitchFamily="34" charset="0"/>
            </a:endParaRPr>
          </a:p>
        </p:txBody>
      </p:sp>
      <p:sp>
        <p:nvSpPr>
          <p:cNvPr id="71" name="テキスト ボックス 70"/>
          <p:cNvSpPr txBox="1"/>
          <p:nvPr/>
        </p:nvSpPr>
        <p:spPr>
          <a:xfrm rot="18957827">
            <a:off x="215145" y="6463389"/>
            <a:ext cx="692533" cy="274811"/>
          </a:xfrm>
          <a:prstGeom prst="rect">
            <a:avLst/>
          </a:prstGeom>
          <a:solidFill>
            <a:schemeClr val="bg1"/>
          </a:solidFill>
        </p:spPr>
        <p:txBody>
          <a:bodyPr wrap="none" rtlCol="0">
            <a:noAutofit/>
          </a:bodyPr>
          <a:lstStyle/>
          <a:p>
            <a:r>
              <a:rPr kumimoji="1" lang="en-US" altLang="ja-JP" sz="1200" dirty="0">
                <a:latin typeface="Arial" panose="020B0604020202020204" pitchFamily="34" charset="0"/>
                <a:cs typeface="Arial" panose="020B0604020202020204" pitchFamily="34" charset="0"/>
              </a:rPr>
              <a:t>New York</a:t>
            </a:r>
          </a:p>
          <a:p>
            <a:endParaRPr kumimoji="1" lang="ja-JP" altLang="en-US" dirty="0">
              <a:latin typeface="Arial" panose="020B0604020202020204" pitchFamily="34" charset="0"/>
              <a:cs typeface="Arial" panose="020B0604020202020204" pitchFamily="34" charset="0"/>
            </a:endParaRPr>
          </a:p>
        </p:txBody>
      </p:sp>
      <p:sp>
        <p:nvSpPr>
          <p:cNvPr id="72" name="楕円 71"/>
          <p:cNvSpPr/>
          <p:nvPr/>
        </p:nvSpPr>
        <p:spPr>
          <a:xfrm>
            <a:off x="11847459" y="6507588"/>
            <a:ext cx="247871" cy="2562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latin typeface="UD デジタル 教科書体 NK-B" panose="02020700000000000000" pitchFamily="18" charset="-128"/>
                <a:ea typeface="UD デジタル 教科書体 NK-B" panose="02020700000000000000" pitchFamily="18" charset="-128"/>
              </a:rPr>
              <a:t>1</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1749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0" y="0"/>
            <a:ext cx="12192001" cy="432000"/>
          </a:xfrm>
          <a:prstGeom prst="rect">
            <a:avLst/>
          </a:prstGeom>
          <a:solidFill>
            <a:srgbClr val="000066"/>
          </a:solidFill>
        </p:spPr>
        <p:txBody>
          <a:bodyPr wrap="square" tIns="0" bIns="0" rtlCol="0" anchor="ctr">
            <a:noAutofit/>
          </a:bodyPr>
          <a:lstStyle/>
          <a:p>
            <a:pPr algn="ctr"/>
            <a:r>
              <a:rPr kumimoji="1" lang="en-US" altLang="ja-JP" sz="2800"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rPr>
              <a:t>  Japan’s Current Situation of International Finance</a:t>
            </a:r>
          </a:p>
        </p:txBody>
      </p:sp>
      <p:sp>
        <p:nvSpPr>
          <p:cNvPr id="19" name="正方形/長方形 18"/>
          <p:cNvSpPr/>
          <p:nvPr/>
        </p:nvSpPr>
        <p:spPr>
          <a:xfrm>
            <a:off x="-1" y="411447"/>
            <a:ext cx="12191999" cy="1044344"/>
          </a:xfrm>
          <a:prstGeom prst="rect">
            <a:avLst/>
          </a:prstGeom>
          <a:solidFill>
            <a:srgbClr val="FFFFBD"/>
          </a:solidFill>
          <a:ln w="31750">
            <a:noFill/>
          </a:ln>
        </p:spPr>
        <p:style>
          <a:lnRef idx="2">
            <a:schemeClr val="accent1"/>
          </a:lnRef>
          <a:fillRef idx="1">
            <a:schemeClr val="lt1"/>
          </a:fillRef>
          <a:effectRef idx="0">
            <a:schemeClr val="accent1"/>
          </a:effectRef>
          <a:fontRef idx="minor">
            <a:schemeClr val="dk1"/>
          </a:fontRef>
        </p:style>
        <p:txBody>
          <a:bodyPr rtlCol="0" anchor="ctr" anchorCtr="0"/>
          <a:lstStyle/>
          <a:p>
            <a:pPr algn="r"/>
            <a:endParaRPr lang="en-US" altLang="ja-JP"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endParaRPr>
          </a:p>
          <a:p>
            <a:r>
              <a:rPr lang="ja-JP" altLang="en-US"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Japan’s transactions are concentrated in the Tokyo Stock Exchange(Tosho), but</a:t>
            </a:r>
            <a:r>
              <a:rPr lang="en-US" altLang="ja-JP" sz="1400" b="1" dirty="0">
                <a:latin typeface="Arial" panose="020B0604020202020204" pitchFamily="34" charset="0"/>
                <a:cs typeface="Arial" panose="020B0604020202020204" pitchFamily="34" charset="0"/>
              </a:rPr>
              <a:t> the COVID-19 pandemic has visualized the risk of overconcentration in Tokyo at the time of crisis. </a:t>
            </a:r>
            <a:endParaRPr lang="ja-JP" altLang="ja-JP" sz="1400" b="1" dirty="0">
              <a:latin typeface="Arial" panose="020B0604020202020204" pitchFamily="34" charset="0"/>
              <a:cs typeface="Arial" panose="020B0604020202020204" pitchFamily="34" charset="0"/>
            </a:endParaRPr>
          </a:p>
          <a:p>
            <a:pPr>
              <a:lnSpc>
                <a:spcPts val="2300"/>
              </a:lnSpc>
            </a:pPr>
            <a:r>
              <a:rPr lang="ja-JP" altLang="en-US"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400" b="1" dirty="0">
                <a:latin typeface="Arial" panose="020B0604020202020204" pitchFamily="34" charset="0"/>
                <a:cs typeface="Arial" panose="020B0604020202020204" pitchFamily="34" charset="0"/>
              </a:rPr>
              <a:t>Looking around the world, every major country contains several financial cities with different functions.</a:t>
            </a:r>
            <a:r>
              <a:rPr lang="ja-JP" altLang="en-US" sz="1400" b="1" dirty="0">
                <a:latin typeface="Arial" panose="020B0604020202020204" pitchFamily="34" charset="0"/>
                <a:cs typeface="Arial" panose="020B0604020202020204" pitchFamily="34" charset="0"/>
              </a:rPr>
              <a:t>　</a:t>
            </a:r>
            <a:endParaRPr lang="en-US" altLang="ja-JP" sz="1400" b="1" dirty="0">
              <a:latin typeface="Arial" panose="020B0604020202020204" pitchFamily="34" charset="0"/>
              <a:cs typeface="Arial" panose="020B0604020202020204" pitchFamily="34" charset="0"/>
            </a:endParaRPr>
          </a:p>
          <a:p>
            <a:pPr>
              <a:lnSpc>
                <a:spcPts val="2300"/>
              </a:lnSpc>
            </a:pPr>
            <a:r>
              <a:rPr lang="ja-JP" altLang="en-US" sz="1400"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400" b="1" dirty="0">
                <a:latin typeface="Arial" panose="020B0604020202020204" pitchFamily="34" charset="0"/>
                <a:cs typeface="Arial" panose="020B0604020202020204" pitchFamily="34" charset="0"/>
              </a:rPr>
              <a:t>Amid global inter-city competition, Japan needs other internationally-competitive financial cities adding to Tokyo, to strengthen its growth.  </a:t>
            </a:r>
            <a:endParaRPr lang="ja-JP" altLang="ja-JP" sz="1400" b="1" dirty="0">
              <a:latin typeface="Arial" panose="020B0604020202020204" pitchFamily="34" charset="0"/>
              <a:cs typeface="Arial" panose="020B0604020202020204" pitchFamily="34" charset="0"/>
            </a:endParaRPr>
          </a:p>
          <a:p>
            <a:pPr lvl="0">
              <a:lnSpc>
                <a:spcPts val="2300"/>
              </a:lnSpc>
            </a:pPr>
            <a:endParaRPr lang="en-US" altLang="ja-JP"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endParaRPr>
          </a:p>
        </p:txBody>
      </p:sp>
      <p:graphicFrame>
        <p:nvGraphicFramePr>
          <p:cNvPr id="20" name="表 19"/>
          <p:cNvGraphicFramePr>
            <a:graphicFrameLocks noGrp="1"/>
          </p:cNvGraphicFramePr>
          <p:nvPr>
            <p:extLst>
              <p:ext uri="{D42A27DB-BD31-4B8C-83A1-F6EECF244321}">
                <p14:modId xmlns:p14="http://schemas.microsoft.com/office/powerpoint/2010/main" val="2578473922"/>
              </p:ext>
            </p:extLst>
          </p:nvPr>
        </p:nvGraphicFramePr>
        <p:xfrm>
          <a:off x="8846145" y="1954060"/>
          <a:ext cx="3234181" cy="3598224"/>
        </p:xfrm>
        <a:graphic>
          <a:graphicData uri="http://schemas.openxmlformats.org/drawingml/2006/table">
            <a:tbl>
              <a:tblPr firstRow="1" bandRow="1">
                <a:tableStyleId>{5940675A-B579-460E-94D1-54222C63F5DA}</a:tableStyleId>
              </a:tblPr>
              <a:tblGrid>
                <a:gridCol w="567142">
                  <a:extLst>
                    <a:ext uri="{9D8B030D-6E8A-4147-A177-3AD203B41FA5}">
                      <a16:colId xmlns:a16="http://schemas.microsoft.com/office/drawing/2014/main" val="3328768580"/>
                    </a:ext>
                  </a:extLst>
                </a:gridCol>
                <a:gridCol w="1623039">
                  <a:extLst>
                    <a:ext uri="{9D8B030D-6E8A-4147-A177-3AD203B41FA5}">
                      <a16:colId xmlns:a16="http://schemas.microsoft.com/office/drawing/2014/main" val="1500603990"/>
                    </a:ext>
                  </a:extLst>
                </a:gridCol>
                <a:gridCol w="1044000">
                  <a:extLst>
                    <a:ext uri="{9D8B030D-6E8A-4147-A177-3AD203B41FA5}">
                      <a16:colId xmlns:a16="http://schemas.microsoft.com/office/drawing/2014/main" val="2141303298"/>
                    </a:ext>
                  </a:extLst>
                </a:gridCol>
              </a:tblGrid>
              <a:tr h="299852">
                <a:tc>
                  <a:txBody>
                    <a:bodyPr/>
                    <a:lstStyle/>
                    <a:p>
                      <a:pPr algn="ct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36195" marR="36195" marT="9525" marB="0" anchor="ctr">
                    <a:lnR w="3175" cap="flat" cmpd="sng" algn="ctr">
                      <a:solidFill>
                        <a:schemeClr val="bg1"/>
                      </a:solidFill>
                      <a:prstDash val="solid"/>
                      <a:round/>
                      <a:headEnd type="none" w="med" len="med"/>
                      <a:tailEnd type="none" w="med" len="med"/>
                    </a:lnR>
                    <a:solidFill>
                      <a:schemeClr val="tx1"/>
                    </a:solidFill>
                  </a:tcPr>
                </a:tc>
                <a:tc gridSpan="2">
                  <a:txBody>
                    <a:bodyPr/>
                    <a:lstStyle/>
                    <a:p>
                      <a:pPr algn="ctr">
                        <a:lnSpc>
                          <a:spcPts val="1500"/>
                        </a:lnSpc>
                        <a:spcAft>
                          <a:spcPts val="0"/>
                        </a:spcAft>
                      </a:pPr>
                      <a:r>
                        <a:rPr lang="en-US" sz="1400" b="1" kern="1200" dirty="0">
                          <a:solidFill>
                            <a:schemeClr val="bg1"/>
                          </a:solidFill>
                          <a:effectLst/>
                          <a:latin typeface="Arial" panose="020B0604020202020204" pitchFamily="34" charset="0"/>
                          <a:ea typeface="UD デジタル 教科書体 NK-B" panose="02020700000000000000" pitchFamily="18" charset="-128"/>
                          <a:cs typeface="Arial" panose="020B0604020202020204" pitchFamily="34" charset="0"/>
                        </a:rPr>
                        <a:t>September, 2020</a:t>
                      </a:r>
                      <a:endParaRPr lang="ja-JP" sz="1400" b="1" kern="100" dirty="0">
                        <a:solidFill>
                          <a:schemeClr val="bg1"/>
                        </a:solidFill>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lnL w="3175" cap="flat" cmpd="sng" algn="ctr">
                      <a:solidFill>
                        <a:schemeClr val="bg1"/>
                      </a:solidFill>
                      <a:prstDash val="solid"/>
                      <a:round/>
                      <a:headEnd type="none" w="med" len="med"/>
                      <a:tailEnd type="none" w="med" len="med"/>
                    </a:lnL>
                    <a:solidFill>
                      <a:schemeClr val="tx1"/>
                    </a:solidFill>
                  </a:tcPr>
                </a:tc>
                <a:tc hMerge="1">
                  <a:txBody>
                    <a:bodyPr/>
                    <a:lstStyle/>
                    <a:p>
                      <a:pPr algn="ctr">
                        <a:lnSpc>
                          <a:spcPts val="1500"/>
                        </a:lnSpc>
                        <a:spcAft>
                          <a:spcPts val="0"/>
                        </a:spcAft>
                      </a:pPr>
                      <a:endParaRPr lang="ja-JP" sz="1600" b="1" kern="100" dirty="0">
                        <a:solidFill>
                          <a:schemeClr val="bg1"/>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0" marR="0" marT="0" marB="0" anchor="ctr">
                    <a:lnL w="3175" cap="flat" cmpd="sng" algn="ctr">
                      <a:solidFill>
                        <a:schemeClr val="bg1"/>
                      </a:solidFill>
                      <a:prstDash val="solid"/>
                      <a:round/>
                      <a:headEnd type="none" w="med" len="med"/>
                      <a:tailEnd type="none" w="med" len="med"/>
                    </a:lnL>
                    <a:solidFill>
                      <a:schemeClr val="tx1">
                        <a:lumMod val="85000"/>
                        <a:lumOff val="15000"/>
                      </a:schemeClr>
                    </a:solidFill>
                  </a:tcPr>
                </a:tc>
                <a:extLst>
                  <a:ext uri="{0D108BD9-81ED-4DB2-BD59-A6C34878D82A}">
                    <a16:rowId xmlns:a16="http://schemas.microsoft.com/office/drawing/2014/main" val="2619274455"/>
                  </a:ext>
                </a:extLst>
              </a:tr>
              <a:tr h="299852">
                <a:tc>
                  <a:txBody>
                    <a:bodyPr/>
                    <a:lstStyle/>
                    <a:p>
                      <a:pPr algn="ctr">
                        <a:lnSpc>
                          <a:spcPts val="1500"/>
                        </a:lnSpc>
                        <a:spcAft>
                          <a:spcPts val="0"/>
                        </a:spcAft>
                      </a:pPr>
                      <a:r>
                        <a:rPr lang="en-US" altLang="ja-JP" sz="1400" kern="1200" dirty="0">
                          <a:effectLst/>
                          <a:latin typeface="Arial" panose="020B0604020202020204" pitchFamily="34" charset="0"/>
                          <a:ea typeface="UD デジタル 教科書体 NK-B" panose="02020700000000000000" pitchFamily="18" charset="-128"/>
                          <a:cs typeface="Arial" panose="020B0604020202020204" pitchFamily="34" charset="0"/>
                        </a:rPr>
                        <a:t>1</a:t>
                      </a:r>
                      <a:r>
                        <a:rPr lang="en-US" altLang="ja-JP" sz="1400" kern="1200" baseline="30000" dirty="0">
                          <a:effectLst/>
                          <a:latin typeface="Arial" panose="020B0604020202020204" pitchFamily="34" charset="0"/>
                          <a:ea typeface="UD デジタル 教科書体 NK-B" panose="02020700000000000000" pitchFamily="18" charset="-128"/>
                          <a:cs typeface="Arial" panose="020B0604020202020204" pitchFamily="34" charset="0"/>
                        </a:rPr>
                        <a:t>st</a:t>
                      </a:r>
                      <a:r>
                        <a:rPr lang="en-US" altLang="ja-JP" sz="1400" kern="1200" baseline="0" dirty="0">
                          <a:effectLst/>
                          <a:latin typeface="Arial" panose="020B0604020202020204" pitchFamily="34" charset="0"/>
                          <a:ea typeface="UD デジタル 教科書体 NK-B" panose="02020700000000000000" pitchFamily="18" charset="-128"/>
                          <a:cs typeface="Arial" panose="020B0604020202020204" pitchFamily="34" charset="0"/>
                        </a:rPr>
                        <a:t> </a:t>
                      </a:r>
                      <a:endParaRPr lang="ja-JP" sz="1400"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400" b="1" kern="1200" dirty="0">
                          <a:effectLst/>
                          <a:latin typeface="Arial" panose="020B0604020202020204" pitchFamily="34" charset="0"/>
                          <a:ea typeface="UD デジタル 教科書体 NK-B" panose="02020700000000000000" pitchFamily="18" charset="-128"/>
                          <a:cs typeface="Arial" panose="020B0604020202020204" pitchFamily="34" charset="0"/>
                        </a:rPr>
                        <a:t>New York</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pct10">
                      <a:fgClr>
                        <a:srgbClr val="002060"/>
                      </a:fgClr>
                      <a:bgClr>
                        <a:schemeClr val="bg1"/>
                      </a:bgClr>
                    </a:pattFill>
                  </a:tcPr>
                </a:tc>
                <a:tc>
                  <a:txBody>
                    <a:bodyPr/>
                    <a:lstStyle/>
                    <a:p>
                      <a:pPr algn="ctr">
                        <a:lnSpc>
                          <a:spcPts val="1500"/>
                        </a:lnSpc>
                        <a:spcAft>
                          <a:spcPts val="0"/>
                        </a:spcAft>
                      </a:pPr>
                      <a:r>
                        <a:rPr lang="en-US" altLang="ja-JP" sz="1400" b="1" kern="1200" dirty="0">
                          <a:effectLst/>
                          <a:latin typeface="Arial" panose="020B0604020202020204" pitchFamily="34" charset="0"/>
                          <a:ea typeface="UD デジタル 教科書体 NK-B" panose="02020700000000000000" pitchFamily="18" charset="-128"/>
                          <a:cs typeface="Arial" panose="020B0604020202020204" pitchFamily="34" charset="0"/>
                        </a:rPr>
                        <a:t>USA</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pct10">
                      <a:fgClr>
                        <a:srgbClr val="002060"/>
                      </a:fgClr>
                      <a:bgClr>
                        <a:schemeClr val="bg1"/>
                      </a:bgClr>
                    </a:pattFill>
                  </a:tcPr>
                </a:tc>
                <a:extLst>
                  <a:ext uri="{0D108BD9-81ED-4DB2-BD59-A6C34878D82A}">
                    <a16:rowId xmlns:a16="http://schemas.microsoft.com/office/drawing/2014/main" val="1144483914"/>
                  </a:ext>
                </a:extLst>
              </a:tr>
              <a:tr h="299852">
                <a:tc>
                  <a:txBody>
                    <a:bodyPr/>
                    <a:lstStyle/>
                    <a:p>
                      <a:pPr algn="ctr">
                        <a:lnSpc>
                          <a:spcPts val="1500"/>
                        </a:lnSpc>
                        <a:spcAft>
                          <a:spcPts val="0"/>
                        </a:spcAft>
                      </a:pPr>
                      <a:r>
                        <a:rPr lang="en-US" altLang="ja-JP" sz="1400" kern="1200" dirty="0">
                          <a:effectLst/>
                          <a:latin typeface="Arial" panose="020B0604020202020204" pitchFamily="34" charset="0"/>
                          <a:ea typeface="UD デジタル 教科書体 NK-B" panose="02020700000000000000" pitchFamily="18" charset="-128"/>
                          <a:cs typeface="Arial" panose="020B0604020202020204" pitchFamily="34" charset="0"/>
                        </a:rPr>
                        <a:t>2</a:t>
                      </a:r>
                      <a:r>
                        <a:rPr lang="en-US" altLang="ja-JP" sz="1400" kern="1200" baseline="30000" dirty="0">
                          <a:effectLst/>
                          <a:latin typeface="Arial" panose="020B0604020202020204" pitchFamily="34" charset="0"/>
                          <a:ea typeface="UD デジタル 教科書体 NK-B" panose="02020700000000000000" pitchFamily="18" charset="-128"/>
                          <a:cs typeface="Arial" panose="020B0604020202020204" pitchFamily="34" charset="0"/>
                        </a:rPr>
                        <a:t>nd</a:t>
                      </a:r>
                      <a:r>
                        <a:rPr lang="en-US" altLang="ja-JP" sz="1400" kern="1200" baseline="0" dirty="0">
                          <a:effectLst/>
                          <a:latin typeface="Arial" panose="020B0604020202020204" pitchFamily="34" charset="0"/>
                          <a:ea typeface="UD デジタル 教科書体 NK-B" panose="02020700000000000000" pitchFamily="18" charset="-128"/>
                          <a:cs typeface="Arial" panose="020B0604020202020204" pitchFamily="34" charset="0"/>
                        </a:rPr>
                        <a:t> </a:t>
                      </a:r>
                      <a:endParaRPr lang="ja-JP" sz="1400"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400" b="1" kern="1200" dirty="0">
                          <a:effectLst/>
                          <a:latin typeface="Arial" panose="020B0604020202020204" pitchFamily="34" charset="0"/>
                          <a:ea typeface="UD デジタル 教科書体 NK-B" panose="02020700000000000000" pitchFamily="18" charset="-128"/>
                          <a:cs typeface="Arial" panose="020B0604020202020204" pitchFamily="34" charset="0"/>
                        </a:rPr>
                        <a:t>London</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dkUpDiag">
                      <a:fgClr>
                        <a:schemeClr val="accent6">
                          <a:lumMod val="60000"/>
                          <a:lumOff val="40000"/>
                        </a:schemeClr>
                      </a:fgClr>
                      <a:bgClr>
                        <a:schemeClr val="bg1"/>
                      </a:bgClr>
                    </a:pattFill>
                  </a:tcPr>
                </a:tc>
                <a:tc>
                  <a:txBody>
                    <a:bodyPr/>
                    <a:lstStyle/>
                    <a:p>
                      <a:pPr algn="ctr">
                        <a:lnSpc>
                          <a:spcPts val="1500"/>
                        </a:lnSpc>
                        <a:spcAft>
                          <a:spcPts val="0"/>
                        </a:spcAft>
                      </a:pPr>
                      <a:r>
                        <a:rPr lang="en-US" altLang="ja-JP" sz="1400" b="1" kern="1200" dirty="0">
                          <a:effectLst/>
                          <a:latin typeface="Arial" panose="020B0604020202020204" pitchFamily="34" charset="0"/>
                          <a:ea typeface="UD デジタル 教科書体 NK-B" panose="02020700000000000000" pitchFamily="18" charset="-128"/>
                          <a:cs typeface="Arial" panose="020B0604020202020204" pitchFamily="34" charset="0"/>
                        </a:rPr>
                        <a:t>UK</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dkUpDiag">
                      <a:fgClr>
                        <a:schemeClr val="accent6">
                          <a:lumMod val="60000"/>
                          <a:lumOff val="40000"/>
                        </a:schemeClr>
                      </a:fgClr>
                      <a:bgClr>
                        <a:schemeClr val="bg1"/>
                      </a:bgClr>
                    </a:pattFill>
                  </a:tcPr>
                </a:tc>
                <a:extLst>
                  <a:ext uri="{0D108BD9-81ED-4DB2-BD59-A6C34878D82A}">
                    <a16:rowId xmlns:a16="http://schemas.microsoft.com/office/drawing/2014/main" val="4062349156"/>
                  </a:ext>
                </a:extLst>
              </a:tr>
              <a:tr h="299852">
                <a:tc>
                  <a:txBody>
                    <a:bodyPr/>
                    <a:lstStyle/>
                    <a:p>
                      <a:pPr algn="ctr">
                        <a:lnSpc>
                          <a:spcPts val="1500"/>
                        </a:lnSpc>
                        <a:spcAft>
                          <a:spcPts val="0"/>
                        </a:spcAft>
                      </a:pPr>
                      <a:r>
                        <a:rPr lang="en-US" altLang="ja-JP" sz="1400" kern="1200" dirty="0">
                          <a:effectLst/>
                          <a:latin typeface="Arial" panose="020B0604020202020204" pitchFamily="34" charset="0"/>
                          <a:ea typeface="UD デジタル 教科書体 NK-B" panose="02020700000000000000" pitchFamily="18" charset="-128"/>
                          <a:cs typeface="Arial" panose="020B0604020202020204" pitchFamily="34" charset="0"/>
                        </a:rPr>
                        <a:t>3</a:t>
                      </a:r>
                      <a:r>
                        <a:rPr lang="en-US" altLang="ja-JP" sz="1400" kern="1200" baseline="30000" dirty="0">
                          <a:effectLst/>
                          <a:latin typeface="Arial" panose="020B0604020202020204" pitchFamily="34" charset="0"/>
                          <a:ea typeface="UD デジタル 教科書体 NK-B" panose="02020700000000000000" pitchFamily="18" charset="-128"/>
                          <a:cs typeface="Arial" panose="020B0604020202020204" pitchFamily="34" charset="0"/>
                        </a:rPr>
                        <a:t>rd</a:t>
                      </a:r>
                      <a:r>
                        <a:rPr lang="en-US" altLang="ja-JP" sz="1400" kern="1200" baseline="0" dirty="0">
                          <a:effectLst/>
                          <a:latin typeface="Arial" panose="020B0604020202020204" pitchFamily="34" charset="0"/>
                          <a:ea typeface="UD デジタル 教科書体 NK-B" panose="02020700000000000000" pitchFamily="18" charset="-128"/>
                          <a:cs typeface="Arial" panose="020B0604020202020204" pitchFamily="34" charset="0"/>
                        </a:rPr>
                        <a:t> </a:t>
                      </a:r>
                      <a:endParaRPr lang="ja-JP" sz="1400"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400" b="1" kern="1200" dirty="0">
                          <a:effectLst/>
                          <a:latin typeface="Arial" panose="020B0604020202020204" pitchFamily="34" charset="0"/>
                          <a:ea typeface="UD デジタル 教科書体 NK-B" panose="02020700000000000000" pitchFamily="18" charset="-128"/>
                          <a:cs typeface="Arial" panose="020B0604020202020204" pitchFamily="34" charset="0"/>
                        </a:rPr>
                        <a:t>Shanghai</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tc>
                <a:tc>
                  <a:txBody>
                    <a:bodyPr/>
                    <a:lstStyle/>
                    <a:p>
                      <a:pPr algn="ctr">
                        <a:lnSpc>
                          <a:spcPts val="1500"/>
                        </a:lnSpc>
                        <a:spcAft>
                          <a:spcPts val="0"/>
                        </a:spcAft>
                      </a:pPr>
                      <a:r>
                        <a:rPr lang="en-US" altLang="ja-JP" sz="1400" b="1" kern="1200" dirty="0">
                          <a:effectLst/>
                          <a:latin typeface="Arial" panose="020B0604020202020204" pitchFamily="34" charset="0"/>
                          <a:ea typeface="UD デジタル 教科書体 NK-B" panose="02020700000000000000" pitchFamily="18" charset="-128"/>
                          <a:cs typeface="Arial" panose="020B0604020202020204" pitchFamily="34" charset="0"/>
                        </a:rPr>
                        <a:t>China</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1662262433"/>
                  </a:ext>
                </a:extLst>
              </a:tr>
              <a:tr h="299852">
                <a:tc>
                  <a:txBody>
                    <a:bodyPr/>
                    <a:lstStyle/>
                    <a:p>
                      <a:pPr algn="ctr">
                        <a:lnSpc>
                          <a:spcPts val="1500"/>
                        </a:lnSpc>
                        <a:spcAft>
                          <a:spcPts val="0"/>
                        </a:spcAft>
                      </a:pPr>
                      <a:r>
                        <a:rPr lang="en-US" altLang="ja-JP" sz="1400" kern="1200" dirty="0">
                          <a:effectLst/>
                          <a:latin typeface="Arial" panose="020B0604020202020204" pitchFamily="34" charset="0"/>
                          <a:ea typeface="UD デジタル 教科書体 NK-B" panose="02020700000000000000" pitchFamily="18" charset="-128"/>
                          <a:cs typeface="Arial" panose="020B0604020202020204" pitchFamily="34" charset="0"/>
                        </a:rPr>
                        <a:t>4</a:t>
                      </a:r>
                      <a:r>
                        <a:rPr lang="en-US" altLang="ja-JP" sz="1400" kern="1200" baseline="30000" dirty="0">
                          <a:effectLst/>
                          <a:latin typeface="Arial" panose="020B0604020202020204" pitchFamily="34" charset="0"/>
                          <a:ea typeface="UD デジタル 教科書体 NK-B" panose="02020700000000000000" pitchFamily="18" charset="-128"/>
                          <a:cs typeface="Arial" panose="020B0604020202020204" pitchFamily="34" charset="0"/>
                        </a:rPr>
                        <a:t>th</a:t>
                      </a:r>
                      <a:r>
                        <a:rPr lang="en-US" altLang="ja-JP" sz="1400" kern="1200" baseline="0" dirty="0">
                          <a:effectLst/>
                          <a:latin typeface="Arial" panose="020B0604020202020204" pitchFamily="34" charset="0"/>
                          <a:ea typeface="UD デジタル 教科書体 NK-B" panose="02020700000000000000" pitchFamily="18" charset="-128"/>
                          <a:cs typeface="Arial" panose="020B0604020202020204" pitchFamily="34" charset="0"/>
                        </a:rPr>
                        <a:t> </a:t>
                      </a:r>
                    </a:p>
                  </a:txBody>
                  <a:tcPr marL="36195" marR="36195" marT="9525" marB="0" anchor="ctr"/>
                </a:tc>
                <a:tc>
                  <a:txBody>
                    <a:bodyPr/>
                    <a:lstStyle/>
                    <a:p>
                      <a:pPr algn="ctr">
                        <a:lnSpc>
                          <a:spcPts val="1500"/>
                        </a:lnSpc>
                        <a:spcAft>
                          <a:spcPts val="0"/>
                        </a:spcAft>
                      </a:pPr>
                      <a:r>
                        <a:rPr lang="en-US" altLang="ja-JP" sz="1400" b="1" kern="12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rPr>
                        <a:t>Tokyo</a:t>
                      </a:r>
                      <a:endParaRPr lang="ja-JP" sz="1400" b="1" kern="1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pct75">
                      <a:fgClr>
                        <a:srgbClr val="00B050"/>
                      </a:fgClr>
                      <a:bgClr>
                        <a:schemeClr val="bg1"/>
                      </a:bgClr>
                    </a:pattFill>
                  </a:tcPr>
                </a:tc>
                <a:tc>
                  <a:txBody>
                    <a:bodyPr/>
                    <a:lstStyle/>
                    <a:p>
                      <a:pPr algn="ctr">
                        <a:lnSpc>
                          <a:spcPts val="1500"/>
                        </a:lnSpc>
                        <a:spcAft>
                          <a:spcPts val="0"/>
                        </a:spcAft>
                      </a:pPr>
                      <a:r>
                        <a:rPr lang="en-US" altLang="ja-JP" sz="1400" b="1" kern="12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rPr>
                        <a:t>Japan</a:t>
                      </a:r>
                      <a:endParaRPr lang="ja-JP" sz="1400" b="1" kern="1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pct75">
                      <a:fgClr>
                        <a:srgbClr val="00B050"/>
                      </a:fgClr>
                      <a:bgClr>
                        <a:schemeClr val="bg1"/>
                      </a:bgClr>
                    </a:pattFill>
                  </a:tcPr>
                </a:tc>
                <a:extLst>
                  <a:ext uri="{0D108BD9-81ED-4DB2-BD59-A6C34878D82A}">
                    <a16:rowId xmlns:a16="http://schemas.microsoft.com/office/drawing/2014/main" val="805550542"/>
                  </a:ext>
                </a:extLst>
              </a:tr>
              <a:tr h="299852">
                <a:tc>
                  <a:txBody>
                    <a:bodyPr/>
                    <a:lstStyle/>
                    <a:p>
                      <a:pPr algn="ctr">
                        <a:lnSpc>
                          <a:spcPts val="1500"/>
                        </a:lnSpc>
                        <a:spcAft>
                          <a:spcPts val="0"/>
                        </a:spcAft>
                      </a:pPr>
                      <a:r>
                        <a:rPr lang="en-US" altLang="ja-JP" sz="1400" kern="1200" dirty="0">
                          <a:effectLst/>
                          <a:latin typeface="Arial" panose="020B0604020202020204" pitchFamily="34" charset="0"/>
                          <a:ea typeface="UD デジタル 教科書体 NK-B" panose="02020700000000000000" pitchFamily="18" charset="-128"/>
                          <a:cs typeface="Arial" panose="020B0604020202020204" pitchFamily="34" charset="0"/>
                        </a:rPr>
                        <a:t>5</a:t>
                      </a:r>
                      <a:r>
                        <a:rPr lang="en-US" altLang="ja-JP" sz="1400" kern="1200" baseline="30000" dirty="0">
                          <a:effectLst/>
                          <a:latin typeface="Arial" panose="020B0604020202020204" pitchFamily="34" charset="0"/>
                          <a:ea typeface="UD デジタル 教科書体 NK-B" panose="02020700000000000000" pitchFamily="18" charset="-128"/>
                          <a:cs typeface="Arial" panose="020B0604020202020204" pitchFamily="34" charset="0"/>
                        </a:rPr>
                        <a:t>th</a:t>
                      </a:r>
                      <a:r>
                        <a:rPr lang="en-US" altLang="ja-JP" sz="1400" kern="1200" baseline="0" dirty="0">
                          <a:effectLst/>
                          <a:latin typeface="Arial" panose="020B0604020202020204" pitchFamily="34" charset="0"/>
                          <a:ea typeface="UD デジタル 教科書体 NK-B" panose="02020700000000000000" pitchFamily="18" charset="-128"/>
                          <a:cs typeface="Arial" panose="020B0604020202020204" pitchFamily="34" charset="0"/>
                        </a:rPr>
                        <a:t> </a:t>
                      </a:r>
                    </a:p>
                  </a:txBody>
                  <a:tcPr marL="36195" marR="36195" marT="9525" marB="0" anchor="ctr"/>
                </a:tc>
                <a:tc>
                  <a:txBody>
                    <a:bodyPr/>
                    <a:lstStyle/>
                    <a:p>
                      <a:pPr algn="ctr">
                        <a:lnSpc>
                          <a:spcPts val="1500"/>
                        </a:lnSpc>
                        <a:spcAft>
                          <a:spcPts val="0"/>
                        </a:spcAft>
                      </a:pPr>
                      <a:r>
                        <a:rPr lang="en-US" altLang="ja-JP" sz="1400" b="1" kern="1200" dirty="0">
                          <a:effectLst/>
                          <a:latin typeface="Arial" panose="020B0604020202020204" pitchFamily="34" charset="0"/>
                          <a:ea typeface="UD デジタル 教科書体 NK-B" panose="02020700000000000000" pitchFamily="18" charset="-128"/>
                          <a:cs typeface="Arial" panose="020B0604020202020204" pitchFamily="34" charset="0"/>
                        </a:rPr>
                        <a:t>Hong Kong</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noFill/>
                  </a:tcPr>
                </a:tc>
                <a:tc>
                  <a:txBody>
                    <a:bodyPr/>
                    <a:lstStyle/>
                    <a:p>
                      <a:pPr algn="ctr">
                        <a:lnSpc>
                          <a:spcPts val="1500"/>
                        </a:lnSpc>
                        <a:spcAft>
                          <a:spcPts val="0"/>
                        </a:spcAft>
                      </a:pPr>
                      <a:r>
                        <a:rPr lang="en-US" altLang="ja-JP" sz="1400" b="1" kern="1200" dirty="0">
                          <a:effectLst/>
                          <a:latin typeface="Arial" panose="020B0604020202020204" pitchFamily="34" charset="0"/>
                          <a:ea typeface="UD デジタル 教科書体 NK-B" panose="02020700000000000000" pitchFamily="18" charset="-128"/>
                          <a:cs typeface="Arial" panose="020B0604020202020204" pitchFamily="34" charset="0"/>
                        </a:rPr>
                        <a:t>China</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noFill/>
                  </a:tcPr>
                </a:tc>
                <a:extLst>
                  <a:ext uri="{0D108BD9-81ED-4DB2-BD59-A6C34878D82A}">
                    <a16:rowId xmlns:a16="http://schemas.microsoft.com/office/drawing/2014/main" val="981283209"/>
                  </a:ext>
                </a:extLst>
              </a:tr>
              <a:tr h="299852">
                <a:tc>
                  <a:txBody>
                    <a:bodyPr/>
                    <a:lstStyle/>
                    <a:p>
                      <a:pPr algn="ctr">
                        <a:lnSpc>
                          <a:spcPts val="1500"/>
                        </a:lnSpc>
                        <a:spcAft>
                          <a:spcPts val="0"/>
                        </a:spcAft>
                      </a:pPr>
                      <a:r>
                        <a:rPr lang="en-US" altLang="ja-JP" sz="1400" kern="100" dirty="0">
                          <a:effectLst/>
                          <a:latin typeface="Arial" panose="020B0604020202020204" pitchFamily="34" charset="0"/>
                          <a:ea typeface="UD デジタル 教科書体 NK-B" panose="02020700000000000000" pitchFamily="18" charset="-128"/>
                          <a:cs typeface="Arial" panose="020B0604020202020204" pitchFamily="34" charset="0"/>
                        </a:rPr>
                        <a:t>6</a:t>
                      </a:r>
                      <a:r>
                        <a:rPr lang="en-US" altLang="ja-JP" sz="1400" kern="100" baseline="30000" dirty="0">
                          <a:effectLst/>
                          <a:latin typeface="Arial" panose="020B0604020202020204" pitchFamily="34" charset="0"/>
                          <a:ea typeface="UD デジタル 教科書体 NK-B" panose="02020700000000000000" pitchFamily="18" charset="-128"/>
                          <a:cs typeface="Arial" panose="020B0604020202020204" pitchFamily="34" charset="0"/>
                        </a:rPr>
                        <a:t>th</a:t>
                      </a:r>
                      <a:r>
                        <a:rPr lang="en-US" altLang="ja-JP" sz="1400" kern="100" baseline="0" dirty="0">
                          <a:effectLst/>
                          <a:latin typeface="Arial" panose="020B0604020202020204" pitchFamily="34" charset="0"/>
                          <a:ea typeface="UD デジタル 教科書体 NK-B" panose="02020700000000000000" pitchFamily="18" charset="-128"/>
                          <a:cs typeface="Arial" panose="020B0604020202020204" pitchFamily="34" charset="0"/>
                        </a:rPr>
                        <a:t> </a:t>
                      </a:r>
                    </a:p>
                  </a:txBody>
                  <a:tcPr marL="36195" marR="36195" marT="9525" marB="0" anchor="ctr"/>
                </a:tc>
                <a:tc>
                  <a:txBody>
                    <a:bodyPr/>
                    <a:lstStyle/>
                    <a:p>
                      <a:pPr algn="ctr">
                        <a:lnSpc>
                          <a:spcPts val="1500"/>
                        </a:lnSpc>
                        <a:spcAft>
                          <a:spcPts val="0"/>
                        </a:spcAft>
                      </a:pPr>
                      <a:r>
                        <a:rPr lang="en-US" alt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rPr>
                        <a:t>Singapore</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tc>
                <a:tc>
                  <a:txBody>
                    <a:bodyPr/>
                    <a:lstStyle/>
                    <a:p>
                      <a:pPr algn="ctr">
                        <a:lnSpc>
                          <a:spcPts val="1500"/>
                        </a:lnSpc>
                        <a:spcAft>
                          <a:spcPts val="0"/>
                        </a:spcAft>
                      </a:pPr>
                      <a:r>
                        <a:rPr lang="en-US" alt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rPr>
                        <a:t>Singapore</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2444277251"/>
                  </a:ext>
                </a:extLst>
              </a:tr>
              <a:tr h="299852">
                <a:tc>
                  <a:txBody>
                    <a:bodyPr/>
                    <a:lstStyle/>
                    <a:p>
                      <a:pPr algn="ctr">
                        <a:lnSpc>
                          <a:spcPts val="1500"/>
                        </a:lnSpc>
                        <a:spcAft>
                          <a:spcPts val="0"/>
                        </a:spcAft>
                      </a:pPr>
                      <a:r>
                        <a:rPr lang="en-US" altLang="ja-JP" sz="1400" kern="1200" dirty="0">
                          <a:effectLst/>
                          <a:latin typeface="Arial" panose="020B0604020202020204" pitchFamily="34" charset="0"/>
                          <a:ea typeface="UD デジタル 教科書体 NK-B" panose="02020700000000000000" pitchFamily="18" charset="-128"/>
                          <a:cs typeface="Arial" panose="020B0604020202020204" pitchFamily="34" charset="0"/>
                        </a:rPr>
                        <a:t>-</a:t>
                      </a:r>
                      <a:endParaRPr lang="ja-JP" sz="1400"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rPr>
                        <a:t>-</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tc>
                <a:tc>
                  <a:txBody>
                    <a:bodyPr/>
                    <a:lstStyle/>
                    <a:p>
                      <a:pPr algn="ctr">
                        <a:lnSpc>
                          <a:spcPts val="1500"/>
                        </a:lnSpc>
                        <a:spcAft>
                          <a:spcPts val="0"/>
                        </a:spcAft>
                      </a:pPr>
                      <a:r>
                        <a:rPr lang="en-US" alt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rPr>
                        <a:t>-</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tc>
                <a:extLst>
                  <a:ext uri="{0D108BD9-81ED-4DB2-BD59-A6C34878D82A}">
                    <a16:rowId xmlns:a16="http://schemas.microsoft.com/office/drawing/2014/main" val="1751463587"/>
                  </a:ext>
                </a:extLst>
              </a:tr>
              <a:tr h="299852">
                <a:tc>
                  <a:txBody>
                    <a:bodyPr/>
                    <a:lstStyle/>
                    <a:p>
                      <a:pPr algn="ctr">
                        <a:lnSpc>
                          <a:spcPts val="1500"/>
                        </a:lnSpc>
                        <a:spcAft>
                          <a:spcPts val="0"/>
                        </a:spcAft>
                      </a:pPr>
                      <a:r>
                        <a:rPr lang="en-US" altLang="ja-JP" sz="1400" kern="100" dirty="0">
                          <a:effectLst/>
                          <a:latin typeface="Arial" panose="020B0604020202020204" pitchFamily="34" charset="0"/>
                          <a:ea typeface="UD デジタル 教科書体 NK-B" panose="02020700000000000000" pitchFamily="18" charset="-128"/>
                          <a:cs typeface="Arial" panose="020B0604020202020204" pitchFamily="34" charset="0"/>
                        </a:rPr>
                        <a:t>13</a:t>
                      </a:r>
                      <a:r>
                        <a:rPr lang="en-US" altLang="ja-JP" sz="1400" kern="100" baseline="30000" dirty="0">
                          <a:effectLst/>
                          <a:latin typeface="Arial" panose="020B0604020202020204" pitchFamily="34" charset="0"/>
                          <a:ea typeface="UD デジタル 教科書体 NK-B" panose="02020700000000000000" pitchFamily="18" charset="-128"/>
                          <a:cs typeface="Arial" panose="020B0604020202020204" pitchFamily="34" charset="0"/>
                        </a:rPr>
                        <a:t>th</a:t>
                      </a:r>
                      <a:r>
                        <a:rPr lang="en-US" altLang="ja-JP" sz="1400" kern="100" baseline="0" dirty="0">
                          <a:effectLst/>
                          <a:latin typeface="Arial" panose="020B0604020202020204" pitchFamily="34" charset="0"/>
                          <a:ea typeface="UD デジタル 教科書体 NK-B" panose="02020700000000000000" pitchFamily="18" charset="-128"/>
                          <a:cs typeface="Arial" panose="020B0604020202020204" pitchFamily="34" charset="0"/>
                        </a:rPr>
                        <a:t> </a:t>
                      </a:r>
                      <a:endParaRPr lang="ja-JP" sz="1400"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rPr>
                        <a:t>Edinburgh</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dkUpDiag">
                      <a:fgClr>
                        <a:schemeClr val="accent6">
                          <a:lumMod val="60000"/>
                          <a:lumOff val="40000"/>
                        </a:schemeClr>
                      </a:fgClr>
                      <a:bgClr>
                        <a:schemeClr val="bg1"/>
                      </a:bgClr>
                    </a:pattFill>
                  </a:tcPr>
                </a:tc>
                <a:tc>
                  <a:txBody>
                    <a:bodyPr/>
                    <a:lstStyle/>
                    <a:p>
                      <a:pPr algn="ctr">
                        <a:lnSpc>
                          <a:spcPts val="1500"/>
                        </a:lnSpc>
                        <a:spcAft>
                          <a:spcPts val="0"/>
                        </a:spcAft>
                      </a:pPr>
                      <a:r>
                        <a:rPr lang="en-US" alt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rPr>
                        <a:t>UK</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dkUpDiag">
                      <a:fgClr>
                        <a:schemeClr val="accent6">
                          <a:lumMod val="60000"/>
                          <a:lumOff val="40000"/>
                        </a:schemeClr>
                      </a:fgClr>
                      <a:bgClr>
                        <a:schemeClr val="bg1"/>
                      </a:bgClr>
                    </a:pattFill>
                  </a:tcPr>
                </a:tc>
                <a:extLst>
                  <a:ext uri="{0D108BD9-81ED-4DB2-BD59-A6C34878D82A}">
                    <a16:rowId xmlns:a16="http://schemas.microsoft.com/office/drawing/2014/main" val="3833277352"/>
                  </a:ext>
                </a:extLst>
              </a:tr>
              <a:tr h="299852">
                <a:tc>
                  <a:txBody>
                    <a:bodyPr/>
                    <a:lstStyle/>
                    <a:p>
                      <a:pPr algn="ctr">
                        <a:lnSpc>
                          <a:spcPts val="1500"/>
                        </a:lnSpc>
                        <a:spcAft>
                          <a:spcPts val="0"/>
                        </a:spcAft>
                      </a:pPr>
                      <a:r>
                        <a:rPr lang="en-US" altLang="ja-JP" sz="1400" kern="100" dirty="0">
                          <a:effectLst/>
                          <a:latin typeface="Arial" panose="020B0604020202020204" pitchFamily="34" charset="0"/>
                          <a:ea typeface="UD デジタル 教科書体 NK-B" panose="02020700000000000000" pitchFamily="18" charset="-128"/>
                          <a:cs typeface="Arial" panose="020B0604020202020204" pitchFamily="34" charset="0"/>
                        </a:rPr>
                        <a:t>-</a:t>
                      </a:r>
                      <a:endParaRPr lang="ja-JP" sz="1400"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400" kern="100" dirty="0">
                          <a:effectLst/>
                          <a:latin typeface="Arial" panose="020B0604020202020204" pitchFamily="34" charset="0"/>
                          <a:ea typeface="UD デジタル 教科書体 NK-B" panose="02020700000000000000" pitchFamily="18" charset="-128"/>
                          <a:cs typeface="Arial" panose="020B0604020202020204" pitchFamily="34" charset="0"/>
                        </a:rPr>
                        <a:t>-</a:t>
                      </a:r>
                      <a:endParaRPr lang="ja-JP" sz="1400"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noFill/>
                  </a:tcPr>
                </a:tc>
                <a:tc>
                  <a:txBody>
                    <a:bodyPr/>
                    <a:lstStyle/>
                    <a:p>
                      <a:pPr algn="ctr">
                        <a:lnSpc>
                          <a:spcPts val="1500"/>
                        </a:lnSpc>
                        <a:spcAft>
                          <a:spcPts val="0"/>
                        </a:spcAft>
                      </a:pPr>
                      <a:r>
                        <a:rPr lang="en-US" altLang="ja-JP" sz="1400" kern="100" dirty="0">
                          <a:effectLst/>
                          <a:latin typeface="Arial" panose="020B0604020202020204" pitchFamily="34" charset="0"/>
                          <a:ea typeface="UD デジタル 教科書体 NK-B" panose="02020700000000000000" pitchFamily="18" charset="-128"/>
                          <a:cs typeface="Arial" panose="020B0604020202020204" pitchFamily="34" charset="0"/>
                        </a:rPr>
                        <a:t>-</a:t>
                      </a:r>
                      <a:endParaRPr lang="ja-JP" sz="1400"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noFill/>
                  </a:tcPr>
                </a:tc>
                <a:extLst>
                  <a:ext uri="{0D108BD9-81ED-4DB2-BD59-A6C34878D82A}">
                    <a16:rowId xmlns:a16="http://schemas.microsoft.com/office/drawing/2014/main" val="3798203750"/>
                  </a:ext>
                </a:extLst>
              </a:tr>
              <a:tr h="299852">
                <a:tc>
                  <a:txBody>
                    <a:bodyPr/>
                    <a:lstStyle/>
                    <a:p>
                      <a:pPr algn="ctr">
                        <a:lnSpc>
                          <a:spcPts val="1500"/>
                        </a:lnSpc>
                        <a:spcAft>
                          <a:spcPts val="0"/>
                        </a:spcAft>
                      </a:pPr>
                      <a:r>
                        <a:rPr lang="en-US" altLang="ja-JP" sz="1400" kern="100" dirty="0">
                          <a:effectLst/>
                          <a:latin typeface="Arial" panose="020B0604020202020204" pitchFamily="34" charset="0"/>
                          <a:ea typeface="UD デジタル 教科書体 NK-B" panose="02020700000000000000" pitchFamily="18" charset="-128"/>
                          <a:cs typeface="Arial" panose="020B0604020202020204" pitchFamily="34" charset="0"/>
                        </a:rPr>
                        <a:t>20</a:t>
                      </a:r>
                      <a:r>
                        <a:rPr lang="en-US" altLang="ja-JP" sz="1400" kern="100" baseline="30000" dirty="0">
                          <a:effectLst/>
                          <a:latin typeface="Arial" panose="020B0604020202020204" pitchFamily="34" charset="0"/>
                          <a:ea typeface="UD デジタル 教科書体 NK-B" panose="02020700000000000000" pitchFamily="18" charset="-128"/>
                          <a:cs typeface="Arial" panose="020B0604020202020204" pitchFamily="34" charset="0"/>
                        </a:rPr>
                        <a:t>th</a:t>
                      </a:r>
                      <a:r>
                        <a:rPr lang="en-US" altLang="ja-JP" sz="1400" kern="100" dirty="0">
                          <a:effectLst/>
                          <a:latin typeface="Arial" panose="020B0604020202020204" pitchFamily="34" charset="0"/>
                          <a:ea typeface="UD デジタル 教科書体 NK-B" panose="02020700000000000000" pitchFamily="18" charset="-128"/>
                          <a:cs typeface="Arial" panose="020B0604020202020204" pitchFamily="34" charset="0"/>
                        </a:rPr>
                        <a:t> </a:t>
                      </a:r>
                      <a:endParaRPr lang="ja-JP" sz="1400"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rPr>
                        <a:t>Chicago</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pct10">
                      <a:fgClr>
                        <a:srgbClr val="002060"/>
                      </a:fgClr>
                      <a:bgClr>
                        <a:schemeClr val="bg1"/>
                      </a:bgClr>
                    </a:pattFill>
                  </a:tcPr>
                </a:tc>
                <a:tc>
                  <a:txBody>
                    <a:bodyPr/>
                    <a:lstStyle/>
                    <a:p>
                      <a:pPr algn="ctr">
                        <a:lnSpc>
                          <a:spcPts val="1500"/>
                        </a:lnSpc>
                        <a:spcAft>
                          <a:spcPts val="0"/>
                        </a:spcAft>
                      </a:pPr>
                      <a:r>
                        <a:rPr lang="en-US" alt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rPr>
                        <a:t>USA</a:t>
                      </a:r>
                      <a:endParaRPr lang="ja-JP" sz="1400" b="1"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pct10">
                      <a:fgClr>
                        <a:srgbClr val="002060"/>
                      </a:fgClr>
                      <a:bgClr>
                        <a:schemeClr val="bg1"/>
                      </a:bgClr>
                    </a:pattFill>
                  </a:tcPr>
                </a:tc>
                <a:extLst>
                  <a:ext uri="{0D108BD9-81ED-4DB2-BD59-A6C34878D82A}">
                    <a16:rowId xmlns:a16="http://schemas.microsoft.com/office/drawing/2014/main" val="551578885"/>
                  </a:ext>
                </a:extLst>
              </a:tr>
              <a:tr h="299852">
                <a:tc>
                  <a:txBody>
                    <a:bodyPr/>
                    <a:lstStyle/>
                    <a:p>
                      <a:pPr algn="ctr">
                        <a:lnSpc>
                          <a:spcPts val="1500"/>
                        </a:lnSpc>
                        <a:spcAft>
                          <a:spcPts val="0"/>
                        </a:spcAft>
                      </a:pPr>
                      <a:r>
                        <a:rPr lang="en-US" altLang="ja-JP" sz="1400" kern="100" dirty="0">
                          <a:effectLst/>
                          <a:latin typeface="Arial" panose="020B0604020202020204" pitchFamily="34" charset="0"/>
                          <a:ea typeface="UD デジタル 教科書体 NK-B" panose="02020700000000000000" pitchFamily="18" charset="-128"/>
                          <a:cs typeface="Arial" panose="020B0604020202020204" pitchFamily="34" charset="0"/>
                        </a:rPr>
                        <a:t>-</a:t>
                      </a:r>
                      <a:endParaRPr lang="ja-JP" sz="1400" kern="100" dirty="0">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36195" marR="36195" marT="9525" marB="0" anchor="ctr"/>
                </a:tc>
                <a:tc>
                  <a:txBody>
                    <a:bodyPr/>
                    <a:lstStyle/>
                    <a:p>
                      <a:pPr algn="ctr">
                        <a:lnSpc>
                          <a:spcPts val="1500"/>
                        </a:lnSpc>
                        <a:spcAft>
                          <a:spcPts val="0"/>
                        </a:spcAft>
                      </a:pPr>
                      <a:r>
                        <a:rPr lang="en-US" altLang="ja-JP" sz="1400" b="1" kern="12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rPr>
                        <a:t>Osaka</a:t>
                      </a:r>
                      <a:r>
                        <a:rPr lang="ja-JP" sz="1400" b="1" kern="12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400" b="1" kern="12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rPr>
                        <a:t>39</a:t>
                      </a:r>
                      <a:r>
                        <a:rPr lang="en-US" altLang="ja-JP" sz="1400" b="1" kern="1200" baseline="300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rPr>
                        <a:t>th</a:t>
                      </a:r>
                      <a:r>
                        <a:rPr lang="ja-JP" sz="1400" b="1" kern="12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rPr>
                        <a:t>）</a:t>
                      </a:r>
                      <a:endParaRPr lang="ja-JP" sz="1400" b="1" kern="1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pct75">
                      <a:fgClr>
                        <a:srgbClr val="00B050"/>
                      </a:fgClr>
                      <a:bgClr>
                        <a:schemeClr val="bg1"/>
                      </a:bgClr>
                    </a:pattFill>
                  </a:tcPr>
                </a:tc>
                <a:tc>
                  <a:txBody>
                    <a:bodyPr/>
                    <a:lstStyle/>
                    <a:p>
                      <a:pPr algn="ctr">
                        <a:lnSpc>
                          <a:spcPts val="1500"/>
                        </a:lnSpc>
                        <a:spcAft>
                          <a:spcPts val="0"/>
                        </a:spcAft>
                      </a:pPr>
                      <a:r>
                        <a:rPr lang="en-US" altLang="ja-JP" sz="1400" b="1" kern="1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rPr>
                        <a:t>Japan</a:t>
                      </a:r>
                      <a:endParaRPr lang="ja-JP" sz="1400" b="1" kern="100" dirty="0">
                        <a:solidFill>
                          <a:schemeClr val="tx1"/>
                        </a:solidFill>
                        <a:effectLst/>
                        <a:latin typeface="Arial" panose="020B0604020202020204" pitchFamily="34" charset="0"/>
                        <a:ea typeface="UD デジタル 教科書体 NK-B" panose="02020700000000000000" pitchFamily="18" charset="-128"/>
                        <a:cs typeface="Arial" panose="020B0604020202020204" pitchFamily="34" charset="0"/>
                      </a:endParaRPr>
                    </a:p>
                  </a:txBody>
                  <a:tcPr marL="0" marR="0" marT="0" marB="0" anchor="ctr">
                    <a:pattFill prst="pct75">
                      <a:fgClr>
                        <a:srgbClr val="00B050"/>
                      </a:fgClr>
                      <a:bgClr>
                        <a:schemeClr val="bg1"/>
                      </a:bgClr>
                    </a:pattFill>
                  </a:tcPr>
                </a:tc>
                <a:extLst>
                  <a:ext uri="{0D108BD9-81ED-4DB2-BD59-A6C34878D82A}">
                    <a16:rowId xmlns:a16="http://schemas.microsoft.com/office/drawing/2014/main" val="4156494486"/>
                  </a:ext>
                </a:extLst>
              </a:tr>
            </a:tbl>
          </a:graphicData>
        </a:graphic>
      </p:graphicFrame>
      <p:sp>
        <p:nvSpPr>
          <p:cNvPr id="22" name="テキスト ボックス 21">
            <a:extLst>
              <a:ext uri="{FF2B5EF4-FFF2-40B4-BE49-F238E27FC236}">
                <a16:creationId xmlns:a16="http://schemas.microsoft.com/office/drawing/2014/main" id="{BA3705D9-CD45-4777-9D42-F9489F1E73FE}"/>
              </a:ext>
            </a:extLst>
          </p:cNvPr>
          <p:cNvSpPr txBox="1">
            <a:spLocks noChangeAspect="1"/>
          </p:cNvSpPr>
          <p:nvPr/>
        </p:nvSpPr>
        <p:spPr>
          <a:xfrm>
            <a:off x="8097673" y="1654492"/>
            <a:ext cx="3098956" cy="1054135"/>
          </a:xfrm>
          <a:prstGeom prst="rect">
            <a:avLst/>
          </a:prstGeom>
          <a:noFill/>
        </p:spPr>
        <p:txBody>
          <a:bodyPr wrap="none" rtlCol="0">
            <a:noAutofit/>
          </a:bodyPr>
          <a:lstStyle/>
          <a:p>
            <a:pPr>
              <a:lnSpc>
                <a:spcPts val="1400"/>
              </a:lnSpc>
            </a:pPr>
            <a:r>
              <a:rPr kumimoji="1" lang="en-US" altLang="ja-JP" sz="1400" dirty="0">
                <a:latin typeface="Arial" panose="020B0604020202020204" pitchFamily="34" charset="0"/>
                <a:ea typeface="UD デジタル 教科書体 NK-B" panose="02020700000000000000" pitchFamily="18" charset="-128"/>
                <a:cs typeface="Arial" panose="020B0604020202020204" pitchFamily="34" charset="0"/>
              </a:rPr>
              <a:t>〔</a:t>
            </a:r>
            <a:r>
              <a:rPr lang="en-US" altLang="ja-JP" dirty="0">
                <a:latin typeface="Arial" panose="020B0604020202020204" pitchFamily="34" charset="0"/>
                <a:cs typeface="Arial" panose="020B0604020202020204" pitchFamily="34" charset="0"/>
              </a:rPr>
              <a:t> Global Financial Centre Index </a:t>
            </a:r>
            <a:r>
              <a:rPr kumimoji="1" lang="en-US" altLang="ja-JP" dirty="0">
                <a:latin typeface="Arial" panose="020B0604020202020204" pitchFamily="34" charset="0"/>
                <a:ea typeface="UD デジタル 教科書体 NK-B" panose="02020700000000000000" pitchFamily="18" charset="-128"/>
                <a:cs typeface="Arial" panose="020B0604020202020204" pitchFamily="34" charset="0"/>
              </a:rPr>
              <a:t>〕</a:t>
            </a:r>
            <a:endParaRPr kumimoji="1" lang="ja-JP" altLang="en-US" dirty="0">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24" name="Rectangle 1"/>
          <p:cNvSpPr>
            <a:spLocks noChangeArrowheads="1"/>
          </p:cNvSpPr>
          <p:nvPr/>
        </p:nvSpPr>
        <p:spPr bwMode="auto">
          <a:xfrm>
            <a:off x="8820066" y="6647474"/>
            <a:ext cx="309335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1638" defTabSz="914400" rtl="0" eaLnBrk="0" fontAlgn="base" latinLnBrk="0" hangingPunct="0">
              <a:lnSpc>
                <a:spcPct val="100000"/>
              </a:lnSpc>
              <a:spcBef>
                <a:spcPct val="0"/>
              </a:spcBef>
              <a:spcAft>
                <a:spcPct val="0"/>
              </a:spcAft>
              <a:buClrTx/>
              <a:buSzTx/>
              <a:buFontTx/>
              <a:buNone/>
              <a:tabLst/>
            </a:pPr>
            <a:r>
              <a:rPr kumimoji="0" lang="en-US" altLang="ja-JP" sz="1000" dirty="0">
                <a:solidFill>
                  <a:srgbClr val="000000"/>
                </a:solidFill>
                <a:latin typeface="Arial" panose="020B0604020202020204" pitchFamily="34" charset="0"/>
                <a:ea typeface="UD デジタル 教科書体 NK-R" panose="02020400000000000000" pitchFamily="18" charset="-128"/>
                <a:cs typeface="Arial" panose="020B0604020202020204" pitchFamily="34" charset="0"/>
              </a:rPr>
              <a:t>Source</a:t>
            </a:r>
            <a:r>
              <a:rPr kumimoji="0" lang="ja-JP" altLang="en-US" sz="1000" dirty="0">
                <a:solidFill>
                  <a:srgbClr val="000000"/>
                </a:solidFill>
                <a:latin typeface="Arial" panose="020B0604020202020204" pitchFamily="34" charset="0"/>
                <a:ea typeface="UD デジタル 教科書体 NK-R" panose="02020400000000000000" pitchFamily="18" charset="-128"/>
                <a:cs typeface="Arial" panose="020B0604020202020204" pitchFamily="34" charset="0"/>
              </a:rPr>
              <a:t>： </a:t>
            </a:r>
            <a:r>
              <a:rPr kumimoji="0" lang="en-US" altLang="ja-JP" sz="1000" dirty="0">
                <a:solidFill>
                  <a:srgbClr val="000000"/>
                </a:solidFill>
                <a:latin typeface="Arial" panose="020B0604020202020204" pitchFamily="34" charset="0"/>
                <a:ea typeface="UD デジタル 教科書体 NK-R" panose="02020400000000000000" pitchFamily="18" charset="-128"/>
                <a:cs typeface="Arial" panose="020B0604020202020204" pitchFamily="34" charset="0"/>
              </a:rPr>
              <a:t>UK Think-Tank Z/Yen Research</a:t>
            </a:r>
            <a:endParaRPr kumimoji="0" lang="ja-JP" altLang="en-US" sz="1000" i="0" u="none" strike="noStrike" cap="none" normalizeH="0" baseline="0" dirty="0">
              <a:ln>
                <a:noFill/>
              </a:ln>
              <a:solidFill>
                <a:schemeClr val="tx1"/>
              </a:solidFill>
              <a:effectLst/>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7" name="正方形/長方形 6"/>
          <p:cNvSpPr/>
          <p:nvPr/>
        </p:nvSpPr>
        <p:spPr>
          <a:xfrm>
            <a:off x="8485002" y="5622227"/>
            <a:ext cx="3562709" cy="1118255"/>
          </a:xfrm>
          <a:prstGeom prst="rect">
            <a:avLst/>
          </a:prstGeom>
        </p:spPr>
        <p:txBody>
          <a:bodyPr wrap="square">
            <a:spAutoFit/>
          </a:bodyPr>
          <a:lstStyle/>
          <a:p>
            <a:pPr>
              <a:lnSpc>
                <a:spcPts val="1600"/>
              </a:lnSpc>
              <a:spcAft>
                <a:spcPts val="0"/>
              </a:spcAft>
            </a:pPr>
            <a:r>
              <a:rPr kumimoji="1" lang="en-US" altLang="ja-JP" sz="1300" dirty="0">
                <a:latin typeface="Arial" panose="020B0604020202020204" pitchFamily="34" charset="0"/>
                <a:ea typeface="UD デジタル 教科書体 NK-B" panose="02020700000000000000" pitchFamily="18" charset="-128"/>
                <a:cs typeface="Arial" panose="020B0604020202020204" pitchFamily="34" charset="0"/>
              </a:rPr>
              <a:t>【Assessment items】</a:t>
            </a:r>
          </a:p>
          <a:p>
            <a:pPr>
              <a:lnSpc>
                <a:spcPts val="1600"/>
              </a:lnSpc>
              <a:spcAft>
                <a:spcPts val="0"/>
              </a:spcAft>
            </a:pPr>
            <a:r>
              <a:rPr kumimoji="1" lang="ja-JP" altLang="en-US" sz="1300" dirty="0">
                <a:latin typeface="Arial" panose="020B0604020202020204" pitchFamily="34" charset="0"/>
                <a:ea typeface="UD デジタル 教科書体 NK-B" panose="02020700000000000000" pitchFamily="18" charset="-128"/>
                <a:cs typeface="Arial" panose="020B0604020202020204" pitchFamily="34" charset="0"/>
              </a:rPr>
              <a:t>①</a:t>
            </a:r>
            <a:r>
              <a:rPr kumimoji="1" lang="en-US" altLang="ja-JP" sz="1300" dirty="0">
                <a:latin typeface="Arial" panose="020B0604020202020204" pitchFamily="34" charset="0"/>
                <a:ea typeface="UD デジタル 教科書体 NK-B" panose="02020700000000000000" pitchFamily="18" charset="-128"/>
                <a:cs typeface="Arial" panose="020B0604020202020204" pitchFamily="34" charset="0"/>
              </a:rPr>
              <a:t>Business environment</a:t>
            </a:r>
            <a:r>
              <a:rPr kumimoji="1" lang="ja-JP" altLang="en-US" sz="1300" dirty="0">
                <a:latin typeface="Arial" panose="020B0604020202020204" pitchFamily="34" charset="0"/>
                <a:ea typeface="UD デジタル 教科書体 NK-B" panose="02020700000000000000" pitchFamily="18" charset="-128"/>
                <a:cs typeface="Arial" panose="020B0604020202020204" pitchFamily="34" charset="0"/>
              </a:rPr>
              <a:t>　</a:t>
            </a:r>
            <a:endParaRPr kumimoji="1" lang="en-US" altLang="ja-JP" sz="1300" dirty="0">
              <a:latin typeface="Arial" panose="020B0604020202020204" pitchFamily="34" charset="0"/>
              <a:ea typeface="UD デジタル 教科書体 NK-B" panose="02020700000000000000" pitchFamily="18" charset="-128"/>
              <a:cs typeface="Arial" panose="020B0604020202020204" pitchFamily="34" charset="0"/>
            </a:endParaRPr>
          </a:p>
          <a:p>
            <a:pPr>
              <a:lnSpc>
                <a:spcPts val="1600"/>
              </a:lnSpc>
              <a:spcAft>
                <a:spcPts val="0"/>
              </a:spcAft>
            </a:pPr>
            <a:r>
              <a:rPr kumimoji="1" lang="ja-JP" altLang="en-US" sz="1300" dirty="0">
                <a:latin typeface="Arial" panose="020B0604020202020204" pitchFamily="34" charset="0"/>
                <a:ea typeface="UD デジタル 教科書体 NK-B" panose="02020700000000000000" pitchFamily="18" charset="-128"/>
                <a:cs typeface="Arial" panose="020B0604020202020204" pitchFamily="34" charset="0"/>
              </a:rPr>
              <a:t>②</a:t>
            </a:r>
            <a:r>
              <a:rPr kumimoji="1" lang="en-US" altLang="ja-JP" sz="1300" dirty="0">
                <a:latin typeface="Arial" panose="020B0604020202020204" pitchFamily="34" charset="0"/>
                <a:ea typeface="UD デジタル 教科書体 NK-B" panose="02020700000000000000" pitchFamily="18" charset="-128"/>
                <a:cs typeface="Arial" panose="020B0604020202020204" pitchFamily="34" charset="0"/>
              </a:rPr>
              <a:t>Human resources</a:t>
            </a:r>
            <a:r>
              <a:rPr kumimoji="1" lang="ja-JP" altLang="en-US" sz="1300" dirty="0">
                <a:latin typeface="Arial" panose="020B0604020202020204" pitchFamily="34" charset="0"/>
                <a:ea typeface="UD デジタル 教科書体 NK-B" panose="02020700000000000000" pitchFamily="18" charset="-128"/>
                <a:cs typeface="Arial" panose="020B0604020202020204" pitchFamily="34" charset="0"/>
              </a:rPr>
              <a:t>　③</a:t>
            </a:r>
            <a:r>
              <a:rPr kumimoji="1" lang="en-US" altLang="ja-JP" sz="1300" dirty="0">
                <a:latin typeface="Arial" panose="020B0604020202020204" pitchFamily="34" charset="0"/>
                <a:ea typeface="UD デジタル 教科書体 NK-B" panose="02020700000000000000" pitchFamily="18" charset="-128"/>
                <a:cs typeface="Arial" panose="020B0604020202020204" pitchFamily="34" charset="0"/>
              </a:rPr>
              <a:t>Infrastructure</a:t>
            </a:r>
          </a:p>
          <a:p>
            <a:pPr>
              <a:lnSpc>
                <a:spcPts val="1600"/>
              </a:lnSpc>
              <a:spcAft>
                <a:spcPts val="0"/>
              </a:spcAft>
            </a:pPr>
            <a:r>
              <a:rPr kumimoji="1" lang="ja-JP" altLang="en-US" sz="1300" dirty="0">
                <a:latin typeface="Arial" panose="020B0604020202020204" pitchFamily="34" charset="0"/>
                <a:ea typeface="UD デジタル 教科書体 NK-B" panose="02020700000000000000" pitchFamily="18" charset="-128"/>
                <a:cs typeface="Arial" panose="020B0604020202020204" pitchFamily="34" charset="0"/>
              </a:rPr>
              <a:t>④</a:t>
            </a:r>
            <a:r>
              <a:rPr kumimoji="1" lang="en-US" altLang="ja-JP" sz="1300" dirty="0">
                <a:latin typeface="Arial" panose="020B0604020202020204" pitchFamily="34" charset="0"/>
                <a:ea typeface="UD デジタル 教科書体 NK-B" panose="02020700000000000000" pitchFamily="18" charset="-128"/>
                <a:cs typeface="Arial" panose="020B0604020202020204" pitchFamily="34" charset="0"/>
              </a:rPr>
              <a:t>Development level in the financial field</a:t>
            </a:r>
          </a:p>
          <a:p>
            <a:pPr>
              <a:lnSpc>
                <a:spcPts val="1600"/>
              </a:lnSpc>
              <a:spcAft>
                <a:spcPts val="0"/>
              </a:spcAft>
            </a:pPr>
            <a:r>
              <a:rPr kumimoji="1" lang="ja-JP" altLang="en-US" sz="1300" dirty="0">
                <a:latin typeface="Arial" panose="020B0604020202020204" pitchFamily="34" charset="0"/>
                <a:ea typeface="UD デジタル 教科書体 NK-B" panose="02020700000000000000" pitchFamily="18" charset="-128"/>
                <a:cs typeface="Arial" panose="020B0604020202020204" pitchFamily="34" charset="0"/>
              </a:rPr>
              <a:t>⑤</a:t>
            </a:r>
            <a:r>
              <a:rPr kumimoji="1" lang="en-US" altLang="ja-JP" sz="1300" dirty="0">
                <a:latin typeface="Arial" panose="020B0604020202020204" pitchFamily="34" charset="0"/>
                <a:ea typeface="UD デジタル 教科書体 NK-B" panose="02020700000000000000" pitchFamily="18" charset="-128"/>
                <a:cs typeface="Arial" panose="020B0604020202020204" pitchFamily="34" charset="0"/>
              </a:rPr>
              <a:t>International evaluation </a:t>
            </a:r>
            <a:endParaRPr kumimoji="1" lang="ja-JP" altLang="en-US" sz="1300" dirty="0">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39" name="正方形/長方形 38"/>
          <p:cNvSpPr/>
          <p:nvPr/>
        </p:nvSpPr>
        <p:spPr>
          <a:xfrm>
            <a:off x="3712886" y="1786011"/>
            <a:ext cx="5473817" cy="412934"/>
          </a:xfrm>
          <a:prstGeom prst="rect">
            <a:avLst/>
          </a:prstGeom>
        </p:spPr>
        <p:txBody>
          <a:bodyPr wrap="square">
            <a:spAutoFit/>
          </a:bodyPr>
          <a:lstStyle/>
          <a:p>
            <a:pPr>
              <a:lnSpc>
                <a:spcPts val="2500"/>
              </a:lnSpc>
              <a:spcAft>
                <a:spcPts val="0"/>
              </a:spcAft>
            </a:pPr>
            <a:r>
              <a:rPr kumimoji="1" lang="ja-JP" altLang="en-US" spc="-150" dirty="0">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400" b="1" dirty="0">
                <a:solidFill>
                  <a:schemeClr val="dk1"/>
                </a:solidFill>
                <a:latin typeface="Arial" panose="020B0604020202020204" pitchFamily="34" charset="0"/>
                <a:cs typeface="Arial" panose="020B0604020202020204" pitchFamily="34" charset="0"/>
              </a:rPr>
              <a:t>The negative impact of unipolar concentration in Tokyo</a:t>
            </a:r>
          </a:p>
        </p:txBody>
      </p:sp>
      <p:graphicFrame>
        <p:nvGraphicFramePr>
          <p:cNvPr id="40" name="表 39"/>
          <p:cNvGraphicFramePr>
            <a:graphicFrameLocks noGrp="1"/>
          </p:cNvGraphicFramePr>
          <p:nvPr/>
        </p:nvGraphicFramePr>
        <p:xfrm>
          <a:off x="266748" y="4816000"/>
          <a:ext cx="3057477" cy="670560"/>
        </p:xfrm>
        <a:graphic>
          <a:graphicData uri="http://schemas.openxmlformats.org/drawingml/2006/table">
            <a:tbl>
              <a:tblPr firstRow="1" bandRow="1">
                <a:tableStyleId>{5C22544A-7EE6-4342-B048-85BDC9FD1C3A}</a:tableStyleId>
              </a:tblPr>
              <a:tblGrid>
                <a:gridCol w="3057477">
                  <a:extLst>
                    <a:ext uri="{9D8B030D-6E8A-4147-A177-3AD203B41FA5}">
                      <a16:colId xmlns:a16="http://schemas.microsoft.com/office/drawing/2014/main" val="2261158890"/>
                    </a:ext>
                  </a:extLst>
                </a:gridCol>
              </a:tblGrid>
              <a:tr h="398488">
                <a:tc>
                  <a: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8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Financial cities with</a:t>
                      </a:r>
                    </a:p>
                    <a:p>
                      <a:r>
                        <a:rPr kumimoji="1" lang="en-US" altLang="ja-JP" sz="1800" baseline="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  </a:t>
                      </a:r>
                      <a:r>
                        <a:rPr kumimoji="1" lang="en-US" altLang="ja-JP" sz="18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different functions</a:t>
                      </a:r>
                      <a:endParaRPr kumimoji="1" lang="ja-JP" altLang="en-US" sz="18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graphicFrame>
        <p:nvGraphicFramePr>
          <p:cNvPr id="41" name="表 40"/>
          <p:cNvGraphicFramePr>
            <a:graphicFrameLocks noGrp="1"/>
          </p:cNvGraphicFramePr>
          <p:nvPr/>
        </p:nvGraphicFramePr>
        <p:xfrm>
          <a:off x="245426" y="1447923"/>
          <a:ext cx="3831273" cy="398488"/>
        </p:xfrm>
        <a:graphic>
          <a:graphicData uri="http://schemas.openxmlformats.org/drawingml/2006/table">
            <a:tbl>
              <a:tblPr firstRow="1" bandRow="1">
                <a:tableStyleId>{5C22544A-7EE6-4342-B048-85BDC9FD1C3A}</a:tableStyleId>
              </a:tblPr>
              <a:tblGrid>
                <a:gridCol w="3831273">
                  <a:extLst>
                    <a:ext uri="{9D8B030D-6E8A-4147-A177-3AD203B41FA5}">
                      <a16:colId xmlns:a16="http://schemas.microsoft.com/office/drawing/2014/main" val="2261158890"/>
                    </a:ext>
                  </a:extLst>
                </a:gridCol>
              </a:tblGrid>
              <a:tr h="398488">
                <a:tc>
                  <a: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20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Japan’s current situation</a:t>
                      </a:r>
                      <a:endParaRPr kumimoji="1" lang="ja-JP" altLang="en-US" sz="20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graphicFrame>
        <p:nvGraphicFramePr>
          <p:cNvPr id="38" name="表 37"/>
          <p:cNvGraphicFramePr>
            <a:graphicFrameLocks noGrp="1"/>
          </p:cNvGraphicFramePr>
          <p:nvPr/>
        </p:nvGraphicFramePr>
        <p:xfrm>
          <a:off x="503163" y="6153861"/>
          <a:ext cx="1116000" cy="6696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3027543091"/>
                    </a:ext>
                  </a:extLst>
                </a:gridCol>
              </a:tblGrid>
              <a:tr h="669600">
                <a:tc>
                  <a:txBody>
                    <a:bodyPr/>
                    <a:lstStyle/>
                    <a:p>
                      <a:pPr algn="ctr"/>
                      <a:r>
                        <a:rPr kumimoji="1" lang="en-US" altLang="ja-JP"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rPr>
                        <a:t>UK</a:t>
                      </a:r>
                      <a:endParaRPr kumimoji="1" lang="ja-JP" altLang="en-US"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endParaRPr>
                    </a:p>
                  </a:txBody>
                  <a:tcPr anchor="ctr">
                    <a:lnL w="3175" cap="flat" cmpd="sng" algn="ctr">
                      <a:solidFill>
                        <a:schemeClr val="tx1">
                          <a:lumMod val="75000"/>
                          <a:lumOff val="25000"/>
                        </a:schemeClr>
                      </a:solidFill>
                      <a:prstDash val="sysDot"/>
                      <a:round/>
                      <a:headEnd type="none" w="med" len="med"/>
                      <a:tailEnd type="none" w="med" len="med"/>
                    </a:lnL>
                    <a:lnR w="3175" cap="flat" cmpd="sng" algn="ctr">
                      <a:solidFill>
                        <a:schemeClr val="tx1">
                          <a:lumMod val="75000"/>
                          <a:lumOff val="25000"/>
                        </a:schemeClr>
                      </a:solidFill>
                      <a:prstDash val="sysDot"/>
                      <a:round/>
                      <a:headEnd type="none" w="med" len="med"/>
                      <a:tailEnd type="none" w="med" len="med"/>
                    </a:lnR>
                    <a:lnT w="3175" cap="flat" cmpd="sng" algn="ctr">
                      <a:solidFill>
                        <a:schemeClr val="tx1">
                          <a:lumMod val="75000"/>
                          <a:lumOff val="25000"/>
                        </a:schemeClr>
                      </a:solidFill>
                      <a:prstDash val="sysDot"/>
                      <a:round/>
                      <a:headEnd type="none" w="med" len="med"/>
                      <a:tailEnd type="none" w="med" len="med"/>
                    </a:lnT>
                    <a:lnB w="3175" cap="flat" cmpd="sng" algn="ctr">
                      <a:solidFill>
                        <a:schemeClr val="tx1">
                          <a:lumMod val="75000"/>
                          <a:lumOff val="25000"/>
                        </a:schemeClr>
                      </a:solidFill>
                      <a:prstDash val="sysDot"/>
                      <a:round/>
                      <a:headEnd type="none" w="med" len="med"/>
                      <a:tailEnd type="none" w="med" len="med"/>
                    </a:lnB>
                    <a:solidFill>
                      <a:schemeClr val="tx1"/>
                    </a:solidFill>
                  </a:tcPr>
                </a:tc>
                <a:extLst>
                  <a:ext uri="{0D108BD9-81ED-4DB2-BD59-A6C34878D82A}">
                    <a16:rowId xmlns:a16="http://schemas.microsoft.com/office/drawing/2014/main" val="2612227816"/>
                  </a:ext>
                </a:extLst>
              </a:tr>
            </a:tbl>
          </a:graphicData>
        </a:graphic>
      </p:graphicFrame>
      <p:graphicFrame>
        <p:nvGraphicFramePr>
          <p:cNvPr id="43" name="表 42"/>
          <p:cNvGraphicFramePr>
            <a:graphicFrameLocks noGrp="1"/>
          </p:cNvGraphicFramePr>
          <p:nvPr/>
        </p:nvGraphicFramePr>
        <p:xfrm>
          <a:off x="503163" y="5414332"/>
          <a:ext cx="1116000" cy="66960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3027543091"/>
                    </a:ext>
                  </a:extLst>
                </a:gridCol>
              </a:tblGrid>
              <a:tr h="669600">
                <a:tc>
                  <a:txBody>
                    <a:bodyPr/>
                    <a:lstStyle/>
                    <a:p>
                      <a:pPr algn="ctr"/>
                      <a:r>
                        <a:rPr kumimoji="1" lang="en-US" altLang="ja-JP"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rPr>
                        <a:t>USA</a:t>
                      </a:r>
                    </a:p>
                  </a:txBody>
                  <a:tcPr anchor="ctr">
                    <a:lnL w="3175" cap="flat" cmpd="sng" algn="ctr">
                      <a:solidFill>
                        <a:schemeClr val="tx1">
                          <a:lumMod val="75000"/>
                          <a:lumOff val="25000"/>
                        </a:schemeClr>
                      </a:solidFill>
                      <a:prstDash val="sysDot"/>
                      <a:round/>
                      <a:headEnd type="none" w="med" len="med"/>
                      <a:tailEnd type="none" w="med" len="med"/>
                    </a:lnL>
                    <a:lnR w="3175" cap="flat" cmpd="sng" algn="ctr">
                      <a:solidFill>
                        <a:schemeClr val="tx1">
                          <a:lumMod val="75000"/>
                          <a:lumOff val="25000"/>
                        </a:schemeClr>
                      </a:solidFill>
                      <a:prstDash val="sysDot"/>
                      <a:round/>
                      <a:headEnd type="none" w="med" len="med"/>
                      <a:tailEnd type="none" w="med" len="med"/>
                    </a:lnR>
                    <a:lnT w="3175" cap="flat" cmpd="sng" algn="ctr">
                      <a:solidFill>
                        <a:schemeClr val="tx1">
                          <a:lumMod val="75000"/>
                          <a:lumOff val="25000"/>
                        </a:schemeClr>
                      </a:solidFill>
                      <a:prstDash val="sysDot"/>
                      <a:round/>
                      <a:headEnd type="none" w="med" len="med"/>
                      <a:tailEnd type="none" w="med" len="med"/>
                    </a:lnT>
                    <a:lnB w="3175" cap="flat" cmpd="sng" algn="ctr">
                      <a:solidFill>
                        <a:schemeClr val="tx1">
                          <a:lumMod val="75000"/>
                          <a:lumOff val="25000"/>
                        </a:schemeClr>
                      </a:solidFill>
                      <a:prstDash val="sysDot"/>
                      <a:round/>
                      <a:headEnd type="none" w="med" len="med"/>
                      <a:tailEnd type="none" w="med" len="med"/>
                    </a:lnB>
                    <a:solidFill>
                      <a:schemeClr val="tx1"/>
                    </a:solidFill>
                  </a:tcPr>
                </a:tc>
                <a:extLst>
                  <a:ext uri="{0D108BD9-81ED-4DB2-BD59-A6C34878D82A}">
                    <a16:rowId xmlns:a16="http://schemas.microsoft.com/office/drawing/2014/main" val="2612227816"/>
                  </a:ext>
                </a:extLst>
              </a:tr>
            </a:tbl>
          </a:graphicData>
        </a:graphic>
      </p:graphicFrame>
      <p:graphicFrame>
        <p:nvGraphicFramePr>
          <p:cNvPr id="45" name="表 44"/>
          <p:cNvGraphicFramePr>
            <a:graphicFrameLocks noGrp="1"/>
          </p:cNvGraphicFramePr>
          <p:nvPr/>
        </p:nvGraphicFramePr>
        <p:xfrm>
          <a:off x="1657350" y="6106518"/>
          <a:ext cx="3167821" cy="792480"/>
        </p:xfrm>
        <a:graphic>
          <a:graphicData uri="http://schemas.openxmlformats.org/drawingml/2006/table">
            <a:tbl>
              <a:tblPr firstRow="1" bandRow="1">
                <a:tableStyleId>{5C22544A-7EE6-4342-B048-85BDC9FD1C3A}</a:tableStyleId>
              </a:tblPr>
              <a:tblGrid>
                <a:gridCol w="3167821">
                  <a:extLst>
                    <a:ext uri="{9D8B030D-6E8A-4147-A177-3AD203B41FA5}">
                      <a16:colId xmlns:a16="http://schemas.microsoft.com/office/drawing/2014/main" val="3174523281"/>
                    </a:ext>
                  </a:extLst>
                </a:gridCol>
              </a:tblGrid>
              <a:tr h="295055">
                <a:tc>
                  <a:txBody>
                    <a:bodyPr/>
                    <a:lstStyle/>
                    <a:p>
                      <a:pPr algn="ctr"/>
                      <a:r>
                        <a:rPr kumimoji="1" lang="en-US" altLang="ja-JP"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rPr>
                        <a:t>London</a:t>
                      </a:r>
                      <a:endParaRPr kumimoji="1" lang="ja-JP" altLang="en-US"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3175" cap="flat" cmpd="sng" algn="ctr">
                      <a:solidFill>
                        <a:schemeClr val="tx1">
                          <a:lumMod val="75000"/>
                          <a:lumOff val="25000"/>
                        </a:schemeClr>
                      </a:solidFill>
                      <a:prstDash val="sysDot"/>
                      <a:round/>
                      <a:headEnd type="none" w="med" len="med"/>
                      <a:tailEnd type="none" w="med" len="med"/>
                    </a:lnL>
                    <a:lnR w="3175" cap="flat" cmpd="sng" algn="ctr">
                      <a:solidFill>
                        <a:schemeClr val="tx1">
                          <a:lumMod val="75000"/>
                          <a:lumOff val="25000"/>
                        </a:schemeClr>
                      </a:solidFill>
                      <a:prstDash val="sysDot"/>
                      <a:round/>
                      <a:headEnd type="none" w="med" len="med"/>
                      <a:tailEnd type="none" w="med" len="med"/>
                    </a:lnR>
                    <a:lnT w="3175" cap="flat" cmpd="sng" algn="ctr">
                      <a:solidFill>
                        <a:schemeClr val="tx1">
                          <a:lumMod val="75000"/>
                          <a:lumOff val="25000"/>
                        </a:schemeClr>
                      </a:solidFill>
                      <a:prstDash val="sysDot"/>
                      <a:round/>
                      <a:headEnd type="none" w="med" len="med"/>
                      <a:tailEnd type="none" w="med" len="med"/>
                    </a:lnT>
                    <a:lnB w="3175" cap="flat" cmpd="sng" algn="ctr">
                      <a:solidFill>
                        <a:schemeClr val="tx1">
                          <a:lumMod val="75000"/>
                          <a:lumOff val="25000"/>
                        </a:schemeClr>
                      </a:solidFill>
                      <a:prstDash val="sysDot"/>
                      <a:round/>
                      <a:headEnd type="none" w="med" len="med"/>
                      <a:tailEnd type="none" w="med" len="med"/>
                    </a:lnB>
                    <a:solidFill>
                      <a:srgbClr val="002060"/>
                    </a:solidFill>
                  </a:tcPr>
                </a:tc>
                <a:extLst>
                  <a:ext uri="{0D108BD9-81ED-4DB2-BD59-A6C34878D82A}">
                    <a16:rowId xmlns:a16="http://schemas.microsoft.com/office/drawing/2014/main" val="2612227816"/>
                  </a:ext>
                </a:extLst>
              </a:tr>
              <a:tr h="402348">
                <a:tc>
                  <a:txBody>
                    <a:bodyPr/>
                    <a:lstStyle/>
                    <a:p>
                      <a:pPr marL="0" algn="l" defTabSz="914400" rtl="0" eaLnBrk="1" latinLnBrk="0" hangingPunct="1"/>
                      <a:r>
                        <a:rPr kumimoji="1" lang="en-US" altLang="ja-JP" sz="12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Financial market with the world’s largest stock exchange volume</a:t>
                      </a:r>
                      <a:endParaRPr kumimoji="1" lang="ja-JP" altLang="en-US" sz="12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marL="36000" marR="36000">
                    <a:lnL w="3175" cap="flat" cmpd="sng" algn="ctr">
                      <a:solidFill>
                        <a:schemeClr val="tx1">
                          <a:lumMod val="75000"/>
                          <a:lumOff val="25000"/>
                        </a:schemeClr>
                      </a:solidFill>
                      <a:prstDash val="sysDot"/>
                      <a:round/>
                      <a:headEnd type="none" w="med" len="med"/>
                      <a:tailEnd type="none" w="med" len="med"/>
                    </a:lnL>
                    <a:lnR w="3175" cap="flat" cmpd="sng" algn="ctr">
                      <a:solidFill>
                        <a:schemeClr val="tx1">
                          <a:lumMod val="75000"/>
                          <a:lumOff val="25000"/>
                        </a:schemeClr>
                      </a:solidFill>
                      <a:prstDash val="sysDot"/>
                      <a:round/>
                      <a:headEnd type="none" w="med" len="med"/>
                      <a:tailEnd type="none" w="med" len="med"/>
                    </a:lnR>
                    <a:lnT w="3175" cap="flat" cmpd="sng" algn="ctr">
                      <a:solidFill>
                        <a:schemeClr val="tx1">
                          <a:lumMod val="75000"/>
                          <a:lumOff val="25000"/>
                        </a:schemeClr>
                      </a:solidFill>
                      <a:prstDash val="sysDot"/>
                      <a:round/>
                      <a:headEnd type="none" w="med" len="med"/>
                      <a:tailEnd type="none" w="med" len="med"/>
                    </a:lnT>
                    <a:lnB w="3175" cap="flat" cmpd="sng" algn="ctr">
                      <a:solidFill>
                        <a:schemeClr val="tx1">
                          <a:lumMod val="75000"/>
                          <a:lumOff val="25000"/>
                        </a:schemeClr>
                      </a:solidFill>
                      <a:prstDash val="sysDot"/>
                      <a:round/>
                      <a:headEnd type="none" w="med" len="med"/>
                      <a:tailEnd type="none" w="med" len="med"/>
                    </a:lnB>
                    <a:noFill/>
                  </a:tcPr>
                </a:tc>
                <a:extLst>
                  <a:ext uri="{0D108BD9-81ED-4DB2-BD59-A6C34878D82A}">
                    <a16:rowId xmlns:a16="http://schemas.microsoft.com/office/drawing/2014/main" val="3850192952"/>
                  </a:ext>
                </a:extLst>
              </a:tr>
            </a:tbl>
          </a:graphicData>
        </a:graphic>
      </p:graphicFrame>
      <p:graphicFrame>
        <p:nvGraphicFramePr>
          <p:cNvPr id="46" name="表 45"/>
          <p:cNvGraphicFramePr>
            <a:graphicFrameLocks noGrp="1"/>
          </p:cNvGraphicFramePr>
          <p:nvPr/>
        </p:nvGraphicFramePr>
        <p:xfrm>
          <a:off x="4891803" y="5430655"/>
          <a:ext cx="3140367" cy="609600"/>
        </p:xfrm>
        <a:graphic>
          <a:graphicData uri="http://schemas.openxmlformats.org/drawingml/2006/table">
            <a:tbl>
              <a:tblPr firstRow="1" bandRow="1">
                <a:tableStyleId>{5C22544A-7EE6-4342-B048-85BDC9FD1C3A}</a:tableStyleId>
              </a:tblPr>
              <a:tblGrid>
                <a:gridCol w="3140367">
                  <a:extLst>
                    <a:ext uri="{9D8B030D-6E8A-4147-A177-3AD203B41FA5}">
                      <a16:colId xmlns:a16="http://schemas.microsoft.com/office/drawing/2014/main" val="3532190650"/>
                    </a:ext>
                  </a:extLst>
                </a:gridCol>
              </a:tblGrid>
              <a:tr h="0">
                <a:tc>
                  <a:txBody>
                    <a:bodyPr/>
                    <a:lstStyle/>
                    <a:p>
                      <a:pPr algn="ctr"/>
                      <a:r>
                        <a:rPr kumimoji="1" lang="en-US" altLang="ja-JP"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rPr>
                        <a:t>Chicago</a:t>
                      </a:r>
                      <a:endParaRPr kumimoji="1" lang="ja-JP" altLang="en-US"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3175" cap="flat" cmpd="sng" algn="ctr">
                      <a:solidFill>
                        <a:schemeClr val="tx1">
                          <a:lumMod val="75000"/>
                          <a:lumOff val="25000"/>
                        </a:schemeClr>
                      </a:solidFill>
                      <a:prstDash val="sysDot"/>
                      <a:round/>
                      <a:headEnd type="none" w="med" len="med"/>
                      <a:tailEnd type="none" w="med" len="med"/>
                    </a:lnL>
                    <a:lnR w="3175" cap="flat" cmpd="sng" algn="ctr">
                      <a:solidFill>
                        <a:schemeClr val="tx1">
                          <a:lumMod val="75000"/>
                          <a:lumOff val="25000"/>
                        </a:schemeClr>
                      </a:solidFill>
                      <a:prstDash val="sysDot"/>
                      <a:round/>
                      <a:headEnd type="none" w="med" len="med"/>
                      <a:tailEnd type="none" w="med" len="med"/>
                    </a:lnR>
                    <a:lnT w="3175" cap="flat" cmpd="sng" algn="ctr">
                      <a:solidFill>
                        <a:schemeClr val="tx1">
                          <a:lumMod val="75000"/>
                          <a:lumOff val="25000"/>
                        </a:schemeClr>
                      </a:solidFill>
                      <a:prstDash val="sysDot"/>
                      <a:round/>
                      <a:headEnd type="none" w="med" len="med"/>
                      <a:tailEnd type="none" w="med" len="med"/>
                    </a:lnT>
                    <a:lnB w="3175" cap="flat" cmpd="sng" algn="ctr">
                      <a:solidFill>
                        <a:schemeClr val="tx1">
                          <a:lumMod val="75000"/>
                          <a:lumOff val="25000"/>
                        </a:schemeClr>
                      </a:solidFill>
                      <a:prstDash val="sysDot"/>
                      <a:round/>
                      <a:headEnd type="none" w="med" len="med"/>
                      <a:tailEnd type="none" w="med" len="med"/>
                    </a:lnB>
                    <a:solidFill>
                      <a:srgbClr val="002060"/>
                    </a:solidFill>
                  </a:tcPr>
                </a:tc>
                <a:extLst>
                  <a:ext uri="{0D108BD9-81ED-4DB2-BD59-A6C34878D82A}">
                    <a16:rowId xmlns:a16="http://schemas.microsoft.com/office/drawing/2014/main" val="2612227816"/>
                  </a:ext>
                </a:extLst>
              </a:tr>
              <a:tr h="0">
                <a:tc>
                  <a:txBody>
                    <a:bodyPr/>
                    <a:lstStyle/>
                    <a:p>
                      <a:pPr marL="0" algn="l" defTabSz="914400" rtl="0" eaLnBrk="1" latinLnBrk="0" hangingPunct="1"/>
                      <a:r>
                        <a:rPr kumimoji="1" lang="en-US" altLang="ja-JP" sz="12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World’s largest derivative exchange</a:t>
                      </a:r>
                      <a:endParaRPr kumimoji="1" lang="ja-JP" altLang="en-US" sz="12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3175" cap="flat" cmpd="sng" algn="ctr">
                      <a:solidFill>
                        <a:schemeClr val="tx1">
                          <a:lumMod val="75000"/>
                          <a:lumOff val="25000"/>
                        </a:schemeClr>
                      </a:solidFill>
                      <a:prstDash val="sysDot"/>
                      <a:round/>
                      <a:headEnd type="none" w="med" len="med"/>
                      <a:tailEnd type="none" w="med" len="med"/>
                    </a:lnL>
                    <a:lnR w="3175" cap="flat" cmpd="sng" algn="ctr">
                      <a:solidFill>
                        <a:schemeClr val="tx1">
                          <a:lumMod val="75000"/>
                          <a:lumOff val="25000"/>
                        </a:schemeClr>
                      </a:solidFill>
                      <a:prstDash val="sysDot"/>
                      <a:round/>
                      <a:headEnd type="none" w="med" len="med"/>
                      <a:tailEnd type="none" w="med" len="med"/>
                    </a:lnR>
                    <a:lnT w="3175" cap="flat" cmpd="sng" algn="ctr">
                      <a:solidFill>
                        <a:schemeClr val="tx1">
                          <a:lumMod val="75000"/>
                          <a:lumOff val="25000"/>
                        </a:schemeClr>
                      </a:solidFill>
                      <a:prstDash val="sysDot"/>
                      <a:round/>
                      <a:headEnd type="none" w="med" len="med"/>
                      <a:tailEnd type="none" w="med" len="med"/>
                    </a:lnT>
                    <a:lnB w="3175" cap="flat" cmpd="sng" algn="ctr">
                      <a:solidFill>
                        <a:schemeClr val="tx1">
                          <a:lumMod val="75000"/>
                          <a:lumOff val="25000"/>
                        </a:schemeClr>
                      </a:solidFill>
                      <a:prstDash val="sysDot"/>
                      <a:round/>
                      <a:headEnd type="none" w="med" len="med"/>
                      <a:tailEnd type="none" w="med" len="med"/>
                    </a:lnB>
                    <a:noFill/>
                  </a:tcPr>
                </a:tc>
                <a:extLst>
                  <a:ext uri="{0D108BD9-81ED-4DB2-BD59-A6C34878D82A}">
                    <a16:rowId xmlns:a16="http://schemas.microsoft.com/office/drawing/2014/main" val="3850192952"/>
                  </a:ext>
                </a:extLst>
              </a:tr>
            </a:tbl>
          </a:graphicData>
        </a:graphic>
      </p:graphicFrame>
      <p:graphicFrame>
        <p:nvGraphicFramePr>
          <p:cNvPr id="47" name="表 46"/>
          <p:cNvGraphicFramePr>
            <a:graphicFrameLocks noGrp="1"/>
          </p:cNvGraphicFramePr>
          <p:nvPr/>
        </p:nvGraphicFramePr>
        <p:xfrm>
          <a:off x="4883118" y="6101215"/>
          <a:ext cx="3140367" cy="792480"/>
        </p:xfrm>
        <a:graphic>
          <a:graphicData uri="http://schemas.openxmlformats.org/drawingml/2006/table">
            <a:tbl>
              <a:tblPr firstRow="1" bandRow="1">
                <a:tableStyleId>{5C22544A-7EE6-4342-B048-85BDC9FD1C3A}</a:tableStyleId>
              </a:tblPr>
              <a:tblGrid>
                <a:gridCol w="3140367">
                  <a:extLst>
                    <a:ext uri="{9D8B030D-6E8A-4147-A177-3AD203B41FA5}">
                      <a16:colId xmlns:a16="http://schemas.microsoft.com/office/drawing/2014/main" val="3532190650"/>
                    </a:ext>
                  </a:extLst>
                </a:gridCol>
              </a:tblGrid>
              <a:tr h="0">
                <a:tc>
                  <a:txBody>
                    <a:bodyPr/>
                    <a:lstStyle/>
                    <a:p>
                      <a:pPr algn="ctr"/>
                      <a:r>
                        <a:rPr kumimoji="1" lang="en-US" altLang="ja-JP"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rPr>
                        <a:t>Edinburgh</a:t>
                      </a:r>
                      <a:endParaRPr kumimoji="1" lang="ja-JP" altLang="en-US"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3175" cap="flat" cmpd="sng" algn="ctr">
                      <a:solidFill>
                        <a:schemeClr val="tx1">
                          <a:lumMod val="75000"/>
                          <a:lumOff val="25000"/>
                        </a:schemeClr>
                      </a:solidFill>
                      <a:prstDash val="sysDot"/>
                      <a:round/>
                      <a:headEnd type="none" w="med" len="med"/>
                      <a:tailEnd type="none" w="med" len="med"/>
                    </a:lnL>
                    <a:lnR w="3175" cap="flat" cmpd="sng" algn="ctr">
                      <a:solidFill>
                        <a:schemeClr val="tx1">
                          <a:lumMod val="75000"/>
                          <a:lumOff val="25000"/>
                        </a:schemeClr>
                      </a:solidFill>
                      <a:prstDash val="sysDot"/>
                      <a:round/>
                      <a:headEnd type="none" w="med" len="med"/>
                      <a:tailEnd type="none" w="med" len="med"/>
                    </a:lnR>
                    <a:lnT w="3175" cap="flat" cmpd="sng" algn="ctr">
                      <a:solidFill>
                        <a:schemeClr val="tx1">
                          <a:lumMod val="75000"/>
                          <a:lumOff val="25000"/>
                        </a:schemeClr>
                      </a:solidFill>
                      <a:prstDash val="sysDot"/>
                      <a:round/>
                      <a:headEnd type="none" w="med" len="med"/>
                      <a:tailEnd type="none" w="med" len="med"/>
                    </a:lnT>
                    <a:lnB w="3175" cap="flat" cmpd="sng" algn="ctr">
                      <a:solidFill>
                        <a:schemeClr val="tx1">
                          <a:lumMod val="75000"/>
                          <a:lumOff val="25000"/>
                        </a:schemeClr>
                      </a:solidFill>
                      <a:prstDash val="sysDot"/>
                      <a:round/>
                      <a:headEnd type="none" w="med" len="med"/>
                      <a:tailEnd type="none" w="med" len="med"/>
                    </a:lnB>
                    <a:solidFill>
                      <a:srgbClr val="002060"/>
                    </a:solidFill>
                  </a:tcPr>
                </a:tc>
                <a:extLst>
                  <a:ext uri="{0D108BD9-81ED-4DB2-BD59-A6C34878D82A}">
                    <a16:rowId xmlns:a16="http://schemas.microsoft.com/office/drawing/2014/main" val="2612227816"/>
                  </a:ext>
                </a:extLst>
              </a:tr>
              <a:tr h="0">
                <a:tc>
                  <a:txBody>
                    <a:bodyPr/>
                    <a:lstStyle/>
                    <a:p>
                      <a:pPr marL="0" algn="l" defTabSz="914400" rtl="0" eaLnBrk="1" latinLnBrk="0" hangingPunct="1"/>
                      <a:r>
                        <a:rPr kumimoji="1" lang="en-US" altLang="ja-JP" sz="12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Home to international asset management businesses</a:t>
                      </a:r>
                      <a:endParaRPr kumimoji="1" lang="ja-JP" altLang="en-US" sz="12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marL="72000">
                    <a:lnL w="3175" cap="flat" cmpd="sng" algn="ctr">
                      <a:solidFill>
                        <a:schemeClr val="tx1">
                          <a:lumMod val="75000"/>
                          <a:lumOff val="25000"/>
                        </a:schemeClr>
                      </a:solidFill>
                      <a:prstDash val="sysDot"/>
                      <a:round/>
                      <a:headEnd type="none" w="med" len="med"/>
                      <a:tailEnd type="none" w="med" len="med"/>
                    </a:lnL>
                    <a:lnR w="3175" cap="flat" cmpd="sng" algn="ctr">
                      <a:solidFill>
                        <a:schemeClr val="tx1">
                          <a:lumMod val="75000"/>
                          <a:lumOff val="25000"/>
                        </a:schemeClr>
                      </a:solidFill>
                      <a:prstDash val="sysDot"/>
                      <a:round/>
                      <a:headEnd type="none" w="med" len="med"/>
                      <a:tailEnd type="none" w="med" len="med"/>
                    </a:lnR>
                    <a:lnT w="3175" cap="flat" cmpd="sng" algn="ctr">
                      <a:solidFill>
                        <a:schemeClr val="tx1">
                          <a:lumMod val="75000"/>
                          <a:lumOff val="25000"/>
                        </a:schemeClr>
                      </a:solidFill>
                      <a:prstDash val="sysDot"/>
                      <a:round/>
                      <a:headEnd type="none" w="med" len="med"/>
                      <a:tailEnd type="none" w="med" len="med"/>
                    </a:lnT>
                    <a:lnB w="3175" cap="flat" cmpd="sng" algn="ctr">
                      <a:solidFill>
                        <a:schemeClr val="tx1">
                          <a:lumMod val="75000"/>
                          <a:lumOff val="25000"/>
                        </a:schemeClr>
                      </a:solidFill>
                      <a:prstDash val="sysDot"/>
                      <a:round/>
                      <a:headEnd type="none" w="med" len="med"/>
                      <a:tailEnd type="none" w="med" len="med"/>
                    </a:lnB>
                    <a:noFill/>
                  </a:tcPr>
                </a:tc>
                <a:extLst>
                  <a:ext uri="{0D108BD9-81ED-4DB2-BD59-A6C34878D82A}">
                    <a16:rowId xmlns:a16="http://schemas.microsoft.com/office/drawing/2014/main" val="3850192952"/>
                  </a:ext>
                </a:extLst>
              </a:tr>
            </a:tbl>
          </a:graphicData>
        </a:graphic>
      </p:graphicFrame>
      <p:sp>
        <p:nvSpPr>
          <p:cNvPr id="51" name="正方形/長方形 50"/>
          <p:cNvSpPr/>
          <p:nvPr/>
        </p:nvSpPr>
        <p:spPr>
          <a:xfrm>
            <a:off x="94514" y="1809833"/>
            <a:ext cx="3382672" cy="1054135"/>
          </a:xfrm>
          <a:prstGeom prst="rect">
            <a:avLst/>
          </a:prstGeom>
        </p:spPr>
        <p:txBody>
          <a:bodyPr wrap="none">
            <a:noAutofit/>
          </a:bodyPr>
          <a:lstStyle/>
          <a:p>
            <a:pPr>
              <a:lnSpc>
                <a:spcPts val="2500"/>
              </a:lnSpc>
              <a:spcAft>
                <a:spcPts val="0"/>
              </a:spcAft>
            </a:pPr>
            <a:r>
              <a:rPr kumimoji="1" lang="ja-JP" altLang="en-US" spc="-150" dirty="0">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400" b="1" dirty="0">
                <a:solidFill>
                  <a:schemeClr val="dk1"/>
                </a:solidFill>
                <a:latin typeface="Arial" panose="020B0604020202020204" pitchFamily="34" charset="0"/>
                <a:cs typeface="Arial" panose="020B0604020202020204" pitchFamily="34" charset="0"/>
              </a:rPr>
              <a:t>Transactions are concentrated in Tosho</a:t>
            </a:r>
            <a:endParaRPr lang="ja-JP" altLang="en-US" sz="1400" b="1" dirty="0">
              <a:solidFill>
                <a:schemeClr val="dk1"/>
              </a:solidFill>
              <a:latin typeface="Arial" panose="020B0604020202020204" pitchFamily="34" charset="0"/>
              <a:cs typeface="Arial" panose="020B0604020202020204" pitchFamily="34" charset="0"/>
            </a:endParaRPr>
          </a:p>
        </p:txBody>
      </p:sp>
      <p:sp>
        <p:nvSpPr>
          <p:cNvPr id="52" name="正方形/長方形 51"/>
          <p:cNvSpPr/>
          <p:nvPr/>
        </p:nvSpPr>
        <p:spPr>
          <a:xfrm>
            <a:off x="1266827" y="2093141"/>
            <a:ext cx="3513905" cy="412934"/>
          </a:xfrm>
          <a:prstGeom prst="rect">
            <a:avLst/>
          </a:prstGeom>
        </p:spPr>
        <p:txBody>
          <a:bodyPr wrap="square">
            <a:spAutoFit/>
          </a:bodyPr>
          <a:lstStyle/>
          <a:p>
            <a:pPr>
              <a:lnSpc>
                <a:spcPts val="2500"/>
              </a:lnSpc>
              <a:spcAft>
                <a:spcPts val="0"/>
              </a:spcAft>
            </a:pPr>
            <a:r>
              <a:rPr kumimoji="1" lang="en-US" altLang="ja-JP" sz="1400" spc="-150" dirty="0">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400" b="1" dirty="0">
                <a:solidFill>
                  <a:schemeClr val="dk1"/>
                </a:solidFill>
                <a:latin typeface="Arial" panose="020B0604020202020204" pitchFamily="34" charset="0"/>
                <a:cs typeface="Arial" panose="020B0604020202020204" pitchFamily="34" charset="0"/>
              </a:rPr>
              <a:t>Ratio of markets in stock exchanges</a:t>
            </a:r>
            <a:r>
              <a:rPr kumimoji="1" lang="en-US" altLang="ja-JP" sz="1400" spc="-150" dirty="0">
                <a:latin typeface="Arial" panose="020B0604020202020204" pitchFamily="34" charset="0"/>
                <a:ea typeface="UD デジタル 教科書体 NK-B" panose="02020700000000000000" pitchFamily="18" charset="-128"/>
                <a:cs typeface="Arial" panose="020B0604020202020204" pitchFamily="34" charset="0"/>
              </a:rPr>
              <a:t>〕</a:t>
            </a:r>
            <a:endParaRPr kumimoji="1" lang="ja-JP" altLang="en-US" sz="1400" spc="-150" dirty="0">
              <a:latin typeface="Arial" panose="020B0604020202020204" pitchFamily="34" charset="0"/>
              <a:ea typeface="UD デジタル 教科書体 NK-B" panose="02020700000000000000" pitchFamily="18" charset="-128"/>
              <a:cs typeface="Arial" panose="020B0604020202020204" pitchFamily="34" charset="0"/>
            </a:endParaRPr>
          </a:p>
        </p:txBody>
      </p:sp>
      <p:cxnSp>
        <p:nvCxnSpPr>
          <p:cNvPr id="26" name="直線コネクタ 25"/>
          <p:cNvCxnSpPr/>
          <p:nvPr/>
        </p:nvCxnSpPr>
        <p:spPr>
          <a:xfrm>
            <a:off x="4914719" y="2005135"/>
            <a:ext cx="23679" cy="2376000"/>
          </a:xfrm>
          <a:prstGeom prst="line">
            <a:avLst/>
          </a:prstGeom>
          <a:ln w="25400">
            <a:solidFill>
              <a:srgbClr val="003399"/>
            </a:solidFill>
            <a:prstDash val="dashDot"/>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323746" y="2116248"/>
            <a:ext cx="3412014" cy="0"/>
          </a:xfrm>
          <a:prstGeom prst="line">
            <a:avLst/>
          </a:prstGeom>
          <a:ln w="53975">
            <a:solidFill>
              <a:srgbClr val="002060">
                <a:alpha val="34000"/>
              </a:srgb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V="1">
            <a:off x="4034488" y="2104408"/>
            <a:ext cx="5200205" cy="11840"/>
          </a:xfrm>
          <a:prstGeom prst="line">
            <a:avLst/>
          </a:prstGeom>
          <a:ln w="53975">
            <a:solidFill>
              <a:srgbClr val="002060">
                <a:alpha val="34000"/>
              </a:srgbClr>
            </a:solidFill>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4911344" y="2279160"/>
            <a:ext cx="4082719" cy="1631216"/>
          </a:xfrm>
          <a:prstGeom prst="rect">
            <a:avLst/>
          </a:prstGeom>
        </p:spPr>
        <p:txBody>
          <a:bodyPr wrap="square">
            <a:spAutoFit/>
          </a:bodyPr>
          <a:lstStyle/>
          <a:p>
            <a:pPr>
              <a:lnSpc>
                <a:spcPts val="2000"/>
              </a:lnSpc>
              <a:spcAft>
                <a:spcPts val="0"/>
              </a:spcAft>
            </a:pPr>
            <a:r>
              <a:rPr kumimoji="1" lang="ja-JP" altLang="en-US" sz="1600" spc="-15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600" spc="-150" dirty="0">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400" b="1" dirty="0">
                <a:solidFill>
                  <a:schemeClr val="dk1"/>
                </a:solidFill>
                <a:latin typeface="Arial" panose="020B0604020202020204" pitchFamily="34" charset="0"/>
                <a:cs typeface="Arial" panose="020B0604020202020204" pitchFamily="34" charset="0"/>
              </a:rPr>
              <a:t>Estimated maximum damage when an earthquake hits directly Tokyo metropolitan area  </a:t>
            </a:r>
            <a:r>
              <a:rPr lang="ja-JP" altLang="en-US" sz="1400" b="1" dirty="0">
                <a:solidFill>
                  <a:schemeClr val="dk1"/>
                </a:solidFill>
                <a:latin typeface="Arial" panose="020B0604020202020204" pitchFamily="34" charset="0"/>
                <a:cs typeface="Arial" panose="020B0604020202020204" pitchFamily="34" charset="0"/>
              </a:rPr>
              <a:t>➡ </a:t>
            </a:r>
            <a:r>
              <a:rPr lang="en-US" altLang="ja-JP" sz="1400" b="1" dirty="0">
                <a:solidFill>
                  <a:schemeClr val="dk1"/>
                </a:solidFill>
                <a:latin typeface="Arial" panose="020B0604020202020204" pitchFamily="34" charset="0"/>
                <a:cs typeface="Arial" panose="020B0604020202020204" pitchFamily="34" charset="0"/>
              </a:rPr>
              <a:t>Approx. 95 trillion yen</a:t>
            </a:r>
          </a:p>
          <a:p>
            <a:pPr>
              <a:lnSpc>
                <a:spcPts val="2000"/>
              </a:lnSpc>
              <a:spcAft>
                <a:spcPts val="0"/>
              </a:spcAft>
            </a:pPr>
            <a:r>
              <a:rPr lang="ja-JP" altLang="en-US" sz="1400" b="1" dirty="0">
                <a:solidFill>
                  <a:schemeClr val="dk1"/>
                </a:solidFill>
                <a:latin typeface="Arial" panose="020B0604020202020204" pitchFamily="34" charset="0"/>
                <a:cs typeface="Arial" panose="020B0604020202020204" pitchFamily="34" charset="0"/>
              </a:rPr>
              <a:t>・</a:t>
            </a:r>
            <a:r>
              <a:rPr lang="en-US" altLang="ja-JP" sz="1400" b="1" dirty="0">
                <a:solidFill>
                  <a:schemeClr val="dk1"/>
                </a:solidFill>
                <a:latin typeface="Arial" panose="020B0604020202020204" pitchFamily="34" charset="0"/>
                <a:cs typeface="Arial" panose="020B0604020202020204" pitchFamily="34" charset="0"/>
              </a:rPr>
              <a:t>Natural Disasters Risk Index of world big </a:t>
            </a:r>
          </a:p>
          <a:p>
            <a:pPr>
              <a:lnSpc>
                <a:spcPts val="2000"/>
              </a:lnSpc>
              <a:spcAft>
                <a:spcPts val="0"/>
              </a:spcAft>
            </a:pPr>
            <a:r>
              <a:rPr lang="en-US" altLang="ja-JP" sz="1400" b="1" dirty="0">
                <a:solidFill>
                  <a:schemeClr val="dk1"/>
                </a:solidFill>
                <a:latin typeface="Arial" panose="020B0604020202020204" pitchFamily="34" charset="0"/>
                <a:cs typeface="Arial" panose="020B0604020202020204" pitchFamily="34" charset="0"/>
              </a:rPr>
              <a:t>  cities </a:t>
            </a:r>
            <a:r>
              <a:rPr lang="ja-JP" altLang="en-US" sz="1400" b="1" dirty="0">
                <a:solidFill>
                  <a:schemeClr val="dk1"/>
                </a:solidFill>
                <a:latin typeface="Arial" panose="020B0604020202020204" pitchFamily="34" charset="0"/>
                <a:cs typeface="Arial" panose="020B0604020202020204" pitchFamily="34" charset="0"/>
              </a:rPr>
              <a:t>➡</a:t>
            </a:r>
            <a:r>
              <a:rPr lang="en-US" altLang="ja-JP" sz="1400" b="1" dirty="0">
                <a:solidFill>
                  <a:schemeClr val="dk1"/>
                </a:solidFill>
                <a:latin typeface="Arial" panose="020B0604020202020204" pitchFamily="34" charset="0"/>
                <a:cs typeface="Arial" panose="020B0604020202020204" pitchFamily="34" charset="0"/>
              </a:rPr>
              <a:t>Tokyo-Yokohama is the worst  among the major big cities in the world</a:t>
            </a:r>
            <a:r>
              <a:rPr lang="ja-JP" altLang="en-US" sz="1400" b="1" dirty="0">
                <a:solidFill>
                  <a:schemeClr val="dk1"/>
                </a:solidFill>
                <a:latin typeface="Arial" panose="020B0604020202020204" pitchFamily="34" charset="0"/>
                <a:cs typeface="Arial" panose="020B0604020202020204" pitchFamily="34" charset="0"/>
              </a:rPr>
              <a:t>　</a:t>
            </a:r>
          </a:p>
        </p:txBody>
      </p:sp>
      <p:sp>
        <p:nvSpPr>
          <p:cNvPr id="30" name="正方形/長方形 29"/>
          <p:cNvSpPr/>
          <p:nvPr/>
        </p:nvSpPr>
        <p:spPr>
          <a:xfrm>
            <a:off x="925970" y="2352818"/>
            <a:ext cx="789525" cy="412934"/>
          </a:xfrm>
          <a:prstGeom prst="rect">
            <a:avLst/>
          </a:prstGeom>
        </p:spPr>
        <p:txBody>
          <a:bodyPr wrap="square">
            <a:spAutoFit/>
          </a:bodyPr>
          <a:lstStyle/>
          <a:p>
            <a:pPr algn="ctr">
              <a:lnSpc>
                <a:spcPts val="2500"/>
              </a:lnSpc>
              <a:spcAft>
                <a:spcPts val="0"/>
              </a:spcAft>
            </a:pPr>
            <a:r>
              <a:rPr kumimoji="1" lang="ja-JP" altLang="en-US" sz="1400" spc="-150" dirty="0">
                <a:latin typeface="Arial" panose="020B0604020202020204" pitchFamily="34" charset="0"/>
                <a:ea typeface="UD デジタル 教科書体 NK-B" panose="02020700000000000000" pitchFamily="18" charset="-128"/>
                <a:cs typeface="Arial" panose="020B0604020202020204" pitchFamily="34" charset="0"/>
              </a:rPr>
              <a:t>日本</a:t>
            </a:r>
          </a:p>
        </p:txBody>
      </p:sp>
      <p:sp>
        <p:nvSpPr>
          <p:cNvPr id="31" name="正方形/長方形 30"/>
          <p:cNvSpPr/>
          <p:nvPr/>
        </p:nvSpPr>
        <p:spPr>
          <a:xfrm>
            <a:off x="3445420" y="2379742"/>
            <a:ext cx="789525" cy="412934"/>
          </a:xfrm>
          <a:prstGeom prst="rect">
            <a:avLst/>
          </a:prstGeom>
        </p:spPr>
        <p:txBody>
          <a:bodyPr wrap="square">
            <a:spAutoFit/>
          </a:bodyPr>
          <a:lstStyle/>
          <a:p>
            <a:pPr algn="ctr">
              <a:lnSpc>
                <a:spcPts val="2500"/>
              </a:lnSpc>
              <a:spcAft>
                <a:spcPts val="0"/>
              </a:spcAft>
            </a:pPr>
            <a:r>
              <a:rPr kumimoji="1" lang="ja-JP" altLang="en-US" sz="1400" spc="-150" dirty="0">
                <a:latin typeface="Arial" panose="020B0604020202020204" pitchFamily="34" charset="0"/>
                <a:ea typeface="UD デジタル 教科書体 NK-B" panose="02020700000000000000" pitchFamily="18" charset="-128"/>
                <a:cs typeface="Arial" panose="020B0604020202020204" pitchFamily="34" charset="0"/>
              </a:rPr>
              <a:t>米国</a:t>
            </a:r>
          </a:p>
        </p:txBody>
      </p:sp>
      <p:graphicFrame>
        <p:nvGraphicFramePr>
          <p:cNvPr id="35" name="グラフ 34"/>
          <p:cNvGraphicFramePr>
            <a:graphicFrameLocks/>
          </p:cNvGraphicFramePr>
          <p:nvPr/>
        </p:nvGraphicFramePr>
        <p:xfrm>
          <a:off x="-72635" y="2483324"/>
          <a:ext cx="2856966" cy="21522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グラフ 41"/>
          <p:cNvGraphicFramePr>
            <a:graphicFrameLocks/>
          </p:cNvGraphicFramePr>
          <p:nvPr/>
        </p:nvGraphicFramePr>
        <p:xfrm>
          <a:off x="1878319" y="2507044"/>
          <a:ext cx="3274181" cy="21836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9" name="表 48"/>
          <p:cNvGraphicFramePr>
            <a:graphicFrameLocks noGrp="1"/>
          </p:cNvGraphicFramePr>
          <p:nvPr/>
        </p:nvGraphicFramePr>
        <p:xfrm>
          <a:off x="1684804" y="5430655"/>
          <a:ext cx="3140367" cy="609600"/>
        </p:xfrm>
        <a:graphic>
          <a:graphicData uri="http://schemas.openxmlformats.org/drawingml/2006/table">
            <a:tbl>
              <a:tblPr firstRow="1" bandRow="1">
                <a:tableStyleId>{5C22544A-7EE6-4342-B048-85BDC9FD1C3A}</a:tableStyleId>
              </a:tblPr>
              <a:tblGrid>
                <a:gridCol w="3140367">
                  <a:extLst>
                    <a:ext uri="{9D8B030D-6E8A-4147-A177-3AD203B41FA5}">
                      <a16:colId xmlns:a16="http://schemas.microsoft.com/office/drawing/2014/main" val="3532190650"/>
                    </a:ext>
                  </a:extLst>
                </a:gridCol>
              </a:tblGrid>
              <a:tr h="0">
                <a:tc>
                  <a:txBody>
                    <a:bodyPr/>
                    <a:lstStyle/>
                    <a:p>
                      <a:pPr algn="ctr"/>
                      <a:r>
                        <a:rPr kumimoji="1" lang="en-US" altLang="ja-JP"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rPr>
                        <a:t>New York</a:t>
                      </a:r>
                      <a:endParaRPr kumimoji="1" lang="ja-JP" altLang="en-US" sz="1600"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3175" cap="flat" cmpd="sng" algn="ctr">
                      <a:solidFill>
                        <a:schemeClr val="tx1">
                          <a:lumMod val="75000"/>
                          <a:lumOff val="25000"/>
                        </a:schemeClr>
                      </a:solidFill>
                      <a:prstDash val="sysDot"/>
                      <a:round/>
                      <a:headEnd type="none" w="med" len="med"/>
                      <a:tailEnd type="none" w="med" len="med"/>
                    </a:lnL>
                    <a:lnR w="3175" cap="flat" cmpd="sng" algn="ctr">
                      <a:solidFill>
                        <a:schemeClr val="tx1">
                          <a:lumMod val="75000"/>
                          <a:lumOff val="25000"/>
                        </a:schemeClr>
                      </a:solidFill>
                      <a:prstDash val="sysDot"/>
                      <a:round/>
                      <a:headEnd type="none" w="med" len="med"/>
                      <a:tailEnd type="none" w="med" len="med"/>
                    </a:lnR>
                    <a:lnT w="3175" cap="flat" cmpd="sng" algn="ctr">
                      <a:solidFill>
                        <a:schemeClr val="tx1">
                          <a:lumMod val="75000"/>
                          <a:lumOff val="25000"/>
                        </a:schemeClr>
                      </a:solidFill>
                      <a:prstDash val="sysDot"/>
                      <a:round/>
                      <a:headEnd type="none" w="med" len="med"/>
                      <a:tailEnd type="none" w="med" len="med"/>
                    </a:lnT>
                    <a:lnB w="3175" cap="flat" cmpd="sng" algn="ctr">
                      <a:solidFill>
                        <a:schemeClr val="tx1">
                          <a:lumMod val="75000"/>
                          <a:lumOff val="25000"/>
                        </a:schemeClr>
                      </a:solidFill>
                      <a:prstDash val="sysDot"/>
                      <a:round/>
                      <a:headEnd type="none" w="med" len="med"/>
                      <a:tailEnd type="none" w="med" len="med"/>
                    </a:lnB>
                    <a:solidFill>
                      <a:srgbClr val="002060"/>
                    </a:solidFill>
                  </a:tcPr>
                </a:tc>
                <a:extLst>
                  <a:ext uri="{0D108BD9-81ED-4DB2-BD59-A6C34878D82A}">
                    <a16:rowId xmlns:a16="http://schemas.microsoft.com/office/drawing/2014/main" val="2612227816"/>
                  </a:ext>
                </a:extLst>
              </a:tr>
              <a:tr h="0">
                <a:tc>
                  <a:txBody>
                    <a:bodyPr/>
                    <a:lstStyle/>
                    <a:p>
                      <a:pPr marL="0" algn="l" defTabSz="914400" rtl="0" eaLnBrk="1" latinLnBrk="0" hangingPunct="1"/>
                      <a:r>
                        <a:rPr kumimoji="1" lang="en-US" altLang="ja-JP" sz="12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 World’s largest stock market</a:t>
                      </a:r>
                      <a:endParaRPr kumimoji="1" lang="ja-JP" altLang="en-US" sz="12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3175" cap="flat" cmpd="sng" algn="ctr">
                      <a:solidFill>
                        <a:schemeClr val="tx1">
                          <a:lumMod val="75000"/>
                          <a:lumOff val="25000"/>
                        </a:schemeClr>
                      </a:solidFill>
                      <a:prstDash val="sysDot"/>
                      <a:round/>
                      <a:headEnd type="none" w="med" len="med"/>
                      <a:tailEnd type="none" w="med" len="med"/>
                    </a:lnL>
                    <a:lnR w="3175" cap="flat" cmpd="sng" algn="ctr">
                      <a:solidFill>
                        <a:schemeClr val="tx1">
                          <a:lumMod val="75000"/>
                          <a:lumOff val="25000"/>
                        </a:schemeClr>
                      </a:solidFill>
                      <a:prstDash val="sysDot"/>
                      <a:round/>
                      <a:headEnd type="none" w="med" len="med"/>
                      <a:tailEnd type="none" w="med" len="med"/>
                    </a:lnR>
                    <a:lnT w="3175" cap="flat" cmpd="sng" algn="ctr">
                      <a:solidFill>
                        <a:schemeClr val="tx1">
                          <a:lumMod val="75000"/>
                          <a:lumOff val="25000"/>
                        </a:schemeClr>
                      </a:solidFill>
                      <a:prstDash val="sysDot"/>
                      <a:round/>
                      <a:headEnd type="none" w="med" len="med"/>
                      <a:tailEnd type="none" w="med" len="med"/>
                    </a:lnT>
                    <a:lnB w="3175" cap="flat" cmpd="sng" algn="ctr">
                      <a:solidFill>
                        <a:schemeClr val="tx1">
                          <a:lumMod val="75000"/>
                          <a:lumOff val="25000"/>
                        </a:schemeClr>
                      </a:solidFill>
                      <a:prstDash val="sysDot"/>
                      <a:round/>
                      <a:headEnd type="none" w="med" len="med"/>
                      <a:tailEnd type="none" w="med" len="med"/>
                    </a:lnB>
                    <a:noFill/>
                  </a:tcPr>
                </a:tc>
                <a:extLst>
                  <a:ext uri="{0D108BD9-81ED-4DB2-BD59-A6C34878D82A}">
                    <a16:rowId xmlns:a16="http://schemas.microsoft.com/office/drawing/2014/main" val="3850192952"/>
                  </a:ext>
                </a:extLst>
              </a:tr>
            </a:tbl>
          </a:graphicData>
        </a:graphic>
      </p:graphicFrame>
      <p:sp>
        <p:nvSpPr>
          <p:cNvPr id="2" name="テキスト ボックス 1"/>
          <p:cNvSpPr txBox="1"/>
          <p:nvPr/>
        </p:nvSpPr>
        <p:spPr>
          <a:xfrm>
            <a:off x="50750" y="4283617"/>
            <a:ext cx="2468946" cy="605294"/>
          </a:xfrm>
          <a:prstGeom prst="rect">
            <a:avLst/>
          </a:prstGeom>
          <a:noFill/>
        </p:spPr>
        <p:txBody>
          <a:bodyPr wrap="none" rtlCol="0">
            <a:spAutoFit/>
          </a:bodyPr>
          <a:lstStyle/>
          <a:p>
            <a:pPr>
              <a:lnSpc>
                <a:spcPts val="1000"/>
              </a:lnSpc>
            </a:pP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*Other…Matching transactions, etc. by </a:t>
            </a:r>
            <a:r>
              <a:rPr lang="en-US" altLang="ja-JP" sz="900" dirty="0">
                <a:latin typeface="Arial" panose="020B0604020202020204" pitchFamily="34" charset="0"/>
                <a:cs typeface="Arial" panose="020B0604020202020204" pitchFamily="34" charset="0"/>
              </a:rPr>
              <a:t>stock</a:t>
            </a:r>
          </a:p>
          <a:p>
            <a:pPr>
              <a:lnSpc>
                <a:spcPts val="1000"/>
              </a:lnSpc>
            </a:pPr>
            <a:r>
              <a:rPr lang="en-US" altLang="ja-JP" sz="900" dirty="0">
                <a:latin typeface="Arial" panose="020B0604020202020204" pitchFamily="34" charset="0"/>
                <a:cs typeface="Arial" panose="020B0604020202020204" pitchFamily="34" charset="0"/>
              </a:rPr>
              <a:t> brokerage firms</a:t>
            </a:r>
            <a:endPar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endParaRPr>
          </a:p>
          <a:p>
            <a:pPr>
              <a:lnSpc>
                <a:spcPts val="1000"/>
              </a:lnSpc>
            </a:pPr>
            <a:r>
              <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rPr>
              <a:t>ＮＡＳＤＡＱ</a:t>
            </a: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…a stock exchange market for </a:t>
            </a:r>
          </a:p>
          <a:p>
            <a:pPr>
              <a:lnSpc>
                <a:spcPts val="1000"/>
              </a:lnSpc>
            </a:pP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emerging companies in the US</a:t>
            </a:r>
            <a:endPar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36" name="テキスト ボックス 35"/>
          <p:cNvSpPr txBox="1"/>
          <p:nvPr/>
        </p:nvSpPr>
        <p:spPr>
          <a:xfrm>
            <a:off x="2705105" y="4431618"/>
            <a:ext cx="2274982" cy="733534"/>
          </a:xfrm>
          <a:prstGeom prst="rect">
            <a:avLst/>
          </a:prstGeom>
          <a:noFill/>
        </p:spPr>
        <p:txBody>
          <a:bodyPr wrap="none" rtlCol="0">
            <a:spAutoFit/>
          </a:bodyPr>
          <a:lstStyle/>
          <a:p>
            <a:pPr>
              <a:lnSpc>
                <a:spcPts val="1000"/>
              </a:lnSpc>
            </a:pP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Source</a:t>
            </a:r>
            <a:r>
              <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Nikkei shimbun</a:t>
            </a:r>
            <a:r>
              <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Oct.2, 2020)</a:t>
            </a:r>
            <a:endPar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endParaRPr>
          </a:p>
          <a:p>
            <a:pPr>
              <a:lnSpc>
                <a:spcPts val="1000"/>
              </a:lnSpc>
            </a:pPr>
            <a:r>
              <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Japan: Japan Securities Dealers </a:t>
            </a:r>
          </a:p>
          <a:p>
            <a:pPr>
              <a:lnSpc>
                <a:spcPts val="1000"/>
              </a:lnSpc>
            </a:pP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               Association</a:t>
            </a:r>
            <a:r>
              <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rPr>
              <a:t>　　</a:t>
            </a:r>
            <a:endPar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endParaRPr>
          </a:p>
          <a:p>
            <a:pPr>
              <a:lnSpc>
                <a:spcPts val="1000"/>
              </a:lnSpc>
            </a:pP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    US: Chicago Board Options Exchange</a:t>
            </a:r>
          </a:p>
          <a:p>
            <a:pPr>
              <a:lnSpc>
                <a:spcPts val="1000"/>
              </a:lnSpc>
            </a:pPr>
            <a:r>
              <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rPr>
              <a:t>　　　　</a:t>
            </a:r>
          </a:p>
        </p:txBody>
      </p:sp>
      <p:sp>
        <p:nvSpPr>
          <p:cNvPr id="44" name="テキスト ボックス 43"/>
          <p:cNvSpPr txBox="1"/>
          <p:nvPr/>
        </p:nvSpPr>
        <p:spPr>
          <a:xfrm>
            <a:off x="5086428" y="4431618"/>
            <a:ext cx="3326552" cy="477054"/>
          </a:xfrm>
          <a:prstGeom prst="rect">
            <a:avLst/>
          </a:prstGeom>
          <a:noFill/>
        </p:spPr>
        <p:txBody>
          <a:bodyPr wrap="none" rtlCol="0">
            <a:spAutoFit/>
          </a:bodyPr>
          <a:lstStyle/>
          <a:p>
            <a:pPr>
              <a:lnSpc>
                <a:spcPts val="1000"/>
              </a:lnSpc>
            </a:pP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Source</a:t>
            </a:r>
            <a:r>
              <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Cabinet Office, final report by Working Group on the </a:t>
            </a:r>
          </a:p>
          <a:p>
            <a:pPr>
              <a:lnSpc>
                <a:spcPts val="1000"/>
              </a:lnSpc>
            </a:pP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earthquake centered directly under the capital</a:t>
            </a:r>
            <a:r>
              <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2013</a:t>
            </a:r>
            <a:r>
              <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rPr>
              <a:t>）</a:t>
            </a:r>
            <a:endParaRPr kumimoji="1" lang="en-US" altLang="zh-TW" sz="900" dirty="0">
              <a:latin typeface="Arial" panose="020B0604020202020204" pitchFamily="34" charset="0"/>
              <a:ea typeface="UD デジタル 教科書体 NK-R" panose="02020400000000000000" pitchFamily="18" charset="-128"/>
              <a:cs typeface="Arial" panose="020B0604020202020204" pitchFamily="34" charset="0"/>
            </a:endParaRPr>
          </a:p>
          <a:p>
            <a:pPr>
              <a:lnSpc>
                <a:spcPts val="1000"/>
              </a:lnSpc>
            </a:pPr>
            <a:r>
              <a:rPr lang="en-US" altLang="ja-JP" sz="900" dirty="0">
                <a:latin typeface="Arial" panose="020B0604020202020204" pitchFamily="34" charset="0"/>
                <a:cs typeface="Arial" panose="020B0604020202020204" pitchFamily="34" charset="0"/>
              </a:rPr>
              <a:t>Munich Reinsurance Company Annual Report(March, </a:t>
            </a:r>
            <a:r>
              <a:rPr kumimoji="1" lang="en-US" altLang="ja-JP" sz="900" dirty="0">
                <a:latin typeface="Arial" panose="020B0604020202020204" pitchFamily="34" charset="0"/>
                <a:ea typeface="UD デジタル 教科書体 NK-R" panose="02020400000000000000" pitchFamily="18" charset="-128"/>
                <a:cs typeface="Arial" panose="020B0604020202020204" pitchFamily="34" charset="0"/>
              </a:rPr>
              <a:t>2003</a:t>
            </a:r>
            <a:r>
              <a:rPr kumimoji="1" lang="ja-JP" altLang="en-US" sz="900" dirty="0">
                <a:latin typeface="Arial" panose="020B0604020202020204" pitchFamily="34" charset="0"/>
                <a:ea typeface="UD デジタル 教科書体 NK-R" panose="02020400000000000000" pitchFamily="18" charset="-128"/>
                <a:cs typeface="Arial" panose="020B0604020202020204" pitchFamily="34" charset="0"/>
              </a:rPr>
              <a:t>）</a:t>
            </a:r>
          </a:p>
        </p:txBody>
      </p:sp>
      <p:sp>
        <p:nvSpPr>
          <p:cNvPr id="32" name="楕円 31"/>
          <p:cNvSpPr/>
          <p:nvPr/>
        </p:nvSpPr>
        <p:spPr>
          <a:xfrm>
            <a:off x="11847459" y="6507588"/>
            <a:ext cx="247871" cy="2562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latin typeface="UD デジタル 教科書体 NK-B" panose="02020700000000000000" pitchFamily="18" charset="-128"/>
                <a:ea typeface="UD デジタル 教科書体 NK-B" panose="02020700000000000000" pitchFamily="18" charset="-128"/>
              </a:rPr>
              <a:t>2</a:t>
            </a:r>
            <a:endParaRPr kumimoji="1" lang="ja-JP" altLang="en-US" sz="105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69473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3062" y="-20553"/>
            <a:ext cx="12192001" cy="432000"/>
          </a:xfrm>
          <a:prstGeom prst="rect">
            <a:avLst/>
          </a:prstGeom>
          <a:solidFill>
            <a:srgbClr val="000066"/>
          </a:solidFill>
        </p:spPr>
        <p:txBody>
          <a:bodyPr wrap="square" tIns="0" bIns="0" rtlCol="0" anchor="ctr">
            <a:noAutofit/>
          </a:bodyPr>
          <a:lstStyle/>
          <a:p>
            <a:pPr algn="ctr"/>
            <a:r>
              <a:rPr kumimoji="1" lang="en-US" altLang="ja-JP" sz="2400" b="1"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rPr>
              <a:t>Trend of the National Government to Realize a Global Financial City</a:t>
            </a:r>
          </a:p>
        </p:txBody>
      </p:sp>
      <p:sp>
        <p:nvSpPr>
          <p:cNvPr id="19" name="正方形/長方形 18"/>
          <p:cNvSpPr/>
          <p:nvPr/>
        </p:nvSpPr>
        <p:spPr>
          <a:xfrm>
            <a:off x="13062" y="442914"/>
            <a:ext cx="12165875" cy="850714"/>
          </a:xfrm>
          <a:prstGeom prst="rect">
            <a:avLst/>
          </a:prstGeom>
          <a:solidFill>
            <a:srgbClr val="FFFFBD"/>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nchorCtr="0"/>
          <a:lstStyle/>
          <a:p>
            <a:pPr>
              <a:lnSpc>
                <a:spcPts val="1600"/>
              </a:lnSpc>
            </a:pPr>
            <a:endParaRPr lang="en-US" altLang="ja-JP" sz="1400"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1600"/>
              </a:lnSpc>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4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Changes in the world situation including COVID-19 are making Japan’s trend toward realization of a global financial city more active </a:t>
            </a:r>
          </a:p>
          <a:p>
            <a:pPr>
              <a:lnSpc>
                <a:spcPts val="1600"/>
              </a:lnSpc>
            </a:pPr>
            <a:r>
              <a:rPr lang="en-US" altLang="ja-JP" sz="14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this  year.</a:t>
            </a:r>
          </a:p>
          <a:p>
            <a:pPr>
              <a:lnSpc>
                <a:spcPts val="1600"/>
              </a:lnSpc>
            </a:pPr>
            <a:r>
              <a:rPr lang="ja-JP" altLang="en-US" sz="14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t>
            </a:r>
            <a:r>
              <a:rPr lang="en-US" altLang="ja-JP" sz="14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Along with the change from an “over-concentrated global financial city” to the “multi-polarized ones with collaboration,” the national</a:t>
            </a:r>
          </a:p>
          <a:p>
            <a:pPr>
              <a:lnSpc>
                <a:spcPts val="1600"/>
              </a:lnSpc>
            </a:pPr>
            <a:r>
              <a:rPr lang="en-US" altLang="ja-JP" sz="14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government announced the importance of competition and complement among each city while having its own characteristics</a:t>
            </a:r>
            <a:endParaRPr lang="ja-JP" altLang="ja-JP" sz="14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endParaRPr>
          </a:p>
          <a:p>
            <a:pPr>
              <a:lnSpc>
                <a:spcPts val="2300"/>
              </a:lnSpc>
            </a:pPr>
            <a:endParaRPr lang="en-US" altLang="ja-JP" sz="16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32" name="楕円 31"/>
          <p:cNvSpPr/>
          <p:nvPr/>
        </p:nvSpPr>
        <p:spPr>
          <a:xfrm>
            <a:off x="11847459" y="6507588"/>
            <a:ext cx="247871" cy="2562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UD デジタル 教科書体 NK-B" panose="02020700000000000000" pitchFamily="18" charset="-128"/>
                <a:ea typeface="UD デジタル 教科書体 NK-B" panose="02020700000000000000" pitchFamily="18" charset="-128"/>
              </a:rPr>
              <a:t>３</a:t>
            </a:r>
          </a:p>
        </p:txBody>
      </p:sp>
      <p:graphicFrame>
        <p:nvGraphicFramePr>
          <p:cNvPr id="3" name="表 2"/>
          <p:cNvGraphicFramePr>
            <a:graphicFrameLocks noGrp="1"/>
          </p:cNvGraphicFramePr>
          <p:nvPr>
            <p:extLst>
              <p:ext uri="{D42A27DB-BD31-4B8C-83A1-F6EECF244321}">
                <p14:modId xmlns:p14="http://schemas.microsoft.com/office/powerpoint/2010/main" val="459454723"/>
              </p:ext>
            </p:extLst>
          </p:nvPr>
        </p:nvGraphicFramePr>
        <p:xfrm>
          <a:off x="553980" y="1674377"/>
          <a:ext cx="10846528" cy="5098869"/>
        </p:xfrm>
        <a:graphic>
          <a:graphicData uri="http://schemas.openxmlformats.org/drawingml/2006/table">
            <a:tbl>
              <a:tblPr firstRow="1" bandRow="1">
                <a:tableStyleId>{5940675A-B579-460E-94D1-54222C63F5DA}</a:tableStyleId>
              </a:tblPr>
              <a:tblGrid>
                <a:gridCol w="507258">
                  <a:extLst>
                    <a:ext uri="{9D8B030D-6E8A-4147-A177-3AD203B41FA5}">
                      <a16:colId xmlns:a16="http://schemas.microsoft.com/office/drawing/2014/main" val="1980238572"/>
                    </a:ext>
                  </a:extLst>
                </a:gridCol>
                <a:gridCol w="2652276">
                  <a:extLst>
                    <a:ext uri="{9D8B030D-6E8A-4147-A177-3AD203B41FA5}">
                      <a16:colId xmlns:a16="http://schemas.microsoft.com/office/drawing/2014/main" val="1469064770"/>
                    </a:ext>
                  </a:extLst>
                </a:gridCol>
                <a:gridCol w="7686994">
                  <a:extLst>
                    <a:ext uri="{9D8B030D-6E8A-4147-A177-3AD203B41FA5}">
                      <a16:colId xmlns:a16="http://schemas.microsoft.com/office/drawing/2014/main" val="2893401888"/>
                    </a:ext>
                  </a:extLst>
                </a:gridCol>
              </a:tblGrid>
              <a:tr h="435429">
                <a:tc>
                  <a:txBody>
                    <a:bodyPr/>
                    <a:lstStyle/>
                    <a:p>
                      <a:pPr algn="ctr">
                        <a:lnSpc>
                          <a:spcPts val="1800"/>
                        </a:lnSpc>
                      </a:pP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July</a:t>
                      </a:r>
                      <a:endParaRPr kumimoji="1" lang="ja-JP" altLang="en-US" sz="1150" dirty="0">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tc>
                  <a:txBody>
                    <a:bodyPr/>
                    <a:lstStyle/>
                    <a:p>
                      <a:pPr algn="l" fontAlgn="ctr"/>
                      <a:r>
                        <a:rPr kumimoji="1" lang="en-US" sz="1150" kern="1200" dirty="0">
                          <a:solidFill>
                            <a:schemeClr val="tx1"/>
                          </a:solidFill>
                          <a:latin typeface="Arial" panose="020B0604020202020204" pitchFamily="34" charset="0"/>
                          <a:ea typeface="+mn-ea"/>
                          <a:cs typeface="Arial" panose="020B0604020202020204" pitchFamily="34" charset="0"/>
                        </a:rPr>
                        <a:t>Basic Policy on Economic and Fiscal Management and Reform 2020 </a:t>
                      </a:r>
                    </a:p>
                  </a:txBody>
                  <a:tcPr marL="7620" marR="7620" marT="7620" marB="0" anchor="ctr"/>
                </a:tc>
                <a:tc>
                  <a:txBody>
                    <a:bodyPr/>
                    <a:lstStyle/>
                    <a:p>
                      <a:pPr>
                        <a:lnSpc>
                          <a:spcPts val="1800"/>
                        </a:lnSpc>
                      </a:pP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“A</a:t>
                      </a:r>
                      <a:r>
                        <a:rPr lang="en-US" altLang="ja-JP" sz="1150" dirty="0">
                          <a:latin typeface="Arial" panose="020B0604020202020204" pitchFamily="34" charset="0"/>
                          <a:cs typeface="Arial" panose="020B0604020202020204" pitchFamily="34" charset="0"/>
                        </a:rPr>
                        <a:t>im to establish international financial cities that will serve as international financial hubs for Asia and the world”</a:t>
                      </a:r>
                      <a:endParaRPr kumimoji="1" lang="ja-JP" altLang="en-US" sz="1150" dirty="0">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extLst>
                  <a:ext uri="{0D108BD9-81ED-4DB2-BD59-A6C34878D82A}">
                    <a16:rowId xmlns:a16="http://schemas.microsoft.com/office/drawing/2014/main" val="557843542"/>
                  </a:ext>
                </a:extLst>
              </a:tr>
              <a:tr h="928393">
                <a:tc>
                  <a:txBody>
                    <a:bodyPr/>
                    <a:lstStyle/>
                    <a:p>
                      <a:pPr marL="0" algn="ctr" defTabSz="914400" rtl="0" eaLnBrk="1" latinLnBrk="0" hangingPunct="1">
                        <a:lnSpc>
                          <a:spcPts val="1800"/>
                        </a:lnSpc>
                      </a:pPr>
                      <a:r>
                        <a:rPr kumimoji="1" lang="en-US" altLang="ja-JP" sz="115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Aug.</a:t>
                      </a:r>
                      <a:endParaRPr kumimoji="1" lang="ja-JP" altLang="en-US" sz="115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tc>
                  <a:txBody>
                    <a:bodyPr/>
                    <a:lstStyle/>
                    <a:p>
                      <a:pPr>
                        <a:lnSpc>
                          <a:spcPts val="1800"/>
                        </a:lnSpc>
                      </a:pPr>
                      <a:r>
                        <a:rPr kumimoji="1" lang="en-US" altLang="zh-TW" sz="1150" kern="1200" dirty="0">
                          <a:solidFill>
                            <a:schemeClr val="tx1"/>
                          </a:solidFill>
                          <a:latin typeface="Arial" panose="020B0604020202020204" pitchFamily="34" charset="0"/>
                          <a:ea typeface="+mn-ea"/>
                          <a:cs typeface="Arial" panose="020B0604020202020204" pitchFamily="34" charset="0"/>
                        </a:rPr>
                        <a:t>Financial Service Agency 2020</a:t>
                      </a:r>
                    </a:p>
                    <a:p>
                      <a:pPr>
                        <a:lnSpc>
                          <a:spcPts val="1800"/>
                        </a:lnSpc>
                      </a:pPr>
                      <a:r>
                        <a:rPr kumimoji="1" lang="en-US" altLang="zh-TW" sz="1150" kern="1200" dirty="0">
                          <a:solidFill>
                            <a:schemeClr val="tx1"/>
                          </a:solidFill>
                          <a:latin typeface="Arial" panose="020B0604020202020204" pitchFamily="34" charset="0"/>
                          <a:ea typeface="+mn-ea"/>
                          <a:cs typeface="Arial" panose="020B0604020202020204" pitchFamily="34" charset="0"/>
                        </a:rPr>
                        <a:t>Financial policy</a:t>
                      </a:r>
                      <a:endParaRPr kumimoji="1" lang="ja-JP" altLang="en-US" sz="115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l" defTabSz="914400" rtl="0" eaLnBrk="1" latinLnBrk="0" hangingPunct="1">
                        <a:lnSpc>
                          <a:spcPts val="1800"/>
                        </a:lnSpc>
                      </a:pPr>
                      <a:r>
                        <a:rPr kumimoji="1" lang="en-US" altLang="ja-JP" sz="115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“It is likely that an international financial city moves on to the multi-polarized type from the over-concentrated one. It is important that each core city compete and complement one another while having its own characteristics.”</a:t>
                      </a:r>
                    </a:p>
                    <a:p>
                      <a:pPr marL="0" algn="l" defTabSz="914400" rtl="0" eaLnBrk="1" latinLnBrk="0" hangingPunct="1">
                        <a:lnSpc>
                          <a:spcPts val="1800"/>
                        </a:lnSpc>
                      </a:pPr>
                      <a:r>
                        <a:rPr kumimoji="1" lang="en-US" altLang="ja-JP" sz="115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“We will comprehensively consider specific measures to improve the environment to accept overseas financial institutions, etc.”</a:t>
                      </a:r>
                      <a:endParaRPr kumimoji="1" lang="ja-JP" altLang="en-US" sz="115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extLst>
                  <a:ext uri="{0D108BD9-81ED-4DB2-BD59-A6C34878D82A}">
                    <a16:rowId xmlns:a16="http://schemas.microsoft.com/office/drawing/2014/main" val="3955145889"/>
                  </a:ext>
                </a:extLst>
              </a:tr>
              <a:tr h="730058">
                <a:tc rowSpan="2">
                  <a:txBody>
                    <a:bodyPr/>
                    <a:lstStyle/>
                    <a:p>
                      <a:pPr marL="0" algn="ctr" defTabSz="914400" rtl="0" eaLnBrk="1" latinLnBrk="0" hangingPunct="1">
                        <a:lnSpc>
                          <a:spcPts val="1800"/>
                        </a:lnSpc>
                      </a:pPr>
                      <a:r>
                        <a:rPr kumimoji="1" lang="en-US" altLang="ja-JP" sz="115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Oct.</a:t>
                      </a:r>
                      <a:endParaRPr kumimoji="1" lang="ja-JP" altLang="en-US" sz="115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tc>
                  <a:txBody>
                    <a:bodyPr/>
                    <a:lstStyle/>
                    <a:p>
                      <a:pPr marL="0" algn="l" defTabSz="914400" rtl="0" eaLnBrk="1" latinLnBrk="0" hangingPunct="1">
                        <a:lnSpc>
                          <a:spcPts val="1800"/>
                        </a:lnSpc>
                      </a:pPr>
                      <a:r>
                        <a:rPr kumimoji="1" lang="en-US" altLang="ja-JP" sz="1150" kern="1200" dirty="0">
                          <a:solidFill>
                            <a:schemeClr val="tx1"/>
                          </a:solidFill>
                          <a:latin typeface="Arial" panose="020B0604020202020204" pitchFamily="34" charset="0"/>
                          <a:ea typeface="+mn-ea"/>
                          <a:cs typeface="Arial" panose="020B0604020202020204" pitchFamily="34" charset="0"/>
                        </a:rPr>
                        <a:t>Newspaper interview remarks by Prime Minister </a:t>
                      </a:r>
                      <a:r>
                        <a:rPr kumimoji="1" lang="en-US" altLang="ja-JP" sz="1150" kern="1200" dirty="0" err="1">
                          <a:solidFill>
                            <a:schemeClr val="tx1"/>
                          </a:solidFill>
                          <a:latin typeface="Arial" panose="020B0604020202020204" pitchFamily="34" charset="0"/>
                          <a:ea typeface="+mn-ea"/>
                          <a:cs typeface="Arial" panose="020B0604020202020204" pitchFamily="34" charset="0"/>
                        </a:rPr>
                        <a:t>Suga</a:t>
                      </a:r>
                      <a:endParaRPr kumimoji="1" lang="ja-JP" altLang="en-US" sz="115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nSpc>
                          <a:spcPts val="1800"/>
                        </a:lnSpc>
                      </a:pP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150" b="1" dirty="0">
                          <a:latin typeface="Arial" panose="020B0604020202020204" pitchFamily="34" charset="0"/>
                          <a:ea typeface="UD デジタル 教科書体 NK-R" panose="02020400000000000000" pitchFamily="18" charset="-128"/>
                          <a:cs typeface="Arial" panose="020B0604020202020204" pitchFamily="34" charset="0"/>
                        </a:rPr>
                        <a:t>I hope Tokyo’s further development, but I would like to create an </a:t>
                      </a:r>
                      <a:r>
                        <a:rPr kumimoji="1" lang="en-US" altLang="ja-JP" sz="1150" b="1"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environment where </a:t>
                      </a:r>
                      <a:r>
                        <a:rPr kumimoji="1" lang="en-US" altLang="ja-JP" sz="1150" b="1" dirty="0">
                          <a:latin typeface="Arial" panose="020B0604020202020204" pitchFamily="34" charset="0"/>
                          <a:ea typeface="UD デジタル 教科書体 NK-R" panose="02020400000000000000" pitchFamily="18" charset="-128"/>
                          <a:cs typeface="Arial" panose="020B0604020202020204" pitchFamily="34" charset="0"/>
                        </a:rPr>
                        <a:t>financial functions can be enhanced in other regions as well.</a:t>
                      </a: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 The entire government will swiftly tackle the issues such as </a:t>
                      </a:r>
                      <a:r>
                        <a:rPr kumimoji="1" lang="en-US" altLang="ja-JP" sz="1150" b="0" i="0" kern="1200" dirty="0">
                          <a:solidFill>
                            <a:schemeClr val="tx1"/>
                          </a:solidFill>
                          <a:effectLst/>
                          <a:latin typeface="Arial" panose="020B0604020202020204" pitchFamily="34" charset="0"/>
                          <a:ea typeface="+mn-ea"/>
                          <a:cs typeface="Arial" panose="020B0604020202020204" pitchFamily="34" charset="0"/>
                        </a:rPr>
                        <a:t>taxation measures</a:t>
                      </a: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 administrative English service, and status of residence."</a:t>
                      </a:r>
                      <a:endParaRPr kumimoji="1" lang="ja-JP" altLang="en-US" sz="1150" dirty="0">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extLst>
                  <a:ext uri="{0D108BD9-81ED-4DB2-BD59-A6C34878D82A}">
                    <a16:rowId xmlns:a16="http://schemas.microsoft.com/office/drawing/2014/main" val="1723144566"/>
                  </a:ext>
                </a:extLst>
              </a:tr>
              <a:tr h="717395">
                <a:tc vMerge="1">
                  <a:txBody>
                    <a:bodyPr/>
                    <a:lstStyle/>
                    <a:p>
                      <a:pPr algn="ctr">
                        <a:lnSpc>
                          <a:spcPts val="1800"/>
                        </a:lnSpc>
                      </a:pP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marL="0" algn="l" defTabSz="914400" rtl="0" eaLnBrk="1" latinLnBrk="0" hangingPunct="1">
                        <a:lnSpc>
                          <a:spcPts val="1800"/>
                        </a:lnSpc>
                      </a:pPr>
                      <a:r>
                        <a:rPr kumimoji="1" lang="en-US" altLang="ja-JP" sz="1150" kern="1200" dirty="0">
                          <a:solidFill>
                            <a:schemeClr val="tx1"/>
                          </a:solidFill>
                          <a:latin typeface="Arial" panose="020B0604020202020204" pitchFamily="34" charset="0"/>
                          <a:ea typeface="+mn-ea"/>
                          <a:cs typeface="Arial" panose="020B0604020202020204" pitchFamily="34" charset="0"/>
                        </a:rPr>
                        <a:t>Policy speech by Prime Minister </a:t>
                      </a:r>
                      <a:r>
                        <a:rPr kumimoji="1" lang="en-US" altLang="ja-JP" sz="1150" kern="1200" dirty="0" err="1">
                          <a:solidFill>
                            <a:schemeClr val="tx1"/>
                          </a:solidFill>
                          <a:latin typeface="Arial" panose="020B0604020202020204" pitchFamily="34" charset="0"/>
                          <a:ea typeface="+mn-ea"/>
                          <a:cs typeface="Arial" panose="020B0604020202020204" pitchFamily="34" charset="0"/>
                        </a:rPr>
                        <a:t>Suga</a:t>
                      </a:r>
                      <a:endParaRPr kumimoji="1" lang="ja-JP" altLang="en-US" sz="1150" kern="1200" dirty="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nSpc>
                          <a:spcPts val="1800"/>
                        </a:lnSpc>
                      </a:pPr>
                      <a:r>
                        <a:rPr kumimoji="1" lang="en-US" altLang="ja-JP" sz="1150" b="1" dirty="0">
                          <a:latin typeface="Arial" panose="020B0604020202020204" pitchFamily="34" charset="0"/>
                          <a:ea typeface="UD デジタル 教科書体 NK-R" panose="02020400000000000000" pitchFamily="18" charset="-128"/>
                          <a:cs typeface="Arial" panose="020B0604020202020204" pitchFamily="34" charset="0"/>
                        </a:rPr>
                        <a:t>“We will accept overseas financial personnel and aim to become an international financial center in Asia and even in the world.</a:t>
                      </a: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 We will swiftly proceed with discussion about the tax system for that purpose, administrative English services, and relaxation of status of residence requirements."</a:t>
                      </a:r>
                      <a:endParaRPr kumimoji="1" lang="ja-JP" altLang="en-US" sz="1150" dirty="0">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extLst>
                  <a:ext uri="{0D108BD9-81ED-4DB2-BD59-A6C34878D82A}">
                    <a16:rowId xmlns:a16="http://schemas.microsoft.com/office/drawing/2014/main" val="3064380057"/>
                  </a:ext>
                </a:extLst>
              </a:tr>
              <a:tr h="717395">
                <a:tc rowSpan="3">
                  <a:txBody>
                    <a:bodyPr/>
                    <a:lstStyle/>
                    <a:p>
                      <a:pPr marL="0" algn="ctr" defTabSz="914400" rtl="0" eaLnBrk="1" latinLnBrk="0" hangingPunct="1">
                        <a:lnSpc>
                          <a:spcPts val="1800"/>
                        </a:lnSpc>
                      </a:pPr>
                      <a:r>
                        <a:rPr kumimoji="1" lang="en-US" altLang="ja-JP" sz="115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Dec.</a:t>
                      </a:r>
                      <a:endParaRPr kumimoji="1" lang="ja-JP" altLang="en-US" sz="115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tc>
                  <a:txBody>
                    <a:bodyPr/>
                    <a:lstStyle/>
                    <a:p>
                      <a:pPr>
                        <a:lnSpc>
                          <a:spcPts val="1800"/>
                        </a:lnSpc>
                      </a:pP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Action plan</a:t>
                      </a:r>
                    </a:p>
                    <a:p>
                      <a:pPr>
                        <a:lnSpc>
                          <a:spcPts val="1800"/>
                        </a:lnSpc>
                      </a:pPr>
                      <a:r>
                        <a:rPr kumimoji="1" lang="ja-JP" altLang="en-US" sz="1150" dirty="0">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Growth strategy meeting</a:t>
                      </a:r>
                      <a:r>
                        <a:rPr kumimoji="1" lang="ja-JP" altLang="en-US" sz="1150" dirty="0">
                          <a:latin typeface="Arial" panose="020B0604020202020204" pitchFamily="34" charset="0"/>
                          <a:ea typeface="UD デジタル 教科書体 NK-R" panose="02020400000000000000" pitchFamily="18" charset="-128"/>
                          <a:cs typeface="Arial" panose="020B0604020202020204" pitchFamily="34" charset="0"/>
                        </a:rPr>
                        <a:t>）</a:t>
                      </a:r>
                      <a:endPar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endParaRPr>
                    </a:p>
                  </a:txBody>
                  <a:tcPr anchor="ctr"/>
                </a:tc>
                <a:tc>
                  <a:txBody>
                    <a:bodyPr/>
                    <a:lstStyle/>
                    <a:p>
                      <a:pPr>
                        <a:lnSpc>
                          <a:spcPts val="1800"/>
                        </a:lnSpc>
                      </a:pPr>
                      <a:r>
                        <a:rPr kumimoji="1" lang="en-US" altLang="ja-JP" sz="1150" b="0" dirty="0">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150" b="1" dirty="0">
                          <a:latin typeface="Arial" panose="020B0604020202020204" pitchFamily="34" charset="0"/>
                          <a:ea typeface="UD デジタル 教科書体 NK-R" panose="02020400000000000000" pitchFamily="18" charset="-128"/>
                          <a:cs typeface="Arial" panose="020B0604020202020204" pitchFamily="34" charset="0"/>
                        </a:rPr>
                        <a:t>Japan has room to further expand market. In order to accept overseas financial businesses, we will proceed with the improvement of an environment for foreigners to easily start or open businesses and lead comfortable lives.”</a:t>
                      </a:r>
                    </a:p>
                  </a:txBody>
                  <a:tcPr anchor="ctr"/>
                </a:tc>
                <a:extLst>
                  <a:ext uri="{0D108BD9-81ED-4DB2-BD59-A6C34878D82A}">
                    <a16:rowId xmlns:a16="http://schemas.microsoft.com/office/drawing/2014/main" val="2020117017"/>
                  </a:ext>
                </a:extLst>
              </a:tr>
              <a:tr h="736009">
                <a:tc vMerge="1">
                  <a:txBody>
                    <a:bodyPr/>
                    <a:lstStyle/>
                    <a:p>
                      <a:pPr algn="ctr">
                        <a:lnSpc>
                          <a:spcPts val="1800"/>
                        </a:lnSpc>
                      </a:pP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nSpc>
                          <a:spcPts val="1800"/>
                        </a:lnSpc>
                      </a:pP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Comprehensive economic measures for peace and</a:t>
                      </a:r>
                      <a:r>
                        <a:rPr kumimoji="1" lang="en-US" altLang="ja-JP" sz="1150" baseline="0" dirty="0">
                          <a:latin typeface="Arial" panose="020B0604020202020204" pitchFamily="34" charset="0"/>
                          <a:ea typeface="UD デジタル 教科書体 NK-R" panose="02020400000000000000" pitchFamily="18" charset="-128"/>
                          <a:cs typeface="Arial" panose="020B0604020202020204" pitchFamily="34" charset="0"/>
                        </a:rPr>
                        <a:t> ease</a:t>
                      </a: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  to protect people’s lives and livelihoods</a:t>
                      </a:r>
                    </a:p>
                  </a:txBody>
                  <a:tcPr anchor="ctr"/>
                </a:tc>
                <a:tc>
                  <a:txBody>
                    <a:bodyPr/>
                    <a:lstStyle/>
                    <a:p>
                      <a:pPr>
                        <a:lnSpc>
                          <a:spcPts val="1800"/>
                        </a:lnSpc>
                      </a:pP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Toward the realization of a global financial center open to the world, measures such as simplifying procedures for overseas asset management</a:t>
                      </a:r>
                      <a:r>
                        <a:rPr kumimoji="1" lang="en-US" altLang="ja-JP" sz="1150" baseline="0" dirty="0">
                          <a:latin typeface="Arial" panose="020B0604020202020204" pitchFamily="34" charset="0"/>
                          <a:ea typeface="UD デジタル 教科書体 NK-R" panose="02020400000000000000" pitchFamily="18" charset="-128"/>
                          <a:cs typeface="Arial" panose="020B0604020202020204" pitchFamily="34" charset="0"/>
                        </a:rPr>
                        <a:t> businesses</a:t>
                      </a: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 to enter the market, strengthening English response ability in financial administration, and relaxing the status of residence requirements were</a:t>
                      </a:r>
                      <a:r>
                        <a:rPr kumimoji="1" lang="en-US" altLang="ja-JP" sz="1150" baseline="0" dirty="0">
                          <a:latin typeface="Arial" panose="020B0604020202020204" pitchFamily="34" charset="0"/>
                          <a:ea typeface="UD デジタル 教科書体 NK-R" panose="02020400000000000000" pitchFamily="18" charset="-128"/>
                          <a:cs typeface="Arial" panose="020B0604020202020204" pitchFamily="34" charset="0"/>
                        </a:rPr>
                        <a:t> announced.</a:t>
                      </a:r>
                      <a:endParaRPr kumimoji="1" lang="ja-JP" altLang="en-US" sz="1150" dirty="0">
                        <a:latin typeface="Arial" panose="020B0604020202020204" pitchFamily="34" charset="0"/>
                        <a:ea typeface="UD デジタル 教科書体 NK-R" panose="02020400000000000000" pitchFamily="18" charset="-128"/>
                        <a:cs typeface="Arial" panose="020B0604020202020204" pitchFamily="34" charset="0"/>
                      </a:endParaRPr>
                    </a:p>
                  </a:txBody>
                  <a:tcPr/>
                </a:tc>
                <a:extLst>
                  <a:ext uri="{0D108BD9-81ED-4DB2-BD59-A6C34878D82A}">
                    <a16:rowId xmlns:a16="http://schemas.microsoft.com/office/drawing/2014/main" val="3479832289"/>
                  </a:ext>
                </a:extLst>
              </a:tr>
              <a:tr h="515668">
                <a:tc vMerge="1">
                  <a:txBody>
                    <a:bodyPr/>
                    <a:lstStyle/>
                    <a:p>
                      <a:pPr algn="ctr">
                        <a:lnSpc>
                          <a:spcPts val="1800"/>
                        </a:lnSpc>
                      </a:pPr>
                      <a:endParaRPr kumimoji="1" lang="ja-JP" altLang="en-US" sz="14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nSpc>
                          <a:spcPts val="1800"/>
                        </a:lnSpc>
                      </a:pP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FY</a:t>
                      </a:r>
                      <a:r>
                        <a:rPr kumimoji="1" lang="en-US" altLang="ja-JP" sz="1150" baseline="0" dirty="0">
                          <a:latin typeface="Arial" panose="020B0604020202020204" pitchFamily="34" charset="0"/>
                          <a:ea typeface="UD デジタル 教科書体 NK-R" panose="02020400000000000000" pitchFamily="18" charset="-128"/>
                          <a:cs typeface="Arial" panose="020B0604020202020204" pitchFamily="34" charset="0"/>
                        </a:rPr>
                        <a:t> 2021 </a:t>
                      </a:r>
                      <a:r>
                        <a:rPr kumimoji="1" lang="en-US" altLang="ja-JP" sz="1150" dirty="0">
                          <a:latin typeface="Arial" panose="020B0604020202020204" pitchFamily="34" charset="0"/>
                          <a:ea typeface="UD デジタル 教科書体 NK-R" panose="02020400000000000000" pitchFamily="18" charset="-128"/>
                          <a:cs typeface="Arial" panose="020B0604020202020204" pitchFamily="34" charset="0"/>
                        </a:rPr>
                        <a:t>Large package of tax revision</a:t>
                      </a:r>
                    </a:p>
                  </a:txBody>
                  <a:tcPr anchor="ctr"/>
                </a:tc>
                <a:tc>
                  <a:txBody>
                    <a:bodyPr/>
                    <a:lstStyle/>
                    <a:p>
                      <a:pPr>
                        <a:lnSpc>
                          <a:spcPts val="1800"/>
                        </a:lnSpc>
                      </a:pPr>
                      <a:r>
                        <a:rPr kumimoji="1" lang="en-US" altLang="ja-JP" sz="115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Measures for corporate tax, inheritance tax, and personal income tax were announced from the viewpoint of attracting businesses, human resources, and funds from overseas.</a:t>
                      </a:r>
                    </a:p>
                  </a:txBody>
                  <a:tcPr anchor="ctr"/>
                </a:tc>
                <a:extLst>
                  <a:ext uri="{0D108BD9-81ED-4DB2-BD59-A6C34878D82A}">
                    <a16:rowId xmlns:a16="http://schemas.microsoft.com/office/drawing/2014/main" val="3881500208"/>
                  </a:ext>
                </a:extLst>
              </a:tr>
            </a:tbl>
          </a:graphicData>
        </a:graphic>
      </p:graphicFrame>
      <p:graphicFrame>
        <p:nvGraphicFramePr>
          <p:cNvPr id="48" name="表 47"/>
          <p:cNvGraphicFramePr>
            <a:graphicFrameLocks noGrp="1"/>
          </p:cNvGraphicFramePr>
          <p:nvPr>
            <p:extLst>
              <p:ext uri="{D42A27DB-BD31-4B8C-83A1-F6EECF244321}">
                <p14:modId xmlns:p14="http://schemas.microsoft.com/office/powerpoint/2010/main" val="821944881"/>
              </p:ext>
            </p:extLst>
          </p:nvPr>
        </p:nvGraphicFramePr>
        <p:xfrm>
          <a:off x="334851" y="1318080"/>
          <a:ext cx="7243780" cy="396240"/>
        </p:xfrm>
        <a:graphic>
          <a:graphicData uri="http://schemas.openxmlformats.org/drawingml/2006/table">
            <a:tbl>
              <a:tblPr firstRow="1" bandRow="1">
                <a:tableStyleId>{5C22544A-7EE6-4342-B048-85BDC9FD1C3A}</a:tableStyleId>
              </a:tblPr>
              <a:tblGrid>
                <a:gridCol w="7243780">
                  <a:extLst>
                    <a:ext uri="{9D8B030D-6E8A-4147-A177-3AD203B41FA5}">
                      <a16:colId xmlns:a16="http://schemas.microsoft.com/office/drawing/2014/main" val="2261158890"/>
                    </a:ext>
                  </a:extLst>
                </a:gridCol>
              </a:tblGrid>
              <a:tr h="0">
                <a:tc>
                  <a: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Major activities of the national government</a:t>
                      </a:r>
                      <a:r>
                        <a:rPr kumimoji="1" lang="ja-JP" altLang="en-US"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a:t>
                      </a:r>
                      <a:r>
                        <a:rPr kumimoji="1" lang="en-US" altLang="ja-JP"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in </a:t>
                      </a:r>
                      <a:r>
                        <a:rPr kumimoji="1" lang="ja-JP" altLang="en-US"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２０２０）</a:t>
                      </a:r>
                    </a:p>
                  </a:txBody>
                  <a:tcP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Tree>
    <p:extLst>
      <p:ext uri="{BB962C8B-B14F-4D97-AF65-F5344CB8AC3E}">
        <p14:creationId xmlns:p14="http://schemas.microsoft.com/office/powerpoint/2010/main" val="269601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1965" y="0"/>
            <a:ext cx="12120035" cy="432000"/>
          </a:xfrm>
          <a:prstGeom prst="rect">
            <a:avLst/>
          </a:prstGeom>
          <a:solidFill>
            <a:srgbClr val="000066"/>
          </a:solidFill>
        </p:spPr>
        <p:txBody>
          <a:bodyPr wrap="square" tIns="0" bIns="0" rtlCol="0" anchor="ctr">
            <a:noAutofit/>
          </a:bodyPr>
          <a:lstStyle/>
          <a:p>
            <a:pPr algn="ctr"/>
            <a:r>
              <a:rPr kumimoji="1" lang="en-US" altLang="ja-JP" sz="2000" b="1"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rPr>
              <a:t>Revision of Tax and Status of Residence by the National Government</a:t>
            </a:r>
          </a:p>
        </p:txBody>
      </p:sp>
      <p:sp>
        <p:nvSpPr>
          <p:cNvPr id="19" name="正方形/長方形 18"/>
          <p:cNvSpPr/>
          <p:nvPr/>
        </p:nvSpPr>
        <p:spPr>
          <a:xfrm>
            <a:off x="71965" y="399925"/>
            <a:ext cx="12120035" cy="859800"/>
          </a:xfrm>
          <a:prstGeom prst="rect">
            <a:avLst/>
          </a:prstGeom>
          <a:solidFill>
            <a:srgbClr val="FFFFBD"/>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nchorCtr="0"/>
          <a:lstStyle/>
          <a:p>
            <a:pPr algn="just">
              <a:lnSpc>
                <a:spcPts val="1600"/>
              </a:lnSpc>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400" kern="100" dirty="0">
                <a:solidFill>
                  <a:prstClr val="black"/>
                </a:solidFill>
                <a:latin typeface="Arial" panose="020B0604020202020204" pitchFamily="34" charset="0"/>
                <a:ea typeface="ＭＳ 明朝" panose="02020609040205080304" pitchFamily="17" charset="-128"/>
                <a:cs typeface="Arial" panose="020B0604020202020204" pitchFamily="34" charset="0"/>
              </a:rPr>
              <a:t>T</a:t>
            </a:r>
            <a:r>
              <a:rPr lang="en-US" altLang="ja-JP" sz="1400" kern="100" dirty="0">
                <a:effectLst/>
                <a:latin typeface="Arial" panose="020B0604020202020204" pitchFamily="34" charset="0"/>
                <a:ea typeface="ＭＳ 明朝" panose="02020609040205080304" pitchFamily="17" charset="-128"/>
                <a:cs typeface="Arial" panose="020B0604020202020204" pitchFamily="34" charset="0"/>
              </a:rPr>
              <a:t>he national government’s initiatives to attract businesses, human resources, and funds from overseas are in progress, </a:t>
            </a:r>
            <a:r>
              <a:rPr lang="en-US" altLang="ja-JP" sz="1400" kern="100" dirty="0">
                <a:latin typeface="Arial" panose="020B0604020202020204" pitchFamily="34" charset="0"/>
                <a:ea typeface="ＭＳ 明朝" panose="02020609040205080304" pitchFamily="17" charset="-128"/>
                <a:cs typeface="Arial" panose="020B0604020202020204" pitchFamily="34" charset="0"/>
              </a:rPr>
              <a:t>aiming to </a:t>
            </a:r>
            <a:r>
              <a:rPr lang="en-US" altLang="ja-JP" sz="1400" kern="100" dirty="0">
                <a:effectLst/>
                <a:latin typeface="Arial" panose="020B0604020202020204" pitchFamily="34" charset="0"/>
                <a:ea typeface="ＭＳ 明朝" panose="02020609040205080304" pitchFamily="17" charset="-128"/>
                <a:cs typeface="Arial" panose="020B0604020202020204" pitchFamily="34" charset="0"/>
              </a:rPr>
              <a:t>establish Japan’s</a:t>
            </a:r>
          </a:p>
          <a:p>
            <a:pPr algn="just">
              <a:lnSpc>
                <a:spcPts val="1600"/>
              </a:lnSpc>
            </a:pPr>
            <a:r>
              <a:rPr lang="en-US" altLang="ja-JP" sz="1400" kern="100" dirty="0">
                <a:latin typeface="Arial" panose="020B0604020202020204" pitchFamily="34" charset="0"/>
                <a:ea typeface="ＭＳ 明朝" panose="02020609040205080304" pitchFamily="17" charset="-128"/>
                <a:cs typeface="Arial" panose="020B0604020202020204" pitchFamily="34" charset="0"/>
              </a:rPr>
              <a:t>   </a:t>
            </a:r>
            <a:r>
              <a:rPr lang="en-US" altLang="ja-JP" sz="1400" kern="100" dirty="0">
                <a:effectLst/>
                <a:latin typeface="Arial" panose="020B0604020202020204" pitchFamily="34" charset="0"/>
                <a:ea typeface="ＭＳ 明朝" panose="02020609040205080304" pitchFamily="17" charset="-128"/>
                <a:cs typeface="Arial" panose="020B0604020202020204" pitchFamily="34" charset="0"/>
              </a:rPr>
              <a:t>  position as a global financial center.</a:t>
            </a:r>
            <a:endParaRPr lang="ja-JP" altLang="ja-JP" sz="1400" kern="100" dirty="0">
              <a:effectLst/>
              <a:latin typeface="Arial" panose="020B0604020202020204" pitchFamily="34" charset="0"/>
              <a:ea typeface="ＭＳ 明朝" panose="02020609040205080304" pitchFamily="17" charset="-128"/>
              <a:cs typeface="Arial" panose="020B0604020202020204" pitchFamily="34" charset="0"/>
            </a:endParaRPr>
          </a:p>
          <a:p>
            <a:pPr>
              <a:lnSpc>
                <a:spcPts val="1600"/>
              </a:lnSpc>
            </a:pPr>
            <a:r>
              <a:rPr lang="ja-JP" altLang="en-US" sz="1400" dirty="0">
                <a:solidFill>
                  <a:prstClr val="black"/>
                </a:solidFill>
                <a:latin typeface="UD デジタル 教科書体 NK-B" panose="02020700000000000000" pitchFamily="18" charset="-128"/>
                <a:ea typeface="UD デジタル 教科書体 NK-B" panose="02020700000000000000" pitchFamily="18" charset="-128"/>
              </a:rPr>
              <a:t>◆ </a:t>
            </a:r>
            <a:r>
              <a:rPr lang="en-US" altLang="ja-JP" sz="1400" kern="100" dirty="0">
                <a:latin typeface="Arial" panose="020B0604020202020204" pitchFamily="34" charset="0"/>
                <a:ea typeface="ＭＳ 明朝" panose="02020609040205080304" pitchFamily="17" charset="-128"/>
                <a:cs typeface="Arial" panose="020B0604020202020204" pitchFamily="34" charset="0"/>
              </a:rPr>
              <a:t>The government has reviewed corporate, inheritance, and income taxes which were major barriers for overseas businesses to enter the Japanese</a:t>
            </a:r>
          </a:p>
          <a:p>
            <a:pPr>
              <a:lnSpc>
                <a:spcPts val="1600"/>
              </a:lnSpc>
            </a:pPr>
            <a:r>
              <a:rPr lang="en-US" altLang="ja-JP" sz="1400" kern="100" dirty="0">
                <a:latin typeface="Arial" panose="020B0604020202020204" pitchFamily="34" charset="0"/>
                <a:ea typeface="ＭＳ 明朝" panose="02020609040205080304" pitchFamily="17" charset="-128"/>
                <a:cs typeface="Arial" panose="020B0604020202020204" pitchFamily="34" charset="0"/>
              </a:rPr>
              <a:t>    market, and relaxed the status of residence requirements</a:t>
            </a:r>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32" name="楕円 31"/>
          <p:cNvSpPr/>
          <p:nvPr/>
        </p:nvSpPr>
        <p:spPr>
          <a:xfrm>
            <a:off x="11847459" y="6507588"/>
            <a:ext cx="247871" cy="2562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UD デジタル 教科書体 NK-B" panose="02020700000000000000" pitchFamily="18" charset="-128"/>
                <a:ea typeface="UD デジタル 教科書体 NK-B" panose="02020700000000000000" pitchFamily="18" charset="-128"/>
              </a:rPr>
              <a:t>４</a:t>
            </a:r>
          </a:p>
        </p:txBody>
      </p:sp>
      <p:graphicFrame>
        <p:nvGraphicFramePr>
          <p:cNvPr id="48" name="表 47"/>
          <p:cNvGraphicFramePr>
            <a:graphicFrameLocks noGrp="1"/>
          </p:cNvGraphicFramePr>
          <p:nvPr>
            <p:extLst>
              <p:ext uri="{D42A27DB-BD31-4B8C-83A1-F6EECF244321}">
                <p14:modId xmlns:p14="http://schemas.microsoft.com/office/powerpoint/2010/main" val="2567448379"/>
              </p:ext>
            </p:extLst>
          </p:nvPr>
        </p:nvGraphicFramePr>
        <p:xfrm>
          <a:off x="202159" y="1298035"/>
          <a:ext cx="6187317" cy="398488"/>
        </p:xfrm>
        <a:graphic>
          <a:graphicData uri="http://schemas.openxmlformats.org/drawingml/2006/table">
            <a:tbl>
              <a:tblPr firstRow="1" bandRow="1">
                <a:tableStyleId>{5C22544A-7EE6-4342-B048-85BDC9FD1C3A}</a:tableStyleId>
              </a:tblPr>
              <a:tblGrid>
                <a:gridCol w="6187317">
                  <a:extLst>
                    <a:ext uri="{9D8B030D-6E8A-4147-A177-3AD203B41FA5}">
                      <a16:colId xmlns:a16="http://schemas.microsoft.com/office/drawing/2014/main" val="2261158890"/>
                    </a:ext>
                  </a:extLst>
                </a:gridCol>
              </a:tblGrid>
              <a:tr h="398488">
                <a:tc>
                  <a: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Tax policy revision</a:t>
                      </a:r>
                      <a:r>
                        <a:rPr kumimoji="1" lang="ja-JP" altLang="en-US"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　</a:t>
                      </a:r>
                      <a:r>
                        <a:rPr kumimoji="1" lang="ja-JP" altLang="en-US" sz="1600" b="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600" b="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FY 2021</a:t>
                      </a:r>
                      <a:r>
                        <a:rPr kumimoji="1" lang="ja-JP" altLang="en-US" sz="1600" b="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600" b="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large package of tax revisions</a:t>
                      </a:r>
                      <a:r>
                        <a:rPr kumimoji="1" lang="ja-JP" altLang="en-US" sz="1600" b="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endParaRPr kumimoji="1" lang="ja-JP" altLang="en-US"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nchor="ct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515138740"/>
              </p:ext>
            </p:extLst>
          </p:nvPr>
        </p:nvGraphicFramePr>
        <p:xfrm>
          <a:off x="299374" y="1696523"/>
          <a:ext cx="6052274" cy="2529840"/>
        </p:xfrm>
        <a:graphic>
          <a:graphicData uri="http://schemas.openxmlformats.org/drawingml/2006/table">
            <a:tbl>
              <a:tblPr firstRow="1" bandRow="1">
                <a:tableStyleId>{5940675A-B579-460E-94D1-54222C63F5DA}</a:tableStyleId>
              </a:tblPr>
              <a:tblGrid>
                <a:gridCol w="1097280">
                  <a:extLst>
                    <a:ext uri="{9D8B030D-6E8A-4147-A177-3AD203B41FA5}">
                      <a16:colId xmlns:a16="http://schemas.microsoft.com/office/drawing/2014/main" val="1016427167"/>
                    </a:ext>
                  </a:extLst>
                </a:gridCol>
                <a:gridCol w="4954994">
                  <a:extLst>
                    <a:ext uri="{9D8B030D-6E8A-4147-A177-3AD203B41FA5}">
                      <a16:colId xmlns:a16="http://schemas.microsoft.com/office/drawing/2014/main" val="1288248419"/>
                    </a:ext>
                  </a:extLst>
                </a:gridCol>
              </a:tblGrid>
              <a:tr h="217071">
                <a:tc>
                  <a:txBody>
                    <a:bodyPr/>
                    <a:lstStyle/>
                    <a:p>
                      <a:pPr algn="ctr"/>
                      <a:endPar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endParaRPr>
                    </a:p>
                  </a:txBody>
                  <a:tcPr>
                    <a:solidFill>
                      <a:srgbClr val="002060"/>
                    </a:solidFill>
                  </a:tcPr>
                </a:tc>
                <a:tc>
                  <a:txBody>
                    <a:bodyPr/>
                    <a:lstStyle/>
                    <a:p>
                      <a:pPr algn="ctr"/>
                      <a:r>
                        <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rPr>
                        <a:t>Current status</a:t>
                      </a:r>
                      <a:endPar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endParaRPr>
                    </a:p>
                  </a:txBody>
                  <a:tcPr>
                    <a:solidFill>
                      <a:srgbClr val="002060"/>
                    </a:solidFill>
                  </a:tcPr>
                </a:tc>
                <a:extLst>
                  <a:ext uri="{0D108BD9-81ED-4DB2-BD59-A6C34878D82A}">
                    <a16:rowId xmlns:a16="http://schemas.microsoft.com/office/drawing/2014/main" val="716033916"/>
                  </a:ext>
                </a:extLst>
              </a:tr>
              <a:tr h="325607">
                <a:tc>
                  <a:txBody>
                    <a:bodyPr/>
                    <a:lstStyle/>
                    <a:p>
                      <a:pPr algn="ctr"/>
                      <a:r>
                        <a:rPr kumimoji="1" lang="en-US" altLang="ja-JP" sz="1400" dirty="0">
                          <a:latin typeface="Arial" panose="020B0604020202020204" pitchFamily="34" charset="0"/>
                          <a:ea typeface="UD デジタル 教科書体 NK-B" panose="02020700000000000000" pitchFamily="18" charset="-128"/>
                          <a:cs typeface="Arial" panose="020B0604020202020204" pitchFamily="34" charset="0"/>
                        </a:rPr>
                        <a:t>Corporate tax</a:t>
                      </a:r>
                      <a:endParaRPr kumimoji="1" lang="ja-JP" altLang="en-US" sz="1400" dirty="0">
                        <a:latin typeface="Arial" panose="020B0604020202020204" pitchFamily="34" charset="0"/>
                        <a:ea typeface="UD デジタル 教科書体 NK-B" panose="02020700000000000000" pitchFamily="18" charset="-128"/>
                        <a:cs typeface="Arial" panose="020B0604020202020204" pitchFamily="34" charset="0"/>
                      </a:endParaRPr>
                    </a:p>
                  </a:txBody>
                  <a:tcPr anchor="ctr"/>
                </a:tc>
                <a:tc>
                  <a:txBody>
                    <a:bodyPr/>
                    <a:lstStyle/>
                    <a:p>
                      <a:r>
                        <a:rPr lang="en-US" altLang="ja-JP" sz="1400" b="1" dirty="0">
                          <a:latin typeface="Arial" panose="020B0604020202020204" pitchFamily="34" charset="0"/>
                          <a:cs typeface="Arial" panose="020B0604020202020204" pitchFamily="34" charset="0"/>
                        </a:rPr>
                        <a:t>Performance-based compensation of directors </a:t>
                      </a:r>
                    </a:p>
                    <a:p>
                      <a:r>
                        <a:rPr lang="en-US" altLang="ja-JP" sz="1400" dirty="0"/>
                        <a:t> </a:t>
                      </a:r>
                      <a:r>
                        <a:rPr lang="en-US" altLang="ja-JP" sz="1400" dirty="0">
                          <a:latin typeface="Arial" panose="020B0604020202020204" pitchFamily="34" charset="0"/>
                          <a:cs typeface="Arial" panose="020B0604020202020204" pitchFamily="34" charset="0"/>
                        </a:rPr>
                        <a:t>Listed companies: Deductible</a:t>
                      </a:r>
                    </a:p>
                    <a:p>
                      <a:r>
                        <a:rPr lang="en-US" altLang="ja-JP" sz="1400" dirty="0">
                          <a:latin typeface="Arial" panose="020B0604020202020204" pitchFamily="34" charset="0"/>
                          <a:cs typeface="Arial" panose="020B0604020202020204" pitchFamily="34" charset="0"/>
                        </a:rPr>
                        <a:t> Private companies:</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NOT</a:t>
                      </a:r>
                      <a:r>
                        <a:rPr lang="ja-JP" altLang="en-US" sz="1400" dirty="0">
                          <a:latin typeface="Arial" panose="020B0604020202020204" pitchFamily="34" charset="0"/>
                          <a:cs typeface="Arial" panose="020B0604020202020204" pitchFamily="34" charset="0"/>
                        </a:rPr>
                        <a:t> </a:t>
                      </a:r>
                      <a:r>
                        <a:rPr lang="en-US" altLang="ja-JP" sz="1400" dirty="0">
                          <a:latin typeface="Arial" panose="020B0604020202020204" pitchFamily="34" charset="0"/>
                          <a:cs typeface="Arial" panose="020B0604020202020204" pitchFamily="34" charset="0"/>
                        </a:rPr>
                        <a:t>deductible </a:t>
                      </a:r>
                      <a:endParaRPr kumimoji="1" lang="ja-JP" altLang="en-US" sz="1400" dirty="0">
                        <a:latin typeface="Arial" panose="020B0604020202020204" pitchFamily="34" charset="0"/>
                        <a:ea typeface="UD デジタル 教科書体 NK-R" panose="02020400000000000000" pitchFamily="18" charset="-128"/>
                        <a:cs typeface="Arial" panose="020B0604020202020204" pitchFamily="34" charset="0"/>
                      </a:endParaRPr>
                    </a:p>
                  </a:txBody>
                  <a:tcPr/>
                </a:tc>
                <a:extLst>
                  <a:ext uri="{0D108BD9-81ED-4DB2-BD59-A6C34878D82A}">
                    <a16:rowId xmlns:a16="http://schemas.microsoft.com/office/drawing/2014/main" val="1720995264"/>
                  </a:ext>
                </a:extLst>
              </a:tr>
              <a:tr h="325607">
                <a:tc>
                  <a:txBody>
                    <a:bodyPr/>
                    <a:lstStyle/>
                    <a:p>
                      <a:pPr marL="0" algn="ctr" defTabSz="914400" rtl="0" eaLnBrk="1" latinLnBrk="0" hangingPunct="1"/>
                      <a:r>
                        <a:rPr kumimoji="1" lang="en-US" altLang="ja-JP" sz="1400"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Inheritance tax</a:t>
                      </a:r>
                      <a:endParaRPr kumimoji="1" lang="ja-JP" altLang="en-US" sz="1400"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nchor="ctr"/>
                </a:tc>
                <a:tc>
                  <a:txBody>
                    <a:bodyPr/>
                    <a:lstStyle/>
                    <a:p>
                      <a:r>
                        <a:rPr kumimoji="1" lang="en-US" altLang="ja-JP" sz="1400" b="1" dirty="0">
                          <a:latin typeface="Arial" panose="020B0604020202020204" pitchFamily="34" charset="0"/>
                          <a:ea typeface="UD デジタル 教科書体 NK-R" panose="02020400000000000000" pitchFamily="18" charset="-128"/>
                          <a:cs typeface="Arial" panose="020B0604020202020204" pitchFamily="34" charset="0"/>
                        </a:rPr>
                        <a:t>Foreign residents such as a fund manager</a:t>
                      </a:r>
                    </a:p>
                    <a:p>
                      <a:r>
                        <a:rPr lang="en-US" altLang="ja-JP" sz="1400" dirty="0">
                          <a:latin typeface="Arial" panose="020B0604020202020204" pitchFamily="34" charset="0"/>
                          <a:cs typeface="Arial" panose="020B0604020202020204" pitchFamily="34" charset="0"/>
                        </a:rPr>
                        <a:t>  Living in Japan over 10 years: Heirs living outside Japan </a:t>
                      </a:r>
                    </a:p>
                    <a:p>
                      <a:r>
                        <a:rPr lang="en-US" altLang="ja-JP" sz="1400" dirty="0">
                          <a:latin typeface="Arial" panose="020B0604020202020204" pitchFamily="34" charset="0"/>
                          <a:cs typeface="Arial" panose="020B0604020202020204" pitchFamily="34" charset="0"/>
                        </a:rPr>
                        <a:t>  are imposed inheritance tax for worldwide assets </a:t>
                      </a:r>
                      <a:endParaRPr kumimoji="1" lang="en-US" altLang="ja-JP" sz="1400" dirty="0">
                        <a:latin typeface="Arial" panose="020B0604020202020204" pitchFamily="34" charset="0"/>
                        <a:ea typeface="UD デジタル 教科書体 NK-R" panose="02020400000000000000" pitchFamily="18" charset="-128"/>
                        <a:cs typeface="Arial" panose="020B0604020202020204" pitchFamily="34" charset="0"/>
                      </a:endParaRPr>
                    </a:p>
                  </a:txBody>
                  <a:tcPr/>
                </a:tc>
                <a:extLst>
                  <a:ext uri="{0D108BD9-81ED-4DB2-BD59-A6C34878D82A}">
                    <a16:rowId xmlns:a16="http://schemas.microsoft.com/office/drawing/2014/main" val="1436813908"/>
                  </a:ext>
                </a:extLst>
              </a:tr>
              <a:tr h="455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income tax</a:t>
                      </a:r>
                    </a:p>
                  </a:txBody>
                  <a:tcPr anchor="ctr"/>
                </a:tc>
                <a:tc>
                  <a:txBody>
                    <a:bodyPr/>
                    <a:lstStyle/>
                    <a:p>
                      <a:r>
                        <a:rPr lang="en-US" altLang="ja-JP" sz="1400" dirty="0">
                          <a:latin typeface="Arial" panose="020B0604020202020204" pitchFamily="34" charset="0"/>
                          <a:cs typeface="Arial" panose="020B0604020202020204" pitchFamily="34" charset="0"/>
                        </a:rPr>
                        <a:t>Carried interests - distribution allocated returns in excess of their capital contribution ratio: </a:t>
                      </a:r>
                      <a:r>
                        <a:rPr lang="en-US" altLang="ja-JP" sz="1400" b="1" dirty="0">
                          <a:latin typeface="Arial" panose="020B0604020202020204" pitchFamily="34" charset="0"/>
                          <a:cs typeface="Arial" panose="020B0604020202020204" pitchFamily="34" charset="0"/>
                        </a:rPr>
                        <a:t>Unclear if it is a capital gain or not </a:t>
                      </a:r>
                      <a:endParaRPr kumimoji="1" lang="ja-JP" altLang="en-US" sz="1400" b="1" dirty="0">
                        <a:latin typeface="Arial" panose="020B0604020202020204" pitchFamily="34" charset="0"/>
                        <a:ea typeface="UD デジタル 教科書体 NK-R" panose="02020400000000000000" pitchFamily="18" charset="-128"/>
                        <a:cs typeface="Arial" panose="020B0604020202020204" pitchFamily="34" charset="0"/>
                      </a:endParaRPr>
                    </a:p>
                  </a:txBody>
                  <a:tcPr>
                    <a:solidFill>
                      <a:schemeClr val="bg1"/>
                    </a:solidFill>
                  </a:tcPr>
                </a:tc>
                <a:extLst>
                  <a:ext uri="{0D108BD9-81ED-4DB2-BD59-A6C34878D82A}">
                    <a16:rowId xmlns:a16="http://schemas.microsoft.com/office/drawing/2014/main" val="3677662097"/>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69636114"/>
              </p:ext>
            </p:extLst>
          </p:nvPr>
        </p:nvGraphicFramePr>
        <p:xfrm>
          <a:off x="6724261" y="1373900"/>
          <a:ext cx="4914465" cy="2956560"/>
        </p:xfrm>
        <a:graphic>
          <a:graphicData uri="http://schemas.openxmlformats.org/drawingml/2006/table">
            <a:tbl>
              <a:tblPr firstRow="1" bandRow="1">
                <a:tableStyleId>{5940675A-B579-460E-94D1-54222C63F5DA}</a:tableStyleId>
              </a:tblPr>
              <a:tblGrid>
                <a:gridCol w="4914465">
                  <a:extLst>
                    <a:ext uri="{9D8B030D-6E8A-4147-A177-3AD203B41FA5}">
                      <a16:colId xmlns:a16="http://schemas.microsoft.com/office/drawing/2014/main" val="789972171"/>
                    </a:ext>
                  </a:extLst>
                </a:gridCol>
              </a:tblGrid>
              <a:tr h="185749">
                <a:tc>
                  <a:txBody>
                    <a:bodyPr/>
                    <a:lstStyle/>
                    <a:p>
                      <a:pPr algn="ctr"/>
                      <a:r>
                        <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rPr>
                        <a:t>After</a:t>
                      </a: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 </a:t>
                      </a:r>
                      <a:r>
                        <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rPr>
                        <a:t>revision</a:t>
                      </a:r>
                      <a:endPar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endParaRPr>
                    </a:p>
                  </a:txBody>
                  <a:tcPr>
                    <a:solidFill>
                      <a:srgbClr val="002060"/>
                    </a:solidFill>
                  </a:tcPr>
                </a:tc>
                <a:extLst>
                  <a:ext uri="{0D108BD9-81ED-4DB2-BD59-A6C34878D82A}">
                    <a16:rowId xmlns:a16="http://schemas.microsoft.com/office/drawing/2014/main" val="716033916"/>
                  </a:ext>
                </a:extLst>
              </a:tr>
              <a:tr h="278624">
                <a:tc>
                  <a:txBody>
                    <a:bodyPr/>
                    <a:lstStyle/>
                    <a:p>
                      <a:r>
                        <a:rPr lang="en-US" altLang="ja-JP" sz="1400" dirty="0">
                          <a:latin typeface="Arial" panose="020B0604020202020204" pitchFamily="34" charset="0"/>
                          <a:cs typeface="Arial" panose="020B0604020202020204" pitchFamily="34" charset="0"/>
                        </a:rPr>
                        <a:t>Private, non-family companies which mainly operate asset management business , etc. should be able to deduct its performance-based compensation if certain conditions are met.</a:t>
                      </a:r>
                      <a:endParaRPr kumimoji="1" lang="en-US" altLang="ja-JP" sz="1400" dirty="0">
                        <a:latin typeface="Arial" panose="020B0604020202020204" pitchFamily="34" charset="0"/>
                        <a:ea typeface="UD デジタル 教科書体 NK-R" panose="02020400000000000000" pitchFamily="18" charset="-128"/>
                        <a:cs typeface="Arial" panose="020B0604020202020204" pitchFamily="34" charset="0"/>
                      </a:endParaRPr>
                    </a:p>
                  </a:txBody>
                  <a:tcPr/>
                </a:tc>
                <a:extLst>
                  <a:ext uri="{0D108BD9-81ED-4DB2-BD59-A6C34878D82A}">
                    <a16:rowId xmlns:a16="http://schemas.microsoft.com/office/drawing/2014/main" val="1720995264"/>
                  </a:ext>
                </a:extLst>
              </a:tr>
              <a:tr h="278624">
                <a:tc>
                  <a:txBody>
                    <a:bodyPr/>
                    <a:lstStyle/>
                    <a:p>
                      <a:r>
                        <a:rPr lang="en-US" altLang="ja-JP" sz="1400" dirty="0">
                          <a:latin typeface="Arial" panose="020B0604020202020204" pitchFamily="34" charset="0"/>
                          <a:cs typeface="Arial" panose="020B0604020202020204" pitchFamily="34" charset="0"/>
                        </a:rPr>
                        <a:t>Assets outside Japan that a foreign national who entered Japan for working holds should be exempt from Japanese inheritance tax regardless of his/her years of residence in Japan.</a:t>
                      </a:r>
                      <a:endParaRPr kumimoji="1" lang="ja-JP" altLang="en-US" sz="1400" dirty="0">
                        <a:latin typeface="Arial" panose="020B0604020202020204" pitchFamily="34" charset="0"/>
                        <a:ea typeface="UD デジタル 教科書体 NK-R" panose="02020400000000000000" pitchFamily="18" charset="-128"/>
                        <a:cs typeface="Arial" panose="020B0604020202020204" pitchFamily="34" charset="0"/>
                      </a:endParaRPr>
                    </a:p>
                  </a:txBody>
                  <a:tcPr/>
                </a:tc>
                <a:extLst>
                  <a:ext uri="{0D108BD9-81ED-4DB2-BD59-A6C34878D82A}">
                    <a16:rowId xmlns:a16="http://schemas.microsoft.com/office/drawing/2014/main" val="1436813908"/>
                  </a:ext>
                </a:extLst>
              </a:tr>
              <a:tr h="390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latin typeface="Arial" panose="020B0604020202020204" pitchFamily="34" charset="0"/>
                          <a:cs typeface="Arial" panose="020B0604020202020204" pitchFamily="34" charset="0"/>
                        </a:rPr>
                        <a:t>When a profit distribution of a carried interest has an economic rationality, </a:t>
                      </a:r>
                      <a:r>
                        <a:rPr lang="en-US" altLang="ja-JP" sz="1400" b="1" dirty="0">
                          <a:latin typeface="Arial" panose="020B0604020202020204" pitchFamily="34" charset="0"/>
                          <a:cs typeface="Arial" panose="020B0604020202020204" pitchFamily="34" charset="0"/>
                        </a:rPr>
                        <a:t>that profit should be taxed as a capital gains tax(20%)</a:t>
                      </a:r>
                      <a:endParaRPr kumimoji="1" lang="ja-JP" altLang="en-US" sz="1400" b="1" dirty="0">
                        <a:latin typeface="Arial" panose="020B0604020202020204" pitchFamily="34" charset="0"/>
                        <a:ea typeface="UD デジタル 教科書体 NK-R" panose="02020400000000000000" pitchFamily="18" charset="-128"/>
                        <a:cs typeface="Arial" panose="020B0604020202020204" pitchFamily="34" charset="0"/>
                      </a:endParaRPr>
                    </a:p>
                  </a:txBody>
                  <a:tcPr/>
                </a:tc>
                <a:extLst>
                  <a:ext uri="{0D108BD9-81ED-4DB2-BD59-A6C34878D82A}">
                    <a16:rowId xmlns:a16="http://schemas.microsoft.com/office/drawing/2014/main" val="3677662097"/>
                  </a:ext>
                </a:extLst>
              </a:tr>
            </a:tbl>
          </a:graphicData>
        </a:graphic>
      </p:graphicFrame>
      <p:sp>
        <p:nvSpPr>
          <p:cNvPr id="14" name="二等辺三角形 13"/>
          <p:cNvSpPr>
            <a:spLocks noChangeAspect="1"/>
          </p:cNvSpPr>
          <p:nvPr/>
        </p:nvSpPr>
        <p:spPr>
          <a:xfrm rot="5400000">
            <a:off x="5831735" y="2977558"/>
            <a:ext cx="1495966" cy="18605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3859815565"/>
              </p:ext>
            </p:extLst>
          </p:nvPr>
        </p:nvGraphicFramePr>
        <p:xfrm>
          <a:off x="164331" y="4320051"/>
          <a:ext cx="6187317" cy="609600"/>
        </p:xfrm>
        <a:graphic>
          <a:graphicData uri="http://schemas.openxmlformats.org/drawingml/2006/table">
            <a:tbl>
              <a:tblPr firstRow="1" bandRow="1">
                <a:tableStyleId>{5C22544A-7EE6-4342-B048-85BDC9FD1C3A}</a:tableStyleId>
              </a:tblPr>
              <a:tblGrid>
                <a:gridCol w="6187317">
                  <a:extLst>
                    <a:ext uri="{9D8B030D-6E8A-4147-A177-3AD203B41FA5}">
                      <a16:colId xmlns:a16="http://schemas.microsoft.com/office/drawing/2014/main" val="2261158890"/>
                    </a:ext>
                  </a:extLst>
                </a:gridCol>
              </a:tblGrid>
              <a:tr h="398488">
                <a:tc>
                  <a: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Relax residence status requirements</a:t>
                      </a:r>
                      <a:r>
                        <a:rPr kumimoji="1" lang="en-US" altLang="ja-JP" sz="1600" b="0" dirty="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a:t>
                      </a:r>
                      <a:r>
                        <a:rPr kumimoji="1" lang="en-US" altLang="ja-JP" sz="1400" b="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the Comprehensive Economic Measures December, 2020</a:t>
                      </a:r>
                      <a:r>
                        <a:rPr kumimoji="1" lang="ja-JP" altLang="en-US" sz="1400" b="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endParaRPr kumimoji="1" lang="ja-JP" altLang="en-US" sz="14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nchor="ct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232931339"/>
              </p:ext>
            </p:extLst>
          </p:nvPr>
        </p:nvGraphicFramePr>
        <p:xfrm>
          <a:off x="234561" y="4983159"/>
          <a:ext cx="6122509" cy="1798320"/>
        </p:xfrm>
        <a:graphic>
          <a:graphicData uri="http://schemas.openxmlformats.org/drawingml/2006/table">
            <a:tbl>
              <a:tblPr firstRow="1" bandRow="1">
                <a:tableStyleId>{5940675A-B579-460E-94D1-54222C63F5DA}</a:tableStyleId>
              </a:tblPr>
              <a:tblGrid>
                <a:gridCol w="945634">
                  <a:extLst>
                    <a:ext uri="{9D8B030D-6E8A-4147-A177-3AD203B41FA5}">
                      <a16:colId xmlns:a16="http://schemas.microsoft.com/office/drawing/2014/main" val="1016427167"/>
                    </a:ext>
                  </a:extLst>
                </a:gridCol>
                <a:gridCol w="5176875">
                  <a:extLst>
                    <a:ext uri="{9D8B030D-6E8A-4147-A177-3AD203B41FA5}">
                      <a16:colId xmlns:a16="http://schemas.microsoft.com/office/drawing/2014/main" val="1288248419"/>
                    </a:ext>
                  </a:extLst>
                </a:gridCol>
              </a:tblGrid>
              <a:tr h="217071">
                <a:tc>
                  <a:txBody>
                    <a:bodyPr/>
                    <a:lstStyle/>
                    <a:p>
                      <a:pPr algn="ctr"/>
                      <a:endPar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endParaRPr>
                    </a:p>
                  </a:txBody>
                  <a:tcPr>
                    <a:solidFill>
                      <a:srgbClr val="002060"/>
                    </a:solidFill>
                  </a:tcPr>
                </a:tc>
                <a:tc>
                  <a:txBody>
                    <a:bodyPr/>
                    <a:lstStyle/>
                    <a:p>
                      <a:pPr algn="ctr"/>
                      <a:r>
                        <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rPr>
                        <a:t>Current status</a:t>
                      </a:r>
                      <a:endPar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endParaRPr>
                    </a:p>
                  </a:txBody>
                  <a:tcPr>
                    <a:solidFill>
                      <a:srgbClr val="002060"/>
                    </a:solidFill>
                  </a:tcPr>
                </a:tc>
                <a:extLst>
                  <a:ext uri="{0D108BD9-81ED-4DB2-BD59-A6C34878D82A}">
                    <a16:rowId xmlns:a16="http://schemas.microsoft.com/office/drawing/2014/main" val="716033916"/>
                  </a:ext>
                </a:extLst>
              </a:tr>
              <a:tr h="325607">
                <a:tc>
                  <a:txBody>
                    <a:bodyPr/>
                    <a:lstStyle/>
                    <a:p>
                      <a:pPr algn="ctr"/>
                      <a:r>
                        <a:rPr kumimoji="1" lang="en-US" altLang="ja-JP" sz="1400" dirty="0">
                          <a:latin typeface="Arial" panose="020B0604020202020204" pitchFamily="34" charset="0"/>
                          <a:ea typeface="UD デジタル 教科書体 NK-B" panose="02020700000000000000" pitchFamily="18" charset="-128"/>
                          <a:cs typeface="Arial" panose="020B0604020202020204" pitchFamily="34" charset="0"/>
                        </a:rPr>
                        <a:t>Short-stay</a:t>
                      </a:r>
                      <a:endParaRPr kumimoji="1" lang="ja-JP" altLang="en-US" sz="1400" dirty="0">
                        <a:latin typeface="Arial" panose="020B0604020202020204" pitchFamily="34" charset="0"/>
                        <a:ea typeface="UD デジタル 教科書体 NK-B" panose="02020700000000000000" pitchFamily="18" charset="-128"/>
                        <a:cs typeface="Arial" panose="020B0604020202020204" pitchFamily="34" charset="0"/>
                      </a:endParaRPr>
                    </a:p>
                  </a:txBody>
                  <a:tcPr anchor="ctr"/>
                </a:tc>
                <a:tc>
                  <a:txBody>
                    <a:bodyPr/>
                    <a:lstStyle/>
                    <a:p>
                      <a:r>
                        <a:rPr kumimoji="1" lang="en-US" altLang="ja-JP" sz="1400" dirty="0">
                          <a:latin typeface="Arial" panose="020B0604020202020204" pitchFamily="34" charset="0"/>
                          <a:ea typeface="UD デジタル 教科書体 NK-R" panose="02020400000000000000" pitchFamily="18" charset="-128"/>
                          <a:cs typeface="Arial" panose="020B0604020202020204" pitchFamily="34" charset="0"/>
                        </a:rPr>
                        <a:t>When a foreigner </a:t>
                      </a:r>
                      <a:r>
                        <a:rPr kumimoji="1" lang="en-US" altLang="ja-JP" sz="1400" b="1" dirty="0">
                          <a:latin typeface="Arial" panose="020B0604020202020204" pitchFamily="34" charset="0"/>
                          <a:ea typeface="UD デジタル 教科書体 NK-R" panose="02020400000000000000" pitchFamily="18" charset="-128"/>
                          <a:cs typeface="Arial" panose="020B0604020202020204" pitchFamily="34" charset="0"/>
                        </a:rPr>
                        <a:t>entered Japan with a “short-stay visa” to prepare for company setup: Required to return to his/her home country before starting business.</a:t>
                      </a:r>
                      <a:endParaRPr kumimoji="1" lang="ja-JP" altLang="en-US" sz="1400" b="1" dirty="0">
                        <a:latin typeface="Arial" panose="020B0604020202020204" pitchFamily="34" charset="0"/>
                        <a:ea typeface="UD デジタル 教科書体 NK-R" panose="02020400000000000000" pitchFamily="18" charset="-128"/>
                        <a:cs typeface="Arial" panose="020B0604020202020204" pitchFamily="34" charset="0"/>
                      </a:endParaRPr>
                    </a:p>
                  </a:txBody>
                  <a:tcPr/>
                </a:tc>
                <a:extLst>
                  <a:ext uri="{0D108BD9-81ED-4DB2-BD59-A6C34878D82A}">
                    <a16:rowId xmlns:a16="http://schemas.microsoft.com/office/drawing/2014/main" val="1720995264"/>
                  </a:ext>
                </a:extLst>
              </a:tr>
              <a:tr h="325607">
                <a:tc>
                  <a:txBody>
                    <a:bodyPr/>
                    <a:lstStyle/>
                    <a:p>
                      <a:pPr algn="ctr"/>
                      <a:r>
                        <a:rPr kumimoji="1" lang="en-US" altLang="ja-JP" sz="1400" dirty="0">
                          <a:latin typeface="Arial" panose="020B0604020202020204" pitchFamily="34" charset="0"/>
                          <a:ea typeface="UD デジタル 教科書体 NK-B" panose="02020700000000000000" pitchFamily="18" charset="-128"/>
                          <a:cs typeface="Arial" panose="020B0604020202020204" pitchFamily="34" charset="0"/>
                        </a:rPr>
                        <a:t>Domestic helpers/</a:t>
                      </a:r>
                    </a:p>
                    <a:p>
                      <a:pPr algn="ctr"/>
                      <a:r>
                        <a:rPr kumimoji="1" lang="en-US" altLang="ja-JP" sz="1400" dirty="0">
                          <a:latin typeface="Arial" panose="020B0604020202020204" pitchFamily="34" charset="0"/>
                          <a:ea typeface="UD デジタル 教科書体 NK-B" panose="02020700000000000000" pitchFamily="18" charset="-128"/>
                          <a:cs typeface="Arial" panose="020B0604020202020204" pitchFamily="34" charset="0"/>
                        </a:rPr>
                        <a:t>nannies</a:t>
                      </a:r>
                      <a:endParaRPr kumimoji="1" lang="ja-JP" altLang="en-US" sz="1400" dirty="0">
                        <a:latin typeface="Arial" panose="020B0604020202020204" pitchFamily="34" charset="0"/>
                        <a:ea typeface="UD デジタル 教科書体 NK-B" panose="02020700000000000000" pitchFamily="18" charset="-128"/>
                        <a:cs typeface="Arial" panose="020B0604020202020204" pitchFamily="34" charset="0"/>
                      </a:endParaRPr>
                    </a:p>
                  </a:txBody>
                  <a:tcPr anchor="ctr"/>
                </a:tc>
                <a:tc>
                  <a:txBody>
                    <a:bodyPr/>
                    <a:lstStyle/>
                    <a:p>
                      <a:r>
                        <a:rPr lang="en-US" altLang="ja-JP" sz="1400" dirty="0">
                          <a:latin typeface="Arial" panose="020B0604020202020204" pitchFamily="34" charset="0"/>
                          <a:cs typeface="Arial" panose="020B0604020202020204" pitchFamily="34" charset="0"/>
                        </a:rPr>
                        <a:t>You can hire a domestic helper only when he/she is a highly-skilled professional; or you can accompany from overseas only one domestic helper. </a:t>
                      </a:r>
                      <a:endParaRPr kumimoji="1" lang="ja-JP" altLang="en-US" sz="1400" dirty="0">
                        <a:latin typeface="Arial" panose="020B0604020202020204" pitchFamily="34" charset="0"/>
                        <a:ea typeface="UD デジタル 教科書体 NK-R" panose="02020400000000000000" pitchFamily="18" charset="-128"/>
                        <a:cs typeface="Arial" panose="020B0604020202020204" pitchFamily="34" charset="0"/>
                      </a:endParaRPr>
                    </a:p>
                  </a:txBody>
                  <a:tcPr/>
                </a:tc>
                <a:extLst>
                  <a:ext uri="{0D108BD9-81ED-4DB2-BD59-A6C34878D82A}">
                    <a16:rowId xmlns:a16="http://schemas.microsoft.com/office/drawing/2014/main" val="1436813908"/>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730762992"/>
              </p:ext>
            </p:extLst>
          </p:nvPr>
        </p:nvGraphicFramePr>
        <p:xfrm>
          <a:off x="6800207" y="4983159"/>
          <a:ext cx="4919789" cy="1798320"/>
        </p:xfrm>
        <a:graphic>
          <a:graphicData uri="http://schemas.openxmlformats.org/drawingml/2006/table">
            <a:tbl>
              <a:tblPr firstRow="1" bandRow="1">
                <a:tableStyleId>{5940675A-B579-460E-94D1-54222C63F5DA}</a:tableStyleId>
              </a:tblPr>
              <a:tblGrid>
                <a:gridCol w="4919789">
                  <a:extLst>
                    <a:ext uri="{9D8B030D-6E8A-4147-A177-3AD203B41FA5}">
                      <a16:colId xmlns:a16="http://schemas.microsoft.com/office/drawing/2014/main" val="789972171"/>
                    </a:ext>
                  </a:extLst>
                </a:gridCol>
              </a:tblGrid>
              <a:tr h="185749">
                <a:tc>
                  <a:txBody>
                    <a:bodyPr/>
                    <a:lstStyle/>
                    <a:p>
                      <a:pPr algn="ctr"/>
                      <a:r>
                        <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rPr>
                        <a:t>After</a:t>
                      </a:r>
                      <a:r>
                        <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rPr>
                        <a:t> </a:t>
                      </a:r>
                      <a:r>
                        <a:rPr kumimoji="1" lang="en-US" altLang="ja-JP" sz="1600" b="1" dirty="0">
                          <a:solidFill>
                            <a:schemeClr val="bg1"/>
                          </a:solidFill>
                          <a:latin typeface="UD デジタル 教科書体 NK-B" panose="02020700000000000000" pitchFamily="18" charset="-128"/>
                          <a:ea typeface="UD デジタル 教科書体 NK-B" panose="02020700000000000000" pitchFamily="18" charset="-128"/>
                        </a:rPr>
                        <a:t>revision</a:t>
                      </a:r>
                      <a:endParaRPr kumimoji="1" lang="ja-JP" altLang="en-US" sz="1600" b="1" dirty="0">
                        <a:solidFill>
                          <a:schemeClr val="bg1"/>
                        </a:solidFill>
                        <a:latin typeface="UD デジタル 教科書体 NK-B" panose="02020700000000000000" pitchFamily="18" charset="-128"/>
                        <a:ea typeface="UD デジタル 教科書体 NK-B" panose="02020700000000000000" pitchFamily="18" charset="-128"/>
                      </a:endParaRPr>
                    </a:p>
                  </a:txBody>
                  <a:tcPr>
                    <a:solidFill>
                      <a:srgbClr val="002060"/>
                    </a:solidFill>
                  </a:tcPr>
                </a:tc>
                <a:extLst>
                  <a:ext uri="{0D108BD9-81ED-4DB2-BD59-A6C34878D82A}">
                    <a16:rowId xmlns:a16="http://schemas.microsoft.com/office/drawing/2014/main" val="716033916"/>
                  </a:ext>
                </a:extLst>
              </a:tr>
              <a:tr h="278624">
                <a:tc>
                  <a:txBody>
                    <a:bodyPr/>
                    <a:lstStyle/>
                    <a:p>
                      <a:r>
                        <a:rPr kumimoji="1" lang="en-US" altLang="ja-JP" sz="1400" dirty="0">
                          <a:latin typeface="Arial" panose="020B0604020202020204" pitchFamily="34" charset="0"/>
                          <a:ea typeface="UD デジタル 教科書体 NK-R" panose="02020400000000000000" pitchFamily="18" charset="-128"/>
                          <a:cs typeface="Arial" panose="020B0604020202020204" pitchFamily="34" charset="0"/>
                        </a:rPr>
                        <a:t>They are enabled </a:t>
                      </a:r>
                      <a:r>
                        <a:rPr lang="en-US" altLang="ja-JP" sz="1400" dirty="0">
                          <a:latin typeface="Arial" panose="020B0604020202020204" pitchFamily="34" charset="0"/>
                          <a:cs typeface="Arial" panose="020B0604020202020204" pitchFamily="34" charset="0"/>
                        </a:rPr>
                        <a:t>to obtain residential status without returning to their home country before starting business under certain conditions </a:t>
                      </a:r>
                      <a:endParaRPr kumimoji="1" lang="ja-JP" altLang="en-US" sz="1400" dirty="0">
                        <a:latin typeface="Arial" panose="020B0604020202020204" pitchFamily="34" charset="0"/>
                        <a:ea typeface="UD デジタル 教科書体 NK-R" panose="02020400000000000000" pitchFamily="18" charset="-128"/>
                        <a:cs typeface="Arial" panose="020B0604020202020204" pitchFamily="34" charset="0"/>
                      </a:endParaRPr>
                    </a:p>
                  </a:txBody>
                  <a:tcPr/>
                </a:tc>
                <a:extLst>
                  <a:ext uri="{0D108BD9-81ED-4DB2-BD59-A6C34878D82A}">
                    <a16:rowId xmlns:a16="http://schemas.microsoft.com/office/drawing/2014/main" val="1720995264"/>
                  </a:ext>
                </a:extLst>
              </a:tr>
              <a:tr h="278624">
                <a:tc>
                  <a:txBody>
                    <a:bodyPr/>
                    <a:lstStyle/>
                    <a:p>
                      <a:pPr marL="0" algn="l" defTabSz="914400" rtl="0" eaLnBrk="1" latinLnBrk="0" hangingPunct="1"/>
                      <a:r>
                        <a:rPr kumimoji="1" lang="en-US" altLang="ja-JP" sz="140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Y</a:t>
                      </a:r>
                      <a:r>
                        <a:rPr kumimoji="1" lang="en-US" altLang="ja-JP" sz="1400" kern="1200" dirty="0">
                          <a:solidFill>
                            <a:schemeClr val="tx1"/>
                          </a:solidFill>
                          <a:latin typeface="Arial" panose="020B0604020202020204" pitchFamily="34" charset="0"/>
                          <a:ea typeface="+mn-ea"/>
                          <a:cs typeface="Arial" panose="020B0604020202020204" pitchFamily="34" charset="0"/>
                        </a:rPr>
                        <a:t>ou can hire a domestic helper; and the maximum number</a:t>
                      </a:r>
                    </a:p>
                    <a:p>
                      <a:pPr marL="0" algn="l" defTabSz="914400" rtl="0" eaLnBrk="1" latinLnBrk="0" hangingPunct="1"/>
                      <a:r>
                        <a:rPr kumimoji="1" lang="en-US" altLang="ja-JP" sz="1400" kern="1200" dirty="0">
                          <a:solidFill>
                            <a:schemeClr val="tx1"/>
                          </a:solidFill>
                          <a:latin typeface="Arial" panose="020B0604020202020204" pitchFamily="34" charset="0"/>
                          <a:ea typeface="+mn-ea"/>
                          <a:cs typeface="Arial" panose="020B0604020202020204" pitchFamily="34" charset="0"/>
                        </a:rPr>
                        <a:t>you can accompany from overseas  </a:t>
                      </a:r>
                      <a:r>
                        <a:rPr kumimoji="1" lang="en-US" altLang="ja-JP" sz="1400" b="1" kern="1200" dirty="0">
                          <a:solidFill>
                            <a:schemeClr val="tx1"/>
                          </a:solidFill>
                          <a:latin typeface="Arial" panose="020B0604020202020204" pitchFamily="34" charset="0"/>
                          <a:ea typeface="+mn-ea"/>
                          <a:cs typeface="Arial" panose="020B0604020202020204" pitchFamily="34" charset="0"/>
                        </a:rPr>
                        <a:t>should be increased from one to two.</a:t>
                      </a:r>
                      <a:endParaRPr kumimoji="1" lang="ja-JP" altLang="en-US" sz="14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36813908"/>
                  </a:ext>
                </a:extLst>
              </a:tr>
            </a:tbl>
          </a:graphicData>
        </a:graphic>
      </p:graphicFrame>
      <p:sp>
        <p:nvSpPr>
          <p:cNvPr id="15" name="二等辺三角形 14"/>
          <p:cNvSpPr>
            <a:spLocks noChangeAspect="1"/>
          </p:cNvSpPr>
          <p:nvPr/>
        </p:nvSpPr>
        <p:spPr>
          <a:xfrm rot="5400000">
            <a:off x="5831735" y="5715389"/>
            <a:ext cx="1495966" cy="186054"/>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063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 y="-1254"/>
            <a:ext cx="12192001" cy="432000"/>
          </a:xfrm>
          <a:prstGeom prst="rect">
            <a:avLst/>
          </a:prstGeom>
          <a:solidFill>
            <a:srgbClr val="000066"/>
          </a:solidFill>
        </p:spPr>
        <p:txBody>
          <a:bodyPr wrap="square" tIns="0" bIns="0" rtlCol="0" anchor="ctr">
            <a:noAutofit/>
          </a:bodyPr>
          <a:lstStyle/>
          <a:p>
            <a:pPr algn="ctr"/>
            <a:r>
              <a:rPr kumimoji="1" lang="en-US" altLang="ja-JP" sz="2400" b="1"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rPr>
              <a:t>Osaka’s Strengths and Potential as an International Hub</a:t>
            </a:r>
            <a:endParaRPr kumimoji="1" lang="en-US" altLang="ja-JP" sz="2400" dirty="0">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19" name="正方形/長方形 18"/>
          <p:cNvSpPr/>
          <p:nvPr/>
        </p:nvSpPr>
        <p:spPr>
          <a:xfrm>
            <a:off x="22300" y="452984"/>
            <a:ext cx="12147398" cy="1134351"/>
          </a:xfrm>
          <a:prstGeom prst="rect">
            <a:avLst/>
          </a:prstGeom>
          <a:solidFill>
            <a:srgbClr val="FFFFBD"/>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nchorCtr="0"/>
          <a:lstStyle/>
          <a:p>
            <a:pPr>
              <a:lnSpc>
                <a:spcPts val="2300"/>
              </a:lnSpc>
            </a:pPr>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ts val="2300"/>
              </a:lnSpc>
            </a:pPr>
            <a:endParaRPr lang="en-US" altLang="ja-JP" sz="16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endParaRPr>
          </a:p>
          <a:p>
            <a:pPr>
              <a:lnSpc>
                <a:spcPts val="2300"/>
              </a:lnSpc>
            </a:pPr>
            <a:r>
              <a:rPr lang="ja-JP" altLang="en-US" sz="16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600" dirty="0">
                <a:latin typeface="Arial" panose="020B0604020202020204" pitchFamily="34" charset="0"/>
                <a:cs typeface="Arial" panose="020B0604020202020204" pitchFamily="34" charset="0"/>
              </a:rPr>
              <a:t>Osaka is a commercial metropolis, also known as the “nation’s kitchen.”</a:t>
            </a:r>
          </a:p>
          <a:p>
            <a:pPr>
              <a:lnSpc>
                <a:spcPts val="2300"/>
              </a:lnSpc>
            </a:pPr>
            <a:r>
              <a:rPr lang="ja-JP" altLang="en-US" sz="16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a:t>
            </a:r>
            <a:r>
              <a:rPr lang="en-US" altLang="ja-JP" sz="1600" dirty="0">
                <a:latin typeface="Arial" panose="020B0604020202020204" pitchFamily="34" charset="0"/>
                <a:cs typeface="Arial" panose="020B0604020202020204" pitchFamily="34" charset="0"/>
              </a:rPr>
              <a:t>It developed by people’s independent activities and unique ideas, and the world’s first futures contract was traded here. Full of new business chances, it’s an attractive place for both domestic and foreign entrepreneurs and investors.</a:t>
            </a:r>
          </a:p>
          <a:p>
            <a:pPr>
              <a:lnSpc>
                <a:spcPts val="2300"/>
              </a:lnSpc>
            </a:pPr>
            <a:r>
              <a:rPr lang="ja-JP" altLang="en-US" sz="1600" dirty="0">
                <a:latin typeface="Arial" panose="020B0604020202020204" pitchFamily="34" charset="0"/>
                <a:cs typeface="Arial" panose="020B0604020202020204" pitchFamily="34" charset="0"/>
              </a:rPr>
              <a:t>◆</a:t>
            </a:r>
            <a:r>
              <a:rPr lang="en-US" altLang="ja-JP" sz="1600" dirty="0">
                <a:latin typeface="Arial" panose="020B0604020202020204" pitchFamily="34" charset="0"/>
                <a:cs typeface="Arial" panose="020B0604020202020204" pitchFamily="34" charset="0"/>
              </a:rPr>
              <a:t>Utilize the impact of Expo 2025, a national project joined by people throughout the world, to realize a global financial city</a:t>
            </a:r>
            <a:r>
              <a:rPr lang="en-US" altLang="ja-JP" dirty="0">
                <a:latin typeface="Arial" panose="020B0604020202020204" pitchFamily="34" charset="0"/>
                <a:cs typeface="Arial" panose="020B0604020202020204" pitchFamily="34" charset="0"/>
              </a:rPr>
              <a:t>.</a:t>
            </a:r>
          </a:p>
          <a:p>
            <a:pPr>
              <a:lnSpc>
                <a:spcPts val="2300"/>
              </a:lnSpc>
            </a:pPr>
            <a:endParaRPr lang="en-US" altLang="ja-JP" dirty="0">
              <a:latin typeface="Arial" panose="020B0604020202020204" pitchFamily="34" charset="0"/>
              <a:cs typeface="Arial" panose="020B0604020202020204" pitchFamily="34" charset="0"/>
            </a:endParaRPr>
          </a:p>
          <a:p>
            <a:pPr lvl="0">
              <a:lnSpc>
                <a:spcPts val="2300"/>
              </a:lnSpc>
            </a:pPr>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1166336661"/>
              </p:ext>
            </p:extLst>
          </p:nvPr>
        </p:nvGraphicFramePr>
        <p:xfrm>
          <a:off x="461284" y="1662814"/>
          <a:ext cx="3653594" cy="398488"/>
        </p:xfrm>
        <a:graphic>
          <a:graphicData uri="http://schemas.openxmlformats.org/drawingml/2006/table">
            <a:tbl>
              <a:tblPr firstRow="1" bandRow="1">
                <a:tableStyleId>{5C22544A-7EE6-4342-B048-85BDC9FD1C3A}</a:tableStyleId>
              </a:tblPr>
              <a:tblGrid>
                <a:gridCol w="3653594">
                  <a:extLst>
                    <a:ext uri="{9D8B030D-6E8A-4147-A177-3AD203B41FA5}">
                      <a16:colId xmlns:a16="http://schemas.microsoft.com/office/drawing/2014/main" val="2261158890"/>
                    </a:ext>
                  </a:extLst>
                </a:gridCol>
              </a:tblGrid>
              <a:tr h="398488">
                <a:tc>
                  <a:txBody>
                    <a:bodyPr/>
                    <a:lstStyle/>
                    <a:p>
                      <a:r>
                        <a:rPr kumimoji="1" lang="ja-JP" altLang="en-US" sz="20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　</a:t>
                      </a:r>
                      <a:r>
                        <a:rPr kumimoji="1" lang="en-US" altLang="ja-JP"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Osaka’s Strengths</a:t>
                      </a:r>
                    </a:p>
                  </a:txBody>
                  <a:tcP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1906096716"/>
              </p:ext>
            </p:extLst>
          </p:nvPr>
        </p:nvGraphicFramePr>
        <p:xfrm>
          <a:off x="463548" y="3844740"/>
          <a:ext cx="3653594" cy="398488"/>
        </p:xfrm>
        <a:graphic>
          <a:graphicData uri="http://schemas.openxmlformats.org/drawingml/2006/table">
            <a:tbl>
              <a:tblPr firstRow="1" bandRow="1">
                <a:tableStyleId>{5C22544A-7EE6-4342-B048-85BDC9FD1C3A}</a:tableStyleId>
              </a:tblPr>
              <a:tblGrid>
                <a:gridCol w="3653594">
                  <a:extLst>
                    <a:ext uri="{9D8B030D-6E8A-4147-A177-3AD203B41FA5}">
                      <a16:colId xmlns:a16="http://schemas.microsoft.com/office/drawing/2014/main" val="2261158890"/>
                    </a:ext>
                  </a:extLst>
                </a:gridCol>
              </a:tblGrid>
              <a:tr h="398488">
                <a:tc>
                  <a: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8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Osaka’s</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8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Potential</a:t>
                      </a:r>
                      <a:endParaRPr kumimoji="1" lang="ja-JP" altLang="en-US" sz="18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
        <p:nvSpPr>
          <p:cNvPr id="22" name="テキスト ボックス 21">
            <a:extLst>
              <a:ext uri="{FF2B5EF4-FFF2-40B4-BE49-F238E27FC236}">
                <a16:creationId xmlns:a16="http://schemas.microsoft.com/office/drawing/2014/main" id="{BA3705D9-CD45-4777-9D42-F9489F1E73FE}"/>
              </a:ext>
            </a:extLst>
          </p:cNvPr>
          <p:cNvSpPr txBox="1">
            <a:spLocks noChangeAspect="1"/>
          </p:cNvSpPr>
          <p:nvPr/>
        </p:nvSpPr>
        <p:spPr>
          <a:xfrm>
            <a:off x="529268" y="1943987"/>
            <a:ext cx="5046287" cy="395942"/>
          </a:xfrm>
          <a:prstGeom prst="rect">
            <a:avLst/>
          </a:prstGeom>
          <a:noFill/>
        </p:spPr>
        <p:txBody>
          <a:bodyPr wrap="square" rtlCol="0">
            <a:spAutoFit/>
          </a:bodyPr>
          <a:lstStyle/>
          <a:p>
            <a:pPr>
              <a:lnSpc>
                <a:spcPts val="2500"/>
              </a:lnSpc>
            </a:pPr>
            <a:r>
              <a:rPr kumimoji="1" lang="ja-JP" altLang="en-US" b="1" spc="-100" dirty="0">
                <a:latin typeface="Arial" panose="020B0604020202020204" pitchFamily="34" charset="0"/>
                <a:ea typeface="UD デジタル 教科書体 NK-B" panose="02020700000000000000" pitchFamily="18" charset="-128"/>
                <a:cs typeface="Arial" panose="020B0604020202020204" pitchFamily="34" charset="0"/>
              </a:rPr>
              <a:t>１．</a:t>
            </a:r>
            <a:r>
              <a:rPr kumimoji="1" lang="en-US" altLang="ja-JP" b="1" spc="-100" dirty="0">
                <a:latin typeface="Arial" panose="020B0604020202020204" pitchFamily="34" charset="0"/>
                <a:ea typeface="UD デジタル 教科書体 NK-B" panose="02020700000000000000" pitchFamily="18" charset="-128"/>
                <a:cs typeface="Arial" panose="020B0604020202020204" pitchFamily="34" charset="0"/>
              </a:rPr>
              <a:t>Historical background</a:t>
            </a:r>
            <a:endParaRPr kumimoji="1" lang="ja-JP" altLang="en-US" b="1" spc="-100" dirty="0">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38" name="角丸四角形 37"/>
          <p:cNvSpPr/>
          <p:nvPr/>
        </p:nvSpPr>
        <p:spPr>
          <a:xfrm>
            <a:off x="19430" y="1641084"/>
            <a:ext cx="6009685" cy="5158739"/>
          </a:xfrm>
          <a:prstGeom prst="roundRect">
            <a:avLst>
              <a:gd name="adj" fmla="val 10581"/>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6" name="楕円 25"/>
          <p:cNvSpPr/>
          <p:nvPr/>
        </p:nvSpPr>
        <p:spPr>
          <a:xfrm>
            <a:off x="11899527" y="6543614"/>
            <a:ext cx="247871" cy="2562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UD デジタル 教科書体 NK-B" panose="02020700000000000000" pitchFamily="18" charset="-128"/>
                <a:ea typeface="UD デジタル 教科書体 NK-B" panose="02020700000000000000" pitchFamily="18" charset="-128"/>
              </a:rPr>
              <a:t>５</a:t>
            </a:r>
          </a:p>
        </p:txBody>
      </p:sp>
      <p:graphicFrame>
        <p:nvGraphicFramePr>
          <p:cNvPr id="48" name="表 47"/>
          <p:cNvGraphicFramePr>
            <a:graphicFrameLocks noGrp="1"/>
          </p:cNvGraphicFramePr>
          <p:nvPr>
            <p:extLst>
              <p:ext uri="{D42A27DB-BD31-4B8C-83A1-F6EECF244321}">
                <p14:modId xmlns:p14="http://schemas.microsoft.com/office/powerpoint/2010/main" val="2214799366"/>
              </p:ext>
            </p:extLst>
          </p:nvPr>
        </p:nvGraphicFramePr>
        <p:xfrm>
          <a:off x="6184147" y="1585113"/>
          <a:ext cx="5557239" cy="396240"/>
        </p:xfrm>
        <a:graphic>
          <a:graphicData uri="http://schemas.openxmlformats.org/drawingml/2006/table">
            <a:tbl>
              <a:tblPr firstRow="1" bandRow="1">
                <a:tableStyleId>{5C22544A-7EE6-4342-B048-85BDC9FD1C3A}</a:tableStyleId>
              </a:tblPr>
              <a:tblGrid>
                <a:gridCol w="5557239">
                  <a:extLst>
                    <a:ext uri="{9D8B030D-6E8A-4147-A177-3AD203B41FA5}">
                      <a16:colId xmlns:a16="http://schemas.microsoft.com/office/drawing/2014/main" val="2261158890"/>
                    </a:ext>
                  </a:extLst>
                </a:gridCol>
              </a:tblGrid>
              <a:tr h="247694">
                <a:tc>
                  <a: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How to utilize the impact of Expo</a:t>
                      </a:r>
                      <a:r>
                        <a:rPr kumimoji="1" lang="en-US" altLang="ja-JP" sz="1600" baseline="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 2025</a:t>
                      </a:r>
                      <a:endParaRPr kumimoji="1" lang="ja-JP" altLang="en-US" sz="16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
        <p:nvSpPr>
          <p:cNvPr id="58" name="二等辺三角形 57"/>
          <p:cNvSpPr/>
          <p:nvPr/>
        </p:nvSpPr>
        <p:spPr>
          <a:xfrm rot="10800000">
            <a:off x="8427076" y="5948503"/>
            <a:ext cx="1261984" cy="231677"/>
          </a:xfrm>
          <a:prstGeom prst="triangl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dirty="0">
              <a:solidFill>
                <a:schemeClr val="accent6">
                  <a:lumMod val="50000"/>
                </a:schemeClr>
              </a:solidFill>
            </a:endParaRPr>
          </a:p>
        </p:txBody>
      </p:sp>
      <p:sp>
        <p:nvSpPr>
          <p:cNvPr id="33" name="二等辺三角形 32"/>
          <p:cNvSpPr/>
          <p:nvPr/>
        </p:nvSpPr>
        <p:spPr>
          <a:xfrm rot="10800000">
            <a:off x="8427075" y="4508635"/>
            <a:ext cx="1150057" cy="195203"/>
          </a:xfrm>
          <a:prstGeom prst="triangle">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dirty="0">
              <a:solidFill>
                <a:schemeClr val="accent6">
                  <a:lumMod val="50000"/>
                </a:schemeClr>
              </a:solidFill>
            </a:endParaRPr>
          </a:p>
        </p:txBody>
      </p:sp>
      <p:graphicFrame>
        <p:nvGraphicFramePr>
          <p:cNvPr id="23" name="表 22"/>
          <p:cNvGraphicFramePr>
            <a:graphicFrameLocks noGrp="1"/>
          </p:cNvGraphicFramePr>
          <p:nvPr>
            <p:extLst>
              <p:ext uri="{D42A27DB-BD31-4B8C-83A1-F6EECF244321}">
                <p14:modId xmlns:p14="http://schemas.microsoft.com/office/powerpoint/2010/main" val="1301880074"/>
              </p:ext>
            </p:extLst>
          </p:nvPr>
        </p:nvGraphicFramePr>
        <p:xfrm>
          <a:off x="767207" y="2308027"/>
          <a:ext cx="4989564" cy="320040"/>
        </p:xfrm>
        <a:graphic>
          <a:graphicData uri="http://schemas.openxmlformats.org/drawingml/2006/table">
            <a:tbl>
              <a:tblPr firstRow="1" bandRow="1">
                <a:tableStyleId>{5C22544A-7EE6-4342-B048-85BDC9FD1C3A}</a:tableStyleId>
              </a:tblPr>
              <a:tblGrid>
                <a:gridCol w="4989564">
                  <a:extLst>
                    <a:ext uri="{9D8B030D-6E8A-4147-A177-3AD203B41FA5}">
                      <a16:colId xmlns:a16="http://schemas.microsoft.com/office/drawing/2014/main" val="1790078169"/>
                    </a:ext>
                  </a:extLst>
                </a:gridCol>
              </a:tblGrid>
              <a:tr h="202415">
                <a:tc>
                  <a:txBody>
                    <a:bodyPr/>
                    <a:lstStyle/>
                    <a:p>
                      <a:pPr marL="0" algn="l" defTabSz="457200" rtl="0" eaLnBrk="1" latinLnBrk="0" hangingPunct="1">
                        <a:lnSpc>
                          <a:spcPts val="1800"/>
                        </a:lnSpc>
                      </a:pPr>
                      <a:r>
                        <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Birthplace of the futures trading (derivatives) </a:t>
                      </a:r>
                    </a:p>
                  </a:txBody>
                  <a:tcPr>
                    <a:lnL w="57150" cap="flat" cmpd="sng" algn="ctr">
                      <a:noFill/>
                      <a:prstDash val="solid"/>
                      <a:round/>
                      <a:headEnd type="none" w="med" len="med"/>
                      <a:tailEnd type="none" w="med" len="med"/>
                    </a:lnL>
                    <a:noFill/>
                  </a:tcPr>
                </a:tc>
                <a:extLst>
                  <a:ext uri="{0D108BD9-81ED-4DB2-BD59-A6C34878D82A}">
                    <a16:rowId xmlns:a16="http://schemas.microsoft.com/office/drawing/2014/main" val="3302292627"/>
                  </a:ext>
                </a:extLst>
              </a:tr>
            </a:tbl>
          </a:graphicData>
        </a:graphic>
      </p:graphicFrame>
      <p:sp>
        <p:nvSpPr>
          <p:cNvPr id="28" name="テキスト ボックス 27">
            <a:extLst>
              <a:ext uri="{FF2B5EF4-FFF2-40B4-BE49-F238E27FC236}">
                <a16:creationId xmlns:a16="http://schemas.microsoft.com/office/drawing/2014/main" id="{BA3705D9-CD45-4777-9D42-F9489F1E73FE}"/>
              </a:ext>
            </a:extLst>
          </p:cNvPr>
          <p:cNvSpPr txBox="1">
            <a:spLocks noChangeAspect="1"/>
          </p:cNvSpPr>
          <p:nvPr/>
        </p:nvSpPr>
        <p:spPr>
          <a:xfrm>
            <a:off x="529268" y="2600369"/>
            <a:ext cx="5198618" cy="395942"/>
          </a:xfrm>
          <a:prstGeom prst="rect">
            <a:avLst/>
          </a:prstGeom>
          <a:noFill/>
        </p:spPr>
        <p:txBody>
          <a:bodyPr wrap="square" rtlCol="0">
            <a:spAutoFit/>
          </a:bodyPr>
          <a:lstStyle/>
          <a:p>
            <a:pPr>
              <a:lnSpc>
                <a:spcPts val="2500"/>
              </a:lnSpc>
            </a:pPr>
            <a:r>
              <a:rPr kumimoji="1" lang="ja-JP" altLang="en-US" sz="1600" b="1" spc="-100" dirty="0">
                <a:latin typeface="Arial" panose="020B0604020202020204" pitchFamily="34" charset="0"/>
                <a:ea typeface="UD デジタル 教科書体 NK-B" panose="02020700000000000000" pitchFamily="18" charset="-128"/>
                <a:cs typeface="Arial" panose="020B0604020202020204" pitchFamily="34" charset="0"/>
              </a:rPr>
              <a:t>２</a:t>
            </a:r>
            <a:r>
              <a:rPr kumimoji="1" lang="ja-JP" altLang="en-US" b="1" spc="-100" dirty="0">
                <a:latin typeface="Arial" panose="020B0604020202020204" pitchFamily="34" charset="0"/>
                <a:ea typeface="UD デジタル 教科書体 NK-B" panose="02020700000000000000" pitchFamily="18" charset="-128"/>
                <a:cs typeface="Arial" panose="020B0604020202020204" pitchFamily="34" charset="0"/>
              </a:rPr>
              <a:t>．</a:t>
            </a:r>
            <a:r>
              <a:rPr kumimoji="1" lang="en-US" altLang="ja-JP" b="1" spc="-100" dirty="0">
                <a:latin typeface="Arial" panose="020B0604020202020204" pitchFamily="34" charset="0"/>
                <a:ea typeface="UD デジタル 教科書体 NK-B" panose="02020700000000000000" pitchFamily="18" charset="-128"/>
                <a:cs typeface="Arial" panose="020B0604020202020204" pitchFamily="34" charset="0"/>
              </a:rPr>
              <a:t>Well-organized urban infrastructure</a:t>
            </a:r>
            <a:endParaRPr kumimoji="1" lang="ja-JP" altLang="en-US" b="1" spc="-100" dirty="0">
              <a:latin typeface="Arial" panose="020B0604020202020204" pitchFamily="34" charset="0"/>
              <a:ea typeface="UD デジタル 教科書体 NK-B" panose="02020700000000000000" pitchFamily="18" charset="-128"/>
              <a:cs typeface="Arial" panose="020B0604020202020204" pitchFamily="34" charset="0"/>
            </a:endParaRPr>
          </a:p>
        </p:txBody>
      </p:sp>
      <p:graphicFrame>
        <p:nvGraphicFramePr>
          <p:cNvPr id="29" name="表 28"/>
          <p:cNvGraphicFramePr>
            <a:graphicFrameLocks noGrp="1"/>
          </p:cNvGraphicFramePr>
          <p:nvPr>
            <p:extLst>
              <p:ext uri="{D42A27DB-BD31-4B8C-83A1-F6EECF244321}">
                <p14:modId xmlns:p14="http://schemas.microsoft.com/office/powerpoint/2010/main" val="3439593792"/>
              </p:ext>
            </p:extLst>
          </p:nvPr>
        </p:nvGraphicFramePr>
        <p:xfrm>
          <a:off x="731864" y="2906434"/>
          <a:ext cx="5310130" cy="1005840"/>
        </p:xfrm>
        <a:graphic>
          <a:graphicData uri="http://schemas.openxmlformats.org/drawingml/2006/table">
            <a:tbl>
              <a:tblPr firstRow="1" bandRow="1">
                <a:tableStyleId>{5C22544A-7EE6-4342-B048-85BDC9FD1C3A}</a:tableStyleId>
              </a:tblPr>
              <a:tblGrid>
                <a:gridCol w="5310130">
                  <a:extLst>
                    <a:ext uri="{9D8B030D-6E8A-4147-A177-3AD203B41FA5}">
                      <a16:colId xmlns:a16="http://schemas.microsoft.com/office/drawing/2014/main" val="1790078169"/>
                    </a:ext>
                  </a:extLst>
                </a:gridCol>
              </a:tblGrid>
              <a:tr h="370840">
                <a:tc>
                  <a:txBody>
                    <a:bodyPr/>
                    <a:lstStyle/>
                    <a:p>
                      <a:pPr marL="0" algn="l" defTabSz="457200" rtl="0" eaLnBrk="1" latinLnBrk="0" hangingPunct="1">
                        <a:lnSpc>
                          <a:spcPts val="1800"/>
                        </a:lnSpc>
                      </a:pPr>
                      <a:r>
                        <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The only general exchange market that deals with derivatives</a:t>
                      </a:r>
                    </a:p>
                    <a:p>
                      <a:pPr marL="0" algn="l" defTabSz="457200" rtl="0" eaLnBrk="1" latinLnBrk="0" hangingPunct="1">
                        <a:lnSpc>
                          <a:spcPts val="1800"/>
                        </a:lnSpc>
                      </a:pPr>
                      <a:r>
                        <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Developed transportation network and an international trading </a:t>
                      </a:r>
                    </a:p>
                    <a:p>
                      <a:pPr marL="0" algn="l" defTabSz="457200" rtl="0" eaLnBrk="1" latinLnBrk="0" hangingPunct="1">
                        <a:lnSpc>
                          <a:spcPts val="1800"/>
                        </a:lnSpc>
                      </a:pP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port</a:t>
                      </a:r>
                    </a:p>
                    <a:p>
                      <a:pPr marL="0" algn="l" defTabSz="457200" rtl="0" eaLnBrk="1" latinLnBrk="0" hangingPunct="1">
                        <a:lnSpc>
                          <a:spcPts val="1800"/>
                        </a:lnSpc>
                      </a:pPr>
                      <a:r>
                        <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Higher education facilities and life science-related industries</a:t>
                      </a:r>
                      <a:endPar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a:txBody>
                  <a:tcPr>
                    <a:lnL w="57150" cap="flat" cmpd="sng" algn="ctr">
                      <a:noFill/>
                      <a:prstDash val="solid"/>
                      <a:round/>
                      <a:headEnd type="none" w="med" len="med"/>
                      <a:tailEnd type="none" w="med" len="med"/>
                    </a:lnL>
                    <a:noFill/>
                  </a:tcPr>
                </a:tc>
                <a:extLst>
                  <a:ext uri="{0D108BD9-81ED-4DB2-BD59-A6C34878D82A}">
                    <a16:rowId xmlns:a16="http://schemas.microsoft.com/office/drawing/2014/main" val="3302292627"/>
                  </a:ext>
                </a:extLst>
              </a:tr>
            </a:tbl>
          </a:graphicData>
        </a:graphic>
      </p:graphicFrame>
      <p:sp>
        <p:nvSpPr>
          <p:cNvPr id="36" name="テキスト ボックス 35">
            <a:extLst>
              <a:ext uri="{FF2B5EF4-FFF2-40B4-BE49-F238E27FC236}">
                <a16:creationId xmlns:a16="http://schemas.microsoft.com/office/drawing/2014/main" id="{BA3705D9-CD45-4777-9D42-F9489F1E73FE}"/>
              </a:ext>
            </a:extLst>
          </p:cNvPr>
          <p:cNvSpPr txBox="1">
            <a:spLocks noChangeAspect="1"/>
          </p:cNvSpPr>
          <p:nvPr/>
        </p:nvSpPr>
        <p:spPr>
          <a:xfrm>
            <a:off x="529268" y="4193000"/>
            <a:ext cx="6209149" cy="553998"/>
          </a:xfrm>
          <a:prstGeom prst="rect">
            <a:avLst/>
          </a:prstGeom>
          <a:noFill/>
        </p:spPr>
        <p:txBody>
          <a:bodyPr wrap="square" rtlCol="0">
            <a:spAutoFit/>
          </a:bodyPr>
          <a:lstStyle/>
          <a:p>
            <a:pPr marL="342900" indent="-342900">
              <a:lnSpc>
                <a:spcPts val="1800"/>
              </a:lnSpc>
              <a:buAutoNum type="arabicDbPeriod"/>
            </a:pPr>
            <a:r>
              <a:rPr kumimoji="1" lang="en-US" altLang="ja-JP" sz="1600" b="1" spc="-100" dirty="0">
                <a:latin typeface="Arial" panose="020B0604020202020204" pitchFamily="34" charset="0"/>
                <a:ea typeface="UD デジタル 教科書体 NK-B" panose="02020700000000000000" pitchFamily="18" charset="-128"/>
                <a:cs typeface="Arial" panose="020B0604020202020204" pitchFamily="34" charset="0"/>
              </a:rPr>
              <a:t>Developing big projects that attract investments from </a:t>
            </a:r>
          </a:p>
          <a:p>
            <a:pPr>
              <a:lnSpc>
                <a:spcPts val="1800"/>
              </a:lnSpc>
            </a:pPr>
            <a:r>
              <a:rPr kumimoji="1" lang="en-US" altLang="ja-JP" sz="1600" b="1" spc="-100" dirty="0">
                <a:latin typeface="Arial" panose="020B0604020202020204" pitchFamily="34" charset="0"/>
                <a:ea typeface="UD デジタル 教科書体 NK-B" panose="02020700000000000000" pitchFamily="18" charset="-128"/>
                <a:cs typeface="Arial" panose="020B0604020202020204" pitchFamily="34" charset="0"/>
              </a:rPr>
              <a:t>       Japan and the world</a:t>
            </a:r>
            <a:endParaRPr kumimoji="1" lang="ja-JP" altLang="ja-JP" sz="1600" b="1" spc="-100" dirty="0">
              <a:latin typeface="Arial" panose="020B0604020202020204" pitchFamily="34" charset="0"/>
              <a:ea typeface="UD デジタル 教科書体 NK-B" panose="02020700000000000000" pitchFamily="18"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962609063"/>
              </p:ext>
            </p:extLst>
          </p:nvPr>
        </p:nvGraphicFramePr>
        <p:xfrm>
          <a:off x="758959" y="4647767"/>
          <a:ext cx="4417418" cy="650240"/>
        </p:xfrm>
        <a:graphic>
          <a:graphicData uri="http://schemas.openxmlformats.org/drawingml/2006/table">
            <a:tbl>
              <a:tblPr firstRow="1" bandRow="1">
                <a:tableStyleId>{5C22544A-7EE6-4342-B048-85BDC9FD1C3A}</a:tableStyleId>
              </a:tblPr>
              <a:tblGrid>
                <a:gridCol w="4417418">
                  <a:extLst>
                    <a:ext uri="{9D8B030D-6E8A-4147-A177-3AD203B41FA5}">
                      <a16:colId xmlns:a16="http://schemas.microsoft.com/office/drawing/2014/main" val="1790078169"/>
                    </a:ext>
                  </a:extLst>
                </a:gridCol>
              </a:tblGrid>
              <a:tr h="649279">
                <a:tc>
                  <a:txBody>
                    <a:bodyPr/>
                    <a:lstStyle/>
                    <a:p>
                      <a:pPr>
                        <a:lnSpc>
                          <a:spcPts val="2200"/>
                        </a:lnSpc>
                      </a:pPr>
                      <a:r>
                        <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2025 Expo Osaka-Kansai</a:t>
                      </a:r>
                    </a:p>
                    <a:p>
                      <a:pPr>
                        <a:lnSpc>
                          <a:spcPts val="2200"/>
                        </a:lnSpc>
                      </a:pPr>
                      <a:r>
                        <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The highest level growth in the world</a:t>
                      </a:r>
                      <a:endPar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a:txBody>
                  <a:tcPr>
                    <a:lnL w="57150" cap="flat" cmpd="sng" algn="ctr">
                      <a:noFill/>
                      <a:prstDash val="solid"/>
                      <a:round/>
                      <a:headEnd type="none" w="med" len="med"/>
                      <a:tailEnd type="none" w="med" len="med"/>
                    </a:lnL>
                    <a:noFill/>
                  </a:tcPr>
                </a:tc>
                <a:extLst>
                  <a:ext uri="{0D108BD9-81ED-4DB2-BD59-A6C34878D82A}">
                    <a16:rowId xmlns:a16="http://schemas.microsoft.com/office/drawing/2014/main" val="3302292627"/>
                  </a:ext>
                </a:extLst>
              </a:tr>
            </a:tbl>
          </a:graphicData>
        </a:graphic>
      </p:graphicFrame>
      <p:sp>
        <p:nvSpPr>
          <p:cNvPr id="39" name="テキスト ボックス 38">
            <a:extLst>
              <a:ext uri="{FF2B5EF4-FFF2-40B4-BE49-F238E27FC236}">
                <a16:creationId xmlns:a16="http://schemas.microsoft.com/office/drawing/2014/main" id="{BA3705D9-CD45-4777-9D42-F9489F1E73FE}"/>
              </a:ext>
            </a:extLst>
          </p:cNvPr>
          <p:cNvSpPr txBox="1">
            <a:spLocks noChangeAspect="1"/>
          </p:cNvSpPr>
          <p:nvPr/>
        </p:nvSpPr>
        <p:spPr>
          <a:xfrm>
            <a:off x="510299" y="5215079"/>
            <a:ext cx="4648381" cy="412934"/>
          </a:xfrm>
          <a:prstGeom prst="rect">
            <a:avLst/>
          </a:prstGeom>
          <a:noFill/>
        </p:spPr>
        <p:txBody>
          <a:bodyPr wrap="square" rtlCol="0">
            <a:spAutoFit/>
          </a:bodyPr>
          <a:lstStyle/>
          <a:p>
            <a:pPr>
              <a:lnSpc>
                <a:spcPts val="2500"/>
              </a:lnSpc>
            </a:pPr>
            <a:r>
              <a:rPr kumimoji="1" lang="ja-JP" altLang="en-US" sz="1600" b="1" spc="-100" dirty="0">
                <a:latin typeface="Arial" panose="020B0604020202020204" pitchFamily="34" charset="0"/>
                <a:ea typeface="UD デジタル 教科書体 NK-B" panose="02020700000000000000" pitchFamily="18" charset="-128"/>
                <a:cs typeface="Arial" panose="020B0604020202020204" pitchFamily="34" charset="0"/>
              </a:rPr>
              <a:t>２．</a:t>
            </a:r>
            <a:r>
              <a:rPr kumimoji="1" lang="en-US" altLang="ja-JP" sz="1600" b="1" spc="-100" dirty="0">
                <a:latin typeface="Arial" panose="020B0604020202020204" pitchFamily="34" charset="0"/>
                <a:ea typeface="UD デジタル 教科書体 NK-B" panose="02020700000000000000" pitchFamily="18" charset="-128"/>
                <a:cs typeface="Arial" panose="020B0604020202020204" pitchFamily="34" charset="0"/>
              </a:rPr>
              <a:t>Acting as home to new innovation </a:t>
            </a:r>
            <a:endParaRPr kumimoji="1" lang="ja-JP" altLang="en-US" sz="1600" b="1" spc="-100" dirty="0">
              <a:latin typeface="Arial" panose="020B0604020202020204" pitchFamily="34" charset="0"/>
              <a:ea typeface="UD デジタル 教科書体 NK-B" panose="02020700000000000000" pitchFamily="18" charset="-128"/>
              <a:cs typeface="Arial" panose="020B0604020202020204" pitchFamily="34" charset="0"/>
            </a:endParaRPr>
          </a:p>
        </p:txBody>
      </p:sp>
      <p:graphicFrame>
        <p:nvGraphicFramePr>
          <p:cNvPr id="40" name="表 39"/>
          <p:cNvGraphicFramePr>
            <a:graphicFrameLocks noGrp="1"/>
          </p:cNvGraphicFramePr>
          <p:nvPr>
            <p:extLst>
              <p:ext uri="{D42A27DB-BD31-4B8C-83A1-F6EECF244321}">
                <p14:modId xmlns:p14="http://schemas.microsoft.com/office/powerpoint/2010/main" val="3318851893"/>
              </p:ext>
            </p:extLst>
          </p:nvPr>
        </p:nvGraphicFramePr>
        <p:xfrm>
          <a:off x="757676" y="5538086"/>
          <a:ext cx="5914709" cy="1564640"/>
        </p:xfrm>
        <a:graphic>
          <a:graphicData uri="http://schemas.openxmlformats.org/drawingml/2006/table">
            <a:tbl>
              <a:tblPr firstRow="1" bandRow="1">
                <a:tableStyleId>{5C22544A-7EE6-4342-B048-85BDC9FD1C3A}</a:tableStyleId>
              </a:tblPr>
              <a:tblGrid>
                <a:gridCol w="5914709">
                  <a:extLst>
                    <a:ext uri="{9D8B030D-6E8A-4147-A177-3AD203B41FA5}">
                      <a16:colId xmlns:a16="http://schemas.microsoft.com/office/drawing/2014/main" val="1790078169"/>
                    </a:ext>
                  </a:extLst>
                </a:gridCol>
              </a:tblGrid>
              <a:tr h="370840">
                <a:tc>
                  <a:txBody>
                    <a:bodyPr/>
                    <a:lstStyle/>
                    <a:p>
                      <a:pPr>
                        <a:lnSpc>
                          <a:spcPts val="2200"/>
                        </a:lnSpc>
                      </a:pPr>
                      <a:r>
                        <a:rPr kumimoji="1" lang="ja-JP" altLang="en-US" sz="1600" b="0" kern="1200" spc="-1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　</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Promoting</a:t>
                      </a:r>
                      <a:r>
                        <a:rPr kumimoji="1" lang="en-US" altLang="ja-JP" sz="1400" b="0" kern="1200" spc="-1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 a </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smart city and a super city</a:t>
                      </a:r>
                    </a:p>
                    <a:p>
                      <a:pPr>
                        <a:lnSpc>
                          <a:spcPts val="2200"/>
                        </a:lnSpc>
                      </a:pPr>
                      <a:r>
                        <a:rPr kumimoji="1" lang="ja-JP" altLang="en-US" sz="1600" b="0" kern="1200" spc="-1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a:t>
                      </a:r>
                      <a:r>
                        <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Creating a global hub for startup-ecosystem </a:t>
                      </a:r>
                    </a:p>
                    <a:p>
                      <a:pPr>
                        <a:lnSpc>
                          <a:spcPts val="1800"/>
                        </a:lnSpc>
                      </a:pPr>
                      <a:r>
                        <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Creating Umekita Ⅱand an international hub for the future  of </a:t>
                      </a:r>
                    </a:p>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medical care (Nakanoshima)</a:t>
                      </a:r>
                      <a:endParaRPr kumimoji="1" lang="ja-JP" altLang="en-US" sz="1400" b="0" kern="12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a:p>
                      <a:pPr>
                        <a:lnSpc>
                          <a:spcPts val="1800"/>
                        </a:lnSpc>
                      </a:pPr>
                      <a:endParaRPr kumimoji="1" lang="en-US" altLang="ja-JP" sz="1600" b="0" kern="1200" spc="-1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p>
                      <a:pPr>
                        <a:lnSpc>
                          <a:spcPts val="1800"/>
                        </a:lnSpc>
                      </a:pPr>
                      <a:r>
                        <a:rPr kumimoji="1" lang="en-US" altLang="ja-JP" sz="1600" b="0" kern="1200" spc="-1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      </a:t>
                      </a:r>
                      <a:endParaRPr kumimoji="1" lang="ja-JP" altLang="en-US" sz="1600" b="0" kern="1200" spc="-1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57150" cap="flat" cmpd="sng" algn="ctr">
                      <a:noFill/>
                      <a:prstDash val="solid"/>
                      <a:round/>
                      <a:headEnd type="none" w="med" len="med"/>
                      <a:tailEnd type="none" w="med" len="med"/>
                    </a:lnL>
                    <a:noFill/>
                  </a:tcPr>
                </a:tc>
                <a:extLst>
                  <a:ext uri="{0D108BD9-81ED-4DB2-BD59-A6C34878D82A}">
                    <a16:rowId xmlns:a16="http://schemas.microsoft.com/office/drawing/2014/main" val="3302292627"/>
                  </a:ext>
                </a:extLst>
              </a:tr>
            </a:tbl>
          </a:graphicData>
        </a:graphic>
      </p:graphicFrame>
      <p:sp>
        <p:nvSpPr>
          <p:cNvPr id="34" name="角丸四角形 33"/>
          <p:cNvSpPr/>
          <p:nvPr/>
        </p:nvSpPr>
        <p:spPr>
          <a:xfrm>
            <a:off x="6173196" y="4690960"/>
            <a:ext cx="5996502" cy="1292616"/>
          </a:xfrm>
          <a:prstGeom prst="roundRect">
            <a:avLst>
              <a:gd name="adj" fmla="val 10581"/>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600"/>
              </a:lnSpc>
            </a:pPr>
            <a:r>
              <a:rPr kumimoji="1" lang="ja-JP" altLang="en-US" sz="16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a:t>
            </a:r>
            <a:r>
              <a:rPr kumimoji="1" lang="en-US" altLang="ja-JP" sz="16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The World Expo encourages to:</a:t>
            </a:r>
            <a:r>
              <a:rPr kumimoji="1" lang="ja-JP" altLang="en-US" sz="16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a:t>
            </a:r>
            <a:endParaRPr kumimoji="1" lang="en-US" altLang="ja-JP" sz="16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p>
            <a:pPr>
              <a:lnSpc>
                <a:spcPts val="1600"/>
              </a:lnSpc>
            </a:pPr>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Promote various people’s exchanges, including excellent</a:t>
            </a:r>
          </a:p>
          <a:p>
            <a:pPr>
              <a:lnSpc>
                <a:spcPts val="1600"/>
              </a:lnSpc>
            </a:pP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human resources, from around the world by its attractions and </a:t>
            </a:r>
          </a:p>
          <a:p>
            <a:pPr>
              <a:lnSpc>
                <a:spcPts val="1600"/>
              </a:lnSpc>
            </a:pP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transmitting capacity.</a:t>
            </a:r>
          </a:p>
          <a:p>
            <a:pPr>
              <a:lnSpc>
                <a:spcPts val="1600"/>
              </a:lnSpc>
            </a:pPr>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Create innovation by collaboration of various human resources</a:t>
            </a:r>
          </a:p>
          <a:p>
            <a:pPr>
              <a:lnSpc>
                <a:spcPts val="1600"/>
              </a:lnSpc>
            </a:pP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in Japan and the world</a:t>
            </a:r>
          </a:p>
        </p:txBody>
      </p:sp>
      <p:sp>
        <p:nvSpPr>
          <p:cNvPr id="54" name="角丸四角形 53"/>
          <p:cNvSpPr/>
          <p:nvPr/>
        </p:nvSpPr>
        <p:spPr>
          <a:xfrm>
            <a:off x="6132717" y="6150556"/>
            <a:ext cx="5747842" cy="68790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p>
            <a:pPr>
              <a:lnSpc>
                <a:spcPts val="1400"/>
              </a:lnSpc>
            </a:pPr>
            <a:r>
              <a:rPr kumimoji="1" lang="en-US" altLang="ja-JP"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rPr>
              <a:t>Processes of holding Expo 2025 and making  Osaka a global  financial city have a lot in common, and synergistic effects can be also expected.</a:t>
            </a:r>
            <a:endParaRPr kumimoji="1" lang="ja-JP" altLang="en-US" sz="1300" b="1" dirty="0">
              <a:solidFill>
                <a:schemeClr val="bg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66" name="角丸四角形 65"/>
          <p:cNvSpPr/>
          <p:nvPr/>
        </p:nvSpPr>
        <p:spPr>
          <a:xfrm>
            <a:off x="6066095" y="1874923"/>
            <a:ext cx="6087224" cy="2633712"/>
          </a:xfrm>
          <a:prstGeom prst="roundRect">
            <a:avLst>
              <a:gd name="adj" fmla="val 10581"/>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2200"/>
              </a:lnSpc>
            </a:pP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a:t>
            </a:r>
            <a:r>
              <a:rPr kumimoji="1" lang="en-US" altLang="ja-JP" sz="14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Expo 2025 Osaka-Kansai aims to:</a:t>
            </a:r>
            <a:r>
              <a:rPr kumimoji="1"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a:t>
            </a:r>
            <a:endParaRPr kumimoji="1"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ts val="1700"/>
              </a:lnSpc>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Demonstrate new technologies and systems as a “people’s </a:t>
            </a:r>
          </a:p>
          <a:p>
            <a:pPr>
              <a:lnSpc>
                <a:spcPts val="1700"/>
              </a:lnSpc>
            </a:pP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living lab for future society“</a:t>
            </a:r>
          </a:p>
          <a:p>
            <a:pPr>
              <a:lnSpc>
                <a:spcPts val="1700"/>
              </a:lnSpc>
            </a:pPr>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Present the world what a carbon-free society should be  </a:t>
            </a:r>
          </a:p>
          <a:p>
            <a:pPr>
              <a:lnSpc>
                <a:spcPts val="1700"/>
              </a:lnSpc>
            </a:pP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through innovative technologies.</a:t>
            </a:r>
          </a:p>
          <a:p>
            <a:pPr>
              <a:lnSpc>
                <a:spcPts val="1700"/>
              </a:lnSpc>
            </a:pPr>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Showcase a new style of the World Expo fully using the</a:t>
            </a:r>
          </a:p>
          <a:p>
            <a:pPr>
              <a:lnSpc>
                <a:spcPts val="1700"/>
              </a:lnSpc>
            </a:pP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digital technology</a:t>
            </a:r>
          </a:p>
          <a:p>
            <a:pPr>
              <a:lnSpc>
                <a:spcPts val="1700"/>
              </a:lnSpc>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Co-create solutions with people worldwide to achieve SDGs in 2030</a:t>
            </a:r>
          </a:p>
          <a:p>
            <a:pPr>
              <a:lnSpc>
                <a:spcPts val="1700"/>
              </a:lnSpc>
            </a:pP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and to construct a society vision thereafter.</a:t>
            </a:r>
            <a:endParaRPr kumimoji="1"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700"/>
              </a:lnSpc>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Showcase the world how Japan is finding solutions to challenges,</a:t>
            </a:r>
          </a:p>
          <a:p>
            <a:pPr>
              <a:lnSpc>
                <a:spcPts val="1700"/>
              </a:lnSpc>
            </a:pP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accelerating development and innovation of Japan’s advantageous</a:t>
            </a:r>
          </a:p>
          <a:p>
            <a:pPr>
              <a:lnSpc>
                <a:spcPts val="1700"/>
              </a:lnSpc>
            </a:pP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technologies.</a:t>
            </a:r>
          </a:p>
        </p:txBody>
      </p:sp>
    </p:spTree>
    <p:extLst>
      <p:ext uri="{BB962C8B-B14F-4D97-AF65-F5344CB8AC3E}">
        <p14:creationId xmlns:p14="http://schemas.microsoft.com/office/powerpoint/2010/main" val="45517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 y="-1254"/>
            <a:ext cx="12192001" cy="432000"/>
          </a:xfrm>
          <a:prstGeom prst="rect">
            <a:avLst/>
          </a:prstGeom>
          <a:solidFill>
            <a:srgbClr val="000066"/>
          </a:solidFill>
        </p:spPr>
        <p:txBody>
          <a:bodyPr wrap="square" tIns="0" bIns="0" rtlCol="0" anchor="ctr">
            <a:noAutofit/>
          </a:bodyPr>
          <a:lstStyle/>
          <a:p>
            <a:pPr algn="ctr"/>
            <a:r>
              <a:rPr kumimoji="1" lang="en-US" altLang="ja-JP" sz="2800" b="1"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rPr>
              <a:t>Osaka’s Vision for the Global Financial City (Images) </a:t>
            </a:r>
          </a:p>
        </p:txBody>
      </p:sp>
      <p:sp>
        <p:nvSpPr>
          <p:cNvPr id="19" name="正方形/長方形 18"/>
          <p:cNvSpPr/>
          <p:nvPr/>
        </p:nvSpPr>
        <p:spPr>
          <a:xfrm>
            <a:off x="13063" y="438773"/>
            <a:ext cx="12147398" cy="1014201"/>
          </a:xfrm>
          <a:prstGeom prst="rect">
            <a:avLst/>
          </a:prstGeom>
          <a:solidFill>
            <a:srgbClr val="FFFFBD"/>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nchorCtr="0"/>
          <a:lstStyle/>
          <a:p>
            <a:pPr lvl="0">
              <a:lnSpc>
                <a:spcPts val="2300"/>
              </a:lnSpc>
            </a:pPr>
            <a:endParaRPr lang="en-US" altLang="ja-JP" dirty="0">
              <a:solidFill>
                <a:prstClr val="black"/>
              </a:solidFill>
              <a:latin typeface="UD デジタル 教科書体 NK-B" panose="02020700000000000000" pitchFamily="18" charset="-128"/>
              <a:ea typeface="UD デジタル 教科書体 NK-B" panose="02020700000000000000" pitchFamily="18" charset="-128"/>
            </a:endParaRPr>
          </a:p>
          <a:p>
            <a:pPr lvl="0">
              <a:lnSpc>
                <a:spcPts val="2300"/>
              </a:lnSpc>
            </a:pPr>
            <a:r>
              <a:rPr lang="en-US" altLang="ja-JP"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Make Osaka a cutting-edge global financial city that has different identity and functions from Tokyo, utilizing Osaka's strengths, potential, and the impact of holding Expo 2025.  </a:t>
            </a:r>
          </a:p>
          <a:p>
            <a:pPr>
              <a:lnSpc>
                <a:spcPts val="2300"/>
              </a:lnSpc>
            </a:pPr>
            <a:r>
              <a:rPr lang="en-US" altLang="ja-JP" b="1"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Thus, Osaka will lead </a:t>
            </a:r>
            <a:r>
              <a:rPr kumimoji="1" lang="en-US" altLang="ja-JP"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Japan’s entire economic growth</a:t>
            </a:r>
            <a:endParaRPr kumimoji="1" lang="ja-JP" altLang="en-US"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p>
            <a:pPr lvl="0">
              <a:lnSpc>
                <a:spcPts val="2300"/>
              </a:lnSpc>
            </a:pPr>
            <a:endParaRPr lang="ja-JP" altLang="en-US"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46" name="角丸四角形 45"/>
          <p:cNvSpPr/>
          <p:nvPr/>
        </p:nvSpPr>
        <p:spPr>
          <a:xfrm>
            <a:off x="625642" y="1507864"/>
            <a:ext cx="11065338" cy="5330302"/>
          </a:xfrm>
          <a:prstGeom prst="roundRect">
            <a:avLst>
              <a:gd name="adj" fmla="val 10581"/>
            </a:avLst>
          </a:prstGeom>
          <a:gradFill flip="none" rotWithShape="1">
            <a:gsLst>
              <a:gs pos="0">
                <a:schemeClr val="accent1">
                  <a:lumMod val="0"/>
                  <a:lumOff val="100000"/>
                </a:schemeClr>
              </a:gs>
              <a:gs pos="35000">
                <a:schemeClr val="accent1">
                  <a:lumMod val="0"/>
                  <a:lumOff val="100000"/>
                </a:schemeClr>
              </a:gs>
              <a:gs pos="100000">
                <a:schemeClr val="accent1">
                  <a:lumMod val="75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7" name="角丸四角形 46"/>
          <p:cNvSpPr/>
          <p:nvPr/>
        </p:nvSpPr>
        <p:spPr>
          <a:xfrm>
            <a:off x="1122947" y="2372162"/>
            <a:ext cx="10138611" cy="23976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5" name="角丸四角形 54"/>
          <p:cNvSpPr/>
          <p:nvPr/>
        </p:nvSpPr>
        <p:spPr>
          <a:xfrm>
            <a:off x="1122947" y="5463825"/>
            <a:ext cx="10138611" cy="979109"/>
          </a:xfrm>
          <a:prstGeom prst="roundRect">
            <a:avLst>
              <a:gd name="adj" fmla="val 254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9" name="角丸四角形 58"/>
          <p:cNvSpPr/>
          <p:nvPr/>
        </p:nvSpPr>
        <p:spPr>
          <a:xfrm>
            <a:off x="3353689" y="2146945"/>
            <a:ext cx="5352989" cy="41154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en-US" altLang="ja-JP" sz="2000" b="1"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rPr>
              <a:t>Innovative Financial City OSAKA</a:t>
            </a:r>
            <a:endParaRPr kumimoji="1" lang="ja-JP" altLang="en-US" sz="2000" b="1"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endParaRPr>
          </a:p>
        </p:txBody>
      </p:sp>
      <p:graphicFrame>
        <p:nvGraphicFramePr>
          <p:cNvPr id="36" name="表 35"/>
          <p:cNvGraphicFramePr>
            <a:graphicFrameLocks noGrp="1"/>
          </p:cNvGraphicFramePr>
          <p:nvPr>
            <p:extLst>
              <p:ext uri="{D42A27DB-BD31-4B8C-83A1-F6EECF244321}">
                <p14:modId xmlns:p14="http://schemas.microsoft.com/office/powerpoint/2010/main" val="4229210695"/>
              </p:ext>
            </p:extLst>
          </p:nvPr>
        </p:nvGraphicFramePr>
        <p:xfrm>
          <a:off x="1281254" y="2663962"/>
          <a:ext cx="9754113" cy="1996440"/>
        </p:xfrm>
        <a:graphic>
          <a:graphicData uri="http://schemas.openxmlformats.org/drawingml/2006/table">
            <a:tbl>
              <a:tblPr firstRow="1" bandRow="1">
                <a:tableStyleId>{5C22544A-7EE6-4342-B048-85BDC9FD1C3A}</a:tableStyleId>
              </a:tblPr>
              <a:tblGrid>
                <a:gridCol w="9754113">
                  <a:extLst>
                    <a:ext uri="{9D8B030D-6E8A-4147-A177-3AD203B41FA5}">
                      <a16:colId xmlns:a16="http://schemas.microsoft.com/office/drawing/2014/main" val="1790078169"/>
                    </a:ext>
                  </a:extLst>
                </a:gridCol>
              </a:tblGrid>
              <a:tr h="370840">
                <a:tc>
                  <a:txBody>
                    <a:bodyPr/>
                    <a:lstStyle/>
                    <a:p>
                      <a:pPr>
                        <a:lnSpc>
                          <a:spcPts val="2000"/>
                        </a:lnSpc>
                      </a:pPr>
                      <a:r>
                        <a:rPr lang="ja-JP" altLang="en-US" sz="1800" b="1" kern="12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t>
                      </a:r>
                      <a:r>
                        <a:rPr lang="en-US" altLang="ja-JP" sz="1800" b="1" kern="12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Promote </a:t>
                      </a:r>
                      <a:r>
                        <a:rPr kumimoji="1" lang="en-US" altLang="ja-JP" sz="18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lang="en-US" altLang="ja-JP" sz="1800" b="1" kern="12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ESG investment to achieve SDGs with entirety of Osaka, as the venue of Expo 2025</a:t>
                      </a:r>
                    </a:p>
                    <a:p>
                      <a:pPr>
                        <a:lnSpc>
                          <a:spcPts val="2000"/>
                        </a:lnSpc>
                      </a:pPr>
                      <a:endParaRPr kumimoji="1" lang="en-US" altLang="ja-JP" sz="1800" b="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800"/>
                        </a:lnSpc>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8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800" b="1" kern="12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Realize an innovative financial city home to operating funds and financial human resources from Japan and throughout the world, by the drastic deregulation</a:t>
                      </a:r>
                    </a:p>
                    <a:p>
                      <a:pPr>
                        <a:lnSpc>
                          <a:spcPts val="1800"/>
                        </a:lnSpc>
                      </a:pPr>
                      <a:endParaRPr kumimoji="1" lang="ja-JP" altLang="en-US" sz="1800" b="1" kern="12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endParaRPr>
                    </a:p>
                    <a:p>
                      <a:pPr>
                        <a:lnSpc>
                          <a:spcPts val="1800"/>
                        </a:lnSpc>
                      </a:pPr>
                      <a:r>
                        <a:rPr kumimoji="1" lang="ja-JP" altLang="en-US" sz="1800" b="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800" b="0" baseline="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en-US" altLang="ja-JP" sz="1800" b="1" kern="12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Conduct social implementation of cutting-edge technology in the financial business and create a new market by financial digital transformation</a:t>
                      </a:r>
                    </a:p>
                  </a:txBody>
                  <a:tcPr>
                    <a:lnL w="57150" cap="flat" cmpd="sng" algn="ctr">
                      <a:noFill/>
                      <a:prstDash val="solid"/>
                      <a:round/>
                      <a:headEnd type="none" w="med" len="med"/>
                      <a:tailEnd type="none" w="med" len="med"/>
                    </a:lnL>
                    <a:noFill/>
                  </a:tcPr>
                </a:tc>
                <a:extLst>
                  <a:ext uri="{0D108BD9-81ED-4DB2-BD59-A6C34878D82A}">
                    <a16:rowId xmlns:a16="http://schemas.microsoft.com/office/drawing/2014/main" val="3302292627"/>
                  </a:ext>
                </a:extLst>
              </a:tr>
            </a:tbl>
          </a:graphicData>
        </a:graphic>
      </p:graphicFrame>
      <p:graphicFrame>
        <p:nvGraphicFramePr>
          <p:cNvPr id="37" name="表 36"/>
          <p:cNvGraphicFramePr>
            <a:graphicFrameLocks noGrp="1"/>
          </p:cNvGraphicFramePr>
          <p:nvPr>
            <p:extLst>
              <p:ext uri="{D42A27DB-BD31-4B8C-83A1-F6EECF244321}">
                <p14:modId xmlns:p14="http://schemas.microsoft.com/office/powerpoint/2010/main" val="3596341388"/>
              </p:ext>
            </p:extLst>
          </p:nvPr>
        </p:nvGraphicFramePr>
        <p:xfrm>
          <a:off x="1168158" y="5817590"/>
          <a:ext cx="9980304" cy="548640"/>
        </p:xfrm>
        <a:graphic>
          <a:graphicData uri="http://schemas.openxmlformats.org/drawingml/2006/table">
            <a:tbl>
              <a:tblPr firstRow="1" bandRow="1">
                <a:tableStyleId>{5C22544A-7EE6-4342-B048-85BDC9FD1C3A}</a:tableStyleId>
              </a:tblPr>
              <a:tblGrid>
                <a:gridCol w="9980304">
                  <a:extLst>
                    <a:ext uri="{9D8B030D-6E8A-4147-A177-3AD203B41FA5}">
                      <a16:colId xmlns:a16="http://schemas.microsoft.com/office/drawing/2014/main" val="1790078169"/>
                    </a:ext>
                  </a:extLst>
                </a:gridCol>
              </a:tblGrid>
              <a:tr h="370840">
                <a:tc>
                  <a:txBody>
                    <a:bodyPr/>
                    <a:lstStyle/>
                    <a:p>
                      <a:pPr>
                        <a:lnSpc>
                          <a:spcPts val="1800"/>
                        </a:lnSpc>
                      </a:pPr>
                      <a:r>
                        <a:rPr kumimoji="1" lang="ja-JP" altLang="en-US" sz="1800" b="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ja-JP" altLang="en-US" sz="1800" b="0" baseline="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800" b="1" kern="12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Create the leading hub of the Asian derivative market to take in the growth of derivative transactions</a:t>
                      </a:r>
                      <a:endParaRPr kumimoji="1" lang="ja-JP" altLang="en-US" sz="1800" b="1" kern="12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57150" cap="flat" cmpd="sng" algn="ctr">
                      <a:noFill/>
                      <a:prstDash val="solid"/>
                      <a:round/>
                      <a:headEnd type="none" w="med" len="med"/>
                      <a:tailEnd type="none" w="med" len="med"/>
                    </a:lnL>
                    <a:noFill/>
                  </a:tcPr>
                </a:tc>
                <a:extLst>
                  <a:ext uri="{0D108BD9-81ED-4DB2-BD59-A6C34878D82A}">
                    <a16:rowId xmlns:a16="http://schemas.microsoft.com/office/drawing/2014/main" val="3302292627"/>
                  </a:ext>
                </a:extLst>
              </a:tr>
            </a:tbl>
          </a:graphicData>
        </a:graphic>
      </p:graphicFrame>
      <p:sp>
        <p:nvSpPr>
          <p:cNvPr id="34" name="正方形/長方形 33"/>
          <p:cNvSpPr/>
          <p:nvPr/>
        </p:nvSpPr>
        <p:spPr>
          <a:xfrm>
            <a:off x="1423153" y="4717023"/>
            <a:ext cx="9790280" cy="523220"/>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※ESG investment: The investment that has Environmental, Social and Governance elements, which means investments seeking positive returns and long-term impact on society</a:t>
            </a:r>
          </a:p>
        </p:txBody>
      </p:sp>
      <p:sp>
        <p:nvSpPr>
          <p:cNvPr id="40" name="角丸四角形 39"/>
          <p:cNvSpPr/>
          <p:nvPr/>
        </p:nvSpPr>
        <p:spPr>
          <a:xfrm>
            <a:off x="3969915" y="5283508"/>
            <a:ext cx="4173420" cy="42066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en-US" altLang="ja-JP" sz="2000" b="1"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rPr>
              <a:t>Asian Derivative City OSAKA</a:t>
            </a:r>
            <a:endParaRPr kumimoji="1" lang="ja-JP" altLang="en-US" sz="2000" b="1" dirty="0">
              <a:solidFill>
                <a:schemeClr val="bg1"/>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26" name="楕円 25"/>
          <p:cNvSpPr/>
          <p:nvPr/>
        </p:nvSpPr>
        <p:spPr>
          <a:xfrm>
            <a:off x="11690980" y="6469026"/>
            <a:ext cx="247871" cy="2562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UD デジタル 教科書体 NK-B" panose="02020700000000000000" pitchFamily="18" charset="-128"/>
                <a:ea typeface="UD デジタル 教科書体 NK-B" panose="02020700000000000000" pitchFamily="18" charset="-128"/>
              </a:rPr>
              <a:t>６</a:t>
            </a:r>
          </a:p>
        </p:txBody>
      </p:sp>
      <p:graphicFrame>
        <p:nvGraphicFramePr>
          <p:cNvPr id="15" name="表 14"/>
          <p:cNvGraphicFramePr>
            <a:graphicFrameLocks noGrp="1"/>
          </p:cNvGraphicFramePr>
          <p:nvPr>
            <p:extLst>
              <p:ext uri="{D42A27DB-BD31-4B8C-83A1-F6EECF244321}">
                <p14:modId xmlns:p14="http://schemas.microsoft.com/office/powerpoint/2010/main" val="1613565455"/>
              </p:ext>
            </p:extLst>
          </p:nvPr>
        </p:nvGraphicFramePr>
        <p:xfrm>
          <a:off x="1233128" y="1628530"/>
          <a:ext cx="8387949" cy="398488"/>
        </p:xfrm>
        <a:graphic>
          <a:graphicData uri="http://schemas.openxmlformats.org/drawingml/2006/table">
            <a:tbl>
              <a:tblPr firstRow="1" bandRow="1">
                <a:tableStyleId>{5C22544A-7EE6-4342-B048-85BDC9FD1C3A}</a:tableStyleId>
              </a:tblPr>
              <a:tblGrid>
                <a:gridCol w="8387949">
                  <a:extLst>
                    <a:ext uri="{9D8B030D-6E8A-4147-A177-3AD203B41FA5}">
                      <a16:colId xmlns:a16="http://schemas.microsoft.com/office/drawing/2014/main" val="2261158890"/>
                    </a:ext>
                  </a:extLst>
                </a:gridCol>
              </a:tblGrid>
              <a:tr h="398488">
                <a:tc>
                  <a: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20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 Global  Financial City that Osaka Aims for (Image)</a:t>
                      </a:r>
                    </a:p>
                  </a:txBody>
                  <a:tcP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Tree>
    <p:extLst>
      <p:ext uri="{BB962C8B-B14F-4D97-AF65-F5344CB8AC3E}">
        <p14:creationId xmlns:p14="http://schemas.microsoft.com/office/powerpoint/2010/main" val="837520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角丸四角形 62"/>
          <p:cNvSpPr/>
          <p:nvPr/>
        </p:nvSpPr>
        <p:spPr>
          <a:xfrm>
            <a:off x="471903" y="1920528"/>
            <a:ext cx="9022303" cy="2705573"/>
          </a:xfrm>
          <a:prstGeom prst="roundRect">
            <a:avLst>
              <a:gd name="adj" fmla="val 10581"/>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p:txBody>
      </p:sp>
      <p:grpSp>
        <p:nvGrpSpPr>
          <p:cNvPr id="216" name="グループ化 215"/>
          <p:cNvGrpSpPr>
            <a:grpSpLocks noChangeAspect="1"/>
          </p:cNvGrpSpPr>
          <p:nvPr/>
        </p:nvGrpSpPr>
        <p:grpSpPr>
          <a:xfrm>
            <a:off x="8704053" y="1894710"/>
            <a:ext cx="3248148" cy="2457984"/>
            <a:chOff x="3158111" y="174320"/>
            <a:chExt cx="5864177" cy="4559121"/>
          </a:xfrm>
        </p:grpSpPr>
        <p:pic>
          <p:nvPicPr>
            <p:cNvPr id="217" name="図 216"/>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158111" y="174320"/>
              <a:ext cx="5864177" cy="4559121"/>
            </a:xfrm>
            <a:prstGeom prst="ellipse">
              <a:avLst/>
            </a:prstGeom>
            <a:ln>
              <a:noFill/>
            </a:ln>
            <a:effectLst>
              <a:softEdge rad="112500"/>
            </a:effectLst>
          </p:spPr>
        </p:pic>
        <p:sp>
          <p:nvSpPr>
            <p:cNvPr id="218" name="楕円 217"/>
            <p:cNvSpPr/>
            <p:nvPr/>
          </p:nvSpPr>
          <p:spPr>
            <a:xfrm>
              <a:off x="5772572" y="3096148"/>
              <a:ext cx="144000" cy="144000"/>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19" name="楕円 218"/>
            <p:cNvSpPr/>
            <p:nvPr/>
          </p:nvSpPr>
          <p:spPr>
            <a:xfrm>
              <a:off x="7851848" y="2278572"/>
              <a:ext cx="144000" cy="144000"/>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cxnSp>
          <p:nvCxnSpPr>
            <p:cNvPr id="220" name="直線コネクタ 219"/>
            <p:cNvCxnSpPr>
              <a:stCxn id="234" idx="3"/>
            </p:cNvCxnSpPr>
            <p:nvPr/>
          </p:nvCxnSpPr>
          <p:spPr>
            <a:xfrm flipH="1">
              <a:off x="3794698" y="2070423"/>
              <a:ext cx="1530038" cy="135365"/>
            </a:xfrm>
            <a:prstGeom prst="line">
              <a:avLst/>
            </a:prstGeom>
          </p:spPr>
          <p:style>
            <a:lnRef idx="1">
              <a:schemeClr val="accent2"/>
            </a:lnRef>
            <a:fillRef idx="0">
              <a:schemeClr val="accent2"/>
            </a:fillRef>
            <a:effectRef idx="0">
              <a:schemeClr val="accent2"/>
            </a:effectRef>
            <a:fontRef idx="minor">
              <a:schemeClr val="tx1"/>
            </a:fontRef>
          </p:style>
        </p:cxnSp>
        <p:cxnSp>
          <p:nvCxnSpPr>
            <p:cNvPr id="221" name="直線コネクタ 220"/>
            <p:cNvCxnSpPr>
              <a:stCxn id="236" idx="2"/>
              <a:endCxn id="232" idx="6"/>
            </p:cNvCxnSpPr>
            <p:nvPr/>
          </p:nvCxnSpPr>
          <p:spPr>
            <a:xfrm flipH="1">
              <a:off x="4352713" y="2264110"/>
              <a:ext cx="1254560" cy="306391"/>
            </a:xfrm>
            <a:prstGeom prst="line">
              <a:avLst/>
            </a:prstGeom>
          </p:spPr>
          <p:style>
            <a:lnRef idx="1">
              <a:schemeClr val="accent2"/>
            </a:lnRef>
            <a:fillRef idx="0">
              <a:schemeClr val="accent2"/>
            </a:fillRef>
            <a:effectRef idx="0">
              <a:schemeClr val="accent2"/>
            </a:effectRef>
            <a:fontRef idx="minor">
              <a:schemeClr val="tx1"/>
            </a:fontRef>
          </p:style>
        </p:cxnSp>
        <p:cxnSp>
          <p:nvCxnSpPr>
            <p:cNvPr id="222" name="直線コネクタ 221"/>
            <p:cNvCxnSpPr>
              <a:stCxn id="233" idx="6"/>
              <a:endCxn id="232" idx="2"/>
            </p:cNvCxnSpPr>
            <p:nvPr/>
          </p:nvCxnSpPr>
          <p:spPr>
            <a:xfrm>
              <a:off x="3794698" y="2206572"/>
              <a:ext cx="414015" cy="363929"/>
            </a:xfrm>
            <a:prstGeom prst="line">
              <a:avLst/>
            </a:prstGeom>
          </p:spPr>
          <p:style>
            <a:lnRef idx="1">
              <a:schemeClr val="accent2"/>
            </a:lnRef>
            <a:fillRef idx="0">
              <a:schemeClr val="accent2"/>
            </a:fillRef>
            <a:effectRef idx="0">
              <a:schemeClr val="accent2"/>
            </a:effectRef>
            <a:fontRef idx="minor">
              <a:schemeClr val="tx1"/>
            </a:fontRef>
          </p:style>
        </p:cxnSp>
        <p:cxnSp>
          <p:nvCxnSpPr>
            <p:cNvPr id="223" name="直線コネクタ 222"/>
            <p:cNvCxnSpPr/>
            <p:nvPr/>
          </p:nvCxnSpPr>
          <p:spPr>
            <a:xfrm flipH="1">
              <a:off x="5850860" y="2401176"/>
              <a:ext cx="1356625" cy="694972"/>
            </a:xfrm>
            <a:prstGeom prst="line">
              <a:avLst/>
            </a:prstGeom>
          </p:spPr>
          <p:style>
            <a:lnRef idx="1">
              <a:schemeClr val="accent2"/>
            </a:lnRef>
            <a:fillRef idx="0">
              <a:schemeClr val="accent2"/>
            </a:fillRef>
            <a:effectRef idx="0">
              <a:schemeClr val="accent2"/>
            </a:effectRef>
            <a:fontRef idx="minor">
              <a:schemeClr val="tx1"/>
            </a:fontRef>
          </p:style>
        </p:cxnSp>
        <p:cxnSp>
          <p:nvCxnSpPr>
            <p:cNvPr id="224" name="直線コネクタ 223"/>
            <p:cNvCxnSpPr>
              <a:stCxn id="235" idx="2"/>
            </p:cNvCxnSpPr>
            <p:nvPr/>
          </p:nvCxnSpPr>
          <p:spPr>
            <a:xfrm flipH="1">
              <a:off x="5269030" y="2557190"/>
              <a:ext cx="462507" cy="288916"/>
            </a:xfrm>
            <a:prstGeom prst="line">
              <a:avLst/>
            </a:prstGeom>
          </p:spPr>
          <p:style>
            <a:lnRef idx="1">
              <a:schemeClr val="accent2"/>
            </a:lnRef>
            <a:fillRef idx="0">
              <a:schemeClr val="accent2"/>
            </a:fillRef>
            <a:effectRef idx="0">
              <a:schemeClr val="accent2"/>
            </a:effectRef>
            <a:fontRef idx="minor">
              <a:schemeClr val="tx1"/>
            </a:fontRef>
          </p:style>
        </p:cxnSp>
        <p:cxnSp>
          <p:nvCxnSpPr>
            <p:cNvPr id="225" name="直線コネクタ 224"/>
            <p:cNvCxnSpPr>
              <a:stCxn id="235" idx="2"/>
              <a:endCxn id="233" idx="6"/>
            </p:cNvCxnSpPr>
            <p:nvPr/>
          </p:nvCxnSpPr>
          <p:spPr>
            <a:xfrm flipH="1" flipV="1">
              <a:off x="3794698" y="2206572"/>
              <a:ext cx="1936839" cy="350618"/>
            </a:xfrm>
            <a:prstGeom prst="line">
              <a:avLst/>
            </a:prstGeom>
          </p:spPr>
          <p:style>
            <a:lnRef idx="1">
              <a:schemeClr val="accent2"/>
            </a:lnRef>
            <a:fillRef idx="0">
              <a:schemeClr val="accent2"/>
            </a:fillRef>
            <a:effectRef idx="0">
              <a:schemeClr val="accent2"/>
            </a:effectRef>
            <a:fontRef idx="minor">
              <a:schemeClr val="tx1"/>
            </a:fontRef>
          </p:style>
        </p:cxnSp>
        <p:cxnSp>
          <p:nvCxnSpPr>
            <p:cNvPr id="226" name="直線コネクタ 225"/>
            <p:cNvCxnSpPr>
              <a:stCxn id="235" idx="2"/>
              <a:endCxn id="232" idx="6"/>
            </p:cNvCxnSpPr>
            <p:nvPr/>
          </p:nvCxnSpPr>
          <p:spPr>
            <a:xfrm flipH="1">
              <a:off x="4352713" y="2557190"/>
              <a:ext cx="1378824" cy="13311"/>
            </a:xfrm>
            <a:prstGeom prst="line">
              <a:avLst/>
            </a:prstGeom>
          </p:spPr>
          <p:style>
            <a:lnRef idx="1">
              <a:schemeClr val="accent2"/>
            </a:lnRef>
            <a:fillRef idx="0">
              <a:schemeClr val="accent2"/>
            </a:fillRef>
            <a:effectRef idx="0">
              <a:schemeClr val="accent2"/>
            </a:effectRef>
            <a:fontRef idx="minor">
              <a:schemeClr val="tx1"/>
            </a:fontRef>
          </p:style>
        </p:cxnSp>
        <p:cxnSp>
          <p:nvCxnSpPr>
            <p:cNvPr id="227" name="直線コネクタ 226"/>
            <p:cNvCxnSpPr>
              <a:endCxn id="234" idx="4"/>
            </p:cNvCxnSpPr>
            <p:nvPr/>
          </p:nvCxnSpPr>
          <p:spPr>
            <a:xfrm flipH="1" flipV="1">
              <a:off x="5375648" y="2091511"/>
              <a:ext cx="355890" cy="46568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8" name="直線コネクタ 227"/>
            <p:cNvCxnSpPr/>
            <p:nvPr/>
          </p:nvCxnSpPr>
          <p:spPr>
            <a:xfrm flipH="1">
              <a:off x="5875538" y="2401176"/>
              <a:ext cx="1331947" cy="156014"/>
            </a:xfrm>
            <a:prstGeom prst="line">
              <a:avLst/>
            </a:prstGeom>
          </p:spPr>
          <p:style>
            <a:lnRef idx="1">
              <a:schemeClr val="accent2"/>
            </a:lnRef>
            <a:fillRef idx="0">
              <a:schemeClr val="accent2"/>
            </a:fillRef>
            <a:effectRef idx="0">
              <a:schemeClr val="accent2"/>
            </a:effectRef>
            <a:fontRef idx="minor">
              <a:schemeClr val="tx1"/>
            </a:fontRef>
          </p:style>
        </p:cxnSp>
        <p:cxnSp>
          <p:nvCxnSpPr>
            <p:cNvPr id="229" name="直線コネクタ 228"/>
            <p:cNvCxnSpPr>
              <a:stCxn id="219" idx="2"/>
              <a:endCxn id="235" idx="6"/>
            </p:cNvCxnSpPr>
            <p:nvPr/>
          </p:nvCxnSpPr>
          <p:spPr>
            <a:xfrm flipH="1">
              <a:off x="5875537" y="2350572"/>
              <a:ext cx="1976311" cy="206618"/>
            </a:xfrm>
            <a:prstGeom prst="line">
              <a:avLst/>
            </a:prstGeom>
          </p:spPr>
          <p:style>
            <a:lnRef idx="1">
              <a:schemeClr val="accent2"/>
            </a:lnRef>
            <a:fillRef idx="0">
              <a:schemeClr val="accent2"/>
            </a:fillRef>
            <a:effectRef idx="0">
              <a:schemeClr val="accent2"/>
            </a:effectRef>
            <a:fontRef idx="minor">
              <a:schemeClr val="tx1"/>
            </a:fontRef>
          </p:style>
        </p:cxnSp>
        <p:cxnSp>
          <p:nvCxnSpPr>
            <p:cNvPr id="230" name="直線コネクタ 229"/>
            <p:cNvCxnSpPr>
              <a:stCxn id="235" idx="2"/>
              <a:endCxn id="236" idx="4"/>
            </p:cNvCxnSpPr>
            <p:nvPr/>
          </p:nvCxnSpPr>
          <p:spPr>
            <a:xfrm flipH="1" flipV="1">
              <a:off x="5679273" y="2336110"/>
              <a:ext cx="52264" cy="221080"/>
            </a:xfrm>
            <a:prstGeom prst="line">
              <a:avLst/>
            </a:prstGeom>
          </p:spPr>
          <p:style>
            <a:lnRef idx="1">
              <a:schemeClr val="accent2"/>
            </a:lnRef>
            <a:fillRef idx="0">
              <a:schemeClr val="accent2"/>
            </a:fillRef>
            <a:effectRef idx="0">
              <a:schemeClr val="accent2"/>
            </a:effectRef>
            <a:fontRef idx="minor">
              <a:schemeClr val="tx1"/>
            </a:fontRef>
          </p:style>
        </p:cxnSp>
        <p:sp>
          <p:nvSpPr>
            <p:cNvPr id="231" name="楕円 230"/>
            <p:cNvSpPr/>
            <p:nvPr/>
          </p:nvSpPr>
          <p:spPr>
            <a:xfrm>
              <a:off x="4749988" y="2498501"/>
              <a:ext cx="144000" cy="144000"/>
            </a:xfrm>
            <a:prstGeom prst="ellipse">
              <a:avLst/>
            </a:prstGeom>
            <a:gradFill flip="none" rotWithShape="1">
              <a:gsLst>
                <a:gs pos="84000">
                  <a:srgbClr val="66FF33"/>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32" name="楕円 231"/>
            <p:cNvSpPr/>
            <p:nvPr/>
          </p:nvSpPr>
          <p:spPr>
            <a:xfrm>
              <a:off x="4208713" y="2498501"/>
              <a:ext cx="144000" cy="144000"/>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33" name="楕円 232"/>
            <p:cNvSpPr/>
            <p:nvPr/>
          </p:nvSpPr>
          <p:spPr>
            <a:xfrm>
              <a:off x="3650698" y="2134572"/>
              <a:ext cx="144000" cy="144000"/>
            </a:xfrm>
            <a:prstGeom prst="ellipse">
              <a:avLst/>
            </a:prstGeom>
            <a:gradFill flip="none" rotWithShape="1">
              <a:gsLst>
                <a:gs pos="84000">
                  <a:srgbClr val="66FF33"/>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34" name="楕円 233"/>
            <p:cNvSpPr/>
            <p:nvPr/>
          </p:nvSpPr>
          <p:spPr>
            <a:xfrm>
              <a:off x="5303648" y="1947511"/>
              <a:ext cx="144000" cy="144000"/>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35" name="楕円 234"/>
            <p:cNvSpPr/>
            <p:nvPr/>
          </p:nvSpPr>
          <p:spPr>
            <a:xfrm>
              <a:off x="5731537" y="2485190"/>
              <a:ext cx="144000" cy="144000"/>
            </a:xfrm>
            <a:prstGeom prst="ellipse">
              <a:avLst/>
            </a:prstGeom>
            <a:gradFill flip="none" rotWithShape="1">
              <a:gsLst>
                <a:gs pos="68000">
                  <a:srgbClr val="FF0000"/>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36" name="楕円 235"/>
            <p:cNvSpPr/>
            <p:nvPr/>
          </p:nvSpPr>
          <p:spPr>
            <a:xfrm>
              <a:off x="5607273" y="2192110"/>
              <a:ext cx="144000" cy="144000"/>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cxnSp>
          <p:nvCxnSpPr>
            <p:cNvPr id="237" name="直線コネクタ 236"/>
            <p:cNvCxnSpPr>
              <a:stCxn id="235" idx="6"/>
              <a:endCxn id="218" idx="0"/>
            </p:cNvCxnSpPr>
            <p:nvPr/>
          </p:nvCxnSpPr>
          <p:spPr>
            <a:xfrm flipH="1">
              <a:off x="5844572" y="2557190"/>
              <a:ext cx="30965" cy="538958"/>
            </a:xfrm>
            <a:prstGeom prst="line">
              <a:avLst/>
            </a:prstGeom>
          </p:spPr>
          <p:style>
            <a:lnRef idx="1">
              <a:schemeClr val="accent2"/>
            </a:lnRef>
            <a:fillRef idx="0">
              <a:schemeClr val="accent2"/>
            </a:fillRef>
            <a:effectRef idx="0">
              <a:schemeClr val="accent2"/>
            </a:effectRef>
            <a:fontRef idx="minor">
              <a:schemeClr val="tx1"/>
            </a:fontRef>
          </p:style>
        </p:cxnSp>
        <p:cxnSp>
          <p:nvCxnSpPr>
            <p:cNvPr id="238" name="直線コネクタ 237"/>
            <p:cNvCxnSpPr>
              <a:stCxn id="219" idx="2"/>
              <a:endCxn id="218" idx="0"/>
            </p:cNvCxnSpPr>
            <p:nvPr/>
          </p:nvCxnSpPr>
          <p:spPr>
            <a:xfrm flipH="1">
              <a:off x="5844572" y="2350572"/>
              <a:ext cx="2007276" cy="745576"/>
            </a:xfrm>
            <a:prstGeom prst="line">
              <a:avLst/>
            </a:prstGeom>
          </p:spPr>
          <p:style>
            <a:lnRef idx="1">
              <a:schemeClr val="accent2"/>
            </a:lnRef>
            <a:fillRef idx="0">
              <a:schemeClr val="accent2"/>
            </a:fillRef>
            <a:effectRef idx="0">
              <a:schemeClr val="accent2"/>
            </a:effectRef>
            <a:fontRef idx="minor">
              <a:schemeClr val="tx1"/>
            </a:fontRef>
          </p:style>
        </p:cxnSp>
        <p:cxnSp>
          <p:nvCxnSpPr>
            <p:cNvPr id="239" name="直線コネクタ 238"/>
            <p:cNvCxnSpPr>
              <a:stCxn id="219" idx="2"/>
            </p:cNvCxnSpPr>
            <p:nvPr/>
          </p:nvCxnSpPr>
          <p:spPr>
            <a:xfrm flipH="1">
              <a:off x="7351485" y="2350572"/>
              <a:ext cx="500363" cy="50604"/>
            </a:xfrm>
            <a:prstGeom prst="line">
              <a:avLst/>
            </a:prstGeom>
          </p:spPr>
          <p:style>
            <a:lnRef idx="1">
              <a:schemeClr val="accent2"/>
            </a:lnRef>
            <a:fillRef idx="0">
              <a:schemeClr val="accent2"/>
            </a:fillRef>
            <a:effectRef idx="0">
              <a:schemeClr val="accent2"/>
            </a:effectRef>
            <a:fontRef idx="minor">
              <a:schemeClr val="tx1"/>
            </a:fontRef>
          </p:style>
        </p:cxnSp>
        <p:cxnSp>
          <p:nvCxnSpPr>
            <p:cNvPr id="240" name="直線コネクタ 239"/>
            <p:cNvCxnSpPr>
              <a:stCxn id="218" idx="0"/>
            </p:cNvCxnSpPr>
            <p:nvPr/>
          </p:nvCxnSpPr>
          <p:spPr>
            <a:xfrm flipH="1" flipV="1">
              <a:off x="5269030" y="2846106"/>
              <a:ext cx="575542" cy="250042"/>
            </a:xfrm>
            <a:prstGeom prst="line">
              <a:avLst/>
            </a:prstGeom>
          </p:spPr>
          <p:style>
            <a:lnRef idx="1">
              <a:schemeClr val="accent2"/>
            </a:lnRef>
            <a:fillRef idx="0">
              <a:schemeClr val="accent2"/>
            </a:fillRef>
            <a:effectRef idx="0">
              <a:schemeClr val="accent2"/>
            </a:effectRef>
            <a:fontRef idx="minor">
              <a:schemeClr val="tx1"/>
            </a:fontRef>
          </p:style>
        </p:cxnSp>
        <p:cxnSp>
          <p:nvCxnSpPr>
            <p:cNvPr id="241" name="直線コネクタ 240"/>
            <p:cNvCxnSpPr>
              <a:stCxn id="236" idx="4"/>
            </p:cNvCxnSpPr>
            <p:nvPr/>
          </p:nvCxnSpPr>
          <p:spPr>
            <a:xfrm flipH="1">
              <a:off x="5269030" y="2336110"/>
              <a:ext cx="410243" cy="509996"/>
            </a:xfrm>
            <a:prstGeom prst="line">
              <a:avLst/>
            </a:prstGeom>
          </p:spPr>
          <p:style>
            <a:lnRef idx="1">
              <a:schemeClr val="accent2"/>
            </a:lnRef>
            <a:fillRef idx="0">
              <a:schemeClr val="accent2"/>
            </a:fillRef>
            <a:effectRef idx="0">
              <a:schemeClr val="accent2"/>
            </a:effectRef>
            <a:fontRef idx="minor">
              <a:schemeClr val="tx1"/>
            </a:fontRef>
          </p:style>
        </p:cxnSp>
        <p:cxnSp>
          <p:nvCxnSpPr>
            <p:cNvPr id="242" name="直線コネクタ 241"/>
            <p:cNvCxnSpPr>
              <a:stCxn id="231" idx="6"/>
            </p:cNvCxnSpPr>
            <p:nvPr/>
          </p:nvCxnSpPr>
          <p:spPr>
            <a:xfrm>
              <a:off x="4893988" y="2570501"/>
              <a:ext cx="252130" cy="224693"/>
            </a:xfrm>
            <a:prstGeom prst="line">
              <a:avLst/>
            </a:prstGeom>
          </p:spPr>
          <p:style>
            <a:lnRef idx="1">
              <a:schemeClr val="accent2"/>
            </a:lnRef>
            <a:fillRef idx="0">
              <a:schemeClr val="accent2"/>
            </a:fillRef>
            <a:effectRef idx="0">
              <a:schemeClr val="accent2"/>
            </a:effectRef>
            <a:fontRef idx="minor">
              <a:schemeClr val="tx1"/>
            </a:fontRef>
          </p:style>
        </p:cxnSp>
        <p:cxnSp>
          <p:nvCxnSpPr>
            <p:cNvPr id="243" name="直線コネクタ 242"/>
            <p:cNvCxnSpPr>
              <a:endCxn id="232" idx="6"/>
            </p:cNvCxnSpPr>
            <p:nvPr/>
          </p:nvCxnSpPr>
          <p:spPr>
            <a:xfrm flipH="1" flipV="1">
              <a:off x="4352713" y="2570501"/>
              <a:ext cx="793405" cy="224693"/>
            </a:xfrm>
            <a:prstGeom prst="line">
              <a:avLst/>
            </a:prstGeom>
          </p:spPr>
          <p:style>
            <a:lnRef idx="1">
              <a:schemeClr val="accent2"/>
            </a:lnRef>
            <a:fillRef idx="0">
              <a:schemeClr val="accent2"/>
            </a:fillRef>
            <a:effectRef idx="0">
              <a:schemeClr val="accent2"/>
            </a:effectRef>
            <a:fontRef idx="minor">
              <a:schemeClr val="tx1"/>
            </a:fontRef>
          </p:style>
        </p:cxnSp>
        <p:cxnSp>
          <p:nvCxnSpPr>
            <p:cNvPr id="244" name="直線コネクタ 243"/>
            <p:cNvCxnSpPr>
              <a:endCxn id="232" idx="6"/>
            </p:cNvCxnSpPr>
            <p:nvPr/>
          </p:nvCxnSpPr>
          <p:spPr>
            <a:xfrm flipH="1" flipV="1">
              <a:off x="4352713" y="2570501"/>
              <a:ext cx="1478869" cy="515600"/>
            </a:xfrm>
            <a:prstGeom prst="line">
              <a:avLst/>
            </a:prstGeom>
          </p:spPr>
          <p:style>
            <a:lnRef idx="1">
              <a:schemeClr val="accent2"/>
            </a:lnRef>
            <a:fillRef idx="0">
              <a:schemeClr val="accent2"/>
            </a:fillRef>
            <a:effectRef idx="0">
              <a:schemeClr val="accent2"/>
            </a:effectRef>
            <a:fontRef idx="minor">
              <a:schemeClr val="tx1"/>
            </a:fontRef>
          </p:style>
        </p:cxnSp>
        <p:cxnSp>
          <p:nvCxnSpPr>
            <p:cNvPr id="245" name="直線コネクタ 244"/>
            <p:cNvCxnSpPr>
              <a:stCxn id="234" idx="3"/>
              <a:endCxn id="231" idx="6"/>
            </p:cNvCxnSpPr>
            <p:nvPr/>
          </p:nvCxnSpPr>
          <p:spPr>
            <a:xfrm flipH="1">
              <a:off x="4893988" y="2070423"/>
              <a:ext cx="430748" cy="500078"/>
            </a:xfrm>
            <a:prstGeom prst="line">
              <a:avLst/>
            </a:prstGeom>
          </p:spPr>
          <p:style>
            <a:lnRef idx="1">
              <a:schemeClr val="accent2"/>
            </a:lnRef>
            <a:fillRef idx="0">
              <a:schemeClr val="accent2"/>
            </a:fillRef>
            <a:effectRef idx="0">
              <a:schemeClr val="accent2"/>
            </a:effectRef>
            <a:fontRef idx="minor">
              <a:schemeClr val="tx1"/>
            </a:fontRef>
          </p:style>
        </p:cxnSp>
        <p:cxnSp>
          <p:nvCxnSpPr>
            <p:cNvPr id="246" name="直線コネクタ 245"/>
            <p:cNvCxnSpPr>
              <a:stCxn id="234" idx="3"/>
              <a:endCxn id="232" idx="6"/>
            </p:cNvCxnSpPr>
            <p:nvPr/>
          </p:nvCxnSpPr>
          <p:spPr>
            <a:xfrm flipH="1">
              <a:off x="4352713" y="2070423"/>
              <a:ext cx="972023" cy="500078"/>
            </a:xfrm>
            <a:prstGeom prst="line">
              <a:avLst/>
            </a:prstGeom>
          </p:spPr>
          <p:style>
            <a:lnRef idx="1">
              <a:schemeClr val="accent2"/>
            </a:lnRef>
            <a:fillRef idx="0">
              <a:schemeClr val="accent2"/>
            </a:fillRef>
            <a:effectRef idx="0">
              <a:schemeClr val="accent2"/>
            </a:effectRef>
            <a:fontRef idx="minor">
              <a:schemeClr val="tx1"/>
            </a:fontRef>
          </p:style>
        </p:cxnSp>
        <p:cxnSp>
          <p:nvCxnSpPr>
            <p:cNvPr id="247" name="直線コネクタ 246"/>
            <p:cNvCxnSpPr>
              <a:stCxn id="236" idx="2"/>
              <a:endCxn id="233" idx="6"/>
            </p:cNvCxnSpPr>
            <p:nvPr/>
          </p:nvCxnSpPr>
          <p:spPr>
            <a:xfrm flipH="1" flipV="1">
              <a:off x="3794698" y="2206572"/>
              <a:ext cx="1812575" cy="57538"/>
            </a:xfrm>
            <a:prstGeom prst="line">
              <a:avLst/>
            </a:prstGeom>
          </p:spPr>
          <p:style>
            <a:lnRef idx="1">
              <a:schemeClr val="accent2"/>
            </a:lnRef>
            <a:fillRef idx="0">
              <a:schemeClr val="accent2"/>
            </a:fillRef>
            <a:effectRef idx="0">
              <a:schemeClr val="accent2"/>
            </a:effectRef>
            <a:fontRef idx="minor">
              <a:schemeClr val="tx1"/>
            </a:fontRef>
          </p:style>
        </p:cxnSp>
        <p:cxnSp>
          <p:nvCxnSpPr>
            <p:cNvPr id="248" name="直線コネクタ 247"/>
            <p:cNvCxnSpPr>
              <a:stCxn id="260" idx="6"/>
              <a:endCxn id="234" idx="4"/>
            </p:cNvCxnSpPr>
            <p:nvPr/>
          </p:nvCxnSpPr>
          <p:spPr>
            <a:xfrm flipV="1">
              <a:off x="5269030" y="2091511"/>
              <a:ext cx="106618" cy="754595"/>
            </a:xfrm>
            <a:prstGeom prst="line">
              <a:avLst/>
            </a:prstGeom>
          </p:spPr>
          <p:style>
            <a:lnRef idx="1">
              <a:schemeClr val="accent2"/>
            </a:lnRef>
            <a:fillRef idx="0">
              <a:schemeClr val="accent2"/>
            </a:fillRef>
            <a:effectRef idx="0">
              <a:schemeClr val="accent2"/>
            </a:effectRef>
            <a:fontRef idx="minor">
              <a:schemeClr val="tx1"/>
            </a:fontRef>
          </p:style>
        </p:cxnSp>
        <p:cxnSp>
          <p:nvCxnSpPr>
            <p:cNvPr id="249" name="直線コネクタ 248"/>
            <p:cNvCxnSpPr>
              <a:endCxn id="231" idx="6"/>
            </p:cNvCxnSpPr>
            <p:nvPr/>
          </p:nvCxnSpPr>
          <p:spPr>
            <a:xfrm flipH="1">
              <a:off x="4893988" y="2264109"/>
              <a:ext cx="713285" cy="306392"/>
            </a:xfrm>
            <a:prstGeom prst="line">
              <a:avLst/>
            </a:prstGeom>
          </p:spPr>
          <p:style>
            <a:lnRef idx="1">
              <a:schemeClr val="accent2"/>
            </a:lnRef>
            <a:fillRef idx="0">
              <a:schemeClr val="accent2"/>
            </a:fillRef>
            <a:effectRef idx="0">
              <a:schemeClr val="accent2"/>
            </a:effectRef>
            <a:fontRef idx="minor">
              <a:schemeClr val="tx1"/>
            </a:fontRef>
          </p:style>
        </p:cxnSp>
        <p:cxnSp>
          <p:nvCxnSpPr>
            <p:cNvPr id="250" name="直線コネクタ 249"/>
            <p:cNvCxnSpPr>
              <a:stCxn id="261" idx="2"/>
              <a:endCxn id="235" idx="6"/>
            </p:cNvCxnSpPr>
            <p:nvPr/>
          </p:nvCxnSpPr>
          <p:spPr>
            <a:xfrm flipH="1" flipV="1">
              <a:off x="5875537" y="2557190"/>
              <a:ext cx="2306068" cy="496117"/>
            </a:xfrm>
            <a:prstGeom prst="line">
              <a:avLst/>
            </a:prstGeom>
          </p:spPr>
          <p:style>
            <a:lnRef idx="1">
              <a:schemeClr val="accent2"/>
            </a:lnRef>
            <a:fillRef idx="0">
              <a:schemeClr val="accent2"/>
            </a:fillRef>
            <a:effectRef idx="0">
              <a:schemeClr val="accent2"/>
            </a:effectRef>
            <a:fontRef idx="minor">
              <a:schemeClr val="tx1"/>
            </a:fontRef>
          </p:style>
        </p:cxnSp>
        <p:cxnSp>
          <p:nvCxnSpPr>
            <p:cNvPr id="251" name="直線コネクタ 250"/>
            <p:cNvCxnSpPr>
              <a:stCxn id="261" idx="2"/>
              <a:endCxn id="218" idx="0"/>
            </p:cNvCxnSpPr>
            <p:nvPr/>
          </p:nvCxnSpPr>
          <p:spPr>
            <a:xfrm flipH="1">
              <a:off x="5844572" y="3053307"/>
              <a:ext cx="2337033" cy="42841"/>
            </a:xfrm>
            <a:prstGeom prst="line">
              <a:avLst/>
            </a:prstGeom>
          </p:spPr>
          <p:style>
            <a:lnRef idx="1">
              <a:schemeClr val="accent2"/>
            </a:lnRef>
            <a:fillRef idx="0">
              <a:schemeClr val="accent2"/>
            </a:fillRef>
            <a:effectRef idx="0">
              <a:schemeClr val="accent2"/>
            </a:effectRef>
            <a:fontRef idx="minor">
              <a:schemeClr val="tx1"/>
            </a:fontRef>
          </p:style>
        </p:cxnSp>
        <p:cxnSp>
          <p:nvCxnSpPr>
            <p:cNvPr id="252" name="直線コネクタ 251"/>
            <p:cNvCxnSpPr>
              <a:stCxn id="219" idx="2"/>
              <a:endCxn id="234" idx="4"/>
            </p:cNvCxnSpPr>
            <p:nvPr/>
          </p:nvCxnSpPr>
          <p:spPr>
            <a:xfrm flipH="1" flipV="1">
              <a:off x="5375648" y="2091511"/>
              <a:ext cx="2476200" cy="259061"/>
            </a:xfrm>
            <a:prstGeom prst="line">
              <a:avLst/>
            </a:prstGeom>
          </p:spPr>
          <p:style>
            <a:lnRef idx="1">
              <a:schemeClr val="accent2"/>
            </a:lnRef>
            <a:fillRef idx="0">
              <a:schemeClr val="accent2"/>
            </a:fillRef>
            <a:effectRef idx="0">
              <a:schemeClr val="accent2"/>
            </a:effectRef>
            <a:fontRef idx="minor">
              <a:schemeClr val="tx1"/>
            </a:fontRef>
          </p:style>
        </p:cxnSp>
        <p:cxnSp>
          <p:nvCxnSpPr>
            <p:cNvPr id="253" name="直線コネクタ 252"/>
            <p:cNvCxnSpPr>
              <a:stCxn id="236" idx="2"/>
              <a:endCxn id="234" idx="4"/>
            </p:cNvCxnSpPr>
            <p:nvPr/>
          </p:nvCxnSpPr>
          <p:spPr>
            <a:xfrm flipH="1" flipV="1">
              <a:off x="5375648" y="2091511"/>
              <a:ext cx="231625" cy="172599"/>
            </a:xfrm>
            <a:prstGeom prst="line">
              <a:avLst/>
            </a:prstGeom>
          </p:spPr>
          <p:style>
            <a:lnRef idx="1">
              <a:schemeClr val="accent2"/>
            </a:lnRef>
            <a:fillRef idx="0">
              <a:schemeClr val="accent2"/>
            </a:fillRef>
            <a:effectRef idx="0">
              <a:schemeClr val="accent2"/>
            </a:effectRef>
            <a:fontRef idx="minor">
              <a:schemeClr val="tx1"/>
            </a:fontRef>
          </p:style>
        </p:cxnSp>
        <p:cxnSp>
          <p:nvCxnSpPr>
            <p:cNvPr id="254" name="直線コネクタ 253"/>
            <p:cNvCxnSpPr>
              <a:stCxn id="261" idx="2"/>
              <a:endCxn id="259" idx="6"/>
            </p:cNvCxnSpPr>
            <p:nvPr/>
          </p:nvCxnSpPr>
          <p:spPr>
            <a:xfrm flipH="1" flipV="1">
              <a:off x="7351485" y="2401176"/>
              <a:ext cx="830120" cy="652131"/>
            </a:xfrm>
            <a:prstGeom prst="line">
              <a:avLst/>
            </a:prstGeom>
          </p:spPr>
          <p:style>
            <a:lnRef idx="1">
              <a:schemeClr val="accent2"/>
            </a:lnRef>
            <a:fillRef idx="0">
              <a:schemeClr val="accent2"/>
            </a:fillRef>
            <a:effectRef idx="0">
              <a:schemeClr val="accent2"/>
            </a:effectRef>
            <a:fontRef idx="minor">
              <a:schemeClr val="tx1"/>
            </a:fontRef>
          </p:style>
        </p:cxnSp>
        <p:cxnSp>
          <p:nvCxnSpPr>
            <p:cNvPr id="255" name="直線コネクタ 254"/>
            <p:cNvCxnSpPr>
              <a:stCxn id="261" idx="2"/>
              <a:endCxn id="236" idx="5"/>
            </p:cNvCxnSpPr>
            <p:nvPr/>
          </p:nvCxnSpPr>
          <p:spPr>
            <a:xfrm flipH="1" flipV="1">
              <a:off x="5730185" y="2315022"/>
              <a:ext cx="2451420" cy="738285"/>
            </a:xfrm>
            <a:prstGeom prst="line">
              <a:avLst/>
            </a:prstGeom>
          </p:spPr>
          <p:style>
            <a:lnRef idx="1">
              <a:schemeClr val="accent2"/>
            </a:lnRef>
            <a:fillRef idx="0">
              <a:schemeClr val="accent2"/>
            </a:fillRef>
            <a:effectRef idx="0">
              <a:schemeClr val="accent2"/>
            </a:effectRef>
            <a:fontRef idx="minor">
              <a:schemeClr val="tx1"/>
            </a:fontRef>
          </p:style>
        </p:cxnSp>
        <p:cxnSp>
          <p:nvCxnSpPr>
            <p:cNvPr id="256" name="直線コネクタ 255"/>
            <p:cNvCxnSpPr>
              <a:stCxn id="261" idx="2"/>
              <a:endCxn id="219" idx="4"/>
            </p:cNvCxnSpPr>
            <p:nvPr/>
          </p:nvCxnSpPr>
          <p:spPr>
            <a:xfrm flipH="1" flipV="1">
              <a:off x="7923848" y="2422572"/>
              <a:ext cx="257757" cy="630735"/>
            </a:xfrm>
            <a:prstGeom prst="line">
              <a:avLst/>
            </a:prstGeom>
          </p:spPr>
          <p:style>
            <a:lnRef idx="1">
              <a:schemeClr val="accent2"/>
            </a:lnRef>
            <a:fillRef idx="0">
              <a:schemeClr val="accent2"/>
            </a:fillRef>
            <a:effectRef idx="0">
              <a:schemeClr val="accent2"/>
            </a:effectRef>
            <a:fontRef idx="minor">
              <a:schemeClr val="tx1"/>
            </a:fontRef>
          </p:style>
        </p:cxnSp>
        <p:cxnSp>
          <p:nvCxnSpPr>
            <p:cNvPr id="257" name="直線コネクタ 256"/>
            <p:cNvCxnSpPr>
              <a:stCxn id="231" idx="2"/>
              <a:endCxn id="233" idx="6"/>
            </p:cNvCxnSpPr>
            <p:nvPr/>
          </p:nvCxnSpPr>
          <p:spPr>
            <a:xfrm flipH="1" flipV="1">
              <a:off x="3794698" y="2206572"/>
              <a:ext cx="955290" cy="363929"/>
            </a:xfrm>
            <a:prstGeom prst="line">
              <a:avLst/>
            </a:prstGeom>
          </p:spPr>
          <p:style>
            <a:lnRef idx="1">
              <a:schemeClr val="accent2"/>
            </a:lnRef>
            <a:fillRef idx="0">
              <a:schemeClr val="accent2"/>
            </a:fillRef>
            <a:effectRef idx="0">
              <a:schemeClr val="accent2"/>
            </a:effectRef>
            <a:fontRef idx="minor">
              <a:schemeClr val="tx1"/>
            </a:fontRef>
          </p:style>
        </p:cxnSp>
        <p:cxnSp>
          <p:nvCxnSpPr>
            <p:cNvPr id="258" name="直線コネクタ 257"/>
            <p:cNvCxnSpPr>
              <a:endCxn id="236" idx="4"/>
            </p:cNvCxnSpPr>
            <p:nvPr/>
          </p:nvCxnSpPr>
          <p:spPr>
            <a:xfrm flipH="1" flipV="1">
              <a:off x="5679273" y="2336110"/>
              <a:ext cx="1528212" cy="65066"/>
            </a:xfrm>
            <a:prstGeom prst="line">
              <a:avLst/>
            </a:prstGeom>
          </p:spPr>
          <p:style>
            <a:lnRef idx="1">
              <a:schemeClr val="accent2"/>
            </a:lnRef>
            <a:fillRef idx="0">
              <a:schemeClr val="accent2"/>
            </a:fillRef>
            <a:effectRef idx="0">
              <a:schemeClr val="accent2"/>
            </a:effectRef>
            <a:fontRef idx="minor">
              <a:schemeClr val="tx1"/>
            </a:fontRef>
          </p:style>
        </p:cxnSp>
        <p:sp>
          <p:nvSpPr>
            <p:cNvPr id="259" name="楕円 258"/>
            <p:cNvSpPr/>
            <p:nvPr/>
          </p:nvSpPr>
          <p:spPr>
            <a:xfrm>
              <a:off x="7207485" y="2329176"/>
              <a:ext cx="144000" cy="144000"/>
            </a:xfrm>
            <a:prstGeom prst="ellipse">
              <a:avLst/>
            </a:prstGeom>
            <a:gradFill flip="none" rotWithShape="1">
              <a:gsLst>
                <a:gs pos="84000">
                  <a:srgbClr val="66FF33"/>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60" name="楕円 259"/>
            <p:cNvSpPr/>
            <p:nvPr/>
          </p:nvSpPr>
          <p:spPr>
            <a:xfrm>
              <a:off x="5125030" y="2774106"/>
              <a:ext cx="144000" cy="1440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61" name="楕円 260"/>
            <p:cNvSpPr/>
            <p:nvPr/>
          </p:nvSpPr>
          <p:spPr>
            <a:xfrm>
              <a:off x="8181605" y="2981307"/>
              <a:ext cx="144000" cy="144000"/>
            </a:xfrm>
            <a:prstGeom prst="ellips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sp>
        <p:nvSpPr>
          <p:cNvPr id="6" name="テキスト ボックス 5"/>
          <p:cNvSpPr txBox="1"/>
          <p:nvPr/>
        </p:nvSpPr>
        <p:spPr>
          <a:xfrm>
            <a:off x="-1" y="-1254"/>
            <a:ext cx="12192001" cy="432000"/>
          </a:xfrm>
          <a:prstGeom prst="rect">
            <a:avLst/>
          </a:prstGeom>
          <a:solidFill>
            <a:srgbClr val="000066"/>
          </a:solidFill>
        </p:spPr>
        <p:txBody>
          <a:bodyPr wrap="square" tIns="0" bIns="0" rtlCol="0" anchor="ctr">
            <a:noAutofit/>
          </a:bodyPr>
          <a:lstStyle/>
          <a:p>
            <a:pPr algn="ctr"/>
            <a:r>
              <a:rPr kumimoji="1" lang="en-US" altLang="ja-JP" sz="2400" b="1" dirty="0">
                <a:solidFill>
                  <a:prstClr val="white"/>
                </a:solidFill>
                <a:latin typeface="Arial" panose="020B0604020202020204" pitchFamily="34" charset="0"/>
                <a:ea typeface="UD デジタル 教科書体 NP-B" panose="02020700000000000000" pitchFamily="18" charset="-128"/>
                <a:cs typeface="Arial" panose="020B0604020202020204" pitchFamily="34" charset="0"/>
              </a:rPr>
              <a:t>Significance and Positive Impact of Aiming for a Global Financial City</a:t>
            </a:r>
          </a:p>
        </p:txBody>
      </p:sp>
      <p:sp>
        <p:nvSpPr>
          <p:cNvPr id="19" name="正方形/長方形 18"/>
          <p:cNvSpPr/>
          <p:nvPr/>
        </p:nvSpPr>
        <p:spPr>
          <a:xfrm>
            <a:off x="13063" y="411448"/>
            <a:ext cx="12160155" cy="776802"/>
          </a:xfrm>
          <a:prstGeom prst="rect">
            <a:avLst/>
          </a:prstGeom>
          <a:solidFill>
            <a:srgbClr val="FFFFBD"/>
          </a:solidFill>
          <a:ln w="19050">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nchorCtr="0"/>
          <a:lstStyle/>
          <a:p>
            <a:pPr>
              <a:lnSpc>
                <a:spcPts val="2300"/>
              </a:lnSpc>
            </a:pPr>
            <a:r>
              <a:rPr lang="ja-JP" altLang="en-US" sz="16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t>
            </a:r>
            <a:r>
              <a:rPr lang="en-US" altLang="ja-JP" sz="16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It is crucial for Osaka to aim for a global financial city, in order to further develop and to win global intercity competition</a:t>
            </a:r>
          </a:p>
          <a:p>
            <a:pPr>
              <a:lnSpc>
                <a:spcPts val="2300"/>
              </a:lnSpc>
            </a:pPr>
            <a:r>
              <a:rPr lang="ja-JP" altLang="en-US" sz="16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 </a:t>
            </a:r>
            <a:r>
              <a:rPr lang="en-US" altLang="ja-JP" sz="1600" dirty="0">
                <a:solidFill>
                  <a:prstClr val="black"/>
                </a:solidFill>
                <a:latin typeface="Arial" panose="020B0604020202020204" pitchFamily="34" charset="0"/>
                <a:ea typeface="UD デジタル 教科書体 NK-B" panose="02020700000000000000" pitchFamily="18" charset="-128"/>
                <a:cs typeface="Arial" panose="020B0604020202020204" pitchFamily="34" charset="0"/>
              </a:rPr>
              <a:t>The realization of a global financial city is deemed to have a great impact on the revitalization and growth of the Osaka economy.</a:t>
            </a:r>
          </a:p>
        </p:txBody>
      </p:sp>
      <p:sp>
        <p:nvSpPr>
          <p:cNvPr id="65" name="正方形/長方形 64"/>
          <p:cNvSpPr/>
          <p:nvPr/>
        </p:nvSpPr>
        <p:spPr>
          <a:xfrm>
            <a:off x="480982" y="1435482"/>
            <a:ext cx="11251798" cy="3049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kumimoji="1" lang="ja-JP" altLang="en-US" sz="16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I wouldn’t be surprised if the client preferred the world “global”</a:t>
            </a:r>
            <a:endParaRPr lang="ja-JP" altLang="ja-JP" sz="18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endPar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a:p>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400" dirty="0">
                <a:solidFill>
                  <a:schemeClr val="tx1"/>
                </a:solidFill>
                <a:effectLst/>
                <a:latin typeface="Arial" panose="020B0604020202020204" pitchFamily="34" charset="0"/>
                <a:ea typeface="ＭＳ 明朝" panose="02020609040205080304" pitchFamily="17" charset="-128"/>
              </a:rPr>
              <a:t>While the situation around international finance has been drastically changing, </a:t>
            </a:r>
          </a:p>
          <a:p>
            <a:r>
              <a:rPr lang="en-US" altLang="ja-JP" sz="1400" dirty="0">
                <a:solidFill>
                  <a:schemeClr val="tx1"/>
                </a:solidFill>
                <a:effectLst/>
                <a:latin typeface="Arial" panose="020B0604020202020204" pitchFamily="34" charset="0"/>
                <a:ea typeface="ＭＳ 明朝" panose="02020609040205080304" pitchFamily="17" charset="-128"/>
              </a:rPr>
              <a:t>     the national government’s movement aiming to establish a global financial city has gained momentum</a:t>
            </a:r>
            <a:endParaRPr lang="ja-JP" altLang="ja-JP" sz="1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nSpc>
                <a:spcPts val="1600"/>
              </a:lnSpc>
            </a:pPr>
            <a:r>
              <a:rPr kumimoji="1" lang="ja-JP" altLang="en-US" sz="16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400" dirty="0">
                <a:solidFill>
                  <a:schemeClr val="tx1"/>
                </a:solidFill>
                <a:latin typeface="Arial" panose="020B0604020202020204" pitchFamily="34" charset="0"/>
                <a:ea typeface="ＭＳ 明朝" panose="02020609040205080304" pitchFamily="17" charset="-128"/>
              </a:rPr>
              <a:t>Enhancing financial functions, which are called the “blood of the economy,” will be one of the</a:t>
            </a:r>
          </a:p>
          <a:p>
            <a:pPr>
              <a:lnSpc>
                <a:spcPts val="1600"/>
              </a:lnSpc>
            </a:pPr>
            <a:r>
              <a:rPr lang="en-US" altLang="ja-JP" sz="1400" dirty="0">
                <a:solidFill>
                  <a:schemeClr val="tx1"/>
                </a:solidFill>
                <a:latin typeface="Arial" panose="020B0604020202020204" pitchFamily="34" charset="0"/>
                <a:ea typeface="ＭＳ 明朝" panose="02020609040205080304" pitchFamily="17" charset="-128"/>
              </a:rPr>
              <a:t>     new factors to inspire the revitalization and growth of Osaka toward the post COVID-19 world.</a:t>
            </a:r>
          </a:p>
          <a:p>
            <a:pPr>
              <a:lnSpc>
                <a:spcPts val="1600"/>
              </a:lnSpc>
            </a:pPr>
            <a:r>
              <a:rPr kumimoji="1" lang="ja-JP" altLang="en-US" sz="16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400" dirty="0">
                <a:solidFill>
                  <a:schemeClr val="tx1"/>
                </a:solidFill>
                <a:latin typeface="Arial" panose="020B0604020202020204" pitchFamily="34" charset="0"/>
                <a:ea typeface="ＭＳ 明朝" panose="02020609040205080304" pitchFamily="17" charset="-128"/>
              </a:rPr>
              <a:t>In Japan many financial facilities are concentrated in Tokyo.</a:t>
            </a:r>
            <a:r>
              <a:rPr lang="ja-JP" altLang="en-US" sz="1400" dirty="0">
                <a:solidFill>
                  <a:schemeClr val="tx1"/>
                </a:solidFill>
                <a:latin typeface="Arial" panose="020B0604020202020204" pitchFamily="34" charset="0"/>
                <a:ea typeface="ＭＳ 明朝" panose="02020609040205080304" pitchFamily="17" charset="-128"/>
              </a:rPr>
              <a:t>　</a:t>
            </a:r>
            <a:r>
              <a:rPr lang="en-US" altLang="ja-JP" sz="1400" dirty="0">
                <a:solidFill>
                  <a:schemeClr val="tx1"/>
                </a:solidFill>
                <a:latin typeface="Arial" panose="020B0604020202020204" pitchFamily="34" charset="0"/>
                <a:ea typeface="ＭＳ 明朝" panose="02020609040205080304" pitchFamily="17" charset="-128"/>
              </a:rPr>
              <a:t>Making Osaka a global financial city </a:t>
            </a:r>
          </a:p>
          <a:p>
            <a:pPr>
              <a:lnSpc>
                <a:spcPts val="1600"/>
              </a:lnSpc>
            </a:pPr>
            <a:r>
              <a:rPr lang="en-US" altLang="ja-JP" sz="1400" dirty="0">
                <a:solidFill>
                  <a:schemeClr val="tx1"/>
                </a:solidFill>
                <a:latin typeface="Arial" panose="020B0604020202020204" pitchFamily="34" charset="0"/>
                <a:ea typeface="ＭＳ 明朝" panose="02020609040205080304" pitchFamily="17" charset="-128"/>
              </a:rPr>
              <a:t>     is a key policy of great significance to soften the economic centralization to Tokyo.</a:t>
            </a:r>
          </a:p>
          <a:p>
            <a:pPr>
              <a:lnSpc>
                <a:spcPts val="1600"/>
              </a:lnSpc>
            </a:pPr>
            <a:r>
              <a:rPr kumimoji="1" lang="ja-JP" altLang="en-US" sz="16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lang="en-US" altLang="ja-JP" sz="1400" dirty="0">
                <a:solidFill>
                  <a:schemeClr val="tx1"/>
                </a:solidFill>
                <a:latin typeface="Arial" panose="020B0604020202020204" pitchFamily="34" charset="0"/>
                <a:ea typeface="ＭＳ 明朝" panose="02020609040205080304" pitchFamily="17" charset="-128"/>
              </a:rPr>
              <a:t>Processes of holding Expo 2025 and making Osaka a global financial city have a lot in common, </a:t>
            </a:r>
          </a:p>
          <a:p>
            <a:pPr>
              <a:lnSpc>
                <a:spcPts val="1600"/>
              </a:lnSpc>
            </a:pPr>
            <a:r>
              <a:rPr lang="ja-JP" altLang="en-US" sz="1400" dirty="0">
                <a:solidFill>
                  <a:schemeClr val="tx1"/>
                </a:solidFill>
                <a:latin typeface="Arial" panose="020B0604020202020204" pitchFamily="34" charset="0"/>
                <a:ea typeface="ＭＳ 明朝" panose="02020609040205080304" pitchFamily="17" charset="-128"/>
              </a:rPr>
              <a:t>　  </a:t>
            </a:r>
            <a:r>
              <a:rPr lang="en-US" altLang="ja-JP" sz="1400" dirty="0">
                <a:solidFill>
                  <a:schemeClr val="tx1"/>
                </a:solidFill>
                <a:latin typeface="Arial" panose="020B0604020202020204" pitchFamily="34" charset="0"/>
                <a:ea typeface="ＭＳ 明朝" panose="02020609040205080304" pitchFamily="17" charset="-128"/>
              </a:rPr>
              <a:t>and synergistic effects can be also expected.</a:t>
            </a:r>
          </a:p>
          <a:p>
            <a:pPr>
              <a:lnSpc>
                <a:spcPts val="1600"/>
              </a:lnSpc>
            </a:pPr>
            <a:r>
              <a:rPr kumimoji="1" lang="ja-JP" altLang="en-US" sz="16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6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Osaka will e</a:t>
            </a:r>
            <a:r>
              <a:rPr lang="en-US" altLang="ja-JP" sz="1400" dirty="0">
                <a:solidFill>
                  <a:schemeClr val="tx1"/>
                </a:solidFill>
                <a:effectLst/>
                <a:latin typeface="Arial" panose="020B0604020202020204" pitchFamily="34" charset="0"/>
                <a:ea typeface="ＭＳ 明朝" panose="02020609040205080304" pitchFamily="17" charset="-128"/>
                <a:cs typeface="Arial" panose="020B0604020202020204" pitchFamily="34" charset="0"/>
              </a:rPr>
              <a:t>ncourage its further development by</a:t>
            </a:r>
            <a:r>
              <a:rPr lang="en-US" altLang="ja-JP" sz="1400" dirty="0">
                <a:solidFill>
                  <a:schemeClr val="tx1"/>
                </a:solidFill>
                <a:latin typeface="Arial" panose="020B0604020202020204" pitchFamily="34" charset="0"/>
                <a:ea typeface="ＭＳ 明朝" panose="02020609040205080304" pitchFamily="17" charset="-128"/>
                <a:cs typeface="Arial" panose="020B0604020202020204" pitchFamily="34" charset="0"/>
              </a:rPr>
              <a:t> </a:t>
            </a:r>
            <a:r>
              <a:rPr lang="en-US" altLang="ja-JP" sz="1400" b="1" dirty="0">
                <a:solidFill>
                  <a:schemeClr val="tx1"/>
                </a:solidFill>
                <a:latin typeface="Arial" panose="020B0604020202020204" pitchFamily="34" charset="0"/>
                <a:ea typeface="ＭＳ 明朝" panose="02020609040205080304" pitchFamily="17" charset="-128"/>
                <a:cs typeface="Arial" panose="020B0604020202020204" pitchFamily="34" charset="0"/>
              </a:rPr>
              <a:t>m</a:t>
            </a:r>
            <a:r>
              <a:rPr kumimoji="1" lang="en-US" altLang="ja-JP" sz="14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aking Osaka an advanced global financial city </a:t>
            </a:r>
          </a:p>
          <a:p>
            <a:pPr>
              <a:lnSpc>
                <a:spcPts val="1600"/>
              </a:lnSpc>
            </a:pPr>
            <a:r>
              <a:rPr kumimoji="1" lang="en-US" altLang="ja-JP" sz="14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utilizing Osaka's strengths and potential, and by</a:t>
            </a:r>
            <a:r>
              <a:rPr kumimoji="1" lang="en-US" altLang="ja-JP" sz="1400" b="1"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attracting investment throughout the world to create </a:t>
            </a:r>
          </a:p>
          <a:p>
            <a:pPr>
              <a:lnSpc>
                <a:spcPts val="1600"/>
              </a:lnSpc>
            </a:pP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business opportunities.  </a:t>
            </a:r>
            <a:endPar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endParaRPr>
          </a:p>
        </p:txBody>
      </p:sp>
      <p:sp>
        <p:nvSpPr>
          <p:cNvPr id="21" name="楕円 20"/>
          <p:cNvSpPr/>
          <p:nvPr/>
        </p:nvSpPr>
        <p:spPr>
          <a:xfrm>
            <a:off x="11828266" y="6463510"/>
            <a:ext cx="247871" cy="25620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Arial" panose="020B0604020202020204" pitchFamily="34" charset="0"/>
                <a:ea typeface="UD デジタル 教科書体 NK-B" panose="02020700000000000000" pitchFamily="18" charset="-128"/>
                <a:cs typeface="Arial" panose="020B0604020202020204" pitchFamily="34" charset="0"/>
              </a:rPr>
              <a:t>７</a:t>
            </a:r>
          </a:p>
        </p:txBody>
      </p:sp>
      <p:graphicFrame>
        <p:nvGraphicFramePr>
          <p:cNvPr id="168" name="表 167"/>
          <p:cNvGraphicFramePr>
            <a:graphicFrameLocks noGrp="1"/>
          </p:cNvGraphicFramePr>
          <p:nvPr>
            <p:extLst>
              <p:ext uri="{D42A27DB-BD31-4B8C-83A1-F6EECF244321}">
                <p14:modId xmlns:p14="http://schemas.microsoft.com/office/powerpoint/2010/main" val="3757386677"/>
              </p:ext>
            </p:extLst>
          </p:nvPr>
        </p:nvGraphicFramePr>
        <p:xfrm>
          <a:off x="192955" y="1314488"/>
          <a:ext cx="8143972" cy="398488"/>
        </p:xfrm>
        <a:graphic>
          <a:graphicData uri="http://schemas.openxmlformats.org/drawingml/2006/table">
            <a:tbl>
              <a:tblPr firstRow="1" bandRow="1">
                <a:tableStyleId>{5C22544A-7EE6-4342-B048-85BDC9FD1C3A}</a:tableStyleId>
              </a:tblPr>
              <a:tblGrid>
                <a:gridCol w="8143972">
                  <a:extLst>
                    <a:ext uri="{9D8B030D-6E8A-4147-A177-3AD203B41FA5}">
                      <a16:colId xmlns:a16="http://schemas.microsoft.com/office/drawing/2014/main" val="2261158890"/>
                    </a:ext>
                  </a:extLst>
                </a:gridCol>
              </a:tblGrid>
              <a:tr h="398488">
                <a:tc>
                  <a: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8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Significance of aiming for a global financial city</a:t>
                      </a:r>
                      <a:endParaRPr kumimoji="1" lang="ja-JP" altLang="en-US" sz="18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sp>
        <p:nvSpPr>
          <p:cNvPr id="262" name="正方形/長方形 261"/>
          <p:cNvSpPr/>
          <p:nvPr/>
        </p:nvSpPr>
        <p:spPr>
          <a:xfrm>
            <a:off x="9056656" y="1850819"/>
            <a:ext cx="2718876" cy="865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Realize a city that has functions of an international financial hub in the world and Asia</a:t>
            </a:r>
            <a:endParaRPr kumimoji="1" lang="ja-JP" altLang="en-US" sz="14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p:txBody>
      </p:sp>
      <p:graphicFrame>
        <p:nvGraphicFramePr>
          <p:cNvPr id="101" name="表 100"/>
          <p:cNvGraphicFramePr>
            <a:graphicFrameLocks noGrp="1"/>
          </p:cNvGraphicFramePr>
          <p:nvPr>
            <p:extLst>
              <p:ext uri="{D42A27DB-BD31-4B8C-83A1-F6EECF244321}">
                <p14:modId xmlns:p14="http://schemas.microsoft.com/office/powerpoint/2010/main" val="3109906290"/>
              </p:ext>
            </p:extLst>
          </p:nvPr>
        </p:nvGraphicFramePr>
        <p:xfrm>
          <a:off x="172586" y="4562642"/>
          <a:ext cx="7509928" cy="398488"/>
        </p:xfrm>
        <a:graphic>
          <a:graphicData uri="http://schemas.openxmlformats.org/drawingml/2006/table">
            <a:tbl>
              <a:tblPr firstRow="1" bandRow="1">
                <a:tableStyleId>{5C22544A-7EE6-4342-B048-85BDC9FD1C3A}</a:tableStyleId>
              </a:tblPr>
              <a:tblGrid>
                <a:gridCol w="7509928">
                  <a:extLst>
                    <a:ext uri="{9D8B030D-6E8A-4147-A177-3AD203B41FA5}">
                      <a16:colId xmlns:a16="http://schemas.microsoft.com/office/drawing/2014/main" val="2261158890"/>
                    </a:ext>
                  </a:extLst>
                </a:gridCol>
              </a:tblGrid>
              <a:tr h="398488">
                <a:tc>
                  <a: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en-US" altLang="ja-JP" sz="18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Positive impact of realization of a global financial city</a:t>
                      </a:r>
                      <a:endParaRPr kumimoji="1" lang="ja-JP" altLang="en-US" sz="1800" b="1" kern="12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a:txBody>
                  <a:tcPr>
                    <a:lnL w="76200" cap="flat" cmpd="sng" algn="ctr">
                      <a:solidFill>
                        <a:srgbClr val="00206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3550371"/>
                  </a:ext>
                </a:extLst>
              </a:tr>
            </a:tbl>
          </a:graphicData>
        </a:graphic>
      </p:graphicFrame>
      <p:pic>
        <p:nvPicPr>
          <p:cNvPr id="108" name="図 107"/>
          <p:cNvPicPr>
            <a:picLocks noChangeAspect="1"/>
          </p:cNvPicPr>
          <p:nvPr/>
        </p:nvPicPr>
        <p:blipFill>
          <a:blip r:embed="rId5"/>
          <a:stretch>
            <a:fillRect/>
          </a:stretch>
        </p:blipFill>
        <p:spPr>
          <a:xfrm>
            <a:off x="6448051" y="4440915"/>
            <a:ext cx="5578323" cy="2219136"/>
          </a:xfrm>
          <a:prstGeom prst="rect">
            <a:avLst/>
          </a:prstGeom>
        </p:spPr>
      </p:pic>
      <p:sp>
        <p:nvSpPr>
          <p:cNvPr id="61" name="正方形/長方形 60"/>
          <p:cNvSpPr/>
          <p:nvPr/>
        </p:nvSpPr>
        <p:spPr>
          <a:xfrm>
            <a:off x="500749" y="4862577"/>
            <a:ext cx="5651328" cy="1733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ts val="1600"/>
              </a:lnSpc>
            </a:pPr>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Attract excellent human resources, funds, and information from Japan and overseas, which lead to: </a:t>
            </a:r>
          </a:p>
          <a:p>
            <a:pPr>
              <a:lnSpc>
                <a:spcPts val="1600"/>
              </a:lnSpc>
            </a:pPr>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Raise motivation to invest in the fields of Osaka’s strengths such as health and medical-related industries</a:t>
            </a:r>
          </a:p>
          <a:p>
            <a:pPr>
              <a:lnSpc>
                <a:spcPts val="1600"/>
              </a:lnSpc>
            </a:pPr>
            <a:r>
              <a:rPr kumimoji="1" lang="ja-JP" altLang="en-US"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 Supply funds to startups in the prefecture.</a:t>
            </a:r>
          </a:p>
          <a:p>
            <a:pPr>
              <a:lnSpc>
                <a:spcPts val="1600"/>
              </a:lnSpc>
            </a:pPr>
            <a:r>
              <a:rPr kumimoji="1" lang="ja-JP" altLang="en-US" sz="16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a:t>
            </a:r>
            <a:r>
              <a:rPr kumimoji="1" lang="en-US" altLang="ja-JP" sz="1400" dirty="0">
                <a:solidFill>
                  <a:schemeClr val="tx1"/>
                </a:solidFill>
                <a:latin typeface="Arial" panose="020B0604020202020204" pitchFamily="34" charset="0"/>
                <a:ea typeface="UD デジタル 教科書体 NK-R" panose="02020400000000000000" pitchFamily="18" charset="-128"/>
                <a:cs typeface="Arial" panose="020B0604020202020204" pitchFamily="34" charset="0"/>
              </a:rPr>
              <a:t>Together with the above, ripple effects such as employment creation in the related industries can be expected, which will have a great impact on the revitalization and growth of the Osaka economy.</a:t>
            </a:r>
          </a:p>
        </p:txBody>
      </p:sp>
      <p:sp>
        <p:nvSpPr>
          <p:cNvPr id="62" name="角丸四角形 61"/>
          <p:cNvSpPr/>
          <p:nvPr/>
        </p:nvSpPr>
        <p:spPr>
          <a:xfrm>
            <a:off x="389386" y="4889742"/>
            <a:ext cx="5919448" cy="1678272"/>
          </a:xfrm>
          <a:prstGeom prst="roundRect">
            <a:avLst>
              <a:gd name="adj" fmla="val 10581"/>
            </a:avLst>
          </a:prstGeom>
          <a:noFill/>
          <a:ln>
            <a:solidFill>
              <a:schemeClr val="tx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ja-JP" altLang="en-US" sz="2000"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60" name="ホームベース 59"/>
          <p:cNvSpPr/>
          <p:nvPr/>
        </p:nvSpPr>
        <p:spPr>
          <a:xfrm>
            <a:off x="6448051" y="4602303"/>
            <a:ext cx="3895476" cy="551889"/>
          </a:xfrm>
          <a:prstGeom prst="homePlate">
            <a:avLst/>
          </a:prstGeom>
          <a:gradFill flip="none" rotWithShape="1">
            <a:gsLst>
              <a:gs pos="0">
                <a:schemeClr val="accent6">
                  <a:lumMod val="20000"/>
                  <a:lumOff val="80000"/>
                </a:schemeClr>
              </a:gs>
              <a:gs pos="68000">
                <a:srgbClr val="92D050"/>
              </a:gs>
              <a:gs pos="100000">
                <a:srgbClr val="00B050"/>
              </a:gs>
            </a:gsLst>
            <a:path path="circle">
              <a:fillToRect l="50000" t="130000" r="50000" b="-3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Osaka’s economic vitalization by vigorous investment</a:t>
            </a:r>
            <a:endParaRPr kumimoji="1" lang="ja-JP" altLang="en-US"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64" name="ホームベース 63"/>
          <p:cNvSpPr/>
          <p:nvPr/>
        </p:nvSpPr>
        <p:spPr>
          <a:xfrm>
            <a:off x="6480240" y="5294561"/>
            <a:ext cx="3895476" cy="551889"/>
          </a:xfrm>
          <a:prstGeom prst="homePlate">
            <a:avLst/>
          </a:prstGeom>
          <a:gradFill flip="none" rotWithShape="1">
            <a:gsLst>
              <a:gs pos="0">
                <a:schemeClr val="accent6">
                  <a:lumMod val="20000"/>
                  <a:lumOff val="80000"/>
                </a:schemeClr>
              </a:gs>
              <a:gs pos="68000">
                <a:srgbClr val="92D050"/>
              </a:gs>
              <a:gs pos="100000">
                <a:srgbClr val="00B050"/>
              </a:gs>
            </a:gsLst>
            <a:path path="circle">
              <a:fillToRect l="50000" t="130000" r="50000" b="-3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Creation of employment in the related industries</a:t>
            </a:r>
            <a:endParaRPr kumimoji="1" lang="ja-JP" altLang="en-US"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66" name="ホームベース 65"/>
          <p:cNvSpPr/>
          <p:nvPr/>
        </p:nvSpPr>
        <p:spPr>
          <a:xfrm>
            <a:off x="6480240" y="5984941"/>
            <a:ext cx="3895476" cy="551889"/>
          </a:xfrm>
          <a:prstGeom prst="homePlate">
            <a:avLst/>
          </a:prstGeom>
          <a:gradFill flip="none" rotWithShape="1">
            <a:gsLst>
              <a:gs pos="0">
                <a:schemeClr val="accent6">
                  <a:lumMod val="20000"/>
                  <a:lumOff val="80000"/>
                </a:schemeClr>
              </a:gs>
              <a:gs pos="68000">
                <a:srgbClr val="92D050"/>
              </a:gs>
              <a:gs pos="100000">
                <a:srgbClr val="00B050"/>
              </a:gs>
            </a:gsLst>
            <a:path path="circle">
              <a:fillToRect l="50000" t="130000" r="50000" b="-3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Residents’ asset management and formation</a:t>
            </a:r>
            <a:endParaRPr kumimoji="1" lang="ja-JP" altLang="en-US"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67" name="角丸四角形 66"/>
          <p:cNvSpPr/>
          <p:nvPr/>
        </p:nvSpPr>
        <p:spPr>
          <a:xfrm>
            <a:off x="10411218" y="4419447"/>
            <a:ext cx="1597398" cy="2222756"/>
          </a:xfrm>
          <a:prstGeom prst="roundRect">
            <a:avLst>
              <a:gd name="adj" fmla="val 50000"/>
            </a:avLst>
          </a:prstGeom>
          <a:gradFill flip="none" rotWithShape="1">
            <a:gsLst>
              <a:gs pos="0">
                <a:schemeClr val="accent2">
                  <a:lumMod val="0"/>
                  <a:lumOff val="100000"/>
                </a:schemeClr>
              </a:gs>
              <a:gs pos="31000">
                <a:schemeClr val="accent2">
                  <a:lumMod val="0"/>
                  <a:lumOff val="100000"/>
                </a:schemeClr>
              </a:gs>
              <a:gs pos="100000">
                <a:srgbClr val="FFCC00"/>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lstStyle/>
          <a:p>
            <a:pPr algn="ctr"/>
            <a:r>
              <a:rPr kumimoji="1" lang="en-US" altLang="ja-JP" sz="14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Realizing</a:t>
            </a:r>
          </a:p>
          <a:p>
            <a:pPr algn="ctr"/>
            <a:r>
              <a:rPr kumimoji="1" lang="en-US" altLang="ja-JP" sz="14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“Second Capital </a:t>
            </a:r>
          </a:p>
          <a:p>
            <a:pPr algn="ctr"/>
            <a:r>
              <a:rPr kumimoji="1" lang="en-US" altLang="ja-JP" sz="14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Osaka” to lead </a:t>
            </a:r>
          </a:p>
          <a:p>
            <a:pPr algn="ctr"/>
            <a:r>
              <a:rPr kumimoji="1" lang="en-US" altLang="ja-JP" sz="14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rPr>
              <a:t>Japan’s growth</a:t>
            </a:r>
            <a:endParaRPr kumimoji="1" lang="ja-JP" altLang="en-US" sz="1400" b="1" dirty="0">
              <a:solidFill>
                <a:schemeClr val="tx1"/>
              </a:solidFill>
              <a:latin typeface="Arial" panose="020B0604020202020204" pitchFamily="34" charset="0"/>
              <a:ea typeface="UD デジタル 教科書体 NK-B" panose="02020700000000000000" pitchFamily="18" charset="-128"/>
              <a:cs typeface="Arial" panose="020B0604020202020204" pitchFamily="34" charset="0"/>
            </a:endParaRPr>
          </a:p>
        </p:txBody>
      </p:sp>
    </p:spTree>
    <p:extLst>
      <p:ext uri="{BB962C8B-B14F-4D97-AF65-F5344CB8AC3E}">
        <p14:creationId xmlns:p14="http://schemas.microsoft.com/office/powerpoint/2010/main" val="32041366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spPr>
      <a:bodyPr wrap="none" lIns="0" tIns="0" rIns="0" bIns="0" rtlCol="0">
        <a:noAutofit/>
      </a:bodyPr>
      <a:lstStyle>
        <a:defPPr algn="l">
          <a:defRPr kumimoji="1" sz="1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26148</TotalTime>
  <Words>5431</Words>
  <Application>Microsoft Office PowerPoint</Application>
  <PresentationFormat>ワイド画面</PresentationFormat>
  <Paragraphs>902</Paragraphs>
  <Slides>27</Slides>
  <Notes>16</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27</vt:i4>
      </vt:variant>
    </vt:vector>
  </HeadingPairs>
  <TitlesOfParts>
    <vt:vector size="42" baseType="lpstr">
      <vt:lpstr>Meiryo UI</vt:lpstr>
      <vt:lpstr>ＭＳ ゴシック</vt:lpstr>
      <vt:lpstr>ＭＳ 明朝</vt:lpstr>
      <vt:lpstr>新細明體</vt:lpstr>
      <vt:lpstr>UD デジタル 教科書体 NK-B</vt:lpstr>
      <vt:lpstr>UD デジタル 教科書体 NK-R</vt:lpstr>
      <vt:lpstr>UD デジタル 教科書体 NP-B</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出口　範幸</cp:lastModifiedBy>
  <cp:revision>16</cp:revision>
  <cp:lastPrinted>2021-05-19T10:19:08Z</cp:lastPrinted>
  <dcterms:created xsi:type="dcterms:W3CDTF">2019-01-25T10:22:13Z</dcterms:created>
  <dcterms:modified xsi:type="dcterms:W3CDTF">2021-05-20T12:13:16Z</dcterms:modified>
</cp:coreProperties>
</file>