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  <p:sldMasterId id="2147483786" r:id="rId2"/>
  </p:sldMasterIdLst>
  <p:notesMasterIdLst>
    <p:notesMasterId r:id="rId4"/>
  </p:notesMasterIdLst>
  <p:handoutMasterIdLst>
    <p:handoutMasterId r:id="rId5"/>
  </p:handoutMasterIdLst>
  <p:sldIdLst>
    <p:sldId id="257" r:id="rId3"/>
  </p:sldIdLst>
  <p:sldSz cx="9906000" cy="6858000" type="A4"/>
  <p:notesSz cx="6807200" cy="9939338"/>
  <p:defaultTextStyle>
    <a:defPPr>
      <a:defRPr lang="ja-JP"/>
    </a:defPPr>
    <a:lvl1pPr marL="0" algn="l" defTabSz="91426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31" algn="l" defTabSz="91426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66" algn="l" defTabSz="91426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397" algn="l" defTabSz="91426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530" algn="l" defTabSz="91426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662" algn="l" defTabSz="91426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795" algn="l" defTabSz="91426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927" algn="l" defTabSz="91426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061" algn="l" defTabSz="91426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5" userDrawn="1">
          <p15:clr>
            <a:srgbClr val="A4A3A4"/>
          </p15:clr>
        </p15:guide>
        <p15:guide id="2" pos="2148" userDrawn="1">
          <p15:clr>
            <a:srgbClr val="A4A3A4"/>
          </p15:clr>
        </p15:guide>
        <p15:guide id="3" orient="horz" pos="3132" userDrawn="1">
          <p15:clr>
            <a:srgbClr val="A4A3A4"/>
          </p15:clr>
        </p15:guide>
        <p15:guide id="4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99FF66"/>
    <a:srgbClr val="07B9B5"/>
    <a:srgbClr val="339933"/>
    <a:srgbClr val="FF9999"/>
    <a:srgbClr val="CCFF33"/>
    <a:srgbClr val="99FFCC"/>
    <a:srgbClr val="006600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227" autoAdjust="0"/>
    <p:restoredTop sz="94434" autoAdjust="0"/>
  </p:normalViewPr>
  <p:slideViewPr>
    <p:cSldViewPr>
      <p:cViewPr varScale="1">
        <p:scale>
          <a:sx n="71" d="100"/>
          <a:sy n="71" d="100"/>
        </p:scale>
        <p:origin x="666" y="54"/>
      </p:cViewPr>
      <p:guideLst>
        <p:guide orient="horz" pos="2160"/>
        <p:guide pos="31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1716" y="66"/>
      </p:cViewPr>
      <p:guideLst>
        <p:guide orient="horz" pos="3135"/>
        <p:guide pos="2148"/>
        <p:guide orient="horz" pos="3132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9" y="0"/>
            <a:ext cx="2949575" cy="496888"/>
          </a:xfrm>
          <a:prstGeom prst="rect">
            <a:avLst/>
          </a:prstGeom>
        </p:spPr>
        <p:txBody>
          <a:bodyPr vert="horz" lIns="91372" tIns="45687" rIns="91372" bIns="45687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8" y="0"/>
            <a:ext cx="2949575" cy="496888"/>
          </a:xfrm>
          <a:prstGeom prst="rect">
            <a:avLst/>
          </a:prstGeom>
        </p:spPr>
        <p:txBody>
          <a:bodyPr vert="horz" lIns="91372" tIns="45687" rIns="91372" bIns="45687" rtlCol="0"/>
          <a:lstStyle>
            <a:lvl1pPr algn="r">
              <a:defRPr sz="1200"/>
            </a:lvl1pPr>
          </a:lstStyle>
          <a:p>
            <a:fld id="{5AA3F54B-2833-45B3-AE85-A5B2483667C7}" type="datetimeFigureOut">
              <a:rPr kumimoji="1" lang="ja-JP" altLang="en-US" smtClean="0"/>
              <a:t>2020/12/22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9" y="9440868"/>
            <a:ext cx="2949575" cy="496887"/>
          </a:xfrm>
          <a:prstGeom prst="rect">
            <a:avLst/>
          </a:prstGeom>
        </p:spPr>
        <p:txBody>
          <a:bodyPr vert="horz" lIns="91372" tIns="45687" rIns="91372" bIns="45687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8" y="9440868"/>
            <a:ext cx="2949575" cy="496887"/>
          </a:xfrm>
          <a:prstGeom prst="rect">
            <a:avLst/>
          </a:prstGeom>
        </p:spPr>
        <p:txBody>
          <a:bodyPr vert="horz" lIns="91372" tIns="45687" rIns="91372" bIns="45687" rtlCol="0" anchor="b"/>
          <a:lstStyle>
            <a:lvl1pPr algn="r">
              <a:defRPr sz="1200"/>
            </a:lvl1pPr>
          </a:lstStyle>
          <a:p>
            <a:fld id="{9FCC8515-EABC-45E8-A8D7-9A980EECFDF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974044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9"/>
            <a:ext cx="2949786" cy="496967"/>
          </a:xfrm>
          <a:prstGeom prst="rect">
            <a:avLst/>
          </a:prstGeom>
        </p:spPr>
        <p:txBody>
          <a:bodyPr vert="horz" lIns="91372" tIns="45687" rIns="91372" bIns="45687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3" y="9"/>
            <a:ext cx="2949786" cy="496967"/>
          </a:xfrm>
          <a:prstGeom prst="rect">
            <a:avLst/>
          </a:prstGeom>
        </p:spPr>
        <p:txBody>
          <a:bodyPr vert="horz" lIns="91372" tIns="45687" rIns="91372" bIns="45687" rtlCol="0"/>
          <a:lstStyle>
            <a:lvl1pPr algn="r">
              <a:defRPr sz="1200"/>
            </a:lvl1pPr>
          </a:lstStyle>
          <a:p>
            <a:fld id="{8A024897-80D4-4620-B0CE-5C9E5E376D5A}" type="datetimeFigureOut">
              <a:rPr kumimoji="1" lang="ja-JP" altLang="en-US" smtClean="0"/>
              <a:t>2020/12/22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72" tIns="45687" rIns="91372" bIns="45687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2121379" y="4721185"/>
            <a:ext cx="2515139" cy="4472702"/>
          </a:xfrm>
          <a:prstGeom prst="rect">
            <a:avLst/>
          </a:prstGeom>
        </p:spPr>
        <p:txBody>
          <a:bodyPr vert="horz" lIns="91372" tIns="45687" rIns="91372" bIns="4568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7" y="9440657"/>
            <a:ext cx="2949786" cy="496967"/>
          </a:xfrm>
          <a:prstGeom prst="rect">
            <a:avLst/>
          </a:prstGeom>
        </p:spPr>
        <p:txBody>
          <a:bodyPr vert="horz" lIns="91372" tIns="45687" rIns="91372" bIns="45687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3" y="9440657"/>
            <a:ext cx="2949786" cy="496967"/>
          </a:xfrm>
          <a:prstGeom prst="rect">
            <a:avLst/>
          </a:prstGeom>
        </p:spPr>
        <p:txBody>
          <a:bodyPr vert="horz" lIns="91372" tIns="45687" rIns="91372" bIns="45687" rtlCol="0" anchor="b"/>
          <a:lstStyle>
            <a:lvl1pPr algn="r">
              <a:defRPr sz="1200"/>
            </a:lvl1pPr>
          </a:lstStyle>
          <a:p>
            <a:fld id="{A0C3B56F-56AB-411F-8724-511B22958D1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0309900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26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31" algn="l" defTabSz="91426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66" algn="l" defTabSz="91426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397" algn="l" defTabSz="91426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530" algn="l" defTabSz="91426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662" algn="l" defTabSz="91426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795" algn="l" defTabSz="91426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927" algn="l" defTabSz="91426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061" algn="l" defTabSz="91426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75" y="2130573"/>
            <a:ext cx="8420101" cy="1470025"/>
          </a:xfrm>
        </p:spPr>
        <p:txBody>
          <a:bodyPr/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5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72" y="274663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63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ChangeArrowheads="1"/>
          </p:cNvSpPr>
          <p:nvPr/>
        </p:nvSpPr>
        <p:spPr bwMode="auto">
          <a:xfrm>
            <a:off x="495301" y="115888"/>
            <a:ext cx="89154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defTabSz="914400" eaLnBrk="1" hangingPunct="1"/>
            <a:endParaRPr lang="ja-JP" altLang="ja-JP" sz="3323" b="0" dirty="0">
              <a:solidFill>
                <a:srgbClr val="000000"/>
              </a:solidFill>
              <a:latin typeface="ＭＳ Ｐゴシック" pitchFamily="50" charset="-128"/>
            </a:endParaRPr>
          </a:p>
        </p:txBody>
      </p:sp>
      <p:sp>
        <p:nvSpPr>
          <p:cNvPr id="4" name="Rectangle 26"/>
          <p:cNvSpPr>
            <a:spLocks noChangeArrowheads="1"/>
          </p:cNvSpPr>
          <p:nvPr/>
        </p:nvSpPr>
        <p:spPr bwMode="auto">
          <a:xfrm>
            <a:off x="9244068" y="6559550"/>
            <a:ext cx="70167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4338" tIns="42170" rIns="84338" bIns="42170"/>
          <a:lstStyle>
            <a:lvl1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defTabSz="914400"/>
            <a:fld id="{215D69D8-B765-4D05-84FF-9BE101A6E3E9}" type="slidenum">
              <a:rPr lang="en-US" altLang="ja-JP" sz="1292">
                <a:solidFill>
                  <a:srgbClr val="000000"/>
                </a:solidFill>
              </a:rPr>
              <a:pPr algn="ctr" defTabSz="914400"/>
              <a:t>‹#›</a:t>
            </a:fld>
            <a:endParaRPr lang="en-US" altLang="ja-JP" sz="1292" dirty="0">
              <a:solidFill>
                <a:srgbClr val="000000"/>
              </a:solidFill>
            </a:endParaRPr>
          </a:p>
        </p:txBody>
      </p:sp>
      <p:sp>
        <p:nvSpPr>
          <p:cNvPr id="7" name="Rectangle 18"/>
          <p:cNvSpPr>
            <a:spLocks noChangeArrowheads="1"/>
          </p:cNvSpPr>
          <p:nvPr userDrawn="1"/>
        </p:nvSpPr>
        <p:spPr bwMode="auto">
          <a:xfrm>
            <a:off x="429683" y="610744"/>
            <a:ext cx="9156700" cy="36000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defTabSz="914400" eaLnBrk="1" hangingPunct="1"/>
            <a:endParaRPr lang="ja-JP" altLang="en-US" sz="1662" dirty="0">
              <a:solidFill>
                <a:srgbClr val="000000"/>
              </a:solidFill>
            </a:endParaRPr>
          </a:p>
        </p:txBody>
      </p:sp>
      <p:pic>
        <p:nvPicPr>
          <p:cNvPr id="8" name="図 7" descr="E:\morikawa\ＳＤ業務\KDRロゴ\201409_納品データ\KEIDANREN_CI-1.gif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10215" y="102616"/>
            <a:ext cx="1529858" cy="44405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16"/>
          <p:cNvSpPr>
            <a:spLocks noChangeArrowheads="1"/>
          </p:cNvSpPr>
          <p:nvPr userDrawn="1"/>
        </p:nvSpPr>
        <p:spPr bwMode="auto">
          <a:xfrm>
            <a:off x="9289283" y="6551221"/>
            <a:ext cx="70167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4338" tIns="42170" rIns="84338" bIns="42170"/>
          <a:lstStyle>
            <a:lvl1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defTabSz="914400"/>
            <a:fld id="{447825AA-624B-45DA-9CE8-B5281069D861}" type="slidenum">
              <a:rPr lang="en-US" altLang="ja-JP">
                <a:solidFill>
                  <a:srgbClr val="000000"/>
                </a:solidFill>
              </a:rPr>
              <a:pPr algn="ctr" defTabSz="914400"/>
              <a:t>‹#›</a:t>
            </a:fld>
            <a:endParaRPr lang="en-US" altLang="ja-JP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8306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1" y="1600206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9786998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46" y="4407018"/>
            <a:ext cx="84201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4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46"/>
            </a:lvl1pPr>
            <a:lvl2pPr marL="422037" indent="0">
              <a:buNone/>
              <a:defRPr sz="1662"/>
            </a:lvl2pPr>
            <a:lvl3pPr marL="844073" indent="0">
              <a:buNone/>
              <a:defRPr sz="1477"/>
            </a:lvl3pPr>
            <a:lvl4pPr marL="1266110" indent="0">
              <a:buNone/>
              <a:defRPr sz="1292"/>
            </a:lvl4pPr>
            <a:lvl5pPr marL="1688145" indent="0">
              <a:buNone/>
              <a:defRPr sz="1292"/>
            </a:lvl5pPr>
            <a:lvl6pPr marL="2110183" indent="0">
              <a:buNone/>
              <a:defRPr sz="1292"/>
            </a:lvl6pPr>
            <a:lvl7pPr marL="2532218" indent="0">
              <a:buNone/>
              <a:defRPr sz="1292"/>
            </a:lvl7pPr>
            <a:lvl8pPr marL="2954255" indent="0">
              <a:buNone/>
              <a:defRPr sz="1292"/>
            </a:lvl8pPr>
            <a:lvl9pPr marL="3376292" indent="0">
              <a:buNone/>
              <a:defRPr sz="129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635436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57" y="1600206"/>
            <a:ext cx="4381501" cy="4525963"/>
          </a:xfrm>
          <a:prstGeom prst="rect">
            <a:avLst/>
          </a:prstGeo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53" y="1600206"/>
            <a:ext cx="4381501" cy="4525963"/>
          </a:xfrm>
          <a:prstGeom prst="rect">
            <a:avLst/>
          </a:prstGeo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812481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15" b="1"/>
            </a:lvl1pPr>
            <a:lvl2pPr marL="422037" indent="0">
              <a:buNone/>
              <a:defRPr sz="1846" b="1"/>
            </a:lvl2pPr>
            <a:lvl3pPr marL="844073" indent="0">
              <a:buNone/>
              <a:defRPr sz="1662" b="1"/>
            </a:lvl3pPr>
            <a:lvl4pPr marL="1266110" indent="0">
              <a:buNone/>
              <a:defRPr sz="1477" b="1"/>
            </a:lvl4pPr>
            <a:lvl5pPr marL="1688145" indent="0">
              <a:buNone/>
              <a:defRPr sz="1477" b="1"/>
            </a:lvl5pPr>
            <a:lvl6pPr marL="2110183" indent="0">
              <a:buNone/>
              <a:defRPr sz="1477" b="1"/>
            </a:lvl6pPr>
            <a:lvl7pPr marL="2532218" indent="0">
              <a:buNone/>
              <a:defRPr sz="1477" b="1"/>
            </a:lvl7pPr>
            <a:lvl8pPr marL="2954255" indent="0">
              <a:buNone/>
              <a:defRPr sz="1477" b="1"/>
            </a:lvl8pPr>
            <a:lvl9pPr marL="3376292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94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15" b="1"/>
            </a:lvl1pPr>
            <a:lvl2pPr marL="422037" indent="0">
              <a:buNone/>
              <a:defRPr sz="1846" b="1"/>
            </a:lvl2pPr>
            <a:lvl3pPr marL="844073" indent="0">
              <a:buNone/>
              <a:defRPr sz="1662" b="1"/>
            </a:lvl3pPr>
            <a:lvl4pPr marL="1266110" indent="0">
              <a:buNone/>
              <a:defRPr sz="1477" b="1"/>
            </a:lvl4pPr>
            <a:lvl5pPr marL="1688145" indent="0">
              <a:buNone/>
              <a:defRPr sz="1477" b="1"/>
            </a:lvl5pPr>
            <a:lvl6pPr marL="2110183" indent="0">
              <a:buNone/>
              <a:defRPr sz="1477" b="1"/>
            </a:lvl6pPr>
            <a:lvl7pPr marL="2532218" indent="0">
              <a:buNone/>
              <a:defRPr sz="1477" b="1"/>
            </a:lvl7pPr>
            <a:lvl8pPr marL="2954255" indent="0">
              <a:buNone/>
              <a:defRPr sz="1477" b="1"/>
            </a:lvl8pPr>
            <a:lvl9pPr marL="3376292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94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85719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849827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65518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8" y="273050"/>
            <a:ext cx="3259138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54" y="273077"/>
            <a:ext cx="5537201" cy="5853113"/>
          </a:xfrm>
          <a:prstGeom prst="rect">
            <a:avLst/>
          </a:prstGeo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8" y="1435103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92"/>
            </a:lvl1pPr>
            <a:lvl2pPr marL="422037" indent="0">
              <a:buNone/>
              <a:defRPr sz="1108"/>
            </a:lvl2pPr>
            <a:lvl3pPr marL="844073" indent="0">
              <a:buNone/>
              <a:defRPr sz="923"/>
            </a:lvl3pPr>
            <a:lvl4pPr marL="1266110" indent="0">
              <a:buNone/>
              <a:defRPr sz="831"/>
            </a:lvl4pPr>
            <a:lvl5pPr marL="1688145" indent="0">
              <a:buNone/>
              <a:defRPr sz="831"/>
            </a:lvl5pPr>
            <a:lvl6pPr marL="2110183" indent="0">
              <a:buNone/>
              <a:defRPr sz="831"/>
            </a:lvl6pPr>
            <a:lvl7pPr marL="2532218" indent="0">
              <a:buNone/>
              <a:defRPr sz="831"/>
            </a:lvl7pPr>
            <a:lvl8pPr marL="2954255" indent="0">
              <a:buNone/>
              <a:defRPr sz="831"/>
            </a:lvl8pPr>
            <a:lvl9pPr marL="3376292" indent="0">
              <a:buNone/>
              <a:defRPr sz="83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575758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23" y="4800600"/>
            <a:ext cx="59436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2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954"/>
            </a:lvl1pPr>
            <a:lvl2pPr marL="422037" indent="0">
              <a:buNone/>
              <a:defRPr sz="2585"/>
            </a:lvl2pPr>
            <a:lvl3pPr marL="844073" indent="0">
              <a:buNone/>
              <a:defRPr sz="2215"/>
            </a:lvl3pPr>
            <a:lvl4pPr marL="1266110" indent="0">
              <a:buNone/>
              <a:defRPr sz="1846"/>
            </a:lvl4pPr>
            <a:lvl5pPr marL="1688145" indent="0">
              <a:buNone/>
              <a:defRPr sz="1846"/>
            </a:lvl5pPr>
            <a:lvl6pPr marL="2110183" indent="0">
              <a:buNone/>
              <a:defRPr sz="1846"/>
            </a:lvl6pPr>
            <a:lvl7pPr marL="2532218" indent="0">
              <a:buNone/>
              <a:defRPr sz="1846"/>
            </a:lvl7pPr>
            <a:lvl8pPr marL="2954255" indent="0">
              <a:buNone/>
              <a:defRPr sz="1846"/>
            </a:lvl8pPr>
            <a:lvl9pPr marL="3376292" indent="0">
              <a:buNone/>
              <a:defRPr sz="1846"/>
            </a:lvl9pPr>
          </a:lstStyle>
          <a:p>
            <a:pPr lvl="0"/>
            <a:r>
              <a:rPr lang="ja-JP" altLang="en-US" noProof="0" dirty="0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2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92"/>
            </a:lvl1pPr>
            <a:lvl2pPr marL="422037" indent="0">
              <a:buNone/>
              <a:defRPr sz="1108"/>
            </a:lvl2pPr>
            <a:lvl3pPr marL="844073" indent="0">
              <a:buNone/>
              <a:defRPr sz="923"/>
            </a:lvl3pPr>
            <a:lvl4pPr marL="1266110" indent="0">
              <a:buNone/>
              <a:defRPr sz="831"/>
            </a:lvl4pPr>
            <a:lvl5pPr marL="1688145" indent="0">
              <a:buNone/>
              <a:defRPr sz="831"/>
            </a:lvl5pPr>
            <a:lvl6pPr marL="2110183" indent="0">
              <a:buNone/>
              <a:defRPr sz="831"/>
            </a:lvl6pPr>
            <a:lvl7pPr marL="2532218" indent="0">
              <a:buNone/>
              <a:defRPr sz="831"/>
            </a:lvl7pPr>
            <a:lvl8pPr marL="2954255" indent="0">
              <a:buNone/>
              <a:defRPr sz="831"/>
            </a:lvl8pPr>
            <a:lvl9pPr marL="3376292" indent="0">
              <a:buNone/>
              <a:defRPr sz="83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089652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1" y="1600206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982085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115918"/>
            <a:ext cx="2228850" cy="60102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13" y="115918"/>
            <a:ext cx="6534151" cy="60102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9329851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1" y="115918"/>
            <a:ext cx="8915400" cy="60102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28526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32" y="4407050"/>
            <a:ext cx="84201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32" y="2906722"/>
            <a:ext cx="84201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3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9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6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92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0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20" y="1600207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70" y="1600207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14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1" indent="0">
              <a:buNone/>
              <a:defRPr sz="2000" b="1"/>
            </a:lvl2pPr>
            <a:lvl3pPr marL="914266" indent="0">
              <a:buNone/>
              <a:defRPr sz="1800" b="1"/>
            </a:lvl3pPr>
            <a:lvl4pPr marL="1371397" indent="0">
              <a:buNone/>
              <a:defRPr sz="1600" b="1"/>
            </a:lvl4pPr>
            <a:lvl5pPr marL="1828530" indent="0">
              <a:buNone/>
              <a:defRPr sz="1600" b="1"/>
            </a:lvl5pPr>
            <a:lvl6pPr marL="2285662" indent="0">
              <a:buNone/>
              <a:defRPr sz="1600" b="1"/>
            </a:lvl6pPr>
            <a:lvl7pPr marL="2742795" indent="0">
              <a:buNone/>
              <a:defRPr sz="1600" b="1"/>
            </a:lvl7pPr>
            <a:lvl8pPr marL="3199927" indent="0">
              <a:buNone/>
              <a:defRPr sz="1600" b="1"/>
            </a:lvl8pPr>
            <a:lvl9pPr marL="3657061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14" y="2174876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1" indent="0">
              <a:buNone/>
              <a:defRPr sz="2000" b="1"/>
            </a:lvl2pPr>
            <a:lvl3pPr marL="914266" indent="0">
              <a:buNone/>
              <a:defRPr sz="1800" b="1"/>
            </a:lvl3pPr>
            <a:lvl4pPr marL="1371397" indent="0">
              <a:buNone/>
              <a:defRPr sz="1600" b="1"/>
            </a:lvl4pPr>
            <a:lvl5pPr marL="1828530" indent="0">
              <a:buNone/>
              <a:defRPr sz="1600" b="1"/>
            </a:lvl5pPr>
            <a:lvl6pPr marL="2285662" indent="0">
              <a:buNone/>
              <a:defRPr sz="1600" b="1"/>
            </a:lvl6pPr>
            <a:lvl7pPr marL="2742795" indent="0">
              <a:buNone/>
              <a:defRPr sz="1600" b="1"/>
            </a:lvl7pPr>
            <a:lvl8pPr marL="3199927" indent="0">
              <a:buNone/>
              <a:defRPr sz="1600" b="1"/>
            </a:lvl8pPr>
            <a:lvl9pPr marL="3657061" indent="0">
              <a:buNone/>
              <a:defRPr sz="1600" b="1"/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5" y="2174876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21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4" y="273077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21" y="143511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31" indent="0">
              <a:buNone/>
              <a:defRPr sz="1200"/>
            </a:lvl2pPr>
            <a:lvl3pPr marL="914266" indent="0">
              <a:buNone/>
              <a:defRPr sz="1000"/>
            </a:lvl3pPr>
            <a:lvl4pPr marL="1371397" indent="0">
              <a:buNone/>
              <a:defRPr sz="900"/>
            </a:lvl4pPr>
            <a:lvl5pPr marL="1828530" indent="0">
              <a:buNone/>
              <a:defRPr sz="900"/>
            </a:lvl5pPr>
            <a:lvl6pPr marL="2285662" indent="0">
              <a:buNone/>
              <a:defRPr sz="900"/>
            </a:lvl6pPr>
            <a:lvl7pPr marL="2742795" indent="0">
              <a:buNone/>
              <a:defRPr sz="900"/>
            </a:lvl7pPr>
            <a:lvl8pPr marL="3199927" indent="0">
              <a:buNone/>
              <a:defRPr sz="900"/>
            </a:lvl8pPr>
            <a:lvl9pPr marL="3657061" indent="0">
              <a:buNone/>
              <a:defRPr sz="900"/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50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50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31" indent="0">
              <a:buNone/>
              <a:defRPr sz="2800"/>
            </a:lvl2pPr>
            <a:lvl3pPr marL="914266" indent="0">
              <a:buNone/>
              <a:defRPr sz="2400"/>
            </a:lvl3pPr>
            <a:lvl4pPr marL="1371397" indent="0">
              <a:buNone/>
              <a:defRPr sz="2000"/>
            </a:lvl4pPr>
            <a:lvl5pPr marL="1828530" indent="0">
              <a:buNone/>
              <a:defRPr sz="2000"/>
            </a:lvl5pPr>
            <a:lvl6pPr marL="2285662" indent="0">
              <a:buNone/>
              <a:defRPr sz="2000"/>
            </a:lvl6pPr>
            <a:lvl7pPr marL="2742795" indent="0">
              <a:buNone/>
              <a:defRPr sz="2000"/>
            </a:lvl7pPr>
            <a:lvl8pPr marL="3199927" indent="0">
              <a:buNone/>
              <a:defRPr sz="2000"/>
            </a:lvl8pPr>
            <a:lvl9pPr marL="3657061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50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31" indent="0">
              <a:buNone/>
              <a:defRPr sz="1200"/>
            </a:lvl2pPr>
            <a:lvl3pPr marL="914266" indent="0">
              <a:buNone/>
              <a:defRPr sz="1000"/>
            </a:lvl3pPr>
            <a:lvl4pPr marL="1371397" indent="0">
              <a:buNone/>
              <a:defRPr sz="900"/>
            </a:lvl4pPr>
            <a:lvl5pPr marL="1828530" indent="0">
              <a:buNone/>
              <a:defRPr sz="900"/>
            </a:lvl5pPr>
            <a:lvl6pPr marL="2285662" indent="0">
              <a:buNone/>
              <a:defRPr sz="900"/>
            </a:lvl6pPr>
            <a:lvl7pPr marL="2742795" indent="0">
              <a:buNone/>
              <a:defRPr sz="900"/>
            </a:lvl7pPr>
            <a:lvl8pPr marL="3199927" indent="0">
              <a:buNone/>
              <a:defRPr sz="900"/>
            </a:lvl8pPr>
            <a:lvl9pPr marL="3657061" indent="0">
              <a:buNone/>
              <a:defRPr sz="900"/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20" y="274638"/>
            <a:ext cx="8915400" cy="1143000"/>
          </a:xfrm>
          <a:prstGeom prst="rect">
            <a:avLst/>
          </a:prstGeom>
        </p:spPr>
        <p:txBody>
          <a:bodyPr vert="horz" lIns="91425" tIns="45713" rIns="91425" bIns="45713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20" y="1600207"/>
            <a:ext cx="8915400" cy="4525963"/>
          </a:xfrm>
          <a:prstGeom prst="rect">
            <a:avLst/>
          </a:prstGeom>
        </p:spPr>
        <p:txBody>
          <a:bodyPr vert="horz" lIns="91425" tIns="45713" rIns="91425" bIns="45713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2" y="6356499"/>
            <a:ext cx="2311400" cy="365125"/>
          </a:xfrm>
          <a:prstGeom prst="rect">
            <a:avLst/>
          </a:prstGeom>
        </p:spPr>
        <p:txBody>
          <a:bodyPr vert="horz" lIns="91425" tIns="45713" rIns="91425" bIns="45713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70" y="6356499"/>
            <a:ext cx="3136900" cy="365125"/>
          </a:xfrm>
          <a:prstGeom prst="rect">
            <a:avLst/>
          </a:prstGeom>
        </p:spPr>
        <p:txBody>
          <a:bodyPr vert="horz" lIns="91425" tIns="45713" rIns="91425" bIns="45713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20" y="6356499"/>
            <a:ext cx="2311400" cy="365125"/>
          </a:xfrm>
          <a:prstGeom prst="rect">
            <a:avLst/>
          </a:prstGeom>
        </p:spPr>
        <p:txBody>
          <a:bodyPr vert="horz" lIns="91425" tIns="45713" rIns="91425" bIns="45713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266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0" indent="-342850" algn="l" defTabSz="914266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40" indent="-285708" algn="l" defTabSz="914266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32" indent="-228567" algn="l" defTabSz="914266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64" indent="-228567" algn="l" defTabSz="914266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97" indent="-228567" algn="l" defTabSz="914266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29" indent="-228567" algn="l" defTabSz="91426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61" indent="-228567" algn="l" defTabSz="91426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94" indent="-228567" algn="l" defTabSz="91426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25" indent="-228567" algn="l" defTabSz="91426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2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1" algn="l" defTabSz="9142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6" algn="l" defTabSz="9142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7" algn="l" defTabSz="9142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0" algn="l" defTabSz="9142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62" algn="l" defTabSz="9142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95" algn="l" defTabSz="9142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27" algn="l" defTabSz="9142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61" algn="l" defTabSz="9142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1" y="115888"/>
            <a:ext cx="8915400" cy="41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cxnSp>
        <p:nvCxnSpPr>
          <p:cNvPr id="7" name="直線コネクタ 6"/>
          <p:cNvCxnSpPr/>
          <p:nvPr userDrawn="1"/>
        </p:nvCxnSpPr>
        <p:spPr bwMode="auto">
          <a:xfrm>
            <a:off x="299729" y="525032"/>
            <a:ext cx="9324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329736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323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323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323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323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323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5pPr>
      <a:lvl6pPr marL="422037" algn="l" rtl="0" eaLnBrk="1" fontAlgn="base" hangingPunct="1">
        <a:spcBef>
          <a:spcPct val="0"/>
        </a:spcBef>
        <a:spcAft>
          <a:spcPct val="0"/>
        </a:spcAft>
        <a:defRPr kumimoji="1" sz="3323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6pPr>
      <a:lvl7pPr marL="844073" algn="l" rtl="0" eaLnBrk="1" fontAlgn="base" hangingPunct="1">
        <a:spcBef>
          <a:spcPct val="0"/>
        </a:spcBef>
        <a:spcAft>
          <a:spcPct val="0"/>
        </a:spcAft>
        <a:defRPr kumimoji="1" sz="3323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7pPr>
      <a:lvl8pPr marL="1266110" algn="l" rtl="0" eaLnBrk="1" fontAlgn="base" hangingPunct="1">
        <a:spcBef>
          <a:spcPct val="0"/>
        </a:spcBef>
        <a:spcAft>
          <a:spcPct val="0"/>
        </a:spcAft>
        <a:defRPr kumimoji="1" sz="3323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8pPr>
      <a:lvl9pPr marL="1688145" algn="l" rtl="0" eaLnBrk="1" fontAlgn="base" hangingPunct="1">
        <a:spcBef>
          <a:spcPct val="0"/>
        </a:spcBef>
        <a:spcAft>
          <a:spcPct val="0"/>
        </a:spcAft>
        <a:defRPr kumimoji="1" sz="3323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9pPr>
    </p:titleStyle>
    <p:bodyStyle>
      <a:lvl1pPr marL="316527" indent="-316527" algn="l" rtl="0" eaLnBrk="1" fontAlgn="base" hangingPunct="1">
        <a:spcBef>
          <a:spcPct val="20000"/>
        </a:spcBef>
        <a:spcAft>
          <a:spcPct val="0"/>
        </a:spcAft>
        <a:buChar char="•"/>
        <a:defRPr kumimoji="1" sz="2954">
          <a:solidFill>
            <a:schemeClr val="tx1"/>
          </a:solidFill>
          <a:latin typeface="+mn-lt"/>
          <a:ea typeface="+mn-ea"/>
          <a:cs typeface="+mn-cs"/>
        </a:defRPr>
      </a:lvl1pPr>
      <a:lvl2pPr marL="685809" indent="-263773" algn="l" rtl="0" eaLnBrk="1" fontAlgn="base" hangingPunct="1">
        <a:spcBef>
          <a:spcPct val="20000"/>
        </a:spcBef>
        <a:spcAft>
          <a:spcPct val="0"/>
        </a:spcAft>
        <a:buChar char="–"/>
        <a:defRPr kumimoji="1" sz="2585">
          <a:solidFill>
            <a:schemeClr val="tx1"/>
          </a:solidFill>
          <a:latin typeface="+mn-lt"/>
          <a:ea typeface="+mn-ea"/>
        </a:defRPr>
      </a:lvl2pPr>
      <a:lvl3pPr marL="1055091" indent="-211019" algn="l" rtl="0" eaLnBrk="1" fontAlgn="base" hangingPunct="1">
        <a:spcBef>
          <a:spcPct val="20000"/>
        </a:spcBef>
        <a:spcAft>
          <a:spcPct val="0"/>
        </a:spcAft>
        <a:buChar char="•"/>
        <a:defRPr kumimoji="1" sz="2215">
          <a:solidFill>
            <a:schemeClr val="tx1"/>
          </a:solidFill>
          <a:latin typeface="+mn-lt"/>
          <a:ea typeface="+mn-ea"/>
        </a:defRPr>
      </a:lvl3pPr>
      <a:lvl4pPr marL="1477127" indent="-211019" algn="l" rtl="0" eaLnBrk="1" fontAlgn="base" hangingPunct="1">
        <a:spcBef>
          <a:spcPct val="20000"/>
        </a:spcBef>
        <a:spcAft>
          <a:spcPct val="0"/>
        </a:spcAft>
        <a:buChar char="–"/>
        <a:defRPr kumimoji="1" sz="2215">
          <a:solidFill>
            <a:schemeClr val="tx1"/>
          </a:solidFill>
          <a:latin typeface="+mn-lt"/>
          <a:ea typeface="+mn-ea"/>
        </a:defRPr>
      </a:lvl4pPr>
      <a:lvl5pPr marL="1899164" indent="-211019" algn="l" rtl="0" eaLnBrk="1" fontAlgn="base" hangingPunct="1">
        <a:spcBef>
          <a:spcPct val="20000"/>
        </a:spcBef>
        <a:spcAft>
          <a:spcPct val="0"/>
        </a:spcAft>
        <a:buChar char="»"/>
        <a:defRPr kumimoji="1" sz="2215">
          <a:solidFill>
            <a:schemeClr val="tx1"/>
          </a:solidFill>
          <a:latin typeface="+mn-lt"/>
          <a:ea typeface="+mn-ea"/>
        </a:defRPr>
      </a:lvl5pPr>
      <a:lvl6pPr marL="2321200" indent="-211019" algn="l" rtl="0" eaLnBrk="1" fontAlgn="base" hangingPunct="1">
        <a:spcBef>
          <a:spcPct val="20000"/>
        </a:spcBef>
        <a:spcAft>
          <a:spcPct val="0"/>
        </a:spcAft>
        <a:buChar char="»"/>
        <a:defRPr kumimoji="1" sz="2215">
          <a:solidFill>
            <a:schemeClr val="tx1"/>
          </a:solidFill>
          <a:latin typeface="+mn-lt"/>
          <a:ea typeface="+mn-ea"/>
        </a:defRPr>
      </a:lvl6pPr>
      <a:lvl7pPr marL="2743237" indent="-211019" algn="l" rtl="0" eaLnBrk="1" fontAlgn="base" hangingPunct="1">
        <a:spcBef>
          <a:spcPct val="20000"/>
        </a:spcBef>
        <a:spcAft>
          <a:spcPct val="0"/>
        </a:spcAft>
        <a:buChar char="»"/>
        <a:defRPr kumimoji="1" sz="2215">
          <a:solidFill>
            <a:schemeClr val="tx1"/>
          </a:solidFill>
          <a:latin typeface="+mn-lt"/>
          <a:ea typeface="+mn-ea"/>
        </a:defRPr>
      </a:lvl7pPr>
      <a:lvl8pPr marL="3165273" indent="-211019" algn="l" rtl="0" eaLnBrk="1" fontAlgn="base" hangingPunct="1">
        <a:spcBef>
          <a:spcPct val="20000"/>
        </a:spcBef>
        <a:spcAft>
          <a:spcPct val="0"/>
        </a:spcAft>
        <a:buChar char="»"/>
        <a:defRPr kumimoji="1" sz="2215">
          <a:solidFill>
            <a:schemeClr val="tx1"/>
          </a:solidFill>
          <a:latin typeface="+mn-lt"/>
          <a:ea typeface="+mn-ea"/>
        </a:defRPr>
      </a:lvl8pPr>
      <a:lvl9pPr marL="3587310" indent="-211019" algn="l" rtl="0" eaLnBrk="1" fontAlgn="base" hangingPunct="1">
        <a:spcBef>
          <a:spcPct val="20000"/>
        </a:spcBef>
        <a:spcAft>
          <a:spcPct val="0"/>
        </a:spcAft>
        <a:buChar char="»"/>
        <a:defRPr kumimoji="1" sz="221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407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37" algn="l" defTabSz="84407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73" algn="l" defTabSz="84407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10" algn="l" defTabSz="84407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45" algn="l" defTabSz="84407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183" algn="l" defTabSz="84407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18" algn="l" defTabSz="84407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55" algn="l" defTabSz="84407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292" algn="l" defTabSz="84407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5042484" y="1916832"/>
            <a:ext cx="4707937" cy="464046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" name="直線コネクタ 5"/>
          <p:cNvCxnSpPr>
            <a:cxnSpLocks/>
          </p:cNvCxnSpPr>
          <p:nvPr/>
        </p:nvCxnSpPr>
        <p:spPr>
          <a:xfrm flipH="1">
            <a:off x="5574631" y="2780928"/>
            <a:ext cx="15958" cy="236447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5457056" y="2730372"/>
            <a:ext cx="1245723" cy="3503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72000" rIns="36000" bIns="3600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　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長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457056" y="3461470"/>
            <a:ext cx="1245723" cy="3401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36000" rIns="36000" bIns="36000" anchor="ctr"/>
          <a:lstStyle>
            <a:lvl1pPr>
              <a:defRPr kumimoji="1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</a:rPr>
              <a:t>　　</a:t>
            </a:r>
            <a:r>
              <a:rPr lang="ja-JP" altLang="en-US" sz="1100" dirty="0">
                <a:solidFill>
                  <a:srgbClr val="000000"/>
                </a:solidFill>
              </a:rPr>
              <a:t>副 会 </a:t>
            </a:r>
            <a:r>
              <a:rPr lang="ja-JP" altLang="en-US" sz="1100" dirty="0" smtClean="0">
                <a:solidFill>
                  <a:srgbClr val="000000"/>
                </a:solidFill>
              </a:rPr>
              <a:t>長</a:t>
            </a:r>
            <a:endParaRPr lang="en-US" altLang="ja-JP" sz="1100" dirty="0">
              <a:solidFill>
                <a:srgbClr val="000000"/>
              </a:solidFill>
            </a:endParaRPr>
          </a:p>
        </p:txBody>
      </p:sp>
      <p:sp>
        <p:nvSpPr>
          <p:cNvPr id="14" name="テキスト ボックス 7"/>
          <p:cNvSpPr txBox="1">
            <a:spLocks noChangeArrowheads="1"/>
          </p:cNvSpPr>
          <p:nvPr/>
        </p:nvSpPr>
        <p:spPr bwMode="auto">
          <a:xfrm>
            <a:off x="65918" y="1826969"/>
            <a:ext cx="3956146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推進組織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2021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月までに設置予定）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「国際金融都市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OSAKA</a:t>
            </a:r>
            <a:r>
              <a:rPr lang="zh-TW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推進委員会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7110072" y="3356992"/>
            <a:ext cx="2451440" cy="460029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・会長をバックアップし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、活動を推進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（経済界の取りまとめや国との調整　など）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大かっこ 28"/>
          <p:cNvSpPr/>
          <p:nvPr/>
        </p:nvSpPr>
        <p:spPr>
          <a:xfrm>
            <a:off x="7128539" y="3401297"/>
            <a:ext cx="2337433" cy="459751"/>
          </a:xfrm>
          <a:prstGeom prst="bracketPair">
            <a:avLst>
              <a:gd name="adj" fmla="val 564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7092542" y="2672288"/>
            <a:ext cx="2608373" cy="468680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・会長は委員会を代表し、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国際金融都市実現に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向けた活動を推進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大かっこ 32"/>
          <p:cNvSpPr/>
          <p:nvPr/>
        </p:nvSpPr>
        <p:spPr>
          <a:xfrm>
            <a:off x="7128539" y="2707170"/>
            <a:ext cx="2337433" cy="424799"/>
          </a:xfrm>
          <a:prstGeom prst="bracketPair">
            <a:avLst>
              <a:gd name="adj" fmla="val 564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右矢印 24"/>
          <p:cNvSpPr/>
          <p:nvPr/>
        </p:nvSpPr>
        <p:spPr>
          <a:xfrm rot="5400000">
            <a:off x="4691011" y="142675"/>
            <a:ext cx="605294" cy="2654987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84EFA1D1-0BED-4201-865E-DD534BBEB5A9}"/>
              </a:ext>
            </a:extLst>
          </p:cNvPr>
          <p:cNvSpPr/>
          <p:nvPr/>
        </p:nvSpPr>
        <p:spPr>
          <a:xfrm>
            <a:off x="3438416" y="1412776"/>
            <a:ext cx="3701246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ja-JP" altLang="en-US" sz="11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趣旨に賛同する事業者等を募り、推進組織の設置へ</a:t>
            </a:r>
            <a:endParaRPr lang="en-US" altLang="ja-JP" sz="11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" y="107340"/>
            <a:ext cx="9900214" cy="369332"/>
          </a:xfrm>
          <a:prstGeom prst="rect">
            <a:avLst/>
          </a:prstGeom>
          <a:solidFill>
            <a:srgbClr val="0000FF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国際金融都市の実現に向けた推進体制（案）について</a:t>
            </a:r>
          </a:p>
        </p:txBody>
      </p:sp>
      <p:sp>
        <p:nvSpPr>
          <p:cNvPr id="2" name="角丸四角形 13">
            <a:extLst>
              <a:ext uri="{FF2B5EF4-FFF2-40B4-BE49-F238E27FC236}">
                <a16:creationId xmlns:a16="http://schemas.microsoft.com/office/drawing/2014/main" id="{581006E1-41D4-4388-8CEC-838E796210F5}"/>
              </a:ext>
            </a:extLst>
          </p:cNvPr>
          <p:cNvSpPr/>
          <p:nvPr/>
        </p:nvSpPr>
        <p:spPr>
          <a:xfrm>
            <a:off x="123184" y="667954"/>
            <a:ext cx="9627237" cy="656991"/>
          </a:xfrm>
          <a:prstGeom prst="roundRect">
            <a:avLst/>
          </a:prstGeom>
          <a:ln w="12700">
            <a:solidFill>
              <a:schemeClr val="tx2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2000"/>
              </a:lnSpc>
              <a:spcAft>
                <a:spcPts val="0"/>
              </a:spcAft>
            </a:pPr>
            <a:r>
              <a:rPr lang="ja-JP" alt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準備会</a:t>
            </a:r>
            <a:r>
              <a:rPr lang="ja-JP" altLang="en-US" sz="14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</a:t>
            </a:r>
            <a:r>
              <a:rPr lang="en-US" altLang="ja-JP" sz="14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2020</a:t>
            </a:r>
            <a:r>
              <a:rPr lang="ja-JP" altLang="en-US" sz="14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14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12</a:t>
            </a:r>
            <a:r>
              <a:rPr lang="ja-JP" altLang="en-US" sz="14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4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23</a:t>
            </a:r>
            <a:r>
              <a:rPr lang="ja-JP" altLang="en-US" sz="14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日開催</a:t>
            </a:r>
            <a:r>
              <a:rPr lang="ja-JP" alt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</a:t>
            </a:r>
            <a:endParaRPr lang="en-US" altLang="ja-JP" sz="14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大阪府・市、経済３団体が協力し、オール大阪で、国際金融都市の実現に向けた「推進組織」を設置するため、必要な事項について協議を行う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（発起人：大阪府知事・大阪市長・関西経済連合会 会長・大阪商工会議所 会頭・関西経済同友会 代表幹事）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7A2C4E7-35C7-4A14-9C42-C895A6A89FC0}"/>
              </a:ext>
            </a:extLst>
          </p:cNvPr>
          <p:cNvSpPr/>
          <p:nvPr/>
        </p:nvSpPr>
        <p:spPr>
          <a:xfrm>
            <a:off x="198866" y="4192551"/>
            <a:ext cx="4832946" cy="564680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0" tIns="36000" rIns="0" bIns="36000" anchor="ctr"/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委員会の目的及び事業に賛同し、国際金融都市の実現に向けての環境整備等の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事業を公正かつ確実に遂行することができ、十分な社会的信用を有する法人又は団体</a:t>
            </a: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（行政機関・経済団体・民間事業者・金融機関・教育機関　など）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四角形: 角を丸くする 2">
            <a:extLst>
              <a:ext uri="{FF2B5EF4-FFF2-40B4-BE49-F238E27FC236}">
                <a16:creationId xmlns:a16="http://schemas.microsoft.com/office/drawing/2014/main" id="{CFFD11B8-620B-4299-A1F1-19074708D9AE}"/>
              </a:ext>
            </a:extLst>
          </p:cNvPr>
          <p:cNvSpPr/>
          <p:nvPr/>
        </p:nvSpPr>
        <p:spPr>
          <a:xfrm>
            <a:off x="131189" y="2527335"/>
            <a:ext cx="527049" cy="216208"/>
          </a:xfrm>
          <a:prstGeom prst="roundRect">
            <a:avLst/>
          </a:prstGeom>
          <a:solidFill>
            <a:schemeClr val="accent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目的</a:t>
            </a:r>
          </a:p>
        </p:txBody>
      </p:sp>
      <p:sp>
        <p:nvSpPr>
          <p:cNvPr id="10" name="四角形: 角を丸くする 2">
            <a:extLst>
              <a:ext uri="{FF2B5EF4-FFF2-40B4-BE49-F238E27FC236}">
                <a16:creationId xmlns:a16="http://schemas.microsoft.com/office/drawing/2014/main" id="{C36E5719-6ADB-4B0B-836D-65082F0B2F9E}"/>
              </a:ext>
            </a:extLst>
          </p:cNvPr>
          <p:cNvSpPr/>
          <p:nvPr/>
        </p:nvSpPr>
        <p:spPr>
          <a:xfrm>
            <a:off x="131189" y="2971875"/>
            <a:ext cx="526708" cy="196328"/>
          </a:xfrm>
          <a:prstGeom prst="roundRect">
            <a:avLst/>
          </a:prstGeom>
          <a:solidFill>
            <a:schemeClr val="accent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事業</a:t>
            </a:r>
          </a:p>
        </p:txBody>
      </p:sp>
      <p:sp>
        <p:nvSpPr>
          <p:cNvPr id="12" name="四角形: 角を丸くする 2">
            <a:extLst>
              <a:ext uri="{FF2B5EF4-FFF2-40B4-BE49-F238E27FC236}">
                <a16:creationId xmlns:a16="http://schemas.microsoft.com/office/drawing/2014/main" id="{CE564D29-006F-47C8-94C2-8BEAD549189A}"/>
              </a:ext>
            </a:extLst>
          </p:cNvPr>
          <p:cNvSpPr/>
          <p:nvPr/>
        </p:nvSpPr>
        <p:spPr>
          <a:xfrm>
            <a:off x="131189" y="4005064"/>
            <a:ext cx="1440160" cy="190385"/>
          </a:xfrm>
          <a:prstGeom prst="roundRect">
            <a:avLst/>
          </a:prstGeom>
          <a:solidFill>
            <a:schemeClr val="accent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構成員（委員）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Rectangle 54"/>
          <p:cNvSpPr>
            <a:spLocks noChangeArrowheads="1"/>
          </p:cNvSpPr>
          <p:nvPr/>
        </p:nvSpPr>
        <p:spPr bwMode="auto">
          <a:xfrm>
            <a:off x="5282913" y="2413723"/>
            <a:ext cx="4292835" cy="173835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0BA012B8-48EE-401D-A2F7-397F8673E40F}"/>
              </a:ext>
            </a:extLst>
          </p:cNvPr>
          <p:cNvSpPr/>
          <p:nvPr/>
        </p:nvSpPr>
        <p:spPr>
          <a:xfrm>
            <a:off x="7696140" y="6275633"/>
            <a:ext cx="2175038" cy="266423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〇部　 会：必要に応じ設置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〇事務局：大阪府市の担当部局</a:t>
            </a:r>
          </a:p>
        </p:txBody>
      </p:sp>
      <p:sp>
        <p:nvSpPr>
          <p:cNvPr id="64" name="テキスト ボックス 7"/>
          <p:cNvSpPr txBox="1">
            <a:spLocks noChangeArrowheads="1"/>
          </p:cNvSpPr>
          <p:nvPr/>
        </p:nvSpPr>
        <p:spPr bwMode="auto">
          <a:xfrm>
            <a:off x="5195653" y="2339008"/>
            <a:ext cx="693451" cy="1538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0" tIns="0" rIns="0" bIns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200"/>
              </a:lnSpc>
            </a:pPr>
            <a:r>
              <a:rPr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役員会</a:t>
            </a: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320953"/>
              </p:ext>
            </p:extLst>
          </p:nvPr>
        </p:nvGraphicFramePr>
        <p:xfrm>
          <a:off x="214346" y="5498098"/>
          <a:ext cx="4569077" cy="10591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2653">
                  <a:extLst>
                    <a:ext uri="{9D8B030D-6E8A-4147-A177-3AD203B41FA5}">
                      <a16:colId xmlns:a16="http://schemas.microsoft.com/office/drawing/2014/main" val="1698307725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678202517"/>
                    </a:ext>
                  </a:extLst>
                </a:gridCol>
              </a:tblGrid>
              <a:tr h="337857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en-US" altLang="ja-JP" sz="1000" dirty="0"/>
                        <a:t>【</a:t>
                      </a:r>
                      <a:r>
                        <a:rPr kumimoji="1" lang="ja-JP" altLang="en-US" sz="1000" dirty="0"/>
                        <a:t>総　 会</a:t>
                      </a:r>
                      <a:r>
                        <a:rPr kumimoji="1" lang="en-US" altLang="ja-JP" sz="1000" dirty="0"/>
                        <a:t>】 </a:t>
                      </a:r>
                      <a:endParaRPr kumimoji="1" lang="ja-JP" altLang="en-US" sz="1000" dirty="0"/>
                    </a:p>
                  </a:txBody>
                  <a:tcPr marL="36000" marR="3600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000" dirty="0" smtClean="0"/>
                        <a:t>委員会の運営に係る重要事項について審議・決定</a:t>
                      </a:r>
                      <a:r>
                        <a:rPr kumimoji="1" lang="ja-JP" altLang="en-US" sz="900" dirty="0" smtClean="0"/>
                        <a:t>（会長・副会長・委員）</a:t>
                      </a: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800" dirty="0" smtClean="0"/>
                        <a:t>（事業計画、その他の委員会の運営に関する事項）</a:t>
                      </a:r>
                      <a:endParaRPr kumimoji="1" lang="ja-JP" altLang="en-US" sz="800" dirty="0"/>
                    </a:p>
                  </a:txBody>
                  <a:tcPr marL="36000" marR="36000" marT="0" marB="0" anchor="ctr"/>
                </a:tc>
                <a:extLst>
                  <a:ext uri="{0D108BD9-81ED-4DB2-BD59-A6C34878D82A}">
                    <a16:rowId xmlns:a16="http://schemas.microsoft.com/office/drawing/2014/main" val="3986140241"/>
                  </a:ext>
                </a:extLst>
              </a:tr>
              <a:tr h="185333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en-US" altLang="ja-JP" sz="1000" dirty="0"/>
                        <a:t>【</a:t>
                      </a:r>
                      <a:r>
                        <a:rPr kumimoji="1" lang="ja-JP" altLang="en-US" sz="1000" dirty="0"/>
                        <a:t>役員会</a:t>
                      </a:r>
                      <a:r>
                        <a:rPr kumimoji="1" lang="en-US" altLang="ja-JP" sz="1000" dirty="0"/>
                        <a:t>】 </a:t>
                      </a:r>
                      <a:endParaRPr kumimoji="1" lang="ja-JP" altLang="en-US" sz="1000" dirty="0"/>
                    </a:p>
                  </a:txBody>
                  <a:tcPr marL="36000" marR="3600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266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委員会の円滑な業務執行を図るために設置</a:t>
                      </a:r>
                      <a:r>
                        <a:rPr kumimoji="1" lang="ja-JP" altLang="en-US" sz="1000" baseline="0" dirty="0"/>
                        <a:t> </a:t>
                      </a:r>
                      <a:r>
                        <a:rPr kumimoji="1" lang="ja-JP" altLang="en-US" sz="1000" baseline="0" dirty="0" smtClean="0"/>
                        <a:t>　　　</a:t>
                      </a:r>
                      <a:r>
                        <a:rPr kumimoji="1" lang="ja-JP" altLang="en-US" sz="900" dirty="0" smtClean="0"/>
                        <a:t>（</a:t>
                      </a:r>
                      <a:r>
                        <a:rPr kumimoji="1" lang="ja-JP" altLang="en-US" sz="900" dirty="0"/>
                        <a:t>会長・</a:t>
                      </a:r>
                      <a:r>
                        <a:rPr kumimoji="1" lang="ja-JP" altLang="en-US" sz="900" dirty="0" smtClean="0"/>
                        <a:t>副会長）</a:t>
                      </a:r>
                      <a:endParaRPr kumimoji="1" lang="en-US" altLang="ja-JP" sz="900" dirty="0"/>
                    </a:p>
                  </a:txBody>
                  <a:tcPr marL="36000" marR="36000" marT="0" marB="0" anchor="ctr"/>
                </a:tc>
                <a:extLst>
                  <a:ext uri="{0D108BD9-81ED-4DB2-BD59-A6C34878D82A}">
                    <a16:rowId xmlns:a16="http://schemas.microsoft.com/office/drawing/2014/main" val="330311972"/>
                  </a:ext>
                </a:extLst>
              </a:tr>
              <a:tr h="288049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en-US" altLang="ja-JP" sz="1000" dirty="0"/>
                        <a:t>【</a:t>
                      </a:r>
                      <a:r>
                        <a:rPr kumimoji="1" lang="ja-JP" altLang="en-US" sz="1000" dirty="0"/>
                        <a:t>幹事会</a:t>
                      </a:r>
                      <a:r>
                        <a:rPr kumimoji="1" lang="en-US" altLang="ja-JP" sz="1000" dirty="0"/>
                        <a:t>】</a:t>
                      </a:r>
                      <a:endParaRPr kumimoji="1" lang="ja-JP" altLang="en-US" sz="1000" dirty="0"/>
                    </a:p>
                  </a:txBody>
                  <a:tcPr marL="36000" marR="3600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266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委員会の円滑な運営に資するために設置</a:t>
                      </a:r>
                      <a:r>
                        <a:rPr kumimoji="1" lang="ja-JP" altLang="en-US" sz="900" dirty="0"/>
                        <a:t>　</a:t>
                      </a:r>
                      <a:r>
                        <a:rPr kumimoji="1" lang="ja-JP" altLang="en-US" sz="900" baseline="0" dirty="0"/>
                        <a:t>   </a:t>
                      </a:r>
                      <a:r>
                        <a:rPr kumimoji="1" lang="ja-JP" altLang="en-US" sz="900" baseline="0" dirty="0" smtClean="0"/>
                        <a:t>　　　 </a:t>
                      </a:r>
                      <a:r>
                        <a:rPr kumimoji="1" lang="ja-JP" altLang="en-US" sz="900" dirty="0" smtClean="0"/>
                        <a:t>（</a:t>
                      </a:r>
                      <a:r>
                        <a:rPr kumimoji="1" lang="ja-JP" altLang="en-US" sz="900" dirty="0"/>
                        <a:t>総会の担当者会議）</a:t>
                      </a:r>
                      <a:endParaRPr kumimoji="1" lang="en-US" altLang="ja-JP" sz="900" dirty="0"/>
                    </a:p>
                    <a:p>
                      <a:pPr>
                        <a:lnSpc>
                          <a:spcPts val="900"/>
                        </a:lnSpc>
                      </a:pPr>
                      <a:r>
                        <a:rPr kumimoji="1" lang="ja-JP" altLang="en-US" sz="800" dirty="0"/>
                        <a:t>（事業に関する企画・立案など）</a:t>
                      </a:r>
                    </a:p>
                  </a:txBody>
                  <a:tcPr marL="36000" marR="36000" marT="0" marB="0" anchor="ctr"/>
                </a:tc>
                <a:extLst>
                  <a:ext uri="{0D108BD9-81ED-4DB2-BD59-A6C34878D82A}">
                    <a16:rowId xmlns:a16="http://schemas.microsoft.com/office/drawing/2014/main" val="1159073986"/>
                  </a:ext>
                </a:extLst>
              </a:tr>
              <a:tr h="247960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en-US" altLang="ja-JP" sz="600" dirty="0"/>
                        <a:t>【</a:t>
                      </a:r>
                      <a:r>
                        <a:rPr kumimoji="1" lang="ja-JP" altLang="en-US" sz="600" dirty="0"/>
                        <a:t>アドバイザリーボード</a:t>
                      </a:r>
                      <a:r>
                        <a:rPr kumimoji="1" lang="en-US" altLang="ja-JP" sz="600" dirty="0"/>
                        <a:t>】</a:t>
                      </a:r>
                      <a:endParaRPr kumimoji="1" lang="ja-JP" altLang="en-US" sz="600" dirty="0"/>
                    </a:p>
                  </a:txBody>
                  <a:tcPr marL="36000" marR="3600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266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委員会に対し、必要に応じて専門的・技術的な事項の助言等を行う</a:t>
                      </a:r>
                      <a:endParaRPr kumimoji="1" lang="en-US" altLang="ja-JP" sz="1000" dirty="0"/>
                    </a:p>
                  </a:txBody>
                  <a:tcPr marL="36000" marR="36000" marT="0" marB="0" anchor="ctr"/>
                </a:tc>
                <a:extLst>
                  <a:ext uri="{0D108BD9-81ED-4DB2-BD59-A6C34878D82A}">
                    <a16:rowId xmlns:a16="http://schemas.microsoft.com/office/drawing/2014/main" val="2581219270"/>
                  </a:ext>
                </a:extLst>
              </a:tr>
            </a:tbl>
          </a:graphicData>
        </a:graphic>
      </p:graphicFrame>
      <p:sp>
        <p:nvSpPr>
          <p:cNvPr id="41" name="四角形: 角を丸くする 2">
            <a:extLst>
              <a:ext uri="{FF2B5EF4-FFF2-40B4-BE49-F238E27FC236}">
                <a16:creationId xmlns:a16="http://schemas.microsoft.com/office/drawing/2014/main" id="{C36E5719-6ADB-4B0B-836D-65082F0B2F9E}"/>
              </a:ext>
            </a:extLst>
          </p:cNvPr>
          <p:cNvSpPr/>
          <p:nvPr/>
        </p:nvSpPr>
        <p:spPr>
          <a:xfrm>
            <a:off x="123184" y="5275211"/>
            <a:ext cx="1005387" cy="187260"/>
          </a:xfrm>
          <a:prstGeom prst="roundRect">
            <a:avLst/>
          </a:prstGeom>
          <a:solidFill>
            <a:schemeClr val="accent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執行体制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87A2C4E7-35C7-4A14-9C42-C895A6A89FC0}"/>
              </a:ext>
            </a:extLst>
          </p:cNvPr>
          <p:cNvSpPr/>
          <p:nvPr/>
        </p:nvSpPr>
        <p:spPr>
          <a:xfrm>
            <a:off x="882013" y="2471209"/>
            <a:ext cx="3566932" cy="457078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0" tIns="36000" rIns="0" bIns="36000" anchor="ctr"/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行政機関・経済界・各種団体等が協力し、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オール大阪で、国際金融都市の実現に向けた取組みを推進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87A2C4E7-35C7-4A14-9C42-C895A6A89FC0}"/>
              </a:ext>
            </a:extLst>
          </p:cNvPr>
          <p:cNvSpPr/>
          <p:nvPr/>
        </p:nvSpPr>
        <p:spPr>
          <a:xfrm>
            <a:off x="836653" y="2959044"/>
            <a:ext cx="3908222" cy="931405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0" tIns="36000" rIns="0" bIns="36000" anchor="ctr"/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 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国際金融都市の実現に向けての環境整備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 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国際金融都市の実現に向けての調査・研究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 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金融に関係する団体、業界等との意見の交換・連携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国際金融都市に関連する情報発信・要望活動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その他、委員会の目的を達成するために必要な事項</a:t>
            </a:r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0BA012B8-48EE-401D-A2F7-397F8673E40F}"/>
              </a:ext>
            </a:extLst>
          </p:cNvPr>
          <p:cNvSpPr/>
          <p:nvPr/>
        </p:nvSpPr>
        <p:spPr>
          <a:xfrm>
            <a:off x="5988874" y="5086923"/>
            <a:ext cx="2780550" cy="214285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総会の担当者会議（各関係団体等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の担当者が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参加）</a:t>
            </a: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0BA012B8-48EE-401D-A2F7-397F8673E40F}"/>
              </a:ext>
            </a:extLst>
          </p:cNvPr>
          <p:cNvSpPr/>
          <p:nvPr/>
        </p:nvSpPr>
        <p:spPr>
          <a:xfrm>
            <a:off x="346046" y="6525344"/>
            <a:ext cx="5039002" cy="374033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委員会の事務処理を行う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事務局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を設置（当面の間、大阪府市で対応）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委員会の目的を達するために必要な事項を調査・検討するため必要に応じ、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部会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を設置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0BA012B8-48EE-401D-A2F7-397F8673E40F}"/>
              </a:ext>
            </a:extLst>
          </p:cNvPr>
          <p:cNvSpPr/>
          <p:nvPr/>
        </p:nvSpPr>
        <p:spPr>
          <a:xfrm>
            <a:off x="990458" y="4771313"/>
            <a:ext cx="4253100" cy="442433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0" rIns="0" anchor="ctr"/>
          <a:lstStyle/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会費は徴収しない　　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委員は無報酬とする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事務局運営費については、大阪府市で費用負担を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行う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（現在予算措置について調整中）</a:t>
            </a:r>
            <a:endParaRPr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その他、各委員の推進活動に必要な経費は、委員自身が負担する</a:t>
            </a:r>
          </a:p>
        </p:txBody>
      </p:sp>
      <p:sp>
        <p:nvSpPr>
          <p:cNvPr id="56" name="Rectangle 54"/>
          <p:cNvSpPr>
            <a:spLocks noChangeArrowheads="1"/>
          </p:cNvSpPr>
          <p:nvPr/>
        </p:nvSpPr>
        <p:spPr bwMode="auto">
          <a:xfrm>
            <a:off x="5282913" y="5090598"/>
            <a:ext cx="3386741" cy="21061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7185248" y="4386382"/>
            <a:ext cx="2391428" cy="4997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0" tIns="0" rIns="0" bIns="0" anchor="ctr"/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・企業や団体の人的資源やネットワークなどの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リソースを活用し、推進活動に参画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・プレーヤーの声を反映　など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テキスト ボックス 7"/>
          <p:cNvSpPr txBox="1">
            <a:spLocks noChangeArrowheads="1"/>
          </p:cNvSpPr>
          <p:nvPr/>
        </p:nvSpPr>
        <p:spPr bwMode="auto">
          <a:xfrm>
            <a:off x="5084225" y="2004928"/>
            <a:ext cx="993601" cy="1538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0" tIns="0" rIns="0" bIns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200"/>
              </a:lnSpc>
            </a:pPr>
            <a:r>
              <a:rPr lang="ja-JP" altLang="en-US" sz="13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委員会組織</a:t>
            </a:r>
          </a:p>
        </p:txBody>
      </p:sp>
      <p:cxnSp>
        <p:nvCxnSpPr>
          <p:cNvPr id="57" name="直線コネクタ 56"/>
          <p:cNvCxnSpPr>
            <a:cxnSpLocks/>
          </p:cNvCxnSpPr>
          <p:nvPr/>
        </p:nvCxnSpPr>
        <p:spPr>
          <a:xfrm>
            <a:off x="5589232" y="4581128"/>
            <a:ext cx="37188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5723502" y="4411519"/>
            <a:ext cx="979278" cy="38563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委員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大かっこ 30"/>
          <p:cNvSpPr/>
          <p:nvPr/>
        </p:nvSpPr>
        <p:spPr>
          <a:xfrm>
            <a:off x="7139662" y="4386382"/>
            <a:ext cx="2326310" cy="499720"/>
          </a:xfrm>
          <a:prstGeom prst="bracketPair">
            <a:avLst>
              <a:gd name="adj" fmla="val 564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0BA012B8-48EE-401D-A2F7-397F8673E40F}"/>
              </a:ext>
            </a:extLst>
          </p:cNvPr>
          <p:cNvSpPr/>
          <p:nvPr/>
        </p:nvSpPr>
        <p:spPr>
          <a:xfrm>
            <a:off x="5367502" y="6194592"/>
            <a:ext cx="2033497" cy="154471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報酬については事務局運営費から負担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7225378" y="5707828"/>
            <a:ext cx="2207116" cy="4997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0" tIns="0" rIns="0" bIns="0" anchor="ctr"/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・委員会に対して助言等を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行う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9" name="大かっこ 58"/>
          <p:cNvSpPr/>
          <p:nvPr/>
        </p:nvSpPr>
        <p:spPr>
          <a:xfrm>
            <a:off x="7160654" y="5792114"/>
            <a:ext cx="2305317" cy="398104"/>
          </a:xfrm>
          <a:prstGeom prst="bracketPair">
            <a:avLst>
              <a:gd name="adj" fmla="val 564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二等辺三角形 60">
            <a:extLst>
              <a:ext uri="{FF2B5EF4-FFF2-40B4-BE49-F238E27FC236}">
                <a16:creationId xmlns:a16="http://schemas.microsoft.com/office/drawing/2014/main" id="{2F687FE6-DDB0-4514-A98F-C45A55587A28}"/>
              </a:ext>
            </a:extLst>
          </p:cNvPr>
          <p:cNvSpPr/>
          <p:nvPr/>
        </p:nvSpPr>
        <p:spPr>
          <a:xfrm rot="10800000" flipV="1">
            <a:off x="5241033" y="5503952"/>
            <a:ext cx="1853833" cy="361842"/>
          </a:xfrm>
          <a:prstGeom prst="triangle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100000"/>
                </a:schemeClr>
              </a:gs>
            </a:gsLst>
            <a:lin ang="16200000" scaled="1"/>
            <a:tileRect/>
          </a:gradFill>
          <a:ln>
            <a:noFill/>
          </a:ln>
          <a:scene3d>
            <a:camera prst="orthographicFront">
              <a:rot lat="1080000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 dirty="0"/>
          </a:p>
        </p:txBody>
      </p:sp>
      <p:sp>
        <p:nvSpPr>
          <p:cNvPr id="63" name="正方形/長方形 62"/>
          <p:cNvSpPr/>
          <p:nvPr/>
        </p:nvSpPr>
        <p:spPr>
          <a:xfrm>
            <a:off x="5322671" y="5796037"/>
            <a:ext cx="1705647" cy="362102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1">
                <a:shade val="50000"/>
              </a:schemeClr>
            </a:solidFill>
          </a:ln>
        </p:spPr>
        <p:txBody>
          <a:bodyPr wrap="square" lIns="36000" tIns="43200" rIns="36000" bIns="36000">
            <a:sp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ja-JP" altLang="en-US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アドバイザリーボード</a:t>
            </a:r>
            <a:endParaRPr lang="en-US" altLang="ja-JP" sz="12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000"/>
              </a:lnSpc>
              <a:spcAft>
                <a:spcPts val="0"/>
              </a:spcAft>
            </a:pP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 （学識経験者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0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など）</a:t>
            </a:r>
            <a:endParaRPr lang="en-US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52" name="テキスト ボックス 7"/>
          <p:cNvSpPr txBox="1">
            <a:spLocks noChangeArrowheads="1"/>
          </p:cNvSpPr>
          <p:nvPr/>
        </p:nvSpPr>
        <p:spPr bwMode="auto">
          <a:xfrm>
            <a:off x="5322671" y="5147320"/>
            <a:ext cx="654085" cy="1538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0" tIns="0" rIns="0" bIns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200"/>
              </a:lnSpc>
            </a:pPr>
            <a:r>
              <a:rPr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幹事会</a:t>
            </a:r>
          </a:p>
        </p:txBody>
      </p:sp>
    </p:spTree>
    <p:extLst>
      <p:ext uri="{BB962C8B-B14F-4D97-AF65-F5344CB8AC3E}">
        <p14:creationId xmlns:p14="http://schemas.microsoft.com/office/powerpoint/2010/main" val="1754008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Meiryo UI"/>
        <a:cs typeface=""/>
      </a:majorFont>
      <a:minorFont>
        <a:latin typeface="Calibr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lIns="0" rIns="0" anchor="ctr"/>
      <a:lstStyle>
        <a:defPPr algn="ctr" fontAlgn="auto">
          <a:spcBef>
            <a:spcPts val="0"/>
          </a:spcBef>
          <a:spcAft>
            <a:spcPts val="0"/>
          </a:spcAft>
          <a:defRPr sz="12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ビジョンテンプレ">
  <a:themeElements>
    <a:clrScheme name="~7425395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~7425395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CCFFCC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CCFFCC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~742539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~7425395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~7425395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~7425395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~7425395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~7425395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~7425395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~7425395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~7425395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~7425395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~7425395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~7425395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4AE98D9A-9077-4572-B54B-889BAD4CAA19}" vid="{0A362F11-FC69-44A7-AE68-7D19D4CC1BD2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54123</TotalTime>
  <Words>652</Words>
  <Application>Microsoft Office PowerPoint</Application>
  <PresentationFormat>A4 210 x 297 mm</PresentationFormat>
  <Paragraphs>56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メイリオ</vt:lpstr>
      <vt:lpstr>Arial</vt:lpstr>
      <vt:lpstr>Calibri</vt:lpstr>
      <vt:lpstr>Times New Roman</vt:lpstr>
      <vt:lpstr>Office テーマ</vt:lpstr>
      <vt:lpstr>ビジョンテンプレ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大阪の将来像</dc:title>
  <dc:creator>森口　直人</dc:creator>
  <cp:lastModifiedBy>和田　峻輔</cp:lastModifiedBy>
  <cp:revision>4643</cp:revision>
  <cp:lastPrinted>2020-12-22T12:23:36Z</cp:lastPrinted>
  <dcterms:created xsi:type="dcterms:W3CDTF">2015-07-03T07:38:07Z</dcterms:created>
  <dcterms:modified xsi:type="dcterms:W3CDTF">2020-12-22T12:23:45Z</dcterms:modified>
</cp:coreProperties>
</file>