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  <p:sldMasterId id="2147483684" r:id="rId2"/>
  </p:sldMasterIdLst>
  <p:notesMasterIdLst>
    <p:notesMasterId r:id="rId6"/>
  </p:notesMasterIdLst>
  <p:handoutMasterIdLst>
    <p:handoutMasterId r:id="rId7"/>
  </p:handoutMasterIdLst>
  <p:sldIdLst>
    <p:sldId id="279" r:id="rId3"/>
    <p:sldId id="280" r:id="rId4"/>
    <p:sldId id="303" r:id="rId5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09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64B2"/>
    <a:srgbClr val="4976C7"/>
    <a:srgbClr val="E6E6E6"/>
    <a:srgbClr val="4584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32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1128" y="66"/>
      </p:cViewPr>
      <p:guideLst>
        <p:guide orient="horz" pos="240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97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222970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2A21E3-F9A9-4538-8147-754E679E5D6D}" type="datetimeFigureOut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5C6583-3A28-4D61-9FD2-4A37A3694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681556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ja-JP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50523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7221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EFADB-3CEB-418C-A904-4A99933E2468}" type="datetime1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B8D1-E384-4ABF-9F79-4EB3205F8B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03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275E3-4C93-4054-B235-E7EFB1502578}" type="datetime1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B8D1-E384-4ABF-9F79-4EB3205F8B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744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29DD6-8ACF-48AE-A059-2750C9928A29}" type="datetime1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B8D1-E384-4ABF-9F79-4EB3205F8B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50144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DCA28-1237-4348-AC1B-7ABB7D84A7A0}" type="datetimeFigureOut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378E-ED99-4649-A88A-944E4C47FA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64946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DCA28-1237-4348-AC1B-7ABB7D84A7A0}" type="datetimeFigureOut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378E-ED99-4649-A88A-944E4C47FA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26185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DCA28-1237-4348-AC1B-7ABB7D84A7A0}" type="datetimeFigureOut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378E-ED99-4649-A88A-944E4C47FA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6912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DCA28-1237-4348-AC1B-7ABB7D84A7A0}" type="datetimeFigureOut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378E-ED99-4649-A88A-944E4C47FA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60391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DCA28-1237-4348-AC1B-7ABB7D84A7A0}" type="datetimeFigureOut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378E-ED99-4649-A88A-944E4C47FA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64981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DCA28-1237-4348-AC1B-7ABB7D84A7A0}" type="datetimeFigureOut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378E-ED99-4649-A88A-944E4C47FA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37869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DCA28-1237-4348-AC1B-7ABB7D84A7A0}" type="datetimeFigureOut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378E-ED99-4649-A88A-944E4C47FA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88782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DCA28-1237-4348-AC1B-7ABB7D84A7A0}" type="datetimeFigureOut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378E-ED99-4649-A88A-944E4C47FA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430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CBEF7-A3ED-46A4-A4AB-49DBB277F7E0}" type="datetime1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B8D1-E384-4ABF-9F79-4EB3205F8B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30448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DCA28-1237-4348-AC1B-7ABB7D84A7A0}" type="datetimeFigureOut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378E-ED99-4649-A88A-944E4C47FA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01206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DCA28-1237-4348-AC1B-7ABB7D84A7A0}" type="datetimeFigureOut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378E-ED99-4649-A88A-944E4C47FA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8408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DCA28-1237-4348-AC1B-7ABB7D84A7A0}" type="datetimeFigureOut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378E-ED99-4649-A88A-944E4C47FA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2529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35C1E-6092-4629-94A6-93883CF7517C}" type="datetime1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B8D1-E384-4ABF-9F79-4EB3205F8B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416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E435-FE75-4DD1-9EBE-C4710D65A332}" type="datetime1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B8D1-E384-4ABF-9F79-4EB3205F8B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7482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701DA-4E38-444F-8C18-2C0BF33B847C}" type="datetime1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B8D1-E384-4ABF-9F79-4EB3205F8B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843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35EF-BDCE-4496-AFEB-FBA214353044}" type="datetime1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B8D1-E384-4ABF-9F79-4EB3205F8B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1359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ADD59-753B-429D-A0C8-EE60B7E2D719}" type="datetime1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B8D1-E384-4ABF-9F79-4EB3205F8B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6985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2A93-2584-420C-9B89-1DFC6B068984}" type="datetime1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B8D1-E384-4ABF-9F79-4EB3205F8B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209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ED784-8E45-46CA-9E1D-ACD7B3EB707A}" type="datetime1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B8D1-E384-4ABF-9F79-4EB3205F8B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7927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14FFE-CD32-4842-AD9B-7AECBCF9F002}" type="datetime1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CB8D1-E384-4ABF-9F79-4EB3205F8B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6280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DCA28-1237-4348-AC1B-7ABB7D84A7A0}" type="datetimeFigureOut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D378E-ED99-4649-A88A-944E4C47FA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1594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98954" y="3528988"/>
            <a:ext cx="6573407" cy="2058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85800">
              <a:lnSpc>
                <a:spcPts val="3600"/>
              </a:lnSpc>
              <a:defRPr/>
            </a:pPr>
            <a:endParaRPr lang="ja-JP" altLang="en-US" sz="240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-3566" y="2599674"/>
            <a:ext cx="9147566" cy="2065316"/>
            <a:chOff x="30797" y="44623"/>
            <a:chExt cx="9077706" cy="947814"/>
          </a:xfrm>
        </p:grpSpPr>
        <p:sp>
          <p:nvSpPr>
            <p:cNvPr id="15" name="タイトル 1"/>
            <p:cNvSpPr txBox="1">
              <a:spLocks/>
            </p:cNvSpPr>
            <p:nvPr/>
          </p:nvSpPr>
          <p:spPr>
            <a:xfrm>
              <a:off x="35496" y="44623"/>
              <a:ext cx="9073007" cy="846127"/>
            </a:xfrm>
            <a:prstGeom prst="rect">
              <a:avLst/>
            </a:prstGeom>
            <a:solidFill>
              <a:srgbClr val="4F81BD"/>
            </a:solidFill>
          </p:spPr>
          <p:txBody>
            <a:bodyPr vert="horz" lIns="68580" tIns="34290" rIns="68580" bIns="34290" rtlCol="0" anchor="ctr">
              <a:normAutofit fontScale="97500"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00">
                <a:lnSpc>
                  <a:spcPct val="150000"/>
                </a:lnSpc>
                <a:defRPr/>
              </a:pPr>
              <a:endParaRPr lang="ja-JP" altLang="en-US" sz="405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30797" y="890750"/>
              <a:ext cx="9071992" cy="101687"/>
            </a:xfrm>
            <a:prstGeom prst="rect">
              <a:avLst/>
            </a:prstGeom>
            <a:gradFill flip="none" rotWithShape="1">
              <a:gsLst>
                <a:gs pos="0">
                  <a:srgbClr val="1F497D">
                    <a:lumMod val="60000"/>
                    <a:lumOff val="40000"/>
                  </a:srgbClr>
                </a:gs>
                <a:gs pos="50000">
                  <a:srgbClr val="4BACC6">
                    <a:lumMod val="20000"/>
                    <a:lumOff val="80000"/>
                  </a:srgbClr>
                </a:gs>
                <a:gs pos="100000">
                  <a:srgbClr val="1F497D">
                    <a:lumMod val="60000"/>
                    <a:lumOff val="40000"/>
                  </a:srgbClr>
                </a:gs>
              </a:gsLst>
              <a:lin ang="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00">
                <a:defRPr/>
              </a:pPr>
              <a:endParaRPr lang="ja-JP" altLang="en-US" sz="1500">
                <a:solidFill>
                  <a:sysClr val="window" lastClr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19" name="タイトル 1"/>
          <p:cNvSpPr txBox="1">
            <a:spLocks/>
          </p:cNvSpPr>
          <p:nvPr/>
        </p:nvSpPr>
        <p:spPr>
          <a:xfrm>
            <a:off x="141929" y="2712089"/>
            <a:ext cx="8725846" cy="1554740"/>
          </a:xfrm>
          <a:prstGeom prst="rect">
            <a:avLst/>
          </a:prstGeom>
          <a:noFill/>
        </p:spPr>
        <p:txBody>
          <a:bodyPr vert="horz" lIns="68580" tIns="34290" rIns="68580" bIns="34290" rtlCol="0" anchor="ctr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85800">
              <a:lnSpc>
                <a:spcPts val="3750"/>
              </a:lnSpc>
              <a:defRPr/>
            </a:pPr>
            <a:r>
              <a:rPr lang="ja-JP" altLang="en-US" sz="3600" b="1" spc="-75" dirty="0">
                <a:solidFill>
                  <a:prstClr val="white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「国際金融都市</a:t>
            </a:r>
            <a:r>
              <a:rPr lang="en-US" altLang="ja-JP" sz="3600" b="1" spc="-75" dirty="0">
                <a:solidFill>
                  <a:prstClr val="white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OSAKA</a:t>
            </a:r>
            <a:r>
              <a:rPr lang="ja-JP" altLang="en-US" sz="3600" b="1" spc="-75" dirty="0">
                <a:solidFill>
                  <a:prstClr val="white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推進委員会」</a:t>
            </a:r>
            <a:r>
              <a:rPr lang="en-US" altLang="ja-JP" sz="3600" b="1" spc="-75" dirty="0">
                <a:solidFill>
                  <a:prstClr val="white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/>
            </a:r>
            <a:br>
              <a:rPr lang="en-US" altLang="ja-JP" sz="3600" b="1" spc="-75" dirty="0">
                <a:solidFill>
                  <a:prstClr val="white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</a:br>
            <a:r>
              <a:rPr lang="ja-JP" altLang="en-US" sz="3600" b="1" spc="-75" dirty="0" smtClean="0">
                <a:solidFill>
                  <a:prstClr val="white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第</a:t>
            </a:r>
            <a:r>
              <a:rPr lang="ja-JP" altLang="en-US" sz="3600" b="1" spc="-75" dirty="0">
                <a:solidFill>
                  <a:prstClr val="white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３</a:t>
            </a:r>
            <a:r>
              <a:rPr lang="ja-JP" altLang="en-US" sz="3600" b="1" spc="-75" dirty="0" smtClean="0">
                <a:solidFill>
                  <a:prstClr val="white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回 </a:t>
            </a:r>
            <a:r>
              <a:rPr lang="ja-JP" altLang="en-US" sz="3600" b="1" spc="-75" dirty="0">
                <a:solidFill>
                  <a:prstClr val="white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部会</a:t>
            </a:r>
            <a:r>
              <a:rPr lang="ja-JP" altLang="en-US" sz="3600" b="1" spc="-75" dirty="0" smtClean="0">
                <a:solidFill>
                  <a:prstClr val="white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資料</a:t>
            </a:r>
            <a:endParaRPr lang="en-US" altLang="ja-JP" sz="3600" b="1" spc="-75" dirty="0">
              <a:solidFill>
                <a:prstClr val="white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Meiryo UI" panose="020B0604030504040204" pitchFamily="50" charset="-128"/>
            </a:endParaRPr>
          </a:p>
          <a:p>
            <a:pPr algn="ctr" defTabSz="685800">
              <a:lnSpc>
                <a:spcPts val="3750"/>
              </a:lnSpc>
              <a:defRPr/>
            </a:pPr>
            <a:r>
              <a:rPr lang="ja-JP" altLang="en-US" sz="3600" b="1" spc="-75" dirty="0" smtClean="0">
                <a:solidFill>
                  <a:prstClr val="white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＜アクションプラン＞</a:t>
            </a:r>
            <a:endParaRPr lang="ja-JP" altLang="en-US" sz="3600" b="1" spc="-75" dirty="0">
              <a:solidFill>
                <a:prstClr val="white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014754" y="339634"/>
            <a:ext cx="1632857" cy="4963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資料 </a:t>
            </a:r>
            <a:r>
              <a:rPr kumimoji="1" lang="ja-JP" altLang="en-US" sz="160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２</a:t>
            </a:r>
            <a:endParaRPr kumimoji="1" lang="ja-JP" altLang="en-US" sz="16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714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タイトル 1"/>
          <p:cNvSpPr txBox="1">
            <a:spLocks/>
          </p:cNvSpPr>
          <p:nvPr/>
        </p:nvSpPr>
        <p:spPr>
          <a:xfrm>
            <a:off x="0" y="252327"/>
            <a:ext cx="9143999" cy="4127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685800"/>
            <a:r>
              <a:rPr lang="ja-JP" altLang="en-US" sz="24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部会における議論のねらい</a:t>
            </a:r>
          </a:p>
        </p:txBody>
      </p:sp>
      <p:cxnSp>
        <p:nvCxnSpPr>
          <p:cNvPr id="33" name="直線コネクタ 32"/>
          <p:cNvCxnSpPr>
            <a:cxnSpLocks/>
          </p:cNvCxnSpPr>
          <p:nvPr/>
        </p:nvCxnSpPr>
        <p:spPr>
          <a:xfrm flipV="1">
            <a:off x="-1" y="630744"/>
            <a:ext cx="9140782" cy="34290"/>
          </a:xfrm>
          <a:prstGeom prst="line">
            <a:avLst/>
          </a:prstGeom>
          <a:ln w="76200">
            <a:solidFill>
              <a:srgbClr val="C00000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83381" y="6573735"/>
            <a:ext cx="2057400" cy="273844"/>
          </a:xfrm>
        </p:spPr>
        <p:txBody>
          <a:bodyPr/>
          <a:lstStyle/>
          <a:p>
            <a:pPr defTabSz="685800"/>
            <a:fld id="{4CFCB8D1-E384-4ABF-9F79-4EB3205F8B48}" type="slidenum">
              <a:rPr kumimoji="1" lang="ja-JP" altLang="en-US">
                <a:solidFill>
                  <a:prstClr val="black">
                    <a:tint val="75000"/>
                  </a:prstClr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685800"/>
              <a:t>2</a:t>
            </a:fld>
            <a:endParaRPr kumimoji="1" lang="ja-JP" altLang="en-US" dirty="0">
              <a:solidFill>
                <a:prstClr val="black">
                  <a:tint val="75000"/>
                </a:prstClr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29487" y="833723"/>
            <a:ext cx="8622959" cy="1077218"/>
          </a:xfrm>
          <a:prstGeom prst="rect">
            <a:avLst/>
          </a:prstGeom>
          <a:ln>
            <a:noFill/>
            <a:prstDash val="dash"/>
          </a:ln>
        </p:spPr>
        <p:txBody>
          <a:bodyPr wrap="square">
            <a:spAutoFit/>
          </a:bodyPr>
          <a:lstStyle/>
          <a:p>
            <a:pPr defTabSz="685800"/>
            <a:r>
              <a:rPr kumimoji="1" lang="en-US" altLang="ja-JP" sz="1600" b="1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kumimoji="1" lang="ja-JP" altLang="en-US" sz="1600" b="1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ねらい</a:t>
            </a:r>
            <a:r>
              <a:rPr kumimoji="1" lang="en-US" altLang="ja-JP" sz="1600" b="1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</a:p>
          <a:p>
            <a:pPr defTabSz="685800"/>
            <a:r>
              <a:rPr kumimoji="1" lang="ja-JP" altLang="en-US" sz="16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二つのめざす都市像（「</a:t>
            </a:r>
            <a:r>
              <a:rPr kumimoji="1" lang="ja-JP" altLang="ja-JP" sz="16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金融をテコに発展するグローバル都市</a:t>
            </a:r>
            <a:r>
              <a:rPr kumimoji="1" lang="ja-JP" altLang="en-US" sz="16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」「</a:t>
            </a:r>
            <a:r>
              <a:rPr kumimoji="1" lang="ja-JP" altLang="ja-JP" sz="16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金融のフロントランナー都市</a:t>
            </a:r>
            <a:r>
              <a:rPr kumimoji="1" lang="ja-JP" altLang="en-US" sz="16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」）の実現に向けて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、重視</a:t>
            </a:r>
            <a:r>
              <a:rPr kumimoji="1" lang="ja-JP" altLang="en-US" sz="16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すべき視点を踏まえ、戦略の柱に基づいた「</a:t>
            </a:r>
            <a:r>
              <a:rPr kumimoji="1" lang="ja-JP" altLang="en-US" sz="1600" b="1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具体的な取組み</a:t>
            </a:r>
            <a:r>
              <a:rPr kumimoji="1" lang="ja-JP" altLang="en-US" sz="16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」（</a:t>
            </a:r>
            <a:r>
              <a:rPr kumimoji="1" lang="ja-JP" altLang="en-US" sz="1600" b="1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誰が、いつ、どうやって、何をするか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）に</a:t>
            </a:r>
            <a:r>
              <a:rPr kumimoji="1" lang="ja-JP" altLang="en-US" sz="16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ついて、議論を深めること</a:t>
            </a:r>
            <a:endParaRPr kumimoji="1" lang="en-US" altLang="ja-JP" sz="1600" dirty="0">
              <a:solidFill>
                <a:prstClr val="black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29487" y="2281418"/>
            <a:ext cx="3308369" cy="338554"/>
          </a:xfrm>
          <a:prstGeom prst="rect">
            <a:avLst/>
          </a:prstGeom>
          <a:ln>
            <a:noFill/>
            <a:prstDash val="dash"/>
          </a:ln>
        </p:spPr>
        <p:txBody>
          <a:bodyPr wrap="square">
            <a:spAutoFit/>
          </a:bodyPr>
          <a:lstStyle/>
          <a:p>
            <a:pPr defTabSz="685800"/>
            <a:r>
              <a:rPr kumimoji="1" lang="en-US" altLang="ja-JP" sz="1600" b="1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kumimoji="1" lang="ja-JP" altLang="en-US" sz="1600" b="1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部会の開催予定・議論のポイント</a:t>
            </a:r>
            <a:r>
              <a:rPr kumimoji="1" lang="en-US" altLang="ja-JP" sz="1600" b="1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 </a:t>
            </a:r>
            <a:r>
              <a:rPr kumimoji="1" lang="ja-JP" altLang="en-US" sz="1600" b="1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endParaRPr kumimoji="1" lang="en-US" altLang="ja-JP" sz="1600" b="1" dirty="0">
              <a:solidFill>
                <a:prstClr val="black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235942"/>
              </p:ext>
            </p:extLst>
          </p:nvPr>
        </p:nvGraphicFramePr>
        <p:xfrm>
          <a:off x="263617" y="2604584"/>
          <a:ext cx="8657088" cy="3969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6283">
                  <a:extLst>
                    <a:ext uri="{9D8B030D-6E8A-4147-A177-3AD203B41FA5}">
                      <a16:colId xmlns:a16="http://schemas.microsoft.com/office/drawing/2014/main" val="2606108782"/>
                    </a:ext>
                  </a:extLst>
                </a:gridCol>
                <a:gridCol w="7340805">
                  <a:extLst>
                    <a:ext uri="{9D8B030D-6E8A-4147-A177-3AD203B41FA5}">
                      <a16:colId xmlns:a16="http://schemas.microsoft.com/office/drawing/2014/main" val="3595982521"/>
                    </a:ext>
                  </a:extLst>
                </a:gridCol>
              </a:tblGrid>
              <a:tr h="41186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部会開催</a:t>
                      </a:r>
                      <a:endParaRPr kumimoji="1" lang="ja-JP" altLang="en-US" sz="14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ご議論いただきたいポイント </a:t>
                      </a:r>
                      <a:endParaRPr kumimoji="1" lang="ja-JP" altLang="en-US" sz="14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723642584"/>
                  </a:ext>
                </a:extLst>
              </a:tr>
              <a:tr h="103352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第１回</a:t>
                      </a:r>
                      <a:endParaRPr kumimoji="1" lang="en-US" altLang="ja-JP" sz="1400" b="1" dirty="0" smtClean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・具体的な取組み案に関する「取組手段・手法」「取組実施における課題」</a:t>
                      </a:r>
                      <a:endParaRPr lang="en-US" altLang="ja-JP" sz="1400" dirty="0" smtClean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r>
                        <a:rPr lang="ja-JP" altLang="en-US" sz="14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・記載以外の取組み案のアイデア出し</a:t>
                      </a:r>
                      <a:endParaRPr lang="en-US" altLang="ja-JP" sz="1400" dirty="0" smtClean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r>
                        <a:rPr lang="ja-JP" altLang="en-US" sz="14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　（各企業の皆様による取組み、行政が主体となる取組みなど）</a:t>
                      </a:r>
                      <a:endParaRPr lang="en-US" altLang="ja-JP" sz="1400" dirty="0" smtClean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　　　　　　　　　➡いただいたご意見をふまえ、役員会・総会にて議論いただく資料を事務局にて作成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40598433"/>
                  </a:ext>
                </a:extLst>
              </a:tr>
              <a:tr h="137944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第２回</a:t>
                      </a:r>
                      <a:endParaRPr kumimoji="1" lang="en-US" altLang="ja-JP" sz="1400" dirty="0" smtClean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・戦略に基づいた具体的な取組みの柱立てや実施手法について、実施主体や時間軸などから、</a:t>
                      </a:r>
                      <a:endParaRPr kumimoji="1" lang="en-US" altLang="ja-JP" sz="1400" dirty="0" smtClean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r>
                        <a:rPr kumimoji="1" lang="ja-JP" altLang="en-US" sz="14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実現可能性を検討</a:t>
                      </a:r>
                      <a:r>
                        <a:rPr kumimoji="1" lang="en-US" altLang="ja-JP" sz="1400" b="0" u="none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/>
                      </a:r>
                      <a:br>
                        <a:rPr kumimoji="1" lang="en-US" altLang="ja-JP" sz="1400" b="0" u="none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</a:br>
                      <a:r>
                        <a:rPr kumimoji="1" lang="ja-JP" altLang="en-US" sz="1400" b="0" u="none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　</a:t>
                      </a:r>
                      <a:r>
                        <a:rPr kumimoji="1" lang="ja-JP" altLang="en-US" sz="14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➡第</a:t>
                      </a:r>
                      <a:r>
                        <a:rPr kumimoji="1" lang="en-US" altLang="ja-JP" sz="14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1</a:t>
                      </a:r>
                      <a:r>
                        <a:rPr kumimoji="1" lang="ja-JP" altLang="en-US" sz="14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回部会の議論等を踏まえ、「誰が」「いつ」「どうやって」「何をするか」を明確にする　　</a:t>
                      </a:r>
                      <a:endParaRPr kumimoji="1" lang="ja-JP" altLang="en-US" sz="14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834480074"/>
                  </a:ext>
                </a:extLst>
              </a:tr>
              <a:tr h="1144313">
                <a:tc>
                  <a:txBody>
                    <a:bodyPr/>
                    <a:lstStyle/>
                    <a:p>
                      <a:pPr algn="ctr"/>
                      <a:endParaRPr kumimoji="1" lang="en-US" altLang="ja-JP" sz="1400" dirty="0" smtClean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第３回</a:t>
                      </a:r>
                      <a:endParaRPr kumimoji="1" lang="en-US" altLang="ja-JP" sz="1400" dirty="0" smtClean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（本日）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・</a:t>
                      </a:r>
                      <a:r>
                        <a:rPr kumimoji="1" lang="ja-JP" altLang="en-US" sz="1600" b="0" u="none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検討結果について部会とりまとめ</a:t>
                      </a:r>
                      <a:endParaRPr kumimoji="1" lang="en-US" altLang="ja-JP" sz="1600" b="0" u="none" dirty="0" smtClean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　➡部会にてとりまとめた内容について、幹事会にて部会長または事務局より共有</a:t>
                      </a:r>
                      <a:endParaRPr kumimoji="1" lang="ja-JP" altLang="en-US" sz="16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495163337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 flipV="1">
            <a:off x="263617" y="5491332"/>
            <a:ext cx="8588829" cy="108240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85800"/>
            <a:endParaRPr kumimoji="1" lang="ja-JP" altLang="en-US" sz="1350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3200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正方形/長方形 37"/>
          <p:cNvSpPr/>
          <p:nvPr/>
        </p:nvSpPr>
        <p:spPr>
          <a:xfrm>
            <a:off x="4669226" y="1817872"/>
            <a:ext cx="4282240" cy="15701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050" dirty="0"/>
              <a:t>金融のフロントランナー都市</a:t>
            </a:r>
            <a:endParaRPr kumimoji="1" lang="ja-JP" altLang="en-US" sz="825" dirty="0"/>
          </a:p>
        </p:txBody>
      </p:sp>
      <p:sp>
        <p:nvSpPr>
          <p:cNvPr id="39" name="正方形/長方形 38"/>
          <p:cNvSpPr/>
          <p:nvPr/>
        </p:nvSpPr>
        <p:spPr>
          <a:xfrm>
            <a:off x="4671969" y="1817871"/>
            <a:ext cx="144863" cy="21515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2</a:t>
            </a:r>
            <a:endParaRPr kumimoji="1" lang="ja-JP" altLang="en-US" sz="9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F33E91A-D645-4F28-ACDE-0A3E99091C7E}"/>
              </a:ext>
            </a:extLst>
          </p:cNvPr>
          <p:cNvSpPr txBox="1"/>
          <p:nvPr/>
        </p:nvSpPr>
        <p:spPr>
          <a:xfrm>
            <a:off x="367048" y="1498539"/>
            <a:ext cx="8268237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5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◆めざす都市像実現に向けた戦略の柱と重点取組み</a:t>
            </a:r>
            <a:endParaRPr lang="ja-JP" altLang="ja-JP" sz="135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0247" y="866910"/>
            <a:ext cx="6026508" cy="708386"/>
          </a:xfrm>
        </p:spPr>
        <p:txBody>
          <a:bodyPr>
            <a:normAutofit/>
          </a:bodyPr>
          <a:lstStyle/>
          <a:p>
            <a:r>
              <a:rPr lang="ja-JP" altLang="en-US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戦略</a:t>
            </a:r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</a:t>
            </a:r>
            <a:r>
              <a:rPr lang="ja-JP" altLang="en-US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柱と重点取組み</a:t>
            </a:r>
            <a:endParaRPr kumimoji="1" lang="ja-JP" altLang="en-US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cxnSp>
        <p:nvCxnSpPr>
          <p:cNvPr id="5" name="直線コネクタ 4"/>
          <p:cNvCxnSpPr>
            <a:cxnSpLocks/>
          </p:cNvCxnSpPr>
          <p:nvPr/>
        </p:nvCxnSpPr>
        <p:spPr>
          <a:xfrm>
            <a:off x="425809" y="1427375"/>
            <a:ext cx="8073000" cy="0"/>
          </a:xfrm>
          <a:prstGeom prst="line">
            <a:avLst/>
          </a:prstGeom>
          <a:ln w="76200">
            <a:solidFill>
              <a:srgbClr val="C00000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表 5">
            <a:extLst>
              <a:ext uri="{FF2B5EF4-FFF2-40B4-BE49-F238E27FC236}">
                <a16:creationId xmlns:a16="http://schemas.microsoft.com/office/drawing/2014/main" id="{2970B9B3-79F0-481E-83E7-62F3F4F5EE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73932"/>
              </p:ext>
            </p:extLst>
          </p:nvPr>
        </p:nvGraphicFramePr>
        <p:xfrm>
          <a:off x="136888" y="4168413"/>
          <a:ext cx="8896350" cy="1839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9475">
                  <a:extLst>
                    <a:ext uri="{9D8B030D-6E8A-4147-A177-3AD203B41FA5}">
                      <a16:colId xmlns:a16="http://schemas.microsoft.com/office/drawing/2014/main" val="3071576586"/>
                    </a:ext>
                  </a:extLst>
                </a:gridCol>
                <a:gridCol w="2750215">
                  <a:extLst>
                    <a:ext uri="{9D8B030D-6E8A-4147-A177-3AD203B41FA5}">
                      <a16:colId xmlns:a16="http://schemas.microsoft.com/office/drawing/2014/main" val="352604522"/>
                    </a:ext>
                  </a:extLst>
                </a:gridCol>
                <a:gridCol w="2813861">
                  <a:extLst>
                    <a:ext uri="{9D8B030D-6E8A-4147-A177-3AD203B41FA5}">
                      <a16:colId xmlns:a16="http://schemas.microsoft.com/office/drawing/2014/main" val="3221950790"/>
                    </a:ext>
                  </a:extLst>
                </a:gridCol>
                <a:gridCol w="2652799">
                  <a:extLst>
                    <a:ext uri="{9D8B030D-6E8A-4147-A177-3AD203B41FA5}">
                      <a16:colId xmlns:a16="http://schemas.microsoft.com/office/drawing/2014/main" val="166912827"/>
                    </a:ext>
                  </a:extLst>
                </a:gridCol>
              </a:tblGrid>
              <a:tr h="251460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27000" marR="2700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１　金融をテコに発展するグローバル都市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27000" marR="2700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２　金融のフロントランナー都市</a:t>
                      </a:r>
                    </a:p>
                  </a:txBody>
                  <a:tcPr marL="27000" marR="2700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１　２　共通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27000" marR="27000" marT="34290" marB="34290" anchor="ctr"/>
                </a:tc>
                <a:extLst>
                  <a:ext uri="{0D108BD9-81ED-4DB2-BD59-A6C34878D82A}">
                    <a16:rowId xmlns:a16="http://schemas.microsoft.com/office/drawing/2014/main" val="1334988009"/>
                  </a:ext>
                </a:extLst>
              </a:tr>
              <a:tr h="35383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育む</a:t>
                      </a:r>
                      <a:endParaRPr kumimoji="1" lang="ja-JP" altLang="en-US" sz="11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27000" marR="2700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kern="1200" dirty="0" smtClean="0">
                          <a:solidFill>
                            <a:schemeClr val="dk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(1)</a:t>
                      </a:r>
                      <a:r>
                        <a:rPr kumimoji="1" lang="ja-JP" altLang="ja-JP" sz="900" kern="1200" dirty="0" smtClean="0">
                          <a:solidFill>
                            <a:schemeClr val="dk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魅力的なまちづくりに向けた金融面からの推進</a:t>
                      </a:r>
                      <a:r>
                        <a:rPr kumimoji="1" lang="en-US" altLang="ja-JP" sz="900" kern="1200" dirty="0" smtClean="0">
                          <a:solidFill>
                            <a:schemeClr val="dk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 </a:t>
                      </a:r>
                      <a:endParaRPr kumimoji="1" lang="ja-JP" altLang="ja-JP" sz="900" kern="1200" dirty="0" smtClean="0">
                        <a:solidFill>
                          <a:schemeClr val="dk1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900" kern="1200" dirty="0" smtClean="0">
                          <a:solidFill>
                            <a:schemeClr val="dk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 </a:t>
                      </a:r>
                      <a:endParaRPr kumimoji="1" lang="ja-JP" altLang="en-US" sz="900" dirty="0" smtClean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27000" marR="2700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kern="1200" dirty="0" smtClean="0">
                          <a:solidFill>
                            <a:schemeClr val="dk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(1)</a:t>
                      </a:r>
                      <a:r>
                        <a:rPr kumimoji="1" lang="ja-JP" altLang="ja-JP" sz="900" kern="1200" dirty="0" smtClean="0">
                          <a:solidFill>
                            <a:schemeClr val="dk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エッジの効いた先駆的な金融商品・市場の形成</a:t>
                      </a:r>
                      <a:endParaRPr kumimoji="1" lang="en-US" altLang="ja-JP" sz="900" kern="1200" dirty="0" smtClean="0">
                        <a:solidFill>
                          <a:schemeClr val="dk1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kern="1200" dirty="0" smtClean="0">
                          <a:solidFill>
                            <a:schemeClr val="dk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(4)</a:t>
                      </a:r>
                      <a:r>
                        <a:rPr kumimoji="1" lang="ja-JP" altLang="ja-JP" sz="900" kern="1200" dirty="0" smtClean="0">
                          <a:solidFill>
                            <a:schemeClr val="dk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金融分野における高度人材の育成</a:t>
                      </a:r>
                      <a:endParaRPr kumimoji="1" lang="en-US" altLang="ja-JP" sz="900" kern="1200" dirty="0" smtClean="0">
                        <a:solidFill>
                          <a:schemeClr val="dk1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</a:txBody>
                  <a:tcPr marL="27000" marR="2700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27000" marR="27000" marT="34290" marB="34290"/>
                </a:tc>
                <a:extLst>
                  <a:ext uri="{0D108BD9-81ED-4DB2-BD59-A6C34878D82A}">
                    <a16:rowId xmlns:a16="http://schemas.microsoft.com/office/drawing/2014/main" val="2270067266"/>
                  </a:ext>
                </a:extLst>
              </a:tr>
              <a:tr h="7543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呼び込む</a:t>
                      </a:r>
                      <a:endParaRPr kumimoji="1" lang="ja-JP" altLang="en-US" sz="11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27000" marR="2700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900" kern="1200" dirty="0" smtClean="0">
                          <a:solidFill>
                            <a:schemeClr val="dk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 </a:t>
                      </a:r>
                      <a:endParaRPr kumimoji="1" lang="ja-JP" altLang="en-US" sz="800" dirty="0" smtClean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27000" marR="2700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27000" marR="2700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(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４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)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海外との連携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(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３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)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情報発信・プロモーション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(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２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)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国内外から企業・人を惹きつけるビジネス環境の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　　整備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27000" marR="27000" marT="34290" marB="34290"/>
                </a:tc>
                <a:extLst>
                  <a:ext uri="{0D108BD9-81ED-4DB2-BD59-A6C34878D82A}">
                    <a16:rowId xmlns:a16="http://schemas.microsoft.com/office/drawing/2014/main" val="3980648024"/>
                  </a:ext>
                </a:extLst>
              </a:tr>
              <a:tr h="3662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支える</a:t>
                      </a:r>
                      <a:endParaRPr kumimoji="1" lang="ja-JP" altLang="en-US" sz="11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27000" marR="2700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kern="1200" dirty="0" smtClean="0">
                          <a:solidFill>
                            <a:schemeClr val="dk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(3)</a:t>
                      </a:r>
                      <a:r>
                        <a:rPr kumimoji="1" lang="ja-JP" altLang="en-US" sz="900" kern="1200" dirty="0" smtClean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レジリエンス</a:t>
                      </a:r>
                      <a:r>
                        <a:rPr kumimoji="1" lang="ja-JP" altLang="ja-JP" sz="900" kern="1200" dirty="0" smtClean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向上</a:t>
                      </a:r>
                      <a:r>
                        <a:rPr kumimoji="1" lang="ja-JP" altLang="en-US" sz="900" kern="1200" dirty="0" smtClean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の観点による拠点機能の強化</a:t>
                      </a:r>
                      <a:endParaRPr kumimoji="1" lang="en-US" altLang="ja-JP" sz="900" kern="1200" dirty="0" smtClean="0">
                        <a:solidFill>
                          <a:schemeClr val="tx1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kern="1200" dirty="0" smtClean="0">
                        <a:solidFill>
                          <a:schemeClr val="tx1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kern="1200" dirty="0" smtClean="0">
                          <a:solidFill>
                            <a:schemeClr val="dk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(4)</a:t>
                      </a:r>
                      <a:r>
                        <a:rPr kumimoji="1" lang="ja-JP" altLang="ja-JP" sz="900" kern="1200" dirty="0" smtClean="0">
                          <a:solidFill>
                            <a:schemeClr val="dk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国内の金融市場の活性化</a:t>
                      </a:r>
                      <a:endParaRPr kumimoji="1" lang="en-US" altLang="ja-JP" sz="900" kern="1200" dirty="0" smtClean="0">
                        <a:solidFill>
                          <a:schemeClr val="dk1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</a:txBody>
                  <a:tcPr marL="27000" marR="2700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kern="1200" dirty="0" smtClean="0">
                        <a:solidFill>
                          <a:schemeClr val="dk1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kern="1200" dirty="0" smtClean="0">
                          <a:solidFill>
                            <a:schemeClr val="dk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(3)</a:t>
                      </a:r>
                      <a:r>
                        <a:rPr kumimoji="1" lang="ja-JP" altLang="ja-JP" sz="900" kern="1200" dirty="0" smtClean="0">
                          <a:solidFill>
                            <a:schemeClr val="dk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金融サービスに関する規制の</a:t>
                      </a:r>
                      <a:r>
                        <a:rPr kumimoji="1" lang="ja-JP" altLang="en-US" sz="900" kern="1200" dirty="0" smtClean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見直し</a:t>
                      </a:r>
                      <a:r>
                        <a:rPr kumimoji="1" lang="ja-JP" altLang="ja-JP" sz="900" kern="1200" dirty="0" smtClean="0">
                          <a:solidFill>
                            <a:schemeClr val="dk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に向けた働きかけ</a:t>
                      </a:r>
                      <a:endParaRPr kumimoji="1" lang="ja-JP" altLang="en-US" sz="900" dirty="0" smtClean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27000" marR="2700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(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１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)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外国人にとっても魅力的な住環境の整備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27000" marR="27000" marT="34290" marB="34290"/>
                </a:tc>
                <a:extLst>
                  <a:ext uri="{0D108BD9-81ED-4DB2-BD59-A6C34878D82A}">
                    <a16:rowId xmlns:a16="http://schemas.microsoft.com/office/drawing/2014/main" val="1938582613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F33E91A-D645-4F28-ACDE-0A3E99091C7E}"/>
              </a:ext>
            </a:extLst>
          </p:cNvPr>
          <p:cNvSpPr txBox="1"/>
          <p:nvPr/>
        </p:nvSpPr>
        <p:spPr>
          <a:xfrm>
            <a:off x="328190" y="3454743"/>
            <a:ext cx="881581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5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◆上記、戦略の柱と重点取組みを「育む」「呼び込む」「支える」の３つのアプローチ軸で整理</a:t>
            </a:r>
            <a:endParaRPr kumimoji="1" lang="en-US" altLang="ja-JP" sz="15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r>
              <a:rPr lang="ja-JP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「育む」：自らの魅力を高めていく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r>
              <a:rPr lang="ja-JP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「呼び込む」：国内外他地域から呼び込んでくる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r>
              <a:rPr lang="ja-JP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「支える」：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「育む」、「呼び込む」ため</a:t>
            </a:r>
            <a:r>
              <a:rPr lang="ja-JP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の基盤整備</a:t>
            </a: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</a:t>
            </a:r>
            <a:r>
              <a:rPr lang="en-US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今後、取組みを検討する際に、柱立て、実施主体、</a:t>
            </a:r>
            <a:r>
              <a:rPr lang="ja-JP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時間軸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などについて整理・精査。</a:t>
            </a:r>
            <a:endParaRPr lang="ja-JP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46302" y="1817872"/>
            <a:ext cx="4350285" cy="15701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050" dirty="0"/>
              <a:t>金融をテコに発展するグローバル都市</a:t>
            </a:r>
            <a:endParaRPr kumimoji="1" lang="ja-JP" altLang="en-US" sz="825" dirty="0"/>
          </a:p>
        </p:txBody>
      </p:sp>
      <p:sp>
        <p:nvSpPr>
          <p:cNvPr id="8" name="正方形/長方形 7"/>
          <p:cNvSpPr/>
          <p:nvPr/>
        </p:nvSpPr>
        <p:spPr>
          <a:xfrm>
            <a:off x="396289" y="2033029"/>
            <a:ext cx="4135706" cy="13278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9" name="正方形/長方形 18"/>
          <p:cNvSpPr/>
          <p:nvPr/>
        </p:nvSpPr>
        <p:spPr>
          <a:xfrm>
            <a:off x="251426" y="1817871"/>
            <a:ext cx="144863" cy="21515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1</a:t>
            </a:r>
            <a:endParaRPr kumimoji="1" lang="ja-JP" altLang="en-US" sz="9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01695" y="2063785"/>
            <a:ext cx="41612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/>
              <a:t>(1)</a:t>
            </a:r>
            <a:r>
              <a:rPr kumimoji="1" lang="ja-JP" altLang="en-US" sz="900" dirty="0"/>
              <a:t>魅力的なまちづくりに向けた金融面からの推進</a:t>
            </a:r>
            <a:endParaRPr lang="en-US" altLang="ja-JP" sz="900" dirty="0"/>
          </a:p>
          <a:p>
            <a:r>
              <a:rPr lang="en-US" altLang="ja-JP" sz="900" dirty="0"/>
              <a:t>(2)</a:t>
            </a:r>
            <a:r>
              <a:rPr lang="ja-JP" altLang="en-US" sz="900" dirty="0"/>
              <a:t>スタートアップ</a:t>
            </a:r>
            <a:r>
              <a:rPr kumimoji="1" lang="ja-JP" altLang="en-US" sz="900" dirty="0"/>
              <a:t>および地域活性化のための多様な資金調達の支援</a:t>
            </a:r>
            <a:endParaRPr lang="en-US" altLang="ja-JP" sz="900" dirty="0"/>
          </a:p>
          <a:p>
            <a:r>
              <a:rPr lang="en-US" altLang="ja-JP" sz="900" dirty="0"/>
              <a:t>(3)</a:t>
            </a:r>
            <a:r>
              <a:rPr lang="ja-JP" altLang="en-US" sz="900" dirty="0"/>
              <a:t>レジリエンス向上の観点による拠点機能の強化</a:t>
            </a:r>
            <a:endParaRPr lang="en-US" altLang="ja-JP" sz="900" dirty="0"/>
          </a:p>
          <a:p>
            <a:r>
              <a:rPr lang="en-US" altLang="ja-JP" sz="900" dirty="0"/>
              <a:t>(4)</a:t>
            </a:r>
            <a:r>
              <a:rPr lang="ja-JP" altLang="en-US" sz="900" dirty="0"/>
              <a:t>国内の金融市場の活性化</a:t>
            </a:r>
            <a:endParaRPr lang="en-US" altLang="ja-JP" sz="900" dirty="0"/>
          </a:p>
        </p:txBody>
      </p:sp>
      <p:sp>
        <p:nvSpPr>
          <p:cNvPr id="41" name="正方形/長方形 40"/>
          <p:cNvSpPr/>
          <p:nvPr/>
        </p:nvSpPr>
        <p:spPr>
          <a:xfrm>
            <a:off x="4816832" y="2033029"/>
            <a:ext cx="4061995" cy="13278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816832" y="2099704"/>
            <a:ext cx="3930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/>
              <a:t>(1)</a:t>
            </a:r>
            <a:r>
              <a:rPr kumimoji="1" lang="ja-JP" altLang="en-US" sz="900" dirty="0"/>
              <a:t>エッジの効いた先駆的な金融商品・市場の形成</a:t>
            </a:r>
            <a:endParaRPr lang="en-US" altLang="ja-JP" sz="900" dirty="0"/>
          </a:p>
          <a:p>
            <a:r>
              <a:rPr lang="en-US" altLang="ja-JP" sz="900" dirty="0"/>
              <a:t>(2)</a:t>
            </a:r>
            <a:r>
              <a:rPr lang="ja-JP" altLang="en-US" sz="900" dirty="0"/>
              <a:t>サステナブルファイナンス先進都市に向けた取組み</a:t>
            </a:r>
            <a:endParaRPr lang="en-US" altLang="ja-JP" sz="900" dirty="0"/>
          </a:p>
          <a:p>
            <a:r>
              <a:rPr lang="en-US" altLang="ja-JP" sz="900" dirty="0"/>
              <a:t>(3)</a:t>
            </a:r>
            <a:r>
              <a:rPr lang="ja-JP" altLang="en-US" sz="900" dirty="0"/>
              <a:t>金融サービスに関する規制の見直しに向けた働きかけ</a:t>
            </a:r>
            <a:endParaRPr lang="en-US" altLang="ja-JP" sz="900" dirty="0"/>
          </a:p>
          <a:p>
            <a:r>
              <a:rPr lang="en-US" altLang="ja-JP" sz="900" dirty="0"/>
              <a:t>(4)</a:t>
            </a:r>
            <a:r>
              <a:rPr lang="ja-JP" altLang="en-US" sz="900" dirty="0"/>
              <a:t>金融分野における高度人材の育成</a:t>
            </a:r>
            <a:endParaRPr lang="en-US" altLang="ja-JP" sz="900" dirty="0"/>
          </a:p>
        </p:txBody>
      </p:sp>
      <p:sp>
        <p:nvSpPr>
          <p:cNvPr id="40" name="正方形/長方形 39"/>
          <p:cNvSpPr/>
          <p:nvPr/>
        </p:nvSpPr>
        <p:spPr>
          <a:xfrm>
            <a:off x="692947" y="2809135"/>
            <a:ext cx="7942338" cy="4796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001769" y="2810420"/>
            <a:ext cx="7299269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900" b="1" dirty="0"/>
              <a:t>【</a:t>
            </a:r>
            <a:r>
              <a:rPr lang="ja-JP" altLang="en-US" sz="900" b="1" dirty="0"/>
              <a:t>共通する取組み</a:t>
            </a:r>
            <a:r>
              <a:rPr lang="en-US" altLang="ja-JP" sz="900" b="1" dirty="0"/>
              <a:t>】</a:t>
            </a:r>
          </a:p>
          <a:p>
            <a:pPr algn="ctr"/>
            <a:r>
              <a:rPr lang="en-US" altLang="ja-JP" sz="788" dirty="0"/>
              <a:t>(</a:t>
            </a:r>
            <a:r>
              <a:rPr lang="en-US" altLang="ja-JP" sz="825" dirty="0"/>
              <a:t>1)</a:t>
            </a:r>
            <a:r>
              <a:rPr lang="ja-JP" altLang="en-US" sz="825" dirty="0"/>
              <a:t>外国人にとっても魅力的な住環境の整備　</a:t>
            </a:r>
            <a:r>
              <a:rPr lang="en-US" altLang="ja-JP" sz="825" dirty="0"/>
              <a:t>(2)</a:t>
            </a:r>
            <a:r>
              <a:rPr lang="ja-JP" altLang="en-US" sz="825" dirty="0"/>
              <a:t>国内外から企業・人を惹きつけるビジネス環境の整備</a:t>
            </a:r>
            <a:endParaRPr lang="en-US" altLang="ja-JP" sz="825" dirty="0"/>
          </a:p>
          <a:p>
            <a:pPr algn="ctr"/>
            <a:r>
              <a:rPr lang="ja-JP" altLang="en-US" sz="825" dirty="0"/>
              <a:t>　</a:t>
            </a:r>
            <a:r>
              <a:rPr lang="en-US" altLang="ja-JP" sz="825" dirty="0"/>
              <a:t>(3)</a:t>
            </a:r>
            <a:r>
              <a:rPr lang="ja-JP" altLang="en-US" sz="825" dirty="0"/>
              <a:t>情報発信・プロモーション </a:t>
            </a:r>
            <a:r>
              <a:rPr lang="en-US" altLang="ja-JP" sz="825" dirty="0"/>
              <a:t>(4)</a:t>
            </a:r>
            <a:r>
              <a:rPr lang="ja-JP" altLang="en-US" sz="825" dirty="0"/>
              <a:t>海外との連携　</a:t>
            </a:r>
            <a:r>
              <a:rPr lang="en-US" altLang="ja-JP" sz="825" dirty="0"/>
              <a:t>(5)</a:t>
            </a:r>
            <a:r>
              <a:rPr lang="ja-JP" altLang="en-US" sz="825" dirty="0"/>
              <a:t>大阪府市による先駆けたインパクトのある取組み</a:t>
            </a:r>
            <a:endParaRPr lang="en-US" altLang="ja-JP" sz="825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58681" y="4624731"/>
            <a:ext cx="266066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altLang="ja-JP" sz="900" dirty="0">
                <a:solidFill>
                  <a:schemeClr val="dk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(2)</a:t>
            </a:r>
            <a:r>
              <a:rPr lang="ja-JP" altLang="en-US" sz="9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スタートアップ</a:t>
            </a:r>
            <a:r>
              <a:rPr lang="ja-JP" altLang="ja-JP" sz="9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お</a:t>
            </a:r>
            <a:r>
              <a:rPr lang="ja-JP" altLang="ja-JP" sz="900" dirty="0">
                <a:solidFill>
                  <a:schemeClr val="dk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よび地域活性化のための多様</a:t>
            </a:r>
            <a:endParaRPr lang="en-US" altLang="ja-JP" sz="900" dirty="0">
              <a:solidFill>
                <a:schemeClr val="dk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lvl="0">
              <a:defRPr/>
            </a:pPr>
            <a:r>
              <a:rPr lang="ja-JP" altLang="en-US" sz="900" dirty="0">
                <a:solidFill>
                  <a:schemeClr val="dk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r>
              <a:rPr lang="ja-JP" altLang="ja-JP" sz="900" dirty="0">
                <a:solidFill>
                  <a:schemeClr val="dk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な資金調達の支援</a:t>
            </a:r>
            <a:endParaRPr lang="en-US" altLang="ja-JP" sz="9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509933" y="5279946"/>
            <a:ext cx="2787836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altLang="ja-JP" sz="900" dirty="0">
                <a:solidFill>
                  <a:schemeClr val="dk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(2)</a:t>
            </a:r>
            <a:r>
              <a:rPr lang="ja-JP" altLang="en-US" sz="9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サステナブルファイナンス先進都市</a:t>
            </a:r>
            <a:r>
              <a:rPr lang="ja-JP" altLang="ja-JP" sz="9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に向けた取組み</a:t>
            </a:r>
            <a:endParaRPr lang="ja-JP" altLang="en-US" sz="9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375043" y="4669811"/>
            <a:ext cx="2565000" cy="230832"/>
          </a:xfrm>
          <a:prstGeom prst="rect">
            <a:avLst/>
          </a:prstGeom>
          <a:noFill/>
          <a:ln>
            <a:noFill/>
          </a:ln>
        </p:spPr>
        <p:txBody>
          <a:bodyPr wrap="square" lIns="27000" rIns="27000" rtlCol="0">
            <a:spAutoFit/>
          </a:bodyPr>
          <a:lstStyle/>
          <a:p>
            <a:pPr lvl="0">
              <a:defRPr/>
            </a:pPr>
            <a:r>
              <a:rPr lang="en-US" altLang="ja-JP" sz="9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(5)</a:t>
            </a:r>
            <a:r>
              <a:rPr lang="ja-JP" altLang="en-US" sz="9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大阪府市による先駆的なインパクトのある取組み</a:t>
            </a:r>
            <a:endParaRPr lang="en-US" altLang="ja-JP" sz="9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66478" y="5715317"/>
            <a:ext cx="2057400" cy="273844"/>
          </a:xfrm>
        </p:spPr>
        <p:txBody>
          <a:bodyPr/>
          <a:lstStyle/>
          <a:p>
            <a:fld id="{4CFCB8D1-E384-4ABF-9F79-4EB3205F8B48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758681" y="4428309"/>
            <a:ext cx="2751252" cy="70539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758681" y="5510778"/>
            <a:ext cx="2660660" cy="20453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3509933" y="5279946"/>
            <a:ext cx="2787836" cy="2308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5995851" y="378823"/>
            <a:ext cx="2639434" cy="744583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9</a:t>
            </a:r>
            <a:r>
              <a:rPr kumimoji="1" lang="ja-JP" altLang="en-US" dirty="0">
                <a:solidFill>
                  <a:schemeClr val="tx1"/>
                </a:solidFill>
              </a:rPr>
              <a:t>月</a:t>
            </a:r>
            <a:r>
              <a:rPr kumimoji="1" lang="en-US" altLang="ja-JP" dirty="0">
                <a:solidFill>
                  <a:schemeClr val="tx1"/>
                </a:solidFill>
              </a:rPr>
              <a:t>9</a:t>
            </a:r>
            <a:r>
              <a:rPr kumimoji="1" lang="ja-JP" altLang="en-US" dirty="0" smtClean="0">
                <a:solidFill>
                  <a:schemeClr val="tx1"/>
                </a:solidFill>
              </a:rPr>
              <a:t>日総会資料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（</a:t>
            </a:r>
            <a:r>
              <a:rPr kumimoji="1" lang="ja-JP" altLang="en-US" dirty="0">
                <a:solidFill>
                  <a:schemeClr val="tx1"/>
                </a:solidFill>
              </a:rPr>
              <a:t>戦略</a:t>
            </a:r>
            <a:r>
              <a:rPr kumimoji="1" lang="ja-JP" altLang="en-US" dirty="0" smtClean="0">
                <a:solidFill>
                  <a:schemeClr val="tx1"/>
                </a:solidFill>
              </a:rPr>
              <a:t>骨子）より抜粋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61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760</Words>
  <Application>Microsoft Office PowerPoint</Application>
  <PresentationFormat>画面に合わせる (4:3)</PresentationFormat>
  <Paragraphs>72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Meiryo UI</vt:lpstr>
      <vt:lpstr>UD デジタル 教科書体 N-B</vt:lpstr>
      <vt:lpstr>UD デジタル 教科書体 NK-R</vt:lpstr>
      <vt:lpstr>游ゴシック</vt:lpstr>
      <vt:lpstr>游ゴシック Light</vt:lpstr>
      <vt:lpstr>Arial</vt:lpstr>
      <vt:lpstr>1_Office テーマ</vt:lpstr>
      <vt:lpstr>2_Office テーマ</vt:lpstr>
      <vt:lpstr>PowerPoint プレゼンテーション</vt:lpstr>
      <vt:lpstr>PowerPoint プレゼンテーション</vt:lpstr>
      <vt:lpstr>戦略の柱と重点取組み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2021-11-24T00:05:20Z</dcterms:created>
  <dcterms:modified xsi:type="dcterms:W3CDTF">2022-01-04T06:02:30Z</dcterms:modified>
</cp:coreProperties>
</file>