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</p:sldMasterIdLst>
  <p:notesMasterIdLst>
    <p:notesMasterId r:id="rId6"/>
  </p:notesMasterIdLst>
  <p:handoutMasterIdLst>
    <p:handoutMasterId r:id="rId7"/>
  </p:handoutMasterIdLst>
  <p:sldIdLst>
    <p:sldId id="279" r:id="rId3"/>
    <p:sldId id="280" r:id="rId4"/>
    <p:sldId id="303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4B2"/>
    <a:srgbClr val="4976C7"/>
    <a:srgbClr val="E6E6E6"/>
    <a:srgbClr val="458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28" y="66"/>
      </p:cViewPr>
      <p:guideLst>
        <p:guide orient="horz" pos="240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229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21E3-F9A9-4538-8147-754E679E5D6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C6583-3A28-4D61-9FD2-4A37A3694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815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05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22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FADB-3CEB-418C-A904-4A99933E2468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0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75E3-4C93-4054-B235-E7EFB1502578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74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9DD6-8ACF-48AE-A059-2750C9928A29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94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61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1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3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98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786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878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BEF7-A3ED-46A4-A4AB-49DBB277F7E0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044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20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4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2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5C1E-6092-4629-94A6-93883CF7517C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1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E435-FE75-4DD1-9EBE-C4710D65A332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4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1DA-4E38-444F-8C18-2C0BF33B847C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4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5EF-BDCE-4496-AFEB-FBA214353044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3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DD59-753B-429D-A0C8-EE60B7E2D719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8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2A93-2584-420C-9B89-1DFC6B068984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20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D784-8E45-46CA-9E1D-ACD7B3EB707A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92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4FFE-CD32-4842-AD9B-7AECBCF9F002}" type="datetime1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B8D1-E384-4ABF-9F79-4EB3205F8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8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CA28-1237-4348-AC1B-7ABB7D84A7A0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378E-ED99-4649-A88A-944E4C47F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8954" y="3528988"/>
            <a:ext cx="6573407" cy="2058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lnSpc>
                <a:spcPts val="3600"/>
              </a:lnSpc>
              <a:defRPr/>
            </a:pPr>
            <a:endParaRPr lang="ja-JP" altLang="en-US" sz="24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-3566" y="2599674"/>
            <a:ext cx="9147566" cy="2065316"/>
            <a:chOff x="30797" y="44623"/>
            <a:chExt cx="9077706" cy="947814"/>
          </a:xfrm>
        </p:grpSpPr>
        <p:sp>
          <p:nvSpPr>
            <p:cNvPr id="15" name="タイトル 1"/>
            <p:cNvSpPr txBox="1">
              <a:spLocks/>
            </p:cNvSpPr>
            <p:nvPr/>
          </p:nvSpPr>
          <p:spPr>
            <a:xfrm>
              <a:off x="35496" y="44623"/>
              <a:ext cx="9073007" cy="846127"/>
            </a:xfrm>
            <a:prstGeom prst="rect">
              <a:avLst/>
            </a:prstGeom>
            <a:solidFill>
              <a:srgbClr val="4F81BD"/>
            </a:solidFill>
          </p:spPr>
          <p:txBody>
            <a:bodyPr vert="horz" lIns="68580" tIns="34290" rIns="68580" bIns="34290" rtlCol="0" anchor="ctr">
              <a:normAutofit fontScale="97500"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lnSpc>
                  <a:spcPct val="150000"/>
                </a:lnSpc>
                <a:defRPr/>
              </a:pPr>
              <a:endParaRPr lang="ja-JP" altLang="en-US" sz="405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0797" y="890750"/>
              <a:ext cx="9071992" cy="101687"/>
            </a:xfrm>
            <a:prstGeom prst="rect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50000">
                  <a:srgbClr val="4BACC6">
                    <a:lumMod val="20000"/>
                    <a:lumOff val="80000"/>
                  </a:srgbClr>
                </a:gs>
                <a:gs pos="100000">
                  <a:srgbClr val="1F497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ja-JP" altLang="en-US" sz="150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9" name="タイトル 1"/>
          <p:cNvSpPr txBox="1">
            <a:spLocks/>
          </p:cNvSpPr>
          <p:nvPr/>
        </p:nvSpPr>
        <p:spPr>
          <a:xfrm>
            <a:off x="141929" y="2712089"/>
            <a:ext cx="8725846" cy="1554740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lnSpc>
                <a:spcPts val="3750"/>
              </a:lnSpc>
              <a:defRPr/>
            </a:pP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「国際金融都市</a:t>
            </a:r>
            <a: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OSAKA</a:t>
            </a: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推進委員会」</a:t>
            </a:r>
            <a: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/>
            </a:r>
            <a:br>
              <a:rPr lang="en-US" altLang="ja-JP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</a:b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第</a:t>
            </a: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３</a:t>
            </a: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回 </a:t>
            </a:r>
            <a:r>
              <a:rPr lang="ja-JP" altLang="en-US" sz="3600" b="1" spc="-75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部会</a:t>
            </a: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資料</a:t>
            </a:r>
            <a:endParaRPr lang="en-US" altLang="ja-JP" sz="3600" b="1" spc="-75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 algn="ctr" defTabSz="685800">
              <a:lnSpc>
                <a:spcPts val="3750"/>
              </a:lnSpc>
              <a:defRPr/>
            </a:pPr>
            <a:r>
              <a:rPr lang="ja-JP" altLang="en-US" sz="3600" b="1" spc="-75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＜アクションプラン＞</a:t>
            </a:r>
            <a:endParaRPr lang="ja-JP" altLang="en-US" sz="3600" b="1" spc="-75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014754" y="339634"/>
            <a:ext cx="1632857" cy="496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 </a:t>
            </a:r>
            <a:r>
              <a:rPr kumimoji="1" lang="ja-JP" altLang="en-US" sz="16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２</a:t>
            </a:r>
            <a:endParaRPr kumimoji="1" lang="ja-JP" altLang="en-US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1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 1"/>
          <p:cNvSpPr txBox="1">
            <a:spLocks/>
          </p:cNvSpPr>
          <p:nvPr/>
        </p:nvSpPr>
        <p:spPr>
          <a:xfrm>
            <a:off x="0" y="252327"/>
            <a:ext cx="9143999" cy="4127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部会における議論のねらい</a:t>
            </a:r>
          </a:p>
        </p:txBody>
      </p:sp>
      <p:cxnSp>
        <p:nvCxnSpPr>
          <p:cNvPr id="33" name="直線コネクタ 32"/>
          <p:cNvCxnSpPr>
            <a:cxnSpLocks/>
          </p:cNvCxnSpPr>
          <p:nvPr/>
        </p:nvCxnSpPr>
        <p:spPr>
          <a:xfrm flipV="1">
            <a:off x="-1" y="630744"/>
            <a:ext cx="9140782" cy="34290"/>
          </a:xfrm>
          <a:prstGeom prst="line">
            <a:avLst/>
          </a:prstGeom>
          <a:ln w="76200">
            <a:solidFill>
              <a:srgbClr val="C0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3381" y="6573735"/>
            <a:ext cx="2057400" cy="273844"/>
          </a:xfrm>
        </p:spPr>
        <p:txBody>
          <a:bodyPr/>
          <a:lstStyle/>
          <a:p>
            <a:pPr defTabSz="685800"/>
            <a:fld id="{4CFCB8D1-E384-4ABF-9F79-4EB3205F8B48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685800"/>
              <a:t>2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487" y="833723"/>
            <a:ext cx="8622959" cy="1077218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defTabSz="685800"/>
            <a:r>
              <a:rPr kumimoji="1"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ねらい</a:t>
            </a:r>
            <a:r>
              <a:rPr kumimoji="1"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defTabSz="685800"/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二つのめざす都市像（「</a:t>
            </a:r>
            <a:r>
              <a:rPr kumimoji="1" lang="ja-JP" altLang="ja-JP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金融をテコに発展するグローバル都市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」「</a:t>
            </a:r>
            <a:r>
              <a:rPr kumimoji="1" lang="ja-JP" altLang="ja-JP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金融のフロントランナー都市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」）の実現に向けて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、重視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すべき視点を踏まえ、戦略の柱に基づいた「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具体的な取組み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」（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誰が、いつ、どうやって、何をするか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）に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ついて、議論を深めること</a:t>
            </a:r>
            <a:endParaRPr kumimoji="1" lang="en-US" altLang="ja-JP" sz="1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9487" y="2281418"/>
            <a:ext cx="3308369" cy="338554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defTabSz="685800"/>
            <a:r>
              <a:rPr kumimoji="1"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部会の開催予定・議論のポイント</a:t>
            </a:r>
            <a:r>
              <a:rPr kumimoji="1"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 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kumimoji="1" lang="en-US" altLang="ja-JP" sz="16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35942"/>
              </p:ext>
            </p:extLst>
          </p:nvPr>
        </p:nvGraphicFramePr>
        <p:xfrm>
          <a:off x="263617" y="2604584"/>
          <a:ext cx="8657088" cy="396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283">
                  <a:extLst>
                    <a:ext uri="{9D8B030D-6E8A-4147-A177-3AD203B41FA5}">
                      <a16:colId xmlns:a16="http://schemas.microsoft.com/office/drawing/2014/main" val="2606108782"/>
                    </a:ext>
                  </a:extLst>
                </a:gridCol>
                <a:gridCol w="7340805">
                  <a:extLst>
                    <a:ext uri="{9D8B030D-6E8A-4147-A177-3AD203B41FA5}">
                      <a16:colId xmlns:a16="http://schemas.microsoft.com/office/drawing/2014/main" val="3595982521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部会開催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ご議論いただきたいポイント 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23642584"/>
                  </a:ext>
                </a:extLst>
              </a:tr>
              <a:tr h="10335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第１回</a:t>
                      </a:r>
                      <a:endParaRPr kumimoji="1" lang="en-US" altLang="ja-JP" sz="14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・具体的な取組み案に関する「取組手段・手法」「取組実施における課題」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・記載以外の取組み案のアイデア出し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（各企業の皆様による取組み、行政が主体となる取組みなど）</a:t>
                      </a:r>
                      <a:endParaRPr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➡いただいたご意見をふまえ、役員会・総会にて議論いただく資料を事務局にて作成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40598433"/>
                  </a:ext>
                </a:extLst>
              </a:tr>
              <a:tr h="1379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第２回</a:t>
                      </a: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・戦略に基づいた具体的な取組みの柱立てや実施手法について、実施主体や時間軸などから、</a:t>
                      </a: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実現可能性を検討</a:t>
                      </a:r>
                      <a:r>
                        <a:rPr kumimoji="1" lang="en-US" altLang="ja-JP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/>
                      </a:r>
                      <a:br>
                        <a:rPr kumimoji="1" lang="en-US" altLang="ja-JP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</a:br>
                      <a:r>
                        <a:rPr kumimoji="1" lang="ja-JP" altLang="en-US" sz="14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➡第</a:t>
                      </a:r>
                      <a:r>
                        <a:rPr kumimoji="1" lang="en-US" altLang="ja-JP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回部会の議論等を踏まえ、「誰が」「いつ」「どうやって」「何をするか」を明確にする　　</a:t>
                      </a: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34480074"/>
                  </a:ext>
                </a:extLst>
              </a:tr>
              <a:tr h="1144313"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第３回</a:t>
                      </a: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（本日）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ja-JP" altLang="en-US" sz="1600" b="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検討結果について部会とりまとめ</a:t>
                      </a:r>
                      <a:endParaRPr kumimoji="1" lang="en-US" altLang="ja-JP" sz="1600" b="0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➡部会にてとりまとめた内容について、幹事会にて部会長または事務局より共有</a:t>
                      </a:r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95163337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 flipV="1">
            <a:off x="263617" y="5491332"/>
            <a:ext cx="8588829" cy="10824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kumimoji="1" lang="ja-JP" altLang="en-US" sz="13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320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4669226" y="1817872"/>
            <a:ext cx="4282240" cy="157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dirty="0"/>
              <a:t>金融のフロントランナー都市</a:t>
            </a:r>
            <a:endParaRPr kumimoji="1" lang="ja-JP" altLang="en-US" sz="825" dirty="0"/>
          </a:p>
        </p:txBody>
      </p:sp>
      <p:sp>
        <p:nvSpPr>
          <p:cNvPr id="39" name="正方形/長方形 38"/>
          <p:cNvSpPr/>
          <p:nvPr/>
        </p:nvSpPr>
        <p:spPr>
          <a:xfrm>
            <a:off x="4671969" y="1817871"/>
            <a:ext cx="144863" cy="215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2</a:t>
            </a:r>
            <a:endParaRPr kumimoji="1" lang="ja-JP" altLang="en-US" sz="9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33E91A-D645-4F28-ACDE-0A3E99091C7E}"/>
              </a:ext>
            </a:extLst>
          </p:cNvPr>
          <p:cNvSpPr txBox="1"/>
          <p:nvPr/>
        </p:nvSpPr>
        <p:spPr>
          <a:xfrm>
            <a:off x="367048" y="1498539"/>
            <a:ext cx="8268237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◆めざす都市像実現に向けた戦略の柱と重点取組み</a:t>
            </a:r>
            <a:endParaRPr lang="ja-JP" altLang="ja-JP" sz="13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0247" y="866910"/>
            <a:ext cx="6026508" cy="70838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戦略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柱と重点取組み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" name="直線コネクタ 4"/>
          <p:cNvCxnSpPr>
            <a:cxnSpLocks/>
          </p:cNvCxnSpPr>
          <p:nvPr/>
        </p:nvCxnSpPr>
        <p:spPr>
          <a:xfrm>
            <a:off x="425809" y="1427375"/>
            <a:ext cx="8073000" cy="0"/>
          </a:xfrm>
          <a:prstGeom prst="line">
            <a:avLst/>
          </a:prstGeom>
          <a:ln w="76200">
            <a:solidFill>
              <a:srgbClr val="C0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2970B9B3-79F0-481E-83E7-62F3F4F5E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3932"/>
              </p:ext>
            </p:extLst>
          </p:nvPr>
        </p:nvGraphicFramePr>
        <p:xfrm>
          <a:off x="136888" y="4168413"/>
          <a:ext cx="8896350" cy="183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75">
                  <a:extLst>
                    <a:ext uri="{9D8B030D-6E8A-4147-A177-3AD203B41FA5}">
                      <a16:colId xmlns:a16="http://schemas.microsoft.com/office/drawing/2014/main" val="3071576586"/>
                    </a:ext>
                  </a:extLst>
                </a:gridCol>
                <a:gridCol w="2750215">
                  <a:extLst>
                    <a:ext uri="{9D8B030D-6E8A-4147-A177-3AD203B41FA5}">
                      <a16:colId xmlns:a16="http://schemas.microsoft.com/office/drawing/2014/main" val="352604522"/>
                    </a:ext>
                  </a:extLst>
                </a:gridCol>
                <a:gridCol w="2813861">
                  <a:extLst>
                    <a:ext uri="{9D8B030D-6E8A-4147-A177-3AD203B41FA5}">
                      <a16:colId xmlns:a16="http://schemas.microsoft.com/office/drawing/2014/main" val="3221950790"/>
                    </a:ext>
                  </a:extLst>
                </a:gridCol>
                <a:gridCol w="2652799">
                  <a:extLst>
                    <a:ext uri="{9D8B030D-6E8A-4147-A177-3AD203B41FA5}">
                      <a16:colId xmlns:a16="http://schemas.microsoft.com/office/drawing/2014/main" val="166912827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　金融をテコに発展するグローバル都市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　金融のフロントランナー都市</a:t>
                      </a:r>
                    </a:p>
                  </a:txBody>
                  <a:tcPr marL="27000" marR="2700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　２　共通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 anchor="ctr"/>
                </a:tc>
                <a:extLst>
                  <a:ext uri="{0D108BD9-81ED-4DB2-BD59-A6C34878D82A}">
                    <a16:rowId xmlns:a16="http://schemas.microsoft.com/office/drawing/2014/main" val="1334988009"/>
                  </a:ext>
                </a:extLst>
              </a:tr>
              <a:tr h="3538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育む</a:t>
                      </a:r>
                      <a:endParaRPr kumimoji="1" lang="ja-JP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(1)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魅力的なまちづくりに向けた金融面からの推進</a:t>
                      </a: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 </a:t>
                      </a:r>
                      <a:endParaRPr kumimoji="1" lang="ja-JP" altLang="ja-JP" sz="900" kern="1200" dirty="0" smtClean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 </a:t>
                      </a:r>
                      <a:endParaRPr kumimoji="1" lang="ja-JP" altLang="en-US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(1)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エッジの効いた先駆的な金融商品・市場の形成</a:t>
                      </a:r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(4)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金融分野における高度人材の育成</a:t>
                      </a:r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extLst>
                  <a:ext uri="{0D108BD9-81ED-4DB2-BD59-A6C34878D82A}">
                    <a16:rowId xmlns:a16="http://schemas.microsoft.com/office/drawing/2014/main" val="2270067266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呼び込む</a:t>
                      </a:r>
                      <a:endParaRPr kumimoji="1" lang="ja-JP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 </a:t>
                      </a:r>
                      <a:endParaRPr kumimoji="1" lang="ja-JP" altLang="en-US" sz="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海外との連携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情報発信・プロモーション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国内外から企業・人を惹きつけるビジネス環境の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整備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extLst>
                  <a:ext uri="{0D108BD9-81ED-4DB2-BD59-A6C34878D82A}">
                    <a16:rowId xmlns:a16="http://schemas.microsoft.com/office/drawing/2014/main" val="3980648024"/>
                  </a:ext>
                </a:extLst>
              </a:tr>
              <a:tr h="3662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支える</a:t>
                      </a:r>
                      <a:endParaRPr kumimoji="1" lang="ja-JP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(3)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レジリエンス</a:t>
                      </a:r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向上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の観点による拠点機能の強化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(4)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国内の金融市場の活性化</a:t>
                      </a:r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kern="1200" dirty="0" smtClean="0">
                        <a:solidFill>
                          <a:schemeClr val="dk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(3)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金融サービスに関する規制の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見直し</a:t>
                      </a:r>
                      <a:r>
                        <a:rPr kumimoji="1" lang="ja-JP" altLang="ja-JP" sz="900" kern="1200" dirty="0" smtClean="0">
                          <a:solidFill>
                            <a:schemeClr val="dk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に向けた働きかけ</a:t>
                      </a:r>
                      <a:endParaRPr kumimoji="1" lang="ja-JP" altLang="en-US" sz="9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外国人にとっても魅力的な住環境の整備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27000" marR="27000" marT="34290" marB="34290"/>
                </a:tc>
                <a:extLst>
                  <a:ext uri="{0D108BD9-81ED-4DB2-BD59-A6C34878D82A}">
                    <a16:rowId xmlns:a16="http://schemas.microsoft.com/office/drawing/2014/main" val="193858261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3E91A-D645-4F28-ACDE-0A3E99091C7E}"/>
              </a:ext>
            </a:extLst>
          </p:cNvPr>
          <p:cNvSpPr txBox="1"/>
          <p:nvPr/>
        </p:nvSpPr>
        <p:spPr>
          <a:xfrm>
            <a:off x="328190" y="3454743"/>
            <a:ext cx="88158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◆上記、戦略の柱と重点取組みを「育む」「呼び込む」「支える」の３つのアプローチ軸で整理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「育む」：自らの魅力を高めていく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「呼び込む」：国内外他地域から呼び込んでくる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「支える」：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「育む」、「呼び込む」ため</a:t>
            </a:r>
            <a:r>
              <a:rPr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の基盤整備</a:t>
            </a: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今後、取組みを検討する際に、柱立て、実施主体、</a:t>
            </a:r>
            <a:r>
              <a:rPr lang="ja-JP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時間軸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などについて整理・精査。</a:t>
            </a:r>
            <a:endParaRPr lang="ja-JP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302" y="1817872"/>
            <a:ext cx="4350285" cy="157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dirty="0"/>
              <a:t>金融をテコに発展するグローバル都市</a:t>
            </a:r>
            <a:endParaRPr kumimoji="1" lang="ja-JP" altLang="en-US" sz="825" dirty="0"/>
          </a:p>
        </p:txBody>
      </p:sp>
      <p:sp>
        <p:nvSpPr>
          <p:cNvPr id="8" name="正方形/長方形 7"/>
          <p:cNvSpPr/>
          <p:nvPr/>
        </p:nvSpPr>
        <p:spPr>
          <a:xfrm>
            <a:off x="396289" y="2033029"/>
            <a:ext cx="4135706" cy="1327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正方形/長方形 18"/>
          <p:cNvSpPr/>
          <p:nvPr/>
        </p:nvSpPr>
        <p:spPr>
          <a:xfrm>
            <a:off x="251426" y="1817871"/>
            <a:ext cx="144863" cy="215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</a:t>
            </a:r>
            <a:endParaRPr kumimoji="1" lang="ja-JP" altLang="en-US" sz="9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1695" y="2063785"/>
            <a:ext cx="4161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(1)</a:t>
            </a:r>
            <a:r>
              <a:rPr kumimoji="1" lang="ja-JP" altLang="en-US" sz="900" dirty="0"/>
              <a:t>魅力的なまちづくりに向けた金融面からの推進</a:t>
            </a:r>
            <a:endParaRPr lang="en-US" altLang="ja-JP" sz="900" dirty="0"/>
          </a:p>
          <a:p>
            <a:r>
              <a:rPr lang="en-US" altLang="ja-JP" sz="900" dirty="0"/>
              <a:t>(2)</a:t>
            </a:r>
            <a:r>
              <a:rPr lang="ja-JP" altLang="en-US" sz="900" dirty="0"/>
              <a:t>スタートアップ</a:t>
            </a:r>
            <a:r>
              <a:rPr kumimoji="1" lang="ja-JP" altLang="en-US" sz="900" dirty="0"/>
              <a:t>および地域活性化のための多様な資金調達の支援</a:t>
            </a:r>
            <a:endParaRPr lang="en-US" altLang="ja-JP" sz="900" dirty="0"/>
          </a:p>
          <a:p>
            <a:r>
              <a:rPr lang="en-US" altLang="ja-JP" sz="900" dirty="0"/>
              <a:t>(3)</a:t>
            </a:r>
            <a:r>
              <a:rPr lang="ja-JP" altLang="en-US" sz="900" dirty="0"/>
              <a:t>レジリエンス向上の観点による拠点機能の強化</a:t>
            </a:r>
            <a:endParaRPr lang="en-US" altLang="ja-JP" sz="900" dirty="0"/>
          </a:p>
          <a:p>
            <a:r>
              <a:rPr lang="en-US" altLang="ja-JP" sz="900" dirty="0"/>
              <a:t>(4)</a:t>
            </a:r>
            <a:r>
              <a:rPr lang="ja-JP" altLang="en-US" sz="900" dirty="0"/>
              <a:t>国内の金融市場の活性化</a:t>
            </a:r>
            <a:endParaRPr lang="en-US" altLang="ja-JP" sz="900" dirty="0"/>
          </a:p>
        </p:txBody>
      </p:sp>
      <p:sp>
        <p:nvSpPr>
          <p:cNvPr id="41" name="正方形/長方形 40"/>
          <p:cNvSpPr/>
          <p:nvPr/>
        </p:nvSpPr>
        <p:spPr>
          <a:xfrm>
            <a:off x="4816832" y="2033029"/>
            <a:ext cx="4061995" cy="1327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16832" y="2099704"/>
            <a:ext cx="393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(1)</a:t>
            </a:r>
            <a:r>
              <a:rPr kumimoji="1" lang="ja-JP" altLang="en-US" sz="900" dirty="0"/>
              <a:t>エッジの効いた先駆的な金融商品・市場の形成</a:t>
            </a:r>
            <a:endParaRPr lang="en-US" altLang="ja-JP" sz="900" dirty="0"/>
          </a:p>
          <a:p>
            <a:r>
              <a:rPr lang="en-US" altLang="ja-JP" sz="900" dirty="0"/>
              <a:t>(2)</a:t>
            </a:r>
            <a:r>
              <a:rPr lang="ja-JP" altLang="en-US" sz="900" dirty="0"/>
              <a:t>サステナブルファイナンス先進都市に向けた取組み</a:t>
            </a:r>
            <a:endParaRPr lang="en-US" altLang="ja-JP" sz="900" dirty="0"/>
          </a:p>
          <a:p>
            <a:r>
              <a:rPr lang="en-US" altLang="ja-JP" sz="900" dirty="0"/>
              <a:t>(3)</a:t>
            </a:r>
            <a:r>
              <a:rPr lang="ja-JP" altLang="en-US" sz="900" dirty="0"/>
              <a:t>金融サービスに関する規制の見直しに向けた働きかけ</a:t>
            </a:r>
            <a:endParaRPr lang="en-US" altLang="ja-JP" sz="900" dirty="0"/>
          </a:p>
          <a:p>
            <a:r>
              <a:rPr lang="en-US" altLang="ja-JP" sz="900" dirty="0"/>
              <a:t>(4)</a:t>
            </a:r>
            <a:r>
              <a:rPr lang="ja-JP" altLang="en-US" sz="900" dirty="0"/>
              <a:t>金融分野における高度人材の育成</a:t>
            </a:r>
            <a:endParaRPr lang="en-US" altLang="ja-JP" sz="900" dirty="0"/>
          </a:p>
        </p:txBody>
      </p:sp>
      <p:sp>
        <p:nvSpPr>
          <p:cNvPr id="40" name="正方形/長方形 39"/>
          <p:cNvSpPr/>
          <p:nvPr/>
        </p:nvSpPr>
        <p:spPr>
          <a:xfrm>
            <a:off x="692947" y="2809135"/>
            <a:ext cx="7942338" cy="479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01769" y="2810420"/>
            <a:ext cx="7299269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/>
              <a:t>【</a:t>
            </a:r>
            <a:r>
              <a:rPr lang="ja-JP" altLang="en-US" sz="900" b="1" dirty="0"/>
              <a:t>共通する取組み</a:t>
            </a:r>
            <a:r>
              <a:rPr lang="en-US" altLang="ja-JP" sz="900" b="1" dirty="0"/>
              <a:t>】</a:t>
            </a:r>
          </a:p>
          <a:p>
            <a:pPr algn="ctr"/>
            <a:r>
              <a:rPr lang="en-US" altLang="ja-JP" sz="788" dirty="0"/>
              <a:t>(</a:t>
            </a:r>
            <a:r>
              <a:rPr lang="en-US" altLang="ja-JP" sz="825" dirty="0"/>
              <a:t>1)</a:t>
            </a:r>
            <a:r>
              <a:rPr lang="ja-JP" altLang="en-US" sz="825" dirty="0"/>
              <a:t>外国人にとっても魅力的な住環境の整備　</a:t>
            </a:r>
            <a:r>
              <a:rPr lang="en-US" altLang="ja-JP" sz="825" dirty="0"/>
              <a:t>(2)</a:t>
            </a:r>
            <a:r>
              <a:rPr lang="ja-JP" altLang="en-US" sz="825" dirty="0"/>
              <a:t>国内外から企業・人を惹きつけるビジネス環境の整備</a:t>
            </a:r>
            <a:endParaRPr lang="en-US" altLang="ja-JP" sz="825" dirty="0"/>
          </a:p>
          <a:p>
            <a:pPr algn="ctr"/>
            <a:r>
              <a:rPr lang="ja-JP" altLang="en-US" sz="825" dirty="0"/>
              <a:t>　</a:t>
            </a:r>
            <a:r>
              <a:rPr lang="en-US" altLang="ja-JP" sz="825" dirty="0"/>
              <a:t>(3)</a:t>
            </a:r>
            <a:r>
              <a:rPr lang="ja-JP" altLang="en-US" sz="825" dirty="0"/>
              <a:t>情報発信・プロモーション </a:t>
            </a:r>
            <a:r>
              <a:rPr lang="en-US" altLang="ja-JP" sz="825" dirty="0"/>
              <a:t>(4)</a:t>
            </a:r>
            <a:r>
              <a:rPr lang="ja-JP" altLang="en-US" sz="825" dirty="0"/>
              <a:t>海外との連携　</a:t>
            </a:r>
            <a:r>
              <a:rPr lang="en-US" altLang="ja-JP" sz="825" dirty="0"/>
              <a:t>(5)</a:t>
            </a:r>
            <a:r>
              <a:rPr lang="ja-JP" altLang="en-US" sz="825" dirty="0"/>
              <a:t>大阪府市による先駆けたインパクトのある取組み</a:t>
            </a:r>
            <a:endParaRPr lang="en-US" altLang="ja-JP" sz="825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8681" y="4624731"/>
            <a:ext cx="26606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900" dirty="0">
                <a:solidFill>
                  <a:schemeClr val="dk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(2)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スタートアップ</a:t>
            </a:r>
            <a:r>
              <a:rPr lang="ja-JP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</a:t>
            </a:r>
            <a:r>
              <a:rPr lang="ja-JP" altLang="ja-JP" sz="900" dirty="0">
                <a:solidFill>
                  <a:schemeClr val="dk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よび地域活性化のための多様</a:t>
            </a:r>
            <a:endParaRPr lang="en-US" altLang="ja-JP" sz="900" dirty="0">
              <a:solidFill>
                <a:schemeClr val="dk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>
              <a:defRPr/>
            </a:pPr>
            <a:r>
              <a:rPr lang="ja-JP" altLang="en-US" sz="900" dirty="0">
                <a:solidFill>
                  <a:schemeClr val="dk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ja-JP" sz="900" dirty="0">
                <a:solidFill>
                  <a:schemeClr val="dk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な資金調達の支援</a:t>
            </a:r>
            <a:endParaRPr lang="en-US" altLang="ja-JP" sz="9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09933" y="5279946"/>
            <a:ext cx="278783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900" dirty="0">
                <a:solidFill>
                  <a:schemeClr val="dk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(2)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サステナブルファイナンス先進都市</a:t>
            </a:r>
            <a:r>
              <a:rPr lang="ja-JP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に向けた取組み</a:t>
            </a:r>
            <a:endParaRPr lang="ja-JP" altLang="en-US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75043" y="4669811"/>
            <a:ext cx="2565000" cy="230832"/>
          </a:xfrm>
          <a:prstGeom prst="rect">
            <a:avLst/>
          </a:prstGeom>
          <a:noFill/>
          <a:ln>
            <a:noFill/>
          </a:ln>
        </p:spPr>
        <p:txBody>
          <a:bodyPr wrap="square" lIns="27000" rIns="27000" rtlCol="0">
            <a:spAutoFit/>
          </a:bodyPr>
          <a:lstStyle/>
          <a:p>
            <a:pPr lvl="0">
              <a:defRPr/>
            </a:pPr>
            <a:r>
              <a:rPr lang="en-US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(5)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大阪府市による先駆的なインパクトのある取組み</a:t>
            </a:r>
            <a:endParaRPr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66478" y="5715317"/>
            <a:ext cx="2057400" cy="273844"/>
          </a:xfrm>
        </p:spPr>
        <p:txBody>
          <a:bodyPr/>
          <a:lstStyle/>
          <a:p>
            <a:fld id="{4CFCB8D1-E384-4ABF-9F79-4EB3205F8B4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758681" y="4428309"/>
            <a:ext cx="2751252" cy="7053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58681" y="5510778"/>
            <a:ext cx="2660660" cy="2045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09933" y="5279946"/>
            <a:ext cx="2787836" cy="230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995851" y="378823"/>
            <a:ext cx="2639434" cy="74458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9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</a:rPr>
              <a:t>9</a:t>
            </a:r>
            <a:r>
              <a:rPr kumimoji="1" lang="ja-JP" altLang="en-US" dirty="0" smtClean="0">
                <a:solidFill>
                  <a:schemeClr val="tx1"/>
                </a:solidFill>
              </a:rPr>
              <a:t>日総会資料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dirty="0">
                <a:solidFill>
                  <a:schemeClr val="tx1"/>
                </a:solidFill>
              </a:rPr>
              <a:t>戦略</a:t>
            </a:r>
            <a:r>
              <a:rPr kumimoji="1" lang="ja-JP" altLang="en-US" dirty="0" smtClean="0">
                <a:solidFill>
                  <a:schemeClr val="tx1"/>
                </a:solidFill>
              </a:rPr>
              <a:t>骨子）より抜粋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760</Words>
  <Application>Microsoft Office PowerPoint</Application>
  <PresentationFormat>画面に合わせる (4:3)</PresentationFormat>
  <Paragraphs>72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UD デジタル 教科書体 N-B</vt:lpstr>
      <vt:lpstr>UD デジタル 教科書体 NK-R</vt:lpstr>
      <vt:lpstr>游ゴシック</vt:lpstr>
      <vt:lpstr>游ゴシック Light</vt:lpstr>
      <vt:lpstr>Arial</vt:lpstr>
      <vt:lpstr>1_Office テーマ</vt:lpstr>
      <vt:lpstr>2_Office テーマ</vt:lpstr>
      <vt:lpstr>PowerPoint プレゼンテーション</vt:lpstr>
      <vt:lpstr>PowerPoint プレゼンテーション</vt:lpstr>
      <vt:lpstr>戦略の柱と重点取組み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2021-11-24T00:05:20Z</dcterms:created>
  <dcterms:modified xsi:type="dcterms:W3CDTF">2022-01-04T06:02:30Z</dcterms:modified>
</cp:coreProperties>
</file>