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21.xml" ContentType="application/vnd.openxmlformats-officedocument.drawingml.chart+xml"/>
  <Override PartName="/ppt/notesSlides/notesSlide26.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3.xml" ContentType="application/vnd.openxmlformats-officedocument.drawingml.chart+xml"/>
  <Override PartName="/ppt/notesSlides/notesSlide31.xml" ContentType="application/vnd.openxmlformats-officedocument.presentationml.notesSlide+xml"/>
  <Override PartName="/ppt/charts/chart24.xml" ContentType="application/vnd.openxmlformats-officedocument.drawingml.chart+xml"/>
  <Override PartName="/ppt/drawings/drawing1.xml" ContentType="application/vnd.openxmlformats-officedocument.drawingml.chartshapes+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6"/>
  </p:notesMasterIdLst>
  <p:sldIdLst>
    <p:sldId id="287" r:id="rId2"/>
    <p:sldId id="376" r:id="rId3"/>
    <p:sldId id="377" r:id="rId4"/>
    <p:sldId id="378" r:id="rId5"/>
    <p:sldId id="379" r:id="rId6"/>
    <p:sldId id="380" r:id="rId7"/>
    <p:sldId id="368" r:id="rId8"/>
    <p:sldId id="393" r:id="rId9"/>
    <p:sldId id="311" r:id="rId10"/>
    <p:sldId id="312" r:id="rId11"/>
    <p:sldId id="394" r:id="rId12"/>
    <p:sldId id="314" r:id="rId13"/>
    <p:sldId id="395" r:id="rId14"/>
    <p:sldId id="316" r:id="rId15"/>
    <p:sldId id="317" r:id="rId16"/>
    <p:sldId id="318" r:id="rId17"/>
    <p:sldId id="374" r:id="rId18"/>
    <p:sldId id="375" r:id="rId19"/>
    <p:sldId id="366" r:id="rId20"/>
    <p:sldId id="325" r:id="rId21"/>
    <p:sldId id="326" r:id="rId22"/>
    <p:sldId id="327" r:id="rId23"/>
    <p:sldId id="328" r:id="rId24"/>
    <p:sldId id="329" r:id="rId25"/>
    <p:sldId id="371" r:id="rId26"/>
    <p:sldId id="361" r:id="rId27"/>
    <p:sldId id="362" r:id="rId28"/>
    <p:sldId id="363" r:id="rId29"/>
    <p:sldId id="333" r:id="rId30"/>
    <p:sldId id="334" r:id="rId31"/>
    <p:sldId id="335" r:id="rId32"/>
    <p:sldId id="336" r:id="rId33"/>
    <p:sldId id="372" r:id="rId34"/>
    <p:sldId id="373" r:id="rId35"/>
    <p:sldId id="367" r:id="rId36"/>
    <p:sldId id="319" r:id="rId37"/>
    <p:sldId id="320" r:id="rId38"/>
    <p:sldId id="321" r:id="rId39"/>
    <p:sldId id="322" r:id="rId40"/>
    <p:sldId id="323" r:id="rId41"/>
    <p:sldId id="324" r:id="rId42"/>
    <p:sldId id="382" r:id="rId43"/>
    <p:sldId id="383" r:id="rId44"/>
    <p:sldId id="388" r:id="rId45"/>
    <p:sldId id="391" r:id="rId46"/>
    <p:sldId id="392" r:id="rId47"/>
    <p:sldId id="385" r:id="rId48"/>
    <p:sldId id="386" r:id="rId49"/>
    <p:sldId id="381" r:id="rId50"/>
    <p:sldId id="370" r:id="rId51"/>
    <p:sldId id="337" r:id="rId52"/>
    <p:sldId id="338" r:id="rId53"/>
    <p:sldId id="339" r:id="rId54"/>
    <p:sldId id="340" r:id="rId55"/>
    <p:sldId id="341" r:id="rId56"/>
    <p:sldId id="342" r:id="rId57"/>
    <p:sldId id="343" r:id="rId58"/>
    <p:sldId id="349" r:id="rId59"/>
    <p:sldId id="350" r:id="rId60"/>
    <p:sldId id="351" r:id="rId61"/>
    <p:sldId id="354" r:id="rId62"/>
    <p:sldId id="355" r:id="rId63"/>
    <p:sldId id="396" r:id="rId64"/>
    <p:sldId id="397" r:id="rId6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FEF"/>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6" autoAdjust="0"/>
    <p:restoredTop sz="94660"/>
  </p:normalViewPr>
  <p:slideViewPr>
    <p:cSldViewPr snapToGrid="0">
      <p:cViewPr varScale="1">
        <p:scale>
          <a:sx n="65" d="100"/>
          <a:sy n="65" d="100"/>
        </p:scale>
        <p:origin x="10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___5.xlsx"/></Relationships>
</file>

<file path=ppt/charts/_rels/chart2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R2\00%20&#12487;&#12540;&#12479;&#12391;&#12415;&#12427;&#25104;&#38263;&#25126;&#30053;\&#9632;&#9632;&#12487;&#12540;&#12479;&#38598;&#9632;&#9632;&#65288;&#12371;&#12371;&#12398;&#12487;&#12540;&#12479;&#12434;&#26356;&#26032;&#65289;\&#31532;2&#31456;&#9313;&#12288;&#20154;&#26448;&#21147;\03.&#12464;&#12525;&#12540;&#12496;&#12523;&#38306;&#36899;\&#65308;&#65360;56&#65310;&#21463;&#20837;&#30041;&#23398;&#29983;&#25968;.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135.21\kikaku\10&#35336;&#30011;&#12464;&#12523;&#12540;&#12503;&#65288;23.7.12&#65374;&#65289;\04&#25104;&#38263;&#25126;&#30053;\R2\00%20&#12487;&#12540;&#12479;&#12391;&#12415;&#12427;&#25104;&#38263;&#25126;&#30053;\&#9632;&#9632;&#12487;&#12540;&#12479;&#38598;&#9632;&#9632;&#65288;&#12371;&#12371;&#12398;&#12487;&#12540;&#12479;&#12434;&#26356;&#26032;&#65289;\&#31532;2&#31456;&#9313;&#12288;&#20154;&#26448;&#21147;\03.&#12464;&#12525;&#12540;&#12496;&#12523;&#38306;&#36899;\&#65308;&#65360;58&#65310;&#37117;&#36947;&#24220;&#30476;&#21029;&#22806;&#22269;&#20154;&#21172;&#20685;&#32773;&#25968;&#12392;&#12300;&#23554;&#38272;&#12539;&#25216;&#34899;&#20998;&#37326;&#12398;&#22312;&#30041;&#36039;&#26684;&#12301;&#20154;&#25968;&#12539;&#21106;&#21512;.xlsx" TargetMode="Externa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jpx-fs2\o-shiki\&#9733;200_&#12510;&#12540;&#12465;&#12486;&#12451;&#12531;&#12464;\20_&#12452;&#12505;&#12531;&#12488;&#12539;&#12475;&#12511;&#12490;&#12540;\20_&#21442;&#21152;\S&amp;P\20150227_&#12521;&#12531;&#12481;&#12519;&#12531;&#25351;&#25968;&#21193;&#24375;&#20250;\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jpx-fs2\o-shiki\&#9733;200_&#12510;&#12540;&#12465;&#12486;&#12451;&#12531;&#12464;\20_&#12452;&#12505;&#12531;&#12488;&#12539;&#12475;&#12511;&#12490;&#12540;\20_&#21442;&#21152;\S&amp;P\20150227_&#12521;&#12531;&#12481;&#12519;&#12531;&#25351;&#25968;&#21193;&#24375;&#20250;\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jpx-fs2\o-koho\&#22823;&#38442;&#24195;&#22577;\01_&#31038;&#38263;&#38306;&#20418;&#65288;&#35611;&#28436;&#12539;&#25384;&#25334;&#31561;&#65289;\6_&#35611;&#28436;&#36039;&#26009;&#29992;&#12487;&#12540;&#12479;\2015&#25237;&#36039;&#37096;&#38272;&#21029;&#25237;&#36039;&#23478;&#23652;&#12398;&#22793;&#21270;&#65288;&#12464;&#12521;&#12501;&#65289;.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jpx-fs2\o-koho\&#22823;&#38442;&#24195;&#22577;\01_&#31038;&#38263;&#38306;&#20418;&#65288;&#35611;&#28436;&#12539;&#25384;&#25334;&#31561;&#65289;\6_&#35611;&#28436;&#36039;&#26009;&#29992;&#12487;&#12540;&#12479;\2015&#25237;&#36039;&#37096;&#38272;&#21029;&#25237;&#36039;&#23478;&#23652;&#12398;&#22793;&#21270;&#65288;&#12464;&#12521;&#12501;&#6528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jpx-fs\jojosui\01_&#20225;&#26989;&#19978;&#22580;&#35480;&#33268;\05_&#27726;&#29992;&#21942;&#26989;&#36039;&#26009;\01_&#12304;&#32113;&#21512;&#24460;&#12305;&#27726;&#29992;&#35370;&#21839;&#29992;&#36039;&#26009;\&#20316;&#25104;&#29992;&#65288;&#25285;&#24403;&#32773;&#29992;&#65289;\&#25285;&#24403;&#32773;&#29992;&#12527;&#12540;&#12463;&#12471;&#12540;&#12488;\105_106_&#22269;&#20869;IPO&#20214;&#25968;&#12398;&#25512;&#3122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4269-490A-A7C7-77E03EFA09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アメリカ</c:v>
                </c:pt>
                <c:pt idx="1">
                  <c:v>中国</c:v>
                </c:pt>
                <c:pt idx="2">
                  <c:v>日本</c:v>
                </c:pt>
                <c:pt idx="3">
                  <c:v>イギリス</c:v>
                </c:pt>
                <c:pt idx="4">
                  <c:v>フランス</c:v>
                </c:pt>
                <c:pt idx="5">
                  <c:v>ドイツ</c:v>
                </c:pt>
                <c:pt idx="6">
                  <c:v>香港</c:v>
                </c:pt>
                <c:pt idx="7">
                  <c:v>シンガポール</c:v>
                </c:pt>
              </c:strCache>
            </c:strRef>
          </c:cat>
          <c:val>
            <c:numRef>
              <c:f>Sheet1!$B$2:$B$9</c:f>
              <c:numCache>
                <c:formatCode>#,##0_ </c:formatCode>
                <c:ptCount val="8"/>
                <c:pt idx="0">
                  <c:v>41232</c:v>
                </c:pt>
                <c:pt idx="1">
                  <c:v>14726</c:v>
                </c:pt>
                <c:pt idx="2">
                  <c:v>12825</c:v>
                </c:pt>
                <c:pt idx="3">
                  <c:v>6288</c:v>
                </c:pt>
                <c:pt idx="4">
                  <c:v>4670</c:v>
                </c:pt>
                <c:pt idx="5">
                  <c:v>3548</c:v>
                </c:pt>
                <c:pt idx="6">
                  <c:v>532</c:v>
                </c:pt>
                <c:pt idx="7">
                  <c:v>493</c:v>
                </c:pt>
              </c:numCache>
            </c:numRef>
          </c:val>
          <c:extLst>
            <c:ext xmlns:c16="http://schemas.microsoft.com/office/drawing/2014/chart" uri="{C3380CC4-5D6E-409C-BE32-E72D297353CC}">
              <c16:uniqueId val="{00000000-01B3-48D5-B3AC-1CF4870EE2A6}"/>
            </c:ext>
          </c:extLst>
        </c:ser>
        <c:dLbls>
          <c:dLblPos val="outEnd"/>
          <c:showLegendKey val="0"/>
          <c:showVal val="1"/>
          <c:showCatName val="0"/>
          <c:showSerName val="0"/>
          <c:showPercent val="0"/>
          <c:showBubbleSize val="0"/>
        </c:dLbls>
        <c:gapWidth val="219"/>
        <c:overlap val="-27"/>
        <c:axId val="1200728047"/>
        <c:axId val="1200728463"/>
      </c:barChart>
      <c:catAx>
        <c:axId val="120072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0728463"/>
        <c:crosses val="autoZero"/>
        <c:auto val="1"/>
        <c:lblAlgn val="ctr"/>
        <c:lblOffset val="100"/>
        <c:noMultiLvlLbl val="0"/>
      </c:catAx>
      <c:valAx>
        <c:axId val="1200728463"/>
        <c:scaling>
          <c:orientation val="minMax"/>
        </c:scaling>
        <c:delete val="0"/>
        <c:axPos val="l"/>
        <c:majorGridlines>
          <c:spPr>
            <a:ln w="9525" cap="flat" cmpd="sng" algn="ctr">
              <a:no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0728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a:solidFill>
                <a:schemeClr val="tx2"/>
              </a:solidFill>
            </a:ln>
          </c:spPr>
          <c:marker>
            <c:symbol val="none"/>
          </c:marker>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extLst>
            <c:ext xmlns:c15="http://schemas.microsoft.com/office/drawing/2012/chart" uri="{02D57815-91ED-43cb-92C2-25804820EDAC}">
              <c15:filteredSeriesTitle>
                <c15:tx>
                  <c:strRef>
                    <c:extLst>
                      <c:ext uri="{02D57815-91ED-43cb-92C2-25804820EDAC}">
                        <c15:formulaRef>
                          <c15:sqref>Sheet1!$C$6</c15:sqref>
                        </c15:formulaRef>
                      </c:ext>
                    </c:extLst>
                    <c:strCache>
                      <c:ptCount val="1"/>
                      <c:pt idx="0">
                        <c:v>東京</c:v>
                      </c:pt>
                    </c:strCache>
                  </c:strRef>
                </c15:tx>
              </c15:filteredSeriesTitle>
            </c:ext>
            <c:ext xmlns:c15="http://schemas.microsoft.com/office/drawing/2012/chart" uri="{02D57815-91ED-43cb-92C2-25804820EDAC}">
              <c15:filteredCategoryTitle>
                <c15:cat>
                  <c:strRef>
                    <c:extLst>
                      <c:ext uri="{02D57815-91ED-43cb-92C2-25804820EDAC}">
                        <c15:formulaRef>
                          <c15:sqref>Sheet1!$D$5:$N$5</c15:sqref>
                        </c15:formulaRef>
                      </c:ext>
                    </c:extLst>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15:cat>
              </c15:filteredCategoryTitle>
            </c:ext>
            <c:ext xmlns:c16="http://schemas.microsoft.com/office/drawing/2014/chart" uri="{C3380CC4-5D6E-409C-BE32-E72D297353CC}">
              <c16:uniqueId val="{00000000-90F9-4625-944C-09D56BE26E52}"/>
            </c:ext>
          </c:extLst>
        </c:ser>
        <c:dLbls>
          <c:showLegendKey val="0"/>
          <c:showVal val="0"/>
          <c:showCatName val="0"/>
          <c:showSerName val="0"/>
          <c:showPercent val="0"/>
          <c:showBubbleSize val="0"/>
        </c:dLbls>
        <c:axId val="131469824"/>
        <c:axId val="85523776"/>
      </c:radarChart>
      <c:catAx>
        <c:axId val="13146982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85523776"/>
        <c:crosses val="autoZero"/>
        <c:auto val="1"/>
        <c:lblAlgn val="ctr"/>
        <c:lblOffset val="100"/>
        <c:noMultiLvlLbl val="0"/>
      </c:catAx>
      <c:valAx>
        <c:axId val="85523776"/>
        <c:scaling>
          <c:orientation val="maxMin"/>
          <c:max val="42"/>
          <c:min val="1"/>
        </c:scaling>
        <c:delete val="0"/>
        <c:axPos val="l"/>
        <c:majorGridlines/>
        <c:minorGridlines/>
        <c:numFmt formatCode="General" sourceLinked="1"/>
        <c:majorTickMark val="cross"/>
        <c:minorTickMark val="none"/>
        <c:tickLblPos val="none"/>
        <c:crossAx val="13146982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a:solidFill>
                <a:schemeClr val="tx2"/>
              </a:solidFill>
            </a:ln>
          </c:spPr>
          <c:marker>
            <c:symbol val="none"/>
          </c:marker>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extLst>
            <c:ext xmlns:c15="http://schemas.microsoft.com/office/drawing/2012/chart" uri="{02D57815-91ED-43cb-92C2-25804820EDAC}">
              <c15:filteredSeriesTitle>
                <c15:tx>
                  <c:strRef>
                    <c:extLst>
                      <c:ext uri="{02D57815-91ED-43cb-92C2-25804820EDAC}">
                        <c15:formulaRef>
                          <c15:sqref>Sheet1!$C$10</c15:sqref>
                        </c15:formulaRef>
                      </c:ext>
                    </c:extLst>
                    <c:strCache>
                      <c:ptCount val="1"/>
                      <c:pt idx="0">
                        <c:v>ベルリン</c:v>
                      </c:pt>
                    </c:strCache>
                  </c:strRef>
                </c15:tx>
              </c15:filteredSeriesTitle>
            </c:ext>
            <c:ext xmlns:c15="http://schemas.microsoft.com/office/drawing/2012/chart" uri="{02D57815-91ED-43cb-92C2-25804820EDAC}">
              <c15:filteredCategoryTitle>
                <c15:cat>
                  <c:strRef>
                    <c:extLst>
                      <c:ext uri="{02D57815-91ED-43cb-92C2-25804820EDAC}">
                        <c15:formulaRef>
                          <c15:sqref>Sheet1!$D$9:$N$9</c15:sqref>
                        </c15:formulaRef>
                      </c:ext>
                    </c:extLst>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15:cat>
              </c15:filteredCategoryTitle>
            </c:ext>
            <c:ext xmlns:c16="http://schemas.microsoft.com/office/drawing/2014/chart" uri="{C3380CC4-5D6E-409C-BE32-E72D297353CC}">
              <c16:uniqueId val="{00000000-6B4F-4E79-B59D-E74F9418D242}"/>
            </c:ext>
          </c:extLst>
        </c:ser>
        <c:dLbls>
          <c:showLegendKey val="0"/>
          <c:showVal val="0"/>
          <c:showCatName val="0"/>
          <c:showSerName val="0"/>
          <c:showPercent val="0"/>
          <c:showBubbleSize val="0"/>
        </c:dLbls>
        <c:axId val="130870272"/>
        <c:axId val="131441792"/>
      </c:radarChart>
      <c:catAx>
        <c:axId val="13087027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441792"/>
        <c:crosses val="autoZero"/>
        <c:auto val="1"/>
        <c:lblAlgn val="ctr"/>
        <c:lblOffset val="100"/>
        <c:noMultiLvlLbl val="0"/>
      </c:catAx>
      <c:valAx>
        <c:axId val="131441792"/>
        <c:scaling>
          <c:orientation val="maxMin"/>
          <c:max val="42"/>
          <c:min val="1"/>
        </c:scaling>
        <c:delete val="0"/>
        <c:axPos val="l"/>
        <c:majorGridlines/>
        <c:minorGridlines/>
        <c:numFmt formatCode="General" sourceLinked="1"/>
        <c:majorTickMark val="cross"/>
        <c:minorTickMark val="none"/>
        <c:tickLblPos val="none"/>
        <c:crossAx val="13087027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a:solidFill>
                <a:schemeClr val="tx2"/>
              </a:solidFill>
            </a:ln>
          </c:spPr>
          <c:marker>
            <c:symbol val="none"/>
          </c:marker>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extLst>
            <c:ext xmlns:c15="http://schemas.microsoft.com/office/drawing/2012/chart" uri="{02D57815-91ED-43cb-92C2-25804820EDAC}">
              <c15:filteredSeriesTitle>
                <c15:tx>
                  <c:strRef>
                    <c:extLst>
                      <c:ext uri="{02D57815-91ED-43cb-92C2-25804820EDAC}">
                        <c15:formulaRef>
                          <c15:sqref>Sheet1!$C$14</c15:sqref>
                        </c15:formulaRef>
                      </c:ext>
                    </c:extLst>
                    <c:strCache>
                      <c:ptCount val="1"/>
                      <c:pt idx="0">
                        <c:v>ニューヨーク</c:v>
                      </c:pt>
                    </c:strCache>
                  </c:strRef>
                </c15:tx>
              </c15:filteredSeriesTitle>
            </c:ext>
            <c:ext xmlns:c15="http://schemas.microsoft.com/office/drawing/2012/chart" uri="{02D57815-91ED-43cb-92C2-25804820EDAC}">
              <c15:filteredCategoryTitle>
                <c15:cat>
                  <c:strRef>
                    <c:extLst>
                      <c:ext uri="{02D57815-91ED-43cb-92C2-25804820EDAC}">
                        <c15:formulaRef>
                          <c15:sqref>Sheet1!$D$13:$N$13</c15:sqref>
                        </c15:formulaRef>
                      </c:ext>
                    </c:extLst>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15:cat>
              </c15:filteredCategoryTitle>
            </c:ext>
            <c:ext xmlns:c16="http://schemas.microsoft.com/office/drawing/2014/chart" uri="{C3380CC4-5D6E-409C-BE32-E72D297353CC}">
              <c16:uniqueId val="{00000000-CFF9-4951-8DDE-7BF1DA0BBB91}"/>
            </c:ext>
          </c:extLst>
        </c:ser>
        <c:dLbls>
          <c:showLegendKey val="0"/>
          <c:showVal val="0"/>
          <c:showCatName val="0"/>
          <c:showSerName val="0"/>
          <c:showPercent val="0"/>
          <c:showBubbleSize val="0"/>
        </c:dLbls>
        <c:axId val="131470848"/>
        <c:axId val="131443520"/>
      </c:radarChart>
      <c:catAx>
        <c:axId val="13147084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443520"/>
        <c:crosses val="autoZero"/>
        <c:auto val="1"/>
        <c:lblAlgn val="ctr"/>
        <c:lblOffset val="100"/>
        <c:noMultiLvlLbl val="0"/>
      </c:catAx>
      <c:valAx>
        <c:axId val="131443520"/>
        <c:scaling>
          <c:orientation val="maxMin"/>
          <c:max val="42"/>
          <c:min val="1"/>
        </c:scaling>
        <c:delete val="0"/>
        <c:axPos val="l"/>
        <c:majorGridlines/>
        <c:minorGridlines/>
        <c:numFmt formatCode="General" sourceLinked="1"/>
        <c:majorTickMark val="cross"/>
        <c:minorTickMark val="none"/>
        <c:tickLblPos val="none"/>
        <c:crossAx val="13147084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a:solidFill>
                <a:schemeClr val="tx2"/>
              </a:solidFill>
            </a:ln>
          </c:spPr>
          <c:marker>
            <c:symbol val="none"/>
          </c:marker>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extLst>
            <c:ext xmlns:c15="http://schemas.microsoft.com/office/drawing/2012/chart" uri="{02D57815-91ED-43cb-92C2-25804820EDAC}">
              <c15:filteredSeriesTitle>
                <c15:tx>
                  <c:strRef>
                    <c:extLst>
                      <c:ext uri="{02D57815-91ED-43cb-92C2-25804820EDAC}">
                        <c15:formulaRef>
                          <c15:sqref>Sheet1!$C$23</c15:sqref>
                        </c15:formulaRef>
                      </c:ext>
                    </c:extLst>
                    <c:strCache>
                      <c:ptCount val="1"/>
                      <c:pt idx="0">
                        <c:v>上海</c:v>
                      </c:pt>
                    </c:strCache>
                  </c:strRef>
                </c15:tx>
              </c15:filteredSeriesTitle>
            </c:ext>
            <c:ext xmlns:c15="http://schemas.microsoft.com/office/drawing/2012/chart" uri="{02D57815-91ED-43cb-92C2-25804820EDAC}">
              <c15:filteredCategoryTitle>
                <c15:cat>
                  <c:strRef>
                    <c:extLst>
                      <c:ext uri="{02D57815-91ED-43cb-92C2-25804820EDAC}">
                        <c15:formulaRef>
                          <c15:sqref>Sheet1!$D$22:$N$22</c15:sqref>
                        </c15:formulaRef>
                      </c:ext>
                    </c:extLst>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15:cat>
              </c15:filteredCategoryTitle>
            </c:ext>
            <c:ext xmlns:c16="http://schemas.microsoft.com/office/drawing/2014/chart" uri="{C3380CC4-5D6E-409C-BE32-E72D297353CC}">
              <c16:uniqueId val="{00000000-9ED7-45F0-AD45-FFE0B8F9B1F9}"/>
            </c:ext>
          </c:extLst>
        </c:ser>
        <c:dLbls>
          <c:showLegendKey val="0"/>
          <c:showVal val="0"/>
          <c:showCatName val="0"/>
          <c:showSerName val="0"/>
          <c:showPercent val="0"/>
          <c:showBubbleSize val="0"/>
        </c:dLbls>
        <c:axId val="131471360"/>
        <c:axId val="131445248"/>
      </c:radarChart>
      <c:catAx>
        <c:axId val="13147136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445248"/>
        <c:crosses val="autoZero"/>
        <c:auto val="1"/>
        <c:lblAlgn val="ctr"/>
        <c:lblOffset val="100"/>
        <c:noMultiLvlLbl val="0"/>
      </c:catAx>
      <c:valAx>
        <c:axId val="131445248"/>
        <c:scaling>
          <c:orientation val="maxMin"/>
          <c:max val="42"/>
          <c:min val="1"/>
        </c:scaling>
        <c:delete val="0"/>
        <c:axPos val="l"/>
        <c:majorGridlines/>
        <c:minorGridlines/>
        <c:numFmt formatCode="General" sourceLinked="1"/>
        <c:majorTickMark val="cross"/>
        <c:minorTickMark val="none"/>
        <c:tickLblPos val="none"/>
        <c:crossAx val="13147136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a:solidFill>
                <a:schemeClr val="tx2"/>
              </a:solidFill>
            </a:ln>
          </c:spPr>
          <c:marker>
            <c:symbol val="none"/>
          </c:marker>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extLst>
            <c:ext xmlns:c15="http://schemas.microsoft.com/office/drawing/2012/chart" uri="{02D57815-91ED-43cb-92C2-25804820EDAC}">
              <c15:filteredSeriesTitle>
                <c15:tx>
                  <c:strRef>
                    <c:extLst>
                      <c:ext uri="{02D57815-91ED-43cb-92C2-25804820EDAC}">
                        <c15:formulaRef>
                          <c15:sqref>Sheet1!$C$12</c15:sqref>
                        </c15:formulaRef>
                      </c:ext>
                    </c:extLst>
                    <c:strCache>
                      <c:ptCount val="1"/>
                      <c:pt idx="0">
                        <c:v>大阪</c:v>
                      </c:pt>
                    </c:strCache>
                  </c:strRef>
                </c15:tx>
              </c15:filteredSeriesTitle>
            </c:ext>
            <c:ext xmlns:c15="http://schemas.microsoft.com/office/drawing/2012/chart" uri="{02D57815-91ED-43cb-92C2-25804820EDAC}">
              <c15:filteredCategoryTitle>
                <c15:cat>
                  <c:strRef>
                    <c:extLst>
                      <c:ext uri="{02D57815-91ED-43cb-92C2-25804820EDAC}">
                        <c15:formulaRef>
                          <c15:sqref>Sheet1!$D$11:$N$11</c15:sqref>
                        </c15:formulaRef>
                      </c:ext>
                    </c:extLst>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15:cat>
              </c15:filteredCategoryTitle>
            </c:ext>
            <c:ext xmlns:c16="http://schemas.microsoft.com/office/drawing/2014/chart" uri="{C3380CC4-5D6E-409C-BE32-E72D297353CC}">
              <c16:uniqueId val="{00000000-6AAB-43A2-9E0E-2AFC2945E1F5}"/>
            </c:ext>
          </c:extLst>
        </c:ser>
        <c:dLbls>
          <c:showLegendKey val="0"/>
          <c:showVal val="0"/>
          <c:showCatName val="0"/>
          <c:showSerName val="0"/>
          <c:showPercent val="0"/>
          <c:showBubbleSize val="0"/>
        </c:dLbls>
        <c:axId val="131471872"/>
        <c:axId val="131446976"/>
      </c:radarChart>
      <c:catAx>
        <c:axId val="13147187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446976"/>
        <c:crosses val="autoZero"/>
        <c:auto val="1"/>
        <c:lblAlgn val="ctr"/>
        <c:lblOffset val="100"/>
        <c:noMultiLvlLbl val="0"/>
      </c:catAx>
      <c:valAx>
        <c:axId val="131446976"/>
        <c:scaling>
          <c:orientation val="maxMin"/>
          <c:max val="42"/>
          <c:min val="1"/>
        </c:scaling>
        <c:delete val="0"/>
        <c:axPos val="l"/>
        <c:majorGridlines/>
        <c:minorGridlines/>
        <c:numFmt formatCode="General" sourceLinked="1"/>
        <c:majorTickMark val="cross"/>
        <c:minorTickMark val="none"/>
        <c:tickLblPos val="none"/>
        <c:crossAx val="13147187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a:solidFill>
                <a:schemeClr val="tx2"/>
              </a:solidFill>
            </a:ln>
          </c:spPr>
          <c:marker>
            <c:symbol val="none"/>
          </c:marker>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extLst>
            <c:ext xmlns:c15="http://schemas.microsoft.com/office/drawing/2012/chart" uri="{02D57815-91ED-43cb-92C2-25804820EDAC}">
              <c15:filteredSeriesTitle>
                <c15:tx>
                  <c:strRef>
                    <c:extLst>
                      <c:ext uri="{02D57815-91ED-43cb-92C2-25804820EDAC}">
                        <c15:formulaRef>
                          <c15:sqref>Sheet1!$C$21</c15:sqref>
                        </c15:formulaRef>
                      </c:ext>
                    </c:extLst>
                    <c:strCache>
                      <c:ptCount val="1"/>
                      <c:pt idx="0">
                        <c:v>フランクフルト</c:v>
                      </c:pt>
                    </c:strCache>
                  </c:strRef>
                </c15:tx>
              </c15:filteredSeriesTitle>
            </c:ext>
            <c:ext xmlns:c15="http://schemas.microsoft.com/office/drawing/2012/chart" uri="{02D57815-91ED-43cb-92C2-25804820EDAC}">
              <c15:filteredCategoryTitle>
                <c15:cat>
                  <c:strRef>
                    <c:extLst>
                      <c:ext uri="{02D57815-91ED-43cb-92C2-25804820EDAC}">
                        <c15:formulaRef>
                          <c15:sqref>Sheet1!$D$20:$N$20</c15:sqref>
                        </c15:formulaRef>
                      </c:ext>
                    </c:extLst>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15:cat>
              </c15:filteredCategoryTitle>
            </c:ext>
            <c:ext xmlns:c16="http://schemas.microsoft.com/office/drawing/2014/chart" uri="{C3380CC4-5D6E-409C-BE32-E72D297353CC}">
              <c16:uniqueId val="{00000000-1392-4BC6-BD82-458AC9976B01}"/>
            </c:ext>
          </c:extLst>
        </c:ser>
        <c:dLbls>
          <c:showLegendKey val="0"/>
          <c:showVal val="0"/>
          <c:showCatName val="0"/>
          <c:showSerName val="0"/>
          <c:showPercent val="0"/>
          <c:showBubbleSize val="0"/>
        </c:dLbls>
        <c:axId val="131472384"/>
        <c:axId val="131948544"/>
      </c:radarChart>
      <c:catAx>
        <c:axId val="13147238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948544"/>
        <c:crosses val="autoZero"/>
        <c:auto val="1"/>
        <c:lblAlgn val="ctr"/>
        <c:lblOffset val="100"/>
        <c:noMultiLvlLbl val="0"/>
      </c:catAx>
      <c:valAx>
        <c:axId val="131948544"/>
        <c:scaling>
          <c:orientation val="maxMin"/>
          <c:max val="42"/>
          <c:min val="1"/>
        </c:scaling>
        <c:delete val="0"/>
        <c:axPos val="l"/>
        <c:majorGridlines/>
        <c:minorGridlines/>
        <c:numFmt formatCode="General" sourceLinked="1"/>
        <c:majorTickMark val="cross"/>
        <c:minorTickMark val="none"/>
        <c:tickLblPos val="none"/>
        <c:crossAx val="13147238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a:solidFill>
                <a:schemeClr val="tx2"/>
              </a:solidFill>
            </a:ln>
          </c:spPr>
          <c:marker>
            <c:symbol val="none"/>
          </c:marker>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extLst>
            <c:ext xmlns:c15="http://schemas.microsoft.com/office/drawing/2012/chart" uri="{02D57815-91ED-43cb-92C2-25804820EDAC}">
              <c15:filteredSeriesTitle>
                <c15:tx>
                  <c:strRef>
                    <c:extLst>
                      <c:ext uri="{02D57815-91ED-43cb-92C2-25804820EDAC}">
                        <c15:formulaRef>
                          <c15:sqref>Sheet1!$C$25</c15:sqref>
                        </c15:formulaRef>
                      </c:ext>
                    </c:extLst>
                    <c:strCache>
                      <c:ptCount val="1"/>
                      <c:pt idx="0">
                        <c:v>ロサンゼルス</c:v>
                      </c:pt>
                    </c:strCache>
                  </c:strRef>
                </c15:tx>
              </c15:filteredSeriesTitle>
            </c:ext>
            <c:ext xmlns:c15="http://schemas.microsoft.com/office/drawing/2012/chart" uri="{02D57815-91ED-43cb-92C2-25804820EDAC}">
              <c15:filteredCategoryTitle>
                <c15:cat>
                  <c:strRef>
                    <c:extLst>
                      <c:ext uri="{02D57815-91ED-43cb-92C2-25804820EDAC}">
                        <c15:formulaRef>
                          <c15:sqref>Sheet1!$D$24:$N$24</c15:sqref>
                        </c15:formulaRef>
                      </c:ext>
                    </c:extLst>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15:cat>
              </c15:filteredCategoryTitle>
            </c:ext>
            <c:ext xmlns:c16="http://schemas.microsoft.com/office/drawing/2014/chart" uri="{C3380CC4-5D6E-409C-BE32-E72D297353CC}">
              <c16:uniqueId val="{00000000-1D96-410F-A509-711D3CACA03F}"/>
            </c:ext>
          </c:extLst>
        </c:ser>
        <c:dLbls>
          <c:showLegendKey val="0"/>
          <c:showVal val="0"/>
          <c:showCatName val="0"/>
          <c:showSerName val="0"/>
          <c:showPercent val="0"/>
          <c:showBubbleSize val="0"/>
        </c:dLbls>
        <c:axId val="131472896"/>
        <c:axId val="131950272"/>
      </c:radarChart>
      <c:catAx>
        <c:axId val="13147289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950272"/>
        <c:crosses val="autoZero"/>
        <c:auto val="1"/>
        <c:lblAlgn val="ctr"/>
        <c:lblOffset val="100"/>
        <c:noMultiLvlLbl val="0"/>
      </c:catAx>
      <c:valAx>
        <c:axId val="131950272"/>
        <c:scaling>
          <c:orientation val="maxMin"/>
          <c:max val="42"/>
          <c:min val="1"/>
        </c:scaling>
        <c:delete val="0"/>
        <c:axPos val="l"/>
        <c:majorGridlines/>
        <c:minorGridlines/>
        <c:numFmt formatCode="General" sourceLinked="1"/>
        <c:majorTickMark val="cross"/>
        <c:minorTickMark val="none"/>
        <c:tickLblPos val="none"/>
        <c:crossAx val="131472896"/>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a:solidFill>
                <a:schemeClr val="tx2"/>
              </a:solidFill>
            </a:ln>
          </c:spPr>
          <c:marker>
            <c:symbol val="none"/>
          </c:marker>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extLst>
            <c:ext xmlns:c15="http://schemas.microsoft.com/office/drawing/2012/chart" uri="{02D57815-91ED-43cb-92C2-25804820EDAC}">
              <c15:filteredSeriesTitle>
                <c15:tx>
                  <c:strRef>
                    <c:extLst>
                      <c:ext uri="{02D57815-91ED-43cb-92C2-25804820EDAC}">
                        <c15:formulaRef>
                          <c15:sqref>Sheet1!$C$28</c15:sqref>
                        </c15:formulaRef>
                      </c:ext>
                    </c:extLst>
                    <c:strCache>
                      <c:ptCount val="1"/>
                      <c:pt idx="0">
                        <c:v>北京</c:v>
                      </c:pt>
                    </c:strCache>
                  </c:strRef>
                </c15:tx>
              </c15:filteredSeriesTitle>
            </c:ext>
            <c:ext xmlns:c15="http://schemas.microsoft.com/office/drawing/2012/chart" uri="{02D57815-91ED-43cb-92C2-25804820EDAC}">
              <c15:filteredCategoryTitle>
                <c15:cat>
                  <c:strRef>
                    <c:extLst>
                      <c:ext uri="{02D57815-91ED-43cb-92C2-25804820EDAC}">
                        <c15:formulaRef>
                          <c15:sqref>Sheet1!$D$27:$N$27</c15:sqref>
                        </c15:formulaRef>
                      </c:ext>
                    </c:extLst>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15:cat>
              </c15:filteredCategoryTitle>
            </c:ext>
            <c:ext xmlns:c16="http://schemas.microsoft.com/office/drawing/2014/chart" uri="{C3380CC4-5D6E-409C-BE32-E72D297353CC}">
              <c16:uniqueId val="{00000000-FBBD-441C-8B9B-A919066226BC}"/>
            </c:ext>
          </c:extLst>
        </c:ser>
        <c:dLbls>
          <c:showLegendKey val="0"/>
          <c:showVal val="0"/>
          <c:showCatName val="0"/>
          <c:showSerName val="0"/>
          <c:showPercent val="0"/>
          <c:showBubbleSize val="0"/>
        </c:dLbls>
        <c:axId val="131805184"/>
        <c:axId val="131952000"/>
      </c:radarChart>
      <c:catAx>
        <c:axId val="13180518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31952000"/>
        <c:crosses val="autoZero"/>
        <c:auto val="1"/>
        <c:lblAlgn val="ctr"/>
        <c:lblOffset val="100"/>
        <c:noMultiLvlLbl val="0"/>
      </c:catAx>
      <c:valAx>
        <c:axId val="131952000"/>
        <c:scaling>
          <c:orientation val="maxMin"/>
          <c:max val="42"/>
          <c:min val="1"/>
        </c:scaling>
        <c:delete val="0"/>
        <c:axPos val="l"/>
        <c:majorGridlines/>
        <c:minorGridlines/>
        <c:numFmt formatCode="General" sourceLinked="1"/>
        <c:majorTickMark val="cross"/>
        <c:minorTickMark val="none"/>
        <c:tickLblPos val="none"/>
        <c:crossAx val="13180518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74371348742696E-2"/>
          <c:y val="0.12403355500462483"/>
          <c:w val="0.84227033493954251"/>
          <c:h val="0.70780114744120959"/>
        </c:manualLayout>
      </c:layout>
      <c:lineChart>
        <c:grouping val="standard"/>
        <c:varyColors val="0"/>
        <c:ser>
          <c:idx val="0"/>
          <c:order val="0"/>
          <c:spPr>
            <a:ln w="38100">
              <a:solidFill>
                <a:schemeClr val="accent2"/>
              </a:solidFill>
            </a:ln>
          </c:spPr>
          <c:marker>
            <c:symbol val="x"/>
            <c:size val="7"/>
            <c:spPr>
              <a:solidFill>
                <a:schemeClr val="accent2"/>
              </a:solidFill>
              <a:ln>
                <a:solidFill>
                  <a:schemeClr val="accent2"/>
                </a:solidFill>
              </a:ln>
            </c:spPr>
          </c:marker>
          <c:dLbls>
            <c:dLbl>
              <c:idx val="9"/>
              <c:layout>
                <c:manualLayout>
                  <c:x val="-0.12288586788020392"/>
                  <c:y val="-1.7081273250212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2A-44FD-99C7-42F65CBEE1BD}"/>
                </c:ext>
              </c:extLst>
            </c:dLbl>
            <c:dLbl>
              <c:idx val="10"/>
              <c:layout>
                <c:manualLayout>
                  <c:x val="4.013987109716022E-3"/>
                  <c:y val="4.7406308347746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2A-44FD-99C7-42F65CBEE1BD}"/>
                </c:ext>
              </c:extLst>
            </c:dLbl>
            <c:spPr>
              <a:noFill/>
              <a:ln>
                <a:solidFill>
                  <a:schemeClr val="tx1"/>
                </a:solidFill>
                <a:prstDash val="solid"/>
              </a:ln>
              <a:effectLst/>
            </c:spPr>
            <c:txPr>
              <a:bodyPr wrap="square" lIns="38100" tIns="19050" rIns="38100" bIns="19050" anchor="ctr">
                <a:spAutoFit/>
              </a:bodyPr>
              <a:lstStyle/>
              <a:p>
                <a:pPr>
                  <a:defRPr b="1"/>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開業率!$C$9:$M$9</c:f>
              <c:numCache>
                <c:formatCode>0.0%</c:formatCode>
                <c:ptCount val="11"/>
                <c:pt idx="0">
                  <c:v>4.732725855179807E-2</c:v>
                </c:pt>
                <c:pt idx="1">
                  <c:v>4.5653541095514019E-2</c:v>
                </c:pt>
                <c:pt idx="2">
                  <c:v>4.6017289944212246E-2</c:v>
                </c:pt>
                <c:pt idx="3">
                  <c:v>4.7543236257317024E-2</c:v>
                </c:pt>
                <c:pt idx="4">
                  <c:v>4.9730496283432582E-2</c:v>
                </c:pt>
                <c:pt idx="5">
                  <c:v>4.9590052411769579E-2</c:v>
                </c:pt>
                <c:pt idx="6">
                  <c:v>5.9106308411214954E-2</c:v>
                </c:pt>
                <c:pt idx="7">
                  <c:v>6.6740823136818686E-2</c:v>
                </c:pt>
                <c:pt idx="8">
                  <c:v>6.4277028520893217E-2</c:v>
                </c:pt>
                <c:pt idx="9">
                  <c:v>4.5710859772498946E-2</c:v>
                </c:pt>
                <c:pt idx="10">
                  <c:v>4.5286654889995184E-2</c:v>
                </c:pt>
              </c:numCache>
            </c:numRef>
          </c:val>
          <c:smooth val="0"/>
          <c:extLst>
            <c:ext xmlns:c15="http://schemas.microsoft.com/office/drawing/2012/chart" uri="{02D57815-91ED-43cb-92C2-25804820EDAC}">
              <c15:filteredSeriesTitle>
                <c15:tx>
                  <c:strRef>
                    <c:extLst>
                      <c:ext uri="{02D57815-91ED-43cb-92C2-25804820EDAC}">
                        <c15:formulaRef>
                          <c15:sqref>開業率!$B$9</c15:sqref>
                        </c15:formulaRef>
                      </c:ext>
                    </c:extLst>
                    <c:strCache>
                      <c:ptCount val="1"/>
                      <c:pt idx="0">
                        <c:v>大阪</c:v>
                      </c:pt>
                    </c:strCache>
                  </c:strRef>
                </c15:tx>
              </c15:filteredSeriesTitle>
            </c:ext>
            <c:ext xmlns:c15="http://schemas.microsoft.com/office/drawing/2012/chart" uri="{02D57815-91ED-43cb-92C2-25804820EDAC}">
              <c15:filteredCategoryTitle>
                <c15:cat>
                  <c:strRef>
                    <c:extLst>
                      <c:ext uri="{02D57815-91ED-43cb-92C2-25804820EDAC}">
                        <c15:formulaRef>
                          <c15:sqref>開業率!$C$8:$M$8</c15:sqref>
                        </c15:formulaRef>
                      </c:ext>
                    </c:extLst>
                    <c:strCache>
                      <c:ptCount val="11"/>
                      <c:pt idx="0">
                        <c:v>2009年度</c:v>
                      </c:pt>
                      <c:pt idx="1">
                        <c:v>2010年度</c:v>
                      </c:pt>
                      <c:pt idx="2">
                        <c:v>2011年度</c:v>
                      </c:pt>
                      <c:pt idx="3">
                        <c:v>2012年度</c:v>
                      </c:pt>
                      <c:pt idx="4">
                        <c:v>2013年度</c:v>
                      </c:pt>
                      <c:pt idx="5">
                        <c:v>2014年度</c:v>
                      </c:pt>
                      <c:pt idx="6">
                        <c:v>2015年度</c:v>
                      </c:pt>
                      <c:pt idx="7">
                        <c:v>2016年度</c:v>
                      </c:pt>
                      <c:pt idx="8">
                        <c:v>2017年度</c:v>
                      </c:pt>
                      <c:pt idx="9">
                        <c:v>2018年度</c:v>
                      </c:pt>
                      <c:pt idx="10">
                        <c:v>2019年度</c:v>
                      </c:pt>
                    </c:strCache>
                  </c:strRef>
                </c15:cat>
              </c15:filteredCategoryTitle>
            </c:ext>
            <c:ext xmlns:c16="http://schemas.microsoft.com/office/drawing/2014/chart" uri="{C3380CC4-5D6E-409C-BE32-E72D297353CC}">
              <c16:uniqueId val="{00000002-992A-44FD-99C7-42F65CBEE1BD}"/>
            </c:ext>
          </c:extLst>
        </c:ser>
        <c:ser>
          <c:idx val="1"/>
          <c:order val="1"/>
          <c:spPr>
            <a:ln cmpd="dbl">
              <a:solidFill>
                <a:schemeClr val="accent1"/>
              </a:solidFill>
              <a:prstDash val="sysDot"/>
            </a:ln>
          </c:spPr>
          <c:marker>
            <c:symbol val="diamond"/>
            <c:size val="7"/>
            <c:spPr>
              <a:solidFill>
                <a:schemeClr val="accent1"/>
              </a:solidFill>
              <a:ln>
                <a:solidFill>
                  <a:schemeClr val="accent1"/>
                </a:solidFill>
              </a:ln>
            </c:spPr>
          </c:marker>
          <c:dLbls>
            <c:dLbl>
              <c:idx val="9"/>
              <c:layout>
                <c:manualLayout>
                  <c:x val="-0.14671764679635629"/>
                  <c:y val="-3.3735694982789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2A-44FD-99C7-42F65CBEE1BD}"/>
                </c:ext>
              </c:extLst>
            </c:dLbl>
            <c:dLbl>
              <c:idx val="10"/>
              <c:layout>
                <c:manualLayout>
                  <c:x val="1.2160879311326225E-2"/>
                  <c:y val="1.2063964781799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2A-44FD-99C7-42F65CBEE1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val>
            <c:numRef>
              <c:f>開業率!$C$10:$M$10</c:f>
              <c:numCache>
                <c:formatCode>0.0%</c:formatCode>
                <c:ptCount val="11"/>
                <c:pt idx="0">
                  <c:v>4.8561860348658885E-2</c:v>
                </c:pt>
                <c:pt idx="1">
                  <c:v>4.702551520486456E-2</c:v>
                </c:pt>
                <c:pt idx="2">
                  <c:v>4.5578622892371683E-2</c:v>
                </c:pt>
                <c:pt idx="3">
                  <c:v>4.5792045046785725E-2</c:v>
                </c:pt>
                <c:pt idx="4">
                  <c:v>4.7985504156896182E-2</c:v>
                </c:pt>
                <c:pt idx="5">
                  <c:v>5.1284914178113608E-2</c:v>
                </c:pt>
                <c:pt idx="6">
                  <c:v>5.6347838511202591E-2</c:v>
                </c:pt>
                <c:pt idx="7">
                  <c:v>5.9929450177832196E-2</c:v>
                </c:pt>
                <c:pt idx="8">
                  <c:v>5.9147363933494387E-2</c:v>
                </c:pt>
                <c:pt idx="9">
                  <c:v>5.0375341881170835E-2</c:v>
                </c:pt>
                <c:pt idx="10">
                  <c:v>4.800644294133332E-2</c:v>
                </c:pt>
              </c:numCache>
            </c:numRef>
          </c:val>
          <c:smooth val="0"/>
          <c:extLst>
            <c:ext xmlns:c15="http://schemas.microsoft.com/office/drawing/2012/chart" uri="{02D57815-91ED-43cb-92C2-25804820EDAC}">
              <c15:filteredSeriesTitle>
                <c15:tx>
                  <c:strRef>
                    <c:extLst>
                      <c:ext uri="{02D57815-91ED-43cb-92C2-25804820EDAC}">
                        <c15:formulaRef>
                          <c15:sqref>開業率!$B$10</c15:sqref>
                        </c15:formulaRef>
                      </c:ext>
                    </c:extLst>
                    <c:strCache>
                      <c:ptCount val="1"/>
                      <c:pt idx="0">
                        <c:v>東京</c:v>
                      </c:pt>
                    </c:strCache>
                  </c:strRef>
                </c15:tx>
              </c15:filteredSeriesTitle>
            </c:ext>
            <c:ext xmlns:c15="http://schemas.microsoft.com/office/drawing/2012/chart" uri="{02D57815-91ED-43cb-92C2-25804820EDAC}">
              <c15:filteredCategoryTitle>
                <c15:cat>
                  <c:strRef>
                    <c:extLst>
                      <c:ext uri="{02D57815-91ED-43cb-92C2-25804820EDAC}">
                        <c15:formulaRef>
                          <c15:sqref>開業率!$C$8:$M$8</c15:sqref>
                        </c15:formulaRef>
                      </c:ext>
                    </c:extLst>
                    <c:strCache>
                      <c:ptCount val="11"/>
                      <c:pt idx="0">
                        <c:v>2009年度</c:v>
                      </c:pt>
                      <c:pt idx="1">
                        <c:v>2010年度</c:v>
                      </c:pt>
                      <c:pt idx="2">
                        <c:v>2011年度</c:v>
                      </c:pt>
                      <c:pt idx="3">
                        <c:v>2012年度</c:v>
                      </c:pt>
                      <c:pt idx="4">
                        <c:v>2013年度</c:v>
                      </c:pt>
                      <c:pt idx="5">
                        <c:v>2014年度</c:v>
                      </c:pt>
                      <c:pt idx="6">
                        <c:v>2015年度</c:v>
                      </c:pt>
                      <c:pt idx="7">
                        <c:v>2016年度</c:v>
                      </c:pt>
                      <c:pt idx="8">
                        <c:v>2017年度</c:v>
                      </c:pt>
                      <c:pt idx="9">
                        <c:v>2018年度</c:v>
                      </c:pt>
                      <c:pt idx="10">
                        <c:v>2019年度</c:v>
                      </c:pt>
                    </c:strCache>
                  </c:strRef>
                </c15:cat>
              </c15:filteredCategoryTitle>
            </c:ext>
            <c:ext xmlns:c16="http://schemas.microsoft.com/office/drawing/2014/chart" uri="{C3380CC4-5D6E-409C-BE32-E72D297353CC}">
              <c16:uniqueId val="{00000005-992A-44FD-99C7-42F65CBEE1BD}"/>
            </c:ext>
          </c:extLst>
        </c:ser>
        <c:ser>
          <c:idx val="2"/>
          <c:order val="2"/>
          <c:spPr>
            <a:ln>
              <a:solidFill>
                <a:schemeClr val="accent3"/>
              </a:solidFill>
              <a:prstDash val="sysDash"/>
            </a:ln>
          </c:spPr>
          <c:marker>
            <c:symbol val="triangle"/>
            <c:size val="7"/>
            <c:spPr>
              <a:solidFill>
                <a:schemeClr val="accent3"/>
              </a:solidFill>
              <a:ln>
                <a:solidFill>
                  <a:schemeClr val="accent3">
                    <a:alpha val="98000"/>
                  </a:schemeClr>
                </a:solidFill>
              </a:ln>
            </c:spPr>
          </c:marker>
          <c:dLbls>
            <c:dLbl>
              <c:idx val="9"/>
              <c:layout>
                <c:manualLayout>
                  <c:x val="-1.9614825910210184E-2"/>
                  <c:y val="-0.100353381913101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2A-44FD-99C7-42F65CBEE1BD}"/>
                </c:ext>
              </c:extLst>
            </c:dLbl>
            <c:dLbl>
              <c:idx val="10"/>
              <c:layout>
                <c:manualLayout>
                  <c:x val="-1.0789978643139858E-3"/>
                  <c:y val="-6.7044538447945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2A-44FD-99C7-42F65CBEE1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val>
            <c:numRef>
              <c:f>開業率!$C$11:$M$11</c:f>
              <c:numCache>
                <c:formatCode>0.0%</c:formatCode>
                <c:ptCount val="11"/>
                <c:pt idx="0">
                  <c:v>5.3283826329942489E-2</c:v>
                </c:pt>
                <c:pt idx="1">
                  <c:v>5.171772647959038E-2</c:v>
                </c:pt>
                <c:pt idx="2">
                  <c:v>4.9610830386515106E-2</c:v>
                </c:pt>
                <c:pt idx="3">
                  <c:v>5.1446220862005843E-2</c:v>
                </c:pt>
                <c:pt idx="4">
                  <c:v>5.2614944131481586E-2</c:v>
                </c:pt>
                <c:pt idx="5">
                  <c:v>5.7321010611232917E-2</c:v>
                </c:pt>
                <c:pt idx="6">
                  <c:v>6.0533108763707592E-2</c:v>
                </c:pt>
                <c:pt idx="7">
                  <c:v>6.4082108282538547E-2</c:v>
                </c:pt>
                <c:pt idx="8">
                  <c:v>6.1795040596883913E-2</c:v>
                </c:pt>
                <c:pt idx="9">
                  <c:v>5.1385265037077729E-2</c:v>
                </c:pt>
                <c:pt idx="10">
                  <c:v>4.9026084010840111E-2</c:v>
                </c:pt>
              </c:numCache>
            </c:numRef>
          </c:val>
          <c:smooth val="0"/>
          <c:extLst>
            <c:ext xmlns:c15="http://schemas.microsoft.com/office/drawing/2012/chart" uri="{02D57815-91ED-43cb-92C2-25804820EDAC}">
              <c15:filteredSeriesTitle>
                <c15:tx>
                  <c:strRef>
                    <c:extLst>
                      <c:ext uri="{02D57815-91ED-43cb-92C2-25804820EDAC}">
                        <c15:formulaRef>
                          <c15:sqref>開業率!$B$11</c15:sqref>
                        </c15:formulaRef>
                      </c:ext>
                    </c:extLst>
                    <c:strCache>
                      <c:ptCount val="1"/>
                      <c:pt idx="0">
                        <c:v>愛知</c:v>
                      </c:pt>
                    </c:strCache>
                  </c:strRef>
                </c15:tx>
              </c15:filteredSeriesTitle>
            </c:ext>
            <c:ext xmlns:c15="http://schemas.microsoft.com/office/drawing/2012/chart" uri="{02D57815-91ED-43cb-92C2-25804820EDAC}">
              <c15:filteredCategoryTitle>
                <c15:cat>
                  <c:strRef>
                    <c:extLst>
                      <c:ext uri="{02D57815-91ED-43cb-92C2-25804820EDAC}">
                        <c15:formulaRef>
                          <c15:sqref>開業率!$C$8:$M$8</c15:sqref>
                        </c15:formulaRef>
                      </c:ext>
                    </c:extLst>
                    <c:strCache>
                      <c:ptCount val="11"/>
                      <c:pt idx="0">
                        <c:v>2009年度</c:v>
                      </c:pt>
                      <c:pt idx="1">
                        <c:v>2010年度</c:v>
                      </c:pt>
                      <c:pt idx="2">
                        <c:v>2011年度</c:v>
                      </c:pt>
                      <c:pt idx="3">
                        <c:v>2012年度</c:v>
                      </c:pt>
                      <c:pt idx="4">
                        <c:v>2013年度</c:v>
                      </c:pt>
                      <c:pt idx="5">
                        <c:v>2014年度</c:v>
                      </c:pt>
                      <c:pt idx="6">
                        <c:v>2015年度</c:v>
                      </c:pt>
                      <c:pt idx="7">
                        <c:v>2016年度</c:v>
                      </c:pt>
                      <c:pt idx="8">
                        <c:v>2017年度</c:v>
                      </c:pt>
                      <c:pt idx="9">
                        <c:v>2018年度</c:v>
                      </c:pt>
                      <c:pt idx="10">
                        <c:v>2019年度</c:v>
                      </c:pt>
                    </c:strCache>
                  </c:strRef>
                </c15:cat>
              </c15:filteredCategoryTitle>
            </c:ext>
            <c:ext xmlns:c16="http://schemas.microsoft.com/office/drawing/2014/chart" uri="{C3380CC4-5D6E-409C-BE32-E72D297353CC}">
              <c16:uniqueId val="{00000008-992A-44FD-99C7-42F65CBEE1BD}"/>
            </c:ext>
          </c:extLst>
        </c:ser>
        <c:ser>
          <c:idx val="3"/>
          <c:order val="3"/>
          <c:spPr>
            <a:ln>
              <a:prstDash val="solid"/>
            </a:ln>
          </c:spPr>
          <c:marker>
            <c:symbol val="x"/>
            <c:size val="7"/>
          </c:marker>
          <c:dLbls>
            <c:dLbl>
              <c:idx val="9"/>
              <c:layout>
                <c:manualLayout>
                  <c:x val="-9.1110162658667421E-2"/>
                  <c:y val="4.5372808246954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2A-44FD-99C7-42F65CBEE1BD}"/>
                </c:ext>
              </c:extLst>
            </c:dLbl>
            <c:dLbl>
              <c:idx val="10"/>
              <c:layout>
                <c:manualLayout>
                  <c:x val="1.2160879311326225E-2"/>
                  <c:y val="3.7045597380665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2A-44FD-99C7-42F65CBEE1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val>
            <c:numRef>
              <c:f>開業率!$C$12:$M$12</c:f>
              <c:numCache>
                <c:formatCode>0.0%</c:formatCode>
                <c:ptCount val="11"/>
                <c:pt idx="0">
                  <c:v>4.7458635334732859E-2</c:v>
                </c:pt>
                <c:pt idx="1">
                  <c:v>4.5122138660875742E-2</c:v>
                </c:pt>
                <c:pt idx="2">
                  <c:v>4.4861758811068735E-2</c:v>
                </c:pt>
                <c:pt idx="3">
                  <c:v>4.5764664683389557E-2</c:v>
                </c:pt>
                <c:pt idx="4">
                  <c:v>4.7956275260505589E-2</c:v>
                </c:pt>
                <c:pt idx="5">
                  <c:v>4.8573681440475136E-2</c:v>
                </c:pt>
                <c:pt idx="6">
                  <c:v>5.1802401177581739E-2</c:v>
                </c:pt>
                <c:pt idx="7">
                  <c:v>5.598818349241369E-2</c:v>
                </c:pt>
                <c:pt idx="8">
                  <c:v>5.5514057251801897E-2</c:v>
                </c:pt>
                <c:pt idx="9">
                  <c:v>4.4107829287458947E-2</c:v>
                </c:pt>
                <c:pt idx="10">
                  <c:v>4.2475251649225311E-2</c:v>
                </c:pt>
              </c:numCache>
            </c:numRef>
          </c:val>
          <c:smooth val="0"/>
          <c:extLst>
            <c:ext xmlns:c15="http://schemas.microsoft.com/office/drawing/2012/chart" uri="{02D57815-91ED-43cb-92C2-25804820EDAC}">
              <c15:filteredSeriesTitle>
                <c15:tx>
                  <c:strRef>
                    <c:extLst>
                      <c:ext uri="{02D57815-91ED-43cb-92C2-25804820EDAC}">
                        <c15:formulaRef>
                          <c15:sqref>開業率!$B$12</c15:sqref>
                        </c15:formulaRef>
                      </c:ext>
                    </c:extLst>
                    <c:strCache>
                      <c:ptCount val="1"/>
                      <c:pt idx="0">
                        <c:v>全国平均</c:v>
                      </c:pt>
                    </c:strCache>
                  </c:strRef>
                </c15:tx>
              </c15:filteredSeriesTitle>
            </c:ext>
            <c:ext xmlns:c15="http://schemas.microsoft.com/office/drawing/2012/chart" uri="{02D57815-91ED-43cb-92C2-25804820EDAC}">
              <c15:filteredCategoryTitle>
                <c15:cat>
                  <c:strRef>
                    <c:extLst>
                      <c:ext uri="{02D57815-91ED-43cb-92C2-25804820EDAC}">
                        <c15:formulaRef>
                          <c15:sqref>開業率!$C$8:$M$8</c15:sqref>
                        </c15:formulaRef>
                      </c:ext>
                    </c:extLst>
                    <c:strCache>
                      <c:ptCount val="11"/>
                      <c:pt idx="0">
                        <c:v>2009年度</c:v>
                      </c:pt>
                      <c:pt idx="1">
                        <c:v>2010年度</c:v>
                      </c:pt>
                      <c:pt idx="2">
                        <c:v>2011年度</c:v>
                      </c:pt>
                      <c:pt idx="3">
                        <c:v>2012年度</c:v>
                      </c:pt>
                      <c:pt idx="4">
                        <c:v>2013年度</c:v>
                      </c:pt>
                      <c:pt idx="5">
                        <c:v>2014年度</c:v>
                      </c:pt>
                      <c:pt idx="6">
                        <c:v>2015年度</c:v>
                      </c:pt>
                      <c:pt idx="7">
                        <c:v>2016年度</c:v>
                      </c:pt>
                      <c:pt idx="8">
                        <c:v>2017年度</c:v>
                      </c:pt>
                      <c:pt idx="9">
                        <c:v>2018年度</c:v>
                      </c:pt>
                      <c:pt idx="10">
                        <c:v>2019年度</c:v>
                      </c:pt>
                    </c:strCache>
                  </c:strRef>
                </c15:cat>
              </c15:filteredCategoryTitle>
            </c:ext>
            <c:ext xmlns:c16="http://schemas.microsoft.com/office/drawing/2014/chart" uri="{C3380CC4-5D6E-409C-BE32-E72D297353CC}">
              <c16:uniqueId val="{0000000B-992A-44FD-99C7-42F65CBEE1BD}"/>
            </c:ext>
          </c:extLst>
        </c:ser>
        <c:dLbls>
          <c:showLegendKey val="0"/>
          <c:showVal val="0"/>
          <c:showCatName val="0"/>
          <c:showSerName val="0"/>
          <c:showPercent val="0"/>
          <c:showBubbleSize val="0"/>
        </c:dLbls>
        <c:marker val="1"/>
        <c:smooth val="0"/>
        <c:axId val="251228544"/>
        <c:axId val="251230080"/>
      </c:lineChart>
      <c:catAx>
        <c:axId val="251228544"/>
        <c:scaling>
          <c:orientation val="minMax"/>
        </c:scaling>
        <c:delete val="0"/>
        <c:axPos val="b"/>
        <c:numFmt formatCode="General" sourceLinked="1"/>
        <c:majorTickMark val="out"/>
        <c:minorTickMark val="none"/>
        <c:tickLblPos val="nextTo"/>
        <c:crossAx val="251230080"/>
        <c:crosses val="autoZero"/>
        <c:auto val="1"/>
        <c:lblAlgn val="ctr"/>
        <c:lblOffset val="100"/>
        <c:noMultiLvlLbl val="0"/>
      </c:catAx>
      <c:valAx>
        <c:axId val="251230080"/>
        <c:scaling>
          <c:orientation val="minMax"/>
          <c:max val="7.0000000000000007E-2"/>
          <c:min val="4.0000000000000008E-2"/>
        </c:scaling>
        <c:delete val="0"/>
        <c:axPos val="l"/>
        <c:majorGridlines/>
        <c:numFmt formatCode="0.0%" sourceLinked="1"/>
        <c:majorTickMark val="out"/>
        <c:minorTickMark val="none"/>
        <c:tickLblPos val="nextTo"/>
        <c:crossAx val="251228544"/>
        <c:crosses val="autoZero"/>
        <c:crossBetween val="between"/>
      </c:valAx>
    </c:plotArea>
    <c:legend>
      <c:legendPos val="t"/>
      <c:layout>
        <c:manualLayout>
          <c:xMode val="edge"/>
          <c:yMode val="edge"/>
          <c:x val="0.12334148881410599"/>
          <c:y val="4.0940131558587584E-2"/>
          <c:w val="0.81023051523647205"/>
          <c:h val="4.9354456865219498E-2"/>
        </c:manualLayout>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61684726713238E-2"/>
          <c:y val="0.11190356013190661"/>
          <c:w val="0.81657202600712253"/>
          <c:h val="0.75405491192601215"/>
        </c:manualLayout>
      </c:layout>
      <c:lineChart>
        <c:grouping val="standard"/>
        <c:varyColors val="0"/>
        <c:ser>
          <c:idx val="0"/>
          <c:order val="0"/>
          <c:spPr>
            <a:ln>
              <a:solidFill>
                <a:schemeClr val="accent2"/>
              </a:solidFill>
              <a:prstDash val="solid"/>
            </a:ln>
          </c:spPr>
          <c:marker>
            <c:symbol val="square"/>
            <c:size val="7"/>
            <c:spPr>
              <a:solidFill>
                <a:schemeClr val="accent2">
                  <a:alpha val="97000"/>
                </a:schemeClr>
              </a:solidFill>
              <a:ln>
                <a:solidFill>
                  <a:schemeClr val="accent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C629-44C3-809B-0B209AAB42A7}"/>
                </c:ext>
              </c:extLst>
            </c:dLbl>
            <c:dLbl>
              <c:idx val="1"/>
              <c:delete val="1"/>
              <c:extLst>
                <c:ext xmlns:c15="http://schemas.microsoft.com/office/drawing/2012/chart" uri="{CE6537A1-D6FC-4f65-9D91-7224C49458BB}"/>
                <c:ext xmlns:c16="http://schemas.microsoft.com/office/drawing/2014/chart" uri="{C3380CC4-5D6E-409C-BE32-E72D297353CC}">
                  <c16:uniqueId val="{00000001-C629-44C3-809B-0B209AAB42A7}"/>
                </c:ext>
              </c:extLst>
            </c:dLbl>
            <c:dLbl>
              <c:idx val="2"/>
              <c:delete val="1"/>
              <c:extLst>
                <c:ext xmlns:c15="http://schemas.microsoft.com/office/drawing/2012/chart" uri="{CE6537A1-D6FC-4f65-9D91-7224C49458BB}"/>
                <c:ext xmlns:c16="http://schemas.microsoft.com/office/drawing/2014/chart" uri="{C3380CC4-5D6E-409C-BE32-E72D297353CC}">
                  <c16:uniqueId val="{00000002-C629-44C3-809B-0B209AAB42A7}"/>
                </c:ext>
              </c:extLst>
            </c:dLbl>
            <c:dLbl>
              <c:idx val="3"/>
              <c:delete val="1"/>
              <c:extLst>
                <c:ext xmlns:c15="http://schemas.microsoft.com/office/drawing/2012/chart" uri="{CE6537A1-D6FC-4f65-9D91-7224C49458BB}"/>
                <c:ext xmlns:c16="http://schemas.microsoft.com/office/drawing/2014/chart" uri="{C3380CC4-5D6E-409C-BE32-E72D297353CC}">
                  <c16:uniqueId val="{00000003-C629-44C3-809B-0B209AAB42A7}"/>
                </c:ext>
              </c:extLst>
            </c:dLbl>
            <c:dLbl>
              <c:idx val="4"/>
              <c:delete val="1"/>
              <c:extLst>
                <c:ext xmlns:c15="http://schemas.microsoft.com/office/drawing/2012/chart" uri="{CE6537A1-D6FC-4f65-9D91-7224C49458BB}"/>
                <c:ext xmlns:c16="http://schemas.microsoft.com/office/drawing/2014/chart" uri="{C3380CC4-5D6E-409C-BE32-E72D297353CC}">
                  <c16:uniqueId val="{00000004-C629-44C3-809B-0B209AAB42A7}"/>
                </c:ext>
              </c:extLst>
            </c:dLbl>
            <c:dLbl>
              <c:idx val="5"/>
              <c:delete val="1"/>
              <c:extLst>
                <c:ext xmlns:c15="http://schemas.microsoft.com/office/drawing/2012/chart" uri="{CE6537A1-D6FC-4f65-9D91-7224C49458BB}"/>
                <c:ext xmlns:c16="http://schemas.microsoft.com/office/drawing/2014/chart" uri="{C3380CC4-5D6E-409C-BE32-E72D297353CC}">
                  <c16:uniqueId val="{00000005-C629-44C3-809B-0B209AAB42A7}"/>
                </c:ext>
              </c:extLst>
            </c:dLbl>
            <c:dLbl>
              <c:idx val="6"/>
              <c:delete val="1"/>
              <c:extLst>
                <c:ext xmlns:c15="http://schemas.microsoft.com/office/drawing/2012/chart" uri="{CE6537A1-D6FC-4f65-9D91-7224C49458BB}"/>
                <c:ext xmlns:c16="http://schemas.microsoft.com/office/drawing/2014/chart" uri="{C3380CC4-5D6E-409C-BE32-E72D297353CC}">
                  <c16:uniqueId val="{00000006-C629-44C3-809B-0B209AAB42A7}"/>
                </c:ext>
              </c:extLst>
            </c:dLbl>
            <c:dLbl>
              <c:idx val="7"/>
              <c:delete val="1"/>
              <c:extLst>
                <c:ext xmlns:c15="http://schemas.microsoft.com/office/drawing/2012/chart" uri="{CE6537A1-D6FC-4f65-9D91-7224C49458BB}"/>
                <c:ext xmlns:c16="http://schemas.microsoft.com/office/drawing/2014/chart" uri="{C3380CC4-5D6E-409C-BE32-E72D297353CC}">
                  <c16:uniqueId val="{00000007-C629-44C3-809B-0B209AAB42A7}"/>
                </c:ext>
              </c:extLst>
            </c:dLbl>
            <c:dLbl>
              <c:idx val="8"/>
              <c:delete val="1"/>
              <c:extLst>
                <c:ext xmlns:c15="http://schemas.microsoft.com/office/drawing/2012/chart" uri="{CE6537A1-D6FC-4f65-9D91-7224C49458BB}"/>
                <c:ext xmlns:c16="http://schemas.microsoft.com/office/drawing/2014/chart" uri="{C3380CC4-5D6E-409C-BE32-E72D297353CC}">
                  <c16:uniqueId val="{00000008-C629-44C3-809B-0B209AAB42A7}"/>
                </c:ext>
              </c:extLst>
            </c:dLbl>
            <c:dLbl>
              <c:idx val="9"/>
              <c:layout>
                <c:manualLayout>
                  <c:x val="-0.12863767547728744"/>
                  <c:y val="-0.12519841269841278"/>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ea"/>
                        <a:ea typeface="+mn-ea"/>
                        <a:cs typeface="+mn-cs"/>
                      </a:defRPr>
                    </a:pPr>
                    <a:fld id="{19D15B8D-30AD-4B63-93D7-06A96F4F793B}" type="VALUE">
                      <a:rPr lang="en-US" altLang="ja-JP" sz="1000"/>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ea"/>
                          <a:ea typeface="+mn-ea"/>
                          <a:cs typeface="+mn-cs"/>
                        </a:defRPr>
                      </a:pPr>
                      <a:t>[値]</a:t>
                    </a:fld>
                    <a:endParaRPr lang="ja-JP" altLang="en-US"/>
                  </a:p>
                </c:rich>
              </c:tx>
              <c:spPr>
                <a:noFill/>
                <a:ln>
                  <a:solidFill>
                    <a:schemeClr val="tx1"/>
                  </a:solid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629-44C3-809B-0B209AAB42A7}"/>
                </c:ext>
              </c:extLst>
            </c:dLbl>
            <c:dLbl>
              <c:idx val="10"/>
              <c:layout>
                <c:manualLayout>
                  <c:x val="-1.390095947550226E-3"/>
                  <c:y val="-0.15019841269841269"/>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ea"/>
                        <a:ea typeface="+mn-ea"/>
                        <a:cs typeface="+mn-cs"/>
                      </a:defRPr>
                    </a:pPr>
                    <a:fld id="{64F3F08D-2DA2-4F93-905E-96055B0E48F5}" type="VALUE">
                      <a:rPr lang="en-US" altLang="ja-JP" sz="1000"/>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ea"/>
                          <a:ea typeface="+mn-ea"/>
                          <a:cs typeface="+mn-cs"/>
                        </a:defRPr>
                      </a:pPr>
                      <a:t>[値]</a:t>
                    </a:fld>
                    <a:endParaRPr lang="en-US" altLang="ja-JP" sz="1000"/>
                  </a:p>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ea"/>
                        <a:ea typeface="+mn-ea"/>
                        <a:cs typeface="+mn-cs"/>
                      </a:defRPr>
                    </a:pPr>
                    <a:r>
                      <a:rPr lang="en-US" altLang="ja-JP" sz="1000" b="0" i="0" u="none" strike="noStrike" kern="1200" baseline="0">
                        <a:solidFill>
                          <a:sysClr val="windowText" lastClr="000000"/>
                        </a:solidFill>
                      </a:rPr>
                      <a:t>(</a:t>
                    </a:r>
                    <a:r>
                      <a:rPr lang="ja-JP" altLang="en-US" sz="1000" b="0" i="0" u="none" strike="noStrike" kern="1200" baseline="0">
                        <a:solidFill>
                          <a:sysClr val="windowText" lastClr="000000"/>
                        </a:solidFill>
                      </a:rPr>
                      <a:t>伸率▲</a:t>
                    </a:r>
                    <a:r>
                      <a:rPr lang="en-US" altLang="ja-JP" sz="1000" b="0" i="0" u="none" strike="noStrike" kern="1200" baseline="0">
                        <a:solidFill>
                          <a:sysClr val="windowText" lastClr="000000"/>
                        </a:solidFill>
                      </a:rPr>
                      <a:t>0.0</a:t>
                    </a:r>
                    <a:r>
                      <a:rPr lang="ja-JP" altLang="en-US" sz="1000" b="0" i="0" u="none" strike="noStrike" kern="1200" baseline="0">
                        <a:solidFill>
                          <a:sysClr val="windowText" lastClr="000000"/>
                        </a:solidFill>
                      </a:rPr>
                      <a:t>％</a:t>
                    </a:r>
                    <a:r>
                      <a:rPr lang="en-US" altLang="ja-JP" sz="1000" b="0" i="0" u="none" strike="noStrike" kern="1200" baseline="0">
                        <a:solidFill>
                          <a:sysClr val="windowText" lastClr="000000"/>
                        </a:solidFill>
                      </a:rPr>
                      <a:t>)</a:t>
                    </a:r>
                  </a:p>
                </c:rich>
              </c:tx>
              <c:spPr>
                <a:noFill/>
                <a:ln>
                  <a:solidFill>
                    <a:schemeClr val="tx1"/>
                  </a:solid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629-44C3-809B-0B209AAB42A7}"/>
                </c:ext>
              </c:extLst>
            </c:dLbl>
            <c:spPr>
              <a:noFill/>
              <a:ln>
                <a:solidFill>
                  <a:schemeClr val="tx1"/>
                </a:solidFill>
              </a:ln>
              <a:effectLst/>
            </c:spPr>
            <c:txPr>
              <a:bodyPr wrap="square" lIns="38100" tIns="19050" rIns="38100" bIns="19050" anchor="ctr">
                <a:spAutoFit/>
              </a:bodyPr>
              <a:lstStyle/>
              <a:p>
                <a:pPr>
                  <a:defRPr sz="1000" b="1">
                    <a:latin typeface="+mn-ea"/>
                    <a:ea typeface="+mn-ea"/>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開業数!$C$4:$M$4</c:f>
              <c:numCache>
                <c:formatCode>#,##0</c:formatCode>
                <c:ptCount val="11"/>
                <c:pt idx="0">
                  <c:v>7770</c:v>
                </c:pt>
                <c:pt idx="1">
                  <c:v>7477</c:v>
                </c:pt>
                <c:pt idx="2">
                  <c:v>7564</c:v>
                </c:pt>
                <c:pt idx="3">
                  <c:v>7854</c:v>
                </c:pt>
                <c:pt idx="4">
                  <c:v>8276</c:v>
                </c:pt>
                <c:pt idx="5">
                  <c:v>8383</c:v>
                </c:pt>
                <c:pt idx="6">
                  <c:v>10119</c:v>
                </c:pt>
                <c:pt idx="7">
                  <c:v>11700</c:v>
                </c:pt>
                <c:pt idx="8">
                  <c:v>11629</c:v>
                </c:pt>
                <c:pt idx="9" formatCode="#,##0_ ">
                  <c:v>8463</c:v>
                </c:pt>
                <c:pt idx="10">
                  <c:v>8460</c:v>
                </c:pt>
              </c:numCache>
            </c:numRef>
          </c:val>
          <c:smooth val="0"/>
          <c:extLst>
            <c:ext xmlns:c15="http://schemas.microsoft.com/office/drawing/2012/chart" uri="{02D57815-91ED-43cb-92C2-25804820EDAC}">
              <c15:filteredSeriesTitle>
                <c15:tx>
                  <c:strRef>
                    <c:extLst>
                      <c:ext uri="{02D57815-91ED-43cb-92C2-25804820EDAC}">
                        <c15:formulaRef>
                          <c15:sqref>開業数!$B$4</c15:sqref>
                        </c15:formulaRef>
                      </c:ext>
                    </c:extLst>
                    <c:strCache>
                      <c:ptCount val="1"/>
                      <c:pt idx="0">
                        <c:v>大阪</c:v>
                      </c:pt>
                    </c:strCache>
                  </c:strRef>
                </c15:tx>
              </c15:filteredSeriesTitle>
            </c:ext>
            <c:ext xmlns:c15="http://schemas.microsoft.com/office/drawing/2012/chart" uri="{02D57815-91ED-43cb-92C2-25804820EDAC}">
              <c15:filteredCategoryTitle>
                <c15:cat>
                  <c:strRef>
                    <c:extLst>
                      <c:ext uri="{02D57815-91ED-43cb-92C2-25804820EDAC}">
                        <c15:formulaRef>
                          <c15:sqref>開業数!$C$3:$M$3</c15:sqref>
                        </c15:formulaRef>
                      </c:ext>
                    </c:extLst>
                    <c:strCache>
                      <c:ptCount val="11"/>
                      <c:pt idx="0">
                        <c:v>2009年度</c:v>
                      </c:pt>
                      <c:pt idx="1">
                        <c:v>2010年度</c:v>
                      </c:pt>
                      <c:pt idx="2">
                        <c:v>2011年度</c:v>
                      </c:pt>
                      <c:pt idx="3">
                        <c:v>2012年度</c:v>
                      </c:pt>
                      <c:pt idx="4">
                        <c:v>2013年度</c:v>
                      </c:pt>
                      <c:pt idx="5">
                        <c:v>2014年度</c:v>
                      </c:pt>
                      <c:pt idx="6">
                        <c:v>2015年度</c:v>
                      </c:pt>
                      <c:pt idx="7">
                        <c:v>2016年度</c:v>
                      </c:pt>
                      <c:pt idx="8">
                        <c:v>2017年度</c:v>
                      </c:pt>
                      <c:pt idx="9">
                        <c:v>2018年度</c:v>
                      </c:pt>
                      <c:pt idx="10">
                        <c:v>2019年度</c:v>
                      </c:pt>
                    </c:strCache>
                  </c:strRef>
                </c15:cat>
              </c15:filteredCategoryTitle>
            </c:ext>
            <c:ext xmlns:c16="http://schemas.microsoft.com/office/drawing/2014/chart" uri="{C3380CC4-5D6E-409C-BE32-E72D297353CC}">
              <c16:uniqueId val="{0000000B-C629-44C3-809B-0B209AAB42A7}"/>
            </c:ext>
          </c:extLst>
        </c:ser>
        <c:ser>
          <c:idx val="1"/>
          <c:order val="1"/>
          <c:spPr>
            <a:ln cmpd="dbl">
              <a:solidFill>
                <a:schemeClr val="accent1"/>
              </a:solidFill>
              <a:prstDash val="sysDot"/>
            </a:ln>
          </c:spPr>
          <c:marker>
            <c:symbol val="diamond"/>
            <c:size val="7"/>
            <c:spPr>
              <a:solidFill>
                <a:schemeClr val="accent1"/>
              </a:solidFill>
              <a:ln>
                <a:solidFill>
                  <a:schemeClr val="accent1">
                    <a:alpha val="92000"/>
                  </a:schemeClr>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C-C629-44C3-809B-0B209AAB42A7}"/>
                </c:ext>
              </c:extLst>
            </c:dLbl>
            <c:dLbl>
              <c:idx val="1"/>
              <c:delete val="1"/>
              <c:extLst>
                <c:ext xmlns:c15="http://schemas.microsoft.com/office/drawing/2012/chart" uri="{CE6537A1-D6FC-4f65-9D91-7224C49458BB}"/>
                <c:ext xmlns:c16="http://schemas.microsoft.com/office/drawing/2014/chart" uri="{C3380CC4-5D6E-409C-BE32-E72D297353CC}">
                  <c16:uniqueId val="{0000000D-C629-44C3-809B-0B209AAB42A7}"/>
                </c:ext>
              </c:extLst>
            </c:dLbl>
            <c:dLbl>
              <c:idx val="2"/>
              <c:delete val="1"/>
              <c:extLst>
                <c:ext xmlns:c15="http://schemas.microsoft.com/office/drawing/2012/chart" uri="{CE6537A1-D6FC-4f65-9D91-7224C49458BB}"/>
                <c:ext xmlns:c16="http://schemas.microsoft.com/office/drawing/2014/chart" uri="{C3380CC4-5D6E-409C-BE32-E72D297353CC}">
                  <c16:uniqueId val="{0000000E-C629-44C3-809B-0B209AAB42A7}"/>
                </c:ext>
              </c:extLst>
            </c:dLbl>
            <c:dLbl>
              <c:idx val="3"/>
              <c:delete val="1"/>
              <c:extLst>
                <c:ext xmlns:c15="http://schemas.microsoft.com/office/drawing/2012/chart" uri="{CE6537A1-D6FC-4f65-9D91-7224C49458BB}"/>
                <c:ext xmlns:c16="http://schemas.microsoft.com/office/drawing/2014/chart" uri="{C3380CC4-5D6E-409C-BE32-E72D297353CC}">
                  <c16:uniqueId val="{0000000F-C629-44C3-809B-0B209AAB42A7}"/>
                </c:ext>
              </c:extLst>
            </c:dLbl>
            <c:dLbl>
              <c:idx val="4"/>
              <c:delete val="1"/>
              <c:extLst>
                <c:ext xmlns:c15="http://schemas.microsoft.com/office/drawing/2012/chart" uri="{CE6537A1-D6FC-4f65-9D91-7224C49458BB}"/>
                <c:ext xmlns:c16="http://schemas.microsoft.com/office/drawing/2014/chart" uri="{C3380CC4-5D6E-409C-BE32-E72D297353CC}">
                  <c16:uniqueId val="{00000010-C629-44C3-809B-0B209AAB42A7}"/>
                </c:ext>
              </c:extLst>
            </c:dLbl>
            <c:dLbl>
              <c:idx val="5"/>
              <c:delete val="1"/>
              <c:extLst>
                <c:ext xmlns:c15="http://schemas.microsoft.com/office/drawing/2012/chart" uri="{CE6537A1-D6FC-4f65-9D91-7224C49458BB}"/>
                <c:ext xmlns:c16="http://schemas.microsoft.com/office/drawing/2014/chart" uri="{C3380CC4-5D6E-409C-BE32-E72D297353CC}">
                  <c16:uniqueId val="{00000011-C629-44C3-809B-0B209AAB42A7}"/>
                </c:ext>
              </c:extLst>
            </c:dLbl>
            <c:dLbl>
              <c:idx val="6"/>
              <c:delete val="1"/>
              <c:extLst>
                <c:ext xmlns:c15="http://schemas.microsoft.com/office/drawing/2012/chart" uri="{CE6537A1-D6FC-4f65-9D91-7224C49458BB}"/>
                <c:ext xmlns:c16="http://schemas.microsoft.com/office/drawing/2014/chart" uri="{C3380CC4-5D6E-409C-BE32-E72D297353CC}">
                  <c16:uniqueId val="{00000012-C629-44C3-809B-0B209AAB42A7}"/>
                </c:ext>
              </c:extLst>
            </c:dLbl>
            <c:dLbl>
              <c:idx val="7"/>
              <c:delete val="1"/>
              <c:extLst>
                <c:ext xmlns:c15="http://schemas.microsoft.com/office/drawing/2012/chart" uri="{CE6537A1-D6FC-4f65-9D91-7224C49458BB}"/>
                <c:ext xmlns:c16="http://schemas.microsoft.com/office/drawing/2014/chart" uri="{C3380CC4-5D6E-409C-BE32-E72D297353CC}">
                  <c16:uniqueId val="{00000013-C629-44C3-809B-0B209AAB42A7}"/>
                </c:ext>
              </c:extLst>
            </c:dLbl>
            <c:dLbl>
              <c:idx val="8"/>
              <c:delete val="1"/>
              <c:extLst>
                <c:ext xmlns:c15="http://schemas.microsoft.com/office/drawing/2012/chart" uri="{CE6537A1-D6FC-4f65-9D91-7224C49458BB}"/>
                <c:ext xmlns:c16="http://schemas.microsoft.com/office/drawing/2014/chart" uri="{C3380CC4-5D6E-409C-BE32-E72D297353CC}">
                  <c16:uniqueId val="{00000014-C629-44C3-809B-0B209AAB42A7}"/>
                </c:ext>
              </c:extLst>
            </c:dLbl>
            <c:dLbl>
              <c:idx val="9"/>
              <c:layout>
                <c:manualLayout>
                  <c:x val="-0.12324010709767981"/>
                  <c:y val="-0.11263338887672573"/>
                </c:manualLayout>
              </c:layout>
              <c:tx>
                <c:rich>
                  <a:bodyPr/>
                  <a:lstStyle/>
                  <a:p>
                    <a:fld id="{6003A404-D2EF-4447-8466-2C857F189392}" type="VALUE">
                      <a:rPr lang="en-US" altLang="ja-JP"/>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C629-44C3-809B-0B209AAB42A7}"/>
                </c:ext>
              </c:extLst>
            </c:dLbl>
            <c:dLbl>
              <c:idx val="10"/>
              <c:layout>
                <c:manualLayout>
                  <c:x val="-1.6922054867622874E-3"/>
                  <c:y val="-0.12834333208348955"/>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fld id="{A9112513-2AA0-438D-85FF-A0909C18AC34}" type="VALUE">
                      <a:rPr lang="en-US" altLang="ja-JP" sz="1000"/>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t>[値]</a:t>
                    </a:fld>
                    <a:endParaRPr lang="en-US" altLang="ja-JP" sz="1000"/>
                  </a:p>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altLang="ja-JP" sz="1000" b="0" i="0" u="none" strike="noStrike" kern="1200" baseline="0">
                        <a:solidFill>
                          <a:sysClr val="windowText" lastClr="000000"/>
                        </a:solidFill>
                      </a:rPr>
                      <a:t>(</a:t>
                    </a:r>
                    <a:r>
                      <a:rPr lang="ja-JP" altLang="en-US" sz="1000" b="0" i="0" u="none" strike="noStrike" kern="1200" baseline="0">
                        <a:solidFill>
                          <a:sysClr val="windowText" lastClr="000000"/>
                        </a:solidFill>
                      </a:rPr>
                      <a:t>伸率▲</a:t>
                    </a:r>
                    <a:r>
                      <a:rPr lang="en-US" altLang="ja-JP" sz="1000" b="0" i="0" u="none" strike="noStrike" kern="1200" baseline="0">
                        <a:solidFill>
                          <a:sysClr val="windowText" lastClr="000000"/>
                        </a:solidFill>
                      </a:rPr>
                      <a:t>2.9</a:t>
                    </a:r>
                    <a:r>
                      <a:rPr lang="ja-JP" altLang="en-US" sz="1000" b="0" i="0" u="none" strike="noStrike" kern="1200" baseline="0">
                        <a:solidFill>
                          <a:sysClr val="windowText" lastClr="000000"/>
                        </a:solidFill>
                      </a:rPr>
                      <a:t>％</a:t>
                    </a:r>
                    <a:r>
                      <a:rPr lang="en-US" altLang="ja-JP" sz="1000" b="0" i="0" u="none" strike="noStrike" kern="1200" baseline="0">
                        <a:solidFill>
                          <a:sysClr val="windowText" lastClr="000000"/>
                        </a:solidFill>
                      </a:rPr>
                      <a:t>)</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C629-44C3-809B-0B209AAB42A7}"/>
                </c:ext>
              </c:extLst>
            </c:dLbl>
            <c:spPr>
              <a:noFill/>
              <a:ln>
                <a:noFill/>
              </a:ln>
              <a:effectLst/>
            </c:spPr>
            <c:txPr>
              <a:bodyPr wrap="square" lIns="38100" tIns="19050" rIns="38100" bIns="19050" anchor="ctr">
                <a:spAutoFit/>
              </a:bodyPr>
              <a:lstStyle/>
              <a:p>
                <a:pPr>
                  <a:defRPr sz="1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開業数!$C$5:$M$5</c:f>
              <c:numCache>
                <c:formatCode>#,##0</c:formatCode>
                <c:ptCount val="11"/>
                <c:pt idx="0">
                  <c:v>15516</c:v>
                </c:pt>
                <c:pt idx="1">
                  <c:v>15065</c:v>
                </c:pt>
                <c:pt idx="2">
                  <c:v>14727</c:v>
                </c:pt>
                <c:pt idx="3">
                  <c:v>14931</c:v>
                </c:pt>
                <c:pt idx="4">
                  <c:v>15757</c:v>
                </c:pt>
                <c:pt idx="5">
                  <c:v>16995</c:v>
                </c:pt>
                <c:pt idx="6">
                  <c:v>18930</c:v>
                </c:pt>
                <c:pt idx="7">
                  <c:v>20557</c:v>
                </c:pt>
                <c:pt idx="8">
                  <c:v>20811</c:v>
                </c:pt>
                <c:pt idx="9" formatCode="#,##0_ ">
                  <c:v>18179</c:v>
                </c:pt>
                <c:pt idx="10">
                  <c:v>17644</c:v>
                </c:pt>
              </c:numCache>
            </c:numRef>
          </c:val>
          <c:smooth val="0"/>
          <c:extLst>
            <c:ext xmlns:c15="http://schemas.microsoft.com/office/drawing/2012/chart" uri="{02D57815-91ED-43cb-92C2-25804820EDAC}">
              <c15:filteredSeriesTitle>
                <c15:tx>
                  <c:strRef>
                    <c:extLst>
                      <c:ext uri="{02D57815-91ED-43cb-92C2-25804820EDAC}">
                        <c15:formulaRef>
                          <c15:sqref>開業数!$B$5</c15:sqref>
                        </c15:formulaRef>
                      </c:ext>
                    </c:extLst>
                    <c:strCache>
                      <c:ptCount val="1"/>
                      <c:pt idx="0">
                        <c:v>東京</c:v>
                      </c:pt>
                    </c:strCache>
                  </c:strRef>
                </c15:tx>
              </c15:filteredSeriesTitle>
            </c:ext>
            <c:ext xmlns:c15="http://schemas.microsoft.com/office/drawing/2012/chart" uri="{02D57815-91ED-43cb-92C2-25804820EDAC}">
              <c15:filteredCategoryTitle>
                <c15:cat>
                  <c:strRef>
                    <c:extLst>
                      <c:ext uri="{02D57815-91ED-43cb-92C2-25804820EDAC}">
                        <c15:formulaRef>
                          <c15:sqref>開業数!$C$3:$M$3</c15:sqref>
                        </c15:formulaRef>
                      </c:ext>
                    </c:extLst>
                    <c:strCache>
                      <c:ptCount val="11"/>
                      <c:pt idx="0">
                        <c:v>2009年度</c:v>
                      </c:pt>
                      <c:pt idx="1">
                        <c:v>2010年度</c:v>
                      </c:pt>
                      <c:pt idx="2">
                        <c:v>2011年度</c:v>
                      </c:pt>
                      <c:pt idx="3">
                        <c:v>2012年度</c:v>
                      </c:pt>
                      <c:pt idx="4">
                        <c:v>2013年度</c:v>
                      </c:pt>
                      <c:pt idx="5">
                        <c:v>2014年度</c:v>
                      </c:pt>
                      <c:pt idx="6">
                        <c:v>2015年度</c:v>
                      </c:pt>
                      <c:pt idx="7">
                        <c:v>2016年度</c:v>
                      </c:pt>
                      <c:pt idx="8">
                        <c:v>2017年度</c:v>
                      </c:pt>
                      <c:pt idx="9">
                        <c:v>2018年度</c:v>
                      </c:pt>
                      <c:pt idx="10">
                        <c:v>2019年度</c:v>
                      </c:pt>
                    </c:strCache>
                  </c:strRef>
                </c15:cat>
              </c15:filteredCategoryTitle>
            </c:ext>
            <c:ext xmlns:c16="http://schemas.microsoft.com/office/drawing/2014/chart" uri="{C3380CC4-5D6E-409C-BE32-E72D297353CC}">
              <c16:uniqueId val="{00000017-C629-44C3-809B-0B209AAB42A7}"/>
            </c:ext>
          </c:extLst>
        </c:ser>
        <c:ser>
          <c:idx val="2"/>
          <c:order val="2"/>
          <c:spPr>
            <a:ln>
              <a:prstDash val="sysDash"/>
            </a:ln>
          </c:spPr>
          <c:dLbls>
            <c:dLbl>
              <c:idx val="0"/>
              <c:delete val="1"/>
              <c:extLst>
                <c:ext xmlns:c15="http://schemas.microsoft.com/office/drawing/2012/chart" uri="{CE6537A1-D6FC-4f65-9D91-7224C49458BB}"/>
                <c:ext xmlns:c16="http://schemas.microsoft.com/office/drawing/2014/chart" uri="{C3380CC4-5D6E-409C-BE32-E72D297353CC}">
                  <c16:uniqueId val="{00000018-C629-44C3-809B-0B209AAB42A7}"/>
                </c:ext>
              </c:extLst>
            </c:dLbl>
            <c:dLbl>
              <c:idx val="1"/>
              <c:delete val="1"/>
              <c:extLst>
                <c:ext xmlns:c15="http://schemas.microsoft.com/office/drawing/2012/chart" uri="{CE6537A1-D6FC-4f65-9D91-7224C49458BB}"/>
                <c:ext xmlns:c16="http://schemas.microsoft.com/office/drawing/2014/chart" uri="{C3380CC4-5D6E-409C-BE32-E72D297353CC}">
                  <c16:uniqueId val="{00000019-C629-44C3-809B-0B209AAB42A7}"/>
                </c:ext>
              </c:extLst>
            </c:dLbl>
            <c:dLbl>
              <c:idx val="2"/>
              <c:delete val="1"/>
              <c:extLst>
                <c:ext xmlns:c15="http://schemas.microsoft.com/office/drawing/2012/chart" uri="{CE6537A1-D6FC-4f65-9D91-7224C49458BB}"/>
                <c:ext xmlns:c16="http://schemas.microsoft.com/office/drawing/2014/chart" uri="{C3380CC4-5D6E-409C-BE32-E72D297353CC}">
                  <c16:uniqueId val="{0000001A-C629-44C3-809B-0B209AAB42A7}"/>
                </c:ext>
              </c:extLst>
            </c:dLbl>
            <c:dLbl>
              <c:idx val="3"/>
              <c:delete val="1"/>
              <c:extLst>
                <c:ext xmlns:c15="http://schemas.microsoft.com/office/drawing/2012/chart" uri="{CE6537A1-D6FC-4f65-9D91-7224C49458BB}"/>
                <c:ext xmlns:c16="http://schemas.microsoft.com/office/drawing/2014/chart" uri="{C3380CC4-5D6E-409C-BE32-E72D297353CC}">
                  <c16:uniqueId val="{0000001B-C629-44C3-809B-0B209AAB42A7}"/>
                </c:ext>
              </c:extLst>
            </c:dLbl>
            <c:dLbl>
              <c:idx val="4"/>
              <c:delete val="1"/>
              <c:extLst>
                <c:ext xmlns:c15="http://schemas.microsoft.com/office/drawing/2012/chart" uri="{CE6537A1-D6FC-4f65-9D91-7224C49458BB}"/>
                <c:ext xmlns:c16="http://schemas.microsoft.com/office/drawing/2014/chart" uri="{C3380CC4-5D6E-409C-BE32-E72D297353CC}">
                  <c16:uniqueId val="{0000001C-C629-44C3-809B-0B209AAB42A7}"/>
                </c:ext>
              </c:extLst>
            </c:dLbl>
            <c:dLbl>
              <c:idx val="5"/>
              <c:delete val="1"/>
              <c:extLst>
                <c:ext xmlns:c15="http://schemas.microsoft.com/office/drawing/2012/chart" uri="{CE6537A1-D6FC-4f65-9D91-7224C49458BB}"/>
                <c:ext xmlns:c16="http://schemas.microsoft.com/office/drawing/2014/chart" uri="{C3380CC4-5D6E-409C-BE32-E72D297353CC}">
                  <c16:uniqueId val="{0000001D-C629-44C3-809B-0B209AAB42A7}"/>
                </c:ext>
              </c:extLst>
            </c:dLbl>
            <c:dLbl>
              <c:idx val="6"/>
              <c:delete val="1"/>
              <c:extLst>
                <c:ext xmlns:c15="http://schemas.microsoft.com/office/drawing/2012/chart" uri="{CE6537A1-D6FC-4f65-9D91-7224C49458BB}"/>
                <c:ext xmlns:c16="http://schemas.microsoft.com/office/drawing/2014/chart" uri="{C3380CC4-5D6E-409C-BE32-E72D297353CC}">
                  <c16:uniqueId val="{0000001E-C629-44C3-809B-0B209AAB42A7}"/>
                </c:ext>
              </c:extLst>
            </c:dLbl>
            <c:dLbl>
              <c:idx val="7"/>
              <c:delete val="1"/>
              <c:extLst>
                <c:ext xmlns:c15="http://schemas.microsoft.com/office/drawing/2012/chart" uri="{CE6537A1-D6FC-4f65-9D91-7224C49458BB}"/>
                <c:ext xmlns:c16="http://schemas.microsoft.com/office/drawing/2014/chart" uri="{C3380CC4-5D6E-409C-BE32-E72D297353CC}">
                  <c16:uniqueId val="{0000001F-C629-44C3-809B-0B209AAB42A7}"/>
                </c:ext>
              </c:extLst>
            </c:dLbl>
            <c:dLbl>
              <c:idx val="8"/>
              <c:delete val="1"/>
              <c:extLst>
                <c:ext xmlns:c15="http://schemas.microsoft.com/office/drawing/2012/chart" uri="{CE6537A1-D6FC-4f65-9D91-7224C49458BB}"/>
                <c:ext xmlns:c16="http://schemas.microsoft.com/office/drawing/2014/chart" uri="{C3380CC4-5D6E-409C-BE32-E72D297353CC}">
                  <c16:uniqueId val="{00000020-C629-44C3-809B-0B209AAB42A7}"/>
                </c:ext>
              </c:extLst>
            </c:dLbl>
            <c:dLbl>
              <c:idx val="9"/>
              <c:layout>
                <c:manualLayout>
                  <c:x val="-0.13316322663239347"/>
                  <c:y val="-7.2177131704690756E-2"/>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fld id="{D0C5BF4E-E77D-4604-B197-33CD3F70A28A}" type="VALUE">
                      <a:rPr lang="en-US" altLang="ja-JP" sz="1000"/>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t>[値]</a:t>
                    </a:fld>
                    <a:endParaRPr lang="ja-JP" alt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C629-44C3-809B-0B209AAB42A7}"/>
                </c:ext>
              </c:extLst>
            </c:dLbl>
            <c:dLbl>
              <c:idx val="10"/>
              <c:layout>
                <c:manualLayout>
                  <c:x val="1.0407187687068698E-16"/>
                  <c:y val="2.7893836698762138E-3"/>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fld id="{C157ACFB-36A7-4C3E-85CE-2CE5DD16096B}" type="VALUE">
                      <a:rPr lang="en-US" altLang="ja-JP" sz="1000"/>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t>[値]</a:t>
                    </a:fld>
                    <a:endParaRPr lang="en-US" altLang="ja-JP" sz="1000"/>
                  </a:p>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altLang="ja-JP" sz="1000" b="0" i="0" u="none" strike="noStrike" kern="1200" baseline="0">
                        <a:solidFill>
                          <a:sysClr val="windowText" lastClr="000000"/>
                        </a:solidFill>
                      </a:rPr>
                      <a:t>(</a:t>
                    </a:r>
                    <a:r>
                      <a:rPr lang="ja-JP" altLang="en-US" sz="1000" b="0" i="0" u="none" strike="noStrike" kern="1200" baseline="0">
                        <a:solidFill>
                          <a:sysClr val="windowText" lastClr="000000"/>
                        </a:solidFill>
                      </a:rPr>
                      <a:t>伸率▲</a:t>
                    </a:r>
                    <a:r>
                      <a:rPr lang="en-US" altLang="ja-JP" sz="1000" b="0" i="0" u="none" strike="noStrike" kern="1200" baseline="0">
                        <a:solidFill>
                          <a:sysClr val="windowText" lastClr="000000"/>
                        </a:solidFill>
                      </a:rPr>
                      <a:t>3.3</a:t>
                    </a:r>
                    <a:r>
                      <a:rPr lang="ja-JP" altLang="en-US" sz="1000" b="0" i="0" u="none" strike="noStrike" kern="1200" baseline="0">
                        <a:solidFill>
                          <a:sysClr val="windowText" lastClr="000000"/>
                        </a:solidFill>
                      </a:rPr>
                      <a:t>％</a:t>
                    </a:r>
                    <a:r>
                      <a:rPr lang="en-US" altLang="ja-JP" sz="1000" b="0" i="0" u="none" strike="noStrike" kern="1200" baseline="0">
                        <a:solidFill>
                          <a:sysClr val="windowText" lastClr="000000"/>
                        </a:solidFill>
                      </a:rPr>
                      <a:t>)</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C629-44C3-809B-0B209AAB42A7}"/>
                </c:ext>
              </c:extLst>
            </c:dLbl>
            <c:spPr>
              <a:noFill/>
              <a:ln>
                <a:noFill/>
              </a:ln>
              <a:effectLst/>
            </c:spPr>
            <c:txPr>
              <a:bodyPr wrap="square" lIns="38100" tIns="19050" rIns="38100" bIns="19050" anchor="ctr">
                <a:spAutoFit/>
              </a:bodyPr>
              <a:lstStyle/>
              <a:p>
                <a:pPr>
                  <a:defRPr sz="1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開業数!$C$6:$M$6</c:f>
              <c:numCache>
                <c:formatCode>#,##0</c:formatCode>
                <c:ptCount val="11"/>
                <c:pt idx="0">
                  <c:v>5568</c:v>
                </c:pt>
                <c:pt idx="1">
                  <c:v>5424</c:v>
                </c:pt>
                <c:pt idx="2">
                  <c:v>5233</c:v>
                </c:pt>
                <c:pt idx="3">
                  <c:v>5480</c:v>
                </c:pt>
                <c:pt idx="4">
                  <c:v>5660</c:v>
                </c:pt>
                <c:pt idx="5">
                  <c:v>6196</c:v>
                </c:pt>
                <c:pt idx="6">
                  <c:v>6613</c:v>
                </c:pt>
                <c:pt idx="7">
                  <c:v>7149</c:v>
                </c:pt>
                <c:pt idx="8">
                  <c:v>7040</c:v>
                </c:pt>
                <c:pt idx="9" formatCode="#,##0_ ">
                  <c:v>5987</c:v>
                </c:pt>
                <c:pt idx="10">
                  <c:v>5789</c:v>
                </c:pt>
              </c:numCache>
            </c:numRef>
          </c:val>
          <c:smooth val="0"/>
          <c:extLst>
            <c:ext xmlns:c15="http://schemas.microsoft.com/office/drawing/2012/chart" uri="{02D57815-91ED-43cb-92C2-25804820EDAC}">
              <c15:filteredSeriesTitle>
                <c15:tx>
                  <c:strRef>
                    <c:extLst>
                      <c:ext uri="{02D57815-91ED-43cb-92C2-25804820EDAC}">
                        <c15:formulaRef>
                          <c15:sqref>開業数!$B$6</c15:sqref>
                        </c15:formulaRef>
                      </c:ext>
                    </c:extLst>
                    <c:strCache>
                      <c:ptCount val="1"/>
                      <c:pt idx="0">
                        <c:v>愛知</c:v>
                      </c:pt>
                    </c:strCache>
                  </c:strRef>
                </c15:tx>
              </c15:filteredSeriesTitle>
            </c:ext>
            <c:ext xmlns:c15="http://schemas.microsoft.com/office/drawing/2012/chart" uri="{02D57815-91ED-43cb-92C2-25804820EDAC}">
              <c15:filteredCategoryTitle>
                <c15:cat>
                  <c:strRef>
                    <c:extLst>
                      <c:ext uri="{02D57815-91ED-43cb-92C2-25804820EDAC}">
                        <c15:formulaRef>
                          <c15:sqref>開業数!$C$3:$M$3</c15:sqref>
                        </c15:formulaRef>
                      </c:ext>
                    </c:extLst>
                    <c:strCache>
                      <c:ptCount val="11"/>
                      <c:pt idx="0">
                        <c:v>2009年度</c:v>
                      </c:pt>
                      <c:pt idx="1">
                        <c:v>2010年度</c:v>
                      </c:pt>
                      <c:pt idx="2">
                        <c:v>2011年度</c:v>
                      </c:pt>
                      <c:pt idx="3">
                        <c:v>2012年度</c:v>
                      </c:pt>
                      <c:pt idx="4">
                        <c:v>2013年度</c:v>
                      </c:pt>
                      <c:pt idx="5">
                        <c:v>2014年度</c:v>
                      </c:pt>
                      <c:pt idx="6">
                        <c:v>2015年度</c:v>
                      </c:pt>
                      <c:pt idx="7">
                        <c:v>2016年度</c:v>
                      </c:pt>
                      <c:pt idx="8">
                        <c:v>2017年度</c:v>
                      </c:pt>
                      <c:pt idx="9">
                        <c:v>2018年度</c:v>
                      </c:pt>
                      <c:pt idx="10">
                        <c:v>2019年度</c:v>
                      </c:pt>
                    </c:strCache>
                  </c:strRef>
                </c15:cat>
              </c15:filteredCategoryTitle>
            </c:ext>
            <c:ext xmlns:c16="http://schemas.microsoft.com/office/drawing/2014/chart" uri="{C3380CC4-5D6E-409C-BE32-E72D297353CC}">
              <c16:uniqueId val="{00000023-C629-44C3-809B-0B209AAB42A7}"/>
            </c:ext>
          </c:extLst>
        </c:ser>
        <c:ser>
          <c:idx val="3"/>
          <c:order val="3"/>
          <c:dLbls>
            <c:dLbl>
              <c:idx val="0"/>
              <c:delete val="1"/>
              <c:extLst>
                <c:ext xmlns:c15="http://schemas.microsoft.com/office/drawing/2012/chart" uri="{CE6537A1-D6FC-4f65-9D91-7224C49458BB}"/>
                <c:ext xmlns:c16="http://schemas.microsoft.com/office/drawing/2014/chart" uri="{C3380CC4-5D6E-409C-BE32-E72D297353CC}">
                  <c16:uniqueId val="{00000024-C629-44C3-809B-0B209AAB42A7}"/>
                </c:ext>
              </c:extLst>
            </c:dLbl>
            <c:dLbl>
              <c:idx val="1"/>
              <c:delete val="1"/>
              <c:extLst>
                <c:ext xmlns:c15="http://schemas.microsoft.com/office/drawing/2012/chart" uri="{CE6537A1-D6FC-4f65-9D91-7224C49458BB}"/>
                <c:ext xmlns:c16="http://schemas.microsoft.com/office/drawing/2014/chart" uri="{C3380CC4-5D6E-409C-BE32-E72D297353CC}">
                  <c16:uniqueId val="{00000025-C629-44C3-809B-0B209AAB42A7}"/>
                </c:ext>
              </c:extLst>
            </c:dLbl>
            <c:dLbl>
              <c:idx val="2"/>
              <c:delete val="1"/>
              <c:extLst>
                <c:ext xmlns:c15="http://schemas.microsoft.com/office/drawing/2012/chart" uri="{CE6537A1-D6FC-4f65-9D91-7224C49458BB}"/>
                <c:ext xmlns:c16="http://schemas.microsoft.com/office/drawing/2014/chart" uri="{C3380CC4-5D6E-409C-BE32-E72D297353CC}">
                  <c16:uniqueId val="{00000026-C629-44C3-809B-0B209AAB42A7}"/>
                </c:ext>
              </c:extLst>
            </c:dLbl>
            <c:dLbl>
              <c:idx val="3"/>
              <c:delete val="1"/>
              <c:extLst>
                <c:ext xmlns:c15="http://schemas.microsoft.com/office/drawing/2012/chart" uri="{CE6537A1-D6FC-4f65-9D91-7224C49458BB}"/>
                <c:ext xmlns:c16="http://schemas.microsoft.com/office/drawing/2014/chart" uri="{C3380CC4-5D6E-409C-BE32-E72D297353CC}">
                  <c16:uniqueId val="{00000027-C629-44C3-809B-0B209AAB42A7}"/>
                </c:ext>
              </c:extLst>
            </c:dLbl>
            <c:dLbl>
              <c:idx val="4"/>
              <c:delete val="1"/>
              <c:extLst>
                <c:ext xmlns:c15="http://schemas.microsoft.com/office/drawing/2012/chart" uri="{CE6537A1-D6FC-4f65-9D91-7224C49458BB}"/>
                <c:ext xmlns:c16="http://schemas.microsoft.com/office/drawing/2014/chart" uri="{C3380CC4-5D6E-409C-BE32-E72D297353CC}">
                  <c16:uniqueId val="{00000028-C629-44C3-809B-0B209AAB42A7}"/>
                </c:ext>
              </c:extLst>
            </c:dLbl>
            <c:dLbl>
              <c:idx val="5"/>
              <c:delete val="1"/>
              <c:extLst>
                <c:ext xmlns:c15="http://schemas.microsoft.com/office/drawing/2012/chart" uri="{CE6537A1-D6FC-4f65-9D91-7224C49458BB}"/>
                <c:ext xmlns:c16="http://schemas.microsoft.com/office/drawing/2014/chart" uri="{C3380CC4-5D6E-409C-BE32-E72D297353CC}">
                  <c16:uniqueId val="{00000029-C629-44C3-809B-0B209AAB42A7}"/>
                </c:ext>
              </c:extLst>
            </c:dLbl>
            <c:dLbl>
              <c:idx val="6"/>
              <c:delete val="1"/>
              <c:extLst>
                <c:ext xmlns:c15="http://schemas.microsoft.com/office/drawing/2012/chart" uri="{CE6537A1-D6FC-4f65-9D91-7224C49458BB}"/>
                <c:ext xmlns:c16="http://schemas.microsoft.com/office/drawing/2014/chart" uri="{C3380CC4-5D6E-409C-BE32-E72D297353CC}">
                  <c16:uniqueId val="{0000002A-C629-44C3-809B-0B209AAB42A7}"/>
                </c:ext>
              </c:extLst>
            </c:dLbl>
            <c:dLbl>
              <c:idx val="7"/>
              <c:delete val="1"/>
              <c:extLst>
                <c:ext xmlns:c15="http://schemas.microsoft.com/office/drawing/2012/chart" uri="{CE6537A1-D6FC-4f65-9D91-7224C49458BB}"/>
                <c:ext xmlns:c16="http://schemas.microsoft.com/office/drawing/2014/chart" uri="{C3380CC4-5D6E-409C-BE32-E72D297353CC}">
                  <c16:uniqueId val="{0000002B-C629-44C3-809B-0B209AAB42A7}"/>
                </c:ext>
              </c:extLst>
            </c:dLbl>
            <c:dLbl>
              <c:idx val="8"/>
              <c:delete val="1"/>
              <c:extLst>
                <c:ext xmlns:c15="http://schemas.microsoft.com/office/drawing/2012/chart" uri="{CE6537A1-D6FC-4f65-9D91-7224C49458BB}"/>
                <c:ext xmlns:c16="http://schemas.microsoft.com/office/drawing/2014/chart" uri="{C3380CC4-5D6E-409C-BE32-E72D297353CC}">
                  <c16:uniqueId val="{0000002C-C629-44C3-809B-0B209AAB42A7}"/>
                </c:ext>
              </c:extLst>
            </c:dLbl>
            <c:dLbl>
              <c:idx val="9"/>
              <c:layout>
                <c:manualLayout>
                  <c:x val="-0.11823656897659576"/>
                  <c:y val="-5.7509998750156305E-2"/>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fld id="{B5B6C133-EAD0-429C-8E0F-E83A1F3D4B70}" type="VALUE">
                      <a:rPr lang="en-US" altLang="ja-JP" sz="1000" u="none"/>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t>[値]</a:t>
                    </a:fld>
                    <a:endParaRPr lang="ja-JP" alt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C629-44C3-809B-0B209AAB42A7}"/>
                </c:ext>
              </c:extLst>
            </c:dLbl>
            <c:dLbl>
              <c:idx val="10"/>
              <c:layout>
                <c:manualLayout>
                  <c:x val="1.0407187687068698E-16"/>
                  <c:y val="5.8038875489058199E-3"/>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fld id="{836E3FEF-4EF5-4194-9084-E1F8780E71E4}" type="VALUE">
                      <a:rPr lang="en-US" altLang="ja-JP" sz="1000" u="none"/>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t>[値]</a:t>
                    </a:fld>
                    <a:endParaRPr lang="en-US" altLang="ja-JP" sz="1000" u="none"/>
                  </a:p>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altLang="ja-JP" sz="1000" b="0" i="0" u="none" strike="noStrike" kern="1200" baseline="0">
                        <a:solidFill>
                          <a:sysClr val="windowText" lastClr="000000"/>
                        </a:solidFill>
                      </a:rPr>
                      <a:t>(</a:t>
                    </a:r>
                    <a:r>
                      <a:rPr lang="ja-JP" altLang="en-US" sz="1000" b="0" i="0" u="none" strike="noStrike" kern="1200" baseline="0">
                        <a:solidFill>
                          <a:sysClr val="windowText" lastClr="000000"/>
                        </a:solidFill>
                      </a:rPr>
                      <a:t>伸率▲</a:t>
                    </a:r>
                    <a:r>
                      <a:rPr lang="en-US" altLang="ja-JP" sz="1000" b="0" i="0" u="none" strike="noStrike" kern="1200" baseline="0">
                        <a:solidFill>
                          <a:sysClr val="windowText" lastClr="000000"/>
                        </a:solidFill>
                      </a:rPr>
                      <a:t>2.7</a:t>
                    </a:r>
                    <a:r>
                      <a:rPr lang="ja-JP" altLang="en-US" sz="1000" b="0" i="0" u="none" strike="noStrike" kern="1200" baseline="0">
                        <a:solidFill>
                          <a:sysClr val="windowText" lastClr="000000"/>
                        </a:solidFill>
                      </a:rPr>
                      <a:t>％</a:t>
                    </a:r>
                    <a:r>
                      <a:rPr lang="en-US" altLang="ja-JP" sz="1000" b="0" i="0" u="none" strike="noStrike" kern="1200" baseline="0">
                        <a:solidFill>
                          <a:sysClr val="windowText" lastClr="000000"/>
                        </a:solidFill>
                      </a:rPr>
                      <a:t>)</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E-C629-44C3-809B-0B209AAB42A7}"/>
                </c:ext>
              </c:extLst>
            </c:dLbl>
            <c:spPr>
              <a:noFill/>
              <a:ln>
                <a:noFill/>
              </a:ln>
              <a:effectLst/>
            </c:spPr>
            <c:txPr>
              <a:bodyPr wrap="square" lIns="38100" tIns="19050" rIns="38100" bIns="19050" anchor="ctr">
                <a:spAutoFit/>
              </a:bodyPr>
              <a:lstStyle/>
              <a:p>
                <a:pPr>
                  <a:defRPr sz="1000" u="none"/>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開業数!$C$7:$M$7</c:f>
              <c:numCache>
                <c:formatCode>#,##0</c:formatCode>
                <c:ptCount val="11"/>
                <c:pt idx="0">
                  <c:v>2040.4042553191489</c:v>
                </c:pt>
                <c:pt idx="1">
                  <c:v>1942.5531914893618</c:v>
                </c:pt>
                <c:pt idx="2">
                  <c:v>1941.1702127659576</c:v>
                </c:pt>
                <c:pt idx="3">
                  <c:v>1993.6382978723404</c:v>
                </c:pt>
                <c:pt idx="4">
                  <c:v>2106.744680851064</c:v>
                </c:pt>
                <c:pt idx="5">
                  <c:v>2152.1489361702129</c:v>
                </c:pt>
                <c:pt idx="6">
                  <c:v>2323.4468085106382</c:v>
                </c:pt>
                <c:pt idx="7">
                  <c:v>2548.5106382978724</c:v>
                </c:pt>
                <c:pt idx="8">
                  <c:v>2582.1914893617022</c:v>
                </c:pt>
                <c:pt idx="9" formatCode="#,##0_ ">
                  <c:v>2095.9148936170213</c:v>
                </c:pt>
                <c:pt idx="10" formatCode="#,##0_ ">
                  <c:v>2039.2765957446809</c:v>
                </c:pt>
              </c:numCache>
            </c:numRef>
          </c:val>
          <c:smooth val="0"/>
          <c:extLst>
            <c:ext xmlns:c15="http://schemas.microsoft.com/office/drawing/2012/chart" uri="{02D57815-91ED-43cb-92C2-25804820EDAC}">
              <c15:filteredSeriesTitle>
                <c15:tx>
                  <c:strRef>
                    <c:extLst>
                      <c:ext uri="{02D57815-91ED-43cb-92C2-25804820EDAC}">
                        <c15:formulaRef>
                          <c15:sqref>開業数!$B$7</c15:sqref>
                        </c15:formulaRef>
                      </c:ext>
                    </c:extLst>
                    <c:strCache>
                      <c:ptCount val="1"/>
                      <c:pt idx="0">
                        <c:v>全国平均</c:v>
                      </c:pt>
                    </c:strCache>
                  </c:strRef>
                </c15:tx>
              </c15:filteredSeriesTitle>
            </c:ext>
            <c:ext xmlns:c15="http://schemas.microsoft.com/office/drawing/2012/chart" uri="{02D57815-91ED-43cb-92C2-25804820EDAC}">
              <c15:filteredCategoryTitle>
                <c15:cat>
                  <c:strRef>
                    <c:extLst>
                      <c:ext uri="{02D57815-91ED-43cb-92C2-25804820EDAC}">
                        <c15:formulaRef>
                          <c15:sqref>開業数!$C$3:$M$3</c15:sqref>
                        </c15:formulaRef>
                      </c:ext>
                    </c:extLst>
                    <c:strCache>
                      <c:ptCount val="11"/>
                      <c:pt idx="0">
                        <c:v>2009年度</c:v>
                      </c:pt>
                      <c:pt idx="1">
                        <c:v>2010年度</c:v>
                      </c:pt>
                      <c:pt idx="2">
                        <c:v>2011年度</c:v>
                      </c:pt>
                      <c:pt idx="3">
                        <c:v>2012年度</c:v>
                      </c:pt>
                      <c:pt idx="4">
                        <c:v>2013年度</c:v>
                      </c:pt>
                      <c:pt idx="5">
                        <c:v>2014年度</c:v>
                      </c:pt>
                      <c:pt idx="6">
                        <c:v>2015年度</c:v>
                      </c:pt>
                      <c:pt idx="7">
                        <c:v>2016年度</c:v>
                      </c:pt>
                      <c:pt idx="8">
                        <c:v>2017年度</c:v>
                      </c:pt>
                      <c:pt idx="9">
                        <c:v>2018年度</c:v>
                      </c:pt>
                      <c:pt idx="10">
                        <c:v>2019年度</c:v>
                      </c:pt>
                    </c:strCache>
                  </c:strRef>
                </c15:cat>
              </c15:filteredCategoryTitle>
            </c:ext>
            <c:ext xmlns:c16="http://schemas.microsoft.com/office/drawing/2014/chart" uri="{C3380CC4-5D6E-409C-BE32-E72D297353CC}">
              <c16:uniqueId val="{0000002F-C629-44C3-809B-0B209AAB42A7}"/>
            </c:ext>
          </c:extLst>
        </c:ser>
        <c:dLbls>
          <c:showLegendKey val="0"/>
          <c:showVal val="0"/>
          <c:showCatName val="0"/>
          <c:showSerName val="0"/>
          <c:showPercent val="0"/>
          <c:showBubbleSize val="0"/>
        </c:dLbls>
        <c:marker val="1"/>
        <c:smooth val="0"/>
        <c:axId val="216316160"/>
        <c:axId val="216326144"/>
      </c:lineChart>
      <c:catAx>
        <c:axId val="216316160"/>
        <c:scaling>
          <c:orientation val="minMax"/>
        </c:scaling>
        <c:delete val="0"/>
        <c:axPos val="b"/>
        <c:numFmt formatCode="General" sourceLinked="1"/>
        <c:majorTickMark val="out"/>
        <c:minorTickMark val="none"/>
        <c:tickLblPos val="nextTo"/>
        <c:txPr>
          <a:bodyPr/>
          <a:lstStyle/>
          <a:p>
            <a:pPr>
              <a:defRPr sz="1000"/>
            </a:pPr>
            <a:endParaRPr lang="ja-JP"/>
          </a:p>
        </c:txPr>
        <c:crossAx val="216326144"/>
        <c:crosses val="autoZero"/>
        <c:auto val="1"/>
        <c:lblAlgn val="ctr"/>
        <c:lblOffset val="100"/>
        <c:noMultiLvlLbl val="0"/>
      </c:catAx>
      <c:valAx>
        <c:axId val="216326144"/>
        <c:scaling>
          <c:orientation val="minMax"/>
        </c:scaling>
        <c:delete val="0"/>
        <c:axPos val="l"/>
        <c:majorGridlines/>
        <c:numFmt formatCode="#,##0" sourceLinked="1"/>
        <c:majorTickMark val="out"/>
        <c:minorTickMark val="none"/>
        <c:tickLblPos val="nextTo"/>
        <c:crossAx val="216316160"/>
        <c:crosses val="autoZero"/>
        <c:crossBetween val="between"/>
      </c:valAx>
    </c:plotArea>
    <c:legend>
      <c:legendPos val="t"/>
      <c:layout>
        <c:manualLayout>
          <c:xMode val="edge"/>
          <c:yMode val="edge"/>
          <c:x val="0.12838283828382838"/>
          <c:y val="2.564102564102564E-2"/>
          <c:w val="0.85544554455445532"/>
          <c:h val="7.7277407631738335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[report (6).xlsx]Sheet2!ピボットテーブル1</c:name>
    <c:fmtId val="3"/>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7418803418803417E-2"/>
          <c:y val="0.10148845637963444"/>
          <c:w val="0.89273076923076922"/>
          <c:h val="0.73897242784238382"/>
        </c:manualLayout>
      </c:layout>
      <c:barChart>
        <c:barDir val="col"/>
        <c:grouping val="clustered"/>
        <c:varyColors val="0"/>
        <c:ser>
          <c:idx val="0"/>
          <c:order val="0"/>
          <c:tx>
            <c:strRef>
              <c:f>Sheet2!$B$3</c:f>
              <c:strCache>
                <c:ptCount val="1"/>
                <c:pt idx="0">
                  <c:v>集計</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7CD9-48BF-AD6B-C4D23CDB72A9}"/>
              </c:ext>
            </c:extLst>
          </c:dPt>
          <c:cat>
            <c:strRef>
              <c:f>Sheet2!$A$4:$A$12</c:f>
              <c:strCache>
                <c:ptCount val="8"/>
                <c:pt idx="0">
                  <c:v>Euronext</c:v>
                </c:pt>
                <c:pt idx="1">
                  <c:v>Hong Kong Exchanges and Clearing</c:v>
                </c:pt>
                <c:pt idx="2">
                  <c:v>Japan Exchange Group</c:v>
                </c:pt>
                <c:pt idx="3">
                  <c:v>LSE Group</c:v>
                </c:pt>
                <c:pt idx="4">
                  <c:v>Nasdaq - US</c:v>
                </c:pt>
                <c:pt idx="5">
                  <c:v>NYSE</c:v>
                </c:pt>
                <c:pt idx="6">
                  <c:v>Shanghai Stock Exchange</c:v>
                </c:pt>
                <c:pt idx="7">
                  <c:v>Shenzhen Stock Exchange</c:v>
                </c:pt>
              </c:strCache>
            </c:strRef>
          </c:cat>
          <c:val>
            <c:numRef>
              <c:f>Sheet2!$B$4:$B$12</c:f>
              <c:numCache>
                <c:formatCode>General</c:formatCode>
                <c:ptCount val="8"/>
                <c:pt idx="0">
                  <c:v>13</c:v>
                </c:pt>
                <c:pt idx="1">
                  <c:v>161</c:v>
                </c:pt>
                <c:pt idx="2">
                  <c:v>82</c:v>
                </c:pt>
                <c:pt idx="3">
                  <c:v>71</c:v>
                </c:pt>
                <c:pt idx="4">
                  <c:v>145</c:v>
                </c:pt>
                <c:pt idx="5">
                  <c:v>33</c:v>
                </c:pt>
                <c:pt idx="6">
                  <c:v>120</c:v>
                </c:pt>
                <c:pt idx="7">
                  <c:v>78</c:v>
                </c:pt>
              </c:numCache>
            </c:numRef>
          </c:val>
          <c:extLst>
            <c:ext xmlns:c16="http://schemas.microsoft.com/office/drawing/2014/chart" uri="{C3380CC4-5D6E-409C-BE32-E72D297353CC}">
              <c16:uniqueId val="{00000000-8492-4BFD-8EE8-E938916BF00C}"/>
            </c:ext>
          </c:extLst>
        </c:ser>
        <c:dLbls>
          <c:showLegendKey val="0"/>
          <c:showVal val="0"/>
          <c:showCatName val="0"/>
          <c:showSerName val="0"/>
          <c:showPercent val="0"/>
          <c:showBubbleSize val="0"/>
        </c:dLbls>
        <c:gapWidth val="219"/>
        <c:overlap val="-27"/>
        <c:axId val="1584948991"/>
        <c:axId val="1584948159"/>
      </c:barChart>
      <c:catAx>
        <c:axId val="1584948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ja-JP"/>
          </a:p>
        </c:txPr>
        <c:crossAx val="1584948159"/>
        <c:crosses val="autoZero"/>
        <c:auto val="1"/>
        <c:lblAlgn val="ctr"/>
        <c:lblOffset val="100"/>
        <c:noMultiLvlLbl val="0"/>
      </c:catAx>
      <c:valAx>
        <c:axId val="1584948159"/>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84948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465274286001611E-2"/>
          <c:y val="8.7431693989071038E-2"/>
          <c:w val="0.9518010681243535"/>
          <c:h val="0.82324726049576347"/>
        </c:manualLayout>
      </c:layout>
      <c:barChart>
        <c:barDir val="col"/>
        <c:grouping val="clustered"/>
        <c:varyColors val="0"/>
        <c:ser>
          <c:idx val="0"/>
          <c:order val="0"/>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CD-4187-B046-55DD5A6EB90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CD-4187-B046-55DD5A6EB90D}"/>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CD-4187-B046-55DD5A6EB90D}"/>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D-4187-B046-55DD5A6EB90D}"/>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CD-4187-B046-55DD5A6EB90D}"/>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CD-4187-B046-55DD5A6EB90D}"/>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CD-4187-B046-55DD5A6EB90D}"/>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CD-4187-B046-55DD5A6EB90D}"/>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CD-4187-B046-55DD5A6EB90D}"/>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CD-4187-B046-55DD5A6EB90D}"/>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CD-4187-B046-55DD5A6EB90D}"/>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CD-4187-B046-55DD5A6EB90D}"/>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8CD-4187-B046-55DD5A6EB90D}"/>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8CD-4187-B046-55DD5A6EB90D}"/>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8CD-4187-B046-55DD5A6EB90D}"/>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8CD-4187-B046-55DD5A6EB90D}"/>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8CD-4187-B046-55DD5A6EB90D}"/>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8CD-4187-B046-55DD5A6EB90D}"/>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8CD-4187-B046-55DD5A6EB90D}"/>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8CD-4187-B046-55DD5A6EB90D}"/>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8CD-4187-B046-55DD5A6EB90D}"/>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8CD-4187-B046-55DD5A6EB90D}"/>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8CD-4187-B046-55DD5A6EB90D}"/>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8CD-4187-B046-55DD5A6EB90D}"/>
                </c:ext>
              </c:extLst>
            </c:dLbl>
            <c:dLbl>
              <c:idx val="2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8CD-4187-B046-55DD5A6EB90D}"/>
                </c:ext>
              </c:extLst>
            </c:dLbl>
            <c:dLbl>
              <c:idx val="2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8CD-4187-B046-55DD5A6EB90D}"/>
                </c:ext>
              </c:extLst>
            </c:dLbl>
            <c:dLbl>
              <c:idx val="2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8CD-4187-B046-55DD5A6EB90D}"/>
                </c:ext>
              </c:extLst>
            </c:dLbl>
            <c:dLbl>
              <c:idx val="2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8CD-4187-B046-55DD5A6EB9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Sheet1!$C$4:$C$31</c:f>
              <c:numCache>
                <c:formatCode>General</c:formatCode>
                <c:ptCount val="28"/>
                <c:pt idx="0">
                  <c:v>93</c:v>
                </c:pt>
                <c:pt idx="1">
                  <c:v>116</c:v>
                </c:pt>
                <c:pt idx="2">
                  <c:v>71</c:v>
                </c:pt>
                <c:pt idx="3">
                  <c:v>106</c:v>
                </c:pt>
                <c:pt idx="4">
                  <c:v>183</c:v>
                </c:pt>
                <c:pt idx="5">
                  <c:v>128</c:v>
                </c:pt>
                <c:pt idx="6">
                  <c:v>120</c:v>
                </c:pt>
                <c:pt idx="7">
                  <c:v>130</c:v>
                </c:pt>
                <c:pt idx="8">
                  <c:v>121</c:v>
                </c:pt>
                <c:pt idx="9">
                  <c:v>143</c:v>
                </c:pt>
                <c:pt idx="10">
                  <c:v>135</c:v>
                </c:pt>
                <c:pt idx="11">
                  <c:v>135</c:v>
                </c:pt>
                <c:pt idx="12">
                  <c:v>144</c:v>
                </c:pt>
                <c:pt idx="13">
                  <c:v>150</c:v>
                </c:pt>
                <c:pt idx="14">
                  <c:v>164</c:v>
                </c:pt>
                <c:pt idx="15">
                  <c:v>160</c:v>
                </c:pt>
                <c:pt idx="16">
                  <c:v>132</c:v>
                </c:pt>
                <c:pt idx="17">
                  <c:v>149</c:v>
                </c:pt>
                <c:pt idx="18">
                  <c:v>146</c:v>
                </c:pt>
                <c:pt idx="19">
                  <c:v>156</c:v>
                </c:pt>
                <c:pt idx="20">
                  <c:v>155</c:v>
                </c:pt>
                <c:pt idx="21">
                  <c:v>164</c:v>
                </c:pt>
                <c:pt idx="22">
                  <c:v>156</c:v>
                </c:pt>
                <c:pt idx="23">
                  <c:v>141</c:v>
                </c:pt>
                <c:pt idx="24">
                  <c:v>146</c:v>
                </c:pt>
                <c:pt idx="25">
                  <c:v>157</c:v>
                </c:pt>
                <c:pt idx="26">
                  <c:v>145</c:v>
                </c:pt>
                <c:pt idx="27">
                  <c:v>174</c:v>
                </c:pt>
              </c:numCache>
            </c:numRef>
          </c:val>
          <c:extLst>
            <c:ext xmlns:c15="http://schemas.microsoft.com/office/drawing/2012/chart" uri="{02D57815-91ED-43cb-92C2-25804820EDAC}">
              <c15:filteredSeriesTitle>
                <c15:tx>
                  <c:strRef>
                    <c:extLst>
                      <c:ext uri="{02D57815-91ED-43cb-92C2-25804820EDAC}">
                        <c15:formulaRef>
                          <c15:sqref>Sheet1!$C$3</c15:sqref>
                        </c15:formulaRef>
                      </c:ext>
                    </c:extLst>
                    <c:strCache>
                      <c:ptCount val="1"/>
                      <c:pt idx="0">
                        <c:v>転入</c:v>
                      </c:pt>
                    </c:strCache>
                  </c:strRef>
                </c15:tx>
              </c15:filteredSeriesTitle>
            </c:ext>
            <c:ext xmlns:c15="http://schemas.microsoft.com/office/drawing/2012/chart" uri="{02D57815-91ED-43cb-92C2-25804820EDAC}">
              <c15:filteredCategoryTitle>
                <c15:cat>
                  <c:strRef>
                    <c:extLst>
                      <c:ext uri="{02D57815-91ED-43cb-92C2-25804820EDAC}">
                        <c15:formulaRef>
                          <c15:sqref>Sheet1!$B$4:$B$31</c15:sqref>
                        </c15:formulaRef>
                      </c:ext>
                    </c:extLst>
                    <c:strCache>
                      <c:ptCount val="28"/>
                      <c:pt idx="0">
                        <c:v>1991年</c:v>
                      </c:pt>
                      <c:pt idx="1">
                        <c:v>1992年</c:v>
                      </c:pt>
                      <c:pt idx="2">
                        <c:v>1993年</c:v>
                      </c:pt>
                      <c:pt idx="3">
                        <c:v>1994年</c:v>
                      </c:pt>
                      <c:pt idx="4">
                        <c:v>1995年</c:v>
                      </c:pt>
                      <c:pt idx="5">
                        <c:v>1996年</c:v>
                      </c:pt>
                      <c:pt idx="6">
                        <c:v>1997年</c:v>
                      </c:pt>
                      <c:pt idx="7">
                        <c:v>1998年</c:v>
                      </c:pt>
                      <c:pt idx="8">
                        <c:v>1999年</c:v>
                      </c:pt>
                      <c:pt idx="9">
                        <c:v>2000年</c:v>
                      </c:pt>
                      <c:pt idx="10">
                        <c:v>2001年</c:v>
                      </c:pt>
                      <c:pt idx="11">
                        <c:v>2002年</c:v>
                      </c:pt>
                      <c:pt idx="12">
                        <c:v>2003年</c:v>
                      </c:pt>
                      <c:pt idx="13">
                        <c:v>2004年</c:v>
                      </c:pt>
                      <c:pt idx="14">
                        <c:v>2005年</c:v>
                      </c:pt>
                      <c:pt idx="15">
                        <c:v>2006年</c:v>
                      </c:pt>
                      <c:pt idx="16">
                        <c:v>2007年</c:v>
                      </c:pt>
                      <c:pt idx="17">
                        <c:v>2008年</c:v>
                      </c:pt>
                      <c:pt idx="18">
                        <c:v>2009年</c:v>
                      </c:pt>
                      <c:pt idx="19">
                        <c:v>2010年</c:v>
                      </c:pt>
                      <c:pt idx="20">
                        <c:v>2011年</c:v>
                      </c:pt>
                      <c:pt idx="21">
                        <c:v>2012年</c:v>
                      </c:pt>
                      <c:pt idx="22">
                        <c:v>2013年</c:v>
                      </c:pt>
                      <c:pt idx="23">
                        <c:v>2014年</c:v>
                      </c:pt>
                      <c:pt idx="24">
                        <c:v>2015年</c:v>
                      </c:pt>
                      <c:pt idx="25">
                        <c:v>2016年</c:v>
                      </c:pt>
                      <c:pt idx="26">
                        <c:v>2017年</c:v>
                      </c:pt>
                      <c:pt idx="27">
                        <c:v>2018年</c:v>
                      </c:pt>
                    </c:strCache>
                  </c:strRef>
                </c15:cat>
              </c15:filteredCategoryTitle>
            </c:ext>
            <c:ext xmlns:c16="http://schemas.microsoft.com/office/drawing/2014/chart" uri="{C3380CC4-5D6E-409C-BE32-E72D297353CC}">
              <c16:uniqueId val="{0000001C-B8CD-4187-B046-55DD5A6EB90D}"/>
            </c:ext>
          </c:extLst>
        </c:ser>
        <c:ser>
          <c:idx val="1"/>
          <c:order val="1"/>
          <c:spPr>
            <a:pattFill prst="pct60">
              <a:fgClr>
                <a:sysClr val="window" lastClr="FFFFFF"/>
              </a:fgClr>
              <a:bgClr>
                <a:srgbClr val="FF0000"/>
              </a:bgClr>
            </a:patt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8CD-4187-B046-55DD5A6EB90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8CD-4187-B046-55DD5A6EB90D}"/>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8CD-4187-B046-55DD5A6EB90D}"/>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8CD-4187-B046-55DD5A6EB90D}"/>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8CD-4187-B046-55DD5A6EB90D}"/>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8CD-4187-B046-55DD5A6EB90D}"/>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8CD-4187-B046-55DD5A6EB90D}"/>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8CD-4187-B046-55DD5A6EB90D}"/>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8CD-4187-B046-55DD5A6EB90D}"/>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8CD-4187-B046-55DD5A6EB90D}"/>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8CD-4187-B046-55DD5A6EB90D}"/>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8CD-4187-B046-55DD5A6EB90D}"/>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8CD-4187-B046-55DD5A6EB90D}"/>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8CD-4187-B046-55DD5A6EB90D}"/>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8CD-4187-B046-55DD5A6EB90D}"/>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8CD-4187-B046-55DD5A6EB90D}"/>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8CD-4187-B046-55DD5A6EB90D}"/>
                </c:ext>
              </c:extLst>
            </c:dLbl>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8CD-4187-B046-55DD5A6EB90D}"/>
                </c:ext>
              </c:extLst>
            </c:dLbl>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8CD-4187-B046-55DD5A6EB90D}"/>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B8CD-4187-B046-55DD5A6EB90D}"/>
                </c:ext>
              </c:extLst>
            </c:dLbl>
            <c:dLbl>
              <c:idx val="2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8CD-4187-B046-55DD5A6EB90D}"/>
                </c:ext>
              </c:extLst>
            </c:dLbl>
            <c:dLbl>
              <c:idx val="2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B8CD-4187-B046-55DD5A6EB90D}"/>
                </c:ext>
              </c:extLst>
            </c:dLbl>
            <c:dLbl>
              <c:idx val="2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8CD-4187-B046-55DD5A6EB90D}"/>
                </c:ext>
              </c:extLst>
            </c:dLbl>
            <c:dLbl>
              <c:idx val="2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8CD-4187-B046-55DD5A6EB90D}"/>
                </c:ext>
              </c:extLst>
            </c:dLbl>
            <c:dLbl>
              <c:idx val="2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8CD-4187-B046-55DD5A6EB90D}"/>
                </c:ext>
              </c:extLst>
            </c:dLbl>
            <c:dLbl>
              <c:idx val="2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8CD-4187-B046-55DD5A6EB90D}"/>
                </c:ext>
              </c:extLst>
            </c:dLbl>
            <c:dLbl>
              <c:idx val="2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8CD-4187-B046-55DD5A6EB90D}"/>
                </c:ext>
              </c:extLst>
            </c:dLbl>
            <c:dLbl>
              <c:idx val="27"/>
              <c:layout>
                <c:manualLayout>
                  <c:x val="1.0831299692851633E-2"/>
                  <c:y val="8.014479365048651E-17"/>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r>
                      <a:rPr lang="en-US" altLang="ja-JP" sz="1200">
                        <a:solidFill>
                          <a:srgbClr val="FF0000"/>
                        </a:solidFill>
                      </a:rPr>
                      <a:t>-191</a:t>
                    </a:r>
                  </a:p>
                </c:rich>
              </c:tx>
              <c:numFmt formatCode="#,##0;&quot;▲ &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8CD-4187-B046-55DD5A6EB9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ja-JP"/>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Sheet1!$D$4:$D$31</c:f>
              <c:numCache>
                <c:formatCode>General</c:formatCode>
                <c:ptCount val="28"/>
                <c:pt idx="0">
                  <c:v>-139</c:v>
                </c:pt>
                <c:pt idx="1">
                  <c:v>-190</c:v>
                </c:pt>
                <c:pt idx="2">
                  <c:v>-204</c:v>
                </c:pt>
                <c:pt idx="3">
                  <c:v>-264</c:v>
                </c:pt>
                <c:pt idx="4">
                  <c:v>-215</c:v>
                </c:pt>
                <c:pt idx="5">
                  <c:v>-214</c:v>
                </c:pt>
                <c:pt idx="6">
                  <c:v>-252</c:v>
                </c:pt>
                <c:pt idx="7">
                  <c:v>-242</c:v>
                </c:pt>
                <c:pt idx="8">
                  <c:v>-307</c:v>
                </c:pt>
                <c:pt idx="9">
                  <c:v>-253</c:v>
                </c:pt>
                <c:pt idx="10">
                  <c:v>-269</c:v>
                </c:pt>
                <c:pt idx="11">
                  <c:v>-312</c:v>
                </c:pt>
                <c:pt idx="12">
                  <c:v>-292</c:v>
                </c:pt>
                <c:pt idx="13">
                  <c:v>-239</c:v>
                </c:pt>
                <c:pt idx="14">
                  <c:v>-252</c:v>
                </c:pt>
                <c:pt idx="15">
                  <c:v>-284</c:v>
                </c:pt>
                <c:pt idx="16">
                  <c:v>-251</c:v>
                </c:pt>
                <c:pt idx="17">
                  <c:v>-238</c:v>
                </c:pt>
                <c:pt idx="18">
                  <c:v>-256</c:v>
                </c:pt>
                <c:pt idx="19">
                  <c:v>-244</c:v>
                </c:pt>
                <c:pt idx="20">
                  <c:v>-251</c:v>
                </c:pt>
                <c:pt idx="21">
                  <c:v>-218</c:v>
                </c:pt>
                <c:pt idx="22">
                  <c:v>-232</c:v>
                </c:pt>
                <c:pt idx="23">
                  <c:v>-198</c:v>
                </c:pt>
                <c:pt idx="24">
                  <c:v>-210</c:v>
                </c:pt>
                <c:pt idx="25">
                  <c:v>-210</c:v>
                </c:pt>
                <c:pt idx="26">
                  <c:v>-206</c:v>
                </c:pt>
                <c:pt idx="27">
                  <c:v>-191</c:v>
                </c:pt>
              </c:numCache>
            </c:numRef>
          </c:val>
          <c:extLst>
            <c:ext xmlns:c15="http://schemas.microsoft.com/office/drawing/2012/chart" uri="{02D57815-91ED-43cb-92C2-25804820EDAC}">
              <c15:filteredSeriesTitle>
                <c15:tx>
                  <c:strRef>
                    <c:extLst>
                      <c:ext uri="{02D57815-91ED-43cb-92C2-25804820EDAC}">
                        <c15:formulaRef>
                          <c15:sqref>Sheet1!$D$3</c15:sqref>
                        </c15:formulaRef>
                      </c:ext>
                    </c:extLst>
                    <c:strCache>
                      <c:ptCount val="1"/>
                      <c:pt idx="0">
                        <c:v>転出</c:v>
                      </c:pt>
                    </c:strCache>
                  </c:strRef>
                </c15:tx>
              </c15:filteredSeriesTitle>
            </c:ext>
            <c:ext xmlns:c15="http://schemas.microsoft.com/office/drawing/2012/chart" uri="{02D57815-91ED-43cb-92C2-25804820EDAC}">
              <c15:filteredCategoryTitle>
                <c15:cat>
                  <c:strRef>
                    <c:extLst>
                      <c:ext uri="{02D57815-91ED-43cb-92C2-25804820EDAC}">
                        <c15:formulaRef>
                          <c15:sqref>Sheet1!$B$4:$B$31</c15:sqref>
                        </c15:formulaRef>
                      </c:ext>
                    </c:extLst>
                    <c:strCache>
                      <c:ptCount val="28"/>
                      <c:pt idx="0">
                        <c:v>1991年</c:v>
                      </c:pt>
                      <c:pt idx="1">
                        <c:v>1992年</c:v>
                      </c:pt>
                      <c:pt idx="2">
                        <c:v>1993年</c:v>
                      </c:pt>
                      <c:pt idx="3">
                        <c:v>1994年</c:v>
                      </c:pt>
                      <c:pt idx="4">
                        <c:v>1995年</c:v>
                      </c:pt>
                      <c:pt idx="5">
                        <c:v>1996年</c:v>
                      </c:pt>
                      <c:pt idx="6">
                        <c:v>1997年</c:v>
                      </c:pt>
                      <c:pt idx="7">
                        <c:v>1998年</c:v>
                      </c:pt>
                      <c:pt idx="8">
                        <c:v>1999年</c:v>
                      </c:pt>
                      <c:pt idx="9">
                        <c:v>2000年</c:v>
                      </c:pt>
                      <c:pt idx="10">
                        <c:v>2001年</c:v>
                      </c:pt>
                      <c:pt idx="11">
                        <c:v>2002年</c:v>
                      </c:pt>
                      <c:pt idx="12">
                        <c:v>2003年</c:v>
                      </c:pt>
                      <c:pt idx="13">
                        <c:v>2004年</c:v>
                      </c:pt>
                      <c:pt idx="14">
                        <c:v>2005年</c:v>
                      </c:pt>
                      <c:pt idx="15">
                        <c:v>2006年</c:v>
                      </c:pt>
                      <c:pt idx="16">
                        <c:v>2007年</c:v>
                      </c:pt>
                      <c:pt idx="17">
                        <c:v>2008年</c:v>
                      </c:pt>
                      <c:pt idx="18">
                        <c:v>2009年</c:v>
                      </c:pt>
                      <c:pt idx="19">
                        <c:v>2010年</c:v>
                      </c:pt>
                      <c:pt idx="20">
                        <c:v>2011年</c:v>
                      </c:pt>
                      <c:pt idx="21">
                        <c:v>2012年</c:v>
                      </c:pt>
                      <c:pt idx="22">
                        <c:v>2013年</c:v>
                      </c:pt>
                      <c:pt idx="23">
                        <c:v>2014年</c:v>
                      </c:pt>
                      <c:pt idx="24">
                        <c:v>2015年</c:v>
                      </c:pt>
                      <c:pt idx="25">
                        <c:v>2016年</c:v>
                      </c:pt>
                      <c:pt idx="26">
                        <c:v>2017年</c:v>
                      </c:pt>
                      <c:pt idx="27">
                        <c:v>2018年</c:v>
                      </c:pt>
                    </c:strCache>
                  </c:strRef>
                </c15:cat>
              </c15:filteredCategoryTitle>
            </c:ext>
            <c:ext xmlns:c16="http://schemas.microsoft.com/office/drawing/2014/chart" uri="{C3380CC4-5D6E-409C-BE32-E72D297353CC}">
              <c16:uniqueId val="{00000039-B8CD-4187-B046-55DD5A6EB90D}"/>
            </c:ext>
          </c:extLst>
        </c:ser>
        <c:dLbls>
          <c:showLegendKey val="0"/>
          <c:showVal val="0"/>
          <c:showCatName val="0"/>
          <c:showSerName val="0"/>
          <c:showPercent val="0"/>
          <c:showBubbleSize val="0"/>
        </c:dLbls>
        <c:gapWidth val="219"/>
        <c:overlap val="100"/>
        <c:axId val="1215536415"/>
        <c:axId val="1215534751"/>
      </c:barChart>
      <c:lineChart>
        <c:grouping val="standard"/>
        <c:varyColors val="0"/>
        <c:ser>
          <c:idx val="2"/>
          <c:order val="2"/>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27"/>
              <c:layout>
                <c:manualLayout>
                  <c:x val="-8.359087676704036E-3"/>
                  <c:y val="5.3372966602940594E-2"/>
                </c:manualLayout>
              </c:layout>
              <c:numFmt formatCode="#,##0;&quot;▲ &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B8CD-4187-B046-55DD5A6EB90D}"/>
                </c:ext>
              </c:extLst>
            </c:dLbl>
            <c:numFmt formatCode="#,##0;&quot;▲ &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Sheet1!$E$4:$E$31</c:f>
              <c:numCache>
                <c:formatCode>General</c:formatCode>
                <c:ptCount val="28"/>
                <c:pt idx="0">
                  <c:v>-46</c:v>
                </c:pt>
                <c:pt idx="1">
                  <c:v>-74</c:v>
                </c:pt>
                <c:pt idx="2">
                  <c:v>-133</c:v>
                </c:pt>
                <c:pt idx="3">
                  <c:v>-158</c:v>
                </c:pt>
                <c:pt idx="4">
                  <c:v>-32</c:v>
                </c:pt>
                <c:pt idx="5">
                  <c:v>-86</c:v>
                </c:pt>
                <c:pt idx="6">
                  <c:v>-132</c:v>
                </c:pt>
                <c:pt idx="7">
                  <c:v>-112</c:v>
                </c:pt>
                <c:pt idx="8">
                  <c:v>-186</c:v>
                </c:pt>
                <c:pt idx="9">
                  <c:v>-110</c:v>
                </c:pt>
                <c:pt idx="10">
                  <c:v>-134</c:v>
                </c:pt>
                <c:pt idx="11">
                  <c:v>-177</c:v>
                </c:pt>
                <c:pt idx="12">
                  <c:v>-148</c:v>
                </c:pt>
                <c:pt idx="13">
                  <c:v>-89</c:v>
                </c:pt>
                <c:pt idx="14">
                  <c:v>-88</c:v>
                </c:pt>
                <c:pt idx="15">
                  <c:v>-124</c:v>
                </c:pt>
                <c:pt idx="16">
                  <c:v>-119</c:v>
                </c:pt>
                <c:pt idx="17">
                  <c:v>-89</c:v>
                </c:pt>
                <c:pt idx="18">
                  <c:v>-110</c:v>
                </c:pt>
                <c:pt idx="19">
                  <c:v>-88</c:v>
                </c:pt>
                <c:pt idx="20">
                  <c:v>-96</c:v>
                </c:pt>
                <c:pt idx="21">
                  <c:v>-54</c:v>
                </c:pt>
                <c:pt idx="22">
                  <c:v>-76</c:v>
                </c:pt>
                <c:pt idx="23">
                  <c:v>-57</c:v>
                </c:pt>
                <c:pt idx="24">
                  <c:v>-64</c:v>
                </c:pt>
                <c:pt idx="25">
                  <c:v>-53</c:v>
                </c:pt>
                <c:pt idx="26">
                  <c:v>-61</c:v>
                </c:pt>
                <c:pt idx="27">
                  <c:v>-17</c:v>
                </c:pt>
              </c:numCache>
            </c:numRef>
          </c:val>
          <c:smooth val="0"/>
          <c:extLst>
            <c:ext xmlns:c15="http://schemas.microsoft.com/office/drawing/2012/chart" uri="{02D57815-91ED-43cb-92C2-25804820EDAC}">
              <c15:filteredSeriesTitle>
                <c15:tx>
                  <c:strRef>
                    <c:extLst>
                      <c:ext uri="{02D57815-91ED-43cb-92C2-25804820EDAC}">
                        <c15:formulaRef>
                          <c15:sqref>Sheet1!$E$3</c15:sqref>
                        </c15:formulaRef>
                      </c:ext>
                    </c:extLst>
                    <c:strCache>
                      <c:ptCount val="1"/>
                      <c:pt idx="0">
                        <c:v>転出超過</c:v>
                      </c:pt>
                    </c:strCache>
                  </c:strRef>
                </c15:tx>
              </c15:filteredSeriesTitle>
            </c:ext>
            <c:ext xmlns:c15="http://schemas.microsoft.com/office/drawing/2012/chart" uri="{02D57815-91ED-43cb-92C2-25804820EDAC}">
              <c15:filteredCategoryTitle>
                <c15:cat>
                  <c:strRef>
                    <c:extLst>
                      <c:ext uri="{02D57815-91ED-43cb-92C2-25804820EDAC}">
                        <c15:formulaRef>
                          <c15:sqref>Sheet1!$B$4:$B$31</c15:sqref>
                        </c15:formulaRef>
                      </c:ext>
                    </c:extLst>
                    <c:strCache>
                      <c:ptCount val="28"/>
                      <c:pt idx="0">
                        <c:v>1991年</c:v>
                      </c:pt>
                      <c:pt idx="1">
                        <c:v>1992年</c:v>
                      </c:pt>
                      <c:pt idx="2">
                        <c:v>1993年</c:v>
                      </c:pt>
                      <c:pt idx="3">
                        <c:v>1994年</c:v>
                      </c:pt>
                      <c:pt idx="4">
                        <c:v>1995年</c:v>
                      </c:pt>
                      <c:pt idx="5">
                        <c:v>1996年</c:v>
                      </c:pt>
                      <c:pt idx="6">
                        <c:v>1997年</c:v>
                      </c:pt>
                      <c:pt idx="7">
                        <c:v>1998年</c:v>
                      </c:pt>
                      <c:pt idx="8">
                        <c:v>1999年</c:v>
                      </c:pt>
                      <c:pt idx="9">
                        <c:v>2000年</c:v>
                      </c:pt>
                      <c:pt idx="10">
                        <c:v>2001年</c:v>
                      </c:pt>
                      <c:pt idx="11">
                        <c:v>2002年</c:v>
                      </c:pt>
                      <c:pt idx="12">
                        <c:v>2003年</c:v>
                      </c:pt>
                      <c:pt idx="13">
                        <c:v>2004年</c:v>
                      </c:pt>
                      <c:pt idx="14">
                        <c:v>2005年</c:v>
                      </c:pt>
                      <c:pt idx="15">
                        <c:v>2006年</c:v>
                      </c:pt>
                      <c:pt idx="16">
                        <c:v>2007年</c:v>
                      </c:pt>
                      <c:pt idx="17">
                        <c:v>2008年</c:v>
                      </c:pt>
                      <c:pt idx="18">
                        <c:v>2009年</c:v>
                      </c:pt>
                      <c:pt idx="19">
                        <c:v>2010年</c:v>
                      </c:pt>
                      <c:pt idx="20">
                        <c:v>2011年</c:v>
                      </c:pt>
                      <c:pt idx="21">
                        <c:v>2012年</c:v>
                      </c:pt>
                      <c:pt idx="22">
                        <c:v>2013年</c:v>
                      </c:pt>
                      <c:pt idx="23">
                        <c:v>2014年</c:v>
                      </c:pt>
                      <c:pt idx="24">
                        <c:v>2015年</c:v>
                      </c:pt>
                      <c:pt idx="25">
                        <c:v>2016年</c:v>
                      </c:pt>
                      <c:pt idx="26">
                        <c:v>2017年</c:v>
                      </c:pt>
                      <c:pt idx="27">
                        <c:v>2018年</c:v>
                      </c:pt>
                    </c:strCache>
                  </c:strRef>
                </c15:cat>
              </c15:filteredCategoryTitle>
            </c:ext>
            <c:ext xmlns:c16="http://schemas.microsoft.com/office/drawing/2014/chart" uri="{C3380CC4-5D6E-409C-BE32-E72D297353CC}">
              <c16:uniqueId val="{0000003B-B8CD-4187-B046-55DD5A6EB90D}"/>
            </c:ext>
          </c:extLst>
        </c:ser>
        <c:dLbls>
          <c:showLegendKey val="0"/>
          <c:showVal val="0"/>
          <c:showCatName val="0"/>
          <c:showSerName val="0"/>
          <c:showPercent val="0"/>
          <c:showBubbleSize val="0"/>
        </c:dLbls>
        <c:marker val="1"/>
        <c:smooth val="0"/>
        <c:axId val="1215536415"/>
        <c:axId val="1215534751"/>
      </c:lineChart>
      <c:catAx>
        <c:axId val="12155364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5534751"/>
        <c:crosses val="autoZero"/>
        <c:auto val="1"/>
        <c:lblAlgn val="ctr"/>
        <c:lblOffset val="100"/>
        <c:noMultiLvlLbl val="0"/>
      </c:catAx>
      <c:valAx>
        <c:axId val="1215534751"/>
        <c:scaling>
          <c:orientation val="minMax"/>
          <c:max val="200"/>
        </c:scaling>
        <c:delete val="0"/>
        <c:axPos val="l"/>
        <c:majorGridlines>
          <c:spPr>
            <a:ln w="6350" cap="flat" cmpd="sng" algn="ctr">
              <a:solidFill>
                <a:sysClr val="windowText" lastClr="000000">
                  <a:lumMod val="15000"/>
                  <a:lumOff val="85000"/>
                  <a:alpha val="70000"/>
                </a:sys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smtClean="0"/>
                  <a:t>（社）</a:t>
                </a:r>
                <a:endParaRPr lang="ja-JP" altLang="en-US" dirty="0"/>
              </a:p>
            </c:rich>
          </c:tx>
          <c:layout>
            <c:manualLayout>
              <c:xMode val="edge"/>
              <c:yMode val="edge"/>
              <c:x val="0"/>
              <c:y val="1.73309211706267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5536415"/>
        <c:crosses val="autoZero"/>
        <c:crossBetween val="between"/>
      </c:valAx>
      <c:spPr>
        <a:noFill/>
        <a:ln>
          <a:noFill/>
        </a:ln>
        <a:effectLst/>
      </c:spPr>
    </c:plotArea>
    <c:legend>
      <c:legendPos val="t"/>
      <c:layout>
        <c:manualLayout>
          <c:xMode val="edge"/>
          <c:yMode val="edge"/>
          <c:x val="0.31283502345276404"/>
          <c:y val="3.9905858163523975E-2"/>
          <c:w val="0.37432971738495241"/>
          <c:h val="4.754149993545888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43521704884228"/>
          <c:y val="6.9418960244648317E-2"/>
          <c:w val="0.87021998075514984"/>
          <c:h val="0.74662621300777765"/>
        </c:manualLayout>
      </c:layout>
      <c:barChart>
        <c:barDir val="col"/>
        <c:grouping val="clustered"/>
        <c:varyColors val="0"/>
        <c:ser>
          <c:idx val="0"/>
          <c:order val="0"/>
          <c:spPr>
            <a:pattFill prst="pct90">
              <a:fgClr>
                <a:schemeClr val="accent1"/>
              </a:fgClr>
              <a:bgClr>
                <a:schemeClr val="bg1"/>
              </a:bgClr>
            </a:pattFill>
          </c:spPr>
          <c:invertIfNegative val="0"/>
          <c:dLbls>
            <c:spPr>
              <a:noFill/>
              <a:ln>
                <a:noFill/>
              </a:ln>
              <a:effectLst/>
            </c:spPr>
            <c:txPr>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'[＜ｐ98-99＞上場・提案型融資.xlsx]上場'!$L$18:$L$23</c:f>
              <c:numCache>
                <c:formatCode>General</c:formatCode>
                <c:ptCount val="6"/>
                <c:pt idx="0">
                  <c:v>5</c:v>
                </c:pt>
                <c:pt idx="1">
                  <c:v>63</c:v>
                </c:pt>
                <c:pt idx="2">
                  <c:v>4</c:v>
                </c:pt>
                <c:pt idx="3">
                  <c:v>3</c:v>
                </c:pt>
                <c:pt idx="4">
                  <c:v>5</c:v>
                </c:pt>
                <c:pt idx="5">
                  <c:v>17</c:v>
                </c:pt>
              </c:numCache>
            </c:numRef>
          </c:val>
          <c:extLst>
            <c:ext xmlns:c15="http://schemas.microsoft.com/office/drawing/2012/chart" uri="{02D57815-91ED-43cb-92C2-25804820EDAC}">
              <c15:filteredCategoryTitle>
                <c15:cat>
                  <c:strRef>
                    <c:extLst>
                      <c:ext uri="{02D57815-91ED-43cb-92C2-25804820EDAC}">
                        <c15:formulaRef>
                          <c15:sqref>'[＜ｐ98-99＞上場・提案型融資.xlsx]上場'!$K$18:$K$23</c15:sqref>
                        </c15:formulaRef>
                      </c:ext>
                    </c:extLst>
                    <c:strCache>
                      <c:ptCount val="6"/>
                      <c:pt idx="0">
                        <c:v>大阪府</c:v>
                      </c:pt>
                      <c:pt idx="1">
                        <c:v>東京都</c:v>
                      </c:pt>
                      <c:pt idx="2">
                        <c:v>愛知県</c:v>
                      </c:pt>
                      <c:pt idx="3">
                        <c:v>京都府</c:v>
                      </c:pt>
                      <c:pt idx="4">
                        <c:v>福岡県</c:v>
                      </c:pt>
                      <c:pt idx="5">
                        <c:v>その他</c:v>
                      </c:pt>
                    </c:strCache>
                  </c:strRef>
                </c15:cat>
              </c15:filteredCategoryTitle>
            </c:ext>
            <c:ext xmlns:c16="http://schemas.microsoft.com/office/drawing/2014/chart" uri="{C3380CC4-5D6E-409C-BE32-E72D297353CC}">
              <c16:uniqueId val="{00000000-0EAC-4CAD-A809-98D9C403AB8D}"/>
            </c:ext>
          </c:extLst>
        </c:ser>
        <c:dLbls>
          <c:showLegendKey val="0"/>
          <c:showVal val="0"/>
          <c:showCatName val="0"/>
          <c:showSerName val="0"/>
          <c:showPercent val="0"/>
          <c:showBubbleSize val="0"/>
        </c:dLbls>
        <c:gapWidth val="129"/>
        <c:axId val="126383616"/>
        <c:axId val="126385152"/>
      </c:barChart>
      <c:catAx>
        <c:axId val="126383616"/>
        <c:scaling>
          <c:orientation val="minMax"/>
        </c:scaling>
        <c:delete val="0"/>
        <c:axPos val="b"/>
        <c:numFmt formatCode="General" sourceLinked="0"/>
        <c:majorTickMark val="out"/>
        <c:minorTickMark val="none"/>
        <c:tickLblPos val="nextTo"/>
        <c:crossAx val="126385152"/>
        <c:crosses val="autoZero"/>
        <c:auto val="1"/>
        <c:lblAlgn val="ctr"/>
        <c:lblOffset val="100"/>
        <c:noMultiLvlLbl val="0"/>
      </c:catAx>
      <c:valAx>
        <c:axId val="126385152"/>
        <c:scaling>
          <c:orientation val="minMax"/>
          <c:max val="80"/>
        </c:scaling>
        <c:delete val="0"/>
        <c:axPos val="l"/>
        <c:numFmt formatCode="General" sourceLinked="1"/>
        <c:majorTickMark val="out"/>
        <c:minorTickMark val="none"/>
        <c:tickLblPos val="nextTo"/>
        <c:txPr>
          <a:bodyPr/>
          <a:lstStyle/>
          <a:p>
            <a:pPr>
              <a:defRPr sz="1100"/>
            </a:pPr>
            <a:endParaRPr lang="ja-JP"/>
          </a:p>
        </c:txPr>
        <c:crossAx val="126383616"/>
        <c:crosses val="autoZero"/>
        <c:crossBetween val="between"/>
        <c:majorUnit val="20"/>
      </c:valAx>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pattFill prst="narVert">
              <a:fgClr>
                <a:srgbClr val="92D05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Sheet1!$B$10:$J$10</c:f>
              <c:numCache>
                <c:formatCode>#,##0_);[Red]\(#,##0\)</c:formatCode>
                <c:ptCount val="9"/>
                <c:pt idx="0">
                  <c:v>328</c:v>
                </c:pt>
                <c:pt idx="1">
                  <c:v>319</c:v>
                </c:pt>
                <c:pt idx="2">
                  <c:v>313</c:v>
                </c:pt>
                <c:pt idx="3">
                  <c:v>319</c:v>
                </c:pt>
                <c:pt idx="4">
                  <c:v>324</c:v>
                </c:pt>
                <c:pt idx="5">
                  <c:v>313</c:v>
                </c:pt>
                <c:pt idx="6">
                  <c:v>309</c:v>
                </c:pt>
                <c:pt idx="7">
                  <c:v>311</c:v>
                </c:pt>
                <c:pt idx="8">
                  <c:v>274</c:v>
                </c:pt>
              </c:numCache>
            </c:numRef>
          </c:val>
          <c:extLst>
            <c:ext xmlns:c15="http://schemas.microsoft.com/office/drawing/2012/chart" uri="{02D57815-91ED-43cb-92C2-25804820EDAC}">
              <c15:filteredSeriesTitle>
                <c15:tx>
                  <c:strRef>
                    <c:extLst>
                      <c:ext uri="{02D57815-91ED-43cb-92C2-25804820EDAC}">
                        <c15:formulaRef>
                          <c15:sqref>Sheet1!$A$10</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Sheet1!$B$5:$J$5</c15:sqref>
                        </c15:formulaRef>
                      </c:ext>
                    </c:extLst>
                    <c:strCache>
                      <c:ptCount val="9"/>
                      <c:pt idx="0">
                        <c:v>2011年</c:v>
                      </c:pt>
                      <c:pt idx="1">
                        <c:v>2012年</c:v>
                      </c:pt>
                      <c:pt idx="2">
                        <c:v>2013年</c:v>
                      </c:pt>
                      <c:pt idx="3">
                        <c:v>2014年</c:v>
                      </c:pt>
                      <c:pt idx="4">
                        <c:v>2015年</c:v>
                      </c:pt>
                      <c:pt idx="5">
                        <c:v>2016年</c:v>
                      </c:pt>
                      <c:pt idx="6">
                        <c:v>2017年</c:v>
                      </c:pt>
                      <c:pt idx="7">
                        <c:v>2018年</c:v>
                      </c:pt>
                      <c:pt idx="8">
                        <c:v>2019年</c:v>
                      </c:pt>
                    </c:strCache>
                  </c:strRef>
                </c15:cat>
              </c15:filteredCategoryTitle>
            </c:ext>
            <c:ext xmlns:c16="http://schemas.microsoft.com/office/drawing/2014/chart" uri="{C3380CC4-5D6E-409C-BE32-E72D297353CC}">
              <c16:uniqueId val="{00000000-E889-4468-858E-3A24CBE960A3}"/>
            </c:ext>
          </c:extLst>
        </c:ser>
        <c:ser>
          <c:idx val="1"/>
          <c:order val="1"/>
          <c:spPr>
            <a:pattFill prst="pct20">
              <a:fgClr>
                <a:srgbClr val="FFC00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Sheet1!$B$9:$J$9</c:f>
              <c:numCache>
                <c:formatCode>#,##0_);[Red]\(#,##0\)</c:formatCode>
                <c:ptCount val="9"/>
                <c:pt idx="0">
                  <c:v>37</c:v>
                </c:pt>
                <c:pt idx="1">
                  <c:v>36</c:v>
                </c:pt>
                <c:pt idx="2">
                  <c:v>33</c:v>
                </c:pt>
                <c:pt idx="3">
                  <c:v>30</c:v>
                </c:pt>
                <c:pt idx="4">
                  <c:v>33</c:v>
                </c:pt>
                <c:pt idx="5">
                  <c:v>35</c:v>
                </c:pt>
                <c:pt idx="6">
                  <c:v>38</c:v>
                </c:pt>
                <c:pt idx="7">
                  <c:v>46</c:v>
                </c:pt>
                <c:pt idx="8">
                  <c:v>49</c:v>
                </c:pt>
              </c:numCache>
            </c:numRef>
          </c:val>
          <c:extLst>
            <c:ext xmlns:c15="http://schemas.microsoft.com/office/drawing/2012/chart" uri="{02D57815-91ED-43cb-92C2-25804820EDAC}">
              <c15:filteredSeriesTitle>
                <c15:tx>
                  <c:strRef>
                    <c:extLst>
                      <c:ext uri="{02D57815-91ED-43cb-92C2-25804820EDAC}">
                        <c15:formulaRef>
                          <c15:sqref>Sheet1!$A$9</c15:sqref>
                        </c15:formulaRef>
                      </c:ext>
                    </c:extLst>
                    <c:strCache>
                      <c:ptCount val="1"/>
                      <c:pt idx="0">
                        <c:v>愛知県</c:v>
                      </c:pt>
                    </c:strCache>
                  </c:strRef>
                </c15:tx>
              </c15:filteredSeriesTitle>
            </c:ext>
            <c:ext xmlns:c15="http://schemas.microsoft.com/office/drawing/2012/chart" uri="{02D57815-91ED-43cb-92C2-25804820EDAC}">
              <c15:filteredCategoryTitle>
                <c15:cat>
                  <c:strRef>
                    <c:extLst>
                      <c:ext uri="{02D57815-91ED-43cb-92C2-25804820EDAC}">
                        <c15:formulaRef>
                          <c15:sqref>Sheet1!$B$5:$J$5</c15:sqref>
                        </c15:formulaRef>
                      </c:ext>
                    </c:extLst>
                    <c:strCache>
                      <c:ptCount val="9"/>
                      <c:pt idx="0">
                        <c:v>2011年</c:v>
                      </c:pt>
                      <c:pt idx="1">
                        <c:v>2012年</c:v>
                      </c:pt>
                      <c:pt idx="2">
                        <c:v>2013年</c:v>
                      </c:pt>
                      <c:pt idx="3">
                        <c:v>2014年</c:v>
                      </c:pt>
                      <c:pt idx="4">
                        <c:v>2015年</c:v>
                      </c:pt>
                      <c:pt idx="5">
                        <c:v>2016年</c:v>
                      </c:pt>
                      <c:pt idx="6">
                        <c:v>2017年</c:v>
                      </c:pt>
                      <c:pt idx="7">
                        <c:v>2018年</c:v>
                      </c:pt>
                      <c:pt idx="8">
                        <c:v>2019年</c:v>
                      </c:pt>
                    </c:strCache>
                  </c:strRef>
                </c15:cat>
              </c15:filteredCategoryTitle>
            </c:ext>
            <c:ext xmlns:c16="http://schemas.microsoft.com/office/drawing/2014/chart" uri="{C3380CC4-5D6E-409C-BE32-E72D297353CC}">
              <c16:uniqueId val="{00000001-E889-4468-858E-3A24CBE960A3}"/>
            </c:ext>
          </c:extLst>
        </c:ser>
        <c:ser>
          <c:idx val="2"/>
          <c:order val="2"/>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Sheet1!$B$8:$J$8</c:f>
              <c:numCache>
                <c:formatCode>#,##0_);[Red]\(#,##0\)</c:formatCode>
                <c:ptCount val="9"/>
                <c:pt idx="0">
                  <c:v>267</c:v>
                </c:pt>
                <c:pt idx="1">
                  <c:v>277</c:v>
                </c:pt>
                <c:pt idx="2">
                  <c:v>267</c:v>
                </c:pt>
                <c:pt idx="3">
                  <c:v>263</c:v>
                </c:pt>
                <c:pt idx="4">
                  <c:v>267</c:v>
                </c:pt>
                <c:pt idx="5">
                  <c:v>268</c:v>
                </c:pt>
                <c:pt idx="6">
                  <c:v>278</c:v>
                </c:pt>
                <c:pt idx="7">
                  <c:v>288</c:v>
                </c:pt>
                <c:pt idx="8">
                  <c:v>299</c:v>
                </c:pt>
              </c:numCache>
            </c:numRef>
          </c:val>
          <c:extLst>
            <c:ext xmlns:c15="http://schemas.microsoft.com/office/drawing/2012/chart" uri="{02D57815-91ED-43cb-92C2-25804820EDAC}">
              <c15:filteredSeriesTitle>
                <c15:tx>
                  <c:strRef>
                    <c:extLst>
                      <c:ext uri="{02D57815-91ED-43cb-92C2-25804820EDAC}">
                        <c15:formulaRef>
                          <c15:sqref>Sheet1!$A$8</c15:sqref>
                        </c15:formulaRef>
                      </c:ext>
                    </c:extLst>
                    <c:strCache>
                      <c:ptCount val="1"/>
                      <c:pt idx="0">
                        <c:v>神奈川県</c:v>
                      </c:pt>
                    </c:strCache>
                  </c:strRef>
                </c15:tx>
              </c15:filteredSeriesTitle>
            </c:ext>
            <c:ext xmlns:c15="http://schemas.microsoft.com/office/drawing/2012/chart" uri="{02D57815-91ED-43cb-92C2-25804820EDAC}">
              <c15:filteredCategoryTitle>
                <c15:cat>
                  <c:strRef>
                    <c:extLst>
                      <c:ext uri="{02D57815-91ED-43cb-92C2-25804820EDAC}">
                        <c15:formulaRef>
                          <c15:sqref>Sheet1!$B$5:$J$5</c15:sqref>
                        </c15:formulaRef>
                      </c:ext>
                    </c:extLst>
                    <c:strCache>
                      <c:ptCount val="9"/>
                      <c:pt idx="0">
                        <c:v>2011年</c:v>
                      </c:pt>
                      <c:pt idx="1">
                        <c:v>2012年</c:v>
                      </c:pt>
                      <c:pt idx="2">
                        <c:v>2013年</c:v>
                      </c:pt>
                      <c:pt idx="3">
                        <c:v>2014年</c:v>
                      </c:pt>
                      <c:pt idx="4">
                        <c:v>2015年</c:v>
                      </c:pt>
                      <c:pt idx="5">
                        <c:v>2016年</c:v>
                      </c:pt>
                      <c:pt idx="6">
                        <c:v>2017年</c:v>
                      </c:pt>
                      <c:pt idx="7">
                        <c:v>2018年</c:v>
                      </c:pt>
                      <c:pt idx="8">
                        <c:v>2019年</c:v>
                      </c:pt>
                    </c:strCache>
                  </c:strRef>
                </c15:cat>
              </c15:filteredCategoryTitle>
            </c:ext>
            <c:ext xmlns:c16="http://schemas.microsoft.com/office/drawing/2014/chart" uri="{C3380CC4-5D6E-409C-BE32-E72D297353CC}">
              <c16:uniqueId val="{00000002-E889-4468-858E-3A24CBE960A3}"/>
            </c:ext>
          </c:extLst>
        </c:ser>
        <c:ser>
          <c:idx val="3"/>
          <c:order val="3"/>
          <c:spPr>
            <a:pattFill prst="ltUpDiag">
              <a:fgClr>
                <a:srgbClr val="FF000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Sheet1!$B$7:$J$7</c:f>
              <c:numCache>
                <c:formatCode>#,##0_);[Red]\(#,##0\)</c:formatCode>
                <c:ptCount val="9"/>
                <c:pt idx="0">
                  <c:v>2346</c:v>
                </c:pt>
                <c:pt idx="1">
                  <c:v>2331</c:v>
                </c:pt>
                <c:pt idx="2">
                  <c:v>2371</c:v>
                </c:pt>
                <c:pt idx="3">
                  <c:v>2376</c:v>
                </c:pt>
                <c:pt idx="4">
                  <c:v>2378</c:v>
                </c:pt>
                <c:pt idx="5">
                  <c:v>2419</c:v>
                </c:pt>
                <c:pt idx="6">
                  <c:v>2422</c:v>
                </c:pt>
                <c:pt idx="7">
                  <c:v>2434</c:v>
                </c:pt>
                <c:pt idx="8">
                  <c:v>2428</c:v>
                </c:pt>
              </c:numCache>
            </c:numRef>
          </c:val>
          <c:extLst>
            <c:ext xmlns:c15="http://schemas.microsoft.com/office/drawing/2012/chart" uri="{02D57815-91ED-43cb-92C2-25804820EDAC}">
              <c15:filteredSeriesTitle>
                <c15:tx>
                  <c:strRef>
                    <c:extLst>
                      <c:ext uri="{02D57815-91ED-43cb-92C2-25804820EDAC}">
                        <c15:formulaRef>
                          <c15:sqref>Sheet1!$A$7</c15:sqref>
                        </c15:formulaRef>
                      </c:ext>
                    </c:extLst>
                    <c:strCache>
                      <c:ptCount val="1"/>
                      <c:pt idx="0">
                        <c:v>東京都</c:v>
                      </c:pt>
                    </c:strCache>
                  </c:strRef>
                </c15:tx>
              </c15:filteredSeriesTitle>
            </c:ext>
            <c:ext xmlns:c15="http://schemas.microsoft.com/office/drawing/2012/chart" uri="{02D57815-91ED-43cb-92C2-25804820EDAC}">
              <c15:filteredCategoryTitle>
                <c15:cat>
                  <c:strRef>
                    <c:extLst>
                      <c:ext uri="{02D57815-91ED-43cb-92C2-25804820EDAC}">
                        <c15:formulaRef>
                          <c15:sqref>Sheet1!$B$5:$J$5</c15:sqref>
                        </c15:formulaRef>
                      </c:ext>
                    </c:extLst>
                    <c:strCache>
                      <c:ptCount val="9"/>
                      <c:pt idx="0">
                        <c:v>2011年</c:v>
                      </c:pt>
                      <c:pt idx="1">
                        <c:v>2012年</c:v>
                      </c:pt>
                      <c:pt idx="2">
                        <c:v>2013年</c:v>
                      </c:pt>
                      <c:pt idx="3">
                        <c:v>2014年</c:v>
                      </c:pt>
                      <c:pt idx="4">
                        <c:v>2015年</c:v>
                      </c:pt>
                      <c:pt idx="5">
                        <c:v>2016年</c:v>
                      </c:pt>
                      <c:pt idx="6">
                        <c:v>2017年</c:v>
                      </c:pt>
                      <c:pt idx="7">
                        <c:v>2018年</c:v>
                      </c:pt>
                      <c:pt idx="8">
                        <c:v>2019年</c:v>
                      </c:pt>
                    </c:strCache>
                  </c:strRef>
                </c15:cat>
              </c15:filteredCategoryTitle>
            </c:ext>
            <c:ext xmlns:c16="http://schemas.microsoft.com/office/drawing/2014/chart" uri="{C3380CC4-5D6E-409C-BE32-E72D297353CC}">
              <c16:uniqueId val="{00000003-E889-4468-858E-3A24CBE960A3}"/>
            </c:ext>
          </c:extLst>
        </c:ser>
        <c:ser>
          <c:idx val="4"/>
          <c:order val="4"/>
          <c:spPr>
            <a:solidFill>
              <a:schemeClr val="accent5"/>
            </a:solidFill>
            <a:ln>
              <a:noFill/>
            </a:ln>
            <a:effectLst/>
          </c:spPr>
          <c:invertIfNegative val="0"/>
          <c:dLbls>
            <c:dLbl>
              <c:idx val="0"/>
              <c:layout>
                <c:manualLayout>
                  <c:x val="-1.3088501345378732E-17"/>
                  <c:y val="-3.25699315386826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89-4468-858E-3A24CBE960A3}"/>
                </c:ext>
              </c:extLst>
            </c:dLbl>
            <c:dLbl>
              <c:idx val="1"/>
              <c:layout>
                <c:manualLayout>
                  <c:x val="4.2835590146824629E-3"/>
                  <c:y val="-3.5455907361023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89-4468-858E-3A24CBE960A3}"/>
                </c:ext>
              </c:extLst>
            </c:dLbl>
            <c:dLbl>
              <c:idx val="2"/>
              <c:layout>
                <c:manualLayout>
                  <c:x val="0"/>
                  <c:y val="-4.57470715682438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89-4468-858E-3A24CBE960A3}"/>
                </c:ext>
              </c:extLst>
            </c:dLbl>
            <c:dLbl>
              <c:idx val="3"/>
              <c:layout>
                <c:manualLayout>
                  <c:x val="-4.2835590146825409E-3"/>
                  <c:y val="-4.24844518791214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89-4468-858E-3A24CBE960A3}"/>
                </c:ext>
              </c:extLst>
            </c:dLbl>
            <c:dLbl>
              <c:idx val="4"/>
              <c:layout>
                <c:manualLayout>
                  <c:x val="2.8557060097883259E-3"/>
                  <c:y val="-3.97241096521799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89-4468-858E-3A24CBE960A3}"/>
                </c:ext>
              </c:extLst>
            </c:dLbl>
            <c:dLbl>
              <c:idx val="5"/>
              <c:layout>
                <c:manualLayout>
                  <c:x val="-2.8557060097883259E-3"/>
                  <c:y val="-3.219328767190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89-4468-858E-3A24CBE960A3}"/>
                </c:ext>
              </c:extLst>
            </c:dLbl>
            <c:dLbl>
              <c:idx val="6"/>
              <c:layout>
                <c:manualLayout>
                  <c:x val="0"/>
                  <c:y val="-2.83022430863626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89-4468-858E-3A24CBE960A3}"/>
                </c:ext>
              </c:extLst>
            </c:dLbl>
            <c:dLbl>
              <c:idx val="7"/>
              <c:layout>
                <c:manualLayout>
                  <c:x val="-4.2835590146825938E-3"/>
                  <c:y val="-4.17303933873052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89-4468-858E-3A24CBE960A3}"/>
                </c:ext>
              </c:extLst>
            </c:dLbl>
            <c:dLbl>
              <c:idx val="8"/>
              <c:layout>
                <c:manualLayout>
                  <c:x val="1.427853004894163E-3"/>
                  <c:y val="-4.21075510929223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89-4468-858E-3A24CBE960A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Sheet1!$B$6:$J$6</c:f>
              <c:numCache>
                <c:formatCode>#,##0_);[Red]\(#,##0\)</c:formatCode>
                <c:ptCount val="9"/>
                <c:pt idx="0">
                  <c:v>120</c:v>
                </c:pt>
                <c:pt idx="1">
                  <c:v>123</c:v>
                </c:pt>
                <c:pt idx="2">
                  <c:v>119</c:v>
                </c:pt>
                <c:pt idx="3">
                  <c:v>119</c:v>
                </c:pt>
                <c:pt idx="4">
                  <c:v>115</c:v>
                </c:pt>
                <c:pt idx="5">
                  <c:v>123</c:v>
                </c:pt>
                <c:pt idx="6">
                  <c:v>128</c:v>
                </c:pt>
                <c:pt idx="7">
                  <c:v>125</c:v>
                </c:pt>
                <c:pt idx="8">
                  <c:v>122</c:v>
                </c:pt>
              </c:numCache>
            </c:numRef>
          </c:val>
          <c:extLst>
            <c:ext xmlns:c15="http://schemas.microsoft.com/office/drawing/2012/chart" uri="{02D57815-91ED-43cb-92C2-25804820EDAC}">
              <c15:filteredSeriesTitle>
                <c15:tx>
                  <c:strRef>
                    <c:extLst>
                      <c:ext uri="{02D57815-91ED-43cb-92C2-25804820EDAC}">
                        <c15:formulaRef>
                          <c15:sqref>Sheet1!$A$6</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Sheet1!$B$5:$J$5</c15:sqref>
                        </c15:formulaRef>
                      </c:ext>
                    </c:extLst>
                    <c:strCache>
                      <c:ptCount val="9"/>
                      <c:pt idx="0">
                        <c:v>2011年</c:v>
                      </c:pt>
                      <c:pt idx="1">
                        <c:v>2012年</c:v>
                      </c:pt>
                      <c:pt idx="2">
                        <c:v>2013年</c:v>
                      </c:pt>
                      <c:pt idx="3">
                        <c:v>2014年</c:v>
                      </c:pt>
                      <c:pt idx="4">
                        <c:v>2015年</c:v>
                      </c:pt>
                      <c:pt idx="5">
                        <c:v>2016年</c:v>
                      </c:pt>
                      <c:pt idx="6">
                        <c:v>2017年</c:v>
                      </c:pt>
                      <c:pt idx="7">
                        <c:v>2018年</c:v>
                      </c:pt>
                      <c:pt idx="8">
                        <c:v>2019年</c:v>
                      </c:pt>
                    </c:strCache>
                  </c:strRef>
                </c15:cat>
              </c15:filteredCategoryTitle>
            </c:ext>
            <c:ext xmlns:c16="http://schemas.microsoft.com/office/drawing/2014/chart" uri="{C3380CC4-5D6E-409C-BE32-E72D297353CC}">
              <c16:uniqueId val="{00000004-E889-4468-858E-3A24CBE960A3}"/>
            </c:ext>
          </c:extLst>
        </c:ser>
        <c:dLbls>
          <c:dLblPos val="ctr"/>
          <c:showLegendKey val="0"/>
          <c:showVal val="1"/>
          <c:showCatName val="0"/>
          <c:showSerName val="0"/>
          <c:showPercent val="0"/>
          <c:showBubbleSize val="0"/>
        </c:dLbls>
        <c:gapWidth val="150"/>
        <c:overlap val="100"/>
        <c:axId val="1204520512"/>
        <c:axId val="1204518016"/>
      </c:barChart>
      <c:catAx>
        <c:axId val="12045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204518016"/>
        <c:crosses val="autoZero"/>
        <c:auto val="1"/>
        <c:lblAlgn val="ctr"/>
        <c:lblOffset val="100"/>
        <c:noMultiLvlLbl val="0"/>
      </c:catAx>
      <c:valAx>
        <c:axId val="1204518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2045205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907261592301"/>
          <c:y val="5.1400554097404488E-2"/>
          <c:w val="0.6718864829396326"/>
          <c:h val="0.63731338892372968"/>
        </c:manualLayout>
      </c:layout>
      <c:lineChart>
        <c:grouping val="standard"/>
        <c:varyColors val="0"/>
        <c:ser>
          <c:idx val="0"/>
          <c:order val="0"/>
          <c:tx>
            <c:strRef>
              <c:f>グラフ!$A$27</c:f>
              <c:strCache>
                <c:ptCount val="1"/>
                <c:pt idx="0">
                  <c:v>大阪府</c:v>
                </c:pt>
              </c:strCache>
            </c:strRef>
          </c:tx>
          <c:dLbls>
            <c:spPr>
              <a:noFill/>
              <a:ln>
                <a:noFill/>
              </a:ln>
              <a:effectLst/>
            </c:spPr>
            <c:txPr>
              <a:bodyPr/>
              <a:lstStyle/>
              <a:p>
                <a:pPr>
                  <a:defRPr sz="800" u="sng"/>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グラフ!$B$26:$K$26</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グラフ!$B$27:$K$27</c:f>
              <c:numCache>
                <c:formatCode>#,##0_);[Red]\(#,##0\)</c:formatCode>
                <c:ptCount val="10"/>
                <c:pt idx="0">
                  <c:v>10791</c:v>
                </c:pt>
                <c:pt idx="1">
                  <c:v>10325</c:v>
                </c:pt>
                <c:pt idx="2">
                  <c:v>10521</c:v>
                </c:pt>
                <c:pt idx="3">
                  <c:v>10533</c:v>
                </c:pt>
                <c:pt idx="4">
                  <c:v>10853</c:v>
                </c:pt>
                <c:pt idx="5">
                  <c:v>11916</c:v>
                </c:pt>
                <c:pt idx="6">
                  <c:v>13365</c:v>
                </c:pt>
                <c:pt idx="7">
                  <c:v>15600</c:v>
                </c:pt>
                <c:pt idx="8">
                  <c:v>17376</c:v>
                </c:pt>
                <c:pt idx="9">
                  <c:v>18334</c:v>
                </c:pt>
              </c:numCache>
            </c:numRef>
          </c:val>
          <c:smooth val="0"/>
          <c:extLst>
            <c:ext xmlns:c16="http://schemas.microsoft.com/office/drawing/2014/chart" uri="{C3380CC4-5D6E-409C-BE32-E72D297353CC}">
              <c16:uniqueId val="{00000000-7449-46E2-A0E1-A77ABBA60171}"/>
            </c:ext>
          </c:extLst>
        </c:ser>
        <c:ser>
          <c:idx val="1"/>
          <c:order val="1"/>
          <c:tx>
            <c:strRef>
              <c:f>グラフ!$A$28</c:f>
              <c:strCache>
                <c:ptCount val="1"/>
                <c:pt idx="0">
                  <c:v>東京都</c:v>
                </c:pt>
              </c:strCache>
            </c:strRef>
          </c:tx>
          <c:dLbls>
            <c:spPr>
              <a:noFill/>
              <a:ln>
                <a:noFill/>
              </a:ln>
              <a:effectLst/>
            </c:spPr>
            <c:txPr>
              <a:bodyPr/>
              <a:lstStyle/>
              <a:p>
                <a:pPr>
                  <a:defRPr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グラフ!$B$26:$K$26</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グラフ!$B$28:$K$28</c:f>
              <c:numCache>
                <c:formatCode>#,##0_);[Red]\(#,##0\)</c:formatCode>
                <c:ptCount val="10"/>
                <c:pt idx="0">
                  <c:v>45617</c:v>
                </c:pt>
                <c:pt idx="1">
                  <c:v>43188</c:v>
                </c:pt>
                <c:pt idx="2">
                  <c:v>43500</c:v>
                </c:pt>
                <c:pt idx="3">
                  <c:v>42791</c:v>
                </c:pt>
                <c:pt idx="4">
                  <c:v>45280</c:v>
                </c:pt>
                <c:pt idx="5">
                  <c:v>50557</c:v>
                </c:pt>
                <c:pt idx="6">
                  <c:v>55441</c:v>
                </c:pt>
                <c:pt idx="7">
                  <c:v>60768</c:v>
                </c:pt>
                <c:pt idx="8">
                  <c:v>67297</c:v>
                </c:pt>
                <c:pt idx="9">
                  <c:v>72421</c:v>
                </c:pt>
              </c:numCache>
            </c:numRef>
          </c:val>
          <c:smooth val="0"/>
          <c:extLst>
            <c:ext xmlns:c16="http://schemas.microsoft.com/office/drawing/2014/chart" uri="{C3380CC4-5D6E-409C-BE32-E72D297353CC}">
              <c16:uniqueId val="{00000001-7449-46E2-A0E1-A77ABBA60171}"/>
            </c:ext>
          </c:extLst>
        </c:ser>
        <c:ser>
          <c:idx val="2"/>
          <c:order val="2"/>
          <c:tx>
            <c:strRef>
              <c:f>グラフ!$A$29</c:f>
              <c:strCache>
                <c:ptCount val="1"/>
                <c:pt idx="0">
                  <c:v>京都府</c:v>
                </c:pt>
              </c:strCache>
            </c:strRef>
          </c:tx>
          <c:spPr>
            <a:ln cmpd="dbl"/>
          </c:spPr>
          <c:cat>
            <c:strRef>
              <c:f>グラフ!$B$26:$K$26</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グラフ!$B$29:$K$29</c:f>
              <c:numCache>
                <c:formatCode>#,##0_);[Red]\(#,##0\)</c:formatCode>
                <c:ptCount val="10"/>
                <c:pt idx="0">
                  <c:v>5896</c:v>
                </c:pt>
                <c:pt idx="1">
                  <c:v>6246</c:v>
                </c:pt>
                <c:pt idx="2">
                  <c:v>6900</c:v>
                </c:pt>
                <c:pt idx="3">
                  <c:v>7243</c:v>
                </c:pt>
                <c:pt idx="4">
                  <c:v>7470</c:v>
                </c:pt>
                <c:pt idx="5">
                  <c:v>7667</c:v>
                </c:pt>
                <c:pt idx="6">
                  <c:v>8368</c:v>
                </c:pt>
                <c:pt idx="7">
                  <c:v>9031</c:v>
                </c:pt>
                <c:pt idx="8">
                  <c:v>10299</c:v>
                </c:pt>
                <c:pt idx="9">
                  <c:v>11946</c:v>
                </c:pt>
              </c:numCache>
            </c:numRef>
          </c:val>
          <c:smooth val="0"/>
          <c:extLst>
            <c:ext xmlns:c16="http://schemas.microsoft.com/office/drawing/2014/chart" uri="{C3380CC4-5D6E-409C-BE32-E72D297353CC}">
              <c16:uniqueId val="{00000002-7449-46E2-A0E1-A77ABBA60171}"/>
            </c:ext>
          </c:extLst>
        </c:ser>
        <c:ser>
          <c:idx val="3"/>
          <c:order val="3"/>
          <c:tx>
            <c:strRef>
              <c:f>グラフ!$A$30</c:f>
              <c:strCache>
                <c:ptCount val="1"/>
                <c:pt idx="0">
                  <c:v>福岡県</c:v>
                </c:pt>
              </c:strCache>
            </c:strRef>
          </c:tx>
          <c:spPr>
            <a:ln>
              <a:prstDash val="sysDash"/>
            </a:ln>
          </c:spPr>
          <c:cat>
            <c:strRef>
              <c:f>グラフ!$B$26:$K$26</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グラフ!$B$30:$K$30</c:f>
              <c:numCache>
                <c:formatCode>#,##0_);[Red]\(#,##0\)</c:formatCode>
                <c:ptCount val="10"/>
                <c:pt idx="0">
                  <c:v>9665</c:v>
                </c:pt>
                <c:pt idx="1">
                  <c:v>10635</c:v>
                </c:pt>
                <c:pt idx="2">
                  <c:v>10434</c:v>
                </c:pt>
                <c:pt idx="3">
                  <c:v>10779</c:v>
                </c:pt>
                <c:pt idx="4">
                  <c:v>10627</c:v>
                </c:pt>
                <c:pt idx="5">
                  <c:v>9948</c:v>
                </c:pt>
                <c:pt idx="6">
                  <c:v>11717</c:v>
                </c:pt>
                <c:pt idx="7">
                  <c:v>12813</c:v>
                </c:pt>
                <c:pt idx="8">
                  <c:v>13669</c:v>
                </c:pt>
                <c:pt idx="9">
                  <c:v>14910</c:v>
                </c:pt>
              </c:numCache>
            </c:numRef>
          </c:val>
          <c:smooth val="0"/>
          <c:extLst>
            <c:ext xmlns:c16="http://schemas.microsoft.com/office/drawing/2014/chart" uri="{C3380CC4-5D6E-409C-BE32-E72D297353CC}">
              <c16:uniqueId val="{00000003-7449-46E2-A0E1-A77ABBA60171}"/>
            </c:ext>
          </c:extLst>
        </c:ser>
        <c:dLbls>
          <c:showLegendKey val="0"/>
          <c:showVal val="0"/>
          <c:showCatName val="0"/>
          <c:showSerName val="0"/>
          <c:showPercent val="0"/>
          <c:showBubbleSize val="0"/>
        </c:dLbls>
        <c:marker val="1"/>
        <c:smooth val="0"/>
        <c:axId val="147550592"/>
        <c:axId val="147552128"/>
      </c:lineChart>
      <c:catAx>
        <c:axId val="147550592"/>
        <c:scaling>
          <c:orientation val="minMax"/>
        </c:scaling>
        <c:delete val="0"/>
        <c:axPos val="b"/>
        <c:numFmt formatCode="General" sourceLinked="1"/>
        <c:majorTickMark val="out"/>
        <c:minorTickMark val="none"/>
        <c:tickLblPos val="nextTo"/>
        <c:crossAx val="147552128"/>
        <c:crosses val="autoZero"/>
        <c:auto val="1"/>
        <c:lblAlgn val="ctr"/>
        <c:lblOffset val="100"/>
        <c:noMultiLvlLbl val="0"/>
      </c:catAx>
      <c:valAx>
        <c:axId val="147552128"/>
        <c:scaling>
          <c:orientation val="minMax"/>
        </c:scaling>
        <c:delete val="0"/>
        <c:axPos val="l"/>
        <c:majorGridlines/>
        <c:numFmt formatCode="#,##0_);[Red]\(#,##0\)" sourceLinked="1"/>
        <c:majorTickMark val="out"/>
        <c:minorTickMark val="none"/>
        <c:tickLblPos val="nextTo"/>
        <c:crossAx val="147550592"/>
        <c:crosses val="autoZero"/>
        <c:crossBetween val="between"/>
      </c:valAx>
    </c:plotArea>
    <c:legend>
      <c:legendPos val="b"/>
      <c:layout>
        <c:manualLayout>
          <c:xMode val="edge"/>
          <c:yMode val="edge"/>
          <c:x val="0.1125984251968504"/>
          <c:y val="0.84234842326125159"/>
          <c:w val="0.55695538057742777"/>
          <c:h val="0.13405275667975131"/>
        </c:manualLayout>
      </c:layout>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81879842689141E-2"/>
          <c:y val="8.0504304460743553E-2"/>
          <c:w val="0.80491277997189559"/>
          <c:h val="0.73161323847943405"/>
        </c:manualLayout>
      </c:layout>
      <c:barChart>
        <c:barDir val="col"/>
        <c:grouping val="clustered"/>
        <c:varyColors val="0"/>
        <c:ser>
          <c:idx val="0"/>
          <c:order val="0"/>
          <c:tx>
            <c:strRef>
              <c:f>グラフ!$B$1</c:f>
              <c:strCache>
                <c:ptCount val="1"/>
                <c:pt idx="0">
                  <c:v>外国人労働者数</c:v>
                </c:pt>
              </c:strCache>
            </c:strRef>
          </c:tx>
          <c:spPr>
            <a:pattFill prst="dkDnDiag">
              <a:fgClr>
                <a:schemeClr val="accent1"/>
              </a:fgClr>
              <a:bgClr>
                <a:schemeClr val="bg1"/>
              </a:bgClr>
            </a:pattFill>
            <a:ln>
              <a:solidFill>
                <a:schemeClr val="accent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(グラフ!$A$2:$A$4,グラフ!$A$6,グラフ!$A$8)</c:f>
              <c:strCache>
                <c:ptCount val="5"/>
                <c:pt idx="0">
                  <c:v>全国</c:v>
                </c:pt>
                <c:pt idx="1">
                  <c:v>東京都</c:v>
                </c:pt>
                <c:pt idx="2">
                  <c:v>神奈川県</c:v>
                </c:pt>
                <c:pt idx="3">
                  <c:v>愛知県</c:v>
                </c:pt>
                <c:pt idx="4">
                  <c:v>大阪府</c:v>
                </c:pt>
              </c:strCache>
            </c:strRef>
          </c:cat>
          <c:val>
            <c:numRef>
              <c:f>(グラフ!$B$2:$B$4,グラフ!$B$6,グラフ!$B$8)</c:f>
              <c:numCache>
                <c:formatCode>#,##0_);[Red]\(#,##0\)</c:formatCode>
                <c:ptCount val="5"/>
                <c:pt idx="0">
                  <c:v>1658.8040000000001</c:v>
                </c:pt>
                <c:pt idx="1">
                  <c:v>485.34500000000003</c:v>
                </c:pt>
                <c:pt idx="2">
                  <c:v>91.581000000000003</c:v>
                </c:pt>
                <c:pt idx="3">
                  <c:v>175.119</c:v>
                </c:pt>
                <c:pt idx="4">
                  <c:v>105.379</c:v>
                </c:pt>
              </c:numCache>
            </c:numRef>
          </c:val>
          <c:extLst>
            <c:ext xmlns:c16="http://schemas.microsoft.com/office/drawing/2014/chart" uri="{C3380CC4-5D6E-409C-BE32-E72D297353CC}">
              <c16:uniqueId val="{00000000-7B70-4C09-9FBC-29F6148A347D}"/>
            </c:ext>
          </c:extLst>
        </c:ser>
        <c:ser>
          <c:idx val="1"/>
          <c:order val="1"/>
          <c:tx>
            <c:strRef>
              <c:f>グラフ!$C$1</c:f>
              <c:strCache>
                <c:ptCount val="1"/>
                <c:pt idx="0">
                  <c:v>「専門的・技術的」資格人数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(グラフ!$A$2:$A$4,グラフ!$A$6,グラフ!$A$8)</c:f>
              <c:strCache>
                <c:ptCount val="5"/>
                <c:pt idx="0">
                  <c:v>全国</c:v>
                </c:pt>
                <c:pt idx="1">
                  <c:v>東京都</c:v>
                </c:pt>
                <c:pt idx="2">
                  <c:v>神奈川県</c:v>
                </c:pt>
                <c:pt idx="3">
                  <c:v>愛知県</c:v>
                </c:pt>
                <c:pt idx="4">
                  <c:v>大阪府</c:v>
                </c:pt>
              </c:strCache>
            </c:strRef>
          </c:cat>
          <c:val>
            <c:numRef>
              <c:f>(グラフ!$C$2:$C$4,グラフ!$C$6,グラフ!$C$8)</c:f>
              <c:numCache>
                <c:formatCode>#,##0_);[Red]\(#,##0\)</c:formatCode>
                <c:ptCount val="5"/>
                <c:pt idx="0">
                  <c:v>329.03399999999999</c:v>
                </c:pt>
                <c:pt idx="1">
                  <c:v>156.47800000000001</c:v>
                </c:pt>
                <c:pt idx="2">
                  <c:v>20.515000000000001</c:v>
                </c:pt>
                <c:pt idx="3">
                  <c:v>24.231999999999999</c:v>
                </c:pt>
                <c:pt idx="4">
                  <c:v>25.815999999999999</c:v>
                </c:pt>
              </c:numCache>
            </c:numRef>
          </c:val>
          <c:extLst>
            <c:ext xmlns:c16="http://schemas.microsoft.com/office/drawing/2014/chart" uri="{C3380CC4-5D6E-409C-BE32-E72D297353CC}">
              <c16:uniqueId val="{00000001-7B70-4C09-9FBC-29F6148A347D}"/>
            </c:ext>
          </c:extLst>
        </c:ser>
        <c:dLbls>
          <c:showLegendKey val="0"/>
          <c:showVal val="0"/>
          <c:showCatName val="0"/>
          <c:showSerName val="0"/>
          <c:showPercent val="0"/>
          <c:showBubbleSize val="0"/>
        </c:dLbls>
        <c:gapWidth val="150"/>
        <c:axId val="73725440"/>
        <c:axId val="71717632"/>
      </c:barChart>
      <c:lineChart>
        <c:grouping val="standard"/>
        <c:varyColors val="0"/>
        <c:ser>
          <c:idx val="2"/>
          <c:order val="2"/>
          <c:tx>
            <c:strRef>
              <c:f>グラフ!$D$1</c:f>
              <c:strCache>
                <c:ptCount val="1"/>
                <c:pt idx="0">
                  <c:v>全労働者に占める「専門・技術」の割合</c:v>
                </c:pt>
              </c:strCache>
            </c:strRef>
          </c:tx>
          <c:marker>
            <c:symbol val="diamond"/>
            <c:size val="7"/>
          </c:marker>
          <c:dLbls>
            <c:spPr>
              <a:solidFill>
                <a:schemeClr val="bg1"/>
              </a:solidFill>
              <a:ln>
                <a:solidFill>
                  <a:schemeClr val="tx1"/>
                </a:solidFill>
              </a:ln>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(グラフ!$A$2:$A$4,グラフ!$A$6,グラフ!$A$8)</c:f>
              <c:strCache>
                <c:ptCount val="5"/>
                <c:pt idx="0">
                  <c:v>全国</c:v>
                </c:pt>
                <c:pt idx="1">
                  <c:v>東京都</c:v>
                </c:pt>
                <c:pt idx="2">
                  <c:v>神奈川県</c:v>
                </c:pt>
                <c:pt idx="3">
                  <c:v>愛知県</c:v>
                </c:pt>
                <c:pt idx="4">
                  <c:v>大阪府</c:v>
                </c:pt>
              </c:strCache>
            </c:strRef>
          </c:cat>
          <c:val>
            <c:numRef>
              <c:f>(グラフ!$D$2:$D$4,グラフ!$D$6,グラフ!$D$8)</c:f>
              <c:numCache>
                <c:formatCode>0.0%</c:formatCode>
                <c:ptCount val="5"/>
                <c:pt idx="0">
                  <c:v>0.19835616504421255</c:v>
                </c:pt>
                <c:pt idx="1">
                  <c:v>0.32240571140116825</c:v>
                </c:pt>
                <c:pt idx="2">
                  <c:v>0.22400934691693691</c:v>
                </c:pt>
                <c:pt idx="3">
                  <c:v>0.13837447678435807</c:v>
                </c:pt>
                <c:pt idx="4">
                  <c:v>0.24498239687224208</c:v>
                </c:pt>
              </c:numCache>
            </c:numRef>
          </c:val>
          <c:smooth val="0"/>
          <c:extLst>
            <c:ext xmlns:c16="http://schemas.microsoft.com/office/drawing/2014/chart" uri="{C3380CC4-5D6E-409C-BE32-E72D297353CC}">
              <c16:uniqueId val="{00000002-7B70-4C09-9FBC-29F6148A347D}"/>
            </c:ext>
          </c:extLst>
        </c:ser>
        <c:dLbls>
          <c:showLegendKey val="0"/>
          <c:showVal val="0"/>
          <c:showCatName val="0"/>
          <c:showSerName val="0"/>
          <c:showPercent val="0"/>
          <c:showBubbleSize val="0"/>
        </c:dLbls>
        <c:marker val="1"/>
        <c:smooth val="0"/>
        <c:axId val="71725056"/>
        <c:axId val="71719168"/>
      </c:lineChart>
      <c:catAx>
        <c:axId val="73725440"/>
        <c:scaling>
          <c:orientation val="minMax"/>
        </c:scaling>
        <c:delete val="0"/>
        <c:axPos val="b"/>
        <c:numFmt formatCode="General" sourceLinked="0"/>
        <c:majorTickMark val="out"/>
        <c:minorTickMark val="none"/>
        <c:tickLblPos val="nextTo"/>
        <c:txPr>
          <a:bodyPr/>
          <a:lstStyle/>
          <a:p>
            <a:pPr>
              <a:defRPr sz="900"/>
            </a:pPr>
            <a:endParaRPr lang="ja-JP"/>
          </a:p>
        </c:txPr>
        <c:crossAx val="71717632"/>
        <c:crosses val="autoZero"/>
        <c:auto val="1"/>
        <c:lblAlgn val="ctr"/>
        <c:lblOffset val="100"/>
        <c:noMultiLvlLbl val="0"/>
      </c:catAx>
      <c:valAx>
        <c:axId val="71717632"/>
        <c:scaling>
          <c:orientation val="minMax"/>
        </c:scaling>
        <c:delete val="0"/>
        <c:axPos val="l"/>
        <c:majorGridlines/>
        <c:numFmt formatCode="#,##0_);[Red]\(#,##0\)" sourceLinked="1"/>
        <c:majorTickMark val="out"/>
        <c:minorTickMark val="none"/>
        <c:tickLblPos val="nextTo"/>
        <c:crossAx val="73725440"/>
        <c:crosses val="autoZero"/>
        <c:crossBetween val="between"/>
      </c:valAx>
      <c:valAx>
        <c:axId val="71719168"/>
        <c:scaling>
          <c:orientation val="minMax"/>
        </c:scaling>
        <c:delete val="0"/>
        <c:axPos val="r"/>
        <c:numFmt formatCode="0.0%" sourceLinked="1"/>
        <c:majorTickMark val="out"/>
        <c:minorTickMark val="none"/>
        <c:tickLblPos val="nextTo"/>
        <c:crossAx val="71725056"/>
        <c:crosses val="max"/>
        <c:crossBetween val="between"/>
      </c:valAx>
      <c:catAx>
        <c:axId val="71725056"/>
        <c:scaling>
          <c:orientation val="minMax"/>
        </c:scaling>
        <c:delete val="1"/>
        <c:axPos val="b"/>
        <c:numFmt formatCode="General" sourceLinked="1"/>
        <c:majorTickMark val="out"/>
        <c:minorTickMark val="none"/>
        <c:tickLblPos val="nextTo"/>
        <c:crossAx val="71719168"/>
        <c:crosses val="autoZero"/>
        <c:auto val="1"/>
        <c:lblAlgn val="ctr"/>
        <c:lblOffset val="100"/>
        <c:noMultiLvlLbl val="0"/>
      </c:catAx>
    </c:plotArea>
    <c:legend>
      <c:legendPos val="b"/>
      <c:legendEntry>
        <c:idx val="2"/>
        <c:delete val="1"/>
      </c:legendEntry>
      <c:layout>
        <c:manualLayout>
          <c:xMode val="edge"/>
          <c:yMode val="edge"/>
          <c:x val="0.11466289762828025"/>
          <c:y val="0.90214919494303136"/>
          <c:w val="0.77067420474343951"/>
          <c:h val="7.6630651815158532E-2"/>
        </c:manualLayout>
      </c:layout>
      <c:overlay val="0"/>
      <c:spPr>
        <a:ln>
          <a:noFill/>
        </a:ln>
      </c:spPr>
      <c:txPr>
        <a:bodyPr/>
        <a:lstStyle/>
        <a:p>
          <a:pPr>
            <a:defRPr sz="800"/>
          </a:pPr>
          <a:endParaRPr lang="ja-JP"/>
        </a:p>
      </c:txPr>
    </c:legend>
    <c:plotVisOnly val="1"/>
    <c:dispBlanksAs val="gap"/>
    <c:showDLblsOverMax val="0"/>
  </c:chart>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5625546806648"/>
          <c:y val="6.4961175587926759E-2"/>
          <c:w val="0.76842082239720033"/>
          <c:h val="0.5580212496846243"/>
        </c:manualLayout>
      </c:layout>
      <c:lineChart>
        <c:grouping val="standard"/>
        <c:varyColors val="0"/>
        <c:ser>
          <c:idx val="1"/>
          <c:order val="0"/>
          <c:tx>
            <c:strRef>
              <c:f>まとめ!$B$4</c:f>
              <c:strCache>
                <c:ptCount val="1"/>
                <c:pt idx="0">
                  <c:v>大阪府</c:v>
                </c:pt>
              </c:strCache>
            </c:strRef>
          </c:tx>
          <c:spPr>
            <a:ln w="28575" cap="rnd">
              <a:solidFill>
                <a:schemeClr val="accent2"/>
              </a:solidFill>
              <a:round/>
            </a:ln>
            <a:effectLst/>
          </c:spPr>
          <c:marker>
            <c:symbol val="square"/>
            <c:size val="6"/>
            <c:spPr>
              <a:solidFill>
                <a:schemeClr val="accent2"/>
              </a:solidFill>
              <a:ln w="9525">
                <a:solidFill>
                  <a:schemeClr val="accent2"/>
                </a:solidFill>
              </a:ln>
              <a:effectLst/>
            </c:spPr>
          </c:marker>
          <c:dLbls>
            <c:dLbl>
              <c:idx val="6"/>
              <c:layout>
                <c:manualLayout>
                  <c:x val="-6.6290380008646399E-2"/>
                  <c:y val="3.70024059492562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CB7-40B8-A25F-867AF70455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まとめ!$C$2:$I$2</c:f>
              <c:strCache>
                <c:ptCount val="7"/>
                <c:pt idx="0">
                  <c:v>2012年12月</c:v>
                </c:pt>
                <c:pt idx="1">
                  <c:v>2013年12月</c:v>
                </c:pt>
                <c:pt idx="2">
                  <c:v>2014年12月</c:v>
                </c:pt>
                <c:pt idx="3">
                  <c:v>2015年12月</c:v>
                </c:pt>
                <c:pt idx="4">
                  <c:v>2016年12月</c:v>
                </c:pt>
                <c:pt idx="5">
                  <c:v>2017年12月</c:v>
                </c:pt>
                <c:pt idx="6">
                  <c:v>2018年12月</c:v>
                </c:pt>
              </c:strCache>
            </c:strRef>
          </c:cat>
          <c:val>
            <c:numRef>
              <c:f>まとめ!$C$4:$I$4</c:f>
              <c:numCache>
                <c:formatCode>_(* #,##0_);_(* \(#,##0\);_(* "-"_);_(@_)</c:formatCode>
                <c:ptCount val="7"/>
                <c:pt idx="0">
                  <c:v>816</c:v>
                </c:pt>
                <c:pt idx="1">
                  <c:v>869</c:v>
                </c:pt>
                <c:pt idx="2">
                  <c:v>1021</c:v>
                </c:pt>
                <c:pt idx="3">
                  <c:v>1292</c:v>
                </c:pt>
                <c:pt idx="4">
                  <c:v>1681</c:v>
                </c:pt>
                <c:pt idx="5">
                  <c:v>2031</c:v>
                </c:pt>
                <c:pt idx="6">
                  <c:v>2310</c:v>
                </c:pt>
              </c:numCache>
            </c:numRef>
          </c:val>
          <c:smooth val="0"/>
          <c:extLst>
            <c:ext xmlns:c16="http://schemas.microsoft.com/office/drawing/2014/chart" uri="{C3380CC4-5D6E-409C-BE32-E72D297353CC}">
              <c16:uniqueId val="{00000001-ACB7-40B8-A25F-867AF7045556}"/>
            </c:ext>
          </c:extLst>
        </c:ser>
        <c:ser>
          <c:idx val="3"/>
          <c:order val="2"/>
          <c:tx>
            <c:strRef>
              <c:f>まとめ!$B$6</c:f>
              <c:strCache>
                <c:ptCount val="1"/>
                <c:pt idx="0">
                  <c:v>埼玉県</c:v>
                </c:pt>
              </c:strCache>
            </c:strRef>
          </c:tx>
          <c:spPr>
            <a:ln w="28575" cap="rnd">
              <a:solidFill>
                <a:schemeClr val="accent4"/>
              </a:solidFill>
              <a:round/>
            </a:ln>
            <a:effectLst/>
          </c:spPr>
          <c:marker>
            <c:symbol val="x"/>
            <c:size val="6"/>
            <c:spPr>
              <a:noFill/>
              <a:ln w="9525">
                <a:solidFill>
                  <a:schemeClr val="accent4"/>
                </a:solidFill>
              </a:ln>
              <a:effectLst/>
            </c:spPr>
          </c:marker>
          <c:dLbls>
            <c:dLbl>
              <c:idx val="6"/>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CB7-40B8-A25F-867AF70455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まとめ!$C$2:$I$2</c:f>
              <c:strCache>
                <c:ptCount val="7"/>
                <c:pt idx="0">
                  <c:v>2012年12月</c:v>
                </c:pt>
                <c:pt idx="1">
                  <c:v>2013年12月</c:v>
                </c:pt>
                <c:pt idx="2">
                  <c:v>2014年12月</c:v>
                </c:pt>
                <c:pt idx="3">
                  <c:v>2015年12月</c:v>
                </c:pt>
                <c:pt idx="4">
                  <c:v>2016年12月</c:v>
                </c:pt>
                <c:pt idx="5">
                  <c:v>2017年12月</c:v>
                </c:pt>
                <c:pt idx="6">
                  <c:v>2018年12月</c:v>
                </c:pt>
              </c:strCache>
            </c:strRef>
          </c:cat>
          <c:val>
            <c:numRef>
              <c:f>まとめ!$C$6:$I$6</c:f>
              <c:numCache>
                <c:formatCode>_(* #,##0_);_(* \(#,##0\);_(* "-"_);_(@_)</c:formatCode>
                <c:ptCount val="7"/>
                <c:pt idx="0">
                  <c:v>951</c:v>
                </c:pt>
                <c:pt idx="1">
                  <c:v>1062</c:v>
                </c:pt>
                <c:pt idx="2">
                  <c:v>1343</c:v>
                </c:pt>
                <c:pt idx="3">
                  <c:v>1764</c:v>
                </c:pt>
                <c:pt idx="4">
                  <c:v>2175</c:v>
                </c:pt>
                <c:pt idx="5">
                  <c:v>2433</c:v>
                </c:pt>
                <c:pt idx="6">
                  <c:v>2646</c:v>
                </c:pt>
              </c:numCache>
            </c:numRef>
          </c:val>
          <c:smooth val="0"/>
          <c:extLst>
            <c:ext xmlns:c16="http://schemas.microsoft.com/office/drawing/2014/chart" uri="{C3380CC4-5D6E-409C-BE32-E72D297353CC}">
              <c16:uniqueId val="{00000003-ACB7-40B8-A25F-867AF7045556}"/>
            </c:ext>
          </c:extLst>
        </c:ser>
        <c:ser>
          <c:idx val="4"/>
          <c:order val="3"/>
          <c:tx>
            <c:strRef>
              <c:f>まとめ!$B$7</c:f>
              <c:strCache>
                <c:ptCount val="1"/>
                <c:pt idx="0">
                  <c:v>愛知県</c:v>
                </c:pt>
              </c:strCache>
            </c:strRef>
          </c:tx>
          <c:spPr>
            <a:ln w="28575" cap="rnd">
              <a:solidFill>
                <a:schemeClr val="accent5"/>
              </a:solidFill>
              <a:round/>
            </a:ln>
            <a:effectLst/>
          </c:spPr>
          <c:marker>
            <c:symbol val="star"/>
            <c:size val="6"/>
            <c:spPr>
              <a:noFill/>
              <a:ln w="9525">
                <a:solidFill>
                  <a:schemeClr val="accent5"/>
                </a:solidFill>
              </a:ln>
              <a:effectLst/>
            </c:spPr>
          </c:marker>
          <c:dLbls>
            <c:dLbl>
              <c:idx val="6"/>
              <c:layout>
                <c:manualLayout>
                  <c:x val="-5.5157392698273168E-2"/>
                  <c:y val="3.70024059492563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CB7-40B8-A25F-867AF70455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まとめ!$C$2:$I$2</c:f>
              <c:strCache>
                <c:ptCount val="7"/>
                <c:pt idx="0">
                  <c:v>2012年12月</c:v>
                </c:pt>
                <c:pt idx="1">
                  <c:v>2013年12月</c:v>
                </c:pt>
                <c:pt idx="2">
                  <c:v>2014年12月</c:v>
                </c:pt>
                <c:pt idx="3">
                  <c:v>2015年12月</c:v>
                </c:pt>
                <c:pt idx="4">
                  <c:v>2016年12月</c:v>
                </c:pt>
                <c:pt idx="5">
                  <c:v>2017年12月</c:v>
                </c:pt>
                <c:pt idx="6">
                  <c:v>2018年12月</c:v>
                </c:pt>
              </c:strCache>
            </c:strRef>
          </c:cat>
          <c:val>
            <c:numRef>
              <c:f>まとめ!$C$7:$I$7</c:f>
              <c:numCache>
                <c:formatCode>_(* #,##0_);_(* \(#,##0\);_(* "-"_);_(@_)</c:formatCode>
                <c:ptCount val="7"/>
                <c:pt idx="0">
                  <c:v>470</c:v>
                </c:pt>
                <c:pt idx="1">
                  <c:v>460</c:v>
                </c:pt>
                <c:pt idx="2">
                  <c:v>465</c:v>
                </c:pt>
                <c:pt idx="3">
                  <c:v>552</c:v>
                </c:pt>
                <c:pt idx="4">
                  <c:v>643</c:v>
                </c:pt>
                <c:pt idx="5">
                  <c:v>741</c:v>
                </c:pt>
                <c:pt idx="6">
                  <c:v>889</c:v>
                </c:pt>
              </c:numCache>
            </c:numRef>
          </c:val>
          <c:smooth val="0"/>
          <c:extLst>
            <c:ext xmlns:c16="http://schemas.microsoft.com/office/drawing/2014/chart" uri="{C3380CC4-5D6E-409C-BE32-E72D297353CC}">
              <c16:uniqueId val="{00000005-ACB7-40B8-A25F-867AF7045556}"/>
            </c:ext>
          </c:extLst>
        </c:ser>
        <c:ser>
          <c:idx val="5"/>
          <c:order val="4"/>
          <c:tx>
            <c:strRef>
              <c:f>まとめ!$B$8</c:f>
              <c:strCache>
                <c:ptCount val="1"/>
                <c:pt idx="0">
                  <c:v>福岡県</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6"/>
              <c:layout>
                <c:manualLayout>
                  <c:x val="-5.3521401088977849E-2"/>
                  <c:y val="-3.46875911344415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CB7-40B8-A25F-867AF70455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まとめ!$C$2:$I$2</c:f>
              <c:strCache>
                <c:ptCount val="7"/>
                <c:pt idx="0">
                  <c:v>2012年12月</c:v>
                </c:pt>
                <c:pt idx="1">
                  <c:v>2013年12月</c:v>
                </c:pt>
                <c:pt idx="2">
                  <c:v>2014年12月</c:v>
                </c:pt>
                <c:pt idx="3">
                  <c:v>2015年12月</c:v>
                </c:pt>
                <c:pt idx="4">
                  <c:v>2016年12月</c:v>
                </c:pt>
                <c:pt idx="5">
                  <c:v>2017年12月</c:v>
                </c:pt>
                <c:pt idx="6">
                  <c:v>2018年12月</c:v>
                </c:pt>
              </c:strCache>
            </c:strRef>
          </c:cat>
          <c:val>
            <c:numRef>
              <c:f>まとめ!$C$8:$I$8</c:f>
              <c:numCache>
                <c:formatCode>_(* #,##0_);_(* \(#,##0\);_(* "-"_);_(@_)</c:formatCode>
                <c:ptCount val="7"/>
                <c:pt idx="0">
                  <c:v>313</c:v>
                </c:pt>
                <c:pt idx="1">
                  <c:v>365</c:v>
                </c:pt>
                <c:pt idx="2">
                  <c:v>419</c:v>
                </c:pt>
                <c:pt idx="3">
                  <c:v>540</c:v>
                </c:pt>
                <c:pt idx="4">
                  <c:v>720</c:v>
                </c:pt>
                <c:pt idx="5">
                  <c:v>835</c:v>
                </c:pt>
                <c:pt idx="6">
                  <c:v>910</c:v>
                </c:pt>
              </c:numCache>
            </c:numRef>
          </c:val>
          <c:smooth val="0"/>
          <c:extLst>
            <c:ext xmlns:c16="http://schemas.microsoft.com/office/drawing/2014/chart" uri="{C3380CC4-5D6E-409C-BE32-E72D297353CC}">
              <c16:uniqueId val="{00000007-ACB7-40B8-A25F-867AF7045556}"/>
            </c:ext>
          </c:extLst>
        </c:ser>
        <c:dLbls>
          <c:showLegendKey val="0"/>
          <c:showVal val="0"/>
          <c:showCatName val="0"/>
          <c:showSerName val="0"/>
          <c:showPercent val="0"/>
          <c:showBubbleSize val="0"/>
        </c:dLbls>
        <c:marker val="1"/>
        <c:smooth val="0"/>
        <c:axId val="1334528736"/>
        <c:axId val="1334524992"/>
      </c:lineChart>
      <c:lineChart>
        <c:grouping val="standard"/>
        <c:varyColors val="0"/>
        <c:ser>
          <c:idx val="2"/>
          <c:order val="1"/>
          <c:tx>
            <c:strRef>
              <c:f>まとめ!$B$5</c:f>
              <c:strCache>
                <c:ptCount val="1"/>
                <c:pt idx="0">
                  <c:v>東京都（右軸）</c:v>
                </c:pt>
              </c:strCache>
            </c:strRef>
          </c:tx>
          <c:spPr>
            <a:ln w="28575" cap="rnd">
              <a:solidFill>
                <a:schemeClr val="accent3"/>
              </a:solidFill>
              <a:round/>
            </a:ln>
            <a:effectLst/>
          </c:spPr>
          <c:marker>
            <c:symbol val="triangle"/>
            <c:size val="6"/>
            <c:spPr>
              <a:solidFill>
                <a:schemeClr val="accent3"/>
              </a:solidFill>
              <a:ln w="9525">
                <a:solidFill>
                  <a:schemeClr val="accent3"/>
                </a:solidFill>
              </a:ln>
              <a:effectLst/>
            </c:spPr>
          </c:marker>
          <c:dLbls>
            <c:dLbl>
              <c:idx val="6"/>
              <c:layout>
                <c:manualLayout>
                  <c:x val="-9.1208916908051552E-2"/>
                  <c:y val="-5.26615221692538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CB7-40B8-A25F-867AF70455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まとめ!$C$2:$I$2</c:f>
              <c:strCache>
                <c:ptCount val="7"/>
                <c:pt idx="0">
                  <c:v>2012年12月</c:v>
                </c:pt>
                <c:pt idx="1">
                  <c:v>2013年12月</c:v>
                </c:pt>
                <c:pt idx="2">
                  <c:v>2014年12月</c:v>
                </c:pt>
                <c:pt idx="3">
                  <c:v>2015年12月</c:v>
                </c:pt>
                <c:pt idx="4">
                  <c:v>2016年12月</c:v>
                </c:pt>
                <c:pt idx="5">
                  <c:v>2017年12月</c:v>
                </c:pt>
                <c:pt idx="6">
                  <c:v>2018年12月</c:v>
                </c:pt>
              </c:strCache>
            </c:strRef>
          </c:cat>
          <c:val>
            <c:numRef>
              <c:f>まとめ!$C$5:$I$5</c:f>
              <c:numCache>
                <c:formatCode>_(* #,##0_);_(* \(#,##0\);_(* "-"_);_(@_)</c:formatCode>
                <c:ptCount val="7"/>
                <c:pt idx="0">
                  <c:v>6058</c:v>
                </c:pt>
                <c:pt idx="1">
                  <c:v>6248</c:v>
                </c:pt>
                <c:pt idx="2">
                  <c:v>6897</c:v>
                </c:pt>
                <c:pt idx="3">
                  <c:v>7914</c:v>
                </c:pt>
                <c:pt idx="4">
                  <c:v>9242</c:v>
                </c:pt>
                <c:pt idx="5">
                  <c:v>9722</c:v>
                </c:pt>
                <c:pt idx="6">
                  <c:v>9990</c:v>
                </c:pt>
              </c:numCache>
            </c:numRef>
          </c:val>
          <c:smooth val="0"/>
          <c:extLst>
            <c:ext xmlns:c16="http://schemas.microsoft.com/office/drawing/2014/chart" uri="{C3380CC4-5D6E-409C-BE32-E72D297353CC}">
              <c16:uniqueId val="{00000009-ACB7-40B8-A25F-867AF7045556}"/>
            </c:ext>
          </c:extLst>
        </c:ser>
        <c:dLbls>
          <c:showLegendKey val="0"/>
          <c:showVal val="0"/>
          <c:showCatName val="0"/>
          <c:showSerName val="0"/>
          <c:showPercent val="0"/>
          <c:showBubbleSize val="0"/>
        </c:dLbls>
        <c:marker val="1"/>
        <c:smooth val="0"/>
        <c:axId val="1085127088"/>
        <c:axId val="1227040080"/>
      </c:lineChart>
      <c:catAx>
        <c:axId val="133452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34524992"/>
        <c:crosses val="autoZero"/>
        <c:auto val="1"/>
        <c:lblAlgn val="ctr"/>
        <c:lblOffset val="100"/>
        <c:noMultiLvlLbl val="0"/>
      </c:catAx>
      <c:valAx>
        <c:axId val="1334524992"/>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34528736"/>
        <c:crosses val="autoZero"/>
        <c:crossBetween val="between"/>
        <c:majorUnit val="1000"/>
      </c:valAx>
      <c:valAx>
        <c:axId val="1227040080"/>
        <c:scaling>
          <c:orientation val="minMax"/>
          <c:min val="-3000"/>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5127088"/>
        <c:crosses val="max"/>
        <c:crossBetween val="between"/>
        <c:majorUnit val="3000"/>
      </c:valAx>
      <c:catAx>
        <c:axId val="1085127088"/>
        <c:scaling>
          <c:orientation val="minMax"/>
        </c:scaling>
        <c:delete val="1"/>
        <c:axPos val="b"/>
        <c:numFmt formatCode="General" sourceLinked="1"/>
        <c:majorTickMark val="out"/>
        <c:minorTickMark val="none"/>
        <c:tickLblPos val="nextTo"/>
        <c:crossAx val="1227040080"/>
        <c:crosses val="autoZero"/>
        <c:auto val="1"/>
        <c:lblAlgn val="ctr"/>
        <c:lblOffset val="100"/>
        <c:noMultiLvlLbl val="0"/>
      </c:catAx>
      <c:spPr>
        <a:noFill/>
        <a:ln>
          <a:noFill/>
        </a:ln>
        <a:effectLst/>
      </c:spPr>
    </c:plotArea>
    <c:legend>
      <c:legendPos val="b"/>
      <c:layout>
        <c:manualLayout>
          <c:xMode val="edge"/>
          <c:yMode val="edge"/>
          <c:x val="1.3791415697022937E-2"/>
          <c:y val="0.85995261009040536"/>
          <c:w val="0.9761569390130882"/>
          <c:h val="0.126158501020705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[report.xlsx]Equity - IN USD!Equity - IN USD</c:name>
    <c:fmtId val="9"/>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'Equity - IN USD'!$C$3:$C$5</c:f>
              <c:strCache>
                <c:ptCount val="1"/>
                <c:pt idx="0">
                  <c:v>2019 - Dec</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235D-43CB-8C72-7A8DDF483CFF}"/>
              </c:ext>
            </c:extLst>
          </c:dPt>
          <c:cat>
            <c:multiLvlStrRef>
              <c:f>'Equity - IN USD'!$B$6:$B$14</c:f>
              <c:multiLvlStrCache>
                <c:ptCount val="8"/>
                <c:lvl>
                  <c:pt idx="0">
                    <c:v>Euronext</c:v>
                  </c:pt>
                  <c:pt idx="1">
                    <c:v>Hong Kong Exchanges and Clearing</c:v>
                  </c:pt>
                  <c:pt idx="2">
                    <c:v>Japan Exchange Group</c:v>
                  </c:pt>
                  <c:pt idx="3">
                    <c:v>LSE Group</c:v>
                  </c:pt>
                  <c:pt idx="4">
                    <c:v>Nasdaq - US</c:v>
                  </c:pt>
                  <c:pt idx="5">
                    <c:v>NYSE</c:v>
                  </c:pt>
                  <c:pt idx="6">
                    <c:v>Shanghai Stock Exchange</c:v>
                  </c:pt>
                  <c:pt idx="7">
                    <c:v>Shenzhen Stock Exchange</c:v>
                  </c:pt>
                </c:lvl>
                <c:lvl>
                  <c:pt idx="0">
                    <c:v>Total Equity Market - Market Capitalisation</c:v>
                  </c:pt>
                </c:lvl>
              </c:multiLvlStrCache>
            </c:multiLvlStrRef>
          </c:cat>
          <c:val>
            <c:numRef>
              <c:f>'Equity - IN USD'!$C$6:$C$14</c:f>
              <c:numCache>
                <c:formatCode>General</c:formatCode>
                <c:ptCount val="8"/>
                <c:pt idx="0">
                  <c:v>4701705.16</c:v>
                </c:pt>
                <c:pt idx="1">
                  <c:v>4899234.58</c:v>
                </c:pt>
                <c:pt idx="2">
                  <c:v>6191073.29</c:v>
                </c:pt>
                <c:pt idx="3">
                  <c:v>4182873.43</c:v>
                </c:pt>
                <c:pt idx="4">
                  <c:v>13002048.01</c:v>
                </c:pt>
                <c:pt idx="5">
                  <c:v>24480180.120000001</c:v>
                </c:pt>
                <c:pt idx="6">
                  <c:v>5105840.9400000004</c:v>
                </c:pt>
                <c:pt idx="7">
                  <c:v>3409663.44</c:v>
                </c:pt>
              </c:numCache>
            </c:numRef>
          </c:val>
          <c:extLst>
            <c:ext xmlns:c16="http://schemas.microsoft.com/office/drawing/2014/chart" uri="{C3380CC4-5D6E-409C-BE32-E72D297353CC}">
              <c16:uniqueId val="{00000000-62BE-451A-9614-0A973A99796C}"/>
            </c:ext>
          </c:extLst>
        </c:ser>
        <c:dLbls>
          <c:showLegendKey val="0"/>
          <c:showVal val="0"/>
          <c:showCatName val="0"/>
          <c:showSerName val="0"/>
          <c:showPercent val="0"/>
          <c:showBubbleSize val="0"/>
        </c:dLbls>
        <c:gapWidth val="219"/>
        <c:overlap val="-27"/>
        <c:axId val="482019279"/>
        <c:axId val="482010127"/>
      </c:barChart>
      <c:catAx>
        <c:axId val="482019279"/>
        <c:scaling>
          <c:orientation val="minMax"/>
        </c:scaling>
        <c:delete val="0"/>
        <c:axPos val="b"/>
        <c:numFmt formatCode="General" sourceLinked="0"/>
        <c:majorTickMark val="none"/>
        <c:minorTickMark val="none"/>
        <c:tickLblPos val="nextTo"/>
        <c:spPr>
          <a:solidFill>
            <a:schemeClr val="bg1"/>
          </a:solidFill>
          <a:ln w="9525" cap="flat" cmpd="sng" algn="ctr">
            <a:solidFill>
              <a:schemeClr val="bg2">
                <a:lumMod val="9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ja-JP"/>
          </a:p>
        </c:txPr>
        <c:crossAx val="482010127"/>
        <c:crosses val="autoZero"/>
        <c:auto val="1"/>
        <c:lblAlgn val="ctr"/>
        <c:lblOffset val="100"/>
        <c:noMultiLvlLbl val="0"/>
      </c:catAx>
      <c:valAx>
        <c:axId val="482010127"/>
        <c:scaling>
          <c:orientation val="minMax"/>
          <c:max val="25000000"/>
        </c:scaling>
        <c:delete val="0"/>
        <c:axPos val="l"/>
        <c:majorGridlines>
          <c:spPr>
            <a:ln w="9525" cap="flat" cmpd="sng" algn="ctr">
              <a:no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2019279"/>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[report (1).xlsx]Equity - IN USD!Equity - IN USD</c:name>
    <c:fmtId val="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'Equity - IN USD'!$C$3:$C$5</c:f>
              <c:strCache>
                <c:ptCount val="1"/>
                <c:pt idx="0">
                  <c:v>2018 - Dec</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9969-44C3-BFF3-B4DFDE972130}"/>
              </c:ext>
            </c:extLst>
          </c:dPt>
          <c:cat>
            <c:multiLvlStrRef>
              <c:f>'Equity - IN USD'!$B$6:$B$14</c:f>
              <c:multiLvlStrCache>
                <c:ptCount val="8"/>
                <c:lvl>
                  <c:pt idx="0">
                    <c:v>Euronext</c:v>
                  </c:pt>
                  <c:pt idx="1">
                    <c:v>Hong Kong Exchanges and Clearing</c:v>
                  </c:pt>
                  <c:pt idx="2">
                    <c:v>Japan Exchange Group</c:v>
                  </c:pt>
                  <c:pt idx="3">
                    <c:v>LSE Group</c:v>
                  </c:pt>
                  <c:pt idx="4">
                    <c:v>Nasdaq - US</c:v>
                  </c:pt>
                  <c:pt idx="5">
                    <c:v>NYSE</c:v>
                  </c:pt>
                  <c:pt idx="6">
                    <c:v>Shanghai Stock Exchange</c:v>
                  </c:pt>
                  <c:pt idx="7">
                    <c:v>Shenzhen Stock Exchange</c:v>
                  </c:pt>
                </c:lvl>
                <c:lvl>
                  <c:pt idx="0">
                    <c:v>Total Equity Market - Number of listed companies (Total)</c:v>
                  </c:pt>
                </c:lvl>
              </c:multiLvlStrCache>
            </c:multiLvlStrRef>
          </c:cat>
          <c:val>
            <c:numRef>
              <c:f>'Equity - IN USD'!$C$6:$C$14</c:f>
              <c:numCache>
                <c:formatCode>General</c:formatCode>
                <c:ptCount val="8"/>
                <c:pt idx="0">
                  <c:v>1208</c:v>
                </c:pt>
                <c:pt idx="1">
                  <c:v>2315</c:v>
                </c:pt>
                <c:pt idx="2">
                  <c:v>3657</c:v>
                </c:pt>
                <c:pt idx="3">
                  <c:v>2479</c:v>
                </c:pt>
                <c:pt idx="4">
                  <c:v>3058</c:v>
                </c:pt>
                <c:pt idx="5">
                  <c:v>2285</c:v>
                </c:pt>
                <c:pt idx="6">
                  <c:v>1450</c:v>
                </c:pt>
                <c:pt idx="7">
                  <c:v>2134</c:v>
                </c:pt>
              </c:numCache>
            </c:numRef>
          </c:val>
          <c:extLst>
            <c:ext xmlns:c16="http://schemas.microsoft.com/office/drawing/2014/chart" uri="{C3380CC4-5D6E-409C-BE32-E72D297353CC}">
              <c16:uniqueId val="{00000000-5F36-4E2A-A10A-0A71D21600FB}"/>
            </c:ext>
          </c:extLst>
        </c:ser>
        <c:dLbls>
          <c:showLegendKey val="0"/>
          <c:showVal val="0"/>
          <c:showCatName val="0"/>
          <c:showSerName val="0"/>
          <c:showPercent val="0"/>
          <c:showBubbleSize val="0"/>
        </c:dLbls>
        <c:gapWidth val="219"/>
        <c:overlap val="-27"/>
        <c:axId val="2060526960"/>
        <c:axId val="2060527376"/>
      </c:barChart>
      <c:catAx>
        <c:axId val="2060526960"/>
        <c:scaling>
          <c:orientation val="minMax"/>
        </c:scaling>
        <c:delete val="0"/>
        <c:axPos val="b"/>
        <c:numFmt formatCode="General" sourceLinked="1"/>
        <c:majorTickMark val="none"/>
        <c:minorTickMark val="none"/>
        <c:tickLblPos val="nextTo"/>
        <c:spPr>
          <a:noFill/>
          <a:ln w="9525" cap="flat" cmpd="sng" algn="ctr">
            <a:solidFill>
              <a:schemeClr val="bg1">
                <a:lumMod val="85000"/>
                <a:alpha val="96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ja-JP"/>
          </a:p>
        </c:txPr>
        <c:crossAx val="2060527376"/>
        <c:crosses val="autoZero"/>
        <c:auto val="1"/>
        <c:lblAlgn val="ctr"/>
        <c:lblOffset val="100"/>
        <c:noMultiLvlLbl val="0"/>
      </c:catAx>
      <c:valAx>
        <c:axId val="2060527376"/>
        <c:scaling>
          <c:orientation val="minMax"/>
        </c:scaling>
        <c:delete val="0"/>
        <c:axPos val="l"/>
        <c:majorGridlines>
          <c:spPr>
            <a:ln w="9525" cap="flat" cmpd="sng" algn="ctr">
              <a:no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60526960"/>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98887202983135"/>
          <c:y val="0.18531358640730694"/>
          <c:w val="0.48037399822347371"/>
          <c:h val="0.66884871995186912"/>
        </c:manualLayout>
      </c:layout>
      <c:pieChart>
        <c:varyColors val="1"/>
        <c:ser>
          <c:idx val="0"/>
          <c:order val="0"/>
          <c:tx>
            <c:strRef>
              <c:f>Sheet1!$A$3:$B$3</c:f>
              <c:strCache>
                <c:ptCount val="1"/>
                <c:pt idx="0">
                  <c:v>げ 2000年</c:v>
                </c:pt>
              </c:strCache>
            </c:strRef>
          </c:tx>
          <c:dPt>
            <c:idx val="0"/>
            <c:bubble3D val="0"/>
            <c:spPr>
              <a:solidFill>
                <a:schemeClr val="accent2"/>
              </a:solidFill>
            </c:spPr>
            <c:extLst>
              <c:ext xmlns:c16="http://schemas.microsoft.com/office/drawing/2014/chart" uri="{C3380CC4-5D6E-409C-BE32-E72D297353CC}">
                <c16:uniqueId val="{00000001-6156-4E3D-8A3F-42ABBCE3FD74}"/>
              </c:ext>
            </c:extLst>
          </c:dPt>
          <c:dPt>
            <c:idx val="1"/>
            <c:bubble3D val="0"/>
            <c:spPr>
              <a:solidFill>
                <a:schemeClr val="accent3"/>
              </a:solidFill>
            </c:spPr>
            <c:extLst>
              <c:ext xmlns:c16="http://schemas.microsoft.com/office/drawing/2014/chart" uri="{C3380CC4-5D6E-409C-BE32-E72D297353CC}">
                <c16:uniqueId val="{00000003-6156-4E3D-8A3F-42ABBCE3FD74}"/>
              </c:ext>
            </c:extLst>
          </c:dPt>
          <c:dPt>
            <c:idx val="2"/>
            <c:bubble3D val="0"/>
            <c:spPr>
              <a:solidFill>
                <a:schemeClr val="accent1"/>
              </a:solidFill>
            </c:spPr>
            <c:extLst>
              <c:ext xmlns:c16="http://schemas.microsoft.com/office/drawing/2014/chart" uri="{C3380CC4-5D6E-409C-BE32-E72D297353CC}">
                <c16:uniqueId val="{00000005-6156-4E3D-8A3F-42ABBCE3FD74}"/>
              </c:ext>
            </c:extLst>
          </c:dPt>
          <c:dLbls>
            <c:dLbl>
              <c:idx val="0"/>
              <c:layout>
                <c:manualLayout>
                  <c:x val="-7.3043427273512818E-2"/>
                  <c:y val="9.4368944240487834E-2"/>
                </c:manualLayout>
              </c:layout>
              <c:tx>
                <c:rich>
                  <a:bodyPr/>
                  <a:lstStyle/>
                  <a:p>
                    <a:r>
                      <a:rPr lang="ja-JP" altLang="en-US" sz="900" dirty="0"/>
                      <a:t>海外投資家
</a:t>
                    </a:r>
                    <a:r>
                      <a:rPr lang="en-US" altLang="ja-JP" sz="900" dirty="0"/>
                      <a:t>29%</a:t>
                    </a:r>
                    <a:endParaRPr lang="ja-JP" alt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156-4E3D-8A3F-42ABBCE3FD74}"/>
                </c:ext>
              </c:extLst>
            </c:dLbl>
            <c:dLbl>
              <c:idx val="1"/>
              <c:layout>
                <c:manualLayout>
                  <c:x val="3.6728850047737009E-2"/>
                  <c:y val="-0.1377915880084463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156-4E3D-8A3F-42ABBCE3FD74}"/>
                </c:ext>
              </c:extLst>
            </c:dLbl>
            <c:dLbl>
              <c:idx val="2"/>
              <c:layout>
                <c:manualLayout>
                  <c:x val="3.2164018812724515E-2"/>
                  <c:y val="3.4311438945537537E-2"/>
                </c:manualLayout>
              </c:layout>
              <c:spPr>
                <a:solidFill>
                  <a:schemeClr val="bg1">
                    <a:lumMod val="95000"/>
                  </a:schemeClr>
                </a:solidFill>
              </c:spPr>
              <c:txPr>
                <a:bodyPr/>
                <a:lstStyle/>
                <a:p>
                  <a:pPr>
                    <a:defRPr sz="900" b="1">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156-4E3D-8A3F-42ABBCE3FD74}"/>
                </c:ext>
              </c:extLst>
            </c:dLbl>
            <c:dLbl>
              <c:idx val="3"/>
              <c:layout>
                <c:manualLayout>
                  <c:x val="4.4688861731412559E-2"/>
                  <c:y val="7.77175441098159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6156-4E3D-8A3F-42ABBCE3FD74}"/>
                </c:ext>
              </c:extLst>
            </c:dLbl>
            <c:spPr>
              <a:solidFill>
                <a:schemeClr val="bg1">
                  <a:lumMod val="95000"/>
                </a:schemeClr>
              </a:solidFill>
            </c:spPr>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Sheet1!$C$2:$F$2</c:f>
              <c:strCache>
                <c:ptCount val="4"/>
                <c:pt idx="0">
                  <c:v>海外</c:v>
                </c:pt>
                <c:pt idx="1">
                  <c:v>証券会社</c:v>
                </c:pt>
                <c:pt idx="2">
                  <c:v>個人</c:v>
                </c:pt>
                <c:pt idx="3">
                  <c:v>その他法人</c:v>
                </c:pt>
              </c:strCache>
            </c:strRef>
          </c:cat>
          <c:val>
            <c:numRef>
              <c:f>Sheet1!$C$3:$F$3</c:f>
              <c:numCache>
                <c:formatCode>0.00%</c:formatCode>
                <c:ptCount val="4"/>
                <c:pt idx="0">
                  <c:v>0.29099999999999998</c:v>
                </c:pt>
                <c:pt idx="1">
                  <c:v>0.33200000000000002</c:v>
                </c:pt>
                <c:pt idx="2">
                  <c:v>0.15</c:v>
                </c:pt>
                <c:pt idx="3">
                  <c:v>0.22700000000000001</c:v>
                </c:pt>
              </c:numCache>
            </c:numRef>
          </c:val>
          <c:extLst>
            <c:ext xmlns:c16="http://schemas.microsoft.com/office/drawing/2014/chart" uri="{C3380CC4-5D6E-409C-BE32-E72D297353CC}">
              <c16:uniqueId val="{00000007-6156-4E3D-8A3F-42ABBCE3FD74}"/>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10091179119353"/>
          <c:y val="0.2331358467026024"/>
          <c:w val="0.3381038783544541"/>
          <c:h val="0.54472265427298205"/>
        </c:manualLayout>
      </c:layout>
      <c:pieChart>
        <c:varyColors val="1"/>
        <c:ser>
          <c:idx val="0"/>
          <c:order val="0"/>
          <c:tx>
            <c:strRef>
              <c:f>Sheet1!$A$5:$B$5</c:f>
              <c:strCache>
                <c:ptCount val="1"/>
                <c:pt idx="0">
                  <c:v>で 2000年</c:v>
                </c:pt>
              </c:strCache>
            </c:strRef>
          </c:tx>
          <c:dPt>
            <c:idx val="0"/>
            <c:bubble3D val="0"/>
            <c:spPr>
              <a:solidFill>
                <a:schemeClr val="accent2"/>
              </a:solidFill>
            </c:spPr>
            <c:extLst>
              <c:ext xmlns:c16="http://schemas.microsoft.com/office/drawing/2014/chart" uri="{C3380CC4-5D6E-409C-BE32-E72D297353CC}">
                <c16:uniqueId val="{00000001-CB8C-4246-B91E-023815A362D7}"/>
              </c:ext>
            </c:extLst>
          </c:dPt>
          <c:dPt>
            <c:idx val="1"/>
            <c:bubble3D val="0"/>
            <c:spPr>
              <a:solidFill>
                <a:schemeClr val="accent3"/>
              </a:solidFill>
            </c:spPr>
            <c:extLst>
              <c:ext xmlns:c16="http://schemas.microsoft.com/office/drawing/2014/chart" uri="{C3380CC4-5D6E-409C-BE32-E72D297353CC}">
                <c16:uniqueId val="{00000003-CB8C-4246-B91E-023815A362D7}"/>
              </c:ext>
            </c:extLst>
          </c:dPt>
          <c:dPt>
            <c:idx val="2"/>
            <c:bubble3D val="0"/>
            <c:spPr>
              <a:solidFill>
                <a:schemeClr val="accent1"/>
              </a:solidFill>
            </c:spPr>
            <c:extLst>
              <c:ext xmlns:c16="http://schemas.microsoft.com/office/drawing/2014/chart" uri="{C3380CC4-5D6E-409C-BE32-E72D297353CC}">
                <c16:uniqueId val="{00000005-CB8C-4246-B91E-023815A362D7}"/>
              </c:ext>
            </c:extLst>
          </c:dPt>
          <c:dLbls>
            <c:dLbl>
              <c:idx val="0"/>
              <c:layout>
                <c:manualLayout>
                  <c:x val="4.8382700098575454E-2"/>
                  <c:y val="6.7964151966842232E-2"/>
                </c:manualLayout>
              </c:layout>
              <c:tx>
                <c:rich>
                  <a:bodyPr/>
                  <a:lstStyle/>
                  <a:p>
                    <a:r>
                      <a:rPr lang="ja-JP" altLang="en-US" sz="800" dirty="0"/>
                      <a:t>海外投資家
</a:t>
                    </a:r>
                    <a:r>
                      <a:rPr lang="en-US" altLang="ja-JP" sz="800" dirty="0"/>
                      <a:t>32%</a:t>
                    </a:r>
                    <a:endParaRPr lang="ja-JP" altLang="en-US" sz="1000"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B8C-4246-B91E-023815A362D7}"/>
                </c:ext>
              </c:extLst>
            </c:dLbl>
            <c:dLbl>
              <c:idx val="1"/>
              <c:layout>
                <c:manualLayout>
                  <c:x val="-5.3166306526578264E-2"/>
                  <c:y val="-7.05971583520649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B8C-4246-B91E-023815A362D7}"/>
                </c:ext>
              </c:extLst>
            </c:dLbl>
            <c:dLbl>
              <c:idx val="2"/>
              <c:layout>
                <c:manualLayout>
                  <c:x val="-9.4074120136315123E-2"/>
                  <c:y val="0.12112030460050016"/>
                </c:manualLayout>
              </c:layout>
              <c:spPr>
                <a:solidFill>
                  <a:schemeClr val="bg1">
                    <a:lumMod val="95000"/>
                  </a:schemeClr>
                </a:solidFill>
              </c:spPr>
              <c:txPr>
                <a:bodyPr/>
                <a:lstStyle/>
                <a:p>
                  <a:pPr>
                    <a:defRPr sz="800" b="1">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B8C-4246-B91E-023815A362D7}"/>
                </c:ext>
              </c:extLst>
            </c:dLbl>
            <c:dLbl>
              <c:idx val="3"/>
              <c:layout>
                <c:manualLayout>
                  <c:x val="0.15709046388384387"/>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B8C-4246-B91E-023815A362D7}"/>
                </c:ext>
              </c:extLst>
            </c:dLbl>
            <c:spPr>
              <a:solidFill>
                <a:schemeClr val="bg1">
                  <a:lumMod val="95000"/>
                </a:schemeClr>
              </a:solidFill>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Sheet1!$C$2:$F$2</c:f>
              <c:strCache>
                <c:ptCount val="4"/>
                <c:pt idx="0">
                  <c:v>海外</c:v>
                </c:pt>
                <c:pt idx="1">
                  <c:v>証券会社</c:v>
                </c:pt>
                <c:pt idx="2">
                  <c:v>個人</c:v>
                </c:pt>
                <c:pt idx="3">
                  <c:v>その他法人</c:v>
                </c:pt>
              </c:strCache>
            </c:strRef>
          </c:cat>
          <c:val>
            <c:numRef>
              <c:f>Sheet1!$C$5:$F$5</c:f>
              <c:numCache>
                <c:formatCode>0.00%</c:formatCode>
                <c:ptCount val="4"/>
                <c:pt idx="0">
                  <c:v>0.31900000000000001</c:v>
                </c:pt>
                <c:pt idx="1">
                  <c:v>0.54800000000000004</c:v>
                </c:pt>
                <c:pt idx="2">
                  <c:v>2.3E-2</c:v>
                </c:pt>
                <c:pt idx="3">
                  <c:v>0.11</c:v>
                </c:pt>
              </c:numCache>
            </c:numRef>
          </c:val>
          <c:extLst>
            <c:ext xmlns:c16="http://schemas.microsoft.com/office/drawing/2014/chart" uri="{C3380CC4-5D6E-409C-BE32-E72D297353CC}">
              <c16:uniqueId val="{00000007-CB8C-4246-B91E-023815A362D7}"/>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8525183407658"/>
          <c:y val="1.5655574082916193E-2"/>
          <c:w val="0.62077547634628683"/>
          <c:h val="0.95849670328947856"/>
        </c:manualLayout>
      </c:layout>
      <c:pieChart>
        <c:varyColors val="1"/>
        <c:ser>
          <c:idx val="0"/>
          <c:order val="0"/>
          <c:dPt>
            <c:idx val="0"/>
            <c:bubble3D val="0"/>
            <c:spPr>
              <a:solidFill>
                <a:schemeClr val="accent2"/>
              </a:solidFill>
            </c:spPr>
            <c:extLst>
              <c:ext xmlns:c16="http://schemas.microsoft.com/office/drawing/2014/chart" uri="{C3380CC4-5D6E-409C-BE32-E72D297353CC}">
                <c16:uniqueId val="{00000000-7FDE-49A6-B2A5-286C0DA2A9B8}"/>
              </c:ext>
            </c:extLst>
          </c:dPt>
          <c:dPt>
            <c:idx val="1"/>
            <c:bubble3D val="0"/>
            <c:spPr>
              <a:solidFill>
                <a:schemeClr val="accent1"/>
              </a:solidFill>
            </c:spPr>
            <c:extLst>
              <c:ext xmlns:c16="http://schemas.microsoft.com/office/drawing/2014/chart" uri="{C3380CC4-5D6E-409C-BE32-E72D297353CC}">
                <c16:uniqueId val="{00000002-7FDE-49A6-B2A5-286C0DA2A9B8}"/>
              </c:ext>
            </c:extLst>
          </c:dPt>
          <c:dPt>
            <c:idx val="2"/>
            <c:bubble3D val="0"/>
            <c:spPr>
              <a:solidFill>
                <a:schemeClr val="accent3"/>
              </a:solidFill>
            </c:spPr>
            <c:extLst>
              <c:ext xmlns:c16="http://schemas.microsoft.com/office/drawing/2014/chart" uri="{C3380CC4-5D6E-409C-BE32-E72D297353CC}">
                <c16:uniqueId val="{00000004-7FDE-49A6-B2A5-286C0DA2A9B8}"/>
              </c:ext>
            </c:extLst>
          </c:dPt>
          <c:dPt>
            <c:idx val="3"/>
            <c:bubble3D val="0"/>
            <c:extLst>
              <c:ext xmlns:c16="http://schemas.microsoft.com/office/drawing/2014/chart" uri="{C3380CC4-5D6E-409C-BE32-E72D297353CC}">
                <c16:uniqueId val="{00000005-7FDE-49A6-B2A5-286C0DA2A9B8}"/>
              </c:ext>
            </c:extLst>
          </c:dPt>
          <c:dLbls>
            <c:dLbl>
              <c:idx val="1"/>
              <c:layout>
                <c:manualLayout>
                  <c:x val="3.4230918609237077E-2"/>
                  <c:y val="0.17184619328327838"/>
                </c:manualLayout>
              </c:layout>
              <c:spPr>
                <a:solidFill>
                  <a:schemeClr val="bg1"/>
                </a:solidFill>
              </c:spPr>
              <c:txPr>
                <a:bodyPr/>
                <a:lstStyle/>
                <a:p>
                  <a:pPr>
                    <a:defRPr sz="1000" b="1">
                      <a:solidFill>
                        <a:srgbClr val="FF0000"/>
                      </a:solidFill>
                      <a:latin typeface="+mn-ea"/>
                      <a:ea typeface="+mn-ea"/>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FDE-49A6-B2A5-286C0DA2A9B8}"/>
                </c:ext>
              </c:extLst>
            </c:dLbl>
            <c:dLbl>
              <c:idx val="2"/>
              <c:layout>
                <c:manualLayout>
                  <c:x val="7.7086016146715841E-2"/>
                  <c:y val="6.11979166666666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FDE-49A6-B2A5-286C0DA2A9B8}"/>
                </c:ext>
              </c:extLst>
            </c:dLbl>
            <c:dLbl>
              <c:idx val="3"/>
              <c:delete val="1"/>
              <c:extLst>
                <c:ext xmlns:c15="http://schemas.microsoft.com/office/drawing/2012/chart" uri="{CE6537A1-D6FC-4f65-9D91-7224C49458BB}"/>
                <c:ext xmlns:c16="http://schemas.microsoft.com/office/drawing/2014/chart" uri="{C3380CC4-5D6E-409C-BE32-E72D297353CC}">
                  <c16:uniqueId val="{00000005-7FDE-49A6-B2A5-286C0DA2A9B8}"/>
                </c:ext>
              </c:extLst>
            </c:dLbl>
            <c:dLbl>
              <c:idx val="4"/>
              <c:layout>
                <c:manualLayout>
                  <c:x val="3.7826662292213473E-2"/>
                  <c:y val="0.1331018518518518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7FDE-49A6-B2A5-286C0DA2A9B8}"/>
                </c:ext>
              </c:extLst>
            </c:dLbl>
            <c:spPr>
              <a:solidFill>
                <a:schemeClr val="bg1"/>
              </a:solidFill>
            </c:spPr>
            <c:txPr>
              <a:bodyPr/>
              <a:lstStyle/>
              <a:p>
                <a:pPr>
                  <a:defRPr sz="1000">
                    <a:latin typeface="+mn-ea"/>
                    <a:ea typeface="+mn-ea"/>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'2020デリバティブ'!$B$2:$B$5</c:f>
              <c:strCache>
                <c:ptCount val="4"/>
                <c:pt idx="0">
                  <c:v>海外投資家</c:v>
                </c:pt>
                <c:pt idx="1">
                  <c:v>個 人</c:v>
                </c:pt>
                <c:pt idx="2">
                  <c:v>証券会社</c:v>
                </c:pt>
                <c:pt idx="3">
                  <c:v>その他法人</c:v>
                </c:pt>
              </c:strCache>
            </c:strRef>
          </c:cat>
          <c:val>
            <c:numRef>
              <c:f>'2020デリバティブ'!$D$2:$D$5</c:f>
              <c:numCache>
                <c:formatCode>0%</c:formatCode>
                <c:ptCount val="4"/>
                <c:pt idx="0">
                  <c:v>0.74246484368054755</c:v>
                </c:pt>
                <c:pt idx="1">
                  <c:v>0.15832847689513241</c:v>
                </c:pt>
                <c:pt idx="2">
                  <c:v>5.49396975072367E-2</c:v>
                </c:pt>
                <c:pt idx="3">
                  <c:v>2.2133490958541696E-2</c:v>
                </c:pt>
              </c:numCache>
            </c:numRef>
          </c:val>
          <c:extLst>
            <c:ext xmlns:c16="http://schemas.microsoft.com/office/drawing/2014/chart" uri="{C3380CC4-5D6E-409C-BE32-E72D297353CC}">
              <c16:uniqueId val="{00000007-7FDE-49A6-B2A5-286C0DA2A9B8}"/>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6719100132843"/>
          <c:y val="3.3485153654105544E-2"/>
          <c:w val="0.68228883910523164"/>
          <c:h val="0.96651484634589446"/>
        </c:manualLayout>
      </c:layout>
      <c:pieChart>
        <c:varyColors val="1"/>
        <c:ser>
          <c:idx val="0"/>
          <c:order val="0"/>
          <c:dPt>
            <c:idx val="0"/>
            <c:bubble3D val="0"/>
            <c:spPr>
              <a:solidFill>
                <a:schemeClr val="accent2"/>
              </a:solidFill>
            </c:spPr>
            <c:extLst>
              <c:ext xmlns:c16="http://schemas.microsoft.com/office/drawing/2014/chart" uri="{C3380CC4-5D6E-409C-BE32-E72D297353CC}">
                <c16:uniqueId val="{00000000-C58C-4A2A-A1C0-8FF24045E9FA}"/>
              </c:ext>
            </c:extLst>
          </c:dPt>
          <c:dPt>
            <c:idx val="1"/>
            <c:bubble3D val="0"/>
            <c:spPr>
              <a:solidFill>
                <a:schemeClr val="accent1"/>
              </a:solidFill>
            </c:spPr>
            <c:extLst>
              <c:ext xmlns:c16="http://schemas.microsoft.com/office/drawing/2014/chart" uri="{C3380CC4-5D6E-409C-BE32-E72D297353CC}">
                <c16:uniqueId val="{00000001-C58C-4A2A-A1C0-8FF24045E9FA}"/>
              </c:ext>
            </c:extLst>
          </c:dPt>
          <c:dPt>
            <c:idx val="2"/>
            <c:bubble3D val="0"/>
            <c:extLst>
              <c:ext xmlns:c16="http://schemas.microsoft.com/office/drawing/2014/chart" uri="{C3380CC4-5D6E-409C-BE32-E72D297353CC}">
                <c16:uniqueId val="{00000002-C58C-4A2A-A1C0-8FF24045E9FA}"/>
              </c:ext>
            </c:extLst>
          </c:dPt>
          <c:dPt>
            <c:idx val="3"/>
            <c:bubble3D val="0"/>
            <c:extLst>
              <c:ext xmlns:c16="http://schemas.microsoft.com/office/drawing/2014/chart" uri="{C3380CC4-5D6E-409C-BE32-E72D297353CC}">
                <c16:uniqueId val="{00000003-C58C-4A2A-A1C0-8FF24045E9FA}"/>
              </c:ext>
            </c:extLst>
          </c:dPt>
          <c:dLbls>
            <c:dLbl>
              <c:idx val="0"/>
              <c:layout>
                <c:manualLayout>
                  <c:x val="-0.20073306639159136"/>
                  <c:y val="-8.98854585132087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58C-4A2A-A1C0-8FF24045E9FA}"/>
                </c:ext>
              </c:extLst>
            </c:dLbl>
            <c:dLbl>
              <c:idx val="1"/>
              <c:spPr>
                <a:solidFill>
                  <a:schemeClr val="bg1"/>
                </a:solidFill>
              </c:spPr>
              <c:txPr>
                <a:bodyPr/>
                <a:lstStyle/>
                <a:p>
                  <a:pPr>
                    <a:defRPr b="1">
                      <a:solidFill>
                        <a:srgbClr val="FF0000"/>
                      </a:solidFill>
                      <a:latin typeface="+mn-ea"/>
                      <a:ea typeface="+mn-ea"/>
                    </a:defRPr>
                  </a:pPr>
                  <a:endParaRPr lang="ja-JP"/>
                </a:p>
              </c:txPr>
              <c:showLegendKey val="0"/>
              <c:showVal val="0"/>
              <c:showCatName val="1"/>
              <c:showSerName val="0"/>
              <c:showPercent val="1"/>
              <c:showBubbleSize val="0"/>
              <c:extLst>
                <c:ext xmlns:c16="http://schemas.microsoft.com/office/drawing/2014/chart" uri="{C3380CC4-5D6E-409C-BE32-E72D297353CC}">
                  <c16:uniqueId val="{00000001-C58C-4A2A-A1C0-8FF24045E9FA}"/>
                </c:ext>
              </c:extLst>
            </c:dLbl>
            <c:dLbl>
              <c:idx val="2"/>
              <c:layout>
                <c:manualLayout>
                  <c:x val="0.15707704059493427"/>
                  <c:y val="0.162921057142971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58C-4A2A-A1C0-8FF24045E9FA}"/>
                </c:ext>
              </c:extLst>
            </c:dLbl>
            <c:dLbl>
              <c:idx val="3"/>
              <c:delete val="1"/>
              <c:extLst>
                <c:ext xmlns:c15="http://schemas.microsoft.com/office/drawing/2012/chart" uri="{CE6537A1-D6FC-4f65-9D91-7224C49458BB}"/>
                <c:ext xmlns:c16="http://schemas.microsoft.com/office/drawing/2014/chart" uri="{C3380CC4-5D6E-409C-BE32-E72D297353CC}">
                  <c16:uniqueId val="{00000003-C58C-4A2A-A1C0-8FF24045E9FA}"/>
                </c:ext>
              </c:extLst>
            </c:dLbl>
            <c:spPr>
              <a:solidFill>
                <a:schemeClr val="bg1"/>
              </a:solidFill>
            </c:spPr>
            <c:txPr>
              <a:bodyPr/>
              <a:lstStyle/>
              <a:p>
                <a:pPr>
                  <a:defRPr>
                    <a:latin typeface="+mn-ea"/>
                    <a:ea typeface="+mn-ea"/>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'2020TSE 1st'!$K$19:$K$22</c:f>
              <c:strCache>
                <c:ptCount val="4"/>
                <c:pt idx="0">
                  <c:v>海外投資家</c:v>
                </c:pt>
                <c:pt idx="1">
                  <c:v>個 人</c:v>
                </c:pt>
                <c:pt idx="2">
                  <c:v>証券会社</c:v>
                </c:pt>
                <c:pt idx="3">
                  <c:v>その他法人</c:v>
                </c:pt>
              </c:strCache>
            </c:strRef>
          </c:cat>
          <c:val>
            <c:numRef>
              <c:f>'2020TSE 1st'!$M$19:$M$22</c:f>
              <c:numCache>
                <c:formatCode>0.0%</c:formatCode>
                <c:ptCount val="4"/>
                <c:pt idx="0">
                  <c:v>0.62554396994475359</c:v>
                </c:pt>
                <c:pt idx="1">
                  <c:v>0.16380111130080841</c:v>
                </c:pt>
                <c:pt idx="2">
                  <c:v>0.14370796767877178</c:v>
                </c:pt>
                <c:pt idx="3">
                  <c:v>6.6946951075666228E-2</c:v>
                </c:pt>
              </c:numCache>
            </c:numRef>
          </c:val>
          <c:extLst>
            <c:ext xmlns:c16="http://schemas.microsoft.com/office/drawing/2014/chart" uri="{C3380CC4-5D6E-409C-BE32-E72D297353CC}">
              <c16:uniqueId val="{00000004-C58C-4A2A-A1C0-8FF24045E9FA}"/>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961703167011352E-3"/>
          <c:y val="5.6323995655323103E-2"/>
          <c:w val="0.97361054108866385"/>
          <c:h val="0.72658413966910851"/>
        </c:manualLayout>
      </c:layout>
      <c:barChart>
        <c:barDir val="col"/>
        <c:grouping val="stacked"/>
        <c:varyColors val="0"/>
        <c:ser>
          <c:idx val="0"/>
          <c:order val="0"/>
          <c:tx>
            <c:strRef>
              <c:f>'【データ】国内IPO件数（会社のみ）'!$B$5</c:f>
              <c:strCache>
                <c:ptCount val="1"/>
                <c:pt idx="0">
                  <c:v>東証一・二部</c:v>
                </c:pt>
              </c:strCache>
            </c:strRef>
          </c:tx>
          <c:spPr>
            <a:solidFill>
              <a:srgbClr val="496EA6"/>
            </a:solidFill>
            <a:ln w="25400">
              <a:noFill/>
            </a:ln>
          </c:spPr>
          <c:invertIfNegative val="0"/>
          <c:dLbls>
            <c:dLbl>
              <c:idx val="13"/>
              <c:layout>
                <c:manualLayout>
                  <c:x val="1.0170312697074833E-2"/>
                  <c:y val="-1.1488908228048499E-2"/>
                </c:manualLayout>
              </c:layout>
              <c:spPr>
                <a:noFill/>
                <a:ln w="25400">
                  <a:noFill/>
                </a:ln>
              </c:spPr>
              <c:txPr>
                <a:bodyPr wrap="square" lIns="38100" tIns="19050" rIns="38100" bIns="19050" anchor="ctr">
                  <a:noAutofit/>
                </a:bodyPr>
                <a:lstStyle/>
                <a:p>
                  <a:pPr>
                    <a:defRPr sz="1400" b="0" i="0" u="none" strike="noStrike" baseline="0">
                      <a:solidFill>
                        <a:srgbClr val="FFFFFF"/>
                      </a:solidFill>
                      <a:latin typeface="メイリオ"/>
                      <a:ea typeface="メイリオ"/>
                      <a:cs typeface="メイリオ"/>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1.8681643186190793E-2"/>
                      <c:h val="6.4593195148805987E-2"/>
                    </c:manualLayout>
                  </c15:layout>
                </c:ext>
                <c:ext xmlns:c16="http://schemas.microsoft.com/office/drawing/2014/chart" uri="{C3380CC4-5D6E-409C-BE32-E72D297353CC}">
                  <c16:uniqueId val="{00000000-83D5-4FB3-81F7-AB8D78479CA7}"/>
                </c:ext>
              </c:extLst>
            </c:dLbl>
            <c:spPr>
              <a:noFill/>
              <a:ln w="25400">
                <a:noFill/>
              </a:ln>
            </c:spPr>
            <c:txPr>
              <a:bodyPr wrap="square" lIns="38100" tIns="19050" rIns="38100" bIns="19050" anchor="ctr">
                <a:spAutoFit/>
              </a:bodyPr>
              <a:lstStyle/>
              <a:p>
                <a:pPr>
                  <a:defRPr sz="1400" b="0" i="0" u="none" strike="noStrike" baseline="0">
                    <a:solidFill>
                      <a:srgbClr val="FFFFFF"/>
                    </a:solidFill>
                    <a:latin typeface="メイリオ"/>
                    <a:ea typeface="メイリオ"/>
                    <a:cs typeface="メイリオ"/>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'【データ】国内IPO件数（会社のみ）'!$L$4:$Y$4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'【データ】国内IPO件数（会社のみ）'!$L$5:$Y$5</c:f>
              <c:numCache>
                <c:formatCode>General</c:formatCode>
                <c:ptCount val="14"/>
                <c:pt idx="0">
                  <c:v>7</c:v>
                </c:pt>
                <c:pt idx="1">
                  <c:v>6</c:v>
                </c:pt>
                <c:pt idx="2">
                  <c:v>6</c:v>
                </c:pt>
                <c:pt idx="3">
                  <c:v>9</c:v>
                </c:pt>
                <c:pt idx="4">
                  <c:v>7</c:v>
                </c:pt>
                <c:pt idx="5">
                  <c:v>12</c:v>
                </c:pt>
                <c:pt idx="6">
                  <c:v>20</c:v>
                </c:pt>
                <c:pt idx="7">
                  <c:v>17</c:v>
                </c:pt>
                <c:pt idx="8">
                  <c:v>13</c:v>
                </c:pt>
                <c:pt idx="9">
                  <c:v>19</c:v>
                </c:pt>
                <c:pt idx="10">
                  <c:v>12</c:v>
                </c:pt>
                <c:pt idx="11">
                  <c:v>12</c:v>
                </c:pt>
                <c:pt idx="12">
                  <c:v>15</c:v>
                </c:pt>
                <c:pt idx="13">
                  <c:v>1</c:v>
                </c:pt>
              </c:numCache>
            </c:numRef>
          </c:val>
          <c:extLst>
            <c:ext xmlns:c16="http://schemas.microsoft.com/office/drawing/2014/chart" uri="{C3380CC4-5D6E-409C-BE32-E72D297353CC}">
              <c16:uniqueId val="{00000000-72D2-42DB-96C7-71C86E926FB1}"/>
            </c:ext>
          </c:extLst>
        </c:ser>
        <c:ser>
          <c:idx val="1"/>
          <c:order val="1"/>
          <c:tx>
            <c:strRef>
              <c:f>'【データ】国内IPO件数（会社のみ）'!$B$6</c:f>
              <c:strCache>
                <c:ptCount val="1"/>
                <c:pt idx="0">
                  <c:v>マザーズ</c:v>
                </c:pt>
              </c:strCache>
            </c:strRef>
          </c:tx>
          <c:spPr>
            <a:solidFill>
              <a:srgbClr val="B53434"/>
            </a:solidFill>
            <a:ln w="25400">
              <a:noFill/>
            </a:ln>
          </c:spPr>
          <c:invertIfNegative val="0"/>
          <c:dLbls>
            <c:spPr>
              <a:noFill/>
              <a:ln w="25400">
                <a:noFill/>
              </a:ln>
            </c:spPr>
            <c:txPr>
              <a:bodyPr/>
              <a:lstStyle/>
              <a:p>
                <a:pPr>
                  <a:defRPr sz="1400" b="0" i="0" u="none" strike="noStrike" baseline="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'【データ】国内IPO件数（会社のみ）'!$L$4:$Y$4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'【データ】国内IPO件数（会社のみ）'!$L$6:$Y$6</c:f>
              <c:numCache>
                <c:formatCode>General</c:formatCode>
                <c:ptCount val="14"/>
                <c:pt idx="0">
                  <c:v>12</c:v>
                </c:pt>
                <c:pt idx="1">
                  <c:v>4</c:v>
                </c:pt>
                <c:pt idx="2">
                  <c:v>6</c:v>
                </c:pt>
                <c:pt idx="3">
                  <c:v>11</c:v>
                </c:pt>
                <c:pt idx="4">
                  <c:v>23</c:v>
                </c:pt>
                <c:pt idx="5">
                  <c:v>29</c:v>
                </c:pt>
                <c:pt idx="6">
                  <c:v>44</c:v>
                </c:pt>
                <c:pt idx="7">
                  <c:v>61</c:v>
                </c:pt>
                <c:pt idx="8">
                  <c:v>54</c:v>
                </c:pt>
                <c:pt idx="9">
                  <c:v>49</c:v>
                </c:pt>
                <c:pt idx="10">
                  <c:v>63</c:v>
                </c:pt>
                <c:pt idx="11">
                  <c:v>63</c:v>
                </c:pt>
                <c:pt idx="12">
                  <c:v>63</c:v>
                </c:pt>
                <c:pt idx="13">
                  <c:v>15</c:v>
                </c:pt>
              </c:numCache>
            </c:numRef>
          </c:val>
          <c:extLst>
            <c:ext xmlns:c16="http://schemas.microsoft.com/office/drawing/2014/chart" uri="{C3380CC4-5D6E-409C-BE32-E72D297353CC}">
              <c16:uniqueId val="{00000001-72D2-42DB-96C7-71C86E926FB1}"/>
            </c:ext>
          </c:extLst>
        </c:ser>
        <c:ser>
          <c:idx val="3"/>
          <c:order val="2"/>
          <c:tx>
            <c:strRef>
              <c:f>'【データ】国内IPO件数（会社のみ）'!$B$7</c:f>
              <c:strCache>
                <c:ptCount val="1"/>
                <c:pt idx="0">
                  <c:v>ジャスダック</c:v>
                </c:pt>
              </c:strCache>
            </c:strRef>
          </c:tx>
          <c:spPr>
            <a:solidFill>
              <a:srgbClr val="46863C"/>
            </a:solidFill>
            <a:ln w="28575">
              <a:noFill/>
            </a:ln>
          </c:spPr>
          <c:invertIfNegative val="0"/>
          <c:dLbls>
            <c:dLbl>
              <c:idx val="13"/>
              <c:layout>
                <c:manualLayout>
                  <c:x val="-1.0170312697074834E-2"/>
                  <c:y val="5.10618143468822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29-41AB-9F8C-08F2076F5E9A}"/>
                </c:ext>
              </c:extLst>
            </c:dLbl>
            <c:spPr>
              <a:noFill/>
              <a:ln w="25400">
                <a:noFill/>
              </a:ln>
            </c:spPr>
            <c:txPr>
              <a:bodyPr/>
              <a:lstStyle/>
              <a:p>
                <a:pPr>
                  <a:defRPr sz="14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'【データ】国内IPO件数（会社のみ）'!$L$4:$Y$4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'【データ】国内IPO件数（会社のみ）'!$L$7:$Y$7</c:f>
              <c:numCache>
                <c:formatCode>General</c:formatCode>
                <c:ptCount val="14"/>
                <c:pt idx="0">
                  <c:v>19</c:v>
                </c:pt>
                <c:pt idx="1">
                  <c:v>8</c:v>
                </c:pt>
                <c:pt idx="2">
                  <c:v>10</c:v>
                </c:pt>
                <c:pt idx="3">
                  <c:v>16</c:v>
                </c:pt>
                <c:pt idx="4">
                  <c:v>14</c:v>
                </c:pt>
                <c:pt idx="5">
                  <c:v>12</c:v>
                </c:pt>
                <c:pt idx="6">
                  <c:v>11</c:v>
                </c:pt>
                <c:pt idx="7">
                  <c:v>11</c:v>
                </c:pt>
                <c:pt idx="8">
                  <c:v>14</c:v>
                </c:pt>
                <c:pt idx="9">
                  <c:v>18</c:v>
                </c:pt>
                <c:pt idx="10">
                  <c:v>14</c:v>
                </c:pt>
                <c:pt idx="11">
                  <c:v>6</c:v>
                </c:pt>
                <c:pt idx="12">
                  <c:v>14</c:v>
                </c:pt>
                <c:pt idx="13">
                  <c:v>4</c:v>
                </c:pt>
              </c:numCache>
            </c:numRef>
          </c:val>
          <c:extLst>
            <c:ext xmlns:c16="http://schemas.microsoft.com/office/drawing/2014/chart" uri="{C3380CC4-5D6E-409C-BE32-E72D297353CC}">
              <c16:uniqueId val="{00000002-72D2-42DB-96C7-71C86E926FB1}"/>
            </c:ext>
          </c:extLst>
        </c:ser>
        <c:ser>
          <c:idx val="4"/>
          <c:order val="3"/>
          <c:tx>
            <c:strRef>
              <c:f>'【データ】国内IPO件数（会社のみ）'!$B$8</c:f>
              <c:strCache>
                <c:ptCount val="1"/>
                <c:pt idx="0">
                  <c:v>ヘラクレス</c:v>
                </c:pt>
              </c:strCache>
            </c:strRef>
          </c:tx>
          <c:spPr>
            <a:solidFill>
              <a:srgbClr val="99CC00"/>
            </a:solidFill>
            <a:ln w="28575">
              <a:noFill/>
            </a:ln>
          </c:spPr>
          <c:invertIfNegative val="0"/>
          <c:dLbls>
            <c:spPr>
              <a:noFill/>
              <a:ln>
                <a:noFill/>
              </a:ln>
              <a:effectLst/>
            </c:spPr>
            <c:txPr>
              <a:bodyPr wrap="square" lIns="38100" tIns="19050" rIns="38100" bIns="19050" anchor="ctr">
                <a:spAutoFit/>
              </a:bodyPr>
              <a:lstStyle/>
              <a:p>
                <a:pPr>
                  <a:defRPr sz="1400">
                    <a:latin typeface="+mn-ea"/>
                    <a:ea typeface="+mn-ea"/>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'【データ】国内IPO件数（会社のみ）'!$L$4:$Y$4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'【データ】国内IPO件数（会社のみ）'!$L$8:$Y$8</c:f>
              <c:numCache>
                <c:formatCode>General</c:formatCode>
                <c:ptCount val="14"/>
                <c:pt idx="0">
                  <c:v>9</c:v>
                </c:pt>
                <c:pt idx="1">
                  <c:v>1</c:v>
                </c:pt>
              </c:numCache>
            </c:numRef>
          </c:val>
          <c:extLst>
            <c:ext xmlns:c16="http://schemas.microsoft.com/office/drawing/2014/chart" uri="{C3380CC4-5D6E-409C-BE32-E72D297353CC}">
              <c16:uniqueId val="{00000003-72D2-42DB-96C7-71C86E926FB1}"/>
            </c:ext>
          </c:extLst>
        </c:ser>
        <c:ser>
          <c:idx val="2"/>
          <c:order val="4"/>
          <c:tx>
            <c:strRef>
              <c:f>'【データ】国内IPO件数（会社のみ）'!$B$9</c:f>
              <c:strCache>
                <c:ptCount val="1"/>
                <c:pt idx="0">
                  <c:v>TOKYO PRO</c:v>
                </c:pt>
              </c:strCache>
            </c:strRef>
          </c:tx>
          <c:spPr>
            <a:solidFill>
              <a:srgbClr val="EFE87E"/>
            </a:solidFill>
            <a:ln w="25400">
              <a:noFill/>
            </a:ln>
          </c:spPr>
          <c:invertIfNegative val="0"/>
          <c:dLbls>
            <c:dLbl>
              <c:idx val="3"/>
              <c:layout>
                <c:manualLayout>
                  <c:x val="-1.1783038904648703E-7"/>
                  <c:y val="7.712095689531346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D2-42DB-96C7-71C86E926FB1}"/>
                </c:ext>
              </c:extLst>
            </c:dLbl>
            <c:dLbl>
              <c:idx val="4"/>
              <c:layout>
                <c:manualLayout>
                  <c:x val="8.978675645342312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D2-42DB-96C7-71C86E926FB1}"/>
                </c:ext>
              </c:extLst>
            </c:dLbl>
            <c:dLbl>
              <c:idx val="5"/>
              <c:layout>
                <c:manualLayout>
                  <c:x val="5.985783763561541E-3"/>
                  <c:y val="3.445240986667711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D2-42DB-96C7-71C86E926FB1}"/>
                </c:ext>
              </c:extLst>
            </c:dLbl>
            <c:dLbl>
              <c:idx val="6"/>
              <c:layout>
                <c:manualLayout>
                  <c:x val="8.9915173986422226E-3"/>
                  <c:y val="5.143307159329651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D2-42DB-96C7-71C86E926FB1}"/>
                </c:ext>
              </c:extLst>
            </c:dLbl>
            <c:dLbl>
              <c:idx val="7"/>
              <c:layout>
                <c:manualLayout>
                  <c:x val="1.7275584659661652E-2"/>
                  <c:y val="7.9628106188219005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D2-42DB-96C7-71C86E926FB1}"/>
                </c:ext>
              </c:extLst>
            </c:dLbl>
            <c:dLbl>
              <c:idx val="8"/>
              <c:layout>
                <c:manualLayout>
                  <c:x val="1.197156752712319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D2-42DB-96C7-71C86E926FB1}"/>
                </c:ext>
              </c:extLst>
            </c:dLbl>
            <c:dLbl>
              <c:idx val="9"/>
              <c:layout>
                <c:manualLayout>
                  <c:x val="1.08907053403902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D2-42DB-96C7-71C86E926FB1}"/>
                </c:ext>
              </c:extLst>
            </c:dLbl>
            <c:dLbl>
              <c:idx val="13"/>
              <c:layout>
                <c:manualLayout>
                  <c:x val="8.899023609940479E-3"/>
                  <c:y val="-2.0424725738752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29-41AB-9F8C-08F2076F5E9A}"/>
                </c:ext>
              </c:extLst>
            </c:dLbl>
            <c:spPr>
              <a:noFill/>
              <a:ln w="25400">
                <a:noFill/>
              </a:ln>
            </c:spPr>
            <c:txPr>
              <a:bodyPr/>
              <a:lstStyle/>
              <a:p>
                <a:pPr>
                  <a:defRPr sz="1400" b="0" i="0" u="none" strike="noStrike" baseline="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'【データ】国内IPO件数（会社のみ）'!$L$4:$Y$4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'【データ】国内IPO件数（会社のみ）'!$L$9:$Y$9</c:f>
              <c:numCache>
                <c:formatCode>General</c:formatCode>
                <c:ptCount val="14"/>
                <c:pt idx="3">
                  <c:v>1</c:v>
                </c:pt>
                <c:pt idx="4">
                  <c:v>2</c:v>
                </c:pt>
                <c:pt idx="5">
                  <c:v>4</c:v>
                </c:pt>
                <c:pt idx="6">
                  <c:v>3</c:v>
                </c:pt>
                <c:pt idx="7">
                  <c:v>6</c:v>
                </c:pt>
                <c:pt idx="8">
                  <c:v>3</c:v>
                </c:pt>
                <c:pt idx="9">
                  <c:v>7</c:v>
                </c:pt>
                <c:pt idx="10">
                  <c:v>8</c:v>
                </c:pt>
                <c:pt idx="11">
                  <c:v>9</c:v>
                </c:pt>
                <c:pt idx="12">
                  <c:v>10</c:v>
                </c:pt>
                <c:pt idx="13">
                  <c:v>4</c:v>
                </c:pt>
              </c:numCache>
            </c:numRef>
          </c:val>
          <c:extLst>
            <c:ext xmlns:c16="http://schemas.microsoft.com/office/drawing/2014/chart" uri="{C3380CC4-5D6E-409C-BE32-E72D297353CC}">
              <c16:uniqueId val="{0000000B-72D2-42DB-96C7-71C86E926FB1}"/>
            </c:ext>
          </c:extLst>
        </c:ser>
        <c:ser>
          <c:idx val="6"/>
          <c:order val="5"/>
          <c:tx>
            <c:strRef>
              <c:f>'【データ】国内IPO件数（会社のみ）'!$B$10</c:f>
              <c:strCache>
                <c:ptCount val="1"/>
                <c:pt idx="0">
                  <c:v>他市場ＩＰＯ</c:v>
                </c:pt>
              </c:strCache>
            </c:strRef>
          </c:tx>
          <c:spPr>
            <a:solidFill>
              <a:schemeClr val="bg1">
                <a:lumMod val="75000"/>
              </a:schemeClr>
            </a:solidFill>
            <a:ln w="28575">
              <a:noFill/>
            </a:ln>
          </c:spPr>
          <c:invertIfNegative val="0"/>
          <c:dLbls>
            <c:dLbl>
              <c:idx val="0"/>
              <c:layout>
                <c:manualLayout>
                  <c:x val="-1.4964459408903853E-2"/>
                  <c:y val="-1.32672595030099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D2-42DB-96C7-71C86E926FB1}"/>
                </c:ext>
              </c:extLst>
            </c:dLbl>
            <c:dLbl>
              <c:idx val="3"/>
              <c:layout>
                <c:manualLayout>
                  <c:x val="1.0475121586232643E-2"/>
                  <c:y val="6.08063732920357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D2-42DB-96C7-71C86E926FB1}"/>
                </c:ext>
              </c:extLst>
            </c:dLbl>
            <c:dLbl>
              <c:idx val="4"/>
              <c:layout>
                <c:manualLayout>
                  <c:x val="-1.1971567527123137E-2"/>
                  <c:y val="-2.41172092294433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D2-42DB-96C7-71C86E926FB1}"/>
                </c:ext>
              </c:extLst>
            </c:dLbl>
            <c:dLbl>
              <c:idx val="5"/>
              <c:layout>
                <c:manualLayout>
                  <c:x val="-1.7957351290684626E-2"/>
                  <c:y val="-1.6583747927031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2D2-42DB-96C7-71C86E926FB1}"/>
                </c:ext>
              </c:extLst>
            </c:dLbl>
            <c:dLbl>
              <c:idx val="6"/>
              <c:layout>
                <c:manualLayout>
                  <c:x val="-1.826121687391024E-2"/>
                  <c:y val="-1.03359951978698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D2-42DB-96C7-71C86E926FB1}"/>
                </c:ext>
              </c:extLst>
            </c:dLbl>
            <c:dLbl>
              <c:idx val="7"/>
              <c:layout>
                <c:manualLayout>
                  <c:x val="-2.0007787896927483E-2"/>
                  <c:y val="-1.9004156544655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2D2-42DB-96C7-71C86E926FB1}"/>
                </c:ext>
              </c:extLst>
            </c:dLbl>
            <c:dLbl>
              <c:idx val="8"/>
              <c:layout>
                <c:manualLayout>
                  <c:x val="-1.3468013468013358E-2"/>
                  <c:y val="-1.6583747927031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2D2-42DB-96C7-71C86E926FB1}"/>
                </c:ext>
              </c:extLst>
            </c:dLbl>
            <c:dLbl>
              <c:idx val="9"/>
              <c:layout>
                <c:manualLayout>
                  <c:x val="-1.244652038901746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2D2-42DB-96C7-71C86E926FB1}"/>
                </c:ext>
              </c:extLst>
            </c:dLbl>
            <c:spPr>
              <a:noFill/>
              <a:ln w="25400">
                <a:noFill/>
              </a:ln>
            </c:spPr>
            <c:txPr>
              <a:bodyPr/>
              <a:lstStyle/>
              <a:p>
                <a:pPr>
                  <a:defRPr sz="14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'【データ】国内IPO件数（会社のみ）'!$L$4:$Y$4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'【データ】国内IPO件数（会社のみ）'!$L$10:$Y$10</c:f>
              <c:numCache>
                <c:formatCode>General</c:formatCode>
                <c:ptCount val="14"/>
                <c:pt idx="0">
                  <c:v>2</c:v>
                </c:pt>
                <c:pt idx="4">
                  <c:v>2</c:v>
                </c:pt>
                <c:pt idx="5">
                  <c:v>1</c:v>
                </c:pt>
                <c:pt idx="6">
                  <c:v>2</c:v>
                </c:pt>
                <c:pt idx="7">
                  <c:v>3</c:v>
                </c:pt>
                <c:pt idx="8">
                  <c:v>2</c:v>
                </c:pt>
                <c:pt idx="9">
                  <c:v>3</c:v>
                </c:pt>
                <c:pt idx="10">
                  <c:v>1</c:v>
                </c:pt>
                <c:pt idx="11">
                  <c:v>4</c:v>
                </c:pt>
              </c:numCache>
            </c:numRef>
          </c:val>
          <c:extLst>
            <c:ext xmlns:c16="http://schemas.microsoft.com/office/drawing/2014/chart" uri="{C3380CC4-5D6E-409C-BE32-E72D297353CC}">
              <c16:uniqueId val="{00000014-72D2-42DB-96C7-71C86E926FB1}"/>
            </c:ext>
          </c:extLst>
        </c:ser>
        <c:dLbls>
          <c:showLegendKey val="0"/>
          <c:showVal val="0"/>
          <c:showCatName val="0"/>
          <c:showSerName val="0"/>
          <c:showPercent val="0"/>
          <c:showBubbleSize val="0"/>
        </c:dLbls>
        <c:gapWidth val="67"/>
        <c:overlap val="100"/>
        <c:axId val="938159615"/>
        <c:axId val="1"/>
      </c:barChart>
      <c:lineChart>
        <c:grouping val="standard"/>
        <c:varyColors val="0"/>
        <c:ser>
          <c:idx val="5"/>
          <c:order val="6"/>
          <c:tx>
            <c:strRef>
              <c:f>'【データ】国内IPO件数（会社のみ）'!$B$11</c:f>
              <c:strCache>
                <c:ptCount val="1"/>
                <c:pt idx="0">
                  <c:v>合計</c:v>
                </c:pt>
              </c:strCache>
            </c:strRef>
          </c:tx>
          <c:spPr>
            <a:ln>
              <a:noFill/>
            </a:ln>
          </c:spPr>
          <c:marker>
            <c:symbol val="none"/>
          </c:marker>
          <c:dLbls>
            <c:spPr>
              <a:noFill/>
              <a:ln w="25400">
                <a:noFill/>
              </a:ln>
            </c:spPr>
            <c:txPr>
              <a:bodyPr wrap="square" lIns="38100" tIns="19050" rIns="38100" bIns="19050" anchor="ctr">
                <a:spAutoFit/>
              </a:bodyPr>
              <a:lstStyle/>
              <a:p>
                <a:pPr>
                  <a:defRPr sz="1600" b="1" i="0" u="none" strike="noStrike" baseline="0">
                    <a:solidFill>
                      <a:srgbClr val="000000"/>
                    </a:solidFill>
                    <a:latin typeface="メイリオ"/>
                    <a:ea typeface="メイリオ"/>
                    <a:cs typeface="メイリオ"/>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'【データ】国内IPO件数（会社のみ）'!$L$4:$Y$4</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'【データ】国内IPO件数（会社のみ）'!$L$11:$Y$11</c:f>
              <c:numCache>
                <c:formatCode>General</c:formatCode>
                <c:ptCount val="14"/>
                <c:pt idx="0">
                  <c:v>49</c:v>
                </c:pt>
                <c:pt idx="1">
                  <c:v>19</c:v>
                </c:pt>
                <c:pt idx="2">
                  <c:v>22</c:v>
                </c:pt>
                <c:pt idx="3">
                  <c:v>37</c:v>
                </c:pt>
                <c:pt idx="4">
                  <c:v>48</c:v>
                </c:pt>
                <c:pt idx="5">
                  <c:v>58</c:v>
                </c:pt>
                <c:pt idx="6">
                  <c:v>80</c:v>
                </c:pt>
                <c:pt idx="7">
                  <c:v>98</c:v>
                </c:pt>
                <c:pt idx="8">
                  <c:v>86</c:v>
                </c:pt>
                <c:pt idx="9">
                  <c:v>96</c:v>
                </c:pt>
                <c:pt idx="10">
                  <c:v>98</c:v>
                </c:pt>
                <c:pt idx="11">
                  <c:v>94</c:v>
                </c:pt>
                <c:pt idx="12">
                  <c:v>102</c:v>
                </c:pt>
                <c:pt idx="13">
                  <c:v>24</c:v>
                </c:pt>
              </c:numCache>
            </c:numRef>
          </c:val>
          <c:smooth val="0"/>
          <c:extLst>
            <c:ext xmlns:c16="http://schemas.microsoft.com/office/drawing/2014/chart" uri="{C3380CC4-5D6E-409C-BE32-E72D297353CC}">
              <c16:uniqueId val="{00000015-72D2-42DB-96C7-71C86E926FB1}"/>
            </c:ext>
          </c:extLst>
        </c:ser>
        <c:dLbls>
          <c:showLegendKey val="0"/>
          <c:showVal val="0"/>
          <c:showCatName val="0"/>
          <c:showSerName val="0"/>
          <c:showPercent val="0"/>
          <c:showBubbleSize val="0"/>
        </c:dLbls>
        <c:marker val="1"/>
        <c:smooth val="0"/>
        <c:axId val="938159615"/>
        <c:axId val="1"/>
      </c:lineChart>
      <c:catAx>
        <c:axId val="938159615"/>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メイリオ"/>
                <a:ea typeface="メイリオ"/>
                <a:cs typeface="メイリオ"/>
              </a:defRPr>
            </a:pPr>
            <a:endParaRPr lang="ja-JP"/>
          </a:p>
        </c:txPr>
        <c:crossAx val="1"/>
        <c:crosses val="autoZero"/>
        <c:auto val="1"/>
        <c:lblAlgn val="ctr"/>
        <c:lblOffset val="100"/>
        <c:noMultiLvlLbl val="0"/>
      </c:catAx>
      <c:valAx>
        <c:axId val="1"/>
        <c:scaling>
          <c:orientation val="minMax"/>
        </c:scaling>
        <c:delete val="1"/>
        <c:axPos val="l"/>
        <c:numFmt formatCode="General" sourceLinked="1"/>
        <c:majorTickMark val="in"/>
        <c:minorTickMark val="none"/>
        <c:tickLblPos val="nextTo"/>
        <c:crossAx val="938159615"/>
        <c:crosses val="autoZero"/>
        <c:crossBetween val="between"/>
      </c:valAx>
      <c:spPr>
        <a:noFill/>
        <a:ln w="25400">
          <a:noFill/>
        </a:ln>
      </c:spPr>
    </c:plotArea>
    <c:legend>
      <c:legendPos val="b"/>
      <c:legendEntry>
        <c:idx val="6"/>
        <c:delete val="1"/>
      </c:legendEntry>
      <c:layout>
        <c:manualLayout>
          <c:xMode val="edge"/>
          <c:yMode val="edge"/>
          <c:x val="3.6209716652685821E-3"/>
          <c:y val="0.92984971141028505"/>
          <c:w val="0.98526479750778806"/>
          <c:h val="5.830422212451869E-2"/>
        </c:manualLayout>
      </c:layout>
      <c:overlay val="0"/>
      <c:spPr>
        <a:noFill/>
        <a:ln w="25400">
          <a:noFill/>
        </a:ln>
      </c:spPr>
      <c:txPr>
        <a:bodyPr/>
        <a:lstStyle/>
        <a:p>
          <a:pPr>
            <a:defRPr sz="1200" b="0" i="0" u="none" strike="noStrike" baseline="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no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0.00576</cdr:x>
      <cdr:y>0.00935</cdr:y>
    </cdr:from>
    <cdr:to>
      <cdr:x>0.22021</cdr:x>
      <cdr:y>0.07641</cdr:y>
    </cdr:to>
    <cdr:sp macro="" textlink="">
      <cdr:nvSpPr>
        <cdr:cNvPr id="2" name="正方形/長方形 1"/>
        <cdr:cNvSpPr/>
      </cdr:nvSpPr>
      <cdr:spPr>
        <a:xfrm xmlns:a="http://schemas.openxmlformats.org/drawingml/2006/main">
          <a:off x="21178" y="26806"/>
          <a:ext cx="788447" cy="19226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800"/>
            <a:t>（千人）</a:t>
          </a:r>
          <a:endParaRPr lang="ja-JP" sz="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425" tIns="45712" rIns="91425" bIns="45712" rtlCol="0"/>
          <a:lstStyle>
            <a:lvl1pPr algn="r">
              <a:defRPr sz="1200"/>
            </a:lvl1pPr>
          </a:lstStyle>
          <a:p>
            <a:fld id="{1192CACA-933B-47C5-8DD7-8B802563E468}" type="datetimeFigureOut">
              <a:rPr kumimoji="1" lang="ja-JP" altLang="en-US" smtClean="0"/>
              <a:t>2021/8/30</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2" rIns="91425"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425" tIns="45712" rIns="91425" bIns="45712" rtlCol="0" anchor="b"/>
          <a:lstStyle>
            <a:lvl1pPr algn="r">
              <a:defRPr sz="1200"/>
            </a:lvl1pPr>
          </a:lstStyle>
          <a:p>
            <a:fld id="{15934DF6-E7C1-46B2-A981-D60E6EE6C7F0}" type="slidenum">
              <a:rPr kumimoji="1" lang="ja-JP" altLang="en-US" smtClean="0"/>
              <a:t>‹#›</a:t>
            </a:fld>
            <a:endParaRPr kumimoji="1" lang="ja-JP" altLang="en-US"/>
          </a:p>
        </p:txBody>
      </p:sp>
    </p:spTree>
    <p:extLst>
      <p:ext uri="{BB962C8B-B14F-4D97-AF65-F5344CB8AC3E}">
        <p14:creationId xmlns:p14="http://schemas.microsoft.com/office/powerpoint/2010/main" val="16386359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1</a:t>
            </a:fld>
            <a:endParaRPr kumimoji="1" lang="ja-JP" altLang="en-US" dirty="0"/>
          </a:p>
        </p:txBody>
      </p:sp>
    </p:spTree>
    <p:extLst>
      <p:ext uri="{BB962C8B-B14F-4D97-AF65-F5344CB8AC3E}">
        <p14:creationId xmlns:p14="http://schemas.microsoft.com/office/powerpoint/2010/main" val="178124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8180" indent="-472725" algn="just" defTabSz="72726">
              <a:lnSpc>
                <a:spcPts val="707"/>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18</a:t>
            </a:fld>
            <a:endParaRPr kumimoji="1" lang="ja-JP" altLang="en-US" dirty="0"/>
          </a:p>
        </p:txBody>
      </p:sp>
    </p:spTree>
    <p:extLst>
      <p:ext uri="{BB962C8B-B14F-4D97-AF65-F5344CB8AC3E}">
        <p14:creationId xmlns:p14="http://schemas.microsoft.com/office/powerpoint/2010/main" val="114438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19</a:t>
            </a:fld>
            <a:endParaRPr kumimoji="1" lang="ja-JP" altLang="en-US" dirty="0"/>
          </a:p>
        </p:txBody>
      </p:sp>
    </p:spTree>
    <p:extLst>
      <p:ext uri="{BB962C8B-B14F-4D97-AF65-F5344CB8AC3E}">
        <p14:creationId xmlns:p14="http://schemas.microsoft.com/office/powerpoint/2010/main" val="408963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25</a:t>
            </a:fld>
            <a:endParaRPr kumimoji="1" lang="ja-JP" altLang="en-US" dirty="0"/>
          </a:p>
        </p:txBody>
      </p:sp>
    </p:spTree>
    <p:extLst>
      <p:ext uri="{BB962C8B-B14F-4D97-AF65-F5344CB8AC3E}">
        <p14:creationId xmlns:p14="http://schemas.microsoft.com/office/powerpoint/2010/main" val="359639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27</a:t>
            </a:fld>
            <a:endParaRPr lang="ja-JP" altLang="en-US"/>
          </a:p>
        </p:txBody>
      </p:sp>
    </p:spTree>
    <p:extLst>
      <p:ext uri="{BB962C8B-B14F-4D97-AF65-F5344CB8AC3E}">
        <p14:creationId xmlns:p14="http://schemas.microsoft.com/office/powerpoint/2010/main" val="375480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28</a:t>
            </a:fld>
            <a:endParaRPr lang="ja-JP" altLang="en-US"/>
          </a:p>
        </p:txBody>
      </p:sp>
    </p:spTree>
    <p:extLst>
      <p:ext uri="{BB962C8B-B14F-4D97-AF65-F5344CB8AC3E}">
        <p14:creationId xmlns:p14="http://schemas.microsoft.com/office/powerpoint/2010/main" val="194991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8180" indent="-472725" algn="just" defTabSz="72726">
              <a:lnSpc>
                <a:spcPts val="707"/>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33</a:t>
            </a:fld>
            <a:endParaRPr kumimoji="1" lang="ja-JP" altLang="en-US" dirty="0"/>
          </a:p>
        </p:txBody>
      </p:sp>
    </p:spTree>
    <p:extLst>
      <p:ext uri="{BB962C8B-B14F-4D97-AF65-F5344CB8AC3E}">
        <p14:creationId xmlns:p14="http://schemas.microsoft.com/office/powerpoint/2010/main" val="749757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8180" indent="-472725" algn="just" defTabSz="72726">
              <a:lnSpc>
                <a:spcPts val="707"/>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34</a:t>
            </a:fld>
            <a:endParaRPr kumimoji="1" lang="ja-JP" altLang="en-US" dirty="0"/>
          </a:p>
        </p:txBody>
      </p:sp>
    </p:spTree>
    <p:extLst>
      <p:ext uri="{BB962C8B-B14F-4D97-AF65-F5344CB8AC3E}">
        <p14:creationId xmlns:p14="http://schemas.microsoft.com/office/powerpoint/2010/main" val="127725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35</a:t>
            </a:fld>
            <a:endParaRPr kumimoji="1" lang="ja-JP" altLang="en-US" dirty="0"/>
          </a:p>
        </p:txBody>
      </p:sp>
    </p:spTree>
    <p:extLst>
      <p:ext uri="{BB962C8B-B14F-4D97-AF65-F5344CB8AC3E}">
        <p14:creationId xmlns:p14="http://schemas.microsoft.com/office/powerpoint/2010/main" val="1510883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404CE-5901-4433-A4E3-CDF533FEFA05}" type="slidenum">
              <a:rPr kumimoji="1" lang="ja-JP" altLang="en-US" smtClean="0"/>
              <a:t>38</a:t>
            </a:fld>
            <a:endParaRPr kumimoji="1" lang="ja-JP" altLang="en-US"/>
          </a:p>
        </p:txBody>
      </p:sp>
    </p:spTree>
    <p:extLst>
      <p:ext uri="{BB962C8B-B14F-4D97-AF65-F5344CB8AC3E}">
        <p14:creationId xmlns:p14="http://schemas.microsoft.com/office/powerpoint/2010/main" val="3342401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8180" indent="-472725" algn="just" defTabSz="72726">
              <a:lnSpc>
                <a:spcPts val="707"/>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44</a:t>
            </a:fld>
            <a:endParaRPr kumimoji="1" lang="ja-JP" altLang="en-US" dirty="0"/>
          </a:p>
        </p:txBody>
      </p:sp>
    </p:spTree>
    <p:extLst>
      <p:ext uri="{BB962C8B-B14F-4D97-AF65-F5344CB8AC3E}">
        <p14:creationId xmlns:p14="http://schemas.microsoft.com/office/powerpoint/2010/main" val="213675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2</a:t>
            </a:fld>
            <a:endParaRPr kumimoji="1" lang="ja-JP" altLang="en-US" dirty="0"/>
          </a:p>
        </p:txBody>
      </p:sp>
    </p:spTree>
    <p:extLst>
      <p:ext uri="{BB962C8B-B14F-4D97-AF65-F5344CB8AC3E}">
        <p14:creationId xmlns:p14="http://schemas.microsoft.com/office/powerpoint/2010/main" val="105267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8180" indent="-472725" algn="just" defTabSz="72726">
              <a:lnSpc>
                <a:spcPts val="707"/>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45</a:t>
            </a:fld>
            <a:endParaRPr kumimoji="1" lang="ja-JP" altLang="en-US" dirty="0"/>
          </a:p>
        </p:txBody>
      </p:sp>
    </p:spTree>
    <p:extLst>
      <p:ext uri="{BB962C8B-B14F-4D97-AF65-F5344CB8AC3E}">
        <p14:creationId xmlns:p14="http://schemas.microsoft.com/office/powerpoint/2010/main" val="4182120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8180" indent="-472725" algn="just" defTabSz="72726">
              <a:lnSpc>
                <a:spcPts val="707"/>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46</a:t>
            </a:fld>
            <a:endParaRPr kumimoji="1" lang="ja-JP" altLang="en-US" dirty="0"/>
          </a:p>
        </p:txBody>
      </p:sp>
    </p:spTree>
    <p:extLst>
      <p:ext uri="{BB962C8B-B14F-4D97-AF65-F5344CB8AC3E}">
        <p14:creationId xmlns:p14="http://schemas.microsoft.com/office/powerpoint/2010/main" val="324517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50</a:t>
            </a:fld>
            <a:endParaRPr kumimoji="1" lang="ja-JP" altLang="en-US" dirty="0"/>
          </a:p>
        </p:txBody>
      </p:sp>
    </p:spTree>
    <p:extLst>
      <p:ext uri="{BB962C8B-B14F-4D97-AF65-F5344CB8AC3E}">
        <p14:creationId xmlns:p14="http://schemas.microsoft.com/office/powerpoint/2010/main" val="3191385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52</a:t>
            </a:fld>
            <a:endParaRPr kumimoji="1" lang="ja-JP" altLang="en-US"/>
          </a:p>
        </p:txBody>
      </p:sp>
    </p:spTree>
    <p:extLst>
      <p:ext uri="{BB962C8B-B14F-4D97-AF65-F5344CB8AC3E}">
        <p14:creationId xmlns:p14="http://schemas.microsoft.com/office/powerpoint/2010/main" val="387825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3470778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56</a:t>
            </a:fld>
            <a:endParaRPr kumimoji="1" lang="ja-JP" altLang="en-US"/>
          </a:p>
        </p:txBody>
      </p:sp>
    </p:spTree>
    <p:extLst>
      <p:ext uri="{BB962C8B-B14F-4D97-AF65-F5344CB8AC3E}">
        <p14:creationId xmlns:p14="http://schemas.microsoft.com/office/powerpoint/2010/main" val="2717123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57</a:t>
            </a:fld>
            <a:endParaRPr kumimoji="1" lang="ja-JP" altLang="en-US"/>
          </a:p>
        </p:txBody>
      </p:sp>
    </p:spTree>
    <p:extLst>
      <p:ext uri="{BB962C8B-B14F-4D97-AF65-F5344CB8AC3E}">
        <p14:creationId xmlns:p14="http://schemas.microsoft.com/office/powerpoint/2010/main" val="89676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1119289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3676820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62</a:t>
            </a:fld>
            <a:endParaRPr kumimoji="1" lang="ja-JP" altLang="en-US"/>
          </a:p>
        </p:txBody>
      </p:sp>
    </p:spTree>
    <p:extLst>
      <p:ext uri="{BB962C8B-B14F-4D97-AF65-F5344CB8AC3E}">
        <p14:creationId xmlns:p14="http://schemas.microsoft.com/office/powerpoint/2010/main" val="47183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7179" indent="-467903" algn="just" defTabSz="71984">
              <a:lnSpc>
                <a:spcPts val="700"/>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3</a:t>
            </a:fld>
            <a:endParaRPr kumimoji="1" lang="ja-JP" altLang="en-US" dirty="0"/>
          </a:p>
        </p:txBody>
      </p:sp>
    </p:spTree>
    <p:extLst>
      <p:ext uri="{BB962C8B-B14F-4D97-AF65-F5344CB8AC3E}">
        <p14:creationId xmlns:p14="http://schemas.microsoft.com/office/powerpoint/2010/main" val="851516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府民文化部（内容を確認済）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63</a:t>
            </a:fld>
            <a:endParaRPr kumimoji="1" lang="ja-JP" altLang="en-US"/>
          </a:p>
        </p:txBody>
      </p:sp>
    </p:spTree>
    <p:extLst>
      <p:ext uri="{BB962C8B-B14F-4D97-AF65-F5344CB8AC3E}">
        <p14:creationId xmlns:p14="http://schemas.microsoft.com/office/powerpoint/2010/main" val="8315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64</a:t>
            </a:fld>
            <a:endParaRPr kumimoji="1" lang="ja-JP" altLang="en-US"/>
          </a:p>
        </p:txBody>
      </p:sp>
    </p:spTree>
    <p:extLst>
      <p:ext uri="{BB962C8B-B14F-4D97-AF65-F5344CB8AC3E}">
        <p14:creationId xmlns:p14="http://schemas.microsoft.com/office/powerpoint/2010/main" val="178154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7179" indent="-467903" algn="just" defTabSz="71984">
              <a:lnSpc>
                <a:spcPts val="700"/>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4</a:t>
            </a:fld>
            <a:endParaRPr kumimoji="1" lang="ja-JP" altLang="en-US" dirty="0"/>
          </a:p>
        </p:txBody>
      </p:sp>
    </p:spTree>
    <p:extLst>
      <p:ext uri="{BB962C8B-B14F-4D97-AF65-F5344CB8AC3E}">
        <p14:creationId xmlns:p14="http://schemas.microsoft.com/office/powerpoint/2010/main" val="280629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7179" indent="-467903" algn="just" defTabSz="71984">
              <a:lnSpc>
                <a:spcPts val="700"/>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5</a:t>
            </a:fld>
            <a:endParaRPr kumimoji="1" lang="ja-JP" altLang="en-US" dirty="0"/>
          </a:p>
        </p:txBody>
      </p:sp>
    </p:spTree>
    <p:extLst>
      <p:ext uri="{BB962C8B-B14F-4D97-AF65-F5344CB8AC3E}">
        <p14:creationId xmlns:p14="http://schemas.microsoft.com/office/powerpoint/2010/main" val="180976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7179" indent="-467903" algn="just" defTabSz="71984">
              <a:lnSpc>
                <a:spcPts val="700"/>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6</a:t>
            </a:fld>
            <a:endParaRPr kumimoji="1" lang="ja-JP" altLang="en-US" dirty="0"/>
          </a:p>
        </p:txBody>
      </p:sp>
    </p:spTree>
    <p:extLst>
      <p:ext uri="{BB962C8B-B14F-4D97-AF65-F5344CB8AC3E}">
        <p14:creationId xmlns:p14="http://schemas.microsoft.com/office/powerpoint/2010/main" val="385766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7</a:t>
            </a:fld>
            <a:endParaRPr kumimoji="1" lang="ja-JP" altLang="en-US" dirty="0"/>
          </a:p>
        </p:txBody>
      </p:sp>
    </p:spTree>
    <p:extLst>
      <p:ext uri="{BB962C8B-B14F-4D97-AF65-F5344CB8AC3E}">
        <p14:creationId xmlns:p14="http://schemas.microsoft.com/office/powerpoint/2010/main" val="123227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563773-8799-46AE-81BC-F13AD74A1B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1115E6B7-5907-441C-83F4-66FCED3DA94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18783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8180" indent="-472725" algn="just" defTabSz="72726">
              <a:lnSpc>
                <a:spcPts val="707"/>
              </a:lnSpc>
              <a:defRPr/>
            </a:pPr>
            <a:endParaRPr lang="en-US" altLang="ja-JP" dirty="0"/>
          </a:p>
        </p:txBody>
      </p:sp>
      <p:sp>
        <p:nvSpPr>
          <p:cNvPr id="4" name="スライド番号プレースホルダー 3"/>
          <p:cNvSpPr>
            <a:spLocks noGrp="1"/>
          </p:cNvSpPr>
          <p:nvPr>
            <p:ph type="sldNum" sz="quarter" idx="10"/>
          </p:nvPr>
        </p:nvSpPr>
        <p:spPr/>
        <p:txBody>
          <a:bodyPr/>
          <a:lstStyle/>
          <a:p>
            <a:fld id="{DED8B7E2-04F0-46DF-8752-993C863F81A9}" type="slidenum">
              <a:rPr kumimoji="1" lang="ja-JP" altLang="en-US" smtClean="0"/>
              <a:pPr/>
              <a:t>17</a:t>
            </a:fld>
            <a:endParaRPr kumimoji="1" lang="ja-JP" altLang="en-US" dirty="0"/>
          </a:p>
        </p:txBody>
      </p:sp>
    </p:spTree>
    <p:extLst>
      <p:ext uri="{BB962C8B-B14F-4D97-AF65-F5344CB8AC3E}">
        <p14:creationId xmlns:p14="http://schemas.microsoft.com/office/powerpoint/2010/main" val="45478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9AE23BA-A1D7-44BF-9AB5-444F3F1386E2}" type="datetime1">
              <a:rPr kumimoji="1" lang="ja-JP" altLang="en-US" smtClean="0"/>
              <a:t>2021/8/30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29026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252BA1-C8CE-4BAC-9C4F-679EDA1D3B7F}" type="datetime1">
              <a:rPr kumimoji="1" lang="ja-JP" altLang="en-US" smtClean="0"/>
              <a:t>2021/8/30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265478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0075A0-D219-4282-BF8C-A8AFA98D4D61}" type="datetime1">
              <a:rPr kumimoji="1" lang="ja-JP" altLang="en-US" smtClean="0"/>
              <a:t>2021/8/30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164131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本文_テキストボックス">
    <p:spTree>
      <p:nvGrpSpPr>
        <p:cNvPr id="1" name=""/>
        <p:cNvGrpSpPr/>
        <p:nvPr/>
      </p:nvGrpSpPr>
      <p:grpSpPr>
        <a:xfrm>
          <a:off x="0" y="0"/>
          <a:ext cx="0" cy="0"/>
          <a:chOff x="0" y="0"/>
          <a:chExt cx="0" cy="0"/>
        </a:xfrm>
      </p:grpSpPr>
      <p:sp>
        <p:nvSpPr>
          <p:cNvPr id="10" name="正方形/長方形 9"/>
          <p:cNvSpPr/>
          <p:nvPr userDrawn="1"/>
        </p:nvSpPr>
        <p:spPr>
          <a:xfrm>
            <a:off x="11371959" y="6629391"/>
            <a:ext cx="820042" cy="2286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9" tIns="41470" rIns="82939" bIns="41470" numCol="1" spcCol="0" rtlCol="0" fromWordArt="0" anchor="ctr" anchorCtr="0" forceAA="0" compatLnSpc="1">
            <a:prstTxWarp prst="textNoShape">
              <a:avLst/>
            </a:prstTxWarp>
            <a:noAutofit/>
          </a:bodyPr>
          <a:lstStyle/>
          <a:p>
            <a:pPr lvl="0" algn="ctr"/>
            <a:endParaRPr lang="ja-JP" altLang="en-US" sz="1633"/>
          </a:p>
        </p:txBody>
      </p:sp>
      <p:sp>
        <p:nvSpPr>
          <p:cNvPr id="11" name="正方形/長方形 10"/>
          <p:cNvSpPr/>
          <p:nvPr userDrawn="1"/>
        </p:nvSpPr>
        <p:spPr>
          <a:xfrm>
            <a:off x="1" y="6629391"/>
            <a:ext cx="11371958" cy="2286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39" tIns="41470" rIns="82939" bIns="41470" rtlCol="0" anchor="ctr"/>
          <a:lstStyle/>
          <a:p>
            <a:pPr lvl="0" algn="ctr"/>
            <a:endParaRPr lang="ja-JP" altLang="en-US" sz="1633"/>
          </a:p>
        </p:txBody>
      </p:sp>
      <p:sp>
        <p:nvSpPr>
          <p:cNvPr id="5" name="スライド番号プレースホルダー 4"/>
          <p:cNvSpPr>
            <a:spLocks noGrp="1"/>
          </p:cNvSpPr>
          <p:nvPr>
            <p:ph type="sldNum" sz="quarter" idx="12"/>
          </p:nvPr>
        </p:nvSpPr>
        <p:spPr bwMode="gray">
          <a:xfrm>
            <a:off x="11709043" y="6668608"/>
            <a:ext cx="145873" cy="139590"/>
          </a:xfrm>
          <a:noFill/>
        </p:spPr>
        <p:txBody>
          <a:bodyPr wrap="none" lIns="0" tIns="0" rIns="0" bIns="0" rtlCol="0">
            <a:spAutoFit/>
          </a:bodyPr>
          <a:lstStyle>
            <a:lvl1pPr algn="ctr">
              <a:defRPr lang="ja-JP" altLang="en-US" sz="907" b="1" smtClean="0">
                <a:solidFill>
                  <a:schemeClr val="bg1"/>
                </a:solidFill>
              </a:defRPr>
            </a:lvl1pPr>
          </a:lstStyle>
          <a:p>
            <a:fld id="{67D2C3EB-C1C1-494F-A98D-9CFA26C6C563}" type="slidenum">
              <a:rPr lang="en-US" altLang="ja-JP" smtClean="0"/>
              <a:pPr/>
              <a:t>‹#›</a:t>
            </a:fld>
            <a:endParaRPr lang="en-US" altLang="ja-JP" dirty="0"/>
          </a:p>
        </p:txBody>
      </p:sp>
      <p:sp>
        <p:nvSpPr>
          <p:cNvPr id="14" name="正方形/長方形 13"/>
          <p:cNvSpPr/>
          <p:nvPr userDrawn="1"/>
        </p:nvSpPr>
        <p:spPr>
          <a:xfrm>
            <a:off x="205257" y="163295"/>
            <a:ext cx="123153" cy="391903"/>
          </a:xfrm>
          <a:prstGeom prst="rect">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9" tIns="41470" rIns="82939" bIns="41470" numCol="1" spcCol="0" rtlCol="0" fromWordArt="0" anchor="ctr" anchorCtr="0" forceAA="0" compatLnSpc="1">
            <a:prstTxWarp prst="textNoShape">
              <a:avLst/>
            </a:prstTxWarp>
            <a:noAutofit/>
          </a:bodyPr>
          <a:lstStyle/>
          <a:p>
            <a:pPr algn="ctr"/>
            <a:endParaRPr lang="ja-JP" altLang="en-US" sz="1633"/>
          </a:p>
        </p:txBody>
      </p:sp>
      <p:cxnSp>
        <p:nvCxnSpPr>
          <p:cNvPr id="15" name="直線コネクタ 14"/>
          <p:cNvCxnSpPr/>
          <p:nvPr userDrawn="1"/>
        </p:nvCxnSpPr>
        <p:spPr>
          <a:xfrm>
            <a:off x="205257" y="633732"/>
            <a:ext cx="11165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0815" y="127813"/>
            <a:ext cx="406629" cy="515361"/>
          </a:xfrm>
          <a:prstGeom prst="rect">
            <a:avLst/>
          </a:prstGeom>
        </p:spPr>
      </p:pic>
      <p:sp>
        <p:nvSpPr>
          <p:cNvPr id="13" name="テキスト プレースホルダー 3"/>
          <p:cNvSpPr>
            <a:spLocks noGrp="1"/>
          </p:cNvSpPr>
          <p:nvPr>
            <p:ph type="body" sz="quarter" idx="13" hasCustomPrompt="1"/>
          </p:nvPr>
        </p:nvSpPr>
        <p:spPr>
          <a:xfrm>
            <a:off x="286019" y="852570"/>
            <a:ext cx="11618151" cy="5570505"/>
          </a:xfrm>
        </p:spPr>
        <p:txBody>
          <a:bodyPr lIns="0" tIns="0" rIns="0" bIns="0"/>
          <a:lstStyle>
            <a:lvl1pPr marL="228576" indent="-228576">
              <a:lnSpc>
                <a:spcPct val="100000"/>
              </a:lnSpc>
              <a:spcBef>
                <a:spcPts val="544"/>
              </a:spcBef>
              <a:buClr>
                <a:schemeClr val="accent1">
                  <a:lumMod val="75000"/>
                </a:schemeClr>
              </a:buClr>
              <a:buSzPct val="80000"/>
              <a:buFont typeface="Wingdings" panose="05000000000000000000" pitchFamily="2" charset="2"/>
              <a:buChar char="l"/>
              <a:defRPr sz="2630" b="1"/>
            </a:lvl1pPr>
            <a:lvl2pPr marL="685610" indent="-228576">
              <a:lnSpc>
                <a:spcPct val="100000"/>
              </a:lnSpc>
              <a:spcBef>
                <a:spcPts val="544"/>
              </a:spcBef>
              <a:buClr>
                <a:schemeClr val="accent1">
                  <a:lumMod val="75000"/>
                </a:schemeClr>
              </a:buClr>
              <a:buSzPct val="80000"/>
              <a:buFont typeface="Wingdings" panose="05000000000000000000" pitchFamily="2" charset="2"/>
              <a:buChar char="l"/>
              <a:defRPr sz="2177"/>
            </a:lvl2pPr>
            <a:lvl3pPr marL="1142686" indent="-195922">
              <a:lnSpc>
                <a:spcPct val="100000"/>
              </a:lnSpc>
              <a:spcBef>
                <a:spcPts val="544"/>
              </a:spcBef>
              <a:buClr>
                <a:schemeClr val="accent1">
                  <a:lumMod val="75000"/>
                </a:schemeClr>
              </a:buClr>
              <a:buSzPct val="80000"/>
              <a:buFont typeface="Wingdings" panose="05000000000000000000" pitchFamily="2" charset="2"/>
              <a:buChar char="l"/>
              <a:defRPr sz="1633"/>
            </a:lvl3pPr>
            <a:lvl4pPr marL="1469416" indent="-163268">
              <a:lnSpc>
                <a:spcPct val="100000"/>
              </a:lnSpc>
              <a:spcBef>
                <a:spcPts val="544"/>
              </a:spcBef>
              <a:buClr>
                <a:schemeClr val="tx1">
                  <a:lumMod val="50000"/>
                  <a:lumOff val="50000"/>
                </a:schemeClr>
              </a:buClr>
              <a:buSzPct val="80000"/>
              <a:buFont typeface="Wingdings" panose="05000000000000000000" pitchFamily="2" charset="2"/>
              <a:buChar char="l"/>
              <a:defRPr sz="1270"/>
            </a:lvl4pPr>
          </a:lstStyle>
          <a:p>
            <a:pPr lvl="0"/>
            <a:r>
              <a:rPr kumimoji="1" lang="ja-JP" altLang="en-US" dirty="0"/>
              <a:t>タイトルテキスト</a:t>
            </a:r>
          </a:p>
          <a:p>
            <a:pPr lvl="1"/>
            <a:r>
              <a:rPr kumimoji="1" lang="ja-JP" altLang="en-US" dirty="0"/>
              <a:t>サブタイトルテキスト</a:t>
            </a:r>
          </a:p>
          <a:p>
            <a:pPr lvl="2"/>
            <a:r>
              <a:rPr kumimoji="1" lang="ja-JP" altLang="en-US" dirty="0"/>
              <a:t>本文テキスト</a:t>
            </a:r>
            <a:endParaRPr kumimoji="1" lang="en-US" altLang="ja-JP" dirty="0"/>
          </a:p>
          <a:p>
            <a:pPr lvl="3"/>
            <a:r>
              <a:rPr kumimoji="1" lang="ja-JP" altLang="en-US" dirty="0"/>
              <a:t>補足テキスト</a:t>
            </a:r>
          </a:p>
        </p:txBody>
      </p:sp>
      <p:sp>
        <p:nvSpPr>
          <p:cNvPr id="17" name="タイトル 1"/>
          <p:cNvSpPr>
            <a:spLocks noGrp="1"/>
          </p:cNvSpPr>
          <p:nvPr>
            <p:ph type="title" hasCustomPrompt="1"/>
          </p:nvPr>
        </p:nvSpPr>
        <p:spPr>
          <a:xfrm>
            <a:off x="370530" y="170238"/>
            <a:ext cx="3029676" cy="364267"/>
          </a:xfrm>
          <a:noFill/>
        </p:spPr>
        <p:txBody>
          <a:bodyPr wrap="none" lIns="0" tIns="0" rIns="0" bIns="0" rtlCol="0">
            <a:spAutoFit/>
          </a:bodyPr>
          <a:lstStyle>
            <a:lvl1pPr algn="l">
              <a:defRPr lang="ja-JP" altLang="en-US" sz="2630" b="1">
                <a:latin typeface="+mn-lt"/>
                <a:ea typeface="+mn-ea"/>
                <a:cs typeface="+mn-cs"/>
              </a:defRPr>
            </a:lvl1pPr>
          </a:lstStyle>
          <a:p>
            <a:pPr marL="0" lvl="0" defTabSz="829403"/>
            <a:r>
              <a:rPr kumimoji="1" lang="ja-JP" altLang="en-US" dirty="0"/>
              <a:t>本文見出しテキスト</a:t>
            </a:r>
          </a:p>
        </p:txBody>
      </p:sp>
      <p:sp>
        <p:nvSpPr>
          <p:cNvPr id="19" name="テキスト ボックス 18"/>
          <p:cNvSpPr txBox="1"/>
          <p:nvPr userDrawn="1"/>
        </p:nvSpPr>
        <p:spPr bwMode="gray">
          <a:xfrm>
            <a:off x="205258" y="6670766"/>
            <a:ext cx="1258358" cy="111697"/>
          </a:xfrm>
          <a:prstGeom prst="rect">
            <a:avLst/>
          </a:prstGeom>
          <a:noFill/>
        </p:spPr>
        <p:txBody>
          <a:bodyPr wrap="none" lIns="0" tIns="0" rIns="0" bIns="0" rtlCol="0">
            <a:spAutoFit/>
          </a:bodyPr>
          <a:lstStyle/>
          <a:p>
            <a:r>
              <a:rPr lang="en-US" altLang="ja-JP" sz="726" dirty="0">
                <a:solidFill>
                  <a:schemeClr val="bg1"/>
                </a:solidFill>
              </a:rPr>
              <a:t>© 2021 Osaka Exchange, Inc.</a:t>
            </a:r>
          </a:p>
        </p:txBody>
      </p:sp>
    </p:spTree>
    <p:extLst>
      <p:ext uri="{BB962C8B-B14F-4D97-AF65-F5344CB8AC3E}">
        <p14:creationId xmlns:p14="http://schemas.microsoft.com/office/powerpoint/2010/main" val="226315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本文">
    <p:bg>
      <p:bgPr>
        <a:solidFill>
          <a:srgbClr val="FFFFFF"/>
        </a:solidFill>
        <a:effectLst/>
      </p:bgPr>
    </p:bg>
    <p:spTree>
      <p:nvGrpSpPr>
        <p:cNvPr id="1" name=""/>
        <p:cNvGrpSpPr/>
        <p:nvPr/>
      </p:nvGrpSpPr>
      <p:grpSpPr>
        <a:xfrm>
          <a:off x="0" y="0"/>
          <a:ext cx="0" cy="0"/>
          <a:chOff x="0" y="0"/>
          <a:chExt cx="0" cy="0"/>
        </a:xfrm>
      </p:grpSpPr>
      <p:sp>
        <p:nvSpPr>
          <p:cNvPr id="10" name="正方形/長方形 9"/>
          <p:cNvSpPr/>
          <p:nvPr userDrawn="1"/>
        </p:nvSpPr>
        <p:spPr>
          <a:xfrm>
            <a:off x="11371963" y="6629392"/>
            <a:ext cx="820042" cy="228611"/>
          </a:xfrm>
          <a:prstGeom prst="rect">
            <a:avLst/>
          </a:prstGeom>
          <a:solidFill>
            <a:srgbClr val="AC00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72" tIns="40338" rIns="80672" bIns="40338" numCol="1" spcCol="0" rtlCol="0" fromWordArt="0" anchor="ctr" anchorCtr="0" forceAA="0" compatLnSpc="1">
            <a:prstTxWarp prst="textNoShape">
              <a:avLst/>
            </a:prstTxWarp>
            <a:noAutofit/>
          </a:bodyPr>
          <a:lstStyle/>
          <a:p>
            <a:pPr lvl="0" algn="ctr"/>
            <a:endParaRPr lang="ja-JP" altLang="en-US" sz="1587"/>
          </a:p>
        </p:txBody>
      </p:sp>
      <p:sp>
        <p:nvSpPr>
          <p:cNvPr id="11" name="正方形/長方形 10"/>
          <p:cNvSpPr/>
          <p:nvPr userDrawn="1"/>
        </p:nvSpPr>
        <p:spPr>
          <a:xfrm>
            <a:off x="5" y="6629392"/>
            <a:ext cx="11371958" cy="22861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80672" tIns="40338" rIns="80672" bIns="40338" rtlCol="0" anchor="ctr"/>
          <a:lstStyle/>
          <a:p>
            <a:pPr lvl="0" algn="ctr"/>
            <a:endParaRPr lang="ja-JP" altLang="en-US" sz="1587"/>
          </a:p>
        </p:txBody>
      </p:sp>
      <p:cxnSp>
        <p:nvCxnSpPr>
          <p:cNvPr id="15" name="直線コネクタ 14"/>
          <p:cNvCxnSpPr/>
          <p:nvPr userDrawn="1"/>
        </p:nvCxnSpPr>
        <p:spPr>
          <a:xfrm>
            <a:off x="205260" y="633731"/>
            <a:ext cx="111659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0816" y="127816"/>
            <a:ext cx="406628" cy="515361"/>
          </a:xfrm>
          <a:prstGeom prst="rect">
            <a:avLst/>
          </a:prstGeom>
        </p:spPr>
      </p:pic>
      <p:sp>
        <p:nvSpPr>
          <p:cNvPr id="13" name="テキスト プレースホルダー 3"/>
          <p:cNvSpPr>
            <a:spLocks noGrp="1"/>
          </p:cNvSpPr>
          <p:nvPr>
            <p:ph type="body" sz="quarter" idx="13" hasCustomPrompt="1"/>
          </p:nvPr>
        </p:nvSpPr>
        <p:spPr>
          <a:xfrm>
            <a:off x="410454" y="881599"/>
            <a:ext cx="11287410" cy="5570505"/>
          </a:xfrm>
        </p:spPr>
        <p:txBody>
          <a:bodyPr lIns="72000" tIns="72000" rIns="72000" bIns="72000">
            <a:noAutofit/>
          </a:bodyPr>
          <a:lstStyle>
            <a:lvl1pPr marL="317894" indent="-317894">
              <a:lnSpc>
                <a:spcPct val="100000"/>
              </a:lnSpc>
              <a:spcBef>
                <a:spcPts val="530"/>
              </a:spcBef>
              <a:buClr>
                <a:schemeClr val="accent1"/>
              </a:buClr>
              <a:buSzPct val="80000"/>
              <a:buFont typeface="Wingdings" panose="05000000000000000000" pitchFamily="2" charset="2"/>
              <a:buChar char="n"/>
              <a:defRPr sz="1633" b="1"/>
            </a:lvl1pPr>
            <a:lvl2pPr marL="666827" indent="-222313">
              <a:lnSpc>
                <a:spcPct val="100000"/>
              </a:lnSpc>
              <a:spcBef>
                <a:spcPts val="530"/>
              </a:spcBef>
              <a:buClr>
                <a:schemeClr val="accent1"/>
              </a:buClr>
              <a:buSzPct val="80000"/>
              <a:buFont typeface="Wingdings" panose="05000000000000000000" pitchFamily="2" charset="2"/>
              <a:buChar char="l"/>
              <a:defRPr sz="1451"/>
            </a:lvl2pPr>
            <a:lvl3pPr marL="1111379" indent="-190554">
              <a:lnSpc>
                <a:spcPct val="100000"/>
              </a:lnSpc>
              <a:spcBef>
                <a:spcPts val="530"/>
              </a:spcBef>
              <a:buClr>
                <a:schemeClr val="accent1"/>
              </a:buClr>
              <a:buSzPct val="80000"/>
              <a:buFont typeface="Wingdings" panose="05000000000000000000" pitchFamily="2" charset="2"/>
              <a:buChar char="l"/>
              <a:defRPr sz="1587"/>
            </a:lvl3pPr>
            <a:lvl4pPr marL="1429159" indent="-158795">
              <a:lnSpc>
                <a:spcPct val="100000"/>
              </a:lnSpc>
              <a:spcBef>
                <a:spcPts val="530"/>
              </a:spcBef>
              <a:buClr>
                <a:schemeClr val="tx1">
                  <a:lumMod val="50000"/>
                  <a:lumOff val="50000"/>
                </a:schemeClr>
              </a:buClr>
              <a:buSzPct val="80000"/>
              <a:buFont typeface="Wingdings" panose="05000000000000000000" pitchFamily="2" charset="2"/>
              <a:buChar char="l"/>
              <a:defRPr sz="1234"/>
            </a:lvl4pPr>
          </a:lstStyle>
          <a:p>
            <a:pPr lvl="0"/>
            <a:r>
              <a:rPr kumimoji="1" lang="ja-JP" altLang="en-US" dirty="0"/>
              <a:t>タイトルテキスト</a:t>
            </a:r>
          </a:p>
          <a:p>
            <a:pPr lvl="1"/>
            <a:r>
              <a:rPr kumimoji="1" lang="ja-JP" altLang="en-US" dirty="0"/>
              <a:t>サブタイトルテキスト</a:t>
            </a:r>
          </a:p>
        </p:txBody>
      </p:sp>
      <p:sp>
        <p:nvSpPr>
          <p:cNvPr id="17" name="タイトル 1"/>
          <p:cNvSpPr>
            <a:spLocks noGrp="1"/>
          </p:cNvSpPr>
          <p:nvPr>
            <p:ph type="title" hasCustomPrompt="1"/>
          </p:nvPr>
        </p:nvSpPr>
        <p:spPr>
          <a:xfrm>
            <a:off x="410456" y="255347"/>
            <a:ext cx="2510303" cy="301557"/>
          </a:xfrm>
          <a:noFill/>
        </p:spPr>
        <p:txBody>
          <a:bodyPr wrap="none" lIns="0" tIns="0" rIns="0" bIns="0" rtlCol="0">
            <a:spAutoFit/>
          </a:bodyPr>
          <a:lstStyle>
            <a:lvl1pPr algn="l">
              <a:defRPr lang="ja-JP" altLang="en-US" sz="2177" b="1">
                <a:latin typeface="+mn-lt"/>
                <a:ea typeface="+mn-ea"/>
                <a:cs typeface="+mn-cs"/>
              </a:defRPr>
            </a:lvl1pPr>
          </a:lstStyle>
          <a:p>
            <a:pPr marL="0" lvl="0" defTabSz="806681"/>
            <a:r>
              <a:rPr kumimoji="1" lang="ja-JP" altLang="en-US" dirty="0"/>
              <a:t>本文見出しテキスト</a:t>
            </a:r>
          </a:p>
        </p:txBody>
      </p:sp>
      <p:sp>
        <p:nvSpPr>
          <p:cNvPr id="19" name="テキスト ボックス 18"/>
          <p:cNvSpPr txBox="1"/>
          <p:nvPr userDrawn="1"/>
        </p:nvSpPr>
        <p:spPr bwMode="gray">
          <a:xfrm>
            <a:off x="205260" y="6670768"/>
            <a:ext cx="1473160" cy="108619"/>
          </a:xfrm>
          <a:prstGeom prst="rect">
            <a:avLst/>
          </a:prstGeom>
          <a:noFill/>
        </p:spPr>
        <p:txBody>
          <a:bodyPr wrap="none" lIns="0" tIns="0" rIns="0" bIns="0" rtlCol="0">
            <a:spAutoFit/>
          </a:bodyPr>
          <a:lstStyle/>
          <a:p>
            <a:r>
              <a:rPr lang="en-US" altLang="ja-JP" sz="706" dirty="0">
                <a:solidFill>
                  <a:schemeClr val="bg1"/>
                </a:solidFill>
              </a:rPr>
              <a:t>© 2021 Tokyo Stock Exchange, Inc.</a:t>
            </a:r>
          </a:p>
        </p:txBody>
      </p:sp>
      <p:sp>
        <p:nvSpPr>
          <p:cNvPr id="5" name="スライド番号プレースホルダー 4"/>
          <p:cNvSpPr>
            <a:spLocks noGrp="1"/>
          </p:cNvSpPr>
          <p:nvPr>
            <p:ph type="sldNum" sz="quarter" idx="12"/>
          </p:nvPr>
        </p:nvSpPr>
        <p:spPr bwMode="gray">
          <a:xfrm>
            <a:off x="11711448" y="6670533"/>
            <a:ext cx="141064" cy="135743"/>
          </a:xfrm>
          <a:noFill/>
        </p:spPr>
        <p:txBody>
          <a:bodyPr wrap="none" lIns="0" tIns="0" rIns="0" bIns="0" rtlCol="0">
            <a:spAutoFit/>
          </a:bodyPr>
          <a:lstStyle>
            <a:lvl1pPr algn="ctr">
              <a:defRPr lang="ja-JP" altLang="en-US" sz="882" b="1" smtClean="0">
                <a:solidFill>
                  <a:schemeClr val="bg1"/>
                </a:solidFill>
              </a:defRPr>
            </a:lvl1pPr>
          </a:lstStyle>
          <a:p>
            <a:fld id="{67D2C3EB-C1C1-494F-A98D-9CFA26C6C563}" type="slidenum">
              <a:rPr lang="en-US" altLang="ja-JP" smtClean="0"/>
              <a:pPr/>
              <a:t>‹#›</a:t>
            </a:fld>
            <a:endParaRPr lang="en-US" altLang="ja-JP" dirty="0"/>
          </a:p>
        </p:txBody>
      </p:sp>
    </p:spTree>
    <p:extLst>
      <p:ext uri="{BB962C8B-B14F-4D97-AF65-F5344CB8AC3E}">
        <p14:creationId xmlns:p14="http://schemas.microsoft.com/office/powerpoint/2010/main" val="19394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96525" y="124100"/>
            <a:ext cx="11082866" cy="496591"/>
          </a:xfrm>
          <a:prstGeom prst="rect">
            <a:avLst/>
          </a:prstGeom>
        </p:spPr>
        <p:txBody>
          <a:bodyPr anchor="ctr" anchorCtr="0"/>
          <a:lstStyle>
            <a:lvl1pPr marL="0" indent="0">
              <a:buFontTx/>
              <a:buNone/>
              <a:defRPr sz="2215">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マスター タイトルの書式設定</a:t>
            </a:r>
            <a:endParaRPr lang="ja-JP" altLang="en-US" dirty="0"/>
          </a:p>
        </p:txBody>
      </p:sp>
      <p:sp>
        <p:nvSpPr>
          <p:cNvPr id="6" name="テキスト プレースホルダー 5">
            <a:extLst>
              <a:ext uri="{FF2B5EF4-FFF2-40B4-BE49-F238E27FC236}">
                <a16:creationId xmlns:a16="http://schemas.microsoft.com/office/drawing/2014/main" id="{C8002C63-B829-4339-91B2-5C6C8CE116D9}"/>
              </a:ext>
            </a:extLst>
          </p:cNvPr>
          <p:cNvSpPr>
            <a:spLocks noGrp="1"/>
          </p:cNvSpPr>
          <p:nvPr>
            <p:ph type="body" sz="quarter" idx="10"/>
          </p:nvPr>
        </p:nvSpPr>
        <p:spPr>
          <a:xfrm>
            <a:off x="246185" y="692776"/>
            <a:ext cx="11787554" cy="720000"/>
          </a:xfrm>
          <a:prstGeom prst="rect">
            <a:avLst/>
          </a:prstGeom>
          <a:solidFill>
            <a:srgbClr val="FFFF99"/>
          </a:solidFill>
        </p:spPr>
        <p:txBody>
          <a:bodyPr/>
          <a:lstStyle>
            <a:lvl1pPr marL="0" indent="0">
              <a:lnSpc>
                <a:spcPct val="100000"/>
              </a:lnSpc>
              <a:buFontTx/>
              <a:buNone/>
              <a:defRPr sz="1846">
                <a:latin typeface="Meiryo UI" panose="020B0604030504040204" pitchFamily="50" charset="-128"/>
                <a:ea typeface="Meiryo UI" panose="020B0604030504040204" pitchFamily="50" charset="-128"/>
                <a:cs typeface="Meiryo UI" panose="020B0604030504040204" pitchFamily="50" charset="-128"/>
              </a:defRPr>
            </a:lvl1pPr>
            <a:lvl2pPr>
              <a:defRPr sz="1846">
                <a:latin typeface="Meiryo UI" panose="020B0604030504040204" pitchFamily="50" charset="-128"/>
                <a:ea typeface="Meiryo UI" panose="020B0604030504040204" pitchFamily="50" charset="-128"/>
                <a:cs typeface="Meiryo UI" panose="020B0604030504040204" pitchFamily="50" charset="-128"/>
              </a:defRPr>
            </a:lvl2pPr>
            <a:lvl3pPr>
              <a:defRPr sz="1846">
                <a:latin typeface="Meiryo UI" panose="020B0604030504040204" pitchFamily="50" charset="-128"/>
                <a:ea typeface="Meiryo UI" panose="020B0604030504040204" pitchFamily="50" charset="-128"/>
                <a:cs typeface="Meiryo UI" panose="020B0604030504040204" pitchFamily="50" charset="-128"/>
              </a:defRPr>
            </a:lvl3pPr>
            <a:lvl4pPr>
              <a:defRPr sz="1846">
                <a:latin typeface="Meiryo UI" panose="020B0604030504040204" pitchFamily="50" charset="-128"/>
                <a:ea typeface="Meiryo UI" panose="020B0604030504040204" pitchFamily="50" charset="-128"/>
                <a:cs typeface="Meiryo UI" panose="020B0604030504040204" pitchFamily="50" charset="-128"/>
              </a:defRPr>
            </a:lvl4pPr>
            <a:lvl5pPr>
              <a:defRPr sz="1846">
                <a:latin typeface="Meiryo UI" panose="020B0604030504040204" pitchFamily="50" charset="-128"/>
                <a:ea typeface="Meiryo UI" panose="020B0604030504040204" pitchFamily="50" charset="-128"/>
                <a:cs typeface="Meiryo UI" panose="020B0604030504040204" pitchFamily="50" charset="-128"/>
              </a:defRPr>
            </a:lvl5pPr>
          </a:lstStyle>
          <a:p>
            <a:pPr lvl="0"/>
            <a:endParaRPr kumimoji="1" lang="ja-JP" altLang="en-US" dirty="0"/>
          </a:p>
        </p:txBody>
      </p:sp>
    </p:spTree>
    <p:extLst>
      <p:ext uri="{BB962C8B-B14F-4D97-AF65-F5344CB8AC3E}">
        <p14:creationId xmlns:p14="http://schemas.microsoft.com/office/powerpoint/2010/main" val="242029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FFD5A7-FB6A-4780-A44D-526BF509EB27}" type="datetime1">
              <a:rPr kumimoji="1" lang="ja-JP" altLang="en-US" smtClean="0"/>
              <a:t>2021/8/30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122432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272DA0A-A089-48C3-ABBD-31B4180115B0}" type="datetime1">
              <a:rPr kumimoji="1" lang="ja-JP" altLang="en-US" smtClean="0"/>
              <a:t>2021/8/30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212712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A095AE-0339-4EBB-BBAB-687E0592D05D}" type="datetime1">
              <a:rPr kumimoji="1" lang="ja-JP" altLang="en-US" smtClean="0"/>
              <a:t>2021/8/30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161762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56C08E-7903-4C11-AD71-DB01C9112C64}" type="datetime1">
              <a:rPr kumimoji="1" lang="ja-JP" altLang="en-US" smtClean="0"/>
              <a:t>2021/8/30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314956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1BEBA9-9E57-45D6-AE40-12AE7BBB818C}" type="datetime1">
              <a:rPr kumimoji="1" lang="ja-JP" altLang="en-US" smtClean="0"/>
              <a:t>2021/8/30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11566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033D9C-400D-4FC7-A1D9-B46C0C5DF1D5}" type="datetime1">
              <a:rPr kumimoji="1" lang="ja-JP" altLang="en-US" smtClean="0"/>
              <a:t>2021/8/30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47988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C0A14F-0D59-47AA-8FD0-05207B330E1A}" type="datetime1">
              <a:rPr kumimoji="1" lang="ja-JP" altLang="en-US" smtClean="0"/>
              <a:t>2021/8/30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232007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25DA78-7846-44D7-990F-DAC5CA6EE691}" type="datetime1">
              <a:rPr kumimoji="1" lang="ja-JP" altLang="en-US" smtClean="0"/>
              <a:t>2021/8/30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50326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65B4-7CC0-4ADF-A80F-7CC8E510C0DA}" type="datetime1">
              <a:rPr kumimoji="1" lang="ja-JP" altLang="en-US" smtClean="0"/>
              <a:t>2021/8/30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D378E-ED99-4649-A88A-944E4C47FAFD}" type="slidenum">
              <a:rPr kumimoji="1" lang="ja-JP" altLang="en-US" smtClean="0"/>
              <a:t>‹#›</a:t>
            </a:fld>
            <a:endParaRPr kumimoji="1" lang="ja-JP" altLang="en-US"/>
          </a:p>
        </p:txBody>
      </p:sp>
    </p:spTree>
    <p:extLst>
      <p:ext uri="{BB962C8B-B14F-4D97-AF65-F5344CB8AC3E}">
        <p14:creationId xmlns:p14="http://schemas.microsoft.com/office/powerpoint/2010/main" val="407721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10" Type="http://schemas.openxmlformats.org/officeDocument/2006/relationships/chart" Target="../charts/chart17.xml"/><Relationship Id="rId4" Type="http://schemas.openxmlformats.org/officeDocument/2006/relationships/chart" Target="../charts/chart11.xml"/><Relationship Id="rId9" Type="http://schemas.openxmlformats.org/officeDocument/2006/relationships/chart" Target="../charts/char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5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8.emf"/><Relationship Id="rId7"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14.xml"/><Relationship Id="rId5" Type="http://schemas.openxmlformats.org/officeDocument/2006/relationships/image" Target="../media/image66.emf"/><Relationship Id="rId4" Type="http://schemas.openxmlformats.org/officeDocument/2006/relationships/image" Target="../media/image65.emf"/></Relationships>
</file>

<file path=ppt/slides/_rels/slide6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26596"/>
            <a:ext cx="12192000" cy="1990447"/>
          </a:xfrm>
          <a:prstGeom prst="rect">
            <a:avLst/>
          </a:prstGeom>
          <a:solidFill>
            <a:srgbClr val="D4E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Shape 488"/>
          <p:cNvSpPr txBox="1"/>
          <p:nvPr/>
        </p:nvSpPr>
        <p:spPr>
          <a:xfrm>
            <a:off x="-254092" y="2666689"/>
            <a:ext cx="12014291" cy="958435"/>
          </a:xfrm>
          <a:prstGeom prst="rect">
            <a:avLst/>
          </a:prstGeom>
          <a:noFill/>
          <a:ln>
            <a:noFill/>
          </a:ln>
        </p:spPr>
        <p:txBody>
          <a:bodyPr wrap="square" lIns="45700" tIns="45700" rIns="45700" bIns="45700" anchor="t" anchorCtr="0">
            <a:noAutofit/>
          </a:bodyPr>
          <a:lstStyle/>
          <a:p>
            <a:pPr indent="-114300" algn="ctr">
              <a:spcBef>
                <a:spcPts val="600"/>
              </a:spcBef>
              <a:buClr>
                <a:srgbClr val="000000"/>
              </a:buClr>
              <a:buSzPts val="1800"/>
            </a:pPr>
            <a:r>
              <a:rPr lang="ja-JP" altLang="en-US" sz="4800" b="1" kern="0" spc="1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4800" b="1" kern="0" spc="-100" dirty="0" smtClean="0">
                <a:solidFill>
                  <a:schemeClr val="tx2"/>
                </a:solidFill>
                <a:latin typeface="Meiryo UI" panose="020B0604030504040204" pitchFamily="50" charset="-128"/>
                <a:ea typeface="Meiryo UI" panose="020B0604030504040204" pitchFamily="50" charset="-128"/>
                <a:cs typeface="メイリオ" panose="020B0604030504040204" pitchFamily="50" charset="-128"/>
              </a:rPr>
              <a:t>関連資料集</a:t>
            </a:r>
            <a:endParaRPr lang="ja-JP" altLang="en-US" sz="1400" spc="-100" dirty="0">
              <a:solidFill>
                <a:schemeClr val="tx2"/>
              </a:solidFill>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11962" y="2049152"/>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Shape 488"/>
          <p:cNvSpPr txBox="1"/>
          <p:nvPr/>
        </p:nvSpPr>
        <p:spPr>
          <a:xfrm>
            <a:off x="753773" y="3334662"/>
            <a:ext cx="8784976"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000" dirty="0">
              <a:solidFill>
                <a:schemeClr val="tx2"/>
              </a:solidFill>
              <a:latin typeface="Meiryo UI" panose="020B0604030504040204" pitchFamily="50" charset="-128"/>
              <a:ea typeface="Meiryo UI" panose="020B0604030504040204" pitchFamily="50" charset="-128"/>
            </a:endParaRPr>
          </a:p>
        </p:txBody>
      </p:sp>
      <p:sp>
        <p:nvSpPr>
          <p:cNvPr id="9" name="Shape 488"/>
          <p:cNvSpPr txBox="1"/>
          <p:nvPr/>
        </p:nvSpPr>
        <p:spPr>
          <a:xfrm>
            <a:off x="177709" y="2211630"/>
            <a:ext cx="1426488"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400" dirty="0">
              <a:solidFill>
                <a:schemeClr val="tx2"/>
              </a:solidFill>
              <a:latin typeface="Meiryo UI" panose="020B0604030504040204" pitchFamily="50" charset="-128"/>
              <a:ea typeface="Meiryo UI" panose="020B0604030504040204" pitchFamily="50" charset="-128"/>
            </a:endParaRPr>
          </a:p>
        </p:txBody>
      </p:sp>
      <p:sp>
        <p:nvSpPr>
          <p:cNvPr id="11" name="Shape 488"/>
          <p:cNvSpPr txBox="1"/>
          <p:nvPr/>
        </p:nvSpPr>
        <p:spPr>
          <a:xfrm>
            <a:off x="-974419" y="2237482"/>
            <a:ext cx="3168352"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100" dirty="0">
              <a:solidFill>
                <a:schemeClr val="tx2"/>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1962" y="4106035"/>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289473" y="6356350"/>
            <a:ext cx="2743200" cy="365125"/>
          </a:xfrm>
        </p:spPr>
        <p:txBody>
          <a:bodyPr/>
          <a:lstStyle/>
          <a:p>
            <a:fld id="{825D378E-ED99-4649-A88A-944E4C47FAFD}" type="slidenum">
              <a:rPr kumimoji="1" lang="ja-JP" altLang="en-US" smtClean="0"/>
              <a:t>1</a:t>
            </a:fld>
            <a:endParaRPr kumimoji="1" lang="ja-JP" altLang="en-US"/>
          </a:p>
        </p:txBody>
      </p:sp>
    </p:spTree>
    <p:extLst>
      <p:ext uri="{BB962C8B-B14F-4D97-AF65-F5344CB8AC3E}">
        <p14:creationId xmlns:p14="http://schemas.microsoft.com/office/powerpoint/2010/main" val="2833557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779999" y="5799583"/>
            <a:ext cx="3848793" cy="204800"/>
          </a:xfrm>
          <a:prstGeom prst="rect">
            <a:avLst/>
          </a:prstGeom>
        </p:spPr>
        <p:txBody>
          <a:bodyPr wrap="square">
            <a:spAutoFit/>
          </a:bodyPr>
          <a:lstStyle/>
          <a:p>
            <a:r>
              <a:rPr lang="ja-JP" altLang="en-US" sz="731" dirty="0"/>
              <a:t>出典：</a:t>
            </a:r>
            <a:r>
              <a:rPr lang="en-US" altLang="ja-JP" sz="731" dirty="0"/>
              <a:t>JPX</a:t>
            </a:r>
            <a:r>
              <a:rPr lang="ja-JP" altLang="en-US" sz="731" dirty="0"/>
              <a:t>レポート</a:t>
            </a:r>
            <a:r>
              <a:rPr lang="en-US" altLang="ja-JP" sz="731" dirty="0"/>
              <a:t>2020</a:t>
            </a:r>
            <a:endParaRPr lang="ja-JP" altLang="en-US" sz="731" dirty="0"/>
          </a:p>
        </p:txBody>
      </p:sp>
      <p:sp>
        <p:nvSpPr>
          <p:cNvPr id="4" name="テキスト ボックス 3"/>
          <p:cNvSpPr txBox="1"/>
          <p:nvPr/>
        </p:nvSpPr>
        <p:spPr>
          <a:xfrm>
            <a:off x="1976309" y="4650559"/>
            <a:ext cx="3944172" cy="917944"/>
          </a:xfrm>
          <a:prstGeom prst="rect">
            <a:avLst/>
          </a:prstGeom>
          <a:noFill/>
        </p:spPr>
        <p:txBody>
          <a:bodyPr wrap="square" rtlCol="0">
            <a:spAutoFit/>
          </a:bodyPr>
          <a:lstStyle/>
          <a:p>
            <a:r>
              <a:rPr lang="ja-JP" altLang="en-US" sz="894" dirty="0"/>
              <a:t>注</a:t>
            </a:r>
            <a:r>
              <a:rPr lang="en-US" altLang="ja-JP" sz="894" dirty="0"/>
              <a:t>1. </a:t>
            </a:r>
            <a:r>
              <a:rPr lang="ja-JP" altLang="en-US" sz="894" dirty="0"/>
              <a:t>東証市場第一部・第二部、マザーズ、</a:t>
            </a:r>
            <a:r>
              <a:rPr lang="en-US" altLang="ja-JP" sz="894" dirty="0"/>
              <a:t>JASDAQ</a:t>
            </a:r>
            <a:r>
              <a:rPr lang="ja-JP" altLang="en-US" sz="894" dirty="0" err="1"/>
              <a:t>、</a:t>
            </a:r>
            <a:r>
              <a:rPr lang="en-US" altLang="ja-JP" sz="894" dirty="0"/>
              <a:t>TOKYO PRO Market</a:t>
            </a:r>
            <a:r>
              <a:rPr lang="ja-JP" altLang="en-US" sz="894" dirty="0"/>
              <a:t>に</a:t>
            </a:r>
            <a:endParaRPr lang="en-US" altLang="ja-JP" sz="894" dirty="0"/>
          </a:p>
          <a:p>
            <a:r>
              <a:rPr lang="ja-JP" altLang="en-US" sz="894" dirty="0"/>
              <a:t>　　おける普通株式及び</a:t>
            </a:r>
            <a:r>
              <a:rPr lang="en-US" altLang="ja-JP" sz="894" dirty="0"/>
              <a:t>ETF</a:t>
            </a:r>
            <a:r>
              <a:rPr lang="ja-JP" altLang="en-US" sz="894" dirty="0"/>
              <a:t>・</a:t>
            </a:r>
            <a:r>
              <a:rPr lang="en-US" altLang="ja-JP" sz="894" dirty="0"/>
              <a:t>ETN/REIT</a:t>
            </a:r>
            <a:r>
              <a:rPr lang="ja-JP" altLang="en-US" sz="894" dirty="0"/>
              <a:t>等の立会内・立会外の売買代金合計。</a:t>
            </a:r>
          </a:p>
          <a:p>
            <a:r>
              <a:rPr lang="ja-JP" altLang="en-US" sz="894" dirty="0"/>
              <a:t>　</a:t>
            </a:r>
            <a:r>
              <a:rPr lang="en-US" altLang="ja-JP" sz="894" dirty="0"/>
              <a:t>2 . PTS</a:t>
            </a:r>
            <a:r>
              <a:rPr lang="ja-JP" altLang="en-US" sz="894" dirty="0"/>
              <a:t>は、</a:t>
            </a:r>
            <a:r>
              <a:rPr lang="en-US" altLang="ja-JP" sz="894" dirty="0"/>
              <a:t>SBI</a:t>
            </a:r>
            <a:r>
              <a:rPr lang="ja-JP" altLang="en-US" sz="894" dirty="0"/>
              <a:t>ジャパンネクスト証券とチャイエックス・ジャパンの合計。</a:t>
            </a:r>
          </a:p>
        </p:txBody>
      </p:sp>
      <p:sp>
        <p:nvSpPr>
          <p:cNvPr id="8" name="テキスト ボックス 7"/>
          <p:cNvSpPr txBox="1"/>
          <p:nvPr/>
        </p:nvSpPr>
        <p:spPr>
          <a:xfrm>
            <a:off x="6574567" y="4650557"/>
            <a:ext cx="3915548" cy="505138"/>
          </a:xfrm>
          <a:prstGeom prst="rect">
            <a:avLst/>
          </a:prstGeom>
          <a:noFill/>
        </p:spPr>
        <p:txBody>
          <a:bodyPr wrap="square" rtlCol="0">
            <a:spAutoFit/>
          </a:bodyPr>
          <a:lstStyle/>
          <a:p>
            <a:r>
              <a:rPr lang="ja-JP" altLang="en-US" sz="894" dirty="0"/>
              <a:t>注</a:t>
            </a:r>
            <a:r>
              <a:rPr lang="en-US" altLang="ja-JP" sz="894" dirty="0"/>
              <a:t>. </a:t>
            </a:r>
            <a:r>
              <a:rPr lang="ja-JP" altLang="en-US" sz="894" dirty="0"/>
              <a:t>大阪取引所の</a:t>
            </a:r>
            <a:r>
              <a:rPr lang="en-US" altLang="ja-JP" sz="894" dirty="0"/>
              <a:t>mini</a:t>
            </a:r>
            <a:r>
              <a:rPr lang="ja-JP" altLang="en-US" sz="894" dirty="0"/>
              <a:t>は</a:t>
            </a:r>
            <a:r>
              <a:rPr lang="en-US" altLang="ja-JP" sz="894" dirty="0"/>
              <a:t>10</a:t>
            </a:r>
            <a:r>
              <a:rPr lang="ja-JP" altLang="en-US" sz="894" dirty="0"/>
              <a:t>分の</a:t>
            </a:r>
            <a:r>
              <a:rPr lang="en-US" altLang="ja-JP" sz="894" dirty="0"/>
              <a:t>1</a:t>
            </a:r>
            <a:r>
              <a:rPr lang="ja-JP" altLang="en-US" sz="894" dirty="0" err="1"/>
              <a:t>、</a:t>
            </a:r>
            <a:endParaRPr lang="en-US" altLang="ja-JP" sz="894" dirty="0"/>
          </a:p>
          <a:p>
            <a:r>
              <a:rPr lang="ja-JP" altLang="en-US" sz="894" dirty="0"/>
              <a:t>　  </a:t>
            </a:r>
            <a:r>
              <a:rPr lang="en-US" altLang="ja-JP" sz="894" dirty="0"/>
              <a:t>SGX</a:t>
            </a:r>
            <a:r>
              <a:rPr lang="ja-JP" altLang="en-US" sz="894" dirty="0"/>
              <a:t>のラージ（米ドル建含む）は</a:t>
            </a:r>
            <a:r>
              <a:rPr lang="en-US" altLang="ja-JP" sz="894" dirty="0"/>
              <a:t>2</a:t>
            </a:r>
            <a:r>
              <a:rPr lang="ja-JP" altLang="en-US" sz="894" dirty="0"/>
              <a:t>分の</a:t>
            </a:r>
            <a:r>
              <a:rPr lang="en-US" altLang="ja-JP" sz="894" dirty="0"/>
              <a:t>1</a:t>
            </a:r>
            <a:r>
              <a:rPr lang="ja-JP" altLang="en-US" sz="894" dirty="0" err="1"/>
              <a:t>、</a:t>
            </a:r>
            <a:r>
              <a:rPr lang="en-US" altLang="ja-JP" sz="894" dirty="0"/>
              <a:t>mini</a:t>
            </a:r>
            <a:r>
              <a:rPr lang="ja-JP" altLang="en-US" sz="894" dirty="0"/>
              <a:t>は</a:t>
            </a:r>
            <a:r>
              <a:rPr lang="en-US" altLang="ja-JP" sz="894" dirty="0"/>
              <a:t>10</a:t>
            </a:r>
            <a:r>
              <a:rPr lang="ja-JP" altLang="en-US" sz="894" dirty="0"/>
              <a:t>分の</a:t>
            </a:r>
            <a:r>
              <a:rPr lang="en-US" altLang="ja-JP" sz="894" dirty="0"/>
              <a:t>1</a:t>
            </a:r>
            <a:r>
              <a:rPr lang="ja-JP" altLang="en-US" sz="894" dirty="0" err="1"/>
              <a:t>、</a:t>
            </a:r>
            <a:endParaRPr lang="en-US" altLang="ja-JP" sz="894" dirty="0"/>
          </a:p>
          <a:p>
            <a:r>
              <a:rPr lang="ja-JP" altLang="en-US" sz="894" dirty="0"/>
              <a:t>　  </a:t>
            </a:r>
            <a:r>
              <a:rPr lang="en-US" altLang="ja-JP" sz="894" dirty="0"/>
              <a:t>CME</a:t>
            </a:r>
            <a:r>
              <a:rPr lang="ja-JP" altLang="en-US" sz="894" dirty="0"/>
              <a:t>は米ドル建、円建共に</a:t>
            </a:r>
            <a:r>
              <a:rPr lang="en-US" altLang="ja-JP" sz="894" dirty="0"/>
              <a:t>2</a:t>
            </a:r>
            <a:r>
              <a:rPr lang="ja-JP" altLang="en-US" sz="894" dirty="0"/>
              <a:t>分の</a:t>
            </a:r>
            <a:r>
              <a:rPr lang="en-US" altLang="ja-JP" sz="894" dirty="0"/>
              <a:t>1</a:t>
            </a:r>
            <a:r>
              <a:rPr lang="ja-JP" altLang="en-US" sz="894" dirty="0"/>
              <a:t>に換算。</a:t>
            </a:r>
          </a:p>
        </p:txBody>
      </p:sp>
      <p:sp>
        <p:nvSpPr>
          <p:cNvPr id="10" name="正方形/長方形 9"/>
          <p:cNvSpPr/>
          <p:nvPr/>
        </p:nvSpPr>
        <p:spPr>
          <a:xfrm>
            <a:off x="1143000" y="12346"/>
            <a:ext cx="9906000" cy="3697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algn="ctr"/>
            <a:r>
              <a:rPr lang="ja-JP" altLang="en-US" b="1" dirty="0">
                <a:latin typeface="Meiryo UI" panose="020B0604030504040204" pitchFamily="50" charset="-128"/>
                <a:ea typeface="Meiryo UI" panose="020B0604030504040204" pitchFamily="50" charset="-128"/>
              </a:rPr>
              <a:t>■主要商品の競合状況</a:t>
            </a:r>
          </a:p>
        </p:txBody>
      </p:sp>
      <p:sp>
        <p:nvSpPr>
          <p:cNvPr id="11" name="正方形/長方形 10"/>
          <p:cNvSpPr/>
          <p:nvPr/>
        </p:nvSpPr>
        <p:spPr>
          <a:xfrm>
            <a:off x="2639114" y="5341018"/>
            <a:ext cx="2111237" cy="229935"/>
          </a:xfrm>
          <a:prstGeom prst="rect">
            <a:avLst/>
          </a:prstGeom>
        </p:spPr>
        <p:txBody>
          <a:bodyPr wrap="square">
            <a:spAutoFit/>
          </a:bodyPr>
          <a:lstStyle/>
          <a:p>
            <a:r>
              <a:rPr lang="en-US" altLang="ja-JP" sz="894" dirty="0"/>
              <a:t>※OTC…</a:t>
            </a:r>
            <a:r>
              <a:rPr lang="ja-JP" altLang="en-US" sz="894" dirty="0"/>
              <a:t>取引所を介さない相対取引</a:t>
            </a:r>
          </a:p>
        </p:txBody>
      </p:sp>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14715" y="1836175"/>
            <a:ext cx="9115879" cy="2611559"/>
          </a:xfrm>
          <a:prstGeom prst="rect">
            <a:avLst/>
          </a:prstGeom>
        </p:spPr>
      </p:pic>
      <p:sp>
        <p:nvSpPr>
          <p:cNvPr id="13" name="スライド番号プレースホルダー 1"/>
          <p:cNvSpPr>
            <a:spLocks noGrp="1"/>
          </p:cNvSpPr>
          <p:nvPr>
            <p:ph type="sldNum" sz="quarter" idx="12"/>
          </p:nvPr>
        </p:nvSpPr>
        <p:spPr>
          <a:xfrm>
            <a:off x="9711322" y="6427169"/>
            <a:ext cx="2228850" cy="365125"/>
          </a:xfrm>
        </p:spPr>
        <p:txBody>
          <a:bodyPr/>
          <a:lstStyle/>
          <a:p>
            <a:fld id="{D2D8002D-B5B0-4BAC-B1F6-782DDCCE6D9C}" type="slidenum">
              <a:rPr kumimoji="1" lang="ja-JP" altLang="en-US" smtClean="0"/>
              <a:t>10</a:t>
            </a:fld>
            <a:endParaRPr kumimoji="1" lang="ja-JP" altLang="en-US" dirty="0"/>
          </a:p>
        </p:txBody>
      </p:sp>
      <p:sp>
        <p:nvSpPr>
          <p:cNvPr id="12" name="正方形/長方形 11"/>
          <p:cNvSpPr/>
          <p:nvPr/>
        </p:nvSpPr>
        <p:spPr>
          <a:xfrm>
            <a:off x="1455985" y="484324"/>
            <a:ext cx="9135815" cy="70796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メイリオ" panose="020B0604030504040204" pitchFamily="50" charset="-128"/>
                <a:ea typeface="メイリオ" panose="020B0604030504040204" pitchFamily="50" charset="-128"/>
              </a:rPr>
              <a:t>〇　国内の株券等売買は東京証券取引所に取引が集中。一方、日経平均株価先物の取引は大阪取引所に集中。</a:t>
            </a:r>
          </a:p>
        </p:txBody>
      </p:sp>
    </p:spTree>
    <p:extLst>
      <p:ext uri="{BB962C8B-B14F-4D97-AF65-F5344CB8AC3E}">
        <p14:creationId xmlns:p14="http://schemas.microsoft.com/office/powerpoint/2010/main" val="112243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143001" y="1"/>
            <a:ext cx="9905999" cy="644714"/>
          </a:xfrm>
          <a:solidFill>
            <a:srgbClr val="0070C0"/>
          </a:solidFill>
        </p:spPr>
        <p:txBody>
          <a:bodyPr>
            <a:noAutofit/>
          </a:bodyPr>
          <a:lstStyle/>
          <a:p>
            <a:pPr algn="ctr"/>
            <a:r>
              <a:rPr lang="ja-JP" altLang="en-US" dirty="0">
                <a:solidFill>
                  <a:schemeClr val="bg1"/>
                </a:solidFill>
              </a:rPr>
              <a:t>国内市場の投資家層の変化</a:t>
            </a:r>
          </a:p>
        </p:txBody>
      </p:sp>
      <p:sp>
        <p:nvSpPr>
          <p:cNvPr id="4" name="スライド番号プレースホルダー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D2C3EB-C1C1-494F-A98D-9CFA26C6C563}" type="slidenum">
              <a:rPr kumimoji="1" lang="en-US" altLang="ja-JP" sz="907" b="1" i="0" u="none" strike="noStrike" kern="120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1" lang="en-US" altLang="ja-JP" sz="907"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テキスト プレースホルダー 3"/>
          <p:cNvSpPr txBox="1">
            <a:spLocks/>
          </p:cNvSpPr>
          <p:nvPr/>
        </p:nvSpPr>
        <p:spPr>
          <a:xfrm>
            <a:off x="1458946" y="758985"/>
            <a:ext cx="9079971" cy="330007"/>
          </a:xfrm>
          <a:prstGeom prst="rect">
            <a:avLst/>
          </a:prstGeom>
          <a:ln w="9525">
            <a:solidFill>
              <a:schemeClr val="tx1"/>
            </a:solidFill>
            <a:prstDash val="sysDash"/>
          </a:ln>
        </p:spPr>
        <p:txBody>
          <a:bodyPr lIns="94605" tIns="47302" rIns="94605" bIns="47302">
            <a:noAutofit/>
          </a:bodyPr>
          <a:lstStyle>
            <a:lvl1pPr marL="342597" indent="-34259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295" indent="-28550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992" indent="-22839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789" indent="-22839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5585" indent="-22839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2383" indent="-228398" algn="l" defTabSz="9135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178" indent="-228398" algn="l" defTabSz="9135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976" indent="-228398" algn="l" defTabSz="9135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773" indent="-228398" algn="l" defTabSz="91359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〇情報ネットワークと売買システムの進展により、投資家層がグローバルに拡大</a:t>
            </a:r>
          </a:p>
        </p:txBody>
      </p:sp>
      <p:graphicFrame>
        <p:nvGraphicFramePr>
          <p:cNvPr id="25" name="表 24">
            <a:extLst>
              <a:ext uri="{FF2B5EF4-FFF2-40B4-BE49-F238E27FC236}">
                <a16:creationId xmlns:a16="http://schemas.microsoft.com/office/drawing/2014/main" id="{7AF97AF8-DE06-4938-8298-3CED4021947D}"/>
              </a:ext>
            </a:extLst>
          </p:cNvPr>
          <p:cNvGraphicFramePr>
            <a:graphicFrameLocks noGrp="1"/>
          </p:cNvGraphicFramePr>
          <p:nvPr>
            <p:extLst/>
          </p:nvPr>
        </p:nvGraphicFramePr>
        <p:xfrm>
          <a:off x="1293126" y="1208438"/>
          <a:ext cx="9245791" cy="5161114"/>
        </p:xfrm>
        <a:graphic>
          <a:graphicData uri="http://schemas.openxmlformats.org/drawingml/2006/table">
            <a:tbl>
              <a:tblPr firstRow="1" bandRow="1">
                <a:tableStyleId>{7DF18680-E054-41AD-8BC1-D1AEF772440D}</a:tableStyleId>
              </a:tblPr>
              <a:tblGrid>
                <a:gridCol w="1678675">
                  <a:extLst>
                    <a:ext uri="{9D8B030D-6E8A-4147-A177-3AD203B41FA5}">
                      <a16:colId xmlns:a16="http://schemas.microsoft.com/office/drawing/2014/main" val="20000"/>
                    </a:ext>
                  </a:extLst>
                </a:gridCol>
                <a:gridCol w="3611652">
                  <a:extLst>
                    <a:ext uri="{9D8B030D-6E8A-4147-A177-3AD203B41FA5}">
                      <a16:colId xmlns:a16="http://schemas.microsoft.com/office/drawing/2014/main" val="20001"/>
                    </a:ext>
                  </a:extLst>
                </a:gridCol>
                <a:gridCol w="3955464">
                  <a:extLst>
                    <a:ext uri="{9D8B030D-6E8A-4147-A177-3AD203B41FA5}">
                      <a16:colId xmlns:a16="http://schemas.microsoft.com/office/drawing/2014/main" val="20002"/>
                    </a:ext>
                  </a:extLst>
                </a:gridCol>
              </a:tblGrid>
              <a:tr h="435512">
                <a:tc>
                  <a:txBody>
                    <a:bodyPr/>
                    <a:lstStyle/>
                    <a:p>
                      <a:pPr algn="ctr"/>
                      <a:endParaRPr kumimoji="1" lang="ja-JP" altLang="en-US" sz="2100" b="0" dirty="0">
                        <a:solidFill>
                          <a:schemeClr val="tx1"/>
                        </a:solidFill>
                        <a:latin typeface="+mn-ea"/>
                        <a:ea typeface="+mn-ea"/>
                        <a:cs typeface="Meiryo UI" panose="020B0604030504040204" pitchFamily="50" charset="-128"/>
                      </a:endParaRPr>
                    </a:p>
                  </a:txBody>
                  <a:tcPr marL="96988" marR="96988" anchor="ctr"/>
                </a:tc>
                <a:tc>
                  <a:txBody>
                    <a:bodyPr/>
                    <a:lstStyle/>
                    <a:p>
                      <a:pPr algn="ctr"/>
                      <a:r>
                        <a:rPr kumimoji="1" lang="en-US" altLang="ja-JP" sz="2100" dirty="0"/>
                        <a:t>2000</a:t>
                      </a:r>
                      <a:r>
                        <a:rPr kumimoji="1" lang="ja-JP" altLang="en-US" sz="2100" dirty="0"/>
                        <a:t>年</a:t>
                      </a:r>
                      <a:endParaRPr kumimoji="1" lang="ja-JP" altLang="en-US" sz="2100" b="0" dirty="0">
                        <a:solidFill>
                          <a:schemeClr val="tx1"/>
                        </a:solidFill>
                        <a:latin typeface="+mn-ea"/>
                        <a:ea typeface="+mn-ea"/>
                        <a:cs typeface="Meiryo UI" panose="020B0604030504040204" pitchFamily="50" charset="-128"/>
                      </a:endParaRPr>
                    </a:p>
                  </a:txBody>
                  <a:tcPr marL="96988" marR="96988" anchor="ctr"/>
                </a:tc>
                <a:tc>
                  <a:txBody>
                    <a:bodyPr/>
                    <a:lstStyle/>
                    <a:p>
                      <a:pPr algn="ctr"/>
                      <a:r>
                        <a:rPr kumimoji="1" lang="en-US" altLang="ja-JP" sz="2100" dirty="0"/>
                        <a:t>2020</a:t>
                      </a:r>
                      <a:r>
                        <a:rPr kumimoji="1" lang="ja-JP" altLang="en-US" sz="2100" dirty="0"/>
                        <a:t>年</a:t>
                      </a:r>
                      <a:endParaRPr kumimoji="1" lang="ja-JP" altLang="en-US" sz="2100" b="0" dirty="0">
                        <a:solidFill>
                          <a:schemeClr val="tx1"/>
                        </a:solidFill>
                        <a:latin typeface="+mn-ea"/>
                        <a:ea typeface="+mn-ea"/>
                        <a:cs typeface="Meiryo UI" panose="020B0604030504040204" pitchFamily="50" charset="-128"/>
                      </a:endParaRPr>
                    </a:p>
                  </a:txBody>
                  <a:tcPr marL="96988" marR="96988" anchor="ctr"/>
                </a:tc>
                <a:extLst>
                  <a:ext uri="{0D108BD9-81ED-4DB2-BD59-A6C34878D82A}">
                    <a16:rowId xmlns:a16="http://schemas.microsoft.com/office/drawing/2014/main" val="10000"/>
                  </a:ext>
                </a:extLst>
              </a:tr>
              <a:tr h="2362801">
                <a:tc>
                  <a:txBody>
                    <a:bodyPr/>
                    <a:lstStyle/>
                    <a:p>
                      <a:pPr algn="ctr"/>
                      <a:r>
                        <a:rPr kumimoji="1" lang="ja-JP" altLang="en-US" sz="2100" dirty="0"/>
                        <a:t>先物・</a:t>
                      </a:r>
                      <a:endParaRPr kumimoji="1" lang="en-US" altLang="ja-JP" sz="2100" dirty="0"/>
                    </a:p>
                    <a:p>
                      <a:pPr algn="ctr"/>
                      <a:r>
                        <a:rPr kumimoji="1" lang="ja-JP" altLang="en-US" sz="2100" dirty="0"/>
                        <a:t>オプション</a:t>
                      </a:r>
                      <a:r>
                        <a:rPr kumimoji="1" lang="en-US" altLang="ja-JP" sz="2100" dirty="0"/>
                        <a:t/>
                      </a:r>
                      <a:br>
                        <a:rPr kumimoji="1" lang="en-US" altLang="ja-JP" sz="2100" dirty="0"/>
                      </a:br>
                      <a:r>
                        <a:rPr kumimoji="1" lang="en-US" altLang="ja-JP" sz="2100" dirty="0"/>
                        <a:t>(OSE)</a:t>
                      </a:r>
                      <a:endParaRPr kumimoji="1" lang="en-US" altLang="ja-JP" sz="2100" b="0" dirty="0">
                        <a:solidFill>
                          <a:schemeClr val="tx1"/>
                        </a:solidFill>
                        <a:latin typeface="+mn-ea"/>
                        <a:ea typeface="+mn-ea"/>
                        <a:cs typeface="Meiryo UI" panose="020B0604030504040204" pitchFamily="50" charset="-128"/>
                      </a:endParaRPr>
                    </a:p>
                  </a:txBody>
                  <a:tcPr marL="96988" marR="96988" anchor="ctr"/>
                </a:tc>
                <a:tc>
                  <a:txBody>
                    <a:bodyPr/>
                    <a:lstStyle/>
                    <a:p>
                      <a:pPr algn="ctr"/>
                      <a:endParaRPr kumimoji="1" lang="ja-JP" altLang="en-US" sz="2100" dirty="0">
                        <a:solidFill>
                          <a:schemeClr val="tx1"/>
                        </a:solidFill>
                        <a:latin typeface="+mn-ea"/>
                        <a:ea typeface="+mn-ea"/>
                        <a:cs typeface="Meiryo UI" panose="020B0604030504040204" pitchFamily="50" charset="-128"/>
                      </a:endParaRPr>
                    </a:p>
                  </a:txBody>
                  <a:tcPr marL="96988" marR="96988" anchor="ctr"/>
                </a:tc>
                <a:tc>
                  <a:txBody>
                    <a:bodyPr/>
                    <a:lstStyle/>
                    <a:p>
                      <a:pPr algn="ctr"/>
                      <a:endParaRPr kumimoji="1" lang="ja-JP" altLang="en-US" sz="2100" dirty="0">
                        <a:solidFill>
                          <a:schemeClr val="tx1"/>
                        </a:solidFill>
                        <a:latin typeface="+mn-ea"/>
                        <a:ea typeface="+mn-ea"/>
                        <a:cs typeface="Meiryo UI" panose="020B0604030504040204" pitchFamily="50" charset="-128"/>
                      </a:endParaRPr>
                    </a:p>
                  </a:txBody>
                  <a:tcPr marL="96988" marR="96988" anchor="ctr"/>
                </a:tc>
                <a:extLst>
                  <a:ext uri="{0D108BD9-81ED-4DB2-BD59-A6C34878D82A}">
                    <a16:rowId xmlns:a16="http://schemas.microsoft.com/office/drawing/2014/main" val="10001"/>
                  </a:ext>
                </a:extLst>
              </a:tr>
              <a:tr h="2362801">
                <a:tc>
                  <a:txBody>
                    <a:bodyPr/>
                    <a:lstStyle/>
                    <a:p>
                      <a:pPr algn="ctr"/>
                      <a:r>
                        <a:rPr kumimoji="1" lang="ja-JP" altLang="en-US" sz="2100" dirty="0"/>
                        <a:t>株式</a:t>
                      </a:r>
                      <a:endParaRPr kumimoji="1" lang="en-US" altLang="ja-JP" sz="2100" dirty="0"/>
                    </a:p>
                    <a:p>
                      <a:pPr algn="ctr"/>
                      <a:r>
                        <a:rPr kumimoji="1" lang="en-US" altLang="ja-JP" sz="1400" dirty="0"/>
                        <a:t>※</a:t>
                      </a:r>
                      <a:r>
                        <a:rPr kumimoji="1" lang="ja-JP" altLang="en-US" sz="1400" dirty="0"/>
                        <a:t>東証</a:t>
                      </a:r>
                      <a:r>
                        <a:rPr kumimoji="1" lang="en-US" altLang="ja-JP" sz="1400" dirty="0"/>
                        <a:t>1</a:t>
                      </a:r>
                      <a:r>
                        <a:rPr kumimoji="1" lang="ja-JP" altLang="en-US" sz="1400" dirty="0"/>
                        <a:t>部</a:t>
                      </a:r>
                      <a:endParaRPr kumimoji="1" lang="ja-JP" altLang="en-US" sz="1400" b="0" dirty="0">
                        <a:solidFill>
                          <a:schemeClr val="tx1"/>
                        </a:solidFill>
                        <a:latin typeface="+mn-ea"/>
                        <a:ea typeface="+mn-ea"/>
                        <a:cs typeface="Meiryo UI" panose="020B0604030504040204" pitchFamily="50" charset="-128"/>
                      </a:endParaRPr>
                    </a:p>
                  </a:txBody>
                  <a:tcPr marL="96988" marR="96988" anchor="ctr"/>
                </a:tc>
                <a:tc>
                  <a:txBody>
                    <a:bodyPr/>
                    <a:lstStyle/>
                    <a:p>
                      <a:pPr algn="ctr"/>
                      <a:endParaRPr kumimoji="1" lang="ja-JP" altLang="en-US" sz="2100" dirty="0">
                        <a:solidFill>
                          <a:schemeClr val="tx1"/>
                        </a:solidFill>
                        <a:latin typeface="+mn-ea"/>
                        <a:ea typeface="+mn-ea"/>
                        <a:cs typeface="Meiryo UI" panose="020B0604030504040204" pitchFamily="50" charset="-128"/>
                      </a:endParaRPr>
                    </a:p>
                  </a:txBody>
                  <a:tcPr marL="96988" marR="96988" anchor="ctr"/>
                </a:tc>
                <a:tc>
                  <a:txBody>
                    <a:bodyPr/>
                    <a:lstStyle/>
                    <a:p>
                      <a:pPr algn="ctr"/>
                      <a:endParaRPr kumimoji="1" lang="ja-JP" altLang="en-US" sz="2100" dirty="0">
                        <a:solidFill>
                          <a:schemeClr val="tx1"/>
                        </a:solidFill>
                        <a:latin typeface="+mn-ea"/>
                        <a:ea typeface="+mn-ea"/>
                        <a:cs typeface="Meiryo UI" panose="020B0604030504040204" pitchFamily="50" charset="-128"/>
                      </a:endParaRPr>
                    </a:p>
                  </a:txBody>
                  <a:tcPr marL="96988" marR="96988" anchor="ctr"/>
                </a:tc>
                <a:extLst>
                  <a:ext uri="{0D108BD9-81ED-4DB2-BD59-A6C34878D82A}">
                    <a16:rowId xmlns:a16="http://schemas.microsoft.com/office/drawing/2014/main" val="10002"/>
                  </a:ext>
                </a:extLst>
              </a:tr>
            </a:tbl>
          </a:graphicData>
        </a:graphic>
      </p:graphicFrame>
      <p:graphicFrame>
        <p:nvGraphicFramePr>
          <p:cNvPr id="26" name="グラフ 25">
            <a:extLst>
              <a:ext uri="{FF2B5EF4-FFF2-40B4-BE49-F238E27FC236}">
                <a16:creationId xmlns:a16="http://schemas.microsoft.com/office/drawing/2014/main" id="{CA99EEC6-DDC4-4B3B-BDB8-91E3A3B1A42C}"/>
              </a:ext>
            </a:extLst>
          </p:cNvPr>
          <p:cNvGraphicFramePr>
            <a:graphicFrameLocks/>
          </p:cNvGraphicFramePr>
          <p:nvPr>
            <p:extLst/>
          </p:nvPr>
        </p:nvGraphicFramePr>
        <p:xfrm>
          <a:off x="3249212" y="4108713"/>
          <a:ext cx="2846788" cy="2061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a:extLst>
              <a:ext uri="{FF2B5EF4-FFF2-40B4-BE49-F238E27FC236}">
                <a16:creationId xmlns:a16="http://schemas.microsoft.com/office/drawing/2014/main" id="{46B25EDA-6356-4893-ABB1-41E3F59E3F8B}"/>
              </a:ext>
            </a:extLst>
          </p:cNvPr>
          <p:cNvGraphicFramePr>
            <a:graphicFrameLocks/>
          </p:cNvGraphicFramePr>
          <p:nvPr>
            <p:extLst/>
          </p:nvPr>
        </p:nvGraphicFramePr>
        <p:xfrm>
          <a:off x="3483576" y="1953463"/>
          <a:ext cx="2635043" cy="1554619"/>
        </p:xfrm>
        <a:graphic>
          <a:graphicData uri="http://schemas.openxmlformats.org/drawingml/2006/chart">
            <c:chart xmlns:c="http://schemas.openxmlformats.org/drawingml/2006/chart" xmlns:r="http://schemas.openxmlformats.org/officeDocument/2006/relationships" r:id="rId4"/>
          </a:graphicData>
        </a:graphic>
      </p:graphicFrame>
      <p:grpSp>
        <p:nvGrpSpPr>
          <p:cNvPr id="28" name="グループ化 27">
            <a:extLst>
              <a:ext uri="{FF2B5EF4-FFF2-40B4-BE49-F238E27FC236}">
                <a16:creationId xmlns:a16="http://schemas.microsoft.com/office/drawing/2014/main" id="{BEB8EBD8-BEDF-46D5-A496-AB20BBE2BA2E}"/>
              </a:ext>
            </a:extLst>
          </p:cNvPr>
          <p:cNvGrpSpPr/>
          <p:nvPr/>
        </p:nvGrpSpPr>
        <p:grpSpPr>
          <a:xfrm>
            <a:off x="6484882" y="2658957"/>
            <a:ext cx="532338" cy="2677736"/>
            <a:chOff x="4860032" y="3060515"/>
            <a:chExt cx="501885" cy="2792764"/>
          </a:xfrm>
        </p:grpSpPr>
        <p:sp>
          <p:nvSpPr>
            <p:cNvPr id="29" name="右矢印 11">
              <a:extLst>
                <a:ext uri="{FF2B5EF4-FFF2-40B4-BE49-F238E27FC236}">
                  <a16:creationId xmlns:a16="http://schemas.microsoft.com/office/drawing/2014/main" id="{ED769759-F597-4B14-956E-6EBD0F045A00}"/>
                </a:ext>
              </a:extLst>
            </p:cNvPr>
            <p:cNvSpPr/>
            <p:nvPr/>
          </p:nvSpPr>
          <p:spPr>
            <a:xfrm>
              <a:off x="4860032" y="3060515"/>
              <a:ext cx="489204" cy="484632"/>
            </a:xfrm>
            <a:prstGeom prs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51" b="0" i="0" u="none" strike="noStrike" kern="1200" cap="none" spc="0" normalizeH="0" baseline="0" noProof="0" dirty="0">
                <a:ln>
                  <a:noFill/>
                </a:ln>
                <a:solidFill>
                  <a:prstClr val="black"/>
                </a:solidFill>
                <a:effectLst/>
                <a:uLnTx/>
                <a:uFillTx/>
                <a:latin typeface="Tahoma" pitchFamily="34" charset="0"/>
                <a:ea typeface="游ゴシック" panose="020B0400000000000000" pitchFamily="50" charset="-128"/>
                <a:cs typeface="Tahoma" pitchFamily="34" charset="0"/>
              </a:endParaRPr>
            </a:p>
          </p:txBody>
        </p:sp>
        <p:sp>
          <p:nvSpPr>
            <p:cNvPr id="30" name="右矢印 12">
              <a:extLst>
                <a:ext uri="{FF2B5EF4-FFF2-40B4-BE49-F238E27FC236}">
                  <a16:creationId xmlns:a16="http://schemas.microsoft.com/office/drawing/2014/main" id="{7AAE38A7-AA88-4881-B82A-30A83318FF47}"/>
                </a:ext>
              </a:extLst>
            </p:cNvPr>
            <p:cNvSpPr/>
            <p:nvPr/>
          </p:nvSpPr>
          <p:spPr>
            <a:xfrm>
              <a:off x="4872713" y="5368647"/>
              <a:ext cx="489204" cy="484632"/>
            </a:xfrm>
            <a:prstGeom prs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51" b="0" i="0" u="none" strike="noStrike" kern="1200" cap="none" spc="0" normalizeH="0" baseline="0" noProof="0" dirty="0">
                <a:ln>
                  <a:noFill/>
                </a:ln>
                <a:solidFill>
                  <a:prstClr val="black"/>
                </a:solidFill>
                <a:effectLst/>
                <a:uLnTx/>
                <a:uFillTx/>
                <a:latin typeface="Tahoma" pitchFamily="34" charset="0"/>
                <a:ea typeface="游ゴシック" panose="020B0400000000000000" pitchFamily="50" charset="-128"/>
                <a:cs typeface="Tahoma" pitchFamily="34" charset="0"/>
              </a:endParaRPr>
            </a:p>
          </p:txBody>
        </p:sp>
      </p:grpSp>
      <p:sp>
        <p:nvSpPr>
          <p:cNvPr id="31" name="テキスト ボックス 30">
            <a:extLst>
              <a:ext uri="{FF2B5EF4-FFF2-40B4-BE49-F238E27FC236}">
                <a16:creationId xmlns:a16="http://schemas.microsoft.com/office/drawing/2014/main" id="{0FF1A14B-F93B-4AFF-864A-5ECF7DFA5F6F}"/>
              </a:ext>
            </a:extLst>
          </p:cNvPr>
          <p:cNvSpPr txBox="1"/>
          <p:nvPr/>
        </p:nvSpPr>
        <p:spPr>
          <a:xfrm>
            <a:off x="1700787" y="6418312"/>
            <a:ext cx="4022235" cy="235118"/>
          </a:xfrm>
          <a:prstGeom prst="rect">
            <a:avLst/>
          </a:prstGeom>
          <a:noFill/>
        </p:spPr>
        <p:txBody>
          <a:bodyPr wrap="none" lIns="94605" tIns="47302" rIns="94605" bIns="4730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先物・オプションは取引高ベース、株式は売買代金ベース。</a:t>
            </a:r>
            <a:r>
              <a:rPr kumimoji="1" lang="en-US" altLang="ja-JP" sz="90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TOCOM</a:t>
            </a:r>
            <a:r>
              <a:rPr kumimoji="1" lang="ja-JP" altLang="en-US" sz="90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取引分を除く</a:t>
            </a:r>
          </a:p>
        </p:txBody>
      </p:sp>
      <p:sp>
        <p:nvSpPr>
          <p:cNvPr id="32" name="テキスト ボックス 31">
            <a:extLst>
              <a:ext uri="{FF2B5EF4-FFF2-40B4-BE49-F238E27FC236}">
                <a16:creationId xmlns:a16="http://schemas.microsoft.com/office/drawing/2014/main" id="{07EED94B-1C82-44B7-950E-9B29865E7F1B}"/>
              </a:ext>
            </a:extLst>
          </p:cNvPr>
          <p:cNvSpPr txBox="1"/>
          <p:nvPr/>
        </p:nvSpPr>
        <p:spPr>
          <a:xfrm>
            <a:off x="6168182" y="5402004"/>
            <a:ext cx="1290800" cy="472426"/>
          </a:xfrm>
          <a:prstGeom prst="rect">
            <a:avLst/>
          </a:prstGeom>
          <a:noFill/>
        </p:spPr>
        <p:txBody>
          <a:bodyPr wrap="square" lIns="94605" tIns="47302" rIns="94605" bIns="473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49"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2.7</a:t>
            </a:r>
            <a:r>
              <a:rPr kumimoji="1" lang="ja-JP" altLang="en-US" sz="2449"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倍</a:t>
            </a:r>
          </a:p>
        </p:txBody>
      </p:sp>
      <p:sp>
        <p:nvSpPr>
          <p:cNvPr id="33" name="テキスト ボックス 32">
            <a:extLst>
              <a:ext uri="{FF2B5EF4-FFF2-40B4-BE49-F238E27FC236}">
                <a16:creationId xmlns:a16="http://schemas.microsoft.com/office/drawing/2014/main" id="{4ED88029-DCBD-480B-9F40-EC2F53DF03A9}"/>
              </a:ext>
            </a:extLst>
          </p:cNvPr>
          <p:cNvSpPr txBox="1"/>
          <p:nvPr/>
        </p:nvSpPr>
        <p:spPr>
          <a:xfrm>
            <a:off x="6146417" y="3456080"/>
            <a:ext cx="1346142" cy="472426"/>
          </a:xfrm>
          <a:prstGeom prst="rect">
            <a:avLst/>
          </a:prstGeom>
          <a:noFill/>
        </p:spPr>
        <p:txBody>
          <a:bodyPr wrap="square" lIns="94605" tIns="47302" rIns="94605" bIns="473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49"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14.4</a:t>
            </a:r>
            <a:r>
              <a:rPr kumimoji="1" lang="ja-JP" altLang="en-US" sz="2449"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倍</a:t>
            </a:r>
          </a:p>
        </p:txBody>
      </p:sp>
      <p:sp>
        <p:nvSpPr>
          <p:cNvPr id="34" name="テキスト ボックス 33">
            <a:extLst>
              <a:ext uri="{FF2B5EF4-FFF2-40B4-BE49-F238E27FC236}">
                <a16:creationId xmlns:a16="http://schemas.microsoft.com/office/drawing/2014/main" id="{ECAD80EA-D92B-48F5-9908-6270D3D72E8D}"/>
              </a:ext>
            </a:extLst>
          </p:cNvPr>
          <p:cNvSpPr txBox="1"/>
          <p:nvPr/>
        </p:nvSpPr>
        <p:spPr>
          <a:xfrm>
            <a:off x="8845917" y="3701116"/>
            <a:ext cx="2041054" cy="276988"/>
          </a:xfrm>
          <a:prstGeom prst="rect">
            <a:avLst/>
          </a:prstGeom>
          <a:noFill/>
        </p:spPr>
        <p:txBody>
          <a:bodyPr wrap="square" lIns="94605" tIns="47302" rIns="94605" bIns="4730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日平均：　</a:t>
            </a:r>
            <a:r>
              <a:rPr kumimoji="1" lang="en-US" altLang="ja-JP"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180</a:t>
            </a:r>
            <a:r>
              <a:rPr kumimoji="1" lang="ja-JP" altLang="en-US"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万単位</a:t>
            </a:r>
          </a:p>
        </p:txBody>
      </p:sp>
      <p:sp>
        <p:nvSpPr>
          <p:cNvPr id="35" name="テキスト ボックス 34">
            <a:extLst>
              <a:ext uri="{FF2B5EF4-FFF2-40B4-BE49-F238E27FC236}">
                <a16:creationId xmlns:a16="http://schemas.microsoft.com/office/drawing/2014/main" id="{78BD7513-3B6A-4C41-8260-489C20F016C6}"/>
              </a:ext>
            </a:extLst>
          </p:cNvPr>
          <p:cNvSpPr txBox="1"/>
          <p:nvPr/>
        </p:nvSpPr>
        <p:spPr>
          <a:xfrm>
            <a:off x="3026400" y="3716849"/>
            <a:ext cx="1999050" cy="276988"/>
          </a:xfrm>
          <a:prstGeom prst="rect">
            <a:avLst/>
          </a:prstGeom>
          <a:noFill/>
        </p:spPr>
        <p:txBody>
          <a:bodyPr wrap="square" lIns="94605" tIns="47302" rIns="94605" bIns="4730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日平均：　</a:t>
            </a:r>
            <a:r>
              <a:rPr kumimoji="1" lang="en-US" altLang="ja-JP"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万単位</a:t>
            </a:r>
          </a:p>
        </p:txBody>
      </p:sp>
      <p:sp>
        <p:nvSpPr>
          <p:cNvPr id="36" name="テキスト ボックス 35">
            <a:extLst>
              <a:ext uri="{FF2B5EF4-FFF2-40B4-BE49-F238E27FC236}">
                <a16:creationId xmlns:a16="http://schemas.microsoft.com/office/drawing/2014/main" id="{FFBB58D2-0D92-4C18-8EF9-7D19C1D1BD60}"/>
              </a:ext>
            </a:extLst>
          </p:cNvPr>
          <p:cNvSpPr txBox="1"/>
          <p:nvPr/>
        </p:nvSpPr>
        <p:spPr>
          <a:xfrm>
            <a:off x="9049932" y="6090051"/>
            <a:ext cx="1603920" cy="276988"/>
          </a:xfrm>
          <a:prstGeom prst="rect">
            <a:avLst/>
          </a:prstGeom>
          <a:noFill/>
        </p:spPr>
        <p:txBody>
          <a:bodyPr wrap="square" lIns="94605" tIns="47302" rIns="94605" bIns="4730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日平均：　</a:t>
            </a:r>
            <a:r>
              <a:rPr kumimoji="1" lang="en-US" altLang="ja-JP"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2.7</a:t>
            </a:r>
            <a:r>
              <a:rPr kumimoji="1" lang="ja-JP" altLang="en-US"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兆円</a:t>
            </a:r>
          </a:p>
        </p:txBody>
      </p:sp>
      <p:sp>
        <p:nvSpPr>
          <p:cNvPr id="37" name="テキスト ボックス 36">
            <a:extLst>
              <a:ext uri="{FF2B5EF4-FFF2-40B4-BE49-F238E27FC236}">
                <a16:creationId xmlns:a16="http://schemas.microsoft.com/office/drawing/2014/main" id="{F4F2EF08-025E-4BA0-9F0C-C5A260D10143}"/>
              </a:ext>
            </a:extLst>
          </p:cNvPr>
          <p:cNvSpPr txBox="1"/>
          <p:nvPr/>
        </p:nvSpPr>
        <p:spPr>
          <a:xfrm>
            <a:off x="2961089" y="6091003"/>
            <a:ext cx="1603920" cy="276988"/>
          </a:xfrm>
          <a:prstGeom prst="rect">
            <a:avLst/>
          </a:prstGeom>
          <a:noFill/>
        </p:spPr>
        <p:txBody>
          <a:bodyPr wrap="square" lIns="94605" tIns="47302" rIns="94605" bIns="4730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日平均：　</a:t>
            </a:r>
            <a:r>
              <a:rPr kumimoji="1" lang="en-US" altLang="ja-JP"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0.9</a:t>
            </a:r>
            <a:r>
              <a:rPr kumimoji="1" lang="ja-JP" altLang="en-US" sz="1179"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兆円</a:t>
            </a:r>
          </a:p>
        </p:txBody>
      </p:sp>
      <p:sp>
        <p:nvSpPr>
          <p:cNvPr id="38" name="テキスト ボックス 37">
            <a:extLst>
              <a:ext uri="{FF2B5EF4-FFF2-40B4-BE49-F238E27FC236}">
                <a16:creationId xmlns:a16="http://schemas.microsoft.com/office/drawing/2014/main" id="{E9947750-E7DC-44B4-B02E-CF02961324B9}"/>
              </a:ext>
            </a:extLst>
          </p:cNvPr>
          <p:cNvSpPr txBox="1"/>
          <p:nvPr/>
        </p:nvSpPr>
        <p:spPr>
          <a:xfrm>
            <a:off x="8454053" y="6413645"/>
            <a:ext cx="2285872" cy="2388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5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（出所）日本取引所グループウェブサイト</a:t>
            </a:r>
          </a:p>
        </p:txBody>
      </p:sp>
      <p:graphicFrame>
        <p:nvGraphicFramePr>
          <p:cNvPr id="22" name="グラフ 21">
            <a:extLst>
              <a:ext uri="{FF2B5EF4-FFF2-40B4-BE49-F238E27FC236}">
                <a16:creationId xmlns:a16="http://schemas.microsoft.com/office/drawing/2014/main" id="{535D665A-6195-4B9F-9306-4B5C020253AF}"/>
              </a:ext>
            </a:extLst>
          </p:cNvPr>
          <p:cNvGraphicFramePr>
            <a:graphicFrameLocks/>
          </p:cNvGraphicFramePr>
          <p:nvPr>
            <p:extLst/>
          </p:nvPr>
        </p:nvGraphicFramePr>
        <p:xfrm>
          <a:off x="7102359" y="1737603"/>
          <a:ext cx="3331754" cy="20714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a:extLst>
              <a:ext uri="{FF2B5EF4-FFF2-40B4-BE49-F238E27FC236}">
                <a16:creationId xmlns:a16="http://schemas.microsoft.com/office/drawing/2014/main" id="{EE1FF82F-7E41-4F41-BCD9-4BC035D27EB1}"/>
              </a:ext>
            </a:extLst>
          </p:cNvPr>
          <p:cNvGraphicFramePr>
            <a:graphicFrameLocks/>
          </p:cNvGraphicFramePr>
          <p:nvPr>
            <p:extLst/>
          </p:nvPr>
        </p:nvGraphicFramePr>
        <p:xfrm>
          <a:off x="7207162" y="4070491"/>
          <a:ext cx="3331755" cy="2099905"/>
        </p:xfrm>
        <a:graphic>
          <a:graphicData uri="http://schemas.openxmlformats.org/drawingml/2006/chart">
            <c:chart xmlns:c="http://schemas.openxmlformats.org/drawingml/2006/chart" xmlns:r="http://schemas.openxmlformats.org/officeDocument/2006/relationships" r:id="rId6"/>
          </a:graphicData>
        </a:graphic>
      </p:graphicFrame>
      <p:sp>
        <p:nvSpPr>
          <p:cNvPr id="2" name="正方形/長方形 1"/>
          <p:cNvSpPr/>
          <p:nvPr/>
        </p:nvSpPr>
        <p:spPr>
          <a:xfrm>
            <a:off x="1293125" y="6652493"/>
            <a:ext cx="1187357" cy="1556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6065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米国と日本の非上場株式の流通市場の比較（スタートアップ）</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809018" y="6482319"/>
            <a:ext cx="2133600" cy="337038"/>
          </a:xfrm>
        </p:spPr>
        <p:txBody>
          <a:bodyPr/>
          <a:lstStyle/>
          <a:p>
            <a:fld id="{D2D8002D-B5B0-4BAC-B1F6-782DDCCE6D9C}" type="slidenum">
              <a:rPr kumimoji="1" lang="ja-JP" altLang="en-US" b="1" smtClean="0"/>
              <a:t>12</a:t>
            </a:fld>
            <a:endParaRPr kumimoji="1" lang="ja-JP" altLang="en-US" b="1" dirty="0"/>
          </a:p>
        </p:txBody>
      </p:sp>
      <p:pic>
        <p:nvPicPr>
          <p:cNvPr id="2" name="図 1"/>
          <p:cNvPicPr>
            <a:picLocks noChangeAspect="1"/>
          </p:cNvPicPr>
          <p:nvPr/>
        </p:nvPicPr>
        <p:blipFill>
          <a:blip r:embed="rId2"/>
          <a:stretch>
            <a:fillRect/>
          </a:stretch>
        </p:blipFill>
        <p:spPr>
          <a:xfrm>
            <a:off x="1505874" y="514564"/>
            <a:ext cx="9236405" cy="5654225"/>
          </a:xfrm>
          <a:prstGeom prst="rect">
            <a:avLst/>
          </a:prstGeom>
        </p:spPr>
      </p:pic>
      <p:sp>
        <p:nvSpPr>
          <p:cNvPr id="7" name="正方形/長方形 6">
            <a:extLst>
              <a:ext uri="{FF2B5EF4-FFF2-40B4-BE49-F238E27FC236}">
                <a16:creationId xmlns:a16="http://schemas.microsoft.com/office/drawing/2014/main" id="{924D99DC-8F2A-4B8C-9C15-9527F599BE9E}"/>
              </a:ext>
            </a:extLst>
          </p:cNvPr>
          <p:cNvSpPr/>
          <p:nvPr/>
        </p:nvSpPr>
        <p:spPr>
          <a:xfrm>
            <a:off x="1982130" y="6559606"/>
            <a:ext cx="7619071" cy="259751"/>
          </a:xfrm>
          <a:prstGeom prst="rect">
            <a:avLst/>
          </a:prstGeom>
        </p:spPr>
        <p:txBody>
          <a:bodyPr wrap="square">
            <a:spAutoFit/>
          </a:bodyPr>
          <a:lstStyle/>
          <a:p>
            <a:pPr>
              <a:spcBef>
                <a:spcPct val="20000"/>
              </a:spcBef>
              <a:buClr>
                <a:schemeClr val="tx1"/>
              </a:buClr>
              <a:tabLst>
                <a:tab pos="920282" algn="l"/>
              </a:tabLst>
            </a:pPr>
            <a:r>
              <a:rPr lang="ja-JP" altLang="en-US" sz="1088" dirty="0">
                <a:latin typeface="+mn-ea"/>
                <a:cs typeface="メイリオ" panose="020B0604030504040204" pitchFamily="50" charset="-128"/>
              </a:rPr>
              <a:t>出典：内閣官房 成長戦略会議事務局 経済産業省 経済産業政策局 「基礎資料」（令和３年３月）</a:t>
            </a:r>
            <a:endParaRPr lang="en-US" altLang="ja-JP" sz="1088" b="1" dirty="0">
              <a:solidFill>
                <a:srgbClr val="000099"/>
              </a:solidFill>
              <a:latin typeface="+mn-ea"/>
            </a:endParaRPr>
          </a:p>
        </p:txBody>
      </p:sp>
    </p:spTree>
    <p:extLst>
      <p:ext uri="{BB962C8B-B14F-4D97-AF65-F5344CB8AC3E}">
        <p14:creationId xmlns:p14="http://schemas.microsoft.com/office/powerpoint/2010/main" val="252317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A55B811-AF9F-46ED-BAC5-6F717053C58D}"/>
              </a:ext>
            </a:extLst>
          </p:cNvPr>
          <p:cNvGraphicFramePr>
            <a:graphicFrameLocks/>
          </p:cNvGraphicFramePr>
          <p:nvPr/>
        </p:nvGraphicFramePr>
        <p:xfrm>
          <a:off x="1532357" y="1318672"/>
          <a:ext cx="9060717" cy="451170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プレースホルダー 2"/>
          <p:cNvSpPr>
            <a:spLocks noGrp="1"/>
          </p:cNvSpPr>
          <p:nvPr>
            <p:ph type="body" sz="quarter" idx="13"/>
          </p:nvPr>
        </p:nvSpPr>
        <p:spPr/>
        <p:txBody>
          <a:bodyPr/>
          <a:lstStyle/>
          <a:p>
            <a:r>
              <a:rPr lang="en-US" altLang="ja-JP" dirty="0"/>
              <a:t>2020</a:t>
            </a:r>
            <a:r>
              <a:rPr lang="ja-JP" altLang="en-US" dirty="0"/>
              <a:t>年は、</a:t>
            </a:r>
            <a:r>
              <a:rPr lang="en-US" altLang="ja-JP" dirty="0"/>
              <a:t>102</a:t>
            </a:r>
            <a:r>
              <a:rPr lang="ja-JP" altLang="en-US" dirty="0"/>
              <a:t>社（前年比</a:t>
            </a:r>
            <a:r>
              <a:rPr lang="en-US" altLang="ja-JP" dirty="0"/>
              <a:t>+</a:t>
            </a:r>
            <a:r>
              <a:rPr lang="ja-JP" altLang="en-US" dirty="0"/>
              <a:t>８社）が国内証券市場において新規上場</a:t>
            </a:r>
            <a:endParaRPr lang="en-US" altLang="ja-JP" dirty="0"/>
          </a:p>
          <a:p>
            <a:r>
              <a:rPr lang="en-US" altLang="ja-JP" dirty="0"/>
              <a:t>100</a:t>
            </a:r>
            <a:r>
              <a:rPr lang="ja-JP" altLang="en-US" dirty="0"/>
              <a:t>社超えは、</a:t>
            </a:r>
            <a:r>
              <a:rPr lang="en-US" altLang="ja-JP" dirty="0"/>
              <a:t>2007</a:t>
            </a:r>
            <a:r>
              <a:rPr lang="ja-JP" altLang="en-US" dirty="0"/>
              <a:t>年以来の高水準</a:t>
            </a:r>
          </a:p>
        </p:txBody>
      </p:sp>
      <p:sp>
        <p:nvSpPr>
          <p:cNvPr id="4" name="タイトル 3"/>
          <p:cNvSpPr>
            <a:spLocks noGrp="1"/>
          </p:cNvSpPr>
          <p:nvPr>
            <p:ph type="title"/>
          </p:nvPr>
        </p:nvSpPr>
        <p:spPr>
          <a:xfrm>
            <a:off x="1176243" y="0"/>
            <a:ext cx="9872757" cy="653534"/>
          </a:xfrm>
          <a:solidFill>
            <a:srgbClr val="0070C0"/>
          </a:solidFill>
        </p:spPr>
        <p:txBody>
          <a:bodyPr>
            <a:noAutofit/>
          </a:bodyPr>
          <a:lstStyle/>
          <a:p>
            <a:pPr algn="ctr"/>
            <a:r>
              <a:rPr lang="ja-JP" altLang="en-US" sz="2400" dirty="0">
                <a:solidFill>
                  <a:schemeClr val="bg1"/>
                </a:solidFill>
                <a:latin typeface="Meiryo UI" panose="020B0604030504040204" pitchFamily="50" charset="-128"/>
                <a:ea typeface="Meiryo UI" panose="020B0604030504040204" pitchFamily="50" charset="-128"/>
              </a:rPr>
              <a:t>国内</a:t>
            </a:r>
            <a:r>
              <a:rPr lang="en-US" altLang="ja-JP" sz="2400" dirty="0">
                <a:solidFill>
                  <a:schemeClr val="bg1"/>
                </a:solidFill>
                <a:latin typeface="Meiryo UI" panose="020B0604030504040204" pitchFamily="50" charset="-128"/>
                <a:ea typeface="Meiryo UI" panose="020B0604030504040204" pitchFamily="50" charset="-128"/>
              </a:rPr>
              <a:t>IPO</a:t>
            </a:r>
            <a:r>
              <a:rPr lang="ja-JP" altLang="en-US" sz="2400" dirty="0">
                <a:solidFill>
                  <a:schemeClr val="bg1"/>
                </a:solidFill>
                <a:latin typeface="Meiryo UI" panose="020B0604030504040204" pitchFamily="50" charset="-128"/>
                <a:ea typeface="Meiryo UI" panose="020B0604030504040204" pitchFamily="50" charset="-128"/>
              </a:rPr>
              <a:t>件数の推移	</a:t>
            </a:r>
          </a:p>
        </p:txBody>
      </p:sp>
      <p:sp>
        <p:nvSpPr>
          <p:cNvPr id="2" name="スライド番号プレースホルダー 1">
            <a:extLst>
              <a:ext uri="{FF2B5EF4-FFF2-40B4-BE49-F238E27FC236}">
                <a16:creationId xmlns:a16="http://schemas.microsoft.com/office/drawing/2014/main" id="{550C2083-DA87-4238-8DB1-0ABC6A83845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D2C3EB-C1C1-494F-A98D-9CFA26C6C563}" type="slidenum">
              <a:rPr kumimoji="1" lang="en-US" altLang="ja-JP" sz="882" b="1" i="0" u="none" strike="noStrike" kern="120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1" lang="en-US" altLang="ja-JP" sz="882"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924D99DC-8F2A-4B8C-9C15-9527F599BE9E}"/>
              </a:ext>
            </a:extLst>
          </p:cNvPr>
          <p:cNvSpPr/>
          <p:nvPr/>
        </p:nvSpPr>
        <p:spPr>
          <a:xfrm>
            <a:off x="1590990" y="6173658"/>
            <a:ext cx="7619071" cy="259751"/>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
                <a:prstClr val="black"/>
              </a:buClr>
              <a:buSzTx/>
              <a:buFontTx/>
              <a:buNone/>
              <a:tabLst>
                <a:tab pos="920282" algn="l"/>
              </a:tabLst>
              <a:defRPr/>
            </a:pPr>
            <a:r>
              <a:rPr kumimoji="1" lang="ja-JP" altLang="en-US" sz="1088"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注：</a:t>
            </a:r>
            <a:r>
              <a:rPr kumimoji="1" lang="en-US" altLang="ja-JP" sz="1088"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メイリオ" pitchFamily="50" charset="-128"/>
              </a:rPr>
              <a:t> TOKYO </a:t>
            </a:r>
            <a:r>
              <a:rPr kumimoji="1" lang="en-US" altLang="ja-JP" sz="1088"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PRO Market </a:t>
            </a:r>
            <a:r>
              <a:rPr kumimoji="1" lang="ja-JP" altLang="en-US" sz="1088"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への新規上場を含み、</a:t>
            </a:r>
            <a:r>
              <a:rPr kumimoji="1" lang="en-US" altLang="ja-JP" sz="1088"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TOKYO PRO Market</a:t>
            </a:r>
            <a:r>
              <a:rPr kumimoji="1" lang="ja-JP" altLang="en-US" sz="1088"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を経由した上場を除く</a:t>
            </a:r>
            <a:endParaRPr kumimoji="1" lang="en-US" altLang="ja-JP" sz="1088" b="1" i="0" u="none" strike="noStrike" kern="1200" cap="none" spc="0" normalizeH="0" baseline="0" noProof="0" dirty="0">
              <a:ln>
                <a:noFill/>
              </a:ln>
              <a:solidFill>
                <a:srgbClr val="000099"/>
              </a:solidFill>
              <a:effectLst/>
              <a:uLnTx/>
              <a:uFillTx/>
              <a:latin typeface="游ゴシック" panose="020B0400000000000000" pitchFamily="50" charset="-128"/>
              <a:ea typeface="游ゴシック" panose="020B0400000000000000" pitchFamily="50" charset="-128"/>
              <a:cs typeface="+mn-cs"/>
            </a:endParaRPr>
          </a:p>
        </p:txBody>
      </p:sp>
      <p:cxnSp>
        <p:nvCxnSpPr>
          <p:cNvPr id="13" name="直線コネクタ 12">
            <a:extLst>
              <a:ext uri="{FF2B5EF4-FFF2-40B4-BE49-F238E27FC236}">
                <a16:creationId xmlns:a16="http://schemas.microsoft.com/office/drawing/2014/main" id="{699BBE0D-41CF-4383-BFF5-235026651910}"/>
              </a:ext>
            </a:extLst>
          </p:cNvPr>
          <p:cNvCxnSpPr>
            <a:cxnSpLocks/>
          </p:cNvCxnSpPr>
          <p:nvPr/>
        </p:nvCxnSpPr>
        <p:spPr>
          <a:xfrm>
            <a:off x="1590987" y="6073909"/>
            <a:ext cx="72645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9D6D90E-988B-43DC-8B15-7294DAA01DDB}"/>
              </a:ext>
            </a:extLst>
          </p:cNvPr>
          <p:cNvSpPr txBox="1"/>
          <p:nvPr/>
        </p:nvSpPr>
        <p:spPr>
          <a:xfrm>
            <a:off x="9604472" y="5226653"/>
            <a:ext cx="1123082" cy="2597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88"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088"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088"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月末時点）</a:t>
            </a:r>
          </a:p>
        </p:txBody>
      </p:sp>
      <p:sp>
        <p:nvSpPr>
          <p:cNvPr id="6" name="正方形/長方形 5"/>
          <p:cNvSpPr/>
          <p:nvPr/>
        </p:nvSpPr>
        <p:spPr>
          <a:xfrm>
            <a:off x="1176242" y="6670533"/>
            <a:ext cx="1686376" cy="1357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E9947750-E7DC-44B4-B02E-CF02961324B9}"/>
              </a:ext>
            </a:extLst>
          </p:cNvPr>
          <p:cNvSpPr txBox="1"/>
          <p:nvPr/>
        </p:nvSpPr>
        <p:spPr>
          <a:xfrm>
            <a:off x="8454053" y="6413645"/>
            <a:ext cx="2285872" cy="2388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5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（出所）日本取引所グループウェブサイト</a:t>
            </a:r>
          </a:p>
        </p:txBody>
      </p:sp>
    </p:spTree>
    <p:extLst>
      <p:ext uri="{BB962C8B-B14F-4D97-AF65-F5344CB8AC3E}">
        <p14:creationId xmlns:p14="http://schemas.microsoft.com/office/powerpoint/2010/main" val="27102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IPO</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１件当たり調達額の国際比較（スタートアップ）</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850582" y="6409238"/>
            <a:ext cx="2133600" cy="337038"/>
          </a:xfrm>
        </p:spPr>
        <p:txBody>
          <a:bodyPr/>
          <a:lstStyle/>
          <a:p>
            <a:fld id="{D2D8002D-B5B0-4BAC-B1F6-782DDCCE6D9C}" type="slidenum">
              <a:rPr kumimoji="1" lang="ja-JP" altLang="en-US" b="1" smtClean="0"/>
              <a:t>14</a:t>
            </a:fld>
            <a:endParaRPr kumimoji="1" lang="ja-JP" altLang="en-US" b="1" dirty="0"/>
          </a:p>
        </p:txBody>
      </p:sp>
      <p:pic>
        <p:nvPicPr>
          <p:cNvPr id="4" name="図 3"/>
          <p:cNvPicPr>
            <a:picLocks noChangeAspect="1"/>
          </p:cNvPicPr>
          <p:nvPr/>
        </p:nvPicPr>
        <p:blipFill>
          <a:blip r:embed="rId2"/>
          <a:stretch>
            <a:fillRect/>
          </a:stretch>
        </p:blipFill>
        <p:spPr>
          <a:xfrm>
            <a:off x="1394470" y="565240"/>
            <a:ext cx="9403060" cy="5518673"/>
          </a:xfrm>
          <a:prstGeom prst="rect">
            <a:avLst/>
          </a:prstGeom>
        </p:spPr>
      </p:pic>
      <p:pic>
        <p:nvPicPr>
          <p:cNvPr id="5" name="図 4"/>
          <p:cNvPicPr>
            <a:picLocks noChangeAspect="1"/>
          </p:cNvPicPr>
          <p:nvPr/>
        </p:nvPicPr>
        <p:blipFill>
          <a:blip r:embed="rId3"/>
          <a:stretch>
            <a:fillRect/>
          </a:stretch>
        </p:blipFill>
        <p:spPr>
          <a:xfrm>
            <a:off x="2373147" y="6295649"/>
            <a:ext cx="3726807" cy="450627"/>
          </a:xfrm>
          <a:prstGeom prst="rect">
            <a:avLst/>
          </a:prstGeom>
        </p:spPr>
      </p:pic>
    </p:spTree>
    <p:extLst>
      <p:ext uri="{BB962C8B-B14F-4D97-AF65-F5344CB8AC3E}">
        <p14:creationId xmlns:p14="http://schemas.microsoft.com/office/powerpoint/2010/main" val="45882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ベンチャーキャピタル投資の国際比較（スタートアップ）</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982200" y="6482319"/>
            <a:ext cx="2133600" cy="337038"/>
          </a:xfrm>
        </p:spPr>
        <p:txBody>
          <a:bodyPr/>
          <a:lstStyle/>
          <a:p>
            <a:fld id="{D2D8002D-B5B0-4BAC-B1F6-782DDCCE6D9C}" type="slidenum">
              <a:rPr kumimoji="1" lang="ja-JP" altLang="en-US" b="1" smtClean="0"/>
              <a:t>15</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178420" y="6391087"/>
            <a:ext cx="7619071" cy="259751"/>
          </a:xfrm>
          <a:prstGeom prst="rect">
            <a:avLst/>
          </a:prstGeom>
        </p:spPr>
        <p:txBody>
          <a:bodyPr wrap="square">
            <a:spAutoFit/>
          </a:bodyPr>
          <a:lstStyle/>
          <a:p>
            <a:pPr>
              <a:spcBef>
                <a:spcPct val="20000"/>
              </a:spcBef>
              <a:buClr>
                <a:schemeClr val="tx1"/>
              </a:buClr>
              <a:tabLst>
                <a:tab pos="920282" algn="l"/>
              </a:tabLst>
            </a:pPr>
            <a:r>
              <a:rPr lang="ja-JP" altLang="en-US" sz="1088" dirty="0">
                <a:latin typeface="+mn-ea"/>
                <a:cs typeface="メイリオ" panose="020B0604030504040204" pitchFamily="50" charset="-128"/>
              </a:rPr>
              <a:t>出典：内閣官房 成長戦略会議事務局 経済産業省 経済産業政策局 「基礎資料」（令和３年３月）</a:t>
            </a:r>
            <a:endParaRPr lang="en-US" altLang="ja-JP" sz="1088" b="1" dirty="0">
              <a:solidFill>
                <a:srgbClr val="000099"/>
              </a:solidFill>
              <a:latin typeface="+mn-ea"/>
            </a:endParaRPr>
          </a:p>
        </p:txBody>
      </p:sp>
      <p:pic>
        <p:nvPicPr>
          <p:cNvPr id="3" name="図 2"/>
          <p:cNvPicPr>
            <a:picLocks noChangeAspect="1"/>
          </p:cNvPicPr>
          <p:nvPr/>
        </p:nvPicPr>
        <p:blipFill>
          <a:blip r:embed="rId2"/>
          <a:stretch>
            <a:fillRect/>
          </a:stretch>
        </p:blipFill>
        <p:spPr>
          <a:xfrm>
            <a:off x="1714714" y="506032"/>
            <a:ext cx="8953287" cy="5195397"/>
          </a:xfrm>
          <a:prstGeom prst="rect">
            <a:avLst/>
          </a:prstGeom>
        </p:spPr>
      </p:pic>
      <p:pic>
        <p:nvPicPr>
          <p:cNvPr id="4" name="図 3"/>
          <p:cNvPicPr>
            <a:picLocks noChangeAspect="1"/>
          </p:cNvPicPr>
          <p:nvPr/>
        </p:nvPicPr>
        <p:blipFill>
          <a:blip r:embed="rId3"/>
          <a:stretch>
            <a:fillRect/>
          </a:stretch>
        </p:blipFill>
        <p:spPr>
          <a:xfrm>
            <a:off x="2309955" y="5740072"/>
            <a:ext cx="3678001" cy="373459"/>
          </a:xfrm>
          <a:prstGeom prst="rect">
            <a:avLst/>
          </a:prstGeom>
        </p:spPr>
      </p:pic>
    </p:spTree>
    <p:extLst>
      <p:ext uri="{BB962C8B-B14F-4D97-AF65-F5344CB8AC3E}">
        <p14:creationId xmlns:p14="http://schemas.microsoft.com/office/powerpoint/2010/main" val="316049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コロナ禍におけるベンチャーキャピタル投資の日米比較（スタートアップ）</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982200" y="6491600"/>
            <a:ext cx="2133600" cy="337038"/>
          </a:xfrm>
        </p:spPr>
        <p:txBody>
          <a:bodyPr/>
          <a:lstStyle/>
          <a:p>
            <a:fld id="{D2D8002D-B5B0-4BAC-B1F6-782DDCCE6D9C}" type="slidenum">
              <a:rPr kumimoji="1" lang="ja-JP" altLang="en-US" b="1" smtClean="0"/>
              <a:t>16</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178420" y="6440711"/>
            <a:ext cx="7619071" cy="259751"/>
          </a:xfrm>
          <a:prstGeom prst="rect">
            <a:avLst/>
          </a:prstGeom>
        </p:spPr>
        <p:txBody>
          <a:bodyPr wrap="square">
            <a:spAutoFit/>
          </a:bodyPr>
          <a:lstStyle/>
          <a:p>
            <a:pPr>
              <a:spcBef>
                <a:spcPct val="20000"/>
              </a:spcBef>
              <a:buClr>
                <a:schemeClr val="tx1"/>
              </a:buClr>
              <a:tabLst>
                <a:tab pos="920282" algn="l"/>
              </a:tabLst>
            </a:pPr>
            <a:r>
              <a:rPr lang="ja-JP" altLang="en-US" sz="1088" dirty="0">
                <a:latin typeface="+mn-ea"/>
                <a:cs typeface="メイリオ" panose="020B0604030504040204" pitchFamily="50" charset="-128"/>
              </a:rPr>
              <a:t>出典：内閣官房 成長戦略会議事務局 経済産業省 経済産業政策局 「基礎資料」（令和３年３月）</a:t>
            </a:r>
            <a:endParaRPr lang="en-US" altLang="ja-JP" sz="1088" b="1" dirty="0">
              <a:solidFill>
                <a:srgbClr val="000099"/>
              </a:solidFill>
              <a:latin typeface="+mn-ea"/>
            </a:endParaRPr>
          </a:p>
        </p:txBody>
      </p:sp>
      <p:pic>
        <p:nvPicPr>
          <p:cNvPr id="5" name="図 4"/>
          <p:cNvPicPr>
            <a:picLocks noChangeAspect="1"/>
          </p:cNvPicPr>
          <p:nvPr/>
        </p:nvPicPr>
        <p:blipFill>
          <a:blip r:embed="rId2"/>
          <a:stretch>
            <a:fillRect/>
          </a:stretch>
        </p:blipFill>
        <p:spPr>
          <a:xfrm>
            <a:off x="1665712" y="592562"/>
            <a:ext cx="8860577" cy="5022875"/>
          </a:xfrm>
          <a:prstGeom prst="rect">
            <a:avLst/>
          </a:prstGeom>
        </p:spPr>
      </p:pic>
      <p:pic>
        <p:nvPicPr>
          <p:cNvPr id="6" name="図 5"/>
          <p:cNvPicPr>
            <a:picLocks noChangeAspect="1"/>
          </p:cNvPicPr>
          <p:nvPr/>
        </p:nvPicPr>
        <p:blipFill>
          <a:blip r:embed="rId3"/>
          <a:stretch>
            <a:fillRect/>
          </a:stretch>
        </p:blipFill>
        <p:spPr>
          <a:xfrm>
            <a:off x="2178420" y="5816670"/>
            <a:ext cx="7432897" cy="488596"/>
          </a:xfrm>
          <a:prstGeom prst="rect">
            <a:avLst/>
          </a:prstGeom>
        </p:spPr>
      </p:pic>
    </p:spTree>
    <p:extLst>
      <p:ext uri="{BB962C8B-B14F-4D97-AF65-F5344CB8AC3E}">
        <p14:creationId xmlns:p14="http://schemas.microsoft.com/office/powerpoint/2010/main" val="2986799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27"/>
          <p:cNvSpPr/>
          <p:nvPr/>
        </p:nvSpPr>
        <p:spPr>
          <a:xfrm>
            <a:off x="1739900" y="774700"/>
            <a:ext cx="8676580" cy="1873687"/>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algn="ctr">
              <a:defRPr/>
            </a:pPr>
            <a:endParaRPr kumimoji="0" lang="ja-JP" altLang="en-US" kern="0" dirty="0">
              <a:solidFill>
                <a:prstClr val="white"/>
              </a:solidFill>
              <a:latin typeface="Calibri"/>
            </a:endParaRPr>
          </a:p>
        </p:txBody>
      </p:sp>
      <p:sp>
        <p:nvSpPr>
          <p:cNvPr id="16" name="テキスト ボックス 7"/>
          <p:cNvSpPr txBox="1">
            <a:spLocks noChangeArrowheads="1"/>
          </p:cNvSpPr>
          <p:nvPr/>
        </p:nvSpPr>
        <p:spPr bwMode="auto">
          <a:xfrm>
            <a:off x="1794003" y="818050"/>
            <a:ext cx="8839200" cy="1559401"/>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a:t>
            </a:r>
            <a:r>
              <a:rPr lang="ja-JP" altLang="en-US" sz="1800" b="1" u="sng" spc="-40" dirty="0">
                <a:solidFill>
                  <a:srgbClr val="FF0000"/>
                </a:solidFill>
                <a:latin typeface="Meiryo UI" pitchFamily="50" charset="-128"/>
                <a:ea typeface="Meiryo UI" pitchFamily="50" charset="-128"/>
                <a:cs typeface="Meiryo UI" pitchFamily="50" charset="-128"/>
              </a:rPr>
              <a:t>ベンチャーキャピタルの動きが活発</a:t>
            </a:r>
            <a:r>
              <a:rPr lang="ja-JP" altLang="en-US" sz="1800" spc="-40" dirty="0">
                <a:solidFill>
                  <a:srgbClr val="000000"/>
                </a:solidFill>
                <a:latin typeface="Meiryo UI" pitchFamily="50" charset="-128"/>
                <a:ea typeface="Meiryo UI" pitchFamily="50" charset="-128"/>
                <a:cs typeface="Meiryo UI" pitchFamily="50" charset="-128"/>
              </a:rPr>
              <a:t>な機能型金融都市として、カナダのバンクーバーが挙げられる。</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ja-JP" altLang="en-US" sz="1800" spc="-40" dirty="0">
                <a:solidFill>
                  <a:srgbClr val="000000"/>
                </a:solidFill>
                <a:latin typeface="Meiryo UI" pitchFamily="50" charset="-128"/>
                <a:ea typeface="Meiryo UI" pitchFamily="50" charset="-128"/>
                <a:cs typeface="Meiryo UI" pitchFamily="50" charset="-128"/>
              </a:rPr>
              <a:t>　 郊外を含め</a:t>
            </a:r>
            <a:r>
              <a:rPr lang="en-US" altLang="ja-JP" sz="1800" spc="-40" dirty="0">
                <a:solidFill>
                  <a:srgbClr val="000000"/>
                </a:solidFill>
                <a:latin typeface="Meiryo UI" pitchFamily="50" charset="-128"/>
                <a:ea typeface="Meiryo UI" pitchFamily="50" charset="-128"/>
                <a:cs typeface="Meiryo UI" pitchFamily="50" charset="-128"/>
              </a:rPr>
              <a:t>274</a:t>
            </a:r>
            <a:r>
              <a:rPr lang="ja-JP" altLang="en-US" sz="1800" spc="-40" dirty="0">
                <a:solidFill>
                  <a:srgbClr val="000000"/>
                </a:solidFill>
                <a:latin typeface="Meiryo UI" pitchFamily="50" charset="-128"/>
                <a:ea typeface="Meiryo UI" pitchFamily="50" charset="-128"/>
                <a:cs typeface="Meiryo UI" pitchFamily="50" charset="-128"/>
              </a:rPr>
              <a:t>万人の人口を抱え、米国の主要都市シアトルと隣接しており、国境を跨いだ</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spc="-40" dirty="0">
                <a:solidFill>
                  <a:srgbClr val="000000"/>
                </a:solidFill>
                <a:latin typeface="Meiryo UI" pitchFamily="50" charset="-128"/>
                <a:ea typeface="Meiryo UI" pitchFamily="50" charset="-128"/>
                <a:cs typeface="Meiryo UI" pitchFamily="50" charset="-128"/>
              </a:rPr>
              <a:t>経済圏を構成している。</a:t>
            </a:r>
          </a:p>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 各業態の金融業者数の都市別シェアや、ベンチャーキャピタルの投資動向を見ると、カナダの</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b="1" u="sng" spc="-40" dirty="0">
                <a:solidFill>
                  <a:srgbClr val="FF0000"/>
                </a:solidFill>
                <a:latin typeface="Meiryo UI" pitchFamily="50" charset="-128"/>
                <a:ea typeface="Meiryo UI" pitchFamily="50" charset="-128"/>
                <a:cs typeface="Meiryo UI" pitchFamily="50" charset="-128"/>
              </a:rPr>
              <a:t>主要金融センターであるトロントに次ぐ、ベンチャーキャピタルの拠点</a:t>
            </a:r>
            <a:r>
              <a:rPr lang="ja-JP" altLang="en-US" sz="1800" spc="-40" dirty="0">
                <a:solidFill>
                  <a:srgbClr val="000000"/>
                </a:solidFill>
                <a:latin typeface="Meiryo UI" pitchFamily="50" charset="-128"/>
                <a:ea typeface="Meiryo UI" pitchFamily="50" charset="-128"/>
                <a:cs typeface="Meiryo UI" pitchFamily="50" charset="-128"/>
              </a:rPr>
              <a:t>となっている</a:t>
            </a:r>
            <a:r>
              <a:rPr lang="ja-JP" altLang="en-US" sz="2000" spc="-40" dirty="0">
                <a:solidFill>
                  <a:srgbClr val="000000"/>
                </a:solidFill>
                <a:latin typeface="Meiryo UI" pitchFamily="50" charset="-128"/>
                <a:ea typeface="Meiryo UI" pitchFamily="50" charset="-128"/>
                <a:cs typeface="Meiryo UI" pitchFamily="50" charset="-128"/>
              </a:rPr>
              <a:t>。</a:t>
            </a: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9900" y="2780928"/>
            <a:ext cx="8671358" cy="3960440"/>
          </a:xfrm>
          <a:prstGeom prst="rect">
            <a:avLst/>
          </a:prstGeom>
        </p:spPr>
      </p:pic>
      <p:sp>
        <p:nvSpPr>
          <p:cNvPr id="11" name="テキスト ボックス 10">
            <a:extLst>
              <a:ext uri="{FF2B5EF4-FFF2-40B4-BE49-F238E27FC236}">
                <a16:creationId xmlns:a16="http://schemas.microsoft.com/office/drawing/2014/main" id="{ED712417-5CF9-4649-A647-AF0808E90BC0}"/>
              </a:ext>
            </a:extLst>
          </p:cNvPr>
          <p:cNvSpPr txBox="1"/>
          <p:nvPr/>
        </p:nvSpPr>
        <p:spPr>
          <a:xfrm>
            <a:off x="5447928" y="6680525"/>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各国における第２・３の国際金融都市 ～ベンチャーキャピタル：加・バンクーバー～</a:t>
            </a:r>
          </a:p>
        </p:txBody>
      </p:sp>
      <p:sp>
        <p:nvSpPr>
          <p:cNvPr id="2" name="スライド番号プレースホルダー 1"/>
          <p:cNvSpPr>
            <a:spLocks noGrp="1"/>
          </p:cNvSpPr>
          <p:nvPr>
            <p:ph type="sldNum" sz="quarter" idx="12"/>
          </p:nvPr>
        </p:nvSpPr>
        <p:spPr>
          <a:xfrm>
            <a:off x="9261603" y="6365421"/>
            <a:ext cx="2743200" cy="365125"/>
          </a:xfrm>
        </p:spPr>
        <p:txBody>
          <a:bodyPr/>
          <a:lstStyle/>
          <a:p>
            <a:fld id="{825D378E-ED99-4649-A88A-944E4C47FAFD}" type="slidenum">
              <a:rPr kumimoji="1" lang="ja-JP" altLang="en-US" smtClean="0"/>
              <a:t>17</a:t>
            </a:fld>
            <a:endParaRPr kumimoji="1" lang="ja-JP" altLang="en-US"/>
          </a:p>
        </p:txBody>
      </p:sp>
    </p:spTree>
    <p:extLst>
      <p:ext uri="{BB962C8B-B14F-4D97-AF65-F5344CB8AC3E}">
        <p14:creationId xmlns:p14="http://schemas.microsoft.com/office/powerpoint/2010/main" val="64325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27"/>
          <p:cNvSpPr/>
          <p:nvPr/>
        </p:nvSpPr>
        <p:spPr>
          <a:xfrm>
            <a:off x="1739900" y="713740"/>
            <a:ext cx="8676580" cy="1873687"/>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algn="ctr">
              <a:defRPr/>
            </a:pPr>
            <a:endParaRPr kumimoji="0" lang="ja-JP" altLang="en-US" kern="0" dirty="0">
              <a:solidFill>
                <a:prstClr val="white"/>
              </a:solidFill>
              <a:latin typeface="Calibri"/>
            </a:endParaRPr>
          </a:p>
        </p:txBody>
      </p:sp>
      <p:sp>
        <p:nvSpPr>
          <p:cNvPr id="16" name="テキスト ボックス 7"/>
          <p:cNvSpPr txBox="1">
            <a:spLocks noChangeArrowheads="1"/>
          </p:cNvSpPr>
          <p:nvPr/>
        </p:nvSpPr>
        <p:spPr bwMode="auto">
          <a:xfrm>
            <a:off x="1794003" y="757089"/>
            <a:ext cx="8839200" cy="1836400"/>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●バンクーバーがベンチャーキャピタルの拠点となっている背景には、所在するブリティシュ・コロンビア</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b="1" u="sng" spc="-40" dirty="0">
                <a:solidFill>
                  <a:srgbClr val="FF0000"/>
                </a:solidFill>
                <a:latin typeface="Meiryo UI" pitchFamily="50" charset="-128"/>
                <a:ea typeface="Meiryo UI" pitchFamily="50" charset="-128"/>
                <a:cs typeface="Meiryo UI" pitchFamily="50" charset="-128"/>
              </a:rPr>
              <a:t>州が、投資家への優遇税制やファンド立上げ等を通じて、スタートアップ企業を積極的に支援</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spc="-40" dirty="0">
                <a:solidFill>
                  <a:srgbClr val="000000"/>
                </a:solidFill>
                <a:latin typeface="Meiryo UI" pitchFamily="50" charset="-128"/>
                <a:ea typeface="Meiryo UI" pitchFamily="50" charset="-128"/>
                <a:cs typeface="Meiryo UI" pitchFamily="50" charset="-128"/>
              </a:rPr>
              <a:t>している点がある。</a:t>
            </a:r>
          </a:p>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⚫他の都市と比較して、テクノロジー人材が質・量ともに豊富であり、</a:t>
            </a:r>
            <a:r>
              <a:rPr lang="en-US" altLang="ja-JP" sz="1800" spc="-40" dirty="0">
                <a:solidFill>
                  <a:srgbClr val="000000"/>
                </a:solidFill>
                <a:latin typeface="Meiryo UI" pitchFamily="50" charset="-128"/>
                <a:ea typeface="Meiryo UI" pitchFamily="50" charset="-128"/>
                <a:cs typeface="Meiryo UI" pitchFamily="50" charset="-128"/>
              </a:rPr>
              <a:t>SaaS</a:t>
            </a:r>
            <a:r>
              <a:rPr lang="ja-JP" altLang="en-US" sz="1800" spc="-40" dirty="0">
                <a:solidFill>
                  <a:srgbClr val="000000"/>
                </a:solidFill>
                <a:latin typeface="Meiryo UI" pitchFamily="50" charset="-128"/>
                <a:ea typeface="Meiryo UI" pitchFamily="50" charset="-128"/>
                <a:cs typeface="Meiryo UI" pitchFamily="50" charset="-128"/>
              </a:rPr>
              <a:t>やゲーミング関連の</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spc="-40" dirty="0">
                <a:solidFill>
                  <a:srgbClr val="000000"/>
                </a:solidFill>
                <a:latin typeface="Meiryo UI" pitchFamily="50" charset="-128"/>
                <a:ea typeface="Meiryo UI" pitchFamily="50" charset="-128"/>
                <a:cs typeface="Meiryo UI" pitchFamily="50" charset="-128"/>
              </a:rPr>
              <a:t>企業をはじめ、スタートアップ企業が数多く集まっており、当該企業に投資するベンチャーキャピタル</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spc="-40" dirty="0">
                <a:solidFill>
                  <a:srgbClr val="000000"/>
                </a:solidFill>
                <a:latin typeface="Meiryo UI" pitchFamily="50" charset="-128"/>
                <a:ea typeface="Meiryo UI" pitchFamily="50" charset="-128"/>
                <a:cs typeface="Meiryo UI" pitchFamily="50" charset="-128"/>
              </a:rPr>
              <a:t>が集積</a:t>
            </a:r>
            <a:r>
              <a:rPr lang="ja-JP" altLang="en-US" sz="2000" spc="-40" dirty="0">
                <a:solidFill>
                  <a:srgbClr val="000000"/>
                </a:solidFill>
                <a:latin typeface="Meiryo UI" pitchFamily="50" charset="-128"/>
                <a:ea typeface="Meiryo UI" pitchFamily="50" charset="-128"/>
                <a:cs typeface="Meiryo UI" pitchFamily="50" charset="-128"/>
              </a:rPr>
              <a:t>。</a:t>
            </a: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59497" y="2895808"/>
            <a:ext cx="9000732" cy="3968022"/>
          </a:xfrm>
          <a:prstGeom prst="rect">
            <a:avLst/>
          </a:prstGeom>
        </p:spPr>
      </p:pic>
      <p:sp>
        <p:nvSpPr>
          <p:cNvPr id="10" name="テキスト ボックス 9">
            <a:extLst>
              <a:ext uri="{FF2B5EF4-FFF2-40B4-BE49-F238E27FC236}">
                <a16:creationId xmlns:a16="http://schemas.microsoft.com/office/drawing/2014/main" id="{ED712417-5CF9-4649-A647-AF0808E90BC0}"/>
              </a:ext>
            </a:extLst>
          </p:cNvPr>
          <p:cNvSpPr txBox="1"/>
          <p:nvPr/>
        </p:nvSpPr>
        <p:spPr>
          <a:xfrm>
            <a:off x="5447928" y="6680525"/>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各国における第２・３の国際金融都市 ～ベンチャーキャピタル：加・バンクーバー～</a:t>
            </a:r>
          </a:p>
        </p:txBody>
      </p:sp>
      <p:sp>
        <p:nvSpPr>
          <p:cNvPr id="3" name="スライド番号プレースホルダー 2"/>
          <p:cNvSpPr>
            <a:spLocks noGrp="1"/>
          </p:cNvSpPr>
          <p:nvPr>
            <p:ph type="sldNum" sz="quarter" idx="12"/>
          </p:nvPr>
        </p:nvSpPr>
        <p:spPr>
          <a:xfrm>
            <a:off x="9323388" y="6345480"/>
            <a:ext cx="2743200" cy="365125"/>
          </a:xfrm>
        </p:spPr>
        <p:txBody>
          <a:bodyPr/>
          <a:lstStyle/>
          <a:p>
            <a:fld id="{825D378E-ED99-4649-A88A-944E4C47FAFD}" type="slidenum">
              <a:rPr kumimoji="1" lang="ja-JP" altLang="en-US" smtClean="0"/>
              <a:t>18</a:t>
            </a:fld>
            <a:endParaRPr kumimoji="1" lang="ja-JP" altLang="en-US"/>
          </a:p>
        </p:txBody>
      </p:sp>
    </p:spTree>
    <p:extLst>
      <p:ext uri="{BB962C8B-B14F-4D97-AF65-F5344CB8AC3E}">
        <p14:creationId xmlns:p14="http://schemas.microsoft.com/office/powerpoint/2010/main" val="1349963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26596"/>
            <a:ext cx="12192000" cy="1990447"/>
          </a:xfrm>
          <a:prstGeom prst="rect">
            <a:avLst/>
          </a:prstGeom>
          <a:solidFill>
            <a:srgbClr val="D4E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Shape 488"/>
          <p:cNvSpPr txBox="1"/>
          <p:nvPr/>
        </p:nvSpPr>
        <p:spPr>
          <a:xfrm>
            <a:off x="0" y="2666689"/>
            <a:ext cx="12192000" cy="958435"/>
          </a:xfrm>
          <a:prstGeom prst="rect">
            <a:avLst/>
          </a:prstGeom>
          <a:noFill/>
          <a:ln>
            <a:noFill/>
          </a:ln>
        </p:spPr>
        <p:txBody>
          <a:bodyPr wrap="square" lIns="45700" tIns="45700" rIns="45700" bIns="45700" anchor="t" anchorCtr="0">
            <a:noAutofit/>
          </a:bodyPr>
          <a:lstStyle/>
          <a:p>
            <a:pPr indent="-114300" algn="ctr">
              <a:spcBef>
                <a:spcPts val="600"/>
              </a:spcBef>
              <a:buClr>
                <a:srgbClr val="000000"/>
              </a:buClr>
              <a:buSzPts val="1800"/>
            </a:pPr>
            <a:r>
              <a:rPr lang="ja-JP" altLang="en-US" sz="4800" b="1" kern="0" spc="1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4800" b="1" kern="0" spc="-100" dirty="0" smtClean="0">
                <a:solidFill>
                  <a:schemeClr val="tx2"/>
                </a:solidFill>
                <a:latin typeface="Meiryo UI" panose="020B0604030504040204" pitchFamily="50" charset="-128"/>
                <a:ea typeface="Meiryo UI" panose="020B0604030504040204" pitchFamily="50" charset="-128"/>
              </a:rPr>
              <a:t>（</a:t>
            </a:r>
            <a:r>
              <a:rPr lang="ja-JP" altLang="en-US" sz="4800" b="1" kern="0" spc="-100" dirty="0">
                <a:solidFill>
                  <a:schemeClr val="tx2"/>
                </a:solidFill>
                <a:latin typeface="Meiryo UI" panose="020B0604030504040204" pitchFamily="50" charset="-128"/>
                <a:ea typeface="Meiryo UI" panose="020B0604030504040204" pitchFamily="50" charset="-128"/>
              </a:rPr>
              <a:t>フィンテック関係）</a:t>
            </a:r>
            <a:endParaRPr lang="ja-JP" altLang="en-US" sz="4800" spc="-100" dirty="0">
              <a:solidFill>
                <a:schemeClr val="tx2"/>
              </a:solidFill>
              <a:latin typeface="Meiryo UI" panose="020B0604030504040204" pitchFamily="50" charset="-128"/>
              <a:ea typeface="Meiryo UI" panose="020B0604030504040204" pitchFamily="50" charset="-128"/>
            </a:endParaRPr>
          </a:p>
          <a:p>
            <a:pPr indent="-114300" algn="ctr">
              <a:spcBef>
                <a:spcPts val="600"/>
              </a:spcBef>
              <a:buClr>
                <a:srgbClr val="000000"/>
              </a:buClr>
              <a:buSzPts val="1800"/>
            </a:pPr>
            <a:endParaRPr lang="en-US" altLang="ja-JP" sz="4800" b="1" kern="0" spc="-100" dirty="0" smtClean="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タイトル 1"/>
          <p:cNvSpPr txBox="1">
            <a:spLocks/>
          </p:cNvSpPr>
          <p:nvPr/>
        </p:nvSpPr>
        <p:spPr>
          <a:xfrm>
            <a:off x="-11962" y="2049152"/>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Shape 488"/>
          <p:cNvSpPr txBox="1"/>
          <p:nvPr/>
        </p:nvSpPr>
        <p:spPr>
          <a:xfrm>
            <a:off x="1007067" y="5027161"/>
            <a:ext cx="8784976"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000" dirty="0">
              <a:solidFill>
                <a:schemeClr val="tx2"/>
              </a:solidFill>
              <a:latin typeface="Meiryo UI" panose="020B0604030504040204" pitchFamily="50" charset="-128"/>
              <a:ea typeface="Meiryo UI" panose="020B0604030504040204" pitchFamily="50" charset="-128"/>
            </a:endParaRPr>
          </a:p>
        </p:txBody>
      </p:sp>
      <p:sp>
        <p:nvSpPr>
          <p:cNvPr id="9" name="Shape 488"/>
          <p:cNvSpPr txBox="1"/>
          <p:nvPr/>
        </p:nvSpPr>
        <p:spPr>
          <a:xfrm>
            <a:off x="177709" y="2211630"/>
            <a:ext cx="1426488"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400" dirty="0">
              <a:solidFill>
                <a:schemeClr val="tx2"/>
              </a:solidFill>
              <a:latin typeface="Meiryo UI" panose="020B0604030504040204" pitchFamily="50" charset="-128"/>
              <a:ea typeface="Meiryo UI" panose="020B0604030504040204" pitchFamily="50" charset="-128"/>
            </a:endParaRPr>
          </a:p>
        </p:txBody>
      </p:sp>
      <p:sp>
        <p:nvSpPr>
          <p:cNvPr id="11" name="Shape 488"/>
          <p:cNvSpPr txBox="1"/>
          <p:nvPr/>
        </p:nvSpPr>
        <p:spPr>
          <a:xfrm>
            <a:off x="-974419" y="2237482"/>
            <a:ext cx="3168352"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100" dirty="0">
              <a:solidFill>
                <a:schemeClr val="tx2"/>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1962" y="4106035"/>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344891" y="6448682"/>
            <a:ext cx="2743200" cy="365125"/>
          </a:xfrm>
        </p:spPr>
        <p:txBody>
          <a:bodyPr/>
          <a:lstStyle/>
          <a:p>
            <a:fld id="{825D378E-ED99-4649-A88A-944E4C47FAFD}" type="slidenum">
              <a:rPr kumimoji="1" lang="ja-JP" altLang="en-US" smtClean="0"/>
              <a:t>19</a:t>
            </a:fld>
            <a:endParaRPr kumimoji="1" lang="ja-JP" altLang="en-US" dirty="0"/>
          </a:p>
        </p:txBody>
      </p:sp>
    </p:spTree>
    <p:extLst>
      <p:ext uri="{BB962C8B-B14F-4D97-AF65-F5344CB8AC3E}">
        <p14:creationId xmlns:p14="http://schemas.microsoft.com/office/powerpoint/2010/main" val="451313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26596"/>
            <a:ext cx="12192000" cy="1990447"/>
          </a:xfrm>
          <a:prstGeom prst="rect">
            <a:avLst/>
          </a:prstGeom>
          <a:solidFill>
            <a:srgbClr val="D4E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Shape 488"/>
          <p:cNvSpPr txBox="1"/>
          <p:nvPr/>
        </p:nvSpPr>
        <p:spPr>
          <a:xfrm>
            <a:off x="0" y="2666689"/>
            <a:ext cx="12192000" cy="958435"/>
          </a:xfrm>
          <a:prstGeom prst="rect">
            <a:avLst/>
          </a:prstGeom>
          <a:noFill/>
          <a:ln>
            <a:noFill/>
          </a:ln>
        </p:spPr>
        <p:txBody>
          <a:bodyPr wrap="square" lIns="45700" tIns="45700" rIns="45700" bIns="45700" anchor="t" anchorCtr="0">
            <a:noAutofit/>
          </a:bodyPr>
          <a:lstStyle/>
          <a:p>
            <a:pPr indent="-114300" algn="ctr">
              <a:spcBef>
                <a:spcPts val="600"/>
              </a:spcBef>
              <a:buClr>
                <a:srgbClr val="000000"/>
              </a:buClr>
              <a:buSzPts val="1800"/>
            </a:pPr>
            <a:r>
              <a:rPr lang="ja-JP" altLang="en-US" sz="4800" b="1" kern="0" spc="100" dirty="0" smtClean="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4800" b="1" kern="0" spc="-100" dirty="0">
                <a:solidFill>
                  <a:schemeClr val="tx2"/>
                </a:solidFill>
                <a:latin typeface="Meiryo UI" panose="020B0604030504040204" pitchFamily="50" charset="-128"/>
                <a:ea typeface="Meiryo UI" panose="020B0604030504040204" pitchFamily="50" charset="-128"/>
              </a:rPr>
              <a:t>（国際金融都市 機能の</a:t>
            </a:r>
            <a:r>
              <a:rPr lang="ja-JP" altLang="en-US" sz="4800" b="1" kern="0" spc="-100" dirty="0" smtClean="0">
                <a:solidFill>
                  <a:schemeClr val="tx2"/>
                </a:solidFill>
                <a:latin typeface="Meiryo UI" panose="020B0604030504040204" pitchFamily="50" charset="-128"/>
                <a:ea typeface="Meiryo UI" panose="020B0604030504040204" pitchFamily="50" charset="-128"/>
              </a:rPr>
              <a:t>分類 関係）</a:t>
            </a:r>
            <a:endParaRPr lang="ja-JP" altLang="en-US" sz="4800" spc="-100" dirty="0" smtClean="0">
              <a:solidFill>
                <a:schemeClr val="tx2"/>
              </a:solidFill>
              <a:latin typeface="Meiryo UI" panose="020B0604030504040204" pitchFamily="50" charset="-128"/>
              <a:ea typeface="Meiryo UI" panose="020B0604030504040204" pitchFamily="50" charset="-128"/>
            </a:endParaRPr>
          </a:p>
          <a:p>
            <a:pPr indent="-114300" algn="ctr">
              <a:spcBef>
                <a:spcPts val="600"/>
              </a:spcBef>
              <a:buClr>
                <a:srgbClr val="000000"/>
              </a:buClr>
              <a:buSzPts val="1800"/>
            </a:pPr>
            <a:endParaRPr lang="en-US" altLang="ja-JP" sz="4800" b="1" kern="0" spc="-100" dirty="0" smtClean="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タイトル 1"/>
          <p:cNvSpPr txBox="1">
            <a:spLocks/>
          </p:cNvSpPr>
          <p:nvPr/>
        </p:nvSpPr>
        <p:spPr>
          <a:xfrm>
            <a:off x="-11962" y="2049152"/>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Shape 488"/>
          <p:cNvSpPr txBox="1"/>
          <p:nvPr/>
        </p:nvSpPr>
        <p:spPr>
          <a:xfrm>
            <a:off x="177709" y="2211630"/>
            <a:ext cx="1426488"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400" dirty="0">
              <a:solidFill>
                <a:schemeClr val="tx2"/>
              </a:solidFill>
              <a:latin typeface="Meiryo UI" panose="020B0604030504040204" pitchFamily="50" charset="-128"/>
              <a:ea typeface="Meiryo UI" panose="020B0604030504040204" pitchFamily="50" charset="-128"/>
            </a:endParaRPr>
          </a:p>
        </p:txBody>
      </p:sp>
      <p:sp>
        <p:nvSpPr>
          <p:cNvPr id="11" name="Shape 488"/>
          <p:cNvSpPr txBox="1"/>
          <p:nvPr/>
        </p:nvSpPr>
        <p:spPr>
          <a:xfrm>
            <a:off x="-974419" y="2237482"/>
            <a:ext cx="3168352"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100" dirty="0">
              <a:solidFill>
                <a:schemeClr val="tx2"/>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1962" y="4106035"/>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92491" y="6356350"/>
            <a:ext cx="2743200" cy="365125"/>
          </a:xfrm>
        </p:spPr>
        <p:txBody>
          <a:bodyPr/>
          <a:lstStyle/>
          <a:p>
            <a:fld id="{825D378E-ED99-4649-A88A-944E4C47FAFD}" type="slidenum">
              <a:rPr kumimoji="1" lang="ja-JP" altLang="en-US" smtClean="0"/>
              <a:t>2</a:t>
            </a:fld>
            <a:endParaRPr kumimoji="1" lang="ja-JP" altLang="en-US"/>
          </a:p>
        </p:txBody>
      </p:sp>
    </p:spTree>
    <p:extLst>
      <p:ext uri="{BB962C8B-B14F-4D97-AF65-F5344CB8AC3E}">
        <p14:creationId xmlns:p14="http://schemas.microsoft.com/office/powerpoint/2010/main" val="2687876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59836" y="6657620"/>
            <a:ext cx="6987653" cy="246221"/>
          </a:xfrm>
          <a:prstGeom prst="rect">
            <a:avLst/>
          </a:prstGeom>
        </p:spPr>
        <p:txBody>
          <a:bodyPr wrap="square">
            <a:spAutoFit/>
          </a:bodyPr>
          <a:lstStyle/>
          <a:p>
            <a:pPr indent="127000" algn="just">
              <a:lnSpc>
                <a:spcPts val="1200"/>
              </a:lnSpc>
            </a:pPr>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出典：「</a:t>
            </a:r>
            <a:r>
              <a:rPr lang="en-US" altLang="ja-JP" sz="1100" kern="100" dirty="0">
                <a:latin typeface="游明朝" panose="02020400000000000000" pitchFamily="18" charset="-128"/>
                <a:ea typeface="游明朝" panose="02020400000000000000" pitchFamily="18" charset="-128"/>
                <a:cs typeface="Times New Roman" panose="02020603050405020304" pitchFamily="18" charset="0"/>
              </a:rPr>
              <a:t>The Global Financial </a:t>
            </a:r>
            <a:r>
              <a:rPr lang="en-US" altLang="ja-JP" sz="1100" kern="100" dirty="0" err="1">
                <a:latin typeface="游明朝" panose="02020400000000000000" pitchFamily="18" charset="-128"/>
                <a:ea typeface="游明朝" panose="02020400000000000000" pitchFamily="18" charset="-128"/>
                <a:cs typeface="Times New Roman" panose="02020603050405020304" pitchFamily="18" charset="0"/>
              </a:rPr>
              <a:t>Centres</a:t>
            </a:r>
            <a:r>
              <a:rPr lang="en-US" altLang="ja-JP" sz="1100" kern="100" dirty="0">
                <a:latin typeface="游明朝" panose="02020400000000000000" pitchFamily="18" charset="-128"/>
                <a:ea typeface="游明朝" panose="02020400000000000000" pitchFamily="18" charset="-128"/>
                <a:cs typeface="Times New Roman" panose="02020603050405020304" pitchFamily="18" charset="0"/>
              </a:rPr>
              <a:t> Index 29</a:t>
            </a:r>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100" kern="100" dirty="0">
                <a:latin typeface="游明朝" panose="02020400000000000000" pitchFamily="18" charset="-128"/>
                <a:ea typeface="游明朝" panose="02020400000000000000" pitchFamily="18" charset="-128"/>
                <a:cs typeface="Times New Roman" panose="02020603050405020304" pitchFamily="18" charset="0"/>
              </a:rPr>
              <a:t>Z/Yen   2021</a:t>
            </a:r>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年</a:t>
            </a:r>
            <a:r>
              <a:rPr lang="en-US" altLang="ja-JP" sz="1100" kern="100" dirty="0">
                <a:latin typeface="游明朝" panose="02020400000000000000" pitchFamily="18" charset="-128"/>
                <a:ea typeface="游明朝" panose="02020400000000000000" pitchFamily="18" charset="-128"/>
                <a:cs typeface="Times New Roman" panose="02020603050405020304" pitchFamily="18" charset="0"/>
              </a:rPr>
              <a:t>3</a:t>
            </a:r>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月</a:t>
            </a:r>
            <a:r>
              <a:rPr lang="ja-JP" altLang="en-US" sz="1100" kern="100" dirty="0">
                <a:latin typeface="游明朝" panose="02020400000000000000" pitchFamily="18" charset="-128"/>
                <a:ea typeface="游明朝" panose="02020400000000000000" pitchFamily="18" charset="-128"/>
                <a:cs typeface="Times New Roman" panose="02020603050405020304" pitchFamily="18" charset="0"/>
              </a:rPr>
              <a:t>に基づき大阪府国際課一部翻訳</a:t>
            </a:r>
          </a:p>
        </p:txBody>
      </p:sp>
      <p:sp>
        <p:nvSpPr>
          <p:cNvPr id="3" name="正方形/長方形 2"/>
          <p:cNvSpPr/>
          <p:nvPr/>
        </p:nvSpPr>
        <p:spPr>
          <a:xfrm>
            <a:off x="1176547" y="-5088"/>
            <a:ext cx="9872453" cy="400110"/>
          </a:xfrm>
          <a:prstGeom prst="rect">
            <a:avLst/>
          </a:prstGeom>
          <a:solidFill>
            <a:srgbClr val="0070C0"/>
          </a:solidFill>
        </p:spPr>
        <p:txBody>
          <a:bodyPr wrap="square">
            <a:spAutoFit/>
          </a:bodyPr>
          <a:lstStyle/>
          <a:p>
            <a:pPr algn="ctr"/>
            <a:r>
              <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国際金融センター指数</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フィンテック 順位と評価 </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上位</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22  </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金融センター都市</a:t>
            </a:r>
            <a:endParaRPr lang="ja-JP" altLang="ja-JP" sz="2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Rectangle 1"/>
          <p:cNvSpPr>
            <a:spLocks noChangeArrowheads="1"/>
          </p:cNvSpPr>
          <p:nvPr/>
        </p:nvSpPr>
        <p:spPr bwMode="auto">
          <a:xfrm>
            <a:off x="2959835" y="349435"/>
            <a:ext cx="67370" cy="51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45720" rIns="3174" bIns="3174" numCol="1" anchor="ctr" anchorCtr="0" compatLnSpc="1">
            <a:prstTxWarp prst="textNoShape">
              <a:avLst/>
            </a:prstTxWarp>
            <a:spAutoFit/>
          </a:bodyPr>
          <a:lstStyle>
            <a:lvl1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1pPr>
            <a:lvl2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2pPr>
            <a:lvl3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3pPr>
            <a:lvl4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4pPr>
            <a:lvl5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5pPr>
            <a:lvl6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6pPr>
            <a:lvl7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7pPr>
            <a:lvl8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8pPr>
            <a:lvl9pPr eaLnBrk="0" fontAlgn="base" hangingPunct="0">
              <a:spcBef>
                <a:spcPct val="0"/>
              </a:spcBef>
              <a:spcAft>
                <a:spcPct val="0"/>
              </a:spcAft>
              <a:tabLst>
                <a:tab pos="1087438" algn="ctr"/>
                <a:tab pos="1852613" algn="ctr"/>
                <a:tab pos="3063875" algn="r"/>
              </a:tabLst>
              <a:defRPr>
                <a:solidFill>
                  <a:schemeClr val="tx1"/>
                </a:solidFill>
                <a:latin typeface="Arial" panose="020B0604020202020204" pitchFamily="34" charset="0"/>
              </a:defRPr>
            </a:lvl9pPr>
          </a:lstStyle>
          <a:p>
            <a:endParaRPr kumimoji="0" lang="ja-JP" altLang="ja-JP" sz="1200" b="1">
              <a:solidFill>
                <a:srgbClr val="000000"/>
              </a:solidFill>
              <a:ea typeface="Calibri" panose="020F0502020204030204" pitchFamily="34" charset="0"/>
            </a:endParaRPr>
          </a:p>
          <a:p>
            <a:endParaRPr kumimoji="0" lang="ja-JP" altLang="ja-JP"/>
          </a:p>
        </p:txBody>
      </p:sp>
      <p:sp>
        <p:nvSpPr>
          <p:cNvPr id="7" name="スライド番号プレースホルダー 2"/>
          <p:cNvSpPr>
            <a:spLocks noGrp="1"/>
          </p:cNvSpPr>
          <p:nvPr>
            <p:ph type="sldNum" sz="quarter" idx="12"/>
          </p:nvPr>
        </p:nvSpPr>
        <p:spPr>
          <a:xfrm>
            <a:off x="9934575" y="6492969"/>
            <a:ext cx="2228850" cy="306406"/>
          </a:xfrm>
        </p:spPr>
        <p:txBody>
          <a:bodyPr/>
          <a:lstStyle/>
          <a:p>
            <a:pPr>
              <a:defRPr/>
            </a:pPr>
            <a:fld id="{4AC9B83D-17C3-4F2E-B0BA-D155CD364A7C}" type="slidenum">
              <a:rPr lang="ja-JP" altLang="en-US" b="1" smtClean="0"/>
              <a:pPr>
                <a:defRPr/>
              </a:pPr>
              <a:t>20</a:t>
            </a:fld>
            <a:endParaRPr lang="ja-JP" altLang="en-US" b="1" dirty="0"/>
          </a:p>
        </p:txBody>
      </p:sp>
      <p:pic>
        <p:nvPicPr>
          <p:cNvPr id="4" name="図 3"/>
          <p:cNvPicPr>
            <a:picLocks noChangeAspect="1"/>
          </p:cNvPicPr>
          <p:nvPr/>
        </p:nvPicPr>
        <p:blipFill>
          <a:blip r:embed="rId2"/>
          <a:stretch>
            <a:fillRect/>
          </a:stretch>
        </p:blipFill>
        <p:spPr>
          <a:xfrm>
            <a:off x="1632045" y="888674"/>
            <a:ext cx="9160486" cy="5454653"/>
          </a:xfrm>
          <a:prstGeom prst="rect">
            <a:avLst/>
          </a:prstGeom>
        </p:spPr>
      </p:pic>
      <p:sp>
        <p:nvSpPr>
          <p:cNvPr id="8" name="四角形: 角を丸くする 28"/>
          <p:cNvSpPr/>
          <p:nvPr/>
        </p:nvSpPr>
        <p:spPr>
          <a:xfrm>
            <a:off x="1632045" y="4732121"/>
            <a:ext cx="9160486" cy="2456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5" name="正方形/長方形 4"/>
          <p:cNvSpPr/>
          <p:nvPr/>
        </p:nvSpPr>
        <p:spPr>
          <a:xfrm>
            <a:off x="4077269" y="898908"/>
            <a:ext cx="914400" cy="1970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2021</a:t>
            </a:r>
            <a:r>
              <a:rPr lang="ja-JP" altLang="en-US" sz="1200" dirty="0">
                <a:solidFill>
                  <a:schemeClr val="tx1"/>
                </a:solidFill>
              </a:rPr>
              <a:t>年</a:t>
            </a:r>
            <a:r>
              <a:rPr lang="en-US" altLang="ja-JP" sz="1200" dirty="0">
                <a:solidFill>
                  <a:schemeClr val="tx1"/>
                </a:solidFill>
              </a:rPr>
              <a:t>3</a:t>
            </a:r>
            <a:r>
              <a:rPr lang="ja-JP" altLang="en-US" sz="1200" dirty="0">
                <a:solidFill>
                  <a:schemeClr val="tx1"/>
                </a:solidFill>
              </a:rPr>
              <a:t>月</a:t>
            </a:r>
          </a:p>
        </p:txBody>
      </p:sp>
      <p:sp>
        <p:nvSpPr>
          <p:cNvPr id="9" name="正方形/長方形 8"/>
          <p:cNvSpPr/>
          <p:nvPr/>
        </p:nvSpPr>
        <p:spPr>
          <a:xfrm>
            <a:off x="6452260" y="900812"/>
            <a:ext cx="914400" cy="1970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2020</a:t>
            </a:r>
            <a:r>
              <a:rPr lang="ja-JP" altLang="en-US" sz="1200" dirty="0">
                <a:solidFill>
                  <a:schemeClr val="tx1"/>
                </a:solidFill>
              </a:rPr>
              <a:t>年</a:t>
            </a:r>
            <a:r>
              <a:rPr lang="en-US" altLang="ja-JP" sz="1200" dirty="0">
                <a:solidFill>
                  <a:schemeClr val="tx1"/>
                </a:solidFill>
              </a:rPr>
              <a:t>9</a:t>
            </a:r>
            <a:r>
              <a:rPr lang="ja-JP" altLang="en-US" sz="1200" dirty="0">
                <a:solidFill>
                  <a:schemeClr val="tx1"/>
                </a:solidFill>
              </a:rPr>
              <a:t>月</a:t>
            </a:r>
          </a:p>
        </p:txBody>
      </p:sp>
      <p:sp>
        <p:nvSpPr>
          <p:cNvPr id="10" name="正方形/長方形 9"/>
          <p:cNvSpPr/>
          <p:nvPr/>
        </p:nvSpPr>
        <p:spPr>
          <a:xfrm>
            <a:off x="1630282" y="427188"/>
            <a:ext cx="8928992" cy="38077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月）にランクアップ。</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3"/>
          <a:stretch>
            <a:fillRect/>
          </a:stretch>
        </p:blipFill>
        <p:spPr>
          <a:xfrm>
            <a:off x="1439214" y="6354775"/>
            <a:ext cx="9465972" cy="303574"/>
          </a:xfrm>
          <a:prstGeom prst="rect">
            <a:avLst/>
          </a:prstGeom>
        </p:spPr>
      </p:pic>
    </p:spTree>
    <p:extLst>
      <p:ext uri="{BB962C8B-B14F-4D97-AF65-F5344CB8AC3E}">
        <p14:creationId xmlns:p14="http://schemas.microsoft.com/office/powerpoint/2010/main" val="162756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43000" y="0"/>
            <a:ext cx="9906000" cy="400110"/>
          </a:xfrm>
          <a:prstGeom prst="rect">
            <a:avLst/>
          </a:prstGeom>
          <a:solidFill>
            <a:srgbClr val="0070C0"/>
          </a:solidFill>
        </p:spPr>
        <p:txBody>
          <a:bodyPr wrap="square">
            <a:spAutoFit/>
          </a:bodyPr>
          <a:lstStyle/>
          <a:p>
            <a:pPr algn="ctr"/>
            <a:r>
              <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GFI2020</a:t>
            </a:r>
            <a:r>
              <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国別ランキングトップ</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か国の特徴</a:t>
            </a:r>
            <a:endParaRPr lang="ja-JP" altLang="ja-JP" sz="2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1470548" y="6592139"/>
            <a:ext cx="8704997" cy="261610"/>
          </a:xfrm>
          <a:prstGeom prst="rect">
            <a:avLst/>
          </a:prstGeom>
        </p:spPr>
        <p:txBody>
          <a:bodyPr wrap="square">
            <a:spAutoFit/>
          </a:bodyPr>
          <a:lstStyle/>
          <a:p>
            <a:pPr algn="just"/>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出典：</a:t>
            </a:r>
            <a:r>
              <a:rPr lang="en-US" altLang="ja-JP" sz="1100" kern="100" dirty="0" err="1">
                <a:latin typeface="游明朝" panose="02020400000000000000" pitchFamily="18" charset="-128"/>
                <a:ea typeface="游明朝" panose="02020400000000000000" pitchFamily="18" charset="-128"/>
                <a:cs typeface="Times New Roman" panose="02020603050405020304" pitchFamily="18" charset="0"/>
              </a:rPr>
              <a:t>Findexable</a:t>
            </a:r>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100" kern="100" dirty="0">
                <a:latin typeface="游明朝" panose="02020400000000000000" pitchFamily="18" charset="-128"/>
                <a:ea typeface="游明朝" panose="02020400000000000000" pitchFamily="18" charset="-128"/>
                <a:cs typeface="Times New Roman" panose="02020603050405020304" pitchFamily="18" charset="0"/>
              </a:rPr>
              <a:t>Global Fintech Index 2020</a:t>
            </a:r>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100" kern="100" dirty="0">
                <a:latin typeface="游明朝" panose="02020400000000000000" pitchFamily="18" charset="-128"/>
                <a:ea typeface="游明朝" panose="02020400000000000000" pitchFamily="18" charset="-128"/>
                <a:cs typeface="Times New Roman" panose="02020603050405020304" pitchFamily="18" charset="0"/>
              </a:rPr>
              <a:t>2019</a:t>
            </a:r>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年</a:t>
            </a:r>
            <a:r>
              <a:rPr lang="en-US" altLang="ja-JP" sz="1100" kern="100" dirty="0">
                <a:latin typeface="游明朝" panose="02020400000000000000" pitchFamily="18" charset="-128"/>
                <a:ea typeface="游明朝" panose="02020400000000000000" pitchFamily="18" charset="-128"/>
                <a:cs typeface="Times New Roman" panose="02020603050405020304" pitchFamily="18" charset="0"/>
              </a:rPr>
              <a:t>12</a:t>
            </a:r>
            <a:r>
              <a:rPr lang="ja-JP" altLang="ja-JP" sz="1100" kern="100" dirty="0">
                <a:latin typeface="游明朝" panose="02020400000000000000" pitchFamily="18" charset="-128"/>
                <a:ea typeface="游明朝" panose="02020400000000000000" pitchFamily="18" charset="-128"/>
                <a:cs typeface="Times New Roman" panose="02020603050405020304" pitchFamily="18" charset="0"/>
              </a:rPr>
              <a:t>月に基づき株式会社ダン計画研究所及びみちトラベルジャパン株式会社翻訳</a:t>
            </a:r>
          </a:p>
        </p:txBody>
      </p:sp>
      <p:pic>
        <p:nvPicPr>
          <p:cNvPr id="4" name="図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0547" y="1032565"/>
            <a:ext cx="8925636" cy="5427302"/>
          </a:xfrm>
          <a:prstGeom prst="rect">
            <a:avLst/>
          </a:prstGeom>
          <a:noFill/>
          <a:ln>
            <a:noFill/>
          </a:ln>
        </p:spPr>
      </p:pic>
      <p:sp>
        <p:nvSpPr>
          <p:cNvPr id="5" name="スライド番号プレースホルダー 2"/>
          <p:cNvSpPr>
            <a:spLocks noGrp="1"/>
          </p:cNvSpPr>
          <p:nvPr>
            <p:ph type="sldNum" sz="quarter" idx="12"/>
          </p:nvPr>
        </p:nvSpPr>
        <p:spPr>
          <a:xfrm>
            <a:off x="9934575" y="6459867"/>
            <a:ext cx="2228850" cy="365125"/>
          </a:xfrm>
        </p:spPr>
        <p:txBody>
          <a:bodyPr/>
          <a:lstStyle/>
          <a:p>
            <a:pPr>
              <a:defRPr/>
            </a:pPr>
            <a:fld id="{4AC9B83D-17C3-4F2E-B0BA-D155CD364A7C}" type="slidenum">
              <a:rPr lang="ja-JP" altLang="en-US" b="1" smtClean="0"/>
              <a:pPr>
                <a:defRPr/>
              </a:pPr>
              <a:t>21</a:t>
            </a:fld>
            <a:endParaRPr lang="ja-JP" altLang="en-US" b="1" dirty="0"/>
          </a:p>
        </p:txBody>
      </p:sp>
      <p:sp>
        <p:nvSpPr>
          <p:cNvPr id="6" name="正方形/長方形 5"/>
          <p:cNvSpPr/>
          <p:nvPr/>
        </p:nvSpPr>
        <p:spPr>
          <a:xfrm>
            <a:off x="1630282" y="465824"/>
            <a:ext cx="8928992"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アメリカにフィンテック企業が集中。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39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43000" y="0"/>
            <a:ext cx="9906000" cy="400110"/>
          </a:xfrm>
          <a:prstGeom prst="rect">
            <a:avLst/>
          </a:prstGeom>
          <a:solidFill>
            <a:srgbClr val="0070C0"/>
          </a:solidFill>
        </p:spPr>
        <p:txBody>
          <a:bodyPr wrap="square">
            <a:spAutoFit/>
          </a:bodyPr>
          <a:lstStyle/>
          <a:p>
            <a:pPr algn="ctr"/>
            <a:r>
              <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フィンテックハブの成功の背景や属性</a:t>
            </a:r>
            <a:endParaRPr lang="ja-JP" altLang="ja-JP" sz="20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2937112" y="6295367"/>
            <a:ext cx="8359822" cy="461665"/>
          </a:xfrm>
          <a:prstGeom prst="rect">
            <a:avLst/>
          </a:prstGeom>
        </p:spPr>
        <p:txBody>
          <a:bodyPr wrap="square">
            <a:spAutoFit/>
          </a:bodyPr>
          <a:lstStyle/>
          <a:p>
            <a:pPr algn="just"/>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出典：</a:t>
            </a:r>
            <a:r>
              <a:rPr lang="en-US" altLang="ja-JP" sz="1200" kern="100" dirty="0" err="1">
                <a:latin typeface="游明朝" panose="02020400000000000000" pitchFamily="18" charset="-128"/>
                <a:ea typeface="游明朝" panose="02020400000000000000" pitchFamily="18" charset="-128"/>
                <a:cs typeface="Times New Roman" panose="02020603050405020304" pitchFamily="18" charset="0"/>
              </a:rPr>
              <a:t>Findexable</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Global Fintech Index 2020</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2019</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年</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12</a:t>
            </a:r>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月に基づき</a:t>
            </a:r>
          </a:p>
          <a:p>
            <a:pPr algn="just"/>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　　　株式会社ダン計画研究所及びみちトラベルジャパン株式会社翻訳</a:t>
            </a:r>
          </a:p>
        </p:txBody>
      </p:sp>
      <p:pic>
        <p:nvPicPr>
          <p:cNvPr id="4" name="図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7025" y="1161734"/>
            <a:ext cx="9075761" cy="4808741"/>
          </a:xfrm>
          <a:prstGeom prst="rect">
            <a:avLst/>
          </a:prstGeom>
          <a:noFill/>
          <a:ln>
            <a:noFill/>
          </a:ln>
        </p:spPr>
      </p:pic>
      <p:sp>
        <p:nvSpPr>
          <p:cNvPr id="5" name="スライド番号プレースホルダー 2"/>
          <p:cNvSpPr>
            <a:spLocks noGrp="1"/>
          </p:cNvSpPr>
          <p:nvPr>
            <p:ph type="sldNum" sz="quarter" idx="12"/>
          </p:nvPr>
        </p:nvSpPr>
        <p:spPr>
          <a:xfrm>
            <a:off x="9831597" y="6343636"/>
            <a:ext cx="2228850" cy="365125"/>
          </a:xfrm>
        </p:spPr>
        <p:txBody>
          <a:bodyPr/>
          <a:lstStyle/>
          <a:p>
            <a:pPr>
              <a:defRPr/>
            </a:pPr>
            <a:fld id="{4AC9B83D-17C3-4F2E-B0BA-D155CD364A7C}" type="slidenum">
              <a:rPr lang="ja-JP" altLang="en-US" b="1" smtClean="0"/>
              <a:pPr>
                <a:defRPr/>
              </a:pPr>
              <a:t>22</a:t>
            </a:fld>
            <a:endParaRPr lang="ja-JP" altLang="en-US" b="1" dirty="0"/>
          </a:p>
        </p:txBody>
      </p:sp>
      <p:sp>
        <p:nvSpPr>
          <p:cNvPr id="6" name="正方形/長方形 5"/>
          <p:cNvSpPr/>
          <p:nvPr/>
        </p:nvSpPr>
        <p:spPr>
          <a:xfrm>
            <a:off x="1630282" y="465824"/>
            <a:ext cx="8928992"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フィンテックハブの推進には、規制の整備や人々のつながりといった環境の整備がポイントとなっている。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3255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B452ADE-09B4-411F-89FD-ACB6E36503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547" y="2248693"/>
            <a:ext cx="7292618" cy="3628581"/>
          </a:xfrm>
          <a:prstGeom prst="rect">
            <a:avLst/>
          </a:prstGeom>
        </p:spPr>
      </p:pic>
      <p:sp>
        <p:nvSpPr>
          <p:cNvPr id="16" name="正方形/長方形 15">
            <a:extLst>
              <a:ext uri="{FF2B5EF4-FFF2-40B4-BE49-F238E27FC236}">
                <a16:creationId xmlns:a16="http://schemas.microsoft.com/office/drawing/2014/main" id="{C6069A4C-E1CE-42A3-B605-497ADBE84ED4}"/>
              </a:ext>
            </a:extLst>
          </p:cNvPr>
          <p:cNvSpPr/>
          <p:nvPr/>
        </p:nvSpPr>
        <p:spPr>
          <a:xfrm>
            <a:off x="3287688" y="1829053"/>
            <a:ext cx="5450452" cy="319639"/>
          </a:xfrm>
          <a:prstGeom prst="rect">
            <a:avLst/>
          </a:prstGeom>
        </p:spPr>
        <p:txBody>
          <a:bodyPr wrap="square">
            <a:spAutoFit/>
          </a:bodyPr>
          <a:lstStyle/>
          <a:p>
            <a:pPr algn="ctr"/>
            <a:r>
              <a:rPr lang="ja-JP" altLang="en-US" sz="1477" dirty="0">
                <a:solidFill>
                  <a:srgbClr val="000000"/>
                </a:solidFill>
                <a:latin typeface="Meiryo UI" panose="020B0604030504040204" pitchFamily="50" charset="-128"/>
                <a:ea typeface="Meiryo UI" panose="020B0604030504040204" pitchFamily="50" charset="-128"/>
              </a:rPr>
              <a:t>○</a:t>
            </a:r>
            <a:r>
              <a:rPr lang="en-US" altLang="ja-JP" sz="1477" dirty="0">
                <a:solidFill>
                  <a:srgbClr val="000000"/>
                </a:solidFill>
                <a:latin typeface="Meiryo UI" panose="020B0604030504040204" pitchFamily="50" charset="-128"/>
                <a:ea typeface="Meiryo UI" panose="020B0604030504040204" pitchFamily="50" charset="-128"/>
              </a:rPr>
              <a:t>【</a:t>
            </a:r>
            <a:r>
              <a:rPr lang="ja-JP" altLang="en-US" sz="1477" dirty="0">
                <a:solidFill>
                  <a:srgbClr val="000000"/>
                </a:solidFill>
                <a:latin typeface="Meiryo UI" panose="020B0604030504040204" pitchFamily="50" charset="-128"/>
                <a:ea typeface="Meiryo UI" panose="020B0604030504040204" pitchFamily="50" charset="-128"/>
              </a:rPr>
              <a:t>フィンテック</a:t>
            </a:r>
            <a:r>
              <a:rPr lang="en-US" altLang="ja-JP" sz="1477" dirty="0">
                <a:solidFill>
                  <a:srgbClr val="000000"/>
                </a:solidFill>
                <a:latin typeface="Meiryo UI" panose="020B0604030504040204" pitchFamily="50" charset="-128"/>
                <a:ea typeface="Meiryo UI" panose="020B0604030504040204" pitchFamily="50" charset="-128"/>
              </a:rPr>
              <a:t>】</a:t>
            </a:r>
            <a:r>
              <a:rPr lang="ja-JP" altLang="en-US" sz="1477" dirty="0">
                <a:solidFill>
                  <a:srgbClr val="000000"/>
                </a:solidFill>
                <a:latin typeface="Meiryo UI" panose="020B0604030504040204" pitchFamily="50" charset="-128"/>
                <a:ea typeface="Meiryo UI" panose="020B0604030504040204" pitchFamily="50" charset="-128"/>
              </a:rPr>
              <a:t>フィンテックにおける都市ランキング</a:t>
            </a:r>
            <a:r>
              <a:rPr lang="en-US" altLang="ja-JP" sz="1477" dirty="0">
                <a:solidFill>
                  <a:srgbClr val="000000"/>
                </a:solidFill>
                <a:latin typeface="Meiryo UI" panose="020B0604030504040204" pitchFamily="50" charset="-128"/>
                <a:ea typeface="Meiryo UI" panose="020B0604030504040204" pitchFamily="50" charset="-128"/>
              </a:rPr>
              <a:t>(</a:t>
            </a:r>
            <a:r>
              <a:rPr lang="ja-JP" altLang="en-US" sz="1477" dirty="0">
                <a:solidFill>
                  <a:srgbClr val="000000"/>
                </a:solidFill>
                <a:latin typeface="Meiryo UI" panose="020B0604030504040204" pitchFamily="50" charset="-128"/>
                <a:ea typeface="Meiryo UI" panose="020B0604030504040204" pitchFamily="50" charset="-128"/>
              </a:rPr>
              <a:t>スコア、順位</a:t>
            </a:r>
            <a:r>
              <a:rPr lang="en-US" altLang="ja-JP" sz="1477" dirty="0">
                <a:solidFill>
                  <a:srgbClr val="000000"/>
                </a:solidFill>
                <a:latin typeface="Meiryo UI" panose="020B0604030504040204" pitchFamily="50" charset="-128"/>
                <a:ea typeface="Meiryo UI" panose="020B0604030504040204" pitchFamily="50" charset="-128"/>
              </a:rPr>
              <a:t>)</a:t>
            </a:r>
            <a:endParaRPr lang="ja-JP" altLang="en-US" sz="1477" dirty="0">
              <a:solidFill>
                <a:srgbClr val="000000"/>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0D25AD4B-77DB-450E-ABA7-593239747A04}"/>
              </a:ext>
            </a:extLst>
          </p:cNvPr>
          <p:cNvGraphicFramePr>
            <a:graphicFrameLocks noGrp="1"/>
          </p:cNvGraphicFramePr>
          <p:nvPr>
            <p:extLst/>
          </p:nvPr>
        </p:nvGraphicFramePr>
        <p:xfrm>
          <a:off x="8555351" y="2431359"/>
          <a:ext cx="1789654" cy="2647176"/>
        </p:xfrm>
        <a:graphic>
          <a:graphicData uri="http://schemas.openxmlformats.org/drawingml/2006/table">
            <a:tbl>
              <a:tblPr firstRow="1" firstCol="1" bandRow="1">
                <a:tableStyleId>{5C22544A-7EE6-4342-B048-85BDC9FD1C3A}</a:tableStyleId>
              </a:tblPr>
              <a:tblGrid>
                <a:gridCol w="893020">
                  <a:extLst>
                    <a:ext uri="{9D8B030D-6E8A-4147-A177-3AD203B41FA5}">
                      <a16:colId xmlns:a16="http://schemas.microsoft.com/office/drawing/2014/main" val="3617164060"/>
                    </a:ext>
                  </a:extLst>
                </a:gridCol>
                <a:gridCol w="896634">
                  <a:extLst>
                    <a:ext uri="{9D8B030D-6E8A-4147-A177-3AD203B41FA5}">
                      <a16:colId xmlns:a16="http://schemas.microsoft.com/office/drawing/2014/main" val="1132174234"/>
                    </a:ext>
                  </a:extLst>
                </a:gridCol>
              </a:tblGrid>
              <a:tr h="279308">
                <a:tc gridSpan="2">
                  <a:txBody>
                    <a:bodyPr/>
                    <a:lstStyle/>
                    <a:p>
                      <a:pPr algn="ctr">
                        <a:lnSpc>
                          <a:spcPts val="1000"/>
                        </a:lnSpc>
                        <a:spcAft>
                          <a:spcPts val="0"/>
                        </a:spcAft>
                      </a:pPr>
                      <a:r>
                        <a:rPr lang="ja-JP" sz="1100" b="1" kern="100" dirty="0">
                          <a:solidFill>
                            <a:schemeClr val="bg1"/>
                          </a:solidFill>
                          <a:effectLst/>
                          <a:latin typeface="Meiryo UI" panose="020B0604030504040204" pitchFamily="50" charset="-128"/>
                          <a:ea typeface="Meiryo UI" panose="020B0604030504040204" pitchFamily="50" charset="-128"/>
                        </a:rPr>
                        <a:t>順位</a:t>
                      </a:r>
                      <a:endParaRPr lang="ja-JP" sz="15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lnB w="12700"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2766380586"/>
                  </a:ext>
                </a:extLst>
              </a:tr>
              <a:tr h="279308">
                <a:tc>
                  <a:txBody>
                    <a:bodyPr/>
                    <a:lstStyle/>
                    <a:p>
                      <a:pPr algn="ctr">
                        <a:lnSpc>
                          <a:spcPts val="1000"/>
                        </a:lnSpc>
                        <a:spcAft>
                          <a:spcPts val="0"/>
                        </a:spcAft>
                      </a:pPr>
                      <a:r>
                        <a:rPr lang="en-US" sz="1100" b="1" kern="100" dirty="0">
                          <a:solidFill>
                            <a:schemeClr val="bg1"/>
                          </a:solidFill>
                          <a:effectLst/>
                          <a:latin typeface="Meiryo UI" panose="020B0604030504040204" pitchFamily="50" charset="-128"/>
                          <a:ea typeface="Meiryo UI" panose="020B0604030504040204" pitchFamily="50" charset="-128"/>
                        </a:rPr>
                        <a:t>2020</a:t>
                      </a:r>
                      <a:r>
                        <a:rPr lang="ja-JP" sz="1100" b="1" kern="100" dirty="0">
                          <a:solidFill>
                            <a:schemeClr val="bg1"/>
                          </a:solidFill>
                          <a:effectLst/>
                          <a:latin typeface="Meiryo UI" panose="020B0604030504040204" pitchFamily="50" charset="-128"/>
                          <a:ea typeface="Meiryo UI" panose="020B0604030504040204" pitchFamily="50" charset="-128"/>
                        </a:rPr>
                        <a:t>年</a:t>
                      </a:r>
                      <a:endParaRPr lang="ja-JP" sz="15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a:lnSpc>
                          <a:spcPts val="1000"/>
                        </a:lnSpc>
                        <a:spcAft>
                          <a:spcPts val="0"/>
                        </a:spcAft>
                      </a:pPr>
                      <a:r>
                        <a:rPr lang="en-US" sz="1100" b="1" kern="100" dirty="0">
                          <a:solidFill>
                            <a:schemeClr val="bg1"/>
                          </a:solidFill>
                          <a:effectLst/>
                          <a:latin typeface="Meiryo UI" panose="020B0604030504040204" pitchFamily="50" charset="-128"/>
                          <a:ea typeface="Meiryo UI" panose="020B0604030504040204" pitchFamily="50" charset="-128"/>
                        </a:rPr>
                        <a:t>2019</a:t>
                      </a:r>
                      <a:r>
                        <a:rPr lang="ja-JP" sz="1100" b="1" kern="100" dirty="0">
                          <a:solidFill>
                            <a:schemeClr val="bg1"/>
                          </a:solidFill>
                          <a:effectLst/>
                          <a:latin typeface="Meiryo UI" panose="020B0604030504040204" pitchFamily="50" charset="-128"/>
                          <a:ea typeface="Meiryo UI" panose="020B0604030504040204" pitchFamily="50" charset="-128"/>
                        </a:rPr>
                        <a:t>年</a:t>
                      </a:r>
                      <a:endParaRPr lang="ja-JP" sz="15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2276508090"/>
                  </a:ext>
                </a:extLst>
              </a:tr>
              <a:tr h="279308">
                <a:tc>
                  <a:txBody>
                    <a:bodyPr/>
                    <a:lstStyle/>
                    <a:p>
                      <a:pPr algn="ctr">
                        <a:lnSpc>
                          <a:spcPts val="1000"/>
                        </a:lnSpc>
                        <a:spcAft>
                          <a:spcPts val="0"/>
                        </a:spcAft>
                      </a:pPr>
                      <a:r>
                        <a:rPr lang="ja-JP" sz="1500" b="1" kern="100" dirty="0">
                          <a:solidFill>
                            <a:sysClr val="windowText" lastClr="000000"/>
                          </a:solidFill>
                          <a:effectLst/>
                          <a:latin typeface="Meiryo UI" panose="020B0604030504040204" pitchFamily="50" charset="-128"/>
                          <a:ea typeface="Meiryo UI" panose="020B0604030504040204" pitchFamily="50" charset="-128"/>
                        </a:rPr>
                        <a:t>１</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lnSpc>
                          <a:spcPts val="1000"/>
                        </a:lnSpc>
                        <a:spcAft>
                          <a:spcPts val="0"/>
                        </a:spcAft>
                      </a:pPr>
                      <a:r>
                        <a:rPr lang="ja-JP" sz="1500" b="1" kern="100" dirty="0">
                          <a:solidFill>
                            <a:sysClr val="windowText" lastClr="000000"/>
                          </a:solidFill>
                          <a:effectLst/>
                          <a:latin typeface="Meiryo UI" panose="020B0604030504040204" pitchFamily="50" charset="-128"/>
                          <a:ea typeface="Meiryo UI" panose="020B0604030504040204" pitchFamily="50" charset="-128"/>
                        </a:rPr>
                        <a:t>１</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lnT w="381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20413799"/>
                  </a:ext>
                </a:extLst>
              </a:tr>
              <a:tr h="279308">
                <a:tc>
                  <a:txBody>
                    <a:bodyPr/>
                    <a:lstStyle/>
                    <a:p>
                      <a:pPr algn="ctr">
                        <a:lnSpc>
                          <a:spcPts val="1000"/>
                        </a:lnSpc>
                        <a:spcAft>
                          <a:spcPts val="0"/>
                        </a:spcAft>
                      </a:pPr>
                      <a:r>
                        <a:rPr lang="ja-JP" sz="1500" b="1" kern="100" dirty="0">
                          <a:solidFill>
                            <a:sysClr val="windowText" lastClr="000000"/>
                          </a:solidFill>
                          <a:effectLst/>
                          <a:latin typeface="Meiryo UI" panose="020B0604030504040204" pitchFamily="50" charset="-128"/>
                          <a:ea typeface="Meiryo UI" panose="020B0604030504040204" pitchFamily="50" charset="-128"/>
                        </a:rPr>
                        <a:t>２</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tc>
                  <a:txBody>
                    <a:bodyPr/>
                    <a:lstStyle/>
                    <a:p>
                      <a:pPr algn="ctr">
                        <a:lnSpc>
                          <a:spcPts val="1000"/>
                        </a:lnSpc>
                        <a:spcAft>
                          <a:spcPts val="0"/>
                        </a:spcAft>
                      </a:pPr>
                      <a:r>
                        <a:rPr lang="ja-JP" sz="1500" b="1" kern="100" dirty="0">
                          <a:solidFill>
                            <a:sysClr val="windowText" lastClr="000000"/>
                          </a:solidFill>
                          <a:effectLst/>
                          <a:latin typeface="Meiryo UI" panose="020B0604030504040204" pitchFamily="50" charset="-128"/>
                          <a:ea typeface="Meiryo UI" panose="020B0604030504040204" pitchFamily="50" charset="-128"/>
                        </a:rPr>
                        <a:t>３</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extLst>
                  <a:ext uri="{0D108BD9-81ED-4DB2-BD59-A6C34878D82A}">
                    <a16:rowId xmlns:a16="http://schemas.microsoft.com/office/drawing/2014/main" val="2964714571"/>
                  </a:ext>
                </a:extLst>
              </a:tr>
              <a:tr h="279308">
                <a:tc>
                  <a:txBody>
                    <a:bodyPr/>
                    <a:lstStyle/>
                    <a:p>
                      <a:pPr algn="ctr">
                        <a:lnSpc>
                          <a:spcPts val="1000"/>
                        </a:lnSpc>
                        <a:spcAft>
                          <a:spcPts val="0"/>
                        </a:spcAft>
                      </a:pPr>
                      <a:r>
                        <a:rPr lang="ja-JP" sz="1500" b="1" kern="100" dirty="0">
                          <a:solidFill>
                            <a:sysClr val="windowText" lastClr="000000"/>
                          </a:solidFill>
                          <a:effectLst/>
                          <a:latin typeface="Meiryo UI" panose="020B0604030504040204" pitchFamily="50" charset="-128"/>
                          <a:ea typeface="Meiryo UI" panose="020B0604030504040204" pitchFamily="50" charset="-128"/>
                        </a:rPr>
                        <a:t>３</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tc>
                  <a:txBody>
                    <a:bodyPr/>
                    <a:lstStyle/>
                    <a:p>
                      <a:pPr algn="ctr">
                        <a:lnSpc>
                          <a:spcPts val="1000"/>
                        </a:lnSpc>
                        <a:spcAft>
                          <a:spcPts val="0"/>
                        </a:spcAft>
                      </a:pPr>
                      <a:r>
                        <a:rPr lang="ja-JP" sz="1500" b="1" kern="100" dirty="0">
                          <a:solidFill>
                            <a:sysClr val="windowText" lastClr="000000"/>
                          </a:solidFill>
                          <a:effectLst/>
                          <a:latin typeface="Meiryo UI" panose="020B0604030504040204" pitchFamily="50" charset="-128"/>
                          <a:ea typeface="Meiryo UI" panose="020B0604030504040204" pitchFamily="50" charset="-128"/>
                        </a:rPr>
                        <a:t>２</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extLst>
                  <a:ext uri="{0D108BD9-81ED-4DB2-BD59-A6C34878D82A}">
                    <a16:rowId xmlns:a16="http://schemas.microsoft.com/office/drawing/2014/main" val="702172289"/>
                  </a:ext>
                </a:extLst>
              </a:tr>
              <a:tr h="279308">
                <a:tc>
                  <a:txBody>
                    <a:bodyPr/>
                    <a:lstStyle/>
                    <a:p>
                      <a:pPr algn="ctr">
                        <a:lnSpc>
                          <a:spcPts val="1000"/>
                        </a:lnSpc>
                        <a:spcAft>
                          <a:spcPts val="0"/>
                        </a:spcAft>
                      </a:pPr>
                      <a:r>
                        <a:rPr lang="ja-JP" sz="1500" b="1" kern="100" dirty="0">
                          <a:solidFill>
                            <a:sysClr val="windowText" lastClr="000000"/>
                          </a:solidFill>
                          <a:effectLst/>
                          <a:latin typeface="Meiryo UI" panose="020B0604030504040204" pitchFamily="50" charset="-128"/>
                          <a:ea typeface="Meiryo UI" panose="020B0604030504040204" pitchFamily="50" charset="-128"/>
                        </a:rPr>
                        <a:t>４</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tc>
                  <a:txBody>
                    <a:bodyPr/>
                    <a:lstStyle/>
                    <a:p>
                      <a:pPr algn="ctr">
                        <a:lnSpc>
                          <a:spcPts val="1000"/>
                        </a:lnSpc>
                        <a:spcAft>
                          <a:spcPts val="0"/>
                        </a:spcAft>
                      </a:pPr>
                      <a:r>
                        <a:rPr lang="en-US" sz="1500" b="1" kern="100" dirty="0">
                          <a:solidFill>
                            <a:sysClr val="windowText" lastClr="000000"/>
                          </a:solidFill>
                          <a:effectLst/>
                          <a:latin typeface="Meiryo UI" panose="020B0604030504040204" pitchFamily="50" charset="-128"/>
                          <a:ea typeface="Meiryo UI" panose="020B0604030504040204" pitchFamily="50" charset="-128"/>
                        </a:rPr>
                        <a:t>32</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extLst>
                  <a:ext uri="{0D108BD9-81ED-4DB2-BD59-A6C34878D82A}">
                    <a16:rowId xmlns:a16="http://schemas.microsoft.com/office/drawing/2014/main" val="79806344"/>
                  </a:ext>
                </a:extLst>
              </a:tr>
              <a:tr h="279308">
                <a:tc>
                  <a:txBody>
                    <a:bodyPr/>
                    <a:lstStyle/>
                    <a:p>
                      <a:pPr algn="ctr">
                        <a:lnSpc>
                          <a:spcPts val="1000"/>
                        </a:lnSpc>
                        <a:spcAft>
                          <a:spcPts val="0"/>
                        </a:spcAft>
                      </a:pPr>
                      <a:r>
                        <a:rPr lang="en-US" sz="1500" b="1" kern="100">
                          <a:solidFill>
                            <a:sysClr val="windowText" lastClr="000000"/>
                          </a:solidFill>
                          <a:effectLst/>
                          <a:latin typeface="Meiryo UI" panose="020B0604030504040204" pitchFamily="50" charset="-128"/>
                          <a:ea typeface="Meiryo UI" panose="020B0604030504040204" pitchFamily="50" charset="-128"/>
                        </a:rPr>
                        <a:t>11</a:t>
                      </a:r>
                      <a:endParaRPr lang="ja-JP" sz="1800" b="1"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tc>
                  <a:txBody>
                    <a:bodyPr/>
                    <a:lstStyle/>
                    <a:p>
                      <a:pPr algn="ctr">
                        <a:lnSpc>
                          <a:spcPts val="1000"/>
                        </a:lnSpc>
                        <a:spcAft>
                          <a:spcPts val="0"/>
                        </a:spcAft>
                      </a:pPr>
                      <a:r>
                        <a:rPr lang="en-US" sz="1500" b="1" kern="100" dirty="0">
                          <a:solidFill>
                            <a:sysClr val="windowText" lastClr="000000"/>
                          </a:solidFill>
                          <a:effectLst/>
                          <a:latin typeface="Meiryo UI" panose="020B0604030504040204" pitchFamily="50" charset="-128"/>
                          <a:ea typeface="Meiryo UI" panose="020B0604030504040204" pitchFamily="50" charset="-128"/>
                        </a:rPr>
                        <a:t>28</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extLst>
                  <a:ext uri="{0D108BD9-81ED-4DB2-BD59-A6C34878D82A}">
                    <a16:rowId xmlns:a16="http://schemas.microsoft.com/office/drawing/2014/main" val="2985875125"/>
                  </a:ext>
                </a:extLst>
              </a:tr>
              <a:tr h="412712">
                <a:tc>
                  <a:txBody>
                    <a:bodyPr/>
                    <a:lstStyle/>
                    <a:p>
                      <a:pPr algn="ctr">
                        <a:lnSpc>
                          <a:spcPts val="1000"/>
                        </a:lnSpc>
                        <a:spcAft>
                          <a:spcPts val="0"/>
                        </a:spcAft>
                      </a:pPr>
                      <a:r>
                        <a:rPr lang="en-US" sz="1500" b="1" kern="100">
                          <a:solidFill>
                            <a:sysClr val="windowText" lastClr="000000"/>
                          </a:solidFill>
                          <a:effectLst/>
                          <a:latin typeface="Meiryo UI" panose="020B0604030504040204" pitchFamily="50" charset="-128"/>
                          <a:ea typeface="Meiryo UI" panose="020B0604030504040204" pitchFamily="50" charset="-128"/>
                        </a:rPr>
                        <a:t>17</a:t>
                      </a:r>
                      <a:endParaRPr lang="ja-JP" sz="1800" b="1"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tc>
                  <a:txBody>
                    <a:bodyPr/>
                    <a:lstStyle/>
                    <a:p>
                      <a:pPr algn="ctr">
                        <a:lnSpc>
                          <a:spcPts val="1000"/>
                        </a:lnSpc>
                        <a:spcAft>
                          <a:spcPts val="0"/>
                        </a:spcAft>
                      </a:pPr>
                      <a:r>
                        <a:rPr lang="en-US" sz="1500" b="1" kern="100" dirty="0">
                          <a:solidFill>
                            <a:sysClr val="windowText" lastClr="000000"/>
                          </a:solidFill>
                          <a:effectLst/>
                          <a:latin typeface="Meiryo UI" panose="020B0604030504040204" pitchFamily="50" charset="-128"/>
                          <a:ea typeface="Meiryo UI" panose="020B0604030504040204" pitchFamily="50" charset="-128"/>
                        </a:rPr>
                        <a:t>14</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extLst>
                  <a:ext uri="{0D108BD9-81ED-4DB2-BD59-A6C34878D82A}">
                    <a16:rowId xmlns:a16="http://schemas.microsoft.com/office/drawing/2014/main" val="932139398"/>
                  </a:ext>
                </a:extLst>
              </a:tr>
              <a:tr h="279308">
                <a:tc>
                  <a:txBody>
                    <a:bodyPr/>
                    <a:lstStyle/>
                    <a:p>
                      <a:pPr algn="ctr">
                        <a:lnSpc>
                          <a:spcPts val="1000"/>
                        </a:lnSpc>
                        <a:spcAft>
                          <a:spcPts val="0"/>
                        </a:spcAft>
                      </a:pPr>
                      <a:r>
                        <a:rPr lang="en-US" sz="1500" b="1" kern="100">
                          <a:solidFill>
                            <a:sysClr val="windowText" lastClr="000000"/>
                          </a:solidFill>
                          <a:effectLst/>
                          <a:latin typeface="Meiryo UI" panose="020B0604030504040204" pitchFamily="50" charset="-128"/>
                          <a:ea typeface="Meiryo UI" panose="020B0604030504040204" pitchFamily="50" charset="-128"/>
                        </a:rPr>
                        <a:t>31</a:t>
                      </a:r>
                      <a:endParaRPr lang="ja-JP" sz="1800" b="1" kern="10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tc>
                  <a:txBody>
                    <a:bodyPr/>
                    <a:lstStyle/>
                    <a:p>
                      <a:pPr algn="ctr">
                        <a:lnSpc>
                          <a:spcPts val="1000"/>
                        </a:lnSpc>
                        <a:spcAft>
                          <a:spcPts val="0"/>
                        </a:spcAft>
                      </a:pPr>
                      <a:r>
                        <a:rPr lang="en-US" sz="1500" b="1" kern="100" dirty="0">
                          <a:solidFill>
                            <a:sysClr val="windowText" lastClr="000000"/>
                          </a:solidFill>
                          <a:effectLst/>
                          <a:latin typeface="Meiryo UI" panose="020B0604030504040204" pitchFamily="50" charset="-128"/>
                          <a:ea typeface="Meiryo UI" panose="020B0604030504040204" pitchFamily="50" charset="-128"/>
                        </a:rPr>
                        <a:t>31</a:t>
                      </a:r>
                      <a:endParaRPr lang="ja-JP" sz="1800" b="1"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3305" marR="63305" marT="0" marB="0" anchor="ctr">
                    <a:solidFill>
                      <a:schemeClr val="accent2">
                        <a:lumMod val="20000"/>
                        <a:lumOff val="80000"/>
                      </a:schemeClr>
                    </a:solidFill>
                  </a:tcPr>
                </a:tc>
                <a:extLst>
                  <a:ext uri="{0D108BD9-81ED-4DB2-BD59-A6C34878D82A}">
                    <a16:rowId xmlns:a16="http://schemas.microsoft.com/office/drawing/2014/main" val="2561258252"/>
                  </a:ext>
                </a:extLst>
              </a:tr>
            </a:tbl>
          </a:graphicData>
        </a:graphic>
      </p:graphicFrame>
      <p:sp>
        <p:nvSpPr>
          <p:cNvPr id="9" name="正方形/長方形 8"/>
          <p:cNvSpPr/>
          <p:nvPr/>
        </p:nvSpPr>
        <p:spPr>
          <a:xfrm>
            <a:off x="1972626" y="5977275"/>
            <a:ext cx="8263676" cy="430887"/>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フィンテックとは、</a:t>
            </a:r>
            <a:r>
              <a:rPr lang="en-US" altLang="ja-JP" sz="1100" dirty="0">
                <a:latin typeface="Meiryo UI" panose="020B0604030504040204" pitchFamily="50" charset="-128"/>
                <a:ea typeface="Meiryo UI" panose="020B0604030504040204" pitchFamily="50" charset="-128"/>
              </a:rPr>
              <a:t>Finance</a:t>
            </a:r>
            <a:r>
              <a:rPr lang="ja-JP" altLang="en-US" sz="1100" dirty="0">
                <a:latin typeface="Meiryo UI" panose="020B0604030504040204" pitchFamily="50" charset="-128"/>
                <a:ea typeface="Meiryo UI" panose="020B0604030504040204" pitchFamily="50" charset="-128"/>
              </a:rPr>
              <a:t>と</a:t>
            </a:r>
            <a:r>
              <a:rPr lang="en-US" altLang="ja-JP" sz="1100" dirty="0">
                <a:latin typeface="Meiryo UI" panose="020B0604030504040204" pitchFamily="50" charset="-128"/>
                <a:ea typeface="Meiryo UI" panose="020B0604030504040204" pitchFamily="50" charset="-128"/>
              </a:rPr>
              <a:t>Technology</a:t>
            </a:r>
            <a:r>
              <a:rPr lang="ja-JP" altLang="en-US" sz="1100" dirty="0">
                <a:latin typeface="Meiryo UI" panose="020B0604030504040204" pitchFamily="50" charset="-128"/>
                <a:ea typeface="Meiryo UI" panose="020B0604030504040204" pitchFamily="50" charset="-128"/>
              </a:rPr>
              <a:t>を掛け合わせた造語で、金融サービスとテクノロジーを結びつけることによって生まれた新たな金融商品やサービス等のこと</a:t>
            </a:r>
          </a:p>
        </p:txBody>
      </p:sp>
      <p:sp>
        <p:nvSpPr>
          <p:cNvPr id="12" name="正方形/長方形 11"/>
          <p:cNvSpPr/>
          <p:nvPr/>
        </p:nvSpPr>
        <p:spPr>
          <a:xfrm>
            <a:off x="1143000" y="0"/>
            <a:ext cx="9906000" cy="369332"/>
          </a:xfrm>
          <a:prstGeom prst="rect">
            <a:avLst/>
          </a:prstGeom>
          <a:solidFill>
            <a:srgbClr val="0070C0"/>
          </a:solidFill>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アジアの主要都市との比較（フィンテック）</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出典：</a:t>
            </a:r>
            <a:r>
              <a:rPr lang="en-US" altLang="ja-JP" sz="1200"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Findexable</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を基に日本総研作成</a:t>
            </a:r>
          </a:p>
        </p:txBody>
      </p:sp>
      <p:sp>
        <p:nvSpPr>
          <p:cNvPr id="13" name="正方形/長方形 12"/>
          <p:cNvSpPr/>
          <p:nvPr/>
        </p:nvSpPr>
        <p:spPr>
          <a:xfrm>
            <a:off x="1583288" y="926956"/>
            <a:ext cx="8928992" cy="58245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国際金融センターランキングが世界第８位のサンフランシスコは、域内にシリコンバレーがあり、フィンテックに強みあり。</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txBox="1">
            <a:spLocks/>
          </p:cNvSpPr>
          <p:nvPr/>
        </p:nvSpPr>
        <p:spPr>
          <a:xfrm>
            <a:off x="9731145" y="6472528"/>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4AC9B83D-17C3-4F2E-B0BA-D155CD364A7C}" type="slidenum">
              <a:rPr lang="ja-JP" altLang="en-US" sz="1200"/>
              <a:pPr algn="r">
                <a:defRPr/>
              </a:pPr>
              <a:t>23</a:t>
            </a:fld>
            <a:endParaRPr lang="ja-JP" altLang="en-US" dirty="0"/>
          </a:p>
        </p:txBody>
      </p:sp>
      <p:sp>
        <p:nvSpPr>
          <p:cNvPr id="11" name="四角形: 角を丸くする 28"/>
          <p:cNvSpPr/>
          <p:nvPr/>
        </p:nvSpPr>
        <p:spPr>
          <a:xfrm>
            <a:off x="2111991" y="4577455"/>
            <a:ext cx="477673" cy="363035"/>
          </a:xfrm>
          <a:prstGeom prst="roundRect">
            <a:avLst/>
          </a:prstGeom>
          <a:noFill/>
          <a:ln w="28575">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Tree>
    <p:extLst>
      <p:ext uri="{BB962C8B-B14F-4D97-AF65-F5344CB8AC3E}">
        <p14:creationId xmlns:p14="http://schemas.microsoft.com/office/powerpoint/2010/main" val="1714223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438003" y="5571523"/>
            <a:ext cx="7233707" cy="2473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53" dirty="0">
                <a:solidFill>
                  <a:schemeClr val="tx1"/>
                </a:solidFill>
                <a:latin typeface="メイリオ" panose="020B0604030504040204" pitchFamily="50" charset="-128"/>
                <a:ea typeface="メイリオ" panose="020B0604030504040204" pitchFamily="50" charset="-128"/>
              </a:rPr>
              <a:t>出典</a:t>
            </a:r>
            <a:r>
              <a:rPr lang="en-US" altLang="ja-JP" sz="853" dirty="0">
                <a:solidFill>
                  <a:schemeClr val="tx1"/>
                </a:solidFill>
                <a:latin typeface="メイリオ" panose="020B0604030504040204" pitchFamily="50" charset="-128"/>
                <a:ea typeface="メイリオ" panose="020B0604030504040204" pitchFamily="50" charset="-128"/>
              </a:rPr>
              <a:t>:</a:t>
            </a:r>
            <a:r>
              <a:rPr lang="ja-JP" altLang="en-US" sz="853" dirty="0">
                <a:solidFill>
                  <a:schemeClr val="tx1"/>
                </a:solidFill>
                <a:latin typeface="メイリオ" panose="020B0604030504040204" pitchFamily="50" charset="-128"/>
                <a:ea typeface="メイリオ" panose="020B0604030504040204" pitchFamily="50" charset="-128"/>
              </a:rPr>
              <a:t>アクセンチュアによる</a:t>
            </a:r>
            <a:r>
              <a:rPr lang="en-US" altLang="ja-JP" sz="853" dirty="0">
                <a:solidFill>
                  <a:schemeClr val="tx1"/>
                </a:solidFill>
                <a:latin typeface="メイリオ" panose="020B0604030504040204" pitchFamily="50" charset="-128"/>
                <a:ea typeface="メイリオ" panose="020B0604030504040204" pitchFamily="50" charset="-128"/>
              </a:rPr>
              <a:t>CB Insights</a:t>
            </a:r>
            <a:r>
              <a:rPr lang="ja-JP" altLang="en-US" sz="853" dirty="0">
                <a:solidFill>
                  <a:schemeClr val="tx1"/>
                </a:solidFill>
                <a:latin typeface="メイリオ" panose="020B0604030504040204" pitchFamily="50" charset="-128"/>
                <a:ea typeface="メイリオ" panose="020B0604030504040204" pitchFamily="50" charset="-128"/>
              </a:rPr>
              <a:t>データの分析</a:t>
            </a:r>
            <a:endParaRPr lang="en-US" altLang="ja-JP" sz="853"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1143000" y="0"/>
            <a:ext cx="9906000" cy="4439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algn="ctr"/>
            <a:r>
              <a:rPr lang="ja-JP" altLang="en-US" b="1" dirty="0">
                <a:latin typeface="Meiryo UI" panose="020B0604030504040204" pitchFamily="50" charset="-128"/>
                <a:ea typeface="Meiryo UI" panose="020B0604030504040204" pitchFamily="50" charset="-128"/>
              </a:rPr>
              <a:t>■フィンテック投資の推移</a:t>
            </a:r>
            <a:endParaRPr lang="en-US" altLang="ja-JP"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3439" y="1549860"/>
            <a:ext cx="7600022" cy="3987115"/>
          </a:xfrm>
          <a:prstGeom prst="rect">
            <a:avLst/>
          </a:prstGeom>
        </p:spPr>
      </p:pic>
      <p:sp>
        <p:nvSpPr>
          <p:cNvPr id="8" name="スライド番号プレースホルダー 1"/>
          <p:cNvSpPr>
            <a:spLocks noGrp="1"/>
          </p:cNvSpPr>
          <p:nvPr>
            <p:ph type="sldNum" sz="quarter" idx="12"/>
          </p:nvPr>
        </p:nvSpPr>
        <p:spPr>
          <a:xfrm>
            <a:off x="9671710" y="6383029"/>
            <a:ext cx="2228850" cy="365125"/>
          </a:xfrm>
        </p:spPr>
        <p:txBody>
          <a:bodyPr/>
          <a:lstStyle/>
          <a:p>
            <a:fld id="{D2D8002D-B5B0-4BAC-B1F6-782DDCCE6D9C}" type="slidenum">
              <a:rPr kumimoji="1" lang="ja-JP" altLang="en-US" smtClean="0"/>
              <a:t>24</a:t>
            </a:fld>
            <a:endParaRPr kumimoji="1" lang="ja-JP" altLang="en-US" dirty="0"/>
          </a:p>
        </p:txBody>
      </p:sp>
      <p:sp>
        <p:nvSpPr>
          <p:cNvPr id="10" name="正方形/長方形 9"/>
          <p:cNvSpPr/>
          <p:nvPr/>
        </p:nvSpPr>
        <p:spPr>
          <a:xfrm>
            <a:off x="1590359" y="643529"/>
            <a:ext cx="8928992" cy="40608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latin typeface="メイリオ" panose="020B0604030504040204" pitchFamily="50" charset="-128"/>
                <a:ea typeface="メイリオ" panose="020B0604030504040204" pitchFamily="50" charset="-128"/>
              </a:rPr>
              <a:t>〇「アジア・パシフィック」「北米」「欧州」で、フィンテック投資が加速。</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9372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26596"/>
            <a:ext cx="12192000" cy="1990447"/>
          </a:xfrm>
          <a:prstGeom prst="rect">
            <a:avLst/>
          </a:prstGeom>
          <a:solidFill>
            <a:srgbClr val="D4E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Shape 488"/>
          <p:cNvSpPr txBox="1"/>
          <p:nvPr/>
        </p:nvSpPr>
        <p:spPr>
          <a:xfrm>
            <a:off x="0" y="2666689"/>
            <a:ext cx="12192000" cy="958435"/>
          </a:xfrm>
          <a:prstGeom prst="rect">
            <a:avLst/>
          </a:prstGeom>
          <a:noFill/>
          <a:ln>
            <a:noFill/>
          </a:ln>
        </p:spPr>
        <p:txBody>
          <a:bodyPr wrap="square" lIns="45700" tIns="45700" rIns="45700" bIns="45700" anchor="t" anchorCtr="0">
            <a:noAutofit/>
          </a:bodyPr>
          <a:lstStyle/>
          <a:p>
            <a:pPr indent="-114300" algn="ctr">
              <a:spcBef>
                <a:spcPts val="600"/>
              </a:spcBef>
              <a:buClr>
                <a:srgbClr val="000000"/>
              </a:buClr>
              <a:buSzPts val="1800"/>
            </a:pPr>
            <a:r>
              <a:rPr lang="ja-JP" altLang="en-US" sz="4800" b="1" kern="0" spc="1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4800" b="1" kern="0" spc="-100" dirty="0" smtClean="0">
                <a:solidFill>
                  <a:schemeClr val="tx2"/>
                </a:solidFill>
                <a:latin typeface="Meiryo UI" panose="020B0604030504040204" pitchFamily="50" charset="-128"/>
                <a:ea typeface="Meiryo UI" panose="020B0604030504040204" pitchFamily="50" charset="-128"/>
              </a:rPr>
              <a:t>（レジリエンス関係）</a:t>
            </a:r>
            <a:endParaRPr lang="ja-JP" altLang="en-US" sz="4800" spc="-100" dirty="0">
              <a:solidFill>
                <a:schemeClr val="tx2"/>
              </a:solidFill>
              <a:latin typeface="Meiryo UI" panose="020B0604030504040204" pitchFamily="50" charset="-128"/>
              <a:ea typeface="Meiryo UI" panose="020B0604030504040204" pitchFamily="50" charset="-128"/>
            </a:endParaRPr>
          </a:p>
          <a:p>
            <a:pPr indent="-114300" algn="ctr">
              <a:spcBef>
                <a:spcPts val="600"/>
              </a:spcBef>
              <a:buClr>
                <a:srgbClr val="000000"/>
              </a:buClr>
              <a:buSzPts val="1800"/>
            </a:pPr>
            <a:endParaRPr lang="en-US" altLang="ja-JP" sz="4800" b="1" kern="0" spc="-100" dirty="0" smtClean="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タイトル 1"/>
          <p:cNvSpPr txBox="1">
            <a:spLocks/>
          </p:cNvSpPr>
          <p:nvPr/>
        </p:nvSpPr>
        <p:spPr>
          <a:xfrm>
            <a:off x="-11962" y="2049152"/>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Shape 488"/>
          <p:cNvSpPr txBox="1"/>
          <p:nvPr/>
        </p:nvSpPr>
        <p:spPr>
          <a:xfrm>
            <a:off x="177709" y="2211630"/>
            <a:ext cx="1426488"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400" dirty="0">
              <a:solidFill>
                <a:schemeClr val="tx2"/>
              </a:solidFill>
              <a:latin typeface="Meiryo UI" panose="020B0604030504040204" pitchFamily="50" charset="-128"/>
              <a:ea typeface="Meiryo UI" panose="020B0604030504040204" pitchFamily="50" charset="-128"/>
            </a:endParaRPr>
          </a:p>
        </p:txBody>
      </p:sp>
      <p:sp>
        <p:nvSpPr>
          <p:cNvPr id="11" name="Shape 488"/>
          <p:cNvSpPr txBox="1"/>
          <p:nvPr/>
        </p:nvSpPr>
        <p:spPr>
          <a:xfrm>
            <a:off x="-974419" y="2237482"/>
            <a:ext cx="3168352"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100" dirty="0">
              <a:solidFill>
                <a:schemeClr val="tx2"/>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1962" y="4106035"/>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50928" y="6356351"/>
            <a:ext cx="2743200" cy="365125"/>
          </a:xfrm>
        </p:spPr>
        <p:txBody>
          <a:bodyPr/>
          <a:lstStyle/>
          <a:p>
            <a:fld id="{825D378E-ED99-4649-A88A-944E4C47FAFD}" type="slidenum">
              <a:rPr kumimoji="1" lang="ja-JP" altLang="en-US" smtClean="0"/>
              <a:t>25</a:t>
            </a:fld>
            <a:endParaRPr kumimoji="1" lang="ja-JP" altLang="en-US" dirty="0"/>
          </a:p>
        </p:txBody>
      </p:sp>
    </p:spTree>
    <p:extLst>
      <p:ext uri="{BB962C8B-B14F-4D97-AF65-F5344CB8AC3E}">
        <p14:creationId xmlns:p14="http://schemas.microsoft.com/office/powerpoint/2010/main" val="2150464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73049" y="580031"/>
            <a:ext cx="9105024" cy="910577"/>
          </a:xfrm>
          <a:prstGeom prst="rect">
            <a:avLst/>
          </a:prstGeom>
          <a:solidFill>
            <a:schemeClr val="accent1">
              <a:lumMod val="20000"/>
              <a:lumOff val="8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lang="ja-JP" altLang="en-US" sz="1600" dirty="0">
                <a:solidFill>
                  <a:schemeClr val="tx1"/>
                </a:solidFill>
                <a:latin typeface="Meiryo UI" panose="020B0604030504040204" pitchFamily="50" charset="-128"/>
                <a:ea typeface="Meiryo UI" panose="020B0604030504040204" pitchFamily="50" charset="-128"/>
              </a:rPr>
              <a:t>〇　日本は、他の先進国に比べ、政治・経済・人口が過度に東京に一極集中。</a:t>
            </a:r>
            <a:endParaRPr lang="en-US" altLang="ja-JP" sz="16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lang="ja-JP" altLang="en-US" sz="1600" dirty="0">
                <a:solidFill>
                  <a:schemeClr val="tx1"/>
                </a:solidFill>
                <a:latin typeface="Meiryo UI" panose="020B0604030504040204" pitchFamily="50" charset="-128"/>
                <a:ea typeface="Meiryo UI" panose="020B0604030504040204" pitchFamily="50" charset="-128"/>
              </a:rPr>
              <a:t>〇　こうした中、人口が過密する東京において、コロナが感染拡大したことにより、あらためて、危機事象　発生時における東京一極集中のリスクが顕在化。</a:t>
            </a:r>
          </a:p>
        </p:txBody>
      </p:sp>
      <p:sp>
        <p:nvSpPr>
          <p:cNvPr id="11" name="正方形/長方形 10"/>
          <p:cNvSpPr/>
          <p:nvPr/>
        </p:nvSpPr>
        <p:spPr>
          <a:xfrm>
            <a:off x="1141008" y="14052"/>
            <a:ext cx="9905999" cy="396000"/>
          </a:xfrm>
          <a:prstGeom prst="rect">
            <a:avLst/>
          </a:prstGeom>
          <a:solidFill>
            <a:srgbClr val="0070C0"/>
          </a:solidFill>
        </p:spPr>
        <p:txBody>
          <a:bodyPr vert="horz" lIns="2592000" tIns="37148" rIns="0" bIns="37148" rtlCol="0" anchor="ctr">
            <a:noAutofit/>
          </a:bodyPr>
          <a:lstStyle/>
          <a:p>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東京への一極集中（</a:t>
            </a:r>
            <a:r>
              <a:rPr lang="en-US" altLang="ja-JP" b="1" dirty="0">
                <a:solidFill>
                  <a:schemeClr val="bg1"/>
                </a:solidFill>
                <a:latin typeface="Meiryo UI" panose="020B0604030504040204" pitchFamily="50" charset="-128"/>
                <a:ea typeface="Meiryo UI" panose="020B0604030504040204" pitchFamily="50" charset="-128"/>
              </a:rPr>
              <a:t>GDP</a:t>
            </a:r>
            <a:r>
              <a:rPr lang="ja-JP" altLang="en-US" b="1" dirty="0">
                <a:solidFill>
                  <a:schemeClr val="bg1"/>
                </a:solidFill>
                <a:latin typeface="Meiryo UI" panose="020B0604030504040204" pitchFamily="50" charset="-128"/>
                <a:ea typeface="Meiryo UI" panose="020B0604030504040204" pitchFamily="50" charset="-128"/>
              </a:rPr>
              <a:t>・政治機能等の集中度）</a:t>
            </a:r>
          </a:p>
        </p:txBody>
      </p:sp>
      <p:pic>
        <p:nvPicPr>
          <p:cNvPr id="17" name="図 16"/>
          <p:cNvPicPr>
            <a:picLocks noChangeAspect="1"/>
          </p:cNvPicPr>
          <p:nvPr/>
        </p:nvPicPr>
        <p:blipFill rotWithShape="1">
          <a:blip r:embed="rId2" cstate="email">
            <a:extLst>
              <a:ext uri="{28A0092B-C50C-407E-A947-70E740481C1C}">
                <a14:useLocalDpi xmlns:a14="http://schemas.microsoft.com/office/drawing/2010/main"/>
              </a:ext>
            </a:extLst>
          </a:blip>
          <a:srcRect l="6189"/>
          <a:stretch/>
        </p:blipFill>
        <p:spPr>
          <a:xfrm>
            <a:off x="1181100" y="2573758"/>
            <a:ext cx="5506716" cy="2276550"/>
          </a:xfrm>
          <a:prstGeom prst="rect">
            <a:avLst/>
          </a:prstGeom>
        </p:spPr>
      </p:pic>
      <p:sp>
        <p:nvSpPr>
          <p:cNvPr id="18" name="テキスト ボックス 17">
            <a:extLst>
              <a:ext uri="{FF2B5EF4-FFF2-40B4-BE49-F238E27FC236}">
                <a16:creationId xmlns:a16="http://schemas.microsoft.com/office/drawing/2014/main" id="{34CF59F8-A367-4EC1-83BF-5D400B8A4CCC}"/>
              </a:ext>
            </a:extLst>
          </p:cNvPr>
          <p:cNvSpPr txBox="1"/>
          <p:nvPr/>
        </p:nvSpPr>
        <p:spPr>
          <a:xfrm>
            <a:off x="1211889" y="5906791"/>
            <a:ext cx="2797792" cy="276999"/>
          </a:xfrm>
          <a:prstGeom prst="rect">
            <a:avLst/>
          </a:prstGeom>
          <a:noFill/>
          <a:ln>
            <a:noFill/>
          </a:ln>
        </p:spPr>
        <p:txBody>
          <a:bodyPr wrap="square" lIns="0" rIns="0" rtlCol="0">
            <a:spAutoFit/>
          </a:bodyPr>
          <a:lstStyle/>
          <a:p>
            <a:pPr marL="217984" indent="-217984"/>
            <a:r>
              <a:rPr lang="ja-JP" altLang="en-US" sz="1200" dirty="0"/>
              <a:t>　</a:t>
            </a:r>
            <a:r>
              <a:rPr lang="en-US" altLang="ja-JP" sz="1200" dirty="0"/>
              <a:t>※</a:t>
            </a:r>
            <a:r>
              <a:rPr lang="ja-JP" altLang="en-US" sz="1200" dirty="0"/>
              <a:t>国内</a:t>
            </a:r>
            <a:r>
              <a:rPr lang="en-US" altLang="ja-JP" sz="1200" dirty="0"/>
              <a:t>GDP</a:t>
            </a:r>
            <a:r>
              <a:rPr lang="ja-JP" altLang="en-US" sz="1200" dirty="0"/>
              <a:t>は、県民経済計算を参照</a:t>
            </a:r>
            <a:endParaRPr lang="en-US" altLang="ja-JP" sz="1200" dirty="0"/>
          </a:p>
        </p:txBody>
      </p:sp>
      <p:sp>
        <p:nvSpPr>
          <p:cNvPr id="20" name="角丸四角形 19"/>
          <p:cNvSpPr/>
          <p:nvPr/>
        </p:nvSpPr>
        <p:spPr>
          <a:xfrm>
            <a:off x="1473050" y="242421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日本</a:t>
            </a:r>
          </a:p>
        </p:txBody>
      </p:sp>
      <p:sp>
        <p:nvSpPr>
          <p:cNvPr id="21" name="角丸四角形 20"/>
          <p:cNvSpPr/>
          <p:nvPr/>
        </p:nvSpPr>
        <p:spPr>
          <a:xfrm>
            <a:off x="3121219" y="2417669"/>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アメリカ</a:t>
            </a:r>
          </a:p>
        </p:txBody>
      </p:sp>
      <p:sp>
        <p:nvSpPr>
          <p:cNvPr id="22" name="角丸四角形 21"/>
          <p:cNvSpPr/>
          <p:nvPr/>
        </p:nvSpPr>
        <p:spPr>
          <a:xfrm>
            <a:off x="4914693" y="2451652"/>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ドイツ</a:t>
            </a:r>
          </a:p>
        </p:txBody>
      </p:sp>
      <p:sp>
        <p:nvSpPr>
          <p:cNvPr id="23" name="テキスト ボックス 22"/>
          <p:cNvSpPr txBox="1"/>
          <p:nvPr/>
        </p:nvSpPr>
        <p:spPr>
          <a:xfrm>
            <a:off x="2052805" y="3005194"/>
            <a:ext cx="869182" cy="307777"/>
          </a:xfrm>
          <a:prstGeom prst="rect">
            <a:avLst/>
          </a:prstGeom>
          <a:noFill/>
        </p:spPr>
        <p:txBody>
          <a:bodyPr wrap="square" rtlCol="0">
            <a:spAutoFit/>
          </a:bodyPr>
          <a:lstStyle/>
          <a:p>
            <a:r>
              <a:rPr lang="en-US" altLang="ja-JP" sz="1400" u="sng" dirty="0">
                <a:solidFill>
                  <a:schemeClr val="bg1"/>
                </a:solidFill>
              </a:rPr>
              <a:t>19.6%</a:t>
            </a:r>
          </a:p>
        </p:txBody>
      </p:sp>
      <p:sp>
        <p:nvSpPr>
          <p:cNvPr id="24" name="テキスト ボックス 23"/>
          <p:cNvSpPr txBox="1"/>
          <p:nvPr/>
        </p:nvSpPr>
        <p:spPr>
          <a:xfrm>
            <a:off x="3685429" y="2953507"/>
            <a:ext cx="582697" cy="253916"/>
          </a:xfrm>
          <a:prstGeom prst="rect">
            <a:avLst/>
          </a:prstGeom>
          <a:noFill/>
        </p:spPr>
        <p:txBody>
          <a:bodyPr wrap="square" rtlCol="0">
            <a:spAutoFit/>
          </a:bodyPr>
          <a:lstStyle/>
          <a:p>
            <a:r>
              <a:rPr lang="en-US" altLang="ja-JP" sz="1050" b="1" u="sng" dirty="0">
                <a:solidFill>
                  <a:schemeClr val="bg1"/>
                </a:solidFill>
              </a:rPr>
              <a:t>8.1%</a:t>
            </a:r>
          </a:p>
        </p:txBody>
      </p:sp>
      <p:sp>
        <p:nvSpPr>
          <p:cNvPr id="25" name="テキスト ボックス 24"/>
          <p:cNvSpPr txBox="1"/>
          <p:nvPr/>
        </p:nvSpPr>
        <p:spPr>
          <a:xfrm>
            <a:off x="5461435" y="2924285"/>
            <a:ext cx="679636" cy="253916"/>
          </a:xfrm>
          <a:prstGeom prst="rect">
            <a:avLst/>
          </a:prstGeom>
          <a:noFill/>
        </p:spPr>
        <p:txBody>
          <a:bodyPr wrap="square" rtlCol="0">
            <a:spAutoFit/>
          </a:bodyPr>
          <a:lstStyle/>
          <a:p>
            <a:r>
              <a:rPr lang="en-US" altLang="ja-JP" sz="1050" b="1" u="sng" dirty="0">
                <a:solidFill>
                  <a:schemeClr val="bg1"/>
                </a:solidFill>
              </a:rPr>
              <a:t>12.5%</a:t>
            </a:r>
          </a:p>
        </p:txBody>
      </p:sp>
      <p:sp>
        <p:nvSpPr>
          <p:cNvPr id="26" name="テキスト ボックス 25"/>
          <p:cNvSpPr txBox="1"/>
          <p:nvPr/>
        </p:nvSpPr>
        <p:spPr>
          <a:xfrm>
            <a:off x="2379750" y="3373398"/>
            <a:ext cx="869182" cy="261610"/>
          </a:xfrm>
          <a:prstGeom prst="rect">
            <a:avLst/>
          </a:prstGeom>
          <a:noFill/>
        </p:spPr>
        <p:txBody>
          <a:bodyPr wrap="square" rtlCol="0">
            <a:spAutoFit/>
          </a:bodyPr>
          <a:lstStyle/>
          <a:p>
            <a:r>
              <a:rPr lang="en-US" altLang="ja-JP" sz="1100" dirty="0"/>
              <a:t>7.2%</a:t>
            </a:r>
          </a:p>
        </p:txBody>
      </p:sp>
      <p:sp>
        <p:nvSpPr>
          <p:cNvPr id="27" name="テキスト ボックス 26"/>
          <p:cNvSpPr txBox="1"/>
          <p:nvPr/>
        </p:nvSpPr>
        <p:spPr>
          <a:xfrm>
            <a:off x="4045509" y="2853409"/>
            <a:ext cx="869182" cy="253916"/>
          </a:xfrm>
          <a:prstGeom prst="rect">
            <a:avLst/>
          </a:prstGeom>
          <a:noFill/>
        </p:spPr>
        <p:txBody>
          <a:bodyPr wrap="square" rtlCol="0">
            <a:spAutoFit/>
          </a:bodyPr>
          <a:lstStyle/>
          <a:p>
            <a:r>
              <a:rPr lang="en-US" altLang="ja-JP" sz="1050" dirty="0"/>
              <a:t>4.9%</a:t>
            </a:r>
          </a:p>
        </p:txBody>
      </p:sp>
      <p:sp>
        <p:nvSpPr>
          <p:cNvPr id="28" name="テキスト ボックス 27"/>
          <p:cNvSpPr txBox="1"/>
          <p:nvPr/>
        </p:nvSpPr>
        <p:spPr>
          <a:xfrm>
            <a:off x="5900138" y="3059053"/>
            <a:ext cx="869182" cy="253916"/>
          </a:xfrm>
          <a:prstGeom prst="rect">
            <a:avLst/>
          </a:prstGeom>
          <a:noFill/>
        </p:spPr>
        <p:txBody>
          <a:bodyPr wrap="square" rtlCol="0">
            <a:spAutoFit/>
          </a:bodyPr>
          <a:lstStyle/>
          <a:p>
            <a:r>
              <a:rPr lang="en-US" altLang="ja-JP" sz="1050" dirty="0"/>
              <a:t>5.9%</a:t>
            </a:r>
          </a:p>
        </p:txBody>
      </p:sp>
      <p:graphicFrame>
        <p:nvGraphicFramePr>
          <p:cNvPr id="29" name="表 28"/>
          <p:cNvGraphicFramePr>
            <a:graphicFrameLocks noGrp="1"/>
          </p:cNvGraphicFramePr>
          <p:nvPr>
            <p:extLst/>
          </p:nvPr>
        </p:nvGraphicFramePr>
        <p:xfrm>
          <a:off x="1192634" y="4802754"/>
          <a:ext cx="4943455" cy="1049510"/>
        </p:xfrm>
        <a:graphic>
          <a:graphicData uri="http://schemas.openxmlformats.org/drawingml/2006/table">
            <a:tbl>
              <a:tblPr firstRow="1" bandRow="1">
                <a:tableStyleId>{5940675A-B579-460E-94D1-54222C63F5DA}</a:tableStyleId>
              </a:tblPr>
              <a:tblGrid>
                <a:gridCol w="2243455">
                  <a:extLst>
                    <a:ext uri="{9D8B030D-6E8A-4147-A177-3AD203B41FA5}">
                      <a16:colId xmlns:a16="http://schemas.microsoft.com/office/drawing/2014/main" val="3505604759"/>
                    </a:ext>
                  </a:extLst>
                </a:gridCol>
                <a:gridCol w="900000">
                  <a:extLst>
                    <a:ext uri="{9D8B030D-6E8A-4147-A177-3AD203B41FA5}">
                      <a16:colId xmlns:a16="http://schemas.microsoft.com/office/drawing/2014/main" val="1560884482"/>
                    </a:ext>
                  </a:extLst>
                </a:gridCol>
                <a:gridCol w="900000">
                  <a:extLst>
                    <a:ext uri="{9D8B030D-6E8A-4147-A177-3AD203B41FA5}">
                      <a16:colId xmlns:a16="http://schemas.microsoft.com/office/drawing/2014/main" val="4207018923"/>
                    </a:ext>
                  </a:extLst>
                </a:gridCol>
                <a:gridCol w="900000">
                  <a:extLst>
                    <a:ext uri="{9D8B030D-6E8A-4147-A177-3AD203B41FA5}">
                      <a16:colId xmlns:a16="http://schemas.microsoft.com/office/drawing/2014/main" val="1998994896"/>
                    </a:ext>
                  </a:extLst>
                </a:gridCol>
              </a:tblGrid>
              <a:tr h="247518">
                <a:tc>
                  <a:txBody>
                    <a:bodyPr/>
                    <a:lstStyle/>
                    <a:p>
                      <a:endParaRPr kumimoji="1" lang="ja-JP" altLang="en-US" sz="1050" b="1" dirty="0"/>
                    </a:p>
                  </a:txBody>
                  <a:tcPr/>
                </a:tc>
                <a:tc>
                  <a:txBody>
                    <a:bodyPr/>
                    <a:lstStyle/>
                    <a:p>
                      <a:pPr algn="ctr"/>
                      <a:r>
                        <a:rPr kumimoji="1" lang="ja-JP" altLang="en-US" sz="1050" b="1" dirty="0" smtClean="0">
                          <a:solidFill>
                            <a:schemeClr val="tx1"/>
                          </a:solidFill>
                        </a:rPr>
                        <a:t>日本</a:t>
                      </a:r>
                      <a:endParaRPr kumimoji="1" lang="ja-JP" altLang="en-US" sz="1050" b="1" dirty="0">
                        <a:solidFill>
                          <a:schemeClr val="tx1"/>
                        </a:solidFill>
                      </a:endParaRPr>
                    </a:p>
                  </a:txBody>
                  <a:tcPr>
                    <a:solidFill>
                      <a:schemeClr val="accent1">
                        <a:lumMod val="60000"/>
                        <a:lumOff val="40000"/>
                      </a:schemeClr>
                    </a:solidFill>
                  </a:tcPr>
                </a:tc>
                <a:tc>
                  <a:txBody>
                    <a:bodyPr/>
                    <a:lstStyle/>
                    <a:p>
                      <a:pPr algn="ctr"/>
                      <a:r>
                        <a:rPr kumimoji="1" lang="ja-JP" altLang="en-US" sz="1050" b="1" dirty="0" smtClean="0"/>
                        <a:t>アメリカ</a:t>
                      </a:r>
                      <a:endParaRPr kumimoji="1" lang="ja-JP" altLang="en-US" sz="1050" b="1" dirty="0"/>
                    </a:p>
                  </a:txBody>
                  <a:tcPr>
                    <a:solidFill>
                      <a:schemeClr val="accent1">
                        <a:lumMod val="60000"/>
                        <a:lumOff val="40000"/>
                      </a:schemeClr>
                    </a:solidFill>
                  </a:tcPr>
                </a:tc>
                <a:tc>
                  <a:txBody>
                    <a:bodyPr/>
                    <a:lstStyle/>
                    <a:p>
                      <a:pPr algn="ctr"/>
                      <a:r>
                        <a:rPr kumimoji="1" lang="ja-JP" altLang="en-US" sz="1050" b="1" dirty="0" smtClean="0"/>
                        <a:t>ドイツ</a:t>
                      </a:r>
                      <a:endParaRPr kumimoji="1" lang="ja-JP" altLang="en-US" sz="105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050" b="1" dirty="0" smtClean="0"/>
                        <a:t>経済の一極集中の割合</a:t>
                      </a:r>
                      <a:endParaRPr kumimoji="1" lang="en-US" altLang="ja-JP" sz="1050" b="1" dirty="0" smtClean="0"/>
                    </a:p>
                    <a:p>
                      <a:r>
                        <a:rPr kumimoji="1" lang="ja-JP" altLang="en-US" sz="900" b="0" spc="-100" baseline="0" dirty="0" smtClean="0"/>
                        <a:t>（国内総生産に占める第１都市のＧＤＰ比率）</a:t>
                      </a:r>
                      <a:endParaRPr kumimoji="1" lang="ja-JP" altLang="en-US" sz="900" b="0" spc="-100" baseline="0" dirty="0"/>
                    </a:p>
                  </a:txBody>
                  <a:tcPr anchor="ctr"/>
                </a:tc>
                <a:tc>
                  <a:txBody>
                    <a:bodyPr/>
                    <a:lstStyle/>
                    <a:p>
                      <a:pPr algn="ctr"/>
                      <a:r>
                        <a:rPr kumimoji="1" lang="ja-JP" altLang="en-US" sz="1050" b="1" dirty="0" smtClean="0">
                          <a:solidFill>
                            <a:schemeClr val="tx1"/>
                          </a:solidFill>
                        </a:rPr>
                        <a:t>１９．６％</a:t>
                      </a:r>
                      <a:endParaRPr kumimoji="1" lang="ja-JP" altLang="en-US" sz="1050" b="1" dirty="0">
                        <a:solidFill>
                          <a:schemeClr val="tx1"/>
                        </a:solidFill>
                      </a:endParaRPr>
                    </a:p>
                  </a:txBody>
                  <a:tcPr anchor="ctr">
                    <a:noFill/>
                  </a:tcPr>
                </a:tc>
                <a:tc>
                  <a:txBody>
                    <a:bodyPr/>
                    <a:lstStyle/>
                    <a:p>
                      <a:pPr algn="ctr"/>
                      <a:r>
                        <a:rPr kumimoji="1" lang="ja-JP" altLang="en-US" sz="1050" dirty="0" smtClean="0"/>
                        <a:t>８．１％</a:t>
                      </a:r>
                      <a:endParaRPr kumimoji="1" lang="ja-JP" altLang="en-US" sz="1050" dirty="0"/>
                    </a:p>
                  </a:txBody>
                  <a:tcPr anchor="ctr"/>
                </a:tc>
                <a:tc>
                  <a:txBody>
                    <a:bodyPr/>
                    <a:lstStyle/>
                    <a:p>
                      <a:pPr algn="ctr"/>
                      <a:r>
                        <a:rPr kumimoji="1" lang="ja-JP" altLang="en-US" sz="1050" dirty="0" smtClean="0"/>
                        <a:t>１２．５％</a:t>
                      </a:r>
                      <a:endParaRPr kumimoji="1" lang="ja-JP" altLang="en-US" sz="1050" dirty="0"/>
                    </a:p>
                  </a:txBody>
                  <a:tcPr anchor="ctr"/>
                </a:tc>
                <a:extLst>
                  <a:ext uri="{0D108BD9-81ED-4DB2-BD59-A6C34878D82A}">
                    <a16:rowId xmlns:a16="http://schemas.microsoft.com/office/drawing/2014/main" val="3883039706"/>
                  </a:ext>
                </a:extLst>
              </a:tr>
              <a:tr h="272270">
                <a:tc>
                  <a:txBody>
                    <a:bodyPr/>
                    <a:lstStyle/>
                    <a:p>
                      <a:r>
                        <a:rPr kumimoji="1" lang="ja-JP" altLang="en-US" sz="1050" b="1" dirty="0" smtClean="0"/>
                        <a:t>第１・第２都市の比率</a:t>
                      </a:r>
                      <a:endParaRPr kumimoji="1" lang="ja-JP" altLang="en-US" sz="1050" b="1" dirty="0"/>
                    </a:p>
                  </a:txBody>
                  <a:tcPr anchor="ctr"/>
                </a:tc>
                <a:tc>
                  <a:txBody>
                    <a:bodyPr/>
                    <a:lstStyle/>
                    <a:p>
                      <a:pPr algn="ctr"/>
                      <a:r>
                        <a:rPr kumimoji="1" lang="ja-JP" altLang="en-US" sz="1050" b="1" dirty="0" smtClean="0">
                          <a:solidFill>
                            <a:schemeClr val="tx1"/>
                          </a:solidFill>
                        </a:rPr>
                        <a:t>３：１</a:t>
                      </a:r>
                      <a:endParaRPr kumimoji="1" lang="ja-JP" altLang="en-US" sz="1050" b="1" dirty="0">
                        <a:solidFill>
                          <a:schemeClr val="tx1"/>
                        </a:solidFill>
                      </a:endParaRPr>
                    </a:p>
                  </a:txBody>
                  <a:tcPr anchor="ctr">
                    <a:noFill/>
                  </a:tcPr>
                </a:tc>
                <a:tc>
                  <a:txBody>
                    <a:bodyPr/>
                    <a:lstStyle/>
                    <a:p>
                      <a:pPr algn="ctr"/>
                      <a:r>
                        <a:rPr kumimoji="1" lang="ja-JP" altLang="en-US" sz="1050" dirty="0" smtClean="0"/>
                        <a:t>２：１</a:t>
                      </a:r>
                      <a:endParaRPr kumimoji="1" lang="ja-JP" altLang="en-US" sz="1050" dirty="0"/>
                    </a:p>
                  </a:txBody>
                  <a:tcPr anchor="ctr"/>
                </a:tc>
                <a:tc>
                  <a:txBody>
                    <a:bodyPr/>
                    <a:lstStyle/>
                    <a:p>
                      <a:pPr algn="ctr"/>
                      <a:r>
                        <a:rPr kumimoji="1" lang="ja-JP" altLang="en-US" sz="1050" dirty="0" smtClean="0"/>
                        <a:t>２：１</a:t>
                      </a:r>
                      <a:endParaRPr kumimoji="1" lang="ja-JP" altLang="en-US" sz="1050" dirty="0"/>
                    </a:p>
                  </a:txBody>
                  <a:tcPr anchor="ctr"/>
                </a:tc>
                <a:extLst>
                  <a:ext uri="{0D108BD9-81ED-4DB2-BD59-A6C34878D82A}">
                    <a16:rowId xmlns:a16="http://schemas.microsoft.com/office/drawing/2014/main" val="3627088023"/>
                  </a:ext>
                </a:extLst>
              </a:tr>
            </a:tbl>
          </a:graphicData>
        </a:graphic>
      </p:graphicFrame>
      <p:sp>
        <p:nvSpPr>
          <p:cNvPr id="30" name="角丸四角形 29"/>
          <p:cNvSpPr/>
          <p:nvPr/>
        </p:nvSpPr>
        <p:spPr>
          <a:xfrm>
            <a:off x="3401155" y="4731982"/>
            <a:ext cx="969084" cy="108953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p>
        </p:txBody>
      </p:sp>
      <p:sp>
        <p:nvSpPr>
          <p:cNvPr id="31" name="テキスト ボックス 30">
            <a:extLst>
              <a:ext uri="{FF2B5EF4-FFF2-40B4-BE49-F238E27FC236}">
                <a16:creationId xmlns:a16="http://schemas.microsoft.com/office/drawing/2014/main" id="{34CF59F8-A367-4EC1-83BF-5D400B8A4CCC}"/>
              </a:ext>
            </a:extLst>
          </p:cNvPr>
          <p:cNvSpPr txBox="1"/>
          <p:nvPr/>
        </p:nvSpPr>
        <p:spPr>
          <a:xfrm>
            <a:off x="1211889" y="6118458"/>
            <a:ext cx="5297008" cy="461665"/>
          </a:xfrm>
          <a:prstGeom prst="rect">
            <a:avLst/>
          </a:prstGeom>
          <a:noFill/>
          <a:ln>
            <a:noFill/>
          </a:ln>
        </p:spPr>
        <p:txBody>
          <a:bodyPr wrap="square" lIns="0" rIns="0" rtlCol="0">
            <a:spAutoFit/>
          </a:bodyPr>
          <a:lstStyle/>
          <a:p>
            <a:pPr marL="217984" indent="-217984"/>
            <a:r>
              <a:rPr lang="ja-JP" altLang="en-US" sz="1200" dirty="0"/>
              <a:t>　</a:t>
            </a:r>
            <a:r>
              <a:rPr lang="en-US" altLang="ja-JP" sz="1200" dirty="0"/>
              <a:t>※</a:t>
            </a:r>
            <a:r>
              <a:rPr lang="ja-JP" altLang="en-US" sz="1200" dirty="0"/>
              <a:t>アメリカ・ドイツの国単位はＯＥＣＤ、都市別はブルッキングス研究所の公表値</a:t>
            </a:r>
            <a:endParaRPr lang="en-US" altLang="ja-JP" sz="1200" dirty="0"/>
          </a:p>
        </p:txBody>
      </p:sp>
      <p:sp>
        <p:nvSpPr>
          <p:cNvPr id="32" name="テキスト ボックス 31">
            <a:extLst>
              <a:ext uri="{FF2B5EF4-FFF2-40B4-BE49-F238E27FC236}">
                <a16:creationId xmlns:a16="http://schemas.microsoft.com/office/drawing/2014/main" id="{34CF59F8-A367-4EC1-83BF-5D400B8A4CCC}"/>
              </a:ext>
            </a:extLst>
          </p:cNvPr>
          <p:cNvSpPr txBox="1"/>
          <p:nvPr/>
        </p:nvSpPr>
        <p:spPr>
          <a:xfrm>
            <a:off x="6524074" y="6206914"/>
            <a:ext cx="4308836" cy="484748"/>
          </a:xfrm>
          <a:prstGeom prst="rect">
            <a:avLst/>
          </a:prstGeom>
          <a:noFill/>
          <a:ln>
            <a:noFill/>
          </a:ln>
        </p:spPr>
        <p:txBody>
          <a:bodyPr wrap="square" tIns="0" bIns="0" rtlCol="0">
            <a:spAutoFit/>
          </a:bodyPr>
          <a:lstStyle/>
          <a:p>
            <a:pPr marL="217984" indent="-217984"/>
            <a:r>
              <a:rPr lang="ja-JP" altLang="en-US" sz="1050" dirty="0"/>
              <a:t>　</a:t>
            </a:r>
            <a:r>
              <a:rPr lang="en-US" altLang="ja-JP" sz="1050" dirty="0"/>
              <a:t>※</a:t>
            </a:r>
            <a:r>
              <a:rPr lang="ja-JP" altLang="en-US" sz="1050" dirty="0"/>
              <a:t>出典：第１回副首都推進本部会議資料（平成</a:t>
            </a:r>
            <a:r>
              <a:rPr lang="en-US" altLang="ja-JP" sz="1050" dirty="0"/>
              <a:t>27</a:t>
            </a:r>
            <a:r>
              <a:rPr lang="ja-JP" altLang="en-US" sz="1050" dirty="0"/>
              <a:t>年</a:t>
            </a:r>
            <a:r>
              <a:rPr lang="en-US" altLang="ja-JP" sz="1050" dirty="0"/>
              <a:t>12</a:t>
            </a:r>
            <a:r>
              <a:rPr lang="ja-JP" altLang="en-US" sz="1050" dirty="0"/>
              <a:t>月）</a:t>
            </a:r>
            <a:endParaRPr lang="en-US" altLang="ja-JP" sz="1050" dirty="0"/>
          </a:p>
          <a:p>
            <a:pPr marL="217984" indent="-217984"/>
            <a:r>
              <a:rPr lang="ja-JP" altLang="en-US" sz="1050" dirty="0"/>
              <a:t>　　　　　　　「</a:t>
            </a:r>
            <a:r>
              <a:rPr lang="en-US" altLang="ja-JP" sz="1050" dirty="0"/>
              <a:t>2019</a:t>
            </a:r>
            <a:r>
              <a:rPr lang="ja-JP" altLang="en-US" sz="1050" dirty="0"/>
              <a:t>年の「世界の都市総合力ランキング」」</a:t>
            </a:r>
            <a:endParaRPr lang="en-US" altLang="ja-JP" sz="1050" dirty="0"/>
          </a:p>
          <a:p>
            <a:pPr marL="217984" indent="-217984"/>
            <a:r>
              <a:rPr lang="ja-JP" altLang="en-US" sz="1050" dirty="0"/>
              <a:t>　　　　　　　（</a:t>
            </a:r>
            <a:r>
              <a:rPr lang="zh-TW" altLang="en-US" sz="1050" dirty="0"/>
              <a:t>森記念財団都市戦略研究所</a:t>
            </a:r>
            <a:r>
              <a:rPr lang="ja-JP" altLang="en-US" sz="1050" dirty="0"/>
              <a:t>）</a:t>
            </a:r>
          </a:p>
        </p:txBody>
      </p:sp>
      <p:graphicFrame>
        <p:nvGraphicFramePr>
          <p:cNvPr id="33" name="表 32"/>
          <p:cNvGraphicFramePr>
            <a:graphicFrameLocks noGrp="1"/>
          </p:cNvGraphicFramePr>
          <p:nvPr>
            <p:extLst/>
          </p:nvPr>
        </p:nvGraphicFramePr>
        <p:xfrm>
          <a:off x="6533796" y="2132772"/>
          <a:ext cx="4428000" cy="3973439"/>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3505604759"/>
                    </a:ext>
                  </a:extLst>
                </a:gridCol>
                <a:gridCol w="720000">
                  <a:extLst>
                    <a:ext uri="{9D8B030D-6E8A-4147-A177-3AD203B41FA5}">
                      <a16:colId xmlns:a16="http://schemas.microsoft.com/office/drawing/2014/main" val="274684534"/>
                    </a:ext>
                  </a:extLst>
                </a:gridCol>
                <a:gridCol w="972000">
                  <a:extLst>
                    <a:ext uri="{9D8B030D-6E8A-4147-A177-3AD203B41FA5}">
                      <a16:colId xmlns:a16="http://schemas.microsoft.com/office/drawing/2014/main" val="4207018923"/>
                    </a:ext>
                  </a:extLst>
                </a:gridCol>
                <a:gridCol w="1296000">
                  <a:extLst>
                    <a:ext uri="{9D8B030D-6E8A-4147-A177-3AD203B41FA5}">
                      <a16:colId xmlns:a16="http://schemas.microsoft.com/office/drawing/2014/main" val="1998994896"/>
                    </a:ext>
                  </a:extLst>
                </a:gridCol>
              </a:tblGrid>
              <a:tr h="296530">
                <a:tc>
                  <a:txBody>
                    <a:bodyPr/>
                    <a:lstStyle/>
                    <a:p>
                      <a:endParaRPr kumimoji="1" lang="ja-JP" altLang="en-US" sz="10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日本</a:t>
                      </a:r>
                      <a:endParaRPr kumimoji="1" lang="ja-JP" altLang="en-US" sz="10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000" b="1" dirty="0" smtClean="0"/>
                        <a:t>アメリカ</a:t>
                      </a:r>
                      <a:endParaRPr kumimoji="1" lang="ja-JP" altLang="en-US" sz="10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000" b="1" dirty="0" smtClean="0"/>
                        <a:t>ドイツ</a:t>
                      </a:r>
                      <a:endParaRPr kumimoji="1" lang="ja-JP" altLang="en-US" sz="10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91786104"/>
                  </a:ext>
                </a:extLst>
              </a:tr>
              <a:tr h="512189">
                <a:tc>
                  <a:txBody>
                    <a:bodyPr/>
                    <a:lstStyle/>
                    <a:p>
                      <a:r>
                        <a:rPr kumimoji="1" lang="ja-JP" altLang="en-US" sz="1000" dirty="0" smtClean="0"/>
                        <a:t>ＧＤＰ１位の都市</a:t>
                      </a:r>
                      <a:endParaRPr kumimoji="1" lang="en-US" altLang="ja-JP" sz="1000" dirty="0" smtClean="0"/>
                    </a:p>
                    <a:p>
                      <a:r>
                        <a:rPr kumimoji="1" lang="en-US" altLang="ja-JP" sz="800" dirty="0" smtClean="0"/>
                        <a:t>※</a:t>
                      </a:r>
                      <a:r>
                        <a:rPr kumimoji="1" lang="ja-JP" altLang="en-US" sz="800" dirty="0" smtClean="0"/>
                        <a:t>ブルッキングス研究所</a:t>
                      </a:r>
                      <a:endParaRPr kumimoji="1" lang="en-US" altLang="ja-JP" sz="800" dirty="0" smtClean="0"/>
                    </a:p>
                    <a:p>
                      <a:r>
                        <a:rPr kumimoji="1" lang="ja-JP" altLang="en-US" sz="800" dirty="0" smtClean="0"/>
                        <a:t>　　公表値より</a:t>
                      </a:r>
                      <a:endParaRPr kumimoji="1" lang="ja-JP" altLang="en-US"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ニューヨーク</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dirty="0" smtClean="0"/>
                        <a:t>ケルン・デュッセルドルフ</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04220"/>
                  </a:ext>
                </a:extLst>
              </a:tr>
              <a:tr h="296530">
                <a:tc gridSpan="4">
                  <a:txBody>
                    <a:bodyPr/>
                    <a:lstStyle/>
                    <a:p>
                      <a:r>
                        <a:rPr kumimoji="1" lang="ja-JP" altLang="en-US" sz="1000" b="1" dirty="0" smtClean="0"/>
                        <a:t>≪政治機能等≫</a:t>
                      </a:r>
                      <a:endParaRPr kumimoji="1" lang="ja-JP" altLang="en-US" sz="10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356780"/>
                  </a:ext>
                </a:extLst>
              </a:tr>
              <a:tr h="296530">
                <a:tc>
                  <a:txBody>
                    <a:bodyPr/>
                    <a:lstStyle/>
                    <a:p>
                      <a:r>
                        <a:rPr kumimoji="1" lang="ja-JP" altLang="en-US" sz="1000" dirty="0" smtClean="0"/>
                        <a:t>首都</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ワシントン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039706"/>
                  </a:ext>
                </a:extLst>
              </a:tr>
              <a:tr h="296530">
                <a:tc>
                  <a:txBody>
                    <a:bodyPr/>
                    <a:lstStyle/>
                    <a:p>
                      <a:r>
                        <a:rPr kumimoji="1" lang="ja-JP" altLang="en-US" sz="1000" dirty="0" smtClean="0"/>
                        <a:t>王宮・大統領府</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088023"/>
                  </a:ext>
                </a:extLst>
              </a:tr>
              <a:tr h="296530">
                <a:tc>
                  <a:txBody>
                    <a:bodyPr/>
                    <a:lstStyle/>
                    <a:p>
                      <a:r>
                        <a:rPr kumimoji="1" lang="ja-JP" altLang="en-US" sz="1000" dirty="0" smtClean="0"/>
                        <a:t>国会</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784241"/>
                  </a:ext>
                </a:extLst>
              </a:tr>
              <a:tr h="296530">
                <a:tc>
                  <a:txBody>
                    <a:bodyPr/>
                    <a:lstStyle/>
                    <a:p>
                      <a:r>
                        <a:rPr kumimoji="1" lang="ja-JP" altLang="en-US" sz="1000" dirty="0" smtClean="0"/>
                        <a:t>中央官庁</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ワシントン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ベルリン、ボン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195032"/>
                  </a:ext>
                </a:extLst>
              </a:tr>
              <a:tr h="296530">
                <a:tc>
                  <a:txBody>
                    <a:bodyPr/>
                    <a:lstStyle/>
                    <a:p>
                      <a:r>
                        <a:rPr kumimoji="1" lang="ja-JP" altLang="en-US" sz="1000" dirty="0" smtClean="0"/>
                        <a:t>最高裁判所</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ワシントン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カールスルーエ</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473001"/>
                  </a:ext>
                </a:extLst>
              </a:tr>
              <a:tr h="296530">
                <a:tc>
                  <a:txBody>
                    <a:bodyPr/>
                    <a:lstStyle/>
                    <a:p>
                      <a:r>
                        <a:rPr kumimoji="1" lang="ja-JP" altLang="en-US" sz="1000" dirty="0" smtClean="0"/>
                        <a:t>各国大使館</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ワシントン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124787"/>
                  </a:ext>
                </a:extLst>
              </a:tr>
              <a:tr h="296530">
                <a:tc gridSpan="4">
                  <a:txBody>
                    <a:bodyPr/>
                    <a:lstStyle/>
                    <a:p>
                      <a:r>
                        <a:rPr lang="ja-JP" altLang="en-US" sz="1000" b="1" dirty="0" smtClean="0"/>
                        <a:t>≪文化面≫</a:t>
                      </a:r>
                      <a:r>
                        <a:rPr lang="en-US" altLang="ja-JP" sz="1000" b="0" dirty="0" smtClean="0"/>
                        <a:t>※</a:t>
                      </a:r>
                      <a:r>
                        <a:rPr lang="ja-JP" altLang="en-US" sz="1000" b="0" dirty="0" smtClean="0"/>
                        <a:t>国内１位の都市</a:t>
                      </a:r>
                      <a:endParaRPr lang="ja-JP" altLang="en-US" sz="1000" b="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525324"/>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smtClean="0"/>
                        <a:t>文化イベント開催件数</a:t>
                      </a: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サンフランシスコ</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762107"/>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00" dirty="0" smtClean="0"/>
                        <a:t>劇場・コンサートホール数</a:t>
                      </a:r>
                      <a:endParaRPr kumimoji="1" lang="ja-JP" altLang="en-US" sz="10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b="1" dirty="0" smtClean="0">
                          <a:solidFill>
                            <a:schemeClr val="tx1"/>
                          </a:solidFill>
                        </a:rPr>
                        <a:t>東京</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000" dirty="0" smtClean="0"/>
                        <a:t>ニューヨーク</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00" dirty="0" smtClean="0"/>
                        <a:t>ベルリン</a:t>
                      </a:r>
                      <a:endParaRPr kumimoji="1" lang="ja-JP" altLang="en-US" sz="10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07390"/>
                  </a:ext>
                </a:extLst>
              </a:tr>
            </a:tbl>
          </a:graphicData>
        </a:graphic>
      </p:graphicFrame>
      <p:sp>
        <p:nvSpPr>
          <p:cNvPr id="34" name="テキスト ボックス 33"/>
          <p:cNvSpPr txBox="1"/>
          <p:nvPr/>
        </p:nvSpPr>
        <p:spPr>
          <a:xfrm>
            <a:off x="2080191" y="1805823"/>
            <a:ext cx="3420000" cy="276999"/>
          </a:xfrm>
          <a:prstGeom prst="rect">
            <a:avLst/>
          </a:prstGeom>
          <a:noFill/>
        </p:spPr>
        <p:txBody>
          <a:bodyPr wrap="square" rtlCol="0">
            <a:spAutoFit/>
          </a:bodyPr>
          <a:lstStyle/>
          <a:p>
            <a:pPr algn="ctr">
              <a:defRPr/>
            </a:pPr>
            <a:r>
              <a:rPr lang="ja-JP" altLang="en-US" sz="1200" dirty="0">
                <a:solidFill>
                  <a:prstClr val="black"/>
                </a:solidFill>
                <a:latin typeface="+mn-ea"/>
              </a:rPr>
              <a:t>海外主要都市におけるＧＤＰ比較</a:t>
            </a:r>
          </a:p>
        </p:txBody>
      </p:sp>
      <p:sp>
        <p:nvSpPr>
          <p:cNvPr id="35" name="テキスト ボックス 34"/>
          <p:cNvSpPr txBox="1"/>
          <p:nvPr/>
        </p:nvSpPr>
        <p:spPr>
          <a:xfrm>
            <a:off x="6870073" y="1805823"/>
            <a:ext cx="3708000" cy="276999"/>
          </a:xfrm>
          <a:prstGeom prst="rect">
            <a:avLst/>
          </a:prstGeom>
          <a:noFill/>
        </p:spPr>
        <p:txBody>
          <a:bodyPr wrap="square" rtlCol="0">
            <a:spAutoFit/>
          </a:bodyPr>
          <a:lstStyle/>
          <a:p>
            <a:pPr algn="ctr">
              <a:defRPr/>
            </a:pPr>
            <a:r>
              <a:rPr lang="ja-JP" altLang="en-US" sz="1200" dirty="0">
                <a:solidFill>
                  <a:prstClr val="black"/>
                </a:solidFill>
                <a:latin typeface="+mn-ea"/>
              </a:rPr>
              <a:t>海外主要都市における政治機能等の集中度の比較</a:t>
            </a:r>
          </a:p>
        </p:txBody>
      </p:sp>
      <p:sp>
        <p:nvSpPr>
          <p:cNvPr id="2" name="スライド番号プレースホルダー 1"/>
          <p:cNvSpPr>
            <a:spLocks noGrp="1"/>
          </p:cNvSpPr>
          <p:nvPr>
            <p:ph type="sldNum" sz="quarter" idx="12"/>
          </p:nvPr>
        </p:nvSpPr>
        <p:spPr>
          <a:xfrm>
            <a:off x="9109363" y="6349290"/>
            <a:ext cx="2743200" cy="365125"/>
          </a:xfrm>
        </p:spPr>
        <p:txBody>
          <a:bodyPr/>
          <a:lstStyle/>
          <a:p>
            <a:fld id="{825D378E-ED99-4649-A88A-944E4C47FAFD}" type="slidenum">
              <a:rPr kumimoji="1" lang="ja-JP" altLang="en-US" smtClean="0"/>
              <a:t>26</a:t>
            </a:fld>
            <a:endParaRPr kumimoji="1" lang="ja-JP" altLang="en-US"/>
          </a:p>
        </p:txBody>
      </p:sp>
    </p:spTree>
    <p:extLst>
      <p:ext uri="{BB962C8B-B14F-4D97-AF65-F5344CB8AC3E}">
        <p14:creationId xmlns:p14="http://schemas.microsoft.com/office/powerpoint/2010/main" val="4249861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718672" y="381724"/>
            <a:ext cx="833246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p>
        </p:txBody>
      </p:sp>
      <p:grpSp>
        <p:nvGrpSpPr>
          <p:cNvPr id="38" name="グループ化 37"/>
          <p:cNvGrpSpPr>
            <a:grpSpLocks noChangeAspect="1"/>
          </p:cNvGrpSpPr>
          <p:nvPr/>
        </p:nvGrpSpPr>
        <p:grpSpPr>
          <a:xfrm>
            <a:off x="2656892" y="2492898"/>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3113512" y="2420890"/>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3647730" y="3284986"/>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4027865"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3693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1667644" y="1641101"/>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■主要国における主要</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都市間の距離</a:t>
            </a:r>
          </a:p>
        </p:txBody>
      </p:sp>
      <p:sp>
        <p:nvSpPr>
          <p:cNvPr id="148" name="テキスト ボックス 61"/>
          <p:cNvSpPr txBox="1">
            <a:spLocks noChangeArrowheads="1"/>
          </p:cNvSpPr>
          <p:nvPr/>
        </p:nvSpPr>
        <p:spPr bwMode="auto">
          <a:xfrm>
            <a:off x="181166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⇒日本は南北・東西に細長く、東京～大阪間は、欧州等の主要２都市の距離と同等。</a:t>
            </a:r>
          </a:p>
        </p:txBody>
      </p:sp>
      <p:graphicFrame>
        <p:nvGraphicFramePr>
          <p:cNvPr id="152" name="表 151"/>
          <p:cNvGraphicFramePr>
            <a:graphicFrameLocks noGrp="1"/>
          </p:cNvGraphicFramePr>
          <p:nvPr>
            <p:extLst/>
          </p:nvPr>
        </p:nvGraphicFramePr>
        <p:xfrm>
          <a:off x="1811662" y="4437112"/>
          <a:ext cx="3664511" cy="2133540"/>
        </p:xfrm>
        <a:graphic>
          <a:graphicData uri="http://schemas.openxmlformats.org/drawingml/2006/table">
            <a:tbl>
              <a:tblPr firstRow="1" bandRow="1">
                <a:tableStyleId>{5940675A-B579-460E-94D1-54222C63F5DA}</a:tableStyleId>
              </a:tblPr>
              <a:tblGrid>
                <a:gridCol w="50953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49068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0"/>
                  </a:ext>
                </a:extLst>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55" name="テキスト ボックス 114"/>
          <p:cNvSpPr txBox="1">
            <a:spLocks noChangeArrowheads="1"/>
          </p:cNvSpPr>
          <p:nvPr/>
        </p:nvSpPr>
        <p:spPr bwMode="auto">
          <a:xfrm>
            <a:off x="566395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142608" y="-19071"/>
            <a:ext cx="9906392" cy="369332"/>
          </a:xfrm>
          <a:prstGeom prst="rect">
            <a:avLst/>
          </a:prstGeom>
          <a:solidFill>
            <a:srgbClr val="0070C0"/>
          </a:solidFill>
        </p:spPr>
        <p:txBody>
          <a:bodyPr wrap="square" rtlCol="0">
            <a:spAutoFit/>
          </a:bodyPr>
          <a:lstStyle/>
          <a:p>
            <a:pPr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580797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⇒大阪と東京の都市総合力についての評価は開きが大きい。</a:t>
            </a:r>
          </a:p>
        </p:txBody>
      </p:sp>
      <p:sp>
        <p:nvSpPr>
          <p:cNvPr id="104" name="正方形/長方形 103"/>
          <p:cNvSpPr/>
          <p:nvPr/>
        </p:nvSpPr>
        <p:spPr>
          <a:xfrm>
            <a:off x="1795448" y="762908"/>
            <a:ext cx="8591622" cy="875071"/>
          </a:xfrm>
          <a:prstGeom prst="rect">
            <a:avLst/>
          </a:prstGeom>
          <a:noFill/>
          <a:ln w="12700">
            <a:solidFill>
              <a:schemeClr val="accent1">
                <a:shade val="50000"/>
                <a:alpha val="93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グローバルな都市間競争の時代を勝ち抜くには、東京一極ではなく、競争力のある都市が複数必要。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わが国の地形・地勢を考慮すると、東京に加え、西の拠点としての大阪の中枢性を再構築していくこと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が極めて重要。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6790110" y="6669940"/>
            <a:ext cx="3842394" cy="215444"/>
          </a:xfrm>
          <a:prstGeom prst="rect">
            <a:avLst/>
          </a:prstGeom>
        </p:spPr>
        <p:txBody>
          <a:bodyPr wrap="square">
            <a:spAutoFit/>
          </a:bodyPr>
          <a:lstStyle/>
          <a:p>
            <a:pPr lvl="0" algn="ctr"/>
            <a:r>
              <a:rPr lang="ja-JP" altLang="en-US" sz="800" kern="0" dirty="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lang="en-US" altLang="ja-JP" sz="800" kern="0" dirty="0">
                <a:latin typeface="Meiryo UI" panose="020B0604030504040204" pitchFamily="50" charset="-128"/>
                <a:ea typeface="Meiryo UI" panose="020B0604030504040204" pitchFamily="50" charset="-128"/>
                <a:cs typeface="Meiryo UI" pitchFamily="50" charset="-128"/>
              </a:rPr>
              <a:t>2016</a:t>
            </a:r>
            <a:r>
              <a:rPr lang="ja-JP" altLang="en-US" sz="800" kern="0" dirty="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566395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a:latin typeface="Meiryo UI" pitchFamily="50" charset="-128"/>
                <a:ea typeface="Meiryo UI" pitchFamily="50" charset="-128"/>
              </a:rPr>
              <a:t>※</a:t>
            </a:r>
            <a:r>
              <a:rPr lang="ja-JP" altLang="en-US" sz="800" dirty="0">
                <a:latin typeface="Meiryo UI" pitchFamily="50" charset="-128"/>
                <a:ea typeface="Meiryo UI" pitchFamily="50" charset="-128"/>
              </a:rPr>
              <a:t>「</a:t>
            </a:r>
            <a:r>
              <a:rPr kumimoji="0" lang="ja-JP" altLang="en-US" sz="800" kern="0" dirty="0">
                <a:latin typeface="Meiryo UI" panose="020B0604030504040204" pitchFamily="50" charset="-128"/>
                <a:ea typeface="Meiryo UI" panose="020B0604030504040204" pitchFamily="50" charset="-128"/>
                <a:cs typeface="Meiryo UI" pitchFamily="50" charset="-128"/>
              </a:rPr>
              <a:t>世界の都市総合力ランキング」における</a:t>
            </a:r>
            <a:r>
              <a:rPr kumimoji="0" lang="en-US" altLang="ja-JP" sz="800" kern="0" dirty="0">
                <a:latin typeface="Meiryo UI" panose="020B0604030504040204" pitchFamily="50" charset="-128"/>
                <a:ea typeface="Meiryo UI" panose="020B0604030504040204" pitchFamily="50" charset="-128"/>
                <a:cs typeface="Meiryo UI" pitchFamily="50" charset="-128"/>
              </a:rPr>
              <a:t>42</a:t>
            </a:r>
            <a:r>
              <a:rPr kumimoji="0" lang="ja-JP" altLang="en-US" sz="800" kern="0" dirty="0">
                <a:latin typeface="Meiryo UI" panose="020B0604030504040204" pitchFamily="50" charset="-128"/>
                <a:ea typeface="Meiryo UI" panose="020B0604030504040204" pitchFamily="50" charset="-128"/>
                <a:cs typeface="Meiryo UI" pitchFamily="50" charset="-128"/>
              </a:rPr>
              <a:t>都市の中での順位より作成。外側に行くほど順位が高い。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nvPr>
        </p:nvGraphicFramePr>
        <p:xfrm>
          <a:off x="5591945" y="2273475"/>
          <a:ext cx="3384376"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グラフ 92"/>
          <p:cNvGraphicFramePr>
            <a:graphicFrameLocks/>
          </p:cNvGraphicFramePr>
          <p:nvPr>
            <p:extLst/>
          </p:nvPr>
        </p:nvGraphicFramePr>
        <p:xfrm>
          <a:off x="5591945" y="4365104"/>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グラフ 93"/>
          <p:cNvGraphicFramePr>
            <a:graphicFrameLocks/>
          </p:cNvGraphicFramePr>
          <p:nvPr>
            <p:extLst/>
          </p:nvPr>
        </p:nvGraphicFramePr>
        <p:xfrm>
          <a:off x="5591944" y="3293301"/>
          <a:ext cx="3384376"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グラフ 94"/>
          <p:cNvGraphicFramePr>
            <a:graphicFrameLocks/>
          </p:cNvGraphicFramePr>
          <p:nvPr>
            <p:extLst/>
          </p:nvPr>
        </p:nvGraphicFramePr>
        <p:xfrm>
          <a:off x="5591945" y="5517232"/>
          <a:ext cx="3456385"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グラフ 95"/>
          <p:cNvGraphicFramePr>
            <a:graphicFrameLocks/>
          </p:cNvGraphicFramePr>
          <p:nvPr>
            <p:extLst/>
          </p:nvPr>
        </p:nvGraphicFramePr>
        <p:xfrm>
          <a:off x="7752184" y="2276872"/>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グラフ 96"/>
          <p:cNvGraphicFramePr>
            <a:graphicFrameLocks/>
          </p:cNvGraphicFramePr>
          <p:nvPr>
            <p:extLst/>
          </p:nvPr>
        </p:nvGraphicFramePr>
        <p:xfrm>
          <a:off x="7752184" y="4365104"/>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グラフ 97"/>
          <p:cNvGraphicFramePr>
            <a:graphicFrameLocks/>
          </p:cNvGraphicFramePr>
          <p:nvPr>
            <p:extLst/>
          </p:nvPr>
        </p:nvGraphicFramePr>
        <p:xfrm>
          <a:off x="7752184" y="3319698"/>
          <a:ext cx="36004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9" name="グラフ 98"/>
          <p:cNvGraphicFramePr>
            <a:graphicFrameLocks/>
          </p:cNvGraphicFramePr>
          <p:nvPr>
            <p:extLst/>
          </p:nvPr>
        </p:nvGraphicFramePr>
        <p:xfrm>
          <a:off x="7824192" y="5517232"/>
          <a:ext cx="3528392" cy="1260000"/>
        </p:xfrm>
        <a:graphic>
          <a:graphicData uri="http://schemas.openxmlformats.org/drawingml/2006/chart">
            <c:chart xmlns:c="http://schemas.openxmlformats.org/drawingml/2006/chart" xmlns:r="http://schemas.openxmlformats.org/officeDocument/2006/relationships" r:id="rId10"/>
          </a:graphicData>
        </a:graphic>
      </p:graphicFrame>
      <p:sp>
        <p:nvSpPr>
          <p:cNvPr id="100" name="正方形/長方形 99"/>
          <p:cNvSpPr/>
          <p:nvPr/>
        </p:nvSpPr>
        <p:spPr>
          <a:xfrm>
            <a:off x="595198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p>
        </p:txBody>
      </p:sp>
      <p:sp>
        <p:nvSpPr>
          <p:cNvPr id="102" name="正方形/長方形 101"/>
          <p:cNvSpPr/>
          <p:nvPr/>
        </p:nvSpPr>
        <p:spPr>
          <a:xfrm>
            <a:off x="8184232"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p>
        </p:txBody>
      </p:sp>
      <p:sp>
        <p:nvSpPr>
          <p:cNvPr id="106" name="正方形/長方形 105"/>
          <p:cNvSpPr/>
          <p:nvPr/>
        </p:nvSpPr>
        <p:spPr>
          <a:xfrm>
            <a:off x="5951984" y="4500002"/>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p>
        </p:txBody>
      </p:sp>
      <p:sp>
        <p:nvSpPr>
          <p:cNvPr id="112" name="正方形/長方形 111"/>
          <p:cNvSpPr/>
          <p:nvPr/>
        </p:nvSpPr>
        <p:spPr>
          <a:xfrm>
            <a:off x="8184232"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p>
        </p:txBody>
      </p:sp>
      <p:sp>
        <p:nvSpPr>
          <p:cNvPr id="113" name="正方形/長方形 112"/>
          <p:cNvSpPr/>
          <p:nvPr/>
        </p:nvSpPr>
        <p:spPr>
          <a:xfrm>
            <a:off x="5951984" y="3429002"/>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p>
        </p:txBody>
      </p:sp>
      <p:sp>
        <p:nvSpPr>
          <p:cNvPr id="114" name="正方形/長方形 113"/>
          <p:cNvSpPr/>
          <p:nvPr/>
        </p:nvSpPr>
        <p:spPr>
          <a:xfrm>
            <a:off x="8184232"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ロサンゼルス</a:t>
            </a:r>
          </a:p>
        </p:txBody>
      </p:sp>
      <p:sp>
        <p:nvSpPr>
          <p:cNvPr id="116" name="正方形/長方形 115"/>
          <p:cNvSpPr/>
          <p:nvPr/>
        </p:nvSpPr>
        <p:spPr>
          <a:xfrm>
            <a:off x="5951984"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p>
        </p:txBody>
      </p:sp>
      <p:sp>
        <p:nvSpPr>
          <p:cNvPr id="117" name="正方形/長方形 116"/>
          <p:cNvSpPr/>
          <p:nvPr/>
        </p:nvSpPr>
        <p:spPr>
          <a:xfrm>
            <a:off x="822029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p>
        </p:txBody>
      </p:sp>
      <p:sp>
        <p:nvSpPr>
          <p:cNvPr id="90" name="正方形/長方形 89"/>
          <p:cNvSpPr/>
          <p:nvPr/>
        </p:nvSpPr>
        <p:spPr>
          <a:xfrm>
            <a:off x="5879976" y="2636914"/>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101" name="正方形/長方形 100"/>
          <p:cNvSpPr/>
          <p:nvPr/>
        </p:nvSpPr>
        <p:spPr>
          <a:xfrm>
            <a:off x="8112224" y="263691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107" name="正方形/長方形 106"/>
          <p:cNvSpPr/>
          <p:nvPr/>
        </p:nvSpPr>
        <p:spPr>
          <a:xfrm>
            <a:off x="5951984" y="3645026"/>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108" name="正方形/長方形 107"/>
          <p:cNvSpPr/>
          <p:nvPr/>
        </p:nvSpPr>
        <p:spPr>
          <a:xfrm>
            <a:off x="8112224" y="3645026"/>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109" name="正方形/長方形 108"/>
          <p:cNvSpPr/>
          <p:nvPr/>
        </p:nvSpPr>
        <p:spPr>
          <a:xfrm>
            <a:off x="5879976" y="4725146"/>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110" name="正方形/長方形 109"/>
          <p:cNvSpPr/>
          <p:nvPr/>
        </p:nvSpPr>
        <p:spPr>
          <a:xfrm>
            <a:off x="8112224" y="4725146"/>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111" name="正方形/長方形 110"/>
          <p:cNvSpPr/>
          <p:nvPr/>
        </p:nvSpPr>
        <p:spPr>
          <a:xfrm>
            <a:off x="5879976" y="587727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115" name="正方形/長方形 114"/>
          <p:cNvSpPr/>
          <p:nvPr/>
        </p:nvSpPr>
        <p:spPr>
          <a:xfrm>
            <a:off x="8112224" y="587727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2" name="スライド番号プレースホルダー 1"/>
          <p:cNvSpPr>
            <a:spLocks noGrp="1"/>
          </p:cNvSpPr>
          <p:nvPr>
            <p:ph type="sldNum" sz="quarter" idx="12"/>
          </p:nvPr>
        </p:nvSpPr>
        <p:spPr>
          <a:xfrm>
            <a:off x="9135960" y="6426336"/>
            <a:ext cx="2743200" cy="365125"/>
          </a:xfrm>
        </p:spPr>
        <p:txBody>
          <a:bodyPr/>
          <a:lstStyle/>
          <a:p>
            <a:fld id="{825D378E-ED99-4649-A88A-944E4C47FAFD}" type="slidenum">
              <a:rPr kumimoji="1" lang="ja-JP" altLang="en-US" smtClean="0"/>
              <a:t>27</a:t>
            </a:fld>
            <a:endParaRPr kumimoji="1" lang="ja-JP" altLang="en-US" dirty="0"/>
          </a:p>
        </p:txBody>
      </p:sp>
    </p:spTree>
    <p:extLst>
      <p:ext uri="{BB962C8B-B14F-4D97-AF65-F5344CB8AC3E}">
        <p14:creationId xmlns:p14="http://schemas.microsoft.com/office/powerpoint/2010/main" val="864829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775522" y="44624"/>
            <a:ext cx="8470031"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p>
        </p:txBody>
      </p:sp>
      <p:sp>
        <p:nvSpPr>
          <p:cNvPr id="92" name="正方形/長方形 91"/>
          <p:cNvSpPr/>
          <p:nvPr/>
        </p:nvSpPr>
        <p:spPr>
          <a:xfrm>
            <a:off x="1775520" y="1446785"/>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1803879" y="1951609"/>
            <a:ext cx="4508146"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6456040" y="1950839"/>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さいたま新都心等の東京圏内の地区のほか、大規模地震に係る現</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各府省等の地方支分部局が集積</a:t>
            </a:r>
            <a:endParaRPr lang="en-US" altLang="ja-JP"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する都市（札幌市、仙台市、名古屋市、大阪市、広島市、福岡</a:t>
            </a:r>
            <a:endParaRPr lang="en-US" altLang="ja-JP"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市等）等代替拠点と成り得る地域を対象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に、代替拠点への職員</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の移動手段、既存の庁舎、設備及び資機材の活用、宿泊施設等</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具体的なオペレーションについても検討する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6412013" y="1439567"/>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1803878" y="3607023"/>
            <a:ext cx="450814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⇒集中により巨大な人的・経済的被害が想定される首都直下型地震の発生確率は高い。</a:t>
            </a:r>
            <a:endParaRPr lang="en-US" altLang="ja-JP" sz="900" dirty="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6456040" y="3607023"/>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⇒上記については、今後の検討課題とされている。</a:t>
            </a:r>
            <a:endParaRPr lang="en-US" altLang="ja-JP" sz="900" dirty="0">
              <a:solidFill>
                <a:srgbClr val="000000"/>
              </a:solidFill>
              <a:latin typeface="Meiryo UI" pitchFamily="50" charset="-128"/>
              <a:ea typeface="Meiryo UI" pitchFamily="50" charset="-128"/>
            </a:endParaRPr>
          </a:p>
        </p:txBody>
      </p:sp>
      <p:sp>
        <p:nvSpPr>
          <p:cNvPr id="14" name="正方形/長方形 13"/>
          <p:cNvSpPr/>
          <p:nvPr/>
        </p:nvSpPr>
        <p:spPr>
          <a:xfrm>
            <a:off x="5735960"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15" name="テキスト ボックス 14"/>
          <p:cNvSpPr txBox="1"/>
          <p:nvPr/>
        </p:nvSpPr>
        <p:spPr>
          <a:xfrm>
            <a:off x="1775520" y="4055294"/>
            <a:ext cx="889248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p>
        </p:txBody>
      </p:sp>
      <p:sp>
        <p:nvSpPr>
          <p:cNvPr id="16" name="正方形/長方形 15"/>
          <p:cNvSpPr/>
          <p:nvPr/>
        </p:nvSpPr>
        <p:spPr>
          <a:xfrm>
            <a:off x="1803878" y="476671"/>
            <a:ext cx="8612602" cy="934800"/>
          </a:xfrm>
          <a:prstGeom prst="rect">
            <a:avLst/>
          </a:prstGeom>
          <a:noFill/>
          <a:ln w="12700">
            <a:solidFill>
              <a:schemeClr val="accent1">
                <a:shade val="50000"/>
                <a:alpha val="93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災害リスクの観点から、東京一極集中は危険であり、東京のバックアップを想定する必要。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東京と同時被災の可能性の低い大都市を「戦略拠点都市」として育成する必要。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非常時にもバックアップとして補完できるよう、普段から高度な機能を担うべき。</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03880" y="472514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個性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8464" y="4619230"/>
            <a:ext cx="3528392" cy="218070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fld id="{825D378E-ED99-4649-A88A-944E4C47FAFD}" type="slidenum">
              <a:rPr kumimoji="1" lang="ja-JP" altLang="en-US" smtClean="0"/>
              <a:t>28</a:t>
            </a:fld>
            <a:endParaRPr kumimoji="1" lang="ja-JP" altLang="en-US"/>
          </a:p>
        </p:txBody>
      </p:sp>
    </p:spTree>
    <p:extLst>
      <p:ext uri="{BB962C8B-B14F-4D97-AF65-F5344CB8AC3E}">
        <p14:creationId xmlns:p14="http://schemas.microsoft.com/office/powerpoint/2010/main" val="2131574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コロナ禍による</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DX</a:t>
            </a:r>
            <a:r>
              <a:rPr lang="ja-JP" altLang="en-US"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影響（デジタル）</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739745" y="6481948"/>
            <a:ext cx="2133600" cy="337038"/>
          </a:xfrm>
        </p:spPr>
        <p:txBody>
          <a:bodyPr/>
          <a:lstStyle/>
          <a:p>
            <a:fld id="{D2D8002D-B5B0-4BAC-B1F6-782DDCCE6D9C}" type="slidenum">
              <a:rPr kumimoji="1" lang="ja-JP" altLang="en-US" b="1" smtClean="0"/>
              <a:t>29</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552505" y="6598250"/>
            <a:ext cx="5679280" cy="259751"/>
          </a:xfrm>
          <a:prstGeom prst="rect">
            <a:avLst/>
          </a:prstGeom>
        </p:spPr>
        <p:txBody>
          <a:bodyPr wrap="square">
            <a:spAutoFit/>
          </a:bodyPr>
          <a:lstStyle/>
          <a:p>
            <a:pPr>
              <a:spcBef>
                <a:spcPct val="20000"/>
              </a:spcBef>
              <a:buClr>
                <a:schemeClr val="tx1"/>
              </a:buClr>
              <a:tabLst>
                <a:tab pos="920282" algn="l"/>
              </a:tabLst>
            </a:pPr>
            <a:r>
              <a:rPr lang="ja-JP" altLang="en-US" sz="1088" dirty="0">
                <a:latin typeface="+mn-ea"/>
                <a:cs typeface="メイリオ" panose="020B0604030504040204" pitchFamily="50" charset="-128"/>
              </a:rPr>
              <a:t>出典：内閣官房 成長戦略会議事務局 「基礎資料」（令和３年４月）</a:t>
            </a:r>
            <a:endParaRPr lang="en-US" altLang="ja-JP" sz="1088" b="1" dirty="0">
              <a:solidFill>
                <a:srgbClr val="000099"/>
              </a:solidFill>
              <a:latin typeface="+mn-ea"/>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7351" y="497027"/>
            <a:ext cx="8820719" cy="5214824"/>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2040" y="5965120"/>
            <a:ext cx="8207920" cy="493647"/>
          </a:xfrm>
          <a:prstGeom prst="rect">
            <a:avLst/>
          </a:prstGeom>
        </p:spPr>
      </p:pic>
    </p:spTree>
    <p:extLst>
      <p:ext uri="{BB962C8B-B14F-4D97-AF65-F5344CB8AC3E}">
        <p14:creationId xmlns:p14="http://schemas.microsoft.com/office/powerpoint/2010/main" val="314052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a:xfrm>
            <a:off x="8471946" y="78424"/>
            <a:ext cx="2133600" cy="365125"/>
          </a:xfrm>
          <a:prstGeom prst="rect">
            <a:avLst/>
          </a:prstGeom>
        </p:spPr>
        <p:txBody>
          <a:bodyPr/>
          <a:lstStyle/>
          <a:p>
            <a:fld id="{8688C2FF-B762-418E-82CB-27B89F0552DA}" type="slidenum">
              <a:rPr lang="ja-JP" altLang="en-US" smtClean="0"/>
              <a:pPr/>
              <a:t>3</a:t>
            </a:fld>
            <a:endParaRPr lang="ja-JP" altLang="en-US" dirty="0"/>
          </a:p>
        </p:txBody>
      </p:sp>
      <p:grpSp>
        <p:nvGrpSpPr>
          <p:cNvPr id="50" name="グループ化 49">
            <a:extLst>
              <a:ext uri="{FF2B5EF4-FFF2-40B4-BE49-F238E27FC236}">
                <a16:creationId xmlns:a16="http://schemas.microsoft.com/office/drawing/2014/main" id="{7F3B2BBA-0390-4320-831B-37EE0115E2DD}"/>
              </a:ext>
            </a:extLst>
          </p:cNvPr>
          <p:cNvGrpSpPr/>
          <p:nvPr/>
        </p:nvGrpSpPr>
        <p:grpSpPr>
          <a:xfrm>
            <a:off x="2041714" y="854970"/>
            <a:ext cx="9757368" cy="573905"/>
            <a:chOff x="5511009" y="3642536"/>
            <a:chExt cx="7229302" cy="573905"/>
          </a:xfrm>
        </p:grpSpPr>
        <p:sp>
          <p:nvSpPr>
            <p:cNvPr id="51" name="テキスト ボックス 50">
              <a:extLst>
                <a:ext uri="{FF2B5EF4-FFF2-40B4-BE49-F238E27FC236}">
                  <a16:creationId xmlns:a16="http://schemas.microsoft.com/office/drawing/2014/main" id="{ED712417-5CF9-4649-A647-AF0808E90BC0}"/>
                </a:ext>
              </a:extLst>
            </p:cNvPr>
            <p:cNvSpPr txBox="1"/>
            <p:nvPr/>
          </p:nvSpPr>
          <p:spPr>
            <a:xfrm>
              <a:off x="5511009" y="3774406"/>
              <a:ext cx="6286636" cy="442035"/>
            </a:xfrm>
            <a:prstGeom prst="rect">
              <a:avLst/>
            </a:prstGeom>
            <a:noFill/>
            <a:ln>
              <a:noFill/>
            </a:ln>
          </p:spPr>
          <p:txBody>
            <a:bodyPr wrap="square" lIns="0" tIns="36000" rIns="0" bIns="36000" anchor="t">
              <a:spAutoFit/>
            </a:bodyPr>
            <a:lstStyle/>
            <a:p>
              <a:pPr algn="just" defTabSz="180000" eaLnBrk="0" fontAlgn="base" hangingPunct="0">
                <a:spcAft>
                  <a:spcPct val="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rPr>
                <a:t>その都市が自国の経済活動を金融面でサポートすることで金融センター化しているケース。自国の言語と商習慣に基づき、主に自国の金融取引を集積処理する場所として機能する。即ち、</a:t>
              </a:r>
              <a:r>
                <a:rPr kumimoji="0" lang="ja-JP" altLang="en-US" sz="1200" b="1" u="sng" kern="0" dirty="0">
                  <a:solidFill>
                    <a:prstClr val="black"/>
                  </a:solidFill>
                  <a:latin typeface="メイリオ" panose="020B0604030504040204" pitchFamily="50" charset="-128"/>
                  <a:ea typeface="メイリオ" panose="020B0604030504040204" pitchFamily="50" charset="-128"/>
                </a:rPr>
                <a:t>実体経済がある都市</a:t>
              </a:r>
              <a:r>
                <a:rPr kumimoji="0" lang="ja-JP" altLang="en-US" sz="1200" kern="0" dirty="0">
                  <a:solidFill>
                    <a:prstClr val="black"/>
                  </a:solidFill>
                  <a:latin typeface="メイリオ" panose="020B0604030504040204" pitchFamily="50" charset="-128"/>
                  <a:ea typeface="メイリオ" panose="020B0604030504040204" pitchFamily="50" charset="-128"/>
                </a:rPr>
                <a:t>。</a:t>
              </a:r>
              <a:endParaRPr kumimoji="0" lang="en-US" altLang="ja-JP" sz="1200" kern="0" dirty="0">
                <a:solidFill>
                  <a:prstClr val="black"/>
                </a:solidFill>
                <a:latin typeface="メイリオ" panose="020B0604030504040204" pitchFamily="50" charset="-128"/>
                <a:ea typeface="メイリオ" panose="020B0604030504040204" pitchFamily="50" charset="-128"/>
              </a:endParaRPr>
            </a:p>
          </p:txBody>
        </p:sp>
        <p:sp>
          <p:nvSpPr>
            <p:cNvPr id="52" name="四角形: 角を丸くする 108">
              <a:extLst>
                <a:ext uri="{FF2B5EF4-FFF2-40B4-BE49-F238E27FC236}">
                  <a16:creationId xmlns:a16="http://schemas.microsoft.com/office/drawing/2014/main" id="{B4CA0EFA-B844-4B47-A138-EBAA9E6947EF}"/>
                </a:ext>
              </a:extLst>
            </p:cNvPr>
            <p:cNvSpPr/>
            <p:nvPr/>
          </p:nvSpPr>
          <p:spPr>
            <a:xfrm>
              <a:off x="6642551" y="3642536"/>
              <a:ext cx="6097760" cy="416563"/>
            </a:xfrm>
            <a:prstGeom prst="roundRect">
              <a:avLst/>
            </a:prstGeom>
            <a:no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kumimoji="0" lang="ja-JP" altLang="en-US" sz="2400" kern="0">
                <a:solidFill>
                  <a:prstClr val="white"/>
                </a:solidFill>
                <a:latin typeface="メイリオ" panose="020B0604030504040204" pitchFamily="50" charset="-128"/>
                <a:ea typeface="メイリオ" panose="020B0604030504040204" pitchFamily="50" charset="-128"/>
              </a:endParaRPr>
            </a:p>
          </p:txBody>
        </p:sp>
      </p:grpSp>
      <p:sp>
        <p:nvSpPr>
          <p:cNvPr id="54" name="テキスト ボックス 53">
            <a:extLst>
              <a:ext uri="{FF2B5EF4-FFF2-40B4-BE49-F238E27FC236}">
                <a16:creationId xmlns:a16="http://schemas.microsoft.com/office/drawing/2014/main" id="{172CD434-E831-4E55-BA9D-1D264A6F3192}"/>
              </a:ext>
            </a:extLst>
          </p:cNvPr>
          <p:cNvSpPr txBox="1"/>
          <p:nvPr/>
        </p:nvSpPr>
        <p:spPr>
          <a:xfrm>
            <a:off x="2083282" y="3289636"/>
            <a:ext cx="8213438" cy="626701"/>
          </a:xfrm>
          <a:prstGeom prst="rect">
            <a:avLst/>
          </a:prstGeom>
          <a:noFill/>
          <a:ln>
            <a:noFill/>
          </a:ln>
        </p:spPr>
        <p:txBody>
          <a:bodyPr wrap="square" lIns="0" tIns="36000" rIns="0" bIns="36000" anchor="t">
            <a:spAutoFit/>
          </a:bodyPr>
          <a:lstStyle/>
          <a:p>
            <a:pPr algn="just" defTabSz="180000" eaLnBrk="0" fontAlgn="base" hangingPunct="0">
              <a:spcAft>
                <a:spcPct val="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rPr>
              <a:t>内外、外外の金融取引を決済するハブとして機能しているケース。実体経済は小さく、</a:t>
            </a:r>
            <a:r>
              <a:rPr kumimoji="0" lang="ja-JP" altLang="en-US" sz="1200" b="1" u="sng" kern="0" dirty="0">
                <a:solidFill>
                  <a:prstClr val="black"/>
                </a:solidFill>
                <a:latin typeface="メイリオ" panose="020B0604030504040204" pitchFamily="50" charset="-128"/>
                <a:ea typeface="メイリオ" panose="020B0604030504040204" pitchFamily="50" charset="-128"/>
              </a:rPr>
              <a:t>人工的に知の集積として金融センターを作り上げている</a:t>
            </a:r>
            <a:r>
              <a:rPr kumimoji="0" lang="ja-JP" altLang="en-US" sz="1200" kern="0" dirty="0">
                <a:solidFill>
                  <a:prstClr val="black"/>
                </a:solidFill>
                <a:latin typeface="メイリオ" panose="020B0604030504040204" pitchFamily="50" charset="-128"/>
                <a:ea typeface="メイリオ" panose="020B0604030504040204" pitchFamily="50" charset="-128"/>
              </a:rPr>
              <a:t>。そのため、</a:t>
            </a:r>
            <a:r>
              <a:rPr kumimoji="0" lang="ja-JP" altLang="en-US" sz="1200" b="1" u="sng" kern="0" dirty="0">
                <a:solidFill>
                  <a:prstClr val="black"/>
                </a:solidFill>
                <a:latin typeface="メイリオ" panose="020B0604030504040204" pitchFamily="50" charset="-128"/>
                <a:ea typeface="メイリオ" panose="020B0604030504040204" pitchFamily="50" charset="-128"/>
              </a:rPr>
              <a:t>大幅な規制緩和、税制優遇、積極的なプロモーションが首都機能型よりも行われる</a:t>
            </a:r>
            <a:r>
              <a:rPr kumimoji="0" lang="ja-JP" altLang="en-US" sz="1200" kern="0" dirty="0">
                <a:solidFill>
                  <a:prstClr val="black"/>
                </a:solidFill>
                <a:latin typeface="メイリオ" panose="020B0604030504040204" pitchFamily="50" charset="-128"/>
                <a:ea typeface="メイリオ" panose="020B0604030504040204" pitchFamily="50" charset="-128"/>
              </a:rPr>
              <a:t>傾向が強い。</a:t>
            </a:r>
            <a:endParaRPr kumimoji="0" lang="en-US" altLang="ja-JP" sz="1200" kern="0" dirty="0">
              <a:solidFill>
                <a:prstClr val="black"/>
              </a:solidFill>
              <a:latin typeface="メイリオ" panose="020B0604030504040204" pitchFamily="50" charset="-128"/>
              <a:ea typeface="メイリオ" panose="020B0604030504040204" pitchFamily="50" charset="-128"/>
            </a:endParaRPr>
          </a:p>
        </p:txBody>
      </p:sp>
      <p:graphicFrame>
        <p:nvGraphicFramePr>
          <p:cNvPr id="56" name="表 23">
            <a:extLst>
              <a:ext uri="{FF2B5EF4-FFF2-40B4-BE49-F238E27FC236}">
                <a16:creationId xmlns:a16="http://schemas.microsoft.com/office/drawing/2014/main" id="{FFC2EA01-3942-4026-AA56-EDDA74E76F26}"/>
              </a:ext>
            </a:extLst>
          </p:cNvPr>
          <p:cNvGraphicFramePr>
            <a:graphicFrameLocks noGrp="1"/>
          </p:cNvGraphicFramePr>
          <p:nvPr>
            <p:extLst/>
          </p:nvPr>
        </p:nvGraphicFramePr>
        <p:xfrm>
          <a:off x="2072543" y="1440611"/>
          <a:ext cx="8164907" cy="1341120"/>
        </p:xfrm>
        <a:graphic>
          <a:graphicData uri="http://schemas.openxmlformats.org/drawingml/2006/table">
            <a:tbl>
              <a:tblPr firstRow="1" bandRow="1"/>
              <a:tblGrid>
                <a:gridCol w="1992153">
                  <a:extLst>
                    <a:ext uri="{9D8B030D-6E8A-4147-A177-3AD203B41FA5}">
                      <a16:colId xmlns:a16="http://schemas.microsoft.com/office/drawing/2014/main" val="1617604239"/>
                    </a:ext>
                  </a:extLst>
                </a:gridCol>
                <a:gridCol w="2478044">
                  <a:extLst>
                    <a:ext uri="{9D8B030D-6E8A-4147-A177-3AD203B41FA5}">
                      <a16:colId xmlns:a16="http://schemas.microsoft.com/office/drawing/2014/main" val="227938015"/>
                    </a:ext>
                  </a:extLst>
                </a:gridCol>
                <a:gridCol w="1749402">
                  <a:extLst>
                    <a:ext uri="{9D8B030D-6E8A-4147-A177-3AD203B41FA5}">
                      <a16:colId xmlns:a16="http://schemas.microsoft.com/office/drawing/2014/main" val="2638854115"/>
                    </a:ext>
                  </a:extLst>
                </a:gridCol>
                <a:gridCol w="1945308">
                  <a:extLst>
                    <a:ext uri="{9D8B030D-6E8A-4147-A177-3AD203B41FA5}">
                      <a16:colId xmlns:a16="http://schemas.microsoft.com/office/drawing/2014/main" val="3425059527"/>
                    </a:ext>
                  </a:extLst>
                </a:gridCol>
              </a:tblGrid>
              <a:tr h="125258">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機能・戦略・成り立ち</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概要</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期待できるメリット</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都市例</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478740909"/>
                  </a:ext>
                </a:extLst>
              </a:tr>
              <a:tr h="526563">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①実経済バック型</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r>
                        <a:rPr kumimoji="1" lang="ja-JP" altLang="en-US" sz="1000" dirty="0">
                          <a:latin typeface="Meiryo UI" panose="020B0604030504040204" pitchFamily="50" charset="-128"/>
                          <a:ea typeface="Meiryo UI" panose="020B0604030504040204" pitchFamily="50" charset="-128"/>
                        </a:rPr>
                        <a:t>企業の集積や証券取引所等を擁す金融取引の中心地、産業への投資を魅力に投資家が集まる</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r>
                        <a:rPr kumimoji="1" lang="ja-JP" altLang="en-US" sz="1000" dirty="0">
                          <a:latin typeface="Meiryo UI" panose="020B0604030504040204" pitchFamily="50" charset="-128"/>
                          <a:ea typeface="Meiryo UI" panose="020B0604030504040204" pitchFamily="50" charset="-128"/>
                        </a:rPr>
                        <a:t>人材、企業、情報、資金等の集積</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ＮＹ</a:t>
                      </a:r>
                      <a:endParaRPr kumimoji="1" lang="en-US" altLang="ja-JP" sz="1000" b="1" dirty="0">
                        <a:latin typeface="Meiryo UI" panose="020B0604030504040204" pitchFamily="50" charset="-128"/>
                        <a:ea typeface="Meiryo UI" panose="020B0604030504040204" pitchFamily="50" charset="-128"/>
                      </a:endParaRPr>
                    </a:p>
                    <a:p>
                      <a:r>
                        <a:rPr kumimoji="1" lang="en-US" altLang="ja-JP" sz="1000" b="0" u="sng" dirty="0">
                          <a:latin typeface="Meiryo UI" panose="020B0604030504040204" pitchFamily="50" charset="-128"/>
                          <a:ea typeface="Meiryo UI" panose="020B0604030504040204" pitchFamily="50" charset="-128"/>
                        </a:rPr>
                        <a:t>※</a:t>
                      </a:r>
                      <a:r>
                        <a:rPr kumimoji="1" lang="ja-JP" altLang="en-US" sz="1000" b="0" u="sng" dirty="0">
                          <a:latin typeface="Meiryo UI" panose="020B0604030504040204" pitchFamily="50" charset="-128"/>
                          <a:ea typeface="Meiryo UI" panose="020B0604030504040204" pitchFamily="50" charset="-128"/>
                        </a:rPr>
                        <a:t>世界最大の株式市場</a:t>
                      </a:r>
                      <a:endParaRPr kumimoji="1" lang="en-US" altLang="ja-JP" sz="1000" b="0"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・上海</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東京</a:t>
                      </a:r>
                      <a:endParaRPr kumimoji="1" lang="en-US" altLang="ja-JP" sz="1000" dirty="0">
                        <a:latin typeface="HGP創英角ｺﾞｼｯｸUB" panose="020B0900000000000000" pitchFamily="50" charset="-128"/>
                        <a:ea typeface="HGP創英角ｺﾞｼｯｸUB" panose="020B0900000000000000"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84183386"/>
                  </a:ext>
                </a:extLst>
              </a:tr>
              <a:tr h="203544">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②情報・知識集約型</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just" defTabSz="96012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金利、為替、保険等、情報集積の中心地</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ロンドン</a:t>
                      </a:r>
                    </a:p>
                    <a:p>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世界最大の為替市場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85465172"/>
                  </a:ext>
                </a:extLst>
              </a:tr>
            </a:tbl>
          </a:graphicData>
        </a:graphic>
      </p:graphicFrame>
      <p:graphicFrame>
        <p:nvGraphicFramePr>
          <p:cNvPr id="57" name="表 23">
            <a:extLst>
              <a:ext uri="{FF2B5EF4-FFF2-40B4-BE49-F238E27FC236}">
                <a16:creationId xmlns:a16="http://schemas.microsoft.com/office/drawing/2014/main" id="{4307E58F-D04A-4282-BA9E-1D7598BD760B}"/>
              </a:ext>
            </a:extLst>
          </p:cNvPr>
          <p:cNvGraphicFramePr>
            <a:graphicFrameLocks noGrp="1"/>
          </p:cNvGraphicFramePr>
          <p:nvPr>
            <p:extLst/>
          </p:nvPr>
        </p:nvGraphicFramePr>
        <p:xfrm>
          <a:off x="2041715" y="3883345"/>
          <a:ext cx="8164907" cy="883920"/>
        </p:xfrm>
        <a:graphic>
          <a:graphicData uri="http://schemas.openxmlformats.org/drawingml/2006/table">
            <a:tbl>
              <a:tblPr firstRow="1" bandRow="1"/>
              <a:tblGrid>
                <a:gridCol w="1992153">
                  <a:extLst>
                    <a:ext uri="{9D8B030D-6E8A-4147-A177-3AD203B41FA5}">
                      <a16:colId xmlns:a16="http://schemas.microsoft.com/office/drawing/2014/main" val="1617604239"/>
                    </a:ext>
                  </a:extLst>
                </a:gridCol>
                <a:gridCol w="2478044">
                  <a:extLst>
                    <a:ext uri="{9D8B030D-6E8A-4147-A177-3AD203B41FA5}">
                      <a16:colId xmlns:a16="http://schemas.microsoft.com/office/drawing/2014/main" val="227938015"/>
                    </a:ext>
                  </a:extLst>
                </a:gridCol>
                <a:gridCol w="1749402">
                  <a:extLst>
                    <a:ext uri="{9D8B030D-6E8A-4147-A177-3AD203B41FA5}">
                      <a16:colId xmlns:a16="http://schemas.microsoft.com/office/drawing/2014/main" val="2638854115"/>
                    </a:ext>
                  </a:extLst>
                </a:gridCol>
                <a:gridCol w="1945308">
                  <a:extLst>
                    <a:ext uri="{9D8B030D-6E8A-4147-A177-3AD203B41FA5}">
                      <a16:colId xmlns:a16="http://schemas.microsoft.com/office/drawing/2014/main" val="3425059527"/>
                    </a:ext>
                  </a:extLst>
                </a:gridCol>
              </a:tblGrid>
              <a:tr h="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機能・戦略・成り立ち</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概要</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期待できるメリット</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都市例</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478740909"/>
                  </a:ext>
                </a:extLst>
              </a:tr>
              <a:tr h="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③金融仲介型</a:t>
                      </a:r>
                    </a:p>
                    <a:p>
                      <a:endParaRPr kumimoji="1" lang="ja-JP" altLang="en-US" sz="1000" dirty="0">
                        <a:latin typeface="Meiryo UI" panose="020B0604030504040204" pitchFamily="50" charset="-128"/>
                        <a:ea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just" defTabSz="96012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域内の経済力ではなく、域外</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域外の金融取引における中継地として機能</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r>
                        <a:rPr kumimoji="1" lang="ja-JP" altLang="en-US" sz="1000" dirty="0">
                          <a:latin typeface="Meiryo UI" panose="020B0604030504040204" pitchFamily="50" charset="-128"/>
                          <a:ea typeface="Meiryo UI" panose="020B0604030504040204" pitchFamily="50" charset="-128"/>
                        </a:rPr>
                        <a:t>人材、企業、情報、資金等の集積</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・シンガポール</a:t>
                      </a:r>
                      <a:endParaRPr kumimoji="1" lang="en-US" altLang="ja-JP" sz="1000" dirty="0">
                        <a:latin typeface="Meiryo UI" panose="020B0604030504040204" pitchFamily="50" charset="-128"/>
                        <a:ea typeface="Meiryo UI" panose="020B0604030504040204" pitchFamily="50" charset="-128"/>
                      </a:endParaRPr>
                    </a:p>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ロンドン   </a:t>
                      </a:r>
                      <a:r>
                        <a:rPr kumimoji="1" lang="ja-JP" altLang="en-US" sz="1000" dirty="0">
                          <a:latin typeface="Meiryo UI" panose="020B0604030504040204" pitchFamily="50" charset="-128"/>
                          <a:ea typeface="Meiryo UI" panose="020B0604030504040204" pitchFamily="50" charset="-128"/>
                        </a:rPr>
                        <a:t>・チューリヒ</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84183386"/>
                  </a:ext>
                </a:extLst>
              </a:tr>
              <a:tr h="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④ゲートウェイ型</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r>
                        <a:rPr kumimoji="1" lang="ja-JP" altLang="en-US" sz="1000" dirty="0">
                          <a:latin typeface="Meiryo UI" panose="020B0604030504040204" pitchFamily="50" charset="-128"/>
                          <a:ea typeface="Meiryo UI" panose="020B0604030504040204" pitchFamily="50" charset="-128"/>
                        </a:rPr>
                        <a:t>外国からある国・地域への投資の拠点</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入口</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・香港  ・</a:t>
                      </a:r>
                      <a:r>
                        <a:rPr kumimoji="1" lang="ja-JP" altLang="en-US" sz="1000" b="1" dirty="0">
                          <a:latin typeface="Meiryo UI" panose="020B0604030504040204" pitchFamily="50" charset="-128"/>
                          <a:ea typeface="Meiryo UI" panose="020B0604030504040204" pitchFamily="50" charset="-128"/>
                        </a:rPr>
                        <a:t>ロンドン</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85465172"/>
                  </a:ext>
                </a:extLst>
              </a:tr>
            </a:tbl>
          </a:graphicData>
        </a:graphic>
      </p:graphicFrame>
      <p:graphicFrame>
        <p:nvGraphicFramePr>
          <p:cNvPr id="58" name="表 23">
            <a:extLst>
              <a:ext uri="{FF2B5EF4-FFF2-40B4-BE49-F238E27FC236}">
                <a16:creationId xmlns:a16="http://schemas.microsoft.com/office/drawing/2014/main" id="{DBB38CD3-B348-43FE-B6DE-BA2F357D0902}"/>
              </a:ext>
            </a:extLst>
          </p:cNvPr>
          <p:cNvGraphicFramePr>
            <a:graphicFrameLocks noGrp="1"/>
          </p:cNvGraphicFramePr>
          <p:nvPr>
            <p:extLst/>
          </p:nvPr>
        </p:nvGraphicFramePr>
        <p:xfrm>
          <a:off x="2071141" y="5288651"/>
          <a:ext cx="8133120" cy="1456975"/>
        </p:xfrm>
        <a:graphic>
          <a:graphicData uri="http://schemas.openxmlformats.org/drawingml/2006/table">
            <a:tbl>
              <a:tblPr firstRow="1" bandRow="1"/>
              <a:tblGrid>
                <a:gridCol w="1992153">
                  <a:extLst>
                    <a:ext uri="{9D8B030D-6E8A-4147-A177-3AD203B41FA5}">
                      <a16:colId xmlns:a16="http://schemas.microsoft.com/office/drawing/2014/main" val="1617604239"/>
                    </a:ext>
                  </a:extLst>
                </a:gridCol>
                <a:gridCol w="2478044">
                  <a:extLst>
                    <a:ext uri="{9D8B030D-6E8A-4147-A177-3AD203B41FA5}">
                      <a16:colId xmlns:a16="http://schemas.microsoft.com/office/drawing/2014/main" val="227938015"/>
                    </a:ext>
                  </a:extLst>
                </a:gridCol>
                <a:gridCol w="1709568">
                  <a:extLst>
                    <a:ext uri="{9D8B030D-6E8A-4147-A177-3AD203B41FA5}">
                      <a16:colId xmlns:a16="http://schemas.microsoft.com/office/drawing/2014/main" val="2638854115"/>
                    </a:ext>
                  </a:extLst>
                </a:gridCol>
                <a:gridCol w="1953355">
                  <a:extLst>
                    <a:ext uri="{9D8B030D-6E8A-4147-A177-3AD203B41FA5}">
                      <a16:colId xmlns:a16="http://schemas.microsoft.com/office/drawing/2014/main" val="3425059527"/>
                    </a:ext>
                  </a:extLst>
                </a:gridCol>
              </a:tblGrid>
              <a:tr h="51209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機能・戦略・成り立ち</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概要</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期待できるメリット</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000" dirty="0">
                          <a:latin typeface="HGP創英角ｺﾞｼｯｸUB" panose="020B0900000000000000" pitchFamily="50" charset="-128"/>
                          <a:ea typeface="HGP創英角ｺﾞｼｯｸUB" panose="020B0900000000000000" pitchFamily="50" charset="-128"/>
                        </a:rPr>
                        <a:t>都市例</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478740909"/>
                  </a:ext>
                </a:extLst>
              </a:tr>
              <a:tr h="270673">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⑤特定のアセットへの特化</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r>
                        <a:rPr kumimoji="1" lang="ja-JP" altLang="en-US" sz="1000" dirty="0">
                          <a:latin typeface="Meiryo UI" panose="020B0604030504040204" pitchFamily="50" charset="-128"/>
                          <a:ea typeface="Meiryo UI" panose="020B0604030504040204" pitchFamily="50" charset="-128"/>
                        </a:rPr>
                        <a:t>特定のアセットへ特化した形で、</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主に各国の主要金融ハブとは別の</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金融ハブとして成立</a:t>
                      </a:r>
                      <a:endParaRPr kumimoji="1" lang="en-US" altLang="ja-JP" sz="1000" dirty="0">
                        <a:latin typeface="Meiryo UI" panose="020B0604030504040204" pitchFamily="50" charset="-128"/>
                        <a:ea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just" defTabSz="96012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特定の</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人材、企業、情報、資金等の集積</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・シカゴ　  ：先物</a:t>
                      </a:r>
                      <a:r>
                        <a:rPr kumimoji="1" lang="en-US" altLang="ja-JP" sz="1000"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世界最大</a:t>
                      </a:r>
                      <a:r>
                        <a:rPr kumimoji="1" lang="en-US" altLang="ja-JP" sz="1000" u="sng"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・釜山　   ：先物</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・ｴｼﾞﾝﾊﾞﾗ：</a:t>
                      </a:r>
                      <a:r>
                        <a:rPr kumimoji="1" lang="ja-JP" altLang="en-US" sz="1000" spc="-40" baseline="0" dirty="0">
                          <a:latin typeface="Meiryo UI" panose="020B0604030504040204" pitchFamily="50" charset="-128"/>
                          <a:ea typeface="Meiryo UI" panose="020B0604030504040204" pitchFamily="50" charset="-128"/>
                        </a:rPr>
                        <a:t>資産運用業</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01531846"/>
                  </a:ext>
                </a:extLst>
              </a:tr>
              <a:tr h="211831">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⑥タックスヘイブン</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租税回避地</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r>
                        <a:rPr kumimoji="1" lang="ja-JP" altLang="en-US" sz="1000" dirty="0">
                          <a:latin typeface="Meiryo UI" panose="020B0604030504040204" pitchFamily="50" charset="-128"/>
                          <a:ea typeface="Meiryo UI" panose="020B0604030504040204" pitchFamily="50" charset="-128"/>
                        </a:rPr>
                        <a:t>ペーペーカンパニーを設立し、記帳だけを管理することで、企業は無税、または低税率を享受</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just"/>
                      <a:r>
                        <a:rPr kumimoji="1" lang="ja-JP" altLang="en-US" sz="1000" dirty="0">
                          <a:latin typeface="Meiryo UI" panose="020B0604030504040204" pitchFamily="50" charset="-128"/>
                          <a:ea typeface="Meiryo UI" panose="020B0604030504040204" pitchFamily="50" charset="-128"/>
                        </a:rPr>
                        <a:t>法人の登記やファンドのブッキングに伴う税収など</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000" dirty="0">
                          <a:latin typeface="Meiryo UI" panose="020B0604030504040204" pitchFamily="50" charset="-128"/>
                          <a:ea typeface="Meiryo UI" panose="020B0604030504040204" pitchFamily="50" charset="-128"/>
                        </a:rPr>
                        <a:t>・ケイマン諸島 ・マーシャル諸島</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・マルタ</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13988154"/>
                  </a:ext>
                </a:extLst>
              </a:tr>
            </a:tbl>
          </a:graphicData>
        </a:graphic>
      </p:graphicFrame>
      <p:sp>
        <p:nvSpPr>
          <p:cNvPr id="60" name="正方形/長方形 59"/>
          <p:cNvSpPr/>
          <p:nvPr/>
        </p:nvSpPr>
        <p:spPr>
          <a:xfrm>
            <a:off x="1658057" y="621326"/>
            <a:ext cx="1873585" cy="331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首都機能型</a:t>
            </a:r>
          </a:p>
        </p:txBody>
      </p:sp>
      <p:sp>
        <p:nvSpPr>
          <p:cNvPr id="61" name="正方形/長方形 60"/>
          <p:cNvSpPr/>
          <p:nvPr/>
        </p:nvSpPr>
        <p:spPr>
          <a:xfrm>
            <a:off x="1658056" y="2957649"/>
            <a:ext cx="2384408" cy="331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クロスボーダーハブ型</a:t>
            </a:r>
          </a:p>
        </p:txBody>
      </p:sp>
      <p:sp>
        <p:nvSpPr>
          <p:cNvPr id="62" name="正方形/長方形 61"/>
          <p:cNvSpPr/>
          <p:nvPr/>
        </p:nvSpPr>
        <p:spPr>
          <a:xfrm>
            <a:off x="1658056" y="4899640"/>
            <a:ext cx="2384408" cy="331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その他</a:t>
            </a:r>
          </a:p>
        </p:txBody>
      </p:sp>
      <p:sp>
        <p:nvSpPr>
          <p:cNvPr id="15" name="正方形/長方形 14"/>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国際金融都市 主な機能の分類</a:t>
            </a:r>
          </a:p>
        </p:txBody>
      </p:sp>
    </p:spTree>
    <p:extLst>
      <p:ext uri="{BB962C8B-B14F-4D97-AF65-F5344CB8AC3E}">
        <p14:creationId xmlns:p14="http://schemas.microsoft.com/office/powerpoint/2010/main" val="1579399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データセンターの立地条件（デジタル）</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809018" y="6470251"/>
            <a:ext cx="2133600" cy="337038"/>
          </a:xfrm>
        </p:spPr>
        <p:txBody>
          <a:bodyPr/>
          <a:lstStyle/>
          <a:p>
            <a:fld id="{D2D8002D-B5B0-4BAC-B1F6-782DDCCE6D9C}" type="slidenum">
              <a:rPr kumimoji="1" lang="ja-JP" altLang="en-US" b="1" smtClean="0"/>
              <a:t>30</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627021" y="6520963"/>
            <a:ext cx="5679280" cy="276999"/>
          </a:xfrm>
          <a:prstGeom prst="rect">
            <a:avLst/>
          </a:prstGeom>
        </p:spPr>
        <p:txBody>
          <a:bodyPr wrap="square">
            <a:spAutoFit/>
          </a:bodyPr>
          <a:lstStyle/>
          <a:p>
            <a:pPr>
              <a:spcBef>
                <a:spcPct val="20000"/>
              </a:spcBef>
              <a:buClr>
                <a:schemeClr val="tx1"/>
              </a:buClr>
              <a:tabLst>
                <a:tab pos="920282" algn="l"/>
              </a:tabLst>
            </a:pPr>
            <a:r>
              <a:rPr lang="ja-JP" altLang="en-US" sz="1200" dirty="0">
                <a:latin typeface="+mn-ea"/>
                <a:cs typeface="メイリオ" panose="020B0604030504040204" pitchFamily="50" charset="-128"/>
              </a:rPr>
              <a:t>出典：内閣官房 成長戦略会議事務局 「基礎資料」（令和３年４月）</a:t>
            </a:r>
            <a:endParaRPr lang="en-US" altLang="ja-JP" sz="1200" b="1" dirty="0">
              <a:solidFill>
                <a:srgbClr val="000099"/>
              </a:solidFill>
              <a:latin typeface="+mn-ea"/>
            </a:endParaRPr>
          </a:p>
        </p:txBody>
      </p:sp>
      <p:pic>
        <p:nvPicPr>
          <p:cNvPr id="6" name="図 5"/>
          <p:cNvPicPr>
            <a:picLocks noChangeAspect="1"/>
          </p:cNvPicPr>
          <p:nvPr/>
        </p:nvPicPr>
        <p:blipFill>
          <a:blip r:embed="rId2"/>
          <a:stretch>
            <a:fillRect/>
          </a:stretch>
        </p:blipFill>
        <p:spPr>
          <a:xfrm>
            <a:off x="1789492" y="515772"/>
            <a:ext cx="8483861" cy="5088360"/>
          </a:xfrm>
          <a:prstGeom prst="rect">
            <a:avLst/>
          </a:prstGeom>
        </p:spPr>
      </p:pic>
      <p:pic>
        <p:nvPicPr>
          <p:cNvPr id="8" name="図 7"/>
          <p:cNvPicPr>
            <a:picLocks noChangeAspect="1"/>
          </p:cNvPicPr>
          <p:nvPr/>
        </p:nvPicPr>
        <p:blipFill>
          <a:blip r:embed="rId3"/>
          <a:stretch>
            <a:fillRect/>
          </a:stretch>
        </p:blipFill>
        <p:spPr>
          <a:xfrm>
            <a:off x="2341445" y="5842134"/>
            <a:ext cx="5964857" cy="413530"/>
          </a:xfrm>
          <a:prstGeom prst="rect">
            <a:avLst/>
          </a:prstGeom>
        </p:spPr>
      </p:pic>
    </p:spTree>
    <p:extLst>
      <p:ext uri="{BB962C8B-B14F-4D97-AF65-F5344CB8AC3E}">
        <p14:creationId xmlns:p14="http://schemas.microsoft.com/office/powerpoint/2010/main" val="425007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日本国内のデータセンターの立地状況（デジタル）</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781309" y="6460924"/>
            <a:ext cx="2133600" cy="337038"/>
          </a:xfrm>
        </p:spPr>
        <p:txBody>
          <a:bodyPr/>
          <a:lstStyle/>
          <a:p>
            <a:fld id="{D2D8002D-B5B0-4BAC-B1F6-782DDCCE6D9C}" type="slidenum">
              <a:rPr kumimoji="1" lang="ja-JP" altLang="en-US" b="1" smtClean="0"/>
              <a:t>31</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627021" y="6520963"/>
            <a:ext cx="5679280" cy="276999"/>
          </a:xfrm>
          <a:prstGeom prst="rect">
            <a:avLst/>
          </a:prstGeom>
        </p:spPr>
        <p:txBody>
          <a:bodyPr wrap="square">
            <a:spAutoFit/>
          </a:bodyPr>
          <a:lstStyle/>
          <a:p>
            <a:pPr>
              <a:spcBef>
                <a:spcPct val="20000"/>
              </a:spcBef>
              <a:buClr>
                <a:schemeClr val="tx1"/>
              </a:buClr>
              <a:tabLst>
                <a:tab pos="920282" algn="l"/>
              </a:tabLst>
            </a:pPr>
            <a:r>
              <a:rPr lang="ja-JP" altLang="en-US" sz="1200" dirty="0">
                <a:latin typeface="+mn-ea"/>
                <a:cs typeface="メイリオ" panose="020B0604030504040204" pitchFamily="50" charset="-128"/>
              </a:rPr>
              <a:t>出典：内閣官房 成長戦略会議事務局 「基礎資料」（令和３年４月）</a:t>
            </a:r>
            <a:endParaRPr lang="en-US" altLang="ja-JP" sz="1200" b="1" dirty="0">
              <a:solidFill>
                <a:srgbClr val="000099"/>
              </a:solidFill>
              <a:latin typeface="+mn-ea"/>
            </a:endParaRPr>
          </a:p>
        </p:txBody>
      </p:sp>
      <p:pic>
        <p:nvPicPr>
          <p:cNvPr id="2" name="図 1"/>
          <p:cNvPicPr>
            <a:picLocks noChangeAspect="1"/>
          </p:cNvPicPr>
          <p:nvPr/>
        </p:nvPicPr>
        <p:blipFill>
          <a:blip r:embed="rId2"/>
          <a:stretch>
            <a:fillRect/>
          </a:stretch>
        </p:blipFill>
        <p:spPr>
          <a:xfrm>
            <a:off x="1971675" y="512928"/>
            <a:ext cx="8248650" cy="4876800"/>
          </a:xfrm>
          <a:prstGeom prst="rect">
            <a:avLst/>
          </a:prstGeom>
        </p:spPr>
      </p:pic>
      <p:pic>
        <p:nvPicPr>
          <p:cNvPr id="3" name="図 2"/>
          <p:cNvPicPr>
            <a:picLocks noChangeAspect="1"/>
          </p:cNvPicPr>
          <p:nvPr/>
        </p:nvPicPr>
        <p:blipFill>
          <a:blip r:embed="rId3"/>
          <a:stretch>
            <a:fillRect/>
          </a:stretch>
        </p:blipFill>
        <p:spPr>
          <a:xfrm>
            <a:off x="2477425" y="5784590"/>
            <a:ext cx="6480767" cy="520677"/>
          </a:xfrm>
          <a:prstGeom prst="rect">
            <a:avLst/>
          </a:prstGeom>
        </p:spPr>
      </p:pic>
    </p:spTree>
    <p:extLst>
      <p:ext uri="{BB962C8B-B14F-4D97-AF65-F5344CB8AC3E}">
        <p14:creationId xmlns:p14="http://schemas.microsoft.com/office/powerpoint/2010/main" val="68915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人材の所属先の国際比較（デジタル）</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804772" y="6461627"/>
            <a:ext cx="2133600" cy="337038"/>
          </a:xfrm>
        </p:spPr>
        <p:txBody>
          <a:bodyPr/>
          <a:lstStyle/>
          <a:p>
            <a:fld id="{D2D8002D-B5B0-4BAC-B1F6-782DDCCE6D9C}" type="slidenum">
              <a:rPr kumimoji="1" lang="ja-JP" altLang="en-US" b="1" smtClean="0"/>
              <a:t>32</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627021" y="6534611"/>
            <a:ext cx="5679280" cy="276999"/>
          </a:xfrm>
          <a:prstGeom prst="rect">
            <a:avLst/>
          </a:prstGeom>
        </p:spPr>
        <p:txBody>
          <a:bodyPr wrap="square">
            <a:spAutoFit/>
          </a:bodyPr>
          <a:lstStyle/>
          <a:p>
            <a:pPr>
              <a:spcBef>
                <a:spcPct val="20000"/>
              </a:spcBef>
              <a:buClr>
                <a:schemeClr val="tx1"/>
              </a:buClr>
              <a:tabLst>
                <a:tab pos="920282" algn="l"/>
              </a:tabLst>
            </a:pPr>
            <a:r>
              <a:rPr lang="ja-JP" altLang="en-US" sz="1200" dirty="0">
                <a:latin typeface="+mn-ea"/>
                <a:cs typeface="メイリオ" panose="020B0604030504040204" pitchFamily="50" charset="-128"/>
              </a:rPr>
              <a:t>出典：内閣官房 成長戦略会議事務局 「基礎資料」（令和３年４月）</a:t>
            </a:r>
            <a:endParaRPr lang="en-US" altLang="ja-JP" sz="1200" b="1" dirty="0">
              <a:solidFill>
                <a:srgbClr val="000099"/>
              </a:solidFill>
              <a:latin typeface="+mn-ea"/>
            </a:endParaRPr>
          </a:p>
        </p:txBody>
      </p:sp>
      <p:pic>
        <p:nvPicPr>
          <p:cNvPr id="4" name="図 3"/>
          <p:cNvPicPr>
            <a:picLocks noChangeAspect="1"/>
          </p:cNvPicPr>
          <p:nvPr/>
        </p:nvPicPr>
        <p:blipFill>
          <a:blip r:embed="rId2"/>
          <a:stretch>
            <a:fillRect/>
          </a:stretch>
        </p:blipFill>
        <p:spPr>
          <a:xfrm>
            <a:off x="1843443" y="516126"/>
            <a:ext cx="8652698" cy="4942978"/>
          </a:xfrm>
          <a:prstGeom prst="rect">
            <a:avLst/>
          </a:prstGeom>
        </p:spPr>
      </p:pic>
      <p:pic>
        <p:nvPicPr>
          <p:cNvPr id="5" name="図 4"/>
          <p:cNvPicPr>
            <a:picLocks noChangeAspect="1"/>
          </p:cNvPicPr>
          <p:nvPr/>
        </p:nvPicPr>
        <p:blipFill>
          <a:blip r:embed="rId3"/>
          <a:stretch>
            <a:fillRect/>
          </a:stretch>
        </p:blipFill>
        <p:spPr>
          <a:xfrm>
            <a:off x="2140921" y="5730151"/>
            <a:ext cx="8730651" cy="628948"/>
          </a:xfrm>
          <a:prstGeom prst="rect">
            <a:avLst/>
          </a:prstGeom>
        </p:spPr>
      </p:pic>
    </p:spTree>
    <p:extLst>
      <p:ext uri="{BB962C8B-B14F-4D97-AF65-F5344CB8AC3E}">
        <p14:creationId xmlns:p14="http://schemas.microsoft.com/office/powerpoint/2010/main" val="24137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27"/>
          <p:cNvSpPr/>
          <p:nvPr/>
        </p:nvSpPr>
        <p:spPr>
          <a:xfrm>
            <a:off x="1739900" y="774700"/>
            <a:ext cx="8676580" cy="1430165"/>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algn="ctr">
              <a:defRPr/>
            </a:pPr>
            <a:endParaRPr kumimoji="0" lang="ja-JP" altLang="en-US" kern="0" dirty="0">
              <a:solidFill>
                <a:prstClr val="white"/>
              </a:solidFill>
              <a:latin typeface="Calibri"/>
            </a:endParaRPr>
          </a:p>
        </p:txBody>
      </p:sp>
      <p:sp>
        <p:nvSpPr>
          <p:cNvPr id="16" name="テキスト ボックス 7"/>
          <p:cNvSpPr txBox="1">
            <a:spLocks noChangeArrowheads="1"/>
          </p:cNvSpPr>
          <p:nvPr/>
        </p:nvSpPr>
        <p:spPr bwMode="auto">
          <a:xfrm>
            <a:off x="1766346" y="928135"/>
            <a:ext cx="8839200" cy="1082348"/>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a:t>
            </a:r>
            <a:r>
              <a:rPr lang="ja-JP" altLang="en-US" sz="1800" b="1" u="sng" spc="-80" dirty="0">
                <a:solidFill>
                  <a:srgbClr val="FF0000"/>
                </a:solidFill>
                <a:latin typeface="Meiryo UI" pitchFamily="50" charset="-128"/>
                <a:ea typeface="Meiryo UI" pitchFamily="50" charset="-128"/>
                <a:cs typeface="Meiryo UI" pitchFamily="50" charset="-128"/>
              </a:rPr>
              <a:t>金融機関のミドル・バックオフィス</a:t>
            </a:r>
            <a:r>
              <a:rPr lang="ja-JP" altLang="en-US" sz="1800" spc="-80" dirty="0">
                <a:solidFill>
                  <a:srgbClr val="000000"/>
                </a:solidFill>
                <a:latin typeface="Meiryo UI" pitchFamily="50" charset="-128"/>
                <a:ea typeface="Meiryo UI" pitchFamily="50" charset="-128"/>
                <a:cs typeface="Meiryo UI" pitchFamily="50" charset="-128"/>
              </a:rPr>
              <a:t>が集まる機能型金融都市として、米国のフェニックスが挙げられる。</a:t>
            </a:r>
          </a:p>
          <a:p>
            <a:pPr eaLnBrk="1" hangingPunct="1">
              <a:spcBef>
                <a:spcPts val="600"/>
              </a:spcBef>
              <a:spcAft>
                <a:spcPts val="400"/>
              </a:spcAft>
              <a:buNone/>
              <a:defRPr/>
            </a:pPr>
            <a:r>
              <a:rPr lang="ja-JP" altLang="en-US" sz="1800" spc="-80" dirty="0">
                <a:solidFill>
                  <a:srgbClr val="000000"/>
                </a:solidFill>
                <a:latin typeface="Meiryo UI" pitchFamily="50" charset="-128"/>
                <a:ea typeface="Meiryo UI" pitchFamily="50" charset="-128"/>
                <a:cs typeface="Meiryo UI" pitchFamily="50" charset="-128"/>
              </a:rPr>
              <a:t>⚫ フェニックスは、人口</a:t>
            </a:r>
            <a:r>
              <a:rPr lang="en-US" altLang="ja-JP" sz="1800" spc="-80" dirty="0">
                <a:solidFill>
                  <a:srgbClr val="000000"/>
                </a:solidFill>
                <a:latin typeface="Meiryo UI" pitchFamily="50" charset="-128"/>
                <a:ea typeface="Meiryo UI" pitchFamily="50" charset="-128"/>
                <a:cs typeface="Meiryo UI" pitchFamily="50" charset="-128"/>
              </a:rPr>
              <a:t>495</a:t>
            </a:r>
            <a:r>
              <a:rPr lang="ja-JP" altLang="en-US" sz="1800" spc="-80" dirty="0">
                <a:solidFill>
                  <a:srgbClr val="000000"/>
                </a:solidFill>
                <a:latin typeface="Meiryo UI" pitchFamily="50" charset="-128"/>
                <a:ea typeface="Meiryo UI" pitchFamily="50" charset="-128"/>
                <a:cs typeface="Meiryo UI" pitchFamily="50" charset="-128"/>
              </a:rPr>
              <a:t>万人、名目</a:t>
            </a:r>
            <a:r>
              <a:rPr lang="en-US" altLang="ja-JP" sz="1800" spc="-80" dirty="0">
                <a:solidFill>
                  <a:srgbClr val="000000"/>
                </a:solidFill>
                <a:latin typeface="Meiryo UI" pitchFamily="50" charset="-128"/>
                <a:ea typeface="Meiryo UI" pitchFamily="50" charset="-128"/>
                <a:cs typeface="Meiryo UI" pitchFamily="50" charset="-128"/>
              </a:rPr>
              <a:t>GDP</a:t>
            </a:r>
            <a:r>
              <a:rPr lang="ja-JP" altLang="en-US" sz="1800" spc="-80" dirty="0">
                <a:solidFill>
                  <a:srgbClr val="000000"/>
                </a:solidFill>
                <a:latin typeface="Meiryo UI" pitchFamily="50" charset="-128"/>
                <a:ea typeface="Meiryo UI" pitchFamily="50" charset="-128"/>
                <a:cs typeface="Meiryo UI" pitchFamily="50" charset="-128"/>
              </a:rPr>
              <a:t>が</a:t>
            </a:r>
            <a:r>
              <a:rPr lang="en-US" altLang="ja-JP" sz="1800" spc="-80" dirty="0">
                <a:solidFill>
                  <a:srgbClr val="000000"/>
                </a:solidFill>
                <a:latin typeface="Meiryo UI" pitchFamily="50" charset="-128"/>
                <a:ea typeface="Meiryo UI" pitchFamily="50" charset="-128"/>
                <a:cs typeface="Meiryo UI" pitchFamily="50" charset="-128"/>
              </a:rPr>
              <a:t>2,721</a:t>
            </a:r>
            <a:r>
              <a:rPr lang="ja-JP" altLang="en-US" sz="1800" spc="-80" dirty="0">
                <a:solidFill>
                  <a:srgbClr val="000000"/>
                </a:solidFill>
                <a:latin typeface="Meiryo UI" pitchFamily="50" charset="-128"/>
                <a:ea typeface="Meiryo UI" pitchFamily="50" charset="-128"/>
                <a:cs typeface="Meiryo UI" pitchFamily="50" charset="-128"/>
              </a:rPr>
              <a:t>億ドルの大都市であるが、コールセンターにおける</a:t>
            </a:r>
            <a:r>
              <a:rPr lang="en-US" altLang="ja-JP" sz="1800" spc="-80" dirty="0">
                <a:solidFill>
                  <a:srgbClr val="000000"/>
                </a:solidFill>
                <a:latin typeface="Meiryo UI" pitchFamily="50" charset="-128"/>
                <a:ea typeface="Meiryo UI" pitchFamily="50" charset="-128"/>
                <a:cs typeface="Meiryo UI" pitchFamily="50" charset="-128"/>
              </a:rPr>
              <a:t/>
            </a:r>
            <a:br>
              <a:rPr lang="en-US" altLang="ja-JP" sz="1800" spc="-80" dirty="0">
                <a:solidFill>
                  <a:srgbClr val="000000"/>
                </a:solidFill>
                <a:latin typeface="Meiryo UI" pitchFamily="50" charset="-128"/>
                <a:ea typeface="Meiryo UI" pitchFamily="50" charset="-128"/>
                <a:cs typeface="Meiryo UI" pitchFamily="50" charset="-128"/>
              </a:rPr>
            </a:br>
            <a:r>
              <a:rPr lang="ja-JP" altLang="en-US" sz="1800" spc="-80" dirty="0">
                <a:solidFill>
                  <a:srgbClr val="000000"/>
                </a:solidFill>
                <a:latin typeface="Meiryo UI" pitchFamily="50" charset="-128"/>
                <a:ea typeface="Meiryo UI" pitchFamily="50" charset="-128"/>
                <a:cs typeface="Meiryo UI" pitchFamily="50" charset="-128"/>
              </a:rPr>
              <a:t>　　雇用者数で全米首位であり、その３割程度を金融・保険業が全体が占める</a:t>
            </a:r>
            <a:r>
              <a:rPr lang="ja-JP" altLang="en-US" sz="2000" spc="-80" dirty="0">
                <a:solidFill>
                  <a:srgbClr val="000000"/>
                </a:solidFill>
                <a:latin typeface="Meiryo UI" pitchFamily="50" charset="-128"/>
                <a:ea typeface="Meiryo UI" pitchFamily="50" charset="-128"/>
                <a:cs typeface="Meiryo UI" pitchFamily="50" charset="-128"/>
              </a:rPr>
              <a:t>。</a:t>
            </a:r>
          </a:p>
        </p:txBody>
      </p:sp>
      <p:sp>
        <p:nvSpPr>
          <p:cNvPr id="9" name="正方形/長方形 8"/>
          <p:cNvSpPr/>
          <p:nvPr/>
        </p:nvSpPr>
        <p:spPr>
          <a:xfrm>
            <a:off x="1991544" y="6395920"/>
            <a:ext cx="2232248" cy="369332"/>
          </a:xfrm>
          <a:prstGeom prst="rect">
            <a:avLst/>
          </a:prstGeom>
          <a:solidFill>
            <a:schemeClr val="bg1"/>
          </a:solidFill>
          <a:ln w="6350">
            <a:noFill/>
          </a:ln>
        </p:spPr>
        <p:txBody>
          <a:bodyPr wrap="square" anchor="ctr">
            <a:spAutoFit/>
          </a:bodyPr>
          <a:lstStyle/>
          <a:p>
            <a:pPr algn="ctr"/>
            <a:r>
              <a:rPr lang="ja-JP" altLang="en-US" dirty="0">
                <a:latin typeface="Meiryo UI" panose="020B0604030504040204" pitchFamily="50" charset="-128"/>
                <a:ea typeface="Meiryo UI" panose="020B0604030504040204" pitchFamily="50" charset="-128"/>
              </a:rPr>
              <a:t>　</a:t>
            </a: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1683" y="2574758"/>
            <a:ext cx="8911899" cy="4117913"/>
          </a:xfrm>
          <a:prstGeom prst="rect">
            <a:avLst/>
          </a:prstGeom>
        </p:spPr>
      </p:pic>
      <p:sp>
        <p:nvSpPr>
          <p:cNvPr id="10" name="テキスト ボックス 9">
            <a:extLst>
              <a:ext uri="{FF2B5EF4-FFF2-40B4-BE49-F238E27FC236}">
                <a16:creationId xmlns:a16="http://schemas.microsoft.com/office/drawing/2014/main" id="{ED712417-5CF9-4649-A647-AF0808E90BC0}"/>
              </a:ext>
            </a:extLst>
          </p:cNvPr>
          <p:cNvSpPr txBox="1"/>
          <p:nvPr/>
        </p:nvSpPr>
        <p:spPr>
          <a:xfrm>
            <a:off x="5447928" y="6680525"/>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各国における第２・３の国際金融都市 ～ミドル・</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バックオフィス：米</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・フェニックス～</a:t>
            </a:r>
          </a:p>
        </p:txBody>
      </p:sp>
      <p:sp>
        <p:nvSpPr>
          <p:cNvPr id="2" name="スライド番号プレースホルダー 1"/>
          <p:cNvSpPr>
            <a:spLocks noGrp="1"/>
          </p:cNvSpPr>
          <p:nvPr>
            <p:ph type="sldNum" sz="quarter" idx="12"/>
          </p:nvPr>
        </p:nvSpPr>
        <p:spPr>
          <a:xfrm>
            <a:off x="9134518" y="6327546"/>
            <a:ext cx="2743200" cy="365125"/>
          </a:xfrm>
        </p:spPr>
        <p:txBody>
          <a:bodyPr/>
          <a:lstStyle/>
          <a:p>
            <a:fld id="{825D378E-ED99-4649-A88A-944E4C47FAFD}" type="slidenum">
              <a:rPr kumimoji="1" lang="ja-JP" altLang="en-US" smtClean="0"/>
              <a:t>33</a:t>
            </a:fld>
            <a:endParaRPr kumimoji="1" lang="ja-JP" altLang="en-US" dirty="0"/>
          </a:p>
        </p:txBody>
      </p:sp>
    </p:spTree>
    <p:extLst>
      <p:ext uri="{BB962C8B-B14F-4D97-AF65-F5344CB8AC3E}">
        <p14:creationId xmlns:p14="http://schemas.microsoft.com/office/powerpoint/2010/main" val="354324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27"/>
          <p:cNvSpPr/>
          <p:nvPr/>
        </p:nvSpPr>
        <p:spPr>
          <a:xfrm>
            <a:off x="1739900" y="774700"/>
            <a:ext cx="8676580" cy="1712837"/>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algn="ctr">
              <a:defRPr/>
            </a:pPr>
            <a:endParaRPr kumimoji="0" lang="ja-JP" altLang="en-US" kern="0" dirty="0">
              <a:solidFill>
                <a:prstClr val="white"/>
              </a:solidFill>
              <a:latin typeface="Calibri"/>
            </a:endParaRPr>
          </a:p>
        </p:txBody>
      </p:sp>
      <p:sp>
        <p:nvSpPr>
          <p:cNvPr id="16" name="テキスト ボックス 7"/>
          <p:cNvSpPr txBox="1">
            <a:spLocks noChangeArrowheads="1"/>
          </p:cNvSpPr>
          <p:nvPr/>
        </p:nvSpPr>
        <p:spPr bwMode="auto">
          <a:xfrm>
            <a:off x="1766346" y="866351"/>
            <a:ext cx="8839200" cy="1559401"/>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a:t>
            </a:r>
            <a:r>
              <a:rPr lang="ja-JP" altLang="en-US" sz="1800" spc="-80" dirty="0">
                <a:latin typeface="Meiryo UI" pitchFamily="50" charset="-128"/>
                <a:ea typeface="Meiryo UI" pitchFamily="50" charset="-128"/>
                <a:cs typeface="Meiryo UI" pitchFamily="50" charset="-128"/>
              </a:rPr>
              <a:t>フェニックスにミドル・バックオフィスが集積した背景には、①米国内の他の都市と比較して、</a:t>
            </a:r>
            <a:r>
              <a:rPr lang="ja-JP" altLang="en-US" sz="1800" b="1" u="sng" spc="-80" dirty="0">
                <a:solidFill>
                  <a:srgbClr val="FF0000"/>
                </a:solidFill>
                <a:latin typeface="Meiryo UI" pitchFamily="50" charset="-128"/>
                <a:ea typeface="Meiryo UI" pitchFamily="50" charset="-128"/>
                <a:cs typeface="Meiryo UI" pitchFamily="50" charset="-128"/>
              </a:rPr>
              <a:t>賃金や</a:t>
            </a:r>
            <a:r>
              <a:rPr lang="en-US" altLang="ja-JP" sz="1800" b="1" u="sng" spc="-80" dirty="0">
                <a:solidFill>
                  <a:srgbClr val="FF0000"/>
                </a:solidFill>
                <a:latin typeface="Meiryo UI" pitchFamily="50" charset="-128"/>
                <a:ea typeface="Meiryo UI" pitchFamily="50" charset="-128"/>
                <a:cs typeface="Meiryo UI" pitchFamily="50" charset="-128"/>
              </a:rPr>
              <a:t/>
            </a:r>
            <a:br>
              <a:rPr lang="en-US" altLang="ja-JP" sz="1800" b="1" u="sng" spc="-80" dirty="0">
                <a:solidFill>
                  <a:srgbClr val="FF0000"/>
                </a:solidFill>
                <a:latin typeface="Meiryo UI" pitchFamily="50" charset="-128"/>
                <a:ea typeface="Meiryo UI" pitchFamily="50" charset="-128"/>
                <a:cs typeface="Meiryo UI" pitchFamily="50" charset="-128"/>
              </a:rPr>
            </a:br>
            <a:r>
              <a:rPr lang="en-US" altLang="ja-JP" sz="1800" spc="-80" dirty="0">
                <a:solidFill>
                  <a:srgbClr val="FF0000"/>
                </a:solidFill>
                <a:latin typeface="Meiryo UI" pitchFamily="50" charset="-128"/>
                <a:ea typeface="Meiryo UI" pitchFamily="50" charset="-128"/>
                <a:cs typeface="Meiryo UI" pitchFamily="50" charset="-128"/>
              </a:rPr>
              <a:t>   </a:t>
            </a:r>
            <a:r>
              <a:rPr lang="ja-JP" altLang="en-US" sz="1800" b="1" u="sng" spc="-80" dirty="0">
                <a:solidFill>
                  <a:srgbClr val="FF0000"/>
                </a:solidFill>
                <a:latin typeface="Meiryo UI" pitchFamily="50" charset="-128"/>
                <a:ea typeface="Meiryo UI" pitchFamily="50" charset="-128"/>
                <a:cs typeface="Meiryo UI" pitchFamily="50" charset="-128"/>
              </a:rPr>
              <a:t>社会保険料等の人件費が安価</a:t>
            </a:r>
            <a:r>
              <a:rPr lang="ja-JP" altLang="en-US" sz="1800" spc="-80" dirty="0">
                <a:latin typeface="Meiryo UI" pitchFamily="50" charset="-128"/>
                <a:ea typeface="Meiryo UI" pitchFamily="50" charset="-128"/>
                <a:cs typeface="Meiryo UI" pitchFamily="50" charset="-128"/>
              </a:rPr>
              <a:t>であること、②ロサンゼルスやダラスなどの大都市と比較して、</a:t>
            </a:r>
            <a:r>
              <a:rPr lang="en-US" altLang="ja-JP" sz="1800" spc="-80" dirty="0">
                <a:latin typeface="Meiryo UI" pitchFamily="50" charset="-128"/>
                <a:ea typeface="Meiryo UI" pitchFamily="50" charset="-128"/>
                <a:cs typeface="Meiryo UI" pitchFamily="50" charset="-128"/>
              </a:rPr>
              <a:t/>
            </a:r>
            <a:br>
              <a:rPr lang="en-US" altLang="ja-JP" sz="1800" spc="-80" dirty="0">
                <a:latin typeface="Meiryo UI" pitchFamily="50" charset="-128"/>
                <a:ea typeface="Meiryo UI" pitchFamily="50" charset="-128"/>
                <a:cs typeface="Meiryo UI" pitchFamily="50" charset="-128"/>
              </a:rPr>
            </a:br>
            <a:r>
              <a:rPr lang="en-US" altLang="ja-JP" sz="1800" spc="-80" dirty="0">
                <a:latin typeface="Meiryo UI" pitchFamily="50" charset="-128"/>
                <a:ea typeface="Meiryo UI" pitchFamily="50" charset="-128"/>
                <a:cs typeface="Meiryo UI" pitchFamily="50" charset="-128"/>
              </a:rPr>
              <a:t>   </a:t>
            </a:r>
            <a:r>
              <a:rPr lang="ja-JP" altLang="en-US" sz="1800" b="1" u="sng" spc="-80" dirty="0">
                <a:solidFill>
                  <a:srgbClr val="FF0000"/>
                </a:solidFill>
                <a:latin typeface="Meiryo UI" pitchFamily="50" charset="-128"/>
                <a:ea typeface="Meiryo UI" pitchFamily="50" charset="-128"/>
                <a:cs typeface="Meiryo UI" pitchFamily="50" charset="-128"/>
              </a:rPr>
              <a:t>不動産コストも抑えられる</a:t>
            </a:r>
            <a:r>
              <a:rPr lang="ja-JP" altLang="en-US" sz="1800" spc="-80" dirty="0">
                <a:latin typeface="Meiryo UI" pitchFamily="50" charset="-128"/>
                <a:ea typeface="Meiryo UI" pitchFamily="50" charset="-128"/>
                <a:cs typeface="Meiryo UI" pitchFamily="50" charset="-128"/>
              </a:rPr>
              <a:t>ことが挙げられる。</a:t>
            </a:r>
          </a:p>
          <a:p>
            <a:pPr eaLnBrk="1" hangingPunct="1">
              <a:spcBef>
                <a:spcPct val="0"/>
              </a:spcBef>
              <a:spcAft>
                <a:spcPts val="400"/>
              </a:spcAft>
              <a:buNone/>
              <a:defRPr/>
            </a:pPr>
            <a:r>
              <a:rPr lang="ja-JP" altLang="en-US" sz="1800" spc="-80" dirty="0">
                <a:latin typeface="Meiryo UI" pitchFamily="50" charset="-128"/>
                <a:ea typeface="Meiryo UI" pitchFamily="50" charset="-128"/>
                <a:cs typeface="Meiryo UI" pitchFamily="50" charset="-128"/>
              </a:rPr>
              <a:t>⚫ </a:t>
            </a:r>
            <a:r>
              <a:rPr lang="en-US" altLang="ja-JP" sz="1800" spc="-80" dirty="0">
                <a:latin typeface="Meiryo UI" pitchFamily="50" charset="-128"/>
                <a:ea typeface="Meiryo UI" pitchFamily="50" charset="-128"/>
                <a:cs typeface="Meiryo UI" pitchFamily="50" charset="-128"/>
              </a:rPr>
              <a:t>2015</a:t>
            </a:r>
            <a:r>
              <a:rPr lang="ja-JP" altLang="en-US" sz="1800" spc="-80" dirty="0">
                <a:latin typeface="Meiryo UI" pitchFamily="50" charset="-128"/>
                <a:ea typeface="Meiryo UI" pitchFamily="50" charset="-128"/>
                <a:cs typeface="Meiryo UI" pitchFamily="50" charset="-128"/>
              </a:rPr>
              <a:t>年以降、フェニックスには、大手の銀行、保険会社、証券会社が相次いで進出しており、</a:t>
            </a:r>
            <a:r>
              <a:rPr lang="en-US" altLang="ja-JP" sz="1800" spc="-80" dirty="0">
                <a:latin typeface="Meiryo UI" pitchFamily="50" charset="-128"/>
                <a:ea typeface="Meiryo UI" pitchFamily="50" charset="-128"/>
                <a:cs typeface="Meiryo UI" pitchFamily="50" charset="-128"/>
              </a:rPr>
              <a:t/>
            </a:r>
            <a:br>
              <a:rPr lang="en-US" altLang="ja-JP" sz="1800" spc="-80" dirty="0">
                <a:latin typeface="Meiryo UI" pitchFamily="50" charset="-128"/>
                <a:ea typeface="Meiryo UI" pitchFamily="50" charset="-128"/>
                <a:cs typeface="Meiryo UI" pitchFamily="50" charset="-128"/>
              </a:rPr>
            </a:br>
            <a:r>
              <a:rPr lang="en-US" altLang="ja-JP" sz="1800" spc="-80" dirty="0">
                <a:latin typeface="Meiryo UI" pitchFamily="50" charset="-128"/>
                <a:ea typeface="Meiryo UI" pitchFamily="50" charset="-128"/>
                <a:cs typeface="Meiryo UI" pitchFamily="50" charset="-128"/>
              </a:rPr>
              <a:t>   </a:t>
            </a:r>
            <a:r>
              <a:rPr lang="ja-JP" altLang="en-US" sz="1800" spc="-80" dirty="0">
                <a:latin typeface="Meiryo UI" pitchFamily="50" charset="-128"/>
                <a:ea typeface="Meiryo UI" pitchFamily="50" charset="-128"/>
                <a:cs typeface="Meiryo UI" pitchFamily="50" charset="-128"/>
              </a:rPr>
              <a:t>雇用</a:t>
            </a:r>
            <a:r>
              <a:rPr lang="en-US" altLang="ja-JP" sz="1800" spc="-80" dirty="0">
                <a:latin typeface="Meiryo UI" pitchFamily="50" charset="-128"/>
                <a:ea typeface="Meiryo UI" pitchFamily="50" charset="-128"/>
                <a:cs typeface="Meiryo UI" pitchFamily="50" charset="-128"/>
              </a:rPr>
              <a:t> </a:t>
            </a:r>
            <a:r>
              <a:rPr lang="ja-JP" altLang="en-US" sz="1800" spc="-80" dirty="0" err="1">
                <a:latin typeface="Meiryo UI" pitchFamily="50" charset="-128"/>
                <a:ea typeface="Meiryo UI" pitchFamily="50" charset="-128"/>
                <a:cs typeface="Meiryo UI" pitchFamily="50" charset="-128"/>
              </a:rPr>
              <a:t>を拡</a:t>
            </a:r>
            <a:r>
              <a:rPr lang="ja-JP" altLang="en-US" sz="1800" spc="-80" dirty="0">
                <a:latin typeface="Meiryo UI" pitchFamily="50" charset="-128"/>
                <a:ea typeface="Meiryo UI" pitchFamily="50" charset="-128"/>
                <a:cs typeface="Meiryo UI" pitchFamily="50" charset="-128"/>
              </a:rPr>
              <a:t>大</a:t>
            </a:r>
            <a:r>
              <a:rPr lang="ja-JP" altLang="en-US" sz="2000" spc="-80" dirty="0">
                <a:latin typeface="Meiryo UI" pitchFamily="50" charset="-128"/>
                <a:ea typeface="Meiryo UI" pitchFamily="50" charset="-128"/>
                <a:cs typeface="Meiryo UI" pitchFamily="50" charset="-128"/>
              </a:rPr>
              <a:t>。</a:t>
            </a:r>
          </a:p>
        </p:txBody>
      </p:sp>
      <p:sp>
        <p:nvSpPr>
          <p:cNvPr id="9" name="正方形/長方形 8"/>
          <p:cNvSpPr/>
          <p:nvPr/>
        </p:nvSpPr>
        <p:spPr>
          <a:xfrm>
            <a:off x="1991544" y="6395920"/>
            <a:ext cx="2232248" cy="369332"/>
          </a:xfrm>
          <a:prstGeom prst="rect">
            <a:avLst/>
          </a:prstGeom>
          <a:solidFill>
            <a:schemeClr val="bg1"/>
          </a:solidFill>
          <a:ln w="6350">
            <a:noFill/>
          </a:ln>
        </p:spPr>
        <p:txBody>
          <a:bodyPr wrap="square" anchor="ctr">
            <a:spAutoFit/>
          </a:bodyPr>
          <a:lstStyle/>
          <a:p>
            <a:pPr algn="ctr"/>
            <a:r>
              <a:rPr lang="ja-JP" altLang="en-US" dirty="0">
                <a:latin typeface="Meiryo UI" panose="020B0604030504040204" pitchFamily="50" charset="-128"/>
                <a:ea typeface="Meiryo UI" panose="020B0604030504040204" pitchFamily="50" charset="-128"/>
              </a:rPr>
              <a:t>　</a:t>
            </a: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2570" y="2734959"/>
            <a:ext cx="8469129" cy="4058125"/>
          </a:xfrm>
          <a:prstGeom prst="rect">
            <a:avLst/>
          </a:prstGeom>
        </p:spPr>
      </p:pic>
      <p:sp>
        <p:nvSpPr>
          <p:cNvPr id="10" name="正方形/長方形 9"/>
          <p:cNvSpPr/>
          <p:nvPr/>
        </p:nvSpPr>
        <p:spPr>
          <a:xfrm>
            <a:off x="1900081" y="6476308"/>
            <a:ext cx="4483951" cy="369332"/>
          </a:xfrm>
          <a:prstGeom prst="rect">
            <a:avLst/>
          </a:prstGeom>
          <a:solidFill>
            <a:schemeClr val="bg1"/>
          </a:solidFill>
          <a:ln w="6350">
            <a:noFill/>
          </a:ln>
        </p:spPr>
        <p:txBody>
          <a:bodyPr wrap="square" anchor="ctr">
            <a:spAutoFit/>
          </a:bodyPr>
          <a:lstStyle/>
          <a:p>
            <a:pPr algn="ctr"/>
            <a:r>
              <a:rPr lang="ja-JP" altLang="en-US" dirty="0">
                <a:latin typeface="Meiryo UI" panose="020B0604030504040204" pitchFamily="50" charset="-128"/>
                <a:ea typeface="Meiryo UI" panose="020B0604030504040204" pitchFamily="50" charset="-128"/>
              </a:rPr>
              <a:t>　</a:t>
            </a:r>
          </a:p>
        </p:txBody>
      </p:sp>
      <p:sp>
        <p:nvSpPr>
          <p:cNvPr id="13" name="テキスト ボックス 12">
            <a:extLst>
              <a:ext uri="{FF2B5EF4-FFF2-40B4-BE49-F238E27FC236}">
                <a16:creationId xmlns:a16="http://schemas.microsoft.com/office/drawing/2014/main" id="{ED712417-5CF9-4649-A647-AF0808E90BC0}"/>
              </a:ext>
            </a:extLst>
          </p:cNvPr>
          <p:cNvSpPr txBox="1"/>
          <p:nvPr/>
        </p:nvSpPr>
        <p:spPr>
          <a:xfrm>
            <a:off x="5447928" y="6680525"/>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各国における第２・３の国際金融都市 ～ミドル・</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バックオフィス：米</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・フェニックス～</a:t>
            </a:r>
          </a:p>
        </p:txBody>
      </p:sp>
      <p:sp>
        <p:nvSpPr>
          <p:cNvPr id="3" name="スライド番号プレースホルダー 2"/>
          <p:cNvSpPr>
            <a:spLocks noGrp="1"/>
          </p:cNvSpPr>
          <p:nvPr>
            <p:ph type="sldNum" sz="quarter" idx="12"/>
          </p:nvPr>
        </p:nvSpPr>
        <p:spPr>
          <a:xfrm>
            <a:off x="9175924" y="6346791"/>
            <a:ext cx="2743200" cy="365125"/>
          </a:xfrm>
        </p:spPr>
        <p:txBody>
          <a:bodyPr/>
          <a:lstStyle/>
          <a:p>
            <a:fld id="{825D378E-ED99-4649-A88A-944E4C47FAFD}" type="slidenum">
              <a:rPr kumimoji="1" lang="ja-JP" altLang="en-US" smtClean="0"/>
              <a:t>34</a:t>
            </a:fld>
            <a:endParaRPr kumimoji="1" lang="ja-JP" altLang="en-US" dirty="0"/>
          </a:p>
        </p:txBody>
      </p:sp>
    </p:spTree>
    <p:extLst>
      <p:ext uri="{BB962C8B-B14F-4D97-AF65-F5344CB8AC3E}">
        <p14:creationId xmlns:p14="http://schemas.microsoft.com/office/powerpoint/2010/main" val="1492830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26596"/>
            <a:ext cx="12192000" cy="1990447"/>
          </a:xfrm>
          <a:prstGeom prst="rect">
            <a:avLst/>
          </a:prstGeom>
          <a:solidFill>
            <a:srgbClr val="D4E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Shape 488"/>
          <p:cNvSpPr txBox="1"/>
          <p:nvPr/>
        </p:nvSpPr>
        <p:spPr>
          <a:xfrm>
            <a:off x="0" y="2666689"/>
            <a:ext cx="12192000" cy="958435"/>
          </a:xfrm>
          <a:prstGeom prst="rect">
            <a:avLst/>
          </a:prstGeom>
          <a:noFill/>
          <a:ln>
            <a:noFill/>
          </a:ln>
        </p:spPr>
        <p:txBody>
          <a:bodyPr wrap="square" lIns="45700" tIns="45700" rIns="45700" bIns="45700" anchor="t" anchorCtr="0">
            <a:noAutofit/>
          </a:bodyPr>
          <a:lstStyle/>
          <a:p>
            <a:pPr indent="-114300" algn="ctr">
              <a:spcBef>
                <a:spcPts val="600"/>
              </a:spcBef>
              <a:buClr>
                <a:srgbClr val="000000"/>
              </a:buClr>
              <a:buSzPts val="1800"/>
            </a:pPr>
            <a:r>
              <a:rPr lang="ja-JP" altLang="en-US" sz="4800" b="1" kern="0" spc="1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4800" b="1" kern="0" spc="-100" dirty="0" smtClean="0">
                <a:solidFill>
                  <a:schemeClr val="tx2"/>
                </a:solidFill>
                <a:latin typeface="Meiryo UI" panose="020B0604030504040204" pitchFamily="50" charset="-128"/>
                <a:ea typeface="Meiryo UI" panose="020B0604030504040204" pitchFamily="50" charset="-128"/>
              </a:rPr>
              <a:t>（</a:t>
            </a:r>
            <a:r>
              <a:rPr lang="en-US" altLang="ja-JP" sz="4800" b="1" kern="0" spc="-100" dirty="0" smtClean="0">
                <a:solidFill>
                  <a:schemeClr val="tx2"/>
                </a:solidFill>
                <a:latin typeface="Meiryo UI" panose="020B0604030504040204" pitchFamily="50" charset="-128"/>
                <a:ea typeface="Meiryo UI" panose="020B0604030504040204" pitchFamily="50" charset="-128"/>
              </a:rPr>
              <a:t>ESG</a:t>
            </a:r>
            <a:r>
              <a:rPr lang="ja-JP" altLang="en-US" sz="4800" b="1" kern="0" spc="-100" dirty="0" smtClean="0">
                <a:solidFill>
                  <a:schemeClr val="tx2"/>
                </a:solidFill>
                <a:latin typeface="Meiryo UI" panose="020B0604030504040204" pitchFamily="50" charset="-128"/>
                <a:ea typeface="Meiryo UI" panose="020B0604030504040204" pitchFamily="50" charset="-128"/>
              </a:rPr>
              <a:t>関係）</a:t>
            </a:r>
            <a:endParaRPr lang="ja-JP" altLang="en-US" sz="4800" spc="-100" dirty="0">
              <a:solidFill>
                <a:schemeClr val="tx2"/>
              </a:solidFill>
              <a:latin typeface="Meiryo UI" panose="020B0604030504040204" pitchFamily="50" charset="-128"/>
              <a:ea typeface="Meiryo UI" panose="020B0604030504040204" pitchFamily="50" charset="-128"/>
            </a:endParaRPr>
          </a:p>
          <a:p>
            <a:pPr indent="-114300" algn="ctr">
              <a:spcBef>
                <a:spcPts val="600"/>
              </a:spcBef>
              <a:buClr>
                <a:srgbClr val="000000"/>
              </a:buClr>
              <a:buSzPts val="1800"/>
            </a:pPr>
            <a:endParaRPr lang="en-US" altLang="ja-JP" sz="4800" b="1" kern="0" spc="-100" dirty="0" smtClean="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タイトル 1"/>
          <p:cNvSpPr txBox="1">
            <a:spLocks/>
          </p:cNvSpPr>
          <p:nvPr/>
        </p:nvSpPr>
        <p:spPr>
          <a:xfrm>
            <a:off x="-11962" y="2049152"/>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Shape 488"/>
          <p:cNvSpPr txBox="1"/>
          <p:nvPr/>
        </p:nvSpPr>
        <p:spPr>
          <a:xfrm>
            <a:off x="177709" y="2211630"/>
            <a:ext cx="1426488"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400" dirty="0">
              <a:solidFill>
                <a:schemeClr val="tx2"/>
              </a:solidFill>
              <a:latin typeface="Meiryo UI" panose="020B0604030504040204" pitchFamily="50" charset="-128"/>
              <a:ea typeface="Meiryo UI" panose="020B0604030504040204" pitchFamily="50" charset="-128"/>
            </a:endParaRPr>
          </a:p>
        </p:txBody>
      </p:sp>
      <p:sp>
        <p:nvSpPr>
          <p:cNvPr id="11" name="Shape 488"/>
          <p:cNvSpPr txBox="1"/>
          <p:nvPr/>
        </p:nvSpPr>
        <p:spPr>
          <a:xfrm>
            <a:off x="-974419" y="2237482"/>
            <a:ext cx="3168352"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100" dirty="0">
              <a:solidFill>
                <a:schemeClr val="tx2"/>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1962" y="4106035"/>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09363" y="6342495"/>
            <a:ext cx="2743200" cy="365125"/>
          </a:xfrm>
        </p:spPr>
        <p:txBody>
          <a:bodyPr/>
          <a:lstStyle/>
          <a:p>
            <a:fld id="{825D378E-ED99-4649-A88A-944E4C47FAFD}" type="slidenum">
              <a:rPr kumimoji="1" lang="ja-JP" altLang="en-US" smtClean="0"/>
              <a:t>35</a:t>
            </a:fld>
            <a:endParaRPr kumimoji="1" lang="ja-JP" altLang="en-US" dirty="0"/>
          </a:p>
        </p:txBody>
      </p:sp>
    </p:spTree>
    <p:extLst>
      <p:ext uri="{BB962C8B-B14F-4D97-AF65-F5344CB8AC3E}">
        <p14:creationId xmlns:p14="http://schemas.microsoft.com/office/powerpoint/2010/main" val="3056878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グリーンボンド発行額の推移①（カーボンニュートラル）</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836727" y="6456809"/>
            <a:ext cx="2133600" cy="337038"/>
          </a:xfrm>
        </p:spPr>
        <p:txBody>
          <a:bodyPr/>
          <a:lstStyle/>
          <a:p>
            <a:fld id="{D2D8002D-B5B0-4BAC-B1F6-782DDCCE6D9C}" type="slidenum">
              <a:rPr kumimoji="1" lang="ja-JP" altLang="en-US" b="1" smtClean="0"/>
              <a:t>36</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627021" y="6507315"/>
            <a:ext cx="5679280" cy="276999"/>
          </a:xfrm>
          <a:prstGeom prst="rect">
            <a:avLst/>
          </a:prstGeom>
        </p:spPr>
        <p:txBody>
          <a:bodyPr wrap="square">
            <a:spAutoFit/>
          </a:bodyPr>
          <a:lstStyle/>
          <a:p>
            <a:pPr>
              <a:spcBef>
                <a:spcPct val="20000"/>
              </a:spcBef>
              <a:buClr>
                <a:schemeClr val="tx1"/>
              </a:buClr>
              <a:tabLst>
                <a:tab pos="920282" algn="l"/>
              </a:tabLst>
            </a:pPr>
            <a:r>
              <a:rPr lang="ja-JP" altLang="en-US" sz="1200" dirty="0">
                <a:latin typeface="+mn-ea"/>
                <a:cs typeface="メイリオ" panose="020B0604030504040204" pitchFamily="50" charset="-128"/>
              </a:rPr>
              <a:t>出典：内閣官房 成長戦略会議事務局 「基礎資料」（令和３年４月）</a:t>
            </a:r>
            <a:endParaRPr lang="en-US" altLang="ja-JP" sz="1200" b="1" dirty="0">
              <a:solidFill>
                <a:srgbClr val="000099"/>
              </a:solidFill>
              <a:latin typeface="+mn-ea"/>
            </a:endParaRPr>
          </a:p>
        </p:txBody>
      </p:sp>
      <p:pic>
        <p:nvPicPr>
          <p:cNvPr id="2" name="図 1"/>
          <p:cNvPicPr>
            <a:picLocks noChangeAspect="1"/>
          </p:cNvPicPr>
          <p:nvPr/>
        </p:nvPicPr>
        <p:blipFill>
          <a:blip r:embed="rId2"/>
          <a:stretch>
            <a:fillRect/>
          </a:stretch>
        </p:blipFill>
        <p:spPr>
          <a:xfrm>
            <a:off x="1510494" y="538022"/>
            <a:ext cx="9061058" cy="5194039"/>
          </a:xfrm>
          <a:prstGeom prst="rect">
            <a:avLst/>
          </a:prstGeom>
        </p:spPr>
      </p:pic>
      <p:pic>
        <p:nvPicPr>
          <p:cNvPr id="3" name="図 2"/>
          <p:cNvPicPr>
            <a:picLocks noChangeAspect="1"/>
          </p:cNvPicPr>
          <p:nvPr/>
        </p:nvPicPr>
        <p:blipFill>
          <a:blip r:embed="rId3"/>
          <a:stretch>
            <a:fillRect/>
          </a:stretch>
        </p:blipFill>
        <p:spPr>
          <a:xfrm>
            <a:off x="2115497" y="5916578"/>
            <a:ext cx="7861725" cy="256234"/>
          </a:xfrm>
          <a:prstGeom prst="rect">
            <a:avLst/>
          </a:prstGeom>
        </p:spPr>
      </p:pic>
    </p:spTree>
    <p:extLst>
      <p:ext uri="{BB962C8B-B14F-4D97-AF65-F5344CB8AC3E}">
        <p14:creationId xmlns:p14="http://schemas.microsoft.com/office/powerpoint/2010/main" val="324682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685843B-81C4-494E-954F-39C2B4110F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4247" y="2793592"/>
            <a:ext cx="4264841" cy="3579231"/>
          </a:xfrm>
          <a:prstGeom prst="rect">
            <a:avLst/>
          </a:prstGeom>
        </p:spPr>
      </p:pic>
      <p:pic>
        <p:nvPicPr>
          <p:cNvPr id="3" name="図 2">
            <a:extLst>
              <a:ext uri="{FF2B5EF4-FFF2-40B4-BE49-F238E27FC236}">
                <a16:creationId xmlns:a16="http://schemas.microsoft.com/office/drawing/2014/main" id="{1152A572-ADBE-4C5C-99D0-CF9780AA0C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9236" y="2910302"/>
            <a:ext cx="4148204" cy="3432000"/>
          </a:xfrm>
          <a:prstGeom prst="rect">
            <a:avLst/>
          </a:prstGeom>
        </p:spPr>
      </p:pic>
      <p:sp>
        <p:nvSpPr>
          <p:cNvPr id="6" name="正方形/長方形 5"/>
          <p:cNvSpPr/>
          <p:nvPr/>
        </p:nvSpPr>
        <p:spPr>
          <a:xfrm>
            <a:off x="1958763" y="2169481"/>
            <a:ext cx="4273045"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○グリーンボンド発行額</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国別、</a:t>
            </a:r>
            <a:r>
              <a:rPr lang="en-US" altLang="ja-JP" sz="1400" dirty="0">
                <a:solidFill>
                  <a:schemeClr val="tx1"/>
                </a:solidFill>
                <a:latin typeface="Meiryo UI" panose="020B0604030504040204" pitchFamily="50" charset="-128"/>
                <a:ea typeface="Meiryo UI" panose="020B0604030504040204" pitchFamily="50" charset="-128"/>
              </a:rPr>
              <a:t>2019)</a:t>
            </a: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出典：</a:t>
            </a:r>
            <a:r>
              <a:rPr lang="en-US" altLang="ja-JP" sz="1200" dirty="0">
                <a:solidFill>
                  <a:schemeClr val="tx1"/>
                </a:solidFill>
                <a:latin typeface="Meiryo UI" panose="020B0604030504040204" pitchFamily="50" charset="-128"/>
                <a:ea typeface="Meiryo UI" panose="020B0604030504040204" pitchFamily="50" charset="-128"/>
              </a:rPr>
              <a:t>The Climate Bonds Initiative</a:t>
            </a:r>
            <a:r>
              <a:rPr lang="ja-JP" altLang="en-US" sz="1200" dirty="0">
                <a:solidFill>
                  <a:schemeClr val="tx1"/>
                </a:solidFill>
                <a:latin typeface="Meiryo UI" panose="020B0604030504040204" pitchFamily="50" charset="-128"/>
                <a:ea typeface="Meiryo UI" panose="020B0604030504040204" pitchFamily="50" charset="-128"/>
              </a:rPr>
              <a:t>を基に日本総研作成</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6617460" y="2129677"/>
            <a:ext cx="372701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○サステイナブル債券の内訳</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出典：</a:t>
            </a:r>
            <a:r>
              <a:rPr lang="en-US" altLang="ja-JP" sz="1200" dirty="0">
                <a:solidFill>
                  <a:schemeClr val="tx1"/>
                </a:solidFill>
                <a:latin typeface="Meiryo UI" panose="020B0604030504040204" pitchFamily="50" charset="-128"/>
                <a:ea typeface="Meiryo UI" panose="020B0604030504040204" pitchFamily="50" charset="-128"/>
              </a:rPr>
              <a:t>BNP</a:t>
            </a:r>
            <a:r>
              <a:rPr lang="ja-JP" altLang="en-US" sz="1200" dirty="0">
                <a:solidFill>
                  <a:schemeClr val="tx1"/>
                </a:solidFill>
                <a:latin typeface="Meiryo UI" panose="020B0604030504040204" pitchFamily="50" charset="-128"/>
                <a:ea typeface="Meiryo UI" panose="020B0604030504040204" pitchFamily="50" charset="-128"/>
              </a:rPr>
              <a:t>パリバ</a:t>
            </a:r>
            <a:r>
              <a:rPr lang="en-US" altLang="ja-JP" sz="1200" dirty="0">
                <a:solidFill>
                  <a:schemeClr val="tx1"/>
                </a:solidFill>
                <a:latin typeface="Meiryo UI" panose="020B0604030504040204" pitchFamily="50" charset="-128"/>
                <a:ea typeface="Meiryo UI" panose="020B0604030504040204" pitchFamily="50" charset="-128"/>
              </a:rPr>
              <a:t>/Bloomberg</a:t>
            </a:r>
            <a:r>
              <a:rPr lang="ja-JP" altLang="en-US" sz="1200" dirty="0">
                <a:solidFill>
                  <a:schemeClr val="tx1"/>
                </a:solidFill>
                <a:latin typeface="Meiryo UI" panose="020B0604030504040204" pitchFamily="50" charset="-128"/>
                <a:ea typeface="Meiryo UI" panose="020B0604030504040204" pitchFamily="50" charset="-128"/>
              </a:rPr>
              <a:t>を基に日本総研作成</a:t>
            </a:r>
          </a:p>
        </p:txBody>
      </p:sp>
      <p:sp>
        <p:nvSpPr>
          <p:cNvPr id="10" name="正方形/長方形 9">
            <a:extLst>
              <a:ext uri="{FF2B5EF4-FFF2-40B4-BE49-F238E27FC236}">
                <a16:creationId xmlns:a16="http://schemas.microsoft.com/office/drawing/2014/main" id="{8659CB45-3587-4936-A1F2-06EB11CB2BED}"/>
              </a:ext>
            </a:extLst>
          </p:cNvPr>
          <p:cNvSpPr/>
          <p:nvPr/>
        </p:nvSpPr>
        <p:spPr>
          <a:xfrm>
            <a:off x="6350574" y="6278740"/>
            <a:ext cx="3855198" cy="390620"/>
          </a:xfrm>
          <a:prstGeom prst="rect">
            <a:avLst/>
          </a:prstGeom>
        </p:spPr>
        <p:txBody>
          <a:bodyPr wrap="square">
            <a:spAutoFit/>
          </a:bodyPr>
          <a:lstStyle/>
          <a:p>
            <a:pPr defTabSz="844083" fontAlgn="base">
              <a:spcBef>
                <a:spcPct val="0"/>
              </a:spcBef>
              <a:spcAft>
                <a:spcPct val="0"/>
              </a:spcAft>
            </a:pPr>
            <a:r>
              <a:rPr lang="en-US" altLang="ja-JP" sz="969" dirty="0">
                <a:solidFill>
                  <a:srgbClr val="000000"/>
                </a:solidFill>
                <a:latin typeface="Meiryo UI" panose="020B0604030504040204" pitchFamily="50" charset="-128"/>
                <a:ea typeface="Meiryo UI" panose="020B0604030504040204" pitchFamily="50" charset="-128"/>
              </a:rPr>
              <a:t>※</a:t>
            </a:r>
            <a:r>
              <a:rPr lang="ja-JP" altLang="en-US" sz="969" dirty="0">
                <a:solidFill>
                  <a:srgbClr val="000000"/>
                </a:solidFill>
                <a:latin typeface="Meiryo UI" panose="020B0604030504040204" pitchFamily="50" charset="-128"/>
                <a:ea typeface="Meiryo UI" panose="020B0604030504040204" pitchFamily="50" charset="-128"/>
              </a:rPr>
              <a:t>資金使途が、環境改善（グリーン）や社会課題解決（ソーシャル）、</a:t>
            </a:r>
            <a:endParaRPr lang="en-US" altLang="ja-JP" sz="969" dirty="0">
              <a:solidFill>
                <a:srgbClr val="000000"/>
              </a:solidFill>
              <a:latin typeface="Meiryo UI" panose="020B0604030504040204" pitchFamily="50" charset="-128"/>
              <a:ea typeface="Meiryo UI" panose="020B0604030504040204" pitchFamily="50" charset="-128"/>
            </a:endParaRPr>
          </a:p>
          <a:p>
            <a:pPr defTabSz="844083" fontAlgn="base">
              <a:spcBef>
                <a:spcPct val="0"/>
              </a:spcBef>
              <a:spcAft>
                <a:spcPct val="0"/>
              </a:spcAft>
            </a:pPr>
            <a:r>
              <a:rPr lang="ja-JP" altLang="en-US" sz="969" dirty="0">
                <a:solidFill>
                  <a:srgbClr val="000000"/>
                </a:solidFill>
                <a:latin typeface="Meiryo UI" panose="020B0604030504040204" pitchFamily="50" charset="-128"/>
                <a:ea typeface="Meiryo UI" panose="020B0604030504040204" pitchFamily="50" charset="-128"/>
              </a:rPr>
              <a:t>　その双方（サステナビリティ）に資するプロジェクトに限定されている債券。</a:t>
            </a:r>
          </a:p>
        </p:txBody>
      </p:sp>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グリーンボンド発行額の推移②（カーボンニュートラル）</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878291" y="6474050"/>
            <a:ext cx="2133600" cy="337038"/>
          </a:xfrm>
        </p:spPr>
        <p:txBody>
          <a:bodyPr/>
          <a:lstStyle/>
          <a:p>
            <a:fld id="{D2D8002D-B5B0-4BAC-B1F6-782DDCCE6D9C}" type="slidenum">
              <a:rPr kumimoji="1" lang="ja-JP" altLang="en-US" b="1" smtClean="0"/>
              <a:t>37</a:t>
            </a:fld>
            <a:endParaRPr kumimoji="1" lang="ja-JP" altLang="en-US" b="1" dirty="0"/>
          </a:p>
        </p:txBody>
      </p:sp>
      <p:sp>
        <p:nvSpPr>
          <p:cNvPr id="15" name="正方形/長方形 14"/>
          <p:cNvSpPr/>
          <p:nvPr/>
        </p:nvSpPr>
        <p:spPr>
          <a:xfrm>
            <a:off x="1548448" y="668880"/>
            <a:ext cx="8928992" cy="107898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〇　</a:t>
            </a:r>
            <a:r>
              <a:rPr lang="en-US" altLang="ja-JP" sz="1400" dirty="0">
                <a:latin typeface="Meiryo UI" panose="020B0604030504040204" pitchFamily="50" charset="-128"/>
                <a:ea typeface="Meiryo UI" panose="020B0604030504040204" pitchFamily="50" charset="-128"/>
              </a:rPr>
              <a:t>ESG</a:t>
            </a:r>
            <a:r>
              <a:rPr lang="ja-JP" altLang="en-US" sz="1400" dirty="0">
                <a:latin typeface="Meiryo UI" panose="020B0604030504040204" pitchFamily="50" charset="-128"/>
                <a:ea typeface="Meiryo UI" panose="020B0604030504040204" pitchFamily="50" charset="-128"/>
              </a:rPr>
              <a:t>関連投資が注目を集めるなか、中国は、</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年のグリーンボンド発行額で世界トップ、国際基準ベースでも世界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３位であり、日本とは大きな差。</a:t>
            </a:r>
          </a:p>
          <a:p>
            <a:r>
              <a:rPr lang="ja-JP" altLang="en-US" sz="1400" dirty="0">
                <a:latin typeface="Meiryo UI" panose="020B0604030504040204" pitchFamily="50" charset="-128"/>
                <a:ea typeface="Meiryo UI" panose="020B0604030504040204" pitchFamily="50" charset="-128"/>
              </a:rPr>
              <a:t>〇　世界全体では、グリーンボンド以外のソーシャルボンド、サステナビリティボンドの発行も増加し、多様化が進展。</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2555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43000" y="0"/>
            <a:ext cx="9906001" cy="351000"/>
          </a:xfrm>
          <a:prstGeom prst="rect">
            <a:avLst/>
          </a:prstGeom>
          <a:solidFill>
            <a:srgbClr val="0070C0"/>
          </a:solidFill>
        </p:spPr>
        <p:txBody>
          <a:bodyPr wrap="square" tIns="0" bIns="0" rtlCol="0" anchor="ctr">
            <a:noAutofit/>
          </a:bodyPr>
          <a:lstStyle/>
          <a:p>
            <a:pPr algn="ctr"/>
            <a:r>
              <a:rPr lang="ja-JP" altLang="en-US" b="1" dirty="0">
                <a:solidFill>
                  <a:prstClr val="white"/>
                </a:solidFill>
                <a:latin typeface="Meiryo UI" panose="020B0604030504040204" pitchFamily="50" charset="-128"/>
                <a:ea typeface="Meiryo UI" panose="020B0604030504040204" pitchFamily="50" charset="-128"/>
              </a:rPr>
              <a:t>■国内における「グリーンボンド」等発行状況</a:t>
            </a:r>
            <a:endParaRPr lang="en-US" altLang="ja-JP" b="1" dirty="0">
              <a:solidFill>
                <a:prstClr val="white"/>
              </a:solidFill>
              <a:latin typeface="Meiryo UI" panose="020B0604030504040204" pitchFamily="50" charset="-128"/>
              <a:ea typeface="Meiryo UI" panose="020B0604030504040204" pitchFamily="50" charset="-128"/>
            </a:endParaRPr>
          </a:p>
        </p:txBody>
      </p:sp>
      <p:pic>
        <p:nvPicPr>
          <p:cNvPr id="1026" name="Picture 2" descr="イラスト：国内企業等によるグリーンボンド等の発行実績に関するグラフ"/>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506" y="2266931"/>
            <a:ext cx="4221194" cy="337695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228030" y="5687658"/>
            <a:ext cx="4735068" cy="542200"/>
          </a:xfrm>
          <a:prstGeom prst="rect">
            <a:avLst/>
          </a:prstGeom>
        </p:spPr>
        <p:txBody>
          <a:bodyPr wrap="square">
            <a:spAutoFit/>
          </a:bodyPr>
          <a:lstStyle/>
          <a:p>
            <a:r>
              <a:rPr lang="ja-JP" altLang="en-US" sz="731" dirty="0">
                <a:latin typeface="UD デジタル 教科書体 NK-R" panose="02020400000000000000" pitchFamily="18" charset="-128"/>
                <a:ea typeface="UD デジタル 教科書体 NK-R" panose="02020400000000000000" pitchFamily="18" charset="-128"/>
              </a:rPr>
              <a:t>（出典）グリーンボンド発行促進プラットフォーム</a:t>
            </a:r>
          </a:p>
          <a:p>
            <a:r>
              <a:rPr lang="en-US" altLang="ja-JP" sz="731" dirty="0">
                <a:latin typeface="UD デジタル 教科書体 NK-R" panose="02020400000000000000" pitchFamily="18" charset="-128"/>
                <a:ea typeface="UD デジタル 教科書体 NK-R" panose="02020400000000000000" pitchFamily="18" charset="-128"/>
              </a:rPr>
              <a:t>【</a:t>
            </a:r>
            <a:r>
              <a:rPr lang="ja-JP" altLang="en-US" sz="731" dirty="0">
                <a:latin typeface="UD デジタル 教科書体 NK-R" panose="02020400000000000000" pitchFamily="18" charset="-128"/>
                <a:ea typeface="UD デジタル 教科書体 NK-R" panose="02020400000000000000" pitchFamily="18" charset="-128"/>
              </a:rPr>
              <a:t>参考情報</a:t>
            </a:r>
            <a:r>
              <a:rPr lang="en-US" altLang="ja-JP" sz="731" dirty="0">
                <a:latin typeface="UD デジタル 教科書体 NK-R" panose="02020400000000000000" pitchFamily="18" charset="-128"/>
                <a:ea typeface="UD デジタル 教科書体 NK-R" panose="02020400000000000000" pitchFamily="18" charset="-128"/>
              </a:rPr>
              <a:t>】</a:t>
            </a:r>
            <a:r>
              <a:rPr lang="ja-JP" altLang="en-US" sz="731" dirty="0">
                <a:latin typeface="UD デジタル 教科書体 NK-R" panose="02020400000000000000" pitchFamily="18" charset="-128"/>
                <a:ea typeface="UD デジタル 教科書体 NK-R" panose="02020400000000000000" pitchFamily="18" charset="-128"/>
              </a:rPr>
              <a:t>・本データについては</a:t>
            </a:r>
            <a:r>
              <a:rPr lang="en-US" altLang="ja-JP" sz="731" dirty="0">
                <a:latin typeface="UD デジタル 教科書体 NK-R" panose="02020400000000000000" pitchFamily="18" charset="-128"/>
                <a:ea typeface="UD デジタル 教科書体 NK-R" panose="02020400000000000000" pitchFamily="18" charset="-128"/>
              </a:rPr>
              <a:t>2020</a:t>
            </a:r>
            <a:r>
              <a:rPr lang="ja-JP" altLang="en-US" sz="731" dirty="0">
                <a:latin typeface="UD デジタル 教科書体 NK-R" panose="02020400000000000000" pitchFamily="18" charset="-128"/>
                <a:ea typeface="UD デジタル 教科書体 NK-R" panose="02020400000000000000" pitchFamily="18" charset="-128"/>
              </a:rPr>
              <a:t>年</a:t>
            </a:r>
            <a:r>
              <a:rPr lang="en-US" altLang="ja-JP" sz="731" dirty="0">
                <a:latin typeface="UD デジタル 教科書体 NK-R" panose="02020400000000000000" pitchFamily="18" charset="-128"/>
                <a:ea typeface="UD デジタル 教科書体 NK-R" panose="02020400000000000000" pitchFamily="18" charset="-128"/>
              </a:rPr>
              <a:t>11</a:t>
            </a:r>
            <a:r>
              <a:rPr lang="ja-JP" altLang="en-US" sz="731" dirty="0">
                <a:latin typeface="UD デジタル 教科書体 NK-R" panose="02020400000000000000" pitchFamily="18" charset="-128"/>
                <a:ea typeface="UD デジタル 教科書体 NK-R" panose="02020400000000000000" pitchFamily="18" charset="-128"/>
              </a:rPr>
              <a:t>月時点</a:t>
            </a:r>
          </a:p>
          <a:p>
            <a:r>
              <a:rPr lang="ja-JP" altLang="en-US" sz="731" dirty="0">
                <a:latin typeface="UD デジタル 教科書体 NK-R" panose="02020400000000000000" pitchFamily="18" charset="-128"/>
                <a:ea typeface="UD デジタル 教科書体 NK-R" panose="02020400000000000000" pitchFamily="18" charset="-128"/>
              </a:rPr>
              <a:t>　　　　　　　　　　 ・外貨建て発行分については、</a:t>
            </a:r>
            <a:r>
              <a:rPr lang="en-US" altLang="ja-JP" sz="731" dirty="0">
                <a:latin typeface="UD デジタル 教科書体 NK-R" panose="02020400000000000000" pitchFamily="18" charset="-128"/>
                <a:ea typeface="UD デジタル 教科書体 NK-R" panose="02020400000000000000" pitchFamily="18" charset="-128"/>
              </a:rPr>
              <a:t>1</a:t>
            </a:r>
            <a:r>
              <a:rPr lang="ja-JP" altLang="en-US" sz="731" dirty="0">
                <a:latin typeface="UD デジタル 教科書体 NK-R" panose="02020400000000000000" pitchFamily="18" charset="-128"/>
                <a:ea typeface="UD デジタル 教科書体 NK-R" panose="02020400000000000000" pitchFamily="18" charset="-128"/>
              </a:rPr>
              <a:t>米ドル＝</a:t>
            </a:r>
            <a:r>
              <a:rPr lang="en-US" altLang="ja-JP" sz="731" dirty="0">
                <a:latin typeface="UD デジタル 教科書体 NK-R" panose="02020400000000000000" pitchFamily="18" charset="-128"/>
                <a:ea typeface="UD デジタル 教科書体 NK-R" panose="02020400000000000000" pitchFamily="18" charset="-128"/>
              </a:rPr>
              <a:t>110</a:t>
            </a:r>
            <a:r>
              <a:rPr lang="ja-JP" altLang="en-US" sz="731" dirty="0">
                <a:latin typeface="UD デジタル 教科書体 NK-R" panose="02020400000000000000" pitchFamily="18" charset="-128"/>
                <a:ea typeface="UD デジタル 教科書体 NK-R" panose="02020400000000000000" pitchFamily="18" charset="-128"/>
              </a:rPr>
              <a:t>円、</a:t>
            </a:r>
            <a:r>
              <a:rPr lang="en-US" altLang="ja-JP" sz="731" dirty="0">
                <a:latin typeface="UD デジタル 教科書体 NK-R" panose="02020400000000000000" pitchFamily="18" charset="-128"/>
                <a:ea typeface="UD デジタル 教科書体 NK-R" panose="02020400000000000000" pitchFamily="18" charset="-128"/>
              </a:rPr>
              <a:t>1</a:t>
            </a:r>
            <a:r>
              <a:rPr lang="ja-JP" altLang="en-US" sz="731" dirty="0">
                <a:latin typeface="UD デジタル 教科書体 NK-R" panose="02020400000000000000" pitchFamily="18" charset="-128"/>
                <a:ea typeface="UD デジタル 教科書体 NK-R" panose="02020400000000000000" pitchFamily="18" charset="-128"/>
              </a:rPr>
              <a:t>ユーロ＝</a:t>
            </a:r>
            <a:r>
              <a:rPr lang="en-US" altLang="ja-JP" sz="731" dirty="0">
                <a:latin typeface="UD デジタル 教科書体 NK-R" panose="02020400000000000000" pitchFamily="18" charset="-128"/>
                <a:ea typeface="UD デジタル 教科書体 NK-R" panose="02020400000000000000" pitchFamily="18" charset="-128"/>
              </a:rPr>
              <a:t>135</a:t>
            </a:r>
            <a:r>
              <a:rPr lang="ja-JP" altLang="en-US" sz="731" dirty="0">
                <a:latin typeface="UD デジタル 教科書体 NK-R" panose="02020400000000000000" pitchFamily="18" charset="-128"/>
                <a:ea typeface="UD デジタル 教科書体 NK-R" panose="02020400000000000000" pitchFamily="18" charset="-128"/>
              </a:rPr>
              <a:t>円、</a:t>
            </a:r>
            <a:r>
              <a:rPr lang="en-US" altLang="ja-JP" sz="731" dirty="0">
                <a:latin typeface="UD デジタル 教科書体 NK-R" panose="02020400000000000000" pitchFamily="18" charset="-128"/>
                <a:ea typeface="UD デジタル 教科書体 NK-R" panose="02020400000000000000" pitchFamily="18" charset="-128"/>
              </a:rPr>
              <a:t>1</a:t>
            </a:r>
            <a:r>
              <a:rPr lang="ja-JP" altLang="en-US" sz="731" dirty="0">
                <a:latin typeface="UD デジタル 教科書体 NK-R" panose="02020400000000000000" pitchFamily="18" charset="-128"/>
                <a:ea typeface="UD デジタル 教科書体 NK-R" panose="02020400000000000000" pitchFamily="18" charset="-128"/>
              </a:rPr>
              <a:t>豪ドル＝</a:t>
            </a:r>
            <a:r>
              <a:rPr lang="en-US" altLang="ja-JP" sz="731" dirty="0">
                <a:latin typeface="UD デジタル 教科書体 NK-R" panose="02020400000000000000" pitchFamily="18" charset="-128"/>
                <a:ea typeface="UD デジタル 教科書体 NK-R" panose="02020400000000000000" pitchFamily="18" charset="-128"/>
              </a:rPr>
              <a:t>90</a:t>
            </a:r>
            <a:r>
              <a:rPr lang="ja-JP" altLang="en-US" sz="731" dirty="0">
                <a:latin typeface="UD デジタル 教科書体 NK-R" panose="02020400000000000000" pitchFamily="18" charset="-128"/>
                <a:ea typeface="UD デジタル 教科書体 NK-R" panose="02020400000000000000" pitchFamily="18" charset="-128"/>
              </a:rPr>
              <a:t>円にて円換算</a:t>
            </a:r>
          </a:p>
          <a:p>
            <a:r>
              <a:rPr lang="ja-JP" altLang="en-US" sz="731" dirty="0">
                <a:latin typeface="UD デジタル 教科書体 NK-R" panose="02020400000000000000" pitchFamily="18" charset="-128"/>
                <a:ea typeface="UD デジタル 教科書体 NK-R" panose="02020400000000000000" pitchFamily="18" charset="-128"/>
              </a:rPr>
              <a:t>　　　　　　　　　　 ・各発行体ホームページ等をもとに環境省作成（グリーンボンド発行促進プラットフォーム）</a:t>
            </a:r>
          </a:p>
        </p:txBody>
      </p:sp>
      <p:graphicFrame>
        <p:nvGraphicFramePr>
          <p:cNvPr id="38" name="表 37"/>
          <p:cNvGraphicFramePr>
            <a:graphicFrameLocks noGrp="1"/>
          </p:cNvGraphicFramePr>
          <p:nvPr>
            <p:extLst/>
          </p:nvPr>
        </p:nvGraphicFramePr>
        <p:xfrm>
          <a:off x="1379507" y="1936573"/>
          <a:ext cx="4432117" cy="464344"/>
        </p:xfrm>
        <a:graphic>
          <a:graphicData uri="http://schemas.openxmlformats.org/drawingml/2006/table">
            <a:tbl>
              <a:tblPr firstRow="1" bandRow="1">
                <a:tableStyleId>{5C22544A-7EE6-4342-B048-85BDC9FD1C3A}</a:tableStyleId>
              </a:tblPr>
              <a:tblGrid>
                <a:gridCol w="4432117">
                  <a:extLst>
                    <a:ext uri="{9D8B030D-6E8A-4147-A177-3AD203B41FA5}">
                      <a16:colId xmlns:a16="http://schemas.microsoft.com/office/drawing/2014/main" val="2261158890"/>
                    </a:ext>
                  </a:extLst>
                </a:gridCol>
              </a:tblGrid>
              <a:tr h="464344">
                <a:tc>
                  <a:txBody>
                    <a:bodyPr/>
                    <a:lstStyle/>
                    <a:p>
                      <a:r>
                        <a:rPr kumimoji="1" lang="ja-JP" altLang="en-US" sz="1300" dirty="0" smtClean="0">
                          <a:solidFill>
                            <a:schemeClr val="tx1"/>
                          </a:solidFill>
                          <a:latin typeface="UD デジタル 教科書体 NK-B" panose="02020700000000000000" pitchFamily="18" charset="-128"/>
                          <a:ea typeface="UD デジタル 教科書体 NK-B" panose="02020700000000000000" pitchFamily="18" charset="-128"/>
                        </a:rPr>
                        <a:t>　国内企業等によるグリーンボンド等の</a:t>
                      </a:r>
                      <a:endParaRPr kumimoji="1" lang="en-US" altLang="ja-JP" sz="13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300" dirty="0" smtClean="0">
                          <a:solidFill>
                            <a:schemeClr val="tx1"/>
                          </a:solidFill>
                          <a:latin typeface="UD デジタル 教科書体 NK-B" panose="02020700000000000000" pitchFamily="18" charset="-128"/>
                          <a:ea typeface="UD デジタル 教科書体 NK-B" panose="02020700000000000000" pitchFamily="18" charset="-128"/>
                        </a:rPr>
                        <a:t>　発行実績（</a:t>
                      </a:r>
                      <a:r>
                        <a:rPr kumimoji="1" lang="en-US" altLang="ja-JP" sz="1300" dirty="0" smtClean="0">
                          <a:solidFill>
                            <a:schemeClr val="tx1"/>
                          </a:solidFill>
                          <a:latin typeface="UD デジタル 教科書体 NK-B" panose="02020700000000000000" pitchFamily="18" charset="-128"/>
                          <a:ea typeface="UD デジタル 教科書体 NK-B" panose="02020700000000000000" pitchFamily="18" charset="-128"/>
                        </a:rPr>
                        <a:t>2020.11</a:t>
                      </a:r>
                      <a:r>
                        <a:rPr kumimoji="1" lang="ja-JP" altLang="en-US" sz="1300" dirty="0" smtClean="0">
                          <a:solidFill>
                            <a:schemeClr val="tx1"/>
                          </a:solidFill>
                          <a:latin typeface="UD デジタル 教科書体 NK-B" panose="02020700000000000000" pitchFamily="18" charset="-128"/>
                          <a:ea typeface="UD デジタル 教科書体 NK-B" panose="02020700000000000000" pitchFamily="18" charset="-128"/>
                        </a:rPr>
                        <a:t>月時点）</a:t>
                      </a:r>
                    </a:p>
                  </a:txBody>
                  <a:tcPr marL="55721" marR="55721" marT="27861" marB="27861">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pic>
        <p:nvPicPr>
          <p:cNvPr id="1028" name="Picture 4" descr="イラスト：国内企業等によるサステナビリティボンド等の発行実績に関するグラフ"/>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3932" y="2462670"/>
            <a:ext cx="4011930" cy="3209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5" name="表 44"/>
          <p:cNvGraphicFramePr>
            <a:graphicFrameLocks noGrp="1"/>
          </p:cNvGraphicFramePr>
          <p:nvPr>
            <p:extLst/>
          </p:nvPr>
        </p:nvGraphicFramePr>
        <p:xfrm>
          <a:off x="6196608" y="1936573"/>
          <a:ext cx="4129254" cy="464344"/>
        </p:xfrm>
        <a:graphic>
          <a:graphicData uri="http://schemas.openxmlformats.org/drawingml/2006/table">
            <a:tbl>
              <a:tblPr firstRow="1" bandRow="1">
                <a:tableStyleId>{5C22544A-7EE6-4342-B048-85BDC9FD1C3A}</a:tableStyleId>
              </a:tblPr>
              <a:tblGrid>
                <a:gridCol w="4129254">
                  <a:extLst>
                    <a:ext uri="{9D8B030D-6E8A-4147-A177-3AD203B41FA5}">
                      <a16:colId xmlns:a16="http://schemas.microsoft.com/office/drawing/2014/main" val="2261158890"/>
                    </a:ext>
                  </a:extLst>
                </a:gridCol>
              </a:tblGrid>
              <a:tr h="4643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UD デジタル 教科書体 NK-B" panose="02020700000000000000" pitchFamily="18" charset="-128"/>
                          <a:ea typeface="UD デジタル 教科書体 NK-B" panose="02020700000000000000" pitchFamily="18" charset="-128"/>
                        </a:rPr>
                        <a:t>　国内企業等によるサステナビリティボンド等の</a:t>
                      </a:r>
                      <a:endParaRPr kumimoji="1" lang="en-US" altLang="ja-JP" sz="13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UD デジタル 教科書体 NK-B" panose="02020700000000000000" pitchFamily="18" charset="-128"/>
                          <a:ea typeface="UD デジタル 教科書体 NK-B" panose="02020700000000000000" pitchFamily="18" charset="-128"/>
                        </a:rPr>
                        <a:t>　発行実績（</a:t>
                      </a:r>
                      <a:r>
                        <a:rPr kumimoji="1" lang="en-US" altLang="ja-JP" sz="1300" dirty="0" smtClean="0">
                          <a:solidFill>
                            <a:schemeClr val="tx1"/>
                          </a:solidFill>
                          <a:latin typeface="UD デジタル 教科書体 NK-B" panose="02020700000000000000" pitchFamily="18" charset="-128"/>
                          <a:ea typeface="UD デジタル 教科書体 NK-B" panose="02020700000000000000" pitchFamily="18" charset="-128"/>
                        </a:rPr>
                        <a:t>2020.11</a:t>
                      </a:r>
                      <a:r>
                        <a:rPr kumimoji="1" lang="ja-JP" altLang="en-US" sz="1300" dirty="0" smtClean="0">
                          <a:solidFill>
                            <a:schemeClr val="tx1"/>
                          </a:solidFill>
                          <a:latin typeface="UD デジタル 教科書体 NK-B" panose="02020700000000000000" pitchFamily="18" charset="-128"/>
                          <a:ea typeface="UD デジタル 教科書体 NK-B" panose="02020700000000000000" pitchFamily="18" charset="-128"/>
                        </a:rPr>
                        <a:t>月時点）</a:t>
                      </a:r>
                    </a:p>
                  </a:txBody>
                  <a:tcPr marL="55721" marR="55721" marT="27861" marB="27861">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
        <p:nvSpPr>
          <p:cNvPr id="9" name="スライド番号プレースホルダー 1"/>
          <p:cNvSpPr>
            <a:spLocks noGrp="1"/>
          </p:cNvSpPr>
          <p:nvPr>
            <p:ph type="sldNum" sz="quarter" idx="12"/>
          </p:nvPr>
        </p:nvSpPr>
        <p:spPr>
          <a:xfrm>
            <a:off x="9667457" y="6327611"/>
            <a:ext cx="2228850" cy="365125"/>
          </a:xfrm>
        </p:spPr>
        <p:txBody>
          <a:bodyPr/>
          <a:lstStyle/>
          <a:p>
            <a:fld id="{D2D8002D-B5B0-4BAC-B1F6-782DDCCE6D9C}" type="slidenum">
              <a:rPr kumimoji="1" lang="ja-JP" altLang="en-US" smtClean="0"/>
              <a:t>38</a:t>
            </a:fld>
            <a:endParaRPr kumimoji="1" lang="ja-JP" altLang="en-US" dirty="0"/>
          </a:p>
        </p:txBody>
      </p:sp>
      <p:sp>
        <p:nvSpPr>
          <p:cNvPr id="10" name="正方形/長方形 9"/>
          <p:cNvSpPr/>
          <p:nvPr/>
        </p:nvSpPr>
        <p:spPr>
          <a:xfrm>
            <a:off x="1631503" y="563887"/>
            <a:ext cx="8928992" cy="107898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67009" indent="-267009"/>
            <a:r>
              <a:rPr lang="ja-JP" altLang="en-US" sz="1600" dirty="0">
                <a:solidFill>
                  <a:prstClr val="black"/>
                </a:solidFill>
                <a:latin typeface="Meiryo UI" panose="020B0604030504040204" pitchFamily="50" charset="-128"/>
                <a:ea typeface="Meiryo UI" panose="020B0604030504040204" pitchFamily="50" charset="-128"/>
              </a:rPr>
              <a:t>〇　国内においても、徐々にグリーンボンドの発行・投資事例が増加。</a:t>
            </a:r>
            <a:endParaRPr lang="en-US" altLang="ja-JP" sz="1600" dirty="0">
              <a:solidFill>
                <a:prstClr val="black"/>
              </a:solidFill>
              <a:latin typeface="Meiryo UI" panose="020B0604030504040204" pitchFamily="50" charset="-128"/>
              <a:ea typeface="Meiryo UI" panose="020B0604030504040204" pitchFamily="50" charset="-128"/>
            </a:endParaRPr>
          </a:p>
          <a:p>
            <a:pPr marL="267009" indent="-267009"/>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2019</a:t>
            </a:r>
            <a:r>
              <a:rPr lang="ja-JP" altLang="en-US" sz="1600" dirty="0">
                <a:solidFill>
                  <a:prstClr val="black"/>
                </a:solidFill>
                <a:latin typeface="Meiryo UI" panose="020B0604030504040204" pitchFamily="50" charset="-128"/>
                <a:ea typeface="Meiryo UI" panose="020B0604030504040204" pitchFamily="50" charset="-128"/>
              </a:rPr>
              <a:t>年には発行総額が</a:t>
            </a:r>
            <a:r>
              <a:rPr lang="en-US" altLang="ja-JP" sz="1600" dirty="0">
                <a:solidFill>
                  <a:prstClr val="black"/>
                </a:solidFill>
                <a:latin typeface="Meiryo UI" panose="020B0604030504040204" pitchFamily="50" charset="-128"/>
                <a:ea typeface="Meiryo UI" panose="020B0604030504040204" pitchFamily="50" charset="-128"/>
              </a:rPr>
              <a:t>8,000</a:t>
            </a:r>
            <a:r>
              <a:rPr lang="ja-JP" altLang="en-US" sz="1600" dirty="0">
                <a:solidFill>
                  <a:prstClr val="black"/>
                </a:solidFill>
                <a:latin typeface="Meiryo UI" panose="020B0604030504040204" pitchFamily="50" charset="-128"/>
                <a:ea typeface="Meiryo UI" panose="020B0604030504040204" pitchFamily="50" charset="-128"/>
              </a:rPr>
              <a:t>億円を突破し、件数も</a:t>
            </a:r>
            <a:r>
              <a:rPr lang="en-US" altLang="ja-JP" sz="1600" dirty="0">
                <a:solidFill>
                  <a:prstClr val="black"/>
                </a:solidFill>
                <a:latin typeface="Meiryo UI" panose="020B0604030504040204" pitchFamily="50" charset="-128"/>
                <a:ea typeface="Meiryo UI" panose="020B0604030504040204" pitchFamily="50" charset="-128"/>
              </a:rPr>
              <a:t>50</a:t>
            </a:r>
            <a:r>
              <a:rPr lang="ja-JP" altLang="en-US" sz="1600" dirty="0">
                <a:solidFill>
                  <a:prstClr val="black"/>
                </a:solidFill>
                <a:latin typeface="Meiryo UI" panose="020B0604030504040204" pitchFamily="50" charset="-128"/>
                <a:ea typeface="Meiryo UI" panose="020B0604030504040204" pitchFamily="50" charset="-128"/>
              </a:rPr>
              <a:t>件以上に到達。</a:t>
            </a:r>
            <a:endParaRPr lang="en-US" altLang="ja-JP" sz="1600" dirty="0">
              <a:solidFill>
                <a:prstClr val="black"/>
              </a:solidFill>
              <a:latin typeface="Meiryo UI" panose="020B0604030504040204" pitchFamily="50" charset="-128"/>
              <a:ea typeface="Meiryo UI" panose="020B0604030504040204" pitchFamily="50" charset="-128"/>
            </a:endParaRPr>
          </a:p>
          <a:p>
            <a:pPr marL="267009" indent="-267009"/>
            <a:r>
              <a:rPr lang="ja-JP" altLang="en-US" sz="1600" dirty="0">
                <a:solidFill>
                  <a:prstClr val="black"/>
                </a:solidFill>
                <a:latin typeface="Meiryo UI" panose="020B0604030504040204" pitchFamily="50" charset="-128"/>
                <a:ea typeface="Meiryo UI" panose="020B0604030504040204" pitchFamily="50" charset="-128"/>
              </a:rPr>
              <a:t>〇　発行は増えているものの海外と比較するとその規模や件数は十分ではない状況。</a:t>
            </a:r>
            <a:endParaRPr lang="en-US" altLang="ja-JP"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7403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を重視する機関投資家の推移（カーボンニュートラル）</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850582" y="6488220"/>
            <a:ext cx="2133600" cy="337038"/>
          </a:xfrm>
        </p:spPr>
        <p:txBody>
          <a:bodyPr/>
          <a:lstStyle/>
          <a:p>
            <a:fld id="{D2D8002D-B5B0-4BAC-B1F6-782DDCCE6D9C}" type="slidenum">
              <a:rPr kumimoji="1" lang="ja-JP" altLang="en-US" b="1" smtClean="0"/>
              <a:t>39</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627021" y="6548259"/>
            <a:ext cx="5679280" cy="276999"/>
          </a:xfrm>
          <a:prstGeom prst="rect">
            <a:avLst/>
          </a:prstGeom>
        </p:spPr>
        <p:txBody>
          <a:bodyPr wrap="square">
            <a:spAutoFit/>
          </a:bodyPr>
          <a:lstStyle/>
          <a:p>
            <a:pPr>
              <a:spcBef>
                <a:spcPct val="20000"/>
              </a:spcBef>
              <a:buClr>
                <a:schemeClr val="tx1"/>
              </a:buClr>
              <a:tabLst>
                <a:tab pos="920282" algn="l"/>
              </a:tabLst>
            </a:pPr>
            <a:r>
              <a:rPr lang="ja-JP" altLang="en-US" sz="1200" dirty="0">
                <a:latin typeface="+mn-ea"/>
                <a:cs typeface="メイリオ" panose="020B0604030504040204" pitchFamily="50" charset="-128"/>
              </a:rPr>
              <a:t>出典：内閣官房 成長戦略会議事務局 「基礎資料」（令和３年４月）</a:t>
            </a:r>
            <a:endParaRPr lang="en-US" altLang="ja-JP" sz="1200" b="1" dirty="0">
              <a:solidFill>
                <a:srgbClr val="000099"/>
              </a:solidFill>
              <a:latin typeface="+mn-ea"/>
            </a:endParaRPr>
          </a:p>
        </p:txBody>
      </p:sp>
      <p:pic>
        <p:nvPicPr>
          <p:cNvPr id="4" name="図 3"/>
          <p:cNvPicPr>
            <a:picLocks noChangeAspect="1"/>
          </p:cNvPicPr>
          <p:nvPr/>
        </p:nvPicPr>
        <p:blipFill>
          <a:blip r:embed="rId2"/>
          <a:stretch>
            <a:fillRect/>
          </a:stretch>
        </p:blipFill>
        <p:spPr>
          <a:xfrm>
            <a:off x="1573971" y="546621"/>
            <a:ext cx="8992215" cy="4953426"/>
          </a:xfrm>
          <a:prstGeom prst="rect">
            <a:avLst/>
          </a:prstGeom>
        </p:spPr>
      </p:pic>
      <p:pic>
        <p:nvPicPr>
          <p:cNvPr id="5" name="図 4"/>
          <p:cNvPicPr>
            <a:picLocks noChangeAspect="1"/>
          </p:cNvPicPr>
          <p:nvPr/>
        </p:nvPicPr>
        <p:blipFill>
          <a:blip r:embed="rId3"/>
          <a:stretch>
            <a:fillRect/>
          </a:stretch>
        </p:blipFill>
        <p:spPr>
          <a:xfrm>
            <a:off x="2008659" y="5706813"/>
            <a:ext cx="8452870" cy="654152"/>
          </a:xfrm>
          <a:prstGeom prst="rect">
            <a:avLst/>
          </a:prstGeom>
        </p:spPr>
      </p:pic>
    </p:spTree>
    <p:extLst>
      <p:ext uri="{BB962C8B-B14F-4D97-AF65-F5344CB8AC3E}">
        <p14:creationId xmlns:p14="http://schemas.microsoft.com/office/powerpoint/2010/main" val="225631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27"/>
          <p:cNvSpPr/>
          <p:nvPr/>
        </p:nvSpPr>
        <p:spPr>
          <a:xfrm>
            <a:off x="1739900" y="774700"/>
            <a:ext cx="8676580" cy="884238"/>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algn="ctr">
              <a:defRPr/>
            </a:pPr>
            <a:endParaRPr kumimoji="0" lang="ja-JP" altLang="en-US" kern="0" dirty="0">
              <a:solidFill>
                <a:prstClr val="white"/>
              </a:solidFill>
              <a:latin typeface="Calibri"/>
            </a:endParaRPr>
          </a:p>
        </p:txBody>
      </p:sp>
      <p:sp>
        <p:nvSpPr>
          <p:cNvPr id="16" name="テキスト ボックス 7"/>
          <p:cNvSpPr txBox="1">
            <a:spLocks noChangeArrowheads="1"/>
          </p:cNvSpPr>
          <p:nvPr/>
        </p:nvSpPr>
        <p:spPr bwMode="auto">
          <a:xfrm>
            <a:off x="1855788" y="862014"/>
            <a:ext cx="8839200" cy="646331"/>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None/>
              <a:defRPr/>
            </a:pPr>
            <a:r>
              <a:rPr lang="ja-JP" altLang="en-US" sz="1600" spc="-40" dirty="0">
                <a:solidFill>
                  <a:srgbClr val="000000"/>
                </a:solidFill>
                <a:latin typeface="Meiryo UI" pitchFamily="50" charset="-128"/>
                <a:ea typeface="Meiryo UI" pitchFamily="50" charset="-128"/>
                <a:cs typeface="Meiryo UI" pitchFamily="50" charset="-128"/>
              </a:rPr>
              <a:t>●</a:t>
            </a:r>
            <a:r>
              <a:rPr lang="ja-JP" altLang="en-US" sz="1800" spc="-40" dirty="0">
                <a:solidFill>
                  <a:srgbClr val="000000"/>
                </a:solidFill>
                <a:latin typeface="Meiryo UI" pitchFamily="50" charset="-128"/>
                <a:ea typeface="Meiryo UI" pitchFamily="50" charset="-128"/>
                <a:cs typeface="Meiryo UI" pitchFamily="50" charset="-128"/>
              </a:rPr>
              <a:t>世界に目を向けると、東京に金融機能が一極集中している日本と異なり、</a:t>
            </a:r>
            <a:r>
              <a:rPr lang="ja-JP" altLang="en-US" sz="1800" b="1" u="sng" spc="-40" dirty="0">
                <a:solidFill>
                  <a:srgbClr val="FF0000"/>
                </a:solidFill>
                <a:latin typeface="Meiryo UI" pitchFamily="50" charset="-128"/>
                <a:ea typeface="Meiryo UI" pitchFamily="50" charset="-128"/>
                <a:cs typeface="Meiryo UI" pitchFamily="50" charset="-128"/>
              </a:rPr>
              <a:t>規模は小さくても</a:t>
            </a:r>
            <a:r>
              <a:rPr lang="en-US" altLang="ja-JP" sz="1800" b="1" u="sng" spc="-40" dirty="0">
                <a:solidFill>
                  <a:srgbClr val="FF0000"/>
                </a:solidFill>
                <a:latin typeface="Meiryo UI" pitchFamily="50" charset="-128"/>
                <a:ea typeface="Meiryo UI" pitchFamily="50" charset="-128"/>
                <a:cs typeface="Meiryo UI" pitchFamily="50" charset="-128"/>
              </a:rPr>
              <a:t/>
            </a:r>
            <a:br>
              <a:rPr lang="en-US" altLang="ja-JP" sz="1800" b="1" u="sng" spc="-40" dirty="0">
                <a:solidFill>
                  <a:srgbClr val="FF0000"/>
                </a:solidFill>
                <a:latin typeface="Meiryo UI" pitchFamily="50" charset="-128"/>
                <a:ea typeface="Meiryo UI" pitchFamily="50" charset="-128"/>
                <a:cs typeface="Meiryo UI" pitchFamily="50" charset="-128"/>
              </a:rPr>
            </a:br>
            <a:r>
              <a:rPr lang="ja-JP" altLang="en-US" sz="1800" spc="-40" dirty="0">
                <a:solidFill>
                  <a:srgbClr val="FF0000"/>
                </a:solidFill>
                <a:latin typeface="Meiryo UI" pitchFamily="50" charset="-128"/>
                <a:ea typeface="Meiryo UI" pitchFamily="50" charset="-128"/>
                <a:cs typeface="Meiryo UI" pitchFamily="50" charset="-128"/>
              </a:rPr>
              <a:t>　 </a:t>
            </a:r>
            <a:r>
              <a:rPr lang="ja-JP" altLang="en-US" sz="1800" b="1" u="sng" spc="-40" dirty="0">
                <a:solidFill>
                  <a:srgbClr val="FF0000"/>
                </a:solidFill>
                <a:latin typeface="Meiryo UI" pitchFamily="50" charset="-128"/>
                <a:ea typeface="Meiryo UI" pitchFamily="50" charset="-128"/>
                <a:cs typeface="Meiryo UI" pitchFamily="50" charset="-128"/>
              </a:rPr>
              <a:t>特徴的な機能を有する都市が多く存在</a:t>
            </a:r>
            <a:r>
              <a:rPr lang="ja-JP" altLang="en-US" sz="1800" spc="-40" dirty="0">
                <a:solidFill>
                  <a:srgbClr val="000000"/>
                </a:solidFill>
                <a:latin typeface="Meiryo UI" pitchFamily="50" charset="-128"/>
                <a:ea typeface="Meiryo UI" pitchFamily="50" charset="-128"/>
                <a:cs typeface="Meiryo UI" pitchFamily="50" charset="-128"/>
              </a:rPr>
              <a:t>。</a:t>
            </a:r>
            <a:endParaRPr lang="ja-JP" altLang="en-US" sz="1700" dirty="0">
              <a:solidFill>
                <a:srgbClr val="000000"/>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9900" y="1993675"/>
            <a:ext cx="8856984" cy="4248473"/>
          </a:xfrm>
          <a:prstGeom prst="rect">
            <a:avLst/>
          </a:prstGeom>
        </p:spPr>
      </p:pic>
      <p:sp>
        <p:nvSpPr>
          <p:cNvPr id="9" name="テキスト ボックス 8">
            <a:extLst>
              <a:ext uri="{FF2B5EF4-FFF2-40B4-BE49-F238E27FC236}">
                <a16:creationId xmlns:a16="http://schemas.microsoft.com/office/drawing/2014/main" id="{ED712417-5CF9-4649-A647-AF0808E90BC0}"/>
              </a:ext>
            </a:extLst>
          </p:cNvPr>
          <p:cNvSpPr txBox="1"/>
          <p:nvPr/>
        </p:nvSpPr>
        <p:spPr>
          <a:xfrm>
            <a:off x="5349824" y="6616020"/>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各国における国際金融都市</a:t>
            </a:r>
          </a:p>
        </p:txBody>
      </p:sp>
      <p:sp>
        <p:nvSpPr>
          <p:cNvPr id="3" name="スライド番号プレースホルダー 2"/>
          <p:cNvSpPr>
            <a:spLocks noGrp="1"/>
          </p:cNvSpPr>
          <p:nvPr>
            <p:ph type="sldNum" sz="quarter" idx="12"/>
          </p:nvPr>
        </p:nvSpPr>
        <p:spPr>
          <a:xfrm>
            <a:off x="9225284" y="6362353"/>
            <a:ext cx="2743200" cy="365125"/>
          </a:xfrm>
        </p:spPr>
        <p:txBody>
          <a:bodyPr/>
          <a:lstStyle/>
          <a:p>
            <a:fld id="{825D378E-ED99-4649-A88A-944E4C47FAFD}" type="slidenum">
              <a:rPr kumimoji="1" lang="ja-JP" altLang="en-US" smtClean="0"/>
              <a:t>4</a:t>
            </a:fld>
            <a:endParaRPr kumimoji="1" lang="ja-JP" altLang="en-US" dirty="0"/>
          </a:p>
        </p:txBody>
      </p:sp>
    </p:spTree>
    <p:extLst>
      <p:ext uri="{BB962C8B-B14F-4D97-AF65-F5344CB8AC3E}">
        <p14:creationId xmlns:p14="http://schemas.microsoft.com/office/powerpoint/2010/main" val="1861720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43000" y="14116"/>
            <a:ext cx="9906001" cy="351000"/>
          </a:xfrm>
          <a:prstGeom prst="rect">
            <a:avLst/>
          </a:prstGeom>
          <a:solidFill>
            <a:srgbClr val="0070C0"/>
          </a:solidFill>
        </p:spPr>
        <p:txBody>
          <a:bodyPr wrap="square" tIns="0" bIns="0" rtlCol="0" anchor="ctr">
            <a:noAutofit/>
          </a:bodyPr>
          <a:lstStyle/>
          <a:p>
            <a:pPr algn="ctr"/>
            <a:r>
              <a:rPr lang="ja-JP" altLang="en-US" b="1" dirty="0">
                <a:solidFill>
                  <a:prstClr val="white"/>
                </a:solidFill>
                <a:latin typeface="Meiryo UI" panose="020B0604030504040204" pitchFamily="50" charset="-128"/>
                <a:ea typeface="Meiryo UI" panose="020B0604030504040204" pitchFamily="50" charset="-128"/>
              </a:rPr>
              <a:t>■</a:t>
            </a:r>
            <a:r>
              <a:rPr lang="en-US" altLang="ja-JP" b="1" dirty="0">
                <a:solidFill>
                  <a:prstClr val="white"/>
                </a:solidFill>
                <a:latin typeface="Meiryo UI" panose="020B0604030504040204" pitchFamily="50" charset="-128"/>
                <a:ea typeface="Meiryo UI" panose="020B0604030504040204" pitchFamily="50" charset="-128"/>
              </a:rPr>
              <a:t>ESG</a:t>
            </a:r>
            <a:r>
              <a:rPr lang="ja-JP" altLang="en-US" b="1" dirty="0">
                <a:solidFill>
                  <a:prstClr val="white"/>
                </a:solidFill>
                <a:latin typeface="Meiryo UI" panose="020B0604030504040204" pitchFamily="50" charset="-128"/>
                <a:ea typeface="Meiryo UI" panose="020B0604030504040204" pitchFamily="50" charset="-128"/>
              </a:rPr>
              <a:t>投資の状況</a:t>
            </a:r>
            <a:endParaRPr lang="en-US" altLang="ja-JP" b="1" dirty="0">
              <a:solidFill>
                <a:prstClr val="white"/>
              </a:solidFill>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4392" y="4222073"/>
            <a:ext cx="2979780" cy="2324349"/>
          </a:xfrm>
          <a:prstGeom prst="rect">
            <a:avLst/>
          </a:prstGeom>
        </p:spPr>
      </p:pic>
      <p:pic>
        <p:nvPicPr>
          <p:cNvPr id="18" name="図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6990" y="1686874"/>
            <a:ext cx="2947183" cy="2322379"/>
          </a:xfrm>
          <a:prstGeom prst="rect">
            <a:avLst/>
          </a:prstGeom>
        </p:spPr>
      </p:pic>
      <p:sp>
        <p:nvSpPr>
          <p:cNvPr id="59" name="正方形/長方形 58"/>
          <p:cNvSpPr/>
          <p:nvPr/>
        </p:nvSpPr>
        <p:spPr>
          <a:xfrm>
            <a:off x="3033805" y="4057655"/>
            <a:ext cx="2646534" cy="242374"/>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975" spc="-73"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975" spc="-73" dirty="0">
                <a:solidFill>
                  <a:schemeClr val="tx1"/>
                </a:solidFill>
                <a:latin typeface="UD デジタル 教科書体 NK-R" panose="02020400000000000000" pitchFamily="18" charset="-128"/>
                <a:ea typeface="UD デジタル 教科書体 NK-R" panose="02020400000000000000" pitchFamily="18" charset="-128"/>
              </a:rPr>
              <a:t>資産の保有残高</a:t>
            </a:r>
            <a:r>
              <a:rPr lang="en-US" altLang="ja-JP" sz="975" spc="-73" dirty="0">
                <a:solidFill>
                  <a:schemeClr val="tx1"/>
                </a:solidFill>
                <a:latin typeface="UD デジタル 教科書体 NK-R" panose="02020400000000000000" pitchFamily="18" charset="-128"/>
                <a:ea typeface="UD デジタル 教科書体 NK-R" panose="02020400000000000000" pitchFamily="18" charset="-128"/>
              </a:rPr>
              <a:t>】</a:t>
            </a:r>
          </a:p>
        </p:txBody>
      </p:sp>
      <p:sp>
        <p:nvSpPr>
          <p:cNvPr id="60" name="正方形/長方形 59"/>
          <p:cNvSpPr/>
          <p:nvPr/>
        </p:nvSpPr>
        <p:spPr>
          <a:xfrm>
            <a:off x="2474392" y="1470898"/>
            <a:ext cx="3393176" cy="242374"/>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975" spc="-73"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75" spc="-73" dirty="0">
                <a:solidFill>
                  <a:schemeClr val="tx1"/>
                </a:solidFill>
                <a:latin typeface="UD デジタル 教科書体 NK-R" panose="02020400000000000000" pitchFamily="18" charset="-128"/>
                <a:ea typeface="UD デジタル 教科書体 NK-R" panose="02020400000000000000" pitchFamily="18" charset="-128"/>
              </a:rPr>
              <a:t>総運用資産に占める</a:t>
            </a:r>
            <a:r>
              <a:rPr lang="en-US" altLang="ja-JP" sz="975" spc="-73"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975" spc="-73" dirty="0">
                <a:solidFill>
                  <a:schemeClr val="tx1"/>
                </a:solidFill>
                <a:latin typeface="UD デジタル 教科書体 NK-R" panose="02020400000000000000" pitchFamily="18" charset="-128"/>
                <a:ea typeface="UD デジタル 教科書体 NK-R" panose="02020400000000000000" pitchFamily="18" charset="-128"/>
              </a:rPr>
              <a:t>資産の割合推移</a:t>
            </a:r>
            <a:r>
              <a:rPr lang="en-US" altLang="ja-JP" sz="975" spc="-73" dirty="0">
                <a:solidFill>
                  <a:schemeClr val="tx1"/>
                </a:solidFill>
                <a:latin typeface="UD デジタル 教科書体 NK-R" panose="02020400000000000000" pitchFamily="18" charset="-128"/>
                <a:ea typeface="UD デジタル 教科書体 NK-R" panose="02020400000000000000" pitchFamily="18" charset="-128"/>
              </a:rPr>
              <a:t>】</a:t>
            </a:r>
          </a:p>
        </p:txBody>
      </p:sp>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8806" y="2845932"/>
            <a:ext cx="3408957" cy="2535087"/>
          </a:xfrm>
          <a:prstGeom prst="rect">
            <a:avLst/>
          </a:prstGeom>
        </p:spPr>
      </p:pic>
      <p:sp>
        <p:nvSpPr>
          <p:cNvPr id="61" name="正方形/長方形 60"/>
          <p:cNvSpPr/>
          <p:nvPr/>
        </p:nvSpPr>
        <p:spPr>
          <a:xfrm>
            <a:off x="6976401" y="2669572"/>
            <a:ext cx="3690708" cy="242374"/>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975" spc="-73"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975" spc="-73" dirty="0">
                <a:solidFill>
                  <a:schemeClr val="tx1"/>
                </a:solidFill>
                <a:latin typeface="UD デジタル 教科書体 NK-R" panose="02020400000000000000" pitchFamily="18" charset="-128"/>
                <a:ea typeface="UD デジタル 教科書体 NK-R" panose="02020400000000000000" pitchFamily="18" charset="-128"/>
              </a:rPr>
              <a:t>資産世界合計の種類別内訳</a:t>
            </a:r>
            <a:r>
              <a:rPr lang="en-US" altLang="ja-JP" sz="975" spc="-73" dirty="0">
                <a:solidFill>
                  <a:schemeClr val="tx1"/>
                </a:solidFill>
                <a:latin typeface="UD デジタル 教科書体 NK-R" panose="02020400000000000000" pitchFamily="18" charset="-128"/>
                <a:ea typeface="UD デジタル 教科書体 NK-R" panose="02020400000000000000" pitchFamily="18" charset="-128"/>
              </a:rPr>
              <a:t>】</a:t>
            </a:r>
          </a:p>
        </p:txBody>
      </p:sp>
      <p:sp>
        <p:nvSpPr>
          <p:cNvPr id="62" name="正方形/長方形 61"/>
          <p:cNvSpPr/>
          <p:nvPr/>
        </p:nvSpPr>
        <p:spPr>
          <a:xfrm>
            <a:off x="7243214" y="6294826"/>
            <a:ext cx="2300138" cy="223587"/>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53" spc="-73" dirty="0">
                <a:solidFill>
                  <a:schemeClr val="tx1"/>
                </a:solidFill>
                <a:latin typeface="UD デジタル 教科書体 NK-R" panose="02020400000000000000" pitchFamily="18" charset="-128"/>
                <a:ea typeface="UD デジタル 教科書体 NK-R" panose="02020400000000000000" pitchFamily="18" charset="-128"/>
              </a:rPr>
              <a:t>（出典）ファイナンス</a:t>
            </a:r>
            <a:r>
              <a:rPr lang="en-US" altLang="ja-JP" sz="853" spc="-73" dirty="0">
                <a:solidFill>
                  <a:schemeClr val="tx1"/>
                </a:solidFill>
                <a:latin typeface="UD デジタル 教科書体 NK-R" panose="02020400000000000000" pitchFamily="18" charset="-128"/>
                <a:ea typeface="UD デジタル 教科書体 NK-R" panose="02020400000000000000" pitchFamily="18" charset="-128"/>
              </a:rPr>
              <a:t>2020.1</a:t>
            </a:r>
            <a:r>
              <a:rPr lang="ja-JP" altLang="en-US" sz="853" spc="-73" dirty="0">
                <a:solidFill>
                  <a:schemeClr val="tx1"/>
                </a:solidFill>
                <a:latin typeface="UD デジタル 教科書体 NK-R" panose="02020400000000000000" pitchFamily="18" charset="-128"/>
                <a:ea typeface="UD デジタル 教科書体 NK-R" panose="02020400000000000000" pitchFamily="18" charset="-128"/>
              </a:rPr>
              <a:t>月号</a:t>
            </a:r>
            <a:r>
              <a:rPr lang="en-US" altLang="ja-JP" sz="853" spc="-73" dirty="0">
                <a:solidFill>
                  <a:schemeClr val="tx1"/>
                </a:solidFill>
                <a:latin typeface="UD デジタル 教科書体 NK-R" panose="02020400000000000000" pitchFamily="18" charset="-128"/>
                <a:ea typeface="UD デジタル 教科書体 NK-R" panose="02020400000000000000" pitchFamily="18" charset="-128"/>
              </a:rPr>
              <a:t>P39-40</a:t>
            </a:r>
          </a:p>
        </p:txBody>
      </p:sp>
      <p:sp>
        <p:nvSpPr>
          <p:cNvPr id="11" name="スライド番号プレースホルダー 1"/>
          <p:cNvSpPr>
            <a:spLocks noGrp="1"/>
          </p:cNvSpPr>
          <p:nvPr>
            <p:ph type="sldNum" sz="quarter" idx="12"/>
          </p:nvPr>
        </p:nvSpPr>
        <p:spPr>
          <a:xfrm>
            <a:off x="9736731" y="6363859"/>
            <a:ext cx="2228850" cy="365125"/>
          </a:xfrm>
        </p:spPr>
        <p:txBody>
          <a:bodyPr/>
          <a:lstStyle/>
          <a:p>
            <a:fld id="{D2D8002D-B5B0-4BAC-B1F6-782DDCCE6D9C}" type="slidenum">
              <a:rPr kumimoji="1" lang="ja-JP" altLang="en-US" smtClean="0"/>
              <a:t>40</a:t>
            </a:fld>
            <a:endParaRPr kumimoji="1" lang="ja-JP" altLang="en-US" dirty="0"/>
          </a:p>
        </p:txBody>
      </p:sp>
      <p:sp>
        <p:nvSpPr>
          <p:cNvPr id="13" name="正方形/長方形 12"/>
          <p:cNvSpPr/>
          <p:nvPr/>
        </p:nvSpPr>
        <p:spPr>
          <a:xfrm>
            <a:off x="1631503" y="577936"/>
            <a:ext cx="8928992" cy="68014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114156" indent="-114156"/>
            <a:endParaRPr lang="en-US" altLang="ja-JP" sz="1600" dirty="0">
              <a:solidFill>
                <a:prstClr val="black"/>
              </a:solidFill>
              <a:latin typeface="Meiryo UI" panose="020B0604030504040204" pitchFamily="50" charset="-128"/>
              <a:ea typeface="Meiryo UI" panose="020B0604030504040204" pitchFamily="50" charset="-128"/>
            </a:endParaRPr>
          </a:p>
          <a:p>
            <a:pPr marL="114156" indent="-114156"/>
            <a:r>
              <a:rPr lang="ja-JP" altLang="en-US" sz="1600" dirty="0">
                <a:solidFill>
                  <a:prstClr val="black"/>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日本の</a:t>
            </a:r>
            <a:r>
              <a:rPr lang="en-US" altLang="ja-JP" sz="1600" dirty="0">
                <a:latin typeface="Meiryo UI" panose="020B0604030504040204" pitchFamily="50" charset="-128"/>
                <a:ea typeface="Meiryo UI" panose="020B0604030504040204" pitchFamily="50" charset="-128"/>
              </a:rPr>
              <a:t>ESG</a:t>
            </a:r>
            <a:r>
              <a:rPr lang="ja-JP" altLang="en-US" sz="1600" dirty="0">
                <a:latin typeface="Meiryo UI" panose="020B0604030504040204" pitchFamily="50" charset="-128"/>
                <a:ea typeface="Meiryo UI" panose="020B0604030504040204" pitchFamily="50" charset="-128"/>
              </a:rPr>
              <a:t>資産保有残高や総運用資産に占める割合は増加しているが、他国と比較すると低い水準。</a:t>
            </a:r>
          </a:p>
          <a:p>
            <a:pPr marL="114156" indent="-114156"/>
            <a:r>
              <a:rPr lang="ja-JP" altLang="en-US" sz="1600" dirty="0">
                <a:solidFill>
                  <a:prstClr val="black"/>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世界の</a:t>
            </a:r>
            <a:r>
              <a:rPr lang="en-US" altLang="ja-JP" sz="1600" dirty="0">
                <a:latin typeface="Meiryo UI" panose="020B0604030504040204" pitchFamily="50" charset="-128"/>
                <a:ea typeface="Meiryo UI" panose="020B0604030504040204" pitchFamily="50" charset="-128"/>
              </a:rPr>
              <a:t>ESG</a:t>
            </a:r>
            <a:r>
              <a:rPr lang="ja-JP" altLang="en-US" sz="1600" dirty="0">
                <a:latin typeface="Meiryo UI" panose="020B0604030504040204" pitchFamily="50" charset="-128"/>
                <a:ea typeface="Meiryo UI" panose="020B0604030504040204" pitchFamily="50" charset="-128"/>
              </a:rPr>
              <a:t>投資の内訳は株式投資や債券など多様な投資が行われている。</a:t>
            </a:r>
          </a:p>
          <a:p>
            <a:pPr marL="267009" indent="-267009"/>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0728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ポストコロナの経済社会の恒久的な変化（カーボンニュートラル）</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982200" y="6418647"/>
            <a:ext cx="2133600" cy="337038"/>
          </a:xfrm>
        </p:spPr>
        <p:txBody>
          <a:bodyPr/>
          <a:lstStyle/>
          <a:p>
            <a:fld id="{D2D8002D-B5B0-4BAC-B1F6-782DDCCE6D9C}" type="slidenum">
              <a:rPr kumimoji="1" lang="ja-JP" altLang="en-US" b="1" smtClean="0"/>
              <a:t>41</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627021" y="6548259"/>
            <a:ext cx="5679280" cy="276999"/>
          </a:xfrm>
          <a:prstGeom prst="rect">
            <a:avLst/>
          </a:prstGeom>
        </p:spPr>
        <p:txBody>
          <a:bodyPr wrap="square">
            <a:spAutoFit/>
          </a:bodyPr>
          <a:lstStyle/>
          <a:p>
            <a:pPr>
              <a:spcBef>
                <a:spcPct val="20000"/>
              </a:spcBef>
              <a:buClr>
                <a:schemeClr val="tx1"/>
              </a:buClr>
              <a:tabLst>
                <a:tab pos="920282" algn="l"/>
              </a:tabLst>
            </a:pPr>
            <a:r>
              <a:rPr lang="ja-JP" altLang="en-US" sz="1200" dirty="0">
                <a:latin typeface="+mn-ea"/>
                <a:cs typeface="メイリオ" panose="020B0604030504040204" pitchFamily="50" charset="-128"/>
              </a:rPr>
              <a:t>出典：内閣官房 成長戦略会議事務局 「基礎資料」（令和３年４月）</a:t>
            </a:r>
            <a:endParaRPr lang="en-US" altLang="ja-JP" sz="1200" b="1" dirty="0">
              <a:solidFill>
                <a:srgbClr val="000099"/>
              </a:solidFill>
              <a:latin typeface="+mn-ea"/>
            </a:endParaRPr>
          </a:p>
        </p:txBody>
      </p:sp>
      <p:pic>
        <p:nvPicPr>
          <p:cNvPr id="2" name="図 1"/>
          <p:cNvPicPr>
            <a:picLocks noChangeAspect="1"/>
          </p:cNvPicPr>
          <p:nvPr/>
        </p:nvPicPr>
        <p:blipFill>
          <a:blip r:embed="rId2"/>
          <a:stretch>
            <a:fillRect/>
          </a:stretch>
        </p:blipFill>
        <p:spPr>
          <a:xfrm>
            <a:off x="1715836" y="543729"/>
            <a:ext cx="8760326" cy="4888081"/>
          </a:xfrm>
          <a:prstGeom prst="rect">
            <a:avLst/>
          </a:prstGeom>
        </p:spPr>
      </p:pic>
      <p:pic>
        <p:nvPicPr>
          <p:cNvPr id="3" name="図 2"/>
          <p:cNvPicPr>
            <a:picLocks noChangeAspect="1"/>
          </p:cNvPicPr>
          <p:nvPr/>
        </p:nvPicPr>
        <p:blipFill>
          <a:blip r:embed="rId3"/>
          <a:stretch>
            <a:fillRect/>
          </a:stretch>
        </p:blipFill>
        <p:spPr>
          <a:xfrm>
            <a:off x="1872088" y="5703922"/>
            <a:ext cx="8836855" cy="678102"/>
          </a:xfrm>
          <a:prstGeom prst="rect">
            <a:avLst/>
          </a:prstGeom>
        </p:spPr>
      </p:pic>
    </p:spTree>
    <p:extLst>
      <p:ext uri="{BB962C8B-B14F-4D97-AF65-F5344CB8AC3E}">
        <p14:creationId xmlns:p14="http://schemas.microsoft.com/office/powerpoint/2010/main" val="176199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グリーン国際金融センター実現に向けた主体別の施策例</a:t>
            </a:r>
          </a:p>
        </p:txBody>
      </p:sp>
      <p:sp>
        <p:nvSpPr>
          <p:cNvPr id="14" name="スライド番号プレースホルダー 2"/>
          <p:cNvSpPr>
            <a:spLocks noGrp="1"/>
          </p:cNvSpPr>
          <p:nvPr>
            <p:ph type="sldNum" sz="quarter" idx="12"/>
          </p:nvPr>
        </p:nvSpPr>
        <p:spPr>
          <a:xfrm>
            <a:off x="9795164" y="6410126"/>
            <a:ext cx="2133600" cy="337038"/>
          </a:xfrm>
        </p:spPr>
        <p:txBody>
          <a:bodyPr/>
          <a:lstStyle/>
          <a:p>
            <a:fld id="{D2D8002D-B5B0-4BAC-B1F6-782DDCCE6D9C}" type="slidenum">
              <a:rPr kumimoji="1" lang="ja-JP" altLang="en-US" b="1" smtClean="0"/>
              <a:t>42</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320119" y="4810149"/>
            <a:ext cx="9387499" cy="276999"/>
          </a:xfrm>
          <a:prstGeom prst="rect">
            <a:avLst/>
          </a:prstGeom>
        </p:spPr>
        <p:txBody>
          <a:bodyPr wrap="square">
            <a:spAutoFit/>
          </a:bodyPr>
          <a:lstStyle/>
          <a:p>
            <a:pPr algn="r">
              <a:spcBef>
                <a:spcPct val="20000"/>
              </a:spcBef>
              <a:buClr>
                <a:schemeClr val="tx1"/>
              </a:buClr>
              <a:tabLst>
                <a:tab pos="920282" algn="l"/>
              </a:tabLst>
            </a:pPr>
            <a:r>
              <a:rPr lang="ja-JP" altLang="en-US" sz="1200" dirty="0">
                <a:latin typeface="+mn-ea"/>
                <a:cs typeface="メイリオ" panose="020B0604030504040204" pitchFamily="50" charset="-128"/>
              </a:rPr>
              <a:t>出典：日本総研 「グリーン国際金融センター実現に必要な施策とは～国際競争力のあるサステナブル債券市場の構築～</a:t>
            </a:r>
            <a:r>
              <a:rPr lang="ja-JP" altLang="en-US" sz="1200" dirty="0" smtClean="0">
                <a:latin typeface="+mn-ea"/>
                <a:cs typeface="メイリオ" panose="020B0604030504040204" pitchFamily="50" charset="-128"/>
              </a:rPr>
              <a:t>」</a:t>
            </a:r>
            <a:endParaRPr lang="en-US" altLang="ja-JP" sz="1200" b="1" dirty="0">
              <a:solidFill>
                <a:srgbClr val="000099"/>
              </a:solidFill>
              <a:latin typeface="+mn-ea"/>
            </a:endParaRPr>
          </a:p>
        </p:txBody>
      </p:sp>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1161" y="1379538"/>
            <a:ext cx="10896457" cy="2949678"/>
          </a:xfrm>
          <a:prstGeom prst="rect">
            <a:avLst/>
          </a:prstGeom>
        </p:spPr>
      </p:pic>
    </p:spTree>
    <p:extLst>
      <p:ext uri="{BB962C8B-B14F-4D97-AF65-F5344CB8AC3E}">
        <p14:creationId xmlns:p14="http://schemas.microsoft.com/office/powerpoint/2010/main" val="3320781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サステナブル債券市場の比較</a:t>
            </a:r>
          </a:p>
        </p:txBody>
      </p:sp>
      <p:sp>
        <p:nvSpPr>
          <p:cNvPr id="14" name="スライド番号プレースホルダー 2"/>
          <p:cNvSpPr>
            <a:spLocks noGrp="1"/>
          </p:cNvSpPr>
          <p:nvPr>
            <p:ph type="sldNum" sz="quarter" idx="12"/>
          </p:nvPr>
        </p:nvSpPr>
        <p:spPr>
          <a:xfrm>
            <a:off x="9836727" y="6410126"/>
            <a:ext cx="2133600" cy="337038"/>
          </a:xfrm>
        </p:spPr>
        <p:txBody>
          <a:bodyPr/>
          <a:lstStyle/>
          <a:p>
            <a:fld id="{D2D8002D-B5B0-4BAC-B1F6-782DDCCE6D9C}" type="slidenum">
              <a:rPr kumimoji="1" lang="ja-JP" altLang="en-US" b="1" smtClean="0"/>
              <a:t>43</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2309546" y="5619247"/>
            <a:ext cx="9387499" cy="276999"/>
          </a:xfrm>
          <a:prstGeom prst="rect">
            <a:avLst/>
          </a:prstGeom>
        </p:spPr>
        <p:txBody>
          <a:bodyPr wrap="square">
            <a:spAutoFit/>
          </a:bodyPr>
          <a:lstStyle/>
          <a:p>
            <a:pPr algn="r">
              <a:spcBef>
                <a:spcPct val="20000"/>
              </a:spcBef>
              <a:buClr>
                <a:schemeClr val="tx1"/>
              </a:buClr>
              <a:tabLst>
                <a:tab pos="920282" algn="l"/>
              </a:tabLst>
            </a:pPr>
            <a:r>
              <a:rPr lang="ja-JP" altLang="en-US" sz="1200" dirty="0">
                <a:latin typeface="+mn-ea"/>
                <a:cs typeface="メイリオ" panose="020B0604030504040204" pitchFamily="50" charset="-128"/>
              </a:rPr>
              <a:t>出典：日本総研 「グリーン国際金融センター実現に必要な施策とは～国際競争力のあるサステナブル債券市場の構築～</a:t>
            </a:r>
            <a:r>
              <a:rPr lang="ja-JP" altLang="en-US" sz="1200" dirty="0" smtClean="0">
                <a:latin typeface="+mn-ea"/>
                <a:cs typeface="メイリオ" panose="020B0604030504040204" pitchFamily="50" charset="-128"/>
              </a:rPr>
              <a:t>」</a:t>
            </a:r>
            <a:endParaRPr lang="en-US" altLang="ja-JP" sz="1200" b="1" dirty="0">
              <a:solidFill>
                <a:srgbClr val="000099"/>
              </a:solidFill>
              <a:latin typeface="+mn-ea"/>
            </a:endParaRP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00" y="867633"/>
            <a:ext cx="10554045" cy="4514483"/>
          </a:xfrm>
          <a:prstGeom prst="rect">
            <a:avLst/>
          </a:prstGeom>
        </p:spPr>
      </p:pic>
    </p:spTree>
    <p:extLst>
      <p:ext uri="{BB962C8B-B14F-4D97-AF65-F5344CB8AC3E}">
        <p14:creationId xmlns:p14="http://schemas.microsoft.com/office/powerpoint/2010/main" val="1336098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991544" y="6395920"/>
            <a:ext cx="2232248" cy="369332"/>
          </a:xfrm>
          <a:prstGeom prst="rect">
            <a:avLst/>
          </a:prstGeom>
          <a:solidFill>
            <a:schemeClr val="bg1"/>
          </a:solidFill>
          <a:ln w="6350">
            <a:noFill/>
          </a:ln>
        </p:spPr>
        <p:txBody>
          <a:bodyPr wrap="square" anchor="ctr">
            <a:spAutoFit/>
          </a:bodyPr>
          <a:lstStyle/>
          <a:p>
            <a:pPr algn="ctr"/>
            <a:r>
              <a:rPr lang="ja-JP" altLang="en-US" dirty="0">
                <a:latin typeface="Meiryo UI" panose="020B0604030504040204" pitchFamily="50" charset="-128"/>
                <a:ea typeface="Meiryo UI" panose="020B0604030504040204" pitchFamily="50" charset="-128"/>
              </a:rPr>
              <a:t>　</a:t>
            </a:r>
          </a:p>
        </p:txBody>
      </p:sp>
      <p:sp>
        <p:nvSpPr>
          <p:cNvPr id="10" name="テキスト ボックス 9">
            <a:extLst>
              <a:ext uri="{FF2B5EF4-FFF2-40B4-BE49-F238E27FC236}">
                <a16:creationId xmlns:a16="http://schemas.microsoft.com/office/drawing/2014/main" id="{ED712417-5CF9-4649-A647-AF0808E90BC0}"/>
              </a:ext>
            </a:extLst>
          </p:cNvPr>
          <p:cNvSpPr txBox="1"/>
          <p:nvPr/>
        </p:nvSpPr>
        <p:spPr>
          <a:xfrm>
            <a:off x="5358486" y="6581499"/>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■各国</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における第２・３の国際金融都市 </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～グリーボンド：ルクセンブルク～</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27"/>
          <p:cNvSpPr/>
          <p:nvPr/>
        </p:nvSpPr>
        <p:spPr>
          <a:xfrm>
            <a:off x="1739900" y="603250"/>
            <a:ext cx="8676580" cy="1873687"/>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algn="ctr">
              <a:defRPr/>
            </a:pPr>
            <a:endParaRPr kumimoji="0" lang="ja-JP" altLang="en-US" kern="0" dirty="0">
              <a:solidFill>
                <a:prstClr val="white"/>
              </a:solidFill>
              <a:latin typeface="Calibri"/>
            </a:endParaRPr>
          </a:p>
        </p:txBody>
      </p:sp>
      <p:sp>
        <p:nvSpPr>
          <p:cNvPr id="12" name="テキスト ボックス 7"/>
          <p:cNvSpPr txBox="1">
            <a:spLocks noChangeArrowheads="1"/>
          </p:cNvSpPr>
          <p:nvPr/>
        </p:nvSpPr>
        <p:spPr bwMode="auto">
          <a:xfrm>
            <a:off x="1766346" y="747073"/>
            <a:ext cx="8839200" cy="1559401"/>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●温暖化対策に積極的な欧州諸国のなかでも、</a:t>
            </a:r>
            <a:r>
              <a:rPr lang="ja-JP" altLang="en-US" sz="1800" b="1" u="sng" spc="-40" dirty="0">
                <a:solidFill>
                  <a:srgbClr val="FF0000"/>
                </a:solidFill>
                <a:latin typeface="Meiryo UI" pitchFamily="50" charset="-128"/>
                <a:ea typeface="Meiryo UI" pitchFamily="50" charset="-128"/>
                <a:cs typeface="Meiryo UI" pitchFamily="50" charset="-128"/>
              </a:rPr>
              <a:t>ルクセンブルグはグリーンボンド市場が発達</a:t>
            </a:r>
            <a:r>
              <a:rPr lang="ja-JP" altLang="en-US" sz="1800" spc="-40" dirty="0">
                <a:solidFill>
                  <a:srgbClr val="000000"/>
                </a:solidFill>
                <a:latin typeface="Meiryo UI" pitchFamily="50" charset="-128"/>
                <a:ea typeface="Meiryo UI" pitchFamily="50" charset="-128"/>
                <a:cs typeface="Meiryo UI" pitchFamily="50" charset="-128"/>
              </a:rPr>
              <a:t>した</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spc="-40" dirty="0">
                <a:solidFill>
                  <a:srgbClr val="000000"/>
                </a:solidFill>
                <a:latin typeface="Meiryo UI" pitchFamily="50" charset="-128"/>
                <a:ea typeface="Meiryo UI" pitchFamily="50" charset="-128"/>
                <a:cs typeface="Meiryo UI" pitchFamily="50" charset="-128"/>
              </a:rPr>
              <a:t>機能型金融都市として挙げられる。ルクセンブルグ証券取引所</a:t>
            </a:r>
            <a:r>
              <a:rPr lang="en-US" altLang="ja-JP" sz="1800" spc="-40" dirty="0">
                <a:solidFill>
                  <a:srgbClr val="000000"/>
                </a:solidFill>
                <a:latin typeface="Meiryo UI" pitchFamily="50" charset="-128"/>
                <a:ea typeface="Meiryo UI" pitchFamily="50" charset="-128"/>
                <a:cs typeface="Meiryo UI" pitchFamily="50" charset="-128"/>
              </a:rPr>
              <a:t>(</a:t>
            </a:r>
            <a:r>
              <a:rPr lang="ja-JP" altLang="en-US" sz="1800" spc="-40" dirty="0">
                <a:solidFill>
                  <a:srgbClr val="000000"/>
                </a:solidFill>
                <a:latin typeface="Meiryo UI" pitchFamily="50" charset="-128"/>
                <a:ea typeface="Meiryo UI" pitchFamily="50" charset="-128"/>
                <a:cs typeface="Meiryo UI" pitchFamily="50" charset="-128"/>
              </a:rPr>
              <a:t>以下、</a:t>
            </a:r>
            <a:r>
              <a:rPr lang="en-US" altLang="ja-JP" sz="1800" spc="-40" dirty="0" err="1">
                <a:solidFill>
                  <a:srgbClr val="000000"/>
                </a:solidFill>
                <a:latin typeface="Meiryo UI" pitchFamily="50" charset="-128"/>
                <a:ea typeface="Meiryo UI" pitchFamily="50" charset="-128"/>
                <a:cs typeface="Meiryo UI" pitchFamily="50" charset="-128"/>
              </a:rPr>
              <a:t>LuxSE</a:t>
            </a:r>
            <a:r>
              <a:rPr lang="en-US" altLang="ja-JP" sz="1800" spc="-40" dirty="0">
                <a:solidFill>
                  <a:srgbClr val="000000"/>
                </a:solidFill>
                <a:latin typeface="Meiryo UI" pitchFamily="50" charset="-128"/>
                <a:ea typeface="Meiryo UI" pitchFamily="50" charset="-128"/>
                <a:cs typeface="Meiryo UI" pitchFamily="50" charset="-128"/>
              </a:rPr>
              <a:t>)</a:t>
            </a:r>
            <a:r>
              <a:rPr lang="ja-JP" altLang="en-US" sz="1800" spc="-40" dirty="0">
                <a:solidFill>
                  <a:srgbClr val="000000"/>
                </a:solidFill>
                <a:latin typeface="Meiryo UI" pitchFamily="50" charset="-128"/>
                <a:ea typeface="Meiryo UI" pitchFamily="50" charset="-128"/>
                <a:cs typeface="Meiryo UI" pitchFamily="50" charset="-128"/>
              </a:rPr>
              <a:t>とルクセンブルグ・</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spc="-40" dirty="0">
                <a:solidFill>
                  <a:srgbClr val="000000"/>
                </a:solidFill>
                <a:latin typeface="Meiryo UI" pitchFamily="50" charset="-128"/>
                <a:ea typeface="Meiryo UI" pitchFamily="50" charset="-128"/>
                <a:cs typeface="Meiryo UI" pitchFamily="50" charset="-128"/>
              </a:rPr>
              <a:t>グリーン取引所</a:t>
            </a:r>
            <a:r>
              <a:rPr lang="en-US" altLang="ja-JP" sz="1800" spc="-40" dirty="0">
                <a:solidFill>
                  <a:srgbClr val="000000"/>
                </a:solidFill>
                <a:latin typeface="Meiryo UI" pitchFamily="50" charset="-128"/>
                <a:ea typeface="Meiryo UI" pitchFamily="50" charset="-128"/>
                <a:cs typeface="Meiryo UI" pitchFamily="50" charset="-128"/>
              </a:rPr>
              <a:t>(</a:t>
            </a:r>
            <a:r>
              <a:rPr lang="ja-JP" altLang="en-US" sz="1800" spc="-40" dirty="0">
                <a:solidFill>
                  <a:srgbClr val="000000"/>
                </a:solidFill>
                <a:latin typeface="Meiryo UI" pitchFamily="50" charset="-128"/>
                <a:ea typeface="Meiryo UI" pitchFamily="50" charset="-128"/>
                <a:cs typeface="Meiryo UI" pitchFamily="50" charset="-128"/>
              </a:rPr>
              <a:t>以下、</a:t>
            </a:r>
            <a:r>
              <a:rPr lang="en-US" altLang="ja-JP" sz="1800" spc="-40" dirty="0">
                <a:solidFill>
                  <a:srgbClr val="000000"/>
                </a:solidFill>
                <a:latin typeface="Meiryo UI" pitchFamily="50" charset="-128"/>
                <a:ea typeface="Meiryo UI" pitchFamily="50" charset="-128"/>
                <a:cs typeface="Meiryo UI" pitchFamily="50" charset="-128"/>
              </a:rPr>
              <a:t>LGX)</a:t>
            </a:r>
            <a:r>
              <a:rPr lang="ja-JP" altLang="en-US" sz="1800" spc="-40" dirty="0">
                <a:solidFill>
                  <a:srgbClr val="000000"/>
                </a:solidFill>
                <a:latin typeface="Meiryo UI" pitchFamily="50" charset="-128"/>
                <a:ea typeface="Meiryo UI" pitchFamily="50" charset="-128"/>
                <a:cs typeface="Meiryo UI" pitchFamily="50" charset="-128"/>
              </a:rPr>
              <a:t>は、</a:t>
            </a:r>
            <a:r>
              <a:rPr lang="ja-JP" altLang="en-US" sz="1800" b="1" u="sng" spc="-40" dirty="0">
                <a:solidFill>
                  <a:srgbClr val="FF0000"/>
                </a:solidFill>
                <a:latin typeface="Meiryo UI" pitchFamily="50" charset="-128"/>
                <a:ea typeface="Meiryo UI" pitchFamily="50" charset="-128"/>
                <a:cs typeface="Meiryo UI" pitchFamily="50" charset="-128"/>
              </a:rPr>
              <a:t>グリーンボンド取扱数が世界の取引所の中でもトップクラス</a:t>
            </a:r>
            <a:r>
              <a:rPr lang="ja-JP" altLang="en-US" sz="1800" spc="-40" dirty="0">
                <a:solidFill>
                  <a:srgbClr val="000000"/>
                </a:solidFill>
                <a:latin typeface="Meiryo UI" pitchFamily="50" charset="-128"/>
                <a:ea typeface="Meiryo UI" pitchFamily="50" charset="-128"/>
                <a:cs typeface="Meiryo UI" pitchFamily="50" charset="-128"/>
              </a:rPr>
              <a:t>。</a:t>
            </a:r>
          </a:p>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 もともと</a:t>
            </a:r>
            <a:r>
              <a:rPr lang="en-US" altLang="ja-JP" sz="1800" spc="-40" dirty="0" err="1">
                <a:solidFill>
                  <a:srgbClr val="000000"/>
                </a:solidFill>
                <a:latin typeface="Meiryo UI" pitchFamily="50" charset="-128"/>
                <a:ea typeface="Meiryo UI" pitchFamily="50" charset="-128"/>
                <a:cs typeface="Meiryo UI" pitchFamily="50" charset="-128"/>
              </a:rPr>
              <a:t>LuxSE</a:t>
            </a:r>
            <a:r>
              <a:rPr lang="ja-JP" altLang="en-US" sz="1800" spc="-40" dirty="0">
                <a:solidFill>
                  <a:srgbClr val="000000"/>
                </a:solidFill>
                <a:latin typeface="Meiryo UI" pitchFamily="50" charset="-128"/>
                <a:ea typeface="Meiryo UI" pitchFamily="50" charset="-128"/>
                <a:cs typeface="Meiryo UI" pitchFamily="50" charset="-128"/>
              </a:rPr>
              <a:t>はグリーンボンドを取り扱っていたが、</a:t>
            </a:r>
            <a:r>
              <a:rPr lang="en-US" altLang="ja-JP" sz="1800" spc="-40" dirty="0">
                <a:solidFill>
                  <a:srgbClr val="000000"/>
                </a:solidFill>
                <a:latin typeface="Meiryo UI" pitchFamily="50" charset="-128"/>
                <a:ea typeface="Meiryo UI" pitchFamily="50" charset="-128"/>
                <a:cs typeface="Meiryo UI" pitchFamily="50" charset="-128"/>
              </a:rPr>
              <a:t>2016</a:t>
            </a:r>
            <a:r>
              <a:rPr lang="ja-JP" altLang="en-US" sz="1800" spc="-40" dirty="0">
                <a:solidFill>
                  <a:srgbClr val="000000"/>
                </a:solidFill>
                <a:latin typeface="Meiryo UI" pitchFamily="50" charset="-128"/>
                <a:ea typeface="Meiryo UI" pitchFamily="50" charset="-128"/>
                <a:cs typeface="Meiryo UI" pitchFamily="50" charset="-128"/>
              </a:rPr>
              <a:t>年に、急成長が見込まれる同ボンドに</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spc="-40" dirty="0">
                <a:solidFill>
                  <a:srgbClr val="000000"/>
                </a:solidFill>
                <a:latin typeface="Meiryo UI" pitchFamily="50" charset="-128"/>
                <a:ea typeface="Meiryo UI" pitchFamily="50" charset="-128"/>
                <a:cs typeface="Meiryo UI" pitchFamily="50" charset="-128"/>
              </a:rPr>
              <a:t>特化する世界初の取引所となる</a:t>
            </a:r>
            <a:r>
              <a:rPr lang="en-US" altLang="ja-JP" sz="1800" spc="-40" dirty="0">
                <a:solidFill>
                  <a:srgbClr val="000000"/>
                </a:solidFill>
                <a:latin typeface="Meiryo UI" pitchFamily="50" charset="-128"/>
                <a:ea typeface="Meiryo UI" pitchFamily="50" charset="-128"/>
                <a:cs typeface="Meiryo UI" pitchFamily="50" charset="-128"/>
              </a:rPr>
              <a:t>LGX</a:t>
            </a:r>
            <a:r>
              <a:rPr lang="ja-JP" altLang="en-US" sz="1800" spc="-40" dirty="0">
                <a:solidFill>
                  <a:srgbClr val="000000"/>
                </a:solidFill>
                <a:latin typeface="Meiryo UI" pitchFamily="50" charset="-128"/>
                <a:ea typeface="Meiryo UI" pitchFamily="50" charset="-128"/>
                <a:cs typeface="Meiryo UI" pitchFamily="50" charset="-128"/>
              </a:rPr>
              <a:t>を創設した経緯がある</a:t>
            </a:r>
            <a:r>
              <a:rPr lang="ja-JP" altLang="en-US" sz="2000" spc="-40" dirty="0">
                <a:solidFill>
                  <a:srgbClr val="000000"/>
                </a:solidFill>
                <a:latin typeface="Meiryo UI" pitchFamily="50" charset="-128"/>
                <a:ea typeface="Meiryo UI" pitchFamily="50" charset="-128"/>
                <a:cs typeface="Meiryo UI" pitchFamily="50" charset="-128"/>
              </a:rPr>
              <a:t>。</a:t>
            </a:r>
          </a:p>
        </p:txBody>
      </p:sp>
      <p:pic>
        <p:nvPicPr>
          <p:cNvPr id="13" name="図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1544" y="2620760"/>
            <a:ext cx="8442874" cy="3888433"/>
          </a:xfrm>
          <a:prstGeom prst="rect">
            <a:avLst/>
          </a:prstGeom>
        </p:spPr>
      </p:pic>
      <p:sp>
        <p:nvSpPr>
          <p:cNvPr id="2" name="正方形/長方形 1"/>
          <p:cNvSpPr/>
          <p:nvPr/>
        </p:nvSpPr>
        <p:spPr>
          <a:xfrm>
            <a:off x="1143000" y="6172200"/>
            <a:ext cx="5238750" cy="409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9233946" y="6360193"/>
            <a:ext cx="2743200" cy="365125"/>
          </a:xfrm>
        </p:spPr>
        <p:txBody>
          <a:bodyPr/>
          <a:lstStyle/>
          <a:p>
            <a:fld id="{825D378E-ED99-4649-A88A-944E4C47FAFD}" type="slidenum">
              <a:rPr kumimoji="1" lang="ja-JP" altLang="en-US" smtClean="0"/>
              <a:t>44</a:t>
            </a:fld>
            <a:endParaRPr kumimoji="1" lang="ja-JP" altLang="en-US"/>
          </a:p>
        </p:txBody>
      </p:sp>
    </p:spTree>
    <p:extLst>
      <p:ext uri="{BB962C8B-B14F-4D97-AF65-F5344CB8AC3E}">
        <p14:creationId xmlns:p14="http://schemas.microsoft.com/office/powerpoint/2010/main" val="3759013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991544" y="6395920"/>
            <a:ext cx="2232248" cy="369332"/>
          </a:xfrm>
          <a:prstGeom prst="rect">
            <a:avLst/>
          </a:prstGeom>
          <a:solidFill>
            <a:schemeClr val="bg1"/>
          </a:solidFill>
          <a:ln w="6350">
            <a:noFill/>
          </a:ln>
        </p:spPr>
        <p:txBody>
          <a:bodyPr wrap="square" anchor="ctr">
            <a:spAutoFit/>
          </a:bodyPr>
          <a:lstStyle/>
          <a:p>
            <a:pPr algn="ctr"/>
            <a:r>
              <a:rPr lang="ja-JP" altLang="en-US" dirty="0">
                <a:latin typeface="Meiryo UI" panose="020B0604030504040204" pitchFamily="50" charset="-128"/>
                <a:ea typeface="Meiryo UI" panose="020B0604030504040204" pitchFamily="50" charset="-128"/>
              </a:rPr>
              <a:t>　</a:t>
            </a:r>
          </a:p>
        </p:txBody>
      </p:sp>
      <p:sp>
        <p:nvSpPr>
          <p:cNvPr id="10" name="テキスト ボックス 9">
            <a:extLst>
              <a:ext uri="{FF2B5EF4-FFF2-40B4-BE49-F238E27FC236}">
                <a16:creationId xmlns:a16="http://schemas.microsoft.com/office/drawing/2014/main" id="{ED712417-5CF9-4649-A647-AF0808E90BC0}"/>
              </a:ext>
            </a:extLst>
          </p:cNvPr>
          <p:cNvSpPr txBox="1"/>
          <p:nvPr/>
        </p:nvSpPr>
        <p:spPr>
          <a:xfrm>
            <a:off x="5358486" y="6581499"/>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■各国</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における第２・３の国際金融都市 </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～グリーボンド：ルクセンブルク～</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27"/>
          <p:cNvSpPr/>
          <p:nvPr/>
        </p:nvSpPr>
        <p:spPr>
          <a:xfrm>
            <a:off x="1739900" y="634186"/>
            <a:ext cx="8676580" cy="1873687"/>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algn="ctr">
              <a:defRPr/>
            </a:pPr>
            <a:endParaRPr kumimoji="0" lang="ja-JP" altLang="en-US" kern="0" dirty="0">
              <a:solidFill>
                <a:prstClr val="white"/>
              </a:solidFill>
              <a:latin typeface="Calibri"/>
            </a:endParaRPr>
          </a:p>
        </p:txBody>
      </p:sp>
      <p:sp>
        <p:nvSpPr>
          <p:cNvPr id="15" name="テキスト ボックス 7"/>
          <p:cNvSpPr txBox="1">
            <a:spLocks noChangeArrowheads="1"/>
          </p:cNvSpPr>
          <p:nvPr/>
        </p:nvSpPr>
        <p:spPr bwMode="auto">
          <a:xfrm>
            <a:off x="1766346" y="676408"/>
            <a:ext cx="8839200" cy="1836400"/>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●現在、</a:t>
            </a:r>
            <a:r>
              <a:rPr lang="en-US" altLang="ja-JP" sz="1800" spc="-40" dirty="0">
                <a:solidFill>
                  <a:srgbClr val="000000"/>
                </a:solidFill>
                <a:latin typeface="Meiryo UI" pitchFamily="50" charset="-128"/>
                <a:ea typeface="Meiryo UI" pitchFamily="50" charset="-128"/>
                <a:cs typeface="Meiryo UI" pitchFamily="50" charset="-128"/>
              </a:rPr>
              <a:t>LGX</a:t>
            </a:r>
            <a:r>
              <a:rPr lang="ja-JP" altLang="en-US" sz="1800" spc="-40" dirty="0">
                <a:solidFill>
                  <a:srgbClr val="000000"/>
                </a:solidFill>
                <a:latin typeface="Meiryo UI" pitchFamily="50" charset="-128"/>
                <a:ea typeface="Meiryo UI" pitchFamily="50" charset="-128"/>
                <a:cs typeface="Meiryo UI" pitchFamily="50" charset="-128"/>
              </a:rPr>
              <a:t>には、世界</a:t>
            </a:r>
            <a:r>
              <a:rPr lang="en-US" altLang="ja-JP" sz="1800" spc="-40" dirty="0">
                <a:solidFill>
                  <a:srgbClr val="000000"/>
                </a:solidFill>
                <a:latin typeface="Meiryo UI" pitchFamily="50" charset="-128"/>
                <a:ea typeface="Meiryo UI" pitchFamily="50" charset="-128"/>
                <a:cs typeface="Meiryo UI" pitchFamily="50" charset="-128"/>
              </a:rPr>
              <a:t>34</a:t>
            </a:r>
            <a:r>
              <a:rPr lang="ja-JP" altLang="en-US" sz="1800" spc="-40" dirty="0">
                <a:solidFill>
                  <a:srgbClr val="000000"/>
                </a:solidFill>
                <a:latin typeface="Meiryo UI" pitchFamily="50" charset="-128"/>
                <a:ea typeface="Meiryo UI" pitchFamily="50" charset="-128"/>
                <a:cs typeface="Meiryo UI" pitchFamily="50" charset="-128"/>
              </a:rPr>
              <a:t>ヵ国・地域、</a:t>
            </a:r>
            <a:r>
              <a:rPr lang="en-US" altLang="ja-JP" sz="1800" spc="-40" dirty="0">
                <a:solidFill>
                  <a:srgbClr val="000000"/>
                </a:solidFill>
                <a:latin typeface="Meiryo UI" pitchFamily="50" charset="-128"/>
                <a:ea typeface="Meiryo UI" pitchFamily="50" charset="-128"/>
                <a:cs typeface="Meiryo UI" pitchFamily="50" charset="-128"/>
              </a:rPr>
              <a:t>880</a:t>
            </a:r>
            <a:r>
              <a:rPr lang="ja-JP" altLang="en-US" sz="1800" spc="-40" dirty="0">
                <a:solidFill>
                  <a:srgbClr val="000000"/>
                </a:solidFill>
                <a:latin typeface="Meiryo UI" pitchFamily="50" charset="-128"/>
                <a:ea typeface="Meiryo UI" pitchFamily="50" charset="-128"/>
                <a:cs typeface="Meiryo UI" pitchFamily="50" charset="-128"/>
              </a:rPr>
              <a:t>発行体のグリーンボンドが上場されている。</a:t>
            </a:r>
            <a:r>
              <a:rPr lang="en-US" altLang="ja-JP" sz="1800" spc="-40" dirty="0">
                <a:solidFill>
                  <a:srgbClr val="000000"/>
                </a:solidFill>
                <a:latin typeface="Meiryo UI" pitchFamily="50" charset="-128"/>
                <a:ea typeface="Meiryo UI" pitchFamily="50" charset="-128"/>
                <a:cs typeface="Meiryo UI" pitchFamily="50" charset="-128"/>
              </a:rPr>
              <a:t>LGX</a:t>
            </a:r>
            <a:r>
              <a:rPr lang="ja-JP" altLang="en-US" sz="1800" spc="-40" dirty="0">
                <a:solidFill>
                  <a:srgbClr val="000000"/>
                </a:solidFill>
                <a:latin typeface="Meiryo UI" pitchFamily="50" charset="-128"/>
                <a:ea typeface="Meiryo UI" pitchFamily="50" charset="-128"/>
                <a:cs typeface="Meiryo UI" pitchFamily="50" charset="-128"/>
              </a:rPr>
              <a:t>は、</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b="1" u="sng" spc="-40" dirty="0">
                <a:solidFill>
                  <a:srgbClr val="FF0000"/>
                </a:solidFill>
                <a:latin typeface="Meiryo UI" pitchFamily="50" charset="-128"/>
                <a:ea typeface="Meiryo UI" pitchFamily="50" charset="-128"/>
                <a:cs typeface="Meiryo UI" pitchFamily="50" charset="-128"/>
              </a:rPr>
              <a:t>上場基準を厳格化して他国・地域よりも「良質」なグリーンボンドを取扱う</a:t>
            </a:r>
            <a:r>
              <a:rPr lang="ja-JP" altLang="en-US" sz="1800" spc="-40" dirty="0">
                <a:solidFill>
                  <a:srgbClr val="000000"/>
                </a:solidFill>
                <a:latin typeface="Meiryo UI" pitchFamily="50" charset="-128"/>
                <a:ea typeface="Meiryo UI" pitchFamily="50" charset="-128"/>
                <a:cs typeface="Meiryo UI" pitchFamily="50" charset="-128"/>
              </a:rPr>
              <a:t>ことで、投資家を惹き</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en-US" altLang="ja-JP" sz="1800" spc="-40" dirty="0">
                <a:solidFill>
                  <a:srgbClr val="000000"/>
                </a:solidFill>
                <a:latin typeface="Meiryo UI" pitchFamily="50" charset="-128"/>
                <a:ea typeface="Meiryo UI" pitchFamily="50" charset="-128"/>
                <a:cs typeface="Meiryo UI" pitchFamily="50" charset="-128"/>
              </a:rPr>
              <a:t>  </a:t>
            </a:r>
            <a:r>
              <a:rPr lang="ja-JP" altLang="en-US" sz="1800" spc="-40" dirty="0">
                <a:solidFill>
                  <a:srgbClr val="000000"/>
                </a:solidFill>
                <a:latin typeface="Meiryo UI" pitchFamily="50" charset="-128"/>
                <a:ea typeface="Meiryo UI" pitchFamily="50" charset="-128"/>
                <a:cs typeface="Meiryo UI" pitchFamily="50" charset="-128"/>
              </a:rPr>
              <a:t>付けている。</a:t>
            </a:r>
          </a:p>
          <a:p>
            <a:pPr eaLnBrk="1" hangingPunct="1">
              <a:spcBef>
                <a:spcPct val="0"/>
              </a:spcBef>
              <a:spcAft>
                <a:spcPts val="400"/>
              </a:spcAft>
              <a:buNone/>
              <a:defRPr/>
            </a:pPr>
            <a:r>
              <a:rPr lang="ja-JP" altLang="en-US" sz="1800" spc="-40" dirty="0">
                <a:solidFill>
                  <a:srgbClr val="000000"/>
                </a:solidFill>
                <a:latin typeface="Meiryo UI" pitchFamily="50" charset="-128"/>
                <a:ea typeface="Meiryo UI" pitchFamily="50" charset="-128"/>
                <a:cs typeface="Meiryo UI" pitchFamily="50" charset="-128"/>
              </a:rPr>
              <a:t>⚫ </a:t>
            </a:r>
            <a:r>
              <a:rPr lang="en-US" altLang="ja-JP" sz="1800" spc="-40" dirty="0" err="1">
                <a:solidFill>
                  <a:srgbClr val="000000"/>
                </a:solidFill>
                <a:latin typeface="Meiryo UI" pitchFamily="50" charset="-128"/>
                <a:ea typeface="Meiryo UI" pitchFamily="50" charset="-128"/>
                <a:cs typeface="Meiryo UI" pitchFamily="50" charset="-128"/>
              </a:rPr>
              <a:t>LuxSE</a:t>
            </a:r>
            <a:r>
              <a:rPr lang="ja-JP" altLang="en-US" sz="1800" spc="-40" dirty="0">
                <a:solidFill>
                  <a:srgbClr val="000000"/>
                </a:solidFill>
                <a:latin typeface="Meiryo UI" pitchFamily="50" charset="-128"/>
                <a:ea typeface="Meiryo UI" pitchFamily="50" charset="-128"/>
                <a:cs typeface="Meiryo UI" pitchFamily="50" charset="-128"/>
              </a:rPr>
              <a:t>は</a:t>
            </a:r>
            <a:r>
              <a:rPr lang="en-US" altLang="ja-JP" sz="1800" spc="-40" dirty="0">
                <a:solidFill>
                  <a:srgbClr val="000000"/>
                </a:solidFill>
                <a:latin typeface="Meiryo UI" pitchFamily="50" charset="-128"/>
                <a:ea typeface="Meiryo UI" pitchFamily="50" charset="-128"/>
                <a:cs typeface="Meiryo UI" pitchFamily="50" charset="-128"/>
              </a:rPr>
              <a:t>2020</a:t>
            </a:r>
            <a:r>
              <a:rPr lang="ja-JP" altLang="en-US" sz="1800" spc="-40" dirty="0">
                <a:solidFill>
                  <a:srgbClr val="000000"/>
                </a:solidFill>
                <a:latin typeface="Meiryo UI" pitchFamily="50" charset="-128"/>
                <a:ea typeface="Meiryo UI" pitchFamily="50" charset="-128"/>
                <a:cs typeface="Meiryo UI" pitchFamily="50" charset="-128"/>
              </a:rPr>
              <a:t>年</a:t>
            </a:r>
            <a:r>
              <a:rPr lang="en-US" altLang="ja-JP" sz="1800" spc="-40" dirty="0">
                <a:solidFill>
                  <a:srgbClr val="000000"/>
                </a:solidFill>
                <a:latin typeface="Meiryo UI" pitchFamily="50" charset="-128"/>
                <a:ea typeface="Meiryo UI" pitchFamily="50" charset="-128"/>
                <a:cs typeface="Meiryo UI" pitchFamily="50" charset="-128"/>
              </a:rPr>
              <a:t>9</a:t>
            </a:r>
            <a:r>
              <a:rPr lang="ja-JP" altLang="en-US" sz="1800" spc="-40" dirty="0">
                <a:solidFill>
                  <a:srgbClr val="000000"/>
                </a:solidFill>
                <a:latin typeface="Meiryo UI" pitchFamily="50" charset="-128"/>
                <a:ea typeface="Meiryo UI" pitchFamily="50" charset="-128"/>
                <a:cs typeface="Meiryo UI" pitchFamily="50" charset="-128"/>
              </a:rPr>
              <a:t>月、</a:t>
            </a:r>
            <a:r>
              <a:rPr lang="ja-JP" altLang="en-US" sz="1800" b="1" u="sng" spc="-40" dirty="0">
                <a:solidFill>
                  <a:srgbClr val="FF0000"/>
                </a:solidFill>
                <a:latin typeface="Meiryo UI" pitchFamily="50" charset="-128"/>
                <a:ea typeface="Meiryo UI" pitchFamily="50" charset="-128"/>
                <a:cs typeface="Meiryo UI" pitchFamily="50" charset="-128"/>
              </a:rPr>
              <a:t>サステナブル債券に係る情報収集や分析を効率化するためのデータ</a:t>
            </a:r>
            <a:r>
              <a:rPr lang="en-US" altLang="ja-JP" sz="1800" b="1" u="sng" spc="-40" dirty="0">
                <a:solidFill>
                  <a:srgbClr val="FF0000"/>
                </a:solidFill>
                <a:latin typeface="Meiryo UI" pitchFamily="50" charset="-128"/>
                <a:ea typeface="Meiryo UI" pitchFamily="50" charset="-128"/>
                <a:cs typeface="Meiryo UI" pitchFamily="50" charset="-128"/>
              </a:rPr>
              <a:t/>
            </a:r>
            <a:br>
              <a:rPr lang="en-US" altLang="ja-JP" sz="1800" b="1" u="sng" spc="-40" dirty="0">
                <a:solidFill>
                  <a:srgbClr val="FF0000"/>
                </a:solidFill>
                <a:latin typeface="Meiryo UI" pitchFamily="50" charset="-128"/>
                <a:ea typeface="Meiryo UI" pitchFamily="50" charset="-128"/>
                <a:cs typeface="Meiryo UI" pitchFamily="50" charset="-128"/>
              </a:rPr>
            </a:br>
            <a:r>
              <a:rPr lang="en-US" altLang="ja-JP" sz="1800" spc="-40" dirty="0">
                <a:solidFill>
                  <a:srgbClr val="FF0000"/>
                </a:solidFill>
                <a:latin typeface="Meiryo UI" pitchFamily="50" charset="-128"/>
                <a:ea typeface="Meiryo UI" pitchFamily="50" charset="-128"/>
                <a:cs typeface="Meiryo UI" pitchFamily="50" charset="-128"/>
              </a:rPr>
              <a:t>   </a:t>
            </a:r>
            <a:r>
              <a:rPr lang="ja-JP" altLang="en-US" sz="1800" b="1" u="sng" spc="-40" dirty="0">
                <a:solidFill>
                  <a:srgbClr val="FF0000"/>
                </a:solidFill>
                <a:latin typeface="Meiryo UI" pitchFamily="50" charset="-128"/>
                <a:ea typeface="Meiryo UI" pitchFamily="50" charset="-128"/>
                <a:cs typeface="Meiryo UI" pitchFamily="50" charset="-128"/>
              </a:rPr>
              <a:t>ベース「</a:t>
            </a:r>
            <a:r>
              <a:rPr lang="en-US" altLang="ja-JP" sz="1800" b="1" u="sng" spc="-40" dirty="0">
                <a:solidFill>
                  <a:srgbClr val="FF0000"/>
                </a:solidFill>
                <a:latin typeface="Meiryo UI" pitchFamily="50" charset="-128"/>
                <a:ea typeface="Meiryo UI" pitchFamily="50" charset="-128"/>
                <a:cs typeface="Meiryo UI" pitchFamily="50" charset="-128"/>
              </a:rPr>
              <a:t>LGX </a:t>
            </a:r>
            <a:r>
              <a:rPr lang="en-US" altLang="ja-JP" sz="1800" b="1" u="sng" spc="-40" dirty="0" err="1">
                <a:solidFill>
                  <a:srgbClr val="FF0000"/>
                </a:solidFill>
                <a:latin typeface="Meiryo UI" pitchFamily="50" charset="-128"/>
                <a:ea typeface="Meiryo UI" pitchFamily="50" charset="-128"/>
                <a:cs typeface="Meiryo UI" pitchFamily="50" charset="-128"/>
              </a:rPr>
              <a:t>DataHub</a:t>
            </a:r>
            <a:r>
              <a:rPr lang="ja-JP" altLang="en-US" sz="1800" b="1" u="sng" spc="-40" dirty="0">
                <a:solidFill>
                  <a:srgbClr val="FF0000"/>
                </a:solidFill>
                <a:latin typeface="Meiryo UI" pitchFamily="50" charset="-128"/>
                <a:ea typeface="Meiryo UI" pitchFamily="50" charset="-128"/>
                <a:cs typeface="Meiryo UI" pitchFamily="50" charset="-128"/>
              </a:rPr>
              <a:t>」を設立</a:t>
            </a:r>
            <a:r>
              <a:rPr lang="ja-JP" altLang="en-US" sz="1800" spc="-40" dirty="0">
                <a:solidFill>
                  <a:srgbClr val="000000"/>
                </a:solidFill>
                <a:latin typeface="Meiryo UI" pitchFamily="50" charset="-128"/>
                <a:ea typeface="Meiryo UI" pitchFamily="50" charset="-128"/>
                <a:cs typeface="Meiryo UI" pitchFamily="50" charset="-128"/>
              </a:rPr>
              <a:t>すると公表。このように、グリーンボンド発行に係るシェアを獲得</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ja-JP" altLang="en-US" sz="1800" spc="-40" dirty="0">
                <a:solidFill>
                  <a:srgbClr val="000000"/>
                </a:solidFill>
                <a:latin typeface="Meiryo UI" pitchFamily="50" charset="-128"/>
                <a:ea typeface="Meiryo UI" pitchFamily="50" charset="-128"/>
                <a:cs typeface="Meiryo UI" pitchFamily="50" charset="-128"/>
              </a:rPr>
              <a:t>　 し、そこから得た情報を活用して新たなビジネスへと展開することで、国際的プレゼンスを向上</a:t>
            </a:r>
            <a:r>
              <a:rPr lang="ja-JP" altLang="en-US" sz="2000" spc="-40" dirty="0">
                <a:solidFill>
                  <a:srgbClr val="000000"/>
                </a:solidFill>
                <a:latin typeface="Meiryo UI" pitchFamily="50" charset="-128"/>
                <a:ea typeface="Meiryo UI" pitchFamily="50" charset="-128"/>
                <a:cs typeface="Meiryo UI" pitchFamily="50" charset="-128"/>
              </a:rPr>
              <a:t>。</a:t>
            </a:r>
          </a:p>
        </p:txBody>
      </p:sp>
      <p:pic>
        <p:nvPicPr>
          <p:cNvPr id="16" name="図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4556" y="2816722"/>
            <a:ext cx="8426027" cy="3579198"/>
          </a:xfrm>
          <a:prstGeom prst="rect">
            <a:avLst/>
          </a:prstGeom>
        </p:spPr>
      </p:pic>
      <p:sp>
        <p:nvSpPr>
          <p:cNvPr id="2" name="スライド番号プレースホルダー 1"/>
          <p:cNvSpPr>
            <a:spLocks noGrp="1"/>
          </p:cNvSpPr>
          <p:nvPr>
            <p:ph type="sldNum" sz="quarter" idx="12"/>
          </p:nvPr>
        </p:nvSpPr>
        <p:spPr>
          <a:xfrm>
            <a:off x="9233946" y="6384394"/>
            <a:ext cx="2743200" cy="365125"/>
          </a:xfrm>
        </p:spPr>
        <p:txBody>
          <a:bodyPr/>
          <a:lstStyle/>
          <a:p>
            <a:fld id="{825D378E-ED99-4649-A88A-944E4C47FAFD}" type="slidenum">
              <a:rPr kumimoji="1" lang="ja-JP" altLang="en-US" smtClean="0"/>
              <a:t>45</a:t>
            </a:fld>
            <a:endParaRPr kumimoji="1" lang="ja-JP" altLang="en-US" dirty="0"/>
          </a:p>
        </p:txBody>
      </p:sp>
    </p:spTree>
    <p:extLst>
      <p:ext uri="{BB962C8B-B14F-4D97-AF65-F5344CB8AC3E}">
        <p14:creationId xmlns:p14="http://schemas.microsoft.com/office/powerpoint/2010/main" val="2598479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991544" y="6395920"/>
            <a:ext cx="2232248" cy="369332"/>
          </a:xfrm>
          <a:prstGeom prst="rect">
            <a:avLst/>
          </a:prstGeom>
          <a:solidFill>
            <a:schemeClr val="bg1"/>
          </a:solidFill>
          <a:ln w="6350">
            <a:noFill/>
          </a:ln>
        </p:spPr>
        <p:txBody>
          <a:bodyPr wrap="square" anchor="ctr">
            <a:spAutoFit/>
          </a:bodyPr>
          <a:lstStyle/>
          <a:p>
            <a:pPr algn="ctr"/>
            <a:r>
              <a:rPr lang="ja-JP" altLang="en-US" dirty="0">
                <a:latin typeface="Meiryo UI" panose="020B0604030504040204" pitchFamily="50" charset="-128"/>
                <a:ea typeface="Meiryo UI" panose="020B0604030504040204" pitchFamily="50" charset="-128"/>
              </a:rPr>
              <a:t>　</a:t>
            </a:r>
          </a:p>
        </p:txBody>
      </p:sp>
      <p:sp>
        <p:nvSpPr>
          <p:cNvPr id="10" name="テキスト ボックス 9">
            <a:extLst>
              <a:ext uri="{FF2B5EF4-FFF2-40B4-BE49-F238E27FC236}">
                <a16:creationId xmlns:a16="http://schemas.microsoft.com/office/drawing/2014/main" id="{ED712417-5CF9-4649-A647-AF0808E90BC0}"/>
              </a:ext>
            </a:extLst>
          </p:cNvPr>
          <p:cNvSpPr txBox="1"/>
          <p:nvPr/>
        </p:nvSpPr>
        <p:spPr>
          <a:xfrm>
            <a:off x="5358486" y="6581499"/>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a:t>
            </a:r>
            <a:r>
              <a:rPr kumimoji="0" lang="ja-JP" altLang="en-US" sz="1100" kern="0" dirty="0" smtClean="0">
                <a:solidFill>
                  <a:prstClr val="black"/>
                </a:solidFill>
                <a:latin typeface="メイリオ" panose="020B0604030504040204" pitchFamily="50" charset="-128"/>
                <a:ea typeface="メイリオ" panose="020B0604030504040204" pitchFamily="50" charset="-128"/>
              </a:rPr>
              <a:t>：野村資本市場研究所 </a:t>
            </a:r>
            <a:r>
              <a:rPr kumimoji="0" lang="ja-JP" altLang="en-US" sz="1100" kern="0" dirty="0">
                <a:solidFill>
                  <a:prstClr val="black"/>
                </a:solidFill>
                <a:latin typeface="メイリオ" panose="020B0604030504040204" pitchFamily="50" charset="-128"/>
                <a:ea typeface="メイリオ" panose="020B0604030504040204" pitchFamily="50" charset="-128"/>
              </a:rPr>
              <a:t>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■ルクセンブルク金融ラベル庁が付与する認証ラベル一覧</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966" y="956497"/>
            <a:ext cx="10154034" cy="5333831"/>
          </a:xfrm>
          <a:prstGeom prst="rect">
            <a:avLst/>
          </a:prstGeom>
        </p:spPr>
      </p:pic>
      <p:sp>
        <p:nvSpPr>
          <p:cNvPr id="3" name="スライド番号プレースホルダー 2"/>
          <p:cNvSpPr>
            <a:spLocks noGrp="1"/>
          </p:cNvSpPr>
          <p:nvPr>
            <p:ph type="sldNum" sz="quarter" idx="12"/>
          </p:nvPr>
        </p:nvSpPr>
        <p:spPr>
          <a:xfrm>
            <a:off x="9233946" y="6337364"/>
            <a:ext cx="2743200" cy="365125"/>
          </a:xfrm>
        </p:spPr>
        <p:txBody>
          <a:bodyPr/>
          <a:lstStyle/>
          <a:p>
            <a:fld id="{825D378E-ED99-4649-A88A-944E4C47FAFD}" type="slidenum">
              <a:rPr kumimoji="1" lang="ja-JP" altLang="en-US" smtClean="0"/>
              <a:t>46</a:t>
            </a:fld>
            <a:endParaRPr kumimoji="1" lang="ja-JP" altLang="en-US"/>
          </a:p>
        </p:txBody>
      </p:sp>
    </p:spTree>
    <p:extLst>
      <p:ext uri="{BB962C8B-B14F-4D97-AF65-F5344CB8AC3E}">
        <p14:creationId xmlns:p14="http://schemas.microsoft.com/office/powerpoint/2010/main" val="37679632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東京都 </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Tokyo Green Finance Initiative</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TGFI</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）グリーンファイナンス発展に向けた提言</a:t>
            </a:r>
          </a:p>
        </p:txBody>
      </p:sp>
      <p:sp>
        <p:nvSpPr>
          <p:cNvPr id="14" name="スライド番号プレースホルダー 2"/>
          <p:cNvSpPr>
            <a:spLocks noGrp="1"/>
          </p:cNvSpPr>
          <p:nvPr>
            <p:ph type="sldNum" sz="quarter" idx="12"/>
          </p:nvPr>
        </p:nvSpPr>
        <p:spPr>
          <a:xfrm>
            <a:off x="9864437" y="6460923"/>
            <a:ext cx="2133600" cy="337038"/>
          </a:xfrm>
        </p:spPr>
        <p:txBody>
          <a:bodyPr/>
          <a:lstStyle/>
          <a:p>
            <a:fld id="{D2D8002D-B5B0-4BAC-B1F6-782DDCCE6D9C}" type="slidenum">
              <a:rPr kumimoji="1" lang="ja-JP" altLang="en-US" b="1" smtClean="0"/>
              <a:t>47</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3177627" y="6520962"/>
            <a:ext cx="7490373" cy="276999"/>
          </a:xfrm>
          <a:prstGeom prst="rect">
            <a:avLst/>
          </a:prstGeom>
        </p:spPr>
        <p:txBody>
          <a:bodyPr wrap="square">
            <a:spAutoFit/>
          </a:bodyPr>
          <a:lstStyle/>
          <a:p>
            <a:pPr>
              <a:spcBef>
                <a:spcPct val="20000"/>
              </a:spcBef>
              <a:buClr>
                <a:schemeClr val="tx1"/>
              </a:buClr>
              <a:tabLst>
                <a:tab pos="920282" algn="l"/>
              </a:tabLst>
            </a:pPr>
            <a:r>
              <a:rPr lang="ja-JP" altLang="en-US" sz="1200" dirty="0" smtClean="0">
                <a:latin typeface="+mn-ea"/>
                <a:cs typeface="メイリオ" panose="020B0604030504040204" pitchFamily="50" charset="-128"/>
              </a:rPr>
              <a:t>出典：東京都 </a:t>
            </a:r>
            <a:r>
              <a:rPr lang="en-US" altLang="ja-JP" sz="1200" dirty="0">
                <a:latin typeface="+mn-ea"/>
                <a:cs typeface="メイリオ" panose="020B0604030504040204" pitchFamily="50" charset="-128"/>
              </a:rPr>
              <a:t>Tokyo Green Finance Initiative</a:t>
            </a:r>
            <a:r>
              <a:rPr lang="ja-JP" altLang="en-US" sz="1200" dirty="0">
                <a:latin typeface="+mn-ea"/>
                <a:cs typeface="メイリオ" panose="020B0604030504040204" pitchFamily="50" charset="-128"/>
              </a:rPr>
              <a:t>（</a:t>
            </a:r>
            <a:r>
              <a:rPr lang="en-US" altLang="ja-JP" sz="1200" dirty="0">
                <a:latin typeface="+mn-ea"/>
                <a:cs typeface="メイリオ" panose="020B0604030504040204" pitchFamily="50" charset="-128"/>
              </a:rPr>
              <a:t>TGFI</a:t>
            </a:r>
            <a:r>
              <a:rPr lang="ja-JP" altLang="en-US" sz="1200" dirty="0" smtClean="0">
                <a:latin typeface="+mn-ea"/>
                <a:cs typeface="メイリオ" panose="020B0604030504040204" pitchFamily="50" charset="-128"/>
              </a:rPr>
              <a:t>）グリーンファイナンス</a:t>
            </a:r>
            <a:r>
              <a:rPr lang="ja-JP" altLang="en-US" sz="1200" dirty="0">
                <a:latin typeface="+mn-ea"/>
                <a:cs typeface="メイリオ" panose="020B0604030504040204" pitchFamily="50" charset="-128"/>
              </a:rPr>
              <a:t>発展に向けた</a:t>
            </a:r>
            <a:r>
              <a:rPr lang="ja-JP" altLang="en-US" sz="1200" dirty="0" smtClean="0">
                <a:latin typeface="+mn-ea"/>
                <a:cs typeface="メイリオ" panose="020B0604030504040204" pitchFamily="50" charset="-128"/>
              </a:rPr>
              <a:t>提言</a:t>
            </a:r>
            <a:endParaRPr lang="en-US" altLang="ja-JP" sz="1200" b="1" dirty="0">
              <a:solidFill>
                <a:srgbClr val="000099"/>
              </a:solidFill>
              <a:latin typeface="+mn-ea"/>
            </a:endParaRPr>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9338" y="796413"/>
            <a:ext cx="10851382" cy="5299513"/>
          </a:xfrm>
          <a:prstGeom prst="rect">
            <a:avLst/>
          </a:prstGeom>
        </p:spPr>
      </p:pic>
    </p:spTree>
    <p:extLst>
      <p:ext uri="{BB962C8B-B14F-4D97-AF65-F5344CB8AC3E}">
        <p14:creationId xmlns:p14="http://schemas.microsoft.com/office/powerpoint/2010/main" val="2672567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しがぎん</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サステナビリティ・リンク・ローン</a:t>
            </a:r>
          </a:p>
        </p:txBody>
      </p:sp>
      <p:sp>
        <p:nvSpPr>
          <p:cNvPr id="14" name="スライド番号プレースホルダー 2"/>
          <p:cNvSpPr>
            <a:spLocks noGrp="1"/>
          </p:cNvSpPr>
          <p:nvPr>
            <p:ph type="sldNum" sz="quarter" idx="12"/>
          </p:nvPr>
        </p:nvSpPr>
        <p:spPr>
          <a:xfrm>
            <a:off x="9812429" y="6450447"/>
            <a:ext cx="2133600" cy="337038"/>
          </a:xfrm>
        </p:spPr>
        <p:txBody>
          <a:bodyPr/>
          <a:lstStyle/>
          <a:p>
            <a:fld id="{D2D8002D-B5B0-4BAC-B1F6-782DDCCE6D9C}" type="slidenum">
              <a:rPr kumimoji="1" lang="ja-JP" altLang="en-US" b="1" smtClean="0"/>
              <a:t>48</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8594987" y="6520962"/>
            <a:ext cx="2286000" cy="276999"/>
          </a:xfrm>
          <a:prstGeom prst="rect">
            <a:avLst/>
          </a:prstGeom>
        </p:spPr>
        <p:txBody>
          <a:bodyPr wrap="square">
            <a:spAutoFit/>
          </a:bodyPr>
          <a:lstStyle/>
          <a:p>
            <a:pPr>
              <a:spcBef>
                <a:spcPct val="20000"/>
              </a:spcBef>
              <a:buClr>
                <a:schemeClr val="tx1"/>
              </a:buClr>
              <a:tabLst>
                <a:tab pos="920282" algn="l"/>
              </a:tabLst>
            </a:pPr>
            <a:r>
              <a:rPr lang="ja-JP" altLang="en-US" sz="1200" dirty="0" smtClean="0">
                <a:latin typeface="+mn-ea"/>
                <a:cs typeface="メイリオ" panose="020B0604030504040204" pitchFamily="50" charset="-128"/>
              </a:rPr>
              <a:t>出典：滋賀銀行</a:t>
            </a:r>
            <a:r>
              <a:rPr lang="en-US" altLang="ja-JP" sz="1200" dirty="0" smtClean="0">
                <a:latin typeface="+mn-ea"/>
                <a:cs typeface="メイリオ" panose="020B0604030504040204" pitchFamily="50" charset="-128"/>
              </a:rPr>
              <a:t>HP</a:t>
            </a:r>
            <a:endParaRPr lang="en-US" altLang="ja-JP" sz="1200" b="1" dirty="0">
              <a:solidFill>
                <a:srgbClr val="000099"/>
              </a:solidFill>
              <a:latin typeface="+mn-ea"/>
            </a:endParaRPr>
          </a:p>
        </p:txBody>
      </p:sp>
      <p:sp>
        <p:nvSpPr>
          <p:cNvPr id="15" name="角丸四角形 14"/>
          <p:cNvSpPr/>
          <p:nvPr/>
        </p:nvSpPr>
        <p:spPr>
          <a:xfrm>
            <a:off x="1665374" y="775235"/>
            <a:ext cx="8758413" cy="1416211"/>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a:spLocks noChangeArrowheads="1"/>
          </p:cNvSpPr>
          <p:nvPr/>
        </p:nvSpPr>
        <p:spPr bwMode="auto">
          <a:xfrm>
            <a:off x="1719332" y="878253"/>
            <a:ext cx="8947716"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1900"/>
              </a:lnSpc>
              <a:spcBef>
                <a:spcPct val="0"/>
              </a:spcBef>
              <a:spcAft>
                <a:spcPts val="400"/>
              </a:spcAft>
              <a:buFontTx/>
              <a:buNone/>
            </a:pPr>
            <a:r>
              <a:rPr lang="ja-JP" altLang="en-US" sz="1800" spc="-40" dirty="0">
                <a:solidFill>
                  <a:srgbClr val="000000"/>
                </a:solidFill>
                <a:latin typeface="Meiryo UI" pitchFamily="50" charset="-128"/>
                <a:ea typeface="Meiryo UI" pitchFamily="50" charset="-128"/>
                <a:cs typeface="Meiryo UI" pitchFamily="50" charset="-128"/>
              </a:rPr>
              <a:t>●脱炭素に向けた取り組みを地域に広げ、滋賀県の</a:t>
            </a:r>
            <a:r>
              <a:rPr lang="en-US" altLang="ja-JP" sz="1800" spc="-40" dirty="0">
                <a:solidFill>
                  <a:srgbClr val="000000"/>
                </a:solidFill>
                <a:latin typeface="Meiryo UI" pitchFamily="50" charset="-128"/>
                <a:ea typeface="Meiryo UI" pitchFamily="50" charset="-128"/>
                <a:cs typeface="Meiryo UI" pitchFamily="50" charset="-128"/>
              </a:rPr>
              <a:t>CO2</a:t>
            </a:r>
            <a:r>
              <a:rPr lang="ja-JP" altLang="en-US" sz="1800" spc="-40" dirty="0">
                <a:solidFill>
                  <a:srgbClr val="000000"/>
                </a:solidFill>
                <a:latin typeface="Meiryo UI" pitchFamily="50" charset="-128"/>
                <a:ea typeface="Meiryo UI" pitchFamily="50" charset="-128"/>
                <a:cs typeface="Meiryo UI" pitchFamily="50" charset="-128"/>
              </a:rPr>
              <a:t>排出実質ゼロの実現と利用企業の</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ja-JP" altLang="en-US" sz="1800" spc="-40" dirty="0">
                <a:solidFill>
                  <a:srgbClr val="000000"/>
                </a:solidFill>
                <a:latin typeface="Meiryo UI" pitchFamily="50" charset="-128"/>
                <a:ea typeface="Meiryo UI" pitchFamily="50" charset="-128"/>
                <a:cs typeface="Meiryo UI" pitchFamily="50" charset="-128"/>
              </a:rPr>
              <a:t>　 企業価値向上を同時に目指す融資商品。</a:t>
            </a:r>
            <a:endParaRPr lang="en-US" altLang="ja-JP" sz="1800" spc="-40" dirty="0">
              <a:solidFill>
                <a:srgbClr val="000000"/>
              </a:solidFill>
              <a:latin typeface="Meiryo UI" pitchFamily="50" charset="-128"/>
              <a:ea typeface="Meiryo UI" pitchFamily="50" charset="-128"/>
              <a:cs typeface="Meiryo UI" pitchFamily="50" charset="-128"/>
            </a:endParaRPr>
          </a:p>
          <a:p>
            <a:pPr eaLnBrk="1" hangingPunct="1">
              <a:lnSpc>
                <a:spcPts val="1900"/>
              </a:lnSpc>
              <a:spcBef>
                <a:spcPct val="0"/>
              </a:spcBef>
              <a:spcAft>
                <a:spcPts val="400"/>
              </a:spcAft>
              <a:buFontTx/>
              <a:buNone/>
            </a:pPr>
            <a:r>
              <a:rPr lang="ja-JP" altLang="en-US" sz="1800" spc="-40" dirty="0">
                <a:solidFill>
                  <a:srgbClr val="000000"/>
                </a:solidFill>
                <a:latin typeface="Meiryo UI" pitchFamily="50" charset="-128"/>
                <a:ea typeface="Meiryo UI" pitchFamily="50" charset="-128"/>
                <a:cs typeface="Meiryo UI" pitchFamily="50" charset="-128"/>
              </a:rPr>
              <a:t>●滋賀県と滋賀銀行へ事前に提出する野心的な</a:t>
            </a:r>
            <a:r>
              <a:rPr lang="en-US" altLang="ja-JP" sz="1800" spc="-40" dirty="0">
                <a:solidFill>
                  <a:srgbClr val="000000"/>
                </a:solidFill>
                <a:latin typeface="Meiryo UI" pitchFamily="50" charset="-128"/>
                <a:ea typeface="Meiryo UI" pitchFamily="50" charset="-128"/>
                <a:cs typeface="Meiryo UI" pitchFamily="50" charset="-128"/>
              </a:rPr>
              <a:t>CO2</a:t>
            </a:r>
            <a:r>
              <a:rPr lang="ja-JP" altLang="en-US" sz="1800" spc="-40" dirty="0">
                <a:solidFill>
                  <a:srgbClr val="000000"/>
                </a:solidFill>
                <a:latin typeface="Meiryo UI" pitchFamily="50" charset="-128"/>
                <a:ea typeface="Meiryo UI" pitchFamily="50" charset="-128"/>
                <a:cs typeface="Meiryo UI" pitchFamily="50" charset="-128"/>
              </a:rPr>
              <a:t>削減目標の達成状況と金利等の融資</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ja-JP" altLang="en-US" sz="1800" spc="-40" dirty="0">
                <a:solidFill>
                  <a:srgbClr val="000000"/>
                </a:solidFill>
                <a:latin typeface="Meiryo UI" pitchFamily="50" charset="-128"/>
                <a:ea typeface="Meiryo UI" pitchFamily="50" charset="-128"/>
                <a:cs typeface="Meiryo UI" pitchFamily="50" charset="-128"/>
              </a:rPr>
              <a:t>　　条件が連動し、達成時に優遇条件を適用。</a:t>
            </a:r>
            <a:endParaRPr lang="ja-JP" altLang="en-US" sz="1800" spc="-30" dirty="0">
              <a:solidFill>
                <a:srgbClr val="000000"/>
              </a:solidFill>
              <a:latin typeface="Meiryo UI" pitchFamily="50" charset="-128"/>
              <a:ea typeface="Meiryo UI" pitchFamily="50" charset="-128"/>
              <a:cs typeface="Meiryo UI" pitchFamily="50" charset="-128"/>
            </a:endParaRPr>
          </a:p>
        </p:txBody>
      </p:sp>
      <p:pic>
        <p:nvPicPr>
          <p:cNvPr id="17" name="図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67608" y="2417999"/>
            <a:ext cx="6768752" cy="4032448"/>
          </a:xfrm>
          <a:prstGeom prst="rect">
            <a:avLst/>
          </a:prstGeom>
        </p:spPr>
      </p:pic>
    </p:spTree>
    <p:extLst>
      <p:ext uri="{BB962C8B-B14F-4D97-AF65-F5344CB8AC3E}">
        <p14:creationId xmlns:p14="http://schemas.microsoft.com/office/powerpoint/2010/main" val="1537197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SDGs/ESG</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に関する金融面からの取り組み事例</a:t>
            </a:r>
          </a:p>
        </p:txBody>
      </p:sp>
      <p:sp>
        <p:nvSpPr>
          <p:cNvPr id="14" name="スライド番号プレースホルダー 2"/>
          <p:cNvSpPr>
            <a:spLocks noGrp="1"/>
          </p:cNvSpPr>
          <p:nvPr>
            <p:ph type="sldNum" sz="quarter" idx="12"/>
          </p:nvPr>
        </p:nvSpPr>
        <p:spPr>
          <a:xfrm>
            <a:off x="9809018" y="6487685"/>
            <a:ext cx="2133600" cy="337038"/>
          </a:xfrm>
        </p:spPr>
        <p:txBody>
          <a:bodyPr/>
          <a:lstStyle/>
          <a:p>
            <a:fld id="{D2D8002D-B5B0-4BAC-B1F6-782DDCCE6D9C}" type="slidenum">
              <a:rPr kumimoji="1" lang="ja-JP" altLang="en-US" b="1" smtClean="0"/>
              <a:t>49</a:t>
            </a:fld>
            <a:endParaRPr kumimoji="1" lang="ja-JP" altLang="en-US" b="1" dirty="0"/>
          </a:p>
        </p:txBody>
      </p:sp>
      <p:sp>
        <p:nvSpPr>
          <p:cNvPr id="7" name="正方形/長方形 6">
            <a:extLst>
              <a:ext uri="{FF2B5EF4-FFF2-40B4-BE49-F238E27FC236}">
                <a16:creationId xmlns:a16="http://schemas.microsoft.com/office/drawing/2014/main" id="{924D99DC-8F2A-4B8C-9C15-9527F599BE9E}"/>
              </a:ext>
            </a:extLst>
          </p:cNvPr>
          <p:cNvSpPr/>
          <p:nvPr/>
        </p:nvSpPr>
        <p:spPr>
          <a:xfrm>
            <a:off x="5167086" y="6520962"/>
            <a:ext cx="5500914" cy="276999"/>
          </a:xfrm>
          <a:prstGeom prst="rect">
            <a:avLst/>
          </a:prstGeom>
        </p:spPr>
        <p:txBody>
          <a:bodyPr wrap="square">
            <a:spAutoFit/>
          </a:bodyPr>
          <a:lstStyle/>
          <a:p>
            <a:pPr>
              <a:spcBef>
                <a:spcPct val="20000"/>
              </a:spcBef>
              <a:buClr>
                <a:schemeClr val="tx1"/>
              </a:buClr>
              <a:tabLst>
                <a:tab pos="920282" algn="l"/>
              </a:tabLst>
            </a:pPr>
            <a:r>
              <a:rPr lang="ja-JP" altLang="en-US" sz="1200" dirty="0" smtClean="0">
                <a:latin typeface="+mn-ea"/>
                <a:cs typeface="メイリオ" panose="020B0604030504040204" pitchFamily="50" charset="-128"/>
              </a:rPr>
              <a:t>出典：</a:t>
            </a:r>
            <a:r>
              <a:rPr lang="ja-JP" altLang="en-US" sz="1200" dirty="0"/>
              <a:t>日本</a:t>
            </a:r>
            <a:r>
              <a:rPr lang="ja-JP" altLang="en-US" sz="1200" dirty="0" smtClean="0"/>
              <a:t>銀行「</a:t>
            </a:r>
            <a:r>
              <a:rPr lang="en-US" altLang="ja-JP" sz="1200" dirty="0"/>
              <a:t>SDGs/ESG</a:t>
            </a:r>
            <a:r>
              <a:rPr lang="ja-JP" altLang="en-US" sz="1200" dirty="0"/>
              <a:t>金融に関する金融機関の取り組み</a:t>
            </a:r>
            <a:r>
              <a:rPr lang="ja-JP" altLang="en-US" sz="1200" dirty="0" smtClean="0"/>
              <a:t>」</a:t>
            </a:r>
            <a:endParaRPr lang="en-US" altLang="ja-JP" sz="1200" b="1" dirty="0">
              <a:solidFill>
                <a:srgbClr val="000099"/>
              </a:solidFill>
              <a:latin typeface="+mn-ea"/>
            </a:endParaRPr>
          </a:p>
        </p:txBody>
      </p:sp>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9540" y="809278"/>
            <a:ext cx="8744182" cy="5391151"/>
          </a:xfrm>
          <a:prstGeom prst="rect">
            <a:avLst/>
          </a:prstGeom>
        </p:spPr>
      </p:pic>
    </p:spTree>
    <p:extLst>
      <p:ext uri="{BB962C8B-B14F-4D97-AF65-F5344CB8AC3E}">
        <p14:creationId xmlns:p14="http://schemas.microsoft.com/office/powerpoint/2010/main" val="1775477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27"/>
          <p:cNvSpPr/>
          <p:nvPr/>
        </p:nvSpPr>
        <p:spPr>
          <a:xfrm>
            <a:off x="1739900" y="774700"/>
            <a:ext cx="8676580" cy="1142133"/>
          </a:xfrm>
          <a:prstGeom prst="roundRect">
            <a:avLst>
              <a:gd name="adj" fmla="val 9831"/>
            </a:avLst>
          </a:prstGeom>
          <a:solidFill>
            <a:srgbClr val="F5C040">
              <a:lumMod val="60000"/>
              <a:lumOff val="40000"/>
              <a:alpha val="41000"/>
            </a:srgbClr>
          </a:solidFill>
          <a:ln w="25400" cap="flat" cmpd="sng" algn="ctr">
            <a:noFill/>
            <a:prstDash val="solid"/>
          </a:ln>
          <a:effectLst/>
        </p:spPr>
        <p:txBody>
          <a:bodyPr anchor="ctr"/>
          <a:lstStyle/>
          <a:p>
            <a:pPr algn="ctr">
              <a:defRPr/>
            </a:pPr>
            <a:endParaRPr kumimoji="0" lang="ja-JP" altLang="en-US" kern="0" dirty="0">
              <a:solidFill>
                <a:prstClr val="white"/>
              </a:solidFill>
              <a:latin typeface="Calibri"/>
            </a:endParaRPr>
          </a:p>
        </p:txBody>
      </p:sp>
      <p:sp>
        <p:nvSpPr>
          <p:cNvPr id="16" name="テキスト ボックス 7"/>
          <p:cNvSpPr txBox="1">
            <a:spLocks noChangeArrowheads="1"/>
          </p:cNvSpPr>
          <p:nvPr/>
        </p:nvSpPr>
        <p:spPr bwMode="auto">
          <a:xfrm>
            <a:off x="1855788" y="862013"/>
            <a:ext cx="8839200" cy="923330"/>
          </a:xfrm>
          <a:prstGeom prst="rect">
            <a:avLst/>
          </a:prstGeom>
          <a:noFill/>
          <a:ln>
            <a:noFill/>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None/>
              <a:defRPr/>
            </a:pPr>
            <a:r>
              <a:rPr lang="ja-JP" altLang="en-US" sz="1600" spc="-40" dirty="0">
                <a:solidFill>
                  <a:srgbClr val="000000"/>
                </a:solidFill>
                <a:latin typeface="Meiryo UI" pitchFamily="50" charset="-128"/>
                <a:ea typeface="Meiryo UI" pitchFamily="50" charset="-128"/>
                <a:cs typeface="Meiryo UI" pitchFamily="50" charset="-128"/>
              </a:rPr>
              <a:t>●</a:t>
            </a:r>
            <a:r>
              <a:rPr lang="ja-JP" altLang="en-US" sz="1800" spc="-40" dirty="0">
                <a:solidFill>
                  <a:srgbClr val="000000"/>
                </a:solidFill>
                <a:latin typeface="Meiryo UI" pitchFamily="50" charset="-128"/>
                <a:ea typeface="Meiryo UI" pitchFamily="50" charset="-128"/>
                <a:cs typeface="Meiryo UI" pitchFamily="50" charset="-128"/>
              </a:rPr>
              <a:t>当該国・地域において最大の主要金融センター都市以外に、①主要金融センターよりも規模</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ja-JP" altLang="en-US" sz="1800" spc="-40" dirty="0">
                <a:solidFill>
                  <a:srgbClr val="000000"/>
                </a:solidFill>
                <a:latin typeface="Meiryo UI" pitchFamily="50" charset="-128"/>
                <a:ea typeface="Meiryo UI" pitchFamily="50" charset="-128"/>
                <a:cs typeface="Meiryo UI" pitchFamily="50" charset="-128"/>
              </a:rPr>
              <a:t>　で劣るもの、総合的な金融機能を有する「</a:t>
            </a:r>
            <a:r>
              <a:rPr lang="ja-JP" altLang="en-US" sz="1800" b="1" u="sng" spc="-40" dirty="0">
                <a:solidFill>
                  <a:srgbClr val="FF0000"/>
                </a:solidFill>
                <a:latin typeface="Meiryo UI" pitchFamily="50" charset="-128"/>
                <a:ea typeface="Meiryo UI" pitchFamily="50" charset="-128"/>
                <a:cs typeface="Meiryo UI" pitchFamily="50" charset="-128"/>
              </a:rPr>
              <a:t>第２金融センター</a:t>
            </a:r>
            <a:r>
              <a:rPr lang="ja-JP" altLang="en-US" sz="1800" spc="-40" dirty="0">
                <a:solidFill>
                  <a:srgbClr val="000000"/>
                </a:solidFill>
                <a:latin typeface="Meiryo UI" pitchFamily="50" charset="-128"/>
                <a:ea typeface="Meiryo UI" pitchFamily="50" charset="-128"/>
                <a:cs typeface="Meiryo UI" pitchFamily="50" charset="-128"/>
              </a:rPr>
              <a:t>」、②特定の金融取引や金融関</a:t>
            </a:r>
            <a:r>
              <a:rPr lang="en-US" altLang="ja-JP" sz="1800" spc="-40" dirty="0">
                <a:solidFill>
                  <a:srgbClr val="000000"/>
                </a:solidFill>
                <a:latin typeface="Meiryo UI" pitchFamily="50" charset="-128"/>
                <a:ea typeface="Meiryo UI" pitchFamily="50" charset="-128"/>
                <a:cs typeface="Meiryo UI" pitchFamily="50" charset="-128"/>
              </a:rPr>
              <a:t/>
            </a:r>
            <a:br>
              <a:rPr lang="en-US" altLang="ja-JP" sz="1800" spc="-40" dirty="0">
                <a:solidFill>
                  <a:srgbClr val="000000"/>
                </a:solidFill>
                <a:latin typeface="Meiryo UI" pitchFamily="50" charset="-128"/>
                <a:ea typeface="Meiryo UI" pitchFamily="50" charset="-128"/>
                <a:cs typeface="Meiryo UI" pitchFamily="50" charset="-128"/>
              </a:rPr>
            </a:br>
            <a:r>
              <a:rPr lang="ja-JP" altLang="en-US" sz="1800" spc="-40" dirty="0">
                <a:solidFill>
                  <a:srgbClr val="000000"/>
                </a:solidFill>
                <a:latin typeface="Meiryo UI" pitchFamily="50" charset="-128"/>
                <a:ea typeface="Meiryo UI" pitchFamily="50" charset="-128"/>
                <a:cs typeface="Meiryo UI" pitchFamily="50" charset="-128"/>
              </a:rPr>
              <a:t>　連業者が集積する</a:t>
            </a:r>
            <a:r>
              <a:rPr lang="ja-JP" altLang="en-US" sz="1800" b="1" u="sng" spc="-40" dirty="0">
                <a:solidFill>
                  <a:srgbClr val="FF0000"/>
                </a:solidFill>
                <a:latin typeface="Meiryo UI" pitchFamily="50" charset="-128"/>
                <a:ea typeface="Meiryo UI" pitchFamily="50" charset="-128"/>
                <a:cs typeface="Meiryo UI" pitchFamily="50" charset="-128"/>
              </a:rPr>
              <a:t>「機能型金融都市</a:t>
            </a:r>
            <a:r>
              <a:rPr lang="ja-JP" altLang="en-US" sz="1800" spc="-40" dirty="0">
                <a:solidFill>
                  <a:srgbClr val="000000"/>
                </a:solidFill>
                <a:latin typeface="Meiryo UI" pitchFamily="50" charset="-128"/>
                <a:ea typeface="Meiryo UI" pitchFamily="50" charset="-128"/>
                <a:cs typeface="Meiryo UI" pitchFamily="50" charset="-128"/>
              </a:rPr>
              <a:t>」に大別される。</a:t>
            </a:r>
            <a:endParaRPr lang="ja-JP" altLang="en-US" sz="1700" dirty="0">
              <a:solidFill>
                <a:srgbClr val="000000"/>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4164" y="2276872"/>
            <a:ext cx="8745970" cy="3816424"/>
          </a:xfrm>
          <a:prstGeom prst="rect">
            <a:avLst/>
          </a:prstGeom>
        </p:spPr>
      </p:pic>
      <p:sp>
        <p:nvSpPr>
          <p:cNvPr id="10" name="テキスト ボックス 9">
            <a:extLst>
              <a:ext uri="{FF2B5EF4-FFF2-40B4-BE49-F238E27FC236}">
                <a16:creationId xmlns:a16="http://schemas.microsoft.com/office/drawing/2014/main" id="{ED712417-5CF9-4649-A647-AF0808E90BC0}"/>
              </a:ext>
            </a:extLst>
          </p:cNvPr>
          <p:cNvSpPr txBox="1"/>
          <p:nvPr/>
        </p:nvSpPr>
        <p:spPr>
          <a:xfrm>
            <a:off x="5261929" y="6584825"/>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各国における第２・３の国際金融都市</a:t>
            </a:r>
          </a:p>
        </p:txBody>
      </p:sp>
      <p:sp>
        <p:nvSpPr>
          <p:cNvPr id="2" name="スライド番号プレースホルダー 1"/>
          <p:cNvSpPr>
            <a:spLocks noGrp="1"/>
          </p:cNvSpPr>
          <p:nvPr>
            <p:ph type="sldNum" sz="quarter" idx="12"/>
          </p:nvPr>
        </p:nvSpPr>
        <p:spPr>
          <a:xfrm>
            <a:off x="9137389" y="6340690"/>
            <a:ext cx="2743200" cy="365125"/>
          </a:xfrm>
        </p:spPr>
        <p:txBody>
          <a:bodyPr/>
          <a:lstStyle/>
          <a:p>
            <a:fld id="{825D378E-ED99-4649-A88A-944E4C47FAFD}" type="slidenum">
              <a:rPr kumimoji="1" lang="ja-JP" altLang="en-US" smtClean="0"/>
              <a:t>5</a:t>
            </a:fld>
            <a:endParaRPr kumimoji="1" lang="ja-JP" altLang="en-US"/>
          </a:p>
        </p:txBody>
      </p:sp>
    </p:spTree>
    <p:extLst>
      <p:ext uri="{BB962C8B-B14F-4D97-AF65-F5344CB8AC3E}">
        <p14:creationId xmlns:p14="http://schemas.microsoft.com/office/powerpoint/2010/main" val="3032868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26596"/>
            <a:ext cx="12192000" cy="1990447"/>
          </a:xfrm>
          <a:prstGeom prst="rect">
            <a:avLst/>
          </a:prstGeom>
          <a:solidFill>
            <a:srgbClr val="D4E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Shape 488"/>
          <p:cNvSpPr txBox="1"/>
          <p:nvPr/>
        </p:nvSpPr>
        <p:spPr>
          <a:xfrm>
            <a:off x="0" y="2666689"/>
            <a:ext cx="12192000" cy="958435"/>
          </a:xfrm>
          <a:prstGeom prst="rect">
            <a:avLst/>
          </a:prstGeom>
          <a:noFill/>
          <a:ln>
            <a:noFill/>
          </a:ln>
        </p:spPr>
        <p:txBody>
          <a:bodyPr wrap="square" lIns="45700" tIns="45700" rIns="45700" bIns="45700" anchor="t" anchorCtr="0">
            <a:noAutofit/>
          </a:bodyPr>
          <a:lstStyle/>
          <a:p>
            <a:pPr indent="-114300" algn="ctr">
              <a:spcBef>
                <a:spcPts val="600"/>
              </a:spcBef>
              <a:buClr>
                <a:srgbClr val="000000"/>
              </a:buClr>
              <a:buSzPts val="1800"/>
            </a:pPr>
            <a:r>
              <a:rPr lang="ja-JP" altLang="en-US" sz="4800" b="1" kern="0" spc="1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4800" b="1" kern="0" spc="-100" dirty="0" smtClean="0">
                <a:solidFill>
                  <a:schemeClr val="tx2"/>
                </a:solidFill>
                <a:latin typeface="Meiryo UI" panose="020B0604030504040204" pitchFamily="50" charset="-128"/>
                <a:ea typeface="Meiryo UI" panose="020B0604030504040204" pitchFamily="50" charset="-128"/>
              </a:rPr>
              <a:t>（大阪の産業関係）</a:t>
            </a:r>
            <a:endParaRPr lang="ja-JP" altLang="en-US" sz="4800" spc="-100" dirty="0">
              <a:solidFill>
                <a:schemeClr val="tx2"/>
              </a:solidFill>
              <a:latin typeface="Meiryo UI" panose="020B0604030504040204" pitchFamily="50" charset="-128"/>
              <a:ea typeface="Meiryo UI" panose="020B0604030504040204" pitchFamily="50" charset="-128"/>
            </a:endParaRPr>
          </a:p>
          <a:p>
            <a:pPr indent="-114300" algn="ctr">
              <a:spcBef>
                <a:spcPts val="600"/>
              </a:spcBef>
              <a:buClr>
                <a:srgbClr val="000000"/>
              </a:buClr>
              <a:buSzPts val="1800"/>
            </a:pPr>
            <a:endParaRPr lang="en-US" altLang="ja-JP" sz="4800" b="1" kern="0" spc="-100" dirty="0" smtClean="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タイトル 1"/>
          <p:cNvSpPr txBox="1">
            <a:spLocks/>
          </p:cNvSpPr>
          <p:nvPr/>
        </p:nvSpPr>
        <p:spPr>
          <a:xfrm>
            <a:off x="-11962" y="2049152"/>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Shape 488"/>
          <p:cNvSpPr txBox="1"/>
          <p:nvPr/>
        </p:nvSpPr>
        <p:spPr>
          <a:xfrm>
            <a:off x="177709" y="2211630"/>
            <a:ext cx="1426488"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400" dirty="0">
              <a:solidFill>
                <a:schemeClr val="tx2"/>
              </a:solidFill>
              <a:latin typeface="Meiryo UI" panose="020B0604030504040204" pitchFamily="50" charset="-128"/>
              <a:ea typeface="Meiryo UI" panose="020B0604030504040204" pitchFamily="50" charset="-128"/>
            </a:endParaRPr>
          </a:p>
        </p:txBody>
      </p:sp>
      <p:sp>
        <p:nvSpPr>
          <p:cNvPr id="11" name="Shape 488"/>
          <p:cNvSpPr txBox="1"/>
          <p:nvPr/>
        </p:nvSpPr>
        <p:spPr>
          <a:xfrm>
            <a:off x="-974419" y="2237482"/>
            <a:ext cx="3168352"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100" dirty="0">
              <a:solidFill>
                <a:schemeClr val="tx2"/>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1962" y="4106035"/>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234054" y="6342495"/>
            <a:ext cx="2743200" cy="365125"/>
          </a:xfrm>
        </p:spPr>
        <p:txBody>
          <a:bodyPr/>
          <a:lstStyle/>
          <a:p>
            <a:fld id="{825D378E-ED99-4649-A88A-944E4C47FAFD}" type="slidenum">
              <a:rPr kumimoji="1" lang="ja-JP" altLang="en-US" smtClean="0"/>
              <a:t>50</a:t>
            </a:fld>
            <a:endParaRPr kumimoji="1" lang="ja-JP" altLang="en-US" dirty="0"/>
          </a:p>
        </p:txBody>
      </p:sp>
    </p:spTree>
    <p:extLst>
      <p:ext uri="{BB962C8B-B14F-4D97-AF65-F5344CB8AC3E}">
        <p14:creationId xmlns:p14="http://schemas.microsoft.com/office/powerpoint/2010/main" val="335904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1143000" y="1"/>
            <a:ext cx="9906000" cy="408808"/>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■大阪の産業（バランスのとれた産業構造）</a:t>
            </a:r>
          </a:p>
        </p:txBody>
      </p:sp>
      <p:sp>
        <p:nvSpPr>
          <p:cNvPr id="13" name="正方形/長方形 10"/>
          <p:cNvSpPr>
            <a:spLocks noChangeArrowheads="1"/>
          </p:cNvSpPr>
          <p:nvPr/>
        </p:nvSpPr>
        <p:spPr bwMode="auto">
          <a:xfrm>
            <a:off x="1203369" y="5524264"/>
            <a:ext cx="87129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年度「なにわの経済データ」</a:t>
            </a:r>
          </a:p>
        </p:txBody>
      </p:sp>
      <p:pic>
        <p:nvPicPr>
          <p:cNvPr id="2" name="図 1"/>
          <p:cNvPicPr>
            <a:picLocks noChangeAspect="1"/>
          </p:cNvPicPr>
          <p:nvPr/>
        </p:nvPicPr>
        <p:blipFill>
          <a:blip r:embed="rId2"/>
          <a:stretch>
            <a:fillRect/>
          </a:stretch>
        </p:blipFill>
        <p:spPr>
          <a:xfrm>
            <a:off x="1203370" y="1964683"/>
            <a:ext cx="3152775" cy="2705100"/>
          </a:xfrm>
          <a:prstGeom prst="rect">
            <a:avLst/>
          </a:prstGeom>
        </p:spPr>
      </p:pic>
      <p:pic>
        <p:nvPicPr>
          <p:cNvPr id="3" name="図 2"/>
          <p:cNvPicPr>
            <a:picLocks noChangeAspect="1"/>
          </p:cNvPicPr>
          <p:nvPr/>
        </p:nvPicPr>
        <p:blipFill>
          <a:blip r:embed="rId3"/>
          <a:stretch>
            <a:fillRect/>
          </a:stretch>
        </p:blipFill>
        <p:spPr>
          <a:xfrm>
            <a:off x="4489106" y="1950396"/>
            <a:ext cx="3228975" cy="2733675"/>
          </a:xfrm>
          <a:prstGeom prst="rect">
            <a:avLst/>
          </a:prstGeom>
        </p:spPr>
      </p:pic>
      <p:pic>
        <p:nvPicPr>
          <p:cNvPr id="4" name="図 3"/>
          <p:cNvPicPr>
            <a:picLocks noChangeAspect="1"/>
          </p:cNvPicPr>
          <p:nvPr/>
        </p:nvPicPr>
        <p:blipFill>
          <a:blip r:embed="rId4"/>
          <a:stretch>
            <a:fillRect/>
          </a:stretch>
        </p:blipFill>
        <p:spPr>
          <a:xfrm>
            <a:off x="7824147" y="1964684"/>
            <a:ext cx="3200400" cy="2733675"/>
          </a:xfrm>
          <a:prstGeom prst="rect">
            <a:avLst/>
          </a:prstGeom>
        </p:spPr>
      </p:pic>
      <p:sp>
        <p:nvSpPr>
          <p:cNvPr id="15" name="正方形/長方形 10"/>
          <p:cNvSpPr>
            <a:spLocks noChangeArrowheads="1"/>
          </p:cNvSpPr>
          <p:nvPr/>
        </p:nvSpPr>
        <p:spPr bwMode="auto">
          <a:xfrm>
            <a:off x="1277722" y="1622526"/>
            <a:ext cx="34979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p>
        </p:txBody>
      </p:sp>
      <p:sp>
        <p:nvSpPr>
          <p:cNvPr id="16" name="テキスト ボックス 15"/>
          <p:cNvSpPr txBox="1"/>
          <p:nvPr/>
        </p:nvSpPr>
        <p:spPr>
          <a:xfrm>
            <a:off x="1203370" y="4749229"/>
            <a:ext cx="7828257" cy="677108"/>
          </a:xfrm>
          <a:prstGeom prst="rect">
            <a:avLst/>
          </a:prstGeom>
          <a:noFill/>
          <a:ln>
            <a:solidFill>
              <a:schemeClr val="accent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特化係数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ある業種において、全国の製造品出荷額等の構成比に対する、各都道府県の当該業種の製造品出荷額等の構成比の比率。</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この数値が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を超えると、当該業種の構成比がその都道府県において相対的に高く、特化していることを示す。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464447" y="647462"/>
            <a:ext cx="8928992" cy="52499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180975" indent="-18097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製造業からサービス業に経済の比重が移る中で、大阪府は、各業種がバランスよく集積しており、地域経済の安定性に寄与するなど、大阪の強みとなっている。</a:t>
            </a:r>
          </a:p>
        </p:txBody>
      </p:sp>
      <p:sp>
        <p:nvSpPr>
          <p:cNvPr id="5" name="スライド番号プレースホルダー 4"/>
          <p:cNvSpPr>
            <a:spLocks noGrp="1"/>
          </p:cNvSpPr>
          <p:nvPr>
            <p:ph type="sldNum" sz="quarter" idx="12"/>
          </p:nvPr>
        </p:nvSpPr>
        <p:spPr>
          <a:xfrm>
            <a:off x="9247909" y="6413827"/>
            <a:ext cx="2743200" cy="365125"/>
          </a:xfrm>
        </p:spPr>
        <p:txBody>
          <a:bodyPr/>
          <a:lstStyle/>
          <a:p>
            <a:fld id="{825D378E-ED99-4649-A88A-944E4C47FAFD}" type="slidenum">
              <a:rPr kumimoji="1" lang="ja-JP" altLang="en-US" smtClean="0"/>
              <a:t>51</a:t>
            </a:fld>
            <a:endParaRPr kumimoji="1" lang="ja-JP" altLang="en-US"/>
          </a:p>
        </p:txBody>
      </p:sp>
    </p:spTree>
    <p:extLst>
      <p:ext uri="{BB962C8B-B14F-4D97-AF65-F5344CB8AC3E}">
        <p14:creationId xmlns:p14="http://schemas.microsoft.com/office/powerpoint/2010/main" val="29618993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0"/>
          <p:cNvSpPr>
            <a:spLocks noChangeArrowheads="1"/>
          </p:cNvSpPr>
          <p:nvPr/>
        </p:nvSpPr>
        <p:spPr bwMode="auto">
          <a:xfrm>
            <a:off x="1143000" y="9701"/>
            <a:ext cx="9906000" cy="553998"/>
          </a:xfrm>
          <a:prstGeom prst="rect">
            <a:avLst/>
          </a:prstGeom>
          <a:solidFill>
            <a:srgbClr val="0070C0"/>
          </a:solidFill>
          <a:ln>
            <a:noFill/>
          </a:ln>
          <a:extLst/>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健康関連産業に進出が予想される製造業の都道府県別集積数</a:t>
            </a: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出典：総務省・経済産業省「平成</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年経済センサス</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活動調査」より作成　</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631504" y="775802"/>
            <a:ext cx="8928992" cy="7200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健康関連産業に進出が予想される製造業の集積状況をみると、大阪は、繊維製品や医薬品、化粧品等はじめ、多くの分野で全国的に優位な傾向が見られる。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nvPr>
        </p:nvGraphicFramePr>
        <p:xfrm>
          <a:off x="1790332" y="4038882"/>
          <a:ext cx="8784976" cy="2535473"/>
        </p:xfrm>
        <a:graphic>
          <a:graphicData uri="http://schemas.openxmlformats.org/drawingml/2006/table">
            <a:tbl>
              <a:tblPr>
                <a:tableStyleId>{BC89EF96-8CEA-46FF-86C4-4CE0E7609802}</a:tableStyleId>
              </a:tblPr>
              <a:tblGrid>
                <a:gridCol w="28803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gridCol w="720080">
                  <a:extLst>
                    <a:ext uri="{9D8B030D-6E8A-4147-A177-3AD203B41FA5}">
                      <a16:colId xmlns:a16="http://schemas.microsoft.com/office/drawing/2014/main" val="20009"/>
                    </a:ext>
                  </a:extLst>
                </a:gridCol>
                <a:gridCol w="720080">
                  <a:extLst>
                    <a:ext uri="{9D8B030D-6E8A-4147-A177-3AD203B41FA5}">
                      <a16:colId xmlns:a16="http://schemas.microsoft.com/office/drawing/2014/main" val="20010"/>
                    </a:ext>
                  </a:extLst>
                </a:gridCol>
                <a:gridCol w="720080">
                  <a:extLst>
                    <a:ext uri="{9D8B030D-6E8A-4147-A177-3AD203B41FA5}">
                      <a16:colId xmlns:a16="http://schemas.microsoft.com/office/drawing/2014/main" val="20011"/>
                    </a:ext>
                  </a:extLst>
                </a:gridCol>
                <a:gridCol w="648072">
                  <a:extLst>
                    <a:ext uri="{9D8B030D-6E8A-4147-A177-3AD203B41FA5}">
                      <a16:colId xmlns:a16="http://schemas.microsoft.com/office/drawing/2014/main" val="20012"/>
                    </a:ext>
                  </a:extLst>
                </a:gridCol>
              </a:tblGrid>
              <a:tr h="1539916">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清涼飲料製造業</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酒類製造業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茶・コーヒー製造業（清涼飲料を除く）</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外衣・シャツ製造業（和式を除く）</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下着類製造業</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和装製品・その他衣服・繊維製身の回り製造業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その他の繊維製品製造業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医薬品製造業</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化粧品・歯磨・その他の化粧用調整品製造業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計量器・測定器・分析機器・試験機・測量機械器具・理化学機械器具製造業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医療用機械器具・医療用品製造業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運動用具製造業</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extLst>
                  <a:ext uri="{0D108BD9-81ED-4DB2-BD59-A6C34878D82A}">
                    <a16:rowId xmlns:a16="http://schemas.microsoft.com/office/drawing/2014/main" val="10000"/>
                  </a:ext>
                </a:extLst>
              </a:tr>
              <a:tr h="26028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北海道</a:t>
                      </a: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鹿児島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静岡</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京都</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no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no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noFill/>
                  </a:tcPr>
                </a:tc>
                <a:extLst>
                  <a:ext uri="{0D108BD9-81ED-4DB2-BD59-A6C34878D82A}">
                    <a16:rowId xmlns:a16="http://schemas.microsoft.com/office/drawing/2014/main" val="10001"/>
                  </a:ext>
                </a:extLst>
              </a:tr>
              <a:tr h="245091">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沖縄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新潟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鹿児島</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cs typeface="Meiryo UI" panose="020B0604030504040204" pitchFamily="50" charset="-128"/>
                        </a:rPr>
                        <a:t>奈良</a:t>
                      </a: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no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extLst>
                  <a:ext uri="{0D108BD9-81ED-4DB2-BD59-A6C34878D82A}">
                    <a16:rowId xmlns:a16="http://schemas.microsoft.com/office/drawing/2014/main" val="10002"/>
                  </a:ext>
                </a:extLst>
              </a:tr>
              <a:tr h="245091">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山梨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長野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三重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岐阜</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富山</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solidFill>
                      <a:srgbClr val="FFFF00"/>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extLst>
                  <a:ext uri="{0D108BD9-81ED-4DB2-BD59-A6C34878D82A}">
                    <a16:rowId xmlns:a16="http://schemas.microsoft.com/office/drawing/2014/main" val="10003"/>
                  </a:ext>
                </a:extLst>
              </a:tr>
              <a:tr h="245091">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位　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39</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位　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位　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位　大阪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tc>
                  <a:txBody>
                    <a:bodyPr/>
                    <a:lstStyle/>
                    <a:p>
                      <a:pPr algn="ctr"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64" marR="8164" marT="8164" marB="0" anchor="ct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a:xfrm>
            <a:off x="9763727" y="6425230"/>
            <a:ext cx="2228850" cy="365125"/>
          </a:xfrm>
        </p:spPr>
        <p:txBody>
          <a:bodyPr/>
          <a:lstStyle/>
          <a:p>
            <a:pPr>
              <a:defRPr/>
            </a:pPr>
            <a:fld id="{4AC9B83D-17C3-4F2E-B0BA-D155CD364A7C}" type="slidenum">
              <a:rPr lang="ja-JP" altLang="en-US" b="1" smtClean="0"/>
              <a:pPr>
                <a:defRPr/>
              </a:pPr>
              <a:t>52</a:t>
            </a:fld>
            <a:endParaRPr lang="ja-JP" altLang="en-US" b="1" dirty="0"/>
          </a:p>
        </p:txBody>
      </p:sp>
      <p:sp>
        <p:nvSpPr>
          <p:cNvPr id="10" name="円/楕円 9"/>
          <p:cNvSpPr/>
          <p:nvPr/>
        </p:nvSpPr>
        <p:spPr>
          <a:xfrm>
            <a:off x="4151784" y="584179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円/楕円 14"/>
          <p:cNvSpPr/>
          <p:nvPr/>
        </p:nvSpPr>
        <p:spPr>
          <a:xfrm>
            <a:off x="4857552" y="560957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円/楕円 16"/>
          <p:cNvSpPr/>
          <p:nvPr/>
        </p:nvSpPr>
        <p:spPr>
          <a:xfrm>
            <a:off x="5577632" y="6093320"/>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円/楕円 17"/>
          <p:cNvSpPr/>
          <p:nvPr/>
        </p:nvSpPr>
        <p:spPr>
          <a:xfrm>
            <a:off x="6297712" y="560957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円/楕円 18"/>
          <p:cNvSpPr/>
          <p:nvPr/>
        </p:nvSpPr>
        <p:spPr>
          <a:xfrm>
            <a:off x="7017792" y="586367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7743815" y="586367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円/楕円 20"/>
          <p:cNvSpPr/>
          <p:nvPr/>
        </p:nvSpPr>
        <p:spPr>
          <a:xfrm>
            <a:off x="9887603" y="586367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円/楕円 21"/>
          <p:cNvSpPr/>
          <p:nvPr/>
        </p:nvSpPr>
        <p:spPr>
          <a:xfrm>
            <a:off x="9185953" y="607967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7488" y="1864032"/>
            <a:ext cx="9345978" cy="2213040"/>
          </a:xfrm>
          <a:prstGeom prst="rect">
            <a:avLst/>
          </a:prstGeom>
        </p:spPr>
      </p:pic>
      <p:sp>
        <p:nvSpPr>
          <p:cNvPr id="23" name="円/楕円 9"/>
          <p:cNvSpPr/>
          <p:nvPr/>
        </p:nvSpPr>
        <p:spPr>
          <a:xfrm>
            <a:off x="4151784" y="5596408"/>
            <a:ext cx="720080" cy="21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円/楕円 9"/>
          <p:cNvSpPr/>
          <p:nvPr/>
        </p:nvSpPr>
        <p:spPr>
          <a:xfrm>
            <a:off x="5587759" y="5853903"/>
            <a:ext cx="720080" cy="21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円/楕円 9"/>
          <p:cNvSpPr/>
          <p:nvPr/>
        </p:nvSpPr>
        <p:spPr>
          <a:xfrm>
            <a:off x="6319239" y="6096925"/>
            <a:ext cx="720080" cy="21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円/楕円 9"/>
          <p:cNvSpPr/>
          <p:nvPr/>
        </p:nvSpPr>
        <p:spPr>
          <a:xfrm>
            <a:off x="7017792" y="5609574"/>
            <a:ext cx="720080" cy="21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円/楕円 9"/>
          <p:cNvSpPr/>
          <p:nvPr/>
        </p:nvSpPr>
        <p:spPr>
          <a:xfrm>
            <a:off x="7751520" y="5609574"/>
            <a:ext cx="720080" cy="21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円/楕円 9"/>
          <p:cNvSpPr/>
          <p:nvPr/>
        </p:nvSpPr>
        <p:spPr>
          <a:xfrm>
            <a:off x="8471600" y="5610605"/>
            <a:ext cx="720080" cy="21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円/楕円 9"/>
          <p:cNvSpPr/>
          <p:nvPr/>
        </p:nvSpPr>
        <p:spPr>
          <a:xfrm>
            <a:off x="9199601" y="5611122"/>
            <a:ext cx="720080" cy="216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円/楕円 14"/>
          <p:cNvSpPr/>
          <p:nvPr/>
        </p:nvSpPr>
        <p:spPr>
          <a:xfrm>
            <a:off x="2021091" y="635835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円/楕円 14"/>
          <p:cNvSpPr/>
          <p:nvPr/>
        </p:nvSpPr>
        <p:spPr>
          <a:xfrm>
            <a:off x="2724919" y="635835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円/楕円 14"/>
          <p:cNvSpPr/>
          <p:nvPr/>
        </p:nvSpPr>
        <p:spPr>
          <a:xfrm>
            <a:off x="3444999" y="6358354"/>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円/楕円 14"/>
          <p:cNvSpPr/>
          <p:nvPr/>
        </p:nvSpPr>
        <p:spPr>
          <a:xfrm>
            <a:off x="8484357" y="6350581"/>
            <a:ext cx="720080" cy="2160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0830002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p:cNvGraphicFramePr>
            <a:graphicFrameLocks/>
          </p:cNvGraphicFramePr>
          <p:nvPr>
            <p:extLst/>
          </p:nvPr>
        </p:nvGraphicFramePr>
        <p:xfrm>
          <a:off x="6105825" y="2199233"/>
          <a:ext cx="4454673" cy="4653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nvPr>
        </p:nvGraphicFramePr>
        <p:xfrm>
          <a:off x="1621580" y="2290282"/>
          <a:ext cx="4474420" cy="4366556"/>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10"/>
          <p:cNvSpPr>
            <a:spLocks noChangeArrowheads="1"/>
          </p:cNvSpPr>
          <p:nvPr/>
        </p:nvSpPr>
        <p:spPr bwMode="auto">
          <a:xfrm>
            <a:off x="1150058" y="6832"/>
            <a:ext cx="9898942" cy="553998"/>
          </a:xfrm>
          <a:prstGeom prst="rect">
            <a:avLst/>
          </a:prstGeom>
          <a:solidFill>
            <a:srgbClr val="0070C0"/>
          </a:solidFill>
          <a:ln>
            <a:noFill/>
          </a:ln>
          <a:extLst/>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都道府県別、開業数・開業率の推移（年度ベース）</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出典：厚生労働省「雇用保険事業年報･月報」より作成</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631504" y="837400"/>
            <a:ext cx="8928992" cy="7200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大阪府の開業数は対前年度比伸び率はほぼ横ばいとなったが、依然として東京都に次いで２位。</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年度の開業率は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％（対前年度比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ポイント減）で、全国平均を上回る。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524002" y="1917274"/>
            <a:ext cx="2798165"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○開業数の推移（他府県比較）</a:t>
            </a:r>
          </a:p>
        </p:txBody>
      </p:sp>
      <p:sp>
        <p:nvSpPr>
          <p:cNvPr id="13" name="正方形/長方形 12"/>
          <p:cNvSpPr/>
          <p:nvPr/>
        </p:nvSpPr>
        <p:spPr>
          <a:xfrm>
            <a:off x="6166153" y="1925713"/>
            <a:ext cx="2808312"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○開業率の推移（他府県比較）</a:t>
            </a:r>
          </a:p>
        </p:txBody>
      </p:sp>
      <p:sp>
        <p:nvSpPr>
          <p:cNvPr id="2" name="スライド番号プレースホルダー 1"/>
          <p:cNvSpPr>
            <a:spLocks noGrp="1"/>
          </p:cNvSpPr>
          <p:nvPr>
            <p:ph type="sldNum" sz="quarter" idx="12"/>
          </p:nvPr>
        </p:nvSpPr>
        <p:spPr>
          <a:xfrm>
            <a:off x="9198723" y="6474275"/>
            <a:ext cx="2743200" cy="365125"/>
          </a:xfrm>
        </p:spPr>
        <p:txBody>
          <a:bodyPr/>
          <a:lstStyle/>
          <a:p>
            <a:pPr>
              <a:defRPr/>
            </a:pPr>
            <a:fld id="{4AC9B83D-17C3-4F2E-B0BA-D155CD364A7C}" type="slidenum">
              <a:rPr lang="ja-JP" altLang="en-US">
                <a:solidFill>
                  <a:schemeClr val="tx1"/>
                </a:solidFill>
              </a:rPr>
              <a:pPr>
                <a:defRPr/>
              </a:pPr>
              <a:t>53</a:t>
            </a:fld>
            <a:endParaRPr lang="ja-JP" altLang="en-US" sz="1800" dirty="0">
              <a:solidFill>
                <a:schemeClr val="tx1"/>
              </a:solidFill>
            </a:endParaRPr>
          </a:p>
        </p:txBody>
      </p:sp>
      <p:sp>
        <p:nvSpPr>
          <p:cNvPr id="17" name="テキスト ボックス 1"/>
          <p:cNvSpPr txBox="1"/>
          <p:nvPr/>
        </p:nvSpPr>
        <p:spPr>
          <a:xfrm>
            <a:off x="2230884" y="2889057"/>
            <a:ext cx="1384396" cy="1017168"/>
          </a:xfrm>
          <a:prstGeom prst="rect">
            <a:avLst/>
          </a:prstGeom>
          <a:solidFill>
            <a:sysClr val="window" lastClr="FFFFFF">
              <a:lumMod val="85000"/>
            </a:sysClr>
          </a:solidFill>
          <a:ln>
            <a:solidFill>
              <a:prstClr val="black"/>
            </a:solidFill>
          </a:ln>
        </p:spPr>
        <p:txBody>
          <a:bodyPr wrap="square" lIns="36000" tIns="0" rIns="36000" bIns="0" rtlCol="0" anchor="ctr" anchorCtr="0">
            <a:noAutofit/>
          </a:bodyPr>
          <a:lstStyle/>
          <a:p>
            <a:pPr algn="just">
              <a:lnSpc>
                <a:spcPts val="1200"/>
              </a:lnSpc>
            </a:pPr>
            <a:r>
              <a:rPr lang="en-US" altLang="ja-JP" sz="800" b="1"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800" b="1" kern="100" dirty="0">
                <a:latin typeface="游明朝" panose="02020400000000000000" pitchFamily="18" charset="-128"/>
                <a:ea typeface="游明朝" panose="02020400000000000000" pitchFamily="18" charset="-128"/>
                <a:cs typeface="Times New Roman" panose="02020603050405020304" pitchFamily="18" charset="0"/>
              </a:rPr>
              <a:t>参考</a:t>
            </a:r>
            <a:r>
              <a:rPr lang="en-US" sz="800" b="1" kern="100" dirty="0">
                <a:latin typeface="游明朝" panose="02020400000000000000" pitchFamily="18" charset="-128"/>
                <a:ea typeface="游明朝" panose="02020400000000000000" pitchFamily="18" charset="-128"/>
                <a:cs typeface="Times New Roman" panose="02020603050405020304" pitchFamily="18" charset="0"/>
              </a:rPr>
              <a:t>_</a:t>
            </a:r>
            <a:r>
              <a:rPr lang="en-US" sz="800" b="1" kern="100" dirty="0">
                <a:latin typeface="ＭＳ ゴシック" panose="020B0609070205080204" pitchFamily="49" charset="-128"/>
                <a:ea typeface="游明朝" panose="02020400000000000000" pitchFamily="18" charset="-128"/>
                <a:cs typeface="Times New Roman" panose="02020603050405020304" pitchFamily="18" charset="0"/>
              </a:rPr>
              <a:t>2019</a:t>
            </a:r>
            <a:r>
              <a:rPr lang="ja-JP" altLang="en-US" sz="800" b="1" kern="100" dirty="0">
                <a:latin typeface="游明朝" panose="02020400000000000000" pitchFamily="18" charset="-128"/>
                <a:ea typeface="游明朝" panose="02020400000000000000" pitchFamily="18" charset="-128"/>
                <a:cs typeface="Times New Roman" panose="02020603050405020304" pitchFamily="18" charset="0"/>
              </a:rPr>
              <a:t>全国上位</a:t>
            </a:r>
            <a:r>
              <a:rPr lang="en-US" altLang="ja-JP" sz="800" b="1"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en-US" sz="8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spcBef>
                <a:spcPts val="600"/>
              </a:spcBef>
            </a:pPr>
            <a:r>
              <a:rPr lang="en-US" sz="8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800" kern="100" dirty="0">
                <a:latin typeface="游明朝" panose="02020400000000000000" pitchFamily="18" charset="-128"/>
                <a:ea typeface="游明朝" panose="02020400000000000000" pitchFamily="18" charset="-128"/>
                <a:cs typeface="Times New Roman" panose="02020603050405020304" pitchFamily="18" charset="0"/>
              </a:rPr>
              <a:t>  １位 ： 東京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17</a:t>
            </a:r>
            <a:r>
              <a:rPr lang="en-US" sz="800" kern="100" dirty="0">
                <a:latin typeface="ＭＳ ゴシック" panose="020B0609070205080204" pitchFamily="49" charset="-128"/>
                <a:ea typeface="游明朝" panose="02020400000000000000" pitchFamily="18" charset="-128"/>
                <a:cs typeface="Times New Roman" panose="02020603050405020304" pitchFamily="18" charset="0"/>
              </a:rPr>
              <a:t>,644</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endParaRPr lang="ja-JP" altLang="en-US" sz="8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800" kern="100" dirty="0">
                <a:latin typeface="ＭＳ ゴシック" panose="020B0609070205080204" pitchFamily="49" charset="-128"/>
                <a:ea typeface="游明朝" panose="02020400000000000000" pitchFamily="18" charset="-128"/>
                <a:cs typeface="Times New Roman" panose="02020603050405020304" pitchFamily="18" charset="0"/>
              </a:rPr>
              <a:t>  </a:t>
            </a: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２位</a:t>
            </a:r>
            <a:r>
              <a:rPr lang="ja-JP" altLang="en-US" sz="800" b="1"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ja-JP" altLang="en-US" sz="800" b="1"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大阪　 （</a:t>
            </a:r>
            <a:r>
              <a:rPr lang="en-US" sz="800" b="1" kern="100" dirty="0">
                <a:latin typeface="ＭＳ ゴシック" panose="020B0609070205080204" pitchFamily="49" charset="-128"/>
                <a:ea typeface="游明朝" panose="02020400000000000000" pitchFamily="18" charset="-128"/>
                <a:cs typeface="Times New Roman" panose="02020603050405020304" pitchFamily="18" charset="0"/>
              </a:rPr>
              <a:t>8,460</a:t>
            </a: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a:t>
            </a:r>
            <a:endParaRPr lang="ja-JP" altLang="en-US" sz="8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800" kern="100" dirty="0">
                <a:latin typeface="ＭＳ ゴシック" panose="020B0609070205080204" pitchFamily="49" charset="-128"/>
                <a:ea typeface="游明朝" panose="02020400000000000000" pitchFamily="18"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３位</a:t>
            </a:r>
            <a:r>
              <a:rPr lang="ja-JP" altLang="en-US" sz="8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ja-JP" altLang="en-US" sz="8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愛知　 （</a:t>
            </a:r>
            <a:r>
              <a:rPr lang="en-US" sz="800" kern="100" dirty="0">
                <a:latin typeface="ＭＳ ゴシック" panose="020B0609070205080204" pitchFamily="49" charset="-128"/>
                <a:ea typeface="游明朝" panose="02020400000000000000" pitchFamily="18" charset="-128"/>
                <a:cs typeface="Times New Roman" panose="02020603050405020304" pitchFamily="18" charset="0"/>
              </a:rPr>
              <a:t>5,789</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endParaRPr lang="ja-JP" altLang="en-US" sz="8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800" kern="100" dirty="0">
                <a:latin typeface="ＭＳ ゴシック" panose="020B0609070205080204" pitchFamily="49" charset="-128"/>
                <a:ea typeface="游明朝" panose="02020400000000000000" pitchFamily="18"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４位</a:t>
            </a:r>
            <a:r>
              <a:rPr lang="ja-JP" altLang="en-US" sz="8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ja-JP" altLang="en-US" sz="8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神奈川</a:t>
            </a:r>
            <a:r>
              <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en-US" sz="800" kern="100" dirty="0">
                <a:latin typeface="ＭＳ ゴシック" panose="020B0609070205080204" pitchFamily="49" charset="-128"/>
                <a:ea typeface="游明朝" panose="02020400000000000000" pitchFamily="18" charset="-128"/>
                <a:cs typeface="Times New Roman" panose="02020603050405020304" pitchFamily="18" charset="0"/>
              </a:rPr>
              <a:t>5,330</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endParaRPr lang="ja-JP" altLang="en-US" sz="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正方形/長方形 2"/>
          <p:cNvSpPr/>
          <p:nvPr/>
        </p:nvSpPr>
        <p:spPr>
          <a:xfrm>
            <a:off x="1472538" y="2322095"/>
            <a:ext cx="704473" cy="27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a:t>
            </a:r>
            <a:r>
              <a:rPr lang="ja-JP" altLang="en-US" sz="1000" dirty="0">
                <a:solidFill>
                  <a:schemeClr val="tx1"/>
                </a:solidFill>
              </a:rPr>
              <a:t>事業所</a:t>
            </a:r>
            <a:r>
              <a:rPr lang="ja-JP" altLang="en-US" sz="800" dirty="0">
                <a:solidFill>
                  <a:schemeClr val="tx1"/>
                </a:solidFill>
              </a:rPr>
              <a:t>）</a:t>
            </a:r>
          </a:p>
        </p:txBody>
      </p:sp>
      <p:sp>
        <p:nvSpPr>
          <p:cNvPr id="21" name="テキスト ボックス 1"/>
          <p:cNvSpPr txBox="1"/>
          <p:nvPr/>
        </p:nvSpPr>
        <p:spPr>
          <a:xfrm>
            <a:off x="6677051" y="2889059"/>
            <a:ext cx="1384374" cy="1267937"/>
          </a:xfrm>
          <a:prstGeom prst="rect">
            <a:avLst/>
          </a:prstGeom>
          <a:solidFill>
            <a:sysClr val="window" lastClr="FFFFFF">
              <a:lumMod val="85000"/>
            </a:sysClr>
          </a:solidFill>
          <a:ln>
            <a:solidFill>
              <a:prstClr val="black"/>
            </a:solidFill>
          </a:ln>
        </p:spPr>
        <p:txBody>
          <a:bodyPr wrap="square" lIns="36000" tIns="0" rIns="3600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200"/>
              </a:lnSpc>
            </a:pPr>
            <a:r>
              <a:rPr lang="en-US" altLang="ja-JP" sz="800" b="1"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800" b="1" kern="100" dirty="0">
                <a:latin typeface="游明朝" panose="02020400000000000000" pitchFamily="18" charset="-128"/>
                <a:ea typeface="游明朝" panose="02020400000000000000" pitchFamily="18" charset="-128"/>
                <a:cs typeface="Times New Roman" panose="02020603050405020304" pitchFamily="18" charset="0"/>
              </a:rPr>
              <a:t>参考</a:t>
            </a:r>
            <a:r>
              <a:rPr lang="en-US" sz="800" b="1" kern="100" dirty="0">
                <a:latin typeface="游明朝" panose="02020400000000000000" pitchFamily="18" charset="-128"/>
                <a:ea typeface="游明朝" panose="02020400000000000000" pitchFamily="18" charset="-128"/>
                <a:cs typeface="Times New Roman" panose="02020603050405020304" pitchFamily="18" charset="0"/>
              </a:rPr>
              <a:t>_</a:t>
            </a:r>
            <a:r>
              <a:rPr lang="en-US" sz="800" b="1" kern="100" dirty="0">
                <a:latin typeface="ＭＳ ゴシック" panose="020B0609070205080204" pitchFamily="49" charset="-128"/>
                <a:ea typeface="游明朝" panose="02020400000000000000" pitchFamily="18" charset="-128"/>
                <a:cs typeface="Times New Roman" panose="02020603050405020304" pitchFamily="18" charset="0"/>
              </a:rPr>
              <a:t>2019</a:t>
            </a:r>
            <a:r>
              <a:rPr lang="ja-JP" altLang="en-US" sz="800" b="1" kern="100" dirty="0">
                <a:latin typeface="游明朝" panose="02020400000000000000" pitchFamily="18" charset="-128"/>
                <a:ea typeface="游明朝" panose="02020400000000000000" pitchFamily="18" charset="-128"/>
                <a:cs typeface="Times New Roman" panose="02020603050405020304" pitchFamily="18" charset="0"/>
              </a:rPr>
              <a:t>全国上位</a:t>
            </a:r>
            <a:r>
              <a:rPr lang="en-US" altLang="ja-JP" sz="800" b="1"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en-US" sz="8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spcBef>
                <a:spcPts val="600"/>
              </a:spcBef>
            </a:pPr>
            <a:r>
              <a:rPr lang="en-US" sz="8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800" kern="100" dirty="0">
                <a:latin typeface="游明朝" panose="02020400000000000000" pitchFamily="18" charset="-128"/>
                <a:ea typeface="游明朝" panose="02020400000000000000" pitchFamily="18" charset="-128"/>
                <a:cs typeface="Times New Roman" panose="02020603050405020304" pitchFamily="18" charset="0"/>
              </a:rPr>
              <a:t>  １位 ： 沖縄</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6.6</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endPar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endParaRPr>
          </a:p>
          <a:p>
            <a:pPr algn="just"/>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　　～</a:t>
            </a:r>
            <a:endParaRPr lang="ja-JP" altLang="en-US" sz="8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200"/>
              </a:lnSpc>
            </a:pPr>
            <a:r>
              <a:rPr lang="en-US" sz="800" kern="100" dirty="0">
                <a:latin typeface="ＭＳ ゴシック" panose="020B0609070205080204" pitchFamily="49" charset="-128"/>
                <a:ea typeface="游明朝" panose="02020400000000000000" pitchFamily="18" charset="-128"/>
                <a:cs typeface="Times New Roman" panose="02020603050405020304" pitchFamily="18" charset="0"/>
              </a:rPr>
              <a:t>  </a:t>
            </a:r>
            <a:r>
              <a:rPr lang="ja-JP" altLang="en-US" sz="800" kern="100" dirty="0">
                <a:latin typeface="游明朝" panose="02020400000000000000" pitchFamily="18" charset="-128"/>
                <a:ea typeface="游明朝" panose="02020400000000000000" pitchFamily="18" charset="-128"/>
                <a:cs typeface="Times New Roman" panose="02020603050405020304" pitchFamily="18" charset="0"/>
              </a:rPr>
              <a:t>３</a:t>
            </a:r>
            <a:r>
              <a:rPr lang="ja-JP"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位</a:t>
            </a:r>
            <a:r>
              <a:rPr lang="ja-JP" altLang="ja-JP" sz="8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ja-JP" altLang="ja-JP" sz="8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愛知</a:t>
            </a:r>
            <a:r>
              <a:rPr lang="ja-JP"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4.9</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ja-JP"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a:t>
            </a:r>
            <a:endPar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endParaRPr>
          </a:p>
          <a:p>
            <a:pPr algn="just">
              <a:lnSpc>
                <a:spcPts val="1200"/>
              </a:lnSpc>
            </a:pP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　　～</a:t>
            </a:r>
            <a:endPar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endParaRPr>
          </a:p>
          <a:p>
            <a:pPr algn="just">
              <a:lnSpc>
                <a:spcPts val="1200"/>
              </a:lnSpc>
            </a:pP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　５</a:t>
            </a:r>
            <a:r>
              <a:rPr lang="ja-JP"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位</a:t>
            </a:r>
            <a:r>
              <a:rPr lang="ja-JP" altLang="ja-JP" sz="8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ja-JP" altLang="ja-JP" sz="8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東京</a:t>
            </a:r>
            <a:r>
              <a:rPr lang="ja-JP"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4.8</a:t>
            </a: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ja-JP" altLang="ja-JP" sz="800" kern="100" dirty="0">
                <a:latin typeface="ＭＳ ゴシック" panose="020B0609070205080204" pitchFamily="49" charset="-128"/>
                <a:ea typeface="游明朝" panose="02020400000000000000" pitchFamily="18" charset="-128"/>
                <a:cs typeface="Times New Roman" panose="02020603050405020304" pitchFamily="18" charset="0"/>
              </a:rPr>
              <a:t>）</a:t>
            </a:r>
            <a:endParaRPr lang="en-US" altLang="ja-JP" sz="800" kern="100" dirty="0">
              <a:latin typeface="ＭＳ ゴシック" panose="020B0609070205080204" pitchFamily="49" charset="-128"/>
              <a:ea typeface="游明朝" panose="02020400000000000000" pitchFamily="18" charset="-128"/>
              <a:cs typeface="Times New Roman" panose="02020603050405020304" pitchFamily="18" charset="0"/>
            </a:endParaRPr>
          </a:p>
          <a:p>
            <a:pPr algn="just">
              <a:lnSpc>
                <a:spcPts val="1200"/>
              </a:lnSpc>
            </a:pPr>
            <a:r>
              <a:rPr lang="ja-JP" altLang="en-US" sz="800" kern="100" dirty="0">
                <a:latin typeface="ＭＳ ゴシック" panose="020B0609070205080204" pitchFamily="49" charset="-128"/>
                <a:ea typeface="游明朝" panose="02020400000000000000" pitchFamily="18" charset="-128"/>
                <a:cs typeface="Times New Roman" panose="02020603050405020304" pitchFamily="18" charset="0"/>
              </a:rPr>
              <a:t>　　～</a:t>
            </a:r>
            <a:endParaRPr lang="en-US" altLang="ja-JP" sz="800" b="1" kern="100" dirty="0">
              <a:latin typeface="ＭＳ ゴシック" panose="020B0609070205080204" pitchFamily="49" charset="-128"/>
              <a:ea typeface="游明朝" panose="02020400000000000000" pitchFamily="18" charset="-128"/>
              <a:cs typeface="Times New Roman" panose="02020603050405020304" pitchFamily="18" charset="0"/>
            </a:endParaRPr>
          </a:p>
          <a:p>
            <a:pPr algn="just">
              <a:lnSpc>
                <a:spcPts val="1200"/>
              </a:lnSpc>
            </a:pP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　</a:t>
            </a:r>
            <a:r>
              <a:rPr lang="en-US" altLang="ja-JP" sz="800" b="1" kern="100" dirty="0">
                <a:latin typeface="ＭＳ ゴシック" panose="020B0609070205080204" pitchFamily="49" charset="-128"/>
                <a:ea typeface="游明朝" panose="02020400000000000000" pitchFamily="18" charset="-128"/>
                <a:cs typeface="Times New Roman" panose="02020603050405020304" pitchFamily="18" charset="0"/>
              </a:rPr>
              <a:t>10</a:t>
            </a: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位</a:t>
            </a:r>
            <a:r>
              <a:rPr lang="ja-JP" altLang="en-US" sz="800" b="1"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a:t>
            </a:r>
            <a:r>
              <a:rPr lang="ja-JP" altLang="en-US" sz="800" b="1"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大阪（</a:t>
            </a:r>
            <a:r>
              <a:rPr lang="en-US" altLang="ja-JP" sz="800" b="1" kern="100" dirty="0">
                <a:latin typeface="ＭＳ ゴシック" panose="020B0609070205080204" pitchFamily="49" charset="-128"/>
                <a:ea typeface="游明朝" panose="02020400000000000000" pitchFamily="18" charset="-128"/>
                <a:cs typeface="Times New Roman" panose="02020603050405020304" pitchFamily="18" charset="0"/>
              </a:rPr>
              <a:t>4.5</a:t>
            </a:r>
            <a:r>
              <a:rPr lang="ja-JP" altLang="en-US" sz="800" b="1" kern="100" dirty="0">
                <a:latin typeface="ＭＳ ゴシック" panose="020B0609070205080204" pitchFamily="49" charset="-128"/>
                <a:ea typeface="游明朝" panose="02020400000000000000" pitchFamily="18" charset="-128"/>
                <a:cs typeface="Times New Roman" panose="02020603050405020304" pitchFamily="18" charset="0"/>
              </a:rPr>
              <a:t>％）</a:t>
            </a:r>
            <a:endParaRPr lang="ja-JP" altLang="en-US" sz="8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96811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1143000" y="1"/>
            <a:ext cx="9906000" cy="408808"/>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ja-JP"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大阪の本社転入・転出件数の推移　</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出典：㈱帝国データバンク　大阪府・本社移転企業調査（</a:t>
            </a:r>
            <a:r>
              <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275761" y="501001"/>
            <a:ext cx="9624850" cy="1569660"/>
          </a:xfrm>
          <a:prstGeom prst="rect">
            <a:avLst/>
          </a:prstGeom>
          <a:solidFill>
            <a:schemeClr val="accent1">
              <a:lumMod val="20000"/>
              <a:lumOff val="80000"/>
            </a:schemeClr>
          </a:solidFill>
          <a:ln w="28575" cmpd="dbl">
            <a:solidFill>
              <a:schemeClr val="tx1"/>
            </a:solidFill>
          </a:ln>
        </p:spPr>
        <p:txBody>
          <a:bodyPr wrap="square" rtlCol="0">
            <a:spAutoFit/>
          </a:bodyPr>
          <a:lstStyle/>
          <a:p>
            <a:pPr marL="180975" indent="-180975"/>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㈱帝国データバンクの大阪府・本社移転企業調査（</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年）によると、大阪府へ転入した企業は</a:t>
            </a:r>
            <a:r>
              <a:rPr lang="en-US" altLang="ja-JP" sz="1600" dirty="0">
                <a:latin typeface="Meiryo UI" panose="020B0604030504040204" pitchFamily="50" charset="-128"/>
                <a:ea typeface="Meiryo UI" panose="020B0604030504040204" pitchFamily="50" charset="-128"/>
              </a:rPr>
              <a:t>174</a:t>
            </a:r>
            <a:r>
              <a:rPr lang="ja-JP" altLang="en-US" sz="1600" dirty="0">
                <a:latin typeface="Meiryo UI" panose="020B0604030504040204" pitchFamily="50" charset="-128"/>
                <a:ea typeface="Meiryo UI" panose="020B0604030504040204" pitchFamily="50" charset="-128"/>
              </a:rPr>
              <a:t>社（うち大阪市</a:t>
            </a:r>
            <a:r>
              <a:rPr lang="en-US" altLang="ja-JP" sz="1600" dirty="0">
                <a:latin typeface="Meiryo UI" panose="020B0604030504040204" pitchFamily="50" charset="-128"/>
                <a:ea typeface="Meiryo UI" panose="020B0604030504040204" pitchFamily="50" charset="-128"/>
              </a:rPr>
              <a:t>119</a:t>
            </a:r>
            <a:r>
              <a:rPr lang="ja-JP" altLang="en-US" sz="1600" dirty="0">
                <a:latin typeface="Meiryo UI" panose="020B0604030504040204" pitchFamily="50" charset="-128"/>
                <a:ea typeface="Meiryo UI" panose="020B0604030504040204" pitchFamily="50" charset="-128"/>
              </a:rPr>
              <a:t>社）で</a:t>
            </a:r>
            <a:r>
              <a:rPr lang="en-US" altLang="ja-JP" sz="1600" dirty="0">
                <a:latin typeface="Meiryo UI" panose="020B0604030504040204" pitchFamily="50" charset="-128"/>
                <a:ea typeface="Meiryo UI" panose="020B0604030504040204" pitchFamily="50" charset="-128"/>
              </a:rPr>
              <a:t>23</a:t>
            </a:r>
            <a:r>
              <a:rPr lang="ja-JP" altLang="en-US" sz="1600" dirty="0">
                <a:latin typeface="Meiryo UI" panose="020B0604030504040204" pitchFamily="50" charset="-128"/>
                <a:ea typeface="Meiryo UI" panose="020B0604030504040204" pitchFamily="50" charset="-128"/>
              </a:rPr>
              <a:t>年ぶりの高水準。</a:t>
            </a:r>
          </a:p>
          <a:p>
            <a:pPr marL="180975" indent="-180975"/>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転出した企業は</a:t>
            </a:r>
            <a:r>
              <a:rPr lang="en-US" altLang="ja-JP" sz="1600" dirty="0">
                <a:latin typeface="Meiryo UI" panose="020B0604030504040204" pitchFamily="50" charset="-128"/>
                <a:ea typeface="Meiryo UI" panose="020B0604030504040204" pitchFamily="50" charset="-128"/>
              </a:rPr>
              <a:t>191</a:t>
            </a:r>
            <a:r>
              <a:rPr lang="ja-JP" altLang="en-US" sz="1600" dirty="0">
                <a:latin typeface="Meiryo UI" panose="020B0604030504040204" pitchFamily="50" charset="-128"/>
                <a:ea typeface="Meiryo UI" panose="020B0604030504040204" pitchFamily="50" charset="-128"/>
              </a:rPr>
              <a:t>社（うち大阪市</a:t>
            </a:r>
            <a:r>
              <a:rPr lang="en-US" altLang="ja-JP" sz="1600" dirty="0">
                <a:latin typeface="Meiryo UI" panose="020B0604030504040204" pitchFamily="50" charset="-128"/>
                <a:ea typeface="Meiryo UI" panose="020B0604030504040204" pitchFamily="50" charset="-128"/>
              </a:rPr>
              <a:t>137</a:t>
            </a:r>
            <a:r>
              <a:rPr lang="ja-JP" altLang="en-US" sz="1600" dirty="0">
                <a:latin typeface="Meiryo UI" panose="020B0604030504040204" pitchFamily="50" charset="-128"/>
                <a:ea typeface="Meiryo UI" panose="020B0604030504040204" pitchFamily="50" charset="-128"/>
              </a:rPr>
              <a:t>社）で過去</a:t>
            </a:r>
            <a:r>
              <a:rPr lang="en-US" altLang="ja-JP" sz="1600" dirty="0">
                <a:latin typeface="Meiryo UI" panose="020B0604030504040204" pitchFamily="50" charset="-128"/>
                <a:ea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rPr>
              <a:t>年で最少。 転出超過数は</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社（うち大阪市</a:t>
            </a:r>
            <a:r>
              <a:rPr lang="en-US" altLang="ja-JP" sz="1600" dirty="0">
                <a:latin typeface="Meiryo UI" panose="020B0604030504040204" pitchFamily="50" charset="-128"/>
                <a:ea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rPr>
              <a:t>社）で</a:t>
            </a:r>
            <a:r>
              <a:rPr lang="en-US" altLang="ja-JP" sz="1600" dirty="0">
                <a:latin typeface="Meiryo UI" panose="020B0604030504040204" pitchFamily="50" charset="-128"/>
                <a:ea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rPr>
              <a:t>年連続の転出超過であるが、その差は過去最少。</a:t>
            </a:r>
          </a:p>
          <a:p>
            <a:pPr marL="265113" indent="-265113"/>
            <a:r>
              <a:rPr lang="ja-JP" altLang="en-US" sz="1600" dirty="0">
                <a:latin typeface="Meiryo UI" panose="020B0604030504040204" pitchFamily="50" charset="-128"/>
                <a:ea typeface="Meiryo UI" panose="020B0604030504040204" pitchFamily="50" charset="-128"/>
              </a:rPr>
              <a:t>　　⇒大阪・関西万博開催やカジノを含む統合型リゾートの誘致推進の盛り上がり、来阪外国人旅行者の増加などが大きく影響したと考えられる（帝国データバンク）</a:t>
            </a:r>
            <a:endParaRPr lang="en-US" altLang="ja-JP" sz="1600" dirty="0">
              <a:latin typeface="Meiryo UI" panose="020B0604030504040204" pitchFamily="50" charset="-128"/>
              <a:ea typeface="Meiryo UI" panose="020B0604030504040204" pitchFamily="50" charset="-128"/>
            </a:endParaRPr>
          </a:p>
        </p:txBody>
      </p:sp>
      <p:graphicFrame>
        <p:nvGraphicFramePr>
          <p:cNvPr id="14" name="グラフ 13"/>
          <p:cNvGraphicFramePr>
            <a:graphicFrameLocks/>
          </p:cNvGraphicFramePr>
          <p:nvPr>
            <p:extLst/>
          </p:nvPr>
        </p:nvGraphicFramePr>
        <p:xfrm>
          <a:off x="1714060" y="2147606"/>
          <a:ext cx="8909824" cy="4448784"/>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9252284" y="6308210"/>
            <a:ext cx="2743200" cy="365125"/>
          </a:xfrm>
        </p:spPr>
        <p:txBody>
          <a:bodyPr/>
          <a:lstStyle/>
          <a:p>
            <a:fld id="{825D378E-ED99-4649-A88A-944E4C47FAFD}" type="slidenum">
              <a:rPr kumimoji="1" lang="ja-JP" altLang="en-US" smtClean="0"/>
              <a:t>54</a:t>
            </a:fld>
            <a:endParaRPr kumimoji="1" lang="ja-JP" altLang="en-US"/>
          </a:p>
        </p:txBody>
      </p:sp>
    </p:spTree>
    <p:extLst>
      <p:ext uri="{BB962C8B-B14F-4D97-AF65-F5344CB8AC3E}">
        <p14:creationId xmlns:p14="http://schemas.microsoft.com/office/powerpoint/2010/main" val="810058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0"/>
          <p:cNvSpPr>
            <a:spLocks noChangeArrowheads="1"/>
          </p:cNvSpPr>
          <p:nvPr/>
        </p:nvSpPr>
        <p:spPr bwMode="auto">
          <a:xfrm>
            <a:off x="1143000" y="19021"/>
            <a:ext cx="9906000" cy="553998"/>
          </a:xfrm>
          <a:prstGeom prst="rect">
            <a:avLst/>
          </a:prstGeom>
          <a:solidFill>
            <a:srgbClr val="0070C0"/>
          </a:solidFill>
          <a:ln>
            <a:noFill/>
          </a:ln>
          <a:extLst/>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大学発ベンチャー</a:t>
            </a:r>
            <a:r>
              <a:rPr lang="en-US" altLang="ja-JP"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企業数（地域別・大学別）</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出典：経済産業省「令和元年度産業技術調査事業 報告書」 </a:t>
            </a:r>
          </a:p>
        </p:txBody>
      </p:sp>
      <p:sp>
        <p:nvSpPr>
          <p:cNvPr id="15" name="正方形/長方形 14"/>
          <p:cNvSpPr/>
          <p:nvPr/>
        </p:nvSpPr>
        <p:spPr>
          <a:xfrm>
            <a:off x="1401171" y="919217"/>
            <a:ext cx="9389659" cy="86409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年度の地域別大学発ベンチャー創出数は、大阪府が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社と全国で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大学別では、京都大学（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位、大阪大学（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位と、関西圏の大学も上位に入っている。</a:t>
            </a:r>
          </a:p>
        </p:txBody>
      </p:sp>
      <p:graphicFrame>
        <p:nvGraphicFramePr>
          <p:cNvPr id="19" name="表 18"/>
          <p:cNvGraphicFramePr>
            <a:graphicFrameLocks noGrp="1"/>
          </p:cNvGraphicFramePr>
          <p:nvPr>
            <p:extLst/>
          </p:nvPr>
        </p:nvGraphicFramePr>
        <p:xfrm>
          <a:off x="1625334" y="2428267"/>
          <a:ext cx="4326651" cy="3881064"/>
        </p:xfrm>
        <a:graphic>
          <a:graphicData uri="http://schemas.openxmlformats.org/drawingml/2006/table">
            <a:tbl>
              <a:tblPr>
                <a:tableStyleId>{BC89EF96-8CEA-46FF-86C4-4CE0E7609802}</a:tableStyleId>
              </a:tblPr>
              <a:tblGrid>
                <a:gridCol w="462081">
                  <a:extLst>
                    <a:ext uri="{9D8B030D-6E8A-4147-A177-3AD203B41FA5}">
                      <a16:colId xmlns:a16="http://schemas.microsoft.com/office/drawing/2014/main" val="20000"/>
                    </a:ext>
                  </a:extLst>
                </a:gridCol>
                <a:gridCol w="1268580">
                  <a:extLst>
                    <a:ext uri="{9D8B030D-6E8A-4147-A177-3AD203B41FA5}">
                      <a16:colId xmlns:a16="http://schemas.microsoft.com/office/drawing/2014/main" val="20001"/>
                    </a:ext>
                  </a:extLst>
                </a:gridCol>
                <a:gridCol w="865330">
                  <a:extLst>
                    <a:ext uri="{9D8B030D-6E8A-4147-A177-3AD203B41FA5}">
                      <a16:colId xmlns:a16="http://schemas.microsoft.com/office/drawing/2014/main" val="20004"/>
                    </a:ext>
                  </a:extLst>
                </a:gridCol>
                <a:gridCol w="865330">
                  <a:extLst>
                    <a:ext uri="{9D8B030D-6E8A-4147-A177-3AD203B41FA5}">
                      <a16:colId xmlns:a16="http://schemas.microsoft.com/office/drawing/2014/main" val="20005"/>
                    </a:ext>
                  </a:extLst>
                </a:gridCol>
                <a:gridCol w="865330">
                  <a:extLst>
                    <a:ext uri="{9D8B030D-6E8A-4147-A177-3AD203B41FA5}">
                      <a16:colId xmlns:a16="http://schemas.microsoft.com/office/drawing/2014/main" val="64048859"/>
                    </a:ext>
                  </a:extLst>
                </a:gridCol>
              </a:tblGrid>
              <a:tr h="352824">
                <a:tc gridSpan="2">
                  <a:txBody>
                    <a:bodyPr/>
                    <a:lstStyle/>
                    <a:p>
                      <a:pPr algn="l" fontAlgn="ct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h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ct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0"/>
                  </a:ext>
                </a:extLst>
              </a:tr>
              <a:tr h="352824">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352824">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10002"/>
                  </a:ext>
                </a:extLst>
              </a:tr>
              <a:tr h="352824">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3"/>
                  </a:ext>
                </a:extLst>
              </a:tr>
              <a:tr h="352824">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127</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4"/>
                  </a:ext>
                </a:extLst>
              </a:tr>
              <a:tr h="352824">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福岡県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5"/>
                  </a:ext>
                </a:extLst>
              </a:tr>
              <a:tr h="352824">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6"/>
                  </a:ext>
                </a:extLst>
              </a:tr>
              <a:tr h="352824">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宮城道</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7"/>
                  </a:ext>
                </a:extLst>
              </a:tr>
              <a:tr h="352824">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茨城県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8"/>
                  </a:ext>
                </a:extLst>
              </a:tr>
              <a:tr h="352824">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北海道</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9"/>
                  </a:ext>
                </a:extLst>
              </a:tr>
              <a:tr h="352824">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11"/>
                  </a:ext>
                </a:extLst>
              </a:tr>
            </a:tbl>
          </a:graphicData>
        </a:graphic>
      </p:graphicFrame>
      <p:sp>
        <p:nvSpPr>
          <p:cNvPr id="21" name="テキスト ボックス 20"/>
          <p:cNvSpPr txBox="1"/>
          <p:nvPr/>
        </p:nvSpPr>
        <p:spPr>
          <a:xfrm>
            <a:off x="1559496" y="2136205"/>
            <a:ext cx="3312368"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大学発ベンチャー創出数</a:t>
            </a:r>
          </a:p>
        </p:txBody>
      </p:sp>
      <p:sp>
        <p:nvSpPr>
          <p:cNvPr id="22" name="テキスト ボックス 21"/>
          <p:cNvSpPr txBox="1"/>
          <p:nvPr/>
        </p:nvSpPr>
        <p:spPr>
          <a:xfrm>
            <a:off x="1631504" y="6381330"/>
            <a:ext cx="8568950" cy="430887"/>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大学公認の大学発ベンチャー創出数ではない。本調査で独自に規定した大学発ベンチャーの創出数を示すもの。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※2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地域別は、大学発ベンチャーの所在住所より大学発ベンチャー数を集計したもの。</a:t>
            </a:r>
          </a:p>
        </p:txBody>
      </p:sp>
      <p:graphicFrame>
        <p:nvGraphicFramePr>
          <p:cNvPr id="23" name="表 1"/>
          <p:cNvGraphicFramePr>
            <a:graphicFrameLocks noGrp="1"/>
          </p:cNvGraphicFramePr>
          <p:nvPr>
            <p:extLst/>
          </p:nvPr>
        </p:nvGraphicFramePr>
        <p:xfrm>
          <a:off x="6273906" y="2428273"/>
          <a:ext cx="4286590" cy="3963795"/>
        </p:xfrm>
        <a:graphic>
          <a:graphicData uri="http://schemas.openxmlformats.org/drawingml/2006/table">
            <a:tbl>
              <a:tblPr>
                <a:tableStyleId>{BC89EF96-8CEA-46FF-86C4-4CE0E7609802}</a:tableStyleId>
              </a:tblPr>
              <a:tblGrid>
                <a:gridCol w="541463">
                  <a:extLst>
                    <a:ext uri="{9D8B030D-6E8A-4147-A177-3AD203B41FA5}">
                      <a16:colId xmlns:a16="http://schemas.microsoft.com/office/drawing/2014/main" val="20000"/>
                    </a:ext>
                  </a:extLst>
                </a:gridCol>
                <a:gridCol w="1173173">
                  <a:extLst>
                    <a:ext uri="{9D8B030D-6E8A-4147-A177-3AD203B41FA5}">
                      <a16:colId xmlns:a16="http://schemas.microsoft.com/office/drawing/2014/main" val="20001"/>
                    </a:ext>
                  </a:extLst>
                </a:gridCol>
                <a:gridCol w="857318">
                  <a:extLst>
                    <a:ext uri="{9D8B030D-6E8A-4147-A177-3AD203B41FA5}">
                      <a16:colId xmlns:a16="http://schemas.microsoft.com/office/drawing/2014/main" val="20004"/>
                    </a:ext>
                  </a:extLst>
                </a:gridCol>
                <a:gridCol w="857318">
                  <a:extLst>
                    <a:ext uri="{9D8B030D-6E8A-4147-A177-3AD203B41FA5}">
                      <a16:colId xmlns:a16="http://schemas.microsoft.com/office/drawing/2014/main" val="20005"/>
                    </a:ext>
                  </a:extLst>
                </a:gridCol>
                <a:gridCol w="857318">
                  <a:extLst>
                    <a:ext uri="{9D8B030D-6E8A-4147-A177-3AD203B41FA5}">
                      <a16:colId xmlns:a16="http://schemas.microsoft.com/office/drawing/2014/main" val="2617939143"/>
                    </a:ext>
                  </a:extLst>
                </a:gridCol>
              </a:tblGrid>
              <a:tr h="264253">
                <a:tc gridSpan="2">
                  <a:txBody>
                    <a:bodyPr/>
                    <a:lstStyle/>
                    <a:p>
                      <a:pPr algn="r" fontAlgn="ct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hMerge="1">
                  <a:txBody>
                    <a:bodyPr/>
                    <a:lstStyle/>
                    <a:p>
                      <a:endParaRPr kumimoji="1" lang="ja-JP" altLang="en-US"/>
                    </a:p>
                  </a:txBody>
                  <a:tcPr/>
                </a:tc>
                <a:tc>
                  <a:txBody>
                    <a:bodyPr/>
                    <a:lstStyle/>
                    <a:p>
                      <a:pPr algn="ct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ct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0"/>
                  </a:ext>
                </a:extLst>
              </a:tr>
              <a:tr h="264253">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264253">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10002"/>
                  </a:ext>
                </a:extLst>
              </a:tr>
              <a:tr h="264253">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4279297668"/>
                  </a:ext>
                </a:extLst>
              </a:tr>
              <a:tr h="264253">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東北大学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5"/>
                  </a:ext>
                </a:extLst>
              </a:tr>
              <a:tr h="264253">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九州大学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6"/>
                  </a:ext>
                </a:extLst>
              </a:tr>
              <a:tr h="264253">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筑波大学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3490444954"/>
                  </a:ext>
                </a:extLst>
              </a:tr>
              <a:tr h="264253">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名古屋</a:t>
                      </a:r>
                      <a:r>
                        <a:rPr lang="zh-TW"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a:t>
                      </a:r>
                      <a:endPar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699373321"/>
                  </a:ext>
                </a:extLst>
              </a:tr>
              <a:tr h="264253">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８</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早稲田大学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7"/>
                  </a:ext>
                </a:extLst>
              </a:tr>
              <a:tr h="264253">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慶應義塾大学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8"/>
                  </a:ext>
                </a:extLst>
              </a:tr>
              <a:tr h="264253">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東京工業大学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10"/>
                  </a:ext>
                </a:extLst>
              </a:tr>
              <a:tr h="264253">
                <a:tc gridSpan="4">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位から</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位までの大阪・関西の大学</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11"/>
                  </a:ext>
                </a:extLst>
              </a:tr>
              <a:tr h="264253">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龍谷大学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10012"/>
                  </a:ext>
                </a:extLst>
              </a:tr>
              <a:tr h="264253">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3081914878"/>
                  </a:ext>
                </a:extLst>
              </a:tr>
              <a:tr h="264253">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立命館大学</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extLst>
                  <a:ext uri="{0D108BD9-81ED-4DB2-BD59-A6C34878D82A}">
                    <a16:rowId xmlns:a16="http://schemas.microsoft.com/office/drawing/2014/main" val="10013"/>
                  </a:ext>
                </a:extLst>
              </a:tr>
            </a:tbl>
          </a:graphicData>
        </a:graphic>
      </p:graphicFrame>
      <p:sp>
        <p:nvSpPr>
          <p:cNvPr id="24" name="テキスト ボックス 23"/>
          <p:cNvSpPr txBox="1"/>
          <p:nvPr/>
        </p:nvSpPr>
        <p:spPr>
          <a:xfrm>
            <a:off x="6201900" y="2132858"/>
            <a:ext cx="3312368"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○大学別大学発ベンチャー創出数</a:t>
            </a:r>
          </a:p>
        </p:txBody>
      </p:sp>
      <p:sp>
        <p:nvSpPr>
          <p:cNvPr id="3" name="スライド番号プレースホルダー 2"/>
          <p:cNvSpPr>
            <a:spLocks noGrp="1"/>
          </p:cNvSpPr>
          <p:nvPr>
            <p:ph type="sldNum" sz="quarter" idx="12"/>
          </p:nvPr>
        </p:nvSpPr>
        <p:spPr>
          <a:xfrm>
            <a:off x="9188896" y="6344452"/>
            <a:ext cx="2743200" cy="365125"/>
          </a:xfrm>
        </p:spPr>
        <p:txBody>
          <a:bodyPr/>
          <a:lstStyle/>
          <a:p>
            <a:pPr>
              <a:defRPr/>
            </a:pPr>
            <a:fld id="{4AC9B83D-17C3-4F2E-B0BA-D155CD364A7C}" type="slidenum">
              <a:rPr lang="ja-JP" altLang="en-US" smtClean="0"/>
              <a:pPr>
                <a:defRPr/>
              </a:pPr>
              <a:t>55</a:t>
            </a:fld>
            <a:endParaRPr lang="ja-JP" altLang="en-US" dirty="0"/>
          </a:p>
        </p:txBody>
      </p:sp>
      <p:sp>
        <p:nvSpPr>
          <p:cNvPr id="10" name="円/楕円 9"/>
          <p:cNvSpPr/>
          <p:nvPr/>
        </p:nvSpPr>
        <p:spPr>
          <a:xfrm>
            <a:off x="2322984" y="2791047"/>
            <a:ext cx="771646" cy="32064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1045770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10"/>
          <p:cNvSpPr>
            <a:spLocks noChangeArrowheads="1"/>
          </p:cNvSpPr>
          <p:nvPr/>
        </p:nvSpPr>
        <p:spPr bwMode="auto">
          <a:xfrm>
            <a:off x="1130040" y="1902"/>
            <a:ext cx="9918960" cy="369332"/>
          </a:xfrm>
          <a:prstGeom prst="rect">
            <a:avLst/>
          </a:prstGeom>
          <a:solidFill>
            <a:srgbClr val="0070C0"/>
          </a:solidFill>
          <a:ln>
            <a:noFill/>
          </a:ln>
          <a:extLst/>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　企業の新規上場動向</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出典：日本取引所</a:t>
            </a:r>
            <a: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等より作成</a:t>
            </a:r>
          </a:p>
        </p:txBody>
      </p:sp>
      <p:sp>
        <p:nvSpPr>
          <p:cNvPr id="23" name="正方形/長方形 22"/>
          <p:cNvSpPr/>
          <p:nvPr/>
        </p:nvSpPr>
        <p:spPr>
          <a:xfrm>
            <a:off x="1631504" y="707050"/>
            <a:ext cx="8928992" cy="106037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年の大阪府の新規上場企業数は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社。東京都との差が大きい。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東京都の新規上場企業</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社のうち、代表者の出身地が大阪府の企業は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社、代表者の出身大学</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所在地が大阪府の企業は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社となっている。</a:t>
            </a:r>
          </a:p>
        </p:txBody>
      </p:sp>
      <p:graphicFrame>
        <p:nvGraphicFramePr>
          <p:cNvPr id="5" name="表 4"/>
          <p:cNvGraphicFramePr>
            <a:graphicFrameLocks noGrp="1"/>
          </p:cNvGraphicFramePr>
          <p:nvPr>
            <p:extLst/>
          </p:nvPr>
        </p:nvGraphicFramePr>
        <p:xfrm>
          <a:off x="1703514" y="4797152"/>
          <a:ext cx="8391012" cy="1925376"/>
        </p:xfrm>
        <a:graphic>
          <a:graphicData uri="http://schemas.openxmlformats.org/drawingml/2006/table">
            <a:tbl>
              <a:tblPr firstRow="1" bandRow="1">
                <a:tableStyleId>{5C22544A-7EE6-4342-B048-85BDC9FD1C3A}</a:tableStyleId>
              </a:tblPr>
              <a:tblGrid>
                <a:gridCol w="255836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3960439">
                  <a:extLst>
                    <a:ext uri="{9D8B030D-6E8A-4147-A177-3AD203B41FA5}">
                      <a16:colId xmlns:a16="http://schemas.microsoft.com/office/drawing/2014/main" val="20002"/>
                    </a:ext>
                  </a:extLst>
                </a:gridCol>
              </a:tblGrid>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市場区分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主な事業内容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株式会社　ファイズ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マザーズ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EC</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運営企業の物流センターの管理・運営</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株式会社　スシローホールディングス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東証一部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「スシロー」ブランドでの回転すし全国チェーン展開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大阪油化工業　株式会社</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JASDAQ</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スタンダード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アルコール・石油等、素材の精密蒸留精製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株式会社　幸和製作所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JASDAQ</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スタンダード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福祉用具の製造・販売</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クックビズ　株式会社</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マザーズ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飲食業界に特化した人材紹介・求人広告業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6" name="テキスト ボックス 5"/>
          <p:cNvSpPr txBox="1"/>
          <p:nvPr/>
        </p:nvSpPr>
        <p:spPr>
          <a:xfrm>
            <a:off x="1629308" y="4489377"/>
            <a:ext cx="352839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年に上場した大阪企業</a:t>
            </a:r>
          </a:p>
        </p:txBody>
      </p:sp>
      <p:sp>
        <p:nvSpPr>
          <p:cNvPr id="13" name="テキスト ボックス 12"/>
          <p:cNvSpPr txBox="1"/>
          <p:nvPr/>
        </p:nvSpPr>
        <p:spPr>
          <a:xfrm>
            <a:off x="1631504" y="1969097"/>
            <a:ext cx="352839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○本社所在地別の新規上場企業数</a:t>
            </a:r>
          </a:p>
        </p:txBody>
      </p:sp>
      <p:graphicFrame>
        <p:nvGraphicFramePr>
          <p:cNvPr id="18" name="表 17"/>
          <p:cNvGraphicFramePr>
            <a:graphicFrameLocks noGrp="1"/>
          </p:cNvGraphicFramePr>
          <p:nvPr>
            <p:extLst/>
          </p:nvPr>
        </p:nvGraphicFramePr>
        <p:xfrm>
          <a:off x="1703514" y="4797152"/>
          <a:ext cx="8391012" cy="1925376"/>
        </p:xfrm>
        <a:graphic>
          <a:graphicData uri="http://schemas.openxmlformats.org/drawingml/2006/table">
            <a:tbl>
              <a:tblPr firstRow="1" bandRow="1">
                <a:tableStyleId>{5C22544A-7EE6-4342-B048-85BDC9FD1C3A}</a:tableStyleId>
              </a:tblPr>
              <a:tblGrid>
                <a:gridCol w="255836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3960439">
                  <a:extLst>
                    <a:ext uri="{9D8B030D-6E8A-4147-A177-3AD203B41FA5}">
                      <a16:colId xmlns:a16="http://schemas.microsoft.com/office/drawing/2014/main" val="20002"/>
                    </a:ext>
                  </a:extLst>
                </a:gridCol>
              </a:tblGrid>
              <a:tr h="320896">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市場区分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主な事業内容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株式会社　ファイズ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マザーズ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EC</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運営企業の物流センターの管理・運営</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株式会社　スシローホールディングス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東証一部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「スシロー」ブランドでの回転すし全国チェーン展開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大阪油化工業　株式会社</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JASDAQ</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スタンダード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アルコール・石油等、素材の精密蒸留精製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株式会社　幸和製作所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JASDAQ</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スタンダード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福祉用具の製造・販売</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32089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クックビズ　株式会社</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マザーズ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飲食業界に特化した人材紹介・求人広告業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25" name="テキスト ボックス 24"/>
          <p:cNvSpPr txBox="1"/>
          <p:nvPr/>
        </p:nvSpPr>
        <p:spPr>
          <a:xfrm>
            <a:off x="6096000" y="2103241"/>
            <a:ext cx="4536504"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東京に本社を置く新規上場企業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社における、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代表者の出身地・出身大学所在地別の企業数</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3"/>
          <p:cNvGraphicFramePr>
            <a:graphicFrameLocks noGrp="1"/>
          </p:cNvGraphicFramePr>
          <p:nvPr>
            <p:extLst/>
          </p:nvPr>
        </p:nvGraphicFramePr>
        <p:xfrm>
          <a:off x="6185759" y="2564904"/>
          <a:ext cx="4230723" cy="2006352"/>
        </p:xfrm>
        <a:graphic>
          <a:graphicData uri="http://schemas.openxmlformats.org/drawingml/2006/table">
            <a:tbl>
              <a:tblPr firstRow="1" bandRow="1">
                <a:tableStyleId>{5C22544A-7EE6-4342-B048-85BDC9FD1C3A}</a:tableStyleId>
              </a:tblPr>
              <a:tblGrid>
                <a:gridCol w="414299">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gridCol w="1908212">
                  <a:extLst>
                    <a:ext uri="{9D8B030D-6E8A-4147-A177-3AD203B41FA5}">
                      <a16:colId xmlns:a16="http://schemas.microsoft.com/office/drawing/2014/main" val="20002"/>
                    </a:ext>
                  </a:extLst>
                </a:gridCol>
              </a:tblGrid>
              <a:tr h="334392">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代表者の出身地</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代表者の出身大学所在地</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334392">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東京都（</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東京都（</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334392">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68222"/>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68222"/>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68222"/>
                    </a:solidFill>
                  </a:tcPr>
                </a:tc>
                <a:extLst>
                  <a:ext uri="{0D108BD9-81ED-4DB2-BD59-A6C34878D82A}">
                    <a16:rowId xmlns:a16="http://schemas.microsoft.com/office/drawing/2014/main" val="10002"/>
                  </a:ext>
                </a:extLst>
              </a:tr>
              <a:tr h="334392">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神奈川県（</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京都府（</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3"/>
                  </a:ext>
                </a:extLst>
              </a:tr>
              <a:tr h="334392">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北海道（</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千葉県（</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4"/>
                  </a:ext>
                </a:extLst>
              </a:tr>
              <a:tr h="334392">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千葉県、兵庫県（</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北海道ほか</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県（</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a:xfrm>
            <a:off x="9188896" y="6375272"/>
            <a:ext cx="2743200" cy="365125"/>
          </a:xfrm>
        </p:spPr>
        <p:txBody>
          <a:bodyPr/>
          <a:lstStyle/>
          <a:p>
            <a:pPr>
              <a:defRPr/>
            </a:pPr>
            <a:fld id="{4AC9B83D-17C3-4F2E-B0BA-D155CD364A7C}" type="slidenum">
              <a:rPr lang="ja-JP" altLang="en-US" smtClean="0"/>
              <a:pPr>
                <a:defRPr/>
              </a:pPr>
              <a:t>56</a:t>
            </a:fld>
            <a:endParaRPr lang="ja-JP" altLang="en-US" dirty="0"/>
          </a:p>
        </p:txBody>
      </p:sp>
      <p:sp>
        <p:nvSpPr>
          <p:cNvPr id="3" name="テキスト ボックス 2"/>
          <p:cNvSpPr txBox="1"/>
          <p:nvPr/>
        </p:nvSpPr>
        <p:spPr>
          <a:xfrm>
            <a:off x="1703512" y="2174669"/>
            <a:ext cx="68407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（社）</a:t>
            </a:r>
          </a:p>
        </p:txBody>
      </p:sp>
      <p:graphicFrame>
        <p:nvGraphicFramePr>
          <p:cNvPr id="16" name="グラフ 15"/>
          <p:cNvGraphicFramePr>
            <a:graphicFrameLocks/>
          </p:cNvGraphicFramePr>
          <p:nvPr>
            <p:extLst/>
          </p:nvPr>
        </p:nvGraphicFramePr>
        <p:xfrm>
          <a:off x="1624868" y="2276871"/>
          <a:ext cx="4255108" cy="2366392"/>
        </p:xfrm>
        <a:graphic>
          <a:graphicData uri="http://schemas.openxmlformats.org/drawingml/2006/chart">
            <c:chart xmlns:c="http://schemas.openxmlformats.org/drawingml/2006/chart" xmlns:r="http://schemas.openxmlformats.org/officeDocument/2006/relationships" r:id="rId3"/>
          </a:graphicData>
        </a:graphic>
      </p:graphicFrame>
      <p:sp>
        <p:nvSpPr>
          <p:cNvPr id="20" name="四角形吹き出し 19"/>
          <p:cNvSpPr/>
          <p:nvPr/>
        </p:nvSpPr>
        <p:spPr>
          <a:xfrm>
            <a:off x="6023992" y="2070722"/>
            <a:ext cx="4536504" cy="2572543"/>
          </a:xfrm>
          <a:prstGeom prst="wedgeRectCallout">
            <a:avLst>
              <a:gd name="adj1" fmla="val -114395"/>
              <a:gd name="adj2" fmla="val -15089"/>
            </a:avLst>
          </a:prstGeom>
          <a:noFill/>
          <a:ln w="952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4" name="円/楕円 9"/>
          <p:cNvSpPr/>
          <p:nvPr/>
        </p:nvSpPr>
        <p:spPr>
          <a:xfrm>
            <a:off x="6763123" y="2930992"/>
            <a:ext cx="1375990" cy="2625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円/楕円 9"/>
          <p:cNvSpPr/>
          <p:nvPr/>
        </p:nvSpPr>
        <p:spPr>
          <a:xfrm>
            <a:off x="8780649" y="2944640"/>
            <a:ext cx="1165157" cy="2625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807937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0"/>
          <p:cNvSpPr>
            <a:spLocks noChangeArrowheads="1"/>
          </p:cNvSpPr>
          <p:nvPr/>
        </p:nvSpPr>
        <p:spPr bwMode="auto">
          <a:xfrm>
            <a:off x="1143000" y="2383"/>
            <a:ext cx="9906000" cy="400110"/>
          </a:xfrm>
          <a:prstGeom prst="rect">
            <a:avLst/>
          </a:prstGeom>
          <a:solidFill>
            <a:srgbClr val="0070C0"/>
          </a:solidFill>
          <a:ln>
            <a:noFill/>
          </a:ln>
          <a:extLst/>
        </p:spPr>
        <p:txBody>
          <a:bodyPr wrap="square">
            <a:spAutoFit/>
          </a:bodyPr>
          <a:lstStyle/>
          <a:p>
            <a:pPr marL="177800" indent="-177800" algn="ctr"/>
            <a:r>
              <a:rPr lang="ja-JP"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外資系企業の集積状況</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出典：東洋経済新報社「外資系企業総覧」より作成</a:t>
            </a: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559496" y="2708922"/>
            <a:ext cx="172819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（社）</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631504" y="2434903"/>
            <a:ext cx="4268940" cy="307777"/>
          </a:xfrm>
          <a:prstGeom prst="rect">
            <a:avLst/>
          </a:prstGeom>
        </p:spPr>
        <p:txBody>
          <a:bodyPr wrap="square">
            <a:spAutoFit/>
          </a:bodyPr>
          <a:lstStyle/>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○都道府県別、外資系企業数の推移</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69546" y="6328641"/>
            <a:ext cx="2743200" cy="365125"/>
          </a:xfrm>
        </p:spPr>
        <p:txBody>
          <a:bodyPr/>
          <a:lstStyle/>
          <a:p>
            <a:pPr>
              <a:defRPr/>
            </a:pPr>
            <a:fld id="{4AC9B83D-17C3-4F2E-B0BA-D155CD364A7C}" type="slidenum">
              <a:rPr lang="ja-JP" altLang="en-US" b="1" smtClean="0"/>
              <a:pPr>
                <a:defRPr/>
              </a:pPr>
              <a:t>57</a:t>
            </a:fld>
            <a:endParaRPr lang="ja-JP" altLang="en-US" b="1" dirty="0"/>
          </a:p>
        </p:txBody>
      </p:sp>
      <p:sp>
        <p:nvSpPr>
          <p:cNvPr id="16" name="正方形/長方形 15"/>
          <p:cNvSpPr/>
          <p:nvPr/>
        </p:nvSpPr>
        <p:spPr>
          <a:xfrm>
            <a:off x="1701732" y="650812"/>
            <a:ext cx="8928992" cy="14756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年の大阪府の外資系企業数は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社で前年比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社の減少。東京都の外資系企業数は、全国の</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76.5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％を占めており、一極集中の状態が続いている。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大阪府内においては、アジアの企業を中心に、日本への最初の進出先として、または、東京に拠点を持つ</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外資系企業の二次進出先として、進出する動きもみられる。</a:t>
            </a:r>
          </a:p>
        </p:txBody>
      </p:sp>
      <p:graphicFrame>
        <p:nvGraphicFramePr>
          <p:cNvPr id="12" name="グラフ 11"/>
          <p:cNvGraphicFramePr>
            <a:graphicFrameLocks/>
          </p:cNvGraphicFramePr>
          <p:nvPr>
            <p:extLst/>
          </p:nvPr>
        </p:nvGraphicFramePr>
        <p:xfrm>
          <a:off x="1646673" y="2902855"/>
          <a:ext cx="8894473" cy="3892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630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正方形/長方形 10"/>
          <p:cNvSpPr>
            <a:spLocks noChangeArrowheads="1"/>
          </p:cNvSpPr>
          <p:nvPr/>
        </p:nvSpPr>
        <p:spPr bwMode="auto">
          <a:xfrm>
            <a:off x="1143000" y="-3126"/>
            <a:ext cx="9906000" cy="369332"/>
          </a:xfrm>
          <a:prstGeom prst="rect">
            <a:avLst/>
          </a:prstGeom>
          <a:solidFill>
            <a:srgbClr val="0070C0"/>
          </a:solidFill>
          <a:ln>
            <a:noFill/>
          </a:ln>
          <a:extLst/>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うめきた先行開発地域</a:t>
            </a:r>
          </a:p>
        </p:txBody>
      </p:sp>
      <p:sp>
        <p:nvSpPr>
          <p:cNvPr id="13" name="正方形/長方形 12"/>
          <p:cNvSpPr/>
          <p:nvPr/>
        </p:nvSpPr>
        <p:spPr>
          <a:xfrm>
            <a:off x="6311992" y="2580216"/>
            <a:ext cx="3888465"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○グランフロントの医薬・医療関係入居者</a:t>
            </a:r>
          </a:p>
        </p:txBody>
      </p:sp>
      <p:sp>
        <p:nvSpPr>
          <p:cNvPr id="14" name="正方形/長方形 13"/>
          <p:cNvSpPr/>
          <p:nvPr/>
        </p:nvSpPr>
        <p:spPr>
          <a:xfrm>
            <a:off x="6372783" y="5013176"/>
            <a:ext cx="4271422" cy="2015936"/>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○その他大学・研究機関等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大阪市立大学　大阪大学工学研究科オープンイノベーションオフィス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大阪大学（</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VisLab</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OSAKA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慶應義塾大学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事業構想大学院大学</a:t>
            </a:r>
            <a:endParaRPr lang="en-US" altLang="zh-TW"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大阪市（大阪イノベーションハブ（</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Osaka Innovation Hub</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zh-TW" altLang="en-US" sz="1000" dirty="0">
                <a:latin typeface="Meiryo UI" panose="020B0604030504040204" pitchFamily="50" charset="-128"/>
                <a:ea typeface="Meiryo UI" panose="020B0604030504040204" pitchFamily="50" charset="-128"/>
                <a:cs typeface="Meiryo UI" panose="020B0604030504040204" pitchFamily="50" charset="-128"/>
              </a:rPr>
              <a:t>国立研究開発法人科学技術振興機構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JST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独立行政法人工業所有権情報・研修館近畿統括本部（</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INPIT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-KANSAI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zh-TW" altLang="en-US"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zh-TW" altLang="en-US" sz="1000" dirty="0">
                <a:latin typeface="Meiryo UI" panose="020B0604030504040204" pitchFamily="50" charset="-128"/>
                <a:ea typeface="Meiryo UI" panose="020B0604030504040204" pitchFamily="50" charset="-128"/>
                <a:cs typeface="Meiryo UI" panose="020B0604030504040204" pitchFamily="50" charset="-128"/>
              </a:rPr>
              <a:t>国立研究開発法人情報通信研究機構</a:t>
            </a:r>
            <a:endParaRPr lang="en-US" altLang="zh-TW"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国立研究開発法人 新エネルギー・産業技術総合開発機構</a:t>
            </a:r>
            <a:endParaRPr lang="en-US" altLang="zh-TW"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zh-TW" altLang="en-US" sz="1000" dirty="0">
                <a:latin typeface="Meiryo UI" panose="020B0604030504040204" pitchFamily="50" charset="-128"/>
                <a:ea typeface="Meiryo UI" panose="020B0604030504040204" pitchFamily="50" charset="-128"/>
                <a:cs typeface="Meiryo UI" panose="020B0604030504040204" pitchFamily="50" charset="-128"/>
              </a:rPr>
              <a:t>国立研究開発法人 日本医療研究開発機構</a:t>
            </a:r>
            <a:endParaRPr lang="en-US" altLang="zh-TW"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公益財団法人都市活力研究所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グローバルベンチャーハビタット大阪</a:t>
            </a:r>
          </a:p>
          <a:p>
            <a:pPr marL="177800" indent="-17780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631504" y="682181"/>
            <a:ext cx="8928992" cy="162288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「うめきた先行開発区域」のグランフロント大阪は、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ちびらき７周年を迎え、来場者は</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月時点で２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億人を突破。</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産学連携拠点「ナレッジキャピタル」も会員制サロンの総会員数は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月末時点で約</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知的交流拠点として定着。</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AMED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の設置など、医療関連産業</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のビジネス基盤が整い、企業や研究機関、大学の関連施設など「知の集積」が進んでいる。</a:t>
            </a:r>
          </a:p>
        </p:txBody>
      </p:sp>
      <p:graphicFrame>
        <p:nvGraphicFramePr>
          <p:cNvPr id="22" name="表 21"/>
          <p:cNvGraphicFramePr>
            <a:graphicFrameLocks noGrp="1"/>
          </p:cNvGraphicFramePr>
          <p:nvPr>
            <p:extLst/>
          </p:nvPr>
        </p:nvGraphicFramePr>
        <p:xfrm>
          <a:off x="1703513" y="5138492"/>
          <a:ext cx="4608479" cy="1386852"/>
        </p:xfrm>
        <a:graphic>
          <a:graphicData uri="http://schemas.openxmlformats.org/drawingml/2006/table">
            <a:tbl>
              <a:tblPr>
                <a:tableStyleId>{616DA210-FB5B-4158-B5E0-FEB733F419BA}</a:tableStyleId>
              </a:tblPr>
              <a:tblGrid>
                <a:gridCol w="1812420">
                  <a:extLst>
                    <a:ext uri="{9D8B030D-6E8A-4147-A177-3AD203B41FA5}">
                      <a16:colId xmlns:a16="http://schemas.microsoft.com/office/drawing/2014/main" val="20000"/>
                    </a:ext>
                  </a:extLst>
                </a:gridCol>
                <a:gridCol w="2796059">
                  <a:extLst>
                    <a:ext uri="{9D8B030D-6E8A-4147-A177-3AD203B41FA5}">
                      <a16:colId xmlns:a16="http://schemas.microsoft.com/office/drawing/2014/main" val="20001"/>
                    </a:ext>
                  </a:extLst>
                </a:gridCol>
              </a:tblGrid>
              <a:tr h="346713">
                <a:tc>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tc>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cs typeface="Meiryo UI" panose="020B0604030504040204" pitchFamily="50" charset="-128"/>
                        </a:rPr>
                        <a:t>実績</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346713">
                <a:tc>
                  <a:txBody>
                    <a:bodyPr/>
                    <a:lstStyle/>
                    <a:p>
                      <a:pPr algn="l" fontAlgn="ctr"/>
                      <a:r>
                        <a:rPr lang="zh-CN"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一般来場者数</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3,100</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末累計）</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1"/>
                  </a:ext>
                </a:extLst>
              </a:tr>
              <a:tr h="346713">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ナレッジサロン総会員数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5,100</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末時点）</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2"/>
                  </a:ext>
                </a:extLst>
              </a:tr>
              <a:tr h="346713">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海外からの視察・来訪者数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ヵ国</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419</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団体（</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月末累計）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23" name="表 22"/>
          <p:cNvGraphicFramePr>
            <a:graphicFrameLocks noGrp="1"/>
          </p:cNvGraphicFramePr>
          <p:nvPr>
            <p:extLst/>
          </p:nvPr>
        </p:nvGraphicFramePr>
        <p:xfrm>
          <a:off x="6424271" y="2887991"/>
          <a:ext cx="4031981" cy="2179400"/>
        </p:xfrm>
        <a:graphic>
          <a:graphicData uri="http://schemas.openxmlformats.org/drawingml/2006/table">
            <a:tbl>
              <a:tblPr>
                <a:tableStyleId>{616DA210-FB5B-4158-B5E0-FEB733F419BA}</a:tableStyleId>
              </a:tblPr>
              <a:tblGrid>
                <a:gridCol w="4031981">
                  <a:extLst>
                    <a:ext uri="{9D8B030D-6E8A-4147-A177-3AD203B41FA5}">
                      <a16:colId xmlns:a16="http://schemas.microsoft.com/office/drawing/2014/main" val="20000"/>
                    </a:ext>
                  </a:extLst>
                </a:gridCol>
              </a:tblGrid>
              <a:tr h="217940">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名称</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solidFill>
                      <a:schemeClr val="tx2">
                        <a:lumMod val="20000"/>
                        <a:lumOff val="80000"/>
                      </a:schemeClr>
                    </a:solidFill>
                  </a:tcPr>
                </a:tc>
                <a:extLst>
                  <a:ext uri="{0D108BD9-81ED-4DB2-BD59-A6C34878D82A}">
                    <a16:rowId xmlns:a16="http://schemas.microsoft.com/office/drawing/2014/main" val="10000"/>
                  </a:ext>
                </a:extLst>
              </a:tr>
              <a:tr h="217940">
                <a:tc>
                  <a:txBody>
                    <a:bodyPr/>
                    <a:lstStyle/>
                    <a:p>
                      <a:pPr algn="l" fontAlgn="ctr"/>
                      <a:r>
                        <a:rPr lang="zh-TW"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zh-TW"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PMDA</a:t>
                      </a:r>
                      <a:r>
                        <a:rPr lang="zh-TW"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）関西支部</a:t>
                      </a:r>
                      <a:endPar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tc>
                <a:extLst>
                  <a:ext uri="{0D108BD9-81ED-4DB2-BD59-A6C34878D82A}">
                    <a16:rowId xmlns:a16="http://schemas.microsoft.com/office/drawing/2014/main" val="10001"/>
                  </a:ext>
                </a:extLst>
              </a:tr>
              <a:tr h="217940">
                <a:tc>
                  <a:txBody>
                    <a:bodyPr/>
                    <a:lstStyle/>
                    <a:p>
                      <a:pPr algn="l" fontAlgn="ctr"/>
                      <a:r>
                        <a:rPr lang="zh-TW" altLang="en-US" sz="12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日本医療研究開発機構（</a:t>
                      </a:r>
                      <a:r>
                        <a:rPr lang="en-US" altLang="zh-TW" sz="12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AMED</a:t>
                      </a:r>
                      <a:r>
                        <a:rPr lang="zh-TW" altLang="en-US" sz="12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）創薬戦略部西日本統括部</a:t>
                      </a:r>
                      <a:endParaRPr lang="zh-TW" altLang="en-US" sz="12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tc>
                <a:extLst>
                  <a:ext uri="{0D108BD9-81ED-4DB2-BD59-A6C34878D82A}">
                    <a16:rowId xmlns:a16="http://schemas.microsoft.com/office/drawing/2014/main" val="10002"/>
                  </a:ext>
                </a:extLst>
              </a:tr>
              <a:tr h="217940">
                <a:tc>
                  <a:txBody>
                    <a:bodyPr/>
                    <a:lstStyle/>
                    <a:p>
                      <a:pPr algn="l" fontAlgn="ctr"/>
                      <a:r>
                        <a:rPr lang="ja-JP" altLang="en-US" sz="12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大阪市立大学健康科学イノベーションセンター</a:t>
                      </a:r>
                      <a:endParaRPr lang="ja-JP" altLang="en-US" sz="12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tc>
                <a:extLst>
                  <a:ext uri="{0D108BD9-81ED-4DB2-BD59-A6C34878D82A}">
                    <a16:rowId xmlns:a16="http://schemas.microsoft.com/office/drawing/2014/main" val="10003"/>
                  </a:ext>
                </a:extLst>
              </a:tr>
              <a:tr h="217940">
                <a:tc>
                  <a:txBody>
                    <a:bodyPr/>
                    <a:lstStyle/>
                    <a:p>
                      <a:pPr algn="l" fontAlgn="ctr"/>
                      <a:r>
                        <a:rPr lang="ja-JP" altLang="en-US" sz="12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アストラゼネカ　本社</a:t>
                      </a:r>
                      <a:endParaRPr lang="ja-JP" altLang="en-US" sz="12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tc>
                <a:extLst>
                  <a:ext uri="{0D108BD9-81ED-4DB2-BD59-A6C34878D82A}">
                    <a16:rowId xmlns:a16="http://schemas.microsoft.com/office/drawing/2014/main" val="10004"/>
                  </a:ext>
                </a:extLst>
              </a:tr>
              <a:tr h="217940">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参天製薬　本社</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tc>
                <a:extLst>
                  <a:ext uri="{0D108BD9-81ED-4DB2-BD59-A6C34878D82A}">
                    <a16:rowId xmlns:a16="http://schemas.microsoft.com/office/drawing/2014/main" val="10005"/>
                  </a:ext>
                </a:extLst>
              </a:tr>
              <a:tr h="217940">
                <a:tc>
                  <a:txBody>
                    <a:bodyPr/>
                    <a:lstStyle/>
                    <a:p>
                      <a:pPr algn="l"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日本ベーリンガーインゲルハイム　関西支店</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tc>
                <a:extLst>
                  <a:ext uri="{0D108BD9-81ED-4DB2-BD59-A6C34878D82A}">
                    <a16:rowId xmlns:a16="http://schemas.microsoft.com/office/drawing/2014/main" val="10006"/>
                  </a:ext>
                </a:extLst>
              </a:tr>
              <a:tr h="2179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ロート製薬　グランフロント大阪オフィス</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tc>
                <a:extLst>
                  <a:ext uri="{0D108BD9-81ED-4DB2-BD59-A6C34878D82A}">
                    <a16:rowId xmlns:a16="http://schemas.microsoft.com/office/drawing/2014/main" val="10008"/>
                  </a:ext>
                </a:extLst>
              </a:tr>
              <a:tr h="217940">
                <a:tc>
                  <a:txBody>
                    <a:bodyPr/>
                    <a:lstStyle/>
                    <a:p>
                      <a:pPr algn="l" fontAlgn="ctr"/>
                      <a:r>
                        <a:rPr lang="zh-TW"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日本調剤　大阪支店</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tc>
                <a:extLst>
                  <a:ext uri="{0D108BD9-81ED-4DB2-BD59-A6C34878D82A}">
                    <a16:rowId xmlns:a16="http://schemas.microsoft.com/office/drawing/2014/main" val="10007"/>
                  </a:ext>
                </a:extLst>
              </a:tr>
              <a:tr h="217940">
                <a:tc>
                  <a:txBody>
                    <a:bodyPr/>
                    <a:lstStyle/>
                    <a:p>
                      <a:pPr algn="l"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HORAC</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グランフロント大阪クリニック</a:t>
                      </a:r>
                    </a:p>
                  </a:txBody>
                  <a:tcPr marL="9525" marR="9525" marT="9525" marB="0"/>
                </a:tc>
                <a:extLst>
                  <a:ext uri="{0D108BD9-81ED-4DB2-BD59-A6C34878D82A}">
                    <a16:rowId xmlns:a16="http://schemas.microsoft.com/office/drawing/2014/main" val="1173402607"/>
                  </a:ext>
                </a:extLst>
              </a:tr>
            </a:tbl>
          </a:graphicData>
        </a:graphic>
      </p:graphicFrame>
      <p:graphicFrame>
        <p:nvGraphicFramePr>
          <p:cNvPr id="24" name="表 23"/>
          <p:cNvGraphicFramePr>
            <a:graphicFrameLocks noGrp="1"/>
          </p:cNvGraphicFramePr>
          <p:nvPr>
            <p:extLst/>
          </p:nvPr>
        </p:nvGraphicFramePr>
        <p:xfrm>
          <a:off x="1703512" y="2887993"/>
          <a:ext cx="4608478" cy="1759029"/>
        </p:xfrm>
        <a:graphic>
          <a:graphicData uri="http://schemas.openxmlformats.org/drawingml/2006/table">
            <a:tbl>
              <a:tblPr>
                <a:tableStyleId>{616DA210-FB5B-4158-B5E0-FEB733F419BA}</a:tableStyleId>
              </a:tblPr>
              <a:tblGrid>
                <a:gridCol w="1780207">
                  <a:extLst>
                    <a:ext uri="{9D8B030D-6E8A-4147-A177-3AD203B41FA5}">
                      <a16:colId xmlns:a16="http://schemas.microsoft.com/office/drawing/2014/main" val="20000"/>
                    </a:ext>
                  </a:extLst>
                </a:gridCol>
                <a:gridCol w="2828271">
                  <a:extLst>
                    <a:ext uri="{9D8B030D-6E8A-4147-A177-3AD203B41FA5}">
                      <a16:colId xmlns:a16="http://schemas.microsoft.com/office/drawing/2014/main" val="20001"/>
                    </a:ext>
                  </a:extLst>
                </a:gridCol>
              </a:tblGrid>
              <a:tr h="235704">
                <a:tc>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cs typeface="Meiryo UI" panose="020B0604030504040204" pitchFamily="50" charset="-128"/>
                        </a:rPr>
                        <a:t>実績</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0000"/>
                  </a:ext>
                </a:extLst>
              </a:tr>
              <a:tr h="23570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来場者数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約</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億</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6,321</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万人（</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2018</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月時点）</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570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5,300</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万人、</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4,930</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万人</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570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5,255</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r>
                        <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5,353</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5,483</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5704">
                <a:tc>
                  <a:txBody>
                    <a:bodyPr/>
                    <a:lstStyle/>
                    <a:p>
                      <a:pPr algn="l" fontAlgn="ct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商業施設売上高</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2017.4</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2018.3</a:t>
                      </a: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570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436</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444</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億円</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570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458</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年目約</a:t>
                      </a:r>
                      <a:r>
                        <a:rPr lang="en-US" altLang="zh-TW"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465</a:t>
                      </a: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億円）</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5" name="正方形/長方形 24"/>
          <p:cNvSpPr/>
          <p:nvPr/>
        </p:nvSpPr>
        <p:spPr>
          <a:xfrm>
            <a:off x="1562229" y="2585245"/>
            <a:ext cx="4431431"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○「グランフロント大阪」開業後の実績（</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a:t>
            </a:r>
          </a:p>
        </p:txBody>
      </p:sp>
      <p:sp>
        <p:nvSpPr>
          <p:cNvPr id="26" name="正方形/長方形 25"/>
          <p:cNvSpPr/>
          <p:nvPr/>
        </p:nvSpPr>
        <p:spPr>
          <a:xfrm>
            <a:off x="1559498" y="4777409"/>
            <a:ext cx="4285561"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○「ナレッジキャピタル」開業後の実績（</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a:t>
            </a:r>
          </a:p>
        </p:txBody>
      </p:sp>
      <p:sp>
        <p:nvSpPr>
          <p:cNvPr id="2" name="スライド番号プレースホルダー 1"/>
          <p:cNvSpPr>
            <a:spLocks noGrp="1"/>
          </p:cNvSpPr>
          <p:nvPr>
            <p:ph type="sldNum" sz="quarter" idx="12"/>
          </p:nvPr>
        </p:nvSpPr>
        <p:spPr>
          <a:xfrm>
            <a:off x="9188896" y="6342783"/>
            <a:ext cx="2743200" cy="365125"/>
          </a:xfrm>
        </p:spPr>
        <p:txBody>
          <a:bodyPr/>
          <a:lstStyle/>
          <a:p>
            <a:fld id="{825D378E-ED99-4649-A88A-944E4C47FAFD}" type="slidenum">
              <a:rPr kumimoji="1" lang="ja-JP" altLang="en-US" smtClean="0"/>
              <a:t>58</a:t>
            </a:fld>
            <a:endParaRPr kumimoji="1" lang="ja-JP" altLang="en-US" dirty="0"/>
          </a:p>
        </p:txBody>
      </p:sp>
    </p:spTree>
    <p:extLst>
      <p:ext uri="{BB962C8B-B14F-4D97-AF65-F5344CB8AC3E}">
        <p14:creationId xmlns:p14="http://schemas.microsoft.com/office/powerpoint/2010/main" val="1891765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7633850" y="4725144"/>
            <a:ext cx="3031467" cy="2132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 name="グループ化 1"/>
          <p:cNvGrpSpPr/>
          <p:nvPr/>
        </p:nvGrpSpPr>
        <p:grpSpPr>
          <a:xfrm>
            <a:off x="6669188" y="3060300"/>
            <a:ext cx="3998812" cy="3724319"/>
            <a:chOff x="5076056" y="2996952"/>
            <a:chExt cx="4176464" cy="3836398"/>
          </a:xfrm>
        </p:grpSpPr>
        <p:grpSp>
          <p:nvGrpSpPr>
            <p:cNvPr id="28" name="グループ化 141"/>
            <p:cNvGrpSpPr>
              <a:grpSpLocks/>
            </p:cNvGrpSpPr>
            <p:nvPr/>
          </p:nvGrpSpPr>
          <p:grpSpPr bwMode="auto">
            <a:xfrm>
              <a:off x="5076056" y="2996952"/>
              <a:ext cx="2173332" cy="2245897"/>
              <a:chOff x="5574864" y="1467338"/>
              <a:chExt cx="3317617" cy="4097130"/>
            </a:xfrm>
          </p:grpSpPr>
          <p:pic>
            <p:nvPicPr>
              <p:cNvPr id="29" name="Picture 1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4864" y="1467338"/>
                <a:ext cx="3312367" cy="409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21"/>
              <p:cNvSpPr txBox="1">
                <a:spLocks noChangeArrowheads="1"/>
              </p:cNvSpPr>
              <p:nvPr/>
            </p:nvSpPr>
            <p:spPr bwMode="auto">
              <a:xfrm>
                <a:off x="5830414" y="1499178"/>
                <a:ext cx="685800"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ja-JP" sz="900" dirty="0">
                    <a:solidFill>
                      <a:srgbClr val="000000"/>
                    </a:solidFill>
                  </a:rPr>
                  <a:t>淀川</a:t>
                </a:r>
                <a:endParaRPr lang="ja-JP" altLang="ja-JP" sz="900" dirty="0">
                  <a:solidFill>
                    <a:prstClr val="black"/>
                  </a:solidFill>
                </a:endParaRPr>
              </a:p>
            </p:txBody>
          </p:sp>
          <p:sp>
            <p:nvSpPr>
              <p:cNvPr id="31" name="Text Box 121"/>
              <p:cNvSpPr txBox="1">
                <a:spLocks noChangeArrowheads="1"/>
              </p:cNvSpPr>
              <p:nvPr/>
            </p:nvSpPr>
            <p:spPr bwMode="auto">
              <a:xfrm>
                <a:off x="5724128" y="3155360"/>
                <a:ext cx="43204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prstClr val="black"/>
                    </a:solidFill>
                  </a:rPr>
                  <a:t>なにわ筋</a:t>
                </a:r>
                <a:endParaRPr lang="ja-JP" altLang="ja-JP" sz="900" dirty="0">
                  <a:solidFill>
                    <a:prstClr val="black"/>
                  </a:solidFill>
                </a:endParaRPr>
              </a:p>
            </p:txBody>
          </p:sp>
          <p:sp>
            <p:nvSpPr>
              <p:cNvPr id="32" name="Text Box 121"/>
              <p:cNvSpPr txBox="1">
                <a:spLocks noChangeArrowheads="1"/>
              </p:cNvSpPr>
              <p:nvPr/>
            </p:nvSpPr>
            <p:spPr bwMode="auto">
              <a:xfrm>
                <a:off x="7760734" y="3483057"/>
                <a:ext cx="987730" cy="53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800" dirty="0">
                    <a:solidFill>
                      <a:srgbClr val="000000"/>
                    </a:solidFill>
                  </a:rPr>
                  <a:t>阪急</a:t>
                </a:r>
                <a:r>
                  <a:rPr lang="ja-JP" altLang="en-US" sz="800" dirty="0"/>
                  <a:t>大阪</a:t>
                </a:r>
                <a:endParaRPr lang="en-US" altLang="ja-JP" sz="800" dirty="0"/>
              </a:p>
              <a:p>
                <a:pPr algn="just" eaLnBrk="1" hangingPunct="1">
                  <a:spcBef>
                    <a:spcPct val="0"/>
                  </a:spcBef>
                  <a:buFontTx/>
                  <a:buNone/>
                </a:pPr>
                <a:r>
                  <a:rPr lang="ja-JP" altLang="en-US" sz="800" dirty="0">
                    <a:solidFill>
                      <a:srgbClr val="000000"/>
                    </a:solidFill>
                  </a:rPr>
                  <a:t>梅田駅</a:t>
                </a:r>
                <a:endParaRPr lang="ja-JP" altLang="ja-JP" sz="800" dirty="0">
                  <a:solidFill>
                    <a:prstClr val="black"/>
                  </a:solidFill>
                </a:endParaRPr>
              </a:p>
            </p:txBody>
          </p:sp>
          <p:sp>
            <p:nvSpPr>
              <p:cNvPr id="33" name="Text Box 121"/>
              <p:cNvSpPr txBox="1">
                <a:spLocks noChangeArrowheads="1"/>
              </p:cNvSpPr>
              <p:nvPr/>
            </p:nvSpPr>
            <p:spPr bwMode="auto">
              <a:xfrm>
                <a:off x="8460433" y="1859218"/>
                <a:ext cx="43204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prstClr val="black"/>
                    </a:solidFill>
                  </a:rPr>
                  <a:t>新御堂筋</a:t>
                </a:r>
                <a:endParaRPr lang="ja-JP" altLang="ja-JP" sz="900" dirty="0">
                  <a:solidFill>
                    <a:prstClr val="black"/>
                  </a:solidFill>
                </a:endParaRPr>
              </a:p>
            </p:txBody>
          </p:sp>
          <p:sp>
            <p:nvSpPr>
              <p:cNvPr id="34" name="Text Box 121"/>
              <p:cNvSpPr txBox="1">
                <a:spLocks noChangeArrowheads="1"/>
              </p:cNvSpPr>
              <p:nvPr/>
            </p:nvSpPr>
            <p:spPr bwMode="auto">
              <a:xfrm>
                <a:off x="6444209" y="2147250"/>
                <a:ext cx="79208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spc="-150" dirty="0">
                    <a:solidFill>
                      <a:srgbClr val="000000"/>
                    </a:solidFill>
                  </a:rPr>
                  <a:t>阪急</a:t>
                </a:r>
                <a:endParaRPr lang="en-US" altLang="ja-JP" sz="900" spc="-150" dirty="0">
                  <a:solidFill>
                    <a:srgbClr val="000000"/>
                  </a:solidFill>
                </a:endParaRPr>
              </a:p>
              <a:p>
                <a:pPr algn="just" eaLnBrk="1" hangingPunct="1">
                  <a:spcBef>
                    <a:spcPct val="0"/>
                  </a:spcBef>
                  <a:buFontTx/>
                  <a:buNone/>
                </a:pPr>
                <a:r>
                  <a:rPr lang="ja-JP" altLang="en-US" sz="900" spc="-150" dirty="0">
                    <a:solidFill>
                      <a:srgbClr val="000000"/>
                    </a:solidFill>
                  </a:rPr>
                  <a:t>中津駅</a:t>
                </a:r>
                <a:endParaRPr lang="ja-JP" altLang="ja-JP" sz="900" spc="-150" dirty="0">
                  <a:solidFill>
                    <a:prstClr val="black"/>
                  </a:solidFill>
                </a:endParaRPr>
              </a:p>
            </p:txBody>
          </p:sp>
          <p:sp>
            <p:nvSpPr>
              <p:cNvPr id="35" name="Text Box 121"/>
              <p:cNvSpPr txBox="1">
                <a:spLocks noChangeArrowheads="1"/>
              </p:cNvSpPr>
              <p:nvPr/>
            </p:nvSpPr>
            <p:spPr bwMode="auto">
              <a:xfrm>
                <a:off x="7343594" y="4277073"/>
                <a:ext cx="1116839" cy="49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srgbClr val="000000"/>
                    </a:solidFill>
                  </a:rPr>
                  <a:t>ＪＲ大阪駅</a:t>
                </a:r>
                <a:endParaRPr lang="ja-JP" altLang="ja-JP" sz="900" dirty="0">
                  <a:solidFill>
                    <a:prstClr val="black"/>
                  </a:solidFill>
                </a:endParaRPr>
              </a:p>
            </p:txBody>
          </p:sp>
          <p:sp>
            <p:nvSpPr>
              <p:cNvPr id="36" name="Text Box 121"/>
              <p:cNvSpPr txBox="1">
                <a:spLocks noChangeArrowheads="1"/>
              </p:cNvSpPr>
              <p:nvPr/>
            </p:nvSpPr>
            <p:spPr bwMode="auto">
              <a:xfrm>
                <a:off x="6156178" y="3640640"/>
                <a:ext cx="1080121"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dirty="0">
                    <a:solidFill>
                      <a:prstClr val="black"/>
                    </a:solidFill>
                  </a:rPr>
                  <a:t>２期区域</a:t>
                </a:r>
                <a:endParaRPr lang="en-US" altLang="ja-JP" sz="1000" b="1" dirty="0">
                  <a:solidFill>
                    <a:prstClr val="black"/>
                  </a:solidFill>
                </a:endParaRPr>
              </a:p>
            </p:txBody>
          </p:sp>
          <p:sp>
            <p:nvSpPr>
              <p:cNvPr id="37" name="Text Box 121"/>
              <p:cNvSpPr txBox="1">
                <a:spLocks noChangeArrowheads="1"/>
              </p:cNvSpPr>
              <p:nvPr/>
            </p:nvSpPr>
            <p:spPr bwMode="auto">
              <a:xfrm>
                <a:off x="7112849" y="3299379"/>
                <a:ext cx="792089" cy="89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b="1" dirty="0">
                    <a:solidFill>
                      <a:srgbClr val="000000"/>
                    </a:solidFill>
                  </a:rPr>
                  <a:t>先行</a:t>
                </a:r>
                <a:endParaRPr lang="en-US" altLang="ja-JP" sz="900" b="1" dirty="0">
                  <a:solidFill>
                    <a:srgbClr val="000000"/>
                  </a:solidFill>
                </a:endParaRPr>
              </a:p>
              <a:p>
                <a:pPr algn="just" eaLnBrk="1" hangingPunct="1">
                  <a:spcBef>
                    <a:spcPct val="0"/>
                  </a:spcBef>
                  <a:buFontTx/>
                  <a:buNone/>
                </a:pPr>
                <a:r>
                  <a:rPr lang="ja-JP" altLang="en-US" sz="900" b="1" dirty="0">
                    <a:solidFill>
                      <a:srgbClr val="000000"/>
                    </a:solidFill>
                  </a:rPr>
                  <a:t>開発</a:t>
                </a:r>
                <a:endParaRPr lang="en-US" altLang="ja-JP" sz="900" b="1" dirty="0">
                  <a:solidFill>
                    <a:srgbClr val="000000"/>
                  </a:solidFill>
                </a:endParaRPr>
              </a:p>
              <a:p>
                <a:pPr algn="just" eaLnBrk="1" hangingPunct="1">
                  <a:spcBef>
                    <a:spcPct val="0"/>
                  </a:spcBef>
                  <a:buFontTx/>
                  <a:buNone/>
                </a:pPr>
                <a:r>
                  <a:rPr lang="ja-JP" altLang="en-US" sz="900" b="1" dirty="0">
                    <a:solidFill>
                      <a:srgbClr val="000000"/>
                    </a:solidFill>
                  </a:rPr>
                  <a:t>区域</a:t>
                </a:r>
                <a:endParaRPr lang="en-US" altLang="ja-JP" sz="900" b="1" dirty="0">
                  <a:solidFill>
                    <a:srgbClr val="000000"/>
                  </a:solidFill>
                </a:endParaRPr>
              </a:p>
            </p:txBody>
          </p:sp>
        </p:grpSp>
        <p:sp>
          <p:nvSpPr>
            <p:cNvPr id="41" name="Text Box 131"/>
            <p:cNvSpPr txBox="1">
              <a:spLocks noChangeArrowheads="1"/>
            </p:cNvSpPr>
            <p:nvPr/>
          </p:nvSpPr>
          <p:spPr bwMode="auto">
            <a:xfrm>
              <a:off x="7772910" y="3442649"/>
              <a:ext cx="1479610" cy="16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２期区域面積 約</a:t>
              </a:r>
              <a:r>
                <a:rPr lang="en-US" altLang="ja-JP" sz="10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17ha</a:t>
              </a:r>
              <a:endParaRPr lang="ja-JP" altLang="ja-JP" sz="10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Text Box 131"/>
            <p:cNvSpPr txBox="1">
              <a:spLocks noChangeArrowheads="1"/>
            </p:cNvSpPr>
            <p:nvPr/>
          </p:nvSpPr>
          <p:spPr bwMode="auto">
            <a:xfrm>
              <a:off x="7778184" y="3626733"/>
              <a:ext cx="1186304" cy="16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対象面積　約</a:t>
              </a:r>
              <a:r>
                <a:rPr lang="en-US" altLang="ja-JP" sz="10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16.2ha</a:t>
              </a:r>
              <a:endParaRPr lang="ja-JP" altLang="ja-JP" sz="10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7380312" y="3465953"/>
              <a:ext cx="303703" cy="118065"/>
            </a:xfrm>
            <a:prstGeom prst="rect">
              <a:avLst/>
            </a:prstGeom>
            <a:pattFill prst="pct30">
              <a:fgClr>
                <a:srgbClr val="FF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4" name="正方形/長方形 43"/>
            <p:cNvSpPr/>
            <p:nvPr/>
          </p:nvSpPr>
          <p:spPr>
            <a:xfrm>
              <a:off x="7380312" y="3649151"/>
              <a:ext cx="303817" cy="118800"/>
            </a:xfrm>
            <a:prstGeom prst="rect">
              <a:avLst/>
            </a:pr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45" name="AutoShape 129"/>
            <p:cNvCxnSpPr>
              <a:cxnSpLocks noChangeShapeType="1"/>
            </p:cNvCxnSpPr>
            <p:nvPr/>
          </p:nvCxnSpPr>
          <p:spPr bwMode="auto">
            <a:xfrm flipV="1">
              <a:off x="7308304" y="3992364"/>
              <a:ext cx="447833" cy="1"/>
            </a:xfrm>
            <a:prstGeom prst="straightConnector1">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cxnSp>
        <p:sp>
          <p:nvSpPr>
            <p:cNvPr id="46" name="Rectangle 130"/>
            <p:cNvSpPr>
              <a:spLocks noChangeAspect="1" noChangeArrowheads="1"/>
            </p:cNvSpPr>
            <p:nvPr/>
          </p:nvSpPr>
          <p:spPr bwMode="auto">
            <a:xfrm rot="5400000">
              <a:off x="7475638" y="3851379"/>
              <a:ext cx="97348" cy="288000"/>
            </a:xfrm>
            <a:prstGeom prst="rect">
              <a:avLst/>
            </a:prstGeom>
            <a:solidFill>
              <a:srgbClr val="FFFF00"/>
            </a:solidFill>
            <a:ln w="19050">
              <a:solidFill>
                <a:srgbClr val="FF0000"/>
              </a:solidFill>
              <a:prstDash val="sysDot"/>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prstClr val="black"/>
                </a:solidFill>
              </a:endParaRPr>
            </a:p>
          </p:txBody>
        </p:sp>
        <p:sp>
          <p:nvSpPr>
            <p:cNvPr id="47" name="Text Box 131"/>
            <p:cNvSpPr txBox="1">
              <a:spLocks noChangeArrowheads="1"/>
            </p:cNvSpPr>
            <p:nvPr/>
          </p:nvSpPr>
          <p:spPr bwMode="auto">
            <a:xfrm>
              <a:off x="7812361" y="3877338"/>
              <a:ext cx="1224135" cy="4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en-US" altLang="ja-JP" sz="105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105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東海道線支線</a:t>
              </a:r>
              <a:endParaRPr lang="en-US" altLang="ja-JP" sz="105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1" hangingPunct="1">
                <a:spcBef>
                  <a:spcPct val="0"/>
                </a:spcBef>
                <a:buFontTx/>
                <a:buNone/>
              </a:pPr>
              <a:r>
                <a:rPr lang="en-US" altLang="ja-JP" sz="105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地下化及び新駅</a:t>
              </a:r>
              <a:endParaRPr lang="ja-JP" altLang="ja-JP" sz="105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236296" y="3109031"/>
              <a:ext cx="720080" cy="443854"/>
            </a:xfrm>
            <a:prstGeom prst="rect">
              <a:avLst/>
            </a:prstGeom>
            <a:noFill/>
          </p:spPr>
          <p:txBody>
            <a:bodyPr wrap="square" rtlCol="0">
              <a:spAutoFit/>
            </a:bodyPr>
            <a:lstStyle/>
            <a:p>
              <a:r>
                <a:rPr lang="ja-JP" altLang="en-US" sz="1100" dirty="0">
                  <a:solidFill>
                    <a:prstClr val="black"/>
                  </a:solidFill>
                </a:rPr>
                <a:t>（凡例）</a:t>
              </a:r>
            </a:p>
          </p:txBody>
        </p:sp>
        <p:pic>
          <p:nvPicPr>
            <p:cNvPr id="5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3332" y="4718353"/>
              <a:ext cx="2927877" cy="58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234730" y="5373216"/>
              <a:ext cx="2816622" cy="146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16605" y="5224107"/>
              <a:ext cx="2736303" cy="25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正方形/長方形 10"/>
          <p:cNvSpPr>
            <a:spLocks noChangeArrowheads="1"/>
          </p:cNvSpPr>
          <p:nvPr/>
        </p:nvSpPr>
        <p:spPr bwMode="auto">
          <a:xfrm>
            <a:off x="1143000" y="-14183"/>
            <a:ext cx="9906000" cy="369332"/>
          </a:xfrm>
          <a:prstGeom prst="rect">
            <a:avLst/>
          </a:prstGeom>
          <a:solidFill>
            <a:srgbClr val="0070C0"/>
          </a:solidFill>
          <a:ln>
            <a:noFill/>
          </a:ln>
          <a:extLst/>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期区域の開発</a:t>
            </a:r>
          </a:p>
        </p:txBody>
      </p:sp>
      <p:sp>
        <p:nvSpPr>
          <p:cNvPr id="53" name="正方形/長方形 52"/>
          <p:cNvSpPr/>
          <p:nvPr/>
        </p:nvSpPr>
        <p:spPr>
          <a:xfrm>
            <a:off x="1477349" y="598590"/>
            <a:ext cx="9166856" cy="194933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期区域」は、「みどり」を中心とした、世界に強く印象づける「大阪の顔」となる都市空間の実現など</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をめざし、</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月にまちづくりの基本的な考え方をまとめた「うめきた２期区域まちづくりの方針」を決定した。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このまちづくりの実現に向けて、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都市機構により開発事業者が決定された。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東海道線支線の地下化や新駅設置等の基盤整備事業を引き続き進めるとともに、開発事業者の提案</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0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内容について関係者と協議、調整を行い、国際競争力を高め、世界の都市をリードするまちづくりを実現する。</a:t>
            </a:r>
          </a:p>
        </p:txBody>
      </p:sp>
      <p:sp>
        <p:nvSpPr>
          <p:cNvPr id="39" name="フリーフォーム 38"/>
          <p:cNvSpPr/>
          <p:nvPr/>
        </p:nvSpPr>
        <p:spPr>
          <a:xfrm>
            <a:off x="7140242" y="3883041"/>
            <a:ext cx="532420" cy="1069224"/>
          </a:xfrm>
          <a:custGeom>
            <a:avLst/>
            <a:gdLst>
              <a:gd name="connsiteX0" fmla="*/ 61708 w 746106"/>
              <a:gd name="connsiteY0" fmla="*/ 1464162 h 1464162"/>
              <a:gd name="connsiteX1" fmla="*/ 0 w 746106"/>
              <a:gd name="connsiteY1" fmla="*/ 1436113 h 1464162"/>
              <a:gd name="connsiteX2" fmla="*/ 78538 w 746106"/>
              <a:gd name="connsiteY2" fmla="*/ 1290258 h 1464162"/>
              <a:gd name="connsiteX3" fmla="*/ 280491 w 746106"/>
              <a:gd name="connsiteY3" fmla="*/ 684398 h 1464162"/>
              <a:gd name="connsiteX4" fmla="*/ 426346 w 746106"/>
              <a:gd name="connsiteY4" fmla="*/ 218783 h 1464162"/>
              <a:gd name="connsiteX5" fmla="*/ 555372 w 746106"/>
              <a:gd name="connsiteY5" fmla="*/ 0 h 1464162"/>
              <a:gd name="connsiteX6" fmla="*/ 678788 w 746106"/>
              <a:gd name="connsiteY6" fmla="*/ 56098 h 1464162"/>
              <a:gd name="connsiteX7" fmla="*/ 684398 w 746106"/>
              <a:gd name="connsiteY7" fmla="*/ 117806 h 1464162"/>
              <a:gd name="connsiteX8" fmla="*/ 740496 w 746106"/>
              <a:gd name="connsiteY8" fmla="*/ 628299 h 1464162"/>
              <a:gd name="connsiteX9" fmla="*/ 746106 w 746106"/>
              <a:gd name="connsiteY9" fmla="*/ 1077085 h 1464162"/>
              <a:gd name="connsiteX10" fmla="*/ 516103 w 746106"/>
              <a:gd name="connsiteY10" fmla="*/ 1206110 h 1464162"/>
              <a:gd name="connsiteX11" fmla="*/ 319760 w 746106"/>
              <a:gd name="connsiteY11" fmla="*/ 1318307 h 1464162"/>
              <a:gd name="connsiteX12" fmla="*/ 61708 w 746106"/>
              <a:gd name="connsiteY12" fmla="*/ 1464162 h 14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106" h="1464162">
                <a:moveTo>
                  <a:pt x="61708" y="1464162"/>
                </a:moveTo>
                <a:lnTo>
                  <a:pt x="0" y="1436113"/>
                </a:lnTo>
                <a:lnTo>
                  <a:pt x="78538" y="1290258"/>
                </a:lnTo>
                <a:lnTo>
                  <a:pt x="280491" y="684398"/>
                </a:lnTo>
                <a:lnTo>
                  <a:pt x="426346" y="218783"/>
                </a:lnTo>
                <a:lnTo>
                  <a:pt x="555372" y="0"/>
                </a:lnTo>
                <a:lnTo>
                  <a:pt x="678788" y="56098"/>
                </a:lnTo>
                <a:lnTo>
                  <a:pt x="684398" y="117806"/>
                </a:lnTo>
                <a:lnTo>
                  <a:pt x="740496" y="628299"/>
                </a:lnTo>
                <a:lnTo>
                  <a:pt x="746106" y="1077085"/>
                </a:lnTo>
                <a:lnTo>
                  <a:pt x="516103" y="1206110"/>
                </a:lnTo>
                <a:lnTo>
                  <a:pt x="319760" y="1318307"/>
                </a:lnTo>
                <a:lnTo>
                  <a:pt x="61708" y="1464162"/>
                </a:lnTo>
                <a:close/>
              </a:path>
            </a:pathLst>
          </a:cu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4" name="図 3"/>
          <p:cNvPicPr>
            <a:picLocks noChangeAspect="1"/>
          </p:cNvPicPr>
          <p:nvPr/>
        </p:nvPicPr>
        <p:blipFill rotWithShape="1">
          <a:blip r:embed="rId8" cstate="email">
            <a:extLst>
              <a:ext uri="{28A0092B-C50C-407E-A947-70E740481C1C}">
                <a14:useLocalDpi xmlns:a14="http://schemas.microsoft.com/office/drawing/2010/main"/>
              </a:ext>
            </a:extLst>
          </a:blip>
          <a:srcRect t="684" r="1951" b="1"/>
          <a:stretch/>
        </p:blipFill>
        <p:spPr>
          <a:xfrm>
            <a:off x="1625112" y="3055553"/>
            <a:ext cx="4979621" cy="3305493"/>
          </a:xfrm>
          <a:prstGeom prst="rect">
            <a:avLst/>
          </a:prstGeom>
        </p:spPr>
      </p:pic>
      <p:sp>
        <p:nvSpPr>
          <p:cNvPr id="3" name="スライド番号プレースホルダー 2"/>
          <p:cNvSpPr>
            <a:spLocks noGrp="1"/>
          </p:cNvSpPr>
          <p:nvPr>
            <p:ph type="sldNum" sz="quarter" idx="12"/>
          </p:nvPr>
        </p:nvSpPr>
        <p:spPr>
          <a:xfrm>
            <a:off x="9141950" y="6343279"/>
            <a:ext cx="2743200" cy="365125"/>
          </a:xfrm>
        </p:spPr>
        <p:txBody>
          <a:bodyPr/>
          <a:lstStyle/>
          <a:p>
            <a:fld id="{825D378E-ED99-4649-A88A-944E4C47FAFD}" type="slidenum">
              <a:rPr kumimoji="1" lang="ja-JP" altLang="en-US" smtClean="0"/>
              <a:t>59</a:t>
            </a:fld>
            <a:endParaRPr kumimoji="1" lang="ja-JP" altLang="en-US"/>
          </a:p>
        </p:txBody>
      </p:sp>
    </p:spTree>
    <p:extLst>
      <p:ext uri="{BB962C8B-B14F-4D97-AF65-F5344CB8AC3E}">
        <p14:creationId xmlns:p14="http://schemas.microsoft.com/office/powerpoint/2010/main" val="19778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2853" y="1014637"/>
            <a:ext cx="9075641" cy="5204215"/>
          </a:xfrm>
          <a:prstGeom prst="rect">
            <a:avLst/>
          </a:prstGeom>
        </p:spPr>
      </p:pic>
      <p:sp>
        <p:nvSpPr>
          <p:cNvPr id="9" name="正方形/長方形 8"/>
          <p:cNvSpPr/>
          <p:nvPr/>
        </p:nvSpPr>
        <p:spPr>
          <a:xfrm>
            <a:off x="2765268" y="4352405"/>
            <a:ext cx="2160240" cy="21602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どのような機能をめざすか</a:t>
            </a:r>
          </a:p>
        </p:txBody>
      </p:sp>
      <p:sp>
        <p:nvSpPr>
          <p:cNvPr id="6" name="角丸四角形 5"/>
          <p:cNvSpPr/>
          <p:nvPr/>
        </p:nvSpPr>
        <p:spPr>
          <a:xfrm>
            <a:off x="1582852" y="4310031"/>
            <a:ext cx="9006447" cy="258397"/>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ED712417-5CF9-4649-A647-AF0808E90BC0}"/>
              </a:ext>
            </a:extLst>
          </p:cNvPr>
          <p:cNvSpPr txBox="1"/>
          <p:nvPr/>
        </p:nvSpPr>
        <p:spPr>
          <a:xfrm>
            <a:off x="5394272" y="6587720"/>
            <a:ext cx="5247060" cy="241980"/>
          </a:xfrm>
          <a:prstGeom prst="rect">
            <a:avLst/>
          </a:prstGeom>
          <a:noFill/>
          <a:ln>
            <a:noFill/>
          </a:ln>
        </p:spPr>
        <p:txBody>
          <a:bodyPr wrap="square" lIns="0" tIns="36000" rIns="0" bIns="36000" anchor="t">
            <a:spAutoFit/>
          </a:bodyPr>
          <a:lstStyle/>
          <a:p>
            <a:pPr algn="r" defTabSz="180000" eaLnBrk="0" fontAlgn="base" hangingPunct="0">
              <a:spcAft>
                <a:spcPct val="0"/>
              </a:spcAft>
              <a:defRPr/>
            </a:pPr>
            <a:r>
              <a:rPr kumimoji="0" lang="ja-JP" altLang="en-US" sz="1100" kern="0" dirty="0">
                <a:solidFill>
                  <a:prstClr val="black"/>
                </a:solidFill>
                <a:latin typeface="メイリオ" panose="020B0604030504040204" pitchFamily="50" charset="-128"/>
                <a:ea typeface="メイリオ" panose="020B0604030504040204" pitchFamily="50" charset="-128"/>
              </a:rPr>
              <a:t>［出典：日本総研「世界の金融都市の類型と日本への示唆」 資料］</a:t>
            </a:r>
            <a:endParaRPr kumimoji="0" lang="en-US" altLang="ja-JP" sz="1100" kern="0"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1143000" y="-15829"/>
            <a:ext cx="9906000" cy="369332"/>
          </a:xfrm>
          <a:prstGeom prst="rect">
            <a:avLst/>
          </a:prstGeom>
          <a:solidFill>
            <a:srgbClr val="0070C0"/>
          </a:solidFill>
        </p:spPr>
        <p:txBody>
          <a:bodyPr wrap="square">
            <a:spAutoFit/>
          </a:bodyPr>
          <a:lstStyle/>
          <a:p>
            <a:pPr marL="177800" indent="-177800" algn="ctr"/>
            <a:r>
              <a:rPr lang="ja-JP"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金融機能を持つ世界の都市と日本の主要都市の比較</a:t>
            </a:r>
          </a:p>
        </p:txBody>
      </p:sp>
      <p:sp>
        <p:nvSpPr>
          <p:cNvPr id="3" name="スライド番号プレースホルダー 2"/>
          <p:cNvSpPr>
            <a:spLocks noGrp="1"/>
          </p:cNvSpPr>
          <p:nvPr>
            <p:ph type="sldNum" sz="quarter" idx="12"/>
          </p:nvPr>
        </p:nvSpPr>
        <p:spPr>
          <a:xfrm>
            <a:off x="9217699" y="6343585"/>
            <a:ext cx="2743200" cy="365125"/>
          </a:xfrm>
        </p:spPr>
        <p:txBody>
          <a:bodyPr/>
          <a:lstStyle/>
          <a:p>
            <a:fld id="{825D378E-ED99-4649-A88A-944E4C47FAFD}" type="slidenum">
              <a:rPr kumimoji="1" lang="ja-JP" altLang="en-US" smtClean="0"/>
              <a:t>6</a:t>
            </a:fld>
            <a:endParaRPr kumimoji="1" lang="ja-JP" altLang="en-US"/>
          </a:p>
        </p:txBody>
      </p:sp>
    </p:spTree>
    <p:extLst>
      <p:ext uri="{BB962C8B-B14F-4D97-AF65-F5344CB8AC3E}">
        <p14:creationId xmlns:p14="http://schemas.microsoft.com/office/powerpoint/2010/main" val="25367734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9013542-5755-466D-9570-69986D01B5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362" y="2315892"/>
            <a:ext cx="4351050" cy="1827692"/>
          </a:xfrm>
          <a:prstGeom prst="rect">
            <a:avLst/>
          </a:prstGeom>
        </p:spPr>
      </p:pic>
      <p:pic>
        <p:nvPicPr>
          <p:cNvPr id="5" name="図 4">
            <a:extLst>
              <a:ext uri="{FF2B5EF4-FFF2-40B4-BE49-F238E27FC236}">
                <a16:creationId xmlns:a16="http://schemas.microsoft.com/office/drawing/2014/main" id="{513D93B7-476D-4E67-AA65-B0818D773F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4588" y="2026926"/>
            <a:ext cx="4112706" cy="2122154"/>
          </a:xfrm>
          <a:prstGeom prst="rect">
            <a:avLst/>
          </a:prstGeom>
        </p:spPr>
      </p:pic>
      <p:sp>
        <p:nvSpPr>
          <p:cNvPr id="17" name="正方形/長方形 16">
            <a:extLst>
              <a:ext uri="{FF2B5EF4-FFF2-40B4-BE49-F238E27FC236}">
                <a16:creationId xmlns:a16="http://schemas.microsoft.com/office/drawing/2014/main" id="{F9380358-AA1D-4787-82F4-EBDCD4EB37CF}"/>
              </a:ext>
            </a:extLst>
          </p:cNvPr>
          <p:cNvSpPr/>
          <p:nvPr/>
        </p:nvSpPr>
        <p:spPr>
          <a:xfrm>
            <a:off x="1669313" y="1426297"/>
            <a:ext cx="4453418" cy="523220"/>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言語</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英語力ランキング</a:t>
            </a:r>
            <a:r>
              <a:rPr lang="en-US" altLang="ja-JP" sz="1400" dirty="0">
                <a:solidFill>
                  <a:srgbClr val="000000"/>
                </a:solidFill>
                <a:latin typeface="Meiryo UI" panose="020B0604030504040204" pitchFamily="50" charset="-128"/>
                <a:ea typeface="Meiryo UI" panose="020B0604030504040204" pitchFamily="50" charset="-128"/>
              </a:rPr>
              <a:t>(2019)</a:t>
            </a:r>
          </a:p>
          <a:p>
            <a:r>
              <a:rPr lang="ja-JP" altLang="en-US" sz="1400" dirty="0">
                <a:solidFill>
                  <a:srgbClr val="000000"/>
                </a:solidFill>
                <a:latin typeface="Meiryo UI" panose="020B0604030504040204" pitchFamily="50" charset="-128"/>
                <a:ea typeface="Meiryo UI" panose="020B0604030504040204" pitchFamily="50" charset="-128"/>
              </a:rPr>
              <a:t>　出典：</a:t>
            </a:r>
            <a:r>
              <a:rPr lang="en-US" altLang="ja-JP" sz="1400" dirty="0">
                <a:solidFill>
                  <a:srgbClr val="000000"/>
                </a:solidFill>
                <a:latin typeface="Meiryo UI" panose="020B0604030504040204" pitchFamily="50" charset="-128"/>
                <a:ea typeface="Meiryo UI" panose="020B0604030504040204" pitchFamily="50" charset="-128"/>
              </a:rPr>
              <a:t>EF Education First</a:t>
            </a:r>
            <a:r>
              <a:rPr lang="ja-JP" altLang="en-US" sz="1400" dirty="0">
                <a:solidFill>
                  <a:srgbClr val="000000"/>
                </a:solidFill>
                <a:latin typeface="Meiryo UI" panose="020B0604030504040204" pitchFamily="50" charset="-128"/>
                <a:ea typeface="Meiryo UI" panose="020B0604030504040204" pitchFamily="50" charset="-128"/>
              </a:rPr>
              <a:t>を基に日本総研作成</a:t>
            </a:r>
          </a:p>
        </p:txBody>
      </p:sp>
      <p:sp>
        <p:nvSpPr>
          <p:cNvPr id="10" name="正方形/長方形 9">
            <a:extLst>
              <a:ext uri="{FF2B5EF4-FFF2-40B4-BE49-F238E27FC236}">
                <a16:creationId xmlns:a16="http://schemas.microsoft.com/office/drawing/2014/main" id="{1B5F2D75-E7AF-49B3-A90D-872BCDF90532}"/>
              </a:ext>
            </a:extLst>
          </p:cNvPr>
          <p:cNvSpPr/>
          <p:nvPr/>
        </p:nvSpPr>
        <p:spPr>
          <a:xfrm>
            <a:off x="1661546" y="4149080"/>
            <a:ext cx="4784434" cy="523220"/>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制度</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ビジネス環境ランキング</a:t>
            </a:r>
            <a:r>
              <a:rPr lang="en-US" altLang="ja-JP" sz="1400" dirty="0">
                <a:solidFill>
                  <a:srgbClr val="000000"/>
                </a:solidFill>
                <a:latin typeface="Meiryo UI" panose="020B0604030504040204" pitchFamily="50" charset="-128"/>
                <a:ea typeface="Meiryo UI" panose="020B0604030504040204" pitchFamily="50" charset="-128"/>
              </a:rPr>
              <a:t>(2020</a:t>
            </a:r>
            <a:r>
              <a:rPr lang="ja-JP" altLang="en-US" sz="1400" dirty="0">
                <a:solidFill>
                  <a:srgbClr val="000000"/>
                </a:solidFill>
                <a:latin typeface="Meiryo UI" panose="020B0604030504040204" pitchFamily="50" charset="-128"/>
                <a:ea typeface="Meiryo UI" panose="020B0604030504040204" pitchFamily="50" charset="-128"/>
              </a:rPr>
              <a:t>、一部</a:t>
            </a:r>
            <a:r>
              <a:rPr lang="en-US" altLang="ja-JP" sz="1400" dirty="0">
                <a:solidFill>
                  <a:srgbClr val="000000"/>
                </a:solidFill>
                <a:latin typeface="Meiryo UI" panose="020B0604030504040204" pitchFamily="50" charset="-128"/>
                <a:ea typeface="Meiryo UI" panose="020B0604030504040204" pitchFamily="50" charset="-128"/>
              </a:rPr>
              <a:t>)</a:t>
            </a:r>
          </a:p>
          <a:p>
            <a:r>
              <a:rPr lang="ja-JP" altLang="en-US" sz="1400" dirty="0">
                <a:solidFill>
                  <a:srgbClr val="000000"/>
                </a:solidFill>
                <a:latin typeface="Meiryo UI" panose="020B0604030504040204" pitchFamily="50" charset="-128"/>
                <a:ea typeface="Meiryo UI" panose="020B0604030504040204" pitchFamily="50" charset="-128"/>
              </a:rPr>
              <a:t>　出典：</a:t>
            </a:r>
            <a:r>
              <a:rPr lang="en-US" altLang="ja-JP" sz="1400" dirty="0">
                <a:solidFill>
                  <a:srgbClr val="000000"/>
                </a:solidFill>
                <a:latin typeface="Meiryo UI" panose="020B0604030504040204" pitchFamily="50" charset="-128"/>
                <a:ea typeface="Meiryo UI" panose="020B0604030504040204" pitchFamily="50" charset="-128"/>
              </a:rPr>
              <a:t>World Bank</a:t>
            </a:r>
            <a:r>
              <a:rPr lang="ja-JP" altLang="en-US" sz="1400" dirty="0">
                <a:solidFill>
                  <a:srgbClr val="000000"/>
                </a:solidFill>
                <a:latin typeface="Meiryo UI" panose="020B0604030504040204" pitchFamily="50" charset="-128"/>
                <a:ea typeface="Meiryo UI" panose="020B0604030504040204" pitchFamily="50" charset="-128"/>
              </a:rPr>
              <a:t>を基に日本総研作成</a:t>
            </a:r>
          </a:p>
        </p:txBody>
      </p:sp>
      <p:sp>
        <p:nvSpPr>
          <p:cNvPr id="11" name="正方形/長方形 10">
            <a:extLst>
              <a:ext uri="{FF2B5EF4-FFF2-40B4-BE49-F238E27FC236}">
                <a16:creationId xmlns:a16="http://schemas.microsoft.com/office/drawing/2014/main" id="{C6069A4C-E1CE-42A3-B605-497ADBE84ED4}"/>
              </a:ext>
            </a:extLst>
          </p:cNvPr>
          <p:cNvSpPr/>
          <p:nvPr/>
        </p:nvSpPr>
        <p:spPr>
          <a:xfrm>
            <a:off x="6445982" y="1262132"/>
            <a:ext cx="4222019" cy="523220"/>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人材</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人材面でのスコア・ランキング</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900" dirty="0">
                <a:solidFill>
                  <a:srgbClr val="000000"/>
                </a:solidFill>
                <a:latin typeface="Meiryo UI" panose="020B0604030504040204" pitchFamily="50" charset="-128"/>
                <a:ea typeface="Meiryo UI" panose="020B0604030504040204" pitchFamily="50" charset="-128"/>
              </a:rPr>
              <a:t>出典：</a:t>
            </a:r>
            <a:r>
              <a:rPr lang="en-US" altLang="ja-JP" sz="900" dirty="0">
                <a:solidFill>
                  <a:srgbClr val="000000"/>
                </a:solidFill>
                <a:latin typeface="Meiryo UI" panose="020B0604030504040204" pitchFamily="50" charset="-128"/>
                <a:ea typeface="Meiryo UI" panose="020B0604030504040204" pitchFamily="50" charset="-128"/>
              </a:rPr>
              <a:t>IMD</a:t>
            </a:r>
            <a:r>
              <a:rPr lang="ja-JP" altLang="en-US" sz="900" dirty="0" err="1">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INSEAD/the Adecco Group/Google</a:t>
            </a:r>
            <a:r>
              <a:rPr lang="ja-JP" altLang="en-US" sz="900" dirty="0">
                <a:solidFill>
                  <a:srgbClr val="000000"/>
                </a:solidFill>
                <a:latin typeface="Meiryo UI" panose="020B0604030504040204" pitchFamily="50" charset="-128"/>
                <a:ea typeface="Meiryo UI" panose="020B0604030504040204" pitchFamily="50" charset="-128"/>
              </a:rPr>
              <a:t>を基に日本総研作成</a:t>
            </a:r>
          </a:p>
        </p:txBody>
      </p:sp>
      <p:sp>
        <p:nvSpPr>
          <p:cNvPr id="15" name="正方形/長方形 14">
            <a:extLst>
              <a:ext uri="{FF2B5EF4-FFF2-40B4-BE49-F238E27FC236}">
                <a16:creationId xmlns:a16="http://schemas.microsoft.com/office/drawing/2014/main" id="{AE45175B-03AD-4CC9-90D0-25012E0BFF44}"/>
              </a:ext>
            </a:extLst>
          </p:cNvPr>
          <p:cNvSpPr/>
          <p:nvPr/>
        </p:nvSpPr>
        <p:spPr>
          <a:xfrm>
            <a:off x="6091523" y="1988840"/>
            <a:ext cx="4572000" cy="291170"/>
          </a:xfrm>
          <a:prstGeom prst="rect">
            <a:avLst/>
          </a:prstGeom>
        </p:spPr>
        <p:txBody>
          <a:bodyPr wrap="square">
            <a:spAutoFit/>
          </a:bodyPr>
          <a:lstStyle/>
          <a:p>
            <a:pPr algn="ctr"/>
            <a:r>
              <a:rPr lang="ja-JP" altLang="en-US" sz="1292" dirty="0">
                <a:solidFill>
                  <a:srgbClr val="000000"/>
                </a:solidFill>
                <a:latin typeface="Meiryo UI" panose="020B0604030504040204" pitchFamily="50" charset="-128"/>
                <a:ea typeface="Meiryo UI" panose="020B0604030504040204" pitchFamily="50" charset="-128"/>
              </a:rPr>
              <a:t>＜海外高技能者によるビジネス環境評価＞</a:t>
            </a:r>
          </a:p>
        </p:txBody>
      </p:sp>
      <p:sp>
        <p:nvSpPr>
          <p:cNvPr id="16" name="正方形/長方形 15">
            <a:extLst>
              <a:ext uri="{FF2B5EF4-FFF2-40B4-BE49-F238E27FC236}">
                <a16:creationId xmlns:a16="http://schemas.microsoft.com/office/drawing/2014/main" id="{7555F02D-53DA-479F-9DCB-FBDABB410746}"/>
              </a:ext>
            </a:extLst>
          </p:cNvPr>
          <p:cNvSpPr/>
          <p:nvPr/>
        </p:nvSpPr>
        <p:spPr>
          <a:xfrm>
            <a:off x="6084000" y="4170201"/>
            <a:ext cx="4572000" cy="291170"/>
          </a:xfrm>
          <a:prstGeom prst="rect">
            <a:avLst/>
          </a:prstGeom>
        </p:spPr>
        <p:txBody>
          <a:bodyPr wrap="square">
            <a:spAutoFit/>
          </a:bodyPr>
          <a:lstStyle/>
          <a:p>
            <a:pPr algn="ctr"/>
            <a:r>
              <a:rPr lang="ja-JP" altLang="en-US" sz="1292" dirty="0">
                <a:solidFill>
                  <a:srgbClr val="000000"/>
                </a:solidFill>
                <a:latin typeface="Meiryo UI" panose="020B0604030504040204" pitchFamily="50" charset="-128"/>
                <a:ea typeface="Meiryo UI" panose="020B0604030504040204" pitchFamily="50" charset="-128"/>
              </a:rPr>
              <a:t>＜人財を獲得、育成、維持する能力＞</a:t>
            </a:r>
          </a:p>
        </p:txBody>
      </p:sp>
      <p:pic>
        <p:nvPicPr>
          <p:cNvPr id="20" name="図 19">
            <a:extLst>
              <a:ext uri="{FF2B5EF4-FFF2-40B4-BE49-F238E27FC236}">
                <a16:creationId xmlns:a16="http://schemas.microsoft.com/office/drawing/2014/main" id="{32D32ACB-F11A-4741-BD67-FE1B7288D4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0126" y="4460479"/>
            <a:ext cx="3904789" cy="2568923"/>
          </a:xfrm>
          <a:prstGeom prst="rect">
            <a:avLst/>
          </a:prstGeom>
        </p:spPr>
      </p:pic>
      <p:pic>
        <p:nvPicPr>
          <p:cNvPr id="21" name="図 20">
            <a:extLst>
              <a:ext uri="{FF2B5EF4-FFF2-40B4-BE49-F238E27FC236}">
                <a16:creationId xmlns:a16="http://schemas.microsoft.com/office/drawing/2014/main" id="{ACE9AF98-9CEF-40D9-9715-CFB43501A9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50621" y="5241739"/>
            <a:ext cx="1196792" cy="868154"/>
          </a:xfrm>
          <a:prstGeom prst="rect">
            <a:avLst/>
          </a:prstGeom>
        </p:spPr>
      </p:pic>
      <p:graphicFrame>
        <p:nvGraphicFramePr>
          <p:cNvPr id="22" name="表 22">
            <a:extLst>
              <a:ext uri="{FF2B5EF4-FFF2-40B4-BE49-F238E27FC236}">
                <a16:creationId xmlns:a16="http://schemas.microsoft.com/office/drawing/2014/main" id="{CB7E3EB5-BCA2-4D33-98D2-CD7BB0FB0FB2}"/>
              </a:ext>
            </a:extLst>
          </p:cNvPr>
          <p:cNvGraphicFramePr>
            <a:graphicFrameLocks noGrp="1"/>
          </p:cNvGraphicFramePr>
          <p:nvPr>
            <p:extLst/>
          </p:nvPr>
        </p:nvGraphicFramePr>
        <p:xfrm>
          <a:off x="1661548" y="4653136"/>
          <a:ext cx="4429977" cy="2086230"/>
        </p:xfrm>
        <a:graphic>
          <a:graphicData uri="http://schemas.openxmlformats.org/drawingml/2006/table">
            <a:tbl>
              <a:tblPr firstRow="1" bandRow="1">
                <a:tableStyleId>{5C22544A-7EE6-4342-B048-85BDC9FD1C3A}</a:tableStyleId>
              </a:tblPr>
              <a:tblGrid>
                <a:gridCol w="984237">
                  <a:extLst>
                    <a:ext uri="{9D8B030D-6E8A-4147-A177-3AD203B41FA5}">
                      <a16:colId xmlns:a16="http://schemas.microsoft.com/office/drawing/2014/main" val="4011019645"/>
                    </a:ext>
                  </a:extLst>
                </a:gridCol>
                <a:gridCol w="861435">
                  <a:extLst>
                    <a:ext uri="{9D8B030D-6E8A-4147-A177-3AD203B41FA5}">
                      <a16:colId xmlns:a16="http://schemas.microsoft.com/office/drawing/2014/main" val="3930469842"/>
                    </a:ext>
                  </a:extLst>
                </a:gridCol>
                <a:gridCol w="861435">
                  <a:extLst>
                    <a:ext uri="{9D8B030D-6E8A-4147-A177-3AD203B41FA5}">
                      <a16:colId xmlns:a16="http://schemas.microsoft.com/office/drawing/2014/main" val="2291861851"/>
                    </a:ext>
                  </a:extLst>
                </a:gridCol>
                <a:gridCol w="861435">
                  <a:extLst>
                    <a:ext uri="{9D8B030D-6E8A-4147-A177-3AD203B41FA5}">
                      <a16:colId xmlns:a16="http://schemas.microsoft.com/office/drawing/2014/main" val="1176914280"/>
                    </a:ext>
                  </a:extLst>
                </a:gridCol>
                <a:gridCol w="861435">
                  <a:extLst>
                    <a:ext uri="{9D8B030D-6E8A-4147-A177-3AD203B41FA5}">
                      <a16:colId xmlns:a16="http://schemas.microsoft.com/office/drawing/2014/main" val="2192761261"/>
                    </a:ext>
                  </a:extLst>
                </a:gridCol>
              </a:tblGrid>
              <a:tr h="461810">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R w="38100" cap="flat" cmpd="sng" algn="ctr">
                      <a:solidFill>
                        <a:schemeClr val="bg1"/>
                      </a:solidFill>
                      <a:prstDash val="solid"/>
                      <a:round/>
                      <a:headEnd type="none" w="med" len="med"/>
                      <a:tailEnd type="none" w="med" len="med"/>
                    </a:lnR>
                    <a:solidFill>
                      <a:srgbClr val="0070C0"/>
                    </a:solidFill>
                  </a:tcPr>
                </a:tc>
                <a:tc>
                  <a:txBody>
                    <a:bodyPr/>
                    <a:lstStyle/>
                    <a:p>
                      <a:pPr algn="ctr"/>
                      <a:r>
                        <a:rPr kumimoji="1" lang="ja-JP" altLang="en-US" sz="1100" dirty="0">
                          <a:latin typeface="Meiryo UI" panose="020B0604030504040204" pitchFamily="50" charset="-128"/>
                          <a:ea typeface="Meiryo UI" panose="020B0604030504040204" pitchFamily="50" charset="-128"/>
                        </a:rPr>
                        <a:t>全体</a:t>
                      </a:r>
                    </a:p>
                  </a:txBody>
                  <a:tcPr marL="84406" marR="84406" marT="42203" marB="42203" anchor="ctr">
                    <a:lnL w="38100" cap="flat" cmpd="sng" algn="ctr">
                      <a:solidFill>
                        <a:schemeClr val="bg1"/>
                      </a:solidFill>
                      <a:prstDash val="solid"/>
                      <a:round/>
                      <a:headEnd type="none" w="med" len="med"/>
                      <a:tailEnd type="none" w="med" len="med"/>
                    </a:lnL>
                    <a:solidFill>
                      <a:srgbClr val="0070C0"/>
                    </a:solidFill>
                  </a:tcPr>
                </a:tc>
                <a:tc>
                  <a:txBody>
                    <a:bodyPr/>
                    <a:lstStyle/>
                    <a:p>
                      <a:pPr algn="ctr"/>
                      <a:r>
                        <a:rPr kumimoji="1" lang="ja-JP" altLang="en-US" sz="1100" dirty="0">
                          <a:latin typeface="Meiryo UI" panose="020B0604030504040204" pitchFamily="50" charset="-128"/>
                          <a:ea typeface="Meiryo UI" panose="020B0604030504040204" pitchFamily="50" charset="-128"/>
                        </a:rPr>
                        <a:t>法人設立</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開業</a:t>
                      </a:r>
                    </a:p>
                  </a:txBody>
                  <a:tcPr marL="84406" marR="84406" marT="42203" marB="42203" anchor="ctr">
                    <a:solidFill>
                      <a:srgbClr val="0070C0"/>
                    </a:solidFill>
                  </a:tcPr>
                </a:tc>
                <a:tc>
                  <a:txBody>
                    <a:bodyPr/>
                    <a:lstStyle/>
                    <a:p>
                      <a:pPr algn="ctr"/>
                      <a:r>
                        <a:rPr kumimoji="1" lang="ja-JP" altLang="en-US" sz="1100" dirty="0">
                          <a:latin typeface="Meiryo UI" panose="020B0604030504040204" pitchFamily="50" charset="-128"/>
                          <a:ea typeface="Meiryo UI" panose="020B0604030504040204" pitchFamily="50" charset="-128"/>
                        </a:rPr>
                        <a:t>建設許可</a:t>
                      </a:r>
                    </a:p>
                  </a:txBody>
                  <a:tcPr marL="84406" marR="84406" marT="42203" marB="42203" anchor="ctr">
                    <a:solidFill>
                      <a:srgbClr val="0070C0"/>
                    </a:solidFill>
                  </a:tcPr>
                </a:tc>
                <a:tc>
                  <a:txBody>
                    <a:bodyPr/>
                    <a:lstStyle/>
                    <a:p>
                      <a:pPr algn="ctr"/>
                      <a:r>
                        <a:rPr kumimoji="1" lang="ja-JP" altLang="en-US" sz="1100" dirty="0">
                          <a:latin typeface="Meiryo UI" panose="020B0604030504040204" pitchFamily="50" charset="-128"/>
                          <a:ea typeface="Meiryo UI" panose="020B0604030504040204" pitchFamily="50" charset="-128"/>
                        </a:rPr>
                        <a:t>資産登記</a:t>
                      </a:r>
                    </a:p>
                  </a:txBody>
                  <a:tcPr marL="84406" marR="84406" marT="42203" marB="42203" anchor="ctr">
                    <a:solidFill>
                      <a:srgbClr val="0070C0"/>
                    </a:solidFill>
                  </a:tcPr>
                </a:tc>
                <a:extLst>
                  <a:ext uri="{0D108BD9-81ED-4DB2-BD59-A6C34878D82A}">
                    <a16:rowId xmlns:a16="http://schemas.microsoft.com/office/drawing/2014/main" val="3706469303"/>
                  </a:ext>
                </a:extLst>
              </a:tr>
              <a:tr h="40610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香港</a:t>
                      </a:r>
                    </a:p>
                  </a:txBody>
                  <a:tcPr marL="84406" marR="84406" marT="42203" marB="42203" anchor="ctr">
                    <a:lnR w="38100" cap="flat" cmpd="sng" algn="ctr">
                      <a:solidFill>
                        <a:schemeClr val="bg1"/>
                      </a:solidFill>
                      <a:prstDash val="solid"/>
                      <a:round/>
                      <a:headEnd type="none" w="med" len="med"/>
                      <a:tailEnd type="none" w="med" len="med"/>
                    </a:lnR>
                    <a:solidFill>
                      <a:srgbClr val="0070C0"/>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３</a:t>
                      </a:r>
                    </a:p>
                  </a:txBody>
                  <a:tcPr marL="84406" marR="84406" marT="42203" marB="42203"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５</a:t>
                      </a:r>
                    </a:p>
                  </a:txBody>
                  <a:tcPr marL="84406" marR="84406" marT="42203" marB="42203" anchor="ctr">
                    <a:solidFill>
                      <a:schemeClr val="accent2">
                        <a:lumMod val="20000"/>
                        <a:lumOff val="80000"/>
                      </a:schemeClr>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１</a:t>
                      </a:r>
                    </a:p>
                  </a:txBody>
                  <a:tcPr marL="84406" marR="84406" marT="42203" marB="42203" anchor="ctr">
                    <a:solidFill>
                      <a:schemeClr val="accent2">
                        <a:lumMod val="20000"/>
                        <a:lumOff val="80000"/>
                      </a:schemeClr>
                    </a:solidFill>
                  </a:tcPr>
                </a:tc>
                <a:tc>
                  <a:txBody>
                    <a:bodyPr/>
                    <a:lstStyle/>
                    <a:p>
                      <a:pPr algn="ctr"/>
                      <a:r>
                        <a:rPr kumimoji="1" lang="en-US" altLang="ja-JP" sz="1300" dirty="0">
                          <a:latin typeface="Meiryo UI" panose="020B0604030504040204" pitchFamily="50" charset="-128"/>
                          <a:ea typeface="Meiryo UI" panose="020B0604030504040204" pitchFamily="50" charset="-128"/>
                        </a:rPr>
                        <a:t>51</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solidFill>
                      <a:schemeClr val="accent2">
                        <a:lumMod val="20000"/>
                        <a:lumOff val="80000"/>
                      </a:schemeClr>
                    </a:solidFill>
                  </a:tcPr>
                </a:tc>
                <a:extLst>
                  <a:ext uri="{0D108BD9-81ED-4DB2-BD59-A6C34878D82A}">
                    <a16:rowId xmlns:a16="http://schemas.microsoft.com/office/drawing/2014/main" val="1732091530"/>
                  </a:ext>
                </a:extLst>
              </a:tr>
              <a:tr h="40610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シンガポール</a:t>
                      </a:r>
                    </a:p>
                  </a:txBody>
                  <a:tcPr marL="84406" marR="84406" marT="42203" marB="42203" anchor="ctr">
                    <a:lnR w="38100" cap="flat" cmpd="sng" algn="ctr">
                      <a:solidFill>
                        <a:schemeClr val="bg1"/>
                      </a:solidFill>
                      <a:prstDash val="solid"/>
                      <a:round/>
                      <a:headEnd type="none" w="med" len="med"/>
                      <a:tailEnd type="none" w="med" len="med"/>
                    </a:lnR>
                    <a:solidFill>
                      <a:srgbClr val="0070C0"/>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２</a:t>
                      </a:r>
                    </a:p>
                  </a:txBody>
                  <a:tcPr marL="84406" marR="84406" marT="42203" marB="42203"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４</a:t>
                      </a:r>
                    </a:p>
                  </a:txBody>
                  <a:tcPr marL="84406" marR="84406" marT="42203" marB="42203" anchor="ctr">
                    <a:solidFill>
                      <a:schemeClr val="accent2">
                        <a:lumMod val="20000"/>
                        <a:lumOff val="80000"/>
                      </a:schemeClr>
                    </a:solidFill>
                  </a:tcPr>
                </a:tc>
                <a:tc>
                  <a:txBody>
                    <a:bodyPr/>
                    <a:lstStyle/>
                    <a:p>
                      <a:pPr algn="ctr"/>
                      <a:r>
                        <a:rPr kumimoji="1" lang="ja-JP" altLang="en-US" sz="1300" dirty="0">
                          <a:latin typeface="Meiryo UI" panose="020B0604030504040204" pitchFamily="50" charset="-128"/>
                          <a:ea typeface="Meiryo UI" panose="020B0604030504040204" pitchFamily="50" charset="-128"/>
                        </a:rPr>
                        <a:t>５</a:t>
                      </a:r>
                    </a:p>
                  </a:txBody>
                  <a:tcPr marL="84406" marR="84406" marT="42203" marB="42203" anchor="ctr">
                    <a:solidFill>
                      <a:schemeClr val="accent2">
                        <a:lumMod val="20000"/>
                        <a:lumOff val="80000"/>
                      </a:schemeClr>
                    </a:solidFill>
                  </a:tcPr>
                </a:tc>
                <a:tc>
                  <a:txBody>
                    <a:bodyPr/>
                    <a:lstStyle/>
                    <a:p>
                      <a:pPr algn="ctr"/>
                      <a:r>
                        <a:rPr kumimoji="1" lang="en-US" altLang="ja-JP" sz="1300" dirty="0">
                          <a:latin typeface="Meiryo UI" panose="020B0604030504040204" pitchFamily="50" charset="-128"/>
                          <a:ea typeface="Meiryo UI" panose="020B0604030504040204" pitchFamily="50" charset="-128"/>
                        </a:rPr>
                        <a:t>21</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solidFill>
                      <a:schemeClr val="accent2">
                        <a:lumMod val="20000"/>
                        <a:lumOff val="80000"/>
                      </a:schemeClr>
                    </a:solidFill>
                  </a:tcPr>
                </a:tc>
                <a:extLst>
                  <a:ext uri="{0D108BD9-81ED-4DB2-BD59-A6C34878D82A}">
                    <a16:rowId xmlns:a16="http://schemas.microsoft.com/office/drawing/2014/main" val="3323152736"/>
                  </a:ext>
                </a:extLst>
              </a:tr>
              <a:tr h="40610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日本</a:t>
                      </a:r>
                    </a:p>
                  </a:txBody>
                  <a:tcPr marL="84406" marR="84406" marT="42203" marB="42203" anchor="ctr">
                    <a:lnR w="38100" cap="flat" cmpd="sng" algn="ctr">
                      <a:solidFill>
                        <a:schemeClr val="bg1"/>
                      </a:solidFill>
                      <a:prstDash val="solid"/>
                      <a:round/>
                      <a:headEnd type="none" w="med" len="med"/>
                      <a:tailEnd type="none" w="med" len="med"/>
                    </a:lnR>
                    <a:solidFill>
                      <a:srgbClr val="0070C0"/>
                    </a:solidFill>
                  </a:tcPr>
                </a:tc>
                <a:tc>
                  <a:txBody>
                    <a:bodyPr/>
                    <a:lstStyle/>
                    <a:p>
                      <a:pPr algn="ctr"/>
                      <a:r>
                        <a:rPr kumimoji="1" lang="en-US" altLang="ja-JP" sz="1300" dirty="0">
                          <a:latin typeface="Meiryo UI" panose="020B0604030504040204" pitchFamily="50" charset="-128"/>
                          <a:ea typeface="Meiryo UI" panose="020B0604030504040204" pitchFamily="50" charset="-128"/>
                        </a:rPr>
                        <a:t>29</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r>
                        <a:rPr kumimoji="1" lang="en-US" altLang="ja-JP" sz="1300" dirty="0">
                          <a:latin typeface="Meiryo UI" panose="020B0604030504040204" pitchFamily="50" charset="-128"/>
                          <a:ea typeface="Meiryo UI" panose="020B0604030504040204" pitchFamily="50" charset="-128"/>
                        </a:rPr>
                        <a:t>106</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solidFill>
                      <a:schemeClr val="accent2">
                        <a:lumMod val="20000"/>
                        <a:lumOff val="80000"/>
                      </a:schemeClr>
                    </a:solidFill>
                  </a:tcPr>
                </a:tc>
                <a:tc>
                  <a:txBody>
                    <a:bodyPr/>
                    <a:lstStyle/>
                    <a:p>
                      <a:pPr algn="ctr"/>
                      <a:r>
                        <a:rPr kumimoji="1" lang="en-US" altLang="ja-JP" sz="1300" dirty="0">
                          <a:latin typeface="Meiryo UI" panose="020B0604030504040204" pitchFamily="50" charset="-128"/>
                          <a:ea typeface="Meiryo UI" panose="020B0604030504040204" pitchFamily="50" charset="-128"/>
                        </a:rPr>
                        <a:t>18</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solidFill>
                      <a:schemeClr val="accent2">
                        <a:lumMod val="20000"/>
                        <a:lumOff val="80000"/>
                      </a:schemeClr>
                    </a:solidFill>
                  </a:tcPr>
                </a:tc>
                <a:tc>
                  <a:txBody>
                    <a:bodyPr/>
                    <a:lstStyle/>
                    <a:p>
                      <a:pPr algn="ctr"/>
                      <a:r>
                        <a:rPr kumimoji="1" lang="en-US" altLang="ja-JP" sz="1300" dirty="0">
                          <a:latin typeface="Meiryo UI" panose="020B0604030504040204" pitchFamily="50" charset="-128"/>
                          <a:ea typeface="Meiryo UI" panose="020B0604030504040204" pitchFamily="50" charset="-128"/>
                        </a:rPr>
                        <a:t>43</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solidFill>
                      <a:schemeClr val="accent2">
                        <a:lumMod val="20000"/>
                        <a:lumOff val="80000"/>
                      </a:schemeClr>
                    </a:solidFill>
                  </a:tcPr>
                </a:tc>
                <a:extLst>
                  <a:ext uri="{0D108BD9-81ED-4DB2-BD59-A6C34878D82A}">
                    <a16:rowId xmlns:a16="http://schemas.microsoft.com/office/drawing/2014/main" val="751098420"/>
                  </a:ext>
                </a:extLst>
              </a:tr>
              <a:tr h="40610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中国</a:t>
                      </a:r>
                    </a:p>
                  </a:txBody>
                  <a:tcPr marL="84406" marR="84406" marT="42203" marB="42203" anchor="ctr">
                    <a:lnR w="38100" cap="flat" cmpd="sng" algn="ctr">
                      <a:solidFill>
                        <a:schemeClr val="bg1"/>
                      </a:solidFill>
                      <a:prstDash val="solid"/>
                      <a:round/>
                      <a:headEnd type="none" w="med" len="med"/>
                      <a:tailEnd type="none" w="med" len="med"/>
                    </a:lnR>
                    <a:solidFill>
                      <a:srgbClr val="0070C0"/>
                    </a:solidFill>
                  </a:tcPr>
                </a:tc>
                <a:tc>
                  <a:txBody>
                    <a:bodyPr/>
                    <a:lstStyle/>
                    <a:p>
                      <a:pPr algn="ctr"/>
                      <a:r>
                        <a:rPr kumimoji="1" lang="en-US" altLang="ja-JP" sz="1300" dirty="0">
                          <a:latin typeface="Meiryo UI" panose="020B0604030504040204" pitchFamily="50" charset="-128"/>
                          <a:ea typeface="Meiryo UI" panose="020B0604030504040204" pitchFamily="50" charset="-128"/>
                        </a:rPr>
                        <a:t>31</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gn="ctr"/>
                      <a:r>
                        <a:rPr kumimoji="1" lang="en-US" altLang="ja-JP" sz="1300" dirty="0">
                          <a:latin typeface="Meiryo UI" panose="020B0604030504040204" pitchFamily="50" charset="-128"/>
                          <a:ea typeface="Meiryo UI" panose="020B0604030504040204" pitchFamily="50" charset="-128"/>
                        </a:rPr>
                        <a:t>43</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solidFill>
                      <a:schemeClr val="accent2">
                        <a:lumMod val="20000"/>
                        <a:lumOff val="80000"/>
                      </a:schemeClr>
                    </a:solidFill>
                  </a:tcPr>
                </a:tc>
                <a:tc>
                  <a:txBody>
                    <a:bodyPr/>
                    <a:lstStyle/>
                    <a:p>
                      <a:pPr algn="ctr"/>
                      <a:r>
                        <a:rPr kumimoji="1" lang="en-US" altLang="ja-JP" sz="1300" dirty="0">
                          <a:latin typeface="Meiryo UI" panose="020B0604030504040204" pitchFamily="50" charset="-128"/>
                          <a:ea typeface="Meiryo UI" panose="020B0604030504040204" pitchFamily="50" charset="-128"/>
                        </a:rPr>
                        <a:t>33</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solidFill>
                      <a:schemeClr val="accent2">
                        <a:lumMod val="20000"/>
                        <a:lumOff val="80000"/>
                      </a:schemeClr>
                    </a:solidFill>
                  </a:tcPr>
                </a:tc>
                <a:tc>
                  <a:txBody>
                    <a:bodyPr/>
                    <a:lstStyle/>
                    <a:p>
                      <a:pPr algn="ctr"/>
                      <a:r>
                        <a:rPr kumimoji="1" lang="en-US" altLang="ja-JP" sz="1300" dirty="0">
                          <a:latin typeface="Meiryo UI" panose="020B0604030504040204" pitchFamily="50" charset="-128"/>
                          <a:ea typeface="Meiryo UI" panose="020B0604030504040204" pitchFamily="50" charset="-128"/>
                        </a:rPr>
                        <a:t>28</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solidFill>
                      <a:schemeClr val="accent2">
                        <a:lumMod val="20000"/>
                        <a:lumOff val="80000"/>
                      </a:schemeClr>
                    </a:solidFill>
                  </a:tcPr>
                </a:tc>
                <a:extLst>
                  <a:ext uri="{0D108BD9-81ED-4DB2-BD59-A6C34878D82A}">
                    <a16:rowId xmlns:a16="http://schemas.microsoft.com/office/drawing/2014/main" val="3100241537"/>
                  </a:ext>
                </a:extLst>
              </a:tr>
            </a:tbl>
          </a:graphicData>
        </a:graphic>
      </p:graphicFrame>
      <p:sp>
        <p:nvSpPr>
          <p:cNvPr id="26" name="正方形/長方形 25"/>
          <p:cNvSpPr/>
          <p:nvPr/>
        </p:nvSpPr>
        <p:spPr>
          <a:xfrm>
            <a:off x="1146554" y="11961"/>
            <a:ext cx="9902446" cy="369332"/>
          </a:xfrm>
          <a:prstGeom prst="rect">
            <a:avLst/>
          </a:prstGeom>
          <a:solidFill>
            <a:srgbClr val="0070C0"/>
          </a:solidFill>
        </p:spPr>
        <p:txBody>
          <a:bodyPr wrap="square">
            <a:spAutoFit/>
          </a:bodyPr>
          <a:lstStyle/>
          <a:p>
            <a:pPr marL="177800" indent="-177800" algn="ctr"/>
            <a:r>
              <a:rPr lang="ja-JP"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アジアの主要都市との比較（英語力、ビジネス環境等）</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583288" y="723862"/>
            <a:ext cx="8928992" cy="40426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アジアの主要都市に比べて、日本の英語力、ビジネス環境は見劣りする状況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2"/>
          <p:cNvSpPr txBox="1">
            <a:spLocks/>
          </p:cNvSpPr>
          <p:nvPr/>
        </p:nvSpPr>
        <p:spPr>
          <a:xfrm>
            <a:off x="9849017" y="6387085"/>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4AC9B83D-17C3-4F2E-B0BA-D155CD364A7C}" type="slidenum">
              <a:rPr lang="ja-JP" altLang="en-US" sz="1200"/>
              <a:pPr algn="r">
                <a:defRPr/>
              </a:pPr>
              <a:t>60</a:t>
            </a:fld>
            <a:endParaRPr lang="ja-JP" altLang="en-US" sz="1200" dirty="0"/>
          </a:p>
        </p:txBody>
      </p:sp>
      <p:sp>
        <p:nvSpPr>
          <p:cNvPr id="19" name="正方形/長方形 18"/>
          <p:cNvSpPr/>
          <p:nvPr/>
        </p:nvSpPr>
        <p:spPr>
          <a:xfrm>
            <a:off x="1669313" y="5929831"/>
            <a:ext cx="4414687" cy="4051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p:cNvSpPr/>
          <p:nvPr/>
        </p:nvSpPr>
        <p:spPr>
          <a:xfrm>
            <a:off x="6445980" y="3627126"/>
            <a:ext cx="409823" cy="253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円/楕円 9"/>
          <p:cNvSpPr/>
          <p:nvPr/>
        </p:nvSpPr>
        <p:spPr>
          <a:xfrm>
            <a:off x="9074324" y="5241740"/>
            <a:ext cx="1178013" cy="21736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000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1143000" y="1"/>
            <a:ext cx="9906000" cy="408808"/>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defRPr/>
            </a:pPr>
            <a:r>
              <a:rPr lang="ja-JP"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prstClr val="white"/>
                </a:solidFill>
                <a:latin typeface="Meiryo UI" panose="020B0604030504040204" pitchFamily="50" charset="-128"/>
                <a:ea typeface="Meiryo UI" panose="020B0604030504040204" pitchFamily="50" charset="-128"/>
              </a:rPr>
              <a:t>大阪の大学の集積</a:t>
            </a:r>
          </a:p>
        </p:txBody>
      </p:sp>
      <p:sp>
        <p:nvSpPr>
          <p:cNvPr id="9" name="テキスト ボックス 8"/>
          <p:cNvSpPr txBox="1"/>
          <p:nvPr/>
        </p:nvSpPr>
        <p:spPr>
          <a:xfrm>
            <a:off x="1275229" y="497344"/>
            <a:ext cx="9641542" cy="800219"/>
          </a:xfrm>
          <a:prstGeom prst="rect">
            <a:avLst/>
          </a:prstGeom>
          <a:solidFill>
            <a:schemeClr val="accent1">
              <a:lumMod val="20000"/>
              <a:lumOff val="80000"/>
            </a:schemeClr>
          </a:solidFill>
          <a:ln w="12700" cmpd="dbl">
            <a:solidFill>
              <a:schemeClr val="tx1"/>
            </a:solidFill>
            <a:prstDash val="sysDash"/>
          </a:ln>
        </p:spPr>
        <p:txBody>
          <a:bodyPr wrap="square" rtlCol="0">
            <a:spAutoFit/>
          </a:bodyPr>
          <a:lstStyle/>
          <a:p>
            <a:pPr marL="177800" indent="-1778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a:t>
            </a:r>
            <a:r>
              <a:rPr lang="ja-JP" altLang="en-US" sz="1600" dirty="0">
                <a:solidFill>
                  <a:prstClr val="black"/>
                </a:solidFill>
                <a:latin typeface="Meiryo UI" panose="020B0604030504040204" pitchFamily="50" charset="-128"/>
                <a:ea typeface="Meiryo UI" panose="020B0604030504040204" pitchFamily="50" charset="-128"/>
              </a:rPr>
              <a:t>大阪府内には数多くの大学機関が集積（東京に次いで２番目（</a:t>
            </a:r>
            <a:r>
              <a:rPr lang="en-US" altLang="ja-JP" sz="1600" dirty="0">
                <a:solidFill>
                  <a:prstClr val="black"/>
                </a:solidFill>
                <a:latin typeface="Meiryo UI" panose="020B0604030504040204" pitchFamily="50" charset="-128"/>
                <a:ea typeface="Meiryo UI" panose="020B0604030504040204" pitchFamily="50" charset="-128"/>
              </a:rPr>
              <a:t>55</a:t>
            </a:r>
            <a:r>
              <a:rPr lang="ja-JP" altLang="en-US" sz="1600" dirty="0">
                <a:solidFill>
                  <a:prstClr val="black"/>
                </a:solidFill>
                <a:latin typeface="Meiryo UI" panose="020B0604030504040204" pitchFamily="50" charset="-128"/>
                <a:ea typeface="Meiryo UI" panose="020B0604030504040204" pitchFamily="50" charset="-128"/>
              </a:rPr>
              <a:t>校））しているが、工場等立地制限法の</a:t>
            </a:r>
            <a:endParaRPr lang="en-US" altLang="ja-JP" sz="1600" dirty="0">
              <a:solidFill>
                <a:prstClr val="black"/>
              </a:solidFill>
              <a:latin typeface="Meiryo UI" panose="020B0604030504040204" pitchFamily="50" charset="-128"/>
              <a:ea typeface="Meiryo UI" panose="020B0604030504040204" pitchFamily="50" charset="-128"/>
            </a:endParaRPr>
          </a:p>
          <a:p>
            <a:pPr marL="177800" indent="-177800">
              <a:defRPr/>
            </a:pPr>
            <a:r>
              <a:rPr lang="ja-JP" altLang="en-US" sz="1600" dirty="0">
                <a:solidFill>
                  <a:prstClr val="black"/>
                </a:solidFill>
                <a:latin typeface="Meiryo UI" panose="020B0604030504040204" pitchFamily="50" charset="-128"/>
                <a:ea typeface="Meiryo UI" panose="020B0604030504040204" pitchFamily="50" charset="-128"/>
              </a:rPr>
              <a:t>　　影響等により、郊外へ大学の移転が続き、大阪市は大学数や学生数が他都市に比べて極めて少ない。</a:t>
            </a:r>
            <a:endParaRPr lang="en-US" altLang="ja-JP" sz="1600" dirty="0">
              <a:solidFill>
                <a:prstClr val="black"/>
              </a:solidFill>
              <a:latin typeface="Meiryo UI" panose="020B0604030504040204" pitchFamily="50" charset="-128"/>
              <a:ea typeface="Meiryo UI" panose="020B0604030504040204" pitchFamily="50" charset="-128"/>
            </a:endParaRPr>
          </a:p>
          <a:p>
            <a:pPr marL="177800" indent="-177800">
              <a:defRPr/>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大阪府内の大学数は、５５校（平成</a:t>
            </a:r>
            <a:r>
              <a:rPr lang="en-US" altLang="ja-JP" sz="1400" dirty="0">
                <a:solidFill>
                  <a:prstClr val="black"/>
                </a:solidFill>
                <a:latin typeface="Meiryo UI" panose="020B0604030504040204" pitchFamily="50" charset="-128"/>
                <a:ea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rPr>
              <a:t>年度学校基本調査。大学本部のある学校数。）</a:t>
            </a:r>
            <a:endParaRPr lang="en-US" altLang="ja-JP" sz="1400" dirty="0">
              <a:solidFill>
                <a:prstClr val="black"/>
              </a:solidFill>
              <a:latin typeface="Meiryo UI" panose="020B0604030504040204" pitchFamily="50" charset="-128"/>
              <a:ea typeface="Meiryo UI" panose="020B0604030504040204" pitchFamily="50" charset="-128"/>
            </a:endParaRPr>
          </a:p>
        </p:txBody>
      </p:sp>
      <p:grpSp>
        <p:nvGrpSpPr>
          <p:cNvPr id="83" name="グループ化 82"/>
          <p:cNvGrpSpPr/>
          <p:nvPr/>
        </p:nvGrpSpPr>
        <p:grpSpPr>
          <a:xfrm>
            <a:off x="2274065" y="1460310"/>
            <a:ext cx="6468048" cy="5397690"/>
            <a:chOff x="459115" y="990587"/>
            <a:chExt cx="7032619" cy="5736608"/>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990587"/>
              <a:ext cx="5736608" cy="5736608"/>
            </a:xfrm>
            <a:prstGeom prst="rect">
              <a:avLst/>
            </a:prstGeom>
          </p:spPr>
        </p:pic>
        <p:sp>
          <p:nvSpPr>
            <p:cNvPr id="11" name="円/楕円 270"/>
            <p:cNvSpPr/>
            <p:nvPr/>
          </p:nvSpPr>
          <p:spPr>
            <a:xfrm>
              <a:off x="4909986" y="263063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12" name="直線コネクタ 11"/>
            <p:cNvCxnSpPr/>
            <p:nvPr/>
          </p:nvCxnSpPr>
          <p:spPr>
            <a:xfrm flipH="1">
              <a:off x="4957912" y="1541862"/>
              <a:ext cx="21506" cy="108877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789745" y="1393336"/>
              <a:ext cx="613509"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a:t>
              </a:r>
            </a:p>
          </p:txBody>
        </p:sp>
        <p:sp>
          <p:nvSpPr>
            <p:cNvPr id="16" name="円/楕円 270"/>
            <p:cNvSpPr/>
            <p:nvPr/>
          </p:nvSpPr>
          <p:spPr>
            <a:xfrm>
              <a:off x="4823683" y="424080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17" name="直線コネクタ 16"/>
            <p:cNvCxnSpPr/>
            <p:nvPr/>
          </p:nvCxnSpPr>
          <p:spPr>
            <a:xfrm>
              <a:off x="3965402" y="4076544"/>
              <a:ext cx="858281" cy="19470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157195" y="3977871"/>
              <a:ext cx="905742" cy="359812"/>
            </a:xfrm>
            <a:prstGeom prst="rect">
              <a:avLst/>
            </a:prstGeom>
            <a:noFill/>
          </p:spPr>
          <p:txBody>
            <a:bodyPr wrap="squar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20" name="円/楕円 270"/>
            <p:cNvSpPr/>
            <p:nvPr/>
          </p:nvSpPr>
          <p:spPr>
            <a:xfrm>
              <a:off x="4823682" y="4615948"/>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22" name="直線コネクタ 21"/>
            <p:cNvCxnSpPr/>
            <p:nvPr/>
          </p:nvCxnSpPr>
          <p:spPr>
            <a:xfrm>
              <a:off x="3895078" y="4445255"/>
              <a:ext cx="928604" cy="20020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066921" y="4379893"/>
              <a:ext cx="914711" cy="179906"/>
            </a:xfrm>
            <a:prstGeom prst="rect">
              <a:avLst/>
            </a:prstGeom>
            <a:noFill/>
          </p:spPr>
          <p:txBody>
            <a:bodyPr wrap="squar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24" name="円/楕円 270"/>
            <p:cNvSpPr/>
            <p:nvPr/>
          </p:nvSpPr>
          <p:spPr>
            <a:xfrm>
              <a:off x="5515095" y="236393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25" name="直線コネクタ 24"/>
            <p:cNvCxnSpPr/>
            <p:nvPr/>
          </p:nvCxnSpPr>
          <p:spPr>
            <a:xfrm flipH="1">
              <a:off x="5574163" y="1947414"/>
              <a:ext cx="498271" cy="42516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090494" y="1834331"/>
              <a:ext cx="923831" cy="179906"/>
            </a:xfrm>
            <a:prstGeom prst="rect">
              <a:avLst/>
            </a:prstGeom>
            <a:noFill/>
          </p:spPr>
          <p:txBody>
            <a:bodyPr wrap="squar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28" name="円/楕円 270"/>
            <p:cNvSpPr/>
            <p:nvPr/>
          </p:nvSpPr>
          <p:spPr>
            <a:xfrm>
              <a:off x="5040375" y="3255702"/>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29" name="直線コネクタ 28"/>
            <p:cNvCxnSpPr>
              <a:stCxn id="32" idx="3"/>
            </p:cNvCxnSpPr>
            <p:nvPr/>
          </p:nvCxnSpPr>
          <p:spPr>
            <a:xfrm>
              <a:off x="4070967" y="3224295"/>
              <a:ext cx="969408" cy="5655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224581" y="3139656"/>
              <a:ext cx="920264"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大阪工業大学</a:t>
              </a:r>
            </a:p>
          </p:txBody>
        </p:sp>
        <p:sp>
          <p:nvSpPr>
            <p:cNvPr id="33" name="円/楕円 270"/>
            <p:cNvSpPr/>
            <p:nvPr/>
          </p:nvSpPr>
          <p:spPr>
            <a:xfrm>
              <a:off x="5657384" y="3416572"/>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34" name="直線コネクタ 33"/>
            <p:cNvCxnSpPr/>
            <p:nvPr/>
          </p:nvCxnSpPr>
          <p:spPr>
            <a:xfrm flipH="1" flipV="1">
              <a:off x="5743411" y="3445934"/>
              <a:ext cx="436955" cy="6066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193605" y="3443410"/>
              <a:ext cx="920264"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大阪産業大学</a:t>
              </a:r>
            </a:p>
          </p:txBody>
        </p:sp>
        <p:sp>
          <p:nvSpPr>
            <p:cNvPr id="38" name="円/楕円 270"/>
            <p:cNvSpPr/>
            <p:nvPr/>
          </p:nvSpPr>
          <p:spPr>
            <a:xfrm>
              <a:off x="5558108" y="3032997"/>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39" name="直線コネクタ 38"/>
            <p:cNvCxnSpPr>
              <a:stCxn id="41" idx="1"/>
            </p:cNvCxnSpPr>
            <p:nvPr/>
          </p:nvCxnSpPr>
          <p:spPr>
            <a:xfrm flipH="1" flipV="1">
              <a:off x="5647665" y="3092114"/>
              <a:ext cx="557364" cy="13972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205029" y="3147204"/>
              <a:ext cx="1227018"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大阪電気通信大学</a:t>
              </a:r>
            </a:p>
          </p:txBody>
        </p:sp>
        <p:sp>
          <p:nvSpPr>
            <p:cNvPr id="42" name="円/楕円 270"/>
            <p:cNvSpPr/>
            <p:nvPr/>
          </p:nvSpPr>
          <p:spPr>
            <a:xfrm>
              <a:off x="4866266" y="2952776"/>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44" name="直線コネクタ 43"/>
            <p:cNvCxnSpPr/>
            <p:nvPr/>
          </p:nvCxnSpPr>
          <p:spPr>
            <a:xfrm>
              <a:off x="4203762" y="2981426"/>
              <a:ext cx="662504" cy="1436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690801" y="2902764"/>
              <a:ext cx="613509"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関西大学</a:t>
              </a:r>
            </a:p>
          </p:txBody>
        </p:sp>
        <p:sp>
          <p:nvSpPr>
            <p:cNvPr id="47" name="円/楕円 270"/>
            <p:cNvSpPr/>
            <p:nvPr/>
          </p:nvSpPr>
          <p:spPr>
            <a:xfrm>
              <a:off x="5671507" y="2651973"/>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48" name="直線コネクタ 47"/>
            <p:cNvCxnSpPr/>
            <p:nvPr/>
          </p:nvCxnSpPr>
          <p:spPr>
            <a:xfrm flipH="1" flipV="1">
              <a:off x="5752058" y="2706987"/>
              <a:ext cx="647974" cy="12221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433028" y="2754081"/>
              <a:ext cx="920264"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関西医科大学</a:t>
              </a:r>
            </a:p>
          </p:txBody>
        </p:sp>
        <p:sp>
          <p:nvSpPr>
            <p:cNvPr id="35" name="円/楕円 270"/>
            <p:cNvSpPr/>
            <p:nvPr/>
          </p:nvSpPr>
          <p:spPr>
            <a:xfrm>
              <a:off x="5285340" y="382516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36" name="直線コネクタ 35"/>
            <p:cNvCxnSpPr/>
            <p:nvPr/>
          </p:nvCxnSpPr>
          <p:spPr>
            <a:xfrm flipH="1" flipV="1">
              <a:off x="5371367" y="3858298"/>
              <a:ext cx="587725" cy="988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997903" y="3773816"/>
              <a:ext cx="613509"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近畿大学</a:t>
              </a:r>
            </a:p>
          </p:txBody>
        </p:sp>
        <p:sp>
          <p:nvSpPr>
            <p:cNvPr id="43" name="円/楕円 270"/>
            <p:cNvSpPr/>
            <p:nvPr/>
          </p:nvSpPr>
          <p:spPr>
            <a:xfrm>
              <a:off x="5429068" y="293293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45" name="直線コネクタ 44"/>
            <p:cNvCxnSpPr/>
            <p:nvPr/>
          </p:nvCxnSpPr>
          <p:spPr>
            <a:xfrm flipH="1" flipV="1">
              <a:off x="5498676" y="2965710"/>
              <a:ext cx="833657" cy="6753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332333" y="2949748"/>
              <a:ext cx="613509"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摂南大学</a:t>
              </a:r>
            </a:p>
          </p:txBody>
        </p:sp>
        <p:sp>
          <p:nvSpPr>
            <p:cNvPr id="52" name="円/楕円 270"/>
            <p:cNvSpPr/>
            <p:nvPr/>
          </p:nvSpPr>
          <p:spPr>
            <a:xfrm>
              <a:off x="5671506" y="4492692"/>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53" name="直線コネクタ 52"/>
            <p:cNvCxnSpPr/>
            <p:nvPr/>
          </p:nvCxnSpPr>
          <p:spPr>
            <a:xfrm flipH="1">
              <a:off x="5743411" y="4524014"/>
              <a:ext cx="289962" cy="652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6033373" y="4453597"/>
              <a:ext cx="920264"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大阪教育大学</a:t>
              </a:r>
            </a:p>
          </p:txBody>
        </p:sp>
        <p:sp>
          <p:nvSpPr>
            <p:cNvPr id="55" name="円/楕円 270"/>
            <p:cNvSpPr/>
            <p:nvPr/>
          </p:nvSpPr>
          <p:spPr>
            <a:xfrm>
              <a:off x="5571357" y="489084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56" name="直線コネクタ 55"/>
            <p:cNvCxnSpPr/>
            <p:nvPr/>
          </p:nvCxnSpPr>
          <p:spPr>
            <a:xfrm flipH="1" flipV="1">
              <a:off x="5632856" y="4934427"/>
              <a:ext cx="365046" cy="5152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983861" y="4918031"/>
              <a:ext cx="920264"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大阪芸術大学</a:t>
              </a:r>
            </a:p>
          </p:txBody>
        </p:sp>
        <p:sp>
          <p:nvSpPr>
            <p:cNvPr id="58" name="円/楕円 270"/>
            <p:cNvSpPr/>
            <p:nvPr/>
          </p:nvSpPr>
          <p:spPr>
            <a:xfrm>
              <a:off x="5772365" y="2542318"/>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59" name="直線コネクタ 58"/>
            <p:cNvCxnSpPr/>
            <p:nvPr/>
          </p:nvCxnSpPr>
          <p:spPr>
            <a:xfrm flipH="1" flipV="1">
              <a:off x="5844251" y="2592623"/>
              <a:ext cx="555781" cy="4382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6418093" y="2557306"/>
              <a:ext cx="1073641"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関西外国語大学</a:t>
              </a:r>
            </a:p>
          </p:txBody>
        </p:sp>
        <p:sp>
          <p:nvSpPr>
            <p:cNvPr id="63" name="円/楕円 270"/>
            <p:cNvSpPr/>
            <p:nvPr/>
          </p:nvSpPr>
          <p:spPr>
            <a:xfrm>
              <a:off x="5817426" y="244892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64" name="直線コネクタ 63"/>
            <p:cNvCxnSpPr/>
            <p:nvPr/>
          </p:nvCxnSpPr>
          <p:spPr>
            <a:xfrm flipH="1">
              <a:off x="5903567" y="2457181"/>
              <a:ext cx="455204" cy="2129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376832" y="2349375"/>
              <a:ext cx="920264"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大阪歯科大学</a:t>
              </a:r>
            </a:p>
          </p:txBody>
        </p:sp>
        <p:sp>
          <p:nvSpPr>
            <p:cNvPr id="67" name="円/楕円 270"/>
            <p:cNvSpPr/>
            <p:nvPr/>
          </p:nvSpPr>
          <p:spPr>
            <a:xfrm>
              <a:off x="4016487" y="5792337"/>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68" name="直線コネクタ 67"/>
            <p:cNvCxnSpPr/>
            <p:nvPr/>
          </p:nvCxnSpPr>
          <p:spPr>
            <a:xfrm flipH="1" flipV="1">
              <a:off x="4081573" y="5845232"/>
              <a:ext cx="446739" cy="32131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438961" y="6169768"/>
              <a:ext cx="920264"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大阪体育大学</a:t>
              </a:r>
            </a:p>
          </p:txBody>
        </p:sp>
        <p:sp>
          <p:nvSpPr>
            <p:cNvPr id="60" name="円/楕円 270"/>
            <p:cNvSpPr/>
            <p:nvPr/>
          </p:nvSpPr>
          <p:spPr>
            <a:xfrm>
              <a:off x="3879375" y="5691922"/>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62" name="直線コネクタ 61"/>
            <p:cNvCxnSpPr/>
            <p:nvPr/>
          </p:nvCxnSpPr>
          <p:spPr>
            <a:xfrm flipH="1" flipV="1">
              <a:off x="3494655" y="5264090"/>
              <a:ext cx="400424" cy="43908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001139" y="5111836"/>
              <a:ext cx="920264"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大阪観光大学</a:t>
              </a:r>
            </a:p>
          </p:txBody>
        </p:sp>
        <p:sp>
          <p:nvSpPr>
            <p:cNvPr id="69" name="円/楕円 270"/>
            <p:cNvSpPr/>
            <p:nvPr/>
          </p:nvSpPr>
          <p:spPr>
            <a:xfrm>
              <a:off x="4996013" y="430171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71" name="直線コネクタ 70"/>
            <p:cNvCxnSpPr/>
            <p:nvPr/>
          </p:nvCxnSpPr>
          <p:spPr>
            <a:xfrm flipH="1">
              <a:off x="5072330" y="4162212"/>
              <a:ext cx="850488" cy="14659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923886" y="4076544"/>
              <a:ext cx="613509" cy="179906"/>
            </a:xfrm>
            <a:prstGeom prst="rect">
              <a:avLst/>
            </a:prstGeom>
            <a:noFill/>
          </p:spPr>
          <p:txBody>
            <a:bodyPr wrap="non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阪南大学</a:t>
              </a:r>
            </a:p>
          </p:txBody>
        </p:sp>
        <p:sp>
          <p:nvSpPr>
            <p:cNvPr id="73" name="円/楕円 270"/>
            <p:cNvSpPr/>
            <p:nvPr/>
          </p:nvSpPr>
          <p:spPr>
            <a:xfrm>
              <a:off x="5265774" y="224221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74" name="直線コネクタ 73"/>
            <p:cNvCxnSpPr/>
            <p:nvPr/>
          </p:nvCxnSpPr>
          <p:spPr>
            <a:xfrm flipH="1">
              <a:off x="5322221" y="1820585"/>
              <a:ext cx="498271" cy="42516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5754762" y="1673847"/>
              <a:ext cx="998540" cy="179906"/>
            </a:xfrm>
            <a:prstGeom prst="rect">
              <a:avLst/>
            </a:prstGeom>
            <a:noFill/>
          </p:spPr>
          <p:txBody>
            <a:bodyPr wrap="squar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大阪薬科大学</a:t>
              </a:r>
            </a:p>
          </p:txBody>
        </p:sp>
        <p:sp>
          <p:nvSpPr>
            <p:cNvPr id="8" name="正方形/長方形 7"/>
            <p:cNvSpPr/>
            <p:nvPr/>
          </p:nvSpPr>
          <p:spPr>
            <a:xfrm>
              <a:off x="4109777" y="3231842"/>
              <a:ext cx="1175563" cy="1087237"/>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a:solidFill>
                  <a:prstClr val="black"/>
                </a:solidFill>
                <a:latin typeface="Calibri" panose="020F0502020204030204"/>
                <a:ea typeface="游ゴシック" panose="020B0400000000000000" pitchFamily="50" charset="-128"/>
              </a:endParaRPr>
            </a:p>
          </p:txBody>
        </p:sp>
        <p:cxnSp>
          <p:nvCxnSpPr>
            <p:cNvPr id="76" name="直線コネクタ 75"/>
            <p:cNvCxnSpPr/>
            <p:nvPr/>
          </p:nvCxnSpPr>
          <p:spPr>
            <a:xfrm>
              <a:off x="2878732" y="3317382"/>
              <a:ext cx="1211962" cy="33519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59115" y="1942015"/>
              <a:ext cx="2410970" cy="3581763"/>
            </a:xfrm>
            <a:prstGeom prst="rect">
              <a:avLst/>
            </a:prstGeom>
            <a:noFill/>
            <a:ln>
              <a:solidFill>
                <a:schemeClr val="tx1"/>
              </a:solidFill>
            </a:ln>
          </p:spPr>
          <p:txBody>
            <a:bodyPr wrap="square" rtlCol="0">
              <a:spAutoFit/>
            </a:bodyPr>
            <a:lstStyle/>
            <a:p>
              <a:pPr>
                <a:defRPr/>
              </a:pPr>
              <a:r>
                <a:rPr lang="ja-JP" altLang="en-US" sz="1200" b="1" u="sng" dirty="0">
                  <a:solidFill>
                    <a:prstClr val="black"/>
                  </a:solidFill>
                  <a:latin typeface="Meiryo UI" panose="020B0604030504040204" pitchFamily="50" charset="-128"/>
                  <a:ea typeface="Meiryo UI" panose="020B0604030504040204" pitchFamily="50" charset="-128"/>
                </a:rPr>
                <a:t>大阪市内には、サテライトキャンパスは多数あるものの、</a:t>
              </a:r>
              <a:endParaRPr lang="en-US" altLang="ja-JP" sz="1200" b="1" u="sng" dirty="0">
                <a:solidFill>
                  <a:prstClr val="black"/>
                </a:solidFill>
                <a:latin typeface="Meiryo UI" panose="020B0604030504040204" pitchFamily="50" charset="-128"/>
                <a:ea typeface="Meiryo UI" panose="020B0604030504040204" pitchFamily="50" charset="-128"/>
              </a:endParaRPr>
            </a:p>
            <a:p>
              <a:pPr>
                <a:defRPr/>
              </a:pPr>
              <a:r>
                <a:rPr lang="ja-JP" altLang="en-US" sz="1200" b="1" u="sng" dirty="0">
                  <a:solidFill>
                    <a:prstClr val="black"/>
                  </a:solidFill>
                  <a:latin typeface="Meiryo UI" panose="020B0604030504040204" pitchFamily="50" charset="-128"/>
                  <a:ea typeface="Meiryo UI" panose="020B0604030504040204" pitchFamily="50" charset="-128"/>
                </a:rPr>
                <a:t>大学の本キャンパスは少ない。</a:t>
              </a:r>
              <a:endParaRPr lang="en-US" altLang="ja-JP" sz="1200" b="1" u="sng"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■サテライトキャンパス</a:t>
              </a:r>
              <a:r>
                <a:rPr lang="en-US" altLang="ja-JP" sz="1100" dirty="0">
                  <a:solidFill>
                    <a:prstClr val="black"/>
                  </a:solidFill>
                  <a:latin typeface="Meiryo UI" panose="020B0604030504040204" pitchFamily="50" charset="-128"/>
                  <a:ea typeface="Meiryo UI" panose="020B0604030504040204" pitchFamily="50" charset="-128"/>
                </a:rPr>
                <a:t/>
              </a:r>
              <a:br>
                <a:rPr lang="en-US" altLang="ja-JP" sz="1100" dirty="0">
                  <a:solidFill>
                    <a:prstClr val="black"/>
                  </a:solidFill>
                  <a:latin typeface="Meiryo UI" panose="020B0604030504040204" pitchFamily="50" charset="-128"/>
                  <a:ea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rPr>
                <a:t>　～大阪市内～</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・高知工科大学大学院</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・関西学院大学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・立命館大学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・奈良女子大学大学院</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・同志社大学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・名古屋商科大学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・徳島大学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・香川大学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・神戸大学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・上智大学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・龍谷大学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・神戸芸術工科大学</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・京都造形芸術大学　　など</a:t>
              </a:r>
              <a:r>
                <a:rPr lang="ja-JP" altLang="en-US" sz="1200" dirty="0">
                  <a:solidFill>
                    <a:prstClr val="black"/>
                  </a:solidFill>
                  <a:latin typeface="Meiryo UI" panose="020B0604030504040204" pitchFamily="50" charset="-128"/>
                  <a:ea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endParaRPr>
            </a:p>
          </p:txBody>
        </p:sp>
      </p:grpSp>
      <p:sp>
        <p:nvSpPr>
          <p:cNvPr id="81" name="テキスト ボックス 80"/>
          <p:cNvSpPr txBox="1"/>
          <p:nvPr/>
        </p:nvSpPr>
        <p:spPr>
          <a:xfrm>
            <a:off x="2590800" y="6339045"/>
            <a:ext cx="838200" cy="369332"/>
          </a:xfrm>
          <a:prstGeom prst="rect">
            <a:avLst/>
          </a:prstGeom>
          <a:solidFill>
            <a:schemeClr val="bg1"/>
          </a:solidFill>
        </p:spPr>
        <p:txBody>
          <a:bodyPr wrap="square" rtlCol="0">
            <a:spAutoFit/>
          </a:bodyPr>
          <a:lstStyle/>
          <a:p>
            <a:pPr>
              <a:defRPr/>
            </a:pPr>
            <a:endParaRPr lang="ja-JP" altLang="en-US" dirty="0">
              <a:solidFill>
                <a:prstClr val="black"/>
              </a:solidFill>
              <a:latin typeface="Calibri" panose="020F0502020204030204"/>
              <a:ea typeface="游ゴシック" panose="020B0400000000000000" pitchFamily="50" charset="-128"/>
            </a:endParaRPr>
          </a:p>
        </p:txBody>
      </p:sp>
      <p:sp>
        <p:nvSpPr>
          <p:cNvPr id="2" name="テキスト ボックス 1"/>
          <p:cNvSpPr txBox="1"/>
          <p:nvPr/>
        </p:nvSpPr>
        <p:spPr>
          <a:xfrm>
            <a:off x="1870524" y="1479536"/>
            <a:ext cx="3238768" cy="338554"/>
          </a:xfrm>
          <a:prstGeom prst="rect">
            <a:avLst/>
          </a:prstGeom>
          <a:noFill/>
        </p:spPr>
        <p:txBody>
          <a:bodyPr wrap="square" rtlCol="0">
            <a:spAutoFit/>
          </a:bodyPr>
          <a:lstStyle/>
          <a:p>
            <a:pPr>
              <a:defRPr/>
            </a:pPr>
            <a:r>
              <a:rPr lang="ja-JP" altLang="en-US" sz="1600" dirty="0">
                <a:solidFill>
                  <a:prstClr val="black"/>
                </a:solidFill>
                <a:latin typeface="Meiryo UI" panose="020B0604030504040204" pitchFamily="50" charset="-128"/>
                <a:ea typeface="Meiryo UI" panose="020B0604030504040204" pitchFamily="50" charset="-128"/>
              </a:rPr>
              <a:t>＜大阪府内大学所在地（一部）＞</a:t>
            </a:r>
          </a:p>
        </p:txBody>
      </p:sp>
      <p:sp>
        <p:nvSpPr>
          <p:cNvPr id="77" name="円/楕円 270"/>
          <p:cNvSpPr/>
          <p:nvPr/>
        </p:nvSpPr>
        <p:spPr>
          <a:xfrm>
            <a:off x="5569508" y="407389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cxnSp>
        <p:nvCxnSpPr>
          <p:cNvPr id="78" name="直線コネクタ 77"/>
          <p:cNvCxnSpPr/>
          <p:nvPr/>
        </p:nvCxnSpPr>
        <p:spPr>
          <a:xfrm>
            <a:off x="5225731" y="3995666"/>
            <a:ext cx="338426" cy="10898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4302040" y="3895685"/>
            <a:ext cx="1013822" cy="169277"/>
          </a:xfrm>
          <a:prstGeom prst="rect">
            <a:avLst/>
          </a:prstGeom>
          <a:noFill/>
        </p:spPr>
        <p:txBody>
          <a:bodyPr wrap="square" lIns="0" tIns="0" rIns="0" bIns="0"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森ノ宮医療大学</a:t>
            </a:r>
          </a:p>
        </p:txBody>
      </p:sp>
      <p:sp>
        <p:nvSpPr>
          <p:cNvPr id="3" name="スライド番号プレースホルダー 2"/>
          <p:cNvSpPr>
            <a:spLocks noGrp="1"/>
          </p:cNvSpPr>
          <p:nvPr>
            <p:ph type="sldNum" sz="quarter" idx="12"/>
          </p:nvPr>
        </p:nvSpPr>
        <p:spPr>
          <a:xfrm>
            <a:off x="9286212" y="6343252"/>
            <a:ext cx="2743200" cy="365125"/>
          </a:xfrm>
        </p:spPr>
        <p:txBody>
          <a:bodyPr/>
          <a:lstStyle/>
          <a:p>
            <a:fld id="{825D378E-ED99-4649-A88A-944E4C47FAFD}" type="slidenum">
              <a:rPr kumimoji="1" lang="ja-JP" altLang="en-US" smtClean="0"/>
              <a:t>61</a:t>
            </a:fld>
            <a:endParaRPr kumimoji="1" lang="ja-JP" altLang="en-US" dirty="0"/>
          </a:p>
        </p:txBody>
      </p:sp>
    </p:spTree>
    <p:extLst>
      <p:ext uri="{BB962C8B-B14F-4D97-AF65-F5344CB8AC3E}">
        <p14:creationId xmlns:p14="http://schemas.microsoft.com/office/powerpoint/2010/main" val="2366914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559498" y="4264490"/>
            <a:ext cx="8976535"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○大阪から海外に留学する学生数</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か月未満の留学を除く）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endParaRPr lang="ja-JP" altLang="en-US" sz="1200" dirty="0"/>
          </a:p>
        </p:txBody>
      </p:sp>
      <p:sp>
        <p:nvSpPr>
          <p:cNvPr id="6" name="テキスト ボックス 5"/>
          <p:cNvSpPr txBox="1"/>
          <p:nvPr/>
        </p:nvSpPr>
        <p:spPr>
          <a:xfrm>
            <a:off x="1653595" y="6213710"/>
            <a:ext cx="8882436" cy="415498"/>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日本国内の大学等と諸外国の大学等との学生交流に関する協定等に基づき、教育又は研究等を目的として、海外の大学等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（海外に所在する日本の大学等の分校は除く。）で留学を開始した日本人学生の数</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156660" y="15442"/>
            <a:ext cx="989234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大学のグローバル化・グローバル人材の育成状況</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561282" y="2015044"/>
            <a:ext cx="8567166" cy="677108"/>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世界大学ランキング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a:t> </a:t>
            </a:r>
            <a:r>
              <a:rPr lang="en-US" altLang="ja-JP" sz="1200" dirty="0" err="1"/>
              <a:t>Quacquarelli</a:t>
            </a:r>
            <a:r>
              <a:rPr lang="en-US" altLang="ja-JP" sz="1200" dirty="0"/>
              <a:t> Symonds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t> QS World University Rankings 2021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」ホームページ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学術界からの評判、企業からの評判、論文の引用数、</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指数（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H-index</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項目の得点を個別に算出し、それらの合計により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TOP1,000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の大学を選出している。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
          <p:cNvGraphicFramePr>
            <a:graphicFrameLocks noGrp="1"/>
          </p:cNvGraphicFramePr>
          <p:nvPr>
            <p:extLst/>
          </p:nvPr>
        </p:nvGraphicFramePr>
        <p:xfrm>
          <a:off x="1764264" y="2672189"/>
          <a:ext cx="8690876" cy="1044844"/>
        </p:xfrm>
        <a:graphic>
          <a:graphicData uri="http://schemas.openxmlformats.org/drawingml/2006/table">
            <a:tbl>
              <a:tblPr firstRow="1" bandRow="1">
                <a:tableStyleId>{5C22544A-7EE6-4342-B048-85BDC9FD1C3A}</a:tableStyleId>
              </a:tblPr>
              <a:tblGrid>
                <a:gridCol w="828744">
                  <a:extLst>
                    <a:ext uri="{9D8B030D-6E8A-4147-A177-3AD203B41FA5}">
                      <a16:colId xmlns:a16="http://schemas.microsoft.com/office/drawing/2014/main" val="20000"/>
                    </a:ext>
                  </a:extLst>
                </a:gridCol>
                <a:gridCol w="1453421">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656183">
                  <a:extLst>
                    <a:ext uri="{9D8B030D-6E8A-4147-A177-3AD203B41FA5}">
                      <a16:colId xmlns:a16="http://schemas.microsoft.com/office/drawing/2014/main" val="20005"/>
                    </a:ext>
                  </a:extLst>
                </a:gridCol>
              </a:tblGrid>
              <a:tr h="293888">
                <a:tc>
                  <a:txBody>
                    <a:bodyPr/>
                    <a:lstStyle/>
                    <a:p>
                      <a:pPr>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ランキング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anchor="ctr"/>
                </a:tc>
                <a:tc>
                  <a:txBody>
                    <a:bodyPr/>
                    <a:lstStyle/>
                    <a:p>
                      <a:pPr algn="ctr">
                        <a:lnSpc>
                          <a:spcPts val="12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750956">
                <a:tc>
                  <a:txBody>
                    <a:bodyPr/>
                    <a:lstStyle/>
                    <a:p>
                      <a:pPr algn="ctr">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大学名</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l" fontAlgn="ctr">
                        <a:lnSpc>
                          <a:spcPts val="1200"/>
                        </a:lnSpc>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東京大学（東京都）</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l" fontAlgn="ctr">
                        <a:lnSpc>
                          <a:spcPts val="1200"/>
                        </a:lnSpc>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京都大学（京都府）</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l" fontAlgn="ctr">
                        <a:lnSpc>
                          <a:spcPts val="1200"/>
                        </a:lnSpc>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東京工業大学（東京都）</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l" fontAlgn="ctr">
                        <a:lnSpc>
                          <a:spcPts val="1200"/>
                        </a:lnSpc>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大阪大学（大阪府）</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l" fontAlgn="ctr">
                        <a:lnSpc>
                          <a:spcPts val="1200"/>
                        </a:lnSpc>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東北大学（宮城県）</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5" name="表 4"/>
          <p:cNvGraphicFramePr>
            <a:graphicFrameLocks noGrp="1"/>
          </p:cNvGraphicFramePr>
          <p:nvPr>
            <p:extLst/>
          </p:nvPr>
        </p:nvGraphicFramePr>
        <p:xfrm>
          <a:off x="1783268" y="4609281"/>
          <a:ext cx="8671877" cy="1485580"/>
        </p:xfrm>
        <a:graphic>
          <a:graphicData uri="http://schemas.openxmlformats.org/drawingml/2006/table">
            <a:tbl>
              <a:tblPr firstRow="1" bandRow="1">
                <a:tableStyleId>{5C22544A-7EE6-4342-B048-85BDC9FD1C3A}</a:tableStyleId>
              </a:tblPr>
              <a:tblGrid>
                <a:gridCol w="928357">
                  <a:extLst>
                    <a:ext uri="{9D8B030D-6E8A-4147-A177-3AD203B41FA5}">
                      <a16:colId xmlns:a16="http://schemas.microsoft.com/office/drawing/2014/main" val="20000"/>
                    </a:ext>
                  </a:extLst>
                </a:gridCol>
                <a:gridCol w="774352">
                  <a:extLst>
                    <a:ext uri="{9D8B030D-6E8A-4147-A177-3AD203B41FA5}">
                      <a16:colId xmlns:a16="http://schemas.microsoft.com/office/drawing/2014/main" val="20001"/>
                    </a:ext>
                  </a:extLst>
                </a:gridCol>
                <a:gridCol w="774352">
                  <a:extLst>
                    <a:ext uri="{9D8B030D-6E8A-4147-A177-3AD203B41FA5}">
                      <a16:colId xmlns:a16="http://schemas.microsoft.com/office/drawing/2014/main" val="20002"/>
                    </a:ext>
                  </a:extLst>
                </a:gridCol>
                <a:gridCol w="774352">
                  <a:extLst>
                    <a:ext uri="{9D8B030D-6E8A-4147-A177-3AD203B41FA5}">
                      <a16:colId xmlns:a16="http://schemas.microsoft.com/office/drawing/2014/main" val="20003"/>
                    </a:ext>
                  </a:extLst>
                </a:gridCol>
                <a:gridCol w="774352">
                  <a:extLst>
                    <a:ext uri="{9D8B030D-6E8A-4147-A177-3AD203B41FA5}">
                      <a16:colId xmlns:a16="http://schemas.microsoft.com/office/drawing/2014/main" val="20004"/>
                    </a:ext>
                  </a:extLst>
                </a:gridCol>
                <a:gridCol w="774352">
                  <a:extLst>
                    <a:ext uri="{9D8B030D-6E8A-4147-A177-3AD203B41FA5}">
                      <a16:colId xmlns:a16="http://schemas.microsoft.com/office/drawing/2014/main" val="20005"/>
                    </a:ext>
                  </a:extLst>
                </a:gridCol>
                <a:gridCol w="774352">
                  <a:extLst>
                    <a:ext uri="{9D8B030D-6E8A-4147-A177-3AD203B41FA5}">
                      <a16:colId xmlns:a16="http://schemas.microsoft.com/office/drawing/2014/main" val="20006"/>
                    </a:ext>
                  </a:extLst>
                </a:gridCol>
                <a:gridCol w="774352">
                  <a:extLst>
                    <a:ext uri="{9D8B030D-6E8A-4147-A177-3AD203B41FA5}">
                      <a16:colId xmlns:a16="http://schemas.microsoft.com/office/drawing/2014/main" val="20007"/>
                    </a:ext>
                  </a:extLst>
                </a:gridCol>
                <a:gridCol w="774352">
                  <a:extLst>
                    <a:ext uri="{9D8B030D-6E8A-4147-A177-3AD203B41FA5}">
                      <a16:colId xmlns:a16="http://schemas.microsoft.com/office/drawing/2014/main" val="20008"/>
                    </a:ext>
                  </a:extLst>
                </a:gridCol>
                <a:gridCol w="774352">
                  <a:extLst>
                    <a:ext uri="{9D8B030D-6E8A-4147-A177-3AD203B41FA5}">
                      <a16:colId xmlns:a16="http://schemas.microsoft.com/office/drawing/2014/main" val="2043754674"/>
                    </a:ext>
                  </a:extLst>
                </a:gridCol>
                <a:gridCol w="774352">
                  <a:extLst>
                    <a:ext uri="{9D8B030D-6E8A-4147-A177-3AD203B41FA5}">
                      <a16:colId xmlns:a16="http://schemas.microsoft.com/office/drawing/2014/main" val="2012136500"/>
                    </a:ext>
                  </a:extLst>
                </a:gridCol>
              </a:tblGrid>
              <a:tr h="403044">
                <a:tc>
                  <a:txBody>
                    <a:bodyPr/>
                    <a:lstStyle/>
                    <a:p>
                      <a:pPr>
                        <a:lnSpc>
                          <a:spcPts val="12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(H21)</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2010</a:t>
                      </a:r>
                    </a:p>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(H22)</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2011</a:t>
                      </a:r>
                    </a:p>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(H23)</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2012</a:t>
                      </a:r>
                    </a:p>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(H24)</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2013</a:t>
                      </a:r>
                    </a:p>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(H25)</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2014</a:t>
                      </a:r>
                    </a:p>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(H26)</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2015</a:t>
                      </a:r>
                    </a:p>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(H27)</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2016</a:t>
                      </a:r>
                    </a:p>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(H28)</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H29)</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2018</a:t>
                      </a:r>
                    </a:p>
                    <a:p>
                      <a:pPr algn="ctr">
                        <a:lnSpc>
                          <a:spcPts val="1200"/>
                        </a:lnSpc>
                      </a:pPr>
                      <a:r>
                        <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(H30)</a:t>
                      </a:r>
                    </a:p>
                    <a:p>
                      <a:pPr algn="ctr">
                        <a:lnSpc>
                          <a:spcPts val="1200"/>
                        </a:lnSpc>
                      </a:pP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270350">
                <a:tc>
                  <a:txBody>
                    <a:bodyPr/>
                    <a:lstStyle/>
                    <a:p>
                      <a:pPr>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1,524</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1,587</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1,908</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1,927</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2,077</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2,678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2,620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3,618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3,122</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3,045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270350">
                <a:tc>
                  <a:txBody>
                    <a:bodyPr/>
                    <a:lstStyle/>
                    <a:p>
                      <a:pPr>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10,437</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11,182</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12,399</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13,456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14,268</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16,236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17,165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19,408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19,838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20,533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270350">
                <a:tc>
                  <a:txBody>
                    <a:bodyPr/>
                    <a:lstStyle/>
                    <a:p>
                      <a:pPr>
                        <a:lnSpc>
                          <a:spcPts val="12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全国に占める割合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14.6%</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14.2%</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14.6%</a:t>
                      </a: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lnSpc>
                          <a:spcPts val="1200"/>
                        </a:lnSpc>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14.8</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1783266" y="3696049"/>
            <a:ext cx="8345182"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⇒そのほか、大阪・関西の大学では、「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403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位：神戸大学」、「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541-550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位：大阪市立大学」、「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651-700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位：大阪府立大学」、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801-1,000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位：立命館大学、京都工芸繊維大学」が世界トップ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にランクイン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583268" y="669896"/>
            <a:ext cx="8928992" cy="79769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世界トップ</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大学における日本の大学５校のうち、関西から</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校ランクイン（京都大学・大阪大学）。</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大学間の協定等に基づき大阪から海外へ留学する学生数は、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人以上で推移。</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289473" y="6331371"/>
            <a:ext cx="2743200" cy="365125"/>
          </a:xfrm>
        </p:spPr>
        <p:txBody>
          <a:bodyPr/>
          <a:lstStyle/>
          <a:p>
            <a:fld id="{825D378E-ED99-4649-A88A-944E4C47FAFD}" type="slidenum">
              <a:rPr kumimoji="1" lang="ja-JP" altLang="en-US" smtClean="0"/>
              <a:t>62</a:t>
            </a:fld>
            <a:endParaRPr kumimoji="1" lang="ja-JP" altLang="en-US"/>
          </a:p>
        </p:txBody>
      </p:sp>
    </p:spTree>
    <p:extLst>
      <p:ext uri="{BB962C8B-B14F-4D97-AF65-F5344CB8AC3E}">
        <p14:creationId xmlns:p14="http://schemas.microsoft.com/office/powerpoint/2010/main" val="3001293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43000" y="0"/>
            <a:ext cx="9906000" cy="369332"/>
          </a:xfrm>
          <a:prstGeom prst="rect">
            <a:avLst/>
          </a:prstGeom>
          <a:solidFill>
            <a:srgbClr val="0070C0"/>
          </a:solidFill>
        </p:spPr>
        <p:txBody>
          <a:bodyPr wrap="square">
            <a:spAutoFit/>
          </a:bodyPr>
          <a:lstStyle/>
          <a:p>
            <a:pPr marL="177800" indent="-177800" algn="ctr"/>
            <a:r>
              <a:rPr lang="ja-JP"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外国人留学生の受入状況</a:t>
            </a:r>
            <a:endParaRPr lang="en-US" altLang="zh-CN"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607039" y="688015"/>
            <a:ext cx="8928992" cy="7200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年の大阪府内の高等教育機関受入留学生数は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18,334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人と全国</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位。戦略策定以降、ベトナム</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からの留学生を中心に増加傾向にあるが、東京との開きは大きい。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060250" y="1916832"/>
            <a:ext cx="4716270" cy="677108"/>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○国・地域別の大阪府内高等教育機関受入留学生数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出典：大阪府府民文化部（資料提供：日本学生支援機構）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日現在、高等教育機関に在籍する留学生数）</a:t>
            </a:r>
          </a:p>
        </p:txBody>
      </p:sp>
      <p:graphicFrame>
        <p:nvGraphicFramePr>
          <p:cNvPr id="15" name="表 14"/>
          <p:cNvGraphicFramePr>
            <a:graphicFrameLocks noGrp="1"/>
          </p:cNvGraphicFramePr>
          <p:nvPr>
            <p:extLst/>
          </p:nvPr>
        </p:nvGraphicFramePr>
        <p:xfrm>
          <a:off x="5581829" y="2454802"/>
          <a:ext cx="5000700" cy="4032442"/>
        </p:xfrm>
        <a:graphic>
          <a:graphicData uri="http://schemas.openxmlformats.org/drawingml/2006/table">
            <a:tbl>
              <a:tblPr firstRow="1" firstCol="1" bandRow="1"/>
              <a:tblGrid>
                <a:gridCol w="162560">
                  <a:extLst>
                    <a:ext uri="{9D8B030D-6E8A-4147-A177-3AD203B41FA5}">
                      <a16:colId xmlns:a16="http://schemas.microsoft.com/office/drawing/2014/main" val="20000"/>
                    </a:ext>
                  </a:extLst>
                </a:gridCol>
                <a:gridCol w="505194">
                  <a:extLst>
                    <a:ext uri="{9D8B030D-6E8A-4147-A177-3AD203B41FA5}">
                      <a16:colId xmlns:a16="http://schemas.microsoft.com/office/drawing/2014/main" val="20001"/>
                    </a:ext>
                  </a:extLst>
                </a:gridCol>
                <a:gridCol w="536227">
                  <a:extLst>
                    <a:ext uri="{9D8B030D-6E8A-4147-A177-3AD203B41FA5}">
                      <a16:colId xmlns:a16="http://schemas.microsoft.com/office/drawing/2014/main" val="20002"/>
                    </a:ext>
                  </a:extLst>
                </a:gridCol>
                <a:gridCol w="536227">
                  <a:extLst>
                    <a:ext uri="{9D8B030D-6E8A-4147-A177-3AD203B41FA5}">
                      <a16:colId xmlns:a16="http://schemas.microsoft.com/office/drawing/2014/main" val="20003"/>
                    </a:ext>
                  </a:extLst>
                </a:gridCol>
                <a:gridCol w="536227">
                  <a:extLst>
                    <a:ext uri="{9D8B030D-6E8A-4147-A177-3AD203B41FA5}">
                      <a16:colId xmlns:a16="http://schemas.microsoft.com/office/drawing/2014/main" val="20004"/>
                    </a:ext>
                  </a:extLst>
                </a:gridCol>
                <a:gridCol w="536227">
                  <a:extLst>
                    <a:ext uri="{9D8B030D-6E8A-4147-A177-3AD203B41FA5}">
                      <a16:colId xmlns:a16="http://schemas.microsoft.com/office/drawing/2014/main" val="20005"/>
                    </a:ext>
                  </a:extLst>
                </a:gridCol>
                <a:gridCol w="535931">
                  <a:extLst>
                    <a:ext uri="{9D8B030D-6E8A-4147-A177-3AD203B41FA5}">
                      <a16:colId xmlns:a16="http://schemas.microsoft.com/office/drawing/2014/main" val="20006"/>
                    </a:ext>
                  </a:extLst>
                </a:gridCol>
                <a:gridCol w="535931">
                  <a:extLst>
                    <a:ext uri="{9D8B030D-6E8A-4147-A177-3AD203B41FA5}">
                      <a16:colId xmlns:a16="http://schemas.microsoft.com/office/drawing/2014/main" val="20007"/>
                    </a:ext>
                  </a:extLst>
                </a:gridCol>
                <a:gridCol w="558088">
                  <a:extLst>
                    <a:ext uri="{9D8B030D-6E8A-4147-A177-3AD203B41FA5}">
                      <a16:colId xmlns:a16="http://schemas.microsoft.com/office/drawing/2014/main" val="20008"/>
                    </a:ext>
                  </a:extLst>
                </a:gridCol>
                <a:gridCol w="558088">
                  <a:extLst>
                    <a:ext uri="{9D8B030D-6E8A-4147-A177-3AD203B41FA5}">
                      <a16:colId xmlns:a16="http://schemas.microsoft.com/office/drawing/2014/main" val="1106900514"/>
                    </a:ext>
                  </a:extLst>
                </a:gridCol>
              </a:tblGrid>
              <a:tr h="247641">
                <a:tc gridSpan="8">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528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endParaRPr lang="ja-JP"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endParaRPr lang="ja-JP" altLang="ja-JP" sz="8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7641">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9,683</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10,695</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12,135</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14,398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7,000</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7,271</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1,185</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7641">
                <a:tc>
                  <a:txBody>
                    <a:bodyPr/>
                    <a:lstStyle/>
                    <a:p>
                      <a:pPr algn="just">
                        <a:lnSpc>
                          <a:spcPct val="100000"/>
                        </a:lnSpc>
                        <a:spcAft>
                          <a:spcPts val="0"/>
                        </a:spcAft>
                      </a:pP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851</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9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1,374</a:t>
                      </a:r>
                      <a:endParaRPr lang="ja-JP"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2,108</a:t>
                      </a:r>
                      <a:endParaRPr lang="ja-JP"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3,368</a:t>
                      </a:r>
                      <a:endParaRPr lang="ja-JP"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561</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327</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6414">
                <a:tc gridSpan="2">
                  <a:txBody>
                    <a:bodyPr/>
                    <a:lstStyle/>
                    <a:p>
                      <a:pPr algn="l">
                        <a:lnSpc>
                          <a:spcPct val="100000"/>
                        </a:lnSpc>
                        <a:spcAft>
                          <a:spcPts val="0"/>
                        </a:spcAft>
                      </a:pPr>
                      <a:r>
                        <a:rPr lang="ja-JP" altLang="en-US" sz="9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ja-JP" altLang="en-US"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80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80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9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p>
                      <a:pPr algn="r">
                        <a:lnSpc>
                          <a:spcPct val="100000"/>
                        </a:lnSpc>
                        <a:spcAft>
                          <a:spcPts val="0"/>
                        </a:spcAft>
                      </a:pPr>
                      <a:r>
                        <a:rPr lang="en-US" altLang="ja-JP"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8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11,916</a:t>
                      </a:r>
                      <a:endPar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8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a:t>
                      </a:r>
                      <a:endPar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8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15,600</a:t>
                      </a:r>
                      <a:endPar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4"/>
                  </a:ext>
                </a:extLst>
              </a:tr>
            </a:tbl>
          </a:graphicData>
        </a:graphic>
      </p:graphicFrame>
      <p:sp>
        <p:nvSpPr>
          <p:cNvPr id="17" name="正方形/長方形 16"/>
          <p:cNvSpPr/>
          <p:nvPr/>
        </p:nvSpPr>
        <p:spPr>
          <a:xfrm>
            <a:off x="1559496" y="1916832"/>
            <a:ext cx="4752528" cy="677108"/>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○都道府県別の高等教育機関受入</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留学生数</a:t>
            </a:r>
            <a:endParaRPr lang="en-US" altLang="zh-CN"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出典：日本学生支援機構「外国人留学生在籍状況調査結果」</a:t>
            </a:r>
            <a:endParaRPr lang="en-US" altLang="zh-CN"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日現在、高等教育機関に在籍する留学生数）</a:t>
            </a:r>
            <a:endParaRPr lang="en-US" altLang="zh-CN"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524000" y="2624718"/>
            <a:ext cx="1224136"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（人）</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8466661" y="6492833"/>
            <a:ext cx="2228850" cy="365125"/>
          </a:xfrm>
        </p:spPr>
        <p:txBody>
          <a:bodyPr/>
          <a:lstStyle/>
          <a:p>
            <a:pPr>
              <a:defRPr/>
            </a:pPr>
            <a:fld id="{4AC9B83D-17C3-4F2E-B0BA-D155CD364A7C}" type="slidenum">
              <a:rPr lang="ja-JP" altLang="en-US" b="1" smtClean="0"/>
              <a:pPr>
                <a:defRPr/>
              </a:pPr>
              <a:t>63</a:t>
            </a:fld>
            <a:endParaRPr lang="ja-JP" altLang="en-US" b="1" dirty="0"/>
          </a:p>
        </p:txBody>
      </p:sp>
      <p:graphicFrame>
        <p:nvGraphicFramePr>
          <p:cNvPr id="13" name="グラフ 12"/>
          <p:cNvGraphicFramePr>
            <a:graphicFrameLocks/>
          </p:cNvGraphicFramePr>
          <p:nvPr>
            <p:extLst/>
          </p:nvPr>
        </p:nvGraphicFramePr>
        <p:xfrm>
          <a:off x="1524000" y="2856537"/>
          <a:ext cx="4838700" cy="3812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64283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nvPr>
        </p:nvGraphicFramePr>
        <p:xfrm>
          <a:off x="1649306" y="3521164"/>
          <a:ext cx="3331078" cy="2966081"/>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143000" y="0"/>
            <a:ext cx="9921552" cy="369332"/>
          </a:xfrm>
          <a:prstGeom prst="rect">
            <a:avLst/>
          </a:prstGeom>
          <a:solidFill>
            <a:srgbClr val="0070C0"/>
          </a:solidFill>
        </p:spPr>
        <p:txBody>
          <a:bodyPr wrap="square" rtlCol="0">
            <a:spAutoFit/>
          </a:bodyP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■都道府県別、外国人労働者・在留外国人の状況</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631504" y="614261"/>
            <a:ext cx="8928992" cy="210797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月末現在の国内における外国人労働者数は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万人と過去最高を更新（前年比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の増加）。都道府県別では、東京都（</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万人、全体の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％）が最も多く、次いで愛知（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全体の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万人、全体の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そのうち、「専門的・技術的分野の在留資格」を持つ者は全国で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万人（全体の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県別では、東京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と続く。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大阪府の専門・技術的分野の在留資格をもつ外国人労働者数は、近年増加傾向にあるが、依然として</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東京との差は大きい。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「専門的・技術的分野」のうち、「経営・管理」の在留資格を持つ府内在留外国人は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人と、東京・埼玉に次いで多く、近年増加傾向にある。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484818" y="6423721"/>
            <a:ext cx="5475279" cy="461665"/>
          </a:xfrm>
          <a:prstGeom prst="rect">
            <a:avLst/>
          </a:prstGeom>
        </p:spPr>
        <p:txBody>
          <a:bodyPr wrap="square">
            <a:spAutoFit/>
          </a:bodyPr>
          <a:lstStyle/>
          <a:p>
            <a:pPr lvl="0" algn="just">
              <a:defRP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出入国管理及び難民認定法における「専門的・技術的分野の在留資格」には、「教授」、「芸術」、「宗教」、「報道」、</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lvl="0" algn="just">
              <a:defRP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「高度専門職</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号・</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号」、「投資・経営」、「法律・会計業務」、「医療」、「研究」、「教育」、「技術・人文知識・国際業務」、</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lvl="0" algn="jus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「企業内転勤」、「興行」、「介護」、「技能」が該当する。</a:t>
            </a:r>
            <a:endParaRPr lang="en-US" altLang="ja-JP" sz="8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8706544" y="6423721"/>
            <a:ext cx="2228850" cy="365125"/>
          </a:xfrm>
        </p:spPr>
        <p:txBody>
          <a:bodyPr/>
          <a:lstStyle/>
          <a:p>
            <a:pPr>
              <a:defRPr/>
            </a:pPr>
            <a:fld id="{4AC9B83D-17C3-4F2E-B0BA-D155CD364A7C}" type="slidenum">
              <a:rPr lang="ja-JP" altLang="en-US" b="1" smtClean="0"/>
              <a:pPr>
                <a:defRPr/>
              </a:pPr>
              <a:t>64</a:t>
            </a:fld>
            <a:endParaRPr lang="ja-JP" altLang="en-US" b="1" dirty="0"/>
          </a:p>
        </p:txBody>
      </p:sp>
      <p:sp>
        <p:nvSpPr>
          <p:cNvPr id="15" name="テキスト ボックス 14"/>
          <p:cNvSpPr txBox="1"/>
          <p:nvPr/>
        </p:nvSpPr>
        <p:spPr>
          <a:xfrm>
            <a:off x="1415482" y="2955650"/>
            <a:ext cx="4002169" cy="6232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○都道府県別外国人労働者数と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「専門的・技術的分野の在留資格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月末現在）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出典：厚生労働省「外国人雇用状況の届出状況」より作成</a:t>
            </a:r>
          </a:p>
        </p:txBody>
      </p:sp>
      <p:sp>
        <p:nvSpPr>
          <p:cNvPr id="17" name="テキスト ボックス 16"/>
          <p:cNvSpPr txBox="1"/>
          <p:nvPr/>
        </p:nvSpPr>
        <p:spPr>
          <a:xfrm>
            <a:off x="7239246" y="2924946"/>
            <a:ext cx="3465266" cy="461665"/>
          </a:xfrm>
          <a:prstGeom prst="rect">
            <a:avLst/>
          </a:prstGeom>
          <a:noFill/>
        </p:spPr>
        <p:txBody>
          <a:bodyPr wrap="square" rtlCol="0">
            <a:spAutoFit/>
          </a:bodyPr>
          <a:lstStyle/>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○「経営・管理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」の在留資格を持つ在留外国人数</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出典：法務省「在留外国人統計」より作成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996608" y="6290526"/>
            <a:ext cx="3707904" cy="584775"/>
          </a:xfrm>
          <a:prstGeom prst="rect">
            <a:avLst/>
          </a:prstGeom>
        </p:spPr>
        <p:txBody>
          <a:bodyPr wrap="square">
            <a:spAutoFit/>
          </a:bodyPr>
          <a:lstStyle/>
          <a:p>
            <a:pPr lvl="0" algn="just">
              <a:defRP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月より在留資格「投資・経営」が「経営・管理」に名称変更された。</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lvl="0" algn="jus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これにより、</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月までは外国資本（外資系）の会社における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lvl="0" algn="just">
              <a:defRP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経営・管理活動に活動対象が限られていたが、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月からは、</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lvl="0" algn="just">
              <a:defRPr/>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日本資本（日系企業）の会社における経営・管理活動も対象となった。</a:t>
            </a:r>
            <a:endParaRPr lang="en-US" altLang="ja-JP" sz="8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993269" y="2930828"/>
            <a:ext cx="2974941" cy="646331"/>
          </a:xfrm>
          <a:prstGeom prst="rect">
            <a:avLst/>
          </a:prstGeom>
          <a:noFill/>
        </p:spPr>
        <p:txBody>
          <a:bodyPr wrap="square" rtlCol="0">
            <a:spAutoFit/>
          </a:bodyPr>
          <a:lstStyle/>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○専門的・技術的分野の在留資格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   を持つ外国人労働者数の推移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6" name="テキスト ボックス 5"/>
          <p:cNvSpPr txBox="1"/>
          <p:nvPr/>
        </p:nvSpPr>
        <p:spPr>
          <a:xfrm>
            <a:off x="10056440" y="3305719"/>
            <a:ext cx="1008112"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（人）</a:t>
            </a:r>
          </a:p>
        </p:txBody>
      </p:sp>
      <p:sp>
        <p:nvSpPr>
          <p:cNvPr id="20" name="テキスト ボックス 19"/>
          <p:cNvSpPr txBox="1"/>
          <p:nvPr/>
        </p:nvSpPr>
        <p:spPr>
          <a:xfrm>
            <a:off x="7176120" y="3305719"/>
            <a:ext cx="622998" cy="22200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（人）</a:t>
            </a:r>
          </a:p>
        </p:txBody>
      </p:sp>
      <p:graphicFrame>
        <p:nvGraphicFramePr>
          <p:cNvPr id="4" name="表 3"/>
          <p:cNvGraphicFramePr>
            <a:graphicFrameLocks noGrp="1"/>
          </p:cNvGraphicFramePr>
          <p:nvPr>
            <p:extLst/>
          </p:nvPr>
        </p:nvGraphicFramePr>
        <p:xfrm>
          <a:off x="5087890" y="3583039"/>
          <a:ext cx="2089291" cy="2474498"/>
        </p:xfrm>
        <a:graphic>
          <a:graphicData uri="http://schemas.openxmlformats.org/drawingml/2006/table">
            <a:tbl>
              <a:tblPr firstRow="1" bandRow="1">
                <a:tableStyleId>{5C22544A-7EE6-4342-B048-85BDC9FD1C3A}</a:tableStyleId>
              </a:tblPr>
              <a:tblGrid>
                <a:gridCol w="1274541">
                  <a:extLst>
                    <a:ext uri="{9D8B030D-6E8A-4147-A177-3AD203B41FA5}">
                      <a16:colId xmlns:a16="http://schemas.microsoft.com/office/drawing/2014/main" val="471118431"/>
                    </a:ext>
                  </a:extLst>
                </a:gridCol>
                <a:gridCol w="814750">
                  <a:extLst>
                    <a:ext uri="{9D8B030D-6E8A-4147-A177-3AD203B41FA5}">
                      <a16:colId xmlns:a16="http://schemas.microsoft.com/office/drawing/2014/main" val="1730175475"/>
                    </a:ext>
                  </a:extLst>
                </a:gridCol>
              </a:tblGrid>
              <a:tr h="279938">
                <a:tc>
                  <a:txBody>
                    <a:bodyPr/>
                    <a:lstStyle/>
                    <a:p>
                      <a:pPr algn="ctr"/>
                      <a:r>
                        <a:rPr kumimoji="1" lang="ja-JP" altLang="en-US" sz="1100" dirty="0" smtClean="0">
                          <a:latin typeface="Meiryo UI" panose="020B0604030504040204" pitchFamily="50" charset="-128"/>
                          <a:ea typeface="Meiryo UI" panose="020B0604030504040204" pitchFamily="50" charset="-128"/>
                        </a:rPr>
                        <a:t>時点</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rPr>
                        <a:t>人数</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31899091"/>
                  </a:ext>
                </a:extLst>
              </a:tr>
              <a:tr h="151272">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2011</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8,704</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269188312"/>
                  </a:ext>
                </a:extLst>
              </a:tr>
              <a:tr h="123456">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2012</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9,044</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1283810397"/>
                  </a:ext>
                </a:extLst>
              </a:tr>
              <a:tr h="167648">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9,339</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105016959"/>
                  </a:ext>
                </a:extLst>
              </a:tr>
              <a:tr h="139832">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2014</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9,759</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1335094927"/>
                  </a:ext>
                </a:extLst>
              </a:tr>
              <a:tr h="0">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10,052</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3208837676"/>
                  </a:ext>
                </a:extLst>
              </a:tr>
              <a:tr h="0">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12,356</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3275531902"/>
                  </a:ext>
                </a:extLst>
              </a:tr>
              <a:tr h="128392">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15,258</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2568075657"/>
                  </a:ext>
                </a:extLst>
              </a:tr>
              <a:tr h="0">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20,173</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2905132028"/>
                  </a:ext>
                </a:extLst>
              </a:tr>
              <a:tr h="144768">
                <a:tc>
                  <a:txBody>
                    <a:bodyPr/>
                    <a:lstStyle/>
                    <a:p>
                      <a:pPr algn="ct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rPr>
                        <a:t>年 </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月末</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tc>
                  <a:txBody>
                    <a:bodyPr/>
                    <a:lstStyle/>
                    <a:p>
                      <a:pPr algn="r">
                        <a:lnSpc>
                          <a:spcPts val="1200"/>
                        </a:lnSpc>
                      </a:pPr>
                      <a:r>
                        <a:rPr kumimoji="1" lang="en-US" altLang="ja-JP" sz="1100" dirty="0" smtClean="0">
                          <a:solidFill>
                            <a:schemeClr val="tx1"/>
                          </a:solidFill>
                          <a:latin typeface="Meiryo UI" panose="020B0604030504040204" pitchFamily="50" charset="-128"/>
                          <a:ea typeface="Meiryo UI" panose="020B0604030504040204" pitchFamily="50" charset="-128"/>
                        </a:rPr>
                        <a:t>25,816</a:t>
                      </a:r>
                      <a:r>
                        <a:rPr kumimoji="1" lang="ja-JP" altLang="en-US" sz="1100" dirty="0" smtClean="0">
                          <a:solidFill>
                            <a:schemeClr val="tx1"/>
                          </a:solidFill>
                          <a:latin typeface="Meiryo UI" panose="020B0604030504040204" pitchFamily="50" charset="-128"/>
                          <a:ea typeface="Meiryo UI" panose="020B0604030504040204" pitchFamily="50" charset="-128"/>
                        </a:rPr>
                        <a:t>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5">
                        <a:lumMod val="20000"/>
                        <a:lumOff val="80000"/>
                      </a:schemeClr>
                    </a:solidFill>
                  </a:tcPr>
                </a:tc>
                <a:extLst>
                  <a:ext uri="{0D108BD9-81ED-4DB2-BD59-A6C34878D82A}">
                    <a16:rowId xmlns:a16="http://schemas.microsoft.com/office/drawing/2014/main" val="643432495"/>
                  </a:ext>
                </a:extLst>
              </a:tr>
            </a:tbl>
          </a:graphicData>
        </a:graphic>
      </p:graphicFrame>
      <p:sp>
        <p:nvSpPr>
          <p:cNvPr id="23" name="四角形吹き出し 22"/>
          <p:cNvSpPr/>
          <p:nvPr/>
        </p:nvSpPr>
        <p:spPr>
          <a:xfrm>
            <a:off x="3135329" y="3573854"/>
            <a:ext cx="1270167" cy="432048"/>
          </a:xfrm>
          <a:prstGeom prst="wedgeRectCallout">
            <a:avLst>
              <a:gd name="adj1" fmla="val -59842"/>
              <a:gd name="adj2" fmla="val 94626"/>
            </a:avLst>
          </a:prstGeom>
          <a:solidFill>
            <a:schemeClr val="bg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外国人労働者に占める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「専門的・技術的」資格保有者の割合（右軸）</a:t>
            </a:r>
          </a:p>
        </p:txBody>
      </p:sp>
      <p:graphicFrame>
        <p:nvGraphicFramePr>
          <p:cNvPr id="18" name="グラフ 17"/>
          <p:cNvGraphicFramePr>
            <a:graphicFrameLocks/>
          </p:cNvGraphicFramePr>
          <p:nvPr>
            <p:extLst/>
          </p:nvPr>
        </p:nvGraphicFramePr>
        <p:xfrm>
          <a:off x="7351089" y="3506336"/>
          <a:ext cx="3288696" cy="28188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5127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26596"/>
            <a:ext cx="12192000" cy="1990447"/>
          </a:xfrm>
          <a:prstGeom prst="rect">
            <a:avLst/>
          </a:prstGeom>
          <a:solidFill>
            <a:srgbClr val="D4E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Shape 488"/>
          <p:cNvSpPr txBox="1"/>
          <p:nvPr/>
        </p:nvSpPr>
        <p:spPr>
          <a:xfrm>
            <a:off x="0" y="2666689"/>
            <a:ext cx="12192000" cy="958435"/>
          </a:xfrm>
          <a:prstGeom prst="rect">
            <a:avLst/>
          </a:prstGeom>
          <a:noFill/>
          <a:ln>
            <a:noFill/>
          </a:ln>
        </p:spPr>
        <p:txBody>
          <a:bodyPr wrap="square" lIns="45700" tIns="45700" rIns="45700" bIns="45700" anchor="t" anchorCtr="0">
            <a:noAutofit/>
          </a:bodyPr>
          <a:lstStyle/>
          <a:p>
            <a:pPr indent="-114300" algn="ctr">
              <a:spcBef>
                <a:spcPts val="600"/>
              </a:spcBef>
              <a:buClr>
                <a:srgbClr val="000000"/>
              </a:buClr>
              <a:buSzPts val="1800"/>
            </a:pPr>
            <a:r>
              <a:rPr lang="ja-JP" altLang="en-US" sz="4800" b="1" kern="0" spc="1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4800" b="1" kern="0" spc="-100" dirty="0" smtClean="0">
                <a:solidFill>
                  <a:schemeClr val="tx2"/>
                </a:solidFill>
                <a:latin typeface="Meiryo UI" panose="020B0604030504040204" pitchFamily="50" charset="-128"/>
                <a:ea typeface="Meiryo UI" panose="020B0604030504040204" pitchFamily="50" charset="-128"/>
              </a:rPr>
              <a:t>（金融市場関係）</a:t>
            </a:r>
            <a:endParaRPr lang="ja-JP" altLang="en-US" sz="4800" spc="-100" dirty="0">
              <a:solidFill>
                <a:schemeClr val="tx2"/>
              </a:solidFill>
              <a:latin typeface="Meiryo UI" panose="020B0604030504040204" pitchFamily="50" charset="-128"/>
              <a:ea typeface="Meiryo UI" panose="020B0604030504040204" pitchFamily="50" charset="-128"/>
            </a:endParaRPr>
          </a:p>
          <a:p>
            <a:pPr indent="-114300" algn="ctr">
              <a:spcBef>
                <a:spcPts val="600"/>
              </a:spcBef>
              <a:buClr>
                <a:srgbClr val="000000"/>
              </a:buClr>
              <a:buSzPts val="1800"/>
            </a:pPr>
            <a:endParaRPr lang="en-US" altLang="ja-JP" sz="4800" b="1" kern="0" spc="-100" dirty="0" smtClean="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タイトル 1"/>
          <p:cNvSpPr txBox="1">
            <a:spLocks/>
          </p:cNvSpPr>
          <p:nvPr/>
        </p:nvSpPr>
        <p:spPr>
          <a:xfrm>
            <a:off x="-11962" y="2049152"/>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Shape 488"/>
          <p:cNvSpPr txBox="1"/>
          <p:nvPr/>
        </p:nvSpPr>
        <p:spPr>
          <a:xfrm>
            <a:off x="177709" y="2211630"/>
            <a:ext cx="1426488"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400" dirty="0">
              <a:solidFill>
                <a:schemeClr val="tx2"/>
              </a:solidFill>
              <a:latin typeface="Meiryo UI" panose="020B0604030504040204" pitchFamily="50" charset="-128"/>
              <a:ea typeface="Meiryo UI" panose="020B0604030504040204" pitchFamily="50" charset="-128"/>
            </a:endParaRPr>
          </a:p>
        </p:txBody>
      </p:sp>
      <p:sp>
        <p:nvSpPr>
          <p:cNvPr id="11" name="Shape 488"/>
          <p:cNvSpPr txBox="1"/>
          <p:nvPr/>
        </p:nvSpPr>
        <p:spPr>
          <a:xfrm>
            <a:off x="-974419" y="2237482"/>
            <a:ext cx="3168352" cy="958435"/>
          </a:xfrm>
          <a:prstGeom prst="rect">
            <a:avLst/>
          </a:prstGeom>
          <a:noFill/>
          <a:ln>
            <a:noFill/>
          </a:ln>
        </p:spPr>
        <p:txBody>
          <a:bodyPr wrap="square" lIns="45700" tIns="45700" rIns="45700" bIns="45700" anchor="t" anchorCtr="0">
            <a:noAutofit/>
          </a:bodyPr>
          <a:lstStyle/>
          <a:p>
            <a:pPr indent="-114300" algn="ctr">
              <a:buClr>
                <a:srgbClr val="000000"/>
              </a:buClr>
              <a:buSzPts val="1800"/>
            </a:pPr>
            <a:endParaRPr lang="ja-JP" altLang="en-US" sz="1100" dirty="0">
              <a:solidFill>
                <a:schemeClr val="tx2"/>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1962" y="4106035"/>
            <a:ext cx="12203962" cy="92915"/>
          </a:xfrm>
          <a:prstGeom prst="rect">
            <a:avLst/>
          </a:prstGeom>
          <a:solidFill>
            <a:srgbClr val="094EAB"/>
          </a:solidFill>
          <a:ln>
            <a:noFill/>
          </a:ln>
        </p:spPr>
        <p:txBody>
          <a:bodyPr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endParaRPr lang="en-US" altLang="ja-JP" sz="28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206346" y="6342496"/>
            <a:ext cx="2743200" cy="365125"/>
          </a:xfrm>
        </p:spPr>
        <p:txBody>
          <a:bodyPr/>
          <a:lstStyle/>
          <a:p>
            <a:fld id="{825D378E-ED99-4649-A88A-944E4C47FAFD}" type="slidenum">
              <a:rPr kumimoji="1" lang="ja-JP" altLang="en-US" smtClean="0"/>
              <a:t>7</a:t>
            </a:fld>
            <a:endParaRPr kumimoji="1" lang="ja-JP" altLang="en-US" dirty="0"/>
          </a:p>
        </p:txBody>
      </p:sp>
    </p:spTree>
    <p:extLst>
      <p:ext uri="{BB962C8B-B14F-4D97-AF65-F5344CB8AC3E}">
        <p14:creationId xmlns:p14="http://schemas.microsoft.com/office/powerpoint/2010/main" val="1203385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8121463" y="5940829"/>
            <a:ext cx="2427268" cy="2048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3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出典：</a:t>
            </a:r>
            <a:r>
              <a:rPr kumimoji="1" lang="en-US" altLang="ja-JP" sz="73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Bank for International Settlements</a:t>
            </a:r>
            <a:r>
              <a:rPr kumimoji="1" lang="ja-JP" altLang="en-US" sz="73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より府作成</a:t>
            </a:r>
          </a:p>
        </p:txBody>
      </p:sp>
      <p:graphicFrame>
        <p:nvGraphicFramePr>
          <p:cNvPr id="19" name="グラフ 18"/>
          <p:cNvGraphicFramePr>
            <a:graphicFrameLocks/>
          </p:cNvGraphicFramePr>
          <p:nvPr>
            <p:extLst/>
          </p:nvPr>
        </p:nvGraphicFramePr>
        <p:xfrm>
          <a:off x="2293080" y="1439779"/>
          <a:ext cx="7577823" cy="444649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600342" y="1498286"/>
            <a:ext cx="755335" cy="2048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3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73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a:t>
            </a:r>
            <a:r>
              <a:rPr kumimoji="1" lang="ja-JP" altLang="en-US" sz="731"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億ドル）</a:t>
            </a:r>
          </a:p>
        </p:txBody>
      </p:sp>
      <p:sp>
        <p:nvSpPr>
          <p:cNvPr id="7" name="正方形/長方形 6"/>
          <p:cNvSpPr/>
          <p:nvPr/>
        </p:nvSpPr>
        <p:spPr>
          <a:xfrm>
            <a:off x="1143000" y="23199"/>
            <a:ext cx="9906000" cy="3589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各国債券発行残高（</a:t>
            </a:r>
            <a:r>
              <a:rPr kumimoji="1" lang="en-US" altLang="zh-CN"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2019</a:t>
            </a:r>
            <a:r>
              <a:rPr kumimoji="1" lang="zh-CN"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年末）</a:t>
            </a:r>
          </a:p>
        </p:txBody>
      </p:sp>
      <p:sp>
        <p:nvSpPr>
          <p:cNvPr id="8" name="テキスト ボックス 7"/>
          <p:cNvSpPr txBox="1"/>
          <p:nvPr/>
        </p:nvSpPr>
        <p:spPr>
          <a:xfrm>
            <a:off x="1973199" y="606068"/>
            <a:ext cx="8397598" cy="584775"/>
          </a:xfrm>
          <a:prstGeom prst="rect">
            <a:avLst/>
          </a:prstGeom>
          <a:noFill/>
          <a:ln w="12700">
            <a:solidFill>
              <a:schemeClr val="tx2"/>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〇世界の債券市場の規模（発行残高）は、アメリカが圧倒的に大きい。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〇アジアにおける債券市場は、中国、日本が大きく、香港、シンガポールの規模は極めて小さい。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4778815" y="5620753"/>
            <a:ext cx="374606" cy="187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スライド番号プレースホルダー 1"/>
          <p:cNvSpPr txBox="1">
            <a:spLocks/>
          </p:cNvSpPr>
          <p:nvPr/>
        </p:nvSpPr>
        <p:spPr>
          <a:xfrm>
            <a:off x="9862470" y="638441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9162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8060915" y="6524776"/>
            <a:ext cx="2389696" cy="204800"/>
          </a:xfrm>
          <a:prstGeom prst="rect">
            <a:avLst/>
          </a:prstGeom>
        </p:spPr>
        <p:txBody>
          <a:bodyPr wrap="square">
            <a:spAutoFit/>
          </a:bodyPr>
          <a:lstStyle/>
          <a:p>
            <a:r>
              <a:rPr lang="ja-JP" altLang="en-US" sz="731" dirty="0"/>
              <a:t>出典：</a:t>
            </a:r>
            <a:r>
              <a:rPr lang="en-US" altLang="ja-JP" sz="731" dirty="0"/>
              <a:t>The world Federation Exchange</a:t>
            </a:r>
            <a:r>
              <a:rPr lang="ja-JP" altLang="en-US" sz="731" dirty="0"/>
              <a:t>より府作成</a:t>
            </a:r>
          </a:p>
        </p:txBody>
      </p:sp>
      <p:graphicFrame>
        <p:nvGraphicFramePr>
          <p:cNvPr id="4" name="グラフ 3"/>
          <p:cNvGraphicFramePr>
            <a:graphicFrameLocks/>
          </p:cNvGraphicFramePr>
          <p:nvPr>
            <p:extLst/>
          </p:nvPr>
        </p:nvGraphicFramePr>
        <p:xfrm>
          <a:off x="5970007" y="3544193"/>
          <a:ext cx="3802500" cy="2592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nvPr>
        </p:nvGraphicFramePr>
        <p:xfrm>
          <a:off x="2547378" y="1654505"/>
          <a:ext cx="6845261" cy="2134029"/>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1847740" y="1672038"/>
            <a:ext cx="755335" cy="204800"/>
          </a:xfrm>
          <a:prstGeom prst="rect">
            <a:avLst/>
          </a:prstGeom>
        </p:spPr>
        <p:txBody>
          <a:bodyPr wrap="none">
            <a:spAutoFit/>
          </a:bodyPr>
          <a:lstStyle/>
          <a:p>
            <a:r>
              <a:rPr lang="ja-JP" altLang="en-US" sz="731" dirty="0"/>
              <a:t>（</a:t>
            </a:r>
            <a:r>
              <a:rPr lang="en-US" altLang="ja-JP" sz="731" dirty="0"/>
              <a:t>10</a:t>
            </a:r>
            <a:r>
              <a:rPr lang="ja-JP" altLang="en-US" sz="731" dirty="0"/>
              <a:t>億ドル）</a:t>
            </a:r>
          </a:p>
        </p:txBody>
      </p:sp>
      <p:sp>
        <p:nvSpPr>
          <p:cNvPr id="9" name="正方形/長方形 8"/>
          <p:cNvSpPr/>
          <p:nvPr/>
        </p:nvSpPr>
        <p:spPr>
          <a:xfrm>
            <a:off x="5062951" y="1684229"/>
            <a:ext cx="2114681" cy="317459"/>
          </a:xfrm>
          <a:prstGeom prst="rect">
            <a:avLst/>
          </a:prstGeom>
        </p:spPr>
        <p:txBody>
          <a:bodyPr wrap="none">
            <a:spAutoFit/>
          </a:bodyPr>
          <a:lstStyle/>
          <a:p>
            <a:r>
              <a:rPr lang="ja-JP" altLang="en-US" sz="1463" b="1" dirty="0"/>
              <a:t>時価総額（</a:t>
            </a:r>
            <a:r>
              <a:rPr lang="en-US" altLang="ja-JP" sz="1463" b="1" dirty="0"/>
              <a:t>2019</a:t>
            </a:r>
            <a:r>
              <a:rPr lang="ja-JP" altLang="en-US" sz="1463" b="1" dirty="0"/>
              <a:t>年末）</a:t>
            </a:r>
          </a:p>
        </p:txBody>
      </p:sp>
      <p:graphicFrame>
        <p:nvGraphicFramePr>
          <p:cNvPr id="10" name="グラフ 9"/>
          <p:cNvGraphicFramePr>
            <a:graphicFrameLocks/>
          </p:cNvGraphicFramePr>
          <p:nvPr>
            <p:extLst/>
          </p:nvPr>
        </p:nvGraphicFramePr>
        <p:xfrm>
          <a:off x="2204087" y="3636312"/>
          <a:ext cx="3802500" cy="2515500"/>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bwMode="white">
          <a:xfrm>
            <a:off x="2927405" y="3155731"/>
            <a:ext cx="918125" cy="654666"/>
          </a:xfrm>
          <a:prstGeom prst="rect">
            <a:avLst/>
          </a:prstGeom>
          <a:solidFill>
            <a:schemeClr val="bg1"/>
          </a:solidFill>
        </p:spPr>
        <p:txBody>
          <a:bodyPr wrap="square">
            <a:spAutoFit/>
          </a:bodyPr>
          <a:lstStyle/>
          <a:p>
            <a:r>
              <a:rPr lang="ja-JP" altLang="en-US" sz="731" dirty="0"/>
              <a:t>ユーロネクスト</a:t>
            </a:r>
            <a:endParaRPr lang="en-US" altLang="ja-JP" sz="731" dirty="0"/>
          </a:p>
          <a:p>
            <a:endParaRPr lang="en-US" altLang="ja-JP" sz="731" dirty="0"/>
          </a:p>
          <a:p>
            <a:endParaRPr lang="en-US" altLang="ja-JP" sz="731" dirty="0"/>
          </a:p>
          <a:p>
            <a:endParaRPr lang="en-US" altLang="ja-JP" sz="731" dirty="0"/>
          </a:p>
          <a:p>
            <a:endParaRPr lang="ja-JP" altLang="en-US" sz="731" dirty="0"/>
          </a:p>
        </p:txBody>
      </p:sp>
      <p:sp>
        <p:nvSpPr>
          <p:cNvPr id="14" name="正方形/長方形 13"/>
          <p:cNvSpPr/>
          <p:nvPr/>
        </p:nvSpPr>
        <p:spPr bwMode="white">
          <a:xfrm>
            <a:off x="3869972" y="3175887"/>
            <a:ext cx="649537" cy="429733"/>
          </a:xfrm>
          <a:prstGeom prst="rect">
            <a:avLst/>
          </a:prstGeom>
          <a:solidFill>
            <a:schemeClr val="bg1"/>
          </a:solidFill>
        </p:spPr>
        <p:txBody>
          <a:bodyPr wrap="none">
            <a:spAutoFit/>
          </a:bodyPr>
          <a:lstStyle/>
          <a:p>
            <a:r>
              <a:rPr lang="ja-JP" altLang="en-US" sz="731" dirty="0"/>
              <a:t>香港取引所</a:t>
            </a:r>
            <a:endParaRPr lang="en-US" altLang="ja-JP" sz="731" dirty="0"/>
          </a:p>
          <a:p>
            <a:endParaRPr lang="en-US" altLang="ja-JP" sz="731" dirty="0"/>
          </a:p>
          <a:p>
            <a:endParaRPr lang="ja-JP" altLang="en-US" sz="731" dirty="0"/>
          </a:p>
        </p:txBody>
      </p:sp>
      <p:sp>
        <p:nvSpPr>
          <p:cNvPr id="15" name="正方形/長方形 14"/>
          <p:cNvSpPr/>
          <p:nvPr/>
        </p:nvSpPr>
        <p:spPr bwMode="white">
          <a:xfrm>
            <a:off x="4468394" y="3185708"/>
            <a:ext cx="1021433" cy="317266"/>
          </a:xfrm>
          <a:prstGeom prst="rect">
            <a:avLst/>
          </a:prstGeom>
          <a:solidFill>
            <a:schemeClr val="bg1"/>
          </a:solidFill>
        </p:spPr>
        <p:txBody>
          <a:bodyPr wrap="none">
            <a:spAutoFit/>
          </a:bodyPr>
          <a:lstStyle/>
          <a:p>
            <a:r>
              <a:rPr lang="ja-JP" altLang="en-US" sz="731" dirty="0"/>
              <a:t>日本取引所グループ</a:t>
            </a:r>
            <a:endParaRPr lang="en-US" altLang="ja-JP" sz="731" dirty="0"/>
          </a:p>
          <a:p>
            <a:endParaRPr lang="ja-JP" altLang="en-US" sz="731" dirty="0"/>
          </a:p>
        </p:txBody>
      </p:sp>
      <p:sp>
        <p:nvSpPr>
          <p:cNvPr id="16" name="正方形/長方形 15"/>
          <p:cNvSpPr/>
          <p:nvPr/>
        </p:nvSpPr>
        <p:spPr bwMode="white">
          <a:xfrm>
            <a:off x="6224306" y="3172348"/>
            <a:ext cx="694096" cy="204800"/>
          </a:xfrm>
          <a:prstGeom prst="rect">
            <a:avLst/>
          </a:prstGeom>
          <a:solidFill>
            <a:schemeClr val="bg1"/>
          </a:solidFill>
        </p:spPr>
        <p:txBody>
          <a:bodyPr wrap="square">
            <a:spAutoFit/>
          </a:bodyPr>
          <a:lstStyle/>
          <a:p>
            <a:r>
              <a:rPr lang="ja-JP" altLang="en-US" sz="731" dirty="0"/>
              <a:t>ナスダック</a:t>
            </a:r>
          </a:p>
        </p:txBody>
      </p:sp>
      <p:sp>
        <p:nvSpPr>
          <p:cNvPr id="17" name="正方形/長方形 16"/>
          <p:cNvSpPr/>
          <p:nvPr/>
        </p:nvSpPr>
        <p:spPr>
          <a:xfrm>
            <a:off x="7659311" y="3160518"/>
            <a:ext cx="835485" cy="204800"/>
          </a:xfrm>
          <a:prstGeom prst="rect">
            <a:avLst/>
          </a:prstGeom>
          <a:solidFill>
            <a:schemeClr val="bg1"/>
          </a:solidFill>
        </p:spPr>
        <p:txBody>
          <a:bodyPr wrap="none">
            <a:spAutoFit/>
          </a:bodyPr>
          <a:lstStyle/>
          <a:p>
            <a:r>
              <a:rPr lang="ja-JP" altLang="en-US" sz="731" dirty="0"/>
              <a:t>上海証券取引所</a:t>
            </a:r>
          </a:p>
        </p:txBody>
      </p:sp>
      <p:sp>
        <p:nvSpPr>
          <p:cNvPr id="18" name="正方形/長方形 17"/>
          <p:cNvSpPr/>
          <p:nvPr/>
        </p:nvSpPr>
        <p:spPr bwMode="white">
          <a:xfrm>
            <a:off x="7600162" y="3154698"/>
            <a:ext cx="998658" cy="317266"/>
          </a:xfrm>
          <a:prstGeom prst="rect">
            <a:avLst/>
          </a:prstGeom>
          <a:solidFill>
            <a:schemeClr val="bg1"/>
          </a:solidFill>
        </p:spPr>
        <p:txBody>
          <a:bodyPr wrap="square">
            <a:spAutoFit/>
          </a:bodyPr>
          <a:lstStyle/>
          <a:p>
            <a:r>
              <a:rPr lang="ja-JP" altLang="en-US" sz="731" dirty="0"/>
              <a:t>上海証券取引所</a:t>
            </a:r>
            <a:endParaRPr lang="en-US" altLang="ja-JP" sz="731" dirty="0"/>
          </a:p>
          <a:p>
            <a:endParaRPr lang="ja-JP" altLang="en-US" sz="731" dirty="0"/>
          </a:p>
        </p:txBody>
      </p:sp>
      <p:sp>
        <p:nvSpPr>
          <p:cNvPr id="19" name="正方形/長方形 18"/>
          <p:cNvSpPr/>
          <p:nvPr/>
        </p:nvSpPr>
        <p:spPr bwMode="white">
          <a:xfrm>
            <a:off x="8435793" y="3154850"/>
            <a:ext cx="1028580" cy="654666"/>
          </a:xfrm>
          <a:prstGeom prst="rect">
            <a:avLst/>
          </a:prstGeom>
          <a:solidFill>
            <a:schemeClr val="bg1"/>
          </a:solidFill>
        </p:spPr>
        <p:txBody>
          <a:bodyPr wrap="square">
            <a:spAutoFit/>
          </a:bodyPr>
          <a:lstStyle/>
          <a:p>
            <a:r>
              <a:rPr lang="zh-TW" altLang="en-US" sz="731" dirty="0"/>
              <a:t>深圳証券取引所</a:t>
            </a:r>
            <a:endParaRPr lang="en-US" altLang="zh-TW" sz="731" dirty="0"/>
          </a:p>
          <a:p>
            <a:endParaRPr lang="en-US" altLang="zh-TW" sz="731" dirty="0"/>
          </a:p>
          <a:p>
            <a:endParaRPr lang="en-US" altLang="zh-TW" sz="731" dirty="0"/>
          </a:p>
          <a:p>
            <a:endParaRPr lang="en-US" altLang="ja-JP" sz="731" dirty="0"/>
          </a:p>
          <a:p>
            <a:endParaRPr lang="ja-JP" altLang="en-US" sz="731" dirty="0"/>
          </a:p>
        </p:txBody>
      </p:sp>
      <p:sp>
        <p:nvSpPr>
          <p:cNvPr id="20" name="正方形/長方形 19"/>
          <p:cNvSpPr/>
          <p:nvPr/>
        </p:nvSpPr>
        <p:spPr bwMode="white">
          <a:xfrm>
            <a:off x="5499789" y="3167561"/>
            <a:ext cx="729687" cy="204800"/>
          </a:xfrm>
          <a:prstGeom prst="rect">
            <a:avLst/>
          </a:prstGeom>
          <a:solidFill>
            <a:schemeClr val="bg1"/>
          </a:solidFill>
        </p:spPr>
        <p:txBody>
          <a:bodyPr wrap="none">
            <a:spAutoFit/>
          </a:bodyPr>
          <a:lstStyle/>
          <a:p>
            <a:r>
              <a:rPr lang="en-US" altLang="ja-JP" sz="731" dirty="0"/>
              <a:t>LSE</a:t>
            </a:r>
            <a:r>
              <a:rPr lang="ja-JP" altLang="en-US" sz="731" dirty="0"/>
              <a:t>グループ</a:t>
            </a:r>
          </a:p>
        </p:txBody>
      </p:sp>
      <p:sp>
        <p:nvSpPr>
          <p:cNvPr id="21" name="正方形/長方形 20"/>
          <p:cNvSpPr/>
          <p:nvPr/>
        </p:nvSpPr>
        <p:spPr bwMode="white">
          <a:xfrm>
            <a:off x="7128033" y="3183432"/>
            <a:ext cx="433132" cy="204800"/>
          </a:xfrm>
          <a:prstGeom prst="rect">
            <a:avLst/>
          </a:prstGeom>
          <a:solidFill>
            <a:schemeClr val="bg1"/>
          </a:solidFill>
        </p:spPr>
        <p:txBody>
          <a:bodyPr wrap="none">
            <a:spAutoFit/>
          </a:bodyPr>
          <a:lstStyle/>
          <a:p>
            <a:r>
              <a:rPr lang="en-US" altLang="ja-JP" sz="731" dirty="0"/>
              <a:t>NYSE</a:t>
            </a:r>
            <a:endParaRPr lang="ja-JP" altLang="en-US" sz="731" dirty="0"/>
          </a:p>
        </p:txBody>
      </p:sp>
      <p:sp>
        <p:nvSpPr>
          <p:cNvPr id="22" name="正方形/長方形 21"/>
          <p:cNvSpPr/>
          <p:nvPr/>
        </p:nvSpPr>
        <p:spPr bwMode="white">
          <a:xfrm>
            <a:off x="2493555" y="5497450"/>
            <a:ext cx="555249" cy="654666"/>
          </a:xfrm>
          <a:prstGeom prst="rect">
            <a:avLst/>
          </a:prstGeom>
          <a:solidFill>
            <a:schemeClr val="bg1"/>
          </a:solidFill>
        </p:spPr>
        <p:txBody>
          <a:bodyPr wrap="square">
            <a:spAutoFit/>
          </a:bodyPr>
          <a:lstStyle/>
          <a:p>
            <a:r>
              <a:rPr lang="ja-JP" altLang="en-US" sz="731" dirty="0"/>
              <a:t>ユーロ</a:t>
            </a:r>
            <a:endParaRPr lang="en-US" altLang="ja-JP" sz="731" dirty="0"/>
          </a:p>
          <a:p>
            <a:r>
              <a:rPr lang="ja-JP" altLang="en-US" sz="731" dirty="0"/>
              <a:t>ネクスト</a:t>
            </a:r>
            <a:endParaRPr lang="en-US" altLang="ja-JP" sz="731" dirty="0"/>
          </a:p>
          <a:p>
            <a:endParaRPr lang="en-US" altLang="ja-JP" sz="731" dirty="0"/>
          </a:p>
          <a:p>
            <a:endParaRPr lang="en-US" altLang="ja-JP" sz="731" dirty="0"/>
          </a:p>
          <a:p>
            <a:endParaRPr lang="ja-JP" altLang="en-US" sz="731" dirty="0"/>
          </a:p>
        </p:txBody>
      </p:sp>
      <p:sp>
        <p:nvSpPr>
          <p:cNvPr id="23" name="正方形/長方形 22"/>
          <p:cNvSpPr/>
          <p:nvPr/>
        </p:nvSpPr>
        <p:spPr bwMode="white">
          <a:xfrm>
            <a:off x="2964620" y="5520789"/>
            <a:ext cx="440082" cy="542200"/>
          </a:xfrm>
          <a:prstGeom prst="rect">
            <a:avLst/>
          </a:prstGeom>
          <a:solidFill>
            <a:schemeClr val="bg1"/>
          </a:solidFill>
        </p:spPr>
        <p:txBody>
          <a:bodyPr wrap="square">
            <a:spAutoFit/>
          </a:bodyPr>
          <a:lstStyle/>
          <a:p>
            <a:r>
              <a:rPr lang="ja-JP" altLang="en-US" sz="731" dirty="0"/>
              <a:t>香港</a:t>
            </a:r>
            <a:endParaRPr lang="en-US" altLang="ja-JP" sz="731" dirty="0"/>
          </a:p>
          <a:p>
            <a:r>
              <a:rPr lang="ja-JP" altLang="en-US" sz="731" dirty="0"/>
              <a:t>取引所</a:t>
            </a:r>
            <a:endParaRPr lang="en-US" altLang="ja-JP" sz="731" dirty="0"/>
          </a:p>
          <a:p>
            <a:endParaRPr lang="ja-JP" altLang="en-US" sz="731" dirty="0"/>
          </a:p>
        </p:txBody>
      </p:sp>
      <p:sp>
        <p:nvSpPr>
          <p:cNvPr id="24" name="正方形/長方形 23"/>
          <p:cNvSpPr/>
          <p:nvPr/>
        </p:nvSpPr>
        <p:spPr bwMode="white">
          <a:xfrm>
            <a:off x="3310206" y="5558782"/>
            <a:ext cx="670681" cy="317266"/>
          </a:xfrm>
          <a:prstGeom prst="rect">
            <a:avLst/>
          </a:prstGeom>
          <a:solidFill>
            <a:schemeClr val="bg1"/>
          </a:solidFill>
        </p:spPr>
        <p:txBody>
          <a:bodyPr wrap="square">
            <a:spAutoFit/>
          </a:bodyPr>
          <a:lstStyle/>
          <a:p>
            <a:r>
              <a:rPr lang="ja-JP" altLang="en-US" sz="731" dirty="0"/>
              <a:t>日本取引所グループ</a:t>
            </a:r>
          </a:p>
        </p:txBody>
      </p:sp>
      <p:sp>
        <p:nvSpPr>
          <p:cNvPr id="25" name="正方形/長方形 24"/>
          <p:cNvSpPr/>
          <p:nvPr/>
        </p:nvSpPr>
        <p:spPr bwMode="white">
          <a:xfrm>
            <a:off x="4239813" y="5517268"/>
            <a:ext cx="463588" cy="317266"/>
          </a:xfrm>
          <a:prstGeom prst="rect">
            <a:avLst/>
          </a:prstGeom>
          <a:solidFill>
            <a:schemeClr val="bg1"/>
          </a:solidFill>
        </p:spPr>
        <p:txBody>
          <a:bodyPr wrap="none">
            <a:spAutoFit/>
          </a:bodyPr>
          <a:lstStyle/>
          <a:p>
            <a:r>
              <a:rPr lang="ja-JP" altLang="en-US" sz="731" dirty="0"/>
              <a:t>ナス</a:t>
            </a:r>
            <a:endParaRPr lang="en-US" altLang="ja-JP" sz="731" dirty="0"/>
          </a:p>
          <a:p>
            <a:r>
              <a:rPr lang="ja-JP" altLang="en-US" sz="731" dirty="0"/>
              <a:t>ダック</a:t>
            </a:r>
          </a:p>
        </p:txBody>
      </p:sp>
      <p:sp>
        <p:nvSpPr>
          <p:cNvPr id="26" name="正方形/長方形 25"/>
          <p:cNvSpPr/>
          <p:nvPr/>
        </p:nvSpPr>
        <p:spPr bwMode="white">
          <a:xfrm>
            <a:off x="5009836" y="5527745"/>
            <a:ext cx="539023" cy="429733"/>
          </a:xfrm>
          <a:prstGeom prst="rect">
            <a:avLst/>
          </a:prstGeom>
          <a:solidFill>
            <a:schemeClr val="bg1"/>
          </a:solidFill>
        </p:spPr>
        <p:txBody>
          <a:bodyPr wrap="square">
            <a:spAutoFit/>
          </a:bodyPr>
          <a:lstStyle/>
          <a:p>
            <a:r>
              <a:rPr lang="ja-JP" altLang="en-US" sz="731" dirty="0"/>
              <a:t>上海証券取引所</a:t>
            </a:r>
          </a:p>
        </p:txBody>
      </p:sp>
      <p:sp>
        <p:nvSpPr>
          <p:cNvPr id="27" name="正方形/長方形 26"/>
          <p:cNvSpPr/>
          <p:nvPr/>
        </p:nvSpPr>
        <p:spPr bwMode="white">
          <a:xfrm>
            <a:off x="5449981" y="5497450"/>
            <a:ext cx="556606" cy="654666"/>
          </a:xfrm>
          <a:prstGeom prst="rect">
            <a:avLst/>
          </a:prstGeom>
          <a:solidFill>
            <a:schemeClr val="bg1"/>
          </a:solidFill>
        </p:spPr>
        <p:txBody>
          <a:bodyPr wrap="square">
            <a:spAutoFit/>
          </a:bodyPr>
          <a:lstStyle/>
          <a:p>
            <a:r>
              <a:rPr lang="zh-TW" altLang="en-US" sz="731" dirty="0"/>
              <a:t>深圳証券取引所</a:t>
            </a:r>
            <a:endParaRPr lang="en-US" altLang="zh-TW" sz="731" dirty="0"/>
          </a:p>
          <a:p>
            <a:endParaRPr lang="en-US" altLang="ja-JP" sz="731" dirty="0"/>
          </a:p>
          <a:p>
            <a:endParaRPr lang="en-US" altLang="ja-JP" sz="731" dirty="0"/>
          </a:p>
          <a:p>
            <a:endParaRPr lang="ja-JP" altLang="en-US" sz="731" dirty="0"/>
          </a:p>
        </p:txBody>
      </p:sp>
      <p:sp>
        <p:nvSpPr>
          <p:cNvPr id="28" name="正方形/長方形 27"/>
          <p:cNvSpPr/>
          <p:nvPr/>
        </p:nvSpPr>
        <p:spPr bwMode="white">
          <a:xfrm>
            <a:off x="3872112" y="5548685"/>
            <a:ext cx="441501" cy="542200"/>
          </a:xfrm>
          <a:prstGeom prst="rect">
            <a:avLst/>
          </a:prstGeom>
          <a:solidFill>
            <a:schemeClr val="bg1"/>
          </a:solidFill>
        </p:spPr>
        <p:txBody>
          <a:bodyPr wrap="square">
            <a:spAutoFit/>
          </a:bodyPr>
          <a:lstStyle/>
          <a:p>
            <a:r>
              <a:rPr lang="en-US" altLang="ja-JP" sz="731" dirty="0"/>
              <a:t>LSE</a:t>
            </a:r>
          </a:p>
          <a:p>
            <a:r>
              <a:rPr lang="ja-JP" altLang="en-US" sz="731" dirty="0"/>
              <a:t>グループ</a:t>
            </a:r>
          </a:p>
        </p:txBody>
      </p:sp>
      <p:sp>
        <p:nvSpPr>
          <p:cNvPr id="29" name="正方形/長方形 28"/>
          <p:cNvSpPr/>
          <p:nvPr/>
        </p:nvSpPr>
        <p:spPr bwMode="white">
          <a:xfrm>
            <a:off x="4680152" y="5545098"/>
            <a:ext cx="433132" cy="204800"/>
          </a:xfrm>
          <a:prstGeom prst="rect">
            <a:avLst/>
          </a:prstGeom>
          <a:solidFill>
            <a:schemeClr val="bg1"/>
          </a:solidFill>
        </p:spPr>
        <p:txBody>
          <a:bodyPr wrap="none">
            <a:spAutoFit/>
          </a:bodyPr>
          <a:lstStyle/>
          <a:p>
            <a:r>
              <a:rPr lang="en-US" altLang="ja-JP" sz="731" dirty="0"/>
              <a:t>NYSE</a:t>
            </a:r>
            <a:endParaRPr lang="ja-JP" altLang="en-US" sz="731" dirty="0"/>
          </a:p>
        </p:txBody>
      </p:sp>
      <p:sp>
        <p:nvSpPr>
          <p:cNvPr id="30" name="正方形/長方形 29"/>
          <p:cNvSpPr/>
          <p:nvPr/>
        </p:nvSpPr>
        <p:spPr bwMode="white">
          <a:xfrm>
            <a:off x="6318095" y="5785432"/>
            <a:ext cx="447380" cy="542200"/>
          </a:xfrm>
          <a:prstGeom prst="rect">
            <a:avLst/>
          </a:prstGeom>
          <a:solidFill>
            <a:schemeClr val="bg1"/>
          </a:solidFill>
        </p:spPr>
        <p:txBody>
          <a:bodyPr wrap="square">
            <a:spAutoFit/>
          </a:bodyPr>
          <a:lstStyle/>
          <a:p>
            <a:r>
              <a:rPr lang="ja-JP" altLang="en-US" sz="731" dirty="0"/>
              <a:t>ユーロ</a:t>
            </a:r>
            <a:endParaRPr lang="en-US" altLang="ja-JP" sz="731" dirty="0"/>
          </a:p>
          <a:p>
            <a:r>
              <a:rPr lang="ja-JP" altLang="en-US" sz="731" dirty="0"/>
              <a:t>ネクスト</a:t>
            </a:r>
          </a:p>
        </p:txBody>
      </p:sp>
      <p:sp>
        <p:nvSpPr>
          <p:cNvPr id="31" name="正方形/長方形 30"/>
          <p:cNvSpPr/>
          <p:nvPr/>
        </p:nvSpPr>
        <p:spPr bwMode="white">
          <a:xfrm>
            <a:off x="6701604" y="5792372"/>
            <a:ext cx="440082" cy="429733"/>
          </a:xfrm>
          <a:prstGeom prst="rect">
            <a:avLst/>
          </a:prstGeom>
          <a:solidFill>
            <a:schemeClr val="bg1"/>
          </a:solidFill>
        </p:spPr>
        <p:txBody>
          <a:bodyPr wrap="square">
            <a:spAutoFit/>
          </a:bodyPr>
          <a:lstStyle/>
          <a:p>
            <a:r>
              <a:rPr lang="ja-JP" altLang="en-US" sz="731" dirty="0"/>
              <a:t>香港</a:t>
            </a:r>
            <a:endParaRPr lang="en-US" altLang="ja-JP" sz="731" dirty="0"/>
          </a:p>
          <a:p>
            <a:r>
              <a:rPr lang="ja-JP" altLang="en-US" sz="731" dirty="0"/>
              <a:t>取引所</a:t>
            </a:r>
          </a:p>
        </p:txBody>
      </p:sp>
      <p:sp>
        <p:nvSpPr>
          <p:cNvPr id="32" name="正方形/長方形 31"/>
          <p:cNvSpPr/>
          <p:nvPr/>
        </p:nvSpPr>
        <p:spPr bwMode="white">
          <a:xfrm>
            <a:off x="7046184" y="5765855"/>
            <a:ext cx="673326" cy="317266"/>
          </a:xfrm>
          <a:prstGeom prst="rect">
            <a:avLst/>
          </a:prstGeom>
          <a:solidFill>
            <a:schemeClr val="bg1"/>
          </a:solidFill>
        </p:spPr>
        <p:txBody>
          <a:bodyPr wrap="square">
            <a:spAutoFit/>
          </a:bodyPr>
          <a:lstStyle/>
          <a:p>
            <a:r>
              <a:rPr lang="ja-JP" altLang="en-US" sz="731" dirty="0"/>
              <a:t>日本取引所グループ</a:t>
            </a:r>
          </a:p>
        </p:txBody>
      </p:sp>
      <p:sp>
        <p:nvSpPr>
          <p:cNvPr id="34" name="正方形/長方形 33"/>
          <p:cNvSpPr/>
          <p:nvPr/>
        </p:nvSpPr>
        <p:spPr bwMode="white">
          <a:xfrm>
            <a:off x="8736540" y="5789313"/>
            <a:ext cx="539023" cy="429733"/>
          </a:xfrm>
          <a:prstGeom prst="rect">
            <a:avLst/>
          </a:prstGeom>
          <a:solidFill>
            <a:schemeClr val="bg1"/>
          </a:solidFill>
        </p:spPr>
        <p:txBody>
          <a:bodyPr wrap="square">
            <a:spAutoFit/>
          </a:bodyPr>
          <a:lstStyle/>
          <a:p>
            <a:r>
              <a:rPr lang="ja-JP" altLang="en-US" sz="731" dirty="0"/>
              <a:t>上海証券取引所</a:t>
            </a:r>
          </a:p>
        </p:txBody>
      </p:sp>
      <p:sp>
        <p:nvSpPr>
          <p:cNvPr id="37" name="正方形/長方形 36"/>
          <p:cNvSpPr/>
          <p:nvPr/>
        </p:nvSpPr>
        <p:spPr bwMode="white">
          <a:xfrm>
            <a:off x="9217592" y="5770640"/>
            <a:ext cx="546114" cy="429733"/>
          </a:xfrm>
          <a:prstGeom prst="rect">
            <a:avLst/>
          </a:prstGeom>
          <a:solidFill>
            <a:schemeClr val="bg1"/>
          </a:solidFill>
        </p:spPr>
        <p:txBody>
          <a:bodyPr wrap="square">
            <a:spAutoFit/>
          </a:bodyPr>
          <a:lstStyle/>
          <a:p>
            <a:r>
              <a:rPr lang="zh-TW" altLang="en-US" sz="731" dirty="0"/>
              <a:t>深圳証券</a:t>
            </a:r>
            <a:endParaRPr lang="en-US" altLang="zh-TW" sz="731" dirty="0"/>
          </a:p>
          <a:p>
            <a:r>
              <a:rPr lang="zh-TW" altLang="en-US" sz="731" dirty="0"/>
              <a:t>取引所</a:t>
            </a:r>
            <a:endParaRPr lang="ja-JP" altLang="en-US" sz="731" dirty="0"/>
          </a:p>
        </p:txBody>
      </p:sp>
      <p:sp>
        <p:nvSpPr>
          <p:cNvPr id="38" name="正方形/長方形 37"/>
          <p:cNvSpPr/>
          <p:nvPr/>
        </p:nvSpPr>
        <p:spPr bwMode="white">
          <a:xfrm>
            <a:off x="7619415" y="5758356"/>
            <a:ext cx="441501" cy="542200"/>
          </a:xfrm>
          <a:prstGeom prst="rect">
            <a:avLst/>
          </a:prstGeom>
          <a:solidFill>
            <a:schemeClr val="bg1"/>
          </a:solidFill>
        </p:spPr>
        <p:txBody>
          <a:bodyPr wrap="square">
            <a:spAutoFit/>
          </a:bodyPr>
          <a:lstStyle/>
          <a:p>
            <a:r>
              <a:rPr lang="en-US" altLang="ja-JP" sz="731" dirty="0"/>
              <a:t>LSE</a:t>
            </a:r>
          </a:p>
          <a:p>
            <a:r>
              <a:rPr lang="ja-JP" altLang="en-US" sz="731" dirty="0"/>
              <a:t>グループ</a:t>
            </a:r>
          </a:p>
        </p:txBody>
      </p:sp>
      <p:sp>
        <p:nvSpPr>
          <p:cNvPr id="39" name="正方形/長方形 38"/>
          <p:cNvSpPr/>
          <p:nvPr/>
        </p:nvSpPr>
        <p:spPr bwMode="white">
          <a:xfrm>
            <a:off x="8451102" y="5741675"/>
            <a:ext cx="433132" cy="204800"/>
          </a:xfrm>
          <a:prstGeom prst="rect">
            <a:avLst/>
          </a:prstGeom>
          <a:solidFill>
            <a:schemeClr val="bg1"/>
          </a:solidFill>
        </p:spPr>
        <p:txBody>
          <a:bodyPr wrap="none">
            <a:spAutoFit/>
          </a:bodyPr>
          <a:lstStyle/>
          <a:p>
            <a:r>
              <a:rPr lang="en-US" altLang="ja-JP" sz="731" dirty="0"/>
              <a:t>NYSE</a:t>
            </a:r>
            <a:endParaRPr lang="ja-JP" altLang="en-US" sz="731" dirty="0"/>
          </a:p>
        </p:txBody>
      </p:sp>
      <p:sp>
        <p:nvSpPr>
          <p:cNvPr id="40" name="正方形/長方形 39"/>
          <p:cNvSpPr/>
          <p:nvPr/>
        </p:nvSpPr>
        <p:spPr>
          <a:xfrm>
            <a:off x="1143000" y="-31977"/>
            <a:ext cx="9906000" cy="4004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algn="ctr"/>
            <a:r>
              <a:rPr lang="ja-JP" altLang="en-US" b="1" dirty="0">
                <a:latin typeface="Meiryo UI" panose="020B0604030504040204" pitchFamily="50" charset="-128"/>
                <a:ea typeface="Meiryo UI" panose="020B0604030504040204" pitchFamily="50" charset="-128"/>
              </a:rPr>
              <a:t>株式市場（時価総額、上場企業数、</a:t>
            </a:r>
            <a:r>
              <a:rPr lang="en-US" altLang="ja-JP" b="1" dirty="0">
                <a:latin typeface="Meiryo UI" panose="020B0604030504040204" pitchFamily="50" charset="-128"/>
                <a:ea typeface="Meiryo UI" panose="020B0604030504040204" pitchFamily="50" charset="-128"/>
              </a:rPr>
              <a:t>IPO</a:t>
            </a:r>
            <a:r>
              <a:rPr lang="ja-JP" altLang="en-US" b="1" dirty="0">
                <a:latin typeface="Meiryo UI" panose="020B0604030504040204" pitchFamily="50" charset="-128"/>
                <a:ea typeface="Meiryo UI" panose="020B0604030504040204" pitchFamily="50" charset="-128"/>
              </a:rPr>
              <a:t>件数）</a:t>
            </a:r>
          </a:p>
        </p:txBody>
      </p:sp>
      <p:sp>
        <p:nvSpPr>
          <p:cNvPr id="41" name="テキスト ボックス 40"/>
          <p:cNvSpPr txBox="1"/>
          <p:nvPr/>
        </p:nvSpPr>
        <p:spPr>
          <a:xfrm>
            <a:off x="1462314" y="511292"/>
            <a:ext cx="9282216" cy="738664"/>
          </a:xfrm>
          <a:prstGeom prst="rect">
            <a:avLst/>
          </a:prstGeom>
          <a:noFill/>
          <a:ln w="12700">
            <a:solidFill>
              <a:schemeClr val="tx2"/>
            </a:solidFill>
            <a:prstDash val="sysDash"/>
          </a:ln>
        </p:spPr>
        <p:txBody>
          <a:bodyPr wrap="square" rtlCol="0">
            <a:spAutoFit/>
          </a:bodyPr>
          <a:lstStyle/>
          <a:p>
            <a:r>
              <a:rPr lang="ja-JP" altLang="en-US" sz="1400" dirty="0">
                <a:latin typeface="Meiryo UI" panose="020B0604030504040204" pitchFamily="50" charset="-128"/>
                <a:ea typeface="Meiryo UI" panose="020B0604030504040204" pitchFamily="50" charset="-128"/>
              </a:rPr>
              <a:t>〇時価総額は、ニューヨーク証券取引所（</a:t>
            </a:r>
            <a:r>
              <a:rPr lang="en-US" altLang="ja-JP" sz="1400" dirty="0">
                <a:latin typeface="Meiryo UI" panose="020B0604030504040204" pitchFamily="50" charset="-128"/>
                <a:ea typeface="Meiryo UI" panose="020B0604030504040204" pitchFamily="50" charset="-128"/>
              </a:rPr>
              <a:t>NYSE</a:t>
            </a:r>
            <a:r>
              <a:rPr lang="ja-JP" altLang="en-US" sz="1400" dirty="0">
                <a:latin typeface="Meiryo UI" panose="020B0604030504040204" pitchFamily="50" charset="-128"/>
                <a:ea typeface="Meiryo UI" panose="020B0604030504040204" pitchFamily="50" charset="-128"/>
              </a:rPr>
              <a:t>）とナスダック（米国の新興企業向け株式市場）が突出。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〇日本の上場企業数は多いがほぼ国内企業で外国企業の上場数は僅少。英米では上場企業数の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割程度は外国企業。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〇香港証券取引所におけるＩＰＯ（新規上場株式）は、件数だけでなく資金調達額でも世界</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位（</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endParaRPr lang="en-US" altLang="ja-JP" sz="1400" dirty="0">
              <a:latin typeface="Meiryo UI" panose="020B0604030504040204" pitchFamily="50" charset="-128"/>
              <a:ea typeface="Meiryo UI" panose="020B0604030504040204" pitchFamily="50" charset="-128"/>
            </a:endParaRPr>
          </a:p>
        </p:txBody>
      </p:sp>
      <p:sp>
        <p:nvSpPr>
          <p:cNvPr id="42" name="正方形/長方形 41"/>
          <p:cNvSpPr/>
          <p:nvPr/>
        </p:nvSpPr>
        <p:spPr bwMode="blackWhite">
          <a:xfrm>
            <a:off x="4517883" y="3172818"/>
            <a:ext cx="952915" cy="215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3" name="正方形/長方形 42"/>
          <p:cNvSpPr/>
          <p:nvPr/>
        </p:nvSpPr>
        <p:spPr>
          <a:xfrm>
            <a:off x="3338271" y="5524311"/>
            <a:ext cx="559707" cy="381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5" name="正方形/長方形 44"/>
          <p:cNvSpPr/>
          <p:nvPr/>
        </p:nvSpPr>
        <p:spPr>
          <a:xfrm>
            <a:off x="7085527" y="5727608"/>
            <a:ext cx="544192" cy="403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4" name="正方形/長方形 43"/>
          <p:cNvSpPr/>
          <p:nvPr/>
        </p:nvSpPr>
        <p:spPr>
          <a:xfrm>
            <a:off x="3330543" y="3493511"/>
            <a:ext cx="2302233" cy="317459"/>
          </a:xfrm>
          <a:prstGeom prst="rect">
            <a:avLst/>
          </a:prstGeom>
        </p:spPr>
        <p:txBody>
          <a:bodyPr wrap="none">
            <a:spAutoFit/>
          </a:bodyPr>
          <a:lstStyle/>
          <a:p>
            <a:r>
              <a:rPr lang="ja-JP" altLang="en-US" sz="1463" b="1" dirty="0"/>
              <a:t>上場企業数（</a:t>
            </a:r>
            <a:r>
              <a:rPr lang="en-US" altLang="ja-JP" sz="1463" b="1" dirty="0"/>
              <a:t>2018</a:t>
            </a:r>
            <a:r>
              <a:rPr lang="ja-JP" altLang="en-US" sz="1463" b="1" dirty="0"/>
              <a:t>年末）</a:t>
            </a:r>
          </a:p>
        </p:txBody>
      </p:sp>
      <p:sp>
        <p:nvSpPr>
          <p:cNvPr id="46" name="正方形/長方形 45"/>
          <p:cNvSpPr/>
          <p:nvPr/>
        </p:nvSpPr>
        <p:spPr bwMode="white">
          <a:xfrm>
            <a:off x="7968412" y="5737015"/>
            <a:ext cx="488102" cy="317266"/>
          </a:xfrm>
          <a:prstGeom prst="rect">
            <a:avLst/>
          </a:prstGeom>
          <a:solidFill>
            <a:schemeClr val="bg1"/>
          </a:solidFill>
        </p:spPr>
        <p:txBody>
          <a:bodyPr wrap="square">
            <a:spAutoFit/>
          </a:bodyPr>
          <a:lstStyle/>
          <a:p>
            <a:r>
              <a:rPr lang="ja-JP" altLang="en-US" sz="731" dirty="0"/>
              <a:t>ナスダック</a:t>
            </a:r>
          </a:p>
        </p:txBody>
      </p:sp>
      <p:sp>
        <p:nvSpPr>
          <p:cNvPr id="48" name="正方形/長方形 47"/>
          <p:cNvSpPr/>
          <p:nvPr/>
        </p:nvSpPr>
        <p:spPr>
          <a:xfrm>
            <a:off x="7191574" y="3488889"/>
            <a:ext cx="1887056" cy="317459"/>
          </a:xfrm>
          <a:prstGeom prst="rect">
            <a:avLst/>
          </a:prstGeom>
        </p:spPr>
        <p:txBody>
          <a:bodyPr wrap="none">
            <a:spAutoFit/>
          </a:bodyPr>
          <a:lstStyle/>
          <a:p>
            <a:pPr algn="ctr"/>
            <a:r>
              <a:rPr lang="en-US" altLang="ja-JP" sz="1463" b="1" dirty="0"/>
              <a:t>IPO</a:t>
            </a:r>
            <a:r>
              <a:rPr lang="ja-JP" altLang="en-US" sz="1463" b="1" dirty="0"/>
              <a:t>件数（</a:t>
            </a:r>
            <a:r>
              <a:rPr lang="en-US" altLang="ja-JP" sz="1463" b="1" dirty="0"/>
              <a:t>2019</a:t>
            </a:r>
            <a:r>
              <a:rPr lang="ja-JP" altLang="en-US" sz="1463" b="1" dirty="0"/>
              <a:t>年）</a:t>
            </a:r>
          </a:p>
        </p:txBody>
      </p:sp>
      <p:sp>
        <p:nvSpPr>
          <p:cNvPr id="49" name="スライド番号プレースホルダー 1"/>
          <p:cNvSpPr>
            <a:spLocks noGrp="1"/>
          </p:cNvSpPr>
          <p:nvPr>
            <p:ph type="sldNum" sz="quarter" idx="12"/>
          </p:nvPr>
        </p:nvSpPr>
        <p:spPr>
          <a:xfrm>
            <a:off x="9772507" y="6405852"/>
            <a:ext cx="2228850" cy="365125"/>
          </a:xfrm>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26423112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8525</Words>
  <Application>Microsoft Office PowerPoint</Application>
  <PresentationFormat>ワイド画面</PresentationFormat>
  <Paragraphs>1311</Paragraphs>
  <Slides>64</Slides>
  <Notes>31</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64</vt:i4>
      </vt:variant>
    </vt:vector>
  </HeadingPairs>
  <TitlesOfParts>
    <vt:vector size="82" baseType="lpstr">
      <vt:lpstr>HGPｺﾞｼｯｸE</vt:lpstr>
      <vt:lpstr>HGP創英角ｺﾞｼｯｸUB</vt:lpstr>
      <vt:lpstr>Meiryo UI</vt:lpstr>
      <vt:lpstr>ＭＳ Ｐゴシック</vt:lpstr>
      <vt:lpstr>ＭＳ ゴシック</vt:lpstr>
      <vt:lpstr>新細明體</vt:lpstr>
      <vt:lpstr>UD デジタル 教科書体 NK-B</vt:lpstr>
      <vt:lpstr>UD デジタル 教科書体 NK-R</vt:lpstr>
      <vt:lpstr>メイリオ</vt:lpstr>
      <vt:lpstr>游ゴシック</vt:lpstr>
      <vt:lpstr>游ゴシック Light</vt:lpstr>
      <vt:lpstr>游明朝</vt:lpstr>
      <vt:lpstr>Arial</vt:lpstr>
      <vt:lpstr>Calibri</vt:lpstr>
      <vt:lpstr>Tahoma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国内市場の投資家層の変化</vt:lpstr>
      <vt:lpstr>PowerPoint プレゼンテーション</vt:lpstr>
      <vt:lpstr>国内IPO件数の推移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2021-08-23T02:05:20Z</dcterms:created>
  <dcterms:modified xsi:type="dcterms:W3CDTF">2021-08-30T09:13:27Z</dcterms:modified>
</cp:coreProperties>
</file>