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12"/>
  </p:notesMasterIdLst>
  <p:sldIdLst>
    <p:sldId id="266" r:id="rId6"/>
    <p:sldId id="291" r:id="rId7"/>
    <p:sldId id="289" r:id="rId8"/>
    <p:sldId id="268" r:id="rId9"/>
    <p:sldId id="286" r:id="rId10"/>
    <p:sldId id="292"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DF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43" autoAdjust="0"/>
    <p:restoredTop sz="92045" autoAdjust="0"/>
  </p:normalViewPr>
  <p:slideViewPr>
    <p:cSldViewPr snapToGrid="0">
      <p:cViewPr varScale="1">
        <p:scale>
          <a:sx n="64" d="100"/>
          <a:sy n="64" d="100"/>
        </p:scale>
        <p:origin x="87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6" cy="498693"/>
          </a:xfrm>
          <a:prstGeom prst="rect">
            <a:avLst/>
          </a:prstGeom>
        </p:spPr>
        <p:txBody>
          <a:bodyPr vert="horz" lIns="91425" tIns="45712" rIns="91425"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425" tIns="45712" rIns="91425" bIns="45712" rtlCol="0"/>
          <a:lstStyle>
            <a:lvl1pPr algn="r">
              <a:defRPr sz="1200"/>
            </a:lvl1pPr>
          </a:lstStyle>
          <a:p>
            <a:fld id="{1192CACA-933B-47C5-8DD7-8B802563E468}" type="datetimeFigureOut">
              <a:rPr kumimoji="1" lang="ja-JP" altLang="en-US" smtClean="0"/>
              <a:t>2021/8/30</a:t>
            </a:fld>
            <a:endParaRPr kumimoji="1" lang="ja-JP" altLang="en-US"/>
          </a:p>
        </p:txBody>
      </p:sp>
      <p:sp>
        <p:nvSpPr>
          <p:cNvPr id="4" name="スライド イメージ プレースホルダー 3"/>
          <p:cNvSpPr>
            <a:spLocks noGrp="1" noRot="1" noChangeAspect="1"/>
          </p:cNvSpPr>
          <p:nvPr>
            <p:ph type="sldImg" idx="2"/>
          </p:nvPr>
        </p:nvSpPr>
        <p:spPr>
          <a:xfrm>
            <a:off x="423863" y="1243013"/>
            <a:ext cx="5959475" cy="3352800"/>
          </a:xfrm>
          <a:prstGeom prst="rect">
            <a:avLst/>
          </a:prstGeom>
          <a:noFill/>
          <a:ln w="12700">
            <a:solidFill>
              <a:prstClr val="black"/>
            </a:solidFill>
          </a:ln>
        </p:spPr>
        <p:txBody>
          <a:bodyPr vert="horz" lIns="91425" tIns="45712" rIns="91425" bIns="45712"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1425" tIns="45712" rIns="91425"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7"/>
            <a:ext cx="2949786" cy="498692"/>
          </a:xfrm>
          <a:prstGeom prst="rect">
            <a:avLst/>
          </a:prstGeom>
        </p:spPr>
        <p:txBody>
          <a:bodyPr vert="horz" lIns="91425" tIns="45712" rIns="91425"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425" tIns="45712" rIns="91425" bIns="45712" rtlCol="0" anchor="b"/>
          <a:lstStyle>
            <a:lvl1pPr algn="r">
              <a:defRPr sz="1200"/>
            </a:lvl1pPr>
          </a:lstStyle>
          <a:p>
            <a:fld id="{15934DF6-E7C1-46B2-A981-D60E6EE6C7F0}" type="slidenum">
              <a:rPr kumimoji="1" lang="ja-JP" altLang="en-US" smtClean="0"/>
              <a:t>‹#›</a:t>
            </a:fld>
            <a:endParaRPr kumimoji="1" lang="ja-JP" altLang="en-US"/>
          </a:p>
        </p:txBody>
      </p:sp>
    </p:spTree>
    <p:extLst>
      <p:ext uri="{BB962C8B-B14F-4D97-AF65-F5344CB8AC3E}">
        <p14:creationId xmlns:p14="http://schemas.microsoft.com/office/powerpoint/2010/main" val="16386359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171450" indent="-171450">
              <a:buFont typeface="Arial" panose="020B0604020202020204" pitchFamily="34" charset="0"/>
              <a:buChar char="•"/>
            </a:pPr>
            <a:endParaRPr kumimoji="1" lang="en-US" altLang="ja-JP" dirty="0" smtClean="0"/>
          </a:p>
          <a:p>
            <a:pPr marL="171450" indent="-171450">
              <a:buFont typeface="Arial" panose="020B0604020202020204" pitchFamily="34" charset="0"/>
              <a:buChar char="•"/>
            </a:pPr>
            <a:endParaRPr kumimoji="1" lang="ja-JP" altLang="en-US" dirty="0"/>
          </a:p>
        </p:txBody>
      </p:sp>
      <p:sp>
        <p:nvSpPr>
          <p:cNvPr id="4" name="スライド番号プレースホルダー 3"/>
          <p:cNvSpPr>
            <a:spLocks noGrp="1"/>
          </p:cNvSpPr>
          <p:nvPr>
            <p:ph type="sldNum" sz="quarter" idx="10"/>
          </p:nvPr>
        </p:nvSpPr>
        <p:spPr/>
        <p:txBody>
          <a:bodyPr/>
          <a:lstStyle/>
          <a:p>
            <a:fld id="{15934DF6-E7C1-46B2-A981-D60E6EE6C7F0}" type="slidenum">
              <a:rPr kumimoji="1" lang="ja-JP" altLang="en-US" smtClean="0"/>
              <a:t>1</a:t>
            </a:fld>
            <a:endParaRPr kumimoji="1" lang="ja-JP" altLang="en-US"/>
          </a:p>
        </p:txBody>
      </p:sp>
    </p:spTree>
    <p:extLst>
      <p:ext uri="{BB962C8B-B14F-4D97-AF65-F5344CB8AC3E}">
        <p14:creationId xmlns:p14="http://schemas.microsoft.com/office/powerpoint/2010/main" val="529267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endParaRPr kumimoji="1" lang="ja-JP" altLang="en-US" dirty="0"/>
          </a:p>
        </p:txBody>
      </p:sp>
      <p:sp>
        <p:nvSpPr>
          <p:cNvPr id="4" name="スライド番号プレースホルダー 3"/>
          <p:cNvSpPr>
            <a:spLocks noGrp="1"/>
          </p:cNvSpPr>
          <p:nvPr>
            <p:ph type="sldNum" sz="quarter" idx="10"/>
          </p:nvPr>
        </p:nvSpPr>
        <p:spPr/>
        <p:txBody>
          <a:bodyPr/>
          <a:lstStyle/>
          <a:p>
            <a:pPr defTabSz="923555">
              <a:defRPr/>
            </a:pPr>
            <a:fld id="{15934DF6-E7C1-46B2-A981-D60E6EE6C7F0}" type="slidenum">
              <a:rPr lang="ja-JP" altLang="en-US">
                <a:solidFill>
                  <a:prstClr val="black"/>
                </a:solidFill>
                <a:latin typeface="游ゴシック" panose="020F0502020204030204"/>
                <a:ea typeface="游ゴシック" panose="020B0400000000000000" pitchFamily="50" charset="-128"/>
              </a:rPr>
              <a:pPr defTabSz="923555">
                <a:defRPr/>
              </a:pPr>
              <a:t>2</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556353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22140">
              <a:defRPr/>
            </a:pPr>
            <a:fld id="{82869989-EB00-4EE7-BCB5-25BDC5BB29F8}" type="slidenum">
              <a:rPr lang="en-US" altLang="ja-JP">
                <a:solidFill>
                  <a:srgbClr val="2D2E2D"/>
                </a:solidFill>
                <a:latin typeface="游ゴシック" panose="020F0502020204030204"/>
                <a:ea typeface="游ゴシック" panose="020B0400000000000000" pitchFamily="50" charset="-128"/>
              </a:rPr>
              <a:pPr defTabSz="922140">
                <a:defRPr/>
              </a:pPr>
              <a:t>3</a:t>
            </a:fld>
            <a:endParaRPr lang="ja-JP" altLang="en-US" dirty="0">
              <a:solidFill>
                <a:srgbClr val="2D2E2D"/>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178434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28">
              <a:defRPr/>
            </a:pPr>
            <a:fld id="{82869989-EB00-4EE7-BCB5-25BDC5BB29F8}" type="slidenum">
              <a:rPr lang="en-US" altLang="ja-JP">
                <a:solidFill>
                  <a:srgbClr val="2D2E2D"/>
                </a:solidFill>
              </a:rPr>
              <a:pPr defTabSz="914128">
                <a:defRPr/>
              </a:pPr>
              <a:t>4</a:t>
            </a:fld>
            <a:endParaRPr lang="ja-JP" altLang="en-US" dirty="0">
              <a:solidFill>
                <a:srgbClr val="2D2E2D"/>
              </a:solidFill>
            </a:endParaRPr>
          </a:p>
        </p:txBody>
      </p:sp>
    </p:spTree>
    <p:extLst>
      <p:ext uri="{BB962C8B-B14F-4D97-AF65-F5344CB8AC3E}">
        <p14:creationId xmlns:p14="http://schemas.microsoft.com/office/powerpoint/2010/main" val="2452002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14128">
              <a:defRPr/>
            </a:pPr>
            <a:fld id="{82869989-EB00-4EE7-BCB5-25BDC5BB29F8}" type="slidenum">
              <a:rPr lang="en-US" altLang="ja-JP">
                <a:solidFill>
                  <a:srgbClr val="2D2E2D"/>
                </a:solidFill>
              </a:rPr>
              <a:pPr defTabSz="914128">
                <a:defRPr/>
              </a:pPr>
              <a:t>5</a:t>
            </a:fld>
            <a:endParaRPr lang="ja-JP" altLang="en-US" dirty="0">
              <a:solidFill>
                <a:srgbClr val="2D2E2D"/>
              </a:solidFill>
            </a:endParaRPr>
          </a:p>
        </p:txBody>
      </p:sp>
    </p:spTree>
    <p:extLst>
      <p:ext uri="{BB962C8B-B14F-4D97-AF65-F5344CB8AC3E}">
        <p14:creationId xmlns:p14="http://schemas.microsoft.com/office/powerpoint/2010/main" val="1242531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defTabSz="941533">
              <a:defRPr/>
            </a:pPr>
            <a:fld id="{82869989-EB00-4EE7-BCB5-25BDC5BB29F8}" type="slidenum">
              <a:rPr lang="en-US" altLang="ja-JP">
                <a:solidFill>
                  <a:srgbClr val="2D2E2D"/>
                </a:solidFill>
                <a:latin typeface="游ゴシック" panose="020F0502020204030204"/>
                <a:ea typeface="游ゴシック" panose="020B0400000000000000" pitchFamily="50" charset="-128"/>
              </a:rPr>
              <a:pPr defTabSz="941533">
                <a:defRPr/>
              </a:pPr>
              <a:t>6</a:t>
            </a:fld>
            <a:endParaRPr lang="ja-JP" altLang="en-US" dirty="0">
              <a:solidFill>
                <a:srgbClr val="2D2E2D"/>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152573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290266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26547835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16413146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44EFADB-3CEB-418C-A904-4A99933E2468}" type="datetime1">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212706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5CBEF7-A3ED-46A4-A4AB-49DBB277F7E0}" type="datetime1">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8955781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2A35C1E-6092-4629-94A6-93883CF7517C}" type="datetime1">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2076948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D186E435-FE75-4DD1-9EBE-C4710D65A332}" type="datetime1">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788500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27701DA-4E38-444F-8C18-2C0BF33B847C}" type="datetime1">
              <a:rPr kumimoji="1" lang="ja-JP" altLang="en-US" smtClean="0"/>
              <a:t>2021/8/30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9320947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F5D35EF-BDCE-4496-AFEB-FBA214353044}" type="datetime1">
              <a:rPr kumimoji="1" lang="ja-JP" altLang="en-US" smtClean="0"/>
              <a:t>2021/8/30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7487809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22ADD59-753B-429D-A0C8-EE60B7E2D719}" type="datetime1">
              <a:rPr kumimoji="1" lang="ja-JP" altLang="en-US" smtClean="0"/>
              <a:t>2021/8/30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7475183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92E2A93-2584-420C-9B89-1DFC6B068984}" type="datetime1">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4192423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12243264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0ED784-8E45-46CA-9E1D-ACD7B3EB707A}" type="datetime1">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294657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F1275E3-4C93-4054-B235-E7EFB1502578}" type="datetime1">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1517765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7929DD6-8ACF-48AE-A059-2750C9928A29}" type="datetime1">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28206485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2127129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1617628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314956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1156689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479883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2320076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A3DCA28-1237-4348-AC1B-7ABB7D84A7A0}" type="datetimeFigureOut">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503262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3DCA28-1237-4348-AC1B-7ABB7D84A7A0}" type="datetimeFigureOut">
              <a:rPr kumimoji="1" lang="ja-JP" altLang="en-US" smtClean="0"/>
              <a:t>2021/8/30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5D378E-ED99-4649-A88A-944E4C47FAFD}" type="slidenum">
              <a:rPr kumimoji="1" lang="ja-JP" altLang="en-US" smtClean="0"/>
              <a:t>‹#›</a:t>
            </a:fld>
            <a:endParaRPr kumimoji="1" lang="ja-JP" altLang="en-US"/>
          </a:p>
        </p:txBody>
      </p:sp>
    </p:spTree>
    <p:extLst>
      <p:ext uri="{BB962C8B-B14F-4D97-AF65-F5344CB8AC3E}">
        <p14:creationId xmlns:p14="http://schemas.microsoft.com/office/powerpoint/2010/main" val="4077216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814FFE-CD32-4842-AD9B-7AECBCF9F002}" type="datetime1">
              <a:rPr kumimoji="1" lang="ja-JP" altLang="en-US" smtClean="0"/>
              <a:t>2021/8/30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CB8D1-E384-4ABF-9F79-4EB3205F8B48}" type="slidenum">
              <a:rPr kumimoji="1" lang="ja-JP" altLang="en-US" smtClean="0"/>
              <a:t>‹#›</a:t>
            </a:fld>
            <a:endParaRPr kumimoji="1" lang="ja-JP" altLang="en-US"/>
          </a:p>
        </p:txBody>
      </p:sp>
    </p:spTree>
    <p:extLst>
      <p:ext uri="{BB962C8B-B14F-4D97-AF65-F5344CB8AC3E}">
        <p14:creationId xmlns:p14="http://schemas.microsoft.com/office/powerpoint/2010/main" val="35402669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131939" y="3562318"/>
            <a:ext cx="8764542" cy="274494"/>
          </a:xfrm>
          <a:prstGeom prst="rect">
            <a:avLst/>
          </a:prstGeom>
          <a:noFill/>
          <a:ln w="25400" cap="flat" cmpd="sng" algn="ctr">
            <a:noFill/>
            <a:prstDash val="solid"/>
          </a:ln>
          <a:effectLst/>
        </p:spPr>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ts val="4800"/>
              </a:lnSpc>
              <a:spcBef>
                <a:spcPts val="0"/>
              </a:spcBef>
              <a:spcAft>
                <a:spcPts val="0"/>
              </a:spcAft>
              <a:buClrTx/>
              <a:buSzTx/>
              <a:buFontTx/>
              <a:buNone/>
              <a:tabLst/>
              <a:defRPr/>
            </a:pPr>
            <a:endParaRPr kumimoji="1" lang="ja-JP" altLang="en-US" sz="32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4" name="グループ化 13"/>
          <p:cNvGrpSpPr/>
          <p:nvPr/>
        </p:nvGrpSpPr>
        <p:grpSpPr>
          <a:xfrm>
            <a:off x="-4755" y="2323232"/>
            <a:ext cx="12196755" cy="2142333"/>
            <a:chOff x="30797" y="44623"/>
            <a:chExt cx="9077706" cy="947814"/>
          </a:xfrm>
        </p:grpSpPr>
        <p:sp>
          <p:nvSpPr>
            <p:cNvPr id="15" name="タイトル 1"/>
            <p:cNvSpPr txBox="1">
              <a:spLocks/>
            </p:cNvSpPr>
            <p:nvPr/>
          </p:nvSpPr>
          <p:spPr>
            <a:xfrm>
              <a:off x="35496" y="44623"/>
              <a:ext cx="9073007" cy="846127"/>
            </a:xfrm>
            <a:prstGeom prst="rect">
              <a:avLst/>
            </a:prstGeom>
            <a:solidFill>
              <a:srgbClr val="4F81BD"/>
            </a:solidFill>
          </p:spPr>
          <p:txBody>
            <a:bodyPr vert="horz" lIns="91440" tIns="45720" rIns="91440" bIns="45720" rtlCol="0" anchor="ctr">
              <a:normAutofit fontScale="97500"/>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ct val="150000"/>
                </a:lnSpc>
                <a:defRPr/>
              </a:pPr>
              <a:endParaRPr lang="ja-JP" altLang="en-US" sz="5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30797" y="890750"/>
              <a:ext cx="9071992" cy="101687"/>
            </a:xfrm>
            <a:prstGeom prst="rect">
              <a:avLst/>
            </a:prstGeom>
            <a:gradFill flip="none" rotWithShape="1">
              <a:gsLst>
                <a:gs pos="0">
                  <a:srgbClr val="1F497D">
                    <a:lumMod val="60000"/>
                    <a:lumOff val="40000"/>
                  </a:srgbClr>
                </a:gs>
                <a:gs pos="50000">
                  <a:srgbClr val="4BACC6">
                    <a:lumMod val="20000"/>
                    <a:lumOff val="80000"/>
                  </a:srgbClr>
                </a:gs>
                <a:gs pos="100000">
                  <a:srgbClr val="1F497D">
                    <a:lumMod val="60000"/>
                    <a:lumOff val="40000"/>
                  </a:srgbClr>
                </a:gs>
              </a:gsLst>
              <a:lin ang="0" scaled="1"/>
              <a:tileRect/>
            </a:gradFill>
            <a:ln w="25400" cap="flat" cmpd="sng" algn="ctr">
              <a:noFill/>
              <a:prstDash val="solid"/>
            </a:ln>
            <a:effectLst/>
          </p:spPr>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000" b="0" i="0" u="none" strike="noStrike" kern="1200" cap="none" spc="0" normalizeH="0" baseline="0" noProof="0">
                <a:ln>
                  <a:noFill/>
                </a:ln>
                <a:solidFill>
                  <a:sysClr val="window" lastClr="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 name="タイトル 1"/>
          <p:cNvSpPr txBox="1">
            <a:spLocks/>
          </p:cNvSpPr>
          <p:nvPr/>
        </p:nvSpPr>
        <p:spPr>
          <a:xfrm>
            <a:off x="189238" y="2473118"/>
            <a:ext cx="11634461" cy="1612717"/>
          </a:xfrm>
          <a:prstGeom prst="rect">
            <a:avLst/>
          </a:prstGeom>
          <a:noFill/>
        </p:spPr>
        <p:txBody>
          <a:bodyPr vert="horz" lIns="91440" tIns="45720" rIns="91440" bIns="45720" rtlCol="0" anchor="ctr">
            <a:no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lnSpc>
                <a:spcPts val="5000"/>
              </a:lnSpc>
              <a:defRPr/>
            </a:pPr>
            <a:r>
              <a:rPr lang="ja-JP" altLang="en-US" sz="4800" b="1" spc="-100" dirty="0" smtClean="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「国際</a:t>
            </a:r>
            <a:r>
              <a:rPr lang="ja-JP" altLang="en-US" sz="4800" b="1" spc="-1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金融</a:t>
            </a:r>
            <a:r>
              <a:rPr lang="ja-JP" altLang="en-US" sz="4800" b="1" spc="-100" dirty="0" smtClean="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都市</a:t>
            </a:r>
            <a:r>
              <a:rPr lang="en-US" altLang="ja-JP" sz="4800" b="1" spc="-100" dirty="0" smtClean="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OSAKA</a:t>
            </a:r>
            <a:r>
              <a:rPr lang="ja-JP" altLang="en-US" sz="4800" b="1" spc="-100" dirty="0" smtClean="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推進委員会」</a:t>
            </a:r>
            <a:r>
              <a:rPr lang="en-US" altLang="ja-JP" sz="4800" b="1" spc="-100" dirty="0" smtClean="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
            </a:r>
            <a:br>
              <a:rPr lang="en-US" altLang="ja-JP" sz="4800" b="1" spc="-100" dirty="0" smtClean="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br>
            <a:r>
              <a:rPr lang="ja-JP" altLang="en-US" sz="4800" b="1" spc="-100" dirty="0" smtClean="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rPr>
              <a:t>第１回 部会資料</a:t>
            </a:r>
            <a:endParaRPr lang="ja-JP" altLang="en-US" sz="4800" b="1" spc="-100" dirty="0">
              <a:solidFill>
                <a:schemeClr val="bg1"/>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Tree>
    <p:extLst>
      <p:ext uri="{BB962C8B-B14F-4D97-AF65-F5344CB8AC3E}">
        <p14:creationId xmlns:p14="http://schemas.microsoft.com/office/powerpoint/2010/main" val="19612508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F33E91A-D645-4F28-ACDE-0A3E99091C7E}"/>
              </a:ext>
            </a:extLst>
          </p:cNvPr>
          <p:cNvSpPr txBox="1"/>
          <p:nvPr/>
        </p:nvSpPr>
        <p:spPr>
          <a:xfrm>
            <a:off x="444209" y="996796"/>
            <a:ext cx="11358563" cy="707886"/>
          </a:xfrm>
          <a:prstGeom prst="rect">
            <a:avLst/>
          </a:prstGeom>
          <a:solidFill>
            <a:schemeClr val="bg1"/>
          </a:solidFill>
          <a:ln>
            <a:solidFill>
              <a:schemeClr val="tx1"/>
            </a:solidFill>
            <a:prstDash val="sysDash"/>
          </a:ln>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◆めざす都市像「金融をテコに発展するグローバル都市」、「金融のフロントランナー都市」の実現に向けた</a:t>
            </a:r>
            <a:endParaRPr kumimoji="1" lang="en-US" altLang="ja-JP"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　　戦略の柱と重点取組</a:t>
            </a:r>
            <a:r>
              <a:rPr kumimoji="1" lang="ja-JP" altLang="en-US" sz="2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を「育む」「呼び込む」「支える」の３つのアプローチ軸で</a:t>
            </a:r>
            <a:r>
              <a:rPr kumimoji="1" lang="ja-JP" altLang="en-US"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整理</a:t>
            </a:r>
            <a:endParaRPr kumimoji="1" lang="en-US" altLang="ja-JP" sz="16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
        <p:nvSpPr>
          <p:cNvPr id="2" name="タイトル 1"/>
          <p:cNvSpPr>
            <a:spLocks noGrp="1"/>
          </p:cNvSpPr>
          <p:nvPr>
            <p:ph type="title"/>
          </p:nvPr>
        </p:nvSpPr>
        <p:spPr>
          <a:xfrm>
            <a:off x="272486" y="40590"/>
            <a:ext cx="11919514" cy="719577"/>
          </a:xfrm>
        </p:spPr>
        <p:txBody>
          <a:bodyPr>
            <a:normAutofit/>
          </a:bodyPr>
          <a:lstStyle/>
          <a:p>
            <a:r>
              <a:rPr lang="ja-JP" altLang="en-US" sz="3100" dirty="0" smtClean="0">
                <a:latin typeface="UD デジタル 教科書体 NK-R" panose="02020400000000000000" pitchFamily="18" charset="-128"/>
                <a:ea typeface="UD デジタル 教科書体 NK-R" panose="02020400000000000000" pitchFamily="18" charset="-128"/>
              </a:rPr>
              <a:t>めざす</a:t>
            </a:r>
            <a:r>
              <a:rPr lang="ja-JP" altLang="en-US" sz="3100" dirty="0">
                <a:latin typeface="UD デジタル 教科書体 NK-R" panose="02020400000000000000" pitchFamily="18" charset="-128"/>
                <a:ea typeface="UD デジタル 教科書体 NK-R" panose="02020400000000000000" pitchFamily="18" charset="-128"/>
              </a:rPr>
              <a:t>都市像実現に向けた戦略の柱と重点</a:t>
            </a:r>
            <a:r>
              <a:rPr lang="ja-JP" altLang="en-US" sz="3100" dirty="0" smtClean="0">
                <a:latin typeface="UD デジタル 教科書体 NK-R" panose="02020400000000000000" pitchFamily="18" charset="-128"/>
                <a:ea typeface="UD デジタル 教科書体 NK-R" panose="02020400000000000000" pitchFamily="18" charset="-128"/>
              </a:rPr>
              <a:t>取組</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cxnSp>
        <p:nvCxnSpPr>
          <p:cNvPr id="5" name="直線コネクタ 4"/>
          <p:cNvCxnSpPr>
            <a:cxnSpLocks/>
          </p:cNvCxnSpPr>
          <p:nvPr/>
        </p:nvCxnSpPr>
        <p:spPr>
          <a:xfrm>
            <a:off x="0" y="732457"/>
            <a:ext cx="12192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aphicFrame>
        <p:nvGraphicFramePr>
          <p:cNvPr id="4" name="表 5">
            <a:extLst>
              <a:ext uri="{FF2B5EF4-FFF2-40B4-BE49-F238E27FC236}">
                <a16:creationId xmlns:a16="http://schemas.microsoft.com/office/drawing/2014/main" id="{2970B9B3-79F0-481E-83E7-62F3F4F5EE5B}"/>
              </a:ext>
            </a:extLst>
          </p:cNvPr>
          <p:cNvGraphicFramePr>
            <a:graphicFrameLocks noGrp="1"/>
          </p:cNvGraphicFramePr>
          <p:nvPr>
            <p:extLst/>
          </p:nvPr>
        </p:nvGraphicFramePr>
        <p:xfrm>
          <a:off x="272487" y="2320116"/>
          <a:ext cx="11686207" cy="4225729"/>
        </p:xfrm>
        <a:graphic>
          <a:graphicData uri="http://schemas.openxmlformats.org/drawingml/2006/table">
            <a:tbl>
              <a:tblPr firstRow="1" bandRow="1">
                <a:tableStyleId>{5C22544A-7EE6-4342-B048-85BDC9FD1C3A}</a:tableStyleId>
              </a:tblPr>
              <a:tblGrid>
                <a:gridCol w="892556">
                  <a:extLst>
                    <a:ext uri="{9D8B030D-6E8A-4147-A177-3AD203B41FA5}">
                      <a16:colId xmlns:a16="http://schemas.microsoft.com/office/drawing/2014/main" val="3071576586"/>
                    </a:ext>
                  </a:extLst>
                </a:gridCol>
                <a:gridCol w="3612670">
                  <a:extLst>
                    <a:ext uri="{9D8B030D-6E8A-4147-A177-3AD203B41FA5}">
                      <a16:colId xmlns:a16="http://schemas.microsoft.com/office/drawing/2014/main" val="352604522"/>
                    </a:ext>
                  </a:extLst>
                </a:gridCol>
                <a:gridCol w="3696276">
                  <a:extLst>
                    <a:ext uri="{9D8B030D-6E8A-4147-A177-3AD203B41FA5}">
                      <a16:colId xmlns:a16="http://schemas.microsoft.com/office/drawing/2014/main" val="3221950790"/>
                    </a:ext>
                  </a:extLst>
                </a:gridCol>
                <a:gridCol w="3484705">
                  <a:extLst>
                    <a:ext uri="{9D8B030D-6E8A-4147-A177-3AD203B41FA5}">
                      <a16:colId xmlns:a16="http://schemas.microsoft.com/office/drawing/2014/main" val="166912827"/>
                    </a:ext>
                  </a:extLst>
                </a:gridCol>
              </a:tblGrid>
              <a:tr h="691193">
                <a:tc>
                  <a:txBody>
                    <a:bodyPr/>
                    <a:lstStyle/>
                    <a:p>
                      <a:endParaRPr kumimoji="1" lang="ja-JP" altLang="en-US" sz="1600" dirty="0"/>
                    </a:p>
                  </a:txBody>
                  <a:tcPr marL="36000" marR="3600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１　金融をテコに発展するグローバル都市</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２　金融のフロントランナー都市</a:t>
                      </a:r>
                    </a:p>
                  </a:txBody>
                  <a:tcPr marL="36000" marR="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１　２　共通</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txBody>
                  <a:tcPr marL="36000" marR="36000" anchor="ctr"/>
                </a:tc>
                <a:extLst>
                  <a:ext uri="{0D108BD9-81ED-4DB2-BD59-A6C34878D82A}">
                    <a16:rowId xmlns:a16="http://schemas.microsoft.com/office/drawing/2014/main" val="1334988009"/>
                  </a:ext>
                </a:extLst>
              </a:tr>
              <a:tr h="441817">
                <a:tc rowSpan="2">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育む</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(1)</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魅力的なまちづくりに向けた金融面からの推進</a:t>
                      </a: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 </a:t>
                      </a:r>
                      <a:endPar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(1)</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エッジの効いた先駆的な金融商品・市場の形成</a:t>
                      </a:r>
                      <a:endPar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36000" marR="36000" anchor="ctr"/>
                </a:tc>
                <a:extLst>
                  <a:ext uri="{0D108BD9-81ED-4DB2-BD59-A6C34878D82A}">
                    <a16:rowId xmlns:a16="http://schemas.microsoft.com/office/drawing/2014/main" val="2270067266"/>
                  </a:ext>
                </a:extLst>
              </a:tr>
              <a:tr h="44181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(2)</a:t>
                      </a:r>
                      <a:r>
                        <a:rPr kumimoji="1" lang="ja-JP" altLang="ja-JP"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ベンチャー企業および地域活性化のための多様な資金調達方法の支援</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金融分野における高度人材の育成</a:t>
                      </a:r>
                      <a:endPar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36000" marR="36000" anchor="ct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(5)</a:t>
                      </a:r>
                      <a:r>
                        <a:rPr kumimoji="1" lang="ja-JP" altLang="en-US"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大阪府市による先駆的なインパクトのある取組み</a:t>
                      </a:r>
                      <a:endParaRPr kumimoji="1" lang="en-US" altLang="ja-JP"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36000" marR="36000" anchor="ctr"/>
                </a:tc>
                <a:extLst>
                  <a:ext uri="{0D108BD9-81ED-4DB2-BD59-A6C34878D82A}">
                    <a16:rowId xmlns:a16="http://schemas.microsoft.com/office/drawing/2014/main" val="3363631532"/>
                  </a:ext>
                </a:extLst>
              </a:tr>
              <a:tr h="44181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UD デジタル 教科書体 NK-R" panose="02020400000000000000" pitchFamily="18" charset="-128"/>
                          <a:ea typeface="UD デジタル 教科書体 NK-R" panose="02020400000000000000" pitchFamily="18" charset="-128"/>
                        </a:rPr>
                        <a:t>呼び込む</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36000" marR="36000"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36000" marR="36000"/>
                </a:tc>
                <a:extLst>
                  <a:ext uri="{0D108BD9-81ED-4DB2-BD59-A6C34878D82A}">
                    <a16:rowId xmlns:a16="http://schemas.microsoft.com/office/drawing/2014/main" val="2634141141"/>
                  </a:ext>
                </a:extLst>
              </a:tr>
              <a:tr h="44181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UD デジタル 教科書体 NK-R" panose="02020400000000000000" pitchFamily="18" charset="-128"/>
                          <a:ea typeface="UD デジタル 教科書体 NK-R" panose="02020400000000000000" pitchFamily="18" charset="-128"/>
                        </a:rPr>
                        <a:t>(1)</a:t>
                      </a:r>
                      <a:r>
                        <a:rPr kumimoji="1" lang="ja-JP" altLang="en-US" sz="1200" dirty="0" smtClean="0">
                          <a:latin typeface="UD デジタル 教科書体 NK-R" panose="02020400000000000000" pitchFamily="18" charset="-128"/>
                          <a:ea typeface="UD デジタル 教科書体 NK-R" panose="02020400000000000000" pitchFamily="18" charset="-128"/>
                        </a:rPr>
                        <a:t>海外との連携</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txBody>
                  <a:tcPr marL="36000" marR="36000" anchor="ctr"/>
                </a:tc>
                <a:extLst>
                  <a:ext uri="{0D108BD9-81ED-4DB2-BD59-A6C34878D82A}">
                    <a16:rowId xmlns:a16="http://schemas.microsoft.com/office/drawing/2014/main" val="3980648024"/>
                  </a:ext>
                </a:extLst>
              </a:tr>
              <a:tr h="44181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UD デジタル 教科書体 NK-R" panose="02020400000000000000" pitchFamily="18" charset="-128"/>
                          <a:ea typeface="UD デジタル 教科書体 NK-R" panose="02020400000000000000" pitchFamily="18" charset="-128"/>
                        </a:rPr>
                        <a:t>(2)</a:t>
                      </a:r>
                      <a:r>
                        <a:rPr kumimoji="1" lang="ja-JP" altLang="en-US" sz="1200" dirty="0" smtClean="0">
                          <a:latin typeface="UD デジタル 教科書体 NK-R" panose="02020400000000000000" pitchFamily="18" charset="-128"/>
                          <a:ea typeface="UD デジタル 教科書体 NK-R" panose="02020400000000000000" pitchFamily="18" charset="-128"/>
                        </a:rPr>
                        <a:t>情報発信・プロモーション</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txBody>
                  <a:tcPr marL="36000" marR="36000" anchor="ctr"/>
                </a:tc>
                <a:extLst>
                  <a:ext uri="{0D108BD9-81ED-4DB2-BD59-A6C34878D82A}">
                    <a16:rowId xmlns:a16="http://schemas.microsoft.com/office/drawing/2014/main" val="1805898966"/>
                  </a:ext>
                </a:extLst>
              </a:tr>
              <a:tr h="441817">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latin typeface="UD デジタル 教科書体 NK-R" panose="02020400000000000000" pitchFamily="18" charset="-128"/>
                        <a:ea typeface="UD デジタル 教科書体 NK-R" panose="02020400000000000000" pitchFamily="18" charset="-128"/>
                      </a:endParaRPr>
                    </a:p>
                  </a:txBody>
                  <a:tcPr marL="36000" marR="36000" anchor="ct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(2)ES</a:t>
                      </a:r>
                      <a:r>
                        <a:rPr kumimoji="1" lang="ja-JP" altLang="ja-JP"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Ｇファイナンス先進地域に向けた取組み</a:t>
                      </a:r>
                      <a:endParaRPr kumimoji="1" lang="ja-JP" altLang="en-US"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UD デジタル 教科書体 NK-R" panose="02020400000000000000" pitchFamily="18" charset="-128"/>
                          <a:ea typeface="UD デジタル 教科書体 NK-R" panose="02020400000000000000" pitchFamily="18" charset="-128"/>
                        </a:rPr>
                        <a:t>(3)</a:t>
                      </a:r>
                      <a:r>
                        <a:rPr kumimoji="1" lang="ja-JP" altLang="en-US" sz="1200" dirty="0" smtClean="0">
                          <a:latin typeface="UD デジタル 教科書体 NK-R" panose="02020400000000000000" pitchFamily="18" charset="-128"/>
                          <a:ea typeface="UD デジタル 教科書体 NK-R" panose="02020400000000000000" pitchFamily="18" charset="-128"/>
                        </a:rPr>
                        <a:t>海外から人を引き付ける取組み</a:t>
                      </a:r>
                      <a:endParaRPr kumimoji="1" lang="en-US" altLang="ja-JP" sz="1200" dirty="0" smtClean="0">
                        <a:latin typeface="UD デジタル 教科書体 NK-R" panose="02020400000000000000" pitchFamily="18" charset="-128"/>
                        <a:ea typeface="UD デジタル 教科書体 NK-R" panose="02020400000000000000" pitchFamily="18" charset="-128"/>
                      </a:endParaRPr>
                    </a:p>
                  </a:txBody>
                  <a:tcPr marL="36000" marR="36000" anchor="ctr"/>
                </a:tc>
                <a:extLst>
                  <a:ext uri="{0D108BD9-81ED-4DB2-BD59-A6C34878D82A}">
                    <a16:rowId xmlns:a16="http://schemas.microsoft.com/office/drawing/2014/main" val="3904664301"/>
                  </a:ext>
                </a:extLst>
              </a:tr>
              <a:tr h="441817">
                <a:tc rowSpan="2">
                  <a:txBody>
                    <a:bodyPr/>
                    <a:lstStyle/>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支える</a:t>
                      </a: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(3)</a:t>
                      </a:r>
                      <a:r>
                        <a:rPr kumimoji="1" lang="ja-JP" altLang="en-US"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レジリエンス</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向上のためのデュアルオペレーション化</a:t>
                      </a:r>
                      <a:endPar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36000" marR="36000"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UD デジタル 教科書体 NK-R" panose="02020400000000000000" pitchFamily="18" charset="-128"/>
                          <a:ea typeface="UD デジタル 教科書体 NK-R" panose="02020400000000000000" pitchFamily="18" charset="-128"/>
                        </a:rPr>
                        <a:t>(4)</a:t>
                      </a:r>
                      <a:r>
                        <a:rPr kumimoji="1" lang="ja-JP" altLang="en-US" sz="1200" dirty="0" smtClean="0">
                          <a:latin typeface="UD デジタル 教科書体 NK-R" panose="02020400000000000000" pitchFamily="18" charset="-128"/>
                          <a:ea typeface="UD デジタル 教科書体 NK-R" panose="02020400000000000000" pitchFamily="18" charset="-128"/>
                        </a:rPr>
                        <a:t>魅力的な住環境の整備</a:t>
                      </a:r>
                    </a:p>
                  </a:txBody>
                  <a:tcPr marL="36000" marR="36000" anchor="ctr"/>
                </a:tc>
                <a:extLst>
                  <a:ext uri="{0D108BD9-81ED-4DB2-BD59-A6C34878D82A}">
                    <a16:rowId xmlns:a16="http://schemas.microsoft.com/office/drawing/2014/main" val="213236005"/>
                  </a:ext>
                </a:extLst>
              </a:tr>
              <a:tr h="441817">
                <a:tc vMerge="1">
                  <a:txBody>
                    <a:bodyPr/>
                    <a:lstStyle/>
                    <a:p>
                      <a:pPr algn="ctr"/>
                      <a:endParaRPr kumimoji="1" lang="ja-JP" altLang="en-US" sz="1400" dirty="0">
                        <a:latin typeface="UD デジタル 教科書体 NK-R" panose="02020400000000000000" pitchFamily="18" charset="-128"/>
                        <a:ea typeface="UD デジタル 教科書体 NK-R" panose="02020400000000000000" pitchFamily="18" charset="-128"/>
                      </a:endParaRPr>
                    </a:p>
                  </a:txBody>
                  <a:tcPr marL="36000" marR="3600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(4)</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国内の金融市場の活性化</a:t>
                      </a:r>
                      <a:endPar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(3)</a:t>
                      </a:r>
                      <a:r>
                        <a:rPr kumimoji="1" lang="ja-JP" altLang="ja-JP" sz="12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金融サービスに関する規制の緩和に向けた働きかけ</a:t>
                      </a:r>
                      <a:endParaRPr kumimoji="1" lang="ja-JP" altLang="en-US" sz="1200" dirty="0" smtClean="0">
                        <a:latin typeface="UD デジタル 教科書体 NK-R" panose="02020400000000000000" pitchFamily="18" charset="-128"/>
                        <a:ea typeface="UD デジタル 教科書体 NK-R" panose="02020400000000000000" pitchFamily="18" charset="-128"/>
                      </a:endParaRPr>
                    </a:p>
                  </a:txBody>
                  <a:tcPr marL="36000" marR="3600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UD デジタル 教科書体 NK-R" panose="02020400000000000000" pitchFamily="18" charset="-128"/>
                        <a:ea typeface="UD デジタル 教科書体 NK-R" panose="02020400000000000000" pitchFamily="18" charset="-128"/>
                      </a:endParaRPr>
                    </a:p>
                  </a:txBody>
                  <a:tcPr marL="36000" marR="36000" anchor="ctr"/>
                </a:tc>
                <a:extLst>
                  <a:ext uri="{0D108BD9-81ED-4DB2-BD59-A6C34878D82A}">
                    <a16:rowId xmlns:a16="http://schemas.microsoft.com/office/drawing/2014/main" val="1938582613"/>
                  </a:ext>
                </a:extLst>
              </a:tr>
            </a:tbl>
          </a:graphicData>
        </a:graphic>
      </p:graphicFrame>
      <p:sp>
        <p:nvSpPr>
          <p:cNvPr id="3" name="スライド番号プレースホルダー 2"/>
          <p:cNvSpPr>
            <a:spLocks noGrp="1"/>
          </p:cNvSpPr>
          <p:nvPr>
            <p:ph type="sldNum" sz="quarter" idx="12"/>
          </p:nvPr>
        </p:nvSpPr>
        <p:spPr>
          <a:xfrm>
            <a:off x="9896902" y="6348616"/>
            <a:ext cx="229509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272486" y="1913717"/>
            <a:ext cx="11686152" cy="34154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ja-JP" sz="16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「育む」：自らの魅力を高めていく</a:t>
            </a:r>
            <a:r>
              <a:rPr kumimoji="1" lang="ja-JP" altLang="en-US" sz="16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ja-JP" altLang="ja-JP" sz="16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「呼び込む」：国内外他地域から呼び込んでくる</a:t>
            </a:r>
            <a:r>
              <a:rPr kumimoji="1" lang="ja-JP" altLang="en-US" sz="16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ja-JP" altLang="ja-JP" sz="16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「支える」：</a:t>
            </a:r>
            <a:r>
              <a:rPr kumimoji="1" lang="ja-JP" altLang="en-US" sz="16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「育む」、「呼び込む」ため</a:t>
            </a:r>
            <a:r>
              <a:rPr kumimoji="1" lang="ja-JP" altLang="ja-JP" sz="16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の基盤</a:t>
            </a:r>
            <a:r>
              <a:rPr kumimoji="1" lang="ja-JP" altLang="ja-JP" sz="16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整備</a:t>
            </a:r>
            <a:endParaRPr kumimoji="1" lang="ja-JP" altLang="en-US" sz="16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2" name="正方形/長方形 11"/>
          <p:cNvSpPr/>
          <p:nvPr/>
        </p:nvSpPr>
        <p:spPr>
          <a:xfrm>
            <a:off x="1163782" y="3048001"/>
            <a:ext cx="3629891" cy="1704536"/>
          </a:xfrm>
          <a:prstGeom prst="rect">
            <a:avLst/>
          </a:prstGeom>
          <a:noFill/>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1157029" y="5700143"/>
            <a:ext cx="3636644" cy="385967"/>
          </a:xfrm>
          <a:prstGeom prst="rect">
            <a:avLst/>
          </a:prstGeom>
          <a:noFill/>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7" name="正方形/長方形 16"/>
          <p:cNvSpPr/>
          <p:nvPr/>
        </p:nvSpPr>
        <p:spPr>
          <a:xfrm>
            <a:off x="4793673" y="5212272"/>
            <a:ext cx="3661010" cy="873838"/>
          </a:xfrm>
          <a:prstGeom prst="rect">
            <a:avLst/>
          </a:prstGeom>
          <a:noFill/>
          <a:ln w="254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9610531" y="81466"/>
            <a:ext cx="2525486" cy="338554"/>
          </a:xfrm>
          <a:prstGeom prst="rect">
            <a:avLst/>
          </a:prstGeom>
          <a:ln>
            <a:solidFill>
              <a:schemeClr val="accent1"/>
            </a:solidFill>
            <a:prstDash val="dash"/>
          </a:ln>
        </p:spPr>
        <p:txBody>
          <a:bodyPr wrap="square">
            <a:spAutoFit/>
          </a:bodyPr>
          <a:lstStyle/>
          <a:p>
            <a:r>
              <a:rPr lang="en-US" altLang="ja-JP" sz="1600" dirty="0" smtClean="0">
                <a:latin typeface="+mj-lt"/>
              </a:rPr>
              <a:t>7/14</a:t>
            </a:r>
            <a:r>
              <a:rPr lang="ja-JP" altLang="en-US" sz="1600" dirty="0">
                <a:latin typeface="+mj-lt"/>
              </a:rPr>
              <a:t>幹事会資料より</a:t>
            </a:r>
            <a:r>
              <a:rPr lang="ja-JP" altLang="en-US" sz="1600" dirty="0" smtClean="0">
                <a:latin typeface="+mj-lt"/>
              </a:rPr>
              <a:t>抜粋</a:t>
            </a:r>
            <a:endParaRPr lang="ja-JP" altLang="en-US" sz="1600" dirty="0">
              <a:latin typeface="+mj-lt"/>
            </a:endParaRPr>
          </a:p>
        </p:txBody>
      </p:sp>
    </p:spTree>
    <p:extLst>
      <p:ext uri="{BB962C8B-B14F-4D97-AF65-F5344CB8AC3E}">
        <p14:creationId xmlns:p14="http://schemas.microsoft.com/office/powerpoint/2010/main" val="20338074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0" y="135523"/>
            <a:ext cx="10116457" cy="550277"/>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kumimoji="1" lang="ja-JP" altLang="en-US" sz="32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　　</a:t>
            </a:r>
            <a:r>
              <a:rPr lang="ja-JP" altLang="en-US" sz="3200" dirty="0">
                <a:latin typeface="UD デジタル 教科書体 NK-R" panose="02020400000000000000" pitchFamily="18" charset="-128"/>
                <a:ea typeface="UD デジタル 教科書体 NK-R" panose="02020400000000000000" pitchFamily="18" charset="-128"/>
              </a:rPr>
              <a:t>各部会で検討いただきたいテーマ（戦略の柱）</a:t>
            </a:r>
          </a:p>
        </p:txBody>
      </p:sp>
      <p:cxnSp>
        <p:nvCxnSpPr>
          <p:cNvPr id="33" name="直線コネクタ 32"/>
          <p:cNvCxnSpPr>
            <a:cxnSpLocks/>
          </p:cNvCxnSpPr>
          <p:nvPr/>
        </p:nvCxnSpPr>
        <p:spPr>
          <a:xfrm flipV="1">
            <a:off x="0" y="640080"/>
            <a:ext cx="12187709" cy="4572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9444509" y="6591550"/>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graphicFrame>
        <p:nvGraphicFramePr>
          <p:cNvPr id="5" name="表 4"/>
          <p:cNvGraphicFramePr>
            <a:graphicFrameLocks noGrp="1"/>
          </p:cNvGraphicFramePr>
          <p:nvPr>
            <p:extLst>
              <p:ext uri="{D42A27DB-BD31-4B8C-83A1-F6EECF244321}">
                <p14:modId xmlns:p14="http://schemas.microsoft.com/office/powerpoint/2010/main" val="3213723734"/>
              </p:ext>
            </p:extLst>
          </p:nvPr>
        </p:nvGraphicFramePr>
        <p:xfrm>
          <a:off x="310275" y="1559252"/>
          <a:ext cx="11567158" cy="5100165"/>
        </p:xfrm>
        <a:graphic>
          <a:graphicData uri="http://schemas.openxmlformats.org/drawingml/2006/table">
            <a:tbl>
              <a:tblPr firstRow="1" bandRow="1">
                <a:tableStyleId>{5C22544A-7EE6-4342-B048-85BDC9FD1C3A}</a:tableStyleId>
              </a:tblPr>
              <a:tblGrid>
                <a:gridCol w="2263153">
                  <a:extLst>
                    <a:ext uri="{9D8B030D-6E8A-4147-A177-3AD203B41FA5}">
                      <a16:colId xmlns:a16="http://schemas.microsoft.com/office/drawing/2014/main" val="2458150831"/>
                    </a:ext>
                  </a:extLst>
                </a:gridCol>
                <a:gridCol w="3847954">
                  <a:extLst>
                    <a:ext uri="{9D8B030D-6E8A-4147-A177-3AD203B41FA5}">
                      <a16:colId xmlns:a16="http://schemas.microsoft.com/office/drawing/2014/main" val="818881386"/>
                    </a:ext>
                  </a:extLst>
                </a:gridCol>
                <a:gridCol w="5456051">
                  <a:extLst>
                    <a:ext uri="{9D8B030D-6E8A-4147-A177-3AD203B41FA5}">
                      <a16:colId xmlns:a16="http://schemas.microsoft.com/office/drawing/2014/main" val="539067631"/>
                    </a:ext>
                  </a:extLst>
                </a:gridCol>
              </a:tblGrid>
              <a:tr h="539062">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部会名</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戦略の柱（検討テーマ）</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600" dirty="0" smtClean="0">
                          <a:latin typeface="UD デジタル 教科書体 NK-R" panose="02020400000000000000" pitchFamily="18" charset="-128"/>
                          <a:ea typeface="UD デジタル 教科書体 NK-R" panose="02020400000000000000" pitchFamily="18" charset="-128"/>
                        </a:rPr>
                        <a:t>論点</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975849517"/>
                  </a:ext>
                </a:extLst>
              </a:tr>
              <a:tr h="1190043">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K-R" panose="02020400000000000000" pitchFamily="18" charset="-128"/>
                          <a:ea typeface="UD デジタル 教科書体 NK-R" panose="02020400000000000000" pitchFamily="18" charset="-128"/>
                        </a:rPr>
                        <a:t>①地域活性化部会</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en-US" altLang="ja-JP" sz="1600" dirty="0" smtClean="0">
                          <a:latin typeface="UD デジタル 教科書体 NK-R" panose="02020400000000000000" pitchFamily="18" charset="-128"/>
                          <a:ea typeface="UD デジタル 教科書体 NK-R" panose="02020400000000000000" pitchFamily="18" charset="-128"/>
                        </a:rPr>
                        <a:t>(a)</a:t>
                      </a:r>
                      <a:r>
                        <a:rPr kumimoji="1" lang="ja-JP" altLang="en-US" sz="1600" dirty="0" smtClean="0">
                          <a:latin typeface="UD デジタル 教科書体 NK-R" panose="02020400000000000000" pitchFamily="18" charset="-128"/>
                          <a:ea typeface="UD デジタル 教科書体 NK-R" panose="02020400000000000000" pitchFamily="18" charset="-128"/>
                        </a:rPr>
                        <a:t>魅力的なまちづくりに向けた</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r>
                        <a:rPr kumimoji="1" lang="ja-JP" altLang="en-US" sz="1600" dirty="0" smtClean="0">
                          <a:latin typeface="UD デジタル 教科書体 NK-R" panose="02020400000000000000" pitchFamily="18" charset="-128"/>
                          <a:ea typeface="UD デジタル 教科書体 NK-R" panose="02020400000000000000" pitchFamily="18" charset="-128"/>
                        </a:rPr>
                        <a:t>　　　金融面からの推進</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K-R" panose="02020400000000000000" pitchFamily="18" charset="-128"/>
                          <a:ea typeface="UD デジタル 教科書体 NK-R" panose="02020400000000000000" pitchFamily="18" charset="-128"/>
                        </a:rPr>
                        <a:t>・万博のインパクトや大規模プロジェクトを活用した社会実装プロジェクトへの投資の検討　など</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3448334793"/>
                  </a:ext>
                </a:extLst>
              </a:tr>
              <a:tr h="978389">
                <a:tc vMerge="1">
                  <a:txBody>
                    <a:bodyPr/>
                    <a:lstStyle/>
                    <a:p>
                      <a:endParaRPr kumimoji="1" lang="ja-JP" altLang="en-US" sz="1600" dirty="0"/>
                    </a:p>
                  </a:txBody>
                  <a:tcPr/>
                </a:tc>
                <a:tc>
                  <a:txBody>
                    <a:bodyPr/>
                    <a:lstStyle/>
                    <a:p>
                      <a:r>
                        <a:rPr kumimoji="1" lang="en-US" altLang="ja-JP" sz="1600" dirty="0" smtClean="0">
                          <a:latin typeface="UD デジタル 教科書体 NK-R" panose="02020400000000000000" pitchFamily="18" charset="-128"/>
                          <a:ea typeface="UD デジタル 教科書体 NK-R" panose="02020400000000000000" pitchFamily="18" charset="-128"/>
                        </a:rPr>
                        <a:t>(b)</a:t>
                      </a:r>
                      <a:r>
                        <a:rPr kumimoji="1" lang="ja-JP" altLang="en-US" sz="1600" dirty="0" smtClean="0">
                          <a:latin typeface="UD デジタル 教科書体 NK-R" panose="02020400000000000000" pitchFamily="18" charset="-128"/>
                          <a:ea typeface="UD デジタル 教科書体 NK-R" panose="02020400000000000000" pitchFamily="18" charset="-128"/>
                        </a:rPr>
                        <a:t>ベンチャー企業および地域活性化</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p>
                      <a:r>
                        <a:rPr kumimoji="1" lang="ja-JP" altLang="en-US" sz="1600" dirty="0" smtClean="0">
                          <a:latin typeface="UD デジタル 教科書体 NK-R" panose="02020400000000000000" pitchFamily="18" charset="-128"/>
                          <a:ea typeface="UD デジタル 教科書体 NK-R" panose="02020400000000000000" pitchFamily="18" charset="-128"/>
                        </a:rPr>
                        <a:t>　　　のための多様な資金調達方法の支援</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UD デジタル 教科書体 NK-R" panose="02020400000000000000" pitchFamily="18" charset="-128"/>
                          <a:ea typeface="UD デジタル 教科書体 NK-R" panose="02020400000000000000" pitchFamily="18" charset="-128"/>
                        </a:rPr>
                        <a:t>・フィンテックなどによる新たな資金調達の促進の検討　など</a:t>
                      </a:r>
                      <a:endParaRPr kumimoji="1" lang="en-US" altLang="ja-JP" sz="1600" dirty="0" smtClean="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2344747475"/>
                  </a:ext>
                </a:extLst>
              </a:tr>
              <a:tr h="1292016">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②レジリエンス向上部会</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ja-JP" altLang="en-US" sz="16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レジリエンス向上のための</a:t>
                      </a:r>
                      <a:endParaRPr kumimoji="1" lang="en-US" altLang="ja-JP" sz="16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endParaRPr>
                    </a:p>
                    <a:p>
                      <a:r>
                        <a:rPr kumimoji="1" lang="ja-JP" altLang="en-US" sz="1600" kern="1200" dirty="0" smtClean="0">
                          <a:solidFill>
                            <a:schemeClr val="dk1"/>
                          </a:solidFill>
                          <a:effectLst/>
                          <a:latin typeface="UD デジタル 教科書体 NK-R" panose="02020400000000000000" pitchFamily="18" charset="-128"/>
                          <a:ea typeface="UD デジタル 教科書体 NK-R" panose="02020400000000000000" pitchFamily="18" charset="-128"/>
                          <a:cs typeface="+mn-cs"/>
                        </a:rPr>
                        <a:t>デュアルオペレーション化</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・企業のデュアルオペレーション化推進のために必要な（金融）支援の検討</a:t>
                      </a:r>
                    </a:p>
                    <a:p>
                      <a:r>
                        <a:rPr kumimoji="1" lang="ja-JP" altLang="en-US" sz="1600" dirty="0" smtClean="0">
                          <a:latin typeface="UD デジタル 教科書体 NK-R" panose="02020400000000000000" pitchFamily="18" charset="-128"/>
                          <a:ea typeface="UD デジタル 教科書体 NK-R" panose="02020400000000000000" pitchFamily="18" charset="-128"/>
                        </a:rPr>
                        <a:t>・データセンターやミドルバックオフィス誘致の検討</a:t>
                      </a:r>
                    </a:p>
                    <a:p>
                      <a:r>
                        <a:rPr kumimoji="1" lang="ja-JP" altLang="en-US" sz="1600" dirty="0" smtClean="0">
                          <a:latin typeface="UD デジタル 教科書体 NK-R" panose="02020400000000000000" pitchFamily="18" charset="-128"/>
                          <a:ea typeface="UD デジタル 教科書体 NK-R" panose="02020400000000000000" pitchFamily="18" charset="-128"/>
                        </a:rPr>
                        <a:t>・グローバルに提供される新たな金融商品・機能の検討　など</a:t>
                      </a:r>
                    </a:p>
                  </a:txBody>
                  <a:tcPr anchor="ctr"/>
                </a:tc>
                <a:extLst>
                  <a:ext uri="{0D108BD9-81ED-4DB2-BD59-A6C34878D82A}">
                    <a16:rowId xmlns:a16="http://schemas.microsoft.com/office/drawing/2014/main" val="3141162379"/>
                  </a:ext>
                </a:extLst>
              </a:tr>
              <a:tr h="1100655">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③</a:t>
                      </a:r>
                      <a:r>
                        <a:rPr kumimoji="1" lang="en-US" altLang="ja-JP" sz="1600" dirty="0" smtClean="0">
                          <a:latin typeface="UD デジタル 教科書体 NK-R" panose="02020400000000000000" pitchFamily="18" charset="-128"/>
                          <a:ea typeface="UD デジタル 教科書体 NK-R" panose="02020400000000000000" pitchFamily="18" charset="-128"/>
                        </a:rPr>
                        <a:t>ESG</a:t>
                      </a:r>
                      <a:r>
                        <a:rPr kumimoji="1" lang="ja-JP" altLang="en-US" sz="1600" dirty="0" smtClean="0">
                          <a:latin typeface="UD デジタル 教科書体 NK-R" panose="02020400000000000000" pitchFamily="18" charset="-128"/>
                          <a:ea typeface="UD デジタル 教科書体 NK-R" panose="02020400000000000000" pitchFamily="18" charset="-128"/>
                        </a:rPr>
                        <a:t>ファイナンス部会</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en-US" altLang="ja-JP" sz="1600" dirty="0" smtClean="0">
                          <a:latin typeface="UD デジタル 教科書体 NK-R" panose="02020400000000000000" pitchFamily="18" charset="-128"/>
                          <a:ea typeface="UD デジタル 教科書体 NK-R" panose="02020400000000000000" pitchFamily="18" charset="-128"/>
                        </a:rPr>
                        <a:t>ES</a:t>
                      </a:r>
                      <a:r>
                        <a:rPr kumimoji="1" lang="ja-JP" altLang="en-US" sz="1600" dirty="0" smtClean="0">
                          <a:latin typeface="UD デジタル 教科書体 NK-R" panose="02020400000000000000" pitchFamily="18" charset="-128"/>
                          <a:ea typeface="UD デジタル 教科書体 NK-R" panose="02020400000000000000" pitchFamily="18" charset="-128"/>
                        </a:rPr>
                        <a:t>Ｇファイナンス先進地域に向けた取組み</a:t>
                      </a:r>
                    </a:p>
                  </a:txBody>
                  <a:tcPr anchor="ctr"/>
                </a:tc>
                <a:tc>
                  <a:txBody>
                    <a:bodyPr/>
                    <a:lstStyle/>
                    <a:p>
                      <a:r>
                        <a:rPr kumimoji="1" lang="ja-JP" altLang="en-US" sz="1600" dirty="0" smtClean="0">
                          <a:latin typeface="UD デジタル 教科書体 NK-R" panose="02020400000000000000" pitchFamily="18" charset="-128"/>
                          <a:ea typeface="UD デジタル 教科書体 NK-R" panose="02020400000000000000" pitchFamily="18" charset="-128"/>
                        </a:rPr>
                        <a:t>・大阪・関西が国内外から投資資金を呼び込むことができる分野や方策の検討　など</a:t>
                      </a:r>
                      <a:endParaRPr kumimoji="1" lang="ja-JP" altLang="en-US" sz="1600"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600723287"/>
                  </a:ext>
                </a:extLst>
              </a:tr>
            </a:tbl>
          </a:graphicData>
        </a:graphic>
      </p:graphicFrame>
      <p:sp>
        <p:nvSpPr>
          <p:cNvPr id="6" name="正方形/長方形 5"/>
          <p:cNvSpPr/>
          <p:nvPr/>
        </p:nvSpPr>
        <p:spPr>
          <a:xfrm>
            <a:off x="310275" y="842896"/>
            <a:ext cx="11567158" cy="654364"/>
          </a:xfrm>
          <a:prstGeom prst="rect">
            <a:avLst/>
          </a:prstGeom>
          <a:ln>
            <a:noFill/>
            <a:prstDash val="dash"/>
          </a:ln>
        </p:spPr>
        <p:txBody>
          <a:bodyPr wrap="square"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　戦略の柱に基づいた具体的な取組みについて、実施主体</a:t>
            </a:r>
            <a:r>
              <a:rPr kumimoji="1" lang="ja-JP" altLang="en-US" sz="2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や取組期間</a:t>
            </a:r>
            <a:r>
              <a:rPr kumimoji="1" lang="ja-JP" altLang="en-US"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、課題、期待</a:t>
            </a:r>
            <a:r>
              <a:rPr kumimoji="1" lang="ja-JP" altLang="en-US" sz="2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される</a:t>
            </a:r>
            <a:r>
              <a:rPr kumimoji="1" lang="ja-JP" altLang="en-US"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効果等</a:t>
            </a:r>
            <a:r>
              <a:rPr kumimoji="1" lang="ja-JP" altLang="en-US" sz="2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を整理し</a:t>
            </a:r>
            <a:r>
              <a:rPr kumimoji="1" lang="ja-JP" altLang="en-US"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a:t>
            </a:r>
            <a:endParaRPr kumimoji="1" lang="en-US" altLang="ja-JP"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　</a:t>
            </a:r>
            <a:r>
              <a:rPr kumimoji="1" lang="ja-JP" altLang="en-US"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　　実現</a:t>
            </a:r>
            <a:r>
              <a:rPr kumimoji="1" lang="ja-JP" altLang="en-US" sz="20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可能性のある取組みを検討して</a:t>
            </a:r>
            <a:r>
              <a:rPr kumimoji="1" lang="ja-JP" altLang="en-US"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rPr>
              <a:t>いく</a:t>
            </a:r>
            <a:endParaRPr kumimoji="1" lang="en-US" altLang="ja-JP" sz="20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n-cs"/>
            </a:endParaRPr>
          </a:p>
        </p:txBody>
      </p:sp>
    </p:spTree>
    <p:extLst>
      <p:ext uri="{BB962C8B-B14F-4D97-AF65-F5344CB8AC3E}">
        <p14:creationId xmlns:p14="http://schemas.microsoft.com/office/powerpoint/2010/main" val="7277174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0" y="135523"/>
            <a:ext cx="12191999" cy="550277"/>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smtClean="0">
                <a:latin typeface="UD デジタル 教科書体 NK-R" panose="02020400000000000000" pitchFamily="18" charset="-128"/>
                <a:ea typeface="UD デジタル 教科書体 NK-R" panose="02020400000000000000" pitchFamily="18" charset="-128"/>
              </a:rPr>
              <a:t>　　部会における議論のねらい</a:t>
            </a:r>
            <a:endParaRPr lang="ja-JP" altLang="en-US" sz="3200" dirty="0">
              <a:latin typeface="UD デジタル 教科書体 NK-R" panose="02020400000000000000" pitchFamily="18" charset="-128"/>
              <a:ea typeface="UD デジタル 教科書体 NK-R" panose="02020400000000000000" pitchFamily="18" charset="-128"/>
            </a:endParaRPr>
          </a:p>
        </p:txBody>
      </p:sp>
      <p:cxnSp>
        <p:nvCxnSpPr>
          <p:cNvPr id="33" name="直線コネクタ 32"/>
          <p:cNvCxnSpPr>
            <a:cxnSpLocks/>
          </p:cNvCxnSpPr>
          <p:nvPr/>
        </p:nvCxnSpPr>
        <p:spPr>
          <a:xfrm flipV="1">
            <a:off x="0" y="640080"/>
            <a:ext cx="12187709" cy="4572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9444509" y="6591550"/>
            <a:ext cx="2743200" cy="365125"/>
          </a:xfrm>
        </p:spPr>
        <p:txBody>
          <a:bodyPr/>
          <a:lstStyle/>
          <a:p>
            <a:fld id="{4CFCB8D1-E384-4ABF-9F79-4EB3205F8B48}" type="slidenum">
              <a:rPr kumimoji="1" lang="ja-JP" altLang="en-US" smtClean="0"/>
              <a:t>4</a:t>
            </a:fld>
            <a:endParaRPr kumimoji="1" lang="ja-JP" altLang="en-US" dirty="0"/>
          </a:p>
        </p:txBody>
      </p:sp>
      <p:sp>
        <p:nvSpPr>
          <p:cNvPr id="6" name="正方形/長方形 5"/>
          <p:cNvSpPr/>
          <p:nvPr/>
        </p:nvSpPr>
        <p:spPr>
          <a:xfrm>
            <a:off x="305983" y="910719"/>
            <a:ext cx="11497279" cy="1323439"/>
          </a:xfrm>
          <a:prstGeom prst="rect">
            <a:avLst/>
          </a:prstGeom>
          <a:ln>
            <a:noFill/>
            <a:prstDash val="dash"/>
          </a:ln>
        </p:spPr>
        <p:txBody>
          <a:bodyPr wrap="square">
            <a:spAutoFit/>
          </a:bodyPr>
          <a:lstStyle/>
          <a:p>
            <a:r>
              <a:rPr lang="en-US" altLang="ja-JP" sz="2000" b="1" dirty="0" smtClean="0">
                <a:latin typeface="UD デジタル 教科書体 NK-R" panose="02020400000000000000" pitchFamily="18" charset="-128"/>
                <a:ea typeface="UD デジタル 教科書体 NK-R" panose="02020400000000000000" pitchFamily="18" charset="-128"/>
              </a:rPr>
              <a:t>【</a:t>
            </a:r>
            <a:r>
              <a:rPr lang="ja-JP" altLang="en-US" sz="2000" b="1" dirty="0" smtClean="0">
                <a:latin typeface="UD デジタル 教科書体 NK-R" panose="02020400000000000000" pitchFamily="18" charset="-128"/>
                <a:ea typeface="UD デジタル 教科書体 NK-R" panose="02020400000000000000" pitchFamily="18" charset="-128"/>
              </a:rPr>
              <a:t>ねらい</a:t>
            </a:r>
            <a:r>
              <a:rPr lang="en-US" altLang="ja-JP" sz="2000" b="1" dirty="0" smtClean="0">
                <a:latin typeface="UD デジタル 教科書体 NK-R" panose="02020400000000000000" pitchFamily="18" charset="-128"/>
                <a:ea typeface="UD デジタル 教科書体 NK-R" panose="02020400000000000000" pitchFamily="18" charset="-128"/>
              </a:rPr>
              <a:t>】</a:t>
            </a:r>
          </a:p>
          <a:p>
            <a:r>
              <a:rPr lang="ja-JP" altLang="en-US" sz="2000" dirty="0" smtClean="0">
                <a:latin typeface="UD デジタル 教科書体 NK-R" panose="02020400000000000000" pitchFamily="18" charset="-128"/>
                <a:ea typeface="UD デジタル 教科書体 NK-R" panose="02020400000000000000" pitchFamily="18" charset="-128"/>
              </a:rPr>
              <a:t>　　二つのめざす都市像</a:t>
            </a:r>
            <a:r>
              <a:rPr lang="ja-JP" altLang="en-US" sz="1600" dirty="0" smtClean="0">
                <a:latin typeface="UD デジタル 教科書体 NK-R" panose="02020400000000000000" pitchFamily="18" charset="-128"/>
                <a:ea typeface="UD デジタル 教科書体 NK-R" panose="02020400000000000000" pitchFamily="18" charset="-128"/>
              </a:rPr>
              <a:t>（「</a:t>
            </a:r>
            <a:r>
              <a:rPr lang="ja-JP" altLang="ja-JP" sz="1600" dirty="0" smtClean="0">
                <a:latin typeface="UD デジタル 教科書体 NK-R" panose="02020400000000000000" pitchFamily="18" charset="-128"/>
                <a:ea typeface="UD デジタル 教科書体 NK-R" panose="02020400000000000000" pitchFamily="18" charset="-128"/>
              </a:rPr>
              <a:t>金融をテコに発展するグローバル都市</a:t>
            </a:r>
            <a:r>
              <a:rPr lang="ja-JP" altLang="en-US" sz="1600" dirty="0" smtClean="0">
                <a:latin typeface="UD デジタル 教科書体 NK-R" panose="02020400000000000000" pitchFamily="18" charset="-128"/>
                <a:ea typeface="UD デジタル 教科書体 NK-R" panose="02020400000000000000" pitchFamily="18" charset="-128"/>
              </a:rPr>
              <a:t>」「</a:t>
            </a:r>
            <a:r>
              <a:rPr lang="ja-JP" altLang="ja-JP" sz="1600" dirty="0" smtClean="0">
                <a:latin typeface="UD デジタル 教科書体 NK-R" panose="02020400000000000000" pitchFamily="18" charset="-128"/>
                <a:ea typeface="UD デジタル 教科書体 NK-R" panose="02020400000000000000" pitchFamily="18" charset="-128"/>
              </a:rPr>
              <a:t>金融のフロントランナー都市</a:t>
            </a:r>
            <a:r>
              <a:rPr lang="ja-JP" altLang="en-US" sz="1600" dirty="0" smtClean="0">
                <a:latin typeface="UD デジタル 教科書体 NK-R" panose="02020400000000000000" pitchFamily="18" charset="-128"/>
                <a:ea typeface="UD デジタル 教科書体 NK-R" panose="02020400000000000000" pitchFamily="18" charset="-128"/>
              </a:rPr>
              <a:t>」）</a:t>
            </a:r>
            <a:r>
              <a:rPr lang="ja-JP" altLang="en-US" sz="2000" dirty="0" smtClean="0">
                <a:latin typeface="UD デジタル 教科書体 NK-R" panose="02020400000000000000" pitchFamily="18" charset="-128"/>
                <a:ea typeface="UD デジタル 教科書体 NK-R" panose="02020400000000000000" pitchFamily="18" charset="-128"/>
              </a:rPr>
              <a:t>の実現に向けて、</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smtClean="0">
                <a:latin typeface="UD デジタル 教科書体 NK-R" panose="02020400000000000000" pitchFamily="18" charset="-128"/>
                <a:ea typeface="UD デジタル 教科書体 NK-R" panose="02020400000000000000" pitchFamily="18" charset="-128"/>
              </a:rPr>
              <a:t>　　重視すべき視点を踏まえ、戦略の柱に基づいた「</a:t>
            </a:r>
            <a:r>
              <a:rPr lang="ja-JP" altLang="en-US" sz="2000" b="1" dirty="0" smtClean="0">
                <a:latin typeface="UD デジタル 教科書体 NK-R" panose="02020400000000000000" pitchFamily="18" charset="-128"/>
                <a:ea typeface="UD デジタル 教科書体 NK-R" panose="02020400000000000000" pitchFamily="18" charset="-128"/>
              </a:rPr>
              <a:t>具体的な取組み</a:t>
            </a:r>
            <a:r>
              <a:rPr lang="ja-JP" altLang="en-US" sz="2000" dirty="0" smtClean="0">
                <a:latin typeface="UD デジタル 教科書体 NK-R" panose="02020400000000000000" pitchFamily="18" charset="-128"/>
                <a:ea typeface="UD デジタル 教科書体 NK-R" panose="02020400000000000000" pitchFamily="18" charset="-128"/>
              </a:rPr>
              <a:t>」（</a:t>
            </a:r>
            <a:r>
              <a:rPr lang="ja-JP" altLang="en-US" sz="2000" b="1" dirty="0" smtClean="0">
                <a:latin typeface="UD デジタル 教科書体 NK-R" panose="02020400000000000000" pitchFamily="18" charset="-128"/>
                <a:ea typeface="UD デジタル 教科書体 NK-R" panose="02020400000000000000" pitchFamily="18" charset="-128"/>
              </a:rPr>
              <a:t>誰が、いつ、どうやって、何</a:t>
            </a:r>
            <a:r>
              <a:rPr lang="ja-JP" altLang="en-US" sz="2000" b="1" dirty="0">
                <a:latin typeface="UD デジタル 教科書体 NK-R" panose="02020400000000000000" pitchFamily="18" charset="-128"/>
                <a:ea typeface="UD デジタル 教科書体 NK-R" panose="02020400000000000000" pitchFamily="18" charset="-128"/>
              </a:rPr>
              <a:t>をする</a:t>
            </a:r>
            <a:r>
              <a:rPr lang="ja-JP" altLang="en-US" sz="2000" b="1" dirty="0" smtClean="0">
                <a:latin typeface="UD デジタル 教科書体 NK-R" panose="02020400000000000000" pitchFamily="18" charset="-128"/>
                <a:ea typeface="UD デジタル 教科書体 NK-R" panose="02020400000000000000" pitchFamily="18" charset="-128"/>
              </a:rPr>
              <a:t>か</a:t>
            </a:r>
            <a:r>
              <a:rPr lang="ja-JP" altLang="en-US" sz="2000" dirty="0" smtClean="0">
                <a:latin typeface="UD デジタル 教科書体 NK-R" panose="02020400000000000000" pitchFamily="18" charset="-128"/>
                <a:ea typeface="UD デジタル 教科書体 NK-R" panose="02020400000000000000" pitchFamily="18" charset="-128"/>
              </a:rPr>
              <a:t>）について、議論を深めること</a:t>
            </a:r>
            <a:endParaRPr lang="en-US" altLang="ja-JP" sz="2000" dirty="0" smtClean="0">
              <a:latin typeface="UD デジタル 教科書体 NK-R" panose="02020400000000000000" pitchFamily="18" charset="-128"/>
              <a:ea typeface="UD デジタル 教科書体 NK-R" panose="02020400000000000000" pitchFamily="18" charset="-128"/>
            </a:endParaRPr>
          </a:p>
        </p:txBody>
      </p:sp>
      <p:sp>
        <p:nvSpPr>
          <p:cNvPr id="8" name="正方形/長方形 7"/>
          <p:cNvSpPr/>
          <p:nvPr/>
        </p:nvSpPr>
        <p:spPr>
          <a:xfrm>
            <a:off x="305984" y="2355731"/>
            <a:ext cx="4411159" cy="400110"/>
          </a:xfrm>
          <a:prstGeom prst="rect">
            <a:avLst/>
          </a:prstGeom>
          <a:ln>
            <a:noFill/>
            <a:prstDash val="dash"/>
          </a:ln>
        </p:spPr>
        <p:txBody>
          <a:bodyPr wrap="square">
            <a:spAutoFit/>
          </a:bodyPr>
          <a:lstStyle/>
          <a:p>
            <a:r>
              <a:rPr lang="en-US" altLang="ja-JP" sz="2000" b="1" dirty="0" smtClean="0">
                <a:latin typeface="UD デジタル 教科書体 NK-R" panose="02020400000000000000" pitchFamily="18" charset="-128"/>
                <a:ea typeface="UD デジタル 教科書体 NK-R" panose="02020400000000000000" pitchFamily="18" charset="-128"/>
              </a:rPr>
              <a:t>【</a:t>
            </a:r>
            <a:r>
              <a:rPr lang="ja-JP" altLang="en-US" sz="2000" b="1" dirty="0" smtClean="0">
                <a:latin typeface="UD デジタル 教科書体 NK-R" panose="02020400000000000000" pitchFamily="18" charset="-128"/>
                <a:ea typeface="UD デジタル 教科書体 NK-R" panose="02020400000000000000" pitchFamily="18" charset="-128"/>
              </a:rPr>
              <a:t>部会の開催予定・議論のポイント</a:t>
            </a:r>
            <a:r>
              <a:rPr lang="en-US" altLang="ja-JP" sz="2000" b="1" dirty="0" smtClean="0">
                <a:latin typeface="UD デジタル 教科書体 NK-R" panose="02020400000000000000" pitchFamily="18" charset="-128"/>
                <a:ea typeface="UD デジタル 教科書体 NK-R" panose="02020400000000000000" pitchFamily="18" charset="-128"/>
              </a:rPr>
              <a:t>】 </a:t>
            </a:r>
            <a:r>
              <a:rPr lang="ja-JP" altLang="en-US" sz="2000" b="1" dirty="0" smtClean="0">
                <a:latin typeface="UD デジタル 教科書体 NK-R" panose="02020400000000000000" pitchFamily="18" charset="-128"/>
                <a:ea typeface="UD デジタル 教科書体 NK-R" panose="02020400000000000000" pitchFamily="18" charset="-128"/>
              </a:rPr>
              <a:t>　　</a:t>
            </a:r>
            <a:endParaRPr lang="en-US" altLang="ja-JP" sz="1600" b="1" dirty="0" smtClean="0">
              <a:latin typeface="UD デジタル 教科書体 NK-R" panose="02020400000000000000" pitchFamily="18" charset="-128"/>
              <a:ea typeface="UD デジタル 教科書体 NK-R" panose="02020400000000000000" pitchFamily="18"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118842"/>
              </p:ext>
            </p:extLst>
          </p:nvPr>
        </p:nvGraphicFramePr>
        <p:xfrm>
          <a:off x="305985" y="2766329"/>
          <a:ext cx="11542784" cy="3825221"/>
        </p:xfrm>
        <a:graphic>
          <a:graphicData uri="http://schemas.openxmlformats.org/drawingml/2006/table">
            <a:tbl>
              <a:tblPr firstRow="1" bandRow="1">
                <a:tableStyleId>{5C22544A-7EE6-4342-B048-85BDC9FD1C3A}</a:tableStyleId>
              </a:tblPr>
              <a:tblGrid>
                <a:gridCol w="1755044">
                  <a:extLst>
                    <a:ext uri="{9D8B030D-6E8A-4147-A177-3AD203B41FA5}">
                      <a16:colId xmlns:a16="http://schemas.microsoft.com/office/drawing/2014/main" val="2606108782"/>
                    </a:ext>
                  </a:extLst>
                </a:gridCol>
                <a:gridCol w="9787740">
                  <a:extLst>
                    <a:ext uri="{9D8B030D-6E8A-4147-A177-3AD203B41FA5}">
                      <a16:colId xmlns:a16="http://schemas.microsoft.com/office/drawing/2014/main" val="3595982521"/>
                    </a:ext>
                  </a:extLst>
                </a:gridCol>
              </a:tblGrid>
              <a:tr h="492759">
                <a:tc>
                  <a:txBody>
                    <a:bodyPr/>
                    <a:lstStyle/>
                    <a:p>
                      <a:pPr algn="ctr"/>
                      <a:r>
                        <a:rPr kumimoji="1" lang="ja-JP" altLang="en-US" dirty="0" smtClean="0">
                          <a:latin typeface="UD デジタル 教科書体 NK-R" panose="02020400000000000000" pitchFamily="18" charset="-128"/>
                          <a:ea typeface="UD デジタル 教科書体 NK-R" panose="02020400000000000000" pitchFamily="18" charset="-128"/>
                        </a:rPr>
                        <a:t>部会開催</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dirty="0" smtClean="0">
                          <a:latin typeface="UD デジタル 教科書体 NK-R" panose="02020400000000000000" pitchFamily="18" charset="-128"/>
                          <a:ea typeface="UD デジタル 教科書体 NK-R" panose="02020400000000000000" pitchFamily="18" charset="-128"/>
                        </a:rPr>
                        <a:t>ご議論いただきたいポイント </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723642584"/>
                  </a:ext>
                </a:extLst>
              </a:tr>
              <a:tr h="1427360">
                <a:tc>
                  <a:txBody>
                    <a:bodyPr/>
                    <a:lstStyle/>
                    <a:p>
                      <a:pPr algn="ctr"/>
                      <a:r>
                        <a:rPr kumimoji="1" lang="ja-JP" altLang="en-US" b="1" dirty="0" smtClean="0">
                          <a:latin typeface="UD デジタル 教科書体 NK-R" panose="02020400000000000000" pitchFamily="18" charset="-128"/>
                          <a:ea typeface="UD デジタル 教科書体 NK-R" panose="02020400000000000000" pitchFamily="18" charset="-128"/>
                        </a:rPr>
                        <a:t>第１回</a:t>
                      </a:r>
                      <a:endParaRPr kumimoji="1" lang="en-US" altLang="ja-JP" b="1" dirty="0" smtClean="0">
                        <a:latin typeface="UD デジタル 教科書体 NK-R" panose="02020400000000000000" pitchFamily="18" charset="-128"/>
                        <a:ea typeface="UD デジタル 教科書体 NK-R" panose="02020400000000000000" pitchFamily="18" charset="-128"/>
                      </a:endParaRPr>
                    </a:p>
                    <a:p>
                      <a:pPr algn="ctr"/>
                      <a:r>
                        <a:rPr kumimoji="1" lang="ja-JP" altLang="en-US" b="1" dirty="0" smtClean="0">
                          <a:latin typeface="UD デジタル 教科書体 NK-R" panose="02020400000000000000" pitchFamily="18" charset="-128"/>
                          <a:ea typeface="UD デジタル 教科書体 NK-R" panose="02020400000000000000" pitchFamily="18" charset="-128"/>
                        </a:rPr>
                        <a:t>（本日）</a:t>
                      </a:r>
                      <a:endParaRPr kumimoji="1" lang="ja-JP" altLang="en-US" b="1"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lang="ja-JP" altLang="en-US" sz="2000" dirty="0" smtClean="0">
                          <a:latin typeface="UD デジタル 教科書体 NK-R" panose="02020400000000000000" pitchFamily="18" charset="-128"/>
                          <a:ea typeface="UD デジタル 教科書体 NK-R" panose="02020400000000000000" pitchFamily="18" charset="-128"/>
                        </a:rPr>
                        <a:t>・具体的な取組み案に関する「取組手段・手法」「取組実施における課題」</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smtClean="0">
                          <a:latin typeface="UD デジタル 教科書体 NK-R" panose="02020400000000000000" pitchFamily="18" charset="-128"/>
                          <a:ea typeface="UD デジタル 教科書体 NK-R" panose="02020400000000000000" pitchFamily="18" charset="-128"/>
                        </a:rPr>
                        <a:t>・記載以外の取組み案のアイデア出し</a:t>
                      </a:r>
                      <a:endParaRPr lang="en-US" altLang="ja-JP" sz="2000" dirty="0" smtClean="0">
                        <a:latin typeface="UD デジタル 教科書体 NK-R" panose="02020400000000000000" pitchFamily="18" charset="-128"/>
                        <a:ea typeface="UD デジタル 教科書体 NK-R" panose="02020400000000000000" pitchFamily="18" charset="-128"/>
                      </a:endParaRPr>
                    </a:p>
                    <a:p>
                      <a:r>
                        <a:rPr lang="ja-JP" altLang="en-US" sz="2000" dirty="0" smtClean="0">
                          <a:latin typeface="UD デジタル 教科書体 NK-R" panose="02020400000000000000" pitchFamily="18" charset="-128"/>
                          <a:ea typeface="UD デジタル 教科書体 NK-R" panose="02020400000000000000" pitchFamily="18" charset="-128"/>
                        </a:rPr>
                        <a:t>　　</a:t>
                      </a:r>
                      <a:r>
                        <a:rPr lang="ja-JP" altLang="en-US" sz="1800" dirty="0" smtClean="0">
                          <a:latin typeface="UD デジタル 教科書体 NK-R" panose="02020400000000000000" pitchFamily="18" charset="-128"/>
                          <a:ea typeface="UD デジタル 教科書体 NK-R" panose="02020400000000000000" pitchFamily="18" charset="-128"/>
                        </a:rPr>
                        <a:t>（各企業の皆様による取組み、行政が主体となる取組みなど）</a:t>
                      </a:r>
                      <a:endParaRPr lang="en-US" altLang="ja-JP" sz="2000"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dirty="0" smtClean="0">
                          <a:latin typeface="UD デジタル 教科書体 NK-R" panose="02020400000000000000" pitchFamily="18" charset="-128"/>
                          <a:ea typeface="UD デジタル 教科書体 NK-R" panose="02020400000000000000" pitchFamily="18" charset="-128"/>
                        </a:rPr>
                        <a:t>　　　　　　　　　　　　</a:t>
                      </a:r>
                      <a:r>
                        <a:rPr lang="ja-JP" altLang="en-US" sz="1800" dirty="0" smtClean="0">
                          <a:latin typeface="UD デジタル 教科書体 NK-R" panose="02020400000000000000" pitchFamily="18" charset="-128"/>
                          <a:ea typeface="UD デジタル 教科書体 NK-R" panose="02020400000000000000" pitchFamily="18" charset="-128"/>
                        </a:rPr>
                        <a:t>➡いただいたご意見をふまえ、役員会・総会にて議論いただく資料を事務局にて作成</a:t>
                      </a:r>
                    </a:p>
                  </a:txBody>
                  <a:tcPr anchor="ctr"/>
                </a:tc>
                <a:extLst>
                  <a:ext uri="{0D108BD9-81ED-4DB2-BD59-A6C34878D82A}">
                    <a16:rowId xmlns:a16="http://schemas.microsoft.com/office/drawing/2014/main" val="1240598433"/>
                  </a:ext>
                </a:extLst>
              </a:tr>
              <a:tr h="1905102">
                <a:tc>
                  <a:txBody>
                    <a:bodyPr/>
                    <a:lstStyle/>
                    <a:p>
                      <a:pPr algn="ctr"/>
                      <a:r>
                        <a:rPr kumimoji="1" lang="ja-JP" altLang="en-US" dirty="0" smtClean="0">
                          <a:latin typeface="UD デジタル 教科書体 NK-R" panose="02020400000000000000" pitchFamily="18" charset="-128"/>
                          <a:ea typeface="UD デジタル 教科書体 NK-R" panose="02020400000000000000" pitchFamily="18" charset="-128"/>
                        </a:rPr>
                        <a:t>第２回以降</a:t>
                      </a:r>
                      <a:endParaRPr kumimoji="1" lang="en-US" altLang="ja-JP" dirty="0" smtClean="0">
                        <a:latin typeface="UD デジタル 教科書体 NK-R" panose="02020400000000000000" pitchFamily="18" charset="-128"/>
                        <a:ea typeface="UD デジタル 教科書体 NK-R" panose="02020400000000000000" pitchFamily="18" charset="-128"/>
                      </a:endParaRPr>
                    </a:p>
                    <a:p>
                      <a:pPr algn="ctr"/>
                      <a:r>
                        <a:rPr kumimoji="1" lang="ja-JP" altLang="en-US" dirty="0" smtClean="0">
                          <a:latin typeface="UD デジタル 教科書体 NK-R" panose="02020400000000000000" pitchFamily="18" charset="-128"/>
                          <a:ea typeface="UD デジタル 教科書体 NK-R" panose="02020400000000000000" pitchFamily="18" charset="-128"/>
                        </a:rPr>
                        <a:t>（</a:t>
                      </a:r>
                      <a:r>
                        <a:rPr kumimoji="1" lang="en-US" altLang="ja-JP" dirty="0" smtClean="0">
                          <a:latin typeface="UD デジタル 教科書体 NK-R" panose="02020400000000000000" pitchFamily="18" charset="-128"/>
                          <a:ea typeface="UD デジタル 教科書体 NK-R" panose="02020400000000000000" pitchFamily="18" charset="-128"/>
                        </a:rPr>
                        <a:t>9</a:t>
                      </a:r>
                      <a:r>
                        <a:rPr kumimoji="1" lang="ja-JP" altLang="en-US" dirty="0" smtClean="0">
                          <a:latin typeface="UD デジタル 教科書体 NK-R" panose="02020400000000000000" pitchFamily="18" charset="-128"/>
                          <a:ea typeface="UD デジタル 教科書体 NK-R" panose="02020400000000000000" pitchFamily="18" charset="-128"/>
                        </a:rPr>
                        <a:t>月末以降）</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r>
                        <a:rPr kumimoji="1" lang="ja-JP" altLang="en-US" dirty="0" smtClean="0">
                          <a:latin typeface="UD デジタル 教科書体 NK-R" panose="02020400000000000000" pitchFamily="18" charset="-128"/>
                          <a:ea typeface="UD デジタル 教科書体 NK-R" panose="02020400000000000000" pitchFamily="18" charset="-128"/>
                        </a:rPr>
                        <a:t>・第１回部会の積み残し</a:t>
                      </a:r>
                      <a:endParaRPr kumimoji="1" lang="en-US" altLang="ja-JP" dirty="0" smtClean="0">
                        <a:latin typeface="UD デジタル 教科書体 NK-R" panose="02020400000000000000" pitchFamily="18" charset="-128"/>
                        <a:ea typeface="UD デジタル 教科書体 NK-R" panose="02020400000000000000" pitchFamily="18" charset="-128"/>
                      </a:endParaRPr>
                    </a:p>
                    <a:p>
                      <a:r>
                        <a:rPr kumimoji="1" lang="ja-JP" altLang="en-US" dirty="0" smtClean="0">
                          <a:latin typeface="UD デジタル 教科書体 NK-R" panose="02020400000000000000" pitchFamily="18" charset="-128"/>
                          <a:ea typeface="UD デジタル 教科書体 NK-R" panose="02020400000000000000" pitchFamily="18" charset="-128"/>
                        </a:rPr>
                        <a:t>・取組みにより期待される成果・効果</a:t>
                      </a:r>
                      <a:endParaRPr kumimoji="1" lang="en-US" altLang="ja-JP" dirty="0" smtClean="0">
                        <a:latin typeface="UD デジタル 教科書体 NK-R" panose="02020400000000000000" pitchFamily="18" charset="-128"/>
                        <a:ea typeface="UD デジタル 教科書体 NK-R" panose="02020400000000000000" pitchFamily="18" charset="-128"/>
                      </a:endParaRPr>
                    </a:p>
                    <a:p>
                      <a:r>
                        <a:rPr kumimoji="1" lang="ja-JP" altLang="en-US" dirty="0" smtClean="0">
                          <a:latin typeface="UD デジタル 教科書体 NK-R" panose="02020400000000000000" pitchFamily="18" charset="-128"/>
                          <a:ea typeface="UD デジタル 教科書体 NK-R" panose="02020400000000000000" pitchFamily="18" charset="-128"/>
                        </a:rPr>
                        <a:t>・取り組み期間、目標</a:t>
                      </a:r>
                      <a:endParaRPr kumimoji="1" lang="en-US" altLang="ja-JP" dirty="0" smtClean="0">
                        <a:latin typeface="UD デジタル 教科書体 NK-R" panose="02020400000000000000" pitchFamily="18" charset="-128"/>
                        <a:ea typeface="UD デジタル 教科書体 NK-R" panose="02020400000000000000" pitchFamily="18"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latin typeface="UD デジタル 教科書体 NK-R" panose="02020400000000000000" pitchFamily="18" charset="-128"/>
                          <a:ea typeface="UD デジタル 教科書体 NK-R" panose="02020400000000000000" pitchFamily="18" charset="-128"/>
                        </a:rPr>
                        <a:t>・</a:t>
                      </a:r>
                      <a:r>
                        <a:rPr kumimoji="1" lang="ja-JP" altLang="en-US" b="1" u="none" dirty="0" smtClean="0">
                          <a:latin typeface="UD デジタル 教科書体 NK-R" panose="02020400000000000000" pitchFamily="18" charset="-128"/>
                          <a:ea typeface="UD デジタル 教科書体 NK-R" panose="02020400000000000000" pitchFamily="18" charset="-128"/>
                        </a:rPr>
                        <a:t>検討結果の部会とりまとめ</a:t>
                      </a:r>
                      <a:r>
                        <a:rPr kumimoji="1" lang="en-US" altLang="ja-JP" u="none" dirty="0" smtClean="0">
                          <a:latin typeface="UD デジタル 教科書体 NK-R" panose="02020400000000000000" pitchFamily="18" charset="-128"/>
                          <a:ea typeface="UD デジタル 教科書体 NK-R" panose="02020400000000000000" pitchFamily="18" charset="-128"/>
                        </a:rPr>
                        <a:t/>
                      </a:r>
                      <a:br>
                        <a:rPr kumimoji="1" lang="en-US" altLang="ja-JP" u="none" dirty="0" smtClean="0">
                          <a:latin typeface="UD デジタル 教科書体 NK-R" panose="02020400000000000000" pitchFamily="18" charset="-128"/>
                          <a:ea typeface="UD デジタル 教科書体 NK-R" panose="02020400000000000000" pitchFamily="18" charset="-128"/>
                        </a:rPr>
                      </a:br>
                      <a:r>
                        <a:rPr kumimoji="1" lang="ja-JP" altLang="en-US" dirty="0" smtClean="0">
                          <a:latin typeface="UD デジタル 教科書体 NK-R" panose="02020400000000000000" pitchFamily="18" charset="-128"/>
                          <a:ea typeface="UD デジタル 教科書体 NK-R" panose="02020400000000000000" pitchFamily="18" charset="-128"/>
                        </a:rPr>
                        <a:t>　　</a:t>
                      </a:r>
                      <a:r>
                        <a:rPr kumimoji="1" lang="ja-JP" altLang="en-US" sz="1800" dirty="0" smtClean="0">
                          <a:latin typeface="UD デジタル 教科書体 NK-R" panose="02020400000000000000" pitchFamily="18" charset="-128"/>
                          <a:ea typeface="UD デジタル 教科書体 NK-R" panose="02020400000000000000" pitchFamily="18" charset="-128"/>
                        </a:rPr>
                        <a:t>（第１回・２回議論をふまえ「誰が」「いつ」「どうやって」「何をするか」を明確にする）</a:t>
                      </a:r>
                      <a:r>
                        <a:rPr kumimoji="1" lang="en-US" altLang="ja-JP" dirty="0" smtClean="0">
                          <a:latin typeface="UD デジタル 教科書体 NK-R" panose="02020400000000000000" pitchFamily="18" charset="-128"/>
                          <a:ea typeface="UD デジタル 教科書体 NK-R" panose="02020400000000000000" pitchFamily="18" charset="-128"/>
                        </a:rPr>
                        <a:t/>
                      </a:r>
                      <a:br>
                        <a:rPr kumimoji="1" lang="en-US" altLang="ja-JP" dirty="0" smtClean="0">
                          <a:latin typeface="UD デジタル 教科書体 NK-R" panose="02020400000000000000" pitchFamily="18" charset="-128"/>
                          <a:ea typeface="UD デジタル 教科書体 NK-R" panose="02020400000000000000" pitchFamily="18" charset="-128"/>
                        </a:rPr>
                      </a:br>
                      <a:r>
                        <a:rPr kumimoji="1" lang="ja-JP" altLang="en-US" dirty="0" smtClean="0">
                          <a:latin typeface="UD デジタル 教科書体 NK-R" panose="02020400000000000000" pitchFamily="18" charset="-128"/>
                          <a:ea typeface="UD デジタル 教科書体 NK-R" panose="02020400000000000000" pitchFamily="18" charset="-128"/>
                        </a:rPr>
                        <a:t>　　　　　　　　　　　　　</a:t>
                      </a:r>
                      <a:r>
                        <a:rPr kumimoji="1" lang="ja-JP" altLang="en-US" sz="1800" dirty="0" smtClean="0">
                          <a:latin typeface="UD デジタル 教科書体 NK-R" panose="02020400000000000000" pitchFamily="18" charset="-128"/>
                          <a:ea typeface="UD デジタル 教科書体 NK-R" panose="02020400000000000000" pitchFamily="18" charset="-128"/>
                        </a:rPr>
                        <a:t>➡部会にてとりまとめた内容は幹事会にて部会長または事務局より共有</a:t>
                      </a:r>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834480074"/>
                  </a:ext>
                </a:extLst>
              </a:tr>
            </a:tbl>
          </a:graphicData>
        </a:graphic>
      </p:graphicFrame>
      <p:sp>
        <p:nvSpPr>
          <p:cNvPr id="9" name="正方形/長方形 8"/>
          <p:cNvSpPr/>
          <p:nvPr/>
        </p:nvSpPr>
        <p:spPr>
          <a:xfrm>
            <a:off x="351491" y="2766328"/>
            <a:ext cx="11451772" cy="1965329"/>
          </a:xfrm>
          <a:prstGeom prst="rect">
            <a:avLst/>
          </a:prstGeom>
          <a:noFill/>
          <a:ln w="5715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0" name="正方形/長方形 9"/>
          <p:cNvSpPr/>
          <p:nvPr/>
        </p:nvSpPr>
        <p:spPr>
          <a:xfrm>
            <a:off x="8418286" y="2366219"/>
            <a:ext cx="3430483" cy="400110"/>
          </a:xfrm>
          <a:prstGeom prst="rect">
            <a:avLst/>
          </a:prstGeom>
          <a:ln>
            <a:noFill/>
            <a:prstDash val="dash"/>
          </a:ln>
        </p:spPr>
        <p:txBody>
          <a:bodyPr wrap="square">
            <a:spAutoFit/>
          </a:bodyPr>
          <a:lstStyle/>
          <a:p>
            <a:r>
              <a:rPr lang="ja-JP" altLang="en-US" sz="2000" b="1" dirty="0" smtClean="0">
                <a:latin typeface="UD デジタル 教科書体 NK-R" panose="02020400000000000000" pitchFamily="18" charset="-128"/>
                <a:ea typeface="UD デジタル 教科書体 NK-R" panose="02020400000000000000" pitchFamily="18" charset="-128"/>
              </a:rPr>
              <a:t>　</a:t>
            </a:r>
            <a:r>
              <a:rPr lang="en-US" altLang="ja-JP" sz="1600" b="1" dirty="0" smtClean="0">
                <a:latin typeface="UD デジタル 教科書体 NK-R" panose="02020400000000000000" pitchFamily="18" charset="-128"/>
                <a:ea typeface="UD デジタル 教科書体 NK-R" panose="02020400000000000000" pitchFamily="18" charset="-128"/>
              </a:rPr>
              <a:t>※</a:t>
            </a:r>
            <a:r>
              <a:rPr lang="ja-JP" altLang="en-US" sz="1600" dirty="0">
                <a:latin typeface="UD デジタル 教科書体 NK-R" panose="02020400000000000000" pitchFamily="18" charset="-128"/>
                <a:ea typeface="UD デジタル 教科書体 NK-R" panose="02020400000000000000" pitchFamily="18" charset="-128"/>
              </a:rPr>
              <a:t>部会は</a:t>
            </a:r>
            <a:r>
              <a:rPr lang="en-US" altLang="ja-JP" sz="1600" dirty="0">
                <a:latin typeface="UD デジタル 教科書体 NK-R" panose="02020400000000000000" pitchFamily="18" charset="-128"/>
                <a:ea typeface="UD デジタル 教科書体 NK-R" panose="02020400000000000000" pitchFamily="18" charset="-128"/>
              </a:rPr>
              <a:t>2</a:t>
            </a:r>
            <a:r>
              <a:rPr lang="ja-JP" altLang="en-US" sz="1600" dirty="0">
                <a:latin typeface="UD デジタル 教科書体 NK-R" panose="02020400000000000000" pitchFamily="18" charset="-128"/>
                <a:ea typeface="UD デジタル 教科書体 NK-R" panose="02020400000000000000" pitchFamily="18" charset="-128"/>
              </a:rPr>
              <a:t>～３回程度の開催を予定</a:t>
            </a:r>
            <a:endParaRPr lang="en-US" altLang="ja-JP" sz="1600" b="1" dirty="0" smtClean="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846282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0" y="135523"/>
            <a:ext cx="12191999" cy="550277"/>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3200" dirty="0" smtClean="0">
                <a:latin typeface="UD デジタル 教科書体 NK-R" panose="02020400000000000000" pitchFamily="18" charset="-128"/>
                <a:ea typeface="UD デジタル 教科書体 NK-R" panose="02020400000000000000" pitchFamily="18" charset="-128"/>
              </a:rPr>
              <a:t>　</a:t>
            </a:r>
            <a:r>
              <a:rPr lang="en-US" altLang="ja-JP" sz="2800" dirty="0" smtClean="0">
                <a:latin typeface="UD デジタル 教科書体 NK-R" panose="02020400000000000000" pitchFamily="18" charset="-128"/>
                <a:ea typeface="UD デジタル 教科書体 NK-R" panose="02020400000000000000" pitchFamily="18" charset="-128"/>
              </a:rPr>
              <a:t>【</a:t>
            </a:r>
            <a:r>
              <a:rPr lang="ja-JP" altLang="en-US" sz="2800" dirty="0" smtClean="0">
                <a:latin typeface="UD デジタル 教科書体 NK-R" panose="02020400000000000000" pitchFamily="18" charset="-128"/>
                <a:ea typeface="UD デジタル 教科書体 NK-R" panose="02020400000000000000" pitchFamily="18" charset="-128"/>
              </a:rPr>
              <a:t>参考</a:t>
            </a:r>
            <a:r>
              <a:rPr lang="en-US" altLang="ja-JP" sz="2800" dirty="0" smtClean="0">
                <a:latin typeface="UD デジタル 教科書体 NK-R" panose="02020400000000000000" pitchFamily="18" charset="-128"/>
                <a:ea typeface="UD デジタル 教科書体 NK-R" panose="02020400000000000000" pitchFamily="18" charset="-128"/>
              </a:rPr>
              <a:t>】</a:t>
            </a:r>
            <a:r>
              <a:rPr lang="ja-JP" altLang="en-US" sz="2800" dirty="0">
                <a:latin typeface="UD デジタル 教科書体 NK-R" panose="02020400000000000000" pitchFamily="18" charset="-128"/>
                <a:ea typeface="UD デジタル 教科書体 NK-R" panose="02020400000000000000" pitchFamily="18" charset="-128"/>
              </a:rPr>
              <a:t>めざす都市像・取組み検討にあたって</a:t>
            </a:r>
            <a:r>
              <a:rPr lang="ja-JP" altLang="en-US" sz="2800" dirty="0" smtClean="0">
                <a:latin typeface="UD デジタル 教科書体 NK-R" panose="02020400000000000000" pitchFamily="18" charset="-128"/>
                <a:ea typeface="UD デジタル 教科書体 NK-R" panose="02020400000000000000" pitchFamily="18" charset="-128"/>
              </a:rPr>
              <a:t>の環境分析</a:t>
            </a:r>
            <a:endParaRPr lang="ja-JP" altLang="en-US" sz="2800" dirty="0">
              <a:latin typeface="UD デジタル 教科書体 NK-R" panose="02020400000000000000" pitchFamily="18" charset="-128"/>
              <a:ea typeface="UD デジタル 教科書体 NK-R" panose="02020400000000000000" pitchFamily="18" charset="-128"/>
            </a:endParaRPr>
          </a:p>
        </p:txBody>
      </p:sp>
      <p:cxnSp>
        <p:nvCxnSpPr>
          <p:cNvPr id="33" name="直線コネクタ 32"/>
          <p:cNvCxnSpPr>
            <a:cxnSpLocks/>
          </p:cNvCxnSpPr>
          <p:nvPr/>
        </p:nvCxnSpPr>
        <p:spPr>
          <a:xfrm flipV="1">
            <a:off x="0" y="640080"/>
            <a:ext cx="12187709" cy="4572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sp>
        <p:nvSpPr>
          <p:cNvPr id="2" name="スライド番号プレースホルダー 1"/>
          <p:cNvSpPr>
            <a:spLocks noGrp="1"/>
          </p:cNvSpPr>
          <p:nvPr>
            <p:ph type="sldNum" sz="quarter" idx="12"/>
          </p:nvPr>
        </p:nvSpPr>
        <p:spPr>
          <a:xfrm>
            <a:off x="9444509" y="6591550"/>
            <a:ext cx="2743200" cy="365125"/>
          </a:xfrm>
        </p:spPr>
        <p:txBody>
          <a:bodyPr/>
          <a:lstStyle/>
          <a:p>
            <a:fld id="{4CFCB8D1-E384-4ABF-9F79-4EB3205F8B48}" type="slidenum">
              <a:rPr kumimoji="1" lang="ja-JP" altLang="en-US" smtClean="0"/>
              <a:t>5</a:t>
            </a:fld>
            <a:endParaRPr kumimoji="1" lang="ja-JP" altLang="en-US" dirty="0"/>
          </a:p>
        </p:txBody>
      </p:sp>
      <p:graphicFrame>
        <p:nvGraphicFramePr>
          <p:cNvPr id="7" name="表 6">
            <a:extLst>
              <a:ext uri="{FF2B5EF4-FFF2-40B4-BE49-F238E27FC236}">
                <a16:creationId xmlns:a16="http://schemas.microsoft.com/office/drawing/2014/main" id="{C0D96CC6-1174-4AF7-B08C-8EECE8039DEF}"/>
              </a:ext>
            </a:extLst>
          </p:cNvPr>
          <p:cNvGraphicFramePr>
            <a:graphicFrameLocks noGrp="1"/>
          </p:cNvGraphicFramePr>
          <p:nvPr>
            <p:extLst>
              <p:ext uri="{D42A27DB-BD31-4B8C-83A1-F6EECF244321}">
                <p14:modId xmlns:p14="http://schemas.microsoft.com/office/powerpoint/2010/main" val="439776001"/>
              </p:ext>
            </p:extLst>
          </p:nvPr>
        </p:nvGraphicFramePr>
        <p:xfrm>
          <a:off x="254000" y="908721"/>
          <a:ext cx="11645900" cy="5671842"/>
        </p:xfrm>
        <a:graphic>
          <a:graphicData uri="http://schemas.openxmlformats.org/drawingml/2006/table">
            <a:tbl>
              <a:tblPr firstRow="1" bandRow="1"/>
              <a:tblGrid>
                <a:gridCol w="5947032">
                  <a:extLst>
                    <a:ext uri="{9D8B030D-6E8A-4147-A177-3AD203B41FA5}">
                      <a16:colId xmlns:a16="http://schemas.microsoft.com/office/drawing/2014/main" val="184446745"/>
                    </a:ext>
                  </a:extLst>
                </a:gridCol>
                <a:gridCol w="5698868">
                  <a:extLst>
                    <a:ext uri="{9D8B030D-6E8A-4147-A177-3AD203B41FA5}">
                      <a16:colId xmlns:a16="http://schemas.microsoft.com/office/drawing/2014/main" val="1778674380"/>
                    </a:ext>
                  </a:extLst>
                </a:gridCol>
              </a:tblGrid>
              <a:tr h="370669">
                <a:tc>
                  <a:txBody>
                    <a:bodyPr/>
                    <a:lstStyle>
                      <a:lvl1pPr marL="0" algn="l" defTabSz="914400" rtl="0" eaLnBrk="1" latinLnBrk="0" hangingPunct="1">
                        <a:defRPr kumimoji="1" sz="1800" b="1" kern="1200">
                          <a:solidFill>
                            <a:schemeClr val="lt1"/>
                          </a:solidFill>
                          <a:latin typeface="游ゴシック" panose="020F0502020204030204"/>
                        </a:defRPr>
                      </a:lvl1pPr>
                      <a:lvl2pPr marL="457200" algn="l" defTabSz="914400" rtl="0" eaLnBrk="1" latinLnBrk="0" hangingPunct="1">
                        <a:defRPr kumimoji="1" sz="1800" b="1" kern="1200">
                          <a:solidFill>
                            <a:schemeClr val="lt1"/>
                          </a:solidFill>
                          <a:latin typeface="游ゴシック" panose="020F0502020204030204"/>
                        </a:defRPr>
                      </a:lvl2pPr>
                      <a:lvl3pPr marL="914400" algn="l" defTabSz="914400" rtl="0" eaLnBrk="1" latinLnBrk="0" hangingPunct="1">
                        <a:defRPr kumimoji="1" sz="1800" b="1" kern="1200">
                          <a:solidFill>
                            <a:schemeClr val="lt1"/>
                          </a:solidFill>
                          <a:latin typeface="游ゴシック" panose="020F0502020204030204"/>
                        </a:defRPr>
                      </a:lvl3pPr>
                      <a:lvl4pPr marL="1371600" algn="l" defTabSz="914400" rtl="0" eaLnBrk="1" latinLnBrk="0" hangingPunct="1">
                        <a:defRPr kumimoji="1" sz="1800" b="1" kern="1200">
                          <a:solidFill>
                            <a:schemeClr val="lt1"/>
                          </a:solidFill>
                          <a:latin typeface="游ゴシック" panose="020F0502020204030204"/>
                        </a:defRPr>
                      </a:lvl4pPr>
                      <a:lvl5pPr marL="1828800" algn="l" defTabSz="914400" rtl="0" eaLnBrk="1" latinLnBrk="0" hangingPunct="1">
                        <a:defRPr kumimoji="1" sz="1800" b="1" kern="1200">
                          <a:solidFill>
                            <a:schemeClr val="lt1"/>
                          </a:solidFill>
                          <a:latin typeface="游ゴシック" panose="020F0502020204030204"/>
                        </a:defRPr>
                      </a:lvl5pPr>
                      <a:lvl6pPr marL="2286000" algn="l" defTabSz="914400" rtl="0" eaLnBrk="1" latinLnBrk="0" hangingPunct="1">
                        <a:defRPr kumimoji="1" sz="1800" b="1" kern="1200">
                          <a:solidFill>
                            <a:schemeClr val="lt1"/>
                          </a:solidFill>
                          <a:latin typeface="游ゴシック" panose="020F0502020204030204"/>
                        </a:defRPr>
                      </a:lvl6pPr>
                      <a:lvl7pPr marL="2743200" algn="l" defTabSz="914400" rtl="0" eaLnBrk="1" latinLnBrk="0" hangingPunct="1">
                        <a:defRPr kumimoji="1" sz="1800" b="1" kern="1200">
                          <a:solidFill>
                            <a:schemeClr val="lt1"/>
                          </a:solidFill>
                          <a:latin typeface="游ゴシック" panose="020F0502020204030204"/>
                        </a:defRPr>
                      </a:lvl7pPr>
                      <a:lvl8pPr marL="3200400" algn="l" defTabSz="914400" rtl="0" eaLnBrk="1" latinLnBrk="0" hangingPunct="1">
                        <a:defRPr kumimoji="1" sz="1800" b="1" kern="1200">
                          <a:solidFill>
                            <a:schemeClr val="lt1"/>
                          </a:solidFill>
                          <a:latin typeface="游ゴシック" panose="020F0502020204030204"/>
                        </a:defRPr>
                      </a:lvl8pPr>
                      <a:lvl9pPr marL="3657600" algn="l" defTabSz="914400" rtl="0" eaLnBrk="1" latinLnBrk="0" hangingPunct="1">
                        <a:defRPr kumimoji="1" sz="1800" b="1" kern="1200">
                          <a:solidFill>
                            <a:schemeClr val="lt1"/>
                          </a:solidFill>
                          <a:latin typeface="游ゴシック" panose="020F0502020204030204"/>
                        </a:defRPr>
                      </a:lvl9pPr>
                    </a:lstStyle>
                    <a:p>
                      <a:pPr algn="ctr"/>
                      <a:r>
                        <a:rPr kumimoji="1" lang="ja-JP" altLang="en-US" sz="1800" b="1" dirty="0">
                          <a:solidFill>
                            <a:schemeClr val="tx1"/>
                          </a:solidFill>
                          <a:latin typeface="Meiryo UI" panose="020B0604030504040204" pitchFamily="50" charset="-128"/>
                          <a:ea typeface="Meiryo UI" panose="020B0604030504040204" pitchFamily="50" charset="-128"/>
                        </a:rPr>
                        <a:t>強み （</a:t>
                      </a:r>
                      <a:r>
                        <a:rPr kumimoji="1" lang="en-US" altLang="ja-JP" sz="1800" b="1" dirty="0">
                          <a:solidFill>
                            <a:schemeClr val="tx1"/>
                          </a:solidFill>
                          <a:latin typeface="Meiryo UI" panose="020B0604030504040204" pitchFamily="50" charset="-128"/>
                          <a:ea typeface="Meiryo UI" panose="020B0604030504040204" pitchFamily="50" charset="-128"/>
                        </a:rPr>
                        <a:t>Strength</a:t>
                      </a:r>
                      <a:r>
                        <a:rPr kumimoji="1" lang="ja-JP" altLang="en-US" sz="1800" b="1" dirty="0" smtClean="0">
                          <a:solidFill>
                            <a:schemeClr val="tx1"/>
                          </a:solidFill>
                          <a:latin typeface="Meiryo UI" panose="020B0604030504040204" pitchFamily="50" charset="-128"/>
                          <a:ea typeface="Meiryo UI" panose="020B0604030504040204" pitchFamily="50" charset="-128"/>
                        </a:rPr>
                        <a:t>）</a:t>
                      </a:r>
                      <a:endParaRPr kumimoji="1" lang="ja-JP" altLang="en-US" sz="1600" b="0" dirty="0">
                        <a:solidFill>
                          <a:srgbClr val="FF0000"/>
                        </a:solidFill>
                        <a:latin typeface="Meiryo UI" panose="020B0604030504040204" pitchFamily="50" charset="-128"/>
                        <a:ea typeface="Meiryo UI" panose="020B0604030504040204" pitchFamily="50" charset="-128"/>
                      </a:endParaRPr>
                    </a:p>
                  </a:txBody>
                  <a:tcPr marT="36000" marB="3600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lumMod val="60000"/>
                        <a:lumOff val="40000"/>
                      </a:srgbClr>
                    </a:solidFill>
                  </a:tcPr>
                </a:tc>
                <a:tc>
                  <a:txBody>
                    <a:bodyPr/>
                    <a:lstStyle>
                      <a:lvl1pPr marL="0" algn="l" defTabSz="914400" rtl="0" eaLnBrk="1" latinLnBrk="0" hangingPunct="1">
                        <a:defRPr kumimoji="1" sz="1800" b="1" kern="1200">
                          <a:solidFill>
                            <a:schemeClr val="lt1"/>
                          </a:solidFill>
                          <a:latin typeface="游ゴシック" panose="020F0502020204030204"/>
                        </a:defRPr>
                      </a:lvl1pPr>
                      <a:lvl2pPr marL="457200" algn="l" defTabSz="914400" rtl="0" eaLnBrk="1" latinLnBrk="0" hangingPunct="1">
                        <a:defRPr kumimoji="1" sz="1800" b="1" kern="1200">
                          <a:solidFill>
                            <a:schemeClr val="lt1"/>
                          </a:solidFill>
                          <a:latin typeface="游ゴシック" panose="020F0502020204030204"/>
                        </a:defRPr>
                      </a:lvl2pPr>
                      <a:lvl3pPr marL="914400" algn="l" defTabSz="914400" rtl="0" eaLnBrk="1" latinLnBrk="0" hangingPunct="1">
                        <a:defRPr kumimoji="1" sz="1800" b="1" kern="1200">
                          <a:solidFill>
                            <a:schemeClr val="lt1"/>
                          </a:solidFill>
                          <a:latin typeface="游ゴシック" panose="020F0502020204030204"/>
                        </a:defRPr>
                      </a:lvl3pPr>
                      <a:lvl4pPr marL="1371600" algn="l" defTabSz="914400" rtl="0" eaLnBrk="1" latinLnBrk="0" hangingPunct="1">
                        <a:defRPr kumimoji="1" sz="1800" b="1" kern="1200">
                          <a:solidFill>
                            <a:schemeClr val="lt1"/>
                          </a:solidFill>
                          <a:latin typeface="游ゴシック" panose="020F0502020204030204"/>
                        </a:defRPr>
                      </a:lvl4pPr>
                      <a:lvl5pPr marL="1828800" algn="l" defTabSz="914400" rtl="0" eaLnBrk="1" latinLnBrk="0" hangingPunct="1">
                        <a:defRPr kumimoji="1" sz="1800" b="1" kern="1200">
                          <a:solidFill>
                            <a:schemeClr val="lt1"/>
                          </a:solidFill>
                          <a:latin typeface="游ゴシック" panose="020F0502020204030204"/>
                        </a:defRPr>
                      </a:lvl5pPr>
                      <a:lvl6pPr marL="2286000" algn="l" defTabSz="914400" rtl="0" eaLnBrk="1" latinLnBrk="0" hangingPunct="1">
                        <a:defRPr kumimoji="1" sz="1800" b="1" kern="1200">
                          <a:solidFill>
                            <a:schemeClr val="lt1"/>
                          </a:solidFill>
                          <a:latin typeface="游ゴシック" panose="020F0502020204030204"/>
                        </a:defRPr>
                      </a:lvl6pPr>
                      <a:lvl7pPr marL="2743200" algn="l" defTabSz="914400" rtl="0" eaLnBrk="1" latinLnBrk="0" hangingPunct="1">
                        <a:defRPr kumimoji="1" sz="1800" b="1" kern="1200">
                          <a:solidFill>
                            <a:schemeClr val="lt1"/>
                          </a:solidFill>
                          <a:latin typeface="游ゴシック" panose="020F0502020204030204"/>
                        </a:defRPr>
                      </a:lvl7pPr>
                      <a:lvl8pPr marL="3200400" algn="l" defTabSz="914400" rtl="0" eaLnBrk="1" latinLnBrk="0" hangingPunct="1">
                        <a:defRPr kumimoji="1" sz="1800" b="1" kern="1200">
                          <a:solidFill>
                            <a:schemeClr val="lt1"/>
                          </a:solidFill>
                          <a:latin typeface="游ゴシック" panose="020F0502020204030204"/>
                        </a:defRPr>
                      </a:lvl8pPr>
                      <a:lvl9pPr marL="3657600" algn="l" defTabSz="914400" rtl="0" eaLnBrk="1" latinLnBrk="0" hangingPunct="1">
                        <a:defRPr kumimoji="1" sz="1800" b="1" kern="1200">
                          <a:solidFill>
                            <a:schemeClr val="lt1"/>
                          </a:solidFill>
                          <a:latin typeface="游ゴシック" panose="020F0502020204030204"/>
                        </a:defRPr>
                      </a:lvl9pPr>
                    </a:lstStyle>
                    <a:p>
                      <a:pPr algn="ctr"/>
                      <a:r>
                        <a:rPr kumimoji="1" lang="ja-JP" altLang="en-US" sz="1800" b="1" dirty="0">
                          <a:solidFill>
                            <a:schemeClr val="tx1"/>
                          </a:solidFill>
                          <a:latin typeface="Meiryo UI" panose="020B0604030504040204" pitchFamily="50" charset="-128"/>
                          <a:ea typeface="Meiryo UI" panose="020B0604030504040204" pitchFamily="50" charset="-128"/>
                        </a:rPr>
                        <a:t>弱み （</a:t>
                      </a:r>
                      <a:r>
                        <a:rPr kumimoji="1" lang="en-US" altLang="ja-JP" sz="1800" b="1" dirty="0">
                          <a:solidFill>
                            <a:schemeClr val="tx1"/>
                          </a:solidFill>
                          <a:latin typeface="Meiryo UI" panose="020B0604030504040204" pitchFamily="50" charset="-128"/>
                          <a:ea typeface="Meiryo UI" panose="020B0604030504040204" pitchFamily="50" charset="-128"/>
                        </a:rPr>
                        <a:t>Weakness</a:t>
                      </a:r>
                      <a:r>
                        <a:rPr kumimoji="1" lang="ja-JP" altLang="en-US" sz="1800" b="1" dirty="0" smtClean="0">
                          <a:solidFill>
                            <a:schemeClr val="tx1"/>
                          </a:solidFill>
                          <a:latin typeface="Meiryo UI" panose="020B0604030504040204" pitchFamily="50" charset="-128"/>
                          <a:ea typeface="Meiryo UI" panose="020B0604030504040204" pitchFamily="50" charset="-128"/>
                        </a:rPr>
                        <a:t>）</a:t>
                      </a:r>
                      <a:endParaRPr kumimoji="1" lang="ja-JP" altLang="en-US" sz="1800" b="1" dirty="0">
                        <a:solidFill>
                          <a:schemeClr val="tx1"/>
                        </a:solidFill>
                        <a:latin typeface="Meiryo UI" panose="020B0604030504040204" pitchFamily="50" charset="-128"/>
                        <a:ea typeface="Meiryo UI" panose="020B0604030504040204" pitchFamily="50" charset="-128"/>
                      </a:endParaRPr>
                    </a:p>
                  </a:txBody>
                  <a:tcPr marT="36000" marB="3600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472C4">
                        <a:lumMod val="40000"/>
                        <a:lumOff val="60000"/>
                      </a:srgbClr>
                    </a:solidFill>
                  </a:tcPr>
                </a:tc>
                <a:extLst>
                  <a:ext uri="{0D108BD9-81ED-4DB2-BD59-A6C34878D82A}">
                    <a16:rowId xmlns:a16="http://schemas.microsoft.com/office/drawing/2014/main" val="1720180134"/>
                  </a:ext>
                </a:extLst>
              </a:tr>
              <a:tr h="3506973">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事業環境</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・政治的安定、治安のよさ</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・うめきた２期や中之島未来医療拠点等新たなイノベーション創出拠点</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・ライフサイエンス分野などグローバル企業の集積</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・大企業を支える強靭な中小サプライヤー等産業の集積</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・インバウンドによる経済活性化</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人的資本</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・関西の高等教育機関・研究機関の集積</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rPr>
                        <a:t>「やってみなはれ」精神、</a:t>
                      </a:r>
                      <a:r>
                        <a:rPr kumimoji="1" lang="ja-JP" altLang="en-US" sz="1100" dirty="0" smtClean="0">
                          <a:solidFill>
                            <a:schemeClr val="tx1"/>
                          </a:solidFill>
                          <a:latin typeface="Meiryo UI" panose="020B0604030504040204" pitchFamily="50" charset="-128"/>
                          <a:ea typeface="Meiryo UI" panose="020B0604030504040204" pitchFamily="50" charset="-128"/>
                        </a:rPr>
                        <a:t>大阪人気質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・食文化など住みやすく魅力のある町</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インフラ</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・鉄道網、国際港湾、関西三空港等整備された交通インフラ</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・割安な不動産</a:t>
                      </a:r>
                      <a:r>
                        <a:rPr kumimoji="1" lang="ja-JP" altLang="en-US" sz="1100" b="1" dirty="0" smtClean="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・人口規模</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金融セクター</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・２つの取引所の存在、新たな</a:t>
                      </a:r>
                      <a:r>
                        <a:rPr kumimoji="1" lang="en-US" altLang="ja-JP" sz="1100" dirty="0" smtClean="0">
                          <a:solidFill>
                            <a:schemeClr val="tx1"/>
                          </a:solidFill>
                          <a:latin typeface="Meiryo UI" panose="020B0604030504040204" pitchFamily="50" charset="-128"/>
                          <a:ea typeface="Meiryo UI" panose="020B0604030504040204" pitchFamily="50" charset="-128"/>
                        </a:rPr>
                        <a:t>PTS</a:t>
                      </a:r>
                      <a:r>
                        <a:rPr kumimoji="1" lang="ja-JP" altLang="en-US" sz="1100" dirty="0" smtClean="0">
                          <a:solidFill>
                            <a:schemeClr val="tx1"/>
                          </a:solidFill>
                          <a:latin typeface="Meiryo UI" panose="020B0604030504040204" pitchFamily="50" charset="-128"/>
                          <a:ea typeface="Meiryo UI" panose="020B0604030504040204" pitchFamily="50" charset="-128"/>
                        </a:rPr>
                        <a:t>の設置　</a:t>
                      </a:r>
                      <a:r>
                        <a:rPr kumimoji="1" lang="ja-JP" altLang="en-US" sz="1100" b="0" dirty="0" smtClean="0">
                          <a:solidFill>
                            <a:schemeClr val="tx1"/>
                          </a:solidFill>
                          <a:latin typeface="Meiryo UI" panose="020B0604030504040204" pitchFamily="50" charset="-128"/>
                          <a:ea typeface="Meiryo UI" panose="020B0604030504040204" pitchFamily="50" charset="-128"/>
                        </a:rPr>
                        <a:t>・豊富な個人金融資産</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評判</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・デリバティブ発祥の地</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・関西一体での魅力的な観光地としての評価</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・アジアとの近接性</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lumMod val="60000"/>
                        <a:lumOff val="4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algn="l">
                        <a:lnSpc>
                          <a:spcPts val="12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事業環境</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zh-TW" altLang="en-US" sz="1100" dirty="0" smtClean="0">
                          <a:solidFill>
                            <a:schemeClr val="tx1"/>
                          </a:solidFill>
                          <a:latin typeface="Meiryo UI" panose="020B0604030504040204" pitchFamily="50" charset="-128"/>
                          <a:ea typeface="Meiryo UI" panose="020B0604030504040204" pitchFamily="50" charset="-128"/>
                        </a:rPr>
                        <a:t>企業本社、資金、情報</a:t>
                      </a:r>
                      <a:r>
                        <a:rPr kumimoji="1" lang="ja-JP" altLang="en-US" sz="1100" dirty="0" smtClean="0">
                          <a:solidFill>
                            <a:schemeClr val="tx1"/>
                          </a:solidFill>
                          <a:latin typeface="Meiryo UI" panose="020B0604030504040204" pitchFamily="50" charset="-128"/>
                          <a:ea typeface="Meiryo UI" panose="020B0604030504040204" pitchFamily="50" charset="-128"/>
                        </a:rPr>
                        <a:t>などの</a:t>
                      </a:r>
                      <a:r>
                        <a:rPr kumimoji="1" lang="zh-TW" altLang="en-US" sz="1100" dirty="0" smtClean="0">
                          <a:solidFill>
                            <a:schemeClr val="tx1"/>
                          </a:solidFill>
                          <a:latin typeface="Meiryo UI" panose="020B0604030504040204" pitchFamily="50" charset="-128"/>
                          <a:ea typeface="Meiryo UI" panose="020B0604030504040204" pitchFamily="50" charset="-128"/>
                        </a:rPr>
                        <a:t>東京</a:t>
                      </a:r>
                      <a:r>
                        <a:rPr kumimoji="1" lang="ja-JP" altLang="en-US" sz="1100" dirty="0" smtClean="0">
                          <a:solidFill>
                            <a:schemeClr val="tx1"/>
                          </a:solidFill>
                          <a:latin typeface="Meiryo UI" panose="020B0604030504040204" pitchFamily="50" charset="-128"/>
                          <a:ea typeface="Meiryo UI" panose="020B0604030504040204" pitchFamily="50" charset="-128"/>
                        </a:rPr>
                        <a:t>集中・</a:t>
                      </a:r>
                      <a:r>
                        <a:rPr kumimoji="1" lang="zh-TW" altLang="en-US" sz="1100" dirty="0" smtClean="0">
                          <a:solidFill>
                            <a:schemeClr val="tx1"/>
                          </a:solidFill>
                          <a:latin typeface="Meiryo UI" panose="020B0604030504040204" pitchFamily="50" charset="-128"/>
                          <a:ea typeface="Meiryo UI" panose="020B0604030504040204" pitchFamily="50" charset="-128"/>
                        </a:rPr>
                        <a:t>流出</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・投資対象となるスタートアップの不足</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・起業から成長過程のファイナンス支援体制の不足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・技術力を持った中小企業の事業承継の遅れ</a:t>
                      </a:r>
                      <a:r>
                        <a:rPr kumimoji="1" lang="ja-JP" altLang="en-US" sz="1100" b="0" dirty="0" smtClean="0">
                          <a:solidFill>
                            <a:srgbClr val="FF0000"/>
                          </a:solidFill>
                          <a:latin typeface="Meiryo UI" panose="020B0604030504040204" pitchFamily="50" charset="-128"/>
                          <a:ea typeface="Meiryo UI" panose="020B0604030504040204" pitchFamily="50" charset="-128"/>
                        </a:rPr>
                        <a:t>　</a:t>
                      </a:r>
                      <a:endParaRPr kumimoji="1" lang="en-US" altLang="ja-JP" sz="1100" b="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・行政</a:t>
                      </a:r>
                      <a:r>
                        <a:rPr kumimoji="1" lang="en-US" altLang="ja-JP" sz="1100" dirty="0" smtClean="0">
                          <a:solidFill>
                            <a:schemeClr val="tx1"/>
                          </a:solidFill>
                          <a:latin typeface="Meiryo UI" panose="020B0604030504040204" pitchFamily="50" charset="-128"/>
                          <a:ea typeface="Meiryo UI" panose="020B0604030504040204" pitchFamily="50" charset="-128"/>
                        </a:rPr>
                        <a:t>DX</a:t>
                      </a:r>
                      <a:r>
                        <a:rPr kumimoji="1" lang="ja-JP" altLang="en-US" sz="1100" dirty="0" smtClean="0">
                          <a:solidFill>
                            <a:schemeClr val="tx1"/>
                          </a:solidFill>
                          <a:latin typeface="Meiryo UI" panose="020B0604030504040204" pitchFamily="50" charset="-128"/>
                          <a:ea typeface="Meiryo UI" panose="020B0604030504040204" pitchFamily="50" charset="-128"/>
                        </a:rPr>
                        <a:t>の遅れ</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p>
                      <a:pPr algn="l">
                        <a:lnSpc>
                          <a:spcPts val="12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人的資本</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・高度金融人材・テクノロジー人材の不足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・格付機関、弁護士等金融市場に関わる専門機関・人材の不足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・起業マインド・グローバル意識の不足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ja-JP" altLang="en-US" sz="1100" dirty="0" smtClean="0">
                          <a:solidFill>
                            <a:schemeClr val="tx1"/>
                          </a:solidFill>
                          <a:latin typeface="Meiryo UI" panose="020B0604030504040204" pitchFamily="50" charset="-128"/>
                          <a:ea typeface="Meiryo UI" panose="020B0604030504040204" pitchFamily="50" charset="-128"/>
                        </a:rPr>
                        <a:t>・金融リテラシー教育の不足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インフラ</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・病院、学校、生活施設等住環境の多言語化対応（災害時を含む）</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・少子高齢化</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lnSpc>
                          <a:spcPts val="1200"/>
                        </a:lnSpc>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金融セクター</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・取引所での取引時間や日数が少ない</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・フィンテック企業の不足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評判</a:t>
                      </a:r>
                      <a:r>
                        <a:rPr kumimoji="1" lang="en-US" altLang="ja-JP" sz="1100" b="1" dirty="0" smtClean="0">
                          <a:solidFill>
                            <a:schemeClr val="tx1"/>
                          </a:solidFill>
                          <a:latin typeface="Meiryo UI" panose="020B0604030504040204" pitchFamily="50" charset="-128"/>
                          <a:ea typeface="Meiryo UI" panose="020B0604030504040204" pitchFamily="50" charset="-128"/>
                        </a:rPr>
                        <a:t>】</a:t>
                      </a:r>
                      <a:endParaRPr kumimoji="1" lang="ja-JP" altLang="en-US"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rPr>
                        <a:t>・国際金融都市ランキングの低さ</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・国際的知名度の低さ、対外的アピール不足</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472C4">
                        <a:lumMod val="40000"/>
                        <a:lumOff val="60000"/>
                      </a:srgbClr>
                    </a:solidFill>
                  </a:tcPr>
                </a:tc>
                <a:extLst>
                  <a:ext uri="{0D108BD9-81ED-4DB2-BD59-A6C34878D82A}">
                    <a16:rowId xmlns:a16="http://schemas.microsoft.com/office/drawing/2014/main" val="4275169856"/>
                  </a:ext>
                </a:extLst>
              </a:tr>
              <a:tr h="373186">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a:latin typeface="Meiryo UI" panose="020B0604030504040204" pitchFamily="50" charset="-128"/>
                          <a:ea typeface="Meiryo UI" panose="020B0604030504040204" pitchFamily="50" charset="-128"/>
                        </a:rPr>
                        <a:t>機会 （</a:t>
                      </a:r>
                      <a:r>
                        <a:rPr kumimoji="1" lang="en-US" altLang="ja-JP" sz="1800" b="1" dirty="0">
                          <a:latin typeface="Meiryo UI" panose="020B0604030504040204" pitchFamily="50" charset="-128"/>
                          <a:ea typeface="Meiryo UI" panose="020B0604030504040204" pitchFamily="50" charset="-128"/>
                        </a:rPr>
                        <a:t>Opportunity</a:t>
                      </a:r>
                      <a:r>
                        <a:rPr kumimoji="1" lang="ja-JP" altLang="en-US" sz="1800" b="1" dirty="0" smtClean="0">
                          <a:latin typeface="Meiryo UI" panose="020B0604030504040204" pitchFamily="50" charset="-128"/>
                          <a:ea typeface="Meiryo UI" panose="020B0604030504040204" pitchFamily="50" charset="-128"/>
                        </a:rPr>
                        <a:t>）</a:t>
                      </a:r>
                      <a:endParaRPr kumimoji="1" lang="en-US" altLang="ja-JP" sz="1800" dirty="0" smtClean="0">
                        <a:solidFill>
                          <a:srgbClr val="FF0000"/>
                        </a:solidFill>
                        <a:latin typeface="Meiryo UI" panose="020B0604030504040204" pitchFamily="50" charset="-128"/>
                        <a:ea typeface="Meiryo UI" panose="020B0604030504040204" pitchFamily="50" charset="-128"/>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40000"/>
                        <a:lumOff val="6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a:solidFill>
                            <a:schemeClr val="tx1"/>
                          </a:solidFill>
                          <a:latin typeface="Meiryo UI" panose="020B0604030504040204" pitchFamily="50" charset="-128"/>
                          <a:ea typeface="Meiryo UI" panose="020B0604030504040204" pitchFamily="50" charset="-128"/>
                        </a:rPr>
                        <a:t>脅威 （</a:t>
                      </a:r>
                      <a:r>
                        <a:rPr kumimoji="1" lang="en-US" altLang="ja-JP" sz="1800" b="1" dirty="0">
                          <a:solidFill>
                            <a:schemeClr val="tx1"/>
                          </a:solidFill>
                          <a:latin typeface="Meiryo UI" panose="020B0604030504040204" pitchFamily="50" charset="-128"/>
                          <a:ea typeface="Meiryo UI" panose="020B0604030504040204" pitchFamily="50" charset="-128"/>
                        </a:rPr>
                        <a:t>Threat</a:t>
                      </a:r>
                      <a:r>
                        <a:rPr kumimoji="1" lang="ja-JP" altLang="en-US" sz="1800" b="1" dirty="0" smtClean="0">
                          <a:solidFill>
                            <a:schemeClr val="tx1"/>
                          </a:solidFill>
                          <a:latin typeface="Meiryo UI" panose="020B0604030504040204" pitchFamily="50" charset="-128"/>
                          <a:ea typeface="Meiryo UI" panose="020B0604030504040204" pitchFamily="50" charset="-128"/>
                        </a:rPr>
                        <a:t>）</a:t>
                      </a:r>
                      <a:endParaRPr kumimoji="1" lang="en-US" altLang="ja-JP" sz="1800" dirty="0" smtClean="0">
                        <a:solidFill>
                          <a:srgbClr val="FF0000"/>
                        </a:solidFill>
                        <a:latin typeface="Meiryo UI" panose="020B0604030504040204" pitchFamily="50" charset="-128"/>
                        <a:ea typeface="Meiryo UI" panose="020B0604030504040204" pitchFamily="50" charset="-128"/>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218139397"/>
                  </a:ext>
                </a:extLst>
              </a:tr>
              <a:tr h="1421014">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2025</a:t>
                      </a:r>
                      <a:r>
                        <a:rPr kumimoji="1" lang="ja-JP" altLang="en-US" sz="1100" dirty="0" smtClean="0">
                          <a:solidFill>
                            <a:schemeClr val="tx1"/>
                          </a:solidFill>
                          <a:latin typeface="Meiryo UI" panose="020B0604030504040204" pitchFamily="50" charset="-128"/>
                          <a:ea typeface="Meiryo UI" panose="020B0604030504040204" pitchFamily="50" charset="-128"/>
                        </a:rPr>
                        <a:t>年大阪・関西万博のインパクト</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・スタートアップエコシステム「グローバル拠点都市」指定</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BCP</a:t>
                      </a:r>
                      <a:r>
                        <a:rPr kumimoji="1" lang="ja-JP" altLang="en-US" sz="1100" dirty="0" smtClean="0">
                          <a:solidFill>
                            <a:schemeClr val="tx1"/>
                          </a:solidFill>
                          <a:latin typeface="Meiryo UI" panose="020B0604030504040204" pitchFamily="50" charset="-128"/>
                          <a:ea typeface="Meiryo UI" panose="020B0604030504040204" pitchFamily="50" charset="-128"/>
                        </a:rPr>
                        <a:t>の観点による東京一極集中解消に向けた機運の高まり</a:t>
                      </a:r>
                      <a:endParaRPr kumimoji="1" lang="ja-JP" altLang="en-US" sz="11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・デジタル化やリモート文化の進展</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・レジリエンス向上に向けたデータセンター等の設備投資の機運</a:t>
                      </a:r>
                      <a:endParaRPr kumimoji="1" lang="ja-JP" altLang="en-US" sz="1100" dirty="0" smtClean="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・世界的な</a:t>
                      </a:r>
                      <a:r>
                        <a:rPr kumimoji="1" lang="en-US" altLang="ja-JP" sz="1100" dirty="0" smtClean="0">
                          <a:solidFill>
                            <a:schemeClr val="tx1"/>
                          </a:solidFill>
                          <a:latin typeface="Meiryo UI" panose="020B0604030504040204" pitchFamily="50" charset="-128"/>
                          <a:ea typeface="Meiryo UI" panose="020B0604030504040204" pitchFamily="50" charset="-128"/>
                        </a:rPr>
                        <a:t>ESG</a:t>
                      </a:r>
                      <a:r>
                        <a:rPr kumimoji="1" lang="ja-JP" altLang="en-US" sz="1100" dirty="0" smtClean="0">
                          <a:solidFill>
                            <a:schemeClr val="tx1"/>
                          </a:solidFill>
                          <a:latin typeface="Meiryo UI" panose="020B0604030504040204" pitchFamily="50" charset="-128"/>
                          <a:ea typeface="Meiryo UI" panose="020B0604030504040204" pitchFamily="50" charset="-128"/>
                        </a:rPr>
                        <a:t>投資の流れの加速</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Fintech</a:t>
                      </a:r>
                      <a:r>
                        <a:rPr kumimoji="1" lang="ja-JP" altLang="en-US" sz="1100" dirty="0" smtClean="0">
                          <a:solidFill>
                            <a:schemeClr val="tx1"/>
                          </a:solidFill>
                          <a:latin typeface="Meiryo UI" panose="020B0604030504040204" pitchFamily="50" charset="-128"/>
                          <a:ea typeface="Meiryo UI" panose="020B0604030504040204" pitchFamily="50" charset="-128"/>
                        </a:rPr>
                        <a:t>を活用した金融サービスの広がり</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lumMod val="40000"/>
                        <a:lumOff val="60000"/>
                      </a:srgbClr>
                    </a:solidFill>
                  </a:tcPr>
                </a:tc>
                <a:tc>
                  <a:txBody>
                    <a:bodyPr/>
                    <a:lstStyle>
                      <a:lvl1pPr marL="0" algn="l" defTabSz="914400" rtl="0" eaLnBrk="1" latinLnBrk="0" hangingPunct="1">
                        <a:defRPr kumimoji="1" sz="1800" kern="1200">
                          <a:solidFill>
                            <a:schemeClr val="dk1"/>
                          </a:solidFill>
                          <a:latin typeface="游ゴシック" panose="020F0502020204030204"/>
                        </a:defRPr>
                      </a:lvl1pPr>
                      <a:lvl2pPr marL="457200" algn="l" defTabSz="914400" rtl="0" eaLnBrk="1" latinLnBrk="0" hangingPunct="1">
                        <a:defRPr kumimoji="1" sz="1800" kern="1200">
                          <a:solidFill>
                            <a:schemeClr val="dk1"/>
                          </a:solidFill>
                          <a:latin typeface="游ゴシック" panose="020F0502020204030204"/>
                        </a:defRPr>
                      </a:lvl2pPr>
                      <a:lvl3pPr marL="914400" algn="l" defTabSz="914400" rtl="0" eaLnBrk="1" latinLnBrk="0" hangingPunct="1">
                        <a:defRPr kumimoji="1" sz="1800" kern="1200">
                          <a:solidFill>
                            <a:schemeClr val="dk1"/>
                          </a:solidFill>
                          <a:latin typeface="游ゴシック" panose="020F0502020204030204"/>
                        </a:defRPr>
                      </a:lvl3pPr>
                      <a:lvl4pPr marL="1371600" algn="l" defTabSz="914400" rtl="0" eaLnBrk="1" latinLnBrk="0" hangingPunct="1">
                        <a:defRPr kumimoji="1" sz="1800" kern="1200">
                          <a:solidFill>
                            <a:schemeClr val="dk1"/>
                          </a:solidFill>
                          <a:latin typeface="游ゴシック" panose="020F0502020204030204"/>
                        </a:defRPr>
                      </a:lvl4pPr>
                      <a:lvl5pPr marL="1828800" algn="l" defTabSz="914400" rtl="0" eaLnBrk="1" latinLnBrk="0" hangingPunct="1">
                        <a:defRPr kumimoji="1" sz="1800" kern="1200">
                          <a:solidFill>
                            <a:schemeClr val="dk1"/>
                          </a:solidFill>
                          <a:latin typeface="游ゴシック" panose="020F0502020204030204"/>
                        </a:defRPr>
                      </a:lvl5pPr>
                      <a:lvl6pPr marL="2286000" algn="l" defTabSz="914400" rtl="0" eaLnBrk="1" latinLnBrk="0" hangingPunct="1">
                        <a:defRPr kumimoji="1" sz="1800" kern="1200">
                          <a:solidFill>
                            <a:schemeClr val="dk1"/>
                          </a:solidFill>
                          <a:latin typeface="游ゴシック" panose="020F0502020204030204"/>
                        </a:defRPr>
                      </a:lvl6pPr>
                      <a:lvl7pPr marL="2743200" algn="l" defTabSz="914400" rtl="0" eaLnBrk="1" latinLnBrk="0" hangingPunct="1">
                        <a:defRPr kumimoji="1" sz="1800" kern="1200">
                          <a:solidFill>
                            <a:schemeClr val="dk1"/>
                          </a:solidFill>
                          <a:latin typeface="游ゴシック" panose="020F0502020204030204"/>
                        </a:defRPr>
                      </a:lvl7pPr>
                      <a:lvl8pPr marL="3200400" algn="l" defTabSz="914400" rtl="0" eaLnBrk="1" latinLnBrk="0" hangingPunct="1">
                        <a:defRPr kumimoji="1" sz="1800" kern="1200">
                          <a:solidFill>
                            <a:schemeClr val="dk1"/>
                          </a:solidFill>
                          <a:latin typeface="游ゴシック" panose="020F0502020204030204"/>
                        </a:defRPr>
                      </a:lvl8pPr>
                      <a:lvl9pPr marL="3657600" algn="l" defTabSz="914400" rtl="0" eaLnBrk="1" latinLnBrk="0" hangingPunct="1">
                        <a:defRPr kumimoji="1" sz="1800" kern="1200">
                          <a:solidFill>
                            <a:schemeClr val="dk1"/>
                          </a:solidFill>
                          <a:latin typeface="游ゴシック"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・規制、税制</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・日本進出時の各種手続きの困難さ、煩雑さ</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rPr>
                        <a:t>自然災害、気候変動やテロのリスク</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solidFill>
                            <a:schemeClr val="tx1"/>
                          </a:solidFill>
                          <a:latin typeface="Meiryo UI" panose="020B0604030504040204" pitchFamily="50" charset="-128"/>
                          <a:ea typeface="Meiryo UI" panose="020B0604030504040204" pitchFamily="50" charset="-128"/>
                        </a:rPr>
                        <a:t>・データセンター立地の偏在</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dirty="0" smtClean="0">
                          <a:solidFill>
                            <a:schemeClr val="tx1"/>
                          </a:solidFill>
                          <a:latin typeface="Meiryo UI" panose="020B0604030504040204" pitchFamily="50" charset="-128"/>
                          <a:ea typeface="Meiryo UI" panose="020B0604030504040204" pitchFamily="50" charset="-128"/>
                        </a:rPr>
                        <a:t>・海外の金融先進都市での富裕層の取り込み</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b="0" dirty="0" smtClean="0">
                          <a:solidFill>
                            <a:schemeClr val="tx1"/>
                          </a:solidFill>
                          <a:latin typeface="Meiryo UI" panose="020B0604030504040204" pitchFamily="50" charset="-128"/>
                          <a:ea typeface="Meiryo UI" panose="020B0604030504040204" pitchFamily="50" charset="-128"/>
                        </a:rPr>
                        <a:t>・非上場企業の資金調達の場が少ない</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100" b="0" dirty="0" smtClean="0">
                          <a:solidFill>
                            <a:schemeClr val="tx1"/>
                          </a:solidFill>
                          <a:latin typeface="Meiryo UI" panose="020B0604030504040204" pitchFamily="50" charset="-128"/>
                          <a:ea typeface="Meiryo UI" panose="020B0604030504040204" pitchFamily="50" charset="-128"/>
                        </a:rPr>
                        <a:t>・株式の流動性の低さ</a:t>
                      </a:r>
                      <a:endParaRPr kumimoji="1" lang="en-US" altLang="ja-JP" sz="1100" b="0" dirty="0" smtClean="0">
                        <a:solidFill>
                          <a:schemeClr val="tx1"/>
                        </a:solidFill>
                        <a:latin typeface="Meiryo UI" panose="020B0604030504040204" pitchFamily="50" charset="-128"/>
                        <a:ea typeface="Meiryo UI" panose="020B0604030504040204" pitchFamily="50" charset="-128"/>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4204515967"/>
                  </a:ext>
                </a:extLst>
              </a:tr>
            </a:tbl>
          </a:graphicData>
        </a:graphic>
      </p:graphicFrame>
      <p:sp>
        <p:nvSpPr>
          <p:cNvPr id="8" name="正方形/長方形 7"/>
          <p:cNvSpPr/>
          <p:nvPr/>
        </p:nvSpPr>
        <p:spPr>
          <a:xfrm>
            <a:off x="9577587" y="46995"/>
            <a:ext cx="2457724" cy="338554"/>
          </a:xfrm>
          <a:prstGeom prst="rect">
            <a:avLst/>
          </a:prstGeom>
          <a:ln>
            <a:solidFill>
              <a:schemeClr val="accent1"/>
            </a:solidFill>
            <a:prstDash val="dash"/>
          </a:ln>
        </p:spPr>
        <p:txBody>
          <a:bodyPr wrap="none">
            <a:spAutoFit/>
          </a:bodyPr>
          <a:lstStyle/>
          <a:p>
            <a:r>
              <a:rPr lang="en-US" altLang="ja-JP" sz="1600" dirty="0" smtClean="0">
                <a:latin typeface="+mj-lt"/>
              </a:rPr>
              <a:t>7/14</a:t>
            </a:r>
            <a:r>
              <a:rPr lang="ja-JP" altLang="en-US" sz="1600" dirty="0">
                <a:latin typeface="+mj-lt"/>
              </a:rPr>
              <a:t>幹事会資料より</a:t>
            </a:r>
            <a:r>
              <a:rPr lang="ja-JP" altLang="en-US" sz="1600" dirty="0" smtClean="0">
                <a:latin typeface="+mj-lt"/>
              </a:rPr>
              <a:t>抜粋</a:t>
            </a:r>
            <a:endParaRPr lang="ja-JP" altLang="en-US" sz="1600" dirty="0">
              <a:latin typeface="+mj-lt"/>
            </a:endParaRPr>
          </a:p>
        </p:txBody>
      </p:sp>
    </p:spTree>
    <p:extLst>
      <p:ext uri="{BB962C8B-B14F-4D97-AF65-F5344CB8AC3E}">
        <p14:creationId xmlns:p14="http://schemas.microsoft.com/office/powerpoint/2010/main" val="2526932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タイトル 1"/>
          <p:cNvSpPr txBox="1">
            <a:spLocks/>
          </p:cNvSpPr>
          <p:nvPr/>
        </p:nvSpPr>
        <p:spPr>
          <a:xfrm>
            <a:off x="134302" y="106824"/>
            <a:ext cx="10515600" cy="355330"/>
          </a:xfrm>
          <a:prstGeom prst="rect">
            <a:avLst/>
          </a:prstGeom>
        </p:spPr>
        <p:txBody>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a:t>
            </a:r>
            <a:r>
              <a:rPr kumimoji="1" lang="ja-JP" altLang="en-US"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参考</a:t>
            </a:r>
            <a:r>
              <a:rPr kumimoji="1" lang="en-US" altLang="ja-JP"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a:t>
            </a:r>
            <a:r>
              <a:rPr kumimoji="1" lang="ja-JP" altLang="en-US" sz="2800" b="0" i="0" u="none" strike="noStrike" kern="1200" cap="none" spc="0" normalizeH="0" baseline="0" noProof="0" dirty="0" smtClean="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rPr>
              <a:t>重視すべき視点</a:t>
            </a:r>
            <a:endParaRPr kumimoji="1" lang="ja-JP" altLang="en-US" sz="2800" b="0" i="0" u="none" strike="noStrike" kern="1200" cap="none" spc="0" normalizeH="0" baseline="0" noProof="0" dirty="0">
              <a:ln>
                <a:noFill/>
              </a:ln>
              <a:solidFill>
                <a:prstClr val="black"/>
              </a:solidFill>
              <a:effectLst/>
              <a:uLnTx/>
              <a:uFillTx/>
              <a:latin typeface="UD デジタル 教科書体 NK-R" panose="02020400000000000000" pitchFamily="18" charset="-128"/>
              <a:ea typeface="UD デジタル 教科書体 NK-R" panose="02020400000000000000" pitchFamily="18" charset="-128"/>
              <a:cs typeface="+mj-cs"/>
            </a:endParaRPr>
          </a:p>
        </p:txBody>
      </p:sp>
      <p:sp>
        <p:nvSpPr>
          <p:cNvPr id="2" name="スライド番号プレースホルダー 1"/>
          <p:cNvSpPr>
            <a:spLocks noGrp="1"/>
          </p:cNvSpPr>
          <p:nvPr>
            <p:ph type="sldNum" sz="quarter" idx="12"/>
          </p:nvPr>
        </p:nvSpPr>
        <p:spPr>
          <a:xfrm>
            <a:off x="9434849" y="648878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CFCB8D1-E384-4ABF-9F79-4EB3205F8B48}" type="slidenum">
              <a:rPr kumimoji="1" lang="ja-JP" altLang="en-US" sz="12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3" name="角丸四角形 2"/>
          <p:cNvSpPr/>
          <p:nvPr/>
        </p:nvSpPr>
        <p:spPr>
          <a:xfrm>
            <a:off x="342926" y="569728"/>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89000" rtl="0" eaLnBrk="1" fontAlgn="auto" latinLnBrk="0" hangingPunct="1">
              <a:lnSpc>
                <a:spcPct val="90000"/>
              </a:lnSpc>
              <a:spcBef>
                <a:spcPct val="0"/>
              </a:spcBef>
              <a:spcAft>
                <a:spcPct val="35000"/>
              </a:spcAft>
              <a:buClrTx/>
              <a:buSzTx/>
              <a:buFontTx/>
              <a:buNone/>
              <a:tabLst/>
              <a:defRPr/>
            </a:pP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戦略全体の視点（</a:t>
            </a:r>
            <a:r>
              <a:rPr kumimoji="1" lang="en-US" altLang="ja-JP"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Why</a:t>
            </a:r>
            <a:r>
              <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p>
        </p:txBody>
      </p:sp>
      <p:sp>
        <p:nvSpPr>
          <p:cNvPr id="22" name="角丸四角形 21"/>
          <p:cNvSpPr/>
          <p:nvPr/>
        </p:nvSpPr>
        <p:spPr>
          <a:xfrm>
            <a:off x="342926" y="2014112"/>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89000" rtl="0" eaLnBrk="1" fontAlgn="auto" latinLnBrk="0" hangingPunct="1">
              <a:lnSpc>
                <a:spcPct val="90000"/>
              </a:lnSpc>
              <a:spcBef>
                <a:spcPct val="0"/>
              </a:spcBef>
              <a:spcAft>
                <a:spcPct val="35000"/>
              </a:spcAft>
              <a:buClrTx/>
              <a:buSzTx/>
              <a:buFontTx/>
              <a:buNone/>
              <a:tabLst/>
              <a:defRPr/>
            </a:pP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具体的取組みにつながる視点（</a:t>
            </a:r>
            <a:r>
              <a:rPr kumimoji="1" lang="en-US" altLang="ja-JP"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How</a:t>
            </a: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6" name="角丸四角形 25"/>
          <p:cNvSpPr/>
          <p:nvPr/>
        </p:nvSpPr>
        <p:spPr>
          <a:xfrm>
            <a:off x="342926" y="1263379"/>
            <a:ext cx="11039901" cy="57031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89000" rtl="0" eaLnBrk="1" fontAlgn="auto" latinLnBrk="0" hangingPunct="1">
              <a:lnSpc>
                <a:spcPct val="90000"/>
              </a:lnSpc>
              <a:spcBef>
                <a:spcPct val="0"/>
              </a:spcBef>
              <a:spcAft>
                <a:spcPct val="35000"/>
              </a:spcAft>
              <a:buClrTx/>
              <a:buSzTx/>
              <a:buFontTx/>
              <a:buNone/>
              <a:tabLst/>
              <a:defRPr/>
            </a:pP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めざす都市像につながる視点（</a:t>
            </a:r>
            <a:r>
              <a:rPr kumimoji="1" lang="en-US" altLang="ja-JP"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What</a:t>
            </a:r>
            <a:r>
              <a:rPr kumimoji="1" lang="ja-JP" altLang="en-US" sz="1800" b="1"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a:t>
            </a:r>
            <a:endParaRPr kumimoji="1" lang="ja-JP" altLang="en-US" sz="1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5" name="フリーフォーム 34"/>
          <p:cNvSpPr/>
          <p:nvPr/>
        </p:nvSpPr>
        <p:spPr>
          <a:xfrm>
            <a:off x="10458978" y="384067"/>
            <a:ext cx="439905" cy="2332479"/>
          </a:xfrm>
          <a:custGeom>
            <a:avLst/>
            <a:gdLst>
              <a:gd name="connsiteX0" fmla="*/ 0 w 1873249"/>
              <a:gd name="connsiteY0" fmla="*/ 124883 h 1248833"/>
              <a:gd name="connsiteX1" fmla="*/ 124883 w 1873249"/>
              <a:gd name="connsiteY1" fmla="*/ 0 h 1248833"/>
              <a:gd name="connsiteX2" fmla="*/ 1748366 w 1873249"/>
              <a:gd name="connsiteY2" fmla="*/ 0 h 1248833"/>
              <a:gd name="connsiteX3" fmla="*/ 1873249 w 1873249"/>
              <a:gd name="connsiteY3" fmla="*/ 124883 h 1248833"/>
              <a:gd name="connsiteX4" fmla="*/ 1873249 w 1873249"/>
              <a:gd name="connsiteY4" fmla="*/ 1123950 h 1248833"/>
              <a:gd name="connsiteX5" fmla="*/ 1748366 w 1873249"/>
              <a:gd name="connsiteY5" fmla="*/ 1248833 h 1248833"/>
              <a:gd name="connsiteX6" fmla="*/ 124883 w 1873249"/>
              <a:gd name="connsiteY6" fmla="*/ 1248833 h 1248833"/>
              <a:gd name="connsiteX7" fmla="*/ 0 w 1873249"/>
              <a:gd name="connsiteY7" fmla="*/ 1123950 h 1248833"/>
              <a:gd name="connsiteX8" fmla="*/ 0 w 1873249"/>
              <a:gd name="connsiteY8" fmla="*/ 124883 h 12488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873249" h="1248833">
                <a:moveTo>
                  <a:pt x="0" y="124883"/>
                </a:moveTo>
                <a:cubicBezTo>
                  <a:pt x="0" y="55912"/>
                  <a:pt x="55912" y="0"/>
                  <a:pt x="124883" y="0"/>
                </a:cubicBezTo>
                <a:lnTo>
                  <a:pt x="1748366" y="0"/>
                </a:lnTo>
                <a:cubicBezTo>
                  <a:pt x="1817337" y="0"/>
                  <a:pt x="1873249" y="55912"/>
                  <a:pt x="1873249" y="124883"/>
                </a:cubicBezTo>
                <a:lnTo>
                  <a:pt x="1873249" y="1123950"/>
                </a:lnTo>
                <a:cubicBezTo>
                  <a:pt x="1873249" y="1192921"/>
                  <a:pt x="1817337" y="1248833"/>
                  <a:pt x="1748366" y="1248833"/>
                </a:cubicBezTo>
                <a:lnTo>
                  <a:pt x="124883" y="1248833"/>
                </a:lnTo>
                <a:cubicBezTo>
                  <a:pt x="55912" y="1248833"/>
                  <a:pt x="0" y="1192921"/>
                  <a:pt x="0" y="1123950"/>
                </a:cubicBezTo>
                <a:lnTo>
                  <a:pt x="0" y="124883"/>
                </a:lnTo>
                <a:close/>
              </a:path>
            </a:pathLst>
          </a:custGeom>
          <a:solidFill>
            <a:schemeClr val="accent5"/>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93727" tIns="93727" rIns="93727" bIns="93727" numCol="1" spcCol="1270" anchor="ctr" anchorCtr="0">
            <a:noAutofit/>
          </a:bodyPr>
          <a:lstStyle/>
          <a:p>
            <a:pPr marL="0" marR="0" lvl="0" indent="0" algn="ctr" defTabSz="666750" rtl="0" eaLnBrk="1" fontAlgn="auto" latinLnBrk="0" hangingPunct="1">
              <a:lnSpc>
                <a:spcPct val="90000"/>
              </a:lnSpc>
              <a:spcBef>
                <a:spcPct val="0"/>
              </a:spcBef>
              <a:spcAft>
                <a:spcPct val="3500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明快なコンセプトづくり</a:t>
            </a:r>
            <a:endParaRPr kumimoji="1" lang="ja-JP" altLang="en-US" sz="14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正方形/長方形 4"/>
          <p:cNvSpPr/>
          <p:nvPr/>
        </p:nvSpPr>
        <p:spPr>
          <a:xfrm>
            <a:off x="6730081" y="616074"/>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〇 地域の発展</a:t>
            </a:r>
            <a:endParaRPr kumimoji="1" lang="en-US" altLang="ja-JP"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〇 </a:t>
            </a:r>
            <a:r>
              <a:rPr kumimoji="1" lang="en-US" altLang="ja-JP"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SDGs</a:t>
            </a:r>
            <a:endParaRPr kumimoji="1" lang="ja-JP" altLang="en-US" sz="14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1" name="正方形/長方形 30"/>
          <p:cNvSpPr/>
          <p:nvPr/>
        </p:nvSpPr>
        <p:spPr>
          <a:xfrm>
            <a:off x="7968813" y="2062206"/>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〇 関西広域</a:t>
            </a:r>
            <a:endParaRPr kumimoji="1" lang="ja-JP" altLang="en-US" sz="14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33" name="正方形/長方形 32"/>
          <p:cNvSpPr/>
          <p:nvPr/>
        </p:nvSpPr>
        <p:spPr>
          <a:xfrm>
            <a:off x="5550084" y="2061534"/>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〇 デジタル化</a:t>
            </a:r>
            <a:endParaRPr kumimoji="1" lang="ja-JP" altLang="en-US" sz="14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9" name="直線コネクタ 8"/>
          <p:cNvCxnSpPr/>
          <p:nvPr/>
        </p:nvCxnSpPr>
        <p:spPr>
          <a:xfrm flipV="1">
            <a:off x="6723443" y="1193045"/>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flipH="1">
            <a:off x="7733191" y="1030581"/>
            <a:ext cx="1" cy="17661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6728067" y="1187528"/>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a:off x="8738083" y="1176909"/>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7968813" y="1313666"/>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〇 差別化・補完化</a:t>
            </a:r>
            <a:endParaRPr kumimoji="1" lang="ja-JP" altLang="en-US" sz="14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正方形/長方形 27"/>
          <p:cNvSpPr/>
          <p:nvPr/>
        </p:nvSpPr>
        <p:spPr>
          <a:xfrm>
            <a:off x="5550084" y="1313666"/>
            <a:ext cx="2006221" cy="475467"/>
          </a:xfrm>
          <a:prstGeom prst="rect">
            <a:avLst/>
          </a:prstGeom>
          <a:solidFill>
            <a:schemeClr val="accent5"/>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〇 アジア／</a:t>
            </a:r>
            <a:endParaRPr kumimoji="1" lang="en-US" altLang="ja-JP"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white"/>
                </a:solidFill>
                <a:effectLst/>
                <a:uLnTx/>
                <a:uFillTx/>
                <a:latin typeface="游ゴシック" panose="020F0502020204030204"/>
                <a:ea typeface="游ゴシック" panose="020B0400000000000000" pitchFamily="50" charset="-128"/>
                <a:cs typeface="+mn-cs"/>
              </a:rPr>
              <a:t>グローバリゼーション</a:t>
            </a:r>
            <a:endParaRPr kumimoji="1" lang="ja-JP" altLang="en-US" sz="1400" b="0" i="0" u="none" strike="noStrike" kern="1200" cap="none" spc="0" normalizeH="0" baseline="0" noProof="0" dirty="0">
              <a:ln>
                <a:noFill/>
              </a:ln>
              <a:solidFill>
                <a:prstClr val="white"/>
              </a:solidFill>
              <a:effectLst/>
              <a:uLnTx/>
              <a:uFillTx/>
              <a:latin typeface="游ゴシック" panose="020F0502020204030204"/>
              <a:ea typeface="游ゴシック" panose="020B0400000000000000" pitchFamily="50" charset="-128"/>
              <a:cs typeface="+mn-cs"/>
            </a:endParaRPr>
          </a:p>
        </p:txBody>
      </p:sp>
      <p:cxnSp>
        <p:nvCxnSpPr>
          <p:cNvPr id="46" name="直線コネクタ 45"/>
          <p:cNvCxnSpPr/>
          <p:nvPr/>
        </p:nvCxnSpPr>
        <p:spPr>
          <a:xfrm flipV="1">
            <a:off x="6723443" y="1969733"/>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727858" y="1866726"/>
            <a:ext cx="545" cy="100415"/>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a:off x="6728067" y="1964216"/>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a:off x="8738083" y="1953597"/>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6721429" y="1866726"/>
            <a:ext cx="2006221" cy="6171"/>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a:off x="6728067" y="1673884"/>
            <a:ext cx="0" cy="211133"/>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8736069" y="1663265"/>
            <a:ext cx="1558" cy="218577"/>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313897" y="2606931"/>
            <a:ext cx="11573303" cy="4431983"/>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戦略全体の視点</a:t>
            </a:r>
            <a:endParaRPr kumimoji="1" lang="en-US" altLang="ja-JP"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◆明快</a:t>
            </a: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な</a:t>
            </a: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コンセプトづくり</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国際</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金融都市の定義</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や要件はないため、</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めざす都市像を共有</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したうえで</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、その実現に向けた</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取組み</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に</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ついて</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明快</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な</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コンセプト</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ストーリを示す視点</a:t>
            </a:r>
            <a:endPar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地域の発展</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経済</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活動の潤滑油</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であり、地域社会や経済活動と密接な関係に</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ある金融の力を活用して、</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地域の成長</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発展</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、ひいては</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住民</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の利益・幸福にも</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つなげる</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という</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視点</a:t>
            </a:r>
            <a:endParaRPr kumimoji="1" lang="en-US" altLang="ja-JP"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en-US" altLang="ja-JP"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SDGs</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大阪を国際金融都市にしていくための個々の取組みが</a:t>
            </a:r>
            <a:r>
              <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SDGs</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達成にもつながる</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という視点</a:t>
            </a:r>
            <a:endParaRPr kumimoji="1" lang="en-US" altLang="ja-JP"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めざす都市像につながる視点</a:t>
            </a:r>
            <a:endParaRPr kumimoji="1" lang="en-US" altLang="ja-JP"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◆アジア／グローバリゼーション</a:t>
            </a:r>
            <a:endParaRPr kumimoji="1" lang="en-US" altLang="ja-JP"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金融をはじめビジネスは国境を越えてグローバルに展開されており、常に世界を意識して国際競争力を持ちながら、</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他都市との連携によりアジア・世界のハブと</a:t>
            </a:r>
            <a:endPar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なって人材、資金、情報を集め、相乗効果を生み出す</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視点</a:t>
            </a:r>
            <a:endParaRPr kumimoji="1" lang="en-US" altLang="ja-JP" sz="12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◆他</a:t>
            </a:r>
            <a:r>
              <a:rPr kumimoji="1" lang="ja-JP" altLang="en-US" sz="14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都市・他地域との差別化・補完性</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大阪</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・関西が選ばれる地域に</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なるため、大阪の強みや機会を活かし</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革新的でエッジ</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効いた取組みなどに</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よる</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差別化</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を図るとともに</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レジリエンス向上による</a:t>
            </a:r>
            <a:endParaRPr kumimoji="1" lang="en-US" altLang="ja-JP"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日本</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の国際的地位を</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高めるため、補完性</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備える</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視点</a:t>
            </a:r>
            <a:endParaRPr kumimoji="1" lang="en-US" altLang="ja-JP" sz="12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具体的</a:t>
            </a:r>
            <a:r>
              <a:rPr kumimoji="1" lang="ja-JP" altLang="en-US" sz="14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取組みにつながる視点</a:t>
            </a:r>
            <a:endParaRPr kumimoji="1" lang="en-US" altLang="ja-JP" sz="1400" b="1" i="0" u="sng"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◆デジタル化</a:t>
            </a:r>
            <a:endParaRPr kumimoji="1" lang="en-US" altLang="ja-JP"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世界的</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な</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デジタル化の潮流を踏まえ、</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特にデジタルと親和性の高い金融分野において</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フィンテックなどの新しい技術を取り入れていく</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視点</a:t>
            </a:r>
            <a:endParaRPr kumimoji="1" lang="en-US" altLang="ja-JP"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◆関西広域</a:t>
            </a:r>
            <a:endParaRPr kumimoji="1" lang="ja-JP" altLang="en-US" sz="14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異なる特色</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を持つ都市が</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集積し、多彩</a:t>
            </a:r>
            <a:r>
              <a:rPr kumimoji="1" lang="ja-JP" altLang="en-US"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な魅力を</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有する関西の特徴を生かし、</a:t>
            </a:r>
            <a:r>
              <a:rPr kumimoji="1" lang="ja-JP" altLang="en-US" sz="12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その総合力を</a:t>
            </a:r>
            <a:r>
              <a:rPr kumimoji="1" lang="ja-JP" altLang="en-US" sz="1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発揮して国際的に存在感を示す</a:t>
            </a:r>
            <a:r>
              <a:rPr kumimoji="1" lang="ja-JP" altLang="en-US" sz="1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視点</a:t>
            </a:r>
            <a:endParaRPr kumimoji="1" lang="en-US" altLang="ja-JP" sz="1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4" name="正方形/長方形 3"/>
          <p:cNvSpPr/>
          <p:nvPr/>
        </p:nvSpPr>
        <p:spPr>
          <a:xfrm>
            <a:off x="9577587" y="46995"/>
            <a:ext cx="2457724" cy="338554"/>
          </a:xfrm>
          <a:prstGeom prst="rect">
            <a:avLst/>
          </a:prstGeom>
          <a:ln>
            <a:solidFill>
              <a:schemeClr val="accent1"/>
            </a:solidFill>
            <a:prstDash val="dash"/>
          </a:ln>
        </p:spPr>
        <p:txBody>
          <a:bodyPr wrap="none">
            <a:spAutoFit/>
          </a:bodyPr>
          <a:lstStyle/>
          <a:p>
            <a:r>
              <a:rPr lang="en-US" altLang="ja-JP" sz="1600" dirty="0" smtClean="0">
                <a:latin typeface="+mj-lt"/>
              </a:rPr>
              <a:t>7/14</a:t>
            </a:r>
            <a:r>
              <a:rPr lang="ja-JP" altLang="en-US" sz="1600" dirty="0">
                <a:latin typeface="+mj-lt"/>
              </a:rPr>
              <a:t>幹事会資料より</a:t>
            </a:r>
            <a:r>
              <a:rPr lang="ja-JP" altLang="en-US" sz="1600" dirty="0" smtClean="0">
                <a:latin typeface="+mj-lt"/>
              </a:rPr>
              <a:t>抜粋</a:t>
            </a:r>
            <a:endParaRPr lang="ja-JP" altLang="en-US" sz="1600" dirty="0">
              <a:latin typeface="+mj-lt"/>
            </a:endParaRPr>
          </a:p>
        </p:txBody>
      </p:sp>
    </p:spTree>
    <p:extLst>
      <p:ext uri="{BB962C8B-B14F-4D97-AF65-F5344CB8AC3E}">
        <p14:creationId xmlns:p14="http://schemas.microsoft.com/office/powerpoint/2010/main" val="2186168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848BC65C21A2B48929C889F5772CFA8" ma:contentTypeVersion="13" ma:contentTypeDescription="新しいドキュメントを作成します。" ma:contentTypeScope="" ma:versionID="259ed00030024dcbc4a73414ed3edf1d">
  <xsd:schema xmlns:xsd="http://www.w3.org/2001/XMLSchema" xmlns:xs="http://www.w3.org/2001/XMLSchema" xmlns:p="http://schemas.microsoft.com/office/2006/metadata/properties" xmlns:ns3="f1a9291a-9c28-48f7-a961-08e972a303da" xmlns:ns4="84ad686e-5f47-41f9-8472-876b480520bc" targetNamespace="http://schemas.microsoft.com/office/2006/metadata/properties" ma:root="true" ma:fieldsID="18e0fdc5d4136e753d32da2d8b762122" ns3:_="" ns4:_="">
    <xsd:import namespace="f1a9291a-9c28-48f7-a961-08e972a303da"/>
    <xsd:import namespace="84ad686e-5f47-41f9-8472-876b480520b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a9291a-9c28-48f7-a961-08e972a303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ad686e-5f47-41f9-8472-876b480520bc"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538568-0D61-4626-87E3-8C8EDDF3FD90}">
  <ds:schemaRefs>
    <ds:schemaRef ds:uri="http://schemas.microsoft.com/sharepoint/v3/contenttype/forms"/>
  </ds:schemaRefs>
</ds:datastoreItem>
</file>

<file path=customXml/itemProps2.xml><?xml version="1.0" encoding="utf-8"?>
<ds:datastoreItem xmlns:ds="http://schemas.openxmlformats.org/officeDocument/2006/customXml" ds:itemID="{4B43827A-D391-455C-A09B-839B2C8D16B8}">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84ad686e-5f47-41f9-8472-876b480520bc"/>
    <ds:schemaRef ds:uri="http://purl.org/dc/elements/1.1/"/>
    <ds:schemaRef ds:uri="f1a9291a-9c28-48f7-a961-08e972a303da"/>
    <ds:schemaRef ds:uri="http://www.w3.org/XML/1998/namespace"/>
  </ds:schemaRefs>
</ds:datastoreItem>
</file>

<file path=customXml/itemProps3.xml><?xml version="1.0" encoding="utf-8"?>
<ds:datastoreItem xmlns:ds="http://schemas.openxmlformats.org/officeDocument/2006/customXml" ds:itemID="{B2AF8C5F-0A00-4B87-A876-D512D382B3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a9291a-9c28-48f7-a961-08e972a303da"/>
    <ds:schemaRef ds:uri="84ad686e-5f47-41f9-8472-876b480520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7056</TotalTime>
  <Words>1651</Words>
  <Application>Microsoft Office PowerPoint</Application>
  <PresentationFormat>ワイド画面</PresentationFormat>
  <Paragraphs>171</Paragraphs>
  <Slides>6</Slides>
  <Notes>6</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6</vt:i4>
      </vt:variant>
    </vt:vector>
  </HeadingPairs>
  <TitlesOfParts>
    <vt:vector size="13" baseType="lpstr">
      <vt:lpstr>Meiryo UI</vt:lpstr>
      <vt:lpstr>UD デジタル 教科書体 NK-R</vt:lpstr>
      <vt:lpstr>游ゴシック</vt:lpstr>
      <vt:lpstr>游ゴシック Light</vt:lpstr>
      <vt:lpstr>Arial</vt:lpstr>
      <vt:lpstr>Office テーマ</vt:lpstr>
      <vt:lpstr>1_Office テーマ</vt:lpstr>
      <vt:lpstr>PowerPoint プレゼンテーション</vt:lpstr>
      <vt:lpstr>めざす都市像実現に向けた戦略の柱と重点取組</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末永　健</cp:lastModifiedBy>
  <cp:revision>1</cp:revision>
  <cp:lastPrinted>2021-08-05T05:42:24Z</cp:lastPrinted>
  <dcterms:created xsi:type="dcterms:W3CDTF">2021-06-29T09:28:09Z</dcterms:created>
  <dcterms:modified xsi:type="dcterms:W3CDTF">2021-08-30T09:15:51Z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0x0101002848BC65C21A2B48929C889F5772CFA8</vt:lpwstr>
  </property>
</Properties>
</file>