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84" r:id="rId2"/>
  </p:sldMasterIdLst>
  <p:notesMasterIdLst>
    <p:notesMasterId r:id="rId5"/>
  </p:notesMasterIdLst>
  <p:handoutMasterIdLst>
    <p:handoutMasterId r:id="rId6"/>
  </p:handoutMasterIdLst>
  <p:sldIdLst>
    <p:sldId id="279" r:id="rId3"/>
    <p:sldId id="280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254" y="66"/>
      </p:cViewPr>
      <p:guideLst>
        <p:guide orient="horz" pos="240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6126D-FDA0-4040-80AF-B4091F4F0CEB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DA7-7714-4560-8710-A1D8850AAA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2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21E3-F9A9-4538-8147-754E679E5D6D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C6583-3A28-4D61-9FD2-4A37A3694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815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934DF6-E7C1-46B2-A981-D60E6EE6C7F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052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12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22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FADB-3CEB-418C-A904-4A99933E2468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0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75E3-4C93-4054-B235-E7EFB1502578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74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9DD6-8ACF-48AE-A059-2750C9928A29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14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494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618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1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039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498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786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878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3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BEF7-A3ED-46A4-A4AB-49DBB277F7E0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044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120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84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2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5C1E-6092-4629-94A6-93883CF7517C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41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E435-FE75-4DD1-9EBE-C4710D65A332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48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01DA-4E38-444F-8C18-2C0BF33B847C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84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35EF-BDCE-4496-AFEB-FBA214353044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35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DD59-753B-429D-A0C8-EE60B7E2D719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98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2A93-2584-420C-9B89-1DFC6B068984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20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784-8E45-46CA-9E1D-ACD7B3EB707A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92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14FFE-CD32-4842-AD9B-7AECBCF9F002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8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DCA28-1237-4348-AC1B-7ABB7D84A7A0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378E-ED99-4649-A88A-944E4C47F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9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8954" y="3528988"/>
            <a:ext cx="6573407" cy="2058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lnSpc>
                <a:spcPts val="3600"/>
              </a:lnSpc>
              <a:defRPr/>
            </a:pPr>
            <a:endParaRPr lang="ja-JP" altLang="en-US" sz="24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-3566" y="2599674"/>
            <a:ext cx="9147566" cy="1606750"/>
            <a:chOff x="30797" y="44623"/>
            <a:chExt cx="9077706" cy="947814"/>
          </a:xfrm>
        </p:grpSpPr>
        <p:sp>
          <p:nvSpPr>
            <p:cNvPr id="15" name="タイトル 1"/>
            <p:cNvSpPr txBox="1">
              <a:spLocks/>
            </p:cNvSpPr>
            <p:nvPr/>
          </p:nvSpPr>
          <p:spPr>
            <a:xfrm>
              <a:off x="35496" y="44623"/>
              <a:ext cx="9073007" cy="846127"/>
            </a:xfrm>
            <a:prstGeom prst="rect">
              <a:avLst/>
            </a:prstGeom>
            <a:solidFill>
              <a:srgbClr val="4F81BD"/>
            </a:solidFill>
          </p:spPr>
          <p:txBody>
            <a:bodyPr vert="horz" lIns="68580" tIns="34290" rIns="68580" bIns="34290" rtlCol="0" anchor="ctr">
              <a:normAutofit fontScale="97500"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lnSpc>
                  <a:spcPct val="150000"/>
                </a:lnSpc>
                <a:defRPr/>
              </a:pPr>
              <a:endParaRPr lang="ja-JP" altLang="en-US" sz="405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0797" y="890750"/>
              <a:ext cx="9071992" cy="101687"/>
            </a:xfrm>
            <a:prstGeom prst="rect">
              <a:avLst/>
            </a:prstGeom>
            <a:gradFill flip="none" rotWithShape="1">
              <a:gsLst>
                <a:gs pos="0">
                  <a:srgbClr val="1F497D">
                    <a:lumMod val="60000"/>
                    <a:lumOff val="40000"/>
                  </a:srgbClr>
                </a:gs>
                <a:gs pos="50000">
                  <a:srgbClr val="4BACC6">
                    <a:lumMod val="20000"/>
                    <a:lumOff val="80000"/>
                  </a:srgbClr>
                </a:gs>
                <a:gs pos="100000">
                  <a:srgbClr val="1F497D">
                    <a:lumMod val="60000"/>
                    <a:lumOff val="40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ja-JP" altLang="en-US" sz="150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9" name="タイトル 1"/>
          <p:cNvSpPr txBox="1">
            <a:spLocks/>
          </p:cNvSpPr>
          <p:nvPr/>
        </p:nvSpPr>
        <p:spPr>
          <a:xfrm>
            <a:off x="141929" y="2712089"/>
            <a:ext cx="8725846" cy="1209538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lnSpc>
                <a:spcPts val="3750"/>
              </a:lnSpc>
              <a:defRPr/>
            </a:pP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「国際金融都市</a:t>
            </a:r>
            <a:r>
              <a:rPr lang="en-US" altLang="ja-JP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OSAKA</a:t>
            </a: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推進委員会」</a:t>
            </a:r>
            <a:r>
              <a:rPr lang="en-US" altLang="ja-JP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/>
            </a:r>
            <a:br>
              <a:rPr lang="en-US" altLang="ja-JP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</a:br>
            <a:r>
              <a:rPr lang="ja-JP" altLang="en-US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第</a:t>
            </a:r>
            <a:r>
              <a:rPr lang="en-US" altLang="ja-JP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2</a:t>
            </a:r>
            <a:r>
              <a:rPr lang="ja-JP" altLang="en-US" sz="3600" b="1" spc="-75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回 </a:t>
            </a:r>
            <a:r>
              <a:rPr lang="ja-JP" altLang="en-US" sz="3600" b="1" spc="-75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部会資料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014754" y="339634"/>
            <a:ext cx="1632857" cy="4963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dirty="0" smtClean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1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1"/>
          <p:cNvSpPr txBox="1">
            <a:spLocks/>
          </p:cNvSpPr>
          <p:nvPr/>
        </p:nvSpPr>
        <p:spPr>
          <a:xfrm>
            <a:off x="0" y="252327"/>
            <a:ext cx="9143999" cy="4127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/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部会における議論のねらい</a:t>
            </a:r>
          </a:p>
        </p:txBody>
      </p:sp>
      <p:cxnSp>
        <p:nvCxnSpPr>
          <p:cNvPr id="33" name="直線コネクタ 32"/>
          <p:cNvCxnSpPr>
            <a:cxnSpLocks/>
          </p:cNvCxnSpPr>
          <p:nvPr/>
        </p:nvCxnSpPr>
        <p:spPr>
          <a:xfrm flipV="1">
            <a:off x="-1" y="630744"/>
            <a:ext cx="9140782" cy="34290"/>
          </a:xfrm>
          <a:prstGeom prst="line">
            <a:avLst/>
          </a:prstGeom>
          <a:ln w="76200">
            <a:solidFill>
              <a:srgbClr val="C0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3381" y="6573735"/>
            <a:ext cx="2057400" cy="273844"/>
          </a:xfrm>
        </p:spPr>
        <p:txBody>
          <a:bodyPr/>
          <a:lstStyle/>
          <a:p>
            <a:pPr defTabSz="685800"/>
            <a:fld id="{4CFCB8D1-E384-4ABF-9F79-4EB3205F8B48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685800"/>
              <a:t>2</a:t>
            </a:fld>
            <a:endParaRPr kumimoji="1" lang="ja-JP" altLang="en-US" dirty="0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29487" y="833723"/>
            <a:ext cx="8622959" cy="1015663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defTabSz="685800"/>
            <a:r>
              <a:rPr kumimoji="1" lang="en-US" altLang="ja-JP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ねらい</a:t>
            </a:r>
            <a:r>
              <a:rPr kumimoji="1" lang="en-US" altLang="ja-JP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defTabSz="685800"/>
            <a:r>
              <a:rPr kumimoji="1" lang="ja-JP" altLang="en-US" sz="15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二つのめざす都市像</a:t>
            </a:r>
            <a:r>
              <a:rPr kumimoji="1"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（「</a:t>
            </a:r>
            <a:r>
              <a:rPr kumimoji="1" lang="ja-JP" altLang="ja-JP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金融をテコに発展するグローバル都市</a:t>
            </a:r>
            <a:r>
              <a:rPr kumimoji="1"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」「</a:t>
            </a:r>
            <a:r>
              <a:rPr kumimoji="1" lang="ja-JP" altLang="ja-JP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金融のフロントランナー都市</a:t>
            </a:r>
            <a:r>
              <a:rPr kumimoji="1"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」）</a:t>
            </a:r>
            <a:r>
              <a:rPr kumimoji="1" lang="ja-JP" altLang="en-US" sz="15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の実現に向けて、</a:t>
            </a:r>
            <a:endParaRPr kumimoji="1" lang="en-US" altLang="ja-JP" sz="15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685800"/>
            <a:r>
              <a:rPr kumimoji="1" lang="ja-JP" altLang="en-US" sz="15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重視すべき視点を踏まえ、戦略の柱に基づいた「</a:t>
            </a:r>
            <a:r>
              <a:rPr kumimoji="1" lang="ja-JP" altLang="en-US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具体的な取組み</a:t>
            </a:r>
            <a:r>
              <a:rPr kumimoji="1" lang="ja-JP" altLang="en-US" sz="15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」（</a:t>
            </a:r>
            <a:r>
              <a:rPr kumimoji="1" lang="ja-JP" altLang="en-US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誰が、いつ、どうやって、何をするか</a:t>
            </a:r>
            <a:r>
              <a:rPr kumimoji="1" lang="ja-JP" altLang="en-US" sz="15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）について、議論を深めること</a:t>
            </a:r>
            <a:endParaRPr kumimoji="1" lang="en-US" altLang="ja-JP" sz="15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29487" y="2281418"/>
            <a:ext cx="3308369" cy="323165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defTabSz="685800"/>
            <a:r>
              <a:rPr kumimoji="1" lang="en-US" altLang="ja-JP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部会の開催予定・議論のポイント</a:t>
            </a:r>
            <a:r>
              <a:rPr kumimoji="1" lang="en-US" altLang="ja-JP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 </a:t>
            </a:r>
            <a:r>
              <a:rPr kumimoji="1" lang="ja-JP" altLang="en-US" sz="15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1200" b="1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479361"/>
              </p:ext>
            </p:extLst>
          </p:nvPr>
        </p:nvGraphicFramePr>
        <p:xfrm>
          <a:off x="263617" y="2604584"/>
          <a:ext cx="8657088" cy="4112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283">
                  <a:extLst>
                    <a:ext uri="{9D8B030D-6E8A-4147-A177-3AD203B41FA5}">
                      <a16:colId xmlns:a16="http://schemas.microsoft.com/office/drawing/2014/main" val="2606108782"/>
                    </a:ext>
                  </a:extLst>
                </a:gridCol>
                <a:gridCol w="7340805">
                  <a:extLst>
                    <a:ext uri="{9D8B030D-6E8A-4147-A177-3AD203B41FA5}">
                      <a16:colId xmlns:a16="http://schemas.microsoft.com/office/drawing/2014/main" val="3595982521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部会開催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ご議論いただきたいポイント 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723642584"/>
                  </a:ext>
                </a:extLst>
              </a:tr>
              <a:tr h="10335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第１回</a:t>
                      </a:r>
                      <a:endParaRPr kumimoji="1" lang="en-US" altLang="ja-JP" sz="14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（本日）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・具体的な取組み案に関する「取組手段・手法」「取組実施における課題」</a:t>
                      </a:r>
                      <a:endParaRPr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・記載以外の取組み案のアイデア出し</a:t>
                      </a:r>
                      <a:endParaRPr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（各企業の皆様による取組み、行政が主体となる取組みなど）</a:t>
                      </a:r>
                      <a:endParaRPr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➡いただいたご意見をふまえ、役員会・総会にて議論いただく資料を事務局にて作成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40598433"/>
                  </a:ext>
                </a:extLst>
              </a:tr>
              <a:tr h="1379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第２回</a:t>
                      </a:r>
                      <a:endParaRPr kumimoji="1" lang="en-US" altLang="ja-JP" sz="16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（本日）</a:t>
                      </a:r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・戦略に基づいた具体的な取組みの柱立てや実施手法について、実施主体や時間軸などから、</a:t>
                      </a:r>
                      <a:endParaRPr kumimoji="1"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実現可能性を検討</a:t>
                      </a:r>
                      <a:r>
                        <a:rPr kumimoji="1" lang="en-US" altLang="ja-JP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/>
                      </a:r>
                      <a:br>
                        <a:rPr kumimoji="1" lang="en-US" altLang="ja-JP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</a:br>
                      <a:endParaRPr kumimoji="1" lang="en-US" altLang="ja-JP" sz="1400" b="0" u="none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➡第</a:t>
                      </a:r>
                      <a:r>
                        <a:rPr kumimoji="1" lang="en-US" altLang="ja-JP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回部会の議論等を踏まえ、「誰が」「いつ」「どうやって」「何をするか」を明確にする　　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34480074"/>
                  </a:ext>
                </a:extLst>
              </a:tr>
              <a:tr h="1144313"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第３回</a:t>
                      </a:r>
                      <a:endParaRPr kumimoji="1" lang="en-US" altLang="ja-JP" sz="16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（１１月頃</a:t>
                      </a:r>
                      <a:endParaRPr kumimoji="1" lang="en-US" altLang="ja-JP" sz="16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予定）</a:t>
                      </a:r>
                    </a:p>
                    <a:p>
                      <a:pPr algn="ctr"/>
                      <a:endParaRPr kumimoji="1"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ja-JP" altLang="en-US" sz="1400" b="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検討結果の部会とりまとめ</a:t>
                      </a:r>
                      <a:endParaRPr kumimoji="1" lang="en-US" altLang="ja-JP" sz="1400" b="0" u="none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➡部会にてとりまとめた内容は、幹事会にて部会長または事務局より共有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95163337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63617" y="4017335"/>
            <a:ext cx="8588829" cy="14739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endParaRPr kumimoji="1" lang="ja-JP" altLang="en-US" sz="13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320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290</Words>
  <Application>Microsoft Office PowerPoint</Application>
  <PresentationFormat>画面に合わせる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UD デジタル 教科書体 NK-R</vt:lpstr>
      <vt:lpstr>游ゴシック</vt:lpstr>
      <vt:lpstr>游ゴシック Light</vt:lpstr>
      <vt:lpstr>Arial</vt:lpstr>
      <vt:lpstr>1_Office テーマ</vt:lpstr>
      <vt:lpstr>2_Office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2021-11-05T02:35:44Z</dcterms:created>
  <dcterms:modified xsi:type="dcterms:W3CDTF">2021-11-05T02:36:19Z</dcterms:modified>
</cp:coreProperties>
</file>