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365" r:id="rId2"/>
    <p:sldId id="360" r:id="rId3"/>
    <p:sldId id="344" r:id="rId4"/>
    <p:sldId id="364" r:id="rId5"/>
    <p:sldId id="367" r:id="rId6"/>
    <p:sldId id="366" r:id="rId7"/>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A3E"/>
    <a:srgbClr val="FF0066"/>
    <a:srgbClr val="FF6699"/>
    <a:srgbClr val="A43F27"/>
    <a:srgbClr val="88640A"/>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706" autoAdjust="0"/>
  </p:normalViewPr>
  <p:slideViewPr>
    <p:cSldViewPr snapToGrid="0">
      <p:cViewPr varScale="1">
        <p:scale>
          <a:sx n="74" d="100"/>
          <a:sy n="74" d="100"/>
        </p:scale>
        <p:origin x="576" y="6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28" tIns="45714" rIns="91428" bIns="45714" rtlCol="0"/>
          <a:lstStyle>
            <a:lvl1pPr algn="r">
              <a:defRPr sz="1200"/>
            </a:lvl1pPr>
          </a:lstStyle>
          <a:p>
            <a:pPr rtl="0"/>
            <a:fld id="{F78864D8-D4EA-4630-8C2E-104DAD0E0EE3}" type="datetime4">
              <a:rPr lang="ja-JP" altLang="en-US" smtClean="0">
                <a:latin typeface="Meiryo UI" panose="020B0604030504040204" pitchFamily="50" charset="-128"/>
                <a:ea typeface="Meiryo UI" panose="020B0604030504040204" pitchFamily="50" charset="-128"/>
              </a:rPr>
              <a:t>2021年3月26日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28" tIns="45714" rIns="91428" bIns="45714"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28" tIns="45714" rIns="91428" bIns="45714" rtlCol="0" anchor="b"/>
          <a:lstStyle>
            <a:lvl1pPr algn="r">
              <a:defRPr sz="1200"/>
            </a:lvl1pPr>
          </a:lstStyle>
          <a:p>
            <a:pPr rtl="0"/>
            <a:fld id="{1604A0D4-B89B-4ADD-AF9E-38636B40EE4E}"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atin typeface="Meiryo UI" panose="020B0604030504040204" pitchFamily="50" charset="-128"/>
                <a:ea typeface="Meiryo UI" panose="020B0604030504040204" pitchFamily="50" charset="-128"/>
              </a:defRPr>
            </a:lvl1pPr>
          </a:lstStyle>
          <a:p>
            <a:fld id="{15F51FCC-6853-4383-B2F8-998AA394481E}" type="datetime4">
              <a:rPr lang="ja-JP" altLang="en-US" smtClean="0"/>
              <a:pPr/>
              <a:t>2021年3月26日</a:t>
            </a:fld>
            <a:endParaRPr 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6"/>
            <a:ext cx="5445760" cy="3354527"/>
          </a:xfrm>
          <a:prstGeom prst="rect">
            <a:avLst/>
          </a:prstGeom>
        </p:spPr>
        <p:txBody>
          <a:bodyPr vert="horz" lIns="91428" tIns="45714" rIns="91428" bIns="45714"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atin typeface="Meiryo UI" panose="020B0604030504040204" pitchFamily="50" charset="-128"/>
                <a:ea typeface="Meiryo UI"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280">
              <a:defRPr/>
            </a:pPr>
            <a:fld id="{82869989-EB00-4EE7-BCB5-25BDC5BB29F8}" type="slidenum">
              <a:rPr lang="en-US" altLang="ja-JP">
                <a:solidFill>
                  <a:srgbClr val="2D2E2D"/>
                </a:solidFill>
              </a:rPr>
              <a:pPr defTabSz="914280">
                <a:defRPr/>
              </a:pPr>
              <a:t>2</a:t>
            </a:fld>
            <a:endParaRPr lang="ja-JP" altLang="en-US" dirty="0">
              <a:solidFill>
                <a:srgbClr val="2D2E2D"/>
              </a:solidFill>
            </a:endParaRPr>
          </a:p>
        </p:txBody>
      </p:sp>
    </p:spTree>
    <p:extLst>
      <p:ext uri="{BB962C8B-B14F-4D97-AF65-F5344CB8AC3E}">
        <p14:creationId xmlns:p14="http://schemas.microsoft.com/office/powerpoint/2010/main" val="3919542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4177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1782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4877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36007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1909346"/>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5F5401F-9999-454F-9A7B-F9B89ED9C91A}"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955442DE-D790-4AF6-98D1-6BB366851DDC}"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A4D23076-6C35-4239-BC7E-18BC21FEEE34}"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5EF484AD-21EA-4628-86BB-EA326AE28F68}" type="datetime4">
              <a:rPr lang="ja-JP" altLang="en-US" smtClean="0"/>
              <a:t>2021年3月26日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818A72-7BCB-4800-828E-D7E851401F62}" type="datetime4">
              <a:rPr lang="ja-JP" altLang="en-US" smtClean="0"/>
              <a:t>2021年3月26日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1A130545-DC52-4BAC-BC78-237D4702162D}" type="datetime4">
              <a:rPr lang="ja-JP" altLang="en-US" smtClean="0"/>
              <a:t>2021年3月26日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BCE75A9F-D334-4A20-83DC-80F1FE2C6ED9}" type="datetime4">
              <a:rPr lang="ja-JP" altLang="en-US" smtClean="0"/>
              <a:t>2021年3月26日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156F9F9B-6ABB-4874-AC08-5F1C82329193}" type="datetime4">
              <a:rPr lang="ja-JP" altLang="en-US" smtClean="0"/>
              <a:t>2021年3月26日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E256363-F777-4CDC-B7B0-13449133AA3E}" type="datetime4">
              <a:rPr lang="ja-JP" altLang="en-US" smtClean="0"/>
              <a:t>2021年3月26日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ctr"/>
            <a:r>
              <a:rPr kumimoji="1" lang="en-US" altLang="ja-JP" sz="2800" dirty="0">
                <a:latin typeface="UD デジタル 教科書体 NK-B" panose="02020700000000000000" pitchFamily="18" charset="-128"/>
                <a:ea typeface="UD デジタル 教科書体 NK-B" panose="02020700000000000000" pitchFamily="18" charset="-128"/>
              </a:rPr>
              <a:t/>
            </a:r>
            <a:br>
              <a:rPr kumimoji="1" lang="en-US" altLang="ja-JP" sz="2800" dirty="0">
                <a:latin typeface="UD デジタル 教科書体 NK-B" panose="02020700000000000000" pitchFamily="18" charset="-128"/>
                <a:ea typeface="UD デジタル 教科書体 NK-B" panose="02020700000000000000" pitchFamily="18" charset="-128"/>
              </a:rPr>
            </a:br>
            <a:endParaRPr kumimoji="1" lang="ja-JP" altLang="en-US" sz="2800" dirty="0">
              <a:latin typeface="UD デジタル 教科書体 NK-B" panose="02020700000000000000" pitchFamily="18" charset="-128"/>
              <a:ea typeface="UD デジタル 教科書体 NK-B" panose="02020700000000000000" pitchFamily="18" charset="-128"/>
            </a:endParaRPr>
          </a:p>
        </p:txBody>
      </p:sp>
      <p:sp>
        <p:nvSpPr>
          <p:cNvPr id="3" name="サブタイトル 2"/>
          <p:cNvSpPr>
            <a:spLocks noGrp="1"/>
          </p:cNvSpPr>
          <p:nvPr>
            <p:ph type="subTitle" idx="1"/>
          </p:nvPr>
        </p:nvSpPr>
        <p:spPr>
          <a:xfrm>
            <a:off x="1293845" y="5432564"/>
            <a:ext cx="9604310" cy="828000"/>
          </a:xfrm>
        </p:spPr>
        <p:txBody>
          <a:bodyPr>
            <a:noAutofit/>
          </a:bodyPr>
          <a:lstStyle/>
          <a:p>
            <a:pPr algn="ctr">
              <a:lnSpc>
                <a:spcPts val="3000"/>
              </a:lnSpc>
            </a:pPr>
            <a:r>
              <a:rPr kumimoji="1" lang="en-US" altLang="ja-JP" dirty="0">
                <a:latin typeface="UD デジタル 教科書体 NK-B" panose="02020700000000000000" pitchFamily="18" charset="-128"/>
                <a:ea typeface="UD デジタル 教科書体 NK-B" panose="02020700000000000000" pitchFamily="18" charset="-128"/>
              </a:rPr>
              <a:t>2021</a:t>
            </a:r>
            <a:r>
              <a:rPr kumimoji="1" lang="ja-JP" altLang="en-US" dirty="0">
                <a:latin typeface="UD デジタル 教科書体 NK-B" panose="02020700000000000000" pitchFamily="18" charset="-128"/>
                <a:ea typeface="UD デジタル 教科書体 NK-B" panose="02020700000000000000" pitchFamily="18" charset="-128"/>
              </a:rPr>
              <a:t>年</a:t>
            </a:r>
            <a:r>
              <a:rPr lang="ja-JP" altLang="en-US" dirty="0">
                <a:latin typeface="UD デジタル 教科書体 NK-B" panose="02020700000000000000" pitchFamily="18" charset="-128"/>
                <a:ea typeface="UD デジタル 教科書体 NK-B" panose="02020700000000000000" pitchFamily="18" charset="-128"/>
              </a:rPr>
              <a:t>３</a:t>
            </a:r>
            <a:r>
              <a:rPr kumimoji="1" lang="ja-JP" altLang="en-US" dirty="0">
                <a:latin typeface="UD デジタル 教科書体 NK-B" panose="02020700000000000000" pitchFamily="18" charset="-128"/>
                <a:ea typeface="UD デジタル 教科書体 NK-B" panose="02020700000000000000" pitchFamily="18" charset="-128"/>
              </a:rPr>
              <a:t>月</a:t>
            </a:r>
            <a:r>
              <a:rPr lang="en-US" altLang="ja-JP" dirty="0">
                <a:latin typeface="UD デジタル 教科書体 NK-B" panose="02020700000000000000" pitchFamily="18" charset="-128"/>
                <a:ea typeface="UD デジタル 教科書体 NK-B" panose="02020700000000000000" pitchFamily="18" charset="-128"/>
              </a:rPr>
              <a:t>29</a:t>
            </a:r>
            <a:r>
              <a:rPr lang="ja-JP" altLang="en-US" dirty="0">
                <a:latin typeface="UD デジタル 教科書体 NK-B" panose="02020700000000000000" pitchFamily="18" charset="-128"/>
                <a:ea typeface="UD デジタル 教科書体 NK-B" panose="02020700000000000000" pitchFamily="18" charset="-128"/>
              </a:rPr>
              <a:t>日</a:t>
            </a:r>
            <a:r>
              <a:rPr kumimoji="1" lang="ja-JP" altLang="en-US" dirty="0">
                <a:latin typeface="UD デジタル 教科書体 NK-B" panose="02020700000000000000" pitchFamily="18" charset="-128"/>
                <a:ea typeface="UD デジタル 教科書体 NK-B" panose="02020700000000000000" pitchFamily="18" charset="-128"/>
              </a:rPr>
              <a:t>　</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lnSpc>
                <a:spcPts val="3000"/>
              </a:lnSpc>
            </a:pPr>
            <a:r>
              <a:rPr kumimoji="1" lang="ja-JP" altLang="en-US" dirty="0">
                <a:latin typeface="UD デジタル 教科書体 NK-B" panose="02020700000000000000" pitchFamily="18" charset="-128"/>
                <a:ea typeface="UD デジタル 教科書体 NK-B" panose="02020700000000000000" pitchFamily="18" charset="-128"/>
              </a:rPr>
              <a:t>国際金融都市</a:t>
            </a:r>
            <a:r>
              <a:rPr kumimoji="1" lang="en-US" altLang="ja-JP" dirty="0">
                <a:latin typeface="UD デジタル 教科書体 NK-B" panose="02020700000000000000" pitchFamily="18" charset="-128"/>
                <a:ea typeface="UD デジタル 教科書体 NK-B" panose="02020700000000000000" pitchFamily="18" charset="-128"/>
              </a:rPr>
              <a:t>OSAKA</a:t>
            </a:r>
            <a:r>
              <a:rPr kumimoji="1" lang="ja-JP" altLang="en-US" dirty="0">
                <a:latin typeface="UD デジタル 教科書体 NK-B" panose="02020700000000000000" pitchFamily="18" charset="-128"/>
                <a:ea typeface="UD デジタル 教科書体 NK-B" panose="02020700000000000000" pitchFamily="18" charset="-128"/>
              </a:rPr>
              <a:t>推進</a:t>
            </a:r>
            <a:r>
              <a:rPr kumimoji="1" lang="ja-JP" altLang="en-US" dirty="0" smtClean="0">
                <a:latin typeface="UD デジタル 教科書体 NK-B" panose="02020700000000000000" pitchFamily="18" charset="-128"/>
                <a:ea typeface="UD デジタル 教科書体 NK-B" panose="02020700000000000000" pitchFamily="18" charset="-128"/>
              </a:rPr>
              <a:t>委員会設立総会</a:t>
            </a:r>
            <a:endParaRPr kumimoji="1" lang="en-US" altLang="ja-JP" dirty="0">
              <a:latin typeface="UD デジタル 教科書体 NK-B" panose="02020700000000000000" pitchFamily="18" charset="-128"/>
              <a:ea typeface="UD デジタル 教科書体 NK-B" panose="02020700000000000000" pitchFamily="18" charset="-128"/>
            </a:endParaRPr>
          </a:p>
        </p:txBody>
      </p:sp>
      <p:sp>
        <p:nvSpPr>
          <p:cNvPr id="4" name="テキスト ボックス 3"/>
          <p:cNvSpPr txBox="1"/>
          <p:nvPr/>
        </p:nvSpPr>
        <p:spPr>
          <a:xfrm>
            <a:off x="9916733" y="553791"/>
            <a:ext cx="1081825" cy="369332"/>
          </a:xfrm>
          <a:prstGeom prst="rect">
            <a:avLst/>
          </a:prstGeom>
          <a:solidFill>
            <a:schemeClr val="tx1"/>
          </a:solidFill>
          <a:ln>
            <a:solidFill>
              <a:schemeClr val="tx1"/>
            </a:solidFill>
          </a:ln>
        </p:spPr>
        <p:txBody>
          <a:bodyPr wrap="square" rtlCol="0">
            <a:spAutoFit/>
          </a:bodyPr>
          <a:lstStyle/>
          <a:p>
            <a:pPr algn="ctr"/>
            <a:r>
              <a:rPr kumimoji="1" lang="ja-JP" altLang="en-US" b="1" dirty="0" smtClean="0">
                <a:solidFill>
                  <a:schemeClr val="bg1">
                    <a:lumMod val="95000"/>
                  </a:schemeClr>
                </a:solidFill>
              </a:rPr>
              <a:t>資料５</a:t>
            </a:r>
            <a:endParaRPr kumimoji="1" lang="ja-JP" altLang="en-US" b="1" dirty="0">
              <a:solidFill>
                <a:schemeClr val="bg1">
                  <a:lumMod val="95000"/>
                </a:schemeClr>
              </a:solidFill>
            </a:endParaRPr>
          </a:p>
        </p:txBody>
      </p:sp>
      <p:sp>
        <p:nvSpPr>
          <p:cNvPr id="6" name="テキスト ボックス 5">
            <a:extLst>
              <a:ext uri="{FF2B5EF4-FFF2-40B4-BE49-F238E27FC236}">
                <a16:creationId xmlns:a16="http://schemas.microsoft.com/office/drawing/2014/main" id="{8C083935-BF3D-42A0-80FF-466BA5FD367E}"/>
              </a:ext>
            </a:extLst>
          </p:cNvPr>
          <p:cNvSpPr txBox="1"/>
          <p:nvPr/>
        </p:nvSpPr>
        <p:spPr>
          <a:xfrm>
            <a:off x="893619" y="4571801"/>
            <a:ext cx="10737272" cy="541174"/>
          </a:xfrm>
          <a:prstGeom prst="rect">
            <a:avLst/>
          </a:prstGeom>
          <a:noFill/>
        </p:spPr>
        <p:txBody>
          <a:bodyPr wrap="square">
            <a:spAutoFit/>
          </a:bodyPr>
          <a:lstStyle/>
          <a:p>
            <a:pPr algn="ctr">
              <a:lnSpc>
                <a:spcPts val="3500"/>
              </a:lnSpc>
            </a:pPr>
            <a:r>
              <a:rPr lang="ja-JP" altLang="en-US" sz="2800" dirty="0">
                <a:latin typeface="UD デジタル 教科書体 NK-B" panose="02020700000000000000" pitchFamily="18" charset="-128"/>
                <a:ea typeface="UD デジタル 教科書体 NK-B" panose="02020700000000000000" pitchFamily="18" charset="-128"/>
              </a:rPr>
              <a:t>２０２１年度「</a:t>
            </a:r>
            <a:r>
              <a:rPr lang="ja-JP" altLang="en-US" sz="28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国際金融都市</a:t>
            </a:r>
            <a:r>
              <a:rPr lang="en-US" altLang="ja-JP" sz="28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OSAKA</a:t>
            </a:r>
            <a:r>
              <a:rPr lang="ja-JP" altLang="en-US" sz="28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推進委員会」の</a:t>
            </a:r>
            <a:r>
              <a:rPr lang="ja-JP" altLang="en-US" sz="28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取組み（案）</a:t>
            </a:r>
            <a:endParaRPr lang="ja-JP" altLang="en-US" sz="2800" dirty="0"/>
          </a:p>
        </p:txBody>
      </p:sp>
    </p:spTree>
    <p:extLst>
      <p:ext uri="{BB962C8B-B14F-4D97-AF65-F5344CB8AC3E}">
        <p14:creationId xmlns:p14="http://schemas.microsoft.com/office/powerpoint/2010/main" val="1389676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37">
            <a:extLst>
              <a:ext uri="{FF2B5EF4-FFF2-40B4-BE49-F238E27FC236}">
                <a16:creationId xmlns:a16="http://schemas.microsoft.com/office/drawing/2014/main" id="{4A0AA2BA-F8B7-4219-B14B-F0F02B1CAF84}"/>
              </a:ext>
            </a:extLst>
          </p:cNvPr>
          <p:cNvSpPr/>
          <p:nvPr/>
        </p:nvSpPr>
        <p:spPr>
          <a:xfrm>
            <a:off x="861742" y="2430398"/>
            <a:ext cx="5061711" cy="4294909"/>
          </a:xfrm>
          <a:prstGeom prst="roundRect">
            <a:avLst>
              <a:gd name="adj" fmla="val 4387"/>
            </a:avLst>
          </a:prstGeom>
          <a:solidFill>
            <a:schemeClr val="bg1"/>
          </a:solidFill>
          <a:ln>
            <a:solidFill>
              <a:schemeClr val="tx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nvGrpSpPr>
          <p:cNvPr id="60" name="グループ化 59">
            <a:extLst>
              <a:ext uri="{FF2B5EF4-FFF2-40B4-BE49-F238E27FC236}">
                <a16:creationId xmlns:a16="http://schemas.microsoft.com/office/drawing/2014/main" id="{B91325AE-EBE6-4B3C-86DA-6A6475D34D7B}"/>
              </a:ext>
            </a:extLst>
          </p:cNvPr>
          <p:cNvGrpSpPr/>
          <p:nvPr/>
        </p:nvGrpSpPr>
        <p:grpSpPr>
          <a:xfrm>
            <a:off x="277091" y="342894"/>
            <a:ext cx="12233564" cy="1635784"/>
            <a:chOff x="277091" y="342894"/>
            <a:chExt cx="12233564" cy="1635784"/>
          </a:xfrm>
        </p:grpSpPr>
        <p:sp>
          <p:nvSpPr>
            <p:cNvPr id="2" name="タイトル 1"/>
            <p:cNvSpPr txBox="1">
              <a:spLocks/>
            </p:cNvSpPr>
            <p:nvPr/>
          </p:nvSpPr>
          <p:spPr>
            <a:xfrm>
              <a:off x="277091" y="342894"/>
              <a:ext cx="12233564"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１</a:t>
              </a:r>
              <a:r>
                <a:rPr lang="en-US" altLang="ja-JP"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大阪が目指す国際金融都市像</a:t>
              </a:r>
              <a:r>
                <a:rPr lang="ja-JP" altLang="en-US" sz="20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～本委員会準備会の立上げ</a:t>
              </a:r>
              <a:r>
                <a:rPr lang="ja-JP" altLang="en-US" sz="20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00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２０２０</a:t>
              </a:r>
              <a:r>
                <a:rPr lang="en-US" altLang="ja-JP" sz="20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.12.23</a:t>
              </a:r>
              <a:r>
                <a:rPr lang="en-US" altLang="ja-JP" sz="20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0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endParaRPr lang="en-US" altLang="ja-JP" sz="20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 name="直線コネクタ 2"/>
            <p:cNvCxnSpPr>
              <a:cxnSpLocks/>
            </p:cNvCxnSpPr>
            <p:nvPr/>
          </p:nvCxnSpPr>
          <p:spPr>
            <a:xfrm>
              <a:off x="548350" y="766516"/>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B1A5036E-9B03-4D25-B446-BDD20F502D9D}"/>
                </a:ext>
              </a:extLst>
            </p:cNvPr>
            <p:cNvSpPr/>
            <p:nvPr/>
          </p:nvSpPr>
          <p:spPr>
            <a:xfrm>
              <a:off x="889452" y="924543"/>
              <a:ext cx="10894528" cy="1054135"/>
            </a:xfrm>
            <a:prstGeom prst="rect">
              <a:avLst/>
            </a:prstGeom>
          </p:spPr>
          <p:txBody>
            <a:bodyPr wrap="square">
              <a:spAutoFit/>
            </a:bodyPr>
            <a:lstStyle/>
            <a:p>
              <a:pPr>
                <a:lnSpc>
                  <a:spcPts val="2500"/>
                </a:lnSpc>
              </a:pP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昨年</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12</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月</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23</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日、大阪府・市、経済団体（関西経済連合会、大阪商工会議所、関西経済同友会）において「国際</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金融都市</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OSAKA</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推進委員会」準備会を開催。大阪の強み・ポテンシャルを活かした国際金融都市を実現させるため、</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 </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本委員会を設立し、官民の総力を結集して取り組むことを合意。</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pSp>
      <p:sp>
        <p:nvSpPr>
          <p:cNvPr id="6" name="フローチャート: 結合子 5">
            <a:extLst>
              <a:ext uri="{FF2B5EF4-FFF2-40B4-BE49-F238E27FC236}">
                <a16:creationId xmlns:a16="http://schemas.microsoft.com/office/drawing/2014/main" id="{0CAED8DA-5772-411D-86FF-0A4240B091D9}"/>
              </a:ext>
            </a:extLst>
          </p:cNvPr>
          <p:cNvSpPr/>
          <p:nvPr/>
        </p:nvSpPr>
        <p:spPr>
          <a:xfrm>
            <a:off x="606835" y="1011032"/>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0" name="表 19">
            <a:extLst>
              <a:ext uri="{FF2B5EF4-FFF2-40B4-BE49-F238E27FC236}">
                <a16:creationId xmlns:a16="http://schemas.microsoft.com/office/drawing/2014/main" id="{7F6ACD11-CDF7-49A0-A6B5-B2C515767878}"/>
              </a:ext>
            </a:extLst>
          </p:cNvPr>
          <p:cNvGraphicFramePr>
            <a:graphicFrameLocks noGrp="1"/>
          </p:cNvGraphicFramePr>
          <p:nvPr/>
        </p:nvGraphicFramePr>
        <p:xfrm>
          <a:off x="1283108" y="3683087"/>
          <a:ext cx="5421614" cy="771144"/>
        </p:xfrm>
        <a:graphic>
          <a:graphicData uri="http://schemas.openxmlformats.org/drawingml/2006/table">
            <a:tbl>
              <a:tblPr firstRow="1" bandRow="1">
                <a:tableStyleId>{5C22544A-7EE6-4342-B048-85BDC9FD1C3A}</a:tableStyleId>
              </a:tblPr>
              <a:tblGrid>
                <a:gridCol w="5421614">
                  <a:extLst>
                    <a:ext uri="{9D8B030D-6E8A-4147-A177-3AD203B41FA5}">
                      <a16:colId xmlns:a16="http://schemas.microsoft.com/office/drawing/2014/main" val="1790078169"/>
                    </a:ext>
                  </a:extLst>
                </a:gridCol>
              </a:tblGrid>
              <a:tr h="370840">
                <a:tc>
                  <a:txBody>
                    <a:bodyPr/>
                    <a:lstStyle/>
                    <a:p>
                      <a:pPr>
                        <a:lnSpc>
                          <a:spcPts val="1800"/>
                        </a:lnSpc>
                      </a:pPr>
                      <a:r>
                        <a:rPr kumimoji="1" lang="ja-JP" altLang="en-US" sz="16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0" spc="-50" baseline="0" dirty="0">
                          <a:solidFill>
                            <a:schemeClr val="tx1"/>
                          </a:solidFill>
                          <a:latin typeface="UD デジタル 教科書体 NK-R" panose="02020400000000000000" pitchFamily="18" charset="-128"/>
                          <a:ea typeface="UD デジタル 教科書体 NK-R" panose="02020400000000000000" pitchFamily="18" charset="-128"/>
                        </a:rPr>
                        <a:t>金融・商品のデリバティブを扱う国内唯一の総合取引所</a:t>
                      </a:r>
                      <a:endParaRPr kumimoji="1" lang="en-US" altLang="ja-JP" sz="1400" b="0" spc="-5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　充実した交通ネットワーク、国際貿易港</a:t>
                      </a:r>
                      <a:endPar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　高等教育機関、ライフサイエンス関連産業</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21" name="表 20">
            <a:extLst>
              <a:ext uri="{FF2B5EF4-FFF2-40B4-BE49-F238E27FC236}">
                <a16:creationId xmlns:a16="http://schemas.microsoft.com/office/drawing/2014/main" id="{F052A991-89D0-49BD-9046-A4FE8195FF42}"/>
              </a:ext>
            </a:extLst>
          </p:cNvPr>
          <p:cNvGraphicFramePr>
            <a:graphicFrameLocks noGrp="1"/>
          </p:cNvGraphicFramePr>
          <p:nvPr/>
        </p:nvGraphicFramePr>
        <p:xfrm>
          <a:off x="1373678" y="5090605"/>
          <a:ext cx="3128528" cy="649279"/>
        </p:xfrm>
        <a:graphic>
          <a:graphicData uri="http://schemas.openxmlformats.org/drawingml/2006/table">
            <a:tbl>
              <a:tblPr firstRow="1" bandRow="1">
                <a:tableStyleId>{5C22544A-7EE6-4342-B048-85BDC9FD1C3A}</a:tableStyleId>
              </a:tblPr>
              <a:tblGrid>
                <a:gridCol w="3128528">
                  <a:extLst>
                    <a:ext uri="{9D8B030D-6E8A-4147-A177-3AD203B41FA5}">
                      <a16:colId xmlns:a16="http://schemas.microsoft.com/office/drawing/2014/main" val="1790078169"/>
                    </a:ext>
                  </a:extLst>
                </a:gridCol>
              </a:tblGrid>
              <a:tr h="649279">
                <a:tc>
                  <a:txBody>
                    <a:bodyPr/>
                    <a:lstStyle/>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rPr>
                        <a:t>2025</a:t>
                      </a: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年大阪・関西万博</a:t>
                      </a:r>
                      <a:endPar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世界最高水準の成長型</a:t>
                      </a:r>
                      <a:r>
                        <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rPr>
                        <a:t>IR</a:t>
                      </a:r>
                      <a:endPar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22" name="表 21">
            <a:extLst>
              <a:ext uri="{FF2B5EF4-FFF2-40B4-BE49-F238E27FC236}">
                <a16:creationId xmlns:a16="http://schemas.microsoft.com/office/drawing/2014/main" id="{99C24006-3250-48FD-8F59-74062598045A}"/>
              </a:ext>
            </a:extLst>
          </p:cNvPr>
          <p:cNvGraphicFramePr>
            <a:graphicFrameLocks noGrp="1"/>
          </p:cNvGraphicFramePr>
          <p:nvPr/>
        </p:nvGraphicFramePr>
        <p:xfrm>
          <a:off x="1373678" y="5924057"/>
          <a:ext cx="4370299" cy="771144"/>
        </p:xfrm>
        <a:graphic>
          <a:graphicData uri="http://schemas.openxmlformats.org/drawingml/2006/table">
            <a:tbl>
              <a:tblPr firstRow="1" bandRow="1">
                <a:tableStyleId>{5C22544A-7EE6-4342-B048-85BDC9FD1C3A}</a:tableStyleId>
              </a:tblPr>
              <a:tblGrid>
                <a:gridCol w="4370299">
                  <a:extLst>
                    <a:ext uri="{9D8B030D-6E8A-4147-A177-3AD203B41FA5}">
                      <a16:colId xmlns:a16="http://schemas.microsoft.com/office/drawing/2014/main" val="1790078169"/>
                    </a:ext>
                  </a:extLst>
                </a:gridCol>
              </a:tblGrid>
              <a:tr h="370840">
                <a:tc>
                  <a:txBody>
                    <a:bodyPr/>
                    <a:lstStyle/>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スマートシティ、スーパーシティの推進</a:t>
                      </a:r>
                      <a:endPar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0" spc="-60" baseline="0" dirty="0">
                          <a:solidFill>
                            <a:schemeClr val="tx1"/>
                          </a:solidFill>
                          <a:latin typeface="UD デジタル 教科書体 NK-R" panose="02020400000000000000" pitchFamily="18" charset="-128"/>
                          <a:ea typeface="UD デジタル 教科書体 NK-R" panose="02020400000000000000" pitchFamily="18" charset="-128"/>
                        </a:rPr>
                        <a:t>スタートアップ･エコシステム グローバル拠点都市形成</a:t>
                      </a:r>
                      <a:endParaRPr kumimoji="1" lang="en-US" altLang="ja-JP" sz="1400" b="0" spc="-6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うめきた</a:t>
                      </a:r>
                      <a:r>
                        <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期、未来医療国際拠点（中之島）の整備</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24" name="表 23">
            <a:extLst>
              <a:ext uri="{FF2B5EF4-FFF2-40B4-BE49-F238E27FC236}">
                <a16:creationId xmlns:a16="http://schemas.microsoft.com/office/drawing/2014/main" id="{10A55499-39F1-46D6-BE52-BCC6080BFD8F}"/>
              </a:ext>
            </a:extLst>
          </p:cNvPr>
          <p:cNvGraphicFramePr>
            <a:graphicFrameLocks noGrp="1"/>
          </p:cNvGraphicFramePr>
          <p:nvPr/>
        </p:nvGraphicFramePr>
        <p:xfrm>
          <a:off x="1347920" y="3085404"/>
          <a:ext cx="4943500" cy="361569"/>
        </p:xfrm>
        <a:graphic>
          <a:graphicData uri="http://schemas.openxmlformats.org/drawingml/2006/table">
            <a:tbl>
              <a:tblPr firstRow="1" bandRow="1">
                <a:tableStyleId>{5C22544A-7EE6-4342-B048-85BDC9FD1C3A}</a:tableStyleId>
              </a:tblPr>
              <a:tblGrid>
                <a:gridCol w="4943500">
                  <a:extLst>
                    <a:ext uri="{9D8B030D-6E8A-4147-A177-3AD203B41FA5}">
                      <a16:colId xmlns:a16="http://schemas.microsoft.com/office/drawing/2014/main" val="1790078169"/>
                    </a:ext>
                  </a:extLst>
                </a:gridCol>
              </a:tblGrid>
              <a:tr h="360287">
                <a:tc>
                  <a:txBody>
                    <a:bodyPr/>
                    <a:lstStyle/>
                    <a:p>
                      <a:pPr>
                        <a:lnSpc>
                          <a:spcPts val="2300"/>
                        </a:lnSpc>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　先物取引（デリバティブ）発祥の地</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25" name="テキスト ボックス 24">
            <a:extLst>
              <a:ext uri="{FF2B5EF4-FFF2-40B4-BE49-F238E27FC236}">
                <a16:creationId xmlns:a16="http://schemas.microsoft.com/office/drawing/2014/main" id="{FDD8A570-84D2-47FA-AE27-357E1486FA00}"/>
              </a:ext>
            </a:extLst>
          </p:cNvPr>
          <p:cNvSpPr txBox="1">
            <a:spLocks noChangeAspect="1"/>
          </p:cNvSpPr>
          <p:nvPr/>
        </p:nvSpPr>
        <p:spPr>
          <a:xfrm>
            <a:off x="1217633" y="5595093"/>
            <a:ext cx="4647850" cy="391710"/>
          </a:xfrm>
          <a:prstGeom prst="rect">
            <a:avLst/>
          </a:prstGeom>
          <a:noFill/>
        </p:spPr>
        <p:txBody>
          <a:bodyPr wrap="square" rtlCol="0">
            <a:spAutoFit/>
          </a:bodyPr>
          <a:lstStyle/>
          <a:p>
            <a:pPr>
              <a:lnSpc>
                <a:spcPts val="2500"/>
              </a:lnSpc>
            </a:pPr>
            <a:r>
              <a:rPr kumimoji="1" lang="ja-JP" altLang="en-US" sz="1500"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２．　新たなイノベーションの創出拠点</a:t>
            </a:r>
          </a:p>
        </p:txBody>
      </p:sp>
      <p:sp>
        <p:nvSpPr>
          <p:cNvPr id="26" name="テキスト ボックス 25">
            <a:extLst>
              <a:ext uri="{FF2B5EF4-FFF2-40B4-BE49-F238E27FC236}">
                <a16:creationId xmlns:a16="http://schemas.microsoft.com/office/drawing/2014/main" id="{9351095A-67C4-479A-879E-77F23B3AC7A3}"/>
              </a:ext>
            </a:extLst>
          </p:cNvPr>
          <p:cNvSpPr txBox="1">
            <a:spLocks noChangeAspect="1"/>
          </p:cNvSpPr>
          <p:nvPr/>
        </p:nvSpPr>
        <p:spPr>
          <a:xfrm>
            <a:off x="1212496" y="4753934"/>
            <a:ext cx="5166975" cy="391710"/>
          </a:xfrm>
          <a:prstGeom prst="rect">
            <a:avLst/>
          </a:prstGeom>
          <a:noFill/>
        </p:spPr>
        <p:txBody>
          <a:bodyPr wrap="square" rtlCol="0">
            <a:spAutoFit/>
          </a:bodyPr>
          <a:lstStyle/>
          <a:p>
            <a:pPr>
              <a:lnSpc>
                <a:spcPts val="2500"/>
              </a:lnSpc>
            </a:pPr>
            <a:r>
              <a:rPr kumimoji="1" lang="ja-JP" altLang="en-US" sz="1500"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１．　国内外の投資を呼び込むビッグプロジェクトの進展</a:t>
            </a:r>
          </a:p>
        </p:txBody>
      </p:sp>
      <p:sp>
        <p:nvSpPr>
          <p:cNvPr id="27" name="テキスト ボックス 26">
            <a:extLst>
              <a:ext uri="{FF2B5EF4-FFF2-40B4-BE49-F238E27FC236}">
                <a16:creationId xmlns:a16="http://schemas.microsoft.com/office/drawing/2014/main" id="{4C1AC08B-9F3D-4E19-AAD1-D224C815BF21}"/>
              </a:ext>
            </a:extLst>
          </p:cNvPr>
          <p:cNvSpPr txBox="1">
            <a:spLocks noChangeAspect="1"/>
          </p:cNvSpPr>
          <p:nvPr/>
        </p:nvSpPr>
        <p:spPr>
          <a:xfrm>
            <a:off x="1233537" y="3363072"/>
            <a:ext cx="5198024" cy="391710"/>
          </a:xfrm>
          <a:prstGeom prst="rect">
            <a:avLst/>
          </a:prstGeom>
          <a:noFill/>
        </p:spPr>
        <p:txBody>
          <a:bodyPr wrap="square" rtlCol="0">
            <a:spAutoFit/>
          </a:bodyPr>
          <a:lstStyle/>
          <a:p>
            <a:pPr>
              <a:lnSpc>
                <a:spcPts val="2500"/>
              </a:lnSpc>
            </a:pPr>
            <a:r>
              <a:rPr kumimoji="1" lang="ja-JP" altLang="en-US" sz="1500"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２．充実した都市インフラ等の存在</a:t>
            </a:r>
            <a:endParaRPr kumimoji="1" lang="ja-JP" altLang="en-US" sz="15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sp>
        <p:nvSpPr>
          <p:cNvPr id="28" name="テキスト ボックス 27">
            <a:extLst>
              <a:ext uri="{FF2B5EF4-FFF2-40B4-BE49-F238E27FC236}">
                <a16:creationId xmlns:a16="http://schemas.microsoft.com/office/drawing/2014/main" id="{FE701667-C9DE-402A-8E97-85EAE5D0F401}"/>
              </a:ext>
            </a:extLst>
          </p:cNvPr>
          <p:cNvSpPr txBox="1">
            <a:spLocks noChangeAspect="1"/>
          </p:cNvSpPr>
          <p:nvPr/>
        </p:nvSpPr>
        <p:spPr>
          <a:xfrm>
            <a:off x="1217312" y="2768465"/>
            <a:ext cx="5046287" cy="384336"/>
          </a:xfrm>
          <a:prstGeom prst="rect">
            <a:avLst/>
          </a:prstGeom>
          <a:noFill/>
        </p:spPr>
        <p:txBody>
          <a:bodyPr wrap="square" rtlCol="0">
            <a:spAutoFit/>
          </a:bodyPr>
          <a:lstStyle/>
          <a:p>
            <a:pPr>
              <a:lnSpc>
                <a:spcPts val="2500"/>
              </a:lnSpc>
            </a:pPr>
            <a:r>
              <a:rPr kumimoji="1" lang="ja-JP" altLang="en-US" sz="1500"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１．歴史的背景</a:t>
            </a:r>
            <a:endParaRPr kumimoji="1" lang="ja-JP" altLang="en-US" sz="15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graphicFrame>
        <p:nvGraphicFramePr>
          <p:cNvPr id="19" name="表 18">
            <a:extLst>
              <a:ext uri="{FF2B5EF4-FFF2-40B4-BE49-F238E27FC236}">
                <a16:creationId xmlns:a16="http://schemas.microsoft.com/office/drawing/2014/main" id="{5226D6F4-2679-4967-8B96-A0C48B8A9867}"/>
              </a:ext>
            </a:extLst>
          </p:cNvPr>
          <p:cNvGraphicFramePr>
            <a:graphicFrameLocks noGrp="1"/>
          </p:cNvGraphicFramePr>
          <p:nvPr/>
        </p:nvGraphicFramePr>
        <p:xfrm>
          <a:off x="1109464" y="4493355"/>
          <a:ext cx="2823116" cy="345313"/>
        </p:xfrm>
        <a:graphic>
          <a:graphicData uri="http://schemas.openxmlformats.org/drawingml/2006/table">
            <a:tbl>
              <a:tblPr firstRow="1" bandRow="1">
                <a:tableStyleId>{5C22544A-7EE6-4342-B048-85BDC9FD1C3A}</a:tableStyleId>
              </a:tblPr>
              <a:tblGrid>
                <a:gridCol w="2823116">
                  <a:extLst>
                    <a:ext uri="{9D8B030D-6E8A-4147-A177-3AD203B41FA5}">
                      <a16:colId xmlns:a16="http://schemas.microsoft.com/office/drawing/2014/main" val="2261158890"/>
                    </a:ext>
                  </a:extLst>
                </a:gridCol>
              </a:tblGrid>
              <a:tr h="164753">
                <a:tc>
                  <a:txBody>
                    <a:bodyPr/>
                    <a:lstStyle/>
                    <a:p>
                      <a:pPr>
                        <a:lnSpc>
                          <a:spcPts val="1900"/>
                        </a:lnSpc>
                      </a:pP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大阪のポテンシャル</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sp>
        <p:nvSpPr>
          <p:cNvPr id="34" name="テキスト ボックス 33">
            <a:extLst>
              <a:ext uri="{FF2B5EF4-FFF2-40B4-BE49-F238E27FC236}">
                <a16:creationId xmlns:a16="http://schemas.microsoft.com/office/drawing/2014/main" id="{6D6B92FE-002E-4C85-BF7F-95461FA950B9}"/>
              </a:ext>
            </a:extLst>
          </p:cNvPr>
          <p:cNvSpPr txBox="1"/>
          <p:nvPr/>
        </p:nvSpPr>
        <p:spPr>
          <a:xfrm>
            <a:off x="861742" y="2067856"/>
            <a:ext cx="8005515" cy="338554"/>
          </a:xfrm>
          <a:prstGeom prst="rect">
            <a:avLst/>
          </a:prstGeom>
          <a:noFill/>
        </p:spPr>
        <p:txBody>
          <a:bodyPr wrap="square" rtlCol="0">
            <a:spAutoFit/>
          </a:bodyPr>
          <a:lstStyle/>
          <a:p>
            <a:r>
              <a:rPr kumimoji="1" lang="en-US" altLang="ja-JP" sz="1600" b="1" dirty="0">
                <a:latin typeface="UD デジタル 教科書体 NK-R" panose="02020400000000000000" pitchFamily="18" charset="-128"/>
                <a:ea typeface="UD デジタル 教科書体 NK-R" panose="02020400000000000000" pitchFamily="18" charset="-128"/>
              </a:rPr>
              <a:t>【</a:t>
            </a:r>
            <a:r>
              <a:rPr kumimoji="1" lang="en-US" altLang="zh-TW" sz="1600" b="1" dirty="0">
                <a:latin typeface="UD デジタル 教科書体 NK-R" panose="02020400000000000000" pitchFamily="18" charset="-128"/>
                <a:ea typeface="UD デジタル 教科書体 NK-R" panose="02020400000000000000" pitchFamily="18" charset="-128"/>
              </a:rPr>
              <a:t>2020</a:t>
            </a:r>
            <a:r>
              <a:rPr kumimoji="1" lang="zh-TW" altLang="en-US" sz="1600" b="1" dirty="0">
                <a:latin typeface="UD デジタル 教科書体 NK-R" panose="02020400000000000000" pitchFamily="18" charset="-128"/>
                <a:ea typeface="UD デジタル 教科書体 NK-R" panose="02020400000000000000" pitchFamily="18" charset="-128"/>
              </a:rPr>
              <a:t>年</a:t>
            </a:r>
            <a:r>
              <a:rPr kumimoji="1" lang="en-US" altLang="zh-TW" sz="1600" b="1" dirty="0">
                <a:latin typeface="UD デジタル 教科書体 NK-R" panose="02020400000000000000" pitchFamily="18" charset="-128"/>
                <a:ea typeface="UD デジタル 教科書体 NK-R" panose="02020400000000000000" pitchFamily="18" charset="-128"/>
              </a:rPr>
              <a:t>11</a:t>
            </a:r>
            <a:r>
              <a:rPr kumimoji="1" lang="zh-TW" altLang="en-US" sz="1600" b="1" dirty="0">
                <a:latin typeface="UD デジタル 教科書体 NK-R" panose="02020400000000000000" pitchFamily="18" charset="-128"/>
                <a:ea typeface="UD デジタル 教科書体 NK-R" panose="02020400000000000000" pitchFamily="18" charset="-128"/>
              </a:rPr>
              <a:t>月</a:t>
            </a:r>
            <a:r>
              <a:rPr kumimoji="1" lang="en-US" altLang="zh-TW" sz="1600" b="1" dirty="0">
                <a:latin typeface="UD デジタル 教科書体 NK-R" panose="02020400000000000000" pitchFamily="18" charset="-128"/>
                <a:ea typeface="UD デジタル 教科書体 NK-R" panose="02020400000000000000" pitchFamily="18" charset="-128"/>
              </a:rPr>
              <a:t>18</a:t>
            </a:r>
            <a:r>
              <a:rPr kumimoji="1" lang="zh-TW" altLang="en-US" sz="1600" b="1" dirty="0">
                <a:latin typeface="UD デジタル 教科書体 NK-R" panose="02020400000000000000" pitchFamily="18" charset="-128"/>
                <a:ea typeface="UD デジタル 教科書体 NK-R" panose="02020400000000000000" pitchFamily="18" charset="-128"/>
              </a:rPr>
              <a:t>日　知事定例記者会見</a:t>
            </a:r>
            <a:r>
              <a:rPr kumimoji="1" lang="ja-JP" altLang="en-US" sz="1600" b="1" dirty="0">
                <a:latin typeface="UD デジタル 教科書体 NK-R" panose="02020400000000000000" pitchFamily="18" charset="-128"/>
                <a:ea typeface="UD デジタル 教科書体 NK-R" panose="02020400000000000000" pitchFamily="18" charset="-128"/>
              </a:rPr>
              <a:t>より抜粋）</a:t>
            </a:r>
            <a:r>
              <a:rPr kumimoji="1" lang="en-US" altLang="ja-JP" sz="1600" b="1" dirty="0">
                <a:latin typeface="UD デジタル 教科書体 NK-R" panose="02020400000000000000" pitchFamily="18" charset="-128"/>
                <a:ea typeface="UD デジタル 教科書体 NK-R" panose="02020400000000000000" pitchFamily="18" charset="-128"/>
              </a:rPr>
              <a:t>】</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graphicFrame>
        <p:nvGraphicFramePr>
          <p:cNvPr id="49" name="表 48">
            <a:extLst>
              <a:ext uri="{FF2B5EF4-FFF2-40B4-BE49-F238E27FC236}">
                <a16:creationId xmlns:a16="http://schemas.microsoft.com/office/drawing/2014/main" id="{758F4452-1644-431A-BCCC-D125C137494B}"/>
              </a:ext>
            </a:extLst>
          </p:cNvPr>
          <p:cNvGraphicFramePr>
            <a:graphicFrameLocks noGrp="1"/>
          </p:cNvGraphicFramePr>
          <p:nvPr/>
        </p:nvGraphicFramePr>
        <p:xfrm>
          <a:off x="1103082" y="2511311"/>
          <a:ext cx="2823116" cy="345313"/>
        </p:xfrm>
        <a:graphic>
          <a:graphicData uri="http://schemas.openxmlformats.org/drawingml/2006/table">
            <a:tbl>
              <a:tblPr firstRow="1" bandRow="1">
                <a:tableStyleId>{5C22544A-7EE6-4342-B048-85BDC9FD1C3A}</a:tableStyleId>
              </a:tblPr>
              <a:tblGrid>
                <a:gridCol w="2823116">
                  <a:extLst>
                    <a:ext uri="{9D8B030D-6E8A-4147-A177-3AD203B41FA5}">
                      <a16:colId xmlns:a16="http://schemas.microsoft.com/office/drawing/2014/main" val="2261158890"/>
                    </a:ext>
                  </a:extLst>
                </a:gridCol>
              </a:tblGrid>
              <a:tr h="283536">
                <a:tc>
                  <a:txBody>
                    <a:bodyPr/>
                    <a:lstStyle/>
                    <a:p>
                      <a:pPr>
                        <a:lnSpc>
                          <a:spcPts val="1900"/>
                        </a:lnSpc>
                      </a:pP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大阪の強み</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sp>
        <p:nvSpPr>
          <p:cNvPr id="50" name="二等辺三角形 49">
            <a:extLst>
              <a:ext uri="{FF2B5EF4-FFF2-40B4-BE49-F238E27FC236}">
                <a16:creationId xmlns:a16="http://schemas.microsoft.com/office/drawing/2014/main" id="{83958967-707F-4D66-B0A6-F492D97E3F83}"/>
              </a:ext>
            </a:extLst>
          </p:cNvPr>
          <p:cNvSpPr/>
          <p:nvPr/>
        </p:nvSpPr>
        <p:spPr>
          <a:xfrm rot="5400000">
            <a:off x="5197737" y="4401678"/>
            <a:ext cx="2093719" cy="260628"/>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角丸四角形 45">
            <a:extLst>
              <a:ext uri="{FF2B5EF4-FFF2-40B4-BE49-F238E27FC236}">
                <a16:creationId xmlns:a16="http://schemas.microsoft.com/office/drawing/2014/main" id="{F8956254-DB5F-4021-8342-1E61B62B265C}"/>
              </a:ext>
            </a:extLst>
          </p:cNvPr>
          <p:cNvSpPr/>
          <p:nvPr/>
        </p:nvSpPr>
        <p:spPr>
          <a:xfrm>
            <a:off x="6454041" y="2423005"/>
            <a:ext cx="5097038" cy="4294909"/>
          </a:xfrm>
          <a:prstGeom prst="roundRect">
            <a:avLst>
              <a:gd name="adj" fmla="val 5643"/>
            </a:avLst>
          </a:prstGeom>
          <a:gradFill flip="none" rotWithShape="1">
            <a:gsLst>
              <a:gs pos="0">
                <a:schemeClr val="accent1">
                  <a:lumMod val="0"/>
                  <a:lumOff val="100000"/>
                </a:schemeClr>
              </a:gs>
              <a:gs pos="35000">
                <a:schemeClr val="accent1">
                  <a:lumMod val="0"/>
                  <a:lumOff val="100000"/>
                </a:schemeClr>
              </a:gs>
              <a:gs pos="100000">
                <a:schemeClr val="accent1">
                  <a:lumMod val="75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2" name="角丸四角形 46">
            <a:extLst>
              <a:ext uri="{FF2B5EF4-FFF2-40B4-BE49-F238E27FC236}">
                <a16:creationId xmlns:a16="http://schemas.microsoft.com/office/drawing/2014/main" id="{BF284B3E-7287-4F71-BCBF-D1D827543381}"/>
              </a:ext>
            </a:extLst>
          </p:cNvPr>
          <p:cNvSpPr/>
          <p:nvPr/>
        </p:nvSpPr>
        <p:spPr>
          <a:xfrm>
            <a:off x="6739348" y="3281590"/>
            <a:ext cx="4482124" cy="1872000"/>
          </a:xfrm>
          <a:prstGeom prst="roundRect">
            <a:avLst>
              <a:gd name="adj" fmla="val 78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3" name="角丸四角形 54">
            <a:extLst>
              <a:ext uri="{FF2B5EF4-FFF2-40B4-BE49-F238E27FC236}">
                <a16:creationId xmlns:a16="http://schemas.microsoft.com/office/drawing/2014/main" id="{37D24540-F06F-478C-BA0B-08F7851C37A5}"/>
              </a:ext>
            </a:extLst>
          </p:cNvPr>
          <p:cNvSpPr/>
          <p:nvPr/>
        </p:nvSpPr>
        <p:spPr>
          <a:xfrm>
            <a:off x="6723060" y="5755079"/>
            <a:ext cx="4554338" cy="791631"/>
          </a:xfrm>
          <a:prstGeom prst="roundRect">
            <a:avLst>
              <a:gd name="adj" fmla="val 254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4" name="角丸四角形 58">
            <a:extLst>
              <a:ext uri="{FF2B5EF4-FFF2-40B4-BE49-F238E27FC236}">
                <a16:creationId xmlns:a16="http://schemas.microsoft.com/office/drawing/2014/main" id="{1831C99D-2DD1-412B-AAE5-ED2932F2B16D}"/>
              </a:ext>
            </a:extLst>
          </p:cNvPr>
          <p:cNvSpPr/>
          <p:nvPr/>
        </p:nvSpPr>
        <p:spPr>
          <a:xfrm>
            <a:off x="7102428" y="3041342"/>
            <a:ext cx="3752158" cy="3513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革新的な金融都市・大阪</a:t>
            </a:r>
          </a:p>
        </p:txBody>
      </p:sp>
      <p:graphicFrame>
        <p:nvGraphicFramePr>
          <p:cNvPr id="55" name="表 54">
            <a:extLst>
              <a:ext uri="{FF2B5EF4-FFF2-40B4-BE49-F238E27FC236}">
                <a16:creationId xmlns:a16="http://schemas.microsoft.com/office/drawing/2014/main" id="{975AB346-7DF0-4942-AEE7-DA74E1A169CF}"/>
              </a:ext>
            </a:extLst>
          </p:cNvPr>
          <p:cNvGraphicFramePr>
            <a:graphicFrameLocks noGrp="1"/>
          </p:cNvGraphicFramePr>
          <p:nvPr/>
        </p:nvGraphicFramePr>
        <p:xfrm>
          <a:off x="6863242" y="2560638"/>
          <a:ext cx="4823496" cy="398488"/>
        </p:xfrm>
        <a:graphic>
          <a:graphicData uri="http://schemas.openxmlformats.org/drawingml/2006/table">
            <a:tbl>
              <a:tblPr firstRow="1" bandRow="1">
                <a:tableStyleId>{5C22544A-7EE6-4342-B048-85BDC9FD1C3A}</a:tableStyleId>
              </a:tblPr>
              <a:tblGrid>
                <a:gridCol w="4823496">
                  <a:extLst>
                    <a:ext uri="{9D8B030D-6E8A-4147-A177-3AD203B41FA5}">
                      <a16:colId xmlns:a16="http://schemas.microsoft.com/office/drawing/2014/main" val="2261158890"/>
                    </a:ext>
                  </a:extLst>
                </a:gridCol>
              </a:tblGrid>
              <a:tr h="398488">
                <a:tc>
                  <a:txBody>
                    <a:bodyPr/>
                    <a:lstStyle/>
                    <a:p>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大阪が目指す国際金融都市像（イメージ）</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56" name="表 55">
            <a:extLst>
              <a:ext uri="{FF2B5EF4-FFF2-40B4-BE49-F238E27FC236}">
                <a16:creationId xmlns:a16="http://schemas.microsoft.com/office/drawing/2014/main" id="{70FABC12-CA6E-4B57-8B7B-A71AA100DBA0}"/>
              </a:ext>
            </a:extLst>
          </p:cNvPr>
          <p:cNvGraphicFramePr>
            <a:graphicFrameLocks noGrp="1"/>
          </p:cNvGraphicFramePr>
          <p:nvPr/>
        </p:nvGraphicFramePr>
        <p:xfrm>
          <a:off x="6783852" y="3476233"/>
          <a:ext cx="4402367" cy="1606677"/>
        </p:xfrm>
        <a:graphic>
          <a:graphicData uri="http://schemas.openxmlformats.org/drawingml/2006/table">
            <a:tbl>
              <a:tblPr firstRow="1" bandRow="1">
                <a:tableStyleId>{5C22544A-7EE6-4342-B048-85BDC9FD1C3A}</a:tableStyleId>
              </a:tblPr>
              <a:tblGrid>
                <a:gridCol w="4402367">
                  <a:extLst>
                    <a:ext uri="{9D8B030D-6E8A-4147-A177-3AD203B41FA5}">
                      <a16:colId xmlns:a16="http://schemas.microsoft.com/office/drawing/2014/main" val="1790078169"/>
                    </a:ext>
                  </a:extLst>
                </a:gridCol>
              </a:tblGrid>
              <a:tr h="370840">
                <a:tc>
                  <a:txBody>
                    <a:bodyPr/>
                    <a:lstStyle/>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万博開催都市として世界の先頭に立って、オール</a:t>
                      </a:r>
                      <a:endParaRPr kumimoji="1" lang="en-US" altLang="ja-JP" sz="1500" b="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大阪でＳＤＧ</a:t>
                      </a:r>
                      <a:r>
                        <a:rPr kumimoji="1" lang="en-US" altLang="ja-JP" sz="1500" b="0" dirty="0">
                          <a:solidFill>
                            <a:schemeClr val="tx1"/>
                          </a:solidFill>
                          <a:latin typeface="UD デジタル 教科書体 NK-R" panose="02020400000000000000" pitchFamily="18" charset="-128"/>
                          <a:ea typeface="UD デジタル 教科書体 NK-R" panose="02020400000000000000" pitchFamily="18" charset="-128"/>
                        </a:rPr>
                        <a:t>s</a:t>
                      </a: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を達成するため、ＥＳＧ投資を推進　</a:t>
                      </a:r>
                      <a:endParaRPr kumimoji="1" lang="en-US" altLang="ja-JP" sz="1500" b="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大胆な規制緩和により、国内外から運用資金や</a:t>
                      </a:r>
                    </a:p>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金融人材等が集積する革新的な金融都市を実現</a:t>
                      </a:r>
                    </a:p>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金融事業における最先端技術の社会実装、</a:t>
                      </a:r>
                    </a:p>
                    <a:p>
                      <a:pPr>
                        <a:lnSpc>
                          <a:spcPts val="2000"/>
                        </a:lnSpc>
                      </a:pP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　　　金融</a:t>
                      </a:r>
                      <a:r>
                        <a:rPr kumimoji="1" lang="en-US" altLang="ja-JP" sz="1500" b="0" dirty="0">
                          <a:solidFill>
                            <a:schemeClr val="tx1"/>
                          </a:solidFill>
                          <a:latin typeface="UD デジタル 教科書体 NK-R" panose="02020400000000000000" pitchFamily="18" charset="-128"/>
                          <a:ea typeface="UD デジタル 教科書体 NK-R" panose="02020400000000000000" pitchFamily="18" charset="-128"/>
                        </a:rPr>
                        <a:t>DX</a:t>
                      </a:r>
                      <a:r>
                        <a:rPr kumimoji="1" lang="ja-JP" altLang="en-US" sz="1500" b="0" dirty="0">
                          <a:solidFill>
                            <a:schemeClr val="tx1"/>
                          </a:solidFill>
                          <a:latin typeface="UD デジタル 教科書体 NK-R" panose="02020400000000000000" pitchFamily="18" charset="-128"/>
                          <a:ea typeface="UD デジタル 教科書体 NK-R" panose="02020400000000000000" pitchFamily="18" charset="-128"/>
                        </a:rPr>
                        <a:t>による新たなマーケットの創造</a:t>
                      </a:r>
                      <a:endParaRPr kumimoji="1" lang="en-US" altLang="ja-JP" sz="1500" b="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58" name="正方形/長方形 57">
            <a:extLst>
              <a:ext uri="{FF2B5EF4-FFF2-40B4-BE49-F238E27FC236}">
                <a16:creationId xmlns:a16="http://schemas.microsoft.com/office/drawing/2014/main" id="{E7EFAD03-CBDD-4F0B-9D41-D19E3897D564}"/>
              </a:ext>
            </a:extLst>
          </p:cNvPr>
          <p:cNvSpPr/>
          <p:nvPr/>
        </p:nvSpPr>
        <p:spPr>
          <a:xfrm>
            <a:off x="6776341" y="5156592"/>
            <a:ext cx="5046056" cy="415498"/>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ＥＳＧ投資</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企業の財務情報に加え、環境</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(Environment)</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・社会</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(Social)</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ガバナンス</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(Governance)</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の要素も考慮した投資</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9" name="角丸四角形 39">
            <a:extLst>
              <a:ext uri="{FF2B5EF4-FFF2-40B4-BE49-F238E27FC236}">
                <a16:creationId xmlns:a16="http://schemas.microsoft.com/office/drawing/2014/main" id="{60E461F1-E7CE-465D-8294-A965678344AF}"/>
              </a:ext>
            </a:extLst>
          </p:cNvPr>
          <p:cNvSpPr/>
          <p:nvPr/>
        </p:nvSpPr>
        <p:spPr>
          <a:xfrm>
            <a:off x="7151983" y="5562824"/>
            <a:ext cx="3752159" cy="3513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アジアのデリバティブ都市・大阪</a:t>
            </a:r>
          </a:p>
        </p:txBody>
      </p:sp>
      <p:sp>
        <p:nvSpPr>
          <p:cNvPr id="4" name="テキスト ボックス 3"/>
          <p:cNvSpPr txBox="1"/>
          <p:nvPr/>
        </p:nvSpPr>
        <p:spPr>
          <a:xfrm>
            <a:off x="6802310" y="5967263"/>
            <a:ext cx="4419162" cy="579646"/>
          </a:xfrm>
          <a:prstGeom prst="rect">
            <a:avLst/>
          </a:prstGeom>
          <a:noFill/>
        </p:spPr>
        <p:txBody>
          <a:bodyPr wrap="square" rtlCol="0">
            <a:spAutoFit/>
          </a:bodyPr>
          <a:lstStyle/>
          <a:p>
            <a:pPr>
              <a:lnSpc>
                <a:spcPts val="1900"/>
              </a:lnSpc>
            </a:pPr>
            <a:r>
              <a:rPr kumimoji="1" lang="ja-JP" altLang="en-US" sz="1500" dirty="0">
                <a:latin typeface="UD デジタル 教科書体 NK-R" panose="02020400000000000000" pitchFamily="18" charset="-128"/>
                <a:ea typeface="UD デジタル 教科書体 NK-R" panose="02020400000000000000" pitchFamily="18" charset="-128"/>
              </a:rPr>
              <a:t>▽　デリバティブ取引の成長力を取り込むため、アジア</a:t>
            </a:r>
            <a:endParaRPr kumimoji="1" lang="en-US" altLang="ja-JP" sz="1500" dirty="0">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500" dirty="0">
                <a:latin typeface="UD デジタル 教科書体 NK-R" panose="02020400000000000000" pitchFamily="18" charset="-128"/>
                <a:ea typeface="UD デジタル 教科書体 NK-R" panose="02020400000000000000" pitchFamily="18" charset="-128"/>
              </a:rPr>
              <a:t>　　　のデリバティブ市場をけん引する一大拠点を創設　</a:t>
            </a:r>
          </a:p>
        </p:txBody>
      </p:sp>
      <p:sp>
        <p:nvSpPr>
          <p:cNvPr id="30" name="スライド番号プレースホルダー 1"/>
          <p:cNvSpPr>
            <a:spLocks noGrp="1"/>
          </p:cNvSpPr>
          <p:nvPr>
            <p:ph type="sldNum" sz="quarter" idx="12"/>
          </p:nvPr>
        </p:nvSpPr>
        <p:spPr>
          <a:xfrm>
            <a:off x="11160575" y="6523020"/>
            <a:ext cx="918882" cy="222436"/>
          </a:xfrm>
        </p:spPr>
        <p:txBody>
          <a:bodyPr/>
          <a:lstStyle/>
          <a:p>
            <a:pPr rtl="0"/>
            <a:r>
              <a:rPr lang="ja-JP" altLang="en-US" sz="1600" b="1" noProof="0" dirty="0">
                <a:solidFill>
                  <a:srgbClr val="A43F27"/>
                </a:solidFill>
              </a:rPr>
              <a:t>１</a:t>
            </a:r>
          </a:p>
        </p:txBody>
      </p:sp>
    </p:spTree>
    <p:extLst>
      <p:ext uri="{BB962C8B-B14F-4D97-AF65-F5344CB8AC3E}">
        <p14:creationId xmlns:p14="http://schemas.microsoft.com/office/powerpoint/2010/main" val="3039818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E58CC942-189B-4662-8B18-0F384E63E306}"/>
              </a:ext>
            </a:extLst>
          </p:cNvPr>
          <p:cNvSpPr/>
          <p:nvPr/>
        </p:nvSpPr>
        <p:spPr>
          <a:xfrm>
            <a:off x="866107" y="906393"/>
            <a:ext cx="10930942" cy="733534"/>
          </a:xfrm>
          <a:prstGeom prst="rect">
            <a:avLst/>
          </a:prstGeom>
        </p:spPr>
        <p:txBody>
          <a:bodyPr wrap="square">
            <a:spAutoFit/>
          </a:bodyPr>
          <a:lstStyle/>
          <a:p>
            <a:pPr>
              <a:lnSpc>
                <a:spcPts val="2500"/>
              </a:lnSpc>
            </a:pP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国際金融都市の実現に向けて、</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5</a:t>
            </a:r>
            <a:r>
              <a:rPr lang="ja-JP" altLang="en-US" dirty="0" err="1">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つの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条件整備（＝「国際金融センター指数（</a:t>
            </a:r>
            <a:r>
              <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GFCI</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）」）が課題</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endPar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この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ため、官民の役割分担・連携を踏まえ、以下の取組方向に沿った検討をすすめることが必要。</a:t>
            </a:r>
          </a:p>
        </p:txBody>
      </p:sp>
      <p:sp>
        <p:nvSpPr>
          <p:cNvPr id="39" name="フローチャート: 結合子 38">
            <a:extLst>
              <a:ext uri="{FF2B5EF4-FFF2-40B4-BE49-F238E27FC236}">
                <a16:creationId xmlns:a16="http://schemas.microsoft.com/office/drawing/2014/main" id="{EDA32118-850C-4709-8502-29AFE2E8E36C}"/>
              </a:ext>
            </a:extLst>
          </p:cNvPr>
          <p:cNvSpPr/>
          <p:nvPr/>
        </p:nvSpPr>
        <p:spPr>
          <a:xfrm>
            <a:off x="602415" y="998528"/>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349928" y="4677071"/>
            <a:ext cx="430887" cy="1656000"/>
          </a:xfrm>
          <a:prstGeom prst="rect">
            <a:avLst/>
          </a:prstGeom>
          <a:noFill/>
        </p:spPr>
        <p:txBody>
          <a:bodyPr vert="eaVert"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取組方向</a:t>
            </a:r>
          </a:p>
        </p:txBody>
      </p:sp>
      <p:sp>
        <p:nvSpPr>
          <p:cNvPr id="9" name="正方形/長方形 8"/>
          <p:cNvSpPr/>
          <p:nvPr/>
        </p:nvSpPr>
        <p:spPr>
          <a:xfrm>
            <a:off x="772555" y="4652307"/>
            <a:ext cx="2088000" cy="158247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0" name="テキスト ボックス 39"/>
          <p:cNvSpPr txBox="1"/>
          <p:nvPr/>
        </p:nvSpPr>
        <p:spPr>
          <a:xfrm>
            <a:off x="853045" y="4715677"/>
            <a:ext cx="1957405" cy="1310615"/>
          </a:xfrm>
          <a:prstGeom prst="rect">
            <a:avLst/>
          </a:prstGeom>
          <a:noFill/>
          <a:ln>
            <a:noFill/>
          </a:ln>
        </p:spPr>
        <p:txBody>
          <a:bodyPr wrap="square" rtlCol="0">
            <a:spAutoFit/>
          </a:bodyPr>
          <a:lstStyle/>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国への働きかけ</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●改善すべき税制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●緩和すべき規制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●効果的なインセンティブ　等</a:t>
            </a:r>
          </a:p>
        </p:txBody>
      </p:sp>
      <p:sp>
        <p:nvSpPr>
          <p:cNvPr id="52" name="正方形/長方形 51"/>
          <p:cNvSpPr/>
          <p:nvPr/>
        </p:nvSpPr>
        <p:spPr>
          <a:xfrm>
            <a:off x="3028220" y="4646095"/>
            <a:ext cx="2088000" cy="158247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8" name="テキスト ボックス 47"/>
          <p:cNvSpPr txBox="1"/>
          <p:nvPr/>
        </p:nvSpPr>
        <p:spPr>
          <a:xfrm>
            <a:off x="3097666" y="4700846"/>
            <a:ext cx="2095498" cy="1554272"/>
          </a:xfrm>
          <a:prstGeom prst="rect">
            <a:avLst/>
          </a:prstGeom>
          <a:noFill/>
          <a:ln>
            <a:noFill/>
          </a:ln>
        </p:spPr>
        <p:txBody>
          <a:bodyPr wrap="square" rtlCol="0">
            <a:spAutoFit/>
          </a:bodyPr>
          <a:lstStyle/>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国への働きかけ</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●ビザ緩和要件　等</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府・市の取組み</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●教育・医療環境整備等</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民間による市場創出</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●金融人材の育成　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53" name="正方形/長方形 52"/>
          <p:cNvSpPr/>
          <p:nvPr/>
        </p:nvSpPr>
        <p:spPr>
          <a:xfrm>
            <a:off x="5272331" y="4646095"/>
            <a:ext cx="2088000" cy="158247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6" name="テキスト ボックス 45"/>
          <p:cNvSpPr txBox="1"/>
          <p:nvPr/>
        </p:nvSpPr>
        <p:spPr>
          <a:xfrm>
            <a:off x="5323773" y="4703059"/>
            <a:ext cx="1957405" cy="1554272"/>
          </a:xfrm>
          <a:prstGeom prst="rect">
            <a:avLst/>
          </a:prstGeom>
          <a:noFill/>
          <a:ln>
            <a:noFill/>
          </a:ln>
        </p:spPr>
        <p:txBody>
          <a:bodyPr wrap="square" rtlCol="0">
            <a:spAutoFit/>
          </a:bodyPr>
          <a:lstStyle/>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府・市の取組み</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●ビジネス・生活面の環境整備（利便性の高い交通網、安定した通信環境、行政プロセスの英語対応）　等</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54" name="正方形/長方形 53"/>
          <p:cNvSpPr/>
          <p:nvPr/>
        </p:nvSpPr>
        <p:spPr>
          <a:xfrm>
            <a:off x="7541836" y="4646095"/>
            <a:ext cx="2088000" cy="158247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4" name="テキスト ボックス 43"/>
          <p:cNvSpPr txBox="1"/>
          <p:nvPr/>
        </p:nvSpPr>
        <p:spPr>
          <a:xfrm>
            <a:off x="7593397" y="4700846"/>
            <a:ext cx="1957405" cy="1310615"/>
          </a:xfrm>
          <a:prstGeom prst="rect">
            <a:avLst/>
          </a:prstGeom>
          <a:noFill/>
          <a:ln>
            <a:noFill/>
          </a:ln>
        </p:spPr>
        <p:txBody>
          <a:bodyPr wrap="square" rtlCol="0">
            <a:spAutoFit/>
          </a:bodyPr>
          <a:lstStyle/>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民間による市場創出</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●金融セクター発展に向けた魅力ある市場の創設（取引所機能の強化等）　等</a:t>
            </a:r>
          </a:p>
        </p:txBody>
      </p:sp>
      <p:sp>
        <p:nvSpPr>
          <p:cNvPr id="55" name="正方形/長方形 54"/>
          <p:cNvSpPr/>
          <p:nvPr/>
        </p:nvSpPr>
        <p:spPr>
          <a:xfrm>
            <a:off x="9839160" y="4646095"/>
            <a:ext cx="2088000" cy="158247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2" name="テキスト ボックス 41"/>
          <p:cNvSpPr txBox="1"/>
          <p:nvPr/>
        </p:nvSpPr>
        <p:spPr>
          <a:xfrm>
            <a:off x="9866856" y="4702107"/>
            <a:ext cx="2058253" cy="1554272"/>
          </a:xfrm>
          <a:prstGeom prst="rect">
            <a:avLst/>
          </a:prstGeom>
          <a:noFill/>
          <a:ln>
            <a:noFill/>
          </a:ln>
        </p:spPr>
        <p:txBody>
          <a:bodyPr wrap="square" rtlCol="0">
            <a:spAutoFit/>
          </a:bodyPr>
          <a:lstStyle/>
          <a:p>
            <a:pPr>
              <a:lnSpc>
                <a:spcPts val="1900"/>
              </a:lnSpc>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国</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府・市</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民間</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a:lnSpc>
                <a:spcPts val="1900"/>
              </a:lnSpc>
            </a:pPr>
            <a:r>
              <a:rPr kumimoji="1" lang="ja-JP" altLang="en-US" sz="1400" dirty="0">
                <a:latin typeface="UD デジタル 教科書体 NK-R" panose="02020400000000000000" pitchFamily="18" charset="-128"/>
                <a:ea typeface="UD デジタル 教科書体 NK-R" panose="02020400000000000000" pitchFamily="18" charset="-128"/>
              </a:rPr>
              <a:t>●国内外への効果的なブランディングプラン・手法（税制軽減、ビジネス・生活面の環境整備、魅力的な市場づくり等）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cxnSp>
        <p:nvCxnSpPr>
          <p:cNvPr id="16" name="直線コネクタ 15"/>
          <p:cNvCxnSpPr/>
          <p:nvPr/>
        </p:nvCxnSpPr>
        <p:spPr>
          <a:xfrm>
            <a:off x="1066803" y="4935108"/>
            <a:ext cx="115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309289" y="4934132"/>
            <a:ext cx="115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3310265" y="5419040"/>
            <a:ext cx="115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3310265" y="5890096"/>
            <a:ext cx="151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514112" y="4934132"/>
            <a:ext cx="115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7813966" y="4934132"/>
            <a:ext cx="151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10076955" y="4947987"/>
            <a:ext cx="1152000" cy="0"/>
          </a:xfrm>
          <a:prstGeom prst="line">
            <a:avLst/>
          </a:prstGeom>
          <a:ln w="38100">
            <a:solidFill>
              <a:srgbClr val="C00000">
                <a:alpha val="50196"/>
              </a:srgbClr>
            </a:solidFill>
          </a:ln>
        </p:spPr>
        <p:style>
          <a:lnRef idx="1">
            <a:schemeClr val="accent1"/>
          </a:lnRef>
          <a:fillRef idx="0">
            <a:schemeClr val="accent1"/>
          </a:fillRef>
          <a:effectRef idx="0">
            <a:schemeClr val="accent1"/>
          </a:effectRef>
          <a:fontRef idx="minor">
            <a:schemeClr val="tx1"/>
          </a:fontRef>
        </p:style>
      </p:cxnSp>
      <p:sp>
        <p:nvSpPr>
          <p:cNvPr id="12" name="二等辺三角形 11"/>
          <p:cNvSpPr/>
          <p:nvPr/>
        </p:nvSpPr>
        <p:spPr>
          <a:xfrm flipV="1">
            <a:off x="4817440" y="4282132"/>
            <a:ext cx="3114293" cy="226186"/>
          </a:xfrm>
          <a:prstGeom prst="triangle">
            <a:avLst/>
          </a:prstGeom>
          <a:solidFill>
            <a:schemeClr val="accent4">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3" name="グループ化 2"/>
          <p:cNvGrpSpPr/>
          <p:nvPr/>
        </p:nvGrpSpPr>
        <p:grpSpPr>
          <a:xfrm>
            <a:off x="200123" y="1809417"/>
            <a:ext cx="11724986" cy="2313014"/>
            <a:chOff x="200123" y="1809417"/>
            <a:chExt cx="11724986" cy="2313014"/>
          </a:xfrm>
        </p:grpSpPr>
        <p:sp>
          <p:nvSpPr>
            <p:cNvPr id="6" name="正方形/長方形 5"/>
            <p:cNvSpPr/>
            <p:nvPr/>
          </p:nvSpPr>
          <p:spPr>
            <a:xfrm>
              <a:off x="751748" y="1809417"/>
              <a:ext cx="2088000" cy="230400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028220" y="1809417"/>
              <a:ext cx="2088000" cy="230400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304700" y="1809417"/>
              <a:ext cx="2088000" cy="230400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567469" y="1809417"/>
              <a:ext cx="2088000" cy="230400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9837109" y="1809417"/>
              <a:ext cx="2088000" cy="230400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730134" y="1979130"/>
              <a:ext cx="2124000" cy="284693"/>
            </a:xfrm>
            <a:prstGeom prst="rect">
              <a:avLst/>
            </a:prstGeom>
            <a:noFill/>
          </p:spPr>
          <p:txBody>
            <a:bodyPr wrap="square" rtlCol="0">
              <a:spAutoFit/>
            </a:bodyPr>
            <a:lstStyle/>
            <a:p>
              <a:pPr algn="ctr">
                <a:lnSpc>
                  <a:spcPts val="1500"/>
                </a:lnSpc>
              </a:pP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❶ 事業環境</a:t>
              </a:r>
            </a:p>
          </p:txBody>
        </p:sp>
        <p:sp>
          <p:nvSpPr>
            <p:cNvPr id="20" name="テキスト ボックス 19"/>
            <p:cNvSpPr txBox="1"/>
            <p:nvPr/>
          </p:nvSpPr>
          <p:spPr>
            <a:xfrm>
              <a:off x="2994669" y="1989861"/>
              <a:ext cx="2124000" cy="284693"/>
            </a:xfrm>
            <a:prstGeom prst="rect">
              <a:avLst/>
            </a:prstGeom>
            <a:noFill/>
          </p:spPr>
          <p:txBody>
            <a:bodyPr wrap="square" rtlCol="0">
              <a:spAutoFit/>
            </a:bodyPr>
            <a:lstStyle/>
            <a:p>
              <a:pPr algn="ctr">
                <a:lnSpc>
                  <a:spcPts val="1500"/>
                </a:lnSpc>
              </a:pP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❷ 人的資本</a:t>
              </a:r>
            </a:p>
          </p:txBody>
        </p:sp>
        <p:sp>
          <p:nvSpPr>
            <p:cNvPr id="21" name="テキスト ボックス 20"/>
            <p:cNvSpPr txBox="1"/>
            <p:nvPr/>
          </p:nvSpPr>
          <p:spPr>
            <a:xfrm>
              <a:off x="5275839" y="1989861"/>
              <a:ext cx="2124000" cy="295530"/>
            </a:xfrm>
            <a:prstGeom prst="rect">
              <a:avLst/>
            </a:prstGeom>
            <a:noFill/>
          </p:spPr>
          <p:txBody>
            <a:bodyPr wrap="square" rtlCol="0">
              <a:spAutoFit/>
            </a:bodyPr>
            <a:lstStyle/>
            <a:p>
              <a:pPr algn="ctr">
                <a:lnSpc>
                  <a:spcPts val="1500"/>
                </a:lnSpc>
              </a:pP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❸ インフラ</a:t>
              </a:r>
            </a:p>
          </p:txBody>
        </p:sp>
        <p:sp>
          <p:nvSpPr>
            <p:cNvPr id="22" name="テキスト ボックス 21"/>
            <p:cNvSpPr txBox="1"/>
            <p:nvPr/>
          </p:nvSpPr>
          <p:spPr>
            <a:xfrm>
              <a:off x="7552827" y="1989861"/>
              <a:ext cx="2124000" cy="295530"/>
            </a:xfrm>
            <a:prstGeom prst="rect">
              <a:avLst/>
            </a:prstGeom>
            <a:noFill/>
          </p:spPr>
          <p:txBody>
            <a:bodyPr wrap="square" rtlCol="0">
              <a:spAutoFit/>
            </a:bodyPr>
            <a:lstStyle/>
            <a:p>
              <a:pPr algn="ctr">
                <a:lnSpc>
                  <a:spcPts val="1500"/>
                </a:lnSpc>
              </a:pPr>
              <a:r>
                <a:rPr kumimoji="1" lang="ja-JP" altLang="en-US" sz="1600" spc="-30" dirty="0">
                  <a:solidFill>
                    <a:schemeClr val="bg1"/>
                  </a:solidFill>
                  <a:latin typeface="UD デジタル 教科書体 NK-B" panose="02020700000000000000" pitchFamily="18" charset="-128"/>
                  <a:ea typeface="UD デジタル 教科書体 NK-B" panose="02020700000000000000" pitchFamily="18" charset="-128"/>
                </a:rPr>
                <a:t>❹ 金融セクターの発展</a:t>
              </a:r>
            </a:p>
          </p:txBody>
        </p:sp>
        <p:sp>
          <p:nvSpPr>
            <p:cNvPr id="23" name="テキスト ボックス 22"/>
            <p:cNvSpPr txBox="1"/>
            <p:nvPr/>
          </p:nvSpPr>
          <p:spPr>
            <a:xfrm>
              <a:off x="9763720" y="1976982"/>
              <a:ext cx="2124000" cy="295530"/>
            </a:xfrm>
            <a:prstGeom prst="rect">
              <a:avLst/>
            </a:prstGeom>
            <a:noFill/>
          </p:spPr>
          <p:txBody>
            <a:bodyPr wrap="square" rtlCol="0">
              <a:spAutoFit/>
            </a:bodyPr>
            <a:lstStyle/>
            <a:p>
              <a:pPr algn="ctr">
                <a:lnSpc>
                  <a:spcPts val="1500"/>
                </a:lnSpc>
              </a:pP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❺ 評　判</a:t>
              </a:r>
            </a:p>
          </p:txBody>
        </p:sp>
        <p:sp>
          <p:nvSpPr>
            <p:cNvPr id="8" name="テキスト ボックス 7"/>
            <p:cNvSpPr txBox="1"/>
            <p:nvPr/>
          </p:nvSpPr>
          <p:spPr>
            <a:xfrm>
              <a:off x="853045" y="2349244"/>
              <a:ext cx="1872000" cy="1310615"/>
            </a:xfrm>
            <a:prstGeom prst="rect">
              <a:avLst/>
            </a:prstGeom>
            <a:solidFill>
              <a:schemeClr val="bg1"/>
            </a:solidFill>
          </p:spPr>
          <p:txBody>
            <a:bodyPr wrap="square" rtlCol="0">
              <a:spAutoFit/>
            </a:bodyPr>
            <a:lstStyle/>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❏政治的安定と法の支配</a:t>
              </a:r>
            </a:p>
            <a:p>
              <a:pPr>
                <a:lnSpc>
                  <a:spcPts val="1900"/>
                </a:lnSpc>
              </a:pPr>
              <a:r>
                <a:rPr kumimoji="1" lang="ja-JP" altLang="en-US" sz="1400" spc="-60" dirty="0">
                  <a:latin typeface="UD デジタル 教科書体 NK-B" panose="02020700000000000000" pitchFamily="18" charset="-128"/>
                  <a:ea typeface="UD デジタル 教科書体 NK-B" panose="02020700000000000000" pitchFamily="18" charset="-128"/>
                </a:rPr>
                <a:t>❏制度的・規制的環境</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❏マクロ経済環境</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❏税制・コスト競争力</a:t>
              </a:r>
            </a:p>
          </p:txBody>
        </p:sp>
        <p:sp>
          <p:nvSpPr>
            <p:cNvPr id="29" name="テキスト ボックス 28"/>
            <p:cNvSpPr txBox="1"/>
            <p:nvPr/>
          </p:nvSpPr>
          <p:spPr>
            <a:xfrm>
              <a:off x="3134968" y="2365474"/>
              <a:ext cx="1872000" cy="1310615"/>
            </a:xfrm>
            <a:prstGeom prst="rect">
              <a:avLst/>
            </a:prstGeom>
            <a:solidFill>
              <a:schemeClr val="bg1"/>
            </a:solidFill>
          </p:spPr>
          <p:txBody>
            <a:bodyPr wrap="square" rtlCol="0">
              <a:spAutoFit/>
            </a:bodyPr>
            <a:lstStyle/>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❏熟練人材の利用可能性</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❏柔軟な労働市場</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❏教育・開発</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❏生活の質</a:t>
              </a:r>
            </a:p>
          </p:txBody>
        </p:sp>
        <p:sp>
          <p:nvSpPr>
            <p:cNvPr id="32" name="テキスト ボックス 31"/>
            <p:cNvSpPr txBox="1"/>
            <p:nvPr/>
          </p:nvSpPr>
          <p:spPr>
            <a:xfrm>
              <a:off x="5405997" y="2364085"/>
              <a:ext cx="1872000" cy="1245341"/>
            </a:xfrm>
            <a:prstGeom prst="rect">
              <a:avLst/>
            </a:prstGeom>
            <a:solidFill>
              <a:schemeClr val="bg1"/>
            </a:solidFill>
          </p:spPr>
          <p:txBody>
            <a:bodyPr wrap="square" rtlCol="0">
              <a:spAutoFit/>
            </a:bodyPr>
            <a:lstStyle/>
            <a:p>
              <a:pPr>
                <a:lnSpc>
                  <a:spcPts val="2300"/>
                </a:lnSpc>
              </a:pPr>
              <a:r>
                <a:rPr kumimoji="1" lang="ja-JP" altLang="en-US" sz="1400" dirty="0">
                  <a:latin typeface="UD デジタル 教科書体 NK-B" panose="02020700000000000000" pitchFamily="18" charset="-128"/>
                  <a:ea typeface="UD デジタル 教科書体 NK-B" panose="02020700000000000000" pitchFamily="18" charset="-128"/>
                </a:rPr>
                <a:t>❏建築インフラ</a:t>
              </a:r>
            </a:p>
            <a:p>
              <a:pPr>
                <a:lnSpc>
                  <a:spcPts val="2300"/>
                </a:lnSpc>
              </a:pPr>
              <a:r>
                <a:rPr kumimoji="1" lang="ja-JP" altLang="en-US" sz="1400" spc="-110" dirty="0">
                  <a:latin typeface="UD デジタル 教科書体 NK-B" panose="02020700000000000000" pitchFamily="18" charset="-128"/>
                  <a:ea typeface="UD デジタル 教科書体 NK-B" panose="02020700000000000000" pitchFamily="18" charset="-128"/>
                </a:rPr>
                <a:t>❏情報通信技術インフラ</a:t>
              </a:r>
            </a:p>
            <a:p>
              <a:pPr>
                <a:lnSpc>
                  <a:spcPts val="2300"/>
                </a:lnSpc>
              </a:pPr>
              <a:r>
                <a:rPr kumimoji="1" lang="ja-JP" altLang="en-US" sz="1400" dirty="0">
                  <a:latin typeface="UD デジタル 教科書体 NK-B" panose="02020700000000000000" pitchFamily="18" charset="-128"/>
                  <a:ea typeface="UD デジタル 教科書体 NK-B" panose="02020700000000000000" pitchFamily="18" charset="-128"/>
                </a:rPr>
                <a:t>❏交通インフラ</a:t>
              </a:r>
            </a:p>
            <a:p>
              <a:pPr>
                <a:lnSpc>
                  <a:spcPts val="2300"/>
                </a:lnSpc>
              </a:pPr>
              <a:r>
                <a:rPr kumimoji="1" lang="ja-JP" altLang="en-US" sz="1400" dirty="0">
                  <a:latin typeface="UD デジタル 教科書体 NK-B" panose="02020700000000000000" pitchFamily="18" charset="-128"/>
                  <a:ea typeface="UD デジタル 教科書体 NK-B" panose="02020700000000000000" pitchFamily="18" charset="-128"/>
                </a:rPr>
                <a:t>❏持続可能な発展</a:t>
              </a:r>
            </a:p>
          </p:txBody>
        </p:sp>
        <p:sp>
          <p:nvSpPr>
            <p:cNvPr id="33" name="テキスト ボックス 32"/>
            <p:cNvSpPr txBox="1"/>
            <p:nvPr/>
          </p:nvSpPr>
          <p:spPr>
            <a:xfrm>
              <a:off x="7668766" y="2352220"/>
              <a:ext cx="1872000" cy="1310615"/>
            </a:xfrm>
            <a:prstGeom prst="rect">
              <a:avLst/>
            </a:prstGeom>
            <a:solidFill>
              <a:schemeClr val="bg1"/>
            </a:solidFill>
          </p:spPr>
          <p:txBody>
            <a:bodyPr wrap="square" rtlCol="0">
              <a:spAutoFit/>
            </a:bodyPr>
            <a:lstStyle/>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❏金融セクター集積の深さ・幅</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❏資本の利用可能性</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❏市場の流動性</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❏経済的成果</a:t>
              </a:r>
            </a:p>
          </p:txBody>
        </p:sp>
        <p:sp>
          <p:nvSpPr>
            <p:cNvPr id="34" name="テキスト ボックス 33"/>
            <p:cNvSpPr txBox="1"/>
            <p:nvPr/>
          </p:nvSpPr>
          <p:spPr>
            <a:xfrm>
              <a:off x="9938406" y="2345401"/>
              <a:ext cx="1872000" cy="1554272"/>
            </a:xfrm>
            <a:prstGeom prst="rect">
              <a:avLst/>
            </a:prstGeom>
            <a:solidFill>
              <a:schemeClr val="bg1"/>
            </a:solidFill>
          </p:spPr>
          <p:txBody>
            <a:bodyPr wrap="square" rtlCol="0">
              <a:spAutoFit/>
            </a:bodyPr>
            <a:lstStyle/>
            <a:p>
              <a:pPr>
                <a:lnSpc>
                  <a:spcPts val="1900"/>
                </a:lnSpc>
              </a:pPr>
              <a:r>
                <a:rPr kumimoji="1" lang="ja-JP" altLang="en-US" sz="1400" spc="-20" dirty="0">
                  <a:latin typeface="UD デジタル 教科書体 NK-B" panose="02020700000000000000" pitchFamily="18" charset="-128"/>
                  <a:ea typeface="UD デジタル 教科書体 NK-B" panose="02020700000000000000" pitchFamily="18" charset="-128"/>
                </a:rPr>
                <a:t>❏都市のブランド・アピール</a:t>
              </a:r>
            </a:p>
            <a:p>
              <a:pPr>
                <a:lnSpc>
                  <a:spcPts val="1900"/>
                </a:lnSpc>
              </a:pPr>
              <a:r>
                <a:rPr kumimoji="1" lang="ja-JP" altLang="en-US" sz="1400" spc="-50" dirty="0">
                  <a:latin typeface="UD デジタル 教科書体 NK-B" panose="02020700000000000000" pitchFamily="18" charset="-128"/>
                  <a:ea typeface="UD デジタル 教科書体 NK-B" panose="02020700000000000000" pitchFamily="18" charset="-128"/>
                </a:rPr>
                <a:t>❏イノベーションの水準</a:t>
              </a:r>
            </a:p>
            <a:p>
              <a:pPr>
                <a:lnSpc>
                  <a:spcPts val="1900"/>
                </a:lnSpc>
              </a:pPr>
              <a:r>
                <a:rPr kumimoji="1" lang="ja-JP" altLang="en-US" sz="1400" spc="-20" dirty="0">
                  <a:latin typeface="UD デジタル 教科書体 NK-B" panose="02020700000000000000" pitchFamily="18" charset="-128"/>
                  <a:ea typeface="UD デジタル 教科書体 NK-B" panose="02020700000000000000" pitchFamily="18" charset="-128"/>
                </a:rPr>
                <a:t>❏魅力・文化の多様性</a:t>
              </a:r>
            </a:p>
            <a:p>
              <a:pPr>
                <a:lnSpc>
                  <a:spcPts val="1900"/>
                </a:lnSpc>
              </a:pPr>
              <a:r>
                <a:rPr kumimoji="1" lang="ja-JP" altLang="en-US" sz="1400" dirty="0">
                  <a:latin typeface="UD デジタル 教科書体 NK-B" panose="02020700000000000000" pitchFamily="18" charset="-128"/>
                  <a:ea typeface="UD デジタル 教科書体 NK-B" panose="02020700000000000000" pitchFamily="18" charset="-128"/>
                </a:rPr>
                <a:t>❏他の都市と比較したポジション</a:t>
              </a:r>
            </a:p>
          </p:txBody>
        </p:sp>
        <p:sp>
          <p:nvSpPr>
            <p:cNvPr id="30" name="テキスト ボックス 29"/>
            <p:cNvSpPr txBox="1"/>
            <p:nvPr/>
          </p:nvSpPr>
          <p:spPr>
            <a:xfrm>
              <a:off x="334312" y="1842758"/>
              <a:ext cx="430887" cy="2221129"/>
            </a:xfrm>
            <a:prstGeom prst="rect">
              <a:avLst/>
            </a:prstGeom>
            <a:noFill/>
          </p:spPr>
          <p:txBody>
            <a:bodyPr vert="eaVert"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国際金融センター指数</a:t>
              </a:r>
            </a:p>
          </p:txBody>
        </p:sp>
        <p:sp>
          <p:nvSpPr>
            <p:cNvPr id="45" name="正方形/長方形 44"/>
            <p:cNvSpPr/>
            <p:nvPr/>
          </p:nvSpPr>
          <p:spPr>
            <a:xfrm>
              <a:off x="200123" y="1818431"/>
              <a:ext cx="180000" cy="23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正方形/長方形 46"/>
          <p:cNvSpPr/>
          <p:nvPr/>
        </p:nvSpPr>
        <p:spPr>
          <a:xfrm>
            <a:off x="223953" y="4634479"/>
            <a:ext cx="180000" cy="158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スライド番号プレースホルダー 1"/>
          <p:cNvSpPr>
            <a:spLocks noGrp="1"/>
          </p:cNvSpPr>
          <p:nvPr>
            <p:ph type="sldNum" sz="quarter" idx="12"/>
          </p:nvPr>
        </p:nvSpPr>
        <p:spPr>
          <a:xfrm>
            <a:off x="11160575" y="6523020"/>
            <a:ext cx="918882" cy="222436"/>
          </a:xfrm>
        </p:spPr>
        <p:txBody>
          <a:bodyPr/>
          <a:lstStyle/>
          <a:p>
            <a:pPr rtl="0"/>
            <a:r>
              <a:rPr lang="ja-JP" altLang="en-US" sz="1600" b="1" dirty="0">
                <a:solidFill>
                  <a:srgbClr val="A43F27"/>
                </a:solidFill>
              </a:rPr>
              <a:t>２</a:t>
            </a:r>
            <a:endParaRPr lang="ja-JP" altLang="en-US" sz="1600" b="1" noProof="0" dirty="0">
              <a:solidFill>
                <a:srgbClr val="A43F27"/>
              </a:solidFill>
            </a:endParaRPr>
          </a:p>
        </p:txBody>
      </p:sp>
      <p:grpSp>
        <p:nvGrpSpPr>
          <p:cNvPr id="69" name="グループ化 68">
            <a:extLst>
              <a:ext uri="{FF2B5EF4-FFF2-40B4-BE49-F238E27FC236}">
                <a16:creationId xmlns:a16="http://schemas.microsoft.com/office/drawing/2014/main" id="{AF97FE36-DDF0-4CD5-B0ED-08E2DF9623CB}"/>
              </a:ext>
            </a:extLst>
          </p:cNvPr>
          <p:cNvGrpSpPr/>
          <p:nvPr/>
        </p:nvGrpSpPr>
        <p:grpSpPr>
          <a:xfrm>
            <a:off x="277091" y="332943"/>
            <a:ext cx="9884137" cy="433573"/>
            <a:chOff x="277091" y="332943"/>
            <a:chExt cx="9884137" cy="433573"/>
          </a:xfrm>
        </p:grpSpPr>
        <p:sp>
          <p:nvSpPr>
            <p:cNvPr id="70" name="タイトル 1">
              <a:extLst>
                <a:ext uri="{FF2B5EF4-FFF2-40B4-BE49-F238E27FC236}">
                  <a16:creationId xmlns:a16="http://schemas.microsoft.com/office/drawing/2014/main" id="{54584440-CE8B-4A4B-ADA9-E86197C5A858}"/>
                </a:ext>
              </a:extLst>
            </p:cNvPr>
            <p:cNvSpPr txBox="1">
              <a:spLocks/>
            </p:cNvSpPr>
            <p:nvPr/>
          </p:nvSpPr>
          <p:spPr>
            <a:xfrm>
              <a:off x="277091" y="332943"/>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２</a:t>
              </a:r>
              <a:r>
                <a:rPr lang="en-US" altLang="ja-JP"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国際金融都市の条件及び取組方向</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71" name="直線コネクタ 70">
              <a:extLst>
                <a:ext uri="{FF2B5EF4-FFF2-40B4-BE49-F238E27FC236}">
                  <a16:creationId xmlns:a16="http://schemas.microsoft.com/office/drawing/2014/main" id="{250A573B-3A4E-4496-BC4D-3D8947AE7BFC}"/>
                </a:ext>
              </a:extLst>
            </p:cNvPr>
            <p:cNvCxnSpPr>
              <a:cxnSpLocks/>
            </p:cNvCxnSpPr>
            <p:nvPr/>
          </p:nvCxnSpPr>
          <p:spPr>
            <a:xfrm>
              <a:off x="548350" y="766516"/>
              <a:ext cx="7293323"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86382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E58CC942-189B-4662-8B18-0F384E63E306}"/>
              </a:ext>
            </a:extLst>
          </p:cNvPr>
          <p:cNvSpPr/>
          <p:nvPr/>
        </p:nvSpPr>
        <p:spPr>
          <a:xfrm>
            <a:off x="1010653" y="933845"/>
            <a:ext cx="10922999" cy="733534"/>
          </a:xfrm>
          <a:prstGeom prst="rect">
            <a:avLst/>
          </a:prstGeom>
        </p:spPr>
        <p:txBody>
          <a:bodyPr wrap="square">
            <a:spAutoFit/>
          </a:bodyPr>
          <a:lstStyle/>
          <a:p>
            <a:pPr>
              <a:lnSpc>
                <a:spcPts val="2500"/>
              </a:lnSpc>
            </a:pP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国際金融都市の実現に向けた取組みを推進するため、本委員会としての「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２０２１年度の実施計画」</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を</a:t>
            </a:r>
            <a:endPar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以下の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とおりとする。</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pSp>
        <p:nvGrpSpPr>
          <p:cNvPr id="36" name="グループ化 35">
            <a:extLst>
              <a:ext uri="{FF2B5EF4-FFF2-40B4-BE49-F238E27FC236}">
                <a16:creationId xmlns:a16="http://schemas.microsoft.com/office/drawing/2014/main" id="{9BBE1545-B484-4265-B21F-6255138BF03E}"/>
              </a:ext>
            </a:extLst>
          </p:cNvPr>
          <p:cNvGrpSpPr/>
          <p:nvPr/>
        </p:nvGrpSpPr>
        <p:grpSpPr>
          <a:xfrm>
            <a:off x="277091" y="339506"/>
            <a:ext cx="9884137" cy="427010"/>
            <a:chOff x="277091" y="339506"/>
            <a:chExt cx="9884137" cy="427010"/>
          </a:xfrm>
        </p:grpSpPr>
        <p:sp>
          <p:nvSpPr>
            <p:cNvPr id="37" name="タイトル 1">
              <a:extLst>
                <a:ext uri="{FF2B5EF4-FFF2-40B4-BE49-F238E27FC236}">
                  <a16:creationId xmlns:a16="http://schemas.microsoft.com/office/drawing/2014/main" id="{BDB1933D-621D-41F4-BE9E-42632E0EFA41}"/>
                </a:ext>
              </a:extLst>
            </p:cNvPr>
            <p:cNvSpPr txBox="1">
              <a:spLocks/>
            </p:cNvSpPr>
            <p:nvPr/>
          </p:nvSpPr>
          <p:spPr>
            <a:xfrm>
              <a:off x="277091" y="339506"/>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３</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2021</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年度 実施計画（案）</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8" name="直線コネクタ 37">
              <a:extLst>
                <a:ext uri="{FF2B5EF4-FFF2-40B4-BE49-F238E27FC236}">
                  <a16:creationId xmlns:a16="http://schemas.microsoft.com/office/drawing/2014/main" id="{D3BF1E5F-1B85-49E9-BBA2-509E46877C12}"/>
                </a:ext>
              </a:extLst>
            </p:cNvPr>
            <p:cNvCxnSpPr/>
            <p:nvPr/>
          </p:nvCxnSpPr>
          <p:spPr>
            <a:xfrm>
              <a:off x="548350" y="766516"/>
              <a:ext cx="8280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
        <p:nvSpPr>
          <p:cNvPr id="39" name="フローチャート: 結合子 38">
            <a:extLst>
              <a:ext uri="{FF2B5EF4-FFF2-40B4-BE49-F238E27FC236}">
                <a16:creationId xmlns:a16="http://schemas.microsoft.com/office/drawing/2014/main" id="{EDA32118-850C-4709-8502-29AFE2E8E36C}"/>
              </a:ext>
            </a:extLst>
          </p:cNvPr>
          <p:cNvSpPr/>
          <p:nvPr/>
        </p:nvSpPr>
        <p:spPr>
          <a:xfrm>
            <a:off x="602415" y="1036792"/>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ー 1"/>
          <p:cNvSpPr>
            <a:spLocks noGrp="1"/>
          </p:cNvSpPr>
          <p:nvPr>
            <p:ph type="sldNum" sz="quarter" idx="12"/>
          </p:nvPr>
        </p:nvSpPr>
        <p:spPr>
          <a:xfrm>
            <a:off x="11160575" y="6523020"/>
            <a:ext cx="918882" cy="222436"/>
          </a:xfrm>
        </p:spPr>
        <p:txBody>
          <a:bodyPr/>
          <a:lstStyle/>
          <a:p>
            <a:pPr rtl="0"/>
            <a:r>
              <a:rPr lang="ja-JP" altLang="en-US" sz="1600" b="1" noProof="0" dirty="0">
                <a:solidFill>
                  <a:srgbClr val="A43F27"/>
                </a:solidFill>
              </a:rPr>
              <a:t>３</a:t>
            </a:r>
          </a:p>
        </p:txBody>
      </p:sp>
      <p:sp>
        <p:nvSpPr>
          <p:cNvPr id="34" name="正方形/長方形 33">
            <a:extLst>
              <a:ext uri="{FF2B5EF4-FFF2-40B4-BE49-F238E27FC236}">
                <a16:creationId xmlns:a16="http://schemas.microsoft.com/office/drawing/2014/main" id="{E58CC942-189B-4662-8B18-0F384E63E306}"/>
              </a:ext>
            </a:extLst>
          </p:cNvPr>
          <p:cNvSpPr/>
          <p:nvPr/>
        </p:nvSpPr>
        <p:spPr>
          <a:xfrm>
            <a:off x="945701" y="6110086"/>
            <a:ext cx="7768854" cy="412934"/>
          </a:xfrm>
          <a:prstGeom prst="rect">
            <a:avLst/>
          </a:prstGeom>
        </p:spPr>
        <p:txBody>
          <a:bodyPr wrap="square">
            <a:spAutoFit/>
          </a:bodyPr>
          <a:lstStyle/>
          <a:p>
            <a:pPr>
              <a:lnSpc>
                <a:spcPts val="2500"/>
              </a:lnSpc>
            </a:pP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＊その他、委員会の目的を達成するために必要な事項についても適宜検討を行う。</a:t>
            </a:r>
            <a:endParaRPr lang="en-US" altLang="ja-JP"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1604183383"/>
              </p:ext>
            </p:extLst>
          </p:nvPr>
        </p:nvGraphicFramePr>
        <p:xfrm>
          <a:off x="945701" y="1891862"/>
          <a:ext cx="10063585" cy="1872318"/>
        </p:xfrm>
        <a:graphic>
          <a:graphicData uri="http://schemas.openxmlformats.org/drawingml/2006/table">
            <a:tbl>
              <a:tblPr firstRow="1" bandRow="1">
                <a:tableStyleId>{6E25E649-3F16-4E02-A733-19D2CDBF48F0}</a:tableStyleId>
              </a:tblPr>
              <a:tblGrid>
                <a:gridCol w="10063585">
                  <a:extLst>
                    <a:ext uri="{9D8B030D-6E8A-4147-A177-3AD203B41FA5}">
                      <a16:colId xmlns:a16="http://schemas.microsoft.com/office/drawing/2014/main" val="3771990072"/>
                    </a:ext>
                  </a:extLst>
                </a:gridCol>
              </a:tblGrid>
              <a:tr h="615433">
                <a:tc>
                  <a:txBody>
                    <a:bodyPr/>
                    <a:lstStyle/>
                    <a:p>
                      <a:pPr>
                        <a:lnSpc>
                          <a:spcPts val="2000"/>
                        </a:lnSpc>
                      </a:pPr>
                      <a:r>
                        <a:rPr kumimoji="1" lang="ja-JP" altLang="en-US" sz="1800" dirty="0">
                          <a:latin typeface="UD デジタル 教科書体 NK-B" panose="02020700000000000000" pitchFamily="18" charset="-128"/>
                          <a:ea typeface="UD デジタル 教科書体 NK-B" panose="02020700000000000000" pitchFamily="18" charset="-128"/>
                        </a:rPr>
                        <a:t>１</a:t>
                      </a:r>
                      <a:r>
                        <a:rPr kumimoji="1" lang="ja-JP" altLang="en-US" sz="1800" dirty="0" smtClean="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　</a:t>
                      </a:r>
                      <a:r>
                        <a:rPr kumimoji="1" lang="ja-JP" altLang="en-US" sz="1800" dirty="0" smtClean="0">
                          <a:latin typeface="UD デジタル 教科書体 NK-B" panose="02020700000000000000" pitchFamily="18" charset="-128"/>
                          <a:ea typeface="UD デジタル 教科書体 NK-B" panose="02020700000000000000" pitchFamily="18" charset="-128"/>
                        </a:rPr>
                        <a:t>戦略のとりまとめ</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solidFill>
                      <a:schemeClr val="accent1">
                        <a:lumMod val="75000"/>
                      </a:schemeClr>
                    </a:solidFill>
                  </a:tcPr>
                </a:tc>
                <a:extLst>
                  <a:ext uri="{0D108BD9-81ED-4DB2-BD59-A6C34878D82A}">
                    <a16:rowId xmlns:a16="http://schemas.microsoft.com/office/drawing/2014/main" val="3260825861"/>
                  </a:ext>
                </a:extLst>
              </a:tr>
              <a:tr h="1256885">
                <a:tc>
                  <a:txBody>
                    <a:bodyPr/>
                    <a:lstStyle/>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a:t>
                      </a:r>
                      <a:r>
                        <a:rPr kumimoji="1" lang="ja-JP" altLang="en-US" sz="1600" baseline="0" dirty="0" smtClean="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大阪のビジネス面・生活面における強み・弱みの分析や、国内外の民間事業者等のニーズ把握などを実施した上</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　　で、国際金融都市の実現に向けた課題等を整理する。</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課題整理の結果を踏まえ、民間事業者や各種団体、経済界、行政機関等における、各々の役割に応じた具体的な</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　　重点取組事項をとりまとめた戦略を策定する。</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462774015"/>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327083680"/>
              </p:ext>
            </p:extLst>
          </p:nvPr>
        </p:nvGraphicFramePr>
        <p:xfrm>
          <a:off x="945701" y="4269834"/>
          <a:ext cx="10063585" cy="1596394"/>
        </p:xfrm>
        <a:graphic>
          <a:graphicData uri="http://schemas.openxmlformats.org/drawingml/2006/table">
            <a:tbl>
              <a:tblPr firstRow="1" bandRow="1">
                <a:tableStyleId>{6E25E649-3F16-4E02-A733-19D2CDBF48F0}</a:tableStyleId>
              </a:tblPr>
              <a:tblGrid>
                <a:gridCol w="10063585">
                  <a:extLst>
                    <a:ext uri="{9D8B030D-6E8A-4147-A177-3AD203B41FA5}">
                      <a16:colId xmlns:a16="http://schemas.microsoft.com/office/drawing/2014/main" val="3771990072"/>
                    </a:ext>
                  </a:extLst>
                </a:gridCol>
              </a:tblGrid>
              <a:tr h="643005">
                <a:tc>
                  <a:txBody>
                    <a:bodyPr/>
                    <a:lstStyle/>
                    <a:p>
                      <a:pPr>
                        <a:lnSpc>
                          <a:spcPts val="2000"/>
                        </a:lnSpc>
                      </a:pPr>
                      <a:r>
                        <a:rPr kumimoji="1" lang="ja-JP" altLang="en-US" sz="1800" dirty="0" smtClean="0">
                          <a:latin typeface="UD デジタル 教科書体 NK-B" panose="02020700000000000000" pitchFamily="18" charset="-128"/>
                          <a:ea typeface="UD デジタル 教科書体 NK-B" panose="02020700000000000000" pitchFamily="18" charset="-128"/>
                        </a:rPr>
                        <a:t>２．</a:t>
                      </a:r>
                      <a:r>
                        <a:rPr kumimoji="1" lang="ja-JP" altLang="en-US" sz="1800" dirty="0">
                          <a:latin typeface="UD デジタル 教科書体 NK-B" panose="02020700000000000000" pitchFamily="18" charset="-128"/>
                          <a:ea typeface="UD デジタル 教科書体 NK-B" panose="02020700000000000000" pitchFamily="18" charset="-128"/>
                        </a:rPr>
                        <a:t>　</a:t>
                      </a:r>
                      <a:r>
                        <a:rPr kumimoji="1" lang="ja-JP" altLang="en-US" sz="1800" dirty="0" smtClean="0">
                          <a:latin typeface="UD デジタル 教科書体 NK-B" panose="02020700000000000000" pitchFamily="18" charset="-128"/>
                          <a:ea typeface="UD デジタル 教科書体 NK-B" panose="02020700000000000000" pitchFamily="18" charset="-128"/>
                        </a:rPr>
                        <a:t>誘致プロモーション・</a:t>
                      </a:r>
                      <a:r>
                        <a:rPr kumimoji="1" lang="ja-JP" altLang="en-US" sz="1800" dirty="0">
                          <a:latin typeface="UD デジタル 教科書体 NK-B" panose="02020700000000000000" pitchFamily="18" charset="-128"/>
                          <a:ea typeface="UD デジタル 教科書体 NK-B" panose="02020700000000000000" pitchFamily="18" charset="-128"/>
                        </a:rPr>
                        <a:t>要望活動</a:t>
                      </a:r>
                    </a:p>
                  </a:txBody>
                  <a:tcPr anchor="ctr">
                    <a:solidFill>
                      <a:schemeClr val="accent1">
                        <a:lumMod val="75000"/>
                      </a:schemeClr>
                    </a:solidFill>
                  </a:tcPr>
                </a:tc>
                <a:extLst>
                  <a:ext uri="{0D108BD9-81ED-4DB2-BD59-A6C34878D82A}">
                    <a16:rowId xmlns:a16="http://schemas.microsoft.com/office/drawing/2014/main" val="3260825861"/>
                  </a:ext>
                </a:extLst>
              </a:tr>
              <a:tr h="953389">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海外事業者の誘致に向けたプロモーション等を実施する。また、国による条件整備への働きかけを行うため、「国際　</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　　金融特区」創設などの提案事項に</a:t>
                      </a:r>
                      <a:r>
                        <a:rPr kumimoji="1" lang="ja-JP" altLang="en-US" sz="1600" dirty="0">
                          <a:latin typeface="UD デジタル 教科書体 NK-R" panose="02020400000000000000" pitchFamily="18" charset="-128"/>
                          <a:ea typeface="UD デジタル 教科書体 NK-R" panose="02020400000000000000" pitchFamily="18" charset="-128"/>
                        </a:rPr>
                        <a:t>ついて</a:t>
                      </a:r>
                      <a:r>
                        <a:rPr kumimoji="1" lang="ja-JP" altLang="en-US" sz="1600" dirty="0" smtClean="0">
                          <a:latin typeface="UD デジタル 教科書体 NK-R" panose="02020400000000000000" pitchFamily="18" charset="-128"/>
                          <a:ea typeface="UD デジタル 教科書体 NK-R" panose="02020400000000000000" pitchFamily="18" charset="-128"/>
                        </a:rPr>
                        <a:t>検討し、国</a:t>
                      </a:r>
                      <a:r>
                        <a:rPr kumimoji="1" lang="ja-JP" altLang="en-US" sz="1600" dirty="0">
                          <a:latin typeface="UD デジタル 教科書体 NK-R" panose="02020400000000000000" pitchFamily="18" charset="-128"/>
                          <a:ea typeface="UD デジタル 教科書体 NK-R" panose="02020400000000000000" pitchFamily="18" charset="-128"/>
                        </a:rPr>
                        <a:t>へ</a:t>
                      </a:r>
                      <a:r>
                        <a:rPr kumimoji="1" lang="ja-JP" altLang="en-US" sz="1600" dirty="0" smtClean="0">
                          <a:latin typeface="UD デジタル 教科書体 NK-R" panose="02020400000000000000" pitchFamily="18" charset="-128"/>
                          <a:ea typeface="UD デジタル 教科書体 NK-R" panose="02020400000000000000" pitchFamily="18" charset="-128"/>
                        </a:rPr>
                        <a:t>の要望を行う。</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462774015"/>
                  </a:ext>
                </a:extLst>
              </a:tr>
            </a:tbl>
          </a:graphicData>
        </a:graphic>
      </p:graphicFrame>
    </p:spTree>
    <p:extLst>
      <p:ext uri="{BB962C8B-B14F-4D97-AF65-F5344CB8AC3E}">
        <p14:creationId xmlns:p14="http://schemas.microsoft.com/office/powerpoint/2010/main" val="299772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a:extLst>
              <a:ext uri="{FF2B5EF4-FFF2-40B4-BE49-F238E27FC236}">
                <a16:creationId xmlns:a16="http://schemas.microsoft.com/office/drawing/2014/main" id="{9BBE1545-B484-4265-B21F-6255138BF03E}"/>
              </a:ext>
            </a:extLst>
          </p:cNvPr>
          <p:cNvGrpSpPr/>
          <p:nvPr/>
        </p:nvGrpSpPr>
        <p:grpSpPr>
          <a:xfrm>
            <a:off x="277091" y="181590"/>
            <a:ext cx="9884137" cy="427010"/>
            <a:chOff x="277091" y="339506"/>
            <a:chExt cx="9884137" cy="427010"/>
          </a:xfrm>
        </p:grpSpPr>
        <p:sp>
          <p:nvSpPr>
            <p:cNvPr id="37" name="タイトル 1">
              <a:extLst>
                <a:ext uri="{FF2B5EF4-FFF2-40B4-BE49-F238E27FC236}">
                  <a16:creationId xmlns:a16="http://schemas.microsoft.com/office/drawing/2014/main" id="{BDB1933D-621D-41F4-BE9E-42632E0EFA41}"/>
                </a:ext>
              </a:extLst>
            </p:cNvPr>
            <p:cNvSpPr txBox="1">
              <a:spLocks/>
            </p:cNvSpPr>
            <p:nvPr/>
          </p:nvSpPr>
          <p:spPr>
            <a:xfrm>
              <a:off x="277091" y="339506"/>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tab pos="3317875" algn="l"/>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４</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ja-JP" altLang="en-US"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来年度の進め方</a:t>
              </a:r>
              <a:r>
                <a:rPr lang="ja-JP" altLang="en-US" sz="240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（イメージ）</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8" name="直線コネクタ 37">
              <a:extLst>
                <a:ext uri="{FF2B5EF4-FFF2-40B4-BE49-F238E27FC236}">
                  <a16:creationId xmlns:a16="http://schemas.microsoft.com/office/drawing/2014/main" id="{D3BF1E5F-1B85-49E9-BBA2-509E46877C12}"/>
                </a:ext>
              </a:extLst>
            </p:cNvPr>
            <p:cNvCxnSpPr/>
            <p:nvPr/>
          </p:nvCxnSpPr>
          <p:spPr>
            <a:xfrm>
              <a:off x="548350" y="766516"/>
              <a:ext cx="8280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
        <p:nvSpPr>
          <p:cNvPr id="39" name="フローチャート: 結合子 38">
            <a:extLst>
              <a:ext uri="{FF2B5EF4-FFF2-40B4-BE49-F238E27FC236}">
                <a16:creationId xmlns:a16="http://schemas.microsoft.com/office/drawing/2014/main" id="{EDA32118-850C-4709-8502-29AFE2E8E36C}"/>
              </a:ext>
            </a:extLst>
          </p:cNvPr>
          <p:cNvSpPr/>
          <p:nvPr/>
        </p:nvSpPr>
        <p:spPr>
          <a:xfrm>
            <a:off x="587875" y="820869"/>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a:spLocks noGrp="1"/>
          </p:cNvSpPr>
          <p:nvPr>
            <p:ph type="sldNum" sz="quarter" idx="12"/>
          </p:nvPr>
        </p:nvSpPr>
        <p:spPr>
          <a:xfrm>
            <a:off x="11130366" y="6565244"/>
            <a:ext cx="918882" cy="222436"/>
          </a:xfrm>
        </p:spPr>
        <p:txBody>
          <a:bodyPr/>
          <a:lstStyle/>
          <a:p>
            <a:pPr rtl="0"/>
            <a:r>
              <a:rPr lang="ja-JP" altLang="en-US" sz="1600" b="1" noProof="0" dirty="0" smtClean="0">
                <a:solidFill>
                  <a:srgbClr val="A43F27"/>
                </a:solidFill>
              </a:rPr>
              <a:t>４</a:t>
            </a:r>
            <a:endParaRPr lang="ja-JP" altLang="en-US" sz="1600" b="1" noProof="0" dirty="0">
              <a:solidFill>
                <a:srgbClr val="A43F27"/>
              </a:solidFill>
            </a:endParaRPr>
          </a:p>
        </p:txBody>
      </p:sp>
      <p:sp>
        <p:nvSpPr>
          <p:cNvPr id="121" name="正方形/長方形 120">
            <a:extLst>
              <a:ext uri="{FF2B5EF4-FFF2-40B4-BE49-F238E27FC236}">
                <a16:creationId xmlns:a16="http://schemas.microsoft.com/office/drawing/2014/main" id="{9F151219-B74F-4149-84AB-2660642EE0B0}"/>
              </a:ext>
            </a:extLst>
          </p:cNvPr>
          <p:cNvSpPr/>
          <p:nvPr/>
        </p:nvSpPr>
        <p:spPr>
          <a:xfrm>
            <a:off x="803875" y="745406"/>
            <a:ext cx="11162762" cy="733534"/>
          </a:xfrm>
          <a:prstGeom prst="rect">
            <a:avLst/>
          </a:prstGeom>
        </p:spPr>
        <p:txBody>
          <a:bodyPr wrap="square">
            <a:spAutoFit/>
          </a:bodyPr>
          <a:lstStyle/>
          <a:p>
            <a:pPr>
              <a:lnSpc>
                <a:spcPts val="2500"/>
              </a:lnSpc>
            </a:pPr>
            <a:r>
              <a:rPr lang="ja-JP" altLang="en-US" dirty="0" smtClean="0">
                <a:latin typeface="UD デジタル 教科書体 NK-B" panose="02020700000000000000" pitchFamily="18" charset="-128"/>
                <a:ea typeface="UD デジタル 教科書体 NK-B" panose="02020700000000000000" pitchFamily="18" charset="-128"/>
              </a:rPr>
              <a:t>本委員会においては、大阪の現状分析や国際金融都市の実現に向けた課題整理等を踏まえ、重点取組事項をとりまとめた戦略を策定する。あわせて、準備が整い次第、海外事業者等の誘致、受入に向けた取組みをすすめる。</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167" name="ホームベース 166"/>
          <p:cNvSpPr/>
          <p:nvPr/>
        </p:nvSpPr>
        <p:spPr>
          <a:xfrm>
            <a:off x="702351" y="1758765"/>
            <a:ext cx="5538531" cy="287468"/>
          </a:xfrm>
          <a:prstGeom prst="homePlat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４</a:t>
            </a:r>
            <a:r>
              <a:rPr kumimoji="1"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月～９月</a:t>
            </a:r>
            <a:endPar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68" name="山形 167"/>
          <p:cNvSpPr/>
          <p:nvPr/>
        </p:nvSpPr>
        <p:spPr>
          <a:xfrm>
            <a:off x="6232347" y="1755909"/>
            <a:ext cx="5538531" cy="287555"/>
          </a:xfrm>
          <a:prstGeom prst="chevron">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１０月～３月</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2" name="正方形/長方形 51">
            <a:extLst>
              <a:ext uri="{FF2B5EF4-FFF2-40B4-BE49-F238E27FC236}">
                <a16:creationId xmlns:a16="http://schemas.microsoft.com/office/drawing/2014/main" id="{E58CC942-189B-4662-8B18-0F384E63E306}"/>
              </a:ext>
            </a:extLst>
          </p:cNvPr>
          <p:cNvSpPr/>
          <p:nvPr/>
        </p:nvSpPr>
        <p:spPr>
          <a:xfrm>
            <a:off x="744987" y="5008098"/>
            <a:ext cx="8256625" cy="412934"/>
          </a:xfrm>
          <a:prstGeom prst="rect">
            <a:avLst/>
          </a:prstGeom>
          <a:ln>
            <a:noFill/>
            <a:prstDash val="sysDash"/>
          </a:ln>
        </p:spPr>
        <p:txBody>
          <a:bodyPr wrap="square">
            <a:spAutoFit/>
          </a:bodyPr>
          <a:lstStyle/>
          <a:p>
            <a:pPr>
              <a:lnSpc>
                <a:spcPts val="2500"/>
              </a:lnSpc>
            </a:pP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　</a:t>
            </a:r>
            <a:r>
              <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上記</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検討にあたっては、部会の設置やアドバイザーの参画など、必要な体制を確保して実施。</a:t>
            </a:r>
            <a:endPar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57" name="ホームベース 56"/>
          <p:cNvSpPr/>
          <p:nvPr/>
        </p:nvSpPr>
        <p:spPr>
          <a:xfrm>
            <a:off x="916307" y="2252520"/>
            <a:ext cx="4814729" cy="2755578"/>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〇現状分析</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・大阪のビジネス面・生活面に</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おける強み</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・弱みの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分析</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・国内外の事</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業者や投資家等のニーズ</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調査</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海外</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情勢等の状況</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分析</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〇現状を踏まえた課題整理</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・国際金融都市の実現に向けた課題</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整理</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〇めざす都市像の検討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・大阪が</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めざす国際金融都市像の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検討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〇重点取組事項の検討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・課題整理を踏まえ、取組事項等を検討</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8" name="角丸四角形 57"/>
          <p:cNvSpPr/>
          <p:nvPr/>
        </p:nvSpPr>
        <p:spPr>
          <a:xfrm>
            <a:off x="5898219" y="2241337"/>
            <a:ext cx="1260009" cy="2766761"/>
          </a:xfrm>
          <a:prstGeom prst="roundRect">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戦略の中間とりまとめ</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（骨子）</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59" name="角丸四角形 58"/>
          <p:cNvSpPr/>
          <p:nvPr/>
        </p:nvSpPr>
        <p:spPr>
          <a:xfrm>
            <a:off x="10225583" y="2239940"/>
            <a:ext cx="1685770" cy="2856707"/>
          </a:xfrm>
          <a:prstGeom prst="roundRect">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戦略の策定</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lnSpc>
                <a:spcPts val="500"/>
              </a:lnSpc>
            </a:pP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▶取組事項ｲﾒｰｼﾞ</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endParaRPr kumimoji="1" lang="en-US" altLang="ja-JP" sz="1400" dirty="0">
              <a:latin typeface="UD デジタル 教科書体 NK-B" panose="02020700000000000000" pitchFamily="18" charset="-128"/>
              <a:ea typeface="UD デジタル 教科書体 NK-B" panose="02020700000000000000" pitchFamily="18" charset="-128"/>
            </a:endParaRPr>
          </a:p>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60" name="ホームベース 59"/>
          <p:cNvSpPr/>
          <p:nvPr/>
        </p:nvSpPr>
        <p:spPr>
          <a:xfrm>
            <a:off x="7387955" y="2299877"/>
            <a:ext cx="2670445" cy="2608680"/>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〇目標の</a:t>
            </a:r>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設定</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・具体的な目標設定の検討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〇重点取組内容の精査</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・具体的な取組内容を精査</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・国への要望内容の検討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（国際金融特区創設等）</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4" name="ホームベース 63"/>
          <p:cNvSpPr/>
          <p:nvPr/>
        </p:nvSpPr>
        <p:spPr>
          <a:xfrm>
            <a:off x="3784209" y="5487042"/>
            <a:ext cx="7805598" cy="1114572"/>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〇海外事業者の誘致、受入に向けた取組み</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（準備が整い次第、順次実施）</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個別事業者への誘致プロモーション（リモート</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等の活用） 　</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ワンストップ窓口の設置・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運営　／　・ビジネス</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・生活面で</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の環境整備（教育</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・医療</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機関</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英語表記等</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高度金融人材の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育成、金融リテラシーの向上　など</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8" name="正方形/長方形 67">
            <a:extLst>
              <a:ext uri="{FF2B5EF4-FFF2-40B4-BE49-F238E27FC236}">
                <a16:creationId xmlns:a16="http://schemas.microsoft.com/office/drawing/2014/main" id="{E58CC942-189B-4662-8B18-0F384E63E306}"/>
              </a:ext>
            </a:extLst>
          </p:cNvPr>
          <p:cNvSpPr/>
          <p:nvPr/>
        </p:nvSpPr>
        <p:spPr>
          <a:xfrm>
            <a:off x="7387955" y="1405642"/>
            <a:ext cx="4661293" cy="412934"/>
          </a:xfrm>
          <a:prstGeom prst="rect">
            <a:avLst/>
          </a:prstGeom>
          <a:ln>
            <a:noFill/>
            <a:prstDash val="sysDash"/>
          </a:ln>
        </p:spPr>
        <p:txBody>
          <a:bodyPr wrap="square">
            <a:spAutoFit/>
          </a:bodyPr>
          <a:lstStyle/>
          <a:p>
            <a:pPr>
              <a:lnSpc>
                <a:spcPts val="2500"/>
              </a:lnSpc>
            </a:pPr>
            <a:r>
              <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現時点</a:t>
            </a: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の想定スケジュールのため、変更</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の可能性あり。</a:t>
            </a:r>
            <a:endParaRPr lang="en-US" altLang="ja-JP"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70" name="角丸四角形 69"/>
          <p:cNvSpPr/>
          <p:nvPr/>
        </p:nvSpPr>
        <p:spPr>
          <a:xfrm>
            <a:off x="10283160" y="2943776"/>
            <a:ext cx="1570613" cy="530450"/>
          </a:xfrm>
          <a:prstGeom prst="roundRect">
            <a:avLst/>
          </a:prstGeom>
          <a:solidFill>
            <a:schemeClr val="bg1">
              <a:lumMod val="6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国における条件整備に向けた働きかけ</a:t>
            </a:r>
          </a:p>
        </p:txBody>
      </p:sp>
      <p:sp>
        <p:nvSpPr>
          <p:cNvPr id="71" name="角丸四角形 70"/>
          <p:cNvSpPr/>
          <p:nvPr/>
        </p:nvSpPr>
        <p:spPr>
          <a:xfrm>
            <a:off x="10283160" y="3582417"/>
            <a:ext cx="1570614" cy="595510"/>
          </a:xfrm>
          <a:prstGeom prst="roundRect">
            <a:avLst/>
          </a:prstGeom>
          <a:solidFill>
            <a:schemeClr val="accent3">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大阪府・大阪市に</a:t>
            </a:r>
            <a:endParaRPr kumimoji="1" lang="en-US" altLang="ja-JP" sz="1200" dirty="0">
              <a:latin typeface="UD デジタル 教科書体 NK-B" panose="02020700000000000000" pitchFamily="18" charset="-128"/>
              <a:ea typeface="UD デジタル 教科書体 NK-B" panose="02020700000000000000" pitchFamily="18" charset="-128"/>
            </a:endParaRPr>
          </a:p>
          <a:p>
            <a:pPr algn="ctr"/>
            <a:r>
              <a:rPr kumimoji="1" lang="ja-JP" altLang="en-US" sz="1200" dirty="0">
                <a:latin typeface="UD デジタル 教科書体 NK-B" panose="02020700000000000000" pitchFamily="18" charset="-128"/>
                <a:ea typeface="UD デジタル 教科書体 NK-B" panose="02020700000000000000" pitchFamily="18" charset="-128"/>
              </a:rPr>
              <a:t>おける条件整備</a:t>
            </a:r>
          </a:p>
        </p:txBody>
      </p:sp>
      <p:sp>
        <p:nvSpPr>
          <p:cNvPr id="72" name="角丸四角形 71"/>
          <p:cNvSpPr/>
          <p:nvPr/>
        </p:nvSpPr>
        <p:spPr>
          <a:xfrm>
            <a:off x="10283160" y="4286118"/>
            <a:ext cx="1570613" cy="489934"/>
          </a:xfrm>
          <a:prstGeom prst="roundRect">
            <a:avLst/>
          </a:prstGeom>
          <a:solidFill>
            <a:schemeClr val="accent4">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民間による</a:t>
            </a:r>
            <a:endParaRPr kumimoji="1" lang="en-US" altLang="ja-JP" sz="1200" dirty="0">
              <a:latin typeface="UD デジタル 教科書体 NK-B" panose="02020700000000000000" pitchFamily="18" charset="-128"/>
              <a:ea typeface="UD デジタル 教科書体 NK-B" panose="02020700000000000000" pitchFamily="18" charset="-128"/>
            </a:endParaRPr>
          </a:p>
          <a:p>
            <a:pPr algn="ctr"/>
            <a:r>
              <a:rPr kumimoji="1" lang="ja-JP" altLang="en-US" sz="1200" dirty="0">
                <a:latin typeface="UD デジタル 教科書体 NK-B" panose="02020700000000000000" pitchFamily="18" charset="-128"/>
                <a:ea typeface="UD デジタル 教科書体 NK-B" panose="02020700000000000000" pitchFamily="18" charset="-128"/>
              </a:rPr>
              <a:t>魅力ある市場創出</a:t>
            </a:r>
          </a:p>
        </p:txBody>
      </p:sp>
    </p:spTree>
    <p:extLst>
      <p:ext uri="{BB962C8B-B14F-4D97-AF65-F5344CB8AC3E}">
        <p14:creationId xmlns:p14="http://schemas.microsoft.com/office/powerpoint/2010/main" val="11885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E58CC942-189B-4662-8B18-0F384E63E306}"/>
              </a:ext>
            </a:extLst>
          </p:cNvPr>
          <p:cNvSpPr/>
          <p:nvPr/>
        </p:nvSpPr>
        <p:spPr>
          <a:xfrm>
            <a:off x="1010653" y="933845"/>
            <a:ext cx="10922999" cy="733534"/>
          </a:xfrm>
          <a:prstGeom prst="rect">
            <a:avLst/>
          </a:prstGeom>
        </p:spPr>
        <p:txBody>
          <a:bodyPr wrap="square">
            <a:spAutoFit/>
          </a:bodyPr>
          <a:lstStyle/>
          <a:p>
            <a:pPr>
              <a:lnSpc>
                <a:spcPts val="2500"/>
              </a:lnSpc>
            </a:pP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本委員</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会において</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策定</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をめざす戦略については、今後の推進委員会の議論の中で具体化を図っていくことになるが、まずは、以下の</a:t>
            </a:r>
            <a:r>
              <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r>
              <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C</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の</a:t>
            </a:r>
            <a:r>
              <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3</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項目を重点取組事項として設定する方向で検討をすすめる。</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pSp>
        <p:nvGrpSpPr>
          <p:cNvPr id="36" name="グループ化 35">
            <a:extLst>
              <a:ext uri="{FF2B5EF4-FFF2-40B4-BE49-F238E27FC236}">
                <a16:creationId xmlns:a16="http://schemas.microsoft.com/office/drawing/2014/main" id="{9BBE1545-B484-4265-B21F-6255138BF03E}"/>
              </a:ext>
            </a:extLst>
          </p:cNvPr>
          <p:cNvGrpSpPr/>
          <p:nvPr/>
        </p:nvGrpSpPr>
        <p:grpSpPr>
          <a:xfrm>
            <a:off x="277091" y="339506"/>
            <a:ext cx="9884137" cy="427010"/>
            <a:chOff x="277091" y="339506"/>
            <a:chExt cx="9884137" cy="427010"/>
          </a:xfrm>
        </p:grpSpPr>
        <p:sp>
          <p:nvSpPr>
            <p:cNvPr id="37" name="タイトル 1">
              <a:extLst>
                <a:ext uri="{FF2B5EF4-FFF2-40B4-BE49-F238E27FC236}">
                  <a16:creationId xmlns:a16="http://schemas.microsoft.com/office/drawing/2014/main" id="{BDB1933D-621D-41F4-BE9E-42632E0EFA41}"/>
                </a:ext>
              </a:extLst>
            </p:cNvPr>
            <p:cNvSpPr txBox="1">
              <a:spLocks/>
            </p:cNvSpPr>
            <p:nvPr/>
          </p:nvSpPr>
          <p:spPr>
            <a:xfrm>
              <a:off x="277091" y="339506"/>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５</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ja-JP" altLang="en-US"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戦略の策定イメージ（３つの重点取組事項</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8" name="直線コネクタ 37">
              <a:extLst>
                <a:ext uri="{FF2B5EF4-FFF2-40B4-BE49-F238E27FC236}">
                  <a16:creationId xmlns:a16="http://schemas.microsoft.com/office/drawing/2014/main" id="{D3BF1E5F-1B85-49E9-BBA2-509E46877C12}"/>
                </a:ext>
              </a:extLst>
            </p:cNvPr>
            <p:cNvCxnSpPr/>
            <p:nvPr/>
          </p:nvCxnSpPr>
          <p:spPr>
            <a:xfrm>
              <a:off x="548350" y="766516"/>
              <a:ext cx="8280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
        <p:nvSpPr>
          <p:cNvPr id="39" name="フローチャート: 結合子 38">
            <a:extLst>
              <a:ext uri="{FF2B5EF4-FFF2-40B4-BE49-F238E27FC236}">
                <a16:creationId xmlns:a16="http://schemas.microsoft.com/office/drawing/2014/main" id="{EDA32118-850C-4709-8502-29AFE2E8E36C}"/>
              </a:ext>
            </a:extLst>
          </p:cNvPr>
          <p:cNvSpPr/>
          <p:nvPr/>
        </p:nvSpPr>
        <p:spPr>
          <a:xfrm>
            <a:off x="602415" y="1036792"/>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820340" y="1687129"/>
            <a:ext cx="10620000" cy="1440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013522" y="2099255"/>
            <a:ext cx="2556000" cy="936000"/>
          </a:xfrm>
          <a:prstGeom prst="roundRect">
            <a:avLst/>
          </a:prstGeom>
          <a:solidFill>
            <a:schemeClr val="bg1">
              <a:lumMod val="6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国における条件整備に向けた働きかけ</a:t>
            </a:r>
          </a:p>
        </p:txBody>
      </p:sp>
      <p:sp>
        <p:nvSpPr>
          <p:cNvPr id="35" name="角丸四角形 34"/>
          <p:cNvSpPr/>
          <p:nvPr/>
        </p:nvSpPr>
        <p:spPr>
          <a:xfrm>
            <a:off x="818192" y="3243325"/>
            <a:ext cx="10620000" cy="154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1011374" y="3655451"/>
            <a:ext cx="2556000" cy="936000"/>
          </a:xfrm>
          <a:prstGeom prst="roundRect">
            <a:avLst/>
          </a:prstGeom>
          <a:solidFill>
            <a:schemeClr val="accent3">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大阪府・大阪市に</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latin typeface="UD デジタル 教科書体 NK-B" panose="02020700000000000000" pitchFamily="18" charset="-128"/>
                <a:ea typeface="UD デジタル 教科書体 NK-B" panose="02020700000000000000" pitchFamily="18" charset="-128"/>
              </a:rPr>
              <a:t>おける条件整備</a:t>
            </a:r>
          </a:p>
        </p:txBody>
      </p:sp>
      <p:sp>
        <p:nvSpPr>
          <p:cNvPr id="41" name="角丸四角形 40"/>
          <p:cNvSpPr/>
          <p:nvPr/>
        </p:nvSpPr>
        <p:spPr>
          <a:xfrm>
            <a:off x="807461" y="4893227"/>
            <a:ext cx="10620000" cy="1548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000643" y="5305353"/>
            <a:ext cx="2556000" cy="936000"/>
          </a:xfrm>
          <a:prstGeom prst="roundRect">
            <a:avLst/>
          </a:prstGeom>
          <a:solidFill>
            <a:schemeClr val="accent4">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民間による</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latin typeface="UD デジタル 教科書体 NK-B" panose="02020700000000000000" pitchFamily="18" charset="-128"/>
                <a:ea typeface="UD デジタル 教科書体 NK-B" panose="02020700000000000000" pitchFamily="18" charset="-128"/>
              </a:rPr>
              <a:t>魅力ある市場創出</a:t>
            </a:r>
          </a:p>
        </p:txBody>
      </p:sp>
      <p:sp>
        <p:nvSpPr>
          <p:cNvPr id="7" name="テキスト ボックス 6"/>
          <p:cNvSpPr txBox="1"/>
          <p:nvPr/>
        </p:nvSpPr>
        <p:spPr>
          <a:xfrm>
            <a:off x="3679442" y="1777280"/>
            <a:ext cx="6259132" cy="338554"/>
          </a:xfrm>
          <a:prstGeom prst="rect">
            <a:avLst/>
          </a:prstGeom>
          <a:noFill/>
        </p:spPr>
        <p:txBody>
          <a:bodyPr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◎国内外の民間事業者の集積を図るため「国際金融特区」創設の提案</a:t>
            </a:r>
          </a:p>
        </p:txBody>
      </p:sp>
      <p:sp>
        <p:nvSpPr>
          <p:cNvPr id="44" name="テキスト ボックス 43"/>
          <p:cNvSpPr txBox="1"/>
          <p:nvPr/>
        </p:nvSpPr>
        <p:spPr>
          <a:xfrm>
            <a:off x="3664415" y="3333480"/>
            <a:ext cx="6259132" cy="338554"/>
          </a:xfrm>
          <a:prstGeom prst="rect">
            <a:avLst/>
          </a:prstGeom>
          <a:noFill/>
        </p:spPr>
        <p:txBody>
          <a:bodyPr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◎ビジネス面・生活面での環境整備の推進</a:t>
            </a:r>
          </a:p>
        </p:txBody>
      </p:sp>
      <p:sp>
        <p:nvSpPr>
          <p:cNvPr id="46" name="テキスト ボックス 45"/>
          <p:cNvSpPr txBox="1"/>
          <p:nvPr/>
        </p:nvSpPr>
        <p:spPr>
          <a:xfrm>
            <a:off x="3664416" y="4969090"/>
            <a:ext cx="6259132" cy="338554"/>
          </a:xfrm>
          <a:prstGeom prst="rect">
            <a:avLst/>
          </a:prstGeom>
          <a:noFill/>
        </p:spPr>
        <p:txBody>
          <a:bodyPr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◎金融セクター発展に向けた魅力ある市場</a:t>
            </a:r>
            <a:r>
              <a:rPr kumimoji="1" lang="ja-JP" altLang="en-US" sz="1600" dirty="0" smtClean="0">
                <a:latin typeface="UD デジタル 教科書体 NK-B" panose="02020700000000000000" pitchFamily="18" charset="-128"/>
                <a:ea typeface="UD デジタル 教科書体 NK-B" panose="02020700000000000000" pitchFamily="18" charset="-128"/>
              </a:rPr>
              <a:t>の</a:t>
            </a:r>
            <a:r>
              <a:rPr kumimoji="1" lang="ja-JP" altLang="en-US" sz="1600" dirty="0">
                <a:latin typeface="UD デジタル 教科書体 NK-B" panose="02020700000000000000" pitchFamily="18" charset="-128"/>
                <a:ea typeface="UD デジタル 教科書体 NK-B" panose="02020700000000000000" pitchFamily="18" charset="-128"/>
              </a:rPr>
              <a:t>創出</a:t>
            </a:r>
            <a:r>
              <a:rPr kumimoji="1" lang="ja-JP" altLang="en-US" sz="1600" dirty="0" smtClean="0">
                <a:latin typeface="UD デジタル 教科書体 NK-B" panose="02020700000000000000" pitchFamily="18" charset="-128"/>
                <a:ea typeface="UD デジタル 教科書体 NK-B" panose="02020700000000000000" pitchFamily="18" charset="-128"/>
              </a:rPr>
              <a:t>と</a:t>
            </a:r>
            <a:r>
              <a:rPr kumimoji="1" lang="ja-JP" altLang="en-US" sz="1600" dirty="0">
                <a:latin typeface="UD デジタル 教科書体 NK-B" panose="02020700000000000000" pitchFamily="18" charset="-128"/>
                <a:ea typeface="UD デジタル 教科書体 NK-B" panose="02020700000000000000" pitchFamily="18" charset="-128"/>
              </a:rPr>
              <a:t>企業集積</a:t>
            </a:r>
          </a:p>
        </p:txBody>
      </p:sp>
      <p:sp>
        <p:nvSpPr>
          <p:cNvPr id="9" name="メモ 8"/>
          <p:cNvSpPr/>
          <p:nvPr/>
        </p:nvSpPr>
        <p:spPr>
          <a:xfrm>
            <a:off x="942239" y="1783047"/>
            <a:ext cx="1068616" cy="432000"/>
          </a:xfrm>
          <a:prstGeom prst="foldedCorner">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500"/>
              </a:lnSpc>
            </a:pP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戦略</a:t>
            </a:r>
            <a:r>
              <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rPr>
              <a:t>A</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1" name="メモ 20"/>
          <p:cNvSpPr/>
          <p:nvPr/>
        </p:nvSpPr>
        <p:spPr>
          <a:xfrm>
            <a:off x="942239" y="4990696"/>
            <a:ext cx="1068616" cy="432000"/>
          </a:xfrm>
          <a:prstGeom prst="foldedCorner">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500"/>
              </a:lnSpc>
            </a:pP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戦略</a:t>
            </a:r>
            <a:r>
              <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rPr>
              <a:t>C</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2" name="メモ 21"/>
          <p:cNvSpPr/>
          <p:nvPr/>
        </p:nvSpPr>
        <p:spPr>
          <a:xfrm>
            <a:off x="965241" y="3344659"/>
            <a:ext cx="1068616" cy="432000"/>
          </a:xfrm>
          <a:prstGeom prst="foldedCorner">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500"/>
              </a:lnSpc>
            </a:pP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戦略</a:t>
            </a:r>
            <a:r>
              <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rPr>
              <a:t>B</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pic>
        <p:nvPicPr>
          <p:cNvPr id="29" name="Picture 2" descr="https://2.bp.blogspot.com/-QpIzYIhX_R0/VrN1H-ENQYI/AAAAAAAA3xU/v8lJEBoRMGA/s800/denkyuu_on.png"/>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56876" y="1590331"/>
            <a:ext cx="413297" cy="540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s://2.bp.blogspot.com/-QpIzYIhX_R0/VrN1H-ENQYI/AAAAAAAA3xU/v8lJEBoRMGA/s800/denkyuu_on.png"/>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72447" y="4791294"/>
            <a:ext cx="413297" cy="5400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https://2.bp.blogspot.com/-QpIzYIhX_R0/VrN1H-ENQYI/AAAAAAAA3xU/v8lJEBoRMGA/s800/denkyuu_on.png"/>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76057" y="3151450"/>
            <a:ext cx="413297" cy="540000"/>
          </a:xfrm>
          <a:prstGeom prst="rect">
            <a:avLst/>
          </a:prstGeom>
          <a:noFill/>
          <a:extLst>
            <a:ext uri="{909E8E84-426E-40DD-AFC4-6F175D3DCCD1}">
              <a14:hiddenFill xmlns:a14="http://schemas.microsoft.com/office/drawing/2010/main">
                <a:solidFill>
                  <a:srgbClr val="FFFFFF"/>
                </a:solidFill>
              </a14:hiddenFill>
            </a:ext>
          </a:extLst>
        </p:spPr>
      </p:pic>
      <p:sp>
        <p:nvSpPr>
          <p:cNvPr id="33" name="スライド番号プレースホルダー 1"/>
          <p:cNvSpPr>
            <a:spLocks noGrp="1"/>
          </p:cNvSpPr>
          <p:nvPr>
            <p:ph type="sldNum" sz="quarter" idx="12"/>
          </p:nvPr>
        </p:nvSpPr>
        <p:spPr>
          <a:xfrm>
            <a:off x="11160575" y="6523020"/>
            <a:ext cx="918882" cy="222436"/>
          </a:xfrm>
        </p:spPr>
        <p:txBody>
          <a:bodyPr/>
          <a:lstStyle/>
          <a:p>
            <a:pPr rtl="0"/>
            <a:r>
              <a:rPr lang="ja-JP" altLang="en-US" sz="1600" b="1" noProof="0" dirty="0" smtClean="0">
                <a:solidFill>
                  <a:srgbClr val="A43F27"/>
                </a:solidFill>
              </a:rPr>
              <a:t>５</a:t>
            </a:r>
            <a:endParaRPr lang="ja-JP" altLang="en-US" sz="1600" b="1" noProof="0" dirty="0">
              <a:solidFill>
                <a:srgbClr val="A43F27"/>
              </a:solidFill>
            </a:endParaRPr>
          </a:p>
        </p:txBody>
      </p:sp>
      <p:sp>
        <p:nvSpPr>
          <p:cNvPr id="51" name="テキスト ボックス 50">
            <a:extLst>
              <a:ext uri="{FF2B5EF4-FFF2-40B4-BE49-F238E27FC236}">
                <a16:creationId xmlns:a16="http://schemas.microsoft.com/office/drawing/2014/main" id="{EAF5690A-4119-42EB-B760-5F616E7BDEE3}"/>
              </a:ext>
            </a:extLst>
          </p:cNvPr>
          <p:cNvSpPr txBox="1"/>
          <p:nvPr/>
        </p:nvSpPr>
        <p:spPr>
          <a:xfrm>
            <a:off x="4001122" y="5348779"/>
            <a:ext cx="8300827" cy="954107"/>
          </a:xfrm>
          <a:prstGeom prst="rect">
            <a:avLst/>
          </a:prstGeom>
          <a:noFill/>
        </p:spPr>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▼取引所機能の強化</a:t>
            </a:r>
            <a:r>
              <a:rPr kumimoji="1" lang="ja-JP" altLang="en-US" sz="1400" dirty="0" smtClean="0">
                <a:latin typeface="UD デジタル 教科書体 NK-R" panose="02020400000000000000" pitchFamily="18" charset="-128"/>
                <a:ea typeface="UD デジタル 教科書体 NK-R" panose="02020400000000000000" pitchFamily="18" charset="-128"/>
              </a:rPr>
              <a:t>（取扱商品の</a:t>
            </a:r>
            <a:r>
              <a:rPr kumimoji="1" lang="ja-JP" altLang="en-US" sz="1400" dirty="0">
                <a:latin typeface="UD デジタル 教科書体 NK-R" panose="02020400000000000000" pitchFamily="18" charset="-128"/>
                <a:ea typeface="UD デジタル 教科書体 NK-R" panose="02020400000000000000" pitchFamily="18" charset="-128"/>
              </a:rPr>
              <a:t>拡充</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私設取引所の育成、海外取引所との</a:t>
            </a:r>
            <a:r>
              <a:rPr kumimoji="1" lang="ja-JP" altLang="en-US" sz="1400" dirty="0" smtClean="0">
                <a:latin typeface="UD デジタル 教科書体 NK-R" panose="02020400000000000000" pitchFamily="18" charset="-128"/>
                <a:ea typeface="UD デジタル 教科書体 NK-R" panose="02020400000000000000" pitchFamily="18" charset="-128"/>
              </a:rPr>
              <a:t>連携等）</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▼デジタル証券の発行、流通市場の創設</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▼フィンテック企業の誘致</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ESG</a:t>
            </a:r>
            <a:r>
              <a:rPr kumimoji="1" lang="ja-JP" altLang="en-US" sz="1400" dirty="0">
                <a:latin typeface="UD デジタル 教科書体 NK-R" panose="02020400000000000000" pitchFamily="18" charset="-128"/>
                <a:ea typeface="UD デジタル 教科書体 NK-R" panose="02020400000000000000" pitchFamily="18" charset="-128"/>
              </a:rPr>
              <a:t>投資の</a:t>
            </a:r>
            <a:r>
              <a:rPr kumimoji="1" lang="ja-JP" altLang="en-US" sz="1400" dirty="0" smtClean="0">
                <a:latin typeface="UD デジタル 教科書体 NK-R" panose="02020400000000000000" pitchFamily="18" charset="-128"/>
                <a:ea typeface="UD デジタル 教科書体 NK-R" panose="02020400000000000000" pitchFamily="18" charset="-128"/>
              </a:rPr>
              <a:t>促進　等</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2" name="テキスト ボックス 51">
            <a:extLst>
              <a:ext uri="{FF2B5EF4-FFF2-40B4-BE49-F238E27FC236}">
                <a16:creationId xmlns:a16="http://schemas.microsoft.com/office/drawing/2014/main" id="{BF9B4CD3-831B-4C66-A62F-0B0B9887A3A0}"/>
              </a:ext>
            </a:extLst>
          </p:cNvPr>
          <p:cNvSpPr txBox="1"/>
          <p:nvPr/>
        </p:nvSpPr>
        <p:spPr>
          <a:xfrm>
            <a:off x="4001122" y="2181110"/>
            <a:ext cx="6450792" cy="784830"/>
          </a:xfrm>
          <a:prstGeom prst="rect">
            <a:avLst/>
          </a:prstGeom>
          <a:noFill/>
        </p:spPr>
        <p:txBody>
          <a:bodyPr wrap="square" rtlCol="0">
            <a:spAutoFit/>
          </a:bodyPr>
          <a:lstStyle/>
          <a:p>
            <a:pPr>
              <a:lnSpc>
                <a:spcPts val="1800"/>
              </a:lnSpc>
            </a:pPr>
            <a:r>
              <a:rPr kumimoji="1" lang="ja-JP" altLang="en-US" sz="1400" dirty="0">
                <a:latin typeface="UD デジタル 教科書体 NK-R" panose="02020400000000000000" pitchFamily="18" charset="-128"/>
                <a:ea typeface="UD デジタル 教科書体 NK-R" panose="02020400000000000000" pitchFamily="18" charset="-128"/>
              </a:rPr>
              <a:t>▼税制措置（法人税・所得税・相続税）　</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金融</a:t>
            </a:r>
            <a:r>
              <a:rPr kumimoji="1" lang="ja-JP" altLang="en-US" sz="1400" dirty="0">
                <a:latin typeface="UD デジタル 教科書体 NK-R" panose="02020400000000000000" pitchFamily="18" charset="-128"/>
                <a:ea typeface="UD デジタル 教科書体 NK-R" panose="02020400000000000000" pitchFamily="18" charset="-128"/>
              </a:rPr>
              <a:t>法制</a:t>
            </a:r>
            <a:r>
              <a:rPr kumimoji="1" lang="ja-JP" altLang="en-US" sz="1400" dirty="0" smtClean="0">
                <a:latin typeface="UD デジタル 教科書体 NK-R" panose="02020400000000000000" pitchFamily="18" charset="-128"/>
                <a:ea typeface="UD デジタル 教科書体 NK-R" panose="02020400000000000000" pitchFamily="18" charset="-128"/>
              </a:rPr>
              <a:t>に</a:t>
            </a:r>
            <a:r>
              <a:rPr kumimoji="1" lang="ja-JP" altLang="en-US" sz="1400" dirty="0">
                <a:latin typeface="UD デジタル 教科書体 NK-R" panose="02020400000000000000" pitchFamily="18" charset="-128"/>
                <a:ea typeface="UD デジタル 教科書体 NK-R" panose="02020400000000000000" pitchFamily="18" charset="-128"/>
              </a:rPr>
              <a:t>係る規制</a:t>
            </a:r>
            <a:r>
              <a:rPr kumimoji="1" lang="ja-JP" altLang="en-US" sz="1400" dirty="0" smtClean="0">
                <a:latin typeface="UD デジタル 教科書体 NK-R" panose="02020400000000000000" pitchFamily="18" charset="-128"/>
                <a:ea typeface="UD デジタル 教科書体 NK-R" panose="02020400000000000000" pitchFamily="18" charset="-128"/>
              </a:rPr>
              <a:t>緩和</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dirty="0">
                <a:latin typeface="UD デジタル 教科書体 NK-R" panose="02020400000000000000" pitchFamily="18" charset="-128"/>
                <a:ea typeface="UD デジタル 教科書体 NK-R" panose="02020400000000000000" pitchFamily="18" charset="-128"/>
              </a:rPr>
              <a:t>▼在留資格の緩和（出入国管理法）　　</a:t>
            </a:r>
            <a:r>
              <a:rPr kumimoji="1" lang="ja-JP" altLang="en-US" sz="1400" dirty="0" smtClean="0">
                <a:latin typeface="UD デジタル 教科書体 NK-R" panose="02020400000000000000" pitchFamily="18" charset="-128"/>
                <a:ea typeface="UD デジタル 教科書体 NK-R" panose="02020400000000000000" pitchFamily="18" charset="-128"/>
              </a:rPr>
              <a:t>等</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pic>
        <p:nvPicPr>
          <p:cNvPr id="24" name="Picture 12" descr="パソコン"/>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923547" y="5601192"/>
            <a:ext cx="819150" cy="81915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6" descr="高層ビル"/>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603355" y="5657013"/>
            <a:ext cx="819150" cy="81915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病院"/>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299509" y="3927664"/>
            <a:ext cx="819150" cy="819151"/>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英会話教室"/>
          <p:cNvPicPr>
            <a:picLocks noChangeAspect="1" noChangeArrowheads="1"/>
          </p:cNvPicPr>
          <p:nvPr/>
        </p:nvPicPr>
        <p:blipFill>
          <a:blip r:embed="rId7">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241791" y="3250084"/>
            <a:ext cx="819150" cy="819151"/>
          </a:xfrm>
          <a:prstGeom prst="rect">
            <a:avLst/>
          </a:prstGeom>
          <a:noFill/>
          <a:extLst>
            <a:ext uri="{909E8E84-426E-40DD-AFC4-6F175D3DCCD1}">
              <a14:hiddenFill xmlns:a14="http://schemas.microsoft.com/office/drawing/2010/main">
                <a:solidFill>
                  <a:srgbClr val="FFFFFF"/>
                </a:solidFill>
              </a14:hiddenFill>
            </a:ext>
          </a:extLst>
        </p:spPr>
      </p:pic>
      <p:sp>
        <p:nvSpPr>
          <p:cNvPr id="50" name="テキスト ボックス 49">
            <a:extLst>
              <a:ext uri="{FF2B5EF4-FFF2-40B4-BE49-F238E27FC236}">
                <a16:creationId xmlns:a16="http://schemas.microsoft.com/office/drawing/2014/main" id="{86C00439-C137-438C-825A-E7223961DFB9}"/>
              </a:ext>
            </a:extLst>
          </p:cNvPr>
          <p:cNvSpPr txBox="1"/>
          <p:nvPr/>
        </p:nvSpPr>
        <p:spPr>
          <a:xfrm>
            <a:off x="3990182" y="3755430"/>
            <a:ext cx="5334130" cy="784830"/>
          </a:xfrm>
          <a:prstGeom prst="rect">
            <a:avLst/>
          </a:prstGeom>
          <a:noFill/>
        </p:spPr>
        <p:txBody>
          <a:bodyPr wrap="square" rtlCol="0">
            <a:spAutoFit/>
          </a:bodyPr>
          <a:lstStyle/>
          <a:p>
            <a:pPr>
              <a:lnSpc>
                <a:spcPts val="1800"/>
              </a:lnSpc>
            </a:pPr>
            <a:r>
              <a:rPr kumimoji="1" lang="ja-JP" altLang="en-US" sz="1400" dirty="0">
                <a:latin typeface="UD デジタル 教科書体 NK-R" panose="02020400000000000000" pitchFamily="18" charset="-128"/>
                <a:ea typeface="UD デジタル 教科書体 NK-R" panose="02020400000000000000" pitchFamily="18" charset="-128"/>
              </a:rPr>
              <a:t>▼各種行政手続の支援（ワンストップ支援センター設置</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高度な金融人材の育成、金融リテラシー教育の推進　</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教育・医療機関の誘致・整備　　等　　　</a:t>
            </a:r>
          </a:p>
        </p:txBody>
      </p:sp>
      <p:pic>
        <p:nvPicPr>
          <p:cNvPr id="28" name="Picture 8" descr="ピクトグラフ"/>
          <p:cNvPicPr>
            <a:picLocks noChangeAspect="1" noChangeArrowheads="1"/>
          </p:cNvPicPr>
          <p:nvPr/>
        </p:nvPicPr>
        <p:blipFill>
          <a:blip r:embed="rId8">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435840" y="3904799"/>
            <a:ext cx="819150" cy="81915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8" descr="握手"/>
          <p:cNvPicPr>
            <a:picLocks noChangeAspect="1" noChangeArrowheads="1"/>
          </p:cNvPicPr>
          <p:nvPr/>
        </p:nvPicPr>
        <p:blipFill>
          <a:blip r:embed="rId9">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117355" y="2112737"/>
            <a:ext cx="971999" cy="9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13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18104</TotalTime>
  <Words>1635</Words>
  <Application>Microsoft Office PowerPoint</Application>
  <PresentationFormat>ワイド画面</PresentationFormat>
  <Paragraphs>163</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ゴシック</vt:lpstr>
      <vt:lpstr>UD デジタル 教科書体 NK-B</vt:lpstr>
      <vt:lpstr>UD デジタル 教科書体 NK-R</vt:lpstr>
      <vt:lpstr>Arial</vt:lpstr>
      <vt:lpstr>Segoe UI Semibold</vt:lpstr>
      <vt:lpstr>ひし形グリッド 16 x 9</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和田　真貴子</dc:creator>
  <cp:lastModifiedBy>溝口　悟史</cp:lastModifiedBy>
  <cp:revision>61</cp:revision>
  <cp:lastPrinted>2021-03-26T07:50:05Z</cp:lastPrinted>
  <dcterms:created xsi:type="dcterms:W3CDTF">2020-11-19T01:25:38Z</dcterms:created>
  <dcterms:modified xsi:type="dcterms:W3CDTF">2021-03-26T07:51:47Z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