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56" r:id="rId2"/>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5A3E"/>
    <a:srgbClr val="FF0066"/>
    <a:srgbClr val="FF6699"/>
    <a:srgbClr val="A43F27"/>
    <a:srgbClr val="88640A"/>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4" autoAdjust="0"/>
    <p:restoredTop sz="94706" autoAdjust="0"/>
  </p:normalViewPr>
  <p:slideViewPr>
    <p:cSldViewPr snapToGrid="0">
      <p:cViewPr varScale="1">
        <p:scale>
          <a:sx n="74" d="100"/>
          <a:sy n="74" d="100"/>
        </p:scale>
        <p:origin x="576" y="7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0" y="0"/>
            <a:ext cx="2949787" cy="498693"/>
          </a:xfrm>
          <a:prstGeom prst="rect">
            <a:avLst/>
          </a:prstGeom>
        </p:spPr>
        <p:txBody>
          <a:bodyPr vert="horz" lIns="91428" tIns="45714" rIns="91428" bIns="45714" rtlCol="0"/>
          <a:lstStyle>
            <a:lvl1pPr algn="r">
              <a:defRPr sz="1200"/>
            </a:lvl1pPr>
          </a:lstStyle>
          <a:p>
            <a:pPr rtl="0"/>
            <a:fld id="{F78864D8-D4EA-4630-8C2E-104DAD0E0EE3}" type="datetime4">
              <a:rPr lang="ja-JP" altLang="en-US" smtClean="0">
                <a:latin typeface="Meiryo UI" panose="020B0604030504040204" pitchFamily="50" charset="-128"/>
                <a:ea typeface="Meiryo UI" panose="020B0604030504040204" pitchFamily="50" charset="-128"/>
              </a:rPr>
              <a:t>2021年3月26日</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440647"/>
            <a:ext cx="2949787" cy="498692"/>
          </a:xfrm>
          <a:prstGeom prst="rect">
            <a:avLst/>
          </a:prstGeom>
        </p:spPr>
        <p:txBody>
          <a:bodyPr vert="horz" lIns="91428" tIns="45714" rIns="91428" bIns="45714"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0" y="9440647"/>
            <a:ext cx="2949787" cy="498692"/>
          </a:xfrm>
          <a:prstGeom prst="rect">
            <a:avLst/>
          </a:prstGeom>
        </p:spPr>
        <p:txBody>
          <a:bodyPr vert="horz" lIns="91428" tIns="45714" rIns="91428" bIns="45714" rtlCol="0" anchor="b"/>
          <a:lstStyle>
            <a:lvl1pPr algn="r">
              <a:defRPr sz="1200"/>
            </a:lvl1pPr>
          </a:lstStyle>
          <a:p>
            <a:pPr rtl="0"/>
            <a:fld id="{1604A0D4-B89B-4ADD-AF9E-38636B40EE4E}"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40" y="0"/>
            <a:ext cx="2949787" cy="498693"/>
          </a:xfrm>
          <a:prstGeom prst="rect">
            <a:avLst/>
          </a:prstGeom>
        </p:spPr>
        <p:txBody>
          <a:bodyPr vert="horz" lIns="91428" tIns="45714" rIns="91428" bIns="45714" rtlCol="0"/>
          <a:lstStyle>
            <a:lvl1pPr algn="r">
              <a:defRPr sz="1200">
                <a:latin typeface="Meiryo UI" panose="020B0604030504040204" pitchFamily="50" charset="-128"/>
                <a:ea typeface="Meiryo UI" panose="020B0604030504040204" pitchFamily="50" charset="-128"/>
              </a:defRPr>
            </a:lvl1pPr>
          </a:lstStyle>
          <a:p>
            <a:fld id="{15F51FCC-6853-4383-B2F8-998AA394481E}" type="datetime4">
              <a:rPr lang="ja-JP" altLang="en-US" smtClean="0"/>
              <a:pPr/>
              <a:t>2021年3月26日</a:t>
            </a:fld>
            <a:endParaRPr 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8" tIns="45714" rIns="91428" bIns="45714" rtlCol="0" anchor="ctr"/>
          <a:lstStyle/>
          <a:p>
            <a:pPr rtl="0"/>
            <a:endParaRPr lang="ja-JP" altLang="en-US" noProof="0" dirty="0"/>
          </a:p>
        </p:txBody>
      </p:sp>
      <p:sp>
        <p:nvSpPr>
          <p:cNvPr id="5" name="ノート プレースホルダー 4"/>
          <p:cNvSpPr>
            <a:spLocks noGrp="1"/>
          </p:cNvSpPr>
          <p:nvPr>
            <p:ph type="body" sz="quarter" idx="3"/>
          </p:nvPr>
        </p:nvSpPr>
        <p:spPr>
          <a:xfrm>
            <a:off x="680720" y="4783306"/>
            <a:ext cx="5445760" cy="3354527"/>
          </a:xfrm>
          <a:prstGeom prst="rect">
            <a:avLst/>
          </a:prstGeom>
        </p:spPr>
        <p:txBody>
          <a:bodyPr vert="horz" lIns="91428" tIns="45714" rIns="91428" bIns="45714"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4" rIns="91428" bIns="45714"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4" rIns="91428" bIns="45714" rtlCol="0" anchor="b"/>
          <a:lstStyle>
            <a:lvl1pPr algn="r">
              <a:defRPr sz="1200">
                <a:latin typeface="Meiryo UI" panose="020B0604030504040204" pitchFamily="50" charset="-128"/>
                <a:ea typeface="Meiryo UI" panose="020B0604030504040204" pitchFamily="50" charset="-128"/>
              </a:defRPr>
            </a:lvl1pPr>
          </a:lstStyle>
          <a:p>
            <a:fld id="{82869989-EB00-4EE7-BCB5-25BDC5BB29F8}" type="slidenum">
              <a:rPr lang="en-US" altLang="ja-JP" smtClean="0"/>
              <a:pPr/>
              <a:t>‹#›</a:t>
            </a:fld>
            <a:endParaRPr lang="ja-JP"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280">
              <a:defRPr/>
            </a:pPr>
            <a:fld id="{82869989-EB00-4EE7-BCB5-25BDC5BB29F8}" type="slidenum">
              <a:rPr lang="en-US" altLang="ja-JP">
                <a:solidFill>
                  <a:srgbClr val="2D2E2D"/>
                </a:solidFill>
              </a:rPr>
              <a:pPr defTabSz="914280">
                <a:defRPr/>
              </a:pPr>
              <a:t>1</a:t>
            </a:fld>
            <a:endParaRPr lang="ja-JP" altLang="en-US" dirty="0">
              <a:solidFill>
                <a:srgbClr val="2D2E2D"/>
              </a:solidFill>
            </a:endParaRPr>
          </a:p>
        </p:txBody>
      </p:sp>
    </p:spTree>
    <p:extLst>
      <p:ext uri="{BB962C8B-B14F-4D97-AF65-F5344CB8AC3E}">
        <p14:creationId xmlns:p14="http://schemas.microsoft.com/office/powerpoint/2010/main" val="2561514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5" name="グループ 4"/>
          <p:cNvGrpSpPr/>
          <p:nvPr userDrawn="1"/>
        </p:nvGrpSpPr>
        <p:grpSpPr bwMode="hidden">
          <a:xfrm>
            <a:off x="-1" y="0"/>
            <a:ext cx="12192002" cy="6858000"/>
            <a:chOff x="-1" y="0"/>
            <a:chExt cx="12192002" cy="6858000"/>
          </a:xfrm>
        </p:grpSpPr>
        <p:cxnSp>
          <p:nvCxnSpPr>
            <p:cNvPr id="6" name="直線​​コネクタ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グループ 22"/>
            <p:cNvGrpSpPr/>
            <p:nvPr userDrawn="1"/>
          </p:nvGrpSpPr>
          <p:grpSpPr bwMode="hidden">
            <a:xfrm>
              <a:off x="-1" y="0"/>
              <a:ext cx="12192001" cy="6858000"/>
              <a:chOff x="-1" y="0"/>
              <a:chExt cx="12192001" cy="6858000"/>
            </a:xfrm>
          </p:grpSpPr>
          <p:cxnSp>
            <p:nvCxnSpPr>
              <p:cNvPr id="41" name="直線​​コネクタ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グループ 45"/>
              <p:cNvGrpSpPr/>
              <p:nvPr/>
            </p:nvGrpSpPr>
            <p:grpSpPr bwMode="hidden">
              <a:xfrm>
                <a:off x="6327885" y="0"/>
                <a:ext cx="5864115" cy="5898673"/>
                <a:chOff x="6327885" y="0"/>
                <a:chExt cx="5864115" cy="5898673"/>
              </a:xfrm>
            </p:grpSpPr>
            <p:cxnSp>
              <p:nvCxnSpPr>
                <p:cNvPr id="52" name="直線​​コネクタ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線​​コネクタ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グループ 23"/>
            <p:cNvGrpSpPr/>
            <p:nvPr userDrawn="1"/>
          </p:nvGrpSpPr>
          <p:grpSpPr bwMode="hidden">
            <a:xfrm flipH="1">
              <a:off x="0" y="0"/>
              <a:ext cx="12192001" cy="6858000"/>
              <a:chOff x="-1" y="0"/>
              <a:chExt cx="12192001" cy="6858000"/>
            </a:xfrm>
          </p:grpSpPr>
          <p:cxnSp>
            <p:nvCxnSpPr>
              <p:cNvPr id="25" name="直線コネクタ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グループ 29"/>
              <p:cNvGrpSpPr/>
              <p:nvPr/>
            </p:nvGrpSpPr>
            <p:grpSpPr bwMode="hidden">
              <a:xfrm>
                <a:off x="6327885" y="0"/>
                <a:ext cx="5864115" cy="5898673"/>
                <a:chOff x="6327885" y="0"/>
                <a:chExt cx="5864115" cy="5898673"/>
              </a:xfrm>
            </p:grpSpPr>
            <p:cxnSp>
              <p:nvCxnSpPr>
                <p:cNvPr id="36" name="直線​​コネクタ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ctrTitle"/>
          </p:nvPr>
        </p:nvSpPr>
        <p:spPr>
          <a:xfrm>
            <a:off x="1293845" y="1909346"/>
            <a:ext cx="9604310" cy="3383280"/>
          </a:xfrm>
        </p:spPr>
        <p:txBody>
          <a:bodyPr rtlCol="0" anchor="b">
            <a:normAutofit/>
          </a:bodyPr>
          <a:lstStyle>
            <a:lvl1pPr algn="l">
              <a:lnSpc>
                <a:spcPct val="100000"/>
              </a:lnSpc>
              <a:defRPr sz="8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cxnSp>
        <p:nvCxnSpPr>
          <p:cNvPr id="58" name="直線​​コネクタ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65F5401F-9999-454F-9A7B-F9B89ED9C91A}" type="datetime4">
              <a:rPr lang="ja-JP" altLang="en-US" smtClean="0"/>
              <a:t>2021年3月26日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09314" y="489856"/>
            <a:ext cx="1687286" cy="5301343"/>
          </a:xfrm>
        </p:spPr>
        <p:txBody>
          <a:bodyPr vert="eaVert"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a:xfrm>
            <a:off x="1295399" y="489856"/>
            <a:ext cx="7587344" cy="5301343"/>
          </a:xfrm>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955442DE-D790-4AF6-98D1-6BB366851DDC}" type="datetime4">
              <a:rPr lang="ja-JP" altLang="en-US" smtClean="0"/>
              <a:t>2021年3月26日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A4D23076-6C35-4239-BC7E-18BC21FEEE34}" type="datetime4">
              <a:rPr lang="ja-JP" altLang="en-US" smtClean="0"/>
              <a:t>2021年3月26日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グループ 6"/>
          <p:cNvGrpSpPr/>
          <p:nvPr userDrawn="1"/>
        </p:nvGrpSpPr>
        <p:grpSpPr bwMode="hidden">
          <a:xfrm>
            <a:off x="-1" y="0"/>
            <a:ext cx="12192002" cy="6858000"/>
            <a:chOff x="-1" y="0"/>
            <a:chExt cx="12192002" cy="6858000"/>
          </a:xfrm>
        </p:grpSpPr>
        <p:cxnSp>
          <p:nvCxnSpPr>
            <p:cNvPr id="8" name="直線​​コネクタ(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ja-JP" altLang="en-US" noProof="0"/>
              <a:t>マスター テキストの書式設定</a:t>
            </a:r>
          </a:p>
        </p:txBody>
      </p:sp>
      <p:cxnSp>
        <p:nvCxnSpPr>
          <p:cNvPr id="58" name="直線​​コネクタ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5EF484AD-21EA-4628-86BB-EA326AE28F68}" type="datetime4">
              <a:rPr lang="ja-JP" altLang="en-US" smtClean="0"/>
              <a:t>2021年3月26日</a:t>
            </a:fld>
            <a:endParaRPr lang="en-US"/>
          </a:p>
        </p:txBody>
      </p:sp>
      <p:sp>
        <p:nvSpPr>
          <p:cNvPr id="7" name="スライド番号プレースホルダー 6"/>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C4818A72-7BCB-4800-828E-D7E851401F62}" type="datetime4">
              <a:rPr lang="ja-JP" altLang="en-US" smtClean="0"/>
              <a:t>2021年3月26日</a:t>
            </a:fld>
            <a:endParaRPr lang="en-US"/>
          </a:p>
        </p:txBody>
      </p:sp>
      <p:sp>
        <p:nvSpPr>
          <p:cNvPr id="9" name="スライド番号プレースホルダー 8"/>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1A130545-DC52-4BAC-BC78-237D4702162D}" type="datetime4">
              <a:rPr lang="ja-JP" altLang="en-US" smtClean="0"/>
              <a:t>2021年3月26日</a:t>
            </a:fld>
            <a:endParaRPr lang="en-US"/>
          </a:p>
        </p:txBody>
      </p:sp>
      <p:sp>
        <p:nvSpPr>
          <p:cNvPr id="5" name="スライド番号プレースホルダー 4"/>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BCE75A9F-D334-4A20-83DC-80F1FE2C6ED9}" type="datetime4">
              <a:rPr lang="ja-JP" altLang="en-US" smtClean="0"/>
              <a:t>2021年3月26日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グループ 8"/>
          <p:cNvGrpSpPr/>
          <p:nvPr userDrawn="1"/>
        </p:nvGrpSpPr>
        <p:grpSpPr bwMode="hidden">
          <a:xfrm>
            <a:off x="-1" y="0"/>
            <a:ext cx="12192002"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sp>
        <p:nvSpPr>
          <p:cNvPr id="2" name="タイトル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cxnSp>
        <p:nvCxnSpPr>
          <p:cNvPr id="60" name="直線​​コネクタ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lvl1pPr>
              <a:defRPr>
                <a:solidFill>
                  <a:schemeClr val="bg1"/>
                </a:solidFill>
              </a:defRPr>
            </a:lvl1pPr>
          </a:lstStyle>
          <a:p>
            <a:pPr rtl="0"/>
            <a:fld id="{156F9F9B-6ABB-4874-AC08-5F1C82329193}" type="datetime4">
              <a:rPr lang="ja-JP" altLang="en-US" smtClean="0"/>
              <a:t>2021年3月26日</a:t>
            </a:fld>
            <a:endParaRPr lang="en-US"/>
          </a:p>
        </p:txBody>
      </p:sp>
      <p:sp>
        <p:nvSpPr>
          <p:cNvPr id="8" name="スライド番号プレースホルダー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グループ 7"/>
          <p:cNvGrpSpPr/>
          <p:nvPr/>
        </p:nvGrpSpPr>
        <p:grpSpPr bwMode="hidden">
          <a:xfrm>
            <a:off x="-1" y="0"/>
            <a:ext cx="12192002"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cxnSp>
        <p:nvCxnSpPr>
          <p:cNvPr id="59" name="直線​​コネクタ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図を追加</a:t>
            </a:r>
            <a:endParaRPr lang="ja-JP" altLang="en-US" noProof="0" dirty="0"/>
          </a:p>
        </p:txBody>
      </p:sp>
      <p:sp>
        <p:nvSpPr>
          <p:cNvPr id="4" name="テキスト プレースホルダー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グループ 95"/>
          <p:cNvGrpSpPr/>
          <p:nvPr/>
        </p:nvGrpSpPr>
        <p:grpSpPr bwMode="hidden">
          <a:xfrm>
            <a:off x="-1" y="-195943"/>
            <a:ext cx="12192002" cy="6858000"/>
            <a:chOff x="-1" y="0"/>
            <a:chExt cx="12192002" cy="6858000"/>
          </a:xfrm>
        </p:grpSpPr>
        <p:cxnSp>
          <p:nvCxnSpPr>
            <p:cNvPr id="97" name="直線​​コネクタ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148" name="直線​​コネクタ 147"/>
          <p:cNvCxnSpPr/>
          <p:nvPr/>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フッター プレースホルダー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4" name="日付プレースホルダー 3"/>
          <p:cNvSpPr>
            <a:spLocks noGrp="1"/>
          </p:cNvSpPr>
          <p:nvPr>
            <p:ph type="dt" sz="half" idx="2"/>
          </p:nvPr>
        </p:nvSpPr>
        <p:spPr>
          <a:xfrm>
            <a:off x="9294042" y="6289679"/>
            <a:ext cx="1332000"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AE256363-F777-4CDC-B7B0-13449133AA3E}" type="datetime4">
              <a:rPr lang="ja-JP" altLang="en-US" smtClean="0"/>
              <a:t>2021年3月26日</a:t>
            </a:fld>
            <a:endParaRPr lang="ja-JP" altLang="en-US" dirty="0"/>
          </a:p>
        </p:txBody>
      </p:sp>
      <p:sp>
        <p:nvSpPr>
          <p:cNvPr id="6" name="スライド番号プレースホルダー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タイトル 1">
            <a:extLst>
              <a:ext uri="{FF2B5EF4-FFF2-40B4-BE49-F238E27FC236}">
                <a16:creationId xmlns:a16="http://schemas.microsoft.com/office/drawing/2014/main" id="{54584440-CE8B-4A4B-ADA9-E86197C5A858}"/>
              </a:ext>
            </a:extLst>
          </p:cNvPr>
          <p:cNvSpPr txBox="1">
            <a:spLocks/>
          </p:cNvSpPr>
          <p:nvPr/>
        </p:nvSpPr>
        <p:spPr>
          <a:xfrm>
            <a:off x="1428" y="4647"/>
            <a:ext cx="12204000" cy="540000"/>
          </a:xfrm>
          <a:prstGeom prst="rect">
            <a:avLst/>
          </a:prstGeom>
          <a:solidFill>
            <a:schemeClr val="accent1">
              <a:lumMod val="75000"/>
            </a:schemeClr>
          </a:solidFill>
          <a:effectLst>
            <a:outerShdw blurRad="50800" dist="38100" dir="5400000" algn="t" rotWithShape="0">
              <a:prstClr val="black">
                <a:alpha val="40000"/>
              </a:prstClr>
            </a:outerShdw>
          </a:effectLst>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lvl="0" algn="ctr">
              <a:lnSpc>
                <a:spcPts val="3500"/>
              </a:lnSpc>
              <a:defRPr/>
            </a:pPr>
            <a:r>
              <a:rPr lang="ja-JP" altLang="en-US" sz="2400" noProof="0" dirty="0">
                <a:solidFill>
                  <a:schemeClr val="bg1">
                    <a:lumMod val="95000"/>
                  </a:schemeClr>
                </a:solidFill>
                <a:latin typeface="UD デジタル 教科書体 NK-B" panose="02020700000000000000" pitchFamily="18" charset="-128"/>
                <a:ea typeface="UD デジタル 教科書体 NK-B" panose="02020700000000000000" pitchFamily="18" charset="-128"/>
              </a:rPr>
              <a:t>　</a:t>
            </a:r>
            <a:r>
              <a:rPr lang="ja-JP" altLang="en-US" sz="2400" dirty="0" smtClean="0">
                <a:solidFill>
                  <a:schemeClr val="bg1">
                    <a:lumMod val="95000"/>
                  </a:schemeClr>
                </a:solidFill>
                <a:latin typeface="UD デジタル 教科書体 NK-B" panose="02020700000000000000" pitchFamily="18" charset="-128"/>
                <a:ea typeface="UD デジタル 教科書体 NK-B" panose="02020700000000000000" pitchFamily="18" charset="-128"/>
              </a:rPr>
              <a:t>国際金融都市</a:t>
            </a:r>
            <a:r>
              <a:rPr lang="en-US" altLang="ja-JP" sz="2400" dirty="0" smtClean="0">
                <a:solidFill>
                  <a:schemeClr val="bg1">
                    <a:lumMod val="95000"/>
                  </a:schemeClr>
                </a:solidFill>
                <a:latin typeface="UD デジタル 教科書体 NK-B" panose="02020700000000000000" pitchFamily="18" charset="-128"/>
                <a:ea typeface="UD デジタル 教科書体 NK-B" panose="02020700000000000000" pitchFamily="18" charset="-128"/>
              </a:rPr>
              <a:t>OSAKA</a:t>
            </a:r>
            <a:r>
              <a:rPr lang="ja-JP" altLang="en-US" sz="2400" dirty="0" smtClean="0">
                <a:solidFill>
                  <a:schemeClr val="bg1">
                    <a:lumMod val="95000"/>
                  </a:schemeClr>
                </a:solidFill>
                <a:latin typeface="UD デジタル 教科書体 NK-B" panose="02020700000000000000" pitchFamily="18" charset="-128"/>
                <a:ea typeface="UD デジタル 教科書体 NK-B" panose="02020700000000000000" pitchFamily="18" charset="-128"/>
              </a:rPr>
              <a:t>推進</a:t>
            </a:r>
            <a:r>
              <a:rPr lang="ja-JP" altLang="en-US" sz="2400" dirty="0">
                <a:solidFill>
                  <a:schemeClr val="bg1">
                    <a:lumMod val="95000"/>
                  </a:schemeClr>
                </a:solidFill>
                <a:latin typeface="UD デジタル 教科書体 NK-B" panose="02020700000000000000" pitchFamily="18" charset="-128"/>
                <a:ea typeface="UD デジタル 教科書体 NK-B" panose="02020700000000000000" pitchFamily="18" charset="-128"/>
              </a:rPr>
              <a:t>委員会の推進体制について　　　</a:t>
            </a:r>
            <a:endParaRPr kumimoji="1" lang="ja-JP" altLang="en-US" sz="1800" b="1" i="0" u="none" strike="noStrike" kern="1200" cap="none" spc="0" normalizeH="0" baseline="0" noProof="0" dirty="0">
              <a:ln>
                <a:noFill/>
              </a:ln>
              <a:solidFill>
                <a:schemeClr val="bg1">
                  <a:lumMod val="95000"/>
                </a:schemeClr>
              </a:solidFill>
              <a:effectLst/>
              <a:uLnTx/>
              <a:uFillTx/>
              <a:latin typeface="UD デジタル 教科書体 NK-B" panose="02020700000000000000" pitchFamily="18" charset="-128"/>
              <a:ea typeface="UD デジタル 教科書体 NK-B" panose="020207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77064006"/>
              </p:ext>
            </p:extLst>
          </p:nvPr>
        </p:nvGraphicFramePr>
        <p:xfrm>
          <a:off x="613611" y="835772"/>
          <a:ext cx="11105147" cy="6055360"/>
        </p:xfrm>
        <a:graphic>
          <a:graphicData uri="http://schemas.openxmlformats.org/drawingml/2006/table">
            <a:tbl>
              <a:tblPr firstRow="1" bandRow="1">
                <a:tableStyleId>{2D5ABB26-0587-4C30-8999-92F81FD0307C}</a:tableStyleId>
              </a:tblPr>
              <a:tblGrid>
                <a:gridCol w="1155015">
                  <a:extLst>
                    <a:ext uri="{9D8B030D-6E8A-4147-A177-3AD203B41FA5}">
                      <a16:colId xmlns:a16="http://schemas.microsoft.com/office/drawing/2014/main" val="20000"/>
                    </a:ext>
                  </a:extLst>
                </a:gridCol>
                <a:gridCol w="9950132">
                  <a:extLst>
                    <a:ext uri="{9D8B030D-6E8A-4147-A177-3AD203B41FA5}">
                      <a16:colId xmlns:a16="http://schemas.microsoft.com/office/drawing/2014/main" val="20001"/>
                    </a:ext>
                  </a:extLst>
                </a:gridCol>
              </a:tblGrid>
              <a:tr h="0">
                <a:tc>
                  <a:txBody>
                    <a:bodyPr/>
                    <a:lstStyle/>
                    <a:p>
                      <a:pPr>
                        <a:lnSpc>
                          <a:spcPts val="2000"/>
                        </a:lnSpc>
                        <a:spcBef>
                          <a:spcPts val="0"/>
                        </a:spcBef>
                        <a:spcAft>
                          <a:spcPts val="0"/>
                        </a:spcAft>
                      </a:pPr>
                      <a:r>
                        <a:rPr kumimoji="1" lang="ja-JP" altLang="en-US" sz="1400" dirty="0">
                          <a:latin typeface="UD デジタル 教科書体 NK-B" panose="02020700000000000000" pitchFamily="18" charset="-128"/>
                          <a:ea typeface="UD デジタル 教科書体 NK-B" panose="02020700000000000000" pitchFamily="18" charset="-128"/>
                        </a:rPr>
                        <a:t>目的</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tc>
                <a:tc>
                  <a:txBody>
                    <a:bodyPr/>
                    <a:lstStyle/>
                    <a:p>
                      <a:pPr>
                        <a:lnSpc>
                          <a:spcPts val="2000"/>
                        </a:lnSpc>
                        <a:spcBef>
                          <a:spcPts val="0"/>
                        </a:spcBef>
                        <a:spcAft>
                          <a:spcPts val="0"/>
                        </a:spcAft>
                      </a:pPr>
                      <a:r>
                        <a:rPr kumimoji="1" lang="ja-JP" altLang="en-US" sz="1400" baseline="0" dirty="0">
                          <a:latin typeface="UD デジタル 教科書体 NK-R" panose="02020400000000000000" pitchFamily="18" charset="-128"/>
                          <a:ea typeface="UD デジタル 教科書体 NK-R" panose="02020400000000000000" pitchFamily="18" charset="-128"/>
                        </a:rPr>
                        <a:t>▼行政機関、経済界、各種団体等が協力し、大阪における国際金融都市の実現に向けて取組みを推進</a:t>
                      </a:r>
                      <a:endParaRPr kumimoji="1" lang="en-US" altLang="ja-JP" sz="1400" b="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0"/>
                  </a:ext>
                </a:extLst>
              </a:tr>
              <a:tr h="370840">
                <a:tc>
                  <a:txBody>
                    <a:bodyPr/>
                    <a:lstStyle/>
                    <a:p>
                      <a:pPr algn="l">
                        <a:lnSpc>
                          <a:spcPts val="500"/>
                        </a:lnSpc>
                        <a:spcBef>
                          <a:spcPts val="0"/>
                        </a:spcBef>
                        <a:spcAft>
                          <a:spcPts val="0"/>
                        </a:spcAft>
                      </a:pP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l">
                        <a:lnSpc>
                          <a:spcPts val="2000"/>
                        </a:lnSpc>
                        <a:spcBef>
                          <a:spcPts val="0"/>
                        </a:spcBef>
                        <a:spcAft>
                          <a:spcPts val="0"/>
                        </a:spcAft>
                      </a:pP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所掌</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事項</a:t>
                      </a:r>
                    </a:p>
                  </a:txBody>
                  <a:tcPr/>
                </a:tc>
                <a:tc>
                  <a:txBody>
                    <a:bodyPr/>
                    <a:lstStyle/>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❶</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国際金融都市の実現に向けての調査・</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研究</a:t>
                      </a:r>
                      <a:r>
                        <a:rPr kumimoji="1" lang="ja-JP" altLang="en-US" sz="1400" baseline="0" dirty="0">
                          <a:latin typeface="UD デジタル 教科書体 NK-R" panose="02020400000000000000" pitchFamily="18" charset="-128"/>
                          <a:ea typeface="UD デジタル 教科書体 NK-R" panose="02020400000000000000" pitchFamily="18" charset="-128"/>
                        </a:rPr>
                        <a:t> </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            ❷</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国際金融都市の実現に向けた環境整備に関する協議・調整</a:t>
                      </a: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a:latin typeface="UD デジタル 教科書体 NK-R" panose="02020400000000000000" pitchFamily="18" charset="-128"/>
                          <a:ea typeface="UD デジタル 教科書体 NK-R" panose="02020400000000000000" pitchFamily="18" charset="-128"/>
                        </a:rPr>
                        <a:t>❸金融に関係する団体、業界等との意見交換・</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連携      ❹</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国際金融都市に関連する情報発信、要望</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活動</a:t>
                      </a: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❺その他、委員会</a:t>
                      </a:r>
                      <a:r>
                        <a:rPr kumimoji="1" lang="ja-JP" altLang="en-US" sz="1400" baseline="0" dirty="0">
                          <a:latin typeface="UD デジタル 教科書体 NK-R" panose="02020400000000000000" pitchFamily="18" charset="-128"/>
                          <a:ea typeface="UD デジタル 教科書体 NK-R" panose="02020400000000000000" pitchFamily="18" charset="-128"/>
                        </a:rPr>
                        <a:t>の目的を達成するために必要な事項</a:t>
                      </a:r>
                      <a:endParaRPr kumimoji="1" lang="ja-JP" altLang="en-US" sz="14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1"/>
                  </a:ext>
                </a:extLst>
              </a:tr>
              <a:tr h="370840">
                <a:tc>
                  <a:txBody>
                    <a:bodyPr/>
                    <a:lstStyle/>
                    <a:p>
                      <a:pPr>
                        <a:lnSpc>
                          <a:spcPts val="500"/>
                        </a:lnSpc>
                        <a:spcBef>
                          <a:spcPts val="0"/>
                        </a:spcBef>
                        <a:spcAft>
                          <a:spcPts val="0"/>
                        </a:spcAft>
                      </a:pP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nSpc>
                          <a:spcPts val="2000"/>
                        </a:lnSpc>
                        <a:spcBef>
                          <a:spcPts val="0"/>
                        </a:spcBef>
                        <a:spcAft>
                          <a:spcPts val="0"/>
                        </a:spcAft>
                      </a:pPr>
                      <a:r>
                        <a:rPr kumimoji="1" lang="ja-JP" altLang="en-US" sz="1400" dirty="0" smtClean="0">
                          <a:latin typeface="UD デジタル 教科書体 NK-B" panose="02020700000000000000" pitchFamily="18" charset="-128"/>
                          <a:ea typeface="UD デジタル 教科書体 NK-B" panose="02020700000000000000" pitchFamily="18" charset="-128"/>
                        </a:rPr>
                        <a:t>構成員</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tc>
                <a:tc>
                  <a:txBody>
                    <a:bodyPr/>
                    <a:lstStyle/>
                    <a:p>
                      <a:pPr>
                        <a:lnSpc>
                          <a:spcPts val="500"/>
                        </a:lnSpc>
                        <a:spcBef>
                          <a:spcPts val="0"/>
                        </a:spcBef>
                        <a:spcAft>
                          <a:spcPts val="0"/>
                        </a:spcAft>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400" baseline="0" dirty="0">
                          <a:latin typeface="UD デジタル 教科書体 NK-R" panose="02020400000000000000" pitchFamily="18" charset="-128"/>
                          <a:ea typeface="UD デジタル 教科書体 NK-R" panose="02020400000000000000" pitchFamily="18" charset="-128"/>
                        </a:rPr>
                        <a:t>委員（委員会の</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目的に</a:t>
                      </a:r>
                      <a:r>
                        <a:rPr kumimoji="1" lang="ja-JP" altLang="en-US" sz="1400" baseline="0" dirty="0">
                          <a:latin typeface="UD デジタル 教科書体 NK-R" panose="02020400000000000000" pitchFamily="18" charset="-128"/>
                          <a:ea typeface="UD デジタル 教科書体 NK-R" panose="02020400000000000000" pitchFamily="18" charset="-128"/>
                        </a:rPr>
                        <a:t>賛同し、国際金融都市の実現に貢献することができる法人又は団体を代表する者）</a:t>
                      </a: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a:latin typeface="UD デジタル 教科書体 NK-R" panose="02020400000000000000" pitchFamily="18" charset="-128"/>
                          <a:ea typeface="UD デジタル 教科書体 NK-R" panose="02020400000000000000" pitchFamily="18" charset="-128"/>
                        </a:rPr>
                        <a:t>　　＊行政機関、経済団体、民間事</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業者等 </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１名（２０２１</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.3.29</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現在）　　　</a:t>
                      </a:r>
                      <a:endPar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▼オブザーバー（第三者的立場から助言・協力ができる法人又は団体）　</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業界団体等 ７団体（</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2021.3.29</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現在）</a:t>
                      </a:r>
                      <a:endParaRPr kumimoji="1" lang="en-US" altLang="ja-JP" sz="14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2"/>
                  </a:ext>
                </a:extLst>
              </a:tr>
              <a:tr h="2974215">
                <a:tc>
                  <a:txBody>
                    <a:bodyPr/>
                    <a:lstStyle/>
                    <a:p>
                      <a:pPr>
                        <a:lnSpc>
                          <a:spcPts val="500"/>
                        </a:lnSpc>
                        <a:spcBef>
                          <a:spcPts val="0"/>
                        </a:spcBef>
                        <a:spcAft>
                          <a:spcPts val="0"/>
                        </a:spcAft>
                      </a:pP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nSpc>
                          <a:spcPts val="500"/>
                        </a:lnSpc>
                        <a:spcBef>
                          <a:spcPts val="0"/>
                        </a:spcBef>
                        <a:spcAft>
                          <a:spcPts val="0"/>
                        </a:spcAft>
                      </a:pP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nSpc>
                          <a:spcPts val="2000"/>
                        </a:lnSpc>
                        <a:spcBef>
                          <a:spcPts val="0"/>
                        </a:spcBef>
                        <a:spcAft>
                          <a:spcPts val="0"/>
                        </a:spcAft>
                      </a:pPr>
                      <a:r>
                        <a:rPr kumimoji="1" lang="ja-JP" altLang="en-US" sz="1400" dirty="0" smtClean="0">
                          <a:latin typeface="UD デジタル 教科書体 NK-B" panose="02020700000000000000" pitchFamily="18" charset="-128"/>
                          <a:ea typeface="UD デジタル 教科書体 NK-B" panose="02020700000000000000" pitchFamily="18" charset="-128"/>
                        </a:rPr>
                        <a:t>推進</a:t>
                      </a:r>
                      <a:r>
                        <a:rPr kumimoji="1" lang="ja-JP" altLang="en-US" sz="1400" dirty="0">
                          <a:latin typeface="UD デジタル 教科書体 NK-B" panose="02020700000000000000" pitchFamily="18" charset="-128"/>
                          <a:ea typeface="UD デジタル 教科書体 NK-B" panose="02020700000000000000" pitchFamily="18" charset="-128"/>
                        </a:rPr>
                        <a:t>体制</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tc>
                <a:tc>
                  <a:txBody>
                    <a:bodyPr/>
                    <a:lstStyle/>
                    <a:p>
                      <a:pPr>
                        <a:lnSpc>
                          <a:spcPts val="500"/>
                        </a:lnSpc>
                        <a:spcBef>
                          <a:spcPts val="0"/>
                        </a:spcBef>
                        <a:spcAft>
                          <a:spcPts val="0"/>
                        </a:spcAft>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500"/>
                        </a:lnSpc>
                        <a:spcBef>
                          <a:spcPts val="0"/>
                        </a:spcBef>
                        <a:spcAft>
                          <a:spcPts val="0"/>
                        </a:spcAft>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国際金融都市の実現に向け、各構成員が円滑</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に所掌事項を推進できる</a:t>
                      </a:r>
                      <a:r>
                        <a:rPr kumimoji="1" lang="ja-JP" altLang="en-US" sz="1400" baseline="0" dirty="0">
                          <a:latin typeface="UD デジタル 教科書体 NK-R" panose="02020400000000000000" pitchFamily="18" charset="-128"/>
                          <a:ea typeface="UD デジタル 教科書体 NK-R" panose="02020400000000000000" pitchFamily="18" charset="-128"/>
                        </a:rPr>
                        <a:t>よう、構成員の中から</a:t>
                      </a:r>
                      <a:r>
                        <a:rPr kumimoji="1" lang="ja-JP" altLang="en-US" sz="1400" u="sng" baseline="0" dirty="0" smtClean="0">
                          <a:latin typeface="UD デジタル 教科書体 NK-B" panose="02020700000000000000" pitchFamily="18" charset="-128"/>
                          <a:ea typeface="UD デジタル 教科書体 NK-B" panose="02020700000000000000" pitchFamily="18" charset="-128"/>
                        </a:rPr>
                        <a:t>会長、副会長</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を選任</a:t>
                      </a:r>
                      <a:r>
                        <a:rPr kumimoji="1" lang="ja-JP" altLang="en-US" sz="1400" baseline="0" dirty="0">
                          <a:latin typeface="UD デジタル 教科書体 NK-R" panose="02020400000000000000" pitchFamily="18" charset="-128"/>
                          <a:ea typeface="UD デジタル 教科書体 NK-R" panose="02020400000000000000" pitchFamily="18" charset="-128"/>
                        </a:rPr>
                        <a:t>し</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a:t>
                      </a: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　　以下</a:t>
                      </a:r>
                      <a:r>
                        <a:rPr kumimoji="1" lang="ja-JP" altLang="en-US" sz="1400" baseline="0" dirty="0">
                          <a:latin typeface="UD デジタル 教科書体 NK-R" panose="02020400000000000000" pitchFamily="18" charset="-128"/>
                          <a:ea typeface="UD デジタル 教科書体 NK-R" panose="02020400000000000000" pitchFamily="18" charset="-128"/>
                        </a:rPr>
                        <a:t>の体制を</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構築（事務局</a:t>
                      </a:r>
                      <a:r>
                        <a:rPr kumimoji="1" lang="ja-JP" altLang="en-US" sz="1400" baseline="0" dirty="0">
                          <a:latin typeface="UD デジタル 教科書体 NK-R" panose="02020400000000000000" pitchFamily="18" charset="-128"/>
                          <a:ea typeface="UD デジタル 教科書体 NK-R" panose="02020400000000000000" pitchFamily="18" charset="-128"/>
                        </a:rPr>
                        <a:t>は大阪府・</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大阪市、会長</a:t>
                      </a:r>
                      <a:r>
                        <a:rPr kumimoji="1" lang="ja-JP" altLang="en-US" sz="1400" baseline="0" dirty="0">
                          <a:latin typeface="UD デジタル 教科書体 NK-R" panose="02020400000000000000" pitchFamily="18" charset="-128"/>
                          <a:ea typeface="UD デジタル 教科書体 NK-R" panose="02020400000000000000" pitchFamily="18" charset="-128"/>
                        </a:rPr>
                        <a:t>は委員の中から互選</a:t>
                      </a:r>
                      <a:r>
                        <a:rPr kumimoji="1" lang="ja-JP" altLang="en-US" sz="1400" baseline="0" dirty="0">
                          <a:solidFill>
                            <a:schemeClr val="tx1"/>
                          </a:solidFill>
                          <a:latin typeface="UD デジタル 教科書体 NK-R" panose="02020400000000000000" pitchFamily="18" charset="-128"/>
                          <a:ea typeface="UD デジタル 教科書体 NK-R" panose="02020400000000000000" pitchFamily="18" charset="-128"/>
                        </a:rPr>
                        <a:t>、副会長は委員の中から会長が指名）</a:t>
                      </a:r>
                      <a:endParaRPr kumimoji="1" lang="en-US" altLang="ja-JP" sz="14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spc="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spc="0" baseline="0" dirty="0">
                        <a:latin typeface="UD デジタル 教科書体 NK-R" panose="02020400000000000000" pitchFamily="18" charset="-128"/>
                        <a:ea typeface="UD デジタル 教科書体 NK-R" panose="02020400000000000000" pitchFamily="18" charset="-128"/>
                      </a:endParaRPr>
                    </a:p>
                    <a:p>
                      <a:pPr>
                        <a:lnSpc>
                          <a:spcPts val="800"/>
                        </a:lnSpc>
                        <a:spcBef>
                          <a:spcPts val="0"/>
                        </a:spcBef>
                        <a:spcAft>
                          <a:spcPts val="0"/>
                        </a:spcAft>
                      </a:pPr>
                      <a:endParaRPr kumimoji="1" lang="en-US" altLang="ja-JP" sz="1400" spc="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　　　　</a:t>
                      </a:r>
                      <a:r>
                        <a:rPr kumimoji="1" lang="en-US" altLang="ja-JP" sz="1400" spc="-1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400" b="1" u="sng" spc="-10" baseline="0" dirty="0">
                          <a:latin typeface="UD デジタル 教科書体 NK-R" panose="02020400000000000000" pitchFamily="18" charset="-128"/>
                          <a:ea typeface="UD デジタル 教科書体 NK-R" panose="02020400000000000000" pitchFamily="18" charset="-128"/>
                        </a:rPr>
                        <a:t>アドバイザー（高い専門性を有する学識経験者</a:t>
                      </a:r>
                      <a:r>
                        <a:rPr kumimoji="1" lang="ja-JP" altLang="en-US" sz="1400" b="1" u="sng" spc="-10" baseline="0" dirty="0" smtClean="0">
                          <a:latin typeface="UD デジタル 教科書体 NK-R" panose="02020400000000000000" pitchFamily="18" charset="-128"/>
                          <a:ea typeface="UD デジタル 教科書体 NK-R" panose="02020400000000000000" pitchFamily="18" charset="-128"/>
                        </a:rPr>
                        <a:t>等）</a:t>
                      </a:r>
                      <a:r>
                        <a:rPr kumimoji="1" lang="ja-JP" altLang="en-US" sz="1400" b="1" u="none" spc="-10" baseline="0" dirty="0">
                          <a:latin typeface="UD デジタル 教科書体 NK-R" panose="02020400000000000000" pitchFamily="18" charset="-128"/>
                          <a:ea typeface="UD デジタル 教科書体 NK-R" panose="02020400000000000000" pitchFamily="18" charset="-128"/>
                        </a:rPr>
                        <a:t>　</a:t>
                      </a:r>
                      <a:endParaRPr kumimoji="1" lang="en-US" altLang="ja-JP" sz="1400" b="1" u="none" spc="-1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0" spc="-10" baseline="0" dirty="0">
                          <a:latin typeface="UD デジタル 教科書体 NK-R" panose="02020400000000000000" pitchFamily="18" charset="-128"/>
                          <a:ea typeface="UD デジタル 教科書体 NK-R" panose="02020400000000000000" pitchFamily="18" charset="-128"/>
                        </a:rPr>
                        <a:t>　　　　　部会（</a:t>
                      </a:r>
                      <a:r>
                        <a:rPr kumimoji="1" lang="ja-JP" altLang="en-US" sz="1400" spc="-10" baseline="0" dirty="0">
                          <a:latin typeface="UD デジタル 教科書体 NK-R" panose="02020400000000000000" pitchFamily="18" charset="-128"/>
                          <a:ea typeface="UD デジタル 教科書体 NK-R" panose="02020400000000000000" pitchFamily="18" charset="-128"/>
                        </a:rPr>
                        <a:t>総会</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・役員会・幹事会</a:t>
                      </a:r>
                      <a:r>
                        <a:rPr kumimoji="1" lang="ja-JP" altLang="en-US" sz="1400" spc="-10" baseline="0" dirty="0">
                          <a:latin typeface="UD デジタル 教科書体 NK-R" panose="02020400000000000000" pitchFamily="18" charset="-128"/>
                          <a:ea typeface="UD デジタル 教科書体 NK-R" panose="02020400000000000000" pitchFamily="18" charset="-128"/>
                        </a:rPr>
                        <a:t>）において、専門的な知見等を要する検討・審議を行う場合、当該分野</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の専門家をアドバイザーとし</a:t>
                      </a:r>
                      <a:endParaRPr kumimoji="1" lang="en-US" altLang="ja-JP" sz="1400" spc="-1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　　　　　</a:t>
                      </a:r>
                      <a:r>
                        <a:rPr kumimoji="1" lang="ja-JP" altLang="en-US" sz="1400" spc="-10" baseline="0" dirty="0" err="1" smtClean="0">
                          <a:latin typeface="UD デジタル 教科書体 NK-R" panose="02020400000000000000" pitchFamily="18" charset="-128"/>
                          <a:ea typeface="UD デジタル 教科書体 NK-R" panose="02020400000000000000" pitchFamily="18" charset="-128"/>
                        </a:rPr>
                        <a:t>て</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参画させ、意見</a:t>
                      </a:r>
                      <a:r>
                        <a:rPr kumimoji="1" lang="ja-JP" altLang="en-US" sz="1400" spc="-10" baseline="0" dirty="0">
                          <a:latin typeface="UD デジタル 教科書体 NK-R" panose="02020400000000000000" pitchFamily="18" charset="-128"/>
                          <a:ea typeface="UD デジタル 教科書体 NK-R" panose="02020400000000000000" pitchFamily="18" charset="-128"/>
                        </a:rPr>
                        <a:t>聴取や説明等を求めることができる</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a:t>
                      </a:r>
                      <a:endParaRPr kumimoji="1" lang="en-US" altLang="ja-JP" sz="1400" b="0" spc="-1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ja-JP" altLang="en-US" sz="1400" spc="-1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3"/>
                  </a:ext>
                </a:extLst>
              </a:tr>
            </a:tbl>
          </a:graphicData>
        </a:graphic>
      </p:graphicFrame>
      <p:sp>
        <p:nvSpPr>
          <p:cNvPr id="8" name="正方形/長方形 7"/>
          <p:cNvSpPr/>
          <p:nvPr/>
        </p:nvSpPr>
        <p:spPr>
          <a:xfrm>
            <a:off x="468663" y="832251"/>
            <a:ext cx="180000" cy="34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64647" y="1263555"/>
            <a:ext cx="180000" cy="8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a:off x="626250" y="1144219"/>
            <a:ext cx="11124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635113" y="2111707"/>
            <a:ext cx="11124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458937" y="2201524"/>
            <a:ext cx="176176" cy="7996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コネクタ 45"/>
          <p:cNvCxnSpPr/>
          <p:nvPr/>
        </p:nvCxnSpPr>
        <p:spPr>
          <a:xfrm>
            <a:off x="629030" y="2972402"/>
            <a:ext cx="11124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468647" y="3076792"/>
            <a:ext cx="180000" cy="345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539300708"/>
              </p:ext>
            </p:extLst>
          </p:nvPr>
        </p:nvGraphicFramePr>
        <p:xfrm>
          <a:off x="2033228" y="3673970"/>
          <a:ext cx="9685531" cy="1991360"/>
        </p:xfrm>
        <a:graphic>
          <a:graphicData uri="http://schemas.openxmlformats.org/drawingml/2006/table">
            <a:tbl>
              <a:tblPr firstRow="1" bandRow="1">
                <a:tableStyleId>{5940675A-B579-460E-94D1-54222C63F5DA}</a:tableStyleId>
              </a:tblPr>
              <a:tblGrid>
                <a:gridCol w="645578">
                  <a:extLst>
                    <a:ext uri="{9D8B030D-6E8A-4147-A177-3AD203B41FA5}">
                      <a16:colId xmlns:a16="http://schemas.microsoft.com/office/drawing/2014/main" val="1391393509"/>
                    </a:ext>
                  </a:extLst>
                </a:gridCol>
                <a:gridCol w="2009104">
                  <a:extLst>
                    <a:ext uri="{9D8B030D-6E8A-4147-A177-3AD203B41FA5}">
                      <a16:colId xmlns:a16="http://schemas.microsoft.com/office/drawing/2014/main" val="588612646"/>
                    </a:ext>
                  </a:extLst>
                </a:gridCol>
                <a:gridCol w="7030849">
                  <a:extLst>
                    <a:ext uri="{9D8B030D-6E8A-4147-A177-3AD203B41FA5}">
                      <a16:colId xmlns:a16="http://schemas.microsoft.com/office/drawing/2014/main" val="1371381249"/>
                    </a:ext>
                  </a:extLst>
                </a:gridCol>
              </a:tblGrid>
              <a:tr h="370840">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総会</a:t>
                      </a:r>
                    </a:p>
                  </a:txBody>
                  <a:tcPr>
                    <a:lnL w="19050" cap="flat" cmpd="sng" algn="ctr">
                      <a:solidFill>
                        <a:schemeClr val="accent4">
                          <a:lumMod val="50000"/>
                        </a:schemeClr>
                      </a:solidFill>
                      <a:prstDash val="solid"/>
                      <a:round/>
                      <a:headEnd type="none" w="med" len="med"/>
                      <a:tailEnd type="none" w="med" len="med"/>
                    </a:lnL>
                    <a:lnT w="19050" cap="flat" cmpd="sng" algn="ctr">
                      <a:solidFill>
                        <a:schemeClr val="accent4">
                          <a:lumMod val="50000"/>
                        </a:schemeClr>
                      </a:solidFill>
                      <a:prstDash val="solid"/>
                      <a:round/>
                      <a:headEnd type="none" w="med" len="med"/>
                      <a:tailEnd type="none" w="med" len="med"/>
                    </a:lnT>
                    <a:solidFill>
                      <a:schemeClr val="accent4">
                        <a:lumMod val="50000"/>
                      </a:schemeClr>
                    </a:solidFill>
                  </a:tcPr>
                </a:tc>
                <a:tc>
                  <a:txBody>
                    <a:bodyPr/>
                    <a:lstStyle/>
                    <a:p>
                      <a:pPr>
                        <a:lnSpc>
                          <a:spcPts val="1600"/>
                        </a:lnSpc>
                      </a:pPr>
                      <a:r>
                        <a:rPr kumimoji="1" lang="ja-JP" altLang="en-US" sz="1100" spc="0" baseline="0" dirty="0">
                          <a:latin typeface="UD デジタル 教科書体 NK-B" panose="02020700000000000000" pitchFamily="18" charset="-128"/>
                          <a:ea typeface="UD デジタル 教科書体 NK-B" panose="02020700000000000000" pitchFamily="18" charset="-128"/>
                        </a:rPr>
                        <a:t>会長、副会長</a:t>
                      </a:r>
                      <a:r>
                        <a:rPr kumimoji="1" lang="ja-JP" altLang="en-US" sz="1100" spc="0" baseline="0" dirty="0" smtClean="0">
                          <a:latin typeface="UD デジタル 教科書体 NK-B" panose="02020700000000000000" pitchFamily="18" charset="-128"/>
                          <a:ea typeface="UD デジタル 教科書体 NK-B" panose="02020700000000000000" pitchFamily="18" charset="-128"/>
                        </a:rPr>
                        <a:t>、委員、</a:t>
                      </a:r>
                      <a:endParaRPr kumimoji="1" lang="en-US" altLang="ja-JP" sz="1100" spc="0" baseline="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spc="0" baseline="0" dirty="0" smtClean="0">
                          <a:latin typeface="UD デジタル 教科書体 NK-B" panose="02020700000000000000" pitchFamily="18" charset="-128"/>
                          <a:ea typeface="UD デジタル 教科書体 NK-B" panose="02020700000000000000" pitchFamily="18" charset="-128"/>
                        </a:rPr>
                        <a:t>（オブザーバー）</a:t>
                      </a:r>
                      <a:endParaRPr kumimoji="1" lang="en-US" altLang="ja-JP" sz="1100" spc="0" baseline="0" dirty="0" smtClean="0">
                        <a:latin typeface="UD デジタル 教科書体 NK-B" panose="02020700000000000000" pitchFamily="18" charset="-128"/>
                        <a:ea typeface="UD デジタル 教科書体 NK-B" panose="02020700000000000000" pitchFamily="18" charset="-128"/>
                      </a:endParaRPr>
                    </a:p>
                  </a:txBody>
                  <a:tcPr>
                    <a:lnT w="19050" cap="flat" cmpd="sng" algn="ctr">
                      <a:solidFill>
                        <a:schemeClr val="accent4">
                          <a:lumMod val="50000"/>
                        </a:schemeClr>
                      </a:solidFill>
                      <a:prstDash val="solid"/>
                      <a:round/>
                      <a:headEnd type="none" w="med" len="med"/>
                      <a:tailEnd type="none" w="med" len="med"/>
                    </a:lnT>
                    <a:solidFill>
                      <a:schemeClr val="bg1"/>
                    </a:solidFill>
                  </a:tcPr>
                </a:tc>
                <a:tc>
                  <a:txBody>
                    <a:bodyPr/>
                    <a:lstStyle/>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●役割：国際金融都市実現に向けて活動を推進（年</a:t>
                      </a:r>
                      <a:r>
                        <a:rPr kumimoji="1" lang="en-US" altLang="ja-JP" sz="1100" spc="0" dirty="0">
                          <a:latin typeface="UD デジタル 教科書体 NK-R" panose="02020400000000000000" pitchFamily="18" charset="-128"/>
                          <a:ea typeface="UD デジタル 教科書体 NK-R" panose="02020400000000000000" pitchFamily="18" charset="-128"/>
                        </a:rPr>
                        <a:t>2</a:t>
                      </a:r>
                      <a:r>
                        <a:rPr kumimoji="1" lang="ja-JP" altLang="en-US" sz="1100" spc="0" dirty="0">
                          <a:latin typeface="UD デジタル 教科書体 NK-R" panose="02020400000000000000" pitchFamily="18" charset="-128"/>
                          <a:ea typeface="UD デジタル 教科書体 NK-R" panose="02020400000000000000" pitchFamily="18" charset="-128"/>
                        </a:rPr>
                        <a:t>回程度）</a:t>
                      </a:r>
                      <a:endParaRPr kumimoji="1" lang="en-US" altLang="ja-JP" sz="1100" spc="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●審議事項</a:t>
                      </a:r>
                      <a:r>
                        <a:rPr kumimoji="1" lang="ja-JP" altLang="en-US" sz="1100" spc="0" dirty="0" smtClean="0">
                          <a:latin typeface="UD デジタル 教科書体 NK-R" panose="02020400000000000000" pitchFamily="18" charset="-128"/>
                          <a:ea typeface="UD デジタル 教科書体 NK-R" panose="02020400000000000000" pitchFamily="18" charset="-128"/>
                        </a:rPr>
                        <a:t>：実施計画・実施報告</a:t>
                      </a:r>
                      <a:r>
                        <a:rPr kumimoji="1" lang="ja-JP" altLang="en-US" sz="1100" spc="0" dirty="0">
                          <a:latin typeface="UD デジタル 教科書体 NK-R" panose="02020400000000000000" pitchFamily="18" charset="-128"/>
                          <a:ea typeface="UD デジタル 教科書体 NK-R" panose="02020400000000000000" pitchFamily="18" charset="-128"/>
                        </a:rPr>
                        <a:t>に関する事項、</a:t>
                      </a:r>
                      <a:r>
                        <a:rPr kumimoji="1" lang="ja-JP" altLang="en-US" sz="1100" spc="0" dirty="0" smtClean="0">
                          <a:latin typeface="UD デジタル 教科書体 NK-R" panose="02020400000000000000" pitchFamily="18" charset="-128"/>
                          <a:ea typeface="UD デジタル 教科書体 NK-R" panose="02020400000000000000" pitchFamily="18" charset="-128"/>
                        </a:rPr>
                        <a:t>その他委員会の運営に係る</a:t>
                      </a:r>
                      <a:r>
                        <a:rPr kumimoji="1" lang="ja-JP" altLang="en-US" sz="1100" spc="0" dirty="0" smtClean="0">
                          <a:latin typeface="UD デジタル 教科書体 NK-R" panose="02020400000000000000" pitchFamily="18" charset="-128"/>
                          <a:ea typeface="UD デジタル 教科書体 NK-R" panose="02020400000000000000" pitchFamily="18" charset="-128"/>
                        </a:rPr>
                        <a:t>事項</a:t>
                      </a:r>
                      <a:endParaRPr kumimoji="1" lang="ja-JP" altLang="en-US" sz="1100" spc="0" dirty="0">
                        <a:latin typeface="UD デジタル 教科書体 NK-R" panose="02020400000000000000" pitchFamily="18" charset="-128"/>
                        <a:ea typeface="UD デジタル 教科書体 NK-R" panose="02020400000000000000" pitchFamily="18" charset="-128"/>
                      </a:endParaRPr>
                    </a:p>
                  </a:txBody>
                  <a:tcPr>
                    <a:lnR w="19050" cap="flat" cmpd="sng" algn="ctr">
                      <a:solidFill>
                        <a:schemeClr val="accent4">
                          <a:lumMod val="50000"/>
                        </a:schemeClr>
                      </a:solidFill>
                      <a:prstDash val="solid"/>
                      <a:round/>
                      <a:headEnd type="none" w="med" len="med"/>
                      <a:tailEnd type="none" w="med" len="med"/>
                    </a:lnR>
                    <a:lnT w="19050" cap="flat" cmpd="sng" algn="ctr">
                      <a:solidFill>
                        <a:schemeClr val="accent4">
                          <a:lumMod val="50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2005765908"/>
                  </a:ext>
                </a:extLst>
              </a:tr>
              <a:tr h="494287">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役員会</a:t>
                      </a:r>
                    </a:p>
                  </a:txBody>
                  <a:tcPr>
                    <a:lnL w="19050" cap="flat" cmpd="sng" algn="ctr">
                      <a:solidFill>
                        <a:schemeClr val="accent4">
                          <a:lumMod val="50000"/>
                        </a:schemeClr>
                      </a:solidFill>
                      <a:prstDash val="solid"/>
                      <a:round/>
                      <a:headEnd type="none" w="med" len="med"/>
                      <a:tailEnd type="none" w="med" len="med"/>
                    </a:lnL>
                    <a:solidFill>
                      <a:schemeClr val="accent4">
                        <a:lumMod val="50000"/>
                      </a:schemeClr>
                    </a:solidFill>
                  </a:tcPr>
                </a:tc>
                <a:tc>
                  <a:txBody>
                    <a:bodyPr/>
                    <a:lstStyle/>
                    <a:p>
                      <a:pPr>
                        <a:lnSpc>
                          <a:spcPts val="1600"/>
                        </a:lnSpc>
                      </a:pPr>
                      <a:r>
                        <a:rPr kumimoji="1" lang="ja-JP" altLang="en-US" sz="1100" dirty="0">
                          <a:latin typeface="UD デジタル 教科書体 NK-B" panose="02020700000000000000" pitchFamily="18" charset="-128"/>
                          <a:ea typeface="UD デジタル 教科書体 NK-B" panose="02020700000000000000" pitchFamily="18" charset="-128"/>
                        </a:rPr>
                        <a:t>会長、</a:t>
                      </a:r>
                      <a:r>
                        <a:rPr kumimoji="1" lang="ja-JP" altLang="en-US" sz="1100" dirty="0" smtClean="0">
                          <a:latin typeface="UD デジタル 教科書体 NK-B" panose="02020700000000000000" pitchFamily="18" charset="-128"/>
                          <a:ea typeface="UD デジタル 教科書体 NK-B" panose="02020700000000000000" pitchFamily="18" charset="-128"/>
                        </a:rPr>
                        <a:t>副会長、</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（オブザーバー）</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txBody>
                  <a:tcPr>
                    <a:solidFill>
                      <a:schemeClr val="bg1"/>
                    </a:solidFill>
                  </a:tcPr>
                </a:tc>
                <a:tc>
                  <a:txBody>
                    <a:bodyPr/>
                    <a:lstStyle/>
                    <a:p>
                      <a:pPr>
                        <a:lnSpc>
                          <a:spcPts val="1600"/>
                        </a:lnSpc>
                      </a:pPr>
                      <a:r>
                        <a:rPr kumimoji="1" lang="ja-JP" altLang="en-US" sz="1100" spc="0" baseline="0" dirty="0">
                          <a:latin typeface="UD デジタル 教科書体 NK-R" panose="02020400000000000000" pitchFamily="18" charset="-128"/>
                          <a:ea typeface="UD デジタル 教科書体 NK-R" panose="02020400000000000000" pitchFamily="18" charset="-128"/>
                        </a:rPr>
                        <a:t>●役割</a:t>
                      </a:r>
                      <a:r>
                        <a:rPr kumimoji="1" lang="ja-JP" altLang="en-US" sz="1100" spc="0" baseline="0" dirty="0" smtClean="0">
                          <a:latin typeface="UD デジタル 教科書体 NK-R" panose="02020400000000000000" pitchFamily="18" charset="-128"/>
                          <a:ea typeface="UD デジタル 教科書体 NK-R" panose="02020400000000000000" pitchFamily="18" charset="-128"/>
                        </a:rPr>
                        <a:t>：委員会</a:t>
                      </a:r>
                      <a:r>
                        <a:rPr kumimoji="1" lang="ja-JP" altLang="en-US" sz="1100" spc="0" baseline="0" dirty="0">
                          <a:latin typeface="UD デジタル 教科書体 NK-R" panose="02020400000000000000" pitchFamily="18" charset="-128"/>
                          <a:ea typeface="UD デジタル 教科書体 NK-R" panose="02020400000000000000" pitchFamily="18" charset="-128"/>
                        </a:rPr>
                        <a:t>の円滑な業務執行をサポート（適宜）</a:t>
                      </a:r>
                      <a:endParaRPr kumimoji="1" lang="en-US" altLang="ja-JP" sz="1100" spc="0" baseline="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spc="0" baseline="0" dirty="0">
                          <a:latin typeface="UD デジタル 教科書体 NK-R" panose="02020400000000000000" pitchFamily="18" charset="-128"/>
                          <a:ea typeface="UD デジタル 教科書体 NK-R" panose="02020400000000000000" pitchFamily="18" charset="-128"/>
                        </a:rPr>
                        <a:t>●審議事項：総会に付すべき事項、</a:t>
                      </a:r>
                      <a:r>
                        <a:rPr kumimoji="1" lang="ja-JP" altLang="en-US" sz="1100" spc="0" baseline="0" dirty="0" smtClean="0">
                          <a:latin typeface="UD デジタル 教科書体 NK-R" panose="02020400000000000000" pitchFamily="18" charset="-128"/>
                          <a:ea typeface="UD デジタル 教科書体 NK-R" panose="02020400000000000000" pitchFamily="18" charset="-128"/>
                        </a:rPr>
                        <a:t>その他総会</a:t>
                      </a:r>
                      <a:r>
                        <a:rPr kumimoji="1" lang="ja-JP" altLang="en-US" sz="1100" spc="0" baseline="0" dirty="0">
                          <a:latin typeface="UD デジタル 教科書体 NK-R" panose="02020400000000000000" pitchFamily="18" charset="-128"/>
                          <a:ea typeface="UD デジタル 教科書体 NK-R" panose="02020400000000000000" pitchFamily="18" charset="-128"/>
                        </a:rPr>
                        <a:t>の運営に関し会長が特に必要と認める事項</a:t>
                      </a:r>
                    </a:p>
                  </a:txBody>
                  <a:tcPr>
                    <a:lnR w="19050" cap="flat" cmpd="sng" algn="ctr">
                      <a:solidFill>
                        <a:schemeClr val="accent4">
                          <a:lumMod val="50000"/>
                        </a:schemeClr>
                      </a:solidFill>
                      <a:prstDash val="solid"/>
                      <a:round/>
                      <a:headEnd type="none" w="med" len="med"/>
                      <a:tailEnd type="none" w="med" len="med"/>
                    </a:lnR>
                    <a:solidFill>
                      <a:schemeClr val="bg1"/>
                    </a:solidFill>
                  </a:tcPr>
                </a:tc>
                <a:extLst>
                  <a:ext uri="{0D108BD9-81ED-4DB2-BD59-A6C34878D82A}">
                    <a16:rowId xmlns:a16="http://schemas.microsoft.com/office/drawing/2014/main" val="3269082376"/>
                  </a:ext>
                </a:extLst>
              </a:tr>
              <a:tr h="494287">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幹事会</a:t>
                      </a:r>
                    </a:p>
                  </a:txBody>
                  <a:tcPr>
                    <a:lnL w="19050" cap="flat" cmpd="sng" algn="ctr">
                      <a:solidFill>
                        <a:schemeClr val="accent4">
                          <a:lumMod val="50000"/>
                        </a:schemeClr>
                      </a:solidFill>
                      <a:prstDash val="solid"/>
                      <a:round/>
                      <a:headEnd type="none" w="med" len="med"/>
                      <a:tailEnd type="none" w="med" len="med"/>
                    </a:lnL>
                    <a:solidFill>
                      <a:schemeClr val="accent4">
                        <a:lumMod val="50000"/>
                      </a:schemeClr>
                    </a:solidFill>
                  </a:tcPr>
                </a:tc>
                <a:tc>
                  <a:txBody>
                    <a:bodyPr/>
                    <a:lstStyle/>
                    <a:p>
                      <a:pPr>
                        <a:lnSpc>
                          <a:spcPts val="1600"/>
                        </a:lnSpc>
                      </a:pPr>
                      <a:r>
                        <a:rPr kumimoji="1" lang="ja-JP" altLang="en-US" sz="1100" dirty="0">
                          <a:latin typeface="UD デジタル 教科書体 NK-B" panose="02020700000000000000" pitchFamily="18" charset="-128"/>
                          <a:ea typeface="UD デジタル 教科書体 NK-B" panose="02020700000000000000" pitchFamily="18" charset="-128"/>
                        </a:rPr>
                        <a:t>委員の所属する法人又</a:t>
                      </a:r>
                      <a:r>
                        <a:rPr kumimoji="1" lang="ja-JP" altLang="en-US" sz="1100" dirty="0" smtClean="0">
                          <a:latin typeface="UD デジタル 教科書体 NK-B" panose="02020700000000000000" pitchFamily="18" charset="-128"/>
                          <a:ea typeface="UD デジタル 教科書体 NK-B" panose="02020700000000000000" pitchFamily="18" charset="-128"/>
                        </a:rPr>
                        <a:t>は</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団体</a:t>
                      </a:r>
                      <a:r>
                        <a:rPr kumimoji="1" lang="ja-JP" altLang="en-US" sz="1100" dirty="0">
                          <a:latin typeface="UD デジタル 教科書体 NK-B" panose="02020700000000000000" pitchFamily="18" charset="-128"/>
                          <a:ea typeface="UD デジタル 教科書体 NK-B" panose="02020700000000000000" pitchFamily="18" charset="-128"/>
                        </a:rPr>
                        <a:t>の</a:t>
                      </a:r>
                      <a:r>
                        <a:rPr kumimoji="1" lang="ja-JP" altLang="en-US" sz="1100" dirty="0" smtClean="0">
                          <a:latin typeface="UD デジタル 教科書体 NK-B" panose="02020700000000000000" pitchFamily="18" charset="-128"/>
                          <a:ea typeface="UD デジタル 教科書体 NK-B" panose="02020700000000000000" pitchFamily="18" charset="-128"/>
                        </a:rPr>
                        <a:t>者、（オブザーバー）</a:t>
                      </a:r>
                      <a:endParaRPr kumimoji="1" lang="ja-JP" altLang="en-US" sz="1100" dirty="0">
                        <a:latin typeface="UD デジタル 教科書体 NK-B" panose="02020700000000000000" pitchFamily="18" charset="-128"/>
                        <a:ea typeface="UD デジタル 教科書体 NK-B" panose="02020700000000000000" pitchFamily="18" charset="-128"/>
                      </a:endParaRPr>
                    </a:p>
                  </a:txBody>
                  <a:tcPr>
                    <a:solidFill>
                      <a:schemeClr val="bg1"/>
                    </a:solidFill>
                  </a:tcPr>
                </a:tc>
                <a:tc>
                  <a:txBody>
                    <a:bodyPr/>
                    <a:lstStyle/>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●役割</a:t>
                      </a:r>
                      <a:r>
                        <a:rPr kumimoji="1" lang="ja-JP" altLang="en-US" sz="1100" spc="0" dirty="0" smtClean="0">
                          <a:latin typeface="UD デジタル 教科書体 NK-R" panose="02020400000000000000" pitchFamily="18" charset="-128"/>
                          <a:ea typeface="UD デジタル 教科書体 NK-R" panose="02020400000000000000" pitchFamily="18" charset="-128"/>
                        </a:rPr>
                        <a:t>：委員会</a:t>
                      </a:r>
                      <a:r>
                        <a:rPr kumimoji="1" lang="ja-JP" altLang="en-US" sz="1100" spc="0" dirty="0">
                          <a:latin typeface="UD デジタル 教科書体 NK-R" panose="02020400000000000000" pitchFamily="18" charset="-128"/>
                          <a:ea typeface="UD デジタル 教科書体 NK-R" panose="02020400000000000000" pitchFamily="18" charset="-128"/>
                        </a:rPr>
                        <a:t>の円滑な</a:t>
                      </a:r>
                      <a:r>
                        <a:rPr kumimoji="1" lang="ja-JP" altLang="en-US" sz="1100" spc="0" dirty="0" smtClean="0">
                          <a:latin typeface="UD デジタル 教科書体 NK-R" panose="02020400000000000000" pitchFamily="18" charset="-128"/>
                          <a:ea typeface="UD デジタル 教科書体 NK-R" panose="02020400000000000000" pitchFamily="18" charset="-128"/>
                        </a:rPr>
                        <a:t>運営事務を</a:t>
                      </a:r>
                      <a:r>
                        <a:rPr kumimoji="1" lang="ja-JP" altLang="en-US" sz="1100" spc="0" dirty="0">
                          <a:latin typeface="UD デジタル 教科書体 NK-R" panose="02020400000000000000" pitchFamily="18" charset="-128"/>
                          <a:ea typeface="UD デジタル 教科書体 NK-R" panose="02020400000000000000" pitchFamily="18" charset="-128"/>
                        </a:rPr>
                        <a:t>サポート（年３～</a:t>
                      </a:r>
                      <a:r>
                        <a:rPr kumimoji="1" lang="en-US" altLang="ja-JP" sz="1100" spc="0" dirty="0">
                          <a:latin typeface="UD デジタル 教科書体 NK-R" panose="02020400000000000000" pitchFamily="18" charset="-128"/>
                          <a:ea typeface="UD デジタル 教科書体 NK-R" panose="02020400000000000000" pitchFamily="18" charset="-128"/>
                        </a:rPr>
                        <a:t>4</a:t>
                      </a:r>
                      <a:r>
                        <a:rPr kumimoji="1" lang="ja-JP" altLang="en-US" sz="1100" spc="0" dirty="0">
                          <a:latin typeface="UD デジタル 教科書体 NK-R" panose="02020400000000000000" pitchFamily="18" charset="-128"/>
                          <a:ea typeface="UD デジタル 教科書体 NK-R" panose="02020400000000000000" pitchFamily="18" charset="-128"/>
                        </a:rPr>
                        <a:t>回程度）</a:t>
                      </a:r>
                    </a:p>
                    <a:p>
                      <a:pPr>
                        <a:lnSpc>
                          <a:spcPts val="1600"/>
                        </a:lnSpc>
                      </a:pPr>
                      <a:r>
                        <a:rPr kumimoji="1" lang="ja-JP" altLang="en-US" sz="1100" spc="-30" baseline="0" dirty="0">
                          <a:latin typeface="UD デジタル 教科書体 NK-R" panose="02020400000000000000" pitchFamily="18" charset="-128"/>
                          <a:ea typeface="UD デジタル 教科書体 NK-R" panose="02020400000000000000" pitchFamily="18" charset="-128"/>
                        </a:rPr>
                        <a:t>●審議事項</a:t>
                      </a:r>
                      <a:r>
                        <a:rPr kumimoji="1" lang="ja-JP" altLang="en-US" sz="1100" spc="-30" baseline="0" dirty="0" smtClean="0">
                          <a:latin typeface="UD デジタル 教科書体 NK-R" panose="02020400000000000000" pitchFamily="18" charset="-128"/>
                          <a:ea typeface="UD デジタル 教科書体 NK-R" panose="02020400000000000000" pitchFamily="18" charset="-128"/>
                        </a:rPr>
                        <a:t>：目的達成のための企画</a:t>
                      </a:r>
                      <a:r>
                        <a:rPr kumimoji="1" lang="ja-JP" altLang="en-US" sz="1100" spc="-30" baseline="0" dirty="0">
                          <a:latin typeface="UD デジタル 教科書体 NK-R" panose="02020400000000000000" pitchFamily="18" charset="-128"/>
                          <a:ea typeface="UD デジタル 教科書体 NK-R" panose="02020400000000000000" pitchFamily="18" charset="-128"/>
                        </a:rPr>
                        <a:t>・立案、役員会に付すべき事項、その他総会の運営に関し幹事長が必要と認める事項</a:t>
                      </a:r>
                    </a:p>
                  </a:txBody>
                  <a:tcPr>
                    <a:lnR w="19050" cap="flat" cmpd="sng" algn="ctr">
                      <a:solidFill>
                        <a:schemeClr val="accent4">
                          <a:lumMod val="50000"/>
                        </a:schemeClr>
                      </a:solidFill>
                      <a:prstDash val="solid"/>
                      <a:round/>
                      <a:headEnd type="none" w="med" len="med"/>
                      <a:tailEnd type="none" w="med" len="med"/>
                    </a:lnR>
                    <a:solidFill>
                      <a:schemeClr val="bg1"/>
                    </a:solidFill>
                  </a:tcPr>
                </a:tc>
                <a:extLst>
                  <a:ext uri="{0D108BD9-81ED-4DB2-BD59-A6C34878D82A}">
                    <a16:rowId xmlns:a16="http://schemas.microsoft.com/office/drawing/2014/main" val="4214172977"/>
                  </a:ext>
                </a:extLst>
              </a:tr>
              <a:tr h="370840">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部会</a:t>
                      </a:r>
                    </a:p>
                  </a:txBody>
                  <a:tcPr>
                    <a:lnL w="19050" cap="flat" cmpd="sng" algn="ctr">
                      <a:solidFill>
                        <a:schemeClr val="accent4">
                          <a:lumMod val="50000"/>
                        </a:schemeClr>
                      </a:solidFill>
                      <a:prstDash val="solid"/>
                      <a:round/>
                      <a:headEnd type="none" w="med" len="med"/>
                      <a:tailEnd type="none" w="med" len="med"/>
                    </a:lnL>
                    <a:lnB w="19050" cap="flat" cmpd="sng" algn="ctr">
                      <a:solidFill>
                        <a:schemeClr val="accent4">
                          <a:lumMod val="50000"/>
                        </a:schemeClr>
                      </a:solidFill>
                      <a:prstDash val="solid"/>
                      <a:round/>
                      <a:headEnd type="none" w="med" len="med"/>
                      <a:tailEnd type="none" w="med" len="med"/>
                    </a:lnB>
                    <a:solidFill>
                      <a:schemeClr val="accent4">
                        <a:lumMod val="50000"/>
                      </a:schemeClr>
                    </a:solidFill>
                  </a:tcPr>
                </a:tc>
                <a:tc>
                  <a:txBody>
                    <a:bodyPr/>
                    <a:lstStyle/>
                    <a:p>
                      <a:pPr>
                        <a:lnSpc>
                          <a:spcPts val="1600"/>
                        </a:lnSpc>
                      </a:pPr>
                      <a:r>
                        <a:rPr kumimoji="1" lang="ja-JP" altLang="en-US" sz="1100" dirty="0">
                          <a:latin typeface="UD デジタル 教科書体 NK-B" panose="02020700000000000000" pitchFamily="18" charset="-128"/>
                          <a:ea typeface="UD デジタル 教科書体 NK-B" panose="02020700000000000000" pitchFamily="18" charset="-128"/>
                        </a:rPr>
                        <a:t>委員の所属する法人又</a:t>
                      </a:r>
                      <a:r>
                        <a:rPr kumimoji="1" lang="ja-JP" altLang="en-US" sz="1100" dirty="0" smtClean="0">
                          <a:latin typeface="UD デジタル 教科書体 NK-B" panose="02020700000000000000" pitchFamily="18" charset="-128"/>
                          <a:ea typeface="UD デジタル 教科書体 NK-B" panose="02020700000000000000" pitchFamily="18" charset="-128"/>
                        </a:rPr>
                        <a:t>は</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団体</a:t>
                      </a:r>
                      <a:r>
                        <a:rPr kumimoji="1" lang="ja-JP" altLang="en-US" sz="1100" dirty="0">
                          <a:latin typeface="UD デジタル 教科書体 NK-B" panose="02020700000000000000" pitchFamily="18" charset="-128"/>
                          <a:ea typeface="UD デジタル 教科書体 NK-B" panose="02020700000000000000" pitchFamily="18" charset="-128"/>
                        </a:rPr>
                        <a:t>の</a:t>
                      </a:r>
                      <a:r>
                        <a:rPr kumimoji="1" lang="ja-JP" altLang="en-US" sz="1100" dirty="0" smtClean="0">
                          <a:latin typeface="UD デジタル 教科書体 NK-B" panose="02020700000000000000" pitchFamily="18" charset="-128"/>
                          <a:ea typeface="UD デジタル 教科書体 NK-B" panose="02020700000000000000" pitchFamily="18" charset="-128"/>
                        </a:rPr>
                        <a:t>者、（オブザーバー）</a:t>
                      </a:r>
                      <a:endParaRPr kumimoji="1" lang="ja-JP" altLang="en-US" sz="1100" dirty="0">
                        <a:latin typeface="UD デジタル 教科書体 NK-B" panose="02020700000000000000" pitchFamily="18" charset="-128"/>
                        <a:ea typeface="UD デジタル 教科書体 NK-B" panose="02020700000000000000" pitchFamily="18" charset="-128"/>
                      </a:endParaRPr>
                    </a:p>
                  </a:txBody>
                  <a:tcPr>
                    <a:lnB w="19050" cap="flat" cmpd="sng" algn="ctr">
                      <a:solidFill>
                        <a:schemeClr val="accent4">
                          <a:lumMod val="50000"/>
                        </a:schemeClr>
                      </a:solidFill>
                      <a:prstDash val="solid"/>
                      <a:round/>
                      <a:headEnd type="none" w="med" len="med"/>
                      <a:tailEnd type="none" w="med" len="med"/>
                    </a:lnB>
                    <a:solidFill>
                      <a:schemeClr val="bg1"/>
                    </a:solidFill>
                  </a:tcPr>
                </a:tc>
                <a:tc>
                  <a:txBody>
                    <a:bodyPr/>
                    <a:lstStyle/>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●役割</a:t>
                      </a:r>
                      <a:r>
                        <a:rPr kumimoji="1" lang="ja-JP" altLang="en-US" sz="1100" spc="0" dirty="0" smtClean="0">
                          <a:latin typeface="UD デジタル 教科書体 NK-R" panose="02020400000000000000" pitchFamily="18" charset="-128"/>
                          <a:ea typeface="UD デジタル 教科書体 NK-R" panose="02020400000000000000" pitchFamily="18" charset="-128"/>
                        </a:rPr>
                        <a:t>：所掌事項の</a:t>
                      </a:r>
                      <a:r>
                        <a:rPr kumimoji="1" lang="ja-JP" altLang="en-US" sz="1100" spc="0" dirty="0">
                          <a:latin typeface="UD デジタル 教科書体 NK-R" panose="02020400000000000000" pitchFamily="18" charset="-128"/>
                          <a:ea typeface="UD デジタル 教科書体 NK-R" panose="02020400000000000000" pitchFamily="18" charset="-128"/>
                        </a:rPr>
                        <a:t>円滑な遂行を図るため、特定の事項について重点的に検討（必要に応じて設置）</a:t>
                      </a:r>
                    </a:p>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＊部会設置決定は会長権限。部会検討内容は幹事会（役員会）へ定期的に報告</a:t>
                      </a:r>
                    </a:p>
                  </a:txBody>
                  <a:tcPr>
                    <a:lnR w="19050" cap="flat" cmpd="sng" algn="ctr">
                      <a:solidFill>
                        <a:schemeClr val="accent4">
                          <a:lumMod val="50000"/>
                        </a:schemeClr>
                      </a:solidFill>
                      <a:prstDash val="solid"/>
                      <a:round/>
                      <a:headEnd type="none" w="med" len="med"/>
                      <a:tailEnd type="none" w="med" len="med"/>
                    </a:lnR>
                    <a:lnB w="19050" cap="flat" cmpd="sng" algn="ctr">
                      <a:solidFill>
                        <a:schemeClr val="accent4">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41409021"/>
                  </a:ext>
                </a:extLst>
              </a:tr>
            </a:tbl>
          </a:graphicData>
        </a:graphic>
      </p:graphicFrame>
      <p:sp>
        <p:nvSpPr>
          <p:cNvPr id="2" name="大かっこ 1">
            <a:extLst>
              <a:ext uri="{FF2B5EF4-FFF2-40B4-BE49-F238E27FC236}">
                <a16:creationId xmlns:a16="http://schemas.microsoft.com/office/drawing/2014/main" id="{0FD2AE2A-423C-4B9C-86DD-BAAE36BA5FC1}"/>
              </a:ext>
            </a:extLst>
          </p:cNvPr>
          <p:cNvSpPr/>
          <p:nvPr/>
        </p:nvSpPr>
        <p:spPr>
          <a:xfrm flipH="1">
            <a:off x="2073498" y="5808369"/>
            <a:ext cx="9576000" cy="72797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3"/>
          <p:cNvSpPr txBox="1"/>
          <p:nvPr/>
        </p:nvSpPr>
        <p:spPr>
          <a:xfrm>
            <a:off x="11108585" y="36093"/>
            <a:ext cx="1081825" cy="369332"/>
          </a:xfrm>
          <a:prstGeom prst="rect">
            <a:avLst/>
          </a:prstGeom>
          <a:solidFill>
            <a:schemeClr val="tx1"/>
          </a:solidFill>
          <a:ln>
            <a:solidFill>
              <a:schemeClr val="tx1"/>
            </a:solidFill>
          </a:ln>
        </p:spPr>
        <p:txBody>
          <a:bodyPr wrap="square" rtlCol="0">
            <a:spAutoFit/>
          </a:bodyPr>
          <a:ls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kumimoji="1" lang="ja-JP" altLang="en-US" b="1" dirty="0" smtClean="0">
                <a:solidFill>
                  <a:schemeClr val="bg1">
                    <a:lumMod val="95000"/>
                  </a:schemeClr>
                </a:solidFill>
              </a:rPr>
              <a:t>資料４</a:t>
            </a:r>
            <a:endParaRPr kumimoji="1" lang="ja-JP" altLang="en-US" b="1" dirty="0">
              <a:solidFill>
                <a:schemeClr val="bg1">
                  <a:lumMod val="95000"/>
                </a:schemeClr>
              </a:solidFill>
            </a:endParaRPr>
          </a:p>
        </p:txBody>
      </p:sp>
    </p:spTree>
    <p:extLst>
      <p:ext uri="{BB962C8B-B14F-4D97-AF65-F5344CB8AC3E}">
        <p14:creationId xmlns:p14="http://schemas.microsoft.com/office/powerpoint/2010/main" val="316158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ひし形グリッド 16 x 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4_TF03031015.potx" id="{925D1454-276A-41E5-BC80-1DB7D1488C87}" vid="{D8870C55-330C-4B67-B140-D42EB958FF23}"/>
    </a:ext>
  </a:extLst>
</a:theme>
</file>

<file path=ppt/theme/theme2.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ビジネス向けひし形グリッド プレゼンテーション (ワイド画面)</Template>
  <TotalTime>17288</TotalTime>
  <Words>555</Words>
  <Application>Microsoft Office PowerPoint</Application>
  <PresentationFormat>ワイド画面</PresentationFormat>
  <Paragraphs>56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UD デジタル 教科書体 NK-B</vt:lpstr>
      <vt:lpstr>UD デジタル 教科書体 NK-R</vt:lpstr>
      <vt:lpstr>Arial</vt:lpstr>
      <vt:lpstr>ひし形グリッド 16 x 9</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国際金融都市OSAKA推進委員会の運営体制について（案）</dc:title>
  <dc:creator>和田　真貴子</dc:creator>
  <cp:lastModifiedBy>溝口　悟史</cp:lastModifiedBy>
  <cp:revision>23</cp:revision>
  <cp:lastPrinted>2021-03-26T07:23:11Z</cp:lastPrinted>
  <dcterms:created xsi:type="dcterms:W3CDTF">2020-11-19T01:25:38Z</dcterms:created>
  <dcterms:modified xsi:type="dcterms:W3CDTF">2021-03-26T07:38:18Z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