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8" r:id="rId2"/>
    <p:sldId id="369" r:id="rId3"/>
    <p:sldId id="370" r:id="rId4"/>
    <p:sldId id="371" r:id="rId5"/>
    <p:sldId id="372" r:id="rId6"/>
    <p:sldId id="373" r:id="rId7"/>
  </p:sldIdLst>
  <p:sldSz cx="12192000" cy="6858000"/>
  <p:notesSz cx="6807200" cy="99393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A3E"/>
    <a:srgbClr val="FF0066"/>
    <a:srgbClr val="FF6699"/>
    <a:srgbClr val="A43F27"/>
    <a:srgbClr val="88640A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2021年5月20日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2021年5月20日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35452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0">
              <a:defRPr/>
            </a:pPr>
            <a:fld id="{82869989-EB00-4EE7-BCB5-25BDC5BB29F8}" type="slidenum">
              <a:rPr lang="en-US" altLang="ja-JP">
                <a:solidFill>
                  <a:srgbClr val="2D2E2D"/>
                </a:solidFill>
              </a:rPr>
              <a:pPr defTabSz="914280">
                <a:defRPr/>
              </a:pPr>
              <a:t>2</a:t>
            </a:fld>
            <a:endParaRPr lang="ja-JP" altLang="en-US" dirty="0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27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53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89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44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F5401F-9999-454F-9A7B-F9B89ED9C91A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442DE-D790-4AF6-98D1-6BB366851DDC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23076-6C35-4239-BC7E-18BC21FEEE34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直線​​コネクタ(S)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グループ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​​コネクタ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​​コネクタ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コネクタ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グループ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​​コネクタ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​​コネクタ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484AD-21EA-4628-86BB-EA326AE28F68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8A72-7BCB-4800-828E-D7E851401F62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30545-DC52-4BAC-BC78-237D4702162D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75A9F-D334-4A20-83DC-80F1FE2C6ED9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56F9F9B-6ABB-4874-AC08-5F1C82329193}" type="datetime4">
              <a:rPr lang="ja-JP" altLang="en-US" smtClean="0"/>
              <a:t>2021年5月20日</a:t>
            </a:fld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133200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E256363-F777-4CDC-B7B0-13449133AA3E}" type="datetime4">
              <a:rPr lang="ja-JP" altLang="en-US" smtClean="0"/>
              <a:t>2021年5月20日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4242186"/>
            <a:ext cx="9604310" cy="1050439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7250" y="5432564"/>
            <a:ext cx="11209101" cy="82800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March 29, 2021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Global Financial City OSAKA Promotion Committee Establishing General Meeting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083935-BF3D-42A0-80FF-466BA5FD367E}"/>
              </a:ext>
            </a:extLst>
          </p:cNvPr>
          <p:cNvSpPr txBox="1"/>
          <p:nvPr/>
        </p:nvSpPr>
        <p:spPr>
          <a:xfrm>
            <a:off x="565648" y="4223090"/>
            <a:ext cx="11060703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FY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２０２１</a:t>
            </a:r>
            <a:r>
              <a:rPr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Global Financial City </a:t>
            </a:r>
            <a:r>
              <a:rPr lang="en-US" altLang="ja-JP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 Promotion Committee </a:t>
            </a:r>
          </a:p>
          <a:p>
            <a:pPr algn="ctr">
              <a:lnSpc>
                <a:spcPts val="3500"/>
              </a:lnSpc>
            </a:pPr>
            <a:r>
              <a:rPr lang="en-US" altLang="ja-JP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Initiatives(Draft)</a:t>
            </a:r>
            <a:endParaRPr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1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37">
            <a:extLst>
              <a:ext uri="{FF2B5EF4-FFF2-40B4-BE49-F238E27FC236}">
                <a16:creationId xmlns:a16="http://schemas.microsoft.com/office/drawing/2014/main" id="{4A0AA2BA-F8B7-4219-B14B-F0F02B1CAF84}"/>
              </a:ext>
            </a:extLst>
          </p:cNvPr>
          <p:cNvSpPr/>
          <p:nvPr/>
        </p:nvSpPr>
        <p:spPr>
          <a:xfrm>
            <a:off x="861742" y="2430398"/>
            <a:ext cx="5061711" cy="4294909"/>
          </a:xfrm>
          <a:prstGeom prst="roundRect">
            <a:avLst>
              <a:gd name="adj" fmla="val 4387"/>
            </a:avLst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B91325AE-EBE6-4B3C-86DA-6A6475D34D7B}"/>
              </a:ext>
            </a:extLst>
          </p:cNvPr>
          <p:cNvGrpSpPr/>
          <p:nvPr/>
        </p:nvGrpSpPr>
        <p:grpSpPr>
          <a:xfrm>
            <a:off x="636668" y="80742"/>
            <a:ext cx="12311731" cy="2345700"/>
            <a:chOff x="636668" y="80742"/>
            <a:chExt cx="12311731" cy="2345700"/>
          </a:xfrm>
        </p:grpSpPr>
        <p:sp>
          <p:nvSpPr>
            <p:cNvPr id="2" name="タイトル 1"/>
            <p:cNvSpPr txBox="1">
              <a:spLocks/>
            </p:cNvSpPr>
            <p:nvPr/>
          </p:nvSpPr>
          <p:spPr>
            <a:xfrm>
              <a:off x="714835" y="80742"/>
              <a:ext cx="12233564" cy="953840"/>
            </a:xfrm>
            <a:prstGeom prst="rect">
              <a:avLst/>
            </a:prstGeom>
          </p:spPr>
          <p:txBody>
            <a:bodyPr rtlCol="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200" b="1" kern="120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pPr lvl="0">
                <a:defRPr/>
              </a:pP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１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0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Osaka’s Vision for the Global Financial City</a:t>
              </a: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20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         </a:t>
              </a:r>
              <a:r>
                <a:rPr lang="en-US" altLang="ja-JP" sz="18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-Launch</a:t>
              </a:r>
              <a:r>
                <a:rPr lang="en-US" altLang="ja-JP" sz="18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of a preparatory session of the Committee (December 23, 2020</a:t>
              </a:r>
              <a:r>
                <a:rPr lang="en-US" altLang="ja-JP" sz="20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)-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endParaRPr>
            </a:p>
          </p:txBody>
        </p:sp>
        <p:cxnSp>
          <p:nvCxnSpPr>
            <p:cNvPr id="3" name="直線コネクタ 2"/>
            <p:cNvCxnSpPr>
              <a:cxnSpLocks/>
            </p:cNvCxnSpPr>
            <p:nvPr/>
          </p:nvCxnSpPr>
          <p:spPr>
            <a:xfrm flipV="1">
              <a:off x="636668" y="798200"/>
              <a:ext cx="9679309" cy="15082"/>
            </a:xfrm>
            <a:prstGeom prst="line">
              <a:avLst/>
            </a:prstGeom>
            <a:ln w="76200">
              <a:solidFill>
                <a:srgbClr val="C00000">
                  <a:alpha val="4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1A5036E-9B03-4D25-B446-BDD20F502D9D}"/>
                </a:ext>
              </a:extLst>
            </p:cNvPr>
            <p:cNvSpPr/>
            <p:nvPr/>
          </p:nvSpPr>
          <p:spPr>
            <a:xfrm>
              <a:off x="836390" y="873196"/>
              <a:ext cx="11235301" cy="1553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On December 23, 2020,</a:t>
              </a:r>
              <a:r>
                <a:rPr lang="en-US" altLang="ja-JP" sz="1600" b="1" kern="10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Osaka Prefecture, Osaka City, Economic Groups (Kansai Economic Federation, the Osaka Chamber of Commerce and Industry and Kansai Association of Corporate Executives) held a preparatory session for the </a:t>
              </a:r>
              <a:r>
                <a:rPr lang="ja-JP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“</a:t>
              </a:r>
              <a:r>
                <a:rPr lang="en-US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Global Financial City OSAKA Promotion Committee,</a:t>
              </a:r>
              <a:r>
                <a:rPr lang="ja-JP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”</a:t>
              </a:r>
              <a:r>
                <a:rPr lang="en-US" altLang="ja-JP" sz="160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where they agreed to establish the Committee and to make every effort to realize a global financial city, utilizing Osaka's strengths and potential.</a:t>
              </a:r>
              <a:endParaRPr lang="ja-JP" altLang="ja-JP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>
                <a:lnSpc>
                  <a:spcPts val="2500"/>
                </a:lnSpc>
              </a:pPr>
              <a:endParaRPr lang="en-US" altLang="ja-JP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0CAED8DA-5772-411D-86FF-0A4240B091D9}"/>
              </a:ext>
            </a:extLst>
          </p:cNvPr>
          <p:cNvSpPr/>
          <p:nvPr/>
        </p:nvSpPr>
        <p:spPr>
          <a:xfrm>
            <a:off x="606835" y="1011032"/>
            <a:ext cx="216000" cy="21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F6ACD11-CDF7-49A0-A6B5-B2C515767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39227"/>
              </p:ext>
            </p:extLst>
          </p:nvPr>
        </p:nvGraphicFramePr>
        <p:xfrm>
          <a:off x="1185462" y="3451784"/>
          <a:ext cx="5421614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1614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only general exchange market that deals with 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  derivatives</a:t>
                      </a:r>
                      <a:endParaRPr kumimoji="1" lang="en-US" altLang="ja-JP" sz="1200" b="0" spc="-5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ts val="1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Developed transportation network and an international</a:t>
                      </a:r>
                    </a:p>
                    <a:p>
                      <a:pPr marL="0" algn="l" defTabSz="457200" rtl="0" eaLnBrk="1" latinLnBrk="0" hangingPunct="1">
                        <a:lnSpc>
                          <a:spcPts val="1400"/>
                        </a:lnSpc>
                      </a:pP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  trading port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Higher educational facilities and life science-related industries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F052A991-89D0-49BD-9046-A4FE8195F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65701"/>
              </p:ext>
            </p:extLst>
          </p:nvPr>
        </p:nvGraphicFramePr>
        <p:xfrm>
          <a:off x="1380438" y="5120162"/>
          <a:ext cx="4332564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564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47468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2025 Expo Osaka-Kansai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highest level growth in 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world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99C24006-3250-48FD-8F59-740625980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81038"/>
              </p:ext>
            </p:extLst>
          </p:nvPr>
        </p:nvGraphicFramePr>
        <p:xfrm>
          <a:off x="1373678" y="5924057"/>
          <a:ext cx="4370299" cy="72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299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0" kern="1200" spc="-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Promoting</a:t>
                      </a:r>
                      <a:r>
                        <a:rPr kumimoji="1" lang="en-US" altLang="ja-JP" sz="1200" b="0" kern="1200" spc="-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smart city and a super city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0" kern="1200" spc="-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▽</a:t>
                      </a: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a global hub for startup-ecosystem 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Creating </a:t>
                      </a:r>
                      <a:r>
                        <a:rPr kumimoji="1" lang="en-US" altLang="ja-JP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Umekita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Ⅱand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an international hub for the future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of medical care (</a:t>
                      </a:r>
                      <a:r>
                        <a:rPr kumimoji="1" lang="en-US" altLang="ja-JP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Nakanoshima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10A55499-39F1-46D6-BE52-BCC6080BF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77482"/>
              </p:ext>
            </p:extLst>
          </p:nvPr>
        </p:nvGraphicFramePr>
        <p:xfrm>
          <a:off x="1301096" y="2883756"/>
          <a:ext cx="4943500" cy="3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500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　</a:t>
                      </a: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-B" panose="02020700000000000000" pitchFamily="17" charset="-128"/>
                          <a:cs typeface="Arial" panose="020B0604020202020204" pitchFamily="34" charset="0"/>
                        </a:rPr>
                        <a:t>Birthplace of the futures trading (derivatives)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-B" panose="02020700000000000000" pitchFamily="17" charset="-128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DD8A570-84D2-47FA-AE27-357E1486FA00}"/>
              </a:ext>
            </a:extLst>
          </p:cNvPr>
          <p:cNvSpPr txBox="1">
            <a:spLocks noChangeAspect="1"/>
          </p:cNvSpPr>
          <p:nvPr/>
        </p:nvSpPr>
        <p:spPr>
          <a:xfrm>
            <a:off x="1120763" y="5501299"/>
            <a:ext cx="3220753" cy="3764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500" spc="-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Segoe UI Semibold" panose="020B0702040204020203" pitchFamily="34" charset="0"/>
              </a:rPr>
              <a:t>２．</a:t>
            </a:r>
            <a:r>
              <a:rPr kumimoji="1" lang="en-US" altLang="ja-JP" sz="14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Acting</a:t>
            </a:r>
            <a:r>
              <a:rPr kumimoji="1" lang="en-US" altLang="ja-JP" sz="1500" spc="-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Segoe UI Semibold" panose="020B0702040204020203" pitchFamily="34" charset="0"/>
              </a:rPr>
              <a:t> as home to new innovation</a:t>
            </a:r>
          </a:p>
          <a:p>
            <a:pPr>
              <a:lnSpc>
                <a:spcPts val="2500"/>
              </a:lnSpc>
            </a:pPr>
            <a:endParaRPr kumimoji="1" lang="en-US" altLang="ja-JP" sz="1500" spc="-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Segoe UI Semibold" panose="020B0702040204020203" pitchFamily="34" charset="0"/>
            </a:endParaRPr>
          </a:p>
          <a:p>
            <a:pPr>
              <a:lnSpc>
                <a:spcPts val="2500"/>
              </a:lnSpc>
            </a:pPr>
            <a:endParaRPr kumimoji="1" lang="ja-JP" altLang="en-US" sz="1500" spc="-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Segoe UI Semibold" panose="020B07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51095A-67C4-479A-879E-77F23B3AC7A3}"/>
              </a:ext>
            </a:extLst>
          </p:cNvPr>
          <p:cNvSpPr txBox="1">
            <a:spLocks noChangeAspect="1"/>
          </p:cNvSpPr>
          <p:nvPr/>
        </p:nvSpPr>
        <p:spPr>
          <a:xfrm>
            <a:off x="1159452" y="4635988"/>
            <a:ext cx="4466287" cy="5346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4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1.  Developing big projects that attract investments from  </a:t>
            </a:r>
          </a:p>
          <a:p>
            <a:pPr>
              <a:lnSpc>
                <a:spcPts val="1800"/>
              </a:lnSpc>
            </a:pPr>
            <a:r>
              <a:rPr kumimoji="1" lang="en-US" altLang="ja-JP" sz="14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Japan and the world</a:t>
            </a:r>
            <a:endParaRPr kumimoji="1" lang="ja-JP" altLang="ja-JP" sz="1400" b="1" spc="-1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endParaRPr kumimoji="1" lang="ja-JP" altLang="en-US" sz="1500" spc="-1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Segoe UI Semibold" panose="020B0702040204020203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C1AC08B-9F3D-4E19-AAD1-D224C815BF21}"/>
              </a:ext>
            </a:extLst>
          </p:cNvPr>
          <p:cNvSpPr txBox="1">
            <a:spLocks noChangeAspect="1"/>
          </p:cNvSpPr>
          <p:nvPr/>
        </p:nvSpPr>
        <p:spPr>
          <a:xfrm>
            <a:off x="1233765" y="3123823"/>
            <a:ext cx="5198024" cy="391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400" spc="-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Segoe UI Semibold" panose="020B0702040204020203" pitchFamily="34" charset="0"/>
              </a:rPr>
              <a:t>２．</a:t>
            </a:r>
            <a:r>
              <a:rPr kumimoji="1" lang="en-US" altLang="ja-JP" sz="14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Well-organized urban infrastructure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Segoe UI Semibold" panose="020B0702040204020203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E701667-C9DE-402A-8E97-85EAE5D0F401}"/>
              </a:ext>
            </a:extLst>
          </p:cNvPr>
          <p:cNvSpPr txBox="1">
            <a:spLocks noChangeAspect="1"/>
          </p:cNvSpPr>
          <p:nvPr/>
        </p:nvSpPr>
        <p:spPr>
          <a:xfrm>
            <a:off x="1272095" y="2633571"/>
            <a:ext cx="5046287" cy="388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400" spc="-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Segoe UI Semibold" panose="020B0702040204020203" pitchFamily="34" charset="0"/>
              </a:rPr>
              <a:t>１．</a:t>
            </a:r>
            <a:r>
              <a:rPr kumimoji="1" lang="en-US" altLang="ja-JP" sz="1400" b="1" spc="-1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Historical background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Segoe UI Semibold" panose="020B0702040204020203" pitchFamily="34" charset="0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5226D6F4-2679-4967-8B96-A0C48B8A9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83709"/>
              </p:ext>
            </p:extLst>
          </p:nvPr>
        </p:nvGraphicFramePr>
        <p:xfrm>
          <a:off x="1103082" y="4379894"/>
          <a:ext cx="2823116" cy="33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116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164753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Osaka’s Potential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D6B92FE-002E-4C85-BF7F-95461FA950B9}"/>
              </a:ext>
            </a:extLst>
          </p:cNvPr>
          <p:cNvSpPr txBox="1"/>
          <p:nvPr/>
        </p:nvSpPr>
        <p:spPr>
          <a:xfrm>
            <a:off x="861742" y="2067856"/>
            <a:ext cx="800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【Extracted from Governor’s regular press conference on November 18, 2020】</a:t>
            </a:r>
            <a:endParaRPr kumimoji="1" lang="ja-JP" altLang="en-US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758F4452-1644-431A-BCCC-D125C1374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46229"/>
              </p:ext>
            </p:extLst>
          </p:nvPr>
        </p:nvGraphicFramePr>
        <p:xfrm>
          <a:off x="1103082" y="2414352"/>
          <a:ext cx="2823116" cy="33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116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283536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Osaka’s strengths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83958967-707F-4D66-B0A6-F492D97E3F83}"/>
              </a:ext>
            </a:extLst>
          </p:cNvPr>
          <p:cNvSpPr/>
          <p:nvPr/>
        </p:nvSpPr>
        <p:spPr>
          <a:xfrm rot="5400000">
            <a:off x="5197737" y="4401678"/>
            <a:ext cx="2093719" cy="260628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45">
            <a:extLst>
              <a:ext uri="{FF2B5EF4-FFF2-40B4-BE49-F238E27FC236}">
                <a16:creationId xmlns:a16="http://schemas.microsoft.com/office/drawing/2014/main" id="{F8956254-DB5F-4021-8342-1E61B62B265C}"/>
              </a:ext>
            </a:extLst>
          </p:cNvPr>
          <p:cNvSpPr/>
          <p:nvPr/>
        </p:nvSpPr>
        <p:spPr>
          <a:xfrm>
            <a:off x="6454041" y="2423005"/>
            <a:ext cx="5097038" cy="4294909"/>
          </a:xfrm>
          <a:prstGeom prst="roundRect">
            <a:avLst>
              <a:gd name="adj" fmla="val 5643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角丸四角形 46">
            <a:extLst>
              <a:ext uri="{FF2B5EF4-FFF2-40B4-BE49-F238E27FC236}">
                <a16:creationId xmlns:a16="http://schemas.microsoft.com/office/drawing/2014/main" id="{BF284B3E-7287-4F71-BCBF-D1D827543381}"/>
              </a:ext>
            </a:extLst>
          </p:cNvPr>
          <p:cNvSpPr/>
          <p:nvPr/>
        </p:nvSpPr>
        <p:spPr>
          <a:xfrm>
            <a:off x="6739348" y="3281590"/>
            <a:ext cx="4482124" cy="1872000"/>
          </a:xfrm>
          <a:prstGeom prst="roundRect">
            <a:avLst>
              <a:gd name="adj" fmla="val 78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角丸四角形 54">
            <a:extLst>
              <a:ext uri="{FF2B5EF4-FFF2-40B4-BE49-F238E27FC236}">
                <a16:creationId xmlns:a16="http://schemas.microsoft.com/office/drawing/2014/main" id="{37D24540-F06F-478C-BA0B-08F7851C37A5}"/>
              </a:ext>
            </a:extLst>
          </p:cNvPr>
          <p:cNvSpPr/>
          <p:nvPr/>
        </p:nvSpPr>
        <p:spPr>
          <a:xfrm>
            <a:off x="6723060" y="5755079"/>
            <a:ext cx="4554338" cy="791631"/>
          </a:xfrm>
          <a:prstGeom prst="roundRect">
            <a:avLst>
              <a:gd name="adj" fmla="val 254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4" name="角丸四角形 58">
            <a:extLst>
              <a:ext uri="{FF2B5EF4-FFF2-40B4-BE49-F238E27FC236}">
                <a16:creationId xmlns:a16="http://schemas.microsoft.com/office/drawing/2014/main" id="{1831C99D-2DD1-412B-AAE5-ED2932F2B16D}"/>
              </a:ext>
            </a:extLst>
          </p:cNvPr>
          <p:cNvSpPr/>
          <p:nvPr/>
        </p:nvSpPr>
        <p:spPr>
          <a:xfrm>
            <a:off x="7102428" y="3041342"/>
            <a:ext cx="3752158" cy="35132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Innovative Financial City OSAKA</a:t>
            </a:r>
          </a:p>
        </p:txBody>
      </p:sp>
      <p:graphicFrame>
        <p:nvGraphicFramePr>
          <p:cNvPr id="55" name="表 54">
            <a:extLst>
              <a:ext uri="{FF2B5EF4-FFF2-40B4-BE49-F238E27FC236}">
                <a16:creationId xmlns:a16="http://schemas.microsoft.com/office/drawing/2014/main" id="{975AB346-7DF0-4942-AEE7-DA74E1A16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96428"/>
              </p:ext>
            </p:extLst>
          </p:nvPr>
        </p:nvGraphicFramePr>
        <p:xfrm>
          <a:off x="6863242" y="2560638"/>
          <a:ext cx="482349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496">
                  <a:extLst>
                    <a:ext uri="{9D8B030D-6E8A-4147-A177-3AD203B41FA5}">
                      <a16:colId xmlns:a16="http://schemas.microsoft.com/office/drawing/2014/main" val="2261158890"/>
                    </a:ext>
                  </a:extLst>
                </a:gridCol>
              </a:tblGrid>
              <a:tr h="39848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Global  Financial City that Osaka Aims for (Image)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0371"/>
                  </a:ext>
                </a:extLst>
              </a:tr>
            </a:tbl>
          </a:graphicData>
        </a:graphic>
      </p:graphicFrame>
      <p:graphicFrame>
        <p:nvGraphicFramePr>
          <p:cNvPr id="56" name="表 55">
            <a:extLst>
              <a:ext uri="{FF2B5EF4-FFF2-40B4-BE49-F238E27FC236}">
                <a16:creationId xmlns:a16="http://schemas.microsoft.com/office/drawing/2014/main" id="{70FABC12-CA6E-4B57-8B7B-A71AA100D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98756"/>
              </p:ext>
            </p:extLst>
          </p:nvPr>
        </p:nvGraphicFramePr>
        <p:xfrm>
          <a:off x="6776341" y="3375351"/>
          <a:ext cx="4402367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367">
                  <a:extLst>
                    <a:ext uri="{9D8B030D-6E8A-4147-A177-3AD203B41FA5}">
                      <a16:colId xmlns:a16="http://schemas.microsoft.com/office/drawing/2014/main" val="179007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 Promote ※ESG investment to achieve SDGs with entirety of Osaka, as the venue of Expo 2025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 Realize an innovative financial city home to operating funds and financial human resources from Japan and throughout the world, by the drastic deregulation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 Conduct social implementation of cutting-edge technology in the financial business and create a new market by financial digital transformation</a:t>
                      </a: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292627"/>
                  </a:ext>
                </a:extLst>
              </a:tr>
            </a:tbl>
          </a:graphicData>
        </a:graphic>
      </p:graphicFrame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7EFAD03-CBDD-4F0B-9D41-D19E3897D564}"/>
              </a:ext>
            </a:extLst>
          </p:cNvPr>
          <p:cNvSpPr/>
          <p:nvPr/>
        </p:nvSpPr>
        <p:spPr>
          <a:xfrm>
            <a:off x="6609747" y="5182087"/>
            <a:ext cx="5046056" cy="346249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※ESG investment: The investment that has Environmental, Social and Governance elements, which means investments seeking positive returns and long-term impact on society</a:t>
            </a:r>
          </a:p>
        </p:txBody>
      </p:sp>
      <p:sp>
        <p:nvSpPr>
          <p:cNvPr id="59" name="角丸四角形 39">
            <a:extLst>
              <a:ext uri="{FF2B5EF4-FFF2-40B4-BE49-F238E27FC236}">
                <a16:creationId xmlns:a16="http://schemas.microsoft.com/office/drawing/2014/main" id="{60E461F1-E7CE-465D-8294-A965678344AF}"/>
              </a:ext>
            </a:extLst>
          </p:cNvPr>
          <p:cNvSpPr/>
          <p:nvPr/>
        </p:nvSpPr>
        <p:spPr>
          <a:xfrm>
            <a:off x="7151983" y="5562824"/>
            <a:ext cx="3752159" cy="35132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Asian Derivative City OSAKA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76341" y="6023587"/>
            <a:ext cx="4419162" cy="405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▽ Create the leading hub of the Asian derivative market to take in the growth of derivative transactions</a:t>
            </a:r>
          </a:p>
        </p:txBody>
      </p:sp>
      <p:sp>
        <p:nvSpPr>
          <p:cNvPr id="3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160575" y="6523020"/>
            <a:ext cx="918882" cy="222436"/>
          </a:xfrm>
        </p:spPr>
        <p:txBody>
          <a:bodyPr/>
          <a:lstStyle/>
          <a:p>
            <a:pPr rtl="0"/>
            <a:r>
              <a:rPr lang="ja-JP" altLang="en-US" sz="1600" b="1" noProof="0" dirty="0">
                <a:solidFill>
                  <a:srgbClr val="A43F27"/>
                </a:solidFill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63641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818415" y="781493"/>
            <a:ext cx="10930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600" kern="100" dirty="0">
                <a:effectLst/>
                <a:latin typeface="Arial" panose="020B0604020202020204" pitchFamily="34" charset="0"/>
                <a:ea typeface="UD デジタル 教科書体 N-B" panose="02020700000000000000" pitchFamily="17" charset="-128"/>
                <a:cs typeface="Arial" panose="020B0604020202020204" pitchFamily="34" charset="0"/>
              </a:rPr>
              <a:t>To realize a Global Financial City, preparing five conditions ( “Global Financial Centre Index (GFCI)") is essential.</a:t>
            </a:r>
            <a:endParaRPr lang="ja-JP" altLang="ja-JP" sz="1600" kern="100" dirty="0">
              <a:effectLst/>
              <a:latin typeface="Arial" panose="020B0604020202020204" pitchFamily="34" charset="0"/>
              <a:ea typeface="UD デジタル 教科書体 N-B" panose="02020700000000000000" pitchFamily="17" charset="-128"/>
              <a:cs typeface="Arial" panose="020B0604020202020204" pitchFamily="34" charset="0"/>
            </a:endParaRPr>
          </a:p>
          <a:p>
            <a:pPr algn="just"/>
            <a:r>
              <a:rPr lang="en-US" altLang="ja-JP" sz="1600" kern="100" dirty="0">
                <a:effectLst/>
                <a:latin typeface="Arial" panose="020B0604020202020204" pitchFamily="34" charset="0"/>
                <a:ea typeface="UD デジタル 教科書体 N-B" panose="02020700000000000000" pitchFamily="17" charset="-128"/>
                <a:cs typeface="Arial" panose="020B0604020202020204" pitchFamily="34" charset="0"/>
              </a:rPr>
              <a:t>Therefore, it is necessary to proceed with consideration along with the following initiative directions based on the role sharing and cooperation between the public and private sectors.</a:t>
            </a:r>
            <a:endParaRPr lang="ja-JP" altLang="ja-JP" sz="1600" kern="100" dirty="0">
              <a:effectLst/>
              <a:latin typeface="Arial" panose="020B0604020202020204" pitchFamily="34" charset="0"/>
              <a:ea typeface="UD デジタル 教科書体 N-B" panose="02020700000000000000" pitchFamily="17" charset="-128"/>
              <a:cs typeface="Arial" panose="020B0604020202020204" pitchFamily="34" charset="0"/>
            </a:endParaRPr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EDA32118-850C-4709-8502-29AFE2E8E36C}"/>
              </a:ext>
            </a:extLst>
          </p:cNvPr>
          <p:cNvSpPr/>
          <p:nvPr/>
        </p:nvSpPr>
        <p:spPr>
          <a:xfrm>
            <a:off x="602415" y="998528"/>
            <a:ext cx="216000" cy="21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0705" y="4677071"/>
            <a:ext cx="400110" cy="20534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Effort Directions 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2555" y="4652307"/>
            <a:ext cx="2088000" cy="1582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0415" y="4714424"/>
            <a:ext cx="2338216" cy="13490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【Proposals to the </a:t>
            </a:r>
          </a:p>
          <a:p>
            <a:pPr>
              <a:lnSpc>
                <a:spcPts val="1400"/>
              </a:lnSpc>
            </a:pP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National  Government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400"/>
              </a:lnSpc>
            </a:pP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●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Revise taxation system </a:t>
            </a:r>
          </a:p>
          <a:p>
            <a:pPr>
              <a:lnSpc>
                <a:spcPts val="14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●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Relax regulations </a:t>
            </a:r>
          </a:p>
          <a:p>
            <a:pPr>
              <a:lnSpc>
                <a:spcPts val="14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●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Make Effective</a:t>
            </a:r>
          </a:p>
          <a:p>
            <a:pPr>
              <a:lnSpc>
                <a:spcPts val="1400"/>
              </a:lnSpc>
            </a:pP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incentives, etc.</a:t>
            </a:r>
            <a:endParaRPr kumimoji="1" lang="ja-JP" altLang="en-US" sz="14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028220" y="4646095"/>
            <a:ext cx="2088000" cy="1582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837055" y="4611483"/>
            <a:ext cx="2457610" cy="1836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【Proposals to the National</a:t>
            </a:r>
          </a:p>
          <a:p>
            <a:pPr>
              <a:lnSpc>
                <a:spcPts val="1400"/>
              </a:lnSpc>
            </a:pP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Government</a:t>
            </a:r>
            <a:r>
              <a:rPr kumimoji="1"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1200"/>
              </a:lnSpc>
            </a:pP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Simplify visa requirements,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etc.</a:t>
            </a:r>
          </a:p>
          <a:p>
            <a:pPr>
              <a:lnSpc>
                <a:spcPts val="8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Efforts by Osaka Pref./City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800"/>
              </a:lnSpc>
            </a:pPr>
            <a:endParaRPr kumimoji="1" lang="en-US" altLang="ja-JP" sz="12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</a:pP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●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Improve educational/medical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  environment </a:t>
            </a:r>
          </a:p>
          <a:p>
            <a:pPr>
              <a:lnSpc>
                <a:spcPts val="1200"/>
              </a:lnSpc>
            </a:pP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【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Market creation by the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private sector】</a:t>
            </a:r>
          </a:p>
          <a:p>
            <a:pPr>
              <a:lnSpc>
                <a:spcPts val="1200"/>
              </a:lnSpc>
            </a:pPr>
            <a:r>
              <a:rPr kumimoji="1" lang="ja-JP" altLang="en-US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●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Develop financial human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resources, etc.</a:t>
            </a:r>
            <a:endParaRPr kumimoji="1" lang="ja-JP" altLang="en-US" sz="12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272331" y="4646095"/>
            <a:ext cx="2088000" cy="1582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209087" y="4617307"/>
            <a:ext cx="2253715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Efforts by Osaka Prefecture and City 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Improve the business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and living  environment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(convenient transport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network, stable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telecommunication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environment,  English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availability for administrative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procedures, etc.)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541836" y="4646095"/>
            <a:ext cx="2088000" cy="1582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593397" y="4700846"/>
            <a:ext cx="195740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Market creation by the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private sector】</a:t>
            </a:r>
          </a:p>
          <a:p>
            <a:pPr>
              <a:lnSpc>
                <a:spcPts val="1200"/>
              </a:lnSpc>
            </a:pPr>
            <a:endParaRPr kumimoji="1" lang="en-US" altLang="ja-JP" sz="1200" b="1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Create an attractive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market toward the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financial sector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development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</a:t>
            </a:r>
            <a:r>
              <a:rPr kumimoji="1" lang="ja-JP" altLang="en-US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Strengthen functions</a:t>
            </a:r>
          </a:p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of the exchanges, etc.)</a:t>
            </a:r>
            <a:endParaRPr kumimoji="1" lang="ja-JP" altLang="en-US" sz="12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9839160" y="4646095"/>
            <a:ext cx="2088000" cy="1582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866856" y="4702107"/>
            <a:ext cx="2269628" cy="1634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【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The National Government, Osaka Prefecture/City, the Private Sector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200"/>
              </a:lnSpc>
            </a:pP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Effective branding plans and methods in Japan and abroad (tax reduction, business and living environment improvement, attractive market creation, etc.)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6" name="直線コネクタ 15"/>
          <p:cNvCxnSpPr>
            <a:cxnSpLocks/>
          </p:cNvCxnSpPr>
          <p:nvPr/>
        </p:nvCxnSpPr>
        <p:spPr>
          <a:xfrm flipV="1">
            <a:off x="853045" y="4928760"/>
            <a:ext cx="1375250" cy="19229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cxnSpLocks/>
          </p:cNvCxnSpPr>
          <p:nvPr/>
        </p:nvCxnSpPr>
        <p:spPr>
          <a:xfrm>
            <a:off x="3048631" y="4836477"/>
            <a:ext cx="1958337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cxnSpLocks/>
          </p:cNvCxnSpPr>
          <p:nvPr/>
        </p:nvCxnSpPr>
        <p:spPr>
          <a:xfrm>
            <a:off x="2997664" y="5441981"/>
            <a:ext cx="2118556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cxnSpLocks/>
          </p:cNvCxnSpPr>
          <p:nvPr/>
        </p:nvCxnSpPr>
        <p:spPr>
          <a:xfrm>
            <a:off x="7816099" y="4852380"/>
            <a:ext cx="1724667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cxnSpLocks/>
          </p:cNvCxnSpPr>
          <p:nvPr/>
        </p:nvCxnSpPr>
        <p:spPr>
          <a:xfrm>
            <a:off x="9938406" y="4867507"/>
            <a:ext cx="1986703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二等辺三角形 11"/>
          <p:cNvSpPr/>
          <p:nvPr/>
        </p:nvSpPr>
        <p:spPr>
          <a:xfrm flipV="1">
            <a:off x="4817440" y="4282132"/>
            <a:ext cx="3114293" cy="2261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00123" y="1809417"/>
            <a:ext cx="11724986" cy="4050055"/>
            <a:chOff x="200123" y="1809417"/>
            <a:chExt cx="11724986" cy="4050055"/>
          </a:xfrm>
        </p:grpSpPr>
        <p:sp>
          <p:nvSpPr>
            <p:cNvPr id="6" name="正方形/長方形 5"/>
            <p:cNvSpPr/>
            <p:nvPr/>
          </p:nvSpPr>
          <p:spPr>
            <a:xfrm>
              <a:off x="751748" y="1809417"/>
              <a:ext cx="2088000" cy="23040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028220" y="1809417"/>
              <a:ext cx="2088000" cy="23040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304700" y="1809417"/>
              <a:ext cx="2088000" cy="23040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567469" y="1809417"/>
              <a:ext cx="2088000" cy="23040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9837109" y="1809417"/>
              <a:ext cx="2088000" cy="230400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00324" y="1864025"/>
              <a:ext cx="2124000" cy="48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❶ </a:t>
              </a:r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Business Environment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994669" y="1989861"/>
              <a:ext cx="2124000" cy="295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❷ </a:t>
              </a:r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Human Capital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275839" y="1989861"/>
              <a:ext cx="2124000" cy="295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❸ </a:t>
              </a:r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Infrastructure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531469" y="1872892"/>
              <a:ext cx="2124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spc="-3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❹ </a:t>
              </a:r>
              <a:r>
                <a:rPr kumimoji="1" lang="en-US" altLang="ja-JP" sz="1600" spc="-3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Financial Center’s Development</a:t>
              </a:r>
              <a:endParaRPr kumimoji="1" lang="ja-JP" altLang="en-US" sz="1600" spc="-3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9763720" y="1976982"/>
              <a:ext cx="2124000" cy="295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❺ </a:t>
              </a:r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Reputation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853045" y="2349244"/>
              <a:ext cx="1872000" cy="17081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Political stability and rule of law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400" spc="-6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Institutional and regulatory environment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Macroeconomic environment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Tax and cost competitiveness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134968" y="2365474"/>
              <a:ext cx="1872000" cy="13490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Availability of skilled personnel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Flexible labor market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Education and development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Quality of life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488331" y="2365474"/>
              <a:ext cx="1872000" cy="13490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Built infrastructure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400" spc="-11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Telecommunication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   infrastructure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Transport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   infrastructure</a:t>
              </a: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Sustainable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   development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668766" y="2352220"/>
              <a:ext cx="1872000" cy="11732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Depth and breadth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   of industry clusters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Availability of</a:t>
              </a:r>
            </a:p>
            <a:p>
              <a:pPr>
                <a:lnSpc>
                  <a:spcPts val="1400"/>
                </a:lnSpc>
              </a:pP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   capital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Market liquidity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Economic</a:t>
              </a: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 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output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9938406" y="2345401"/>
              <a:ext cx="1872000" cy="15286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City brand and appeal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Level of Innovation 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Attractiveness and cultural diversity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❏</a:t>
              </a:r>
              <a:r>
                <a:rPr kumimoji="1" lang="en-US" altLang="ja-JP" sz="1400" dirty="0">
                  <a:latin typeface="Arial" panose="020B0604020202020204" pitchFamily="34" charset="0"/>
                  <a:ea typeface="UD デジタル 教科書体 NK-B" panose="02020700000000000000" pitchFamily="18" charset="-128"/>
                  <a:cs typeface="Arial" panose="020B0604020202020204" pitchFamily="34" charset="0"/>
                </a:rPr>
                <a:t>Comparative positioning with other centers</a:t>
              </a:r>
              <a:endParaRPr kumimoji="1" lang="ja-JP" altLang="en-US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77210" y="1842763"/>
              <a:ext cx="553998" cy="401670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ja-JP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Global Financial Centre</a:t>
              </a:r>
            </a:p>
            <a:p>
              <a:r>
                <a:rPr kumimoji="1" lang="en-US" altLang="ja-JP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Index</a:t>
              </a:r>
              <a:endPara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00123" y="1818431"/>
              <a:ext cx="180000" cy="230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正方形/長方形 46"/>
          <p:cNvSpPr/>
          <p:nvPr/>
        </p:nvSpPr>
        <p:spPr>
          <a:xfrm>
            <a:off x="223953" y="4634479"/>
            <a:ext cx="180000" cy="158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160575" y="6523020"/>
            <a:ext cx="918882" cy="222436"/>
          </a:xfrm>
        </p:spPr>
        <p:txBody>
          <a:bodyPr/>
          <a:lstStyle/>
          <a:p>
            <a:pPr rtl="0"/>
            <a:r>
              <a:rPr lang="ja-JP" altLang="en-US" sz="1600" b="1" dirty="0">
                <a:solidFill>
                  <a:srgbClr val="A43F27"/>
                </a:solidFill>
              </a:rPr>
              <a:t>２</a:t>
            </a:r>
            <a:endParaRPr lang="ja-JP" altLang="en-US" sz="1600" b="1" noProof="0" dirty="0">
              <a:solidFill>
                <a:srgbClr val="A43F27"/>
              </a:solidFill>
            </a:endParaRP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AF97FE36-DDF0-4CD5-B0ED-08E2DF9623CB}"/>
              </a:ext>
            </a:extLst>
          </p:cNvPr>
          <p:cNvGrpSpPr/>
          <p:nvPr/>
        </p:nvGrpSpPr>
        <p:grpSpPr>
          <a:xfrm>
            <a:off x="277091" y="332943"/>
            <a:ext cx="10743334" cy="433573"/>
            <a:chOff x="277091" y="332943"/>
            <a:chExt cx="10743334" cy="433573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54584440-CE8B-4A4B-ADA9-E86197C5A858}"/>
                </a:ext>
              </a:extLst>
            </p:cNvPr>
            <p:cNvSpPr txBox="1">
              <a:spLocks/>
            </p:cNvSpPr>
            <p:nvPr/>
          </p:nvSpPr>
          <p:spPr>
            <a:xfrm>
              <a:off x="277091" y="332943"/>
              <a:ext cx="10743334" cy="369856"/>
            </a:xfrm>
            <a:prstGeom prst="rect">
              <a:avLst/>
            </a:prstGeom>
          </p:spPr>
          <p:txBody>
            <a:bodyPr rtlCol="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200" b="1" kern="120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２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Conditions and Effort Directions of a Global Financial City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endParaRP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250A573B-3A4E-4496-BC4D-3D8947AE7BFC}"/>
                </a:ext>
              </a:extLst>
            </p:cNvPr>
            <p:cNvCxnSpPr>
              <a:cxnSpLocks/>
            </p:cNvCxnSpPr>
            <p:nvPr/>
          </p:nvCxnSpPr>
          <p:spPr>
            <a:xfrm>
              <a:off x="548350" y="766516"/>
              <a:ext cx="10233950" cy="0"/>
            </a:xfrm>
            <a:prstGeom prst="line">
              <a:avLst/>
            </a:prstGeom>
            <a:ln w="76200">
              <a:solidFill>
                <a:srgbClr val="C00000">
                  <a:alpha val="4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B45A39BE-3298-4336-8B59-2E1DE5EF347C}"/>
              </a:ext>
            </a:extLst>
          </p:cNvPr>
          <p:cNvCxnSpPr>
            <a:cxnSpLocks/>
          </p:cNvCxnSpPr>
          <p:nvPr/>
        </p:nvCxnSpPr>
        <p:spPr>
          <a:xfrm flipV="1">
            <a:off x="853045" y="5098909"/>
            <a:ext cx="1804957" cy="1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B8AA1282-DD84-4D40-A63F-80B754BFB9B6}"/>
              </a:ext>
            </a:extLst>
          </p:cNvPr>
          <p:cNvCxnSpPr>
            <a:cxnSpLocks/>
          </p:cNvCxnSpPr>
          <p:nvPr/>
        </p:nvCxnSpPr>
        <p:spPr>
          <a:xfrm>
            <a:off x="5304700" y="4756959"/>
            <a:ext cx="1380185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D4D6AA6A-EFFF-4836-B1F9-1D26B52D11EF}"/>
              </a:ext>
            </a:extLst>
          </p:cNvPr>
          <p:cNvCxnSpPr>
            <a:cxnSpLocks/>
          </p:cNvCxnSpPr>
          <p:nvPr/>
        </p:nvCxnSpPr>
        <p:spPr>
          <a:xfrm>
            <a:off x="7816099" y="5015303"/>
            <a:ext cx="1212491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51C1BB55-8373-428D-886B-6BD9944A3FA8}"/>
              </a:ext>
            </a:extLst>
          </p:cNvPr>
          <p:cNvCxnSpPr>
            <a:cxnSpLocks/>
          </p:cNvCxnSpPr>
          <p:nvPr/>
        </p:nvCxnSpPr>
        <p:spPr>
          <a:xfrm>
            <a:off x="9938406" y="5010131"/>
            <a:ext cx="1872000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2F1C3A47-CAA0-4FAE-BFE7-4EEE6ECADC29}"/>
              </a:ext>
            </a:extLst>
          </p:cNvPr>
          <p:cNvCxnSpPr>
            <a:cxnSpLocks/>
          </p:cNvCxnSpPr>
          <p:nvPr/>
        </p:nvCxnSpPr>
        <p:spPr>
          <a:xfrm>
            <a:off x="9938406" y="5187685"/>
            <a:ext cx="1082019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C25F377A-DDC5-4587-95B3-CC5D35013C82}"/>
              </a:ext>
            </a:extLst>
          </p:cNvPr>
          <p:cNvCxnSpPr>
            <a:cxnSpLocks/>
          </p:cNvCxnSpPr>
          <p:nvPr/>
        </p:nvCxnSpPr>
        <p:spPr>
          <a:xfrm>
            <a:off x="5272331" y="4928760"/>
            <a:ext cx="1412554" cy="0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67C33818-984E-4B3A-9E04-BA379199EEA4}"/>
              </a:ext>
            </a:extLst>
          </p:cNvPr>
          <p:cNvCxnSpPr>
            <a:cxnSpLocks/>
          </p:cNvCxnSpPr>
          <p:nvPr/>
        </p:nvCxnSpPr>
        <p:spPr>
          <a:xfrm>
            <a:off x="3048631" y="4999400"/>
            <a:ext cx="830911" cy="10731"/>
          </a:xfrm>
          <a:prstGeom prst="line">
            <a:avLst/>
          </a:prstGeom>
          <a:ln w="38100">
            <a:solidFill>
              <a:srgbClr val="C000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4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945701" y="881324"/>
            <a:ext cx="10922999" cy="71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 order to promote initiatives toward the realization of a global financial city, the "2021 Action Plan" of this committee is to be determined as follows: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BBE1545-B484-4265-B21F-6255138BF03E}"/>
              </a:ext>
            </a:extLst>
          </p:cNvPr>
          <p:cNvGrpSpPr/>
          <p:nvPr/>
        </p:nvGrpSpPr>
        <p:grpSpPr>
          <a:xfrm>
            <a:off x="277091" y="339506"/>
            <a:ext cx="9884137" cy="427010"/>
            <a:chOff x="277091" y="339506"/>
            <a:chExt cx="9884137" cy="427010"/>
          </a:xfrm>
        </p:grpSpPr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BDB1933D-621D-41F4-BE9E-42632E0EFA41}"/>
                </a:ext>
              </a:extLst>
            </p:cNvPr>
            <p:cNvSpPr txBox="1">
              <a:spLocks/>
            </p:cNvSpPr>
            <p:nvPr/>
          </p:nvSpPr>
          <p:spPr>
            <a:xfrm>
              <a:off x="277091" y="339506"/>
              <a:ext cx="9884137" cy="369856"/>
            </a:xfrm>
            <a:prstGeom prst="rect">
              <a:avLst/>
            </a:prstGeom>
          </p:spPr>
          <p:txBody>
            <a:bodyPr rtlCol="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200" b="1" kern="120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３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FY2021 Action Plan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Draft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）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3BF1E5F-1B85-49E9-BBA2-509E46877C12}"/>
                </a:ext>
              </a:extLst>
            </p:cNvPr>
            <p:cNvCxnSpPr/>
            <p:nvPr/>
          </p:nvCxnSpPr>
          <p:spPr>
            <a:xfrm>
              <a:off x="548350" y="766516"/>
              <a:ext cx="8280000" cy="0"/>
            </a:xfrm>
            <a:prstGeom prst="line">
              <a:avLst/>
            </a:prstGeom>
            <a:ln w="76200">
              <a:solidFill>
                <a:srgbClr val="C00000">
                  <a:alpha val="4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EDA32118-850C-4709-8502-29AFE2E8E36C}"/>
              </a:ext>
            </a:extLst>
          </p:cNvPr>
          <p:cNvSpPr/>
          <p:nvPr/>
        </p:nvSpPr>
        <p:spPr>
          <a:xfrm>
            <a:off x="602415" y="1036792"/>
            <a:ext cx="216000" cy="21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160575" y="6523020"/>
            <a:ext cx="918882" cy="222436"/>
          </a:xfrm>
        </p:spPr>
        <p:txBody>
          <a:bodyPr/>
          <a:lstStyle/>
          <a:p>
            <a:pPr rtl="0"/>
            <a:r>
              <a:rPr lang="ja-JP" altLang="en-US" sz="1600" b="1" noProof="0" dirty="0">
                <a:solidFill>
                  <a:srgbClr val="A43F27"/>
                </a:solidFill>
              </a:rPr>
              <a:t>３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945701" y="6110086"/>
            <a:ext cx="10063584" cy="38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＊</a:t>
            </a:r>
            <a:r>
              <a:rPr lang="en-US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Agendas necessary to achieve the purpose of the committee will also be discussed as necessary. </a:t>
            </a:r>
          </a:p>
        </p:txBody>
      </p:sp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64165"/>
              </p:ext>
            </p:extLst>
          </p:nvPr>
        </p:nvGraphicFramePr>
        <p:xfrm>
          <a:off x="945701" y="1891862"/>
          <a:ext cx="10063585" cy="18723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063585">
                  <a:extLst>
                    <a:ext uri="{9D8B030D-6E8A-4147-A177-3AD203B41FA5}">
                      <a16:colId xmlns:a16="http://schemas.microsoft.com/office/drawing/2014/main" val="3771990072"/>
                    </a:ext>
                  </a:extLst>
                </a:gridCol>
              </a:tblGrid>
              <a:tr h="61543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１．　</a:t>
                      </a:r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Overview of the strategies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25861"/>
                  </a:ext>
                </a:extLst>
              </a:tr>
              <a:tr h="125688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▽</a:t>
                      </a:r>
                      <a:r>
                        <a:rPr kumimoji="1" lang="ja-JP" altLang="en-US" sz="160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Clarify the challenges to realize a global financial city, after analyzing the strengths and weaknesses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in the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aspects of business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and daily lives in Osaka,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and grasping the needs of private businesses in Japan and 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overseas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　</a:t>
                      </a: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Based on the results of the above, formulate strategies that clarify specific key initiatives according to each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  role of private businesses, different organizations, the business community, and local governments.</a:t>
                      </a:r>
                      <a:endParaRPr kumimoji="1" lang="ja-JP" altLang="en-US" sz="1600" dirty="0"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774015"/>
                  </a:ext>
                </a:extLst>
              </a:tr>
            </a:tbl>
          </a:graphicData>
        </a:graphic>
      </p:graphicFrame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30730"/>
              </p:ext>
            </p:extLst>
          </p:nvPr>
        </p:nvGraphicFramePr>
        <p:xfrm>
          <a:off x="945701" y="4269834"/>
          <a:ext cx="10063585" cy="159639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063585">
                  <a:extLst>
                    <a:ext uri="{9D8B030D-6E8A-4147-A177-3AD203B41FA5}">
                      <a16:colId xmlns:a16="http://schemas.microsoft.com/office/drawing/2014/main" val="3771990072"/>
                    </a:ext>
                  </a:extLst>
                </a:gridCol>
              </a:tblGrid>
              <a:tr h="64300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２．　</a:t>
                      </a:r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Promotion to attract overseas businesses/Activities to make request to the national government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25861"/>
                  </a:ext>
                </a:extLst>
              </a:tr>
              <a:tr h="953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▽</a:t>
                      </a: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Carry out promotions to attract overseas businesses. In addition,  consider proposals and make a request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such as the setup of an "international financial special zone" to the national government, to encourage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government to improve the conditions</a:t>
                      </a:r>
                      <a:endParaRPr kumimoji="1" lang="ja-JP" altLang="en-US" sz="1600" dirty="0"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77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4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BBE1545-B484-4265-B21F-6255138BF03E}"/>
              </a:ext>
            </a:extLst>
          </p:cNvPr>
          <p:cNvGrpSpPr/>
          <p:nvPr/>
        </p:nvGrpSpPr>
        <p:grpSpPr>
          <a:xfrm>
            <a:off x="277091" y="181590"/>
            <a:ext cx="9884137" cy="427010"/>
            <a:chOff x="277091" y="339506"/>
            <a:chExt cx="9884137" cy="427010"/>
          </a:xfrm>
        </p:grpSpPr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BDB1933D-621D-41F4-BE9E-42632E0EFA41}"/>
                </a:ext>
              </a:extLst>
            </p:cNvPr>
            <p:cNvSpPr txBox="1">
              <a:spLocks/>
            </p:cNvSpPr>
            <p:nvPr/>
          </p:nvSpPr>
          <p:spPr>
            <a:xfrm>
              <a:off x="277091" y="339506"/>
              <a:ext cx="9884137" cy="369856"/>
            </a:xfrm>
            <a:prstGeom prst="rect">
              <a:avLst/>
            </a:prstGeom>
          </p:spPr>
          <p:txBody>
            <a:bodyPr rtlCol="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200" b="1" kern="120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pPr lvl="0">
                <a:tabLst>
                  <a:tab pos="3317875" algn="l"/>
                </a:tabLst>
                <a:defRPr/>
              </a:pP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24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４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 smtClean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The Next 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Fiscal </a:t>
              </a:r>
              <a:r>
                <a:rPr lang="en-US" altLang="ja-JP" sz="24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Year Schedule </a:t>
              </a:r>
              <a:r>
                <a:rPr lang="ja-JP" altLang="en-US" sz="2400" dirty="0" smtClean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</a:t>
              </a:r>
              <a:r>
                <a:rPr lang="en-US" altLang="ja-JP" sz="2400" dirty="0" smtClean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Images</a:t>
              </a:r>
              <a:r>
                <a:rPr lang="ja-JP" altLang="en-US" sz="24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）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3BF1E5F-1B85-49E9-BBA2-509E46877C12}"/>
                </a:ext>
              </a:extLst>
            </p:cNvPr>
            <p:cNvCxnSpPr/>
            <p:nvPr/>
          </p:nvCxnSpPr>
          <p:spPr>
            <a:xfrm>
              <a:off x="548350" y="766516"/>
              <a:ext cx="8280000" cy="0"/>
            </a:xfrm>
            <a:prstGeom prst="line">
              <a:avLst/>
            </a:prstGeom>
            <a:ln w="76200">
              <a:solidFill>
                <a:srgbClr val="C00000">
                  <a:alpha val="4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EDA32118-850C-4709-8502-29AFE2E8E36C}"/>
              </a:ext>
            </a:extLst>
          </p:cNvPr>
          <p:cNvSpPr/>
          <p:nvPr/>
        </p:nvSpPr>
        <p:spPr>
          <a:xfrm>
            <a:off x="587875" y="820869"/>
            <a:ext cx="216000" cy="21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130366" y="6565244"/>
            <a:ext cx="918882" cy="222436"/>
          </a:xfrm>
        </p:spPr>
        <p:txBody>
          <a:bodyPr/>
          <a:lstStyle/>
          <a:p>
            <a:pPr rtl="0"/>
            <a:r>
              <a:rPr lang="ja-JP" altLang="en-US" sz="1600" b="1" noProof="0" dirty="0">
                <a:solidFill>
                  <a:srgbClr val="A43F27"/>
                </a:solidFill>
              </a:rPr>
              <a:t>４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9F151219-B74F-4149-84AB-2660642EE0B0}"/>
              </a:ext>
            </a:extLst>
          </p:cNvPr>
          <p:cNvSpPr/>
          <p:nvPr/>
        </p:nvSpPr>
        <p:spPr>
          <a:xfrm>
            <a:off x="744987" y="574966"/>
            <a:ext cx="1116276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This committee will formulate strategies that summarize the key initiatives, based on the analysis of the current situation in Osaka and the clarification of issues to realize a global financial </a:t>
            </a:r>
            <a:r>
              <a:rPr lang="en-US" altLang="ja-JP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city. </a:t>
            </a:r>
            <a:r>
              <a:rPr lang="en-US" altLang="ja-JP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</a:t>
            </a:r>
            <a:r>
              <a:rPr lang="en-US" altLang="ja-JP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 </a:t>
            </a:r>
            <a:r>
              <a:rPr lang="en-US" altLang="ja-JP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soon as the preparations get ready, the Committee will proceed with initiatives to attract and accept overseas businesses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 </a:t>
            </a:r>
          </a:p>
        </p:txBody>
      </p:sp>
      <p:sp>
        <p:nvSpPr>
          <p:cNvPr id="167" name="ホームベース 166"/>
          <p:cNvSpPr/>
          <p:nvPr/>
        </p:nvSpPr>
        <p:spPr>
          <a:xfrm>
            <a:off x="695875" y="1816497"/>
            <a:ext cx="5538531" cy="287468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en-US" altLang="ja-JP" sz="1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April to September</a:t>
            </a:r>
            <a:endParaRPr kumimoji="1" lang="ja-JP" altLang="en-US" sz="1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8" name="山形 167"/>
          <p:cNvSpPr/>
          <p:nvPr/>
        </p:nvSpPr>
        <p:spPr>
          <a:xfrm>
            <a:off x="6234406" y="1823779"/>
            <a:ext cx="5538531" cy="287555"/>
          </a:xfrm>
          <a:prstGeom prst="chevron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en-US" altLang="ja-JP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October to March</a:t>
            </a:r>
            <a:endParaRPr kumimoji="1" lang="ja-JP" altLang="en-US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277091" y="5072057"/>
            <a:ext cx="11630658" cy="458074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※When implementing above matters, necessary systems such as launch of relevant sectors and securing advisers are to be</a:t>
            </a:r>
          </a:p>
          <a:p>
            <a:pPr>
              <a:lnSpc>
                <a:spcPts val="1400"/>
              </a:lnSpc>
            </a:pPr>
            <a:r>
              <a:rPr lang="en-US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prepared. </a:t>
            </a:r>
          </a:p>
        </p:txBody>
      </p:sp>
      <p:sp>
        <p:nvSpPr>
          <p:cNvPr id="57" name="ホームベース 56"/>
          <p:cNvSpPr/>
          <p:nvPr/>
        </p:nvSpPr>
        <p:spPr>
          <a:xfrm>
            <a:off x="968626" y="2239940"/>
            <a:ext cx="4872013" cy="2768158"/>
          </a:xfrm>
          <a:prstGeom prst="homePlate">
            <a:avLst>
              <a:gd name="adj" fmla="val 26726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Analyze the current situation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Analyze strengths and weaknesses in the aspects of </a:t>
            </a:r>
          </a:p>
          <a:p>
            <a:pPr>
              <a:lnSpc>
                <a:spcPts val="14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business and daily lives in Osaka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Survey needs of domestic and overseas businesses and investors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Analyze overseas situations, etc.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Clarify issues based on the current situation</a:t>
            </a:r>
            <a:endParaRPr kumimoji="1"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Clarify the issues toward the realization of a global financial city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Discuss an urban image that Osaka aims for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Discuss the image of a global financial city that Osaka aims for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Discuss key initiatives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Based on the clarification of issues, discuss key initiatives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898219" y="2241337"/>
            <a:ext cx="1322553" cy="27667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Intermediate summary of strategy</a:t>
            </a:r>
          </a:p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(Outline)</a:t>
            </a:r>
            <a:endParaRPr kumimoji="1" lang="ja-JP" altLang="en-US" sz="14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10168003" y="2143431"/>
            <a:ext cx="1685770" cy="285670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Strategy</a:t>
            </a:r>
          </a:p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formulation</a:t>
            </a:r>
            <a:endParaRPr kumimoji="1" lang="en-US" altLang="ja-JP" sz="1400" b="1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▶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Images</a:t>
            </a:r>
          </a:p>
          <a:p>
            <a:pPr algn="ctr"/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ホームベース 59"/>
          <p:cNvSpPr/>
          <p:nvPr/>
        </p:nvSpPr>
        <p:spPr>
          <a:xfrm>
            <a:off x="7428350" y="2319679"/>
            <a:ext cx="2670445" cy="2608680"/>
          </a:xfrm>
          <a:prstGeom prst="homePlate">
            <a:avLst>
              <a:gd name="adj" fmla="val 26726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>
              <a:lnSpc>
                <a:spcPts val="1400"/>
              </a:lnSpc>
            </a:pPr>
            <a:endParaRPr kumimoji="1" lang="en-US" altLang="ja-JP" sz="1200" b="1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Set up the goal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Consider setting up specific </a:t>
            </a:r>
          </a:p>
          <a:p>
            <a:pPr>
              <a:lnSpc>
                <a:spcPts val="14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goals</a:t>
            </a:r>
            <a:endParaRPr kumimoji="1" lang="en-US" altLang="ja-JP" sz="1200" b="1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Scrutinize key initiatives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Scrutinize specific initiatives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Discuss what to be requested to</a:t>
            </a:r>
          </a:p>
          <a:p>
            <a:pPr>
              <a:lnSpc>
                <a:spcPts val="14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the national government</a:t>
            </a:r>
          </a:p>
          <a:p>
            <a:pPr>
              <a:lnSpc>
                <a:spcPts val="14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（</a:t>
            </a: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Creating the International </a:t>
            </a:r>
          </a:p>
          <a:p>
            <a:pPr>
              <a:lnSpc>
                <a:spcPts val="14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Financial Special Zone, etc.</a:t>
            </a:r>
            <a:r>
              <a:rPr kumimoji="1" lang="ja-JP" altLang="en-US" sz="1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64" name="ホームベース 63"/>
          <p:cNvSpPr/>
          <p:nvPr/>
        </p:nvSpPr>
        <p:spPr>
          <a:xfrm>
            <a:off x="3784209" y="5275245"/>
            <a:ext cx="7805598" cy="1478143"/>
          </a:xfrm>
          <a:prstGeom prst="homePlate">
            <a:avLst>
              <a:gd name="adj" fmla="val 26726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kumimoji="1" lang="en-US" altLang="ja-JP" sz="14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Initiatives to attract and accept overseas businesses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As soon as prepared, they will be carried out in sequence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en-US" altLang="ja-JP" sz="14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Promotion to attract each business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using online, etc.)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　</a:t>
            </a:r>
            <a:endParaRPr kumimoji="1" lang="en-US" altLang="ja-JP" sz="14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Launch and operate a one-stop service/Improve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business and living environment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educational/medical institutions, English notation, etc.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en-US" altLang="ja-JP" sz="14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・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Develop the advanced financial human resources, improve financial literacy, etc.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7111644" y="1452068"/>
            <a:ext cx="5080356" cy="373307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11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※Subject to change as this is an assumed schedule as of present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10237211" y="2966353"/>
            <a:ext cx="1616562" cy="61357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>
              <a:lnSpc>
                <a:spcPts val="12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Request the</a:t>
            </a: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national government</a:t>
            </a: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to prepare </a:t>
            </a: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conditions</a:t>
            </a:r>
            <a:endParaRPr kumimoji="1" lang="ja-JP" altLang="en-US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10225583" y="3579931"/>
            <a:ext cx="1628190" cy="67600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endParaRPr kumimoji="1" lang="en-US" altLang="ja-JP" sz="1200" b="1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Prepare conditions in Osaka Prefecture and City</a:t>
            </a:r>
          </a:p>
          <a:p>
            <a:pPr algn="ctr"/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0283160" y="4286117"/>
            <a:ext cx="1570613" cy="62243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en-US" altLang="ja-JP" sz="12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Create an attractive market by the private sector</a:t>
            </a:r>
            <a:endParaRPr kumimoji="1" lang="ja-JP" altLang="en-US" sz="1200" b="1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58CC942-189B-4662-8B18-0F384E63E306}"/>
              </a:ext>
            </a:extLst>
          </p:cNvPr>
          <p:cNvSpPr/>
          <p:nvPr/>
        </p:nvSpPr>
        <p:spPr>
          <a:xfrm>
            <a:off x="1010653" y="933845"/>
            <a:ext cx="1092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80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Strategies to be formulated will be specified in the discussions of the Promotion </a:t>
            </a:r>
            <a:r>
              <a:rPr lang="en-US" altLang="ja-JP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C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ommittee hereafter, however, the following three </a:t>
            </a:r>
            <a:r>
              <a:rPr lang="en-US" altLang="ja-JP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strategies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from A to C are to be set as the key initiatives at first.</a:t>
            </a:r>
            <a:endParaRPr lang="ja-JP" altLang="ja-JP" sz="1800" kern="100" dirty="0">
              <a:effectLst/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BBE1545-B484-4265-B21F-6255138BF03E}"/>
              </a:ext>
            </a:extLst>
          </p:cNvPr>
          <p:cNvGrpSpPr/>
          <p:nvPr/>
        </p:nvGrpSpPr>
        <p:grpSpPr>
          <a:xfrm>
            <a:off x="277091" y="339506"/>
            <a:ext cx="11419609" cy="427010"/>
            <a:chOff x="277091" y="339506"/>
            <a:chExt cx="11419609" cy="427010"/>
          </a:xfrm>
        </p:grpSpPr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BDB1933D-621D-41F4-BE9E-42632E0EFA41}"/>
                </a:ext>
              </a:extLst>
            </p:cNvPr>
            <p:cNvSpPr txBox="1">
              <a:spLocks/>
            </p:cNvSpPr>
            <p:nvPr/>
          </p:nvSpPr>
          <p:spPr>
            <a:xfrm>
              <a:off x="277091" y="339506"/>
              <a:ext cx="11419609" cy="369856"/>
            </a:xfrm>
            <a:prstGeom prst="rect">
              <a:avLst/>
            </a:prstGeom>
          </p:spPr>
          <p:txBody>
            <a:bodyPr rtlCol="0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200" b="1" kern="120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【</a:t>
              </a:r>
              <a:r>
                <a:rPr lang="ja-JP" altLang="en-US" sz="24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５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】</a:t>
              </a:r>
              <a:r>
                <a:rPr lang="ja-JP" altLang="en-US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</a:t>
              </a:r>
              <a:r>
                <a:rPr lang="en-US" altLang="ja-JP" sz="2400" noProof="0" dirty="0" smtClean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Image 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of the Strategy </a:t>
              </a:r>
              <a:r>
                <a:rPr lang="en-US" altLang="ja-JP" sz="240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Formulation</a:t>
              </a:r>
              <a:r>
                <a:rPr lang="en-US" altLang="ja-JP" sz="2400" noProof="0" dirty="0">
                  <a:solidFill>
                    <a:srgbClr val="D15A3E">
                      <a:lumMod val="75000"/>
                    </a:srgb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(Three key strategies)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3BF1E5F-1B85-49E9-BBA2-509E46877C12}"/>
                </a:ext>
              </a:extLst>
            </p:cNvPr>
            <p:cNvCxnSpPr>
              <a:cxnSpLocks/>
            </p:cNvCxnSpPr>
            <p:nvPr/>
          </p:nvCxnSpPr>
          <p:spPr>
            <a:xfrm>
              <a:off x="548350" y="766516"/>
              <a:ext cx="11053100" cy="0"/>
            </a:xfrm>
            <a:prstGeom prst="line">
              <a:avLst/>
            </a:prstGeom>
            <a:ln w="76200">
              <a:solidFill>
                <a:srgbClr val="C00000">
                  <a:alpha val="4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EDA32118-850C-4709-8502-29AFE2E8E36C}"/>
              </a:ext>
            </a:extLst>
          </p:cNvPr>
          <p:cNvSpPr/>
          <p:nvPr/>
        </p:nvSpPr>
        <p:spPr>
          <a:xfrm>
            <a:off x="602415" y="1036792"/>
            <a:ext cx="216000" cy="21600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818192" y="1639739"/>
            <a:ext cx="10620000" cy="14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70173" y="2168920"/>
            <a:ext cx="2556000" cy="936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b="1" kern="100" dirty="0">
              <a:effectLst/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1600" b="1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Encourage the national government to improve conditions</a:t>
            </a:r>
            <a:endParaRPr lang="ja-JP" altLang="ja-JP" sz="1600" b="1" kern="100" dirty="0">
              <a:effectLst/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818192" y="3243325"/>
            <a:ext cx="10620000" cy="1548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1011374" y="3655451"/>
            <a:ext cx="2556000" cy="936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Prepare conditions in Osaka Prefecture/City</a:t>
            </a:r>
            <a:endParaRPr lang="ja-JP" altLang="en-US" sz="1600" b="1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807461" y="4893227"/>
            <a:ext cx="10620000" cy="154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1000643" y="5305353"/>
            <a:ext cx="2556000" cy="93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Create attractive markets by the private sector</a:t>
            </a:r>
            <a:endParaRPr kumimoji="1" lang="ja-JP" altLang="en-US" sz="1400" b="1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64414" y="1615121"/>
            <a:ext cx="77707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◎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Propose to establish "International Financial Special Zone" to attract domestic</a:t>
            </a:r>
          </a:p>
          <a:p>
            <a:r>
              <a:rPr lang="en-US" altLang="ja-JP" sz="16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  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and overseas private businesses</a:t>
            </a:r>
            <a:endParaRPr lang="ja-JP" altLang="ja-JP" sz="1600" kern="100" dirty="0">
              <a:effectLst/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endParaRPr kumimoji="1" lang="ja-JP" altLang="en-US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64415" y="3333480"/>
            <a:ext cx="6259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◎</a:t>
            </a:r>
            <a:r>
              <a:rPr kumimoji="1"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Promote to improve business and living environments</a:t>
            </a:r>
            <a:endParaRPr kumimoji="1" lang="ja-JP" altLang="en-US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76081" y="4837921"/>
            <a:ext cx="7881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◎</a:t>
            </a:r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Create attractive markets and gather companies toward the development of the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  financial sector</a:t>
            </a:r>
            <a:endParaRPr kumimoji="1" lang="ja-JP" altLang="en-US" sz="1600" dirty="0"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949143" y="1790856"/>
            <a:ext cx="1581886" cy="4320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500"/>
              </a:lnSpc>
            </a:pPr>
            <a:r>
              <a:rPr kumimoji="1"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Strategy A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メモ 20"/>
          <p:cNvSpPr/>
          <p:nvPr/>
        </p:nvSpPr>
        <p:spPr>
          <a:xfrm>
            <a:off x="942239" y="4990696"/>
            <a:ext cx="1581886" cy="4320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500"/>
              </a:lnSpc>
            </a:pPr>
            <a:r>
              <a:rPr kumimoji="1"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Strategy C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メモ 21"/>
          <p:cNvSpPr/>
          <p:nvPr/>
        </p:nvSpPr>
        <p:spPr>
          <a:xfrm>
            <a:off x="965241" y="3344659"/>
            <a:ext cx="1558884" cy="4320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500"/>
              </a:lnSpc>
            </a:pPr>
            <a:r>
              <a:rPr kumimoji="1"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Strategy B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9" name="Picture 2" descr="https://2.bp.blogspot.com/-QpIzYIhX_R0/VrN1H-ENQYI/AAAAAAAA3xU/v8lJEBoRMGA/s800/denkyuu_on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76" y="1590331"/>
            <a:ext cx="4132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2.bp.blogspot.com/-QpIzYIhX_R0/VrN1H-ENQYI/AAAAAAAA3xU/v8lJEBoRMGA/s800/denkyuu_on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47" y="4791294"/>
            <a:ext cx="4132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2.bp.blogspot.com/-QpIzYIhX_R0/VrN1H-ENQYI/AAAAAAAA3xU/v8lJEBoRMGA/s800/denkyuu_on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73" y="3161532"/>
            <a:ext cx="4132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160575" y="6523020"/>
            <a:ext cx="918882" cy="222436"/>
          </a:xfrm>
        </p:spPr>
        <p:txBody>
          <a:bodyPr/>
          <a:lstStyle/>
          <a:p>
            <a:pPr rtl="0"/>
            <a:r>
              <a:rPr lang="ja-JP" altLang="en-US" sz="1600" b="1" noProof="0" dirty="0">
                <a:solidFill>
                  <a:srgbClr val="A43F27"/>
                </a:solidFill>
              </a:rPr>
              <a:t>５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AF5690A-4119-42EB-B760-5F616E7BDEE3}"/>
              </a:ext>
            </a:extLst>
          </p:cNvPr>
          <p:cNvSpPr txBox="1"/>
          <p:nvPr/>
        </p:nvSpPr>
        <p:spPr>
          <a:xfrm>
            <a:off x="3788031" y="5364926"/>
            <a:ext cx="83008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▼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Enhancement of exchange functions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Expansion of line of business, development of 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private exchanges, cooperation with overseas exchanges, etc.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endParaRPr kumimoji="1" lang="en-US" altLang="ja-JP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Issuance of digital securities, creation of secondary market</a:t>
            </a:r>
          </a:p>
          <a:p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Attracting FinTech businesses</a:t>
            </a:r>
          </a:p>
          <a:p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Promotion of ESG investment, etc.</a:t>
            </a:r>
            <a:endParaRPr kumimoji="1" lang="ja-JP" altLang="en-US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F9B4CD3-831B-4C66-A62F-0B0B9887A3A0}"/>
              </a:ext>
            </a:extLst>
          </p:cNvPr>
          <p:cNvSpPr txBox="1"/>
          <p:nvPr/>
        </p:nvSpPr>
        <p:spPr>
          <a:xfrm>
            <a:off x="4001121" y="2181110"/>
            <a:ext cx="7020705" cy="7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Taxation system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corporate tax, income tax, inheritance tax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　</a:t>
            </a:r>
            <a:endParaRPr kumimoji="1" lang="en-US" altLang="ja-JP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Deregulation of the financial legislation</a:t>
            </a: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Relaxation of status of residence requirements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（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Immigration Control Law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）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, etc.</a:t>
            </a:r>
            <a:endParaRPr kumimoji="1" lang="ja-JP" altLang="en-US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pic>
        <p:nvPicPr>
          <p:cNvPr id="24" name="Picture 12" descr="パソコン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425" y="5622076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6" descr="高層ビル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06" y="5622076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病院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937" y="3481185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英会話教室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100" y="3125715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6C00439-C137-438C-825A-E7223961DFB9}"/>
              </a:ext>
            </a:extLst>
          </p:cNvPr>
          <p:cNvSpPr txBox="1"/>
          <p:nvPr/>
        </p:nvSpPr>
        <p:spPr>
          <a:xfrm>
            <a:off x="3788031" y="3793477"/>
            <a:ext cx="7128477" cy="100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Support for administrative procedures (establishment of a one-stop support center)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endParaRPr kumimoji="1" lang="en-US" altLang="ja-JP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Development of highly-skilled financial human resources, promotion of </a:t>
            </a:r>
          </a:p>
          <a:p>
            <a:pPr>
              <a:lnSpc>
                <a:spcPts val="1800"/>
              </a:lnSpc>
            </a:pP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financial literacy education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</a:t>
            </a:r>
            <a:endParaRPr kumimoji="1" lang="en-US" altLang="ja-JP" sz="14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Attracting and improving educational/medical institutions, etc.</a:t>
            </a:r>
            <a:r>
              <a:rPr kumimoji="1" lang="ja-JP" altLang="en-US" sz="14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　　</a:t>
            </a:r>
          </a:p>
        </p:txBody>
      </p:sp>
      <p:pic>
        <p:nvPicPr>
          <p:cNvPr id="28" name="Picture 8" descr="ピクトグラフ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956" y="4161597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8" descr="握手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907" y="1854913"/>
            <a:ext cx="971999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ひし形グリッド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l">
          <a:lnSpc>
            <a:spcPts val="1400"/>
          </a:lnSpc>
          <a:defRPr kumimoji="1" sz="14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534_TF03031015.potx" id="{925D1454-276A-41E5-BC80-1DB7D1488C87}" vid="{D8870C55-330C-4B67-B140-D42EB958FF23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ビジネス向けひし形グリッド プレゼンテーション (ワイド画面)</Template>
  <TotalTime>19803</TotalTime>
  <Words>1579</Words>
  <Application>Microsoft Office PowerPoint</Application>
  <PresentationFormat>ワイド画面</PresentationFormat>
  <Paragraphs>206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Meiryo UI</vt:lpstr>
      <vt:lpstr>ＭＳ ゴシック</vt:lpstr>
      <vt:lpstr>ＭＳ 明朝</vt:lpstr>
      <vt:lpstr>UD デジタル 教科書体 N-B</vt:lpstr>
      <vt:lpstr>UD デジタル 教科書体 NK-B</vt:lpstr>
      <vt:lpstr>UD デジタル 教科書体 NK-R</vt:lpstr>
      <vt:lpstr>Arial</vt:lpstr>
      <vt:lpstr>Century</vt:lpstr>
      <vt:lpstr>Segoe UI Semibold</vt:lpstr>
      <vt:lpstr>Times New Roman</vt:lpstr>
      <vt:lpstr>ひし形グリッド 16 x 9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Printed>2021-03-26T07:50:05Z</cp:lastPrinted>
  <dcterms:created xsi:type="dcterms:W3CDTF">2020-11-19T01:25:38Z</dcterms:created>
  <dcterms:modified xsi:type="dcterms:W3CDTF">2021-05-20T14:33:19Z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