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8" r:id="rId2"/>
    <p:sldId id="369" r:id="rId3"/>
    <p:sldId id="370" r:id="rId4"/>
    <p:sldId id="371" r:id="rId5"/>
    <p:sldId id="372" r:id="rId6"/>
    <p:sldId id="373" r:id="rId7"/>
  </p:sldIdLst>
  <p:sldSz cx="12192000" cy="6858000"/>
  <p:notesSz cx="6807200" cy="9939338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5A3E"/>
    <a:srgbClr val="FF0066"/>
    <a:srgbClr val="FF6699"/>
    <a:srgbClr val="A43F27"/>
    <a:srgbClr val="88640A"/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4" autoAdjust="0"/>
    <p:restoredTop sz="94706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8693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40" y="0"/>
            <a:ext cx="2949787" cy="498693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pPr rtl="0"/>
            <a:fld id="{F78864D8-D4EA-4630-8C2E-104DAD0E0EE3}" type="datetime4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2021年5月20日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647"/>
            <a:ext cx="2949787" cy="498692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pPr rtl="0"/>
            <a:fld id="{1604A0D4-B89B-4ADD-AF9E-38636B40EE4E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8693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7" cy="498693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15F51FCC-6853-4383-B2F8-998AA394481E}" type="datetime4">
              <a:rPr lang="ja-JP" altLang="en-US" smtClean="0"/>
              <a:pPr/>
              <a:t>2021年5月20日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6"/>
            <a:ext cx="5445760" cy="3354527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7" cy="498692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82869989-EB00-4EE7-BCB5-25BDC5BB29F8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280">
              <a:defRPr/>
            </a:pPr>
            <a:fld id="{82869989-EB00-4EE7-BCB5-25BDC5BB29F8}" type="slidenum">
              <a:rPr lang="en-US" altLang="ja-JP">
                <a:solidFill>
                  <a:srgbClr val="2D2E2D"/>
                </a:solidFill>
              </a:rPr>
              <a:pPr defTabSz="914280">
                <a:defRPr/>
              </a:pPr>
              <a:t>2</a:t>
            </a:fld>
            <a:endParaRPr lang="ja-JP" altLang="en-US" dirty="0">
              <a:solidFill>
                <a:srgbClr val="2D2E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86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3271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8530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3894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3444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直線​​コネクタ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​​コネクタ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​​コネクタ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​​コネクタ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​​コネクタ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​​コネクタ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​​コネクタ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​​コネクタ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​​コネクタ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​​コネクタ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​​コネクタ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​​コネクタ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​​コネクタ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​​コネクタ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​​コネクタ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グループ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直線​​コネクタ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​​コネクタ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​​コネクタ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​​コネクタ(S)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​​コネクタ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グループ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直線​​コネクタ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​​コネクタ(S)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​​コネクタ(S)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​​コネクタ(S)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​​コネクタ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直線​​コネクタ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​​コネクタ(S)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​​コネクタ(S)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​​コネクタ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​​コネクタ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グループ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直線コネクタ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​​コネクタ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​​コネクタ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​​コネクタ(S)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​​コネクタ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グループ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直線​​コネクタ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​​コネクタ(S)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​​コネクタ(S)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​​コネクタ(S)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​​コネクタ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直線​​コネクタ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​​コネクタ(S)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​​コネクタ(S)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​​コネクタ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rtlCol="0" anchor="b">
            <a:normAutofit/>
          </a:bodyPr>
          <a:lstStyle>
            <a:lvl1pPr algn="l">
              <a:lnSpc>
                <a:spcPct val="100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ja-JP" altLang="en-US" noProof="0"/>
              <a:t>マスター サブタイトルの書式設定</a:t>
            </a:r>
            <a:endParaRPr lang="ja-JP" altLang="en-US" noProof="0" dirty="0"/>
          </a:p>
        </p:txBody>
      </p:sp>
      <p:cxnSp>
        <p:nvCxnSpPr>
          <p:cNvPr id="58" name="直線​​コネクタ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5F5401F-9999-454F-9A7B-F9B89ED9C91A}" type="datetime4">
              <a:rPr lang="ja-JP" altLang="en-US" smtClean="0"/>
              <a:t>2021年5月20日</a:t>
            </a:fld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>
          <a:xfrm>
            <a:off x="1295399" y="489856"/>
            <a:ext cx="7587344" cy="5301343"/>
          </a:xfrm>
        </p:spPr>
        <p:txBody>
          <a:bodyPr vert="eaVert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5442DE-D790-4AF6-98D1-6BB366851DDC}" type="datetime4">
              <a:rPr lang="ja-JP" altLang="en-US" smtClean="0"/>
              <a:t>2021年5月20日</a:t>
            </a:fld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4D23076-6C35-4239-BC7E-18BC21FEEE34}" type="datetime4">
              <a:rPr lang="ja-JP" altLang="en-US" smtClean="0"/>
              <a:t>2021年5月20日</a:t>
            </a:fld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 ヘッダー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直線​​コネクタ(S)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​​コネクタ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​​コネクタ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​​コネクタ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​​コネクタ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​​コネクタ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​​コネクタ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​​コネクタ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​​コネクタ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​​コネクタ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​​コネクタ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​​コネクタ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​​コネクタ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​​コネクタ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​​コネクタ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グループ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直線​​コネクタ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​​コネクタ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​​コネクタ(S)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​​コネクタ(S)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​​コネクタ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グループ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直線​​コネクタ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​​コネクタ(S)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​​コネクタ(S)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​​コネクタ(S)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​​コネクタ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直線​​コネクタ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​​コネクタ(S)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​​コネクタ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​​コネクタ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​​コネクタ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グループ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直線コネクタ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​​コネクタ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​​コネクタ(S)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​​コネクタ(S)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​​コネクタ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グループ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直線​​コネクタ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​​コネクタ(S)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​​コネクタ(S)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​​コネクタ(S)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​​コネクタ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直線​​コネクタ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​​コネクタ(S)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​​コネクタ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​​コネクタ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rtlCol="0"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cxnSp>
        <p:nvCxnSpPr>
          <p:cNvPr id="58" name="直線​​コネクタ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EF484AD-21EA-4628-86BB-EA326AE28F68}" type="datetime4">
              <a:rPr lang="ja-JP" altLang="en-US" smtClean="0"/>
              <a:t>2021年5月20日</a:t>
            </a:fld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818A72-7BCB-4800-828E-D7E851401F62}" type="datetime4">
              <a:rPr lang="ja-JP" altLang="en-US" smtClean="0"/>
              <a:t>2021年5月20日</a:t>
            </a:fld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130545-DC52-4BAC-BC78-237D4702162D}" type="datetime4">
              <a:rPr lang="ja-JP" altLang="en-US" smtClean="0"/>
              <a:t>2021年5月20日</a:t>
            </a:fld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グループ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直線​​コネクタ(S)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​​コネクタ(S)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​​コネクタ(S)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​​コネクタ(S)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線​​コネクタ(S)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​​コネクタ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線​​コネクタ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線​​コネクタ(S)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​​コネクタ(S)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線​​コネクタ(S)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線​​コネクタ(S)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​​コネクタ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​​コネクタ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線​​コネクタ(S)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線​​コネクタ(S)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線​​コネクタ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グループ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直線​​コネクタ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直線​​コネクタ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直線​​コネクタ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直線​​コネクタ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直線​​コネクタ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グループ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直線​​コネクタ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直線​​コネクタ(S)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直線​​コネクタ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直線​​コネクタ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直線​​コネクタ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直線​​コネクタ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直線​​コネクタ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直線​​コネクタ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直線​​コネクタ(S)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直線​​コネクタ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グループ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直線​​コネクタ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直線​​コネクタ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直線​​コネクタ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直線​​コネクタ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直線​​コネクタ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グループ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直線​​コネクタ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直線​​コネクタ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直線​​コネクタ(S)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直線​​コネクタ(S)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直線​​コネクタ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直線​​コネクタ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直線​​コネクタ(S)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直線​​コネクタ(S)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直線​​コネクタ(S)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直線​​コネクタ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フッター プレースホルダー 21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212" name="日付プレースホルダー 21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E75A9F-D334-4A20-83DC-80F1FE2C6ED9}" type="datetime4">
              <a:rPr lang="ja-JP" altLang="en-US" smtClean="0"/>
              <a:t>2021年5月20日</a:t>
            </a:fld>
            <a:endParaRPr lang="en-US"/>
          </a:p>
        </p:txBody>
      </p:sp>
      <p:sp>
        <p:nvSpPr>
          <p:cNvPr id="214" name="スライド番号プレースホルダー 21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直線​​コネクタ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​​コネクタ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​​コネクタ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​​コネクタ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​​コネクタ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​​コネクタ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​​コネクタ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​​コネクタ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​​コネクタ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​​コネクタ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​​コネクタ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​​コネクタ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​​コネクタ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​​コネクタ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​​コネクタ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グループ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直線​​コネクタ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​​コネクタ(S)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​​コネクタ(S)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​​コネクタ(S)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​​コネクタ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グループ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直線​​コネクタ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​​コネクタ(S)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​​コネクタ(S)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​​コネクタ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​​コネクタ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直線​​コネクタ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​​コネクタ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​​コネクタ(S)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​​コネクタ(S)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​​コネクタ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グループ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直線​​コネクタ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​​コネクタ(S)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​​コネクタ(S)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​​コネクタ(S)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​​コネクタ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グループ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直線​​コネクタ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​​コネクタ(S)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​​コネクタ(S)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線​​コネクタ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線​​コネクタ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直線​​コネクタ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​​コネクタ(S)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​​コネクタ(S)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​​コネクタ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長方形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cxnSp>
        <p:nvCxnSpPr>
          <p:cNvPr id="60" name="直線​​コネクタ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156F9F9B-6ABB-4874-AC08-5F1C82329193}" type="datetime4">
              <a:rPr lang="ja-JP" altLang="en-US" smtClean="0"/>
              <a:t>2021年5月20日</a:t>
            </a:fld>
            <a:endParaRPr 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直線コネクタ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​​コネクタ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​​コネクタ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​​コネクタ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​​コネクタ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​​コネクタ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​​コネクタ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​​コネクタ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​​コネクタ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​​コネクタ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​​コネクタ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​​コネクタ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​​コネクタ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​​コネクタ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​​コネクタ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​​コネクタ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グループ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直線​​コネクタ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​​コネクタ(S)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​​コネクタ(S)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​​コネクタ(S)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​​コネクタ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グループ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直線​​コネクタ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​​コネクタ(S)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​​コネクタ(S)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​​コネクタ(S)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​​コネクタ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直線​​コネクタ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​​コネクタ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​​コネクタ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​​コネクタ(S)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​​コネクタ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グループ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直線​​コネクタ(S)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​​コネクタ(S)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​​コネクタ(S)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​​コネクタ(S)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​​コネクタ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グループ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直線​​コネクタ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​​コネクタ(S)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​​コネクタ(S)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​​コネクタ(S)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線​​コネクタ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直線​​コネクタ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​​コネクタ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​​コネクタ(S)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​​コネクタ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長方形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/>
          </a:p>
        </p:txBody>
      </p:sp>
      <p:cxnSp>
        <p:nvCxnSpPr>
          <p:cNvPr id="59" name="直線​​コネクタ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。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 noProof="0"/>
              <a:t>図を追加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 rtlCol="0"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グループ 95"/>
          <p:cNvGrpSpPr/>
          <p:nvPr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直線​​コネクタ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​​コネクタ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​​コネクタ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​​コネクタ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​​コネクタ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​​コネクタ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​​コネクタ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​​コネクタ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​​コネクタ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​​コネクタ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​​コネクタ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​​コネクタ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​​コネクタ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​​コネクタ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​​コネクタ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​​コネクタ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グループ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直線​​コネクタ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線​​コネクタ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線​​コネクタ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直線​​コネクタ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​​コネクタ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グループ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直線​​コネクタ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直線​​コネクタ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直線​​コネクタ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直線​​コネクタ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直線​​コネクタ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直線​​コネクタ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​​コネクタ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​​コネクタ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​​コネクタ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線​​コネクタ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グループ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直線​​コネクタ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​​コネクタ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​​コネクタ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直線​​コネクタ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直線​​コネクタ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グループ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直線​​コネクタ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​​コネクタ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直線​​コネクタ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直線​​コネクタ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直線​​コネクタ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直線​​コネクタ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線​​コネクタ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直線​​コネクタ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線​​コネクタ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線​​コネクタ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cxnSp>
        <p:nvCxnSpPr>
          <p:cNvPr id="148" name="直線​​コネクタ 147"/>
          <p:cNvCxnSpPr/>
          <p:nvPr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133200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AE256363-F777-4CDC-B7B0-13449133AA3E}" type="datetime4">
              <a:rPr lang="ja-JP" altLang="en-US" smtClean="0"/>
              <a:t>2021年5月20日</a:t>
            </a:fld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31375A4-56A4-47D6-9801-1991572033F7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b="1" kern="1200">
          <a:solidFill>
            <a:schemeClr val="accent1">
              <a:lumMod val="7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6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93845" y="4242186"/>
            <a:ext cx="9604310" cy="1050439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/>
            </a:r>
            <a:br>
              <a:rPr kumimoji="1" lang="en-US" altLang="ja-JP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endParaRPr kumimoji="1" lang="ja-JP" altLang="en-US" sz="2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17250" y="5432564"/>
            <a:ext cx="11209101" cy="828000"/>
          </a:xfrm>
        </p:spPr>
        <p:txBody>
          <a:bodyPr>
            <a:noAutofit/>
          </a:bodyPr>
          <a:lstStyle/>
          <a:p>
            <a:pPr algn="ctr">
              <a:lnSpc>
                <a:spcPts val="3000"/>
              </a:lnSpc>
            </a:pPr>
            <a:r>
              <a:rPr kumimoji="1"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March 29, 2021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kumimoji="1"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ts val="3000"/>
              </a:lnSpc>
            </a:pPr>
            <a:r>
              <a:rPr kumimoji="1"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Global Financial City OSAKA Promotion Committee Establishing General Meeting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C083935-BF3D-42A0-80FF-466BA5FD367E}"/>
              </a:ext>
            </a:extLst>
          </p:cNvPr>
          <p:cNvSpPr txBox="1"/>
          <p:nvPr/>
        </p:nvSpPr>
        <p:spPr>
          <a:xfrm>
            <a:off x="565648" y="4223090"/>
            <a:ext cx="11060703" cy="9809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altLang="ja-JP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Arial" panose="020B0604020202020204" pitchFamily="34" charset="0"/>
              </a:rPr>
              <a:t>FY</a:t>
            </a:r>
            <a:r>
              <a:rPr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Arial" panose="020B0604020202020204" pitchFamily="34" charset="0"/>
              </a:rPr>
              <a:t>２０２１</a:t>
            </a:r>
            <a:r>
              <a:rPr lang="en-US" altLang="ja-JP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Arial" panose="020B0604020202020204" pitchFamily="34" charset="0"/>
              </a:rPr>
              <a:t>Global Financial City </a:t>
            </a:r>
            <a:r>
              <a:rPr lang="en-US" altLang="ja-JP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Arial" panose="020B0604020202020204" pitchFamily="34" charset="0"/>
              </a:rPr>
              <a:t>OSAKA Promotion Committee </a:t>
            </a:r>
          </a:p>
          <a:p>
            <a:pPr algn="ctr">
              <a:lnSpc>
                <a:spcPts val="3500"/>
              </a:lnSpc>
            </a:pPr>
            <a:r>
              <a:rPr lang="en-US" altLang="ja-JP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Arial" panose="020B0604020202020204" pitchFamily="34" charset="0"/>
              </a:rPr>
              <a:t>Initiatives(Draft)</a:t>
            </a:r>
            <a:endParaRPr lang="ja-JP" altLang="en-US" sz="2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717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tx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角丸四角形 37">
            <a:extLst>
              <a:ext uri="{FF2B5EF4-FFF2-40B4-BE49-F238E27FC236}">
                <a16:creationId xmlns:a16="http://schemas.microsoft.com/office/drawing/2014/main" id="{4A0AA2BA-F8B7-4219-B14B-F0F02B1CAF84}"/>
              </a:ext>
            </a:extLst>
          </p:cNvPr>
          <p:cNvSpPr/>
          <p:nvPr/>
        </p:nvSpPr>
        <p:spPr>
          <a:xfrm>
            <a:off x="861742" y="2430398"/>
            <a:ext cx="5061711" cy="4294909"/>
          </a:xfrm>
          <a:prstGeom prst="roundRect">
            <a:avLst>
              <a:gd name="adj" fmla="val 4387"/>
            </a:avLst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B91325AE-EBE6-4B3C-86DA-6A6475D34D7B}"/>
              </a:ext>
            </a:extLst>
          </p:cNvPr>
          <p:cNvGrpSpPr/>
          <p:nvPr/>
        </p:nvGrpSpPr>
        <p:grpSpPr>
          <a:xfrm>
            <a:off x="636668" y="80742"/>
            <a:ext cx="12311731" cy="2345700"/>
            <a:chOff x="636668" y="80742"/>
            <a:chExt cx="12311731" cy="2345700"/>
          </a:xfrm>
        </p:grpSpPr>
        <p:sp>
          <p:nvSpPr>
            <p:cNvPr id="2" name="タイトル 1"/>
            <p:cNvSpPr txBox="1">
              <a:spLocks/>
            </p:cNvSpPr>
            <p:nvPr/>
          </p:nvSpPr>
          <p:spPr>
            <a:xfrm>
              <a:off x="714835" y="80742"/>
              <a:ext cx="12233564" cy="953840"/>
            </a:xfrm>
            <a:prstGeom prst="rect">
              <a:avLst/>
            </a:prstGeom>
          </p:spPr>
          <p:txBody>
            <a:bodyPr rtlCol="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3200" b="1" kern="1200">
                  <a:solidFill>
                    <a:schemeClr val="accent1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defRPr>
              </a:lvl1pPr>
            </a:lstStyle>
            <a:p>
              <a:pPr lvl="0">
                <a:defRPr/>
              </a:pPr>
              <a:r>
                <a:rPr lang="ja-JP" altLang="en-US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</a:t>
              </a:r>
              <a:r>
                <a:rPr lang="en-US" altLang="ja-JP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【</a:t>
              </a:r>
              <a:r>
                <a:rPr lang="ja-JP" altLang="en-US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１</a:t>
              </a:r>
              <a:r>
                <a:rPr lang="en-US" altLang="ja-JP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】</a:t>
              </a:r>
              <a:r>
                <a:rPr lang="ja-JP" altLang="en-US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</a:t>
              </a:r>
              <a:r>
                <a:rPr lang="en-US" altLang="ja-JP" sz="200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Osaka’s Vision for the Global Financial City</a:t>
              </a:r>
            </a:p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200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          </a:t>
              </a:r>
              <a:r>
                <a:rPr lang="en-US" altLang="ja-JP" sz="180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-Launch</a:t>
              </a:r>
              <a:r>
                <a:rPr lang="en-US" altLang="ja-JP" sz="18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 of a preparatory session of the Committee (December 23, 2020</a:t>
              </a:r>
              <a:r>
                <a:rPr lang="en-US" altLang="ja-JP" sz="20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)-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D15A3E">
                    <a:lumMod val="75000"/>
                  </a:srgbClr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endParaRPr>
            </a:p>
          </p:txBody>
        </p:sp>
        <p:cxnSp>
          <p:nvCxnSpPr>
            <p:cNvPr id="3" name="直線コネクタ 2"/>
            <p:cNvCxnSpPr>
              <a:cxnSpLocks/>
            </p:cNvCxnSpPr>
            <p:nvPr/>
          </p:nvCxnSpPr>
          <p:spPr>
            <a:xfrm flipV="1">
              <a:off x="636668" y="798200"/>
              <a:ext cx="9679309" cy="15082"/>
            </a:xfrm>
            <a:prstGeom prst="line">
              <a:avLst/>
            </a:prstGeom>
            <a:ln w="76200">
              <a:solidFill>
                <a:srgbClr val="C00000">
                  <a:alpha val="4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B1A5036E-9B03-4D25-B446-BDD20F502D9D}"/>
                </a:ext>
              </a:extLst>
            </p:cNvPr>
            <p:cNvSpPr/>
            <p:nvPr/>
          </p:nvSpPr>
          <p:spPr>
            <a:xfrm>
              <a:off x="836390" y="873196"/>
              <a:ext cx="11235301" cy="15532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en-US" altLang="ja-JP" sz="16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On December 23, 2020,</a:t>
              </a:r>
              <a:r>
                <a:rPr lang="en-US" altLang="ja-JP" sz="1600" b="1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 </a:t>
              </a:r>
              <a:r>
                <a:rPr lang="en-US" altLang="ja-JP" sz="16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Osaka Prefecture, Osaka City, Economic Groups (Kansai Economic Federation, the Osaka Chamber of Commerce and Industry and Kansai Association of Corporate Executives) held a preparatory session for the </a:t>
              </a:r>
              <a:r>
                <a:rPr lang="ja-JP" altLang="ja-JP" sz="16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“</a:t>
              </a:r>
              <a:r>
                <a:rPr lang="en-US" altLang="ja-JP" sz="16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Global Financial City OSAKA Promotion Committee,</a:t>
              </a:r>
              <a:r>
                <a:rPr lang="ja-JP" altLang="ja-JP" sz="16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”</a:t>
              </a:r>
              <a:r>
                <a:rPr lang="en-US" altLang="ja-JP" sz="16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where they agreed to establish the Committee and to make every effort to realize a global financial city, utilizing Osaka's strengths and potential.</a:t>
              </a:r>
              <a:endParaRPr lang="ja-JP" altLang="ja-JP" sz="1600" dirty="0">
                <a:solidFill>
                  <a:schemeClr val="tx1">
                    <a:lumMod val="90000"/>
                    <a:lumOff val="1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pPr>
                <a:lnSpc>
                  <a:spcPts val="2500"/>
                </a:lnSpc>
              </a:pPr>
              <a:endParaRPr lang="en-US" altLang="ja-JP" dirty="0">
                <a:solidFill>
                  <a:schemeClr val="tx1">
                    <a:lumMod val="90000"/>
                    <a:lumOff val="1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6" name="フローチャート: 結合子 5">
            <a:extLst>
              <a:ext uri="{FF2B5EF4-FFF2-40B4-BE49-F238E27FC236}">
                <a16:creationId xmlns:a16="http://schemas.microsoft.com/office/drawing/2014/main" id="{0CAED8DA-5772-411D-86FF-0A4240B091D9}"/>
              </a:ext>
            </a:extLst>
          </p:cNvPr>
          <p:cNvSpPr/>
          <p:nvPr/>
        </p:nvSpPr>
        <p:spPr>
          <a:xfrm>
            <a:off x="606835" y="1011032"/>
            <a:ext cx="216000" cy="216000"/>
          </a:xfrm>
          <a:prstGeom prst="flowChartConnector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7F6ACD11-CDF7-49A0-A6B5-B2C5157678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739227"/>
              </p:ext>
            </p:extLst>
          </p:nvPr>
        </p:nvGraphicFramePr>
        <p:xfrm>
          <a:off x="1185462" y="3451784"/>
          <a:ext cx="5421614" cy="98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1614">
                  <a:extLst>
                    <a:ext uri="{9D8B030D-6E8A-4147-A177-3AD203B41FA5}">
                      <a16:colId xmlns:a16="http://schemas.microsoft.com/office/drawing/2014/main" val="17900781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▽　</a:t>
                      </a: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The only general exchange market that deals with 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      derivatives</a:t>
                      </a:r>
                      <a:endParaRPr kumimoji="1" lang="en-US" altLang="ja-JP" sz="1200" b="0" spc="-50" baseline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0" algn="l" defTabSz="457200" rtl="0" eaLnBrk="1" latinLnBrk="0" hangingPunct="1">
                        <a:lnSpc>
                          <a:spcPts val="1400"/>
                        </a:lnSpc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▽　</a:t>
                      </a: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Developed transportation network and an international</a:t>
                      </a:r>
                    </a:p>
                    <a:p>
                      <a:pPr marL="0" algn="l" defTabSz="457200" rtl="0" eaLnBrk="1" latinLnBrk="0" hangingPunct="1">
                        <a:lnSpc>
                          <a:spcPts val="1400"/>
                        </a:lnSpc>
                      </a:pP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      trading port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▽　</a:t>
                      </a: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Higher educational facilities and life science-related industries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2292627"/>
                  </a:ext>
                </a:extLst>
              </a:tr>
            </a:tbl>
          </a:graphicData>
        </a:graphic>
      </p:graphicFrame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F052A991-89D0-49BD-9046-A4FE8195FF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065701"/>
              </p:ext>
            </p:extLst>
          </p:nvPr>
        </p:nvGraphicFramePr>
        <p:xfrm>
          <a:off x="1380438" y="5120162"/>
          <a:ext cx="4332564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2564">
                  <a:extLst>
                    <a:ext uri="{9D8B030D-6E8A-4147-A177-3AD203B41FA5}">
                      <a16:colId xmlns:a16="http://schemas.microsoft.com/office/drawing/2014/main" val="1790078169"/>
                    </a:ext>
                  </a:extLst>
                </a:gridCol>
              </a:tblGrid>
              <a:tr h="474685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▽　</a:t>
                      </a: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2025 Expo Osaka-Kansai</a:t>
                      </a:r>
                    </a:p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▽　</a:t>
                      </a: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The highest level growth in </a:t>
                      </a: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the</a:t>
                      </a: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world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2292627"/>
                  </a:ext>
                </a:extLst>
              </a:tr>
            </a:tbl>
          </a:graphicData>
        </a:graphic>
      </p:graphicFrame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99C24006-3250-48FD-8F59-7406259804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881038"/>
              </p:ext>
            </p:extLst>
          </p:nvPr>
        </p:nvGraphicFramePr>
        <p:xfrm>
          <a:off x="1373678" y="5924057"/>
          <a:ext cx="4370299" cy="72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0299">
                  <a:extLst>
                    <a:ext uri="{9D8B030D-6E8A-4147-A177-3AD203B41FA5}">
                      <a16:colId xmlns:a16="http://schemas.microsoft.com/office/drawing/2014/main" val="17900781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b="0" kern="1200" spc="-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▽　</a:t>
                      </a: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Promoting</a:t>
                      </a:r>
                      <a:r>
                        <a:rPr kumimoji="1" lang="en-US" altLang="ja-JP" sz="1200" b="0" kern="1200" spc="-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 a </a:t>
                      </a: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smart city and a super city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b="0" kern="1200" spc="-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▽</a:t>
                      </a: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Creating a global hub for startup-ecosystem 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▽　</a:t>
                      </a: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Creating </a:t>
                      </a:r>
                      <a:r>
                        <a:rPr kumimoji="1" lang="en-US" altLang="ja-JP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Umekita</a:t>
                      </a: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Ⅱand</a:t>
                      </a: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an international hub for the future 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    of medical care (</a:t>
                      </a:r>
                      <a:r>
                        <a:rPr kumimoji="1" lang="en-US" altLang="ja-JP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Nakanoshima</a:t>
                      </a: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2292627"/>
                  </a:ext>
                </a:extLst>
              </a:tr>
            </a:tbl>
          </a:graphicData>
        </a:graphic>
      </p:graphicFrame>
      <p:graphicFrame>
        <p:nvGraphicFramePr>
          <p:cNvPr id="24" name="表 23">
            <a:extLst>
              <a:ext uri="{FF2B5EF4-FFF2-40B4-BE49-F238E27FC236}">
                <a16:creationId xmlns:a16="http://schemas.microsoft.com/office/drawing/2014/main" id="{10A55499-39F1-46D6-BE52-BCC6080BFD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477482"/>
              </p:ext>
            </p:extLst>
          </p:nvPr>
        </p:nvGraphicFramePr>
        <p:xfrm>
          <a:off x="1301096" y="2883756"/>
          <a:ext cx="4943500" cy="383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3500">
                  <a:extLst>
                    <a:ext uri="{9D8B030D-6E8A-4147-A177-3AD203B41FA5}">
                      <a16:colId xmlns:a16="http://schemas.microsoft.com/office/drawing/2014/main" val="1790078169"/>
                    </a:ext>
                  </a:extLst>
                </a:gridCol>
              </a:tblGrid>
              <a:tr h="279185">
                <a:tc>
                  <a:txBody>
                    <a:bodyPr/>
                    <a:lstStyle/>
                    <a:p>
                      <a:pPr>
                        <a:lnSpc>
                          <a:spcPts val="2300"/>
                        </a:lnSpc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▽　</a:t>
                      </a: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-B" panose="02020700000000000000" pitchFamily="17" charset="-128"/>
                          <a:cs typeface="Arial" panose="020B0604020202020204" pitchFamily="34" charset="0"/>
                        </a:rPr>
                        <a:t>Birthplace of the futures trading (derivatives) 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-B" panose="02020700000000000000" pitchFamily="17" charset="-128"/>
                        <a:cs typeface="Arial" panose="020B0604020202020204" pitchFamily="34" charset="0"/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2292627"/>
                  </a:ext>
                </a:extLst>
              </a:tr>
            </a:tbl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DD8A570-84D2-47FA-AE27-357E1486FA00}"/>
              </a:ext>
            </a:extLst>
          </p:cNvPr>
          <p:cNvSpPr txBox="1">
            <a:spLocks noChangeAspect="1"/>
          </p:cNvSpPr>
          <p:nvPr/>
        </p:nvSpPr>
        <p:spPr>
          <a:xfrm>
            <a:off x="1120763" y="5501299"/>
            <a:ext cx="3220753" cy="3764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500" spc="-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Segoe UI Semibold" panose="020B0702040204020203" pitchFamily="34" charset="0"/>
              </a:rPr>
              <a:t>２．</a:t>
            </a:r>
            <a:r>
              <a:rPr kumimoji="1" lang="en-US" altLang="ja-JP" sz="1400" b="1" spc="-1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Acting</a:t>
            </a:r>
            <a:r>
              <a:rPr kumimoji="1" lang="en-US" altLang="ja-JP" sz="1500" spc="-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Segoe UI Semibold" panose="020B0702040204020203" pitchFamily="34" charset="0"/>
              </a:rPr>
              <a:t> as home to new innovation</a:t>
            </a:r>
          </a:p>
          <a:p>
            <a:pPr>
              <a:lnSpc>
                <a:spcPts val="2500"/>
              </a:lnSpc>
            </a:pPr>
            <a:endParaRPr kumimoji="1" lang="en-US" altLang="ja-JP" sz="1500" spc="-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Segoe UI Semibold" panose="020B0702040204020203" pitchFamily="34" charset="0"/>
            </a:endParaRPr>
          </a:p>
          <a:p>
            <a:pPr>
              <a:lnSpc>
                <a:spcPts val="2500"/>
              </a:lnSpc>
            </a:pPr>
            <a:endParaRPr kumimoji="1" lang="ja-JP" altLang="en-US" sz="1500" spc="-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Segoe UI Semibold" panose="020B0702040204020203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351095A-67C4-479A-879E-77F23B3AC7A3}"/>
              </a:ext>
            </a:extLst>
          </p:cNvPr>
          <p:cNvSpPr txBox="1">
            <a:spLocks noChangeAspect="1"/>
          </p:cNvSpPr>
          <p:nvPr/>
        </p:nvSpPr>
        <p:spPr>
          <a:xfrm>
            <a:off x="1159452" y="4635988"/>
            <a:ext cx="4466287" cy="53460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ts val="1800"/>
              </a:lnSpc>
            </a:pPr>
            <a:r>
              <a:rPr kumimoji="1" lang="en-US" altLang="ja-JP" sz="1400" b="1" spc="-1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1.  Developing big projects that attract investments from  </a:t>
            </a:r>
          </a:p>
          <a:p>
            <a:pPr>
              <a:lnSpc>
                <a:spcPts val="1800"/>
              </a:lnSpc>
            </a:pPr>
            <a:r>
              <a:rPr kumimoji="1" lang="en-US" altLang="ja-JP" sz="1400" b="1" spc="-1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     Japan and the world</a:t>
            </a:r>
            <a:endParaRPr kumimoji="1" lang="ja-JP" altLang="ja-JP" sz="1400" b="1" spc="-100" dirty="0"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2500"/>
              </a:lnSpc>
            </a:pPr>
            <a:endParaRPr kumimoji="1" lang="ja-JP" altLang="en-US" sz="1500" spc="-15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Segoe UI Semibold" panose="020B0702040204020203" pitchFamily="34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C1AC08B-9F3D-4E19-AAD1-D224C815BF21}"/>
              </a:ext>
            </a:extLst>
          </p:cNvPr>
          <p:cNvSpPr txBox="1">
            <a:spLocks noChangeAspect="1"/>
          </p:cNvSpPr>
          <p:nvPr/>
        </p:nvSpPr>
        <p:spPr>
          <a:xfrm>
            <a:off x="1233765" y="3123823"/>
            <a:ext cx="5198024" cy="391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400" spc="-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Segoe UI Semibold" panose="020B0702040204020203" pitchFamily="34" charset="0"/>
              </a:rPr>
              <a:t>２．</a:t>
            </a:r>
            <a:r>
              <a:rPr kumimoji="1" lang="en-US" altLang="ja-JP" sz="1400" b="1" spc="-1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Well-organized urban infrastructure</a:t>
            </a:r>
            <a:endParaRPr kumimoji="1"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Segoe UI Semibold" panose="020B0702040204020203" pitchFamily="34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E701667-C9DE-402A-8E97-85EAE5D0F401}"/>
              </a:ext>
            </a:extLst>
          </p:cNvPr>
          <p:cNvSpPr txBox="1">
            <a:spLocks noChangeAspect="1"/>
          </p:cNvSpPr>
          <p:nvPr/>
        </p:nvSpPr>
        <p:spPr>
          <a:xfrm>
            <a:off x="1272095" y="2633571"/>
            <a:ext cx="5046287" cy="388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400" spc="-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Segoe UI Semibold" panose="020B0702040204020203" pitchFamily="34" charset="0"/>
              </a:rPr>
              <a:t>１．</a:t>
            </a:r>
            <a:r>
              <a:rPr kumimoji="1" lang="en-US" altLang="ja-JP" sz="1400" b="1" spc="-1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Historical background</a:t>
            </a:r>
            <a:endParaRPr kumimoji="1"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Segoe UI Semibold" panose="020B0702040204020203" pitchFamily="34" charset="0"/>
            </a:endParaRPr>
          </a:p>
        </p:txBody>
      </p:sp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5226D6F4-2679-4967-8B96-A0C48B8A9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583709"/>
              </p:ext>
            </p:extLst>
          </p:nvPr>
        </p:nvGraphicFramePr>
        <p:xfrm>
          <a:off x="1103082" y="4379894"/>
          <a:ext cx="2823116" cy="332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3116">
                  <a:extLst>
                    <a:ext uri="{9D8B030D-6E8A-4147-A177-3AD203B41FA5}">
                      <a16:colId xmlns:a16="http://schemas.microsoft.com/office/drawing/2014/main" val="2261158890"/>
                    </a:ext>
                  </a:extLst>
                </a:gridCol>
              </a:tblGrid>
              <a:tr h="164753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en-US" altLang="ja-JP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Osaka’s Potential</a:t>
                      </a:r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550371"/>
                  </a:ext>
                </a:extLst>
              </a:tr>
            </a:tbl>
          </a:graphicData>
        </a:graphic>
      </p:graphicFrame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6D6B92FE-002E-4C85-BF7F-95461FA950B9}"/>
              </a:ext>
            </a:extLst>
          </p:cNvPr>
          <p:cNvSpPr txBox="1"/>
          <p:nvPr/>
        </p:nvSpPr>
        <p:spPr>
          <a:xfrm>
            <a:off x="861742" y="2067856"/>
            <a:ext cx="8005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【Extracted from Governor’s regular press conference on November 18, 2020】</a:t>
            </a:r>
            <a:endParaRPr kumimoji="1" lang="ja-JP" altLang="en-US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49" name="表 48">
            <a:extLst>
              <a:ext uri="{FF2B5EF4-FFF2-40B4-BE49-F238E27FC236}">
                <a16:creationId xmlns:a16="http://schemas.microsoft.com/office/drawing/2014/main" id="{758F4452-1644-431A-BCCC-D125C13749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46229"/>
              </p:ext>
            </p:extLst>
          </p:nvPr>
        </p:nvGraphicFramePr>
        <p:xfrm>
          <a:off x="1103082" y="2414352"/>
          <a:ext cx="2823116" cy="332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3116">
                  <a:extLst>
                    <a:ext uri="{9D8B030D-6E8A-4147-A177-3AD203B41FA5}">
                      <a16:colId xmlns:a16="http://schemas.microsoft.com/office/drawing/2014/main" val="2261158890"/>
                    </a:ext>
                  </a:extLst>
                </a:gridCol>
              </a:tblGrid>
              <a:tr h="283536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Osaka’s strengths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550371"/>
                  </a:ext>
                </a:extLst>
              </a:tr>
            </a:tbl>
          </a:graphicData>
        </a:graphic>
      </p:graphicFrame>
      <p:sp>
        <p:nvSpPr>
          <p:cNvPr id="50" name="二等辺三角形 49">
            <a:extLst>
              <a:ext uri="{FF2B5EF4-FFF2-40B4-BE49-F238E27FC236}">
                <a16:creationId xmlns:a16="http://schemas.microsoft.com/office/drawing/2014/main" id="{83958967-707F-4D66-B0A6-F492D97E3F83}"/>
              </a:ext>
            </a:extLst>
          </p:cNvPr>
          <p:cNvSpPr/>
          <p:nvPr/>
        </p:nvSpPr>
        <p:spPr>
          <a:xfrm rot="5400000">
            <a:off x="5197737" y="4401678"/>
            <a:ext cx="2093719" cy="260628"/>
          </a:xfrm>
          <a:prstGeom prst="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角丸四角形 45">
            <a:extLst>
              <a:ext uri="{FF2B5EF4-FFF2-40B4-BE49-F238E27FC236}">
                <a16:creationId xmlns:a16="http://schemas.microsoft.com/office/drawing/2014/main" id="{F8956254-DB5F-4021-8342-1E61B62B265C}"/>
              </a:ext>
            </a:extLst>
          </p:cNvPr>
          <p:cNvSpPr/>
          <p:nvPr/>
        </p:nvSpPr>
        <p:spPr>
          <a:xfrm>
            <a:off x="6454041" y="2423005"/>
            <a:ext cx="5097038" cy="4294909"/>
          </a:xfrm>
          <a:prstGeom prst="roundRect">
            <a:avLst>
              <a:gd name="adj" fmla="val 5643"/>
            </a:avLst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2" name="角丸四角形 46">
            <a:extLst>
              <a:ext uri="{FF2B5EF4-FFF2-40B4-BE49-F238E27FC236}">
                <a16:creationId xmlns:a16="http://schemas.microsoft.com/office/drawing/2014/main" id="{BF284B3E-7287-4F71-BCBF-D1D827543381}"/>
              </a:ext>
            </a:extLst>
          </p:cNvPr>
          <p:cNvSpPr/>
          <p:nvPr/>
        </p:nvSpPr>
        <p:spPr>
          <a:xfrm>
            <a:off x="6739348" y="3281590"/>
            <a:ext cx="4482124" cy="1872000"/>
          </a:xfrm>
          <a:prstGeom prst="roundRect">
            <a:avLst>
              <a:gd name="adj" fmla="val 784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3" name="角丸四角形 54">
            <a:extLst>
              <a:ext uri="{FF2B5EF4-FFF2-40B4-BE49-F238E27FC236}">
                <a16:creationId xmlns:a16="http://schemas.microsoft.com/office/drawing/2014/main" id="{37D24540-F06F-478C-BA0B-08F7851C37A5}"/>
              </a:ext>
            </a:extLst>
          </p:cNvPr>
          <p:cNvSpPr/>
          <p:nvPr/>
        </p:nvSpPr>
        <p:spPr>
          <a:xfrm>
            <a:off x="6723060" y="5755079"/>
            <a:ext cx="4554338" cy="791631"/>
          </a:xfrm>
          <a:prstGeom prst="roundRect">
            <a:avLst>
              <a:gd name="adj" fmla="val 2546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4" name="角丸四角形 58">
            <a:extLst>
              <a:ext uri="{FF2B5EF4-FFF2-40B4-BE49-F238E27FC236}">
                <a16:creationId xmlns:a16="http://schemas.microsoft.com/office/drawing/2014/main" id="{1831C99D-2DD1-412B-AAE5-ED2932F2B16D}"/>
              </a:ext>
            </a:extLst>
          </p:cNvPr>
          <p:cNvSpPr/>
          <p:nvPr/>
        </p:nvSpPr>
        <p:spPr>
          <a:xfrm>
            <a:off x="7102428" y="3041342"/>
            <a:ext cx="3752158" cy="35132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Innovative Financial City OSAKA</a:t>
            </a:r>
          </a:p>
        </p:txBody>
      </p:sp>
      <p:graphicFrame>
        <p:nvGraphicFramePr>
          <p:cNvPr id="55" name="表 54">
            <a:extLst>
              <a:ext uri="{FF2B5EF4-FFF2-40B4-BE49-F238E27FC236}">
                <a16:creationId xmlns:a16="http://schemas.microsoft.com/office/drawing/2014/main" id="{975AB346-7DF0-4942-AEE7-DA74E1A169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696428"/>
              </p:ext>
            </p:extLst>
          </p:nvPr>
        </p:nvGraphicFramePr>
        <p:xfrm>
          <a:off x="6863242" y="2560638"/>
          <a:ext cx="4823496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3496">
                  <a:extLst>
                    <a:ext uri="{9D8B030D-6E8A-4147-A177-3AD203B41FA5}">
                      <a16:colId xmlns:a16="http://schemas.microsoft.com/office/drawing/2014/main" val="2261158890"/>
                    </a:ext>
                  </a:extLst>
                </a:gridCol>
              </a:tblGrid>
              <a:tr h="398488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Global  Financial City that Osaka Aims for (Image)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550371"/>
                  </a:ext>
                </a:extLst>
              </a:tr>
            </a:tbl>
          </a:graphicData>
        </a:graphic>
      </p:graphicFrame>
      <p:graphicFrame>
        <p:nvGraphicFramePr>
          <p:cNvPr id="56" name="表 55">
            <a:extLst>
              <a:ext uri="{FF2B5EF4-FFF2-40B4-BE49-F238E27FC236}">
                <a16:creationId xmlns:a16="http://schemas.microsoft.com/office/drawing/2014/main" id="{70FABC12-CA6E-4B57-8B7B-A71AA100D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098756"/>
              </p:ext>
            </p:extLst>
          </p:nvPr>
        </p:nvGraphicFramePr>
        <p:xfrm>
          <a:off x="6776341" y="3375351"/>
          <a:ext cx="4402367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2367">
                  <a:extLst>
                    <a:ext uri="{9D8B030D-6E8A-4147-A177-3AD203B41FA5}">
                      <a16:colId xmlns:a16="http://schemas.microsoft.com/office/drawing/2014/main" val="17900781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▽ Promote ※ESG investment to achieve SDGs with entirety of Osaka, as the venue of Expo 2025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▽ Realize an innovative financial city home to operating funds and financial human resources from Japan and throughout the world, by the drastic deregulation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▽ Conduct social implementation of cutting-edge technology in the financial business and create a new market by financial digital transformation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2292627"/>
                  </a:ext>
                </a:extLst>
              </a:tr>
            </a:tbl>
          </a:graphicData>
        </a:graphic>
      </p:graphicFrame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E7EFAD03-CBDD-4F0B-9D41-D19E3897D564}"/>
              </a:ext>
            </a:extLst>
          </p:cNvPr>
          <p:cNvSpPr/>
          <p:nvPr/>
        </p:nvSpPr>
        <p:spPr>
          <a:xfrm>
            <a:off x="6609747" y="5182087"/>
            <a:ext cx="5046056" cy="346249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8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※ESG investment: The investment that has Environmental, Social and Governance elements, which means investments seeking positive returns and long-term impact on society</a:t>
            </a:r>
          </a:p>
        </p:txBody>
      </p:sp>
      <p:sp>
        <p:nvSpPr>
          <p:cNvPr id="59" name="角丸四角形 39">
            <a:extLst>
              <a:ext uri="{FF2B5EF4-FFF2-40B4-BE49-F238E27FC236}">
                <a16:creationId xmlns:a16="http://schemas.microsoft.com/office/drawing/2014/main" id="{60E461F1-E7CE-465D-8294-A965678344AF}"/>
              </a:ext>
            </a:extLst>
          </p:cNvPr>
          <p:cNvSpPr/>
          <p:nvPr/>
        </p:nvSpPr>
        <p:spPr>
          <a:xfrm>
            <a:off x="7151983" y="5562824"/>
            <a:ext cx="3752159" cy="35132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Asian Derivative City OSAKA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76341" y="6023587"/>
            <a:ext cx="4419162" cy="405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▽ Create the leading hub of the Asian derivative market to take in the growth of derivative transactions</a:t>
            </a:r>
          </a:p>
        </p:txBody>
      </p:sp>
      <p:sp>
        <p:nvSpPr>
          <p:cNvPr id="3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11160575" y="6523020"/>
            <a:ext cx="918882" cy="222436"/>
          </a:xfrm>
        </p:spPr>
        <p:txBody>
          <a:bodyPr/>
          <a:lstStyle/>
          <a:p>
            <a:pPr rtl="0"/>
            <a:r>
              <a:rPr lang="ja-JP" altLang="en-US" sz="1600" b="1" noProof="0" dirty="0">
                <a:solidFill>
                  <a:srgbClr val="A43F27"/>
                </a:solidFill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63641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E58CC942-189B-4662-8B18-0F384E63E306}"/>
              </a:ext>
            </a:extLst>
          </p:cNvPr>
          <p:cNvSpPr/>
          <p:nvPr/>
        </p:nvSpPr>
        <p:spPr>
          <a:xfrm>
            <a:off x="818415" y="781493"/>
            <a:ext cx="109309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ja-JP" sz="1600" kern="100" dirty="0">
                <a:effectLst/>
                <a:latin typeface="Arial" panose="020B0604020202020204" pitchFamily="34" charset="0"/>
                <a:ea typeface="UD デジタル 教科書体 N-B" panose="02020700000000000000" pitchFamily="17" charset="-128"/>
                <a:cs typeface="Arial" panose="020B0604020202020204" pitchFamily="34" charset="0"/>
              </a:rPr>
              <a:t>To realize a Global Financial City, preparing five conditions ( “Global Financial Centre Index (GFCI)") is essential.</a:t>
            </a:r>
            <a:endParaRPr lang="ja-JP" altLang="ja-JP" sz="1600" kern="100" dirty="0">
              <a:effectLst/>
              <a:latin typeface="Arial" panose="020B0604020202020204" pitchFamily="34" charset="0"/>
              <a:ea typeface="UD デジタル 教科書体 N-B" panose="02020700000000000000" pitchFamily="17" charset="-128"/>
              <a:cs typeface="Arial" panose="020B0604020202020204" pitchFamily="34" charset="0"/>
            </a:endParaRPr>
          </a:p>
          <a:p>
            <a:pPr algn="just"/>
            <a:r>
              <a:rPr lang="en-US" altLang="ja-JP" sz="1600" kern="100" dirty="0">
                <a:effectLst/>
                <a:latin typeface="Arial" panose="020B0604020202020204" pitchFamily="34" charset="0"/>
                <a:ea typeface="UD デジタル 教科書体 N-B" panose="02020700000000000000" pitchFamily="17" charset="-128"/>
                <a:cs typeface="Arial" panose="020B0604020202020204" pitchFamily="34" charset="0"/>
              </a:rPr>
              <a:t>Therefore, it is necessary to proceed with consideration along with the following initiative directions based on the role sharing and cooperation between the public and private sectors.</a:t>
            </a:r>
            <a:endParaRPr lang="ja-JP" altLang="ja-JP" sz="1600" kern="100" dirty="0">
              <a:effectLst/>
              <a:latin typeface="Arial" panose="020B0604020202020204" pitchFamily="34" charset="0"/>
              <a:ea typeface="UD デジタル 教科書体 N-B" panose="02020700000000000000" pitchFamily="17" charset="-128"/>
              <a:cs typeface="Arial" panose="020B0604020202020204" pitchFamily="34" charset="0"/>
            </a:endParaRPr>
          </a:p>
        </p:txBody>
      </p:sp>
      <p:sp>
        <p:nvSpPr>
          <p:cNvPr id="39" name="フローチャート: 結合子 38">
            <a:extLst>
              <a:ext uri="{FF2B5EF4-FFF2-40B4-BE49-F238E27FC236}">
                <a16:creationId xmlns:a16="http://schemas.microsoft.com/office/drawing/2014/main" id="{EDA32118-850C-4709-8502-29AFE2E8E36C}"/>
              </a:ext>
            </a:extLst>
          </p:cNvPr>
          <p:cNvSpPr/>
          <p:nvPr/>
        </p:nvSpPr>
        <p:spPr>
          <a:xfrm>
            <a:off x="602415" y="998528"/>
            <a:ext cx="216000" cy="216000"/>
          </a:xfrm>
          <a:prstGeom prst="flowChartConnector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80705" y="4677071"/>
            <a:ext cx="400110" cy="20534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Effort Directions </a:t>
            </a:r>
            <a:endParaRPr kumimoji="1"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72555" y="4652307"/>
            <a:ext cx="2088000" cy="15824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10415" y="4714424"/>
            <a:ext cx="2338216" cy="13490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en-US" altLang="ja-JP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【Proposals to the </a:t>
            </a:r>
          </a:p>
          <a:p>
            <a:pPr>
              <a:lnSpc>
                <a:spcPts val="1400"/>
              </a:lnSpc>
            </a:pPr>
            <a:r>
              <a:rPr kumimoji="1" lang="en-US" altLang="ja-JP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National  Government</a:t>
            </a:r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pPr>
              <a:lnSpc>
                <a:spcPts val="1400"/>
              </a:lnSpc>
            </a:pP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●</a:t>
            </a:r>
            <a:r>
              <a:rPr kumimoji="1" lang="en-US" altLang="ja-JP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Revise taxation system </a:t>
            </a:r>
          </a:p>
          <a:p>
            <a:pPr>
              <a:lnSpc>
                <a:spcPts val="1400"/>
              </a:lnSpc>
            </a:pPr>
            <a:r>
              <a:rPr kumimoji="1" lang="ja-JP" altLang="en-US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●</a:t>
            </a:r>
            <a:r>
              <a:rPr kumimoji="1" lang="en-US" altLang="ja-JP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Relax regulations </a:t>
            </a:r>
          </a:p>
          <a:p>
            <a:pPr>
              <a:lnSpc>
                <a:spcPts val="1400"/>
              </a:lnSpc>
            </a:pPr>
            <a:r>
              <a:rPr kumimoji="1" lang="ja-JP" altLang="en-US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●</a:t>
            </a:r>
            <a:r>
              <a:rPr kumimoji="1" lang="en-US" altLang="ja-JP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Make Effective</a:t>
            </a:r>
          </a:p>
          <a:p>
            <a:pPr>
              <a:lnSpc>
                <a:spcPts val="1400"/>
              </a:lnSpc>
            </a:pPr>
            <a:r>
              <a:rPr kumimoji="1" lang="en-US" altLang="ja-JP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   incentives, etc.</a:t>
            </a:r>
            <a:endParaRPr kumimoji="1" lang="ja-JP" altLang="en-US" sz="1400" dirty="0"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3028220" y="4646095"/>
            <a:ext cx="2088000" cy="15824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837055" y="4611483"/>
            <a:ext cx="2457610" cy="18364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en-US" altLang="ja-JP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 </a:t>
            </a:r>
            <a:r>
              <a:rPr kumimoji="1" lang="en-US" altLang="ja-JP" sz="1200" b="1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【Proposals to the National</a:t>
            </a:r>
          </a:p>
          <a:p>
            <a:pPr>
              <a:lnSpc>
                <a:spcPts val="1400"/>
              </a:lnSpc>
            </a:pPr>
            <a:r>
              <a:rPr kumimoji="1" lang="en-US" altLang="ja-JP" sz="1200" b="1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  Government</a:t>
            </a:r>
            <a:r>
              <a:rPr kumimoji="1" lang="en-US" altLang="ja-JP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pPr>
              <a:lnSpc>
                <a:spcPts val="1200"/>
              </a:lnSpc>
            </a:pPr>
            <a:r>
              <a:rPr kumimoji="1"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</a:t>
            </a:r>
            <a:r>
              <a:rPr kumimoji="1" lang="en-US" altLang="ja-JP" sz="12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Simplify visa requirements,</a:t>
            </a:r>
          </a:p>
          <a:p>
            <a:pPr>
              <a:lnSpc>
                <a:spcPts val="1200"/>
              </a:lnSpc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     etc.</a:t>
            </a:r>
          </a:p>
          <a:p>
            <a:pPr>
              <a:lnSpc>
                <a:spcPts val="800"/>
              </a:lnSpc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</a:t>
            </a:r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en-US" altLang="ja-JP" sz="1200" b="1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Efforts by Osaka Pref./City</a:t>
            </a:r>
            <a:r>
              <a:rPr kumimoji="1" lang="en-US" altLang="ja-JP" sz="12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】</a:t>
            </a:r>
          </a:p>
          <a:p>
            <a:pPr>
              <a:lnSpc>
                <a:spcPts val="800"/>
              </a:lnSpc>
            </a:pPr>
            <a:endParaRPr kumimoji="1" lang="en-US" altLang="ja-JP" sz="1200" dirty="0"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800"/>
              </a:lnSpc>
            </a:pP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●</a:t>
            </a:r>
            <a:r>
              <a:rPr kumimoji="1" lang="en-US" altLang="ja-JP" sz="12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Improve educational/medical </a:t>
            </a:r>
          </a:p>
          <a:p>
            <a:pPr>
              <a:lnSpc>
                <a:spcPts val="1200"/>
              </a:lnSpc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      environment </a:t>
            </a:r>
          </a:p>
          <a:p>
            <a:pPr>
              <a:lnSpc>
                <a:spcPts val="1200"/>
              </a:lnSpc>
            </a:pPr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【</a:t>
            </a:r>
            <a:r>
              <a:rPr kumimoji="1" lang="en-US" altLang="ja-JP" sz="1200" b="1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Market creation by the </a:t>
            </a:r>
          </a:p>
          <a:p>
            <a:pPr>
              <a:lnSpc>
                <a:spcPts val="1200"/>
              </a:lnSpc>
            </a:pPr>
            <a:r>
              <a:rPr kumimoji="1" lang="en-US" altLang="ja-JP" sz="1200" b="1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    private sector】</a:t>
            </a:r>
          </a:p>
          <a:p>
            <a:pPr>
              <a:lnSpc>
                <a:spcPts val="1200"/>
              </a:lnSpc>
            </a:pPr>
            <a:r>
              <a:rPr kumimoji="1" lang="ja-JP" altLang="en-US" sz="12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 ●</a:t>
            </a:r>
            <a:r>
              <a:rPr kumimoji="1" lang="en-US" altLang="ja-JP" sz="12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Develop financial human </a:t>
            </a:r>
          </a:p>
          <a:p>
            <a:pPr>
              <a:lnSpc>
                <a:spcPts val="1200"/>
              </a:lnSpc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    resources, etc.</a:t>
            </a:r>
            <a:endParaRPr kumimoji="1" lang="ja-JP" altLang="en-US" sz="1200" dirty="0"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5272331" y="4646095"/>
            <a:ext cx="2088000" cy="15824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209087" y="4617307"/>
            <a:ext cx="2253715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en-US" altLang="ja-JP" sz="1200" b="1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Efforts by Osaka Prefecture and City 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</a:t>
            </a:r>
            <a:r>
              <a:rPr kumimoji="1" lang="en-US" altLang="ja-JP" sz="12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Improve the business</a:t>
            </a:r>
          </a:p>
          <a:p>
            <a:pPr>
              <a:lnSpc>
                <a:spcPts val="1200"/>
              </a:lnSpc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   and living  environment</a:t>
            </a:r>
          </a:p>
          <a:p>
            <a:pPr>
              <a:lnSpc>
                <a:spcPts val="1200"/>
              </a:lnSpc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  (convenient transport</a:t>
            </a:r>
          </a:p>
          <a:p>
            <a:pPr>
              <a:lnSpc>
                <a:spcPts val="1200"/>
              </a:lnSpc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   network, stable</a:t>
            </a:r>
          </a:p>
          <a:p>
            <a:pPr>
              <a:lnSpc>
                <a:spcPts val="1200"/>
              </a:lnSpc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   telecommunication</a:t>
            </a:r>
          </a:p>
          <a:p>
            <a:pPr>
              <a:lnSpc>
                <a:spcPts val="1200"/>
              </a:lnSpc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   environment,  English</a:t>
            </a:r>
          </a:p>
          <a:p>
            <a:pPr>
              <a:lnSpc>
                <a:spcPts val="1200"/>
              </a:lnSpc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   availability for administrative</a:t>
            </a:r>
          </a:p>
          <a:p>
            <a:pPr>
              <a:lnSpc>
                <a:spcPts val="1200"/>
              </a:lnSpc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   procedures, etc.)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7541836" y="4646095"/>
            <a:ext cx="2088000" cy="15824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593397" y="4700846"/>
            <a:ext cx="1957405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en-US" altLang="ja-JP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en-US" altLang="ja-JP" sz="1200" b="1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Market creation by the </a:t>
            </a:r>
          </a:p>
          <a:p>
            <a:pPr>
              <a:lnSpc>
                <a:spcPts val="1200"/>
              </a:lnSpc>
            </a:pPr>
            <a:r>
              <a:rPr kumimoji="1" lang="en-US" altLang="ja-JP" sz="1200" b="1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    private sector】</a:t>
            </a:r>
          </a:p>
          <a:p>
            <a:pPr>
              <a:lnSpc>
                <a:spcPts val="1200"/>
              </a:lnSpc>
            </a:pPr>
            <a:endParaRPr kumimoji="1" lang="en-US" altLang="ja-JP" sz="1200" b="1" dirty="0"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</a:t>
            </a:r>
            <a:r>
              <a:rPr kumimoji="1" lang="en-US" altLang="ja-JP" sz="12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Create an attractive</a:t>
            </a:r>
          </a:p>
          <a:p>
            <a:pPr>
              <a:lnSpc>
                <a:spcPts val="1200"/>
              </a:lnSpc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    market toward the</a:t>
            </a:r>
          </a:p>
          <a:p>
            <a:pPr>
              <a:lnSpc>
                <a:spcPts val="1200"/>
              </a:lnSpc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    financial sector</a:t>
            </a:r>
          </a:p>
          <a:p>
            <a:pPr>
              <a:lnSpc>
                <a:spcPts val="1200"/>
              </a:lnSpc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    development </a:t>
            </a:r>
          </a:p>
          <a:p>
            <a:pPr>
              <a:lnSpc>
                <a:spcPts val="1200"/>
              </a:lnSpc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  </a:t>
            </a:r>
            <a:r>
              <a:rPr kumimoji="1" lang="ja-JP" altLang="en-US" sz="12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（</a:t>
            </a:r>
            <a:r>
              <a:rPr kumimoji="1" lang="en-US" altLang="ja-JP" sz="12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Strengthen functions</a:t>
            </a:r>
          </a:p>
          <a:p>
            <a:pPr>
              <a:lnSpc>
                <a:spcPts val="1200"/>
              </a:lnSpc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    of the exchanges, etc.)</a:t>
            </a:r>
            <a:endParaRPr kumimoji="1" lang="ja-JP" altLang="en-US" sz="1200" dirty="0"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9839160" y="4646095"/>
            <a:ext cx="2088000" cy="15824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866856" y="4702107"/>
            <a:ext cx="2269628" cy="16348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【</a:t>
            </a:r>
            <a:r>
              <a:rPr kumimoji="1" lang="en-US" altLang="ja-JP" sz="1200" b="1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The National Government, Osaka Prefecture/City, the Private Sector</a:t>
            </a:r>
            <a:r>
              <a:rPr kumimoji="1" lang="en-US" altLang="ja-JP" sz="12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】</a:t>
            </a:r>
          </a:p>
          <a:p>
            <a:pPr>
              <a:lnSpc>
                <a:spcPts val="1200"/>
              </a:lnSpc>
            </a:pP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</a:t>
            </a:r>
            <a:r>
              <a:rPr kumimoji="1"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kumimoji="1" lang="en-US" altLang="ja-JP" sz="12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Effective branding plans and methods in Japan and abroad (tax reduction, business and living environment improvement, attractive market creation, etc.)</a:t>
            </a:r>
            <a:endParaRPr kumimoji="1"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16" name="直線コネクタ 15"/>
          <p:cNvCxnSpPr>
            <a:cxnSpLocks/>
          </p:cNvCxnSpPr>
          <p:nvPr/>
        </p:nvCxnSpPr>
        <p:spPr>
          <a:xfrm flipV="1">
            <a:off x="853045" y="4928760"/>
            <a:ext cx="1375250" cy="19229"/>
          </a:xfrm>
          <a:prstGeom prst="line">
            <a:avLst/>
          </a:prstGeom>
          <a:ln w="38100">
            <a:solidFill>
              <a:srgbClr val="C00000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cxnSpLocks/>
          </p:cNvCxnSpPr>
          <p:nvPr/>
        </p:nvCxnSpPr>
        <p:spPr>
          <a:xfrm>
            <a:off x="3048631" y="4836477"/>
            <a:ext cx="1958337" cy="0"/>
          </a:xfrm>
          <a:prstGeom prst="line">
            <a:avLst/>
          </a:prstGeom>
          <a:ln w="38100">
            <a:solidFill>
              <a:srgbClr val="C00000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cxnSpLocks/>
          </p:cNvCxnSpPr>
          <p:nvPr/>
        </p:nvCxnSpPr>
        <p:spPr>
          <a:xfrm>
            <a:off x="2997664" y="5441981"/>
            <a:ext cx="2118556" cy="0"/>
          </a:xfrm>
          <a:prstGeom prst="line">
            <a:avLst/>
          </a:prstGeom>
          <a:ln w="38100">
            <a:solidFill>
              <a:srgbClr val="C00000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>
            <a:cxnSpLocks/>
          </p:cNvCxnSpPr>
          <p:nvPr/>
        </p:nvCxnSpPr>
        <p:spPr>
          <a:xfrm>
            <a:off x="7816099" y="4852380"/>
            <a:ext cx="1724667" cy="0"/>
          </a:xfrm>
          <a:prstGeom prst="line">
            <a:avLst/>
          </a:prstGeom>
          <a:ln w="38100">
            <a:solidFill>
              <a:srgbClr val="C00000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>
            <a:cxnSpLocks/>
          </p:cNvCxnSpPr>
          <p:nvPr/>
        </p:nvCxnSpPr>
        <p:spPr>
          <a:xfrm>
            <a:off x="9938406" y="4867507"/>
            <a:ext cx="1986703" cy="0"/>
          </a:xfrm>
          <a:prstGeom prst="line">
            <a:avLst/>
          </a:prstGeom>
          <a:ln w="38100">
            <a:solidFill>
              <a:srgbClr val="C00000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二等辺三角形 11"/>
          <p:cNvSpPr/>
          <p:nvPr/>
        </p:nvSpPr>
        <p:spPr>
          <a:xfrm flipV="1">
            <a:off x="4817440" y="4282132"/>
            <a:ext cx="3114293" cy="226186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200123" y="1809417"/>
            <a:ext cx="11724986" cy="4050055"/>
            <a:chOff x="200123" y="1809417"/>
            <a:chExt cx="11724986" cy="4050055"/>
          </a:xfrm>
        </p:grpSpPr>
        <p:sp>
          <p:nvSpPr>
            <p:cNvPr id="6" name="正方形/長方形 5"/>
            <p:cNvSpPr/>
            <p:nvPr/>
          </p:nvSpPr>
          <p:spPr>
            <a:xfrm>
              <a:off x="751748" y="1809417"/>
              <a:ext cx="2088000" cy="23040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3028220" y="1809417"/>
              <a:ext cx="2088000" cy="23040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5304700" y="1809417"/>
              <a:ext cx="2088000" cy="23040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7567469" y="1809417"/>
              <a:ext cx="2088000" cy="23040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9837109" y="1809417"/>
              <a:ext cx="2088000" cy="230400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700324" y="1864025"/>
              <a:ext cx="2124000" cy="4878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kumimoji="1" lang="ja-JP" altLang="en-US" sz="1600" dirty="0">
                  <a:solidFill>
                    <a:schemeClr val="bg1"/>
                  </a:solidFill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❶ </a:t>
              </a:r>
              <a:r>
                <a:rPr kumimoji="1" lang="en-US" altLang="ja-JP" sz="1600" dirty="0">
                  <a:solidFill>
                    <a:schemeClr val="bg1"/>
                  </a:solidFill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Business Environment</a:t>
              </a:r>
              <a:endParaRPr kumimoji="1" lang="ja-JP" altLang="en-US" sz="1600" dirty="0">
                <a:solidFill>
                  <a:schemeClr val="bg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2994669" y="1989861"/>
              <a:ext cx="2124000" cy="295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kumimoji="1" lang="ja-JP" altLang="en-US" sz="1600" dirty="0">
                  <a:solidFill>
                    <a:schemeClr val="bg1"/>
                  </a:solidFill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❷ </a:t>
              </a:r>
              <a:r>
                <a:rPr kumimoji="1" lang="en-US" altLang="ja-JP" sz="1600" dirty="0">
                  <a:solidFill>
                    <a:schemeClr val="bg1"/>
                  </a:solidFill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Human Capital</a:t>
              </a:r>
              <a:endParaRPr kumimoji="1" lang="ja-JP" altLang="en-US" sz="1600" dirty="0">
                <a:solidFill>
                  <a:schemeClr val="bg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5275839" y="1989861"/>
              <a:ext cx="2124000" cy="295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kumimoji="1" lang="ja-JP" altLang="en-US" sz="1600" dirty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❸ </a:t>
              </a:r>
              <a:r>
                <a:rPr kumimoji="1" lang="en-US" altLang="ja-JP" sz="1600" dirty="0">
                  <a:solidFill>
                    <a:schemeClr val="bg1"/>
                  </a:solidFill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Infrastructure</a:t>
              </a:r>
              <a:endParaRPr kumimoji="1" lang="ja-JP" altLang="en-US" sz="1600" dirty="0">
                <a:solidFill>
                  <a:schemeClr val="bg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531469" y="1872892"/>
              <a:ext cx="21240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kumimoji="1" lang="ja-JP" altLang="en-US" sz="1600" spc="-30" dirty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❹ </a:t>
              </a:r>
              <a:r>
                <a:rPr kumimoji="1" lang="en-US" altLang="ja-JP" sz="1600" spc="-30" dirty="0">
                  <a:solidFill>
                    <a:schemeClr val="bg1"/>
                  </a:solidFill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Financial Center’s Development</a:t>
              </a:r>
              <a:endParaRPr kumimoji="1" lang="ja-JP" altLang="en-US" sz="1600" spc="-30" dirty="0">
                <a:solidFill>
                  <a:schemeClr val="bg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9763720" y="1976982"/>
              <a:ext cx="2124000" cy="295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kumimoji="1" lang="ja-JP" altLang="en-US" sz="1600" dirty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❺ </a:t>
              </a:r>
              <a:r>
                <a:rPr kumimoji="1" lang="en-US" altLang="ja-JP" sz="1600" dirty="0">
                  <a:solidFill>
                    <a:schemeClr val="bg1"/>
                  </a:solidFill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Reputation</a:t>
              </a:r>
              <a:endParaRPr kumimoji="1" lang="ja-JP" altLang="en-US" sz="1600" dirty="0">
                <a:solidFill>
                  <a:schemeClr val="bg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853045" y="2349244"/>
              <a:ext cx="1872000" cy="170816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kumimoji="1" lang="ja-JP" altLang="en-US" sz="1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❏</a:t>
              </a: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Political stability and rule of law</a:t>
              </a:r>
            </a:p>
            <a:p>
              <a:pPr>
                <a:lnSpc>
                  <a:spcPts val="1400"/>
                </a:lnSpc>
              </a:pPr>
              <a:r>
                <a:rPr kumimoji="1" lang="ja-JP" altLang="en-US" sz="1400" spc="-6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❏</a:t>
              </a: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Institutional and regulatory environment</a:t>
              </a:r>
              <a:endParaRPr kumimoji="1" lang="ja-JP" altLang="en-US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endParaRPr>
            </a:p>
            <a:p>
              <a:pPr>
                <a:lnSpc>
                  <a:spcPts val="1400"/>
                </a:lnSpc>
              </a:pPr>
              <a:r>
                <a:rPr kumimoji="1" lang="ja-JP" altLang="en-US" sz="1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❏</a:t>
              </a: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Macroeconomic environment</a:t>
              </a:r>
              <a:endParaRPr kumimoji="1" lang="ja-JP" altLang="en-US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endParaRPr>
            </a:p>
            <a:p>
              <a:pPr>
                <a:lnSpc>
                  <a:spcPts val="1400"/>
                </a:lnSpc>
              </a:pPr>
              <a:r>
                <a:rPr kumimoji="1" lang="ja-JP" altLang="en-US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❏</a:t>
              </a: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Tax and cost competitiveness</a:t>
              </a:r>
              <a:endParaRPr kumimoji="1" lang="ja-JP" altLang="en-US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3134968" y="2365474"/>
              <a:ext cx="1872000" cy="13490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kumimoji="1" lang="ja-JP" altLang="en-US" sz="1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❏</a:t>
              </a: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Availability of skilled personnel</a:t>
              </a:r>
            </a:p>
            <a:p>
              <a:pPr>
                <a:lnSpc>
                  <a:spcPts val="1400"/>
                </a:lnSpc>
              </a:pPr>
              <a:r>
                <a:rPr kumimoji="1" lang="ja-JP" altLang="en-US" sz="1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❏</a:t>
              </a: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Flexible labor market</a:t>
              </a:r>
            </a:p>
            <a:p>
              <a:pPr>
                <a:lnSpc>
                  <a:spcPts val="1400"/>
                </a:lnSpc>
              </a:pPr>
              <a:r>
                <a:rPr kumimoji="1" lang="ja-JP" altLang="en-US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❏</a:t>
              </a: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Education and development</a:t>
              </a:r>
              <a:endParaRPr kumimoji="1" lang="ja-JP" altLang="en-US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endParaRPr>
            </a:p>
            <a:p>
              <a:pPr>
                <a:lnSpc>
                  <a:spcPts val="1400"/>
                </a:lnSpc>
              </a:pPr>
              <a:r>
                <a:rPr kumimoji="1" lang="ja-JP" altLang="en-US" sz="1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❏</a:t>
              </a: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Quality of life</a:t>
              </a:r>
              <a:endParaRPr kumimoji="1" lang="ja-JP" altLang="en-US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5488331" y="2365474"/>
              <a:ext cx="1872000" cy="13490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kumimoji="1" lang="ja-JP" altLang="en-US" sz="1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❏</a:t>
              </a: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Built infrastructure</a:t>
              </a:r>
            </a:p>
            <a:p>
              <a:pPr>
                <a:lnSpc>
                  <a:spcPts val="1400"/>
                </a:lnSpc>
              </a:pPr>
              <a:r>
                <a:rPr kumimoji="1" lang="ja-JP" altLang="en-US" sz="1400" spc="-11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❏</a:t>
              </a: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Telecommunication</a:t>
              </a:r>
            </a:p>
            <a:p>
              <a:pPr>
                <a:lnSpc>
                  <a:spcPts val="1400"/>
                </a:lnSpc>
              </a:pP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    infrastructure</a:t>
              </a:r>
              <a:endParaRPr kumimoji="1" lang="ja-JP" altLang="en-US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endParaRPr>
            </a:p>
            <a:p>
              <a:pPr>
                <a:lnSpc>
                  <a:spcPts val="1400"/>
                </a:lnSpc>
              </a:pPr>
              <a:r>
                <a:rPr kumimoji="1" lang="ja-JP" altLang="en-US" sz="1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❏</a:t>
              </a: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Transport</a:t>
              </a:r>
            </a:p>
            <a:p>
              <a:pPr>
                <a:lnSpc>
                  <a:spcPts val="1400"/>
                </a:lnSpc>
              </a:pP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    infrastructure</a:t>
              </a:r>
            </a:p>
            <a:p>
              <a:pPr>
                <a:lnSpc>
                  <a:spcPts val="1400"/>
                </a:lnSpc>
              </a:pPr>
              <a:r>
                <a:rPr kumimoji="1" lang="ja-JP" altLang="en-US" sz="1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❏</a:t>
              </a: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Sustainable</a:t>
              </a:r>
            </a:p>
            <a:p>
              <a:pPr>
                <a:lnSpc>
                  <a:spcPts val="1400"/>
                </a:lnSpc>
              </a:pP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    development</a:t>
              </a:r>
              <a:endParaRPr kumimoji="1" lang="ja-JP" altLang="en-US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7668766" y="2352220"/>
              <a:ext cx="1872000" cy="117320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kumimoji="1" lang="ja-JP" altLang="en-US" sz="1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❏</a:t>
              </a: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Depth and breadth</a:t>
              </a:r>
            </a:p>
            <a:p>
              <a:pPr>
                <a:lnSpc>
                  <a:spcPts val="1400"/>
                </a:lnSpc>
              </a:pP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    of industry clusters</a:t>
              </a:r>
              <a:endParaRPr kumimoji="1" lang="ja-JP" altLang="en-US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endParaRPr>
            </a:p>
            <a:p>
              <a:pPr>
                <a:lnSpc>
                  <a:spcPts val="1400"/>
                </a:lnSpc>
              </a:pPr>
              <a:r>
                <a:rPr kumimoji="1" lang="ja-JP" altLang="en-US" sz="1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❏</a:t>
              </a: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Availability of</a:t>
              </a:r>
            </a:p>
            <a:p>
              <a:pPr>
                <a:lnSpc>
                  <a:spcPts val="1400"/>
                </a:lnSpc>
              </a:pP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    capital</a:t>
              </a:r>
              <a:endParaRPr kumimoji="1" lang="ja-JP" altLang="en-US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endParaRPr>
            </a:p>
            <a:p>
              <a:pPr>
                <a:lnSpc>
                  <a:spcPts val="1400"/>
                </a:lnSpc>
              </a:pPr>
              <a:r>
                <a:rPr kumimoji="1" lang="ja-JP" altLang="en-US" sz="1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❏</a:t>
              </a: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Market liquidity</a:t>
              </a:r>
              <a:endParaRPr kumimoji="1" lang="ja-JP" altLang="en-US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endParaRPr>
            </a:p>
            <a:p>
              <a:pPr>
                <a:lnSpc>
                  <a:spcPts val="1400"/>
                </a:lnSpc>
              </a:pPr>
              <a:r>
                <a:rPr kumimoji="1" lang="ja-JP" altLang="en-US" sz="1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❏</a:t>
              </a: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Economic</a:t>
              </a:r>
              <a:r>
                <a:rPr kumimoji="1" lang="ja-JP" altLang="en-US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 </a:t>
              </a: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output</a:t>
              </a:r>
              <a:endParaRPr kumimoji="1" lang="ja-JP" altLang="en-US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9938406" y="2345401"/>
              <a:ext cx="1872000" cy="152862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kumimoji="1" lang="ja-JP" altLang="en-US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❏</a:t>
              </a: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City brand and appeal</a:t>
              </a:r>
              <a:endParaRPr kumimoji="1" lang="ja-JP" altLang="en-US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endParaRPr>
            </a:p>
            <a:p>
              <a:pPr>
                <a:lnSpc>
                  <a:spcPts val="1400"/>
                </a:lnSpc>
              </a:pPr>
              <a:r>
                <a:rPr kumimoji="1" lang="ja-JP" altLang="en-US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❏</a:t>
              </a: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Level of Innovation </a:t>
              </a:r>
              <a:endParaRPr kumimoji="1" lang="ja-JP" altLang="en-US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endParaRPr>
            </a:p>
            <a:p>
              <a:pPr>
                <a:lnSpc>
                  <a:spcPts val="1400"/>
                </a:lnSpc>
              </a:pPr>
              <a:r>
                <a:rPr kumimoji="1" lang="ja-JP" altLang="en-US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❏</a:t>
              </a: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Attractiveness and cultural diversity</a:t>
              </a:r>
              <a:endParaRPr kumimoji="1" lang="ja-JP" altLang="en-US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endParaRPr>
            </a:p>
            <a:p>
              <a:pPr>
                <a:lnSpc>
                  <a:spcPts val="1400"/>
                </a:lnSpc>
              </a:pPr>
              <a:r>
                <a:rPr kumimoji="1" lang="ja-JP" altLang="en-US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❏</a:t>
              </a:r>
              <a:r>
                <a:rPr kumimoji="1" lang="en-US" altLang="ja-JP" sz="1400" dirty="0"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Comparative positioning with other centers</a:t>
              </a:r>
              <a:endParaRPr kumimoji="1" lang="ja-JP" altLang="en-US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277210" y="1842763"/>
              <a:ext cx="553998" cy="401670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en-US" altLang="ja-JP" sz="12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Global Financial Centre</a:t>
              </a:r>
            </a:p>
            <a:p>
              <a:r>
                <a:rPr kumimoji="1" lang="en-US" altLang="ja-JP" sz="12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 Index</a:t>
              </a:r>
              <a:endPara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200123" y="1818431"/>
              <a:ext cx="180000" cy="2304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7" name="正方形/長方形 46"/>
          <p:cNvSpPr/>
          <p:nvPr/>
        </p:nvSpPr>
        <p:spPr>
          <a:xfrm>
            <a:off x="223953" y="4634479"/>
            <a:ext cx="180000" cy="158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11160575" y="6523020"/>
            <a:ext cx="918882" cy="222436"/>
          </a:xfrm>
        </p:spPr>
        <p:txBody>
          <a:bodyPr/>
          <a:lstStyle/>
          <a:p>
            <a:pPr rtl="0"/>
            <a:r>
              <a:rPr lang="ja-JP" altLang="en-US" sz="1600" b="1" dirty="0">
                <a:solidFill>
                  <a:srgbClr val="A43F27"/>
                </a:solidFill>
              </a:rPr>
              <a:t>２</a:t>
            </a:r>
            <a:endParaRPr lang="ja-JP" altLang="en-US" sz="1600" b="1" noProof="0" dirty="0">
              <a:solidFill>
                <a:srgbClr val="A43F27"/>
              </a:solidFill>
            </a:endParaRPr>
          </a:p>
        </p:txBody>
      </p: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AF97FE36-DDF0-4CD5-B0ED-08E2DF9623CB}"/>
              </a:ext>
            </a:extLst>
          </p:cNvPr>
          <p:cNvGrpSpPr/>
          <p:nvPr/>
        </p:nvGrpSpPr>
        <p:grpSpPr>
          <a:xfrm>
            <a:off x="277091" y="332943"/>
            <a:ext cx="10743334" cy="433573"/>
            <a:chOff x="277091" y="332943"/>
            <a:chExt cx="10743334" cy="433573"/>
          </a:xfrm>
        </p:grpSpPr>
        <p:sp>
          <p:nvSpPr>
            <p:cNvPr id="70" name="タイトル 1">
              <a:extLst>
                <a:ext uri="{FF2B5EF4-FFF2-40B4-BE49-F238E27FC236}">
                  <a16:creationId xmlns:a16="http://schemas.microsoft.com/office/drawing/2014/main" id="{54584440-CE8B-4A4B-ADA9-E86197C5A858}"/>
                </a:ext>
              </a:extLst>
            </p:cNvPr>
            <p:cNvSpPr txBox="1">
              <a:spLocks/>
            </p:cNvSpPr>
            <p:nvPr/>
          </p:nvSpPr>
          <p:spPr>
            <a:xfrm>
              <a:off x="277091" y="332943"/>
              <a:ext cx="10743334" cy="369856"/>
            </a:xfrm>
            <a:prstGeom prst="rect">
              <a:avLst/>
            </a:prstGeom>
          </p:spPr>
          <p:txBody>
            <a:bodyPr rtlCol="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3200" b="1" kern="1200">
                  <a:solidFill>
                    <a:schemeClr val="accent1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</a:t>
              </a:r>
              <a:r>
                <a:rPr lang="en-US" altLang="ja-JP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【</a:t>
              </a:r>
              <a:r>
                <a:rPr lang="ja-JP" altLang="en-US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２</a:t>
              </a:r>
              <a:r>
                <a:rPr lang="en-US" altLang="ja-JP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】</a:t>
              </a:r>
              <a:r>
                <a:rPr lang="ja-JP" altLang="en-US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</a:t>
              </a:r>
              <a:r>
                <a:rPr lang="en-US" altLang="ja-JP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Conditions and Effort Directions of a Global Financial City</a:t>
              </a:r>
              <a:endPara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D15A3E">
                    <a:lumMod val="75000"/>
                  </a:srgbClr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endParaRPr>
            </a:p>
          </p:txBody>
        </p: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250A573B-3A4E-4496-BC4D-3D8947AE7BFC}"/>
                </a:ext>
              </a:extLst>
            </p:cNvPr>
            <p:cNvCxnSpPr>
              <a:cxnSpLocks/>
            </p:cNvCxnSpPr>
            <p:nvPr/>
          </p:nvCxnSpPr>
          <p:spPr>
            <a:xfrm>
              <a:off x="548350" y="766516"/>
              <a:ext cx="10233950" cy="0"/>
            </a:xfrm>
            <a:prstGeom prst="line">
              <a:avLst/>
            </a:prstGeom>
            <a:ln w="76200">
              <a:solidFill>
                <a:srgbClr val="C00000">
                  <a:alpha val="4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B45A39BE-3298-4336-8B59-2E1DE5EF347C}"/>
              </a:ext>
            </a:extLst>
          </p:cNvPr>
          <p:cNvCxnSpPr>
            <a:cxnSpLocks/>
          </p:cNvCxnSpPr>
          <p:nvPr/>
        </p:nvCxnSpPr>
        <p:spPr>
          <a:xfrm flipV="1">
            <a:off x="853045" y="5098909"/>
            <a:ext cx="1804957" cy="1"/>
          </a:xfrm>
          <a:prstGeom prst="line">
            <a:avLst/>
          </a:prstGeom>
          <a:ln w="38100">
            <a:solidFill>
              <a:srgbClr val="C00000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B8AA1282-DD84-4D40-A63F-80B754BFB9B6}"/>
              </a:ext>
            </a:extLst>
          </p:cNvPr>
          <p:cNvCxnSpPr>
            <a:cxnSpLocks/>
          </p:cNvCxnSpPr>
          <p:nvPr/>
        </p:nvCxnSpPr>
        <p:spPr>
          <a:xfrm>
            <a:off x="5304700" y="4756959"/>
            <a:ext cx="1380185" cy="0"/>
          </a:xfrm>
          <a:prstGeom prst="line">
            <a:avLst/>
          </a:prstGeom>
          <a:ln w="38100">
            <a:solidFill>
              <a:srgbClr val="C00000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D4D6AA6A-EFFF-4836-B1F9-1D26B52D11EF}"/>
              </a:ext>
            </a:extLst>
          </p:cNvPr>
          <p:cNvCxnSpPr>
            <a:cxnSpLocks/>
          </p:cNvCxnSpPr>
          <p:nvPr/>
        </p:nvCxnSpPr>
        <p:spPr>
          <a:xfrm>
            <a:off x="7816099" y="5015303"/>
            <a:ext cx="1212491" cy="0"/>
          </a:xfrm>
          <a:prstGeom prst="line">
            <a:avLst/>
          </a:prstGeom>
          <a:ln w="38100">
            <a:solidFill>
              <a:srgbClr val="C00000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51C1BB55-8373-428D-886B-6BD9944A3FA8}"/>
              </a:ext>
            </a:extLst>
          </p:cNvPr>
          <p:cNvCxnSpPr>
            <a:cxnSpLocks/>
          </p:cNvCxnSpPr>
          <p:nvPr/>
        </p:nvCxnSpPr>
        <p:spPr>
          <a:xfrm>
            <a:off x="9938406" y="5010131"/>
            <a:ext cx="1872000" cy="0"/>
          </a:xfrm>
          <a:prstGeom prst="line">
            <a:avLst/>
          </a:prstGeom>
          <a:ln w="38100">
            <a:solidFill>
              <a:srgbClr val="C00000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2F1C3A47-CAA0-4FAE-BFE7-4EEE6ECADC29}"/>
              </a:ext>
            </a:extLst>
          </p:cNvPr>
          <p:cNvCxnSpPr>
            <a:cxnSpLocks/>
          </p:cNvCxnSpPr>
          <p:nvPr/>
        </p:nvCxnSpPr>
        <p:spPr>
          <a:xfrm>
            <a:off x="9938406" y="5187685"/>
            <a:ext cx="1082019" cy="0"/>
          </a:xfrm>
          <a:prstGeom prst="line">
            <a:avLst/>
          </a:prstGeom>
          <a:ln w="38100">
            <a:solidFill>
              <a:srgbClr val="C00000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C25F377A-DDC5-4587-95B3-CC5D35013C82}"/>
              </a:ext>
            </a:extLst>
          </p:cNvPr>
          <p:cNvCxnSpPr>
            <a:cxnSpLocks/>
          </p:cNvCxnSpPr>
          <p:nvPr/>
        </p:nvCxnSpPr>
        <p:spPr>
          <a:xfrm>
            <a:off x="5272331" y="4928760"/>
            <a:ext cx="1412554" cy="0"/>
          </a:xfrm>
          <a:prstGeom prst="line">
            <a:avLst/>
          </a:prstGeom>
          <a:ln w="38100">
            <a:solidFill>
              <a:srgbClr val="C00000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67C33818-984E-4B3A-9E04-BA379199EEA4}"/>
              </a:ext>
            </a:extLst>
          </p:cNvPr>
          <p:cNvCxnSpPr>
            <a:cxnSpLocks/>
          </p:cNvCxnSpPr>
          <p:nvPr/>
        </p:nvCxnSpPr>
        <p:spPr>
          <a:xfrm>
            <a:off x="3048631" y="4999400"/>
            <a:ext cx="830911" cy="10731"/>
          </a:xfrm>
          <a:prstGeom prst="line">
            <a:avLst/>
          </a:prstGeom>
          <a:ln w="38100">
            <a:solidFill>
              <a:srgbClr val="C00000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54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E58CC942-189B-4662-8B18-0F384E63E306}"/>
              </a:ext>
            </a:extLst>
          </p:cNvPr>
          <p:cNvSpPr/>
          <p:nvPr/>
        </p:nvSpPr>
        <p:spPr>
          <a:xfrm>
            <a:off x="945701" y="881324"/>
            <a:ext cx="10922999" cy="719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ja-JP" dirty="0">
                <a:solidFill>
                  <a:schemeClr val="tx1">
                    <a:lumMod val="90000"/>
                    <a:lumOff val="1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In order to promote initiatives toward the realization of a global financial city, the "2021 Action Plan" of this committee is to be determined as follows:</a:t>
            </a: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9BBE1545-B484-4265-B21F-6255138BF03E}"/>
              </a:ext>
            </a:extLst>
          </p:cNvPr>
          <p:cNvGrpSpPr/>
          <p:nvPr/>
        </p:nvGrpSpPr>
        <p:grpSpPr>
          <a:xfrm>
            <a:off x="277091" y="339506"/>
            <a:ext cx="9884137" cy="427010"/>
            <a:chOff x="277091" y="339506"/>
            <a:chExt cx="9884137" cy="427010"/>
          </a:xfrm>
        </p:grpSpPr>
        <p:sp>
          <p:nvSpPr>
            <p:cNvPr id="37" name="タイトル 1">
              <a:extLst>
                <a:ext uri="{FF2B5EF4-FFF2-40B4-BE49-F238E27FC236}">
                  <a16:creationId xmlns:a16="http://schemas.microsoft.com/office/drawing/2014/main" id="{BDB1933D-621D-41F4-BE9E-42632E0EFA41}"/>
                </a:ext>
              </a:extLst>
            </p:cNvPr>
            <p:cNvSpPr txBox="1">
              <a:spLocks/>
            </p:cNvSpPr>
            <p:nvPr/>
          </p:nvSpPr>
          <p:spPr>
            <a:xfrm>
              <a:off x="277091" y="339506"/>
              <a:ext cx="9884137" cy="369856"/>
            </a:xfrm>
            <a:prstGeom prst="rect">
              <a:avLst/>
            </a:prstGeom>
          </p:spPr>
          <p:txBody>
            <a:bodyPr rtlCol="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3200" b="1" kern="1200">
                  <a:solidFill>
                    <a:schemeClr val="accent1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</a:t>
              </a:r>
              <a:r>
                <a:rPr lang="en-US" altLang="ja-JP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【</a:t>
              </a:r>
              <a:r>
                <a:rPr lang="ja-JP" altLang="en-US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３</a:t>
              </a:r>
              <a:r>
                <a:rPr lang="en-US" altLang="ja-JP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】</a:t>
              </a:r>
              <a:r>
                <a:rPr lang="ja-JP" altLang="en-US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</a:t>
              </a:r>
              <a:r>
                <a:rPr lang="en-US" altLang="ja-JP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 FY2021 Action Plan</a:t>
              </a:r>
              <a:r>
                <a:rPr lang="ja-JP" altLang="en-US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（</a:t>
              </a:r>
              <a:r>
                <a:rPr lang="en-US" altLang="ja-JP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Draft</a:t>
              </a:r>
              <a:r>
                <a:rPr lang="ja-JP" altLang="en-US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）</a:t>
              </a:r>
              <a:endPara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D15A3E">
                    <a:lumMod val="75000"/>
                  </a:srgbClr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endParaRPr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D3BF1E5F-1B85-49E9-BBA2-509E46877C12}"/>
                </a:ext>
              </a:extLst>
            </p:cNvPr>
            <p:cNvCxnSpPr/>
            <p:nvPr/>
          </p:nvCxnSpPr>
          <p:spPr>
            <a:xfrm>
              <a:off x="548350" y="766516"/>
              <a:ext cx="8280000" cy="0"/>
            </a:xfrm>
            <a:prstGeom prst="line">
              <a:avLst/>
            </a:prstGeom>
            <a:ln w="76200">
              <a:solidFill>
                <a:srgbClr val="C00000">
                  <a:alpha val="4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フローチャート: 結合子 38">
            <a:extLst>
              <a:ext uri="{FF2B5EF4-FFF2-40B4-BE49-F238E27FC236}">
                <a16:creationId xmlns:a16="http://schemas.microsoft.com/office/drawing/2014/main" id="{EDA32118-850C-4709-8502-29AFE2E8E36C}"/>
              </a:ext>
            </a:extLst>
          </p:cNvPr>
          <p:cNvSpPr/>
          <p:nvPr/>
        </p:nvSpPr>
        <p:spPr>
          <a:xfrm>
            <a:off x="602415" y="1036792"/>
            <a:ext cx="216000" cy="216000"/>
          </a:xfrm>
          <a:prstGeom prst="flowChartConnector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11160575" y="6523020"/>
            <a:ext cx="918882" cy="222436"/>
          </a:xfrm>
        </p:spPr>
        <p:txBody>
          <a:bodyPr/>
          <a:lstStyle/>
          <a:p>
            <a:pPr rtl="0"/>
            <a:r>
              <a:rPr lang="ja-JP" altLang="en-US" sz="1600" b="1" noProof="0" dirty="0">
                <a:solidFill>
                  <a:srgbClr val="A43F27"/>
                </a:solidFill>
              </a:rPr>
              <a:t>３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E58CC942-189B-4662-8B18-0F384E63E306}"/>
              </a:ext>
            </a:extLst>
          </p:cNvPr>
          <p:cNvSpPr/>
          <p:nvPr/>
        </p:nvSpPr>
        <p:spPr>
          <a:xfrm>
            <a:off x="945701" y="6110086"/>
            <a:ext cx="10063584" cy="384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400" dirty="0">
                <a:solidFill>
                  <a:schemeClr val="tx1">
                    <a:lumMod val="90000"/>
                    <a:lumOff val="1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＊</a:t>
            </a:r>
            <a:r>
              <a:rPr lang="en-US" altLang="ja-JP" sz="1400" dirty="0">
                <a:solidFill>
                  <a:schemeClr val="tx1">
                    <a:lumMod val="90000"/>
                    <a:lumOff val="1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Agendas necessary to achieve the purpose of the committee will also be discussed as necessary. </a:t>
            </a:r>
          </a:p>
        </p:txBody>
      </p:sp>
      <p:graphicFrame>
        <p:nvGraphicFramePr>
          <p:cNvPr id="51" name="表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864165"/>
              </p:ext>
            </p:extLst>
          </p:nvPr>
        </p:nvGraphicFramePr>
        <p:xfrm>
          <a:off x="945701" y="1891862"/>
          <a:ext cx="10063585" cy="187231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0063585">
                  <a:extLst>
                    <a:ext uri="{9D8B030D-6E8A-4147-A177-3AD203B41FA5}">
                      <a16:colId xmlns:a16="http://schemas.microsoft.com/office/drawing/2014/main" val="3771990072"/>
                    </a:ext>
                  </a:extLst>
                </a:gridCol>
              </a:tblGrid>
              <a:tr h="61543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１．　</a:t>
                      </a:r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Overview of the strategies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825861"/>
                  </a:ext>
                </a:extLst>
              </a:tr>
              <a:tr h="1256885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▽</a:t>
                      </a:r>
                      <a:r>
                        <a:rPr kumimoji="1" lang="ja-JP" altLang="en-US" sz="1600" baseline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</a:t>
                      </a:r>
                      <a:r>
                        <a:rPr kumimoji="1" lang="en-US" altLang="ja-JP" sz="1600" dirty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Clarify the challenges to realize a global financial city, after analyzing the strengths and weaknesses 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in the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   aspects of business</a:t>
                      </a:r>
                      <a:r>
                        <a:rPr kumimoji="1" lang="en-US" altLang="ja-JP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and daily lives in Osaka,</a:t>
                      </a:r>
                      <a:r>
                        <a:rPr kumimoji="1" lang="en-US" altLang="ja-JP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600" dirty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and grasping the needs of private businesses in Japan and 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600" dirty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   overseas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600" dirty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▽　</a:t>
                      </a:r>
                      <a:r>
                        <a:rPr kumimoji="1" lang="en-US" altLang="ja-JP" sz="1600" dirty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Based on the results of the above, formulate strategies that clarify specific key initiatives according to each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600" dirty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    role of private businesses, different organizations, the business community, and local governments.</a:t>
                      </a:r>
                      <a:endParaRPr kumimoji="1" lang="ja-JP" altLang="en-US" sz="1600" dirty="0"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2774015"/>
                  </a:ext>
                </a:extLst>
              </a:tr>
            </a:tbl>
          </a:graphicData>
        </a:graphic>
      </p:graphicFrame>
      <p:graphicFrame>
        <p:nvGraphicFramePr>
          <p:cNvPr id="52" name="表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230730"/>
              </p:ext>
            </p:extLst>
          </p:nvPr>
        </p:nvGraphicFramePr>
        <p:xfrm>
          <a:off x="945701" y="4269834"/>
          <a:ext cx="10063585" cy="159639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0063585">
                  <a:extLst>
                    <a:ext uri="{9D8B030D-6E8A-4147-A177-3AD203B41FA5}">
                      <a16:colId xmlns:a16="http://schemas.microsoft.com/office/drawing/2014/main" val="3771990072"/>
                    </a:ext>
                  </a:extLst>
                </a:gridCol>
              </a:tblGrid>
              <a:tr h="643005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２．　</a:t>
                      </a:r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Promotion to attract overseas businesses/Activities to make request to the national government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825861"/>
                  </a:ext>
                </a:extLst>
              </a:tr>
              <a:tr h="9533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▽</a:t>
                      </a:r>
                      <a:r>
                        <a:rPr kumimoji="1" lang="en-US" altLang="ja-JP" sz="1600" dirty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Carry out promotions to attract overseas businesses. In addition,  consider proposals and make a request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  such as the setup of an "international financial special zone" to the national government, to encourage the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  government to improve the conditions</a:t>
                      </a:r>
                      <a:endParaRPr kumimoji="1" lang="ja-JP" altLang="en-US" sz="1600" dirty="0"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2774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4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9BBE1545-B484-4265-B21F-6255138BF03E}"/>
              </a:ext>
            </a:extLst>
          </p:cNvPr>
          <p:cNvGrpSpPr/>
          <p:nvPr/>
        </p:nvGrpSpPr>
        <p:grpSpPr>
          <a:xfrm>
            <a:off x="277091" y="181590"/>
            <a:ext cx="9884137" cy="427010"/>
            <a:chOff x="277091" y="339506"/>
            <a:chExt cx="9884137" cy="427010"/>
          </a:xfrm>
        </p:grpSpPr>
        <p:sp>
          <p:nvSpPr>
            <p:cNvPr id="37" name="タイトル 1">
              <a:extLst>
                <a:ext uri="{FF2B5EF4-FFF2-40B4-BE49-F238E27FC236}">
                  <a16:creationId xmlns:a16="http://schemas.microsoft.com/office/drawing/2014/main" id="{BDB1933D-621D-41F4-BE9E-42632E0EFA41}"/>
                </a:ext>
              </a:extLst>
            </p:cNvPr>
            <p:cNvSpPr txBox="1">
              <a:spLocks/>
            </p:cNvSpPr>
            <p:nvPr/>
          </p:nvSpPr>
          <p:spPr>
            <a:xfrm>
              <a:off x="277091" y="339506"/>
              <a:ext cx="9884137" cy="369856"/>
            </a:xfrm>
            <a:prstGeom prst="rect">
              <a:avLst/>
            </a:prstGeom>
          </p:spPr>
          <p:txBody>
            <a:bodyPr rtlCol="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3200" b="1" kern="1200">
                  <a:solidFill>
                    <a:schemeClr val="accent1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defRPr>
              </a:lvl1pPr>
            </a:lstStyle>
            <a:p>
              <a:pPr lvl="0">
                <a:tabLst>
                  <a:tab pos="3317875" algn="l"/>
                </a:tabLst>
                <a:defRPr/>
              </a:pPr>
              <a:r>
                <a:rPr lang="ja-JP" altLang="en-US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</a:t>
              </a:r>
              <a:r>
                <a:rPr lang="en-US" altLang="ja-JP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【</a:t>
              </a:r>
              <a:r>
                <a:rPr lang="ja-JP" altLang="en-US" sz="240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４</a:t>
              </a:r>
              <a:r>
                <a:rPr lang="en-US" altLang="ja-JP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】</a:t>
              </a:r>
              <a:r>
                <a:rPr lang="ja-JP" altLang="en-US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</a:t>
              </a:r>
              <a:r>
                <a:rPr lang="en-US" altLang="ja-JP" sz="2400" noProof="0" dirty="0" smtClean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The Next </a:t>
              </a:r>
              <a:r>
                <a:rPr lang="en-US" altLang="ja-JP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Fiscal </a:t>
              </a:r>
              <a:r>
                <a:rPr lang="en-US" altLang="ja-JP" sz="240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Year Schedule </a:t>
              </a:r>
              <a:r>
                <a:rPr lang="ja-JP" altLang="en-US" sz="2400" dirty="0" smtClean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（</a:t>
              </a:r>
              <a:r>
                <a:rPr lang="en-US" altLang="ja-JP" sz="2400" dirty="0" smtClean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Images</a:t>
              </a:r>
              <a:r>
                <a:rPr lang="ja-JP" altLang="en-US" sz="240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）</a:t>
              </a:r>
              <a:endPara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D15A3E">
                    <a:lumMod val="75000"/>
                  </a:srgbClr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endParaRPr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D3BF1E5F-1B85-49E9-BBA2-509E46877C12}"/>
                </a:ext>
              </a:extLst>
            </p:cNvPr>
            <p:cNvCxnSpPr/>
            <p:nvPr/>
          </p:nvCxnSpPr>
          <p:spPr>
            <a:xfrm>
              <a:off x="548350" y="766516"/>
              <a:ext cx="8280000" cy="0"/>
            </a:xfrm>
            <a:prstGeom prst="line">
              <a:avLst/>
            </a:prstGeom>
            <a:ln w="76200">
              <a:solidFill>
                <a:srgbClr val="C00000">
                  <a:alpha val="4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フローチャート: 結合子 38">
            <a:extLst>
              <a:ext uri="{FF2B5EF4-FFF2-40B4-BE49-F238E27FC236}">
                <a16:creationId xmlns:a16="http://schemas.microsoft.com/office/drawing/2014/main" id="{EDA32118-850C-4709-8502-29AFE2E8E36C}"/>
              </a:ext>
            </a:extLst>
          </p:cNvPr>
          <p:cNvSpPr/>
          <p:nvPr/>
        </p:nvSpPr>
        <p:spPr>
          <a:xfrm>
            <a:off x="587875" y="820869"/>
            <a:ext cx="216000" cy="216000"/>
          </a:xfrm>
          <a:prstGeom prst="flowChartConnector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11130366" y="6565244"/>
            <a:ext cx="918882" cy="222436"/>
          </a:xfrm>
        </p:spPr>
        <p:txBody>
          <a:bodyPr/>
          <a:lstStyle/>
          <a:p>
            <a:pPr rtl="0"/>
            <a:r>
              <a:rPr lang="ja-JP" altLang="en-US" sz="1600" b="1" noProof="0" dirty="0">
                <a:solidFill>
                  <a:srgbClr val="A43F27"/>
                </a:solidFill>
              </a:rPr>
              <a:t>４</a:t>
            </a: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9F151219-B74F-4149-84AB-2660642EE0B0}"/>
              </a:ext>
            </a:extLst>
          </p:cNvPr>
          <p:cNvSpPr/>
          <p:nvPr/>
        </p:nvSpPr>
        <p:spPr>
          <a:xfrm>
            <a:off x="744987" y="574966"/>
            <a:ext cx="11162762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ja-JP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This committee will formulate strategies that summarize the key initiatives, based on the analysis of the current situation in Osaka and the clarification of issues to realize a global financial </a:t>
            </a:r>
            <a:r>
              <a:rPr lang="en-US" altLang="ja-JP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city. </a:t>
            </a:r>
            <a:r>
              <a:rPr lang="en-US" altLang="ja-JP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A</a:t>
            </a:r>
            <a:r>
              <a:rPr lang="en-US" altLang="ja-JP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s </a:t>
            </a:r>
            <a:r>
              <a:rPr lang="en-US" altLang="ja-JP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soon as the preparations get ready, the Committee will proceed with initiatives to attract and accept overseas businesses</a:t>
            </a:r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. </a:t>
            </a:r>
          </a:p>
        </p:txBody>
      </p:sp>
      <p:sp>
        <p:nvSpPr>
          <p:cNvPr id="167" name="ホームベース 166"/>
          <p:cNvSpPr/>
          <p:nvPr/>
        </p:nvSpPr>
        <p:spPr>
          <a:xfrm>
            <a:off x="695875" y="1816497"/>
            <a:ext cx="5538531" cy="287468"/>
          </a:xfrm>
          <a:prstGeom prst="homePlat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kumimoji="1" lang="en-US" altLang="ja-JP" sz="1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April to September</a:t>
            </a:r>
            <a:endParaRPr kumimoji="1" lang="ja-JP" altLang="en-US" sz="14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8" name="山形 167"/>
          <p:cNvSpPr/>
          <p:nvPr/>
        </p:nvSpPr>
        <p:spPr>
          <a:xfrm>
            <a:off x="6234406" y="1823779"/>
            <a:ext cx="5538531" cy="287555"/>
          </a:xfrm>
          <a:prstGeom prst="chevron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kumimoji="1" lang="en-US" altLang="ja-JP" sz="1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October to March</a:t>
            </a:r>
            <a:endParaRPr kumimoji="1" lang="ja-JP" altLang="en-US" sz="14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E58CC942-189B-4662-8B18-0F384E63E306}"/>
              </a:ext>
            </a:extLst>
          </p:cNvPr>
          <p:cNvSpPr/>
          <p:nvPr/>
        </p:nvSpPr>
        <p:spPr>
          <a:xfrm>
            <a:off x="277091" y="5072057"/>
            <a:ext cx="11630658" cy="458074"/>
          </a:xfrm>
          <a:prstGeom prst="rect">
            <a:avLst/>
          </a:prstGeom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>
                    <a:lumMod val="90000"/>
                    <a:lumOff val="1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en-US" altLang="ja-JP" sz="1400" dirty="0">
                <a:solidFill>
                  <a:schemeClr val="tx1">
                    <a:lumMod val="90000"/>
                    <a:lumOff val="1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※When implementing above matters, necessary systems such as launch of relevant sectors and securing advisers are to be</a:t>
            </a:r>
          </a:p>
          <a:p>
            <a:pPr>
              <a:lnSpc>
                <a:spcPts val="1400"/>
              </a:lnSpc>
            </a:pPr>
            <a:r>
              <a:rPr lang="en-US" altLang="ja-JP" sz="1400" dirty="0">
                <a:solidFill>
                  <a:schemeClr val="tx1">
                    <a:lumMod val="90000"/>
                    <a:lumOff val="1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prepared. </a:t>
            </a:r>
          </a:p>
        </p:txBody>
      </p:sp>
      <p:sp>
        <p:nvSpPr>
          <p:cNvPr id="57" name="ホームベース 56"/>
          <p:cNvSpPr/>
          <p:nvPr/>
        </p:nvSpPr>
        <p:spPr>
          <a:xfrm>
            <a:off x="968626" y="2239940"/>
            <a:ext cx="4872013" cy="2768158"/>
          </a:xfrm>
          <a:prstGeom prst="homePlate">
            <a:avLst>
              <a:gd name="adj" fmla="val 26726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〇</a:t>
            </a:r>
            <a:r>
              <a:rPr kumimoji="1" lang="en-US" altLang="ja-JP" sz="12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Analyze the current situation</a:t>
            </a:r>
          </a:p>
          <a:p>
            <a:pPr>
              <a:lnSpc>
                <a:spcPts val="14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　・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Analyze strengths and weaknesses in the aspects of </a:t>
            </a:r>
          </a:p>
          <a:p>
            <a:pPr>
              <a:lnSpc>
                <a:spcPts val="1400"/>
              </a:lnSpc>
            </a:pP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  business and daily lives in Osaka</a:t>
            </a:r>
          </a:p>
          <a:p>
            <a:pPr>
              <a:lnSpc>
                <a:spcPts val="14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　・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Survey needs of domestic and overseas businesses and investors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　・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Analyze overseas situations, etc.</a:t>
            </a:r>
          </a:p>
          <a:p>
            <a:pPr>
              <a:lnSpc>
                <a:spcPts val="14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〇</a:t>
            </a:r>
            <a:r>
              <a:rPr kumimoji="1" lang="en-US" altLang="ja-JP" sz="12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Clarify issues based on the current situation</a:t>
            </a:r>
            <a:endParaRPr kumimoji="1" lang="en-US" altLang="ja-JP" sz="1200" dirty="0">
              <a:solidFill>
                <a:schemeClr val="tx1"/>
              </a:solidFill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　・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Clarify the issues toward the realization of a global financial city</a:t>
            </a:r>
          </a:p>
          <a:p>
            <a:pPr>
              <a:lnSpc>
                <a:spcPts val="14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〇</a:t>
            </a:r>
            <a:r>
              <a:rPr kumimoji="1" lang="en-US" altLang="ja-JP" sz="12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Discuss an urban image that Osaka aims for</a:t>
            </a:r>
          </a:p>
          <a:p>
            <a:pPr>
              <a:lnSpc>
                <a:spcPts val="14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　・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Discuss the image of a global financial city that Osaka aims for</a:t>
            </a:r>
          </a:p>
          <a:p>
            <a:pPr>
              <a:lnSpc>
                <a:spcPts val="14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〇</a:t>
            </a:r>
            <a:r>
              <a:rPr kumimoji="1" lang="en-US" altLang="ja-JP" sz="12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Discuss key initiatives</a:t>
            </a:r>
          </a:p>
          <a:p>
            <a:pPr>
              <a:lnSpc>
                <a:spcPts val="14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　・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Based on the clarification of issues, discuss key initiatives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5898219" y="2241337"/>
            <a:ext cx="1322553" cy="276676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en-US" altLang="ja-JP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Intermediate summary of strategy</a:t>
            </a:r>
          </a:p>
          <a:p>
            <a:pPr algn="ctr"/>
            <a:r>
              <a:rPr kumimoji="1" lang="en-US" altLang="ja-JP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(Outline)</a:t>
            </a:r>
            <a:endParaRPr kumimoji="1" lang="ja-JP" altLang="en-US" sz="1400" dirty="0"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10168003" y="2143431"/>
            <a:ext cx="1685770" cy="285670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Strategy</a:t>
            </a:r>
          </a:p>
          <a:p>
            <a:pPr algn="ctr"/>
            <a:r>
              <a:rPr kumimoji="1" lang="en-US" altLang="ja-JP" sz="14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formulation</a:t>
            </a:r>
            <a:endParaRPr kumimoji="1" lang="en-US" altLang="ja-JP" sz="1400" b="1" dirty="0"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  <a:p>
            <a:pPr algn="ctr"/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▶</a:t>
            </a:r>
            <a:r>
              <a:rPr kumimoji="1"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Images</a:t>
            </a:r>
          </a:p>
          <a:p>
            <a:pPr algn="ctr"/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kumimoji="1"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0" name="ホームベース 59"/>
          <p:cNvSpPr/>
          <p:nvPr/>
        </p:nvSpPr>
        <p:spPr>
          <a:xfrm>
            <a:off x="7428350" y="2319679"/>
            <a:ext cx="2670445" cy="2608680"/>
          </a:xfrm>
          <a:prstGeom prst="homePlate">
            <a:avLst>
              <a:gd name="adj" fmla="val 26726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/>
          <a:lstStyle/>
          <a:p>
            <a:pPr>
              <a:lnSpc>
                <a:spcPts val="1400"/>
              </a:lnSpc>
            </a:pPr>
            <a:endParaRPr kumimoji="1" lang="en-US" altLang="ja-JP" sz="1200" b="1" dirty="0">
              <a:solidFill>
                <a:schemeClr val="tx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〇</a:t>
            </a:r>
            <a:r>
              <a:rPr kumimoji="1" lang="en-US" altLang="ja-JP" sz="12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Set up the goal</a:t>
            </a:r>
          </a:p>
          <a:p>
            <a:pPr>
              <a:lnSpc>
                <a:spcPts val="14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　・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Consider setting up specific </a:t>
            </a:r>
          </a:p>
          <a:p>
            <a:pPr>
              <a:lnSpc>
                <a:spcPts val="1400"/>
              </a:lnSpc>
            </a:pP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   goals</a:t>
            </a:r>
            <a:endParaRPr kumimoji="1" lang="en-US" altLang="ja-JP" sz="1200" b="1" dirty="0">
              <a:solidFill>
                <a:schemeClr val="tx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〇</a:t>
            </a:r>
            <a:r>
              <a:rPr kumimoji="1" lang="en-US" altLang="ja-JP" sz="12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Scrutinize key initiatives</a:t>
            </a:r>
          </a:p>
          <a:p>
            <a:pPr>
              <a:lnSpc>
                <a:spcPts val="14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　・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Scrutinize specific initiatives</a:t>
            </a:r>
          </a:p>
          <a:p>
            <a:pPr>
              <a:lnSpc>
                <a:spcPts val="14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　・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Discuss what to be requested to</a:t>
            </a:r>
          </a:p>
          <a:p>
            <a:pPr>
              <a:lnSpc>
                <a:spcPts val="1400"/>
              </a:lnSpc>
            </a:pP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   the national government</a:t>
            </a:r>
          </a:p>
          <a:p>
            <a:pPr>
              <a:lnSpc>
                <a:spcPts val="14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　　（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Creating the International </a:t>
            </a:r>
          </a:p>
          <a:p>
            <a:pPr>
              <a:lnSpc>
                <a:spcPts val="1400"/>
              </a:lnSpc>
            </a:pP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    Financial Special Zone, etc.</a:t>
            </a:r>
            <a:r>
              <a:rPr kumimoji="1" lang="ja-JP" altLang="en-US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）</a:t>
            </a:r>
            <a:endParaRPr kumimoji="1" lang="en-US" altLang="ja-JP" sz="1200" dirty="0">
              <a:solidFill>
                <a:schemeClr val="tx1"/>
              </a:solidFill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</a:pP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64" name="ホームベース 63"/>
          <p:cNvSpPr/>
          <p:nvPr/>
        </p:nvSpPr>
        <p:spPr>
          <a:xfrm>
            <a:off x="3784209" y="5275245"/>
            <a:ext cx="7805598" cy="1478143"/>
          </a:xfrm>
          <a:prstGeom prst="homePlate">
            <a:avLst>
              <a:gd name="adj" fmla="val 26726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〇</a:t>
            </a:r>
            <a:r>
              <a:rPr kumimoji="1" lang="en-US" altLang="ja-JP" sz="14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Initiatives to attract and accept overseas businesses</a:t>
            </a:r>
            <a:r>
              <a:rPr kumimoji="1" lang="ja-JP" altLang="en-US" sz="14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（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As soon as prepared, they will be carried out in sequence</a:t>
            </a:r>
            <a:r>
              <a:rPr kumimoji="1" lang="ja-JP" altLang="en-US" sz="14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）</a:t>
            </a:r>
            <a:endParaRPr kumimoji="1" lang="en-US" altLang="ja-JP" sz="1400" dirty="0">
              <a:solidFill>
                <a:schemeClr val="tx1"/>
              </a:solidFill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　・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Promotion to attract each business</a:t>
            </a:r>
            <a:r>
              <a:rPr kumimoji="1" lang="ja-JP" altLang="en-US" sz="14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（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using online, etc.)</a:t>
            </a:r>
            <a:r>
              <a:rPr kumimoji="1" lang="ja-JP" altLang="en-US" sz="14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　</a:t>
            </a:r>
            <a:endParaRPr kumimoji="1" lang="en-US" altLang="ja-JP" sz="1400" dirty="0">
              <a:solidFill>
                <a:schemeClr val="tx1"/>
              </a:solidFill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　・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Launch and operate a one-stop service/Improve</a:t>
            </a:r>
            <a:r>
              <a:rPr kumimoji="1" lang="ja-JP" altLang="en-US" sz="14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the business and living environment</a:t>
            </a:r>
            <a:r>
              <a:rPr kumimoji="1" lang="ja-JP" altLang="en-US" sz="14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（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educational/medical institutions, English notation, etc.</a:t>
            </a:r>
            <a:r>
              <a:rPr kumimoji="1" lang="ja-JP" altLang="en-US" sz="14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）</a:t>
            </a:r>
            <a:endParaRPr kumimoji="1" lang="en-US" altLang="ja-JP" sz="1400" dirty="0">
              <a:solidFill>
                <a:schemeClr val="tx1"/>
              </a:solidFill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　・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Develop the advanced financial human resources, improve financial literacy, etc.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E58CC942-189B-4662-8B18-0F384E63E306}"/>
              </a:ext>
            </a:extLst>
          </p:cNvPr>
          <p:cNvSpPr/>
          <p:nvPr/>
        </p:nvSpPr>
        <p:spPr>
          <a:xfrm>
            <a:off x="7111644" y="1452068"/>
            <a:ext cx="5080356" cy="373307"/>
          </a:xfrm>
          <a:prstGeom prst="rect">
            <a:avLst/>
          </a:prstGeom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ja-JP" sz="110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※Subject to change as this is an assumed schedule as of present</a:t>
            </a:r>
          </a:p>
        </p:txBody>
      </p:sp>
      <p:sp>
        <p:nvSpPr>
          <p:cNvPr id="70" name="角丸四角形 69"/>
          <p:cNvSpPr/>
          <p:nvPr/>
        </p:nvSpPr>
        <p:spPr>
          <a:xfrm>
            <a:off x="10237211" y="2966353"/>
            <a:ext cx="1616562" cy="613578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>
              <a:lnSpc>
                <a:spcPts val="1200"/>
              </a:lnSpc>
            </a:pPr>
            <a:r>
              <a:rPr kumimoji="1" lang="en-US" altLang="ja-JP" sz="12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Request the</a:t>
            </a:r>
            <a:r>
              <a:rPr kumimoji="1" lang="en-US" altLang="ja-JP" sz="1200" b="1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</a:t>
            </a:r>
          </a:p>
          <a:p>
            <a:pPr>
              <a:lnSpc>
                <a:spcPts val="1200"/>
              </a:lnSpc>
            </a:pPr>
            <a:r>
              <a:rPr kumimoji="1" lang="en-US" altLang="ja-JP" sz="12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national government</a:t>
            </a:r>
          </a:p>
          <a:p>
            <a:pPr>
              <a:lnSpc>
                <a:spcPts val="1200"/>
              </a:lnSpc>
            </a:pPr>
            <a:r>
              <a:rPr kumimoji="1" lang="en-US" altLang="ja-JP" sz="12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to prepare </a:t>
            </a:r>
          </a:p>
          <a:p>
            <a:pPr>
              <a:lnSpc>
                <a:spcPts val="1200"/>
              </a:lnSpc>
            </a:pPr>
            <a:r>
              <a:rPr kumimoji="1" lang="en-US" altLang="ja-JP" sz="12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conditions</a:t>
            </a:r>
            <a:endParaRPr kumimoji="1" lang="ja-JP" altLang="en-US" sz="12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10225583" y="3579931"/>
            <a:ext cx="1628190" cy="67600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200"/>
              </a:lnSpc>
            </a:pPr>
            <a:endParaRPr kumimoji="1" lang="en-US" altLang="ja-JP" sz="1200" b="1" dirty="0"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</a:pPr>
            <a:r>
              <a:rPr kumimoji="1" lang="en-US" altLang="ja-JP" sz="1200" b="1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Prepare conditions in Osaka Prefecture and City</a:t>
            </a:r>
          </a:p>
          <a:p>
            <a:pPr algn="ctr"/>
            <a:endParaRPr kumimoji="1" lang="ja-JP" altLang="en-US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10283160" y="4286117"/>
            <a:ext cx="1570613" cy="622439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200"/>
              </a:lnSpc>
            </a:pPr>
            <a:r>
              <a:rPr kumimoji="1" lang="en-US" altLang="ja-JP" sz="1200" b="1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Create an attractive market by the private sector</a:t>
            </a:r>
            <a:endParaRPr kumimoji="1" lang="ja-JP" altLang="en-US" sz="1200" b="1" dirty="0"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58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E58CC942-189B-4662-8B18-0F384E63E306}"/>
              </a:ext>
            </a:extLst>
          </p:cNvPr>
          <p:cNvSpPr/>
          <p:nvPr/>
        </p:nvSpPr>
        <p:spPr>
          <a:xfrm>
            <a:off x="1010653" y="933845"/>
            <a:ext cx="10922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ja-JP" sz="1800" kern="100" dirty="0">
                <a:effectLst/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Strategies to be formulated will be specified in the discussions of the Promotion </a:t>
            </a:r>
            <a:r>
              <a:rPr lang="en-US" altLang="ja-JP" kern="100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C</a:t>
            </a:r>
            <a:r>
              <a:rPr lang="en-US" altLang="ja-JP" sz="1800" kern="100" dirty="0">
                <a:effectLst/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ommittee hereafter, however, the following three </a:t>
            </a:r>
            <a:r>
              <a:rPr lang="en-US" altLang="ja-JP" kern="100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strategies</a:t>
            </a:r>
            <a:r>
              <a:rPr lang="en-US" altLang="ja-JP" sz="1800" kern="100" dirty="0">
                <a:effectLst/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 from A to C are to be set as the key initiatives at first.</a:t>
            </a:r>
            <a:endParaRPr lang="ja-JP" altLang="ja-JP" sz="1800" kern="100" dirty="0">
              <a:effectLst/>
              <a:latin typeface="Arial" panose="020B0604020202020204" pitchFamily="34" charset="0"/>
              <a:ea typeface="ＭＳ 明朝" panose="02020609040205080304" pitchFamily="17" charset="-128"/>
              <a:cs typeface="Arial" panose="020B0604020202020204" pitchFamily="34" charset="0"/>
            </a:endParaRP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9BBE1545-B484-4265-B21F-6255138BF03E}"/>
              </a:ext>
            </a:extLst>
          </p:cNvPr>
          <p:cNvGrpSpPr/>
          <p:nvPr/>
        </p:nvGrpSpPr>
        <p:grpSpPr>
          <a:xfrm>
            <a:off x="277091" y="339506"/>
            <a:ext cx="11419609" cy="427010"/>
            <a:chOff x="277091" y="339506"/>
            <a:chExt cx="11419609" cy="427010"/>
          </a:xfrm>
        </p:grpSpPr>
        <p:sp>
          <p:nvSpPr>
            <p:cNvPr id="37" name="タイトル 1">
              <a:extLst>
                <a:ext uri="{FF2B5EF4-FFF2-40B4-BE49-F238E27FC236}">
                  <a16:creationId xmlns:a16="http://schemas.microsoft.com/office/drawing/2014/main" id="{BDB1933D-621D-41F4-BE9E-42632E0EFA41}"/>
                </a:ext>
              </a:extLst>
            </p:cNvPr>
            <p:cNvSpPr txBox="1">
              <a:spLocks/>
            </p:cNvSpPr>
            <p:nvPr/>
          </p:nvSpPr>
          <p:spPr>
            <a:xfrm>
              <a:off x="277091" y="339506"/>
              <a:ext cx="11419609" cy="369856"/>
            </a:xfrm>
            <a:prstGeom prst="rect">
              <a:avLst/>
            </a:prstGeom>
          </p:spPr>
          <p:txBody>
            <a:bodyPr rtlCol="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3200" b="1" kern="1200">
                  <a:solidFill>
                    <a:schemeClr val="accent1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</a:t>
              </a:r>
              <a:r>
                <a:rPr lang="en-US" altLang="ja-JP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【</a:t>
              </a:r>
              <a:r>
                <a:rPr lang="ja-JP" altLang="en-US" sz="240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５</a:t>
              </a:r>
              <a:r>
                <a:rPr lang="en-US" altLang="ja-JP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】</a:t>
              </a:r>
              <a:r>
                <a:rPr lang="ja-JP" altLang="en-US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</a:t>
              </a:r>
              <a:r>
                <a:rPr lang="en-US" altLang="ja-JP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 </a:t>
              </a:r>
              <a:r>
                <a:rPr lang="en-US" altLang="ja-JP" sz="2400" noProof="0" dirty="0" smtClean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Image </a:t>
              </a:r>
              <a:r>
                <a:rPr lang="en-US" altLang="ja-JP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of the Strategy </a:t>
              </a:r>
              <a:r>
                <a:rPr lang="en-US" altLang="ja-JP" sz="240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Formulation</a:t>
              </a:r>
              <a:r>
                <a:rPr lang="en-US" altLang="ja-JP" sz="2400" noProof="0" dirty="0">
                  <a:solidFill>
                    <a:srgbClr val="D15A3E">
                      <a:lumMod val="75000"/>
                    </a:srgb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 (Three key strategies)</a:t>
              </a:r>
              <a:endPara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D15A3E">
                    <a:lumMod val="75000"/>
                  </a:srgbClr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endParaRPr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D3BF1E5F-1B85-49E9-BBA2-509E46877C12}"/>
                </a:ext>
              </a:extLst>
            </p:cNvPr>
            <p:cNvCxnSpPr>
              <a:cxnSpLocks/>
            </p:cNvCxnSpPr>
            <p:nvPr/>
          </p:nvCxnSpPr>
          <p:spPr>
            <a:xfrm>
              <a:off x="548350" y="766516"/>
              <a:ext cx="11053100" cy="0"/>
            </a:xfrm>
            <a:prstGeom prst="line">
              <a:avLst/>
            </a:prstGeom>
            <a:ln w="76200">
              <a:solidFill>
                <a:srgbClr val="C00000">
                  <a:alpha val="4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フローチャート: 結合子 38">
            <a:extLst>
              <a:ext uri="{FF2B5EF4-FFF2-40B4-BE49-F238E27FC236}">
                <a16:creationId xmlns:a16="http://schemas.microsoft.com/office/drawing/2014/main" id="{EDA32118-850C-4709-8502-29AFE2E8E36C}"/>
              </a:ext>
            </a:extLst>
          </p:cNvPr>
          <p:cNvSpPr/>
          <p:nvPr/>
        </p:nvSpPr>
        <p:spPr>
          <a:xfrm>
            <a:off x="602415" y="1036792"/>
            <a:ext cx="216000" cy="216000"/>
          </a:xfrm>
          <a:prstGeom prst="flowChartConnector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 2"/>
          <p:cNvSpPr/>
          <p:nvPr/>
        </p:nvSpPr>
        <p:spPr>
          <a:xfrm>
            <a:off x="818192" y="1639739"/>
            <a:ext cx="10620000" cy="144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1170173" y="2168920"/>
            <a:ext cx="2556000" cy="936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b="1" kern="100" dirty="0">
              <a:effectLst/>
              <a:latin typeface="Arial" panose="020B0604020202020204" pitchFamily="34" charset="0"/>
              <a:ea typeface="ＭＳ 明朝" panose="02020609040205080304" pitchFamily="17" charset="-128"/>
              <a:cs typeface="Arial" panose="020B0604020202020204" pitchFamily="34" charset="0"/>
            </a:endParaRPr>
          </a:p>
          <a:p>
            <a:pPr algn="ctr"/>
            <a:r>
              <a:rPr lang="en-US" altLang="ja-JP" sz="1600" b="1" kern="100" dirty="0">
                <a:effectLst/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Encourage the national government to improve conditions</a:t>
            </a:r>
            <a:endParaRPr lang="ja-JP" altLang="ja-JP" sz="1600" b="1" kern="100" dirty="0">
              <a:effectLst/>
              <a:latin typeface="Arial" panose="020B0604020202020204" pitchFamily="34" charset="0"/>
              <a:ea typeface="ＭＳ 明朝" panose="02020609040205080304" pitchFamily="17" charset="-128"/>
              <a:cs typeface="Arial" panose="020B0604020202020204" pitchFamily="34" charset="0"/>
            </a:endParaRPr>
          </a:p>
          <a:p>
            <a:pPr algn="ctr"/>
            <a:endParaRPr kumimoji="1"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818192" y="3243325"/>
            <a:ext cx="10620000" cy="1548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角丸四角形 39"/>
          <p:cNvSpPr/>
          <p:nvPr/>
        </p:nvSpPr>
        <p:spPr>
          <a:xfrm>
            <a:off x="1011374" y="3655451"/>
            <a:ext cx="2556000" cy="936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kern="100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Prepare conditions in Osaka Prefecture/City</a:t>
            </a:r>
            <a:endParaRPr lang="ja-JP" altLang="en-US" sz="1600" b="1" kern="100" dirty="0">
              <a:latin typeface="Arial" panose="020B0604020202020204" pitchFamily="34" charset="0"/>
              <a:ea typeface="ＭＳ 明朝" panose="02020609040205080304" pitchFamily="17" charset="-128"/>
              <a:cs typeface="Arial" panose="020B0604020202020204" pitchFamily="34" charset="0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807461" y="4893227"/>
            <a:ext cx="10620000" cy="1548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角丸四角形 41"/>
          <p:cNvSpPr/>
          <p:nvPr/>
        </p:nvSpPr>
        <p:spPr>
          <a:xfrm>
            <a:off x="1000643" y="5305353"/>
            <a:ext cx="2556000" cy="936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Create attractive markets by the private sector</a:t>
            </a:r>
            <a:endParaRPr kumimoji="1" lang="ja-JP" altLang="en-US" sz="1400" b="1" dirty="0"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64414" y="1615121"/>
            <a:ext cx="777070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◎</a:t>
            </a:r>
            <a:r>
              <a:rPr lang="en-US" altLang="ja-JP" sz="1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Propose to establish "International Financial Special Zone" to attract domestic</a:t>
            </a:r>
          </a:p>
          <a:p>
            <a:r>
              <a:rPr lang="en-US" altLang="ja-JP" sz="1600" kern="100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   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 and overseas private businesses</a:t>
            </a:r>
            <a:endParaRPr lang="ja-JP" altLang="ja-JP" sz="1600" kern="100" dirty="0">
              <a:effectLst/>
              <a:latin typeface="Arial" panose="020B0604020202020204" pitchFamily="34" charset="0"/>
              <a:ea typeface="ＭＳ 明朝" panose="02020609040205080304" pitchFamily="17" charset="-128"/>
              <a:cs typeface="Arial" panose="020B0604020202020204" pitchFamily="34" charset="0"/>
            </a:endParaRPr>
          </a:p>
          <a:p>
            <a:endParaRPr kumimoji="1" lang="ja-JP" altLang="en-US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664415" y="3333480"/>
            <a:ext cx="6259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◎</a:t>
            </a:r>
            <a:r>
              <a:rPr kumimoji="1" lang="en-US" altLang="ja-JP" sz="16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Promote to improve business and living environments</a:t>
            </a:r>
            <a:endParaRPr kumimoji="1" lang="ja-JP" altLang="en-US" sz="1600" dirty="0"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676081" y="4837921"/>
            <a:ext cx="78815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◎</a:t>
            </a:r>
            <a:r>
              <a:rPr kumimoji="1" lang="en-US" altLang="ja-JP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kumimoji="1" lang="en-US" altLang="ja-JP" sz="16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Create attractive markets and gather companies toward the development of the</a:t>
            </a:r>
          </a:p>
          <a:p>
            <a:r>
              <a:rPr kumimoji="1" lang="en-US" altLang="ja-JP" sz="16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    financial sector</a:t>
            </a:r>
            <a:endParaRPr kumimoji="1" lang="ja-JP" altLang="en-US" sz="1600" dirty="0"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9" name="メモ 8"/>
          <p:cNvSpPr/>
          <p:nvPr/>
        </p:nvSpPr>
        <p:spPr>
          <a:xfrm>
            <a:off x="949143" y="1790856"/>
            <a:ext cx="1581886" cy="432000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500"/>
              </a:lnSpc>
            </a:pPr>
            <a:r>
              <a:rPr kumimoji="1" lang="en-US" altLang="ja-JP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Strategy A</a:t>
            </a:r>
            <a:endParaRPr kumimoji="1"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1" name="メモ 20"/>
          <p:cNvSpPr/>
          <p:nvPr/>
        </p:nvSpPr>
        <p:spPr>
          <a:xfrm>
            <a:off x="942239" y="4990696"/>
            <a:ext cx="1581886" cy="432000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500"/>
              </a:lnSpc>
            </a:pPr>
            <a:r>
              <a:rPr kumimoji="1" lang="en-US" altLang="ja-JP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Strategy C</a:t>
            </a:r>
            <a:endParaRPr kumimoji="1"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2" name="メモ 21"/>
          <p:cNvSpPr/>
          <p:nvPr/>
        </p:nvSpPr>
        <p:spPr>
          <a:xfrm>
            <a:off x="965241" y="3344659"/>
            <a:ext cx="1558884" cy="432000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500"/>
              </a:lnSpc>
            </a:pPr>
            <a:r>
              <a:rPr kumimoji="1" lang="en-US" altLang="ja-JP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Strategy B</a:t>
            </a:r>
            <a:endParaRPr kumimoji="1"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29" name="Picture 2" descr="https://2.bp.blogspot.com/-QpIzYIhX_R0/VrN1H-ENQYI/AAAAAAAA3xU/v8lJEBoRMGA/s800/denkyuu_on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76" y="1590331"/>
            <a:ext cx="41329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ttps://2.bp.blogspot.com/-QpIzYIhX_R0/VrN1H-ENQYI/AAAAAAAA3xU/v8lJEBoRMGA/s800/denkyuu_on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47" y="4791294"/>
            <a:ext cx="41329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s://2.bp.blogspot.com/-QpIzYIhX_R0/VrN1H-ENQYI/AAAAAAAA3xU/v8lJEBoRMGA/s800/denkyuu_on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673" y="3161532"/>
            <a:ext cx="41329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11160575" y="6523020"/>
            <a:ext cx="918882" cy="222436"/>
          </a:xfrm>
        </p:spPr>
        <p:txBody>
          <a:bodyPr/>
          <a:lstStyle/>
          <a:p>
            <a:pPr rtl="0"/>
            <a:r>
              <a:rPr lang="ja-JP" altLang="en-US" sz="1600" b="1" noProof="0" dirty="0">
                <a:solidFill>
                  <a:srgbClr val="A43F27"/>
                </a:solidFill>
              </a:rPr>
              <a:t>５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EAF5690A-4119-42EB-B760-5F616E7BDEE3}"/>
              </a:ext>
            </a:extLst>
          </p:cNvPr>
          <p:cNvSpPr txBox="1"/>
          <p:nvPr/>
        </p:nvSpPr>
        <p:spPr>
          <a:xfrm>
            <a:off x="3788031" y="5364926"/>
            <a:ext cx="83008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▼</a:t>
            </a:r>
            <a:r>
              <a:rPr kumimoji="1"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kumimoji="1" lang="en-US" altLang="ja-JP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Enhancement of exchange functions</a:t>
            </a:r>
            <a:r>
              <a:rPr kumimoji="1" lang="ja-JP" altLang="en-US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（</a:t>
            </a:r>
            <a:r>
              <a:rPr kumimoji="1" lang="en-US" altLang="ja-JP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Expansion of line of business, development of </a:t>
            </a:r>
          </a:p>
          <a:p>
            <a:r>
              <a:rPr kumimoji="1" lang="en-US" altLang="ja-JP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private exchanges, cooperation with overseas exchanges, etc.</a:t>
            </a:r>
            <a:r>
              <a:rPr kumimoji="1" lang="ja-JP" altLang="en-US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）</a:t>
            </a:r>
            <a:endParaRPr kumimoji="1" lang="en-US" altLang="ja-JP" sz="1400" dirty="0"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▼</a:t>
            </a:r>
            <a:r>
              <a:rPr kumimoji="1" lang="en-US" altLang="ja-JP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Issuance of digital securities, creation of secondary market</a:t>
            </a:r>
          </a:p>
          <a:p>
            <a:r>
              <a:rPr kumimoji="1" lang="ja-JP" altLang="en-US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▼</a:t>
            </a:r>
            <a:r>
              <a:rPr kumimoji="1" lang="en-US" altLang="ja-JP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Attracting FinTech businesses</a:t>
            </a:r>
          </a:p>
          <a:p>
            <a:r>
              <a:rPr kumimoji="1" lang="ja-JP" altLang="en-US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▼</a:t>
            </a:r>
            <a:r>
              <a:rPr kumimoji="1" lang="en-US" altLang="ja-JP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Promotion of ESG investment, etc.</a:t>
            </a:r>
            <a:endParaRPr kumimoji="1" lang="ja-JP" altLang="en-US" sz="1400" dirty="0"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BF9B4CD3-831B-4C66-A62F-0B0B9887A3A0}"/>
              </a:ext>
            </a:extLst>
          </p:cNvPr>
          <p:cNvSpPr txBox="1"/>
          <p:nvPr/>
        </p:nvSpPr>
        <p:spPr>
          <a:xfrm>
            <a:off x="4001121" y="2181110"/>
            <a:ext cx="7020705" cy="776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▼</a:t>
            </a:r>
            <a:r>
              <a:rPr kumimoji="1" lang="en-US" altLang="ja-JP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Taxation system</a:t>
            </a:r>
            <a:r>
              <a:rPr kumimoji="1" lang="ja-JP" altLang="en-US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（</a:t>
            </a:r>
            <a:r>
              <a:rPr kumimoji="1" lang="en-US" altLang="ja-JP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corporate tax, income tax, inheritance tax</a:t>
            </a:r>
            <a:r>
              <a:rPr kumimoji="1" lang="ja-JP" altLang="en-US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）　</a:t>
            </a:r>
            <a:endParaRPr kumimoji="1" lang="en-US" altLang="ja-JP" sz="1400" dirty="0"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▼</a:t>
            </a:r>
            <a:r>
              <a:rPr kumimoji="1" lang="en-US" altLang="ja-JP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Deregulation of the financial legislation</a:t>
            </a:r>
          </a:p>
          <a:p>
            <a:pPr>
              <a:lnSpc>
                <a:spcPts val="1800"/>
              </a:lnSpc>
            </a:pPr>
            <a:r>
              <a:rPr kumimoji="1" lang="ja-JP" altLang="en-US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▼</a:t>
            </a:r>
            <a:r>
              <a:rPr kumimoji="1" lang="en-US" altLang="ja-JP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Relaxation of status of residence requirements</a:t>
            </a:r>
            <a:r>
              <a:rPr kumimoji="1" lang="ja-JP" altLang="en-US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（</a:t>
            </a:r>
            <a:r>
              <a:rPr lang="en-US" altLang="ja-JP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Immigration Control Law</a:t>
            </a:r>
            <a:r>
              <a:rPr kumimoji="1" lang="ja-JP" altLang="en-US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）</a:t>
            </a:r>
            <a:r>
              <a:rPr kumimoji="1" lang="en-US" altLang="ja-JP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, etc.</a:t>
            </a:r>
            <a:endParaRPr kumimoji="1" lang="ja-JP" altLang="en-US" sz="1400" dirty="0"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</p:txBody>
      </p:sp>
      <p:pic>
        <p:nvPicPr>
          <p:cNvPr id="24" name="Picture 12" descr="パソコン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1425" y="5622076"/>
            <a:ext cx="819150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6" descr="高層ビル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2106" y="5622076"/>
            <a:ext cx="819150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病院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937" y="3481185"/>
            <a:ext cx="819150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英会話教室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100" y="3125715"/>
            <a:ext cx="819150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86C00439-C137-438C-825A-E7223961DFB9}"/>
              </a:ext>
            </a:extLst>
          </p:cNvPr>
          <p:cNvSpPr txBox="1"/>
          <p:nvPr/>
        </p:nvSpPr>
        <p:spPr>
          <a:xfrm>
            <a:off x="3788031" y="3793477"/>
            <a:ext cx="7128477" cy="1009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▼</a:t>
            </a:r>
            <a:r>
              <a:rPr kumimoji="1" lang="en-US" altLang="ja-JP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Support for administrative procedures (establishment of a one-stop support center)</a:t>
            </a:r>
            <a:r>
              <a:rPr kumimoji="1" lang="ja-JP" altLang="en-US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</a:t>
            </a:r>
            <a:endParaRPr kumimoji="1" lang="en-US" altLang="ja-JP" sz="1400" dirty="0"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▼</a:t>
            </a:r>
            <a:r>
              <a:rPr kumimoji="1" lang="en-US" altLang="ja-JP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Development of highly-skilled financial human resources, promotion of </a:t>
            </a:r>
          </a:p>
          <a:p>
            <a:pPr>
              <a:lnSpc>
                <a:spcPts val="1800"/>
              </a:lnSpc>
            </a:pPr>
            <a:r>
              <a:rPr kumimoji="1" lang="en-US" altLang="ja-JP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  financial literacy education</a:t>
            </a:r>
            <a:r>
              <a:rPr kumimoji="1" lang="ja-JP" altLang="en-US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　</a:t>
            </a:r>
            <a:endParaRPr kumimoji="1" lang="en-US" altLang="ja-JP" sz="1400" dirty="0"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▼</a:t>
            </a:r>
            <a:r>
              <a:rPr kumimoji="1" lang="en-US" altLang="ja-JP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Attracting and improving educational/medical institutions, etc.</a:t>
            </a:r>
            <a:r>
              <a:rPr kumimoji="1" lang="ja-JP" altLang="en-US" sz="14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　　　</a:t>
            </a:r>
          </a:p>
        </p:txBody>
      </p:sp>
      <p:pic>
        <p:nvPicPr>
          <p:cNvPr id="28" name="Picture 8" descr="ピクトグラフ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8956" y="4161597"/>
            <a:ext cx="819150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8" descr="握手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3907" y="1854913"/>
            <a:ext cx="971999" cy="9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59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ひし形グリッド 16 x 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</a:spPr>
      <a:bodyPr wrap="square" rtlCol="0">
        <a:spAutoFit/>
      </a:bodyPr>
      <a:lstStyle>
        <a:defPPr algn="l">
          <a:lnSpc>
            <a:spcPts val="1400"/>
          </a:lnSpc>
          <a:defRPr kumimoji="1" sz="1400" dirty="0">
            <a:latin typeface="UD デジタル 教科書体 NK-B" panose="02020700000000000000" pitchFamily="18" charset="-128"/>
            <a:ea typeface="UD デジタル 教科書体 NK-B" panose="02020700000000000000" pitchFamily="18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6308534_TF03031015.potx" id="{925D1454-276A-41E5-BC80-1DB7D1488C87}" vid="{D8870C55-330C-4B67-B140-D42EB958FF23}"/>
    </a:ext>
  </a:extLst>
</a:theme>
</file>

<file path=ppt/theme/theme2.xml><?xml version="1.0" encoding="utf-8"?>
<a:theme xmlns:a="http://schemas.openxmlformats.org/drawingml/2006/main" name="Office テーマ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ビジネス向けひし形グリッド プレゼンテーション (ワイド画面)</Template>
  <TotalTime>19803</TotalTime>
  <Words>1579</Words>
  <Application>Microsoft Office PowerPoint</Application>
  <PresentationFormat>ワイド画面</PresentationFormat>
  <Paragraphs>206</Paragraphs>
  <Slides>6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7" baseType="lpstr">
      <vt:lpstr>Meiryo UI</vt:lpstr>
      <vt:lpstr>ＭＳ ゴシック</vt:lpstr>
      <vt:lpstr>ＭＳ 明朝</vt:lpstr>
      <vt:lpstr>UD デジタル 教科書体 N-B</vt:lpstr>
      <vt:lpstr>UD デジタル 教科書体 NK-B</vt:lpstr>
      <vt:lpstr>UD デジタル 教科書体 NK-R</vt:lpstr>
      <vt:lpstr>Arial</vt:lpstr>
      <vt:lpstr>Century</vt:lpstr>
      <vt:lpstr>Segoe UI Semibold</vt:lpstr>
      <vt:lpstr>Times New Roman</vt:lpstr>
      <vt:lpstr>ひし形グリッド 16 x 9</vt:lpstr>
      <vt:lpstr>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cp:lastPrinted>2021-03-26T07:50:05Z</cp:lastPrinted>
  <dcterms:created xsi:type="dcterms:W3CDTF">2020-11-19T01:25:38Z</dcterms:created>
  <dcterms:modified xsi:type="dcterms:W3CDTF">2021-05-20T14:33:19Z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