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0"/>
  </p:notesMasterIdLst>
  <p:sldIdLst>
    <p:sldId id="256" r:id="rId2"/>
    <p:sldId id="324" r:id="rId3"/>
    <p:sldId id="345" r:id="rId4"/>
    <p:sldId id="337" r:id="rId5"/>
    <p:sldId id="325" r:id="rId6"/>
    <p:sldId id="338" r:id="rId7"/>
    <p:sldId id="344" r:id="rId8"/>
    <p:sldId id="343" r:id="rId9"/>
  </p:sldIdLst>
  <p:sldSz cx="12192000" cy="6858000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末永　健" initials="末永　健" lastIdx="1" clrIdx="0">
    <p:extLst>
      <p:ext uri="{19B8F6BF-5375-455C-9EA6-DF929625EA0E}">
        <p15:presenceInfo xmlns:p15="http://schemas.microsoft.com/office/powerpoint/2012/main" userId="S-1-5-21-161959346-1900351369-444732941-22368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13F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E3FDE45-AF77-4B5C-9715-49D594BDF05E}" styleName="淡色スタイル 1 - アクセント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淡色スタイル 2 - アクセント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84E427A-3D55-4303-BF80-6455036E1DE7}" styleName="テーマ スタイル 1 - アクセント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C89EF96-8CEA-46FF-86C4-4CE0E7609802}" styleName="淡色スタイル 3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809" autoAdjust="0"/>
    <p:restoredTop sz="94660"/>
  </p:normalViewPr>
  <p:slideViewPr>
    <p:cSldViewPr snapToGrid="0">
      <p:cViewPr varScale="1">
        <p:scale>
          <a:sx n="74" d="100"/>
          <a:sy n="74" d="100"/>
        </p:scale>
        <p:origin x="7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\\jpx-fs2\o-koho\&#22823;&#38442;&#24195;&#22577;\01_&#31038;&#38263;&#38306;&#20418;&#65288;&#35611;&#28436;&#12539;&#25384;&#25334;&#31561;&#65289;\FIA\&#12459;&#12486;&#12468;&#12522;&#12540;&#21029;&#21462;&#24341;&#39640;&#12398;&#25512;&#31227;\&#9733;FIA%20global%20future%20&amp;%20Option%20volume%20by%20category.xls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050" b="0">
                <a:latin typeface="+mn-ea"/>
                <a:ea typeface="+mn-ea"/>
              </a:defRPr>
            </a:pPr>
            <a:r>
              <a:rPr kumimoji="1" lang="ja-JP" altLang="ja-JP" sz="1050" b="0" i="0" baseline="0">
                <a:effectLst/>
                <a:latin typeface="+mn-ea"/>
                <a:ea typeface="+mn-ea"/>
              </a:rPr>
              <a:t>資産別取引所デリバティブ取引高の推移</a:t>
            </a:r>
            <a:endParaRPr lang="ja-JP" altLang="ja-JP" sz="1050" b="0">
              <a:effectLst/>
              <a:latin typeface="+mn-ea"/>
              <a:ea typeface="+mn-ea"/>
            </a:endParaRPr>
          </a:p>
        </c:rich>
      </c:tx>
      <c:layout>
        <c:manualLayout>
          <c:xMode val="edge"/>
          <c:yMode val="edge"/>
          <c:x val="0.33581114429661812"/>
          <c:y val="1.2458115632742168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8.0643941509293549E-2"/>
          <c:y val="9.4026253789245243E-2"/>
          <c:w val="0.89923967099249003"/>
          <c:h val="0.82123664583036482"/>
        </c:manualLayout>
      </c:layout>
      <c:barChart>
        <c:barDir val="col"/>
        <c:grouping val="stacked"/>
        <c:varyColors val="0"/>
        <c:ser>
          <c:idx val="5"/>
          <c:order val="0"/>
          <c:tx>
            <c:strRef>
              <c:f>データ!$B$1</c:f>
              <c:strCache>
                <c:ptCount val="1"/>
                <c:pt idx="0">
                  <c:v>株価指数</c:v>
                </c:pt>
              </c:strCache>
            </c:strRef>
          </c:tx>
          <c:invertIfNegative val="0"/>
          <c:cat>
            <c:numRef>
              <c:f>データ!$A$2:$A$21</c:f>
              <c:numCache>
                <c:formatCode>General</c:formatCode>
                <c:ptCount val="20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  <c:pt idx="19">
                  <c:v>2020</c:v>
                </c:pt>
              </c:numCache>
            </c:numRef>
          </c:cat>
          <c:val>
            <c:numRef>
              <c:f>データ!$B$2:$B$21</c:f>
              <c:numCache>
                <c:formatCode>#,##0_);[Red]\(#,##0\)</c:formatCode>
                <c:ptCount val="20"/>
                <c:pt idx="0">
                  <c:v>1498150000</c:v>
                </c:pt>
                <c:pt idx="1">
                  <c:v>2791180000</c:v>
                </c:pt>
                <c:pt idx="2">
                  <c:v>3960870000</c:v>
                </c:pt>
                <c:pt idx="3">
                  <c:v>3799400000</c:v>
                </c:pt>
                <c:pt idx="4">
                  <c:v>4080330000</c:v>
                </c:pt>
                <c:pt idx="5">
                  <c:v>4454222902</c:v>
                </c:pt>
                <c:pt idx="6">
                  <c:v>5499833555</c:v>
                </c:pt>
                <c:pt idx="7">
                  <c:v>6488621284</c:v>
                </c:pt>
                <c:pt idx="8">
                  <c:v>7449846538</c:v>
                </c:pt>
                <c:pt idx="9">
                  <c:v>8664986804</c:v>
                </c:pt>
                <c:pt idx="10">
                  <c:v>10228716966</c:v>
                </c:pt>
                <c:pt idx="11">
                  <c:v>7464351381</c:v>
                </c:pt>
                <c:pt idx="12">
                  <c:v>6830177458</c:v>
                </c:pt>
                <c:pt idx="13">
                  <c:v>7339406137</c:v>
                </c:pt>
                <c:pt idx="14">
                  <c:v>8339938815</c:v>
                </c:pt>
                <c:pt idx="15">
                  <c:v>7117924279</c:v>
                </c:pt>
                <c:pt idx="16">
                  <c:v>7515908716</c:v>
                </c:pt>
                <c:pt idx="17">
                  <c:v>9982559310</c:v>
                </c:pt>
                <c:pt idx="18">
                  <c:v>12460888338</c:v>
                </c:pt>
                <c:pt idx="19">
                  <c:v>18609021646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321-4825-8CA7-D80DF9DA3130}"/>
            </c:ext>
          </c:extLst>
        </c:ser>
        <c:ser>
          <c:idx val="4"/>
          <c:order val="1"/>
          <c:tx>
            <c:strRef>
              <c:f>データ!$C$1</c:f>
              <c:strCache>
                <c:ptCount val="1"/>
                <c:pt idx="0">
                  <c:v>個別証券</c:v>
                </c:pt>
              </c:strCache>
            </c:strRef>
          </c:tx>
          <c:invertIfNegative val="0"/>
          <c:cat>
            <c:numRef>
              <c:f>データ!$A$2:$A$21</c:f>
              <c:numCache>
                <c:formatCode>General</c:formatCode>
                <c:ptCount val="20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  <c:pt idx="19">
                  <c:v>2020</c:v>
                </c:pt>
              </c:numCache>
            </c:numRef>
          </c:cat>
          <c:val>
            <c:numRef>
              <c:f>データ!$C$2:$C$21</c:f>
              <c:numCache>
                <c:formatCode>#,##0_);[Red]\(#,##0\)</c:formatCode>
                <c:ptCount val="20"/>
                <c:pt idx="0">
                  <c:v>1179010000</c:v>
                </c:pt>
                <c:pt idx="1">
                  <c:v>1354700000</c:v>
                </c:pt>
                <c:pt idx="2">
                  <c:v>1558520000</c:v>
                </c:pt>
                <c:pt idx="3">
                  <c:v>1996660000</c:v>
                </c:pt>
                <c:pt idx="4">
                  <c:v>2356870000</c:v>
                </c:pt>
                <c:pt idx="5">
                  <c:v>2876486897</c:v>
                </c:pt>
                <c:pt idx="6">
                  <c:v>4400437854</c:v>
                </c:pt>
                <c:pt idx="7">
                  <c:v>5511194380</c:v>
                </c:pt>
                <c:pt idx="8">
                  <c:v>4520849065</c:v>
                </c:pt>
                <c:pt idx="9">
                  <c:v>5046629020</c:v>
                </c:pt>
                <c:pt idx="10">
                  <c:v>5296596675</c:v>
                </c:pt>
                <c:pt idx="11">
                  <c:v>5054049740</c:v>
                </c:pt>
                <c:pt idx="12">
                  <c:v>4946500754</c:v>
                </c:pt>
                <c:pt idx="13">
                  <c:v>4943659298</c:v>
                </c:pt>
                <c:pt idx="14">
                  <c:v>4944753556</c:v>
                </c:pt>
                <c:pt idx="15">
                  <c:v>4557835036</c:v>
                </c:pt>
                <c:pt idx="16">
                  <c:v>4754164789</c:v>
                </c:pt>
                <c:pt idx="17">
                  <c:v>5787981798</c:v>
                </c:pt>
                <c:pt idx="18">
                  <c:v>6099212729</c:v>
                </c:pt>
                <c:pt idx="19">
                  <c:v>9897318982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321-4825-8CA7-D80DF9DA3130}"/>
            </c:ext>
          </c:extLst>
        </c:ser>
        <c:ser>
          <c:idx val="3"/>
          <c:order val="2"/>
          <c:tx>
            <c:strRef>
              <c:f>データ!$D$1</c:f>
              <c:strCache>
                <c:ptCount val="1"/>
                <c:pt idx="0">
                  <c:v>金利</c:v>
                </c:pt>
              </c:strCache>
            </c:strRef>
          </c:tx>
          <c:invertIfNegative val="0"/>
          <c:cat>
            <c:numRef>
              <c:f>データ!$A$2:$A$21</c:f>
              <c:numCache>
                <c:formatCode>General</c:formatCode>
                <c:ptCount val="20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  <c:pt idx="19">
                  <c:v>2020</c:v>
                </c:pt>
              </c:numCache>
            </c:numRef>
          </c:cat>
          <c:val>
            <c:numRef>
              <c:f>データ!$D$2:$D$21</c:f>
              <c:numCache>
                <c:formatCode>#,##0_);[Red]\(#,##0\)</c:formatCode>
                <c:ptCount val="20"/>
                <c:pt idx="0">
                  <c:v>1233560000</c:v>
                </c:pt>
                <c:pt idx="1">
                  <c:v>1478440000</c:v>
                </c:pt>
                <c:pt idx="2">
                  <c:v>1881270000</c:v>
                </c:pt>
                <c:pt idx="3">
                  <c:v>2271250000</c:v>
                </c:pt>
                <c:pt idx="4">
                  <c:v>2536770000</c:v>
                </c:pt>
                <c:pt idx="5">
                  <c:v>3193410504</c:v>
                </c:pt>
                <c:pt idx="6">
                  <c:v>3745176350</c:v>
                </c:pt>
                <c:pt idx="7">
                  <c:v>3204838617</c:v>
                </c:pt>
                <c:pt idx="8">
                  <c:v>2464092298</c:v>
                </c:pt>
                <c:pt idx="9">
                  <c:v>3196005638</c:v>
                </c:pt>
                <c:pt idx="10">
                  <c:v>3455673679</c:v>
                </c:pt>
                <c:pt idx="11">
                  <c:v>2892935562</c:v>
                </c:pt>
                <c:pt idx="12">
                  <c:v>3344450251</c:v>
                </c:pt>
                <c:pt idx="13">
                  <c:v>3300300084</c:v>
                </c:pt>
                <c:pt idx="14">
                  <c:v>3263181266</c:v>
                </c:pt>
                <c:pt idx="15">
                  <c:v>3519100552</c:v>
                </c:pt>
                <c:pt idx="16">
                  <c:v>3967995313</c:v>
                </c:pt>
                <c:pt idx="17">
                  <c:v>4554195669</c:v>
                </c:pt>
                <c:pt idx="18">
                  <c:v>4771985821</c:v>
                </c:pt>
                <c:pt idx="19">
                  <c:v>4151838110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321-4825-8CA7-D80DF9DA3130}"/>
            </c:ext>
          </c:extLst>
        </c:ser>
        <c:ser>
          <c:idx val="2"/>
          <c:order val="3"/>
          <c:tx>
            <c:strRef>
              <c:f>データ!$E$1</c:f>
              <c:strCache>
                <c:ptCount val="1"/>
                <c:pt idx="0">
                  <c:v>通貨</c:v>
                </c:pt>
              </c:strCache>
            </c:strRef>
          </c:tx>
          <c:invertIfNegative val="0"/>
          <c:cat>
            <c:numRef>
              <c:f>データ!$A$2:$A$21</c:f>
              <c:numCache>
                <c:formatCode>General</c:formatCode>
                <c:ptCount val="20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  <c:pt idx="19">
                  <c:v>2020</c:v>
                </c:pt>
              </c:numCache>
            </c:numRef>
          </c:cat>
          <c:val>
            <c:numRef>
              <c:f>データ!$E$2:$E$21</c:f>
              <c:numCache>
                <c:formatCode>#,##0_);[Red]\(#,##0\)</c:formatCode>
                <c:ptCount val="20"/>
                <c:pt idx="0">
                  <c:v>55380000</c:v>
                </c:pt>
                <c:pt idx="1">
                  <c:v>60560000</c:v>
                </c:pt>
                <c:pt idx="2">
                  <c:v>77850000</c:v>
                </c:pt>
                <c:pt idx="3">
                  <c:v>105380000</c:v>
                </c:pt>
                <c:pt idx="4">
                  <c:v>167190000</c:v>
                </c:pt>
                <c:pt idx="5">
                  <c:v>240053180</c:v>
                </c:pt>
                <c:pt idx="6">
                  <c:v>459752816</c:v>
                </c:pt>
                <c:pt idx="7">
                  <c:v>597481714</c:v>
                </c:pt>
                <c:pt idx="8">
                  <c:v>990872926</c:v>
                </c:pt>
                <c:pt idx="9">
                  <c:v>2525981511</c:v>
                </c:pt>
                <c:pt idx="10">
                  <c:v>3147464132</c:v>
                </c:pt>
                <c:pt idx="11">
                  <c:v>2434557602</c:v>
                </c:pt>
                <c:pt idx="12">
                  <c:v>2497275021</c:v>
                </c:pt>
                <c:pt idx="13">
                  <c:v>2122783609</c:v>
                </c:pt>
                <c:pt idx="14">
                  <c:v>2785081607</c:v>
                </c:pt>
                <c:pt idx="15">
                  <c:v>3073420689</c:v>
                </c:pt>
                <c:pt idx="16">
                  <c:v>2984103494</c:v>
                </c:pt>
                <c:pt idx="17">
                  <c:v>3928907250</c:v>
                </c:pt>
                <c:pt idx="18">
                  <c:v>3938596707</c:v>
                </c:pt>
                <c:pt idx="19">
                  <c:v>4523688389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321-4825-8CA7-D80DF9DA3130}"/>
            </c:ext>
          </c:extLst>
        </c:ser>
        <c:ser>
          <c:idx val="0"/>
          <c:order val="4"/>
          <c:tx>
            <c:strRef>
              <c:f>データ!$F$1</c:f>
              <c:strCache>
                <c:ptCount val="1"/>
                <c:pt idx="0">
                  <c:v>エネルギー</c:v>
                </c:pt>
              </c:strCache>
            </c:strRef>
          </c:tx>
          <c:invertIfNegative val="0"/>
          <c:cat>
            <c:numRef>
              <c:f>データ!$A$2:$A$21</c:f>
              <c:numCache>
                <c:formatCode>General</c:formatCode>
                <c:ptCount val="20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  <c:pt idx="19">
                  <c:v>2020</c:v>
                </c:pt>
              </c:numCache>
            </c:numRef>
          </c:cat>
          <c:val>
            <c:numRef>
              <c:f>データ!$F$2:$F$21</c:f>
              <c:numCache>
                <c:formatCode>#,##0_);[Red]\(#,##0\)</c:formatCode>
                <c:ptCount val="20"/>
                <c:pt idx="0">
                  <c:v>166900000</c:v>
                </c:pt>
                <c:pt idx="1">
                  <c:v>209370000</c:v>
                </c:pt>
                <c:pt idx="2">
                  <c:v>217560000</c:v>
                </c:pt>
                <c:pt idx="3">
                  <c:v>243460000</c:v>
                </c:pt>
                <c:pt idx="4">
                  <c:v>280130000</c:v>
                </c:pt>
                <c:pt idx="5">
                  <c:v>385965150</c:v>
                </c:pt>
                <c:pt idx="6">
                  <c:v>496770566</c:v>
                </c:pt>
                <c:pt idx="7">
                  <c:v>580952996</c:v>
                </c:pt>
                <c:pt idx="8">
                  <c:v>657653860</c:v>
                </c:pt>
                <c:pt idx="9">
                  <c:v>723618042</c:v>
                </c:pt>
                <c:pt idx="10">
                  <c:v>813511365</c:v>
                </c:pt>
                <c:pt idx="11">
                  <c:v>900680624</c:v>
                </c:pt>
                <c:pt idx="12">
                  <c:v>1311008765</c:v>
                </c:pt>
                <c:pt idx="13">
                  <c:v>1160869956</c:v>
                </c:pt>
                <c:pt idx="14">
                  <c:v>1410908886</c:v>
                </c:pt>
                <c:pt idx="15">
                  <c:v>2214163491</c:v>
                </c:pt>
                <c:pt idx="16">
                  <c:v>2171206765</c:v>
                </c:pt>
                <c:pt idx="17">
                  <c:v>2237728622</c:v>
                </c:pt>
                <c:pt idx="18">
                  <c:v>2542348018</c:v>
                </c:pt>
                <c:pt idx="19">
                  <c:v>3152479136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321-4825-8CA7-D80DF9DA3130}"/>
            </c:ext>
          </c:extLst>
        </c:ser>
        <c:ser>
          <c:idx val="7"/>
          <c:order val="5"/>
          <c:tx>
            <c:strRef>
              <c:f>データ!$J$1</c:f>
              <c:strCache>
                <c:ptCount val="1"/>
                <c:pt idx="0">
                  <c:v>貴金属</c:v>
                </c:pt>
              </c:strCache>
            </c:strRef>
          </c:tx>
          <c:invertIfNegative val="0"/>
          <c:cat>
            <c:numRef>
              <c:f>データ!$A$2:$A$21</c:f>
              <c:numCache>
                <c:formatCode>General</c:formatCode>
                <c:ptCount val="20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  <c:pt idx="19">
                  <c:v>2020</c:v>
                </c:pt>
              </c:numCache>
            </c:numRef>
          </c:cat>
          <c:val>
            <c:numRef>
              <c:f>データ!$J$2:$J$21</c:f>
              <c:numCache>
                <c:formatCode>#,##0_);[Red]\(#,##0\)</c:formatCode>
                <c:ptCount val="20"/>
                <c:pt idx="0">
                  <c:v>39140000</c:v>
                </c:pt>
                <c:pt idx="1">
                  <c:v>51260000</c:v>
                </c:pt>
                <c:pt idx="2">
                  <c:v>64459999.999999993</c:v>
                </c:pt>
                <c:pt idx="3">
                  <c:v>60560000</c:v>
                </c:pt>
                <c:pt idx="4">
                  <c:v>55340000</c:v>
                </c:pt>
                <c:pt idx="5">
                  <c:v>102298908</c:v>
                </c:pt>
                <c:pt idx="6">
                  <c:v>150976113</c:v>
                </c:pt>
                <c:pt idx="7">
                  <c:v>157443026</c:v>
                </c:pt>
                <c:pt idx="8">
                  <c:v>151451722</c:v>
                </c:pt>
                <c:pt idx="9">
                  <c:v>174946553</c:v>
                </c:pt>
                <c:pt idx="10">
                  <c:v>342134687</c:v>
                </c:pt>
                <c:pt idx="11">
                  <c:v>319434323</c:v>
                </c:pt>
                <c:pt idx="12">
                  <c:v>433708193</c:v>
                </c:pt>
                <c:pt idx="13">
                  <c:v>371064966</c:v>
                </c:pt>
                <c:pt idx="14">
                  <c:v>316685335</c:v>
                </c:pt>
                <c:pt idx="15">
                  <c:v>312137035</c:v>
                </c:pt>
                <c:pt idx="16">
                  <c:v>281823613</c:v>
                </c:pt>
                <c:pt idx="17">
                  <c:v>317927192</c:v>
                </c:pt>
                <c:pt idx="18">
                  <c:v>582292397</c:v>
                </c:pt>
                <c:pt idx="19">
                  <c:v>983139556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321-4825-8CA7-D80DF9DA3130}"/>
            </c:ext>
          </c:extLst>
        </c:ser>
        <c:ser>
          <c:idx val="1"/>
          <c:order val="6"/>
          <c:tx>
            <c:strRef>
              <c:f>データ!$H$1</c:f>
              <c:strCache>
                <c:ptCount val="1"/>
                <c:pt idx="0">
                  <c:v>非貴金属</c:v>
                </c:pt>
              </c:strCache>
            </c:strRef>
          </c:tx>
          <c:invertIfNegative val="0"/>
          <c:cat>
            <c:numRef>
              <c:f>データ!$A$2:$A$21</c:f>
              <c:numCache>
                <c:formatCode>General</c:formatCode>
                <c:ptCount val="20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  <c:pt idx="19">
                  <c:v>2020</c:v>
                </c:pt>
              </c:numCache>
            </c:numRef>
          </c:cat>
          <c:val>
            <c:numRef>
              <c:f>データ!$H$2:$H$21</c:f>
              <c:numCache>
                <c:formatCode>#,##0_);[Red]\(#,##0\)</c:formatCode>
                <c:ptCount val="20"/>
                <c:pt idx="0">
                  <c:v>70150000</c:v>
                </c:pt>
                <c:pt idx="1">
                  <c:v>71570000</c:v>
                </c:pt>
                <c:pt idx="2">
                  <c:v>90390000</c:v>
                </c:pt>
                <c:pt idx="3">
                  <c:v>105230000</c:v>
                </c:pt>
                <c:pt idx="4">
                  <c:v>98000000</c:v>
                </c:pt>
                <c:pt idx="5">
                  <c:v>116383437</c:v>
                </c:pt>
                <c:pt idx="6">
                  <c:v>106859969</c:v>
                </c:pt>
                <c:pt idx="7">
                  <c:v>198715383</c:v>
                </c:pt>
                <c:pt idx="8">
                  <c:v>462823525</c:v>
                </c:pt>
                <c:pt idx="9">
                  <c:v>643646141</c:v>
                </c:pt>
                <c:pt idx="10">
                  <c:v>435115597</c:v>
                </c:pt>
                <c:pt idx="11">
                  <c:v>554253753</c:v>
                </c:pt>
                <c:pt idx="12">
                  <c:v>646353626</c:v>
                </c:pt>
                <c:pt idx="13">
                  <c:v>872626126</c:v>
                </c:pt>
                <c:pt idx="14">
                  <c:v>1280935517</c:v>
                </c:pt>
                <c:pt idx="15">
                  <c:v>1877347635</c:v>
                </c:pt>
                <c:pt idx="16">
                  <c:v>1740499534</c:v>
                </c:pt>
                <c:pt idx="17">
                  <c:v>1523423150</c:v>
                </c:pt>
                <c:pt idx="18">
                  <c:v>1439730644</c:v>
                </c:pt>
                <c:pt idx="19">
                  <c:v>1433275953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321-4825-8CA7-D80DF9DA3130}"/>
            </c:ext>
          </c:extLst>
        </c:ser>
        <c:ser>
          <c:idx val="8"/>
          <c:order val="7"/>
          <c:tx>
            <c:strRef>
              <c:f>データ!$G$1</c:f>
              <c:strCache>
                <c:ptCount val="1"/>
                <c:pt idx="0">
                  <c:v>農産物</c:v>
                </c:pt>
              </c:strCache>
            </c:strRef>
          </c:tx>
          <c:invertIfNegative val="0"/>
          <c:cat>
            <c:numRef>
              <c:f>データ!$A$2:$A$21</c:f>
              <c:numCache>
                <c:formatCode>General</c:formatCode>
                <c:ptCount val="20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  <c:pt idx="19">
                  <c:v>2020</c:v>
                </c:pt>
              </c:numCache>
            </c:numRef>
          </c:cat>
          <c:val>
            <c:numRef>
              <c:f>データ!$G$2:$G$21</c:f>
              <c:numCache>
                <c:formatCode>#,##0_);[Red]\(#,##0\)</c:formatCode>
                <c:ptCount val="20"/>
                <c:pt idx="0">
                  <c:v>139400000</c:v>
                </c:pt>
                <c:pt idx="1">
                  <c:v>199390000</c:v>
                </c:pt>
                <c:pt idx="2">
                  <c:v>261149999.99999997</c:v>
                </c:pt>
                <c:pt idx="3">
                  <c:v>301910000</c:v>
                </c:pt>
                <c:pt idx="4">
                  <c:v>378900000</c:v>
                </c:pt>
                <c:pt idx="5">
                  <c:v>489031853</c:v>
                </c:pt>
                <c:pt idx="6">
                  <c:v>640683907</c:v>
                </c:pt>
                <c:pt idx="7">
                  <c:v>897633132</c:v>
                </c:pt>
                <c:pt idx="8">
                  <c:v>927839377</c:v>
                </c:pt>
                <c:pt idx="9">
                  <c:v>1305504989</c:v>
                </c:pt>
                <c:pt idx="10">
                  <c:v>996805471</c:v>
                </c:pt>
                <c:pt idx="11">
                  <c:v>1254451535</c:v>
                </c:pt>
                <c:pt idx="12">
                  <c:v>1211465802</c:v>
                </c:pt>
                <c:pt idx="13">
                  <c:v>1388095447</c:v>
                </c:pt>
                <c:pt idx="14">
                  <c:v>1639886712</c:v>
                </c:pt>
                <c:pt idx="15">
                  <c:v>1932074899</c:v>
                </c:pt>
                <c:pt idx="16">
                  <c:v>1306068499</c:v>
                </c:pt>
                <c:pt idx="17">
                  <c:v>1487755387</c:v>
                </c:pt>
                <c:pt idx="18">
                  <c:v>1767719357</c:v>
                </c:pt>
                <c:pt idx="19">
                  <c:v>2569466044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E321-4825-8CA7-D80DF9DA3130}"/>
            </c:ext>
          </c:extLst>
        </c:ser>
        <c:ser>
          <c:idx val="9"/>
          <c:order val="8"/>
          <c:tx>
            <c:strRef>
              <c:f>データ!$I$1</c:f>
              <c:strCache>
                <c:ptCount val="1"/>
                <c:pt idx="0">
                  <c:v>その他</c:v>
                </c:pt>
              </c:strCache>
            </c:strRef>
          </c:tx>
          <c:invertIfNegative val="0"/>
          <c:cat>
            <c:numRef>
              <c:f>データ!$A$2:$A$21</c:f>
              <c:numCache>
                <c:formatCode>General</c:formatCode>
                <c:ptCount val="20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  <c:pt idx="19">
                  <c:v>2020</c:v>
                </c:pt>
              </c:numCache>
            </c:numRef>
          </c:cat>
          <c:val>
            <c:numRef>
              <c:f>データ!$I$2:$I$21</c:f>
              <c:numCache>
                <c:formatCode>#,##0_);[Red]\(#,##0\)</c:formatCode>
                <c:ptCount val="20"/>
                <c:pt idx="0">
                  <c:v>750000</c:v>
                </c:pt>
                <c:pt idx="1">
                  <c:v>800000</c:v>
                </c:pt>
                <c:pt idx="2">
                  <c:v>660000</c:v>
                </c:pt>
                <c:pt idx="3">
                  <c:v>860000</c:v>
                </c:pt>
                <c:pt idx="4">
                  <c:v>2590000</c:v>
                </c:pt>
                <c:pt idx="5">
                  <c:v>4360194</c:v>
                </c:pt>
                <c:pt idx="6">
                  <c:v>26140974</c:v>
                </c:pt>
                <c:pt idx="7">
                  <c:v>44896671</c:v>
                </c:pt>
                <c:pt idx="8">
                  <c:v>114469433</c:v>
                </c:pt>
                <c:pt idx="9">
                  <c:v>137657192</c:v>
                </c:pt>
                <c:pt idx="10">
                  <c:v>230305531</c:v>
                </c:pt>
                <c:pt idx="11">
                  <c:v>253203391</c:v>
                </c:pt>
                <c:pt idx="12">
                  <c:v>345924587</c:v>
                </c:pt>
                <c:pt idx="13">
                  <c:v>354372337</c:v>
                </c:pt>
                <c:pt idx="14">
                  <c:v>819711258</c:v>
                </c:pt>
                <c:pt idx="15">
                  <c:v>616015068</c:v>
                </c:pt>
                <c:pt idx="16">
                  <c:v>479809831</c:v>
                </c:pt>
                <c:pt idx="17">
                  <c:v>489018266</c:v>
                </c:pt>
                <c:pt idx="18">
                  <c:v>889168670</c:v>
                </c:pt>
                <c:pt idx="19">
                  <c:v>1447264077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321-4825-8CA7-D80DF9DA31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12162688"/>
        <c:axId val="1"/>
      </c:barChart>
      <c:catAx>
        <c:axId val="21121626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ja-JP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in val="0"/>
        </c:scaling>
        <c:delete val="0"/>
        <c:axPos val="l"/>
        <c:majorGridlines/>
        <c:numFmt formatCode="#,##0_);[Red]\(#,##0\)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ja-JP"/>
          </a:p>
        </c:txPr>
        <c:crossAx val="2112162688"/>
        <c:crosses val="autoZero"/>
        <c:crossBetween val="between"/>
        <c:dispUnits>
          <c:builtInUnit val="millions"/>
        </c:dispUnits>
      </c:valAx>
    </c:plotArea>
    <c:legend>
      <c:legendPos val="r"/>
      <c:legendEntry>
        <c:idx val="2"/>
        <c:txPr>
          <a:bodyPr/>
          <a:lstStyle/>
          <a:p>
            <a:pPr>
              <a:defRPr sz="900"/>
            </a:pPr>
            <a:endParaRPr lang="ja-JP"/>
          </a:p>
        </c:txPr>
      </c:legendEntry>
      <c:layout>
        <c:manualLayout>
          <c:xMode val="edge"/>
          <c:yMode val="edge"/>
          <c:x val="0.1220484230878259"/>
          <c:y val="0.12955719320352321"/>
          <c:w val="0.15485616153906592"/>
          <c:h val="0.30276383114916106"/>
        </c:manualLayout>
      </c:layout>
      <c:overlay val="0"/>
      <c:spPr>
        <a:solidFill>
          <a:sysClr val="window" lastClr="FFFFFF"/>
        </a:solidFill>
        <a:ln>
          <a:solidFill>
            <a:schemeClr val="bg1">
              <a:lumMod val="50000"/>
            </a:schemeClr>
          </a:solidFill>
        </a:ln>
      </c:spPr>
      <c:txPr>
        <a:bodyPr/>
        <a:lstStyle/>
        <a:p>
          <a:pPr>
            <a:defRPr sz="900"/>
          </a:pPr>
          <a:endParaRPr lang="ja-JP"/>
        </a:p>
      </c:txPr>
    </c:legend>
    <c:plotVisOnly val="1"/>
    <c:dispBlanksAs val="gap"/>
    <c:showDLblsOverMax val="0"/>
  </c:chart>
  <c:spPr>
    <a:noFill/>
    <a:ln>
      <a:noFill/>
    </a:ln>
  </c:spPr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0.12116</cdr:x>
      <cdr:y>0.0801</cdr:y>
    </cdr:to>
    <cdr:sp macro="" textlink="">
      <cdr:nvSpPr>
        <cdr:cNvPr id="2" name="テキスト ボックス 1"/>
        <cdr:cNvSpPr txBox="1"/>
      </cdr:nvSpPr>
      <cdr:spPr>
        <a:xfrm xmlns:a="http://schemas.openxmlformats.org/drawingml/2006/main">
          <a:off x="-6496033" y="-882207"/>
          <a:ext cx="666767" cy="2171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altLang="ja-JP" sz="800" dirty="0"/>
            <a:t>(</a:t>
          </a:r>
          <a:r>
            <a:rPr lang="ja-JP" altLang="en-US" sz="800" dirty="0"/>
            <a:t>百万単位</a:t>
          </a:r>
          <a:r>
            <a:rPr lang="en-US" altLang="ja-JP" sz="800" dirty="0"/>
            <a:t>) </a:t>
          </a:r>
          <a:endParaRPr lang="ja-JP" altLang="en-US" sz="800" dirty="0"/>
        </a:p>
      </cdr:txBody>
    </cdr:sp>
  </cdr:relSizeAnchor>
  <cdr:relSizeAnchor xmlns:cdr="http://schemas.openxmlformats.org/drawingml/2006/chartDrawing">
    <cdr:from>
      <cdr:x>0.66096</cdr:x>
      <cdr:y>0.23937</cdr:y>
    </cdr:from>
    <cdr:to>
      <cdr:x>0.77691</cdr:x>
      <cdr:y>0.48315</cdr:y>
    </cdr:to>
    <cdr:sp macro="" textlink="">
      <cdr:nvSpPr>
        <cdr:cNvPr id="5" name="テキスト ボックス 4"/>
        <cdr:cNvSpPr txBox="1"/>
      </cdr:nvSpPr>
      <cdr:spPr>
        <a:xfrm xmlns:a="http://schemas.openxmlformats.org/drawingml/2006/main">
          <a:off x="5238750" y="9144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ja-JP" altLang="en-US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9787" cy="498693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9" y="1"/>
            <a:ext cx="2949787" cy="498693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r">
              <a:defRPr sz="1200"/>
            </a:lvl1pPr>
          </a:lstStyle>
          <a:p>
            <a:fld id="{B5BB58FE-C50D-4FCC-9864-742372085D7B}" type="datetimeFigureOut">
              <a:rPr kumimoji="1" lang="ja-JP" altLang="en-US" smtClean="0"/>
              <a:t>2021/9/3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3" tIns="45717" rIns="91433" bIns="45717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1" y="4783307"/>
            <a:ext cx="5445760" cy="3913614"/>
          </a:xfrm>
          <a:prstGeom prst="rect">
            <a:avLst/>
          </a:prstGeom>
        </p:spPr>
        <p:txBody>
          <a:bodyPr vert="horz" lIns="91433" tIns="45717" rIns="91433" bIns="45717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9" y="9440647"/>
            <a:ext cx="2949787" cy="498692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r">
              <a:defRPr sz="1200"/>
            </a:lvl1pPr>
          </a:lstStyle>
          <a:p>
            <a:fld id="{1C31A743-B267-4F88-9F80-B852F463C00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3174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EFADB-3CEB-418C-A904-4A99933E2468}" type="datetime1">
              <a:rPr kumimoji="1" lang="ja-JP" altLang="en-US" smtClean="0"/>
              <a:t>2021/9/3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CB8D1-E384-4ABF-9F79-4EB3205F8B4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71536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275E3-4C93-4054-B235-E7EFB1502578}" type="datetime1">
              <a:rPr kumimoji="1" lang="ja-JP" altLang="en-US" smtClean="0"/>
              <a:t>2021/9/3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CB8D1-E384-4ABF-9F79-4EB3205F8B4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1514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29DD6-8ACF-48AE-A059-2750C9928A29}" type="datetime1">
              <a:rPr kumimoji="1" lang="ja-JP" altLang="en-US" smtClean="0"/>
              <a:t>2021/9/3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CB8D1-E384-4ABF-9F79-4EB3205F8B4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736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CBEF7-A3ED-46A4-A4AB-49DBB277F7E0}" type="datetime1">
              <a:rPr kumimoji="1" lang="ja-JP" altLang="en-US" smtClean="0"/>
              <a:t>2021/9/3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CB8D1-E384-4ABF-9F79-4EB3205F8B4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1414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35C1E-6092-4629-94A6-93883CF7517C}" type="datetime1">
              <a:rPr kumimoji="1" lang="ja-JP" altLang="en-US" smtClean="0"/>
              <a:t>2021/9/3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CB8D1-E384-4ABF-9F79-4EB3205F8B4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0046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6E435-FE75-4DD1-9EBE-C4710D65A332}" type="datetime1">
              <a:rPr kumimoji="1" lang="ja-JP" altLang="en-US" smtClean="0"/>
              <a:t>2021/9/3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CB8D1-E384-4ABF-9F79-4EB3205F8B4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2959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701DA-4E38-444F-8C18-2C0BF33B847C}" type="datetime1">
              <a:rPr kumimoji="1" lang="ja-JP" altLang="en-US" smtClean="0"/>
              <a:t>2021/9/3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CB8D1-E384-4ABF-9F79-4EB3205F8B4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77485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D35EF-BDCE-4496-AFEB-FBA214353044}" type="datetime1">
              <a:rPr kumimoji="1" lang="ja-JP" altLang="en-US" smtClean="0"/>
              <a:t>2021/9/3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CB8D1-E384-4ABF-9F79-4EB3205F8B4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9540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ADD59-753B-429D-A0C8-EE60B7E2D719}" type="datetime1">
              <a:rPr kumimoji="1" lang="ja-JP" altLang="en-US" smtClean="0"/>
              <a:t>2021/9/3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CB8D1-E384-4ABF-9F79-4EB3205F8B4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3855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E2A93-2584-420C-9B89-1DFC6B068984}" type="datetime1">
              <a:rPr kumimoji="1" lang="ja-JP" altLang="en-US" smtClean="0"/>
              <a:t>2021/9/3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CB8D1-E384-4ABF-9F79-4EB3205F8B4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3485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ED784-8E45-46CA-9E1D-ACD7B3EB707A}" type="datetime1">
              <a:rPr kumimoji="1" lang="ja-JP" altLang="en-US" smtClean="0"/>
              <a:t>2021/9/3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CB8D1-E384-4ABF-9F79-4EB3205F8B4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9928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814FFE-CD32-4842-AD9B-7AECBCF9F002}" type="datetime1">
              <a:rPr kumimoji="1" lang="ja-JP" altLang="en-US" smtClean="0"/>
              <a:t>2021/9/3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FCB8D1-E384-4ABF-9F79-4EB3205F8B4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4938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087082" y="1738055"/>
            <a:ext cx="10003809" cy="2387600"/>
          </a:xfrm>
        </p:spPr>
        <p:txBody>
          <a:bodyPr>
            <a:normAutofit/>
          </a:bodyPr>
          <a:lstStyle/>
          <a:p>
            <a:r>
              <a:rPr lang="ja-JP" altLang="en-US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参考資料</a:t>
            </a:r>
            <a:r>
              <a:rPr lang="en-US" altLang="ja-JP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/>
            </a:r>
            <a:br>
              <a:rPr lang="en-US" altLang="ja-JP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</a:br>
            <a:endParaRPr kumimoji="1" lang="ja-JP" altLang="en-US" sz="53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cxnSp>
        <p:nvCxnSpPr>
          <p:cNvPr id="4" name="直線コネクタ 3"/>
          <p:cNvCxnSpPr>
            <a:cxnSpLocks/>
          </p:cNvCxnSpPr>
          <p:nvPr/>
        </p:nvCxnSpPr>
        <p:spPr>
          <a:xfrm>
            <a:off x="1333962" y="3505546"/>
            <a:ext cx="9510050" cy="0"/>
          </a:xfrm>
          <a:prstGeom prst="line">
            <a:avLst/>
          </a:prstGeom>
          <a:ln w="76200">
            <a:solidFill>
              <a:srgbClr val="C00000">
                <a:alpha val="49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正方形/長方形 6"/>
          <p:cNvSpPr/>
          <p:nvPr/>
        </p:nvSpPr>
        <p:spPr>
          <a:xfrm>
            <a:off x="10660987" y="209503"/>
            <a:ext cx="1173708" cy="4640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mtClean="0">
                <a:solidFill>
                  <a:schemeClr val="tx1"/>
                </a:solidFill>
              </a:rPr>
              <a:t>資料５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203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120424"/>
            <a:ext cx="10515600" cy="834501"/>
          </a:xfrm>
        </p:spPr>
        <p:txBody>
          <a:bodyPr>
            <a:normAutofit/>
          </a:bodyPr>
          <a:lstStyle/>
          <a:p>
            <a:r>
              <a:rPr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</a:t>
            </a:r>
            <a:r>
              <a:rPr lang="ja-JP" altLang="en-US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世界の潮流と日本の状況</a:t>
            </a:r>
            <a:endParaRPr kumimoji="1" lang="ja-JP" altLang="en-US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cxnSp>
        <p:nvCxnSpPr>
          <p:cNvPr id="4" name="直線コネクタ 3"/>
          <p:cNvCxnSpPr>
            <a:cxnSpLocks/>
          </p:cNvCxnSpPr>
          <p:nvPr/>
        </p:nvCxnSpPr>
        <p:spPr>
          <a:xfrm>
            <a:off x="838200" y="779394"/>
            <a:ext cx="10018690" cy="6217"/>
          </a:xfrm>
          <a:prstGeom prst="line">
            <a:avLst/>
          </a:prstGeom>
          <a:ln w="76200">
            <a:solidFill>
              <a:srgbClr val="C00000">
                <a:alpha val="49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9421971" y="6477422"/>
            <a:ext cx="2743200" cy="365125"/>
          </a:xfrm>
        </p:spPr>
        <p:txBody>
          <a:bodyPr/>
          <a:lstStyle/>
          <a:p>
            <a:fld id="{4CFCB8D1-E384-4ABF-9F79-4EB3205F8B48}" type="slidenum">
              <a:rPr kumimoji="1" lang="ja-JP" altLang="en-US" smtClean="0"/>
              <a:t>2</a:t>
            </a:fld>
            <a:endParaRPr kumimoji="1" lang="ja-JP" altLang="en-US" dirty="0"/>
          </a:p>
        </p:txBody>
      </p:sp>
      <p:sp>
        <p:nvSpPr>
          <p:cNvPr id="16" name="正方形/長方形 15"/>
          <p:cNvSpPr/>
          <p:nvPr/>
        </p:nvSpPr>
        <p:spPr>
          <a:xfrm>
            <a:off x="485630" y="951054"/>
            <a:ext cx="11114967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【</a:t>
            </a:r>
            <a:r>
              <a:rPr lang="ja-JP" altLang="en-US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東京</a:t>
            </a:r>
            <a:r>
              <a:rPr lang="ja-JP" altLang="en-US" sz="20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への一極集中</a:t>
            </a:r>
            <a:r>
              <a:rPr lang="en-US" altLang="ja-JP" sz="20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】</a:t>
            </a:r>
          </a:p>
          <a:p>
            <a:r>
              <a:rPr lang="ja-JP" altLang="en-US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〇日本</a:t>
            </a:r>
            <a:r>
              <a:rPr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は、他の先進国に比べ、政治・経済・人口が過度に東京に一極集中。</a:t>
            </a:r>
          </a:p>
          <a:p>
            <a:r>
              <a:rPr lang="ja-JP" altLang="en-US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〇新型コロナウイルス感染症拡大に</a:t>
            </a:r>
            <a:r>
              <a:rPr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より、あらためて、危機</a:t>
            </a:r>
            <a:r>
              <a:rPr lang="ja-JP" altLang="en-US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事象発生</a:t>
            </a:r>
            <a:r>
              <a:rPr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時</a:t>
            </a:r>
            <a:r>
              <a:rPr lang="ja-JP" altLang="en-US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における</a:t>
            </a:r>
            <a:r>
              <a:rPr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東京一極集中のリスクが顕在化</a:t>
            </a:r>
            <a:r>
              <a:rPr lang="ja-JP" altLang="en-US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。</a:t>
            </a:r>
            <a:endParaRPr lang="en-US" altLang="ja-JP" dirty="0" smtClean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〇</a:t>
            </a:r>
            <a:r>
              <a:rPr lang="en-US" altLang="ja-JP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2020</a:t>
            </a:r>
            <a:r>
              <a:rPr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年</a:t>
            </a:r>
            <a:r>
              <a:rPr lang="en-US" altLang="ja-JP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10</a:t>
            </a:r>
            <a:r>
              <a:rPr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月東証システム障害により</a:t>
            </a:r>
            <a:r>
              <a:rPr lang="ja-JP" altLang="en-US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、３兆円</a:t>
            </a:r>
            <a:r>
              <a:rPr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の取引機会を</a:t>
            </a:r>
            <a:r>
              <a:rPr lang="ja-JP" altLang="en-US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喪失。</a:t>
            </a:r>
            <a:endParaRPr lang="ja-JP" altLang="en-US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pic>
        <p:nvPicPr>
          <p:cNvPr id="22" name="図 21"/>
          <p:cNvPicPr>
            <a:picLocks noChangeAspect="1"/>
          </p:cNvPicPr>
          <p:nvPr/>
        </p:nvPicPr>
        <p:blipFill rotWithShape="1">
          <a:blip r:embed="rId2"/>
          <a:srcRect l="6189"/>
          <a:stretch/>
        </p:blipFill>
        <p:spPr>
          <a:xfrm>
            <a:off x="734137" y="2874014"/>
            <a:ext cx="5506716" cy="2276550"/>
          </a:xfrm>
          <a:prstGeom prst="rect">
            <a:avLst/>
          </a:prstGeom>
        </p:spPr>
      </p:pic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34CF59F8-A367-4EC1-83BF-5D400B8A4CCC}"/>
              </a:ext>
            </a:extLst>
          </p:cNvPr>
          <p:cNvSpPr txBox="1"/>
          <p:nvPr/>
        </p:nvSpPr>
        <p:spPr>
          <a:xfrm>
            <a:off x="764926" y="6084214"/>
            <a:ext cx="2797792" cy="276999"/>
          </a:xfrm>
          <a:prstGeom prst="rect">
            <a:avLst/>
          </a:prstGeom>
          <a:noFill/>
          <a:ln>
            <a:noFill/>
          </a:ln>
        </p:spPr>
        <p:txBody>
          <a:bodyPr wrap="square" lIns="0" rIns="0" rtlCol="0">
            <a:spAutoFit/>
          </a:bodyPr>
          <a:lstStyle/>
          <a:p>
            <a:pPr marL="217984" indent="-217984"/>
            <a:r>
              <a:rPr lang="ja-JP" altLang="en-US" sz="1200" dirty="0"/>
              <a:t>　</a:t>
            </a:r>
            <a:r>
              <a:rPr lang="en-US" altLang="ja-JP" sz="1200" dirty="0"/>
              <a:t>※</a:t>
            </a:r>
            <a:r>
              <a:rPr lang="ja-JP" altLang="en-US" sz="1200" dirty="0"/>
              <a:t>国内</a:t>
            </a:r>
            <a:r>
              <a:rPr lang="en-US" altLang="ja-JP" sz="1200" dirty="0"/>
              <a:t>GDP</a:t>
            </a:r>
            <a:r>
              <a:rPr lang="ja-JP" altLang="en-US" sz="1200" dirty="0"/>
              <a:t>は、県民経済計算を参照</a:t>
            </a:r>
            <a:endParaRPr lang="en-US" altLang="ja-JP" sz="1200" dirty="0"/>
          </a:p>
        </p:txBody>
      </p:sp>
      <p:sp>
        <p:nvSpPr>
          <p:cNvPr id="28" name="角丸四角形 27"/>
          <p:cNvSpPr/>
          <p:nvPr/>
        </p:nvSpPr>
        <p:spPr>
          <a:xfrm>
            <a:off x="1026086" y="2820008"/>
            <a:ext cx="1224637" cy="265762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日本</a:t>
            </a:r>
          </a:p>
        </p:txBody>
      </p:sp>
      <p:sp>
        <p:nvSpPr>
          <p:cNvPr id="29" name="角丸四角形 28"/>
          <p:cNvSpPr/>
          <p:nvPr/>
        </p:nvSpPr>
        <p:spPr>
          <a:xfrm>
            <a:off x="2674255" y="2813461"/>
            <a:ext cx="1224637" cy="265762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アメリカ</a:t>
            </a:r>
          </a:p>
        </p:txBody>
      </p:sp>
      <p:sp>
        <p:nvSpPr>
          <p:cNvPr id="34" name="角丸四角形 33"/>
          <p:cNvSpPr/>
          <p:nvPr/>
        </p:nvSpPr>
        <p:spPr>
          <a:xfrm>
            <a:off x="4467729" y="2847444"/>
            <a:ext cx="1224637" cy="265762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ドイツ</a:t>
            </a: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1605842" y="3360041"/>
            <a:ext cx="8691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u="sng" dirty="0">
                <a:solidFill>
                  <a:schemeClr val="bg1"/>
                </a:solidFill>
              </a:rPr>
              <a:t>19.6%</a:t>
            </a: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3238465" y="3130931"/>
            <a:ext cx="58269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50" b="1" u="sng" dirty="0">
                <a:solidFill>
                  <a:schemeClr val="bg1"/>
                </a:solidFill>
              </a:rPr>
              <a:t>8.1%</a:t>
            </a: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5014472" y="3210893"/>
            <a:ext cx="67963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50" b="1" u="sng" dirty="0">
                <a:solidFill>
                  <a:schemeClr val="bg1"/>
                </a:solidFill>
              </a:rPr>
              <a:t>12.5%</a:t>
            </a: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1932787" y="3673654"/>
            <a:ext cx="86918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dirty="0"/>
              <a:t>7.2%</a:t>
            </a: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3680434" y="3126369"/>
            <a:ext cx="86918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50" dirty="0"/>
              <a:t>4.9%</a:t>
            </a: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5608563" y="3319892"/>
            <a:ext cx="86918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50" dirty="0"/>
              <a:t>5.9%</a:t>
            </a:r>
          </a:p>
        </p:txBody>
      </p:sp>
      <p:graphicFrame>
        <p:nvGraphicFramePr>
          <p:cNvPr id="41" name="表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3286570"/>
              </p:ext>
            </p:extLst>
          </p:nvPr>
        </p:nvGraphicFramePr>
        <p:xfrm>
          <a:off x="745670" y="4980178"/>
          <a:ext cx="4943455" cy="10495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43455">
                  <a:extLst>
                    <a:ext uri="{9D8B030D-6E8A-4147-A177-3AD203B41FA5}">
                      <a16:colId xmlns:a16="http://schemas.microsoft.com/office/drawing/2014/main" val="3505604759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1560884482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4207018923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1998994896"/>
                    </a:ext>
                  </a:extLst>
                </a:gridCol>
              </a:tblGrid>
              <a:tr h="247518">
                <a:tc>
                  <a:txBody>
                    <a:bodyPr/>
                    <a:lstStyle/>
                    <a:p>
                      <a:endParaRPr kumimoji="1" lang="ja-JP" altLang="en-US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b="1" dirty="0" smtClean="0">
                          <a:solidFill>
                            <a:schemeClr val="tx1"/>
                          </a:solidFill>
                        </a:rPr>
                        <a:t>日本</a:t>
                      </a:r>
                      <a:endParaRPr kumimoji="1" lang="ja-JP" altLang="en-US" sz="105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b="1" dirty="0" smtClean="0"/>
                        <a:t>アメリカ</a:t>
                      </a:r>
                      <a:endParaRPr kumimoji="1" lang="ja-JP" altLang="en-US" sz="1050" b="1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b="1" dirty="0" smtClean="0"/>
                        <a:t>ドイツ</a:t>
                      </a:r>
                      <a:endParaRPr kumimoji="1" lang="ja-JP" altLang="en-US" sz="1050" b="1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1786104"/>
                  </a:ext>
                </a:extLst>
              </a:tr>
              <a:tr h="495037">
                <a:tc>
                  <a:txBody>
                    <a:bodyPr/>
                    <a:lstStyle/>
                    <a:p>
                      <a:r>
                        <a:rPr kumimoji="1" lang="ja-JP" altLang="en-US" sz="1050" b="1" dirty="0" smtClean="0"/>
                        <a:t>経済の一極集中の割合</a:t>
                      </a:r>
                      <a:endParaRPr kumimoji="1" lang="en-US" altLang="ja-JP" sz="1050" b="1" dirty="0" smtClean="0"/>
                    </a:p>
                    <a:p>
                      <a:r>
                        <a:rPr kumimoji="1" lang="ja-JP" altLang="en-US" sz="900" b="0" spc="-100" baseline="0" dirty="0" smtClean="0"/>
                        <a:t>（国内総生産に占める第１都市のＧＤＰ比率）</a:t>
                      </a:r>
                      <a:endParaRPr kumimoji="1" lang="ja-JP" altLang="en-US" sz="900" b="0" spc="-100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b="1" dirty="0" smtClean="0">
                          <a:solidFill>
                            <a:schemeClr val="tx1"/>
                          </a:solidFill>
                        </a:rPr>
                        <a:t>１９．６％</a:t>
                      </a:r>
                      <a:endParaRPr kumimoji="1" lang="ja-JP" altLang="en-US" sz="105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dirty="0" smtClean="0"/>
                        <a:t>８．１％</a:t>
                      </a:r>
                      <a:endParaRPr kumimoji="1" lang="ja-JP" altLang="en-US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dirty="0" smtClean="0"/>
                        <a:t>１２．５％</a:t>
                      </a:r>
                      <a:endParaRPr kumimoji="1" lang="ja-JP" altLang="en-US" sz="105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83039706"/>
                  </a:ext>
                </a:extLst>
              </a:tr>
              <a:tr h="272270">
                <a:tc>
                  <a:txBody>
                    <a:bodyPr/>
                    <a:lstStyle/>
                    <a:p>
                      <a:r>
                        <a:rPr kumimoji="1" lang="ja-JP" altLang="en-US" sz="1050" b="1" dirty="0" smtClean="0"/>
                        <a:t>第１・第２都市の比率</a:t>
                      </a:r>
                      <a:endParaRPr kumimoji="1" lang="ja-JP" altLang="en-US" sz="105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b="1" dirty="0" smtClean="0">
                          <a:solidFill>
                            <a:schemeClr val="tx1"/>
                          </a:solidFill>
                        </a:rPr>
                        <a:t>３：１</a:t>
                      </a:r>
                      <a:endParaRPr kumimoji="1" lang="ja-JP" altLang="en-US" sz="105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dirty="0" smtClean="0"/>
                        <a:t>２：１</a:t>
                      </a:r>
                      <a:endParaRPr kumimoji="1" lang="ja-JP" altLang="en-US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dirty="0" smtClean="0"/>
                        <a:t>２：１</a:t>
                      </a:r>
                      <a:endParaRPr kumimoji="1" lang="ja-JP" altLang="en-US" sz="105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27088023"/>
                  </a:ext>
                </a:extLst>
              </a:tr>
            </a:tbl>
          </a:graphicData>
        </a:graphic>
      </p:graphicFrame>
      <p:sp>
        <p:nvSpPr>
          <p:cNvPr id="42" name="角丸四角形 41"/>
          <p:cNvSpPr/>
          <p:nvPr/>
        </p:nvSpPr>
        <p:spPr>
          <a:xfrm>
            <a:off x="2954192" y="4950350"/>
            <a:ext cx="969084" cy="1089538"/>
          </a:xfrm>
          <a:prstGeom prst="roundRect">
            <a:avLst>
              <a:gd name="adj" fmla="val 4634"/>
            </a:avLst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 dirty="0"/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34CF59F8-A367-4EC1-83BF-5D400B8A4CCC}"/>
              </a:ext>
            </a:extLst>
          </p:cNvPr>
          <p:cNvSpPr txBox="1"/>
          <p:nvPr/>
        </p:nvSpPr>
        <p:spPr>
          <a:xfrm>
            <a:off x="764929" y="6309529"/>
            <a:ext cx="6492214" cy="276999"/>
          </a:xfrm>
          <a:prstGeom prst="rect">
            <a:avLst/>
          </a:prstGeom>
          <a:noFill/>
          <a:ln>
            <a:noFill/>
          </a:ln>
        </p:spPr>
        <p:txBody>
          <a:bodyPr wrap="square" lIns="0" rIns="0" rtlCol="0">
            <a:spAutoFit/>
          </a:bodyPr>
          <a:lstStyle/>
          <a:p>
            <a:pPr marL="217984" indent="-217984"/>
            <a:r>
              <a:rPr lang="ja-JP" altLang="en-US" sz="1200" dirty="0"/>
              <a:t>　</a:t>
            </a:r>
            <a:r>
              <a:rPr lang="en-US" altLang="ja-JP" sz="1200" dirty="0"/>
              <a:t>※</a:t>
            </a:r>
            <a:r>
              <a:rPr lang="ja-JP" altLang="en-US" sz="1200" dirty="0"/>
              <a:t>アメリカ・ドイツの国単位はＯＥＣＤ、都市別はブルッキングス研究所の公表値</a:t>
            </a:r>
            <a:endParaRPr lang="en-US" altLang="ja-JP" sz="1200" dirty="0"/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1633228" y="2460923"/>
            <a:ext cx="342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kumimoji="1" lang="ja-JP" altLang="en-US" sz="1200" dirty="0">
                <a:solidFill>
                  <a:prstClr val="black"/>
                </a:solidFill>
                <a:latin typeface="+mn-ea"/>
              </a:rPr>
              <a:t>海外主要都市におけるＧＤＰ比較</a:t>
            </a:r>
          </a:p>
        </p:txBody>
      </p:sp>
      <p:sp>
        <p:nvSpPr>
          <p:cNvPr id="25" name="正方形/長方形 24"/>
          <p:cNvSpPr/>
          <p:nvPr/>
        </p:nvSpPr>
        <p:spPr>
          <a:xfrm>
            <a:off x="6561438" y="2971734"/>
            <a:ext cx="4082719" cy="4063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  <a:spcAft>
                <a:spcPts val="0"/>
              </a:spcAft>
            </a:pPr>
            <a:r>
              <a:rPr kumimoji="1" lang="ja-JP" altLang="en-US" sz="2000" spc="-15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▽　東京一極集中の弊害</a:t>
            </a:r>
            <a:endParaRPr kumimoji="1" lang="en-US" altLang="ja-JP" sz="2000" spc="-150" dirty="0" smtClean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26" name="正方形/長方形 25"/>
          <p:cNvSpPr/>
          <p:nvPr/>
        </p:nvSpPr>
        <p:spPr>
          <a:xfrm>
            <a:off x="6722472" y="3496399"/>
            <a:ext cx="4645896" cy="16953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  <a:spcAft>
                <a:spcPts val="0"/>
              </a:spcAft>
            </a:pPr>
            <a:r>
              <a:rPr kumimoji="1" lang="ja-JP" altLang="en-US" spc="-15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・　首都直下地震発生時の最大被害推計額</a:t>
            </a:r>
            <a:endParaRPr kumimoji="1" lang="en-US" altLang="ja-JP" spc="-150" dirty="0" smtClean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>
              <a:lnSpc>
                <a:spcPts val="2500"/>
              </a:lnSpc>
              <a:spcAft>
                <a:spcPts val="0"/>
              </a:spcAft>
            </a:pPr>
            <a:r>
              <a:rPr kumimoji="1" lang="ja-JP" altLang="en-US" spc="-15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</a:t>
            </a:r>
            <a:r>
              <a:rPr kumimoji="1" lang="ja-JP" altLang="en-US" spc="-15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➡　</a:t>
            </a:r>
            <a:r>
              <a:rPr kumimoji="1" lang="ja-JP" altLang="en-US" u="sng" spc="-15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約</a:t>
            </a:r>
            <a:r>
              <a:rPr kumimoji="1" lang="en-US" altLang="ja-JP" u="sng" spc="-15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95</a:t>
            </a:r>
            <a:r>
              <a:rPr kumimoji="1" lang="ja-JP" altLang="en-US" u="sng" spc="-15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兆円</a:t>
            </a:r>
            <a:endParaRPr kumimoji="1" lang="en-US" altLang="ja-JP" u="sng" spc="-150" dirty="0" smtClean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>
              <a:lnSpc>
                <a:spcPts val="2500"/>
              </a:lnSpc>
              <a:spcAft>
                <a:spcPts val="0"/>
              </a:spcAft>
            </a:pPr>
            <a:endParaRPr kumimoji="1" lang="en-US" altLang="ja-JP" u="sng" spc="-150" dirty="0" smtClean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>
              <a:lnSpc>
                <a:spcPts val="2500"/>
              </a:lnSpc>
              <a:spcAft>
                <a:spcPts val="0"/>
              </a:spcAft>
            </a:pPr>
            <a:r>
              <a:rPr kumimoji="1" lang="ja-JP" altLang="en-US" spc="-15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・</a:t>
            </a:r>
            <a:r>
              <a:rPr kumimoji="1" lang="ja-JP" altLang="en-US" spc="-15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世界</a:t>
            </a:r>
            <a:r>
              <a:rPr kumimoji="1" lang="ja-JP" altLang="en-US" spc="-15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の大都市の自然災害リスク</a:t>
            </a:r>
            <a:r>
              <a:rPr kumimoji="1" lang="ja-JP" altLang="en-US" spc="-15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指数</a:t>
            </a:r>
            <a:endParaRPr kumimoji="1" lang="en-US" altLang="ja-JP" spc="-150" dirty="0" smtClean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>
              <a:lnSpc>
                <a:spcPts val="2500"/>
              </a:lnSpc>
              <a:spcAft>
                <a:spcPts val="0"/>
              </a:spcAft>
            </a:pPr>
            <a:r>
              <a:rPr kumimoji="1" lang="ja-JP" altLang="en-US" spc="-15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</a:t>
            </a:r>
            <a:r>
              <a:rPr kumimoji="1" lang="ja-JP" altLang="en-US" spc="-15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➡　</a:t>
            </a:r>
            <a:r>
              <a:rPr kumimoji="1" lang="ja-JP" altLang="en-US" u="sng" spc="-15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東京</a:t>
            </a:r>
            <a:r>
              <a:rPr kumimoji="1" lang="ja-JP" altLang="en-US" u="sng" spc="-15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・</a:t>
            </a:r>
            <a:r>
              <a:rPr kumimoji="1" lang="ja-JP" altLang="en-US" u="sng" spc="-15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横浜が世界</a:t>
            </a:r>
            <a:r>
              <a:rPr kumimoji="1" lang="ja-JP" altLang="en-US" u="sng" spc="-15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主要</a:t>
            </a:r>
            <a:r>
              <a:rPr kumimoji="1" lang="en-US" altLang="ja-JP" u="sng" spc="-15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50</a:t>
            </a:r>
            <a:r>
              <a:rPr kumimoji="1" lang="ja-JP" altLang="en-US" u="sng" spc="-15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都市でワースト１</a:t>
            </a:r>
            <a:r>
              <a:rPr kumimoji="1" lang="ja-JP" altLang="en-US" sz="2000" spc="-15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</a:t>
            </a:r>
            <a:endParaRPr kumimoji="1" lang="ja-JP" altLang="en-US" sz="1400" spc="-15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6427604" y="2852272"/>
            <a:ext cx="5172993" cy="31774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7261117" y="5417050"/>
            <a:ext cx="3568606" cy="4818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000"/>
              </a:lnSpc>
            </a:pPr>
            <a:r>
              <a:rPr kumimoji="1" lang="ja-JP" altLang="en-US" sz="1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出典</a:t>
            </a:r>
            <a:r>
              <a:rPr kumimoji="1" lang="ja-JP" altLang="en-US" sz="10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：</a:t>
            </a:r>
            <a:r>
              <a:rPr kumimoji="1" lang="zh-TW" altLang="en-US" sz="10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中央</a:t>
            </a:r>
            <a:r>
              <a:rPr kumimoji="1" lang="zh-TW" altLang="en-US" sz="1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防災会議防災対策推進検討</a:t>
            </a:r>
            <a:r>
              <a:rPr kumimoji="1" lang="zh-TW" altLang="en-US" sz="10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会議</a:t>
            </a:r>
            <a:endParaRPr kumimoji="1" lang="en-US" altLang="zh-TW" sz="1000" dirty="0" smtClean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>
              <a:lnSpc>
                <a:spcPts val="1000"/>
              </a:lnSpc>
            </a:pPr>
            <a:r>
              <a:rPr kumimoji="1" lang="ja-JP" altLang="en-US" sz="10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　　　　</a:t>
            </a:r>
            <a:r>
              <a:rPr kumimoji="1" lang="zh-TW" altLang="en-US" sz="10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首都直下地震対策検討ＷＧ「最終報告」</a:t>
            </a:r>
            <a:r>
              <a:rPr kumimoji="1" lang="ja-JP" altLang="en-US" sz="10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（</a:t>
            </a:r>
            <a:r>
              <a:rPr kumimoji="1" lang="en-US" altLang="ja-JP" sz="10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2013</a:t>
            </a:r>
            <a:r>
              <a:rPr kumimoji="1" lang="ja-JP" altLang="en-US" sz="10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年）、</a:t>
            </a:r>
            <a:endParaRPr kumimoji="1" lang="en-US" altLang="zh-TW" sz="1000" dirty="0" smtClean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>
              <a:lnSpc>
                <a:spcPts val="1000"/>
              </a:lnSpc>
            </a:pPr>
            <a:r>
              <a:rPr kumimoji="1" lang="ja-JP" altLang="en-US" sz="1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　　　　</a:t>
            </a:r>
            <a:r>
              <a:rPr kumimoji="1" lang="ja-JP" altLang="en-US" sz="10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ミュンヘン</a:t>
            </a:r>
            <a:r>
              <a:rPr kumimoji="1" lang="ja-JP" altLang="en-US" sz="1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再保険会社アニュアル・レポート（</a:t>
            </a:r>
            <a:r>
              <a:rPr kumimoji="1" lang="en-US" altLang="ja-JP" sz="1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2003</a:t>
            </a:r>
            <a:r>
              <a:rPr kumimoji="1" lang="ja-JP" altLang="en-US" sz="1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年３月）</a:t>
            </a:r>
          </a:p>
        </p:txBody>
      </p:sp>
    </p:spTree>
    <p:extLst>
      <p:ext uri="{BB962C8B-B14F-4D97-AF65-F5344CB8AC3E}">
        <p14:creationId xmlns:p14="http://schemas.microsoft.com/office/powerpoint/2010/main" val="14525059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線コネクタ 3"/>
          <p:cNvCxnSpPr>
            <a:cxnSpLocks/>
          </p:cNvCxnSpPr>
          <p:nvPr/>
        </p:nvCxnSpPr>
        <p:spPr>
          <a:xfrm>
            <a:off x="838200" y="779394"/>
            <a:ext cx="10018690" cy="6217"/>
          </a:xfrm>
          <a:prstGeom prst="line">
            <a:avLst/>
          </a:prstGeom>
          <a:ln w="76200">
            <a:solidFill>
              <a:srgbClr val="C00000">
                <a:alpha val="49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9421971" y="6477422"/>
            <a:ext cx="2743200" cy="365125"/>
          </a:xfrm>
        </p:spPr>
        <p:txBody>
          <a:bodyPr/>
          <a:lstStyle/>
          <a:p>
            <a:fld id="{4CFCB8D1-E384-4ABF-9F79-4EB3205F8B48}" type="slidenum">
              <a:rPr kumimoji="1" lang="ja-JP" altLang="en-US" smtClean="0"/>
              <a:t>3</a:t>
            </a:fld>
            <a:endParaRPr kumimoji="1" lang="ja-JP" altLang="en-US" dirty="0"/>
          </a:p>
        </p:txBody>
      </p:sp>
      <p:sp>
        <p:nvSpPr>
          <p:cNvPr id="17" name="正方形/長方形 16"/>
          <p:cNvSpPr/>
          <p:nvPr/>
        </p:nvSpPr>
        <p:spPr>
          <a:xfrm>
            <a:off x="543224" y="1182353"/>
            <a:ext cx="1137676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【</a:t>
            </a:r>
            <a:r>
              <a:rPr lang="ja-JP" altLang="en-US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急速なデジタル化への</a:t>
            </a:r>
            <a:r>
              <a:rPr lang="ja-JP" altLang="en-US" sz="20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対応①</a:t>
            </a:r>
            <a:r>
              <a:rPr lang="en-US" altLang="ja-JP" sz="20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】</a:t>
            </a:r>
          </a:p>
          <a:p>
            <a:r>
              <a:rPr lang="ja-JP" altLang="en-US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〇デジタル技術を用いた経済の変化に</a:t>
            </a:r>
            <a:r>
              <a:rPr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向けた日本</a:t>
            </a:r>
            <a:r>
              <a:rPr lang="ja-JP" altLang="en-US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企業</a:t>
            </a:r>
            <a:endParaRPr lang="en-US" altLang="ja-JP" dirty="0" smtClean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</a:t>
            </a:r>
            <a:r>
              <a:rPr lang="ja-JP" altLang="en-US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の意識は米国企業よりも低い。</a:t>
            </a:r>
            <a:endParaRPr lang="ja-JP" altLang="en-US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pic>
        <p:nvPicPr>
          <p:cNvPr id="18" name="図 17"/>
          <p:cNvPicPr>
            <a:picLocks noChangeAspect="1"/>
          </p:cNvPicPr>
          <p:nvPr/>
        </p:nvPicPr>
        <p:blipFill rotWithShape="1">
          <a:blip r:embed="rId2"/>
          <a:srcRect l="15840" t="31670" r="16504" b="12173"/>
          <a:stretch/>
        </p:blipFill>
        <p:spPr>
          <a:xfrm>
            <a:off x="6532379" y="1112223"/>
            <a:ext cx="5191047" cy="2422489"/>
          </a:xfrm>
          <a:prstGeom prst="rect">
            <a:avLst/>
          </a:prstGeom>
        </p:spPr>
      </p:pic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34CF59F8-A367-4EC1-83BF-5D400B8A4CCC}"/>
              </a:ext>
            </a:extLst>
          </p:cNvPr>
          <p:cNvSpPr txBox="1"/>
          <p:nvPr/>
        </p:nvSpPr>
        <p:spPr>
          <a:xfrm>
            <a:off x="7124490" y="3367175"/>
            <a:ext cx="4006823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17984" indent="-217984"/>
            <a:r>
              <a:rPr lang="ja-JP" altLang="en-US" sz="1000" dirty="0"/>
              <a:t>出典</a:t>
            </a:r>
            <a:r>
              <a:rPr lang="ja-JP" altLang="en-US" sz="1000" dirty="0" smtClean="0"/>
              <a:t>：内閣官房　成長戦略会議（第</a:t>
            </a:r>
            <a:r>
              <a:rPr lang="ja-JP" altLang="en-US" sz="1000" dirty="0"/>
              <a:t>９</a:t>
            </a:r>
            <a:r>
              <a:rPr lang="ja-JP" altLang="en-US" sz="1000" dirty="0" smtClean="0"/>
              <a:t>回）</a:t>
            </a:r>
            <a:endParaRPr lang="en-US" altLang="ja-JP" sz="1050" dirty="0">
              <a:latin typeface="+mn-ea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543223" y="3973647"/>
            <a:ext cx="590330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【</a:t>
            </a:r>
            <a:r>
              <a:rPr lang="ja-JP" altLang="en-US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急速なデジタル化への</a:t>
            </a:r>
            <a:r>
              <a:rPr lang="ja-JP" altLang="en-US" sz="20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対応②</a:t>
            </a:r>
            <a:r>
              <a:rPr lang="en-US" altLang="ja-JP" sz="20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】</a:t>
            </a:r>
          </a:p>
          <a:p>
            <a:r>
              <a:rPr lang="ja-JP" altLang="en-US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</a:t>
            </a:r>
            <a:r>
              <a:rPr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〇日本企業のデジタル化</a:t>
            </a:r>
            <a:r>
              <a:rPr lang="ja-JP" altLang="en-US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は、世界の企業に比べ</a:t>
            </a:r>
            <a:r>
              <a:rPr lang="en-US" altLang="ja-JP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2020</a:t>
            </a:r>
            <a:r>
              <a:rPr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年</a:t>
            </a:r>
            <a:r>
              <a:rPr lang="ja-JP" altLang="en-US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に</a:t>
            </a:r>
            <a:endParaRPr lang="en-US" altLang="ja-JP" dirty="0" smtClean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</a:t>
            </a:r>
            <a:r>
              <a:rPr lang="ja-JP" altLang="en-US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　かけて改善傾向だが、依然としてギャップ</a:t>
            </a:r>
            <a:r>
              <a:rPr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が</a:t>
            </a:r>
            <a:r>
              <a:rPr lang="ja-JP" altLang="en-US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存在。</a:t>
            </a:r>
            <a:endParaRPr lang="ja-JP" altLang="en-US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6194126" y="3735898"/>
            <a:ext cx="399660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ja-JP" altLang="ja-JP" sz="1200" kern="100" dirty="0">
                <a:latin typeface="+mn-ea"/>
                <a:cs typeface="Times New Roman" panose="02020603050405020304" pitchFamily="18" charset="0"/>
              </a:rPr>
              <a:t>＜デジタルトランスフォーメーション企業の割合</a:t>
            </a:r>
            <a:r>
              <a:rPr lang="en-US" altLang="ja-JP" sz="1200" kern="100" dirty="0">
                <a:latin typeface="+mn-ea"/>
                <a:cs typeface="Times New Roman" panose="02020603050405020304" pitchFamily="18" charset="0"/>
              </a:rPr>
              <a:t>(</a:t>
            </a:r>
            <a:r>
              <a:rPr lang="ja-JP" altLang="ja-JP" sz="1200" kern="100" dirty="0">
                <a:latin typeface="+mn-ea"/>
                <a:cs typeface="Times New Roman" panose="02020603050405020304" pitchFamily="18" charset="0"/>
              </a:rPr>
              <a:t>％</a:t>
            </a:r>
            <a:r>
              <a:rPr lang="en-US" altLang="ja-JP" sz="1200" kern="100" dirty="0">
                <a:latin typeface="+mn-ea"/>
                <a:cs typeface="Times New Roman" panose="02020603050405020304" pitchFamily="18" charset="0"/>
              </a:rPr>
              <a:t>)</a:t>
            </a:r>
            <a:r>
              <a:rPr lang="ja-JP" altLang="ja-JP" sz="1200" kern="100" dirty="0">
                <a:latin typeface="+mn-ea"/>
                <a:cs typeface="Times New Roman" panose="02020603050405020304" pitchFamily="18" charset="0"/>
              </a:rPr>
              <a:t>＞</a:t>
            </a:r>
          </a:p>
        </p:txBody>
      </p:sp>
      <p:pic>
        <p:nvPicPr>
          <p:cNvPr id="20" name="図 1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223" y="3968065"/>
            <a:ext cx="5290363" cy="2613441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テキスト ボックス 5"/>
          <p:cNvSpPr txBox="1">
            <a:spLocks noChangeArrowheads="1"/>
          </p:cNvSpPr>
          <p:nvPr/>
        </p:nvSpPr>
        <p:spPr bwMode="auto">
          <a:xfrm>
            <a:off x="7178595" y="6496854"/>
            <a:ext cx="383230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l">
              <a:spcAft>
                <a:spcPts val="0"/>
              </a:spcAft>
            </a:pPr>
            <a:r>
              <a:rPr lang="en-US" sz="900" kern="100" dirty="0">
                <a:effectLst/>
                <a:latin typeface="Meiryo UI" panose="020B0604030504040204" pitchFamily="50" charset="-128"/>
                <a:ea typeface="游明朝" panose="02020400000000000000" pitchFamily="18" charset="-128"/>
                <a:cs typeface="Times New Roman" panose="02020603050405020304" pitchFamily="18" charset="0"/>
              </a:rPr>
              <a:t>(</a:t>
            </a:r>
            <a:r>
              <a:rPr lang="ja-JP" sz="900" kern="100" dirty="0">
                <a:effectLst/>
                <a:latin typeface="游明朝" panose="02020400000000000000" pitchFamily="18" charset="-128"/>
                <a:ea typeface="Meiryo UI" panose="020B0604030504040204" pitchFamily="50" charset="-128"/>
                <a:cs typeface="Times New Roman" panose="02020603050405020304" pitchFamily="18" charset="0"/>
              </a:rPr>
              <a:t>資料</a:t>
            </a:r>
            <a:r>
              <a:rPr lang="en-US" sz="900" kern="100" dirty="0">
                <a:effectLst/>
                <a:latin typeface="游明朝" panose="02020400000000000000" pitchFamily="18" charset="-128"/>
                <a:ea typeface="Meiryo UI" panose="020B0604030504040204" pitchFamily="50" charset="-128"/>
                <a:cs typeface="Times New Roman" panose="02020603050405020304" pitchFamily="18" charset="0"/>
              </a:rPr>
              <a:t>)Dell Technologies</a:t>
            </a:r>
            <a:r>
              <a:rPr lang="ja-JP" sz="900" kern="100" dirty="0">
                <a:effectLst/>
                <a:latin typeface="游明朝" panose="02020400000000000000" pitchFamily="18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「</a:t>
            </a:r>
            <a:r>
              <a:rPr lang="en-US" sz="900" kern="100" dirty="0">
                <a:effectLst/>
                <a:latin typeface="游明朝" panose="02020400000000000000" pitchFamily="18" charset="-128"/>
                <a:ea typeface="Meiryo UI" panose="020B0604030504040204" pitchFamily="50" charset="-128"/>
                <a:cs typeface="Times New Roman" panose="02020603050405020304" pitchFamily="18" charset="0"/>
              </a:rPr>
              <a:t>DIGITAL TRANSFORMATION INDEX</a:t>
            </a:r>
            <a:r>
              <a:rPr lang="ja-JP" sz="900" kern="100" dirty="0" smtClean="0">
                <a:effectLst/>
                <a:latin typeface="游明朝" panose="02020400000000000000" pitchFamily="18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」</a:t>
            </a:r>
            <a:r>
              <a:rPr lang="ja-JP" altLang="en-US" sz="900" kern="100" dirty="0" smtClean="0">
                <a:effectLst/>
                <a:latin typeface="游明朝" panose="02020400000000000000" pitchFamily="18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　</a:t>
            </a:r>
            <a:endParaRPr lang="en-US" altLang="ja-JP" sz="900" kern="100" dirty="0" smtClean="0">
              <a:effectLst/>
              <a:latin typeface="游明朝" panose="02020400000000000000" pitchFamily="18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 algn="l">
              <a:spcAft>
                <a:spcPts val="0"/>
              </a:spcAft>
            </a:pPr>
            <a:r>
              <a:rPr lang="ja-JP" altLang="en-US" sz="900" kern="100" dirty="0">
                <a:latin typeface="游明朝" panose="02020400000000000000" pitchFamily="18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　</a:t>
            </a:r>
            <a:r>
              <a:rPr lang="ja-JP" altLang="en-US" sz="900" kern="100" dirty="0" smtClean="0">
                <a:latin typeface="游明朝" panose="02020400000000000000" pitchFamily="18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　　　　　</a:t>
            </a:r>
            <a:r>
              <a:rPr lang="en-US" altLang="ja-JP" sz="900" kern="100" dirty="0" smtClean="0">
                <a:latin typeface="游明朝" panose="02020400000000000000" pitchFamily="18" charset="-128"/>
                <a:ea typeface="Meiryo UI" panose="020B0604030504040204" pitchFamily="50" charset="-128"/>
                <a:cs typeface="Times New Roman" panose="02020603050405020304" pitchFamily="18" charset="0"/>
              </a:rPr>
              <a:t>※</a:t>
            </a:r>
            <a:r>
              <a:rPr lang="ja-JP" altLang="en-US" sz="900" kern="100" dirty="0" smtClean="0">
                <a:effectLst/>
                <a:latin typeface="游明朝" panose="02020400000000000000" pitchFamily="18" charset="-128"/>
                <a:ea typeface="Meiryo UI" panose="020B0604030504040204" pitchFamily="50" charset="-128"/>
                <a:cs typeface="Times New Roman" panose="02020603050405020304" pitchFamily="18" charset="0"/>
              </a:rPr>
              <a:t>数値は、小数点以下四捨五入して記載。</a:t>
            </a:r>
            <a:endParaRPr lang="ja-JP" sz="105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3" name="タイトル 1"/>
          <p:cNvSpPr txBox="1">
            <a:spLocks/>
          </p:cNvSpPr>
          <p:nvPr/>
        </p:nvSpPr>
        <p:spPr>
          <a:xfrm>
            <a:off x="838200" y="120424"/>
            <a:ext cx="10515600" cy="8345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世界の潮流と日本の状況</a:t>
            </a:r>
            <a:endParaRPr lang="ja-JP" altLang="en-US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226117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120424"/>
            <a:ext cx="10515600" cy="834501"/>
          </a:xfrm>
        </p:spPr>
        <p:txBody>
          <a:bodyPr>
            <a:normAutofit/>
          </a:bodyPr>
          <a:lstStyle/>
          <a:p>
            <a:r>
              <a:rPr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</a:t>
            </a:r>
            <a:r>
              <a:rPr lang="ja-JP" altLang="en-US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世界の潮流と日本の状況</a:t>
            </a:r>
            <a:endParaRPr kumimoji="1" lang="ja-JP" altLang="en-US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cxnSp>
        <p:nvCxnSpPr>
          <p:cNvPr id="4" name="直線コネクタ 3"/>
          <p:cNvCxnSpPr>
            <a:cxnSpLocks/>
          </p:cNvCxnSpPr>
          <p:nvPr/>
        </p:nvCxnSpPr>
        <p:spPr>
          <a:xfrm>
            <a:off x="838200" y="779394"/>
            <a:ext cx="10018690" cy="6217"/>
          </a:xfrm>
          <a:prstGeom prst="line">
            <a:avLst/>
          </a:prstGeom>
          <a:ln w="76200">
            <a:solidFill>
              <a:srgbClr val="C00000">
                <a:alpha val="49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9421971" y="6477422"/>
            <a:ext cx="2743200" cy="365125"/>
          </a:xfrm>
        </p:spPr>
        <p:txBody>
          <a:bodyPr/>
          <a:lstStyle/>
          <a:p>
            <a:fld id="{4CFCB8D1-E384-4ABF-9F79-4EB3205F8B48}" type="slidenum">
              <a:rPr kumimoji="1" lang="ja-JP" altLang="en-US" smtClean="0"/>
              <a:t>4</a:t>
            </a:fld>
            <a:endParaRPr kumimoji="1" lang="ja-JP" altLang="en-US" dirty="0"/>
          </a:p>
        </p:txBody>
      </p:sp>
      <p:sp>
        <p:nvSpPr>
          <p:cNvPr id="17" name="正方形/長方形 16"/>
          <p:cNvSpPr/>
          <p:nvPr/>
        </p:nvSpPr>
        <p:spPr>
          <a:xfrm>
            <a:off x="543224" y="1182353"/>
            <a:ext cx="5688381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【</a:t>
            </a:r>
            <a:r>
              <a:rPr lang="ja-JP" altLang="en-US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急速なデジタル化への</a:t>
            </a:r>
            <a:r>
              <a:rPr lang="ja-JP" altLang="en-US" sz="20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対応③</a:t>
            </a:r>
            <a:r>
              <a:rPr lang="en-US" altLang="ja-JP" sz="20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】</a:t>
            </a:r>
          </a:p>
          <a:p>
            <a:r>
              <a:rPr lang="ja-JP" altLang="en-US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〇欧米諸国では、</a:t>
            </a:r>
            <a:r>
              <a:rPr lang="en-US" altLang="ja-JP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IT</a:t>
            </a:r>
            <a:r>
              <a:rPr lang="ja-JP" altLang="en-US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人材の半数以上が</a:t>
            </a:r>
            <a:r>
              <a:rPr lang="en-US" altLang="ja-JP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IT</a:t>
            </a:r>
            <a:r>
              <a:rPr lang="ja-JP" altLang="en-US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企業以外の</a:t>
            </a:r>
            <a:endParaRPr lang="en-US" altLang="ja-JP" dirty="0" smtClean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</a:t>
            </a:r>
            <a:r>
              <a:rPr lang="ja-JP" altLang="en-US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　ユーザー企業に所属しているのに対し、日本の</a:t>
            </a:r>
            <a:r>
              <a:rPr lang="en-US" altLang="ja-JP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IT</a:t>
            </a:r>
            <a:r>
              <a:rPr lang="ja-JP" altLang="en-US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人材</a:t>
            </a:r>
            <a:endParaRPr lang="en-US" altLang="ja-JP" dirty="0" smtClean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</a:t>
            </a:r>
            <a:r>
              <a:rPr lang="ja-JP" altLang="en-US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　は、</a:t>
            </a:r>
            <a:r>
              <a:rPr lang="en-US" altLang="ja-JP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72.0%</a:t>
            </a:r>
            <a:r>
              <a:rPr lang="ja-JP" altLang="en-US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が</a:t>
            </a:r>
            <a:r>
              <a:rPr lang="en-US" altLang="ja-JP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IT</a:t>
            </a:r>
            <a:r>
              <a:rPr lang="ja-JP" altLang="en-US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企業に所属。</a:t>
            </a:r>
            <a:endParaRPr lang="ja-JP" altLang="en-US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 rotWithShape="1">
          <a:blip r:embed="rId2"/>
          <a:srcRect l="15231" t="31415" r="15848" b="8513"/>
          <a:stretch/>
        </p:blipFill>
        <p:spPr>
          <a:xfrm>
            <a:off x="6552887" y="3919222"/>
            <a:ext cx="5302377" cy="2598364"/>
          </a:xfrm>
          <a:prstGeom prst="rect">
            <a:avLst/>
          </a:prstGeom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34CF59F8-A367-4EC1-83BF-5D400B8A4CCC}"/>
              </a:ext>
            </a:extLst>
          </p:cNvPr>
          <p:cNvSpPr txBox="1"/>
          <p:nvPr/>
        </p:nvSpPr>
        <p:spPr>
          <a:xfrm>
            <a:off x="8158348" y="6500412"/>
            <a:ext cx="4006823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17984" indent="-217984"/>
            <a:r>
              <a:rPr lang="ja-JP" altLang="en-US" sz="1000" dirty="0"/>
              <a:t>出典</a:t>
            </a:r>
            <a:r>
              <a:rPr lang="ja-JP" altLang="en-US" sz="1000" dirty="0" smtClean="0"/>
              <a:t>：内閣官房　成長戦略会議（第</a:t>
            </a:r>
            <a:r>
              <a:rPr lang="en-US" altLang="ja-JP" sz="1000" dirty="0" smtClean="0"/>
              <a:t>4</a:t>
            </a:r>
            <a:r>
              <a:rPr lang="ja-JP" altLang="en-US" sz="1000" dirty="0" smtClean="0"/>
              <a:t>回）</a:t>
            </a:r>
            <a:endParaRPr lang="en-US" altLang="ja-JP" sz="1050" dirty="0">
              <a:latin typeface="+mn-ea"/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543224" y="4243964"/>
            <a:ext cx="11329289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【</a:t>
            </a:r>
            <a:r>
              <a:rPr lang="ja-JP" altLang="en-US" sz="20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日本の金融市場</a:t>
            </a:r>
            <a:r>
              <a:rPr lang="en-US" altLang="ja-JP" sz="20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】</a:t>
            </a:r>
          </a:p>
          <a:p>
            <a:r>
              <a:rPr lang="ja-JP" altLang="en-US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〇日本の資産運用残高は</a:t>
            </a:r>
            <a:r>
              <a:rPr lang="en-US" altLang="ja-JP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5.8</a:t>
            </a:r>
            <a:r>
              <a:rPr lang="ja-JP" altLang="en-US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兆ドルと香港（</a:t>
            </a:r>
            <a:r>
              <a:rPr lang="en-US" altLang="ja-JP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2.9</a:t>
            </a:r>
            <a:r>
              <a:rPr lang="ja-JP" altLang="en-US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兆ドル）</a:t>
            </a:r>
            <a:endParaRPr lang="en-US" altLang="ja-JP" dirty="0" smtClean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</a:t>
            </a:r>
            <a:r>
              <a:rPr lang="ja-JP" altLang="en-US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　やシンガポール（</a:t>
            </a:r>
            <a:r>
              <a:rPr lang="en-US" altLang="ja-JP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2.5</a:t>
            </a:r>
            <a:r>
              <a:rPr lang="ja-JP" altLang="en-US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兆ドル）より大きい。</a:t>
            </a:r>
            <a:endParaRPr lang="en-US" altLang="ja-JP" dirty="0" smtClean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</a:t>
            </a:r>
            <a:r>
              <a:rPr lang="ja-JP" altLang="en-US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〇一方、取引所の時価総額の対</a:t>
            </a:r>
            <a:r>
              <a:rPr lang="en-US" altLang="ja-JP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GDP</a:t>
            </a:r>
            <a:r>
              <a:rPr lang="ja-JP" altLang="en-US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比率については、</a:t>
            </a:r>
            <a:endParaRPr lang="en-US" altLang="ja-JP" dirty="0" smtClean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</a:t>
            </a:r>
            <a:r>
              <a:rPr lang="ja-JP" altLang="en-US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　香港が日本の</a:t>
            </a:r>
            <a:r>
              <a:rPr lang="en-US" altLang="ja-JP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9.9</a:t>
            </a:r>
            <a:r>
              <a:rPr lang="ja-JP" altLang="en-US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倍。また</a:t>
            </a:r>
            <a:r>
              <a:rPr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、</a:t>
            </a:r>
            <a:r>
              <a:rPr lang="ja-JP" altLang="en-US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資産運用業者数は大幅に</a:t>
            </a:r>
            <a:endParaRPr lang="en-US" altLang="ja-JP" dirty="0" smtClean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</a:t>
            </a:r>
            <a:r>
              <a:rPr lang="ja-JP" altLang="en-US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　少ない。</a:t>
            </a:r>
            <a:endParaRPr lang="ja-JP" altLang="en-US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pic>
        <p:nvPicPr>
          <p:cNvPr id="23" name="図 22"/>
          <p:cNvPicPr>
            <a:picLocks noChangeAspect="1"/>
          </p:cNvPicPr>
          <p:nvPr/>
        </p:nvPicPr>
        <p:blipFill rotWithShape="1">
          <a:blip r:embed="rId3"/>
          <a:srcRect t="16479"/>
          <a:stretch/>
        </p:blipFill>
        <p:spPr>
          <a:xfrm>
            <a:off x="6365332" y="907342"/>
            <a:ext cx="5302141" cy="2529794"/>
          </a:xfrm>
          <a:prstGeom prst="rect">
            <a:avLst/>
          </a:prstGeom>
        </p:spPr>
      </p:pic>
      <p:pic>
        <p:nvPicPr>
          <p:cNvPr id="24" name="図 23"/>
          <p:cNvPicPr>
            <a:picLocks noChangeAspect="1"/>
          </p:cNvPicPr>
          <p:nvPr/>
        </p:nvPicPr>
        <p:blipFill rotWithShape="1">
          <a:blip r:embed="rId4"/>
          <a:srcRect b="24171"/>
          <a:stretch/>
        </p:blipFill>
        <p:spPr>
          <a:xfrm>
            <a:off x="6683993" y="3451707"/>
            <a:ext cx="4922520" cy="268899"/>
          </a:xfrm>
          <a:prstGeom prst="rect">
            <a:avLst/>
          </a:prstGeom>
        </p:spPr>
      </p:pic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924D99DC-8F2A-4B8C-9C15-9527F599BE9E}"/>
              </a:ext>
            </a:extLst>
          </p:cNvPr>
          <p:cNvSpPr/>
          <p:nvPr/>
        </p:nvSpPr>
        <p:spPr>
          <a:xfrm>
            <a:off x="7799572" y="3735300"/>
            <a:ext cx="3324199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tabLst>
                <a:tab pos="920282" algn="l"/>
              </a:tabLst>
            </a:pPr>
            <a:r>
              <a:rPr lang="ja-JP" altLang="en-US" sz="700" dirty="0">
                <a:latin typeface="+mn-ea"/>
                <a:cs typeface="メイリオ" panose="020B0604030504040204" pitchFamily="50" charset="-128"/>
              </a:rPr>
              <a:t>出典</a:t>
            </a:r>
            <a:r>
              <a:rPr lang="ja-JP" altLang="en-US" sz="700" dirty="0" smtClean="0">
                <a:latin typeface="+mn-ea"/>
                <a:cs typeface="メイリオ" panose="020B0604030504040204" pitchFamily="50" charset="-128"/>
              </a:rPr>
              <a:t>：内閣官房 成長戦略会議事務局 「基礎資料」（令和３年４月）</a:t>
            </a:r>
            <a:endParaRPr lang="en-US" altLang="ja-JP" sz="700" b="1" dirty="0">
              <a:solidFill>
                <a:srgbClr val="000099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4710467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120424"/>
            <a:ext cx="10515600" cy="834501"/>
          </a:xfrm>
        </p:spPr>
        <p:txBody>
          <a:bodyPr>
            <a:normAutofit/>
          </a:bodyPr>
          <a:lstStyle/>
          <a:p>
            <a:r>
              <a:rPr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</a:t>
            </a:r>
            <a:r>
              <a:rPr lang="ja-JP" altLang="en-US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世界の潮流と日本の状況</a:t>
            </a:r>
            <a:endParaRPr kumimoji="1" lang="ja-JP" altLang="en-US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cxnSp>
        <p:nvCxnSpPr>
          <p:cNvPr id="4" name="直線コネクタ 3"/>
          <p:cNvCxnSpPr>
            <a:cxnSpLocks/>
          </p:cNvCxnSpPr>
          <p:nvPr/>
        </p:nvCxnSpPr>
        <p:spPr>
          <a:xfrm>
            <a:off x="838200" y="779394"/>
            <a:ext cx="10018690" cy="6217"/>
          </a:xfrm>
          <a:prstGeom prst="line">
            <a:avLst/>
          </a:prstGeom>
          <a:ln w="76200">
            <a:solidFill>
              <a:srgbClr val="C00000">
                <a:alpha val="49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9421971" y="6477422"/>
            <a:ext cx="2743200" cy="365125"/>
          </a:xfrm>
        </p:spPr>
        <p:txBody>
          <a:bodyPr/>
          <a:lstStyle/>
          <a:p>
            <a:fld id="{4CFCB8D1-E384-4ABF-9F79-4EB3205F8B48}" type="slidenum">
              <a:rPr kumimoji="1" lang="ja-JP" altLang="en-US" smtClean="0"/>
              <a:t>5</a:t>
            </a:fld>
            <a:endParaRPr kumimoji="1" lang="ja-JP" altLang="en-US" dirty="0"/>
          </a:p>
        </p:txBody>
      </p:sp>
      <p:graphicFrame>
        <p:nvGraphicFramePr>
          <p:cNvPr id="15" name="グラフ 14">
            <a:extLst>
              <a:ext uri="{FF2B5EF4-FFF2-40B4-BE49-F238E27FC236}">
                <a16:creationId xmlns:a16="http://schemas.microsoft.com/office/drawing/2014/main" id="{A2D98174-1560-4848-9103-D5956A54C62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7226633"/>
              </p:ext>
            </p:extLst>
          </p:nvPr>
        </p:nvGraphicFramePr>
        <p:xfrm>
          <a:off x="6096000" y="967685"/>
          <a:ext cx="5503160" cy="27109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E9947750-E7DC-44B4-B02E-CF02961324B9}"/>
              </a:ext>
            </a:extLst>
          </p:cNvPr>
          <p:cNvSpPr txBox="1"/>
          <p:nvPr/>
        </p:nvSpPr>
        <p:spPr>
          <a:xfrm>
            <a:off x="4231043" y="3388380"/>
            <a:ext cx="2285872" cy="238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sz="952" dirty="0" smtClean="0">
                <a:solidFill>
                  <a:prstClr val="black"/>
                </a:solidFill>
                <a:latin typeface="+mn-ea"/>
                <a:cs typeface="Meiryo UI" panose="020B0604030504040204" pitchFamily="50" charset="-128"/>
              </a:rPr>
              <a:t>（</a:t>
            </a:r>
            <a:r>
              <a:rPr lang="ja-JP" altLang="en-US" sz="952" dirty="0">
                <a:solidFill>
                  <a:prstClr val="black"/>
                </a:solidFill>
                <a:latin typeface="+mn-ea"/>
                <a:cs typeface="Meiryo UI" panose="020B0604030504040204" pitchFamily="50" charset="-128"/>
              </a:rPr>
              <a:t>出典</a:t>
            </a:r>
            <a:r>
              <a:rPr lang="ja-JP" altLang="en-US" sz="952" dirty="0" smtClean="0">
                <a:solidFill>
                  <a:prstClr val="black"/>
                </a:solidFill>
                <a:latin typeface="+mn-ea"/>
                <a:cs typeface="Meiryo UI" panose="020B0604030504040204" pitchFamily="50" charset="-128"/>
              </a:rPr>
              <a:t>）</a:t>
            </a:r>
            <a:r>
              <a:rPr lang="ja-JP" altLang="en-US" sz="952" dirty="0">
                <a:solidFill>
                  <a:prstClr val="black"/>
                </a:solidFill>
                <a:latin typeface="+mn-ea"/>
                <a:cs typeface="Meiryo UI" panose="020B0604030504040204" pitchFamily="50" charset="-128"/>
              </a:rPr>
              <a:t>日本取引所</a:t>
            </a:r>
            <a:r>
              <a:rPr lang="ja-JP" altLang="en-US" sz="952" dirty="0" smtClean="0">
                <a:solidFill>
                  <a:prstClr val="black"/>
                </a:solidFill>
                <a:latin typeface="+mn-ea"/>
                <a:cs typeface="Meiryo UI" panose="020B0604030504040204" pitchFamily="50" charset="-128"/>
              </a:rPr>
              <a:t>グループ提供資料</a:t>
            </a:r>
            <a:endParaRPr lang="ja-JP" altLang="en-US" sz="952" dirty="0">
              <a:solidFill>
                <a:prstClr val="black"/>
              </a:solidFill>
              <a:latin typeface="+mn-ea"/>
              <a:cs typeface="Meiryo UI" panose="020B0604030504040204" pitchFamily="50" charset="-128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609733" y="1042599"/>
            <a:ext cx="5865427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【</a:t>
            </a:r>
            <a:r>
              <a:rPr lang="ja-JP" altLang="en-US" sz="20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世界のデリバティブ取引</a:t>
            </a:r>
            <a:r>
              <a:rPr lang="en-US" altLang="ja-JP" sz="20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】</a:t>
            </a:r>
          </a:p>
          <a:p>
            <a:r>
              <a:rPr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〇取引高</a:t>
            </a:r>
            <a:r>
              <a:rPr lang="ja-JP" altLang="en-US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は</a:t>
            </a:r>
            <a:r>
              <a:rPr lang="en-US" altLang="ja-JP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10</a:t>
            </a:r>
            <a:r>
              <a:rPr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年前と比べて、約</a:t>
            </a:r>
            <a:r>
              <a:rPr lang="en-US" altLang="ja-JP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2</a:t>
            </a:r>
            <a:r>
              <a:rPr lang="ja-JP" altLang="en-US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倍と増加傾向</a:t>
            </a:r>
            <a:r>
              <a:rPr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。</a:t>
            </a:r>
          </a:p>
          <a:p>
            <a:r>
              <a:rPr lang="ja-JP" altLang="en-US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〇これ</a:t>
            </a:r>
            <a:r>
              <a:rPr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まで中心であった株式・金利関連の先物</a:t>
            </a:r>
            <a:r>
              <a:rPr lang="ja-JP" altLang="en-US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・</a:t>
            </a:r>
            <a:endParaRPr lang="en-US" altLang="ja-JP" dirty="0" smtClean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</a:t>
            </a:r>
            <a:r>
              <a:rPr lang="ja-JP" altLang="en-US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　オプションに加え、コモディティ関連取引も増加。</a:t>
            </a:r>
            <a:endParaRPr lang="ja-JP" altLang="en-US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609733" y="3995474"/>
            <a:ext cx="1132928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【</a:t>
            </a:r>
            <a:r>
              <a:rPr lang="ja-JP" altLang="en-US" sz="20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投資家層の変化</a:t>
            </a:r>
            <a:r>
              <a:rPr lang="en-US" altLang="ja-JP" sz="20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】</a:t>
            </a:r>
          </a:p>
          <a:p>
            <a:r>
              <a:rPr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〇情報ネットワークと売買システムの進展により</a:t>
            </a:r>
            <a:r>
              <a:rPr lang="ja-JP" altLang="en-US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、</a:t>
            </a:r>
            <a:endParaRPr lang="en-US" altLang="ja-JP" dirty="0" smtClean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</a:t>
            </a:r>
            <a:r>
              <a:rPr lang="ja-JP" altLang="en-US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　投資家層</a:t>
            </a:r>
            <a:r>
              <a:rPr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がグローバルに</a:t>
            </a:r>
            <a:r>
              <a:rPr lang="ja-JP" altLang="en-US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拡大。</a:t>
            </a:r>
            <a:endParaRPr lang="ja-JP" altLang="en-US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 rotWithShape="1">
          <a:blip r:embed="rId3"/>
          <a:srcRect l="21714" t="16185" r="7483" b="13480"/>
          <a:stretch/>
        </p:blipFill>
        <p:spPr>
          <a:xfrm>
            <a:off x="6475160" y="3766293"/>
            <a:ext cx="5316566" cy="2969401"/>
          </a:xfrm>
          <a:prstGeom prst="rect">
            <a:avLst/>
          </a:prstGeom>
        </p:spPr>
      </p:pic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E9947750-E7DC-44B4-B02E-CF02961324B9}"/>
              </a:ext>
            </a:extLst>
          </p:cNvPr>
          <p:cNvSpPr txBox="1"/>
          <p:nvPr/>
        </p:nvSpPr>
        <p:spPr>
          <a:xfrm>
            <a:off x="4189288" y="6477422"/>
            <a:ext cx="2285872" cy="238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sz="952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（出所）日本取引所グループウェブサイト</a:t>
            </a:r>
          </a:p>
        </p:txBody>
      </p:sp>
    </p:spTree>
    <p:extLst>
      <p:ext uri="{BB962C8B-B14F-4D97-AF65-F5344CB8AC3E}">
        <p14:creationId xmlns:p14="http://schemas.microsoft.com/office/powerpoint/2010/main" val="8632370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120424"/>
            <a:ext cx="10515600" cy="834501"/>
          </a:xfrm>
        </p:spPr>
        <p:txBody>
          <a:bodyPr>
            <a:normAutofit/>
          </a:bodyPr>
          <a:lstStyle/>
          <a:p>
            <a:r>
              <a:rPr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</a:t>
            </a:r>
            <a:r>
              <a:rPr lang="ja-JP" altLang="en-US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世界の潮流と日本の状況</a:t>
            </a:r>
            <a:endParaRPr kumimoji="1" lang="ja-JP" altLang="en-US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cxnSp>
        <p:nvCxnSpPr>
          <p:cNvPr id="4" name="直線コネクタ 3"/>
          <p:cNvCxnSpPr>
            <a:cxnSpLocks/>
          </p:cNvCxnSpPr>
          <p:nvPr/>
        </p:nvCxnSpPr>
        <p:spPr>
          <a:xfrm>
            <a:off x="838200" y="779394"/>
            <a:ext cx="10018690" cy="6217"/>
          </a:xfrm>
          <a:prstGeom prst="line">
            <a:avLst/>
          </a:prstGeom>
          <a:ln w="76200">
            <a:solidFill>
              <a:srgbClr val="C00000">
                <a:alpha val="49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9421971" y="6477422"/>
            <a:ext cx="2743200" cy="365125"/>
          </a:xfrm>
        </p:spPr>
        <p:txBody>
          <a:bodyPr/>
          <a:lstStyle/>
          <a:p>
            <a:fld id="{4CFCB8D1-E384-4ABF-9F79-4EB3205F8B48}" type="slidenum">
              <a:rPr kumimoji="1" lang="ja-JP" altLang="en-US" smtClean="0"/>
              <a:t>6</a:t>
            </a:fld>
            <a:endParaRPr kumimoji="1" lang="ja-JP" altLang="en-US" dirty="0"/>
          </a:p>
        </p:txBody>
      </p:sp>
      <p:pic>
        <p:nvPicPr>
          <p:cNvPr id="29" name="図 28"/>
          <p:cNvPicPr>
            <a:picLocks noChangeAspect="1"/>
          </p:cNvPicPr>
          <p:nvPr/>
        </p:nvPicPr>
        <p:blipFill rotWithShape="1">
          <a:blip r:embed="rId2"/>
          <a:srcRect t="18630"/>
          <a:stretch/>
        </p:blipFill>
        <p:spPr>
          <a:xfrm>
            <a:off x="6037234" y="1083238"/>
            <a:ext cx="5316566" cy="2510321"/>
          </a:xfrm>
          <a:prstGeom prst="rect">
            <a:avLst/>
          </a:prstGeom>
        </p:spPr>
      </p:pic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924D99DC-8F2A-4B8C-9C15-9527F599BE9E}"/>
              </a:ext>
            </a:extLst>
          </p:cNvPr>
          <p:cNvSpPr/>
          <p:nvPr/>
        </p:nvSpPr>
        <p:spPr>
          <a:xfrm>
            <a:off x="5799257" y="3530717"/>
            <a:ext cx="7619071" cy="259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tabLst>
                <a:tab pos="920282" algn="l"/>
              </a:tabLst>
            </a:pPr>
            <a:r>
              <a:rPr lang="ja-JP" altLang="en-US" sz="1088" dirty="0">
                <a:latin typeface="+mn-ea"/>
                <a:cs typeface="メイリオ" panose="020B0604030504040204" pitchFamily="50" charset="-128"/>
              </a:rPr>
              <a:t>出典</a:t>
            </a:r>
            <a:r>
              <a:rPr lang="ja-JP" altLang="en-US" sz="1088" dirty="0" smtClean="0">
                <a:latin typeface="+mn-ea"/>
                <a:cs typeface="メイリオ" panose="020B0604030504040204" pitchFamily="50" charset="-128"/>
              </a:rPr>
              <a:t>：内閣官房 成長戦略会議事務局 経済産業省 経済産業政策局 「基礎資料」（令和３年３月）</a:t>
            </a:r>
            <a:endParaRPr lang="en-US" altLang="ja-JP" sz="1088" b="1" dirty="0">
              <a:solidFill>
                <a:srgbClr val="000099"/>
              </a:solidFill>
              <a:latin typeface="+mn-ea"/>
            </a:endParaRPr>
          </a:p>
        </p:txBody>
      </p:sp>
      <p:sp>
        <p:nvSpPr>
          <p:cNvPr id="32" name="正方形/長方形 31"/>
          <p:cNvSpPr/>
          <p:nvPr/>
        </p:nvSpPr>
        <p:spPr>
          <a:xfrm>
            <a:off x="595603" y="1066919"/>
            <a:ext cx="1132928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【</a:t>
            </a:r>
            <a:r>
              <a:rPr lang="ja-JP" altLang="en-US" sz="20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ベンチャーキャピタル投資の国際比較</a:t>
            </a:r>
            <a:r>
              <a:rPr lang="en-US" altLang="ja-JP" sz="20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】</a:t>
            </a:r>
          </a:p>
          <a:p>
            <a:r>
              <a:rPr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</a:t>
            </a:r>
            <a:r>
              <a:rPr lang="ja-JP" altLang="en-US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〇日本のベンチャーキャピタル投資額の対</a:t>
            </a:r>
            <a:r>
              <a:rPr lang="en-US" altLang="ja-JP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GDP</a:t>
            </a:r>
            <a:r>
              <a:rPr lang="ja-JP" altLang="en-US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比は</a:t>
            </a:r>
            <a:endParaRPr lang="en-US" altLang="ja-JP" dirty="0" smtClean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</a:t>
            </a:r>
            <a:r>
              <a:rPr lang="ja-JP" altLang="en-US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　</a:t>
            </a:r>
            <a:r>
              <a:rPr lang="en-US" altLang="ja-JP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0.03%</a:t>
            </a:r>
            <a:r>
              <a:rPr lang="ja-JP" altLang="en-US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で、</a:t>
            </a:r>
            <a:r>
              <a:rPr lang="en-US" altLang="ja-JP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G7</a:t>
            </a:r>
            <a:r>
              <a:rPr lang="ja-JP" altLang="en-US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諸国の中ではイタリアに次いで低い。</a:t>
            </a:r>
            <a:endParaRPr lang="ja-JP" altLang="en-US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595603" y="3954902"/>
            <a:ext cx="1086816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【ESG</a:t>
            </a:r>
            <a:r>
              <a:rPr lang="ja-JP" altLang="en-US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投資</a:t>
            </a:r>
            <a:r>
              <a:rPr lang="ja-JP" altLang="en-US" sz="20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の拡大①</a:t>
            </a:r>
            <a:r>
              <a:rPr lang="en-US" altLang="ja-JP" sz="20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】</a:t>
            </a:r>
          </a:p>
          <a:p>
            <a:r>
              <a:rPr lang="ja-JP" altLang="en-US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〇</a:t>
            </a:r>
            <a:r>
              <a:rPr lang="en-US" altLang="ja-JP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ESG</a:t>
            </a:r>
            <a:r>
              <a:rPr lang="ja-JP" altLang="en-US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市場は、</a:t>
            </a:r>
            <a:r>
              <a:rPr lang="en-US" altLang="ja-JP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2016</a:t>
            </a:r>
            <a:r>
              <a:rPr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年</a:t>
            </a:r>
            <a:r>
              <a:rPr lang="ja-JP" altLang="en-US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から</a:t>
            </a:r>
            <a:r>
              <a:rPr lang="en-US" altLang="ja-JP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2020</a:t>
            </a:r>
            <a:r>
              <a:rPr lang="ja-JP" altLang="en-US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年にかけて、</a:t>
            </a:r>
            <a:endParaRPr lang="en-US" altLang="ja-JP" dirty="0" smtClean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</a:t>
            </a:r>
            <a:r>
              <a:rPr lang="ja-JP" altLang="en-US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　世界で</a:t>
            </a:r>
            <a:r>
              <a:rPr lang="en-US" altLang="ja-JP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1.5</a:t>
            </a:r>
            <a:r>
              <a:rPr lang="ja-JP" altLang="en-US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倍</a:t>
            </a:r>
            <a:r>
              <a:rPr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、日本で</a:t>
            </a:r>
            <a:r>
              <a:rPr lang="ja-JP" altLang="en-US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は</a:t>
            </a:r>
            <a:r>
              <a:rPr lang="en-US" altLang="ja-JP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6.1</a:t>
            </a:r>
            <a:r>
              <a:rPr lang="ja-JP" altLang="en-US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倍と拡大。</a:t>
            </a:r>
            <a:endParaRPr lang="en-US" altLang="ja-JP" dirty="0" smtClean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9836" y="4003712"/>
            <a:ext cx="5373936" cy="2278743"/>
          </a:xfrm>
          <a:prstGeom prst="rect">
            <a:avLst/>
          </a:prstGeom>
        </p:spPr>
      </p:pic>
      <p:sp>
        <p:nvSpPr>
          <p:cNvPr id="15" name="正方形/長方形 14"/>
          <p:cNvSpPr/>
          <p:nvPr/>
        </p:nvSpPr>
        <p:spPr>
          <a:xfrm>
            <a:off x="6343244" y="6506279"/>
            <a:ext cx="500934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indent="-177800"/>
            <a:r>
              <a:rPr lang="ja-JP" altLang="en-US" sz="1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Meiryo UI" panose="020B0604030504040204" pitchFamily="50" charset="-128"/>
              </a:rPr>
              <a:t>　</a:t>
            </a:r>
            <a:r>
              <a:rPr lang="ja-JP" altLang="en-US" sz="10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Meiryo UI" panose="020B0604030504040204" pitchFamily="50" charset="-128"/>
              </a:rPr>
              <a:t>出典：</a:t>
            </a:r>
            <a:r>
              <a:rPr lang="en-US" altLang="ja-JP" sz="10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Meiryo UI" panose="020B0604030504040204" pitchFamily="50" charset="-128"/>
              </a:rPr>
              <a:t>GLOBAL  SUSTAINABLE  INVESTMENT  REVIEW 2020</a:t>
            </a:r>
            <a:endParaRPr lang="ja-JP" altLang="en-US" sz="10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Meiryo UI" panose="020B0604030504040204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6240493" y="4301150"/>
            <a:ext cx="2232000" cy="2616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177800" indent="-177800"/>
            <a:r>
              <a:rPr lang="ja-JP" altLang="en-US" sz="1100" b="1" dirty="0" smtClean="0">
                <a:solidFill>
                  <a:srgbClr val="0070C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Meiryo UI" panose="020B0604030504040204" pitchFamily="50" charset="-128"/>
              </a:rPr>
              <a:t>　地域</a:t>
            </a:r>
            <a:endParaRPr lang="ja-JP" altLang="en-US" sz="1100" b="1" dirty="0">
              <a:solidFill>
                <a:srgbClr val="0070C0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Meiryo UI" panose="020B0604030504040204" pitchFamily="50" charset="-128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6240493" y="4577339"/>
            <a:ext cx="2232000" cy="2616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177800" indent="-177800"/>
            <a:r>
              <a:rPr lang="ja-JP" altLang="en-US" sz="11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Meiryo UI" panose="020B0604030504040204" pitchFamily="50" charset="-128"/>
              </a:rPr>
              <a:t>欧州</a:t>
            </a:r>
            <a:endParaRPr lang="ja-JP" altLang="en-US" sz="11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Meiryo UI" panose="020B0604030504040204" pitchFamily="50" charset="-128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6240493" y="4853721"/>
            <a:ext cx="2232000" cy="2616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177800" indent="-177800"/>
            <a:r>
              <a:rPr lang="ja-JP" altLang="en-US" sz="11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Meiryo UI" panose="020B0604030504040204" pitchFamily="50" charset="-128"/>
              </a:rPr>
              <a:t>米国</a:t>
            </a:r>
          </a:p>
        </p:txBody>
      </p:sp>
      <p:sp>
        <p:nvSpPr>
          <p:cNvPr id="19" name="正方形/長方形 18"/>
          <p:cNvSpPr/>
          <p:nvPr/>
        </p:nvSpPr>
        <p:spPr>
          <a:xfrm>
            <a:off x="6240493" y="5125206"/>
            <a:ext cx="2232000" cy="2616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177800" indent="-177800"/>
            <a:r>
              <a:rPr lang="ja-JP" altLang="en-US" sz="11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Meiryo UI" panose="020B0604030504040204" pitchFamily="50" charset="-128"/>
              </a:rPr>
              <a:t>カナダ</a:t>
            </a:r>
          </a:p>
        </p:txBody>
      </p:sp>
      <p:sp>
        <p:nvSpPr>
          <p:cNvPr id="20" name="正方形/長方形 19"/>
          <p:cNvSpPr/>
          <p:nvPr/>
        </p:nvSpPr>
        <p:spPr>
          <a:xfrm>
            <a:off x="6240493" y="5411506"/>
            <a:ext cx="2232000" cy="2616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177800" indent="-177800"/>
            <a:r>
              <a:rPr lang="ja-JP" altLang="en-US" sz="11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Meiryo UI" panose="020B0604030504040204" pitchFamily="50" charset="-128"/>
              </a:rPr>
              <a:t>オーストラリア</a:t>
            </a:r>
            <a:endParaRPr lang="ja-JP" altLang="en-US" sz="11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Meiryo UI" panose="020B0604030504040204" pitchFamily="50" charset="-128"/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6240493" y="5682991"/>
            <a:ext cx="2232000" cy="2616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177800" indent="-177800"/>
            <a:r>
              <a:rPr lang="ja-JP" altLang="en-US" sz="11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Meiryo UI" panose="020B0604030504040204" pitchFamily="50" charset="-128"/>
              </a:rPr>
              <a:t>日本</a:t>
            </a:r>
          </a:p>
        </p:txBody>
      </p:sp>
      <p:sp>
        <p:nvSpPr>
          <p:cNvPr id="22" name="正方形/長方形 21"/>
          <p:cNvSpPr/>
          <p:nvPr/>
        </p:nvSpPr>
        <p:spPr>
          <a:xfrm>
            <a:off x="6240493" y="5969291"/>
            <a:ext cx="2232000" cy="2616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177800" indent="-177800"/>
            <a:r>
              <a:rPr lang="ja-JP" altLang="en-US" sz="11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Meiryo UI" panose="020B0604030504040204" pitchFamily="50" charset="-128"/>
              </a:rPr>
              <a:t>合計 </a:t>
            </a:r>
            <a:r>
              <a:rPr lang="ja-JP" altLang="en-US" sz="11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Meiryo UI" panose="020B0604030504040204" pitchFamily="50" charset="-128"/>
              </a:rPr>
              <a:t>（単位：</a:t>
            </a:r>
            <a:r>
              <a:rPr lang="en-US" altLang="ja-JP" sz="11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Meiryo UI" panose="020B0604030504040204" pitchFamily="50" charset="-128"/>
              </a:rPr>
              <a:t>10</a:t>
            </a:r>
            <a:r>
              <a:rPr lang="ja-JP" altLang="en-US" sz="11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Meiryo UI" panose="020B0604030504040204" pitchFamily="50" charset="-128"/>
              </a:rPr>
              <a:t>億米ドル）</a:t>
            </a:r>
            <a:endParaRPr lang="ja-JP" altLang="en-US" sz="11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Meiryo UI" panose="020B0604030504040204" pitchFamily="50" charset="-128"/>
            </a:endParaRPr>
          </a:p>
        </p:txBody>
      </p:sp>
      <p:sp>
        <p:nvSpPr>
          <p:cNvPr id="6" name="角丸四角形 5"/>
          <p:cNvSpPr/>
          <p:nvPr/>
        </p:nvSpPr>
        <p:spPr>
          <a:xfrm>
            <a:off x="6128473" y="5680932"/>
            <a:ext cx="5262753" cy="242299"/>
          </a:xfrm>
          <a:prstGeom prst="round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角丸四角形 30"/>
          <p:cNvSpPr/>
          <p:nvPr/>
        </p:nvSpPr>
        <p:spPr>
          <a:xfrm>
            <a:off x="6128472" y="5990327"/>
            <a:ext cx="5262753" cy="239899"/>
          </a:xfrm>
          <a:prstGeom prst="round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04403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120424"/>
            <a:ext cx="10515600" cy="834501"/>
          </a:xfrm>
        </p:spPr>
        <p:txBody>
          <a:bodyPr>
            <a:normAutofit/>
          </a:bodyPr>
          <a:lstStyle/>
          <a:p>
            <a:r>
              <a:rPr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</a:t>
            </a:r>
            <a:r>
              <a:rPr lang="ja-JP" altLang="en-US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世界の潮流と日本の状況</a:t>
            </a:r>
            <a:endParaRPr kumimoji="1" lang="ja-JP" altLang="en-US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cxnSp>
        <p:nvCxnSpPr>
          <p:cNvPr id="4" name="直線コネクタ 3"/>
          <p:cNvCxnSpPr>
            <a:cxnSpLocks/>
          </p:cNvCxnSpPr>
          <p:nvPr/>
        </p:nvCxnSpPr>
        <p:spPr>
          <a:xfrm>
            <a:off x="838200" y="779394"/>
            <a:ext cx="10018690" cy="6217"/>
          </a:xfrm>
          <a:prstGeom prst="line">
            <a:avLst/>
          </a:prstGeom>
          <a:ln w="76200">
            <a:solidFill>
              <a:srgbClr val="C00000">
                <a:alpha val="49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9421971" y="6477422"/>
            <a:ext cx="2743200" cy="365125"/>
          </a:xfrm>
        </p:spPr>
        <p:txBody>
          <a:bodyPr/>
          <a:lstStyle/>
          <a:p>
            <a:fld id="{4CFCB8D1-E384-4ABF-9F79-4EB3205F8B48}" type="slidenum">
              <a:rPr kumimoji="1" lang="ja-JP" altLang="en-US" smtClean="0"/>
              <a:t>7</a:t>
            </a:fld>
            <a:endParaRPr kumimoji="1" lang="ja-JP" altLang="en-US" dirty="0"/>
          </a:p>
        </p:txBody>
      </p:sp>
      <p:sp>
        <p:nvSpPr>
          <p:cNvPr id="12" name="正方形/長方形 11"/>
          <p:cNvSpPr/>
          <p:nvPr/>
        </p:nvSpPr>
        <p:spPr>
          <a:xfrm>
            <a:off x="485631" y="1197587"/>
            <a:ext cx="1086816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【ESG</a:t>
            </a:r>
            <a:r>
              <a:rPr lang="ja-JP" altLang="en-US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投資</a:t>
            </a:r>
            <a:r>
              <a:rPr lang="ja-JP" altLang="en-US" sz="20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の拡大②</a:t>
            </a:r>
            <a:r>
              <a:rPr lang="en-US" altLang="ja-JP" sz="20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】</a:t>
            </a:r>
          </a:p>
          <a:p>
            <a:r>
              <a:rPr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</a:t>
            </a:r>
            <a:r>
              <a:rPr lang="ja-JP" altLang="en-US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〇世界</a:t>
            </a:r>
            <a:r>
              <a:rPr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全体では</a:t>
            </a:r>
            <a:r>
              <a:rPr lang="ja-JP" altLang="en-US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、グリーンボンド以外のソーシャルボンド</a:t>
            </a:r>
            <a:r>
              <a:rPr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、サステナビリティボンドの発行も</a:t>
            </a:r>
            <a:r>
              <a:rPr lang="ja-JP" altLang="en-US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増加。</a:t>
            </a:r>
            <a:endParaRPr lang="en-US" altLang="ja-JP" dirty="0" smtClean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en-US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〇株式や</a:t>
            </a:r>
            <a:r>
              <a:rPr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債券</a:t>
            </a:r>
            <a:r>
              <a:rPr lang="ja-JP" altLang="en-US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など投資手法も多様化。</a:t>
            </a:r>
            <a:endParaRPr lang="ja-JP" altLang="en-US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672293" y="2398436"/>
            <a:ext cx="3727012" cy="3988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＜</a:t>
            </a:r>
            <a:r>
              <a:rPr lang="ja-JP" altLang="en-US" sz="1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サステイナブル</a:t>
            </a:r>
            <a:r>
              <a:rPr lang="ja-JP" altLang="en-US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債券</a:t>
            </a:r>
            <a:r>
              <a:rPr lang="ja-JP" altLang="en-US" sz="1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の発行額＞</a:t>
            </a:r>
            <a:endParaRPr lang="en-US" altLang="ja-JP" sz="14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出典</a:t>
            </a:r>
            <a:r>
              <a:rPr lang="ja-JP" altLang="en-US" sz="1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：</a:t>
            </a:r>
            <a:r>
              <a:rPr lang="en-US" altLang="ja-JP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Climate Bonds Initiative</a:t>
            </a:r>
            <a:endParaRPr lang="ja-JP" altLang="en-US" sz="12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8659CB45-3587-4936-A1F2-06EB11CB2BED}"/>
              </a:ext>
            </a:extLst>
          </p:cNvPr>
          <p:cNvSpPr/>
          <p:nvPr/>
        </p:nvSpPr>
        <p:spPr>
          <a:xfrm>
            <a:off x="1430781" y="6333543"/>
            <a:ext cx="3855198" cy="3906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44083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969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lang="ja-JP" altLang="en-US" sz="969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資金使途が、環境改善（グリーン）や社会課題解決（ソーシャル）、</a:t>
            </a:r>
            <a:endParaRPr lang="en-US" altLang="ja-JP" sz="969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defTabSz="844083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969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その双方（サステナビリティ）に資するプロジェクトに限定されている債券。</a:t>
            </a:r>
          </a:p>
        </p:txBody>
      </p:sp>
      <p:pic>
        <p:nvPicPr>
          <p:cNvPr id="17" name="図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7976" y="2869727"/>
            <a:ext cx="3990080" cy="2967242"/>
          </a:xfrm>
          <a:prstGeom prst="rect">
            <a:avLst/>
          </a:prstGeom>
        </p:spPr>
      </p:pic>
      <p:sp>
        <p:nvSpPr>
          <p:cNvPr id="18" name="正方形/長方形 17"/>
          <p:cNvSpPr/>
          <p:nvPr/>
        </p:nvSpPr>
        <p:spPr>
          <a:xfrm>
            <a:off x="6242491" y="2373401"/>
            <a:ext cx="3690708" cy="307777"/>
          </a:xfrm>
          <a:prstGeom prst="rect">
            <a:avLst/>
          </a:prstGeom>
          <a:noFill/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ja-JP" altLang="en-US" sz="1400" spc="-73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＜</a:t>
            </a:r>
            <a:r>
              <a:rPr kumimoji="1" lang="en-US" altLang="ja-JP" sz="1400" spc="-73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ESG</a:t>
            </a:r>
            <a:r>
              <a:rPr kumimoji="1" lang="ja-JP" altLang="en-US" sz="1400" spc="-73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資産世界合計の</a:t>
            </a:r>
            <a:r>
              <a:rPr kumimoji="1" lang="ja-JP" altLang="en-US" sz="1400" spc="-73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種類別内訳</a:t>
            </a:r>
            <a:r>
              <a:rPr lang="ja-JP" altLang="en-US" sz="1400" spc="-73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＞</a:t>
            </a:r>
            <a:endParaRPr kumimoji="1" lang="en-US" altLang="ja-JP" sz="1400" spc="-73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6419900" y="2612581"/>
            <a:ext cx="5074734" cy="307777"/>
          </a:xfrm>
          <a:prstGeom prst="rect">
            <a:avLst/>
          </a:prstGeom>
          <a:noFill/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kumimoji="1" lang="ja-JP" altLang="en-US" sz="1400" spc="-73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出典：ファイナンス</a:t>
            </a:r>
            <a:r>
              <a:rPr kumimoji="1" lang="en-US" altLang="ja-JP" sz="1400" spc="-73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2020.1</a:t>
            </a:r>
            <a:r>
              <a:rPr kumimoji="1" lang="ja-JP" altLang="en-US" sz="1400" spc="-73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月号</a:t>
            </a:r>
            <a:r>
              <a:rPr kumimoji="1" lang="en-US" altLang="ja-JP" sz="1400" spc="-73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P39-40</a:t>
            </a:r>
          </a:p>
        </p:txBody>
      </p:sp>
      <p:pic>
        <p:nvPicPr>
          <p:cNvPr id="14" name="図 1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702" y="2946494"/>
            <a:ext cx="4747357" cy="33870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944699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120424"/>
            <a:ext cx="10515600" cy="834501"/>
          </a:xfrm>
        </p:spPr>
        <p:txBody>
          <a:bodyPr>
            <a:normAutofit/>
          </a:bodyPr>
          <a:lstStyle/>
          <a:p>
            <a:r>
              <a:rPr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</a:t>
            </a:r>
            <a:r>
              <a:rPr lang="ja-JP" altLang="en-US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世界の潮流と日本の状況</a:t>
            </a:r>
            <a:endParaRPr kumimoji="1" lang="ja-JP" altLang="en-US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cxnSp>
        <p:nvCxnSpPr>
          <p:cNvPr id="4" name="直線コネクタ 3"/>
          <p:cNvCxnSpPr>
            <a:cxnSpLocks/>
          </p:cNvCxnSpPr>
          <p:nvPr/>
        </p:nvCxnSpPr>
        <p:spPr>
          <a:xfrm>
            <a:off x="838200" y="779394"/>
            <a:ext cx="10018690" cy="6217"/>
          </a:xfrm>
          <a:prstGeom prst="line">
            <a:avLst/>
          </a:prstGeom>
          <a:ln w="76200">
            <a:solidFill>
              <a:srgbClr val="C00000">
                <a:alpha val="49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9421971" y="6477422"/>
            <a:ext cx="2743200" cy="365125"/>
          </a:xfrm>
        </p:spPr>
        <p:txBody>
          <a:bodyPr/>
          <a:lstStyle/>
          <a:p>
            <a:fld id="{4CFCB8D1-E384-4ABF-9F79-4EB3205F8B48}" type="slidenum">
              <a:rPr kumimoji="1" lang="ja-JP" altLang="en-US" smtClean="0"/>
              <a:t>8</a:t>
            </a:fld>
            <a:endParaRPr kumimoji="1" lang="ja-JP" altLang="en-US" dirty="0"/>
          </a:p>
        </p:txBody>
      </p:sp>
      <p:sp>
        <p:nvSpPr>
          <p:cNvPr id="16" name="正方形/長方形 15"/>
          <p:cNvSpPr/>
          <p:nvPr/>
        </p:nvSpPr>
        <p:spPr>
          <a:xfrm>
            <a:off x="500144" y="1136841"/>
            <a:ext cx="628365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【</a:t>
            </a:r>
            <a:r>
              <a:rPr lang="ja-JP" altLang="en-US" sz="20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フィンテック投資</a:t>
            </a:r>
            <a:r>
              <a:rPr lang="en-US" altLang="ja-JP" sz="20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】</a:t>
            </a:r>
          </a:p>
          <a:p>
            <a:r>
              <a:rPr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</a:t>
            </a:r>
            <a:r>
              <a:rPr lang="ja-JP" altLang="en-US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〇フィンテック投資は、案件数・投資額ともに増加傾向。</a:t>
            </a:r>
            <a:r>
              <a:rPr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特</a:t>
            </a:r>
            <a:r>
              <a:rPr lang="ja-JP" altLang="en-US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に</a:t>
            </a:r>
            <a:endParaRPr lang="en-US" altLang="ja-JP" dirty="0" smtClean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</a:t>
            </a:r>
            <a:r>
              <a:rPr lang="ja-JP" altLang="en-US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　アジア</a:t>
            </a:r>
            <a:r>
              <a:rPr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・</a:t>
            </a:r>
            <a:r>
              <a:rPr lang="ja-JP" altLang="en-US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パシフィック地域で急速に加速している。</a:t>
            </a:r>
            <a:endParaRPr lang="ja-JP" altLang="en-US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pic>
        <p:nvPicPr>
          <p:cNvPr id="20" name="図 19"/>
          <p:cNvPicPr>
            <a:picLocks noChangeAspect="1"/>
          </p:cNvPicPr>
          <p:nvPr/>
        </p:nvPicPr>
        <p:blipFill rotWithShape="1">
          <a:blip r:embed="rId2"/>
          <a:srcRect l="14749" t="29911" r="16200" b="7763"/>
          <a:stretch/>
        </p:blipFill>
        <p:spPr>
          <a:xfrm>
            <a:off x="6783803" y="1015591"/>
            <a:ext cx="4939623" cy="2591419"/>
          </a:xfrm>
          <a:prstGeom prst="rect">
            <a:avLst/>
          </a:prstGeom>
        </p:spPr>
      </p:pic>
      <p:sp>
        <p:nvSpPr>
          <p:cNvPr id="21" name="角丸四角形 20"/>
          <p:cNvSpPr/>
          <p:nvPr/>
        </p:nvSpPr>
        <p:spPr>
          <a:xfrm>
            <a:off x="7526600" y="3513861"/>
            <a:ext cx="3533285" cy="27241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ja-JP" altLang="en-US" sz="10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出典</a:t>
            </a:r>
            <a:r>
              <a:rPr lang="en-US" altLang="ja-JP" sz="10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:</a:t>
            </a:r>
            <a:r>
              <a:rPr lang="ja-JP" altLang="en-US" sz="10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アクセンチュアによる</a:t>
            </a:r>
            <a:r>
              <a:rPr lang="en-US" altLang="ja-JP" sz="10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CB Insights</a:t>
            </a:r>
            <a:r>
              <a:rPr lang="ja-JP" altLang="en-US" sz="10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データの分析</a:t>
            </a:r>
            <a:endParaRPr lang="en-US" altLang="ja-JP" sz="10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540224" y="4067961"/>
            <a:ext cx="605107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【</a:t>
            </a:r>
            <a:r>
              <a:rPr lang="ja-JP" altLang="en-US" sz="20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家計の金融資産</a:t>
            </a:r>
            <a:r>
              <a:rPr lang="en-US" altLang="ja-JP" sz="20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】</a:t>
            </a:r>
          </a:p>
          <a:p>
            <a:r>
              <a:rPr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</a:t>
            </a:r>
            <a:r>
              <a:rPr lang="ja-JP" altLang="en-US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○家計が保有する「現金・預金」残高は、</a:t>
            </a:r>
            <a:r>
              <a:rPr lang="en-US" altLang="ja-JP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1</a:t>
            </a:r>
            <a:r>
              <a:rPr lang="ja-JP" altLang="en-US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年前に比べ</a:t>
            </a:r>
            <a:endParaRPr lang="en-US" altLang="ja-JP" dirty="0" smtClean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</a:t>
            </a:r>
            <a:r>
              <a:rPr lang="ja-JP" altLang="en-US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　</a:t>
            </a:r>
            <a:r>
              <a:rPr lang="en-US" altLang="ja-JP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5.5%</a:t>
            </a:r>
            <a:r>
              <a:rPr lang="ja-JP" altLang="en-US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増の</a:t>
            </a:r>
            <a:r>
              <a:rPr lang="en-US" altLang="ja-JP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1,056</a:t>
            </a:r>
            <a:r>
              <a:rPr lang="ja-JP" altLang="en-US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兆円（</a:t>
            </a:r>
            <a:r>
              <a:rPr lang="en-US" altLang="ja-JP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2021</a:t>
            </a:r>
            <a:r>
              <a:rPr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年</a:t>
            </a:r>
            <a:r>
              <a:rPr lang="en-US" altLang="ja-JP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3</a:t>
            </a:r>
            <a:r>
              <a:rPr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月末</a:t>
            </a:r>
            <a:r>
              <a:rPr lang="ja-JP" altLang="en-US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時点）。</a:t>
            </a:r>
            <a:endParaRPr lang="en-US" altLang="ja-JP" dirty="0" smtClean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○「現金・預金」の個人金融資産全体に対する割合は、</a:t>
            </a:r>
          </a:p>
          <a:p>
            <a:r>
              <a:rPr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　</a:t>
            </a:r>
            <a:r>
              <a:rPr lang="ja-JP" altLang="en-US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直</a:t>
            </a:r>
            <a:r>
              <a:rPr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近では、</a:t>
            </a:r>
            <a:r>
              <a:rPr lang="en-US" altLang="ja-JP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54.3%</a:t>
            </a:r>
            <a:r>
              <a:rPr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（現金・預金</a:t>
            </a:r>
            <a:r>
              <a:rPr lang="en-US" altLang="ja-JP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1,056</a:t>
            </a:r>
            <a:r>
              <a:rPr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兆円、</a:t>
            </a:r>
            <a:r>
              <a:rPr lang="ja-JP" altLang="en-US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全体</a:t>
            </a:r>
            <a:endParaRPr lang="en-US" altLang="ja-JP" dirty="0" smtClean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</a:t>
            </a:r>
            <a:r>
              <a:rPr lang="ja-JP" altLang="en-US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　</a:t>
            </a:r>
            <a:r>
              <a:rPr lang="en-US" altLang="ja-JP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1,946</a:t>
            </a:r>
            <a:r>
              <a:rPr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兆円</a:t>
            </a:r>
            <a:r>
              <a:rPr lang="ja-JP" altLang="en-US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）</a:t>
            </a:r>
            <a:r>
              <a:rPr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</a:t>
            </a:r>
            <a:r>
              <a:rPr lang="ja-JP" altLang="en-US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で、</a:t>
            </a:r>
            <a:r>
              <a:rPr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ここ</a:t>
            </a:r>
            <a:r>
              <a:rPr lang="en-US" altLang="ja-JP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10</a:t>
            </a:r>
            <a:r>
              <a:rPr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年</a:t>
            </a:r>
            <a:r>
              <a:rPr lang="ja-JP" altLang="en-US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以上大きな変化</a:t>
            </a:r>
            <a:r>
              <a:rPr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は</a:t>
            </a:r>
            <a:r>
              <a:rPr lang="ja-JP" altLang="en-US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ない</a:t>
            </a:r>
            <a:r>
              <a:rPr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。</a:t>
            </a:r>
          </a:p>
          <a:p>
            <a:r>
              <a:rPr lang="ja-JP" altLang="en-US" dirty="0" smtClean="0">
                <a:solidFill>
                  <a:srgbClr val="FF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</a:t>
            </a:r>
            <a:endParaRPr lang="en-US" altLang="ja-JP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 rotWithShape="1">
          <a:blip r:embed="rId3"/>
          <a:srcRect l="8602" t="25594" r="11575" b="6965"/>
          <a:stretch/>
        </p:blipFill>
        <p:spPr>
          <a:xfrm>
            <a:off x="6146313" y="4046793"/>
            <a:ext cx="5707630" cy="2711127"/>
          </a:xfrm>
          <a:prstGeom prst="rect">
            <a:avLst/>
          </a:prstGeom>
        </p:spPr>
      </p:pic>
      <p:sp>
        <p:nvSpPr>
          <p:cNvPr id="13" name="正方形/長方形 12"/>
          <p:cNvSpPr/>
          <p:nvPr/>
        </p:nvSpPr>
        <p:spPr>
          <a:xfrm>
            <a:off x="8034698" y="3814814"/>
            <a:ext cx="2062185" cy="25391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sz="1050" dirty="0" smtClean="0">
                <a:solidFill>
                  <a:schemeClr val="bg1"/>
                </a:solidFill>
              </a:rPr>
              <a:t>【</a:t>
            </a:r>
            <a:r>
              <a:rPr lang="ja-JP" altLang="en-US" sz="1050" dirty="0" smtClean="0">
                <a:solidFill>
                  <a:schemeClr val="bg1"/>
                </a:solidFill>
              </a:rPr>
              <a:t>家計</a:t>
            </a:r>
            <a:r>
              <a:rPr lang="ja-JP" altLang="en-US" sz="1050" dirty="0">
                <a:solidFill>
                  <a:schemeClr val="bg1"/>
                </a:solidFill>
              </a:rPr>
              <a:t>の金融</a:t>
            </a:r>
            <a:r>
              <a:rPr lang="ja-JP" altLang="en-US" sz="1050" dirty="0" smtClean="0">
                <a:solidFill>
                  <a:schemeClr val="bg1"/>
                </a:solidFill>
              </a:rPr>
              <a:t>資産　残高推移</a:t>
            </a:r>
            <a:r>
              <a:rPr lang="en-US" altLang="ja-JP" sz="1050" dirty="0" smtClean="0">
                <a:solidFill>
                  <a:schemeClr val="bg1"/>
                </a:solidFill>
              </a:rPr>
              <a:t>】</a:t>
            </a:r>
            <a:endParaRPr lang="en-US" altLang="ja-JP" sz="1100" dirty="0">
              <a:solidFill>
                <a:schemeClr val="bg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924D99DC-8F2A-4B8C-9C15-9527F599BE9E}"/>
              </a:ext>
            </a:extLst>
          </p:cNvPr>
          <p:cNvSpPr/>
          <p:nvPr/>
        </p:nvSpPr>
        <p:spPr>
          <a:xfrm>
            <a:off x="5733388" y="6557651"/>
            <a:ext cx="454356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tabLst>
                <a:tab pos="920282" algn="l"/>
              </a:tabLst>
            </a:pPr>
            <a:r>
              <a:rPr lang="ja-JP" altLang="en-US" sz="1000" dirty="0">
                <a:latin typeface="+mn-ea"/>
                <a:cs typeface="メイリオ" panose="020B0604030504040204" pitchFamily="50" charset="-128"/>
              </a:rPr>
              <a:t>出典</a:t>
            </a:r>
            <a:r>
              <a:rPr lang="ja-JP" altLang="en-US" sz="1000" dirty="0" smtClean="0">
                <a:latin typeface="+mn-ea"/>
                <a:cs typeface="メイリオ" panose="020B0604030504040204" pitchFamily="50" charset="-128"/>
              </a:rPr>
              <a:t>：日本銀行「資金循環統計（速報）」（</a:t>
            </a:r>
            <a:r>
              <a:rPr lang="en-US" altLang="ja-JP" sz="1000" dirty="0" smtClean="0">
                <a:latin typeface="+mn-ea"/>
                <a:cs typeface="メイリオ" panose="020B0604030504040204" pitchFamily="50" charset="-128"/>
              </a:rPr>
              <a:t>2021</a:t>
            </a:r>
            <a:r>
              <a:rPr lang="ja-JP" altLang="en-US" sz="1000" dirty="0" smtClean="0">
                <a:latin typeface="+mn-ea"/>
                <a:cs typeface="メイリオ" panose="020B0604030504040204" pitchFamily="50" charset="-128"/>
              </a:rPr>
              <a:t>年第</a:t>
            </a:r>
            <a:r>
              <a:rPr lang="en-US" altLang="ja-JP" sz="1000" dirty="0" smtClean="0">
                <a:latin typeface="+mn-ea"/>
                <a:cs typeface="メイリオ" panose="020B0604030504040204" pitchFamily="50" charset="-128"/>
              </a:rPr>
              <a:t>1</a:t>
            </a:r>
            <a:r>
              <a:rPr lang="ja-JP" altLang="en-US" sz="1000" dirty="0" smtClean="0">
                <a:latin typeface="+mn-ea"/>
                <a:cs typeface="メイリオ" panose="020B0604030504040204" pitchFamily="50" charset="-128"/>
              </a:rPr>
              <a:t>四半期）</a:t>
            </a:r>
            <a:endParaRPr lang="en-US" altLang="ja-JP" sz="1000" b="1" dirty="0">
              <a:solidFill>
                <a:srgbClr val="000099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9787948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1024</TotalTime>
  <Words>1095</Words>
  <Application>Microsoft Office PowerPoint</Application>
  <PresentationFormat>ワイド画面</PresentationFormat>
  <Paragraphs>123</Paragraphs>
  <Slides>8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11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8</vt:i4>
      </vt:variant>
    </vt:vector>
  </HeadingPairs>
  <TitlesOfParts>
    <vt:vector size="20" baseType="lpstr">
      <vt:lpstr>Meiryo UI</vt:lpstr>
      <vt:lpstr>ＭＳ Ｐゴシック</vt:lpstr>
      <vt:lpstr>UD デジタル 教科書体 NK-B</vt:lpstr>
      <vt:lpstr>UD デジタル 教科書体 NK-R</vt:lpstr>
      <vt:lpstr>メイリオ</vt:lpstr>
      <vt:lpstr>游ゴシック</vt:lpstr>
      <vt:lpstr>游ゴシック Light</vt:lpstr>
      <vt:lpstr>游明朝</vt:lpstr>
      <vt:lpstr>Arial</vt:lpstr>
      <vt:lpstr>Calibri</vt:lpstr>
      <vt:lpstr>Times New Roman</vt:lpstr>
      <vt:lpstr>Office テーマ</vt:lpstr>
      <vt:lpstr>参考資料 </vt:lpstr>
      <vt:lpstr>　世界の潮流と日本の状況</vt:lpstr>
      <vt:lpstr>PowerPoint プレゼンテーション</vt:lpstr>
      <vt:lpstr>　世界の潮流と日本の状況</vt:lpstr>
      <vt:lpstr>　世界の潮流と日本の状況</vt:lpstr>
      <vt:lpstr>　世界の潮流と日本の状況</vt:lpstr>
      <vt:lpstr>　世界の潮流と日本の状況</vt:lpstr>
      <vt:lpstr>　世界の潮流と日本の状況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国際金融都市OSAKA 戦略骨子素案（事務局作成） </dc:title>
  <cp:revision>19</cp:revision>
  <cp:lastPrinted>2021-09-03T07:56:54Z</cp:lastPrinted>
  <dcterms:modified xsi:type="dcterms:W3CDTF">2021-09-03T07:57:39Z</dcterms:modified>
</cp:coreProperties>
</file>