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7"/>
  </p:notesMasterIdLst>
  <p:sldIdLst>
    <p:sldId id="518" r:id="rId5"/>
    <p:sldId id="517" r:id="rId6"/>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末永　健" initials="末永　健" lastIdx="1" clrIdx="0">
    <p:extLst>
      <p:ext uri="{19B8F6BF-5375-455C-9EA6-DF929625EA0E}">
        <p15:presenceInfo xmlns:p15="http://schemas.microsoft.com/office/powerpoint/2012/main" userId="S-1-5-21-161959346-1900351369-444732941-22368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546A"/>
    <a:srgbClr val="FC7878"/>
    <a:srgbClr val="FDA3A3"/>
    <a:srgbClr val="CC0000"/>
    <a:srgbClr val="FF6600"/>
    <a:srgbClr val="FF3300"/>
    <a:srgbClr val="FFAEA0"/>
    <a:srgbClr val="FFAEBA"/>
    <a:srgbClr val="FFAE82"/>
    <a:srgbClr val="FAAE8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91" autoAdjust="0"/>
    <p:restoredTop sz="94061" autoAdjust="0"/>
  </p:normalViewPr>
  <p:slideViewPr>
    <p:cSldViewPr snapToGrid="0">
      <p:cViewPr varScale="1">
        <p:scale>
          <a:sx n="70" d="100"/>
          <a:sy n="70" d="100"/>
        </p:scale>
        <p:origin x="672" y="66"/>
      </p:cViewPr>
      <p:guideLst/>
    </p:cSldViewPr>
  </p:slideViewPr>
  <p:notesTextViewPr>
    <p:cViewPr>
      <p:scale>
        <a:sx n="66" d="100"/>
        <a:sy n="66"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49786" cy="498693"/>
          </a:xfrm>
          <a:prstGeom prst="rect">
            <a:avLst/>
          </a:prstGeom>
        </p:spPr>
        <p:txBody>
          <a:bodyPr vert="horz" lIns="91424" tIns="45712" rIns="91424" bIns="4571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0" y="1"/>
            <a:ext cx="2949786" cy="498693"/>
          </a:xfrm>
          <a:prstGeom prst="rect">
            <a:avLst/>
          </a:prstGeom>
        </p:spPr>
        <p:txBody>
          <a:bodyPr vert="horz" lIns="91424" tIns="45712" rIns="91424" bIns="45712" rtlCol="0"/>
          <a:lstStyle>
            <a:lvl1pPr algn="r">
              <a:defRPr sz="1200"/>
            </a:lvl1pPr>
          </a:lstStyle>
          <a:p>
            <a:fld id="{B5BB58FE-C50D-4FCC-9864-742372085D7B}" type="datetimeFigureOut">
              <a:rPr kumimoji="1" lang="ja-JP" altLang="en-US" smtClean="0"/>
              <a:t>2023/4/20</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24" tIns="45712" rIns="91424" bIns="45712"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424" tIns="45712" rIns="91424" bIns="4571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647"/>
            <a:ext cx="2949786" cy="498692"/>
          </a:xfrm>
          <a:prstGeom prst="rect">
            <a:avLst/>
          </a:prstGeom>
        </p:spPr>
        <p:txBody>
          <a:bodyPr vert="horz" lIns="91424" tIns="45712" rIns="91424" bIns="4571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0" y="9440647"/>
            <a:ext cx="2949786" cy="498692"/>
          </a:xfrm>
          <a:prstGeom prst="rect">
            <a:avLst/>
          </a:prstGeom>
        </p:spPr>
        <p:txBody>
          <a:bodyPr vert="horz" lIns="91424" tIns="45712" rIns="91424" bIns="45712" rtlCol="0" anchor="b"/>
          <a:lstStyle>
            <a:lvl1pPr algn="r">
              <a:defRPr sz="1200"/>
            </a:lvl1pPr>
          </a:lstStyle>
          <a:p>
            <a:fld id="{1C31A743-B267-4F88-9F80-B852F463C00D}" type="slidenum">
              <a:rPr kumimoji="1" lang="ja-JP" altLang="en-US" smtClean="0"/>
              <a:t>‹#›</a:t>
            </a:fld>
            <a:endParaRPr kumimoji="1" lang="ja-JP" altLang="en-US"/>
          </a:p>
        </p:txBody>
      </p:sp>
    </p:spTree>
    <p:extLst>
      <p:ext uri="{BB962C8B-B14F-4D97-AF65-F5344CB8AC3E}">
        <p14:creationId xmlns:p14="http://schemas.microsoft.com/office/powerpoint/2010/main" val="274317484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44EFADB-3CEB-418C-A904-4A99933E2468}" type="datetime1">
              <a:rPr kumimoji="1" lang="ja-JP" altLang="en-US" smtClean="0"/>
              <a:t>2023/4/20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307153617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F1275E3-4C93-4054-B235-E7EFB1502578}" type="datetime1">
              <a:rPr kumimoji="1" lang="ja-JP" altLang="en-US" smtClean="0"/>
              <a:t>2023/4/20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301514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7929DD6-8ACF-48AE-A059-2750C9928A29}" type="datetime1">
              <a:rPr kumimoji="1" lang="ja-JP" altLang="en-US" smtClean="0"/>
              <a:t>2023/4/20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195736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C5CBEF7-A3ED-46A4-A4AB-49DBB277F7E0}" type="datetime1">
              <a:rPr kumimoji="1" lang="ja-JP" altLang="en-US" smtClean="0"/>
              <a:t>2023/4/20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851414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2A35C1E-6092-4629-94A6-93883CF7517C}" type="datetime1">
              <a:rPr kumimoji="1" lang="ja-JP" altLang="en-US" smtClean="0"/>
              <a:t>2023/4/20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3680046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186E435-FE75-4DD1-9EBE-C4710D65A332}" type="datetime1">
              <a:rPr kumimoji="1" lang="ja-JP" altLang="en-US" smtClean="0"/>
              <a:t>2023/4/20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1012959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27701DA-4E38-444F-8C18-2C0BF33B847C}" type="datetime1">
              <a:rPr kumimoji="1" lang="ja-JP" altLang="en-US" smtClean="0"/>
              <a:t>2023/4/20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3077485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F5D35EF-BDCE-4496-AFEB-FBA214353044}" type="datetime1">
              <a:rPr kumimoji="1" lang="ja-JP" altLang="en-US" smtClean="0"/>
              <a:t>2023/4/20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2799540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22ADD59-753B-429D-A0C8-EE60B7E2D719}" type="datetime1">
              <a:rPr kumimoji="1" lang="ja-JP" altLang="en-US" smtClean="0"/>
              <a:t>2023/4/20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1953855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92E2A93-2584-420C-9B89-1DFC6B068984}" type="datetime1">
              <a:rPr kumimoji="1" lang="ja-JP" altLang="en-US" smtClean="0"/>
              <a:t>2023/4/20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2543485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C0ED784-8E45-46CA-9E1D-ACD7B3EB707A}" type="datetime1">
              <a:rPr kumimoji="1" lang="ja-JP" altLang="en-US" smtClean="0"/>
              <a:t>2023/4/20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3979928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814FFE-CD32-4842-AD9B-7AECBCF9F002}" type="datetime1">
              <a:rPr kumimoji="1" lang="ja-JP" altLang="en-US" smtClean="0"/>
              <a:t>2023/4/20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21949385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4" name="テキスト ボックス 3"/>
          <p:cNvSpPr txBox="1"/>
          <p:nvPr/>
        </p:nvSpPr>
        <p:spPr>
          <a:xfrm>
            <a:off x="0" y="-1"/>
            <a:ext cx="12192000" cy="369332"/>
          </a:xfrm>
          <a:prstGeom prst="rect">
            <a:avLst/>
          </a:prstGeom>
          <a:solidFill>
            <a:schemeClr val="accent1">
              <a:lumMod val="50000"/>
            </a:schemeClr>
          </a:solidFill>
        </p:spPr>
        <p:txBody>
          <a:bodyPr wrap="square" rtlCol="0">
            <a:spAutoFit/>
          </a:bodyPr>
          <a:lstStyle/>
          <a:p>
            <a:pPr algn="ctr"/>
            <a:r>
              <a:rPr lang="ja-JP" altLang="en-US" b="1" dirty="0">
                <a:solidFill>
                  <a:schemeClr val="bg1"/>
                </a:solidFill>
                <a:latin typeface="UD デジタル 教科書体 NK-R" panose="02020400000000000000" pitchFamily="18" charset="-128"/>
                <a:ea typeface="UD デジタル 教科書体 NK-R" panose="02020400000000000000" pitchFamily="18" charset="-128"/>
              </a:rPr>
              <a:t>アドバイザー</a:t>
            </a:r>
            <a:r>
              <a:rPr lang="ja-JP" altLang="en-US" b="1" dirty="0" smtClean="0">
                <a:solidFill>
                  <a:schemeClr val="bg1"/>
                </a:solidFill>
                <a:latin typeface="UD デジタル 教科書体 NK-R" panose="02020400000000000000" pitchFamily="18" charset="-128"/>
                <a:ea typeface="UD デジタル 教科書体 NK-R" panose="02020400000000000000" pitchFamily="18" charset="-128"/>
              </a:rPr>
              <a:t>意見概要</a:t>
            </a:r>
            <a:endParaRPr kumimoji="1" lang="ja-JP" altLang="en-US" b="1"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16" name="正方形/長方形 15"/>
          <p:cNvSpPr/>
          <p:nvPr/>
        </p:nvSpPr>
        <p:spPr>
          <a:xfrm>
            <a:off x="1" y="369331"/>
            <a:ext cx="12192000" cy="4278094"/>
          </a:xfrm>
          <a:prstGeom prst="rect">
            <a:avLst/>
          </a:prstGeom>
        </p:spPr>
        <p:txBody>
          <a:bodyPr wrap="square">
            <a:spAutoFit/>
          </a:bodyPr>
          <a:lstStyle/>
          <a:p>
            <a:pPr marL="216000" indent="-457200">
              <a:lnSpc>
                <a:spcPct val="100000"/>
              </a:lnSpc>
            </a:pPr>
            <a:r>
              <a:rPr lang="ja-JP" altLang="en-US" b="1" dirty="0" smtClean="0">
                <a:latin typeface="UD デジタル 教科書体 NK-R" panose="02020400000000000000" pitchFamily="18" charset="-128"/>
                <a:ea typeface="UD デジタル 教科書体 NK-R" panose="02020400000000000000" pitchFamily="18" charset="-128"/>
              </a:rPr>
              <a:t>＜戦略全体に関するもの＞</a:t>
            </a:r>
            <a:endParaRPr lang="en-US" altLang="ja-JP" b="1" dirty="0" smtClean="0">
              <a:latin typeface="UD デジタル 教科書体 NK-R" panose="02020400000000000000" pitchFamily="18" charset="-128"/>
              <a:ea typeface="UD デジタル 教科書体 NK-R" panose="02020400000000000000" pitchFamily="18" charset="-128"/>
            </a:endParaRPr>
          </a:p>
          <a:p>
            <a:pPr marL="216000" indent="-457200">
              <a:lnSpc>
                <a:spcPct val="100000"/>
              </a:lnSpc>
            </a:pPr>
            <a:r>
              <a:rPr lang="ja-JP" altLang="en-US" sz="1000" dirty="0" smtClean="0">
                <a:latin typeface="UD デジタル 教科書体 NK-R" panose="02020400000000000000" pitchFamily="18" charset="-128"/>
                <a:ea typeface="UD デジタル 教科書体 NK-R" panose="02020400000000000000" pitchFamily="18" charset="-128"/>
              </a:rPr>
              <a:t>　</a:t>
            </a:r>
            <a:endParaRPr lang="en-US" altLang="ja-JP" sz="1000" dirty="0">
              <a:latin typeface="UD デジタル 教科書体 NK-R" panose="02020400000000000000" pitchFamily="18" charset="-128"/>
              <a:ea typeface="UD デジタル 教科書体 NK-R" panose="02020400000000000000" pitchFamily="18" charset="-128"/>
            </a:endParaRPr>
          </a:p>
          <a:p>
            <a:pPr marL="216000" lvl="0" indent="-457200" defTabSz="1280160">
              <a:defRPr/>
            </a:pPr>
            <a:r>
              <a:rPr lang="ja-JP" altLang="en-US" sz="1400" dirty="0" smtClean="0">
                <a:latin typeface="UD デジタル 教科書体 NK-R" panose="02020400000000000000" pitchFamily="18" charset="-128"/>
                <a:ea typeface="UD デジタル 教科書体 NK-R" panose="02020400000000000000" pitchFamily="18" charset="-128"/>
              </a:rPr>
              <a:t>・</a:t>
            </a:r>
            <a:r>
              <a:rPr lang="ja-JP" altLang="en-US" sz="1400" dirty="0">
                <a:latin typeface="UD デジタル 教科書体 NK-R" panose="02020400000000000000" pitchFamily="18" charset="-128"/>
                <a:ea typeface="UD デジタル 教科書体 NK-R" panose="02020400000000000000" pitchFamily="18" charset="-128"/>
              </a:rPr>
              <a:t>	万博との連動も大変重要な視点であるが、万博開催後も見据えた視点も重要になる。現在の施策について、長期的にさらに改善しながら取り組むべき施策と、比較的短期間な施策について整理していくとともに、今後の実際の成果を確認しながら、有効な施策を絞り込んでいくことも必要</a:t>
            </a:r>
            <a:r>
              <a:rPr lang="ja-JP" altLang="en-US" sz="1400" dirty="0" smtClean="0">
                <a:latin typeface="UD デジタル 教科書体 NK-R" panose="02020400000000000000" pitchFamily="18" charset="-128"/>
                <a:ea typeface="UD デジタル 教科書体 NK-R" panose="02020400000000000000" pitchFamily="18" charset="-128"/>
              </a:rPr>
              <a:t>。</a:t>
            </a:r>
            <a:endParaRPr lang="en-US" altLang="ja-JP" sz="1400" dirty="0" smtClean="0">
              <a:solidFill>
                <a:srgbClr val="FF0000"/>
              </a:solidFill>
              <a:latin typeface="UD デジタル 教科書体 NK-R" panose="02020400000000000000" pitchFamily="18" charset="-128"/>
              <a:ea typeface="UD デジタル 教科書体 NK-R" panose="02020400000000000000" pitchFamily="18" charset="-128"/>
            </a:endParaRPr>
          </a:p>
          <a:p>
            <a:pPr marL="216000" lvl="0" indent="-457200" defTabSz="1280160">
              <a:defRPr/>
            </a:pPr>
            <a:endParaRPr lang="en-US" altLang="ja-JP" sz="1400" dirty="0">
              <a:solidFill>
                <a:srgbClr val="FF0000"/>
              </a:solidFill>
              <a:latin typeface="UD デジタル 教科書体 NK-R" panose="02020400000000000000" pitchFamily="18" charset="-128"/>
              <a:ea typeface="UD デジタル 教科書体 NK-R" panose="02020400000000000000" pitchFamily="18" charset="-128"/>
            </a:endParaRPr>
          </a:p>
          <a:p>
            <a:pPr marL="216000" indent="-457200">
              <a:lnSpc>
                <a:spcPct val="100000"/>
              </a:lnSpc>
            </a:pPr>
            <a:r>
              <a:rPr lang="ja-JP" altLang="en-US" b="1" dirty="0">
                <a:latin typeface="UD デジタル 教科書体 NK-R" panose="02020400000000000000" pitchFamily="18" charset="-128"/>
                <a:ea typeface="UD デジタル 教科書体 NK-R" panose="02020400000000000000" pitchFamily="18" charset="-128"/>
              </a:rPr>
              <a:t>＜金融をテコに発展するグローバル都市＞</a:t>
            </a:r>
          </a:p>
          <a:p>
            <a:pPr marL="216000" indent="-457200">
              <a:lnSpc>
                <a:spcPct val="100000"/>
              </a:lnSpc>
            </a:pPr>
            <a:r>
              <a:rPr lang="ja-JP" altLang="en-US" sz="1000" b="1" dirty="0" smtClean="0">
                <a:latin typeface="UD デジタル 教科書体 NK-R" panose="02020400000000000000" pitchFamily="18" charset="-128"/>
                <a:ea typeface="UD デジタル 教科書体 NK-R" panose="02020400000000000000" pitchFamily="18" charset="-128"/>
              </a:rPr>
              <a:t>　</a:t>
            </a:r>
            <a:endParaRPr lang="en-US" altLang="ja-JP" sz="1000" b="1" dirty="0">
              <a:latin typeface="UD デジタル 教科書体 NK-R" panose="02020400000000000000" pitchFamily="18" charset="-128"/>
              <a:ea typeface="UD デジタル 教科書体 NK-R" panose="02020400000000000000" pitchFamily="18" charset="-128"/>
            </a:endParaRPr>
          </a:p>
          <a:p>
            <a:pPr marL="216000" indent="-457200">
              <a:lnSpc>
                <a:spcPct val="100000"/>
              </a:lnSpc>
            </a:pPr>
            <a:r>
              <a:rPr lang="ja-JP" altLang="en-US" sz="1600" b="1" dirty="0">
                <a:latin typeface="UD デジタル 教科書体 NK-R" panose="02020400000000000000" pitchFamily="18" charset="-128"/>
                <a:ea typeface="UD デジタル 教科書体 NK-R" panose="02020400000000000000" pitchFamily="18" charset="-128"/>
              </a:rPr>
              <a:t>（２）②スタートアップに対するさらなる投資促進に向けた支援</a:t>
            </a:r>
          </a:p>
          <a:p>
            <a:pPr marL="216000" lvl="0" indent="-457200" defTabSz="1280160">
              <a:defRPr/>
            </a:pPr>
            <a:r>
              <a:rPr lang="ja-JP" altLang="en-US" sz="1400" dirty="0">
                <a:latin typeface="UD デジタル 教科書体 NK-R" panose="02020400000000000000" pitchFamily="18" charset="-128"/>
                <a:ea typeface="UD デジタル 教科書体 NK-R" panose="02020400000000000000" pitchFamily="18" charset="-128"/>
              </a:rPr>
              <a:t>・	スタートアップ企業支援の一環として、大阪取引所では大阪</a:t>
            </a:r>
            <a:r>
              <a:rPr lang="en-US" altLang="ja-JP" sz="1400" dirty="0">
                <a:latin typeface="UD デジタル 教科書体 NK-R" panose="02020400000000000000" pitchFamily="18" charset="-128"/>
                <a:ea typeface="UD デジタル 教科書体 NK-R" panose="02020400000000000000" pitchFamily="18" charset="-128"/>
              </a:rPr>
              <a:t>IPO</a:t>
            </a:r>
            <a:r>
              <a:rPr lang="ja-JP" altLang="en-US" sz="1400" dirty="0">
                <a:latin typeface="UD デジタル 教科書体 NK-R" panose="02020400000000000000" pitchFamily="18" charset="-128"/>
                <a:ea typeface="UD デジタル 教科書体 NK-R" panose="02020400000000000000" pitchFamily="18" charset="-128"/>
              </a:rPr>
              <a:t>センターを設置されており、様々なインフラが整いつつある</a:t>
            </a:r>
            <a:r>
              <a:rPr lang="ja-JP" altLang="en-US" sz="1400" dirty="0" smtClean="0">
                <a:latin typeface="UD デジタル 教科書体 NK-R" panose="02020400000000000000" pitchFamily="18" charset="-128"/>
                <a:ea typeface="UD デジタル 教科書体 NK-R" panose="02020400000000000000" pitchFamily="18" charset="-128"/>
              </a:rPr>
              <a:t>。</a:t>
            </a:r>
            <a:r>
              <a:rPr lang="ja-JP" altLang="en-US" sz="1000" dirty="0" smtClean="0">
                <a:latin typeface="UD デジタル 教科書体 NK-R" panose="02020400000000000000" pitchFamily="18" charset="-128"/>
                <a:ea typeface="UD デジタル 教科書体 NK-R" panose="02020400000000000000" pitchFamily="18" charset="-128"/>
              </a:rPr>
              <a:t>　</a:t>
            </a:r>
            <a:endParaRPr lang="en-US" altLang="ja-JP" sz="1000" dirty="0" smtClean="0">
              <a:latin typeface="UD デジタル 教科書体 NK-R" panose="02020400000000000000" pitchFamily="18" charset="-128"/>
              <a:ea typeface="UD デジタル 教科書体 NK-R" panose="02020400000000000000" pitchFamily="18" charset="-128"/>
            </a:endParaRPr>
          </a:p>
          <a:p>
            <a:pPr marL="216000" lvl="0" indent="-457200" defTabSz="1280160">
              <a:defRPr/>
            </a:pPr>
            <a:endParaRPr lang="ja-JP" altLang="en-US" sz="1000" dirty="0">
              <a:latin typeface="UD デジタル 教科書体 NK-R" panose="02020400000000000000" pitchFamily="18" charset="-128"/>
              <a:ea typeface="UD デジタル 教科書体 NK-R" panose="02020400000000000000" pitchFamily="18" charset="-128"/>
            </a:endParaRPr>
          </a:p>
          <a:p>
            <a:pPr marL="216000" indent="-457200">
              <a:lnSpc>
                <a:spcPct val="100000"/>
              </a:lnSpc>
            </a:pPr>
            <a:r>
              <a:rPr lang="ja-JP" altLang="en-US" sz="1400" dirty="0">
                <a:latin typeface="UD デジタル 教科書体 NK-R" panose="02020400000000000000" pitchFamily="18" charset="-128"/>
                <a:ea typeface="UD デジタル 教科書体 NK-R" panose="02020400000000000000" pitchFamily="18" charset="-128"/>
              </a:rPr>
              <a:t>・	大阪に事業拠点を置く成功したスタートアップ企業にインタビューして、起業の観点から見た大阪の魅力、後進のスタートアップ企業のための望ましい支援策の内容等を聞き、施策に活かすことが有用</a:t>
            </a:r>
            <a:r>
              <a:rPr lang="ja-JP" altLang="en-US" sz="1400" dirty="0" smtClean="0">
                <a:latin typeface="UD デジタル 教科書体 NK-R" panose="02020400000000000000" pitchFamily="18" charset="-128"/>
                <a:ea typeface="UD デジタル 教科書体 NK-R" panose="02020400000000000000" pitchFamily="18" charset="-128"/>
              </a:rPr>
              <a:t>。</a:t>
            </a:r>
            <a:r>
              <a:rPr lang="ja-JP" altLang="en-US" sz="1000" dirty="0" smtClean="0">
                <a:solidFill>
                  <a:srgbClr val="FF0000"/>
                </a:solidFill>
                <a:latin typeface="UD デジタル 教科書体 NK-R" panose="02020400000000000000" pitchFamily="18" charset="-128"/>
                <a:ea typeface="UD デジタル 教科書体 NK-R" panose="02020400000000000000" pitchFamily="18" charset="-128"/>
              </a:rPr>
              <a:t>　</a:t>
            </a:r>
            <a:endParaRPr lang="en-US" altLang="ja-JP" sz="1000" dirty="0" smtClean="0">
              <a:solidFill>
                <a:srgbClr val="FF0000"/>
              </a:solidFill>
              <a:latin typeface="UD デジタル 教科書体 NK-R" panose="02020400000000000000" pitchFamily="18" charset="-128"/>
              <a:ea typeface="UD デジタル 教科書体 NK-R" panose="02020400000000000000" pitchFamily="18" charset="-128"/>
            </a:endParaRPr>
          </a:p>
          <a:p>
            <a:pPr marL="216000" indent="-457200">
              <a:lnSpc>
                <a:spcPct val="100000"/>
              </a:lnSpc>
            </a:pPr>
            <a:endParaRPr lang="ja-JP" altLang="en-US" sz="1000" dirty="0">
              <a:solidFill>
                <a:srgbClr val="FF0000"/>
              </a:solidFill>
              <a:latin typeface="UD デジタル 教科書体 NK-R" panose="02020400000000000000" pitchFamily="18" charset="-128"/>
              <a:ea typeface="UD デジタル 教科書体 NK-R" panose="02020400000000000000" pitchFamily="18" charset="-128"/>
            </a:endParaRPr>
          </a:p>
          <a:p>
            <a:pPr marL="216000" indent="-457200">
              <a:lnSpc>
                <a:spcPct val="100000"/>
              </a:lnSpc>
            </a:pPr>
            <a:r>
              <a:rPr lang="ja-JP" altLang="en-US" sz="1400" dirty="0">
                <a:latin typeface="UD デジタル 教科書体 NK-R" panose="02020400000000000000" pitchFamily="18" charset="-128"/>
                <a:ea typeface="UD デジタル 教科書体 NK-R" panose="02020400000000000000" pitchFamily="18" charset="-128"/>
              </a:rPr>
              <a:t>・	</a:t>
            </a:r>
            <a:r>
              <a:rPr lang="en-US" altLang="ja-JP" sz="1400" dirty="0">
                <a:latin typeface="UD デジタル 教科書体 NK-R" panose="02020400000000000000" pitchFamily="18" charset="-128"/>
                <a:ea typeface="UD デジタル 教科書体 NK-R" panose="02020400000000000000" pitchFamily="18" charset="-128"/>
              </a:rPr>
              <a:t>NISA</a:t>
            </a:r>
            <a:r>
              <a:rPr lang="ja-JP" altLang="en-US" sz="1400" dirty="0">
                <a:latin typeface="UD デジタル 教科書体 NK-R" panose="02020400000000000000" pitchFamily="18" charset="-128"/>
                <a:ea typeface="UD デジタル 教科書体 NK-R" panose="02020400000000000000" pitchFamily="18" charset="-128"/>
              </a:rPr>
              <a:t>が大幅に拡張される見込みになっており、投資の裾野が広がる可能性がある。こうした機運をうまく受け止めて欲しい。従来から、法的には規制されていないものの、非公開株式を組み入れる公募投信は難しいとされているが、困難を乗り越える手立てを考えられないか</a:t>
            </a:r>
            <a:r>
              <a:rPr lang="ja-JP" altLang="en-US" sz="1400" dirty="0" smtClean="0">
                <a:latin typeface="UD デジタル 教科書体 NK-R" panose="02020400000000000000" pitchFamily="18" charset="-128"/>
                <a:ea typeface="UD デジタル 教科書体 NK-R" panose="02020400000000000000" pitchFamily="18" charset="-128"/>
              </a:rPr>
              <a:t>。</a:t>
            </a:r>
            <a:endParaRPr lang="en-US" altLang="ja-JP" sz="1400" dirty="0" smtClean="0">
              <a:latin typeface="UD デジタル 教科書体 NK-R" panose="02020400000000000000" pitchFamily="18" charset="-128"/>
              <a:ea typeface="UD デジタル 教科書体 NK-R" panose="02020400000000000000" pitchFamily="18" charset="-128"/>
            </a:endParaRPr>
          </a:p>
          <a:p>
            <a:pPr marL="216000" indent="-457200">
              <a:lnSpc>
                <a:spcPct val="100000"/>
              </a:lnSpc>
            </a:pPr>
            <a:r>
              <a:rPr lang="ja-JP" altLang="en-US" sz="1000" dirty="0" smtClean="0">
                <a:solidFill>
                  <a:srgbClr val="FF0000"/>
                </a:solidFill>
                <a:latin typeface="UD デジタル 教科書体 NK-R" panose="02020400000000000000" pitchFamily="18" charset="-128"/>
                <a:ea typeface="UD デジタル 教科書体 NK-R" panose="02020400000000000000" pitchFamily="18" charset="-128"/>
              </a:rPr>
              <a:t>　</a:t>
            </a:r>
            <a:endParaRPr lang="en-US" altLang="ja-JP" sz="1000" dirty="0">
              <a:solidFill>
                <a:srgbClr val="FF0000"/>
              </a:solidFill>
              <a:latin typeface="UD デジタル 教科書体 NK-R" panose="02020400000000000000" pitchFamily="18" charset="-128"/>
              <a:ea typeface="UD デジタル 教科書体 NK-R" panose="02020400000000000000" pitchFamily="18" charset="-128"/>
            </a:endParaRPr>
          </a:p>
          <a:p>
            <a:pPr marL="216000" lvl="0" indent="-457200" defTabSz="1280160">
              <a:defRPr/>
            </a:pPr>
            <a:r>
              <a:rPr lang="ja-JP" altLang="en-US" sz="1600" b="1" dirty="0">
                <a:latin typeface="UD デジタル 教科書体 NK-R" panose="02020400000000000000" pitchFamily="18" charset="-128"/>
                <a:ea typeface="UD デジタル 教科書体 NK-R" panose="02020400000000000000" pitchFamily="18" charset="-128"/>
              </a:rPr>
              <a:t>（４）②長期的視点で資産を育てる投資マインドの醸成・金融リテラシー向上につながる取組み</a:t>
            </a:r>
          </a:p>
          <a:p>
            <a:pPr marL="216000" lvl="0" indent="-457200" defTabSz="1280160">
              <a:defRPr/>
            </a:pPr>
            <a:r>
              <a:rPr lang="ja-JP" altLang="en-US" sz="1400" dirty="0">
                <a:latin typeface="UD デジタル 教科書体 NK-R" panose="02020400000000000000" pitchFamily="18" charset="-128"/>
                <a:ea typeface="UD デジタル 教科書体 NK-R" panose="02020400000000000000" pitchFamily="18" charset="-128"/>
              </a:rPr>
              <a:t>・	府内全体での取組みにしないとインパクトはない。中学校や高等学校のカリキュラムが変わったが、それに実質的な意味を持たせるような取組みが考えられないか</a:t>
            </a:r>
            <a:r>
              <a:rPr lang="ja-JP" altLang="en-US" sz="1400" dirty="0" smtClean="0">
                <a:latin typeface="UD デジタル 教科書体 NK-R" panose="02020400000000000000" pitchFamily="18" charset="-128"/>
                <a:ea typeface="UD デジタル 教科書体 NK-R" panose="02020400000000000000" pitchFamily="18" charset="-128"/>
              </a:rPr>
              <a:t>。</a:t>
            </a:r>
            <a:endParaRPr lang="en-US" altLang="ja-JP" sz="1400" dirty="0" smtClean="0">
              <a:solidFill>
                <a:srgbClr val="FF0000"/>
              </a:solidFill>
              <a:latin typeface="UD デジタル 教科書体 NK-R" panose="02020400000000000000" pitchFamily="18" charset="-128"/>
              <a:ea typeface="UD デジタル 教科書体 NK-R" panose="02020400000000000000" pitchFamily="18" charset="-128"/>
            </a:endParaRPr>
          </a:p>
          <a:p>
            <a:pPr marL="216000" lvl="0" indent="-457200" defTabSz="1280160">
              <a:defRPr/>
            </a:pPr>
            <a:endParaRPr lang="en-US" altLang="ja-JP" sz="1400" dirty="0" smtClean="0">
              <a:solidFill>
                <a:srgbClr val="FF0000"/>
              </a:solidFill>
              <a:latin typeface="UD デジタル 教科書体 NK-R" panose="02020400000000000000" pitchFamily="18" charset="-128"/>
              <a:ea typeface="UD デジタル 教科書体 NK-R" panose="02020400000000000000" pitchFamily="18" charset="-128"/>
            </a:endParaRPr>
          </a:p>
        </p:txBody>
      </p:sp>
      <p:sp>
        <p:nvSpPr>
          <p:cNvPr id="5" name="テキスト ボックス 5"/>
          <p:cNvSpPr txBox="1"/>
          <p:nvPr/>
        </p:nvSpPr>
        <p:spPr>
          <a:xfrm>
            <a:off x="11300886" y="0"/>
            <a:ext cx="877163" cy="369332"/>
          </a:xfrm>
          <a:prstGeom prst="rect">
            <a:avLst/>
          </a:prstGeom>
          <a:solidFill>
            <a:schemeClr val="bg1"/>
          </a:solidFill>
          <a:ln>
            <a:solidFill>
              <a:schemeClr val="tx1"/>
            </a:solidFill>
          </a:ln>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b="1" dirty="0" smtClean="0"/>
              <a:t>資料５</a:t>
            </a:r>
            <a:endParaRPr kumimoji="1" lang="ja-JP" altLang="en-US" b="1" dirty="0"/>
          </a:p>
        </p:txBody>
      </p:sp>
    </p:spTree>
    <p:extLst>
      <p:ext uri="{BB962C8B-B14F-4D97-AF65-F5344CB8AC3E}">
        <p14:creationId xmlns:p14="http://schemas.microsoft.com/office/powerpoint/2010/main" val="2274528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スライド番号プレースホルダー 1"/>
          <p:cNvSpPr txBox="1">
            <a:spLocks/>
          </p:cNvSpPr>
          <p:nvPr/>
        </p:nvSpPr>
        <p:spPr>
          <a:xfrm>
            <a:off x="9434849" y="6488782"/>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4CFCB8D1-E384-4ABF-9F79-4EB3205F8B48}" type="slidenum">
              <a:rPr lang="ja-JP" altLang="en-US" smtClean="0">
                <a:solidFill>
                  <a:prstClr val="black">
                    <a:tint val="75000"/>
                  </a:prstClr>
                </a:solidFill>
                <a:latin typeface="UD デジタル 教科書体 NK-R" panose="02020400000000000000" pitchFamily="18" charset="-128"/>
                <a:ea typeface="UD デジタル 教科書体 NK-R" panose="02020400000000000000" pitchFamily="18" charset="-128"/>
              </a:rPr>
              <a:pPr>
                <a:defRPr/>
              </a:pPr>
              <a:t>2</a:t>
            </a:fld>
            <a:endParaRPr lang="ja-JP" altLang="en-US" dirty="0">
              <a:solidFill>
                <a:prstClr val="black">
                  <a:tint val="75000"/>
                </a:prstClr>
              </a:solidFill>
              <a:latin typeface="UD デジタル 教科書体 NK-R" panose="02020400000000000000" pitchFamily="18" charset="-128"/>
              <a:ea typeface="UD デジタル 教科書体 NK-R" panose="02020400000000000000" pitchFamily="18" charset="-128"/>
            </a:endParaRPr>
          </a:p>
        </p:txBody>
      </p:sp>
      <p:sp>
        <p:nvSpPr>
          <p:cNvPr id="31" name="テキスト ボックス 30"/>
          <p:cNvSpPr txBox="1"/>
          <p:nvPr/>
        </p:nvSpPr>
        <p:spPr>
          <a:xfrm>
            <a:off x="0" y="-1"/>
            <a:ext cx="12192000" cy="369332"/>
          </a:xfrm>
          <a:prstGeom prst="rect">
            <a:avLst/>
          </a:prstGeom>
          <a:solidFill>
            <a:schemeClr val="accent1">
              <a:lumMod val="50000"/>
            </a:schemeClr>
          </a:solidFill>
        </p:spPr>
        <p:txBody>
          <a:bodyPr wrap="square" rtlCol="0">
            <a:spAutoFit/>
          </a:bodyPr>
          <a:lstStyle/>
          <a:p>
            <a:pPr algn="ctr"/>
            <a:r>
              <a:rPr lang="ja-JP" altLang="en-US" b="1" dirty="0">
                <a:solidFill>
                  <a:schemeClr val="bg1"/>
                </a:solidFill>
                <a:latin typeface="UD デジタル 教科書体 NK-R" panose="02020400000000000000" pitchFamily="18" charset="-128"/>
                <a:ea typeface="UD デジタル 教科書体 NK-R" panose="02020400000000000000" pitchFamily="18" charset="-128"/>
              </a:rPr>
              <a:t>アドバイザー意見</a:t>
            </a:r>
            <a:r>
              <a:rPr lang="ja-JP" altLang="en-US" b="1" dirty="0" smtClean="0">
                <a:solidFill>
                  <a:schemeClr val="bg1"/>
                </a:solidFill>
                <a:latin typeface="UD デジタル 教科書体 NK-R" panose="02020400000000000000" pitchFamily="18" charset="-128"/>
                <a:ea typeface="UD デジタル 教科書体 NK-R" panose="02020400000000000000" pitchFamily="18" charset="-128"/>
              </a:rPr>
              <a:t>概要</a:t>
            </a:r>
            <a:endParaRPr lang="ja-JP" altLang="en-US" b="1"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32" name="正方形/長方形 31"/>
          <p:cNvSpPr/>
          <p:nvPr/>
        </p:nvSpPr>
        <p:spPr>
          <a:xfrm>
            <a:off x="1" y="369331"/>
            <a:ext cx="12192000" cy="5978560"/>
          </a:xfrm>
          <a:prstGeom prst="rect">
            <a:avLst/>
          </a:prstGeom>
        </p:spPr>
        <p:txBody>
          <a:bodyPr wrap="square">
            <a:spAutoFit/>
          </a:bodyPr>
          <a:lstStyle/>
          <a:p>
            <a:pPr marL="216000" indent="-457200">
              <a:lnSpc>
                <a:spcPct val="100000"/>
              </a:lnSpc>
            </a:pPr>
            <a:r>
              <a:rPr lang="ja-JP" altLang="en-US" b="1" dirty="0">
                <a:latin typeface="UD デジタル 教科書体 NK-R" panose="02020400000000000000" pitchFamily="18" charset="-128"/>
                <a:ea typeface="UD デジタル 教科書体 NK-R" panose="02020400000000000000" pitchFamily="18" charset="-128"/>
              </a:rPr>
              <a:t>＜金融のフロントランナー</a:t>
            </a:r>
            <a:r>
              <a:rPr lang="ja-JP" altLang="en-US" b="1" dirty="0" smtClean="0">
                <a:latin typeface="UD デジタル 教科書体 NK-R" panose="02020400000000000000" pitchFamily="18" charset="-128"/>
                <a:ea typeface="UD デジタル 教科書体 NK-R" panose="02020400000000000000" pitchFamily="18" charset="-128"/>
              </a:rPr>
              <a:t>都市＞</a:t>
            </a:r>
            <a:endParaRPr lang="en-US" altLang="ja-JP" b="1" dirty="0" smtClean="0">
              <a:latin typeface="UD デジタル 教科書体 NK-R" panose="02020400000000000000" pitchFamily="18" charset="-128"/>
              <a:ea typeface="UD デジタル 教科書体 NK-R" panose="02020400000000000000" pitchFamily="18" charset="-128"/>
            </a:endParaRPr>
          </a:p>
          <a:p>
            <a:pPr marL="216000" indent="-457200">
              <a:lnSpc>
                <a:spcPct val="100000"/>
              </a:lnSpc>
            </a:pPr>
            <a:r>
              <a:rPr lang="ja-JP" altLang="en-US" sz="1000" b="1" dirty="0" smtClean="0">
                <a:latin typeface="UD デジタル 教科書体 NK-R" panose="02020400000000000000" pitchFamily="18" charset="-128"/>
                <a:ea typeface="UD デジタル 教科書体 NK-R" panose="02020400000000000000" pitchFamily="18" charset="-128"/>
              </a:rPr>
              <a:t>　</a:t>
            </a:r>
            <a:endParaRPr lang="en-US" altLang="ja-JP" sz="1000" b="1" dirty="0" smtClean="0">
              <a:latin typeface="UD デジタル 教科書体 NK-R" panose="02020400000000000000" pitchFamily="18" charset="-128"/>
              <a:ea typeface="UD デジタル 教科書体 NK-R" panose="02020400000000000000" pitchFamily="18" charset="-128"/>
            </a:endParaRPr>
          </a:p>
          <a:p>
            <a:pPr marL="216000" indent="-457200" defTabSz="1280160"/>
            <a:r>
              <a:rPr lang="en-US" altLang="ja-JP" sz="1600" b="1" dirty="0" smtClean="0">
                <a:latin typeface="UD デジタル 教科書体 NK-R" panose="02020400000000000000" pitchFamily="18" charset="-128"/>
                <a:ea typeface="UD デジタル 教科書体 NK-R" panose="02020400000000000000" pitchFamily="18" charset="-128"/>
              </a:rPr>
              <a:t>(</a:t>
            </a:r>
            <a:r>
              <a:rPr lang="en-US" altLang="ja-JP" sz="1600" b="1" dirty="0">
                <a:latin typeface="UD デジタル 教科書体 NK-R" panose="02020400000000000000" pitchFamily="18" charset="-128"/>
                <a:ea typeface="UD デジタル 教科書体 NK-R" panose="02020400000000000000" pitchFamily="18" charset="-128"/>
              </a:rPr>
              <a:t>1)</a:t>
            </a:r>
            <a:r>
              <a:rPr lang="ja-JP" altLang="en-US" sz="1600" b="1" dirty="0">
                <a:latin typeface="UD デジタル 教科書体 NK-R" panose="02020400000000000000" pitchFamily="18" charset="-128"/>
                <a:ea typeface="UD デジタル 教科書体 NK-R" panose="02020400000000000000" pitchFamily="18" charset="-128"/>
              </a:rPr>
              <a:t>③将来的に有望なグリーン関連のデリバティブ商品・市場の形成に向けた取組み</a:t>
            </a:r>
          </a:p>
          <a:p>
            <a:pPr marL="216000" indent="-457200" defTabSz="1280160"/>
            <a:r>
              <a:rPr lang="ja-JP" altLang="en-US" sz="1400" dirty="0">
                <a:latin typeface="UD デジタル 教科書体 NK-R" panose="02020400000000000000" pitchFamily="18" charset="-128"/>
                <a:ea typeface="UD デジタル 教科書体 NK-R" panose="02020400000000000000" pitchFamily="18" charset="-128"/>
              </a:rPr>
              <a:t>・	金商法の対象となるデリバティブ商品の拡大についての働きかけは難しいとは思うが、具体的な検討事項のピックアップ、国への働きかけを早期に行ってほしい</a:t>
            </a:r>
            <a:r>
              <a:rPr lang="ja-JP" altLang="en-US" sz="1400" dirty="0" smtClean="0">
                <a:latin typeface="UD デジタル 教科書体 NK-R" panose="02020400000000000000" pitchFamily="18" charset="-128"/>
                <a:ea typeface="UD デジタル 教科書体 NK-R" panose="02020400000000000000" pitchFamily="18" charset="-128"/>
              </a:rPr>
              <a:t>。</a:t>
            </a:r>
            <a:endParaRPr lang="en-US" altLang="ja-JP" sz="1400" dirty="0" smtClean="0">
              <a:latin typeface="UD デジタル 教科書体 NK-R" panose="02020400000000000000" pitchFamily="18" charset="-128"/>
              <a:ea typeface="UD デジタル 教科書体 NK-R" panose="02020400000000000000" pitchFamily="18" charset="-128"/>
            </a:endParaRPr>
          </a:p>
          <a:p>
            <a:pPr marL="216000" indent="-457200" defTabSz="1280160"/>
            <a:r>
              <a:rPr lang="ja-JP" altLang="en-US" sz="1000" dirty="0" smtClean="0">
                <a:solidFill>
                  <a:srgbClr val="FF0000"/>
                </a:solidFill>
                <a:latin typeface="UD デジタル 教科書体 NK-R" panose="02020400000000000000" pitchFamily="18" charset="-128"/>
                <a:ea typeface="UD デジタル 教科書体 NK-R" panose="02020400000000000000" pitchFamily="18" charset="-128"/>
              </a:rPr>
              <a:t>　</a:t>
            </a:r>
            <a:endParaRPr lang="ja-JP" altLang="en-US" sz="1000" dirty="0">
              <a:solidFill>
                <a:srgbClr val="FF0000"/>
              </a:solidFill>
              <a:latin typeface="UD デジタル 教科書体 NK-R" panose="02020400000000000000" pitchFamily="18" charset="-128"/>
              <a:ea typeface="UD デジタル 教科書体 NK-R" panose="02020400000000000000" pitchFamily="18" charset="-128"/>
            </a:endParaRPr>
          </a:p>
          <a:p>
            <a:pPr marL="216000" indent="-457200" defTabSz="1280160"/>
            <a:r>
              <a:rPr lang="en-US" altLang="ja-JP" sz="1600" b="1" dirty="0">
                <a:latin typeface="UD デジタル 教科書体 NK-R" panose="02020400000000000000" pitchFamily="18" charset="-128"/>
                <a:ea typeface="UD デジタル 教科書体 NK-R" panose="02020400000000000000" pitchFamily="18" charset="-128"/>
              </a:rPr>
              <a:t>(2)</a:t>
            </a:r>
            <a:r>
              <a:rPr lang="ja-JP" altLang="en-US" sz="1600" b="1" dirty="0">
                <a:latin typeface="UD デジタル 教科書体 NK-R" panose="02020400000000000000" pitchFamily="18" charset="-128"/>
                <a:ea typeface="UD デジタル 教科書体 NK-R" panose="02020400000000000000" pitchFamily="18" charset="-128"/>
              </a:rPr>
              <a:t>①脱炭素に向けた金融の取組み</a:t>
            </a:r>
          </a:p>
          <a:p>
            <a:pPr marL="216000" indent="-457200" defTabSz="1280160"/>
            <a:r>
              <a:rPr lang="ja-JP" altLang="en-US" sz="1400" dirty="0">
                <a:latin typeface="UD デジタル 教科書体 NK-R" panose="02020400000000000000" pitchFamily="18" charset="-128"/>
                <a:ea typeface="UD デジタル 教科書体 NK-R" panose="02020400000000000000" pitchFamily="18" charset="-128"/>
              </a:rPr>
              <a:t>・	一般府民の参加を促すために、東京都や三重県のように個人向けのグリーンボンドあるいはソーシャルボンドを発行してはどうか</a:t>
            </a:r>
            <a:r>
              <a:rPr lang="ja-JP" altLang="en-US" sz="1400" dirty="0" smtClean="0">
                <a:latin typeface="UD デジタル 教科書体 NK-R" panose="02020400000000000000" pitchFamily="18" charset="-128"/>
                <a:ea typeface="UD デジタル 教科書体 NK-R" panose="02020400000000000000" pitchFamily="18" charset="-128"/>
              </a:rPr>
              <a:t>。</a:t>
            </a:r>
            <a:endParaRPr lang="en-US" altLang="ja-JP" sz="1400" dirty="0" smtClean="0">
              <a:solidFill>
                <a:srgbClr val="FF0000"/>
              </a:solidFill>
              <a:latin typeface="UD デジタル 教科書体 NK-R" panose="02020400000000000000" pitchFamily="18" charset="-128"/>
              <a:ea typeface="UD デジタル 教科書体 NK-R" panose="02020400000000000000" pitchFamily="18" charset="-128"/>
            </a:endParaRPr>
          </a:p>
          <a:p>
            <a:pPr marL="216000" indent="-457200" defTabSz="1280160"/>
            <a:r>
              <a:rPr lang="ja-JP" altLang="en-US" sz="1000" dirty="0" smtClean="0">
                <a:latin typeface="UD デジタル 教科書体 NK-R" panose="02020400000000000000" pitchFamily="18" charset="-128"/>
                <a:ea typeface="UD デジタル 教科書体 NK-R" panose="02020400000000000000" pitchFamily="18" charset="-128"/>
              </a:rPr>
              <a:t>　</a:t>
            </a:r>
            <a:endParaRPr lang="en-US" altLang="ja-JP" sz="1000" dirty="0">
              <a:latin typeface="UD デジタル 教科書体 NK-R" panose="02020400000000000000" pitchFamily="18" charset="-128"/>
              <a:ea typeface="UD デジタル 教科書体 NK-R" panose="02020400000000000000" pitchFamily="18" charset="-128"/>
            </a:endParaRPr>
          </a:p>
          <a:p>
            <a:pPr marL="216000" indent="-457200" defTabSz="1280160"/>
            <a:r>
              <a:rPr lang="en-US" altLang="ja-JP" sz="1600" b="1" dirty="0" smtClean="0">
                <a:latin typeface="UD デジタル 教科書体 NK-R" panose="02020400000000000000" pitchFamily="18" charset="-128"/>
                <a:ea typeface="UD デジタル 教科書体 NK-R" panose="02020400000000000000" pitchFamily="18" charset="-128"/>
              </a:rPr>
              <a:t>(</a:t>
            </a:r>
            <a:r>
              <a:rPr lang="en-US" altLang="ja-JP" sz="1600" b="1" dirty="0">
                <a:latin typeface="UD デジタル 教科書体 NK-R" panose="02020400000000000000" pitchFamily="18" charset="-128"/>
                <a:ea typeface="UD デジタル 教科書体 NK-R" panose="02020400000000000000" pitchFamily="18" charset="-128"/>
              </a:rPr>
              <a:t>2)</a:t>
            </a:r>
            <a:r>
              <a:rPr lang="ja-JP" altLang="en-US" sz="1600" b="1" dirty="0">
                <a:latin typeface="UD デジタル 教科書体 NK-R" panose="02020400000000000000" pitchFamily="18" charset="-128"/>
                <a:ea typeface="UD デジタル 教科書体 NK-R" panose="02020400000000000000" pitchFamily="18" charset="-128"/>
              </a:rPr>
              <a:t>②企業における</a:t>
            </a:r>
            <a:r>
              <a:rPr lang="en-US" altLang="ja-JP" sz="1600" b="1" dirty="0">
                <a:latin typeface="UD デジタル 教科書体 NK-R" panose="02020400000000000000" pitchFamily="18" charset="-128"/>
                <a:ea typeface="UD デジタル 教科書体 NK-R" panose="02020400000000000000" pitchFamily="18" charset="-128"/>
              </a:rPr>
              <a:t>SDGs</a:t>
            </a:r>
            <a:r>
              <a:rPr lang="ja-JP" altLang="en-US" sz="1600" b="1" dirty="0">
                <a:latin typeface="UD デジタル 教科書体 NK-R" panose="02020400000000000000" pitchFamily="18" charset="-128"/>
                <a:ea typeface="UD デジタル 教科書体 NK-R" panose="02020400000000000000" pitchFamily="18" charset="-128"/>
              </a:rPr>
              <a:t>債の発行促進</a:t>
            </a:r>
          </a:p>
          <a:p>
            <a:pPr marL="216000" lvl="0" indent="-457200" defTabSz="1280160">
              <a:defRPr/>
            </a:pPr>
            <a:r>
              <a:rPr lang="ja-JP" altLang="en-US" sz="1400" dirty="0">
                <a:latin typeface="UD デジタル 教科書体 NK-R" panose="02020400000000000000" pitchFamily="18" charset="-128"/>
                <a:ea typeface="UD デジタル 教科書体 NK-R" panose="02020400000000000000" pitchFamily="18" charset="-128"/>
              </a:rPr>
              <a:t>・	ワークショップの開催等を通じた</a:t>
            </a:r>
            <a:r>
              <a:rPr lang="en-US" altLang="ja-JP" sz="1400" dirty="0">
                <a:latin typeface="UD デジタル 教科書体 NK-R" panose="02020400000000000000" pitchFamily="18" charset="-128"/>
                <a:ea typeface="UD デジタル 教科書体 NK-R" panose="02020400000000000000" pitchFamily="18" charset="-128"/>
              </a:rPr>
              <a:t>SDGs</a:t>
            </a:r>
            <a:r>
              <a:rPr lang="ja-JP" altLang="en-US" sz="1400" dirty="0">
                <a:latin typeface="UD デジタル 教科書体 NK-R" panose="02020400000000000000" pitchFamily="18" charset="-128"/>
                <a:ea typeface="UD デジタル 教科書体 NK-R" panose="02020400000000000000" pitchFamily="18" charset="-128"/>
              </a:rPr>
              <a:t>債の発行支援は、今後重要になる</a:t>
            </a:r>
            <a:r>
              <a:rPr lang="ja-JP" altLang="en-US" sz="1400" dirty="0" smtClean="0">
                <a:latin typeface="UD デジタル 教科書体 NK-R" panose="02020400000000000000" pitchFamily="18" charset="-128"/>
                <a:ea typeface="UD デジタル 教科書体 NK-R" panose="02020400000000000000" pitchFamily="18" charset="-128"/>
              </a:rPr>
              <a:t>。</a:t>
            </a:r>
            <a:endParaRPr lang="en-US" altLang="ja-JP" sz="1400" dirty="0">
              <a:solidFill>
                <a:srgbClr val="FF0000"/>
              </a:solidFill>
              <a:latin typeface="UD デジタル 教科書体 NK-R" panose="02020400000000000000" pitchFamily="18" charset="-128"/>
              <a:ea typeface="UD デジタル 教科書体 NK-R" panose="02020400000000000000" pitchFamily="18" charset="-128"/>
            </a:endParaRPr>
          </a:p>
          <a:p>
            <a:pPr marL="216000" lvl="0" indent="-457200" defTabSz="1280160">
              <a:defRPr/>
            </a:pPr>
            <a:r>
              <a:rPr lang="ja-JP" altLang="en-US" sz="1000" dirty="0" smtClean="0">
                <a:latin typeface="UD デジタル 教科書体 NK-R" panose="02020400000000000000" pitchFamily="18" charset="-128"/>
                <a:ea typeface="UD デジタル 教科書体 NK-R" panose="02020400000000000000" pitchFamily="18" charset="-128"/>
              </a:rPr>
              <a:t>　</a:t>
            </a:r>
            <a:endParaRPr lang="ja-JP" altLang="en-US" sz="1000" dirty="0">
              <a:latin typeface="UD デジタル 教科書体 NK-R" panose="02020400000000000000" pitchFamily="18" charset="-128"/>
              <a:ea typeface="UD デジタル 教科書体 NK-R" panose="02020400000000000000" pitchFamily="18" charset="-128"/>
            </a:endParaRPr>
          </a:p>
          <a:p>
            <a:pPr marL="216000" indent="-457200" defTabSz="1280160"/>
            <a:r>
              <a:rPr lang="en-US" altLang="ja-JP" sz="1600" b="1" dirty="0">
                <a:latin typeface="UD デジタル 教科書体 NK-R" panose="02020400000000000000" pitchFamily="18" charset="-128"/>
                <a:ea typeface="UD デジタル 教科書体 NK-R" panose="02020400000000000000" pitchFamily="18" charset="-128"/>
              </a:rPr>
              <a:t>(2)</a:t>
            </a:r>
            <a:r>
              <a:rPr lang="ja-JP" altLang="en-US" sz="1600" b="1" dirty="0">
                <a:latin typeface="UD デジタル 教科書体 NK-R" panose="02020400000000000000" pitchFamily="18" charset="-128"/>
                <a:ea typeface="UD デジタル 教科書体 NK-R" panose="02020400000000000000" pitchFamily="18" charset="-128"/>
              </a:rPr>
              <a:t>③国際基準に準拠した認証ラベリング制度等の検討</a:t>
            </a:r>
          </a:p>
          <a:p>
            <a:pPr marL="216000" lvl="0" indent="-457200" defTabSz="1280160">
              <a:defRPr/>
            </a:pPr>
            <a:r>
              <a:rPr lang="ja-JP" altLang="en-US" sz="1400" dirty="0">
                <a:latin typeface="UD デジタル 教科書体 NK-R" panose="02020400000000000000" pitchFamily="18" charset="-128"/>
                <a:ea typeface="UD デジタル 教科書体 NK-R" panose="02020400000000000000" pitchFamily="18" charset="-128"/>
              </a:rPr>
              <a:t>・	独自の認証ラベリングは国際基準が既にあるため、オリジナルなものは難しい。国際基準＋</a:t>
            </a:r>
            <a:r>
              <a:rPr lang="en-US" altLang="ja-JP" sz="1400" dirty="0">
                <a:latin typeface="UD デジタル 教科書体 NK-R" panose="02020400000000000000" pitchFamily="18" charset="-128"/>
                <a:ea typeface="UD デジタル 教科書体 NK-R" panose="02020400000000000000" pitchFamily="18" charset="-128"/>
              </a:rPr>
              <a:t>α</a:t>
            </a:r>
            <a:r>
              <a:rPr lang="ja-JP" altLang="en-US" sz="1400" dirty="0">
                <a:latin typeface="UD デジタル 教科書体 NK-R" panose="02020400000000000000" pitchFamily="18" charset="-128"/>
                <a:ea typeface="UD デジタル 教科書体 NK-R" panose="02020400000000000000" pitchFamily="18" charset="-128"/>
              </a:rPr>
              <a:t>で、大阪で発行したことのメリットを示すものが作成できる</a:t>
            </a:r>
            <a:r>
              <a:rPr lang="ja-JP" altLang="en-US" sz="1400" dirty="0" smtClean="0">
                <a:latin typeface="UD デジタル 教科書体 NK-R" panose="02020400000000000000" pitchFamily="18" charset="-128"/>
                <a:ea typeface="UD デジタル 教科書体 NK-R" panose="02020400000000000000" pitchFamily="18" charset="-128"/>
              </a:rPr>
              <a:t>とよい。</a:t>
            </a:r>
            <a:endParaRPr lang="en-US" altLang="ja-JP" sz="1400" dirty="0">
              <a:solidFill>
                <a:srgbClr val="FF0000"/>
              </a:solidFill>
              <a:latin typeface="UD デジタル 教科書体 NK-R" panose="02020400000000000000" pitchFamily="18" charset="-128"/>
              <a:ea typeface="UD デジタル 教科書体 NK-R" panose="02020400000000000000" pitchFamily="18" charset="-128"/>
            </a:endParaRPr>
          </a:p>
          <a:p>
            <a:pPr marL="216000" lvl="0" indent="-457200" defTabSz="1280160">
              <a:defRPr/>
            </a:pPr>
            <a:r>
              <a:rPr lang="ja-JP" altLang="en-US" sz="1000" dirty="0" smtClean="0">
                <a:solidFill>
                  <a:srgbClr val="FF0000"/>
                </a:solidFill>
                <a:latin typeface="UD デジタル 教科書体 NK-R" panose="02020400000000000000" pitchFamily="18" charset="-128"/>
                <a:ea typeface="UD デジタル 教科書体 NK-R" panose="02020400000000000000" pitchFamily="18" charset="-128"/>
              </a:rPr>
              <a:t>　</a:t>
            </a:r>
            <a:endParaRPr lang="ja-JP" altLang="en-US" sz="1000" dirty="0">
              <a:solidFill>
                <a:srgbClr val="FF0000"/>
              </a:solidFill>
              <a:latin typeface="UD デジタル 教科書体 NK-R" panose="02020400000000000000" pitchFamily="18" charset="-128"/>
              <a:ea typeface="UD デジタル 教科書体 NK-R" panose="02020400000000000000" pitchFamily="18" charset="-128"/>
            </a:endParaRPr>
          </a:p>
          <a:p>
            <a:pPr marL="216000" indent="-457200" defTabSz="1280160"/>
            <a:r>
              <a:rPr lang="en-US" altLang="ja-JP" sz="1600" b="1" dirty="0">
                <a:latin typeface="UD デジタル 教科書体 NK-R" panose="02020400000000000000" pitchFamily="18" charset="-128"/>
                <a:ea typeface="UD デジタル 教科書体 NK-R" panose="02020400000000000000" pitchFamily="18" charset="-128"/>
              </a:rPr>
              <a:t>(4)</a:t>
            </a:r>
            <a:r>
              <a:rPr lang="ja-JP" altLang="en-US" sz="1600" b="1" dirty="0">
                <a:latin typeface="UD デジタル 教科書体 NK-R" panose="02020400000000000000" pitchFamily="18" charset="-128"/>
                <a:ea typeface="UD デジタル 教科書体 NK-R" panose="02020400000000000000" pitchFamily="18" charset="-128"/>
              </a:rPr>
              <a:t>金融分野における高度人材の育成</a:t>
            </a:r>
          </a:p>
          <a:p>
            <a:pPr marL="216000" lvl="0" indent="-457200" defTabSz="1280160">
              <a:defRPr/>
            </a:pPr>
            <a:r>
              <a:rPr lang="ja-JP" altLang="en-US" sz="1400" dirty="0">
                <a:latin typeface="UD デジタル 教科書体 NK-R" panose="02020400000000000000" pitchFamily="18" charset="-128"/>
                <a:ea typeface="UD デジタル 教科書体 NK-R" panose="02020400000000000000" pitchFamily="18" charset="-128"/>
              </a:rPr>
              <a:t>・	関西大学の取組みについて、今後、ここに掲載されている他のプログラムとの相互協力もできればよい</a:t>
            </a:r>
            <a:r>
              <a:rPr lang="ja-JP" altLang="en-US" sz="1400" dirty="0" smtClean="0">
                <a:latin typeface="UD デジタル 教科書体 NK-R" panose="02020400000000000000" pitchFamily="18" charset="-128"/>
                <a:ea typeface="UD デジタル 教科書体 NK-R" panose="02020400000000000000" pitchFamily="18" charset="-128"/>
              </a:rPr>
              <a:t>。</a:t>
            </a:r>
            <a:endParaRPr lang="en-US" altLang="ja-JP" sz="1400" dirty="0" smtClean="0">
              <a:solidFill>
                <a:srgbClr val="FF0000"/>
              </a:solidFill>
              <a:latin typeface="UD デジタル 教科書体 NK-R" panose="02020400000000000000" pitchFamily="18" charset="-128"/>
              <a:ea typeface="UD デジタル 教科書体 NK-R" panose="02020400000000000000" pitchFamily="18" charset="-128"/>
            </a:endParaRPr>
          </a:p>
          <a:p>
            <a:pPr marL="216000" lvl="0" indent="-457200" defTabSz="1280160">
              <a:defRPr/>
            </a:pPr>
            <a:endParaRPr lang="en-US" altLang="ja-JP" sz="1400" dirty="0" smtClean="0">
              <a:solidFill>
                <a:srgbClr val="FF0000"/>
              </a:solidFill>
              <a:latin typeface="UD デジタル 教科書体 NK-R" panose="02020400000000000000" pitchFamily="18" charset="-128"/>
              <a:ea typeface="UD デジタル 教科書体 NK-R" panose="02020400000000000000" pitchFamily="18" charset="-128"/>
            </a:endParaRPr>
          </a:p>
          <a:p>
            <a:pPr marL="216000" lvl="0" indent="-457200" defTabSz="1280160">
              <a:defRPr/>
            </a:pPr>
            <a:endParaRPr lang="en-US" altLang="ja-JP" sz="1400" dirty="0">
              <a:solidFill>
                <a:srgbClr val="FF0000"/>
              </a:solidFill>
              <a:latin typeface="UD デジタル 教科書体 NK-R" panose="02020400000000000000" pitchFamily="18" charset="-128"/>
              <a:ea typeface="UD デジタル 教科書体 NK-R" panose="02020400000000000000" pitchFamily="18" charset="-128"/>
            </a:endParaRPr>
          </a:p>
          <a:p>
            <a:pPr marL="216000" indent="-457200">
              <a:lnSpc>
                <a:spcPct val="100000"/>
              </a:lnSpc>
            </a:pPr>
            <a:r>
              <a:rPr lang="ja-JP" altLang="en-US" b="1" dirty="0">
                <a:latin typeface="UD デジタル 教科書体 NK-R" panose="02020400000000000000" pitchFamily="18" charset="-128"/>
                <a:ea typeface="UD デジタル 教科書体 NK-R" panose="02020400000000000000" pitchFamily="18" charset="-128"/>
              </a:rPr>
              <a:t>＜共通の取組み＞</a:t>
            </a:r>
            <a:endParaRPr lang="en-US" altLang="ja-JP" b="1" dirty="0">
              <a:latin typeface="UD デジタル 教科書体 NK-R" panose="02020400000000000000" pitchFamily="18" charset="-128"/>
              <a:ea typeface="UD デジタル 教科書体 NK-R" panose="02020400000000000000" pitchFamily="18" charset="-128"/>
            </a:endParaRPr>
          </a:p>
          <a:p>
            <a:pPr marL="216000" indent="-457200">
              <a:lnSpc>
                <a:spcPct val="100000"/>
              </a:lnSpc>
            </a:pPr>
            <a:r>
              <a:rPr lang="ja-JP" altLang="en-US" sz="1000" b="1" dirty="0" smtClean="0">
                <a:latin typeface="UD デジタル 教科書体 NK-R" panose="02020400000000000000" pitchFamily="18" charset="-128"/>
                <a:ea typeface="UD デジタル 教科書体 NK-R" panose="02020400000000000000" pitchFamily="18" charset="-128"/>
              </a:rPr>
              <a:t>　</a:t>
            </a:r>
            <a:endParaRPr lang="en-US" altLang="ja-JP" sz="1000" b="1" dirty="0">
              <a:latin typeface="UD デジタル 教科書体 NK-R" panose="02020400000000000000" pitchFamily="18" charset="-128"/>
              <a:ea typeface="UD デジタル 教科書体 NK-R" panose="02020400000000000000" pitchFamily="18" charset="-128"/>
            </a:endParaRPr>
          </a:p>
          <a:p>
            <a:pPr marL="216000" indent="-457200" defTabSz="1280160"/>
            <a:r>
              <a:rPr lang="en-US" altLang="ja-JP" sz="1600" b="1" dirty="0">
                <a:solidFill>
                  <a:schemeClr val="dk1"/>
                </a:solidFill>
                <a:latin typeface="UD デジタル 教科書体 NK-R" panose="02020400000000000000" pitchFamily="18" charset="-128"/>
                <a:ea typeface="UD デジタル 教科書体 NK-R" panose="02020400000000000000" pitchFamily="18" charset="-128"/>
              </a:rPr>
              <a:t>(1)</a:t>
            </a:r>
            <a:r>
              <a:rPr lang="ja-JP" altLang="en-US" sz="1600" b="1" dirty="0">
                <a:solidFill>
                  <a:schemeClr val="dk1"/>
                </a:solidFill>
                <a:latin typeface="UD デジタル 教科書体 NK-R" panose="02020400000000000000" pitchFamily="18" charset="-128"/>
                <a:ea typeface="UD デジタル 教科書体 NK-R" panose="02020400000000000000" pitchFamily="18" charset="-128"/>
              </a:rPr>
              <a:t>①教育・医療等における環境整備</a:t>
            </a:r>
          </a:p>
          <a:p>
            <a:pPr marL="216000" lvl="0" indent="-457200" defTabSz="1280160">
              <a:defRPr/>
            </a:pPr>
            <a:r>
              <a:rPr lang="ja-JP" altLang="en-US" sz="1400" dirty="0">
                <a:solidFill>
                  <a:schemeClr val="dk1"/>
                </a:solidFill>
                <a:latin typeface="UD デジタル 教科書体 NK-R" panose="02020400000000000000" pitchFamily="18" charset="-128"/>
                <a:ea typeface="UD デジタル 教科書体 NK-R" panose="02020400000000000000" pitchFamily="18" charset="-128"/>
              </a:rPr>
              <a:t>・	グローバル対応としての、多言語対応のホームページの開設を通じた情報発信の強化や国際金融に関するワンストップ窓口が創設されるなど、ユーザーフレンドリーな“仕掛け”が整いつつある</a:t>
            </a:r>
            <a:r>
              <a:rPr lang="ja-JP" altLang="en-US" sz="1400" dirty="0" smtClean="0">
                <a:solidFill>
                  <a:schemeClr val="dk1"/>
                </a:solidFill>
                <a:latin typeface="UD デジタル 教科書体 NK-R" panose="02020400000000000000" pitchFamily="18" charset="-128"/>
                <a:ea typeface="UD デジタル 教科書体 NK-R" panose="02020400000000000000" pitchFamily="18" charset="-128"/>
              </a:rPr>
              <a:t>。</a:t>
            </a:r>
            <a:endParaRPr lang="en-US" altLang="ja-JP" sz="1400" dirty="0">
              <a:solidFill>
                <a:srgbClr val="FF0000"/>
              </a:solidFill>
              <a:latin typeface="UD デジタル 教科書体 NK-R" panose="02020400000000000000" pitchFamily="18" charset="-128"/>
              <a:ea typeface="UD デジタル 教科書体 NK-R" panose="02020400000000000000" pitchFamily="18" charset="-128"/>
            </a:endParaRPr>
          </a:p>
          <a:p>
            <a:pPr marL="216000" lvl="0" indent="-457200" defTabSz="1280160">
              <a:defRPr/>
            </a:pPr>
            <a:r>
              <a:rPr lang="ja-JP" altLang="en-US" sz="1000" dirty="0" smtClean="0">
                <a:solidFill>
                  <a:srgbClr val="FF0000"/>
                </a:solidFill>
                <a:latin typeface="UD デジタル 教科書体 NK-R" panose="02020400000000000000" pitchFamily="18" charset="-128"/>
                <a:ea typeface="UD デジタル 教科書体 NK-R" panose="02020400000000000000" pitchFamily="18" charset="-128"/>
              </a:rPr>
              <a:t>　</a:t>
            </a:r>
            <a:endParaRPr lang="en-US" altLang="ja-JP" sz="1000" dirty="0">
              <a:solidFill>
                <a:srgbClr val="FF0000"/>
              </a:solidFill>
              <a:latin typeface="UD デジタル 教科書体 NK-R" panose="02020400000000000000" pitchFamily="18" charset="-128"/>
              <a:ea typeface="UD デジタル 教科書体 NK-R" panose="02020400000000000000" pitchFamily="18" charset="-128"/>
            </a:endParaRPr>
          </a:p>
          <a:p>
            <a:pPr marL="216000" indent="-457200" defTabSz="1280160"/>
            <a:r>
              <a:rPr lang="en-US" altLang="ja-JP" sz="1600" b="1" dirty="0">
                <a:solidFill>
                  <a:schemeClr val="dk1"/>
                </a:solidFill>
                <a:latin typeface="UD デジタル 教科書体 NK-R" panose="02020400000000000000" pitchFamily="18" charset="-128"/>
                <a:ea typeface="UD デジタル 教科書体 NK-R" panose="02020400000000000000" pitchFamily="18" charset="-128"/>
              </a:rPr>
              <a:t>(5)</a:t>
            </a:r>
            <a:r>
              <a:rPr lang="ja-JP" altLang="en-US" sz="1600" b="1" dirty="0">
                <a:solidFill>
                  <a:schemeClr val="dk1"/>
                </a:solidFill>
                <a:latin typeface="UD デジタル 教科書体 NK-R" panose="02020400000000000000" pitchFamily="18" charset="-128"/>
                <a:ea typeface="UD デジタル 教科書体 NK-R" panose="02020400000000000000" pitchFamily="18" charset="-128"/>
              </a:rPr>
              <a:t>②金融リテラシーや金融知識を有する職員の育成＞</a:t>
            </a:r>
          </a:p>
          <a:p>
            <a:pPr marL="216000" lvl="0" indent="-457200" defTabSz="1280160">
              <a:defRPr/>
            </a:pPr>
            <a:r>
              <a:rPr lang="ja-JP" altLang="en-US" sz="1400" dirty="0">
                <a:solidFill>
                  <a:schemeClr val="dk1"/>
                </a:solidFill>
                <a:latin typeface="UD デジタル 教科書体 NK-R" panose="02020400000000000000" pitchFamily="18" charset="-128"/>
                <a:ea typeface="UD デジタル 教科書体 NK-R" panose="02020400000000000000" pitchFamily="18" charset="-128"/>
              </a:rPr>
              <a:t>・	府・市において職域での金融経済教育を実践するモデルを構築し、その取組みを発信してはどうか</a:t>
            </a:r>
            <a:r>
              <a:rPr lang="ja-JP" altLang="en-US" sz="1400" dirty="0" smtClean="0">
                <a:solidFill>
                  <a:schemeClr val="dk1"/>
                </a:solidFill>
                <a:latin typeface="UD デジタル 教科書体 NK-R" panose="02020400000000000000" pitchFamily="18" charset="-128"/>
                <a:ea typeface="UD デジタル 教科書体 NK-R" panose="02020400000000000000" pitchFamily="18" charset="-128"/>
              </a:rPr>
              <a:t>。</a:t>
            </a:r>
            <a:endParaRPr lang="en-US" altLang="ja-JP" sz="1400" dirty="0">
              <a:solidFill>
                <a:srgbClr val="FF0000"/>
              </a:solidFill>
              <a:latin typeface="UD デジタル 教科書体 NK-R" panose="02020400000000000000" pitchFamily="18" charset="-128"/>
              <a:ea typeface="UD デジタル 教科書体 NK-R" panose="02020400000000000000" pitchFamily="18" charset="-128"/>
            </a:endParaRPr>
          </a:p>
          <a:p>
            <a:pPr marL="216000" lvl="0" indent="-457200" defTabSz="1280160">
              <a:defRPr/>
            </a:pPr>
            <a:r>
              <a:rPr lang="ja-JP" altLang="en-US" sz="1050" dirty="0" smtClean="0">
                <a:solidFill>
                  <a:srgbClr val="FF0000"/>
                </a:solidFill>
                <a:latin typeface="UD デジタル 教科書体 NK-R" panose="02020400000000000000" pitchFamily="18" charset="-128"/>
                <a:ea typeface="UD デジタル 教科書体 NK-R" panose="02020400000000000000" pitchFamily="18" charset="-128"/>
              </a:rPr>
              <a:t>　</a:t>
            </a:r>
            <a:endParaRPr lang="ja-JP" altLang="en-US" sz="1050" dirty="0">
              <a:solidFill>
                <a:srgbClr val="FF0000"/>
              </a:solidFill>
              <a:latin typeface="UD デジタル 教科書体 NK-R" panose="02020400000000000000" pitchFamily="18" charset="-128"/>
              <a:ea typeface="UD デジタル 教科書体 NK-R" panose="02020400000000000000" pitchFamily="18" charset="-128"/>
            </a:endParaRPr>
          </a:p>
          <a:p>
            <a:pPr marL="216000" lvl="0" indent="-457200" defTabSz="1280160">
              <a:defRPr/>
            </a:pPr>
            <a:r>
              <a:rPr lang="ja-JP" altLang="en-US" sz="1400" dirty="0">
                <a:solidFill>
                  <a:schemeClr val="dk1"/>
                </a:solidFill>
                <a:latin typeface="UD デジタル 教科書体 NK-R" panose="02020400000000000000" pitchFamily="18" charset="-128"/>
                <a:ea typeface="UD デジタル 教科書体 NK-R" panose="02020400000000000000" pitchFamily="18" charset="-128"/>
              </a:rPr>
              <a:t>・	大阪府内の教員研修においても取り組めないか</a:t>
            </a:r>
            <a:r>
              <a:rPr lang="ja-JP" altLang="en-US" sz="1400" dirty="0" smtClean="0">
                <a:solidFill>
                  <a:schemeClr val="dk1"/>
                </a:solidFill>
                <a:latin typeface="UD デジタル 教科書体 NK-R" panose="02020400000000000000" pitchFamily="18" charset="-128"/>
                <a:ea typeface="UD デジタル 教科書体 NK-R" panose="02020400000000000000" pitchFamily="18" charset="-128"/>
              </a:rPr>
              <a:t>。</a:t>
            </a:r>
            <a:endParaRPr lang="en-US" altLang="ja-JP" sz="1400" dirty="0">
              <a:solidFill>
                <a:srgbClr val="FF0000"/>
              </a:solidFill>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2444722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x59d4__x54e1__x4f1a__x904b__x55b6__x65b9__x91dd_ xmlns="ac1f43fb-e9e4-4612-89b7-617d43053bba" xsi:nil="true"/>
    <_Flow_SignoffStatus xmlns="ac1f43fb-e9e4-4612-89b7-617d43053bba" xsi:nil="true"/>
    <_x5bfe__x8c61__x30e6__x30fc__x30b6__x30fc_ xmlns="ac1f43fb-e9e4-4612-89b7-617d43053bba" xsi:nil="true"/>
    <_ModernAudienceTargetUserField xmlns="ac1f43fb-e9e4-4612-89b7-617d43053bba">
      <UserInfo>
        <DisplayName/>
        <AccountId xsi:nil="true"/>
        <AccountType/>
      </UserInfo>
    </_ModernAudienceTargetUserField>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1294C6B1A67EFF4B8E96D98C47B9FDFC" ma:contentTypeVersion="18" ma:contentTypeDescription="新しいドキュメントを作成します。" ma:contentTypeScope="" ma:versionID="c6d45406b0ab1b56e6259c13e3df8355">
  <xsd:schema xmlns:xsd="http://www.w3.org/2001/XMLSchema" xmlns:xs="http://www.w3.org/2001/XMLSchema" xmlns:p="http://schemas.microsoft.com/office/2006/metadata/properties" xmlns:ns2="ac1f43fb-e9e4-4612-89b7-617d43053bba" xmlns:ns3="8f4cdcb3-8df3-40bb-aa01-17e691cee2b9" targetNamespace="http://schemas.microsoft.com/office/2006/metadata/properties" ma:root="true" ma:fieldsID="22982a54eafb3b5d035ba3b7ae929205" ns2:_="" ns3:_="">
    <xsd:import namespace="ac1f43fb-e9e4-4612-89b7-617d43053bba"/>
    <xsd:import namespace="8f4cdcb3-8df3-40bb-aa01-17e691cee2b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_x59d4__x54e1__x4f1a__x904b__x55b6__x65b9__x91dd_" minOccurs="0"/>
                <xsd:element ref="ns2:_Flow_SignoffStatus" minOccurs="0"/>
                <xsd:element ref="ns2:_x5bfe__x8c61__x30e6__x30fc__x30b6__x30fc_" minOccurs="0"/>
                <xsd:element ref="ns2:_ModernAudienceTargetUserField" minOccurs="0"/>
                <xsd:element ref="ns2:_ModernAudienceAadObjectId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c1f43fb-e9e4-4612-89b7-617d43053b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_x59d4__x54e1__x4f1a__x904b__x55b6__x65b9__x91dd_" ma:index="20" nillable="true" ma:displayName="委員会運営方針" ma:format="Dropdown" ma:internalName="_x59d4__x54e1__x4f1a__x904b__x55b6__x65b9__x91dd_">
      <xsd:simpleType>
        <xsd:restriction base="dms:Text">
          <xsd:maxLength value="255"/>
        </xsd:restriction>
      </xsd:simpleType>
    </xsd:element>
    <xsd:element name="_Flow_SignoffStatus" ma:index="21" nillable="true" ma:displayName="承認の状態" ma:internalName="_x627f__x8a8d__x306e__x72b6__x614b_">
      <xsd:simpleType>
        <xsd:restriction base="dms:Text"/>
      </xsd:simpleType>
    </xsd:element>
    <xsd:element name="_x5bfe__x8c61__x30e6__x30fc__x30b6__x30fc_" ma:index="22" nillable="true" ma:displayName="対象ユーザー" ma:internalName="_x5bfe__x8c61__x30e6__x30fc__x30b6__x30fc_">
      <xsd:simpleType>
        <xsd:restriction base="dms:Unknown"/>
      </xsd:simpleType>
    </xsd:element>
    <xsd:element name="_ModernAudienceTargetUserField" ma:index="23" nillable="true" ma:displayName="対象ユーザー" ma:list="UserInfo" ma:SharePointGroup="0" ma:internalName="_ModernAudienceTargetUserField"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_ModernAudienceAadObjectIds" ma:index="24" nillable="true" ma:displayName="対象ユーザーの ID" ma:list="{d0764edd-2fb9-4eb5-9f6d-cf763a96966c}" ma:internalName="_ModernAudienceAadObjectIds" ma:readOnly="true" ma:showField="_AadObjectIdForUser" ma:web="8f4cdcb3-8df3-40bb-aa01-17e691cee2b9">
      <xsd:complexType>
        <xsd:complexContent>
          <xsd:extension base="dms:MultiChoiceLookup">
            <xsd:sequence>
              <xsd:element name="Value" type="dms:Lookup" maxOccurs="unbounded" minOccurs="0" nillable="true"/>
            </xsd:sequence>
          </xsd:extension>
        </xsd:complexContent>
      </xsd:complexType>
    </xsd:element>
    <xsd:element name="MediaLengthInSeconds" ma:index="25"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f4cdcb3-8df3-40bb-aa01-17e691cee2b9" elementFormDefault="qualified">
    <xsd:import namespace="http://schemas.microsoft.com/office/2006/documentManagement/types"/>
    <xsd:import namespace="http://schemas.microsoft.com/office/infopath/2007/PartnerControls"/>
    <xsd:element name="SharedWithUsers" ma:index="1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ACE9A2C-4641-498F-928B-D2D1172B2144}">
  <ds:schemaRefs>
    <ds:schemaRef ds:uri="http://purl.org/dc/terms/"/>
    <ds:schemaRef ds:uri="http://purl.org/dc/dcmitype/"/>
    <ds:schemaRef ds:uri="http://purl.org/dc/elements/1.1/"/>
    <ds:schemaRef ds:uri="http://schemas.microsoft.com/office/2006/documentManagement/types"/>
    <ds:schemaRef ds:uri="8f4cdcb3-8df3-40bb-aa01-17e691cee2b9"/>
    <ds:schemaRef ds:uri="http://schemas.microsoft.com/office/infopath/2007/PartnerControls"/>
    <ds:schemaRef ds:uri="ac1f43fb-e9e4-4612-89b7-617d43053bba"/>
    <ds:schemaRef ds:uri="http://schemas.openxmlformats.org/package/2006/metadata/core-propertie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1D8B38FA-3C21-401A-84A1-77C97A551B05}">
  <ds:schemaRefs>
    <ds:schemaRef ds:uri="http://schemas.microsoft.com/sharepoint/v3/contenttype/forms"/>
  </ds:schemaRefs>
</ds:datastoreItem>
</file>

<file path=customXml/itemProps3.xml><?xml version="1.0" encoding="utf-8"?>
<ds:datastoreItem xmlns:ds="http://schemas.openxmlformats.org/officeDocument/2006/customXml" ds:itemID="{252653D2-9D8C-448E-B3B3-18F769CB812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c1f43fb-e9e4-4612-89b7-617d43053bba"/>
    <ds:schemaRef ds:uri="8f4cdcb3-8df3-40bb-aa01-17e691cee2b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11563</TotalTime>
  <Words>675</Words>
  <Application>Microsoft Office PowerPoint</Application>
  <PresentationFormat>ワイド画面</PresentationFormat>
  <Paragraphs>47</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UD デジタル 教科書体 NK-R</vt:lpstr>
      <vt:lpstr>游ゴシック</vt:lpstr>
      <vt:lpstr>游ゴシック Light</vt:lpstr>
      <vt:lpstr>Arial</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国際金融都市OSAKA 戦略骨子素案（事務局作成） </dc:title>
  <cp:lastPrinted>2023-04-11T10:13:16Z</cp:lastPrinted>
  <dcterms:modified xsi:type="dcterms:W3CDTF">2023-04-20T11:26:37Z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0x0101001294C6B1A67EFF4B8E96D98C47B9FDFC</vt:lpwstr>
  </property>
</Properties>
</file>