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96" r:id="rId1"/>
  </p:sldMasterIdLst>
  <p:notesMasterIdLst>
    <p:notesMasterId r:id="rId3"/>
  </p:notesMasterIdLst>
  <p:sldIdLst>
    <p:sldId id="1996" r:id="rId2"/>
  </p:sldIdLst>
  <p:sldSz cx="12192000" cy="7920038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2" name="作成者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494BA"/>
    <a:srgbClr val="3658AE"/>
    <a:srgbClr val="C0ECC6"/>
    <a:srgbClr val="CCFFCC"/>
    <a:srgbClr val="4A66AC"/>
    <a:srgbClr val="5C64B7"/>
    <a:srgbClr val="6666FF"/>
    <a:srgbClr val="B4AEEA"/>
    <a:srgbClr val="9999FF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16D9F66E-5EB9-4882-86FB-DCBF35E3C3E4}" styleName="中間スタイル 4 - アクセント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0A15C55-8517-42AA-B614-E9B94910E393}" styleName="中間スタイル 2 - アクセント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616DA210-FB5B-4158-B5E0-FEB733F419BA}" styleName="スタイル (淡色)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C89EF96-8CEA-46FF-86C4-4CE0E7609802}" styleName="淡色スタイル 3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中間スタイル 1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42" autoAdjust="0"/>
    <p:restoredTop sz="93681" autoAdjust="0"/>
  </p:normalViewPr>
  <p:slideViewPr>
    <p:cSldViewPr snapToGrid="0">
      <p:cViewPr varScale="1">
        <p:scale>
          <a:sx n="45" d="100"/>
          <a:sy n="45" d="100"/>
        </p:scale>
        <p:origin x="1142" y="31"/>
      </p:cViewPr>
      <p:guideLst/>
    </p:cSldViewPr>
  </p:slideViewPr>
  <p:notesTextViewPr>
    <p:cViewPr>
      <p:scale>
        <a:sx n="75" d="100"/>
        <a:sy n="75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2"/>
            <a:ext cx="2949787" cy="498693"/>
          </a:xfrm>
          <a:prstGeom prst="rect">
            <a:avLst/>
          </a:prstGeom>
        </p:spPr>
        <p:txBody>
          <a:bodyPr vert="horz" lIns="91425" tIns="45714" rIns="91425" bIns="45714" rtlCol="0"/>
          <a:lstStyle>
            <a:lvl1pPr algn="r">
              <a:defRPr sz="1200"/>
            </a:lvl1pPr>
          </a:lstStyle>
          <a:p>
            <a:fld id="{062CD0DB-1C42-44FE-9F83-35C64ABE977B}" type="datetimeFigureOut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822325" y="1243013"/>
            <a:ext cx="516255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25" tIns="45714" rIns="91425" bIns="45714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25" tIns="45714" rIns="91425" bIns="45714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7"/>
            <a:ext cx="2949787" cy="498692"/>
          </a:xfrm>
          <a:prstGeom prst="rect">
            <a:avLst/>
          </a:prstGeom>
        </p:spPr>
        <p:txBody>
          <a:bodyPr vert="horz" lIns="91425" tIns="45714" rIns="91425" bIns="45714" rtlCol="0" anchor="b"/>
          <a:lstStyle>
            <a:lvl1pPr algn="r">
              <a:defRPr sz="1200"/>
            </a:lvl1pPr>
          </a:lstStyle>
          <a:p>
            <a:fld id="{E5350FC5-3549-4A86-A2E4-DEB7459DE1C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651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825500" y="1077913"/>
            <a:ext cx="8289925" cy="5386387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154AD5B-4E08-44F9-A660-7B92ED9DC52F}" type="slidenum">
              <a:rPr kumimoji="1" lang="ja-JP" altLang="en-US" smtClean="0"/>
              <a:t>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9838205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296174"/>
            <a:ext cx="10363200" cy="2757347"/>
          </a:xfrm>
        </p:spPr>
        <p:txBody>
          <a:bodyPr anchor="b"/>
          <a:lstStyle>
            <a:lvl1pPr algn="ctr">
              <a:defRPr sz="692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159855"/>
            <a:ext cx="9144000" cy="1912175"/>
          </a:xfrm>
        </p:spPr>
        <p:txBody>
          <a:bodyPr/>
          <a:lstStyle>
            <a:lvl1pPr marL="0" indent="0" algn="ctr">
              <a:buNone/>
              <a:defRPr sz="2772"/>
            </a:lvl1pPr>
            <a:lvl2pPr marL="528020" indent="0" algn="ctr">
              <a:buNone/>
              <a:defRPr sz="2310"/>
            </a:lvl2pPr>
            <a:lvl3pPr marL="1056041" indent="0" algn="ctr">
              <a:buNone/>
              <a:defRPr sz="2079"/>
            </a:lvl3pPr>
            <a:lvl4pPr marL="1584061" indent="0" algn="ctr">
              <a:buNone/>
              <a:defRPr sz="1848"/>
            </a:lvl4pPr>
            <a:lvl5pPr marL="2112081" indent="0" algn="ctr">
              <a:buNone/>
              <a:defRPr sz="1848"/>
            </a:lvl5pPr>
            <a:lvl6pPr marL="2640101" indent="0" algn="ctr">
              <a:buNone/>
              <a:defRPr sz="1848"/>
            </a:lvl6pPr>
            <a:lvl7pPr marL="3168122" indent="0" algn="ctr">
              <a:buNone/>
              <a:defRPr sz="1848"/>
            </a:lvl7pPr>
            <a:lvl8pPr marL="3696142" indent="0" algn="ctr">
              <a:buNone/>
              <a:defRPr sz="1848"/>
            </a:lvl8pPr>
            <a:lvl9pPr marL="4224162" indent="0" algn="ctr">
              <a:buNone/>
              <a:defRPr sz="1848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F3EAA8-F8B7-4D31-9DF1-64B052E94DE6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227171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02C423-E1CA-40E6-B192-FC5650FEE864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7879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421669"/>
            <a:ext cx="2628900" cy="671186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421669"/>
            <a:ext cx="7734300" cy="671186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6C1D1-DAC7-4706-87EF-317170B8CDD0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4408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97F54C-FD43-4B85-87BC-5756A06E57A2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68962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974513"/>
            <a:ext cx="10515600" cy="3294515"/>
          </a:xfrm>
        </p:spPr>
        <p:txBody>
          <a:bodyPr anchor="b"/>
          <a:lstStyle>
            <a:lvl1pPr>
              <a:defRPr sz="6929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5300194"/>
            <a:ext cx="10515600" cy="1732508"/>
          </a:xfrm>
        </p:spPr>
        <p:txBody>
          <a:bodyPr/>
          <a:lstStyle>
            <a:lvl1pPr marL="0" indent="0">
              <a:buNone/>
              <a:defRPr sz="2772">
                <a:solidFill>
                  <a:schemeClr val="tx1"/>
                </a:solidFill>
              </a:defRPr>
            </a:lvl1pPr>
            <a:lvl2pPr marL="528020" indent="0">
              <a:buNone/>
              <a:defRPr sz="2310">
                <a:solidFill>
                  <a:schemeClr val="tx1">
                    <a:tint val="75000"/>
                  </a:schemeClr>
                </a:solidFill>
              </a:defRPr>
            </a:lvl2pPr>
            <a:lvl3pPr marL="1056041" indent="0">
              <a:buNone/>
              <a:defRPr sz="2079">
                <a:solidFill>
                  <a:schemeClr val="tx1">
                    <a:tint val="75000"/>
                  </a:schemeClr>
                </a:solidFill>
              </a:defRPr>
            </a:lvl3pPr>
            <a:lvl4pPr marL="158406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4pPr>
            <a:lvl5pPr marL="211208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5pPr>
            <a:lvl6pPr marL="2640101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6pPr>
            <a:lvl7pPr marL="316812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7pPr>
            <a:lvl8pPr marL="369614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8pPr>
            <a:lvl9pPr marL="4224162" indent="0">
              <a:buNone/>
              <a:defRPr sz="184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2295C-8546-41FF-ABB1-A224FEAEF242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7063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108345"/>
            <a:ext cx="5181600" cy="5025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08345"/>
            <a:ext cx="5181600" cy="502519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7617D0-110C-4C43-84AE-6A5CB9328D3C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5963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21672"/>
            <a:ext cx="10515600" cy="153084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91" y="1941510"/>
            <a:ext cx="5157787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91" y="2893014"/>
            <a:ext cx="5157787" cy="4255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1941510"/>
            <a:ext cx="5183188" cy="951504"/>
          </a:xfrm>
        </p:spPr>
        <p:txBody>
          <a:bodyPr anchor="b"/>
          <a:lstStyle>
            <a:lvl1pPr marL="0" indent="0">
              <a:buNone/>
              <a:defRPr sz="2772" b="1"/>
            </a:lvl1pPr>
            <a:lvl2pPr marL="528020" indent="0">
              <a:buNone/>
              <a:defRPr sz="2310" b="1"/>
            </a:lvl2pPr>
            <a:lvl3pPr marL="1056041" indent="0">
              <a:buNone/>
              <a:defRPr sz="2079" b="1"/>
            </a:lvl3pPr>
            <a:lvl4pPr marL="1584061" indent="0">
              <a:buNone/>
              <a:defRPr sz="1848" b="1"/>
            </a:lvl4pPr>
            <a:lvl5pPr marL="2112081" indent="0">
              <a:buNone/>
              <a:defRPr sz="1848" b="1"/>
            </a:lvl5pPr>
            <a:lvl6pPr marL="2640101" indent="0">
              <a:buNone/>
              <a:defRPr sz="1848" b="1"/>
            </a:lvl6pPr>
            <a:lvl7pPr marL="3168122" indent="0">
              <a:buNone/>
              <a:defRPr sz="1848" b="1"/>
            </a:lvl7pPr>
            <a:lvl8pPr marL="3696142" indent="0">
              <a:buNone/>
              <a:defRPr sz="1848" b="1"/>
            </a:lvl8pPr>
            <a:lvl9pPr marL="4224162" indent="0">
              <a:buNone/>
              <a:defRPr sz="1848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2893014"/>
            <a:ext cx="5183188" cy="42551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FA7EE-8295-4C90-BA9E-E1D3293F574B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2879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96E2AD-029E-43A6-845D-6EE4BE85D465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2951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47094-D717-41C0-B334-5A8EB472AF8F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436100" y="7493104"/>
            <a:ext cx="2743200" cy="421669"/>
          </a:xfrm>
        </p:spPr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685504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528003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1140341"/>
            <a:ext cx="6172200" cy="5628360"/>
          </a:xfrm>
        </p:spPr>
        <p:txBody>
          <a:bodyPr/>
          <a:lstStyle>
            <a:lvl1pPr>
              <a:defRPr sz="3696"/>
            </a:lvl1pPr>
            <a:lvl2pPr>
              <a:defRPr sz="3234"/>
            </a:lvl2pPr>
            <a:lvl3pPr>
              <a:defRPr sz="2772"/>
            </a:lvl3pPr>
            <a:lvl4pPr>
              <a:defRPr sz="2310"/>
            </a:lvl4pPr>
            <a:lvl5pPr>
              <a:defRPr sz="2310"/>
            </a:lvl5pPr>
            <a:lvl6pPr>
              <a:defRPr sz="2310"/>
            </a:lvl6pPr>
            <a:lvl7pPr>
              <a:defRPr sz="2310"/>
            </a:lvl7pPr>
            <a:lvl8pPr>
              <a:defRPr sz="2310"/>
            </a:lvl8pPr>
            <a:lvl9pPr>
              <a:defRPr sz="231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584A77-A7CA-4AF3-AF71-88104C1EAD95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6237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90" y="528003"/>
            <a:ext cx="3932237" cy="1848009"/>
          </a:xfrm>
        </p:spPr>
        <p:txBody>
          <a:bodyPr anchor="b"/>
          <a:lstStyle>
            <a:lvl1pPr>
              <a:defRPr sz="3696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1140341"/>
            <a:ext cx="6172200" cy="5628360"/>
          </a:xfrm>
        </p:spPr>
        <p:txBody>
          <a:bodyPr anchor="t"/>
          <a:lstStyle>
            <a:lvl1pPr marL="0" indent="0">
              <a:buNone/>
              <a:defRPr sz="3696"/>
            </a:lvl1pPr>
            <a:lvl2pPr marL="528020" indent="0">
              <a:buNone/>
              <a:defRPr sz="3234"/>
            </a:lvl2pPr>
            <a:lvl3pPr marL="1056041" indent="0">
              <a:buNone/>
              <a:defRPr sz="2772"/>
            </a:lvl3pPr>
            <a:lvl4pPr marL="1584061" indent="0">
              <a:buNone/>
              <a:defRPr sz="2310"/>
            </a:lvl4pPr>
            <a:lvl5pPr marL="2112081" indent="0">
              <a:buNone/>
              <a:defRPr sz="2310"/>
            </a:lvl5pPr>
            <a:lvl6pPr marL="2640101" indent="0">
              <a:buNone/>
              <a:defRPr sz="2310"/>
            </a:lvl6pPr>
            <a:lvl7pPr marL="3168122" indent="0">
              <a:buNone/>
              <a:defRPr sz="2310"/>
            </a:lvl7pPr>
            <a:lvl8pPr marL="3696142" indent="0">
              <a:buNone/>
              <a:defRPr sz="2310"/>
            </a:lvl8pPr>
            <a:lvl9pPr marL="4224162" indent="0">
              <a:buNone/>
              <a:defRPr sz="231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90" y="2376012"/>
            <a:ext cx="3932237" cy="4401855"/>
          </a:xfrm>
        </p:spPr>
        <p:txBody>
          <a:bodyPr/>
          <a:lstStyle>
            <a:lvl1pPr marL="0" indent="0">
              <a:buNone/>
              <a:defRPr sz="1848"/>
            </a:lvl1pPr>
            <a:lvl2pPr marL="528020" indent="0">
              <a:buNone/>
              <a:defRPr sz="1617"/>
            </a:lvl2pPr>
            <a:lvl3pPr marL="1056041" indent="0">
              <a:buNone/>
              <a:defRPr sz="1386"/>
            </a:lvl3pPr>
            <a:lvl4pPr marL="1584061" indent="0">
              <a:buNone/>
              <a:defRPr sz="1155"/>
            </a:lvl4pPr>
            <a:lvl5pPr marL="2112081" indent="0">
              <a:buNone/>
              <a:defRPr sz="1155"/>
            </a:lvl5pPr>
            <a:lvl6pPr marL="2640101" indent="0">
              <a:buNone/>
              <a:defRPr sz="1155"/>
            </a:lvl6pPr>
            <a:lvl7pPr marL="3168122" indent="0">
              <a:buNone/>
              <a:defRPr sz="1155"/>
            </a:lvl7pPr>
            <a:lvl8pPr marL="3696142" indent="0">
              <a:buNone/>
              <a:defRPr sz="1155"/>
            </a:lvl8pPr>
            <a:lvl9pPr marL="4224162" indent="0">
              <a:buNone/>
              <a:defRPr sz="1155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B59C2-BFAD-435F-B8EE-26668ED76C47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70389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421672"/>
            <a:ext cx="10515600" cy="153084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2108345"/>
            <a:ext cx="10515600" cy="50251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9C9AA4-2807-4B70-A40C-726CD8EB0452}" type="datetime1">
              <a:rPr kumimoji="1" lang="ja-JP" altLang="en-US" smtClean="0"/>
              <a:t>2026/3/27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7340704"/>
            <a:ext cx="41148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7340704"/>
            <a:ext cx="2743200" cy="42166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8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D7096B-8CC7-4070-9FE2-69144C70F00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85858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hdr="0" ftr="0" dt="0"/>
  <p:txStyles>
    <p:titleStyle>
      <a:lvl1pPr algn="l" defTabSz="1056041" rtl="0" eaLnBrk="1" latinLnBrk="0" hangingPunct="1">
        <a:lnSpc>
          <a:spcPct val="90000"/>
        </a:lnSpc>
        <a:spcBef>
          <a:spcPct val="0"/>
        </a:spcBef>
        <a:buNone/>
        <a:defRPr kumimoji="1" sz="5082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4010" indent="-264010" algn="l" defTabSz="1056041" rtl="0" eaLnBrk="1" latinLnBrk="0" hangingPunct="1">
        <a:lnSpc>
          <a:spcPct val="90000"/>
        </a:lnSpc>
        <a:spcBef>
          <a:spcPts val="1155"/>
        </a:spcBef>
        <a:buFont typeface="Arial" panose="020B0604020202020204" pitchFamily="34" charset="0"/>
        <a:buChar char="•"/>
        <a:defRPr kumimoji="1" sz="3234" kern="1200">
          <a:solidFill>
            <a:schemeClr val="tx1"/>
          </a:solidFill>
          <a:latin typeface="+mn-lt"/>
          <a:ea typeface="+mn-ea"/>
          <a:cs typeface="+mn-cs"/>
        </a:defRPr>
      </a:lvl1pPr>
      <a:lvl2pPr marL="792030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772" kern="1200">
          <a:solidFill>
            <a:schemeClr val="tx1"/>
          </a:solidFill>
          <a:latin typeface="+mn-lt"/>
          <a:ea typeface="+mn-ea"/>
          <a:cs typeface="+mn-cs"/>
        </a:defRPr>
      </a:lvl2pPr>
      <a:lvl3pPr marL="132005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310" kern="1200">
          <a:solidFill>
            <a:schemeClr val="tx1"/>
          </a:solidFill>
          <a:latin typeface="+mn-lt"/>
          <a:ea typeface="+mn-ea"/>
          <a:cs typeface="+mn-cs"/>
        </a:defRPr>
      </a:lvl3pPr>
      <a:lvl4pPr marL="184807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376091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90411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43213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96015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488172" indent="-264010" algn="l" defTabSz="1056041" rtl="0" eaLnBrk="1" latinLnBrk="0" hangingPunct="1">
        <a:lnSpc>
          <a:spcPct val="90000"/>
        </a:lnSpc>
        <a:spcBef>
          <a:spcPts val="577"/>
        </a:spcBef>
        <a:buFont typeface="Arial" panose="020B0604020202020204" pitchFamily="34" charset="0"/>
        <a:buChar char="•"/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1pPr>
      <a:lvl2pPr marL="528020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2pPr>
      <a:lvl3pPr marL="105604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3pPr>
      <a:lvl4pPr marL="158406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4pPr>
      <a:lvl5pPr marL="211208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5pPr>
      <a:lvl6pPr marL="2640101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6pPr>
      <a:lvl7pPr marL="316812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7pPr>
      <a:lvl8pPr marL="369614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8pPr>
      <a:lvl9pPr marL="4224162" algn="l" defTabSz="1056041" rtl="0" eaLnBrk="1" latinLnBrk="0" hangingPunct="1">
        <a:defRPr kumimoji="1" sz="207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楕円 62">
            <a:extLst>
              <a:ext uri="{FF2B5EF4-FFF2-40B4-BE49-F238E27FC236}">
                <a16:creationId xmlns:a16="http://schemas.microsoft.com/office/drawing/2014/main" id="{D09569A0-0802-45A5-80E0-FB62FFD2166C}"/>
              </a:ext>
            </a:extLst>
          </p:cNvPr>
          <p:cNvSpPr/>
          <p:nvPr/>
        </p:nvSpPr>
        <p:spPr>
          <a:xfrm>
            <a:off x="1907053" y="1826637"/>
            <a:ext cx="9576444" cy="399520"/>
          </a:xfrm>
          <a:prstGeom prst="ellipse">
            <a:avLst/>
          </a:prstGeom>
          <a:solidFill>
            <a:srgbClr val="FFFF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68" name="テキスト ボックス 67"/>
          <p:cNvSpPr txBox="1"/>
          <p:nvPr/>
        </p:nvSpPr>
        <p:spPr>
          <a:xfrm>
            <a:off x="1965" y="3469"/>
            <a:ext cx="12204000" cy="360137"/>
          </a:xfrm>
          <a:prstGeom prst="rect">
            <a:avLst/>
          </a:prstGeom>
          <a:solidFill>
            <a:srgbClr val="002060"/>
          </a:solidFill>
        </p:spPr>
        <p:txBody>
          <a:bodyPr wrap="square" tIns="0" bIns="0" rtlCol="0" anchor="ctr">
            <a:noAutofit/>
          </a:bodyPr>
          <a:lstStyle/>
          <a:p>
            <a:pPr algn="ctr"/>
            <a:r>
              <a:rPr lang="ja-JP" altLang="en-US" sz="20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国際金融都市ＯＳＡＫＡ戦略（第二期）の概要</a:t>
            </a:r>
            <a:r>
              <a:rPr lang="ja-JP" altLang="en-US" sz="12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 </a:t>
            </a:r>
            <a:r>
              <a:rPr lang="ja-JP" altLang="en-US" sz="2000" b="1" dirty="0">
                <a:solidFill>
                  <a:prstClr val="white"/>
                </a:solidFill>
                <a:latin typeface="UD デジタル 教科書体 NK-B" panose="02020700000000000000" pitchFamily="18" charset="-128"/>
                <a:ea typeface="UD デジタル 教科書体 NK-B" panose="02020700000000000000" pitchFamily="18" charset="-128"/>
              </a:rPr>
              <a:t>（案）</a:t>
            </a:r>
            <a:endParaRPr lang="en-US" altLang="ja-JP" sz="2000" b="1" dirty="0">
              <a:solidFill>
                <a:prstClr val="white"/>
              </a:solidFill>
              <a:latin typeface="UD デジタル 教科書体 NK-B" panose="02020700000000000000" pitchFamily="18" charset="-128"/>
              <a:ea typeface="UD デジタル 教科書体 NK-B" panose="02020700000000000000" pitchFamily="18" charset="-128"/>
            </a:endParaRPr>
          </a:p>
        </p:txBody>
      </p:sp>
      <p:sp>
        <p:nvSpPr>
          <p:cNvPr id="161" name="タイトル 1"/>
          <p:cNvSpPr txBox="1">
            <a:spLocks/>
          </p:cNvSpPr>
          <p:nvPr/>
        </p:nvSpPr>
        <p:spPr>
          <a:xfrm>
            <a:off x="189623" y="926751"/>
            <a:ext cx="2303952" cy="2247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めざす国際金融都市像</a:t>
            </a:r>
          </a:p>
        </p:txBody>
      </p:sp>
      <p:sp>
        <p:nvSpPr>
          <p:cNvPr id="162" name="正方形/長方形 161"/>
          <p:cNvSpPr/>
          <p:nvPr/>
        </p:nvSpPr>
        <p:spPr>
          <a:xfrm>
            <a:off x="2395434" y="952158"/>
            <a:ext cx="4466387" cy="601391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アジア・世界の活力を呼び込み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「金融をテコに発展するグローバル都市」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4" name="正方形/長方形 163"/>
          <p:cNvSpPr/>
          <p:nvPr/>
        </p:nvSpPr>
        <p:spPr>
          <a:xfrm>
            <a:off x="7003994" y="952158"/>
            <a:ext cx="4466387" cy="601391"/>
          </a:xfrm>
          <a:prstGeom prst="rect">
            <a:avLst/>
          </a:prstGeom>
          <a:solidFill>
            <a:schemeClr val="accent5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softEdge rad="31750"/>
          </a:effectLst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先駆けた取組みで世界に挑戦する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　　　　　　　　　　「金融のフロントランナー都市」</a:t>
            </a:r>
            <a:endParaRPr lang="en-US" altLang="ja-JP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5" name="正方形/長方形 164"/>
          <p:cNvSpPr/>
          <p:nvPr/>
        </p:nvSpPr>
        <p:spPr>
          <a:xfrm>
            <a:off x="4209258" y="2564666"/>
            <a:ext cx="3664519" cy="3620229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２．金融のフロントランナー都市</a:t>
            </a:r>
          </a:p>
        </p:txBody>
      </p:sp>
      <p:sp>
        <p:nvSpPr>
          <p:cNvPr id="167" name="テキスト ボックス 166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2266388"/>
            <a:ext cx="5508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取組みの柱</a:t>
            </a:r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と具体的取組み（アクションプラン）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68" name="正方形/長方形 167"/>
          <p:cNvSpPr/>
          <p:nvPr/>
        </p:nvSpPr>
        <p:spPr>
          <a:xfrm>
            <a:off x="325269" y="2558434"/>
            <a:ext cx="3804005" cy="362614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１．金融をテコに発展するグローバル都市</a:t>
            </a:r>
          </a:p>
        </p:txBody>
      </p:sp>
      <p:sp>
        <p:nvSpPr>
          <p:cNvPr id="171" name="テキスト ボックス 170"/>
          <p:cNvSpPr txBox="1"/>
          <p:nvPr/>
        </p:nvSpPr>
        <p:spPr>
          <a:xfrm>
            <a:off x="409936" y="2832233"/>
            <a:ext cx="3629942" cy="3299034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txBody>
          <a:bodyPr wrap="square" lIns="56188" tIns="84282" rIns="56188" rtlCol="0">
            <a:noAutofit/>
          </a:bodyPr>
          <a:lstStyle/>
          <a:p>
            <a:endParaRPr lang="ja-JP" altLang="en-US" sz="936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173" name="テキスト ボックス 172"/>
          <p:cNvSpPr txBox="1"/>
          <p:nvPr/>
        </p:nvSpPr>
        <p:spPr>
          <a:xfrm>
            <a:off x="4286487" y="2845681"/>
            <a:ext cx="3512144" cy="3286351"/>
          </a:xfrm>
          <a:prstGeom prst="rect">
            <a:avLst/>
          </a:prstGeom>
          <a:solidFill>
            <a:schemeClr val="bg1"/>
          </a:solidFill>
          <a:ln w="3175">
            <a:noFill/>
          </a:ln>
        </p:spPr>
        <p:txBody>
          <a:bodyPr wrap="square" lIns="56188" tIns="84282" rIns="56188" rtlCol="0">
            <a:noAutofit/>
          </a:bodyPr>
          <a:lstStyle/>
          <a:p>
            <a:pPr>
              <a:defRPr/>
            </a:pPr>
            <a:r>
              <a:rPr lang="ja-JP" altLang="en-US" sz="936" spc="-36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　　　　　　　　　　　　　　　　　　　　　　　　　　　　　　　　　　　　　　　　　　　　　　　　　　　　 </a:t>
            </a:r>
            <a:endParaRPr lang="en-US" altLang="ja-JP" sz="936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6339153"/>
            <a:ext cx="1077145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取組期間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41" name="テキスト ボックス 40"/>
          <p:cNvSpPr txBox="1"/>
          <p:nvPr/>
        </p:nvSpPr>
        <p:spPr>
          <a:xfrm>
            <a:off x="1197876" y="6377292"/>
            <a:ext cx="10017922" cy="256818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56189" indent="-356799">
              <a:lnSpc>
                <a:spcPts val="1171"/>
              </a:lnSpc>
            </a:pP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第二期活動期：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2026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～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2030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年度（</a:t>
            </a:r>
            <a:r>
              <a:rPr lang="en-US" altLang="ja-JP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SDG</a:t>
            </a:r>
            <a:r>
              <a:rPr lang="ja-JP" altLang="en-US" sz="1100" b="1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ｓ達成目標年度）</a:t>
            </a:r>
            <a:r>
              <a:rPr lang="ja-JP" altLang="en-US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　　　　</a:t>
            </a:r>
            <a:r>
              <a:rPr lang="en-US" altLang="ja-JP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※</a:t>
            </a:r>
            <a:r>
              <a:rPr lang="ja-JP" altLang="en-US" sz="1100" kern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anose="020B0604030504040204" pitchFamily="50" charset="-128"/>
              </a:rPr>
              <a:t>めざす都市像を実現する年度： ２０５０年度（世界におけるカーボンニュートラル目標年度）</a:t>
            </a:r>
            <a:endParaRPr lang="en-US" altLang="ja-JP" sz="1100" kern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anose="020B0604030504040204" pitchFamily="50" charset="-128"/>
            </a:endParaRPr>
          </a:p>
        </p:txBody>
      </p:sp>
      <p:sp>
        <p:nvSpPr>
          <p:cNvPr id="42" name="正方形/長方形 41"/>
          <p:cNvSpPr/>
          <p:nvPr/>
        </p:nvSpPr>
        <p:spPr>
          <a:xfrm>
            <a:off x="168817" y="1684867"/>
            <a:ext cx="11820294" cy="4580466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/>
          </a:p>
        </p:txBody>
      </p:sp>
      <p:sp>
        <p:nvSpPr>
          <p:cNvPr id="43" name="正方形/長方形 42"/>
          <p:cNvSpPr/>
          <p:nvPr/>
        </p:nvSpPr>
        <p:spPr>
          <a:xfrm>
            <a:off x="165023" y="6353618"/>
            <a:ext cx="11830210" cy="1531161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/>
          </a:p>
        </p:txBody>
      </p:sp>
      <p:sp>
        <p:nvSpPr>
          <p:cNvPr id="22" name="タイトル 1"/>
          <p:cNvSpPr txBox="1">
            <a:spLocks/>
          </p:cNvSpPr>
          <p:nvPr/>
        </p:nvSpPr>
        <p:spPr>
          <a:xfrm>
            <a:off x="189623" y="502381"/>
            <a:ext cx="2160000" cy="224776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戦略の趣旨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1420593" y="493532"/>
            <a:ext cx="10093442" cy="500987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金融面での日本のレジリエンス強化に資するとともに、「経済の血液」とも言われる金融機能の強化を図り、大阪・関西経済の成長・発展に向けた</a:t>
            </a:r>
            <a:endParaRPr lang="en-US" altLang="ja-JP" sz="13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68566" indent="-356799"/>
            <a:r>
              <a:rPr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柱とするため、独自の個性・機能を持つ国際金融都市の形成をめざす。</a:t>
            </a:r>
            <a:r>
              <a:rPr kumimoji="1" lang="ja-JP" altLang="en-US" sz="13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endParaRPr lang="ja-JP" altLang="en-US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173467" y="447818"/>
            <a:ext cx="11820294" cy="1150340"/>
          </a:xfrm>
          <a:prstGeom prst="rect">
            <a:avLst/>
          </a:pr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405">
              <a:solidFill>
                <a:schemeClr val="tx1"/>
              </a:solidFill>
            </a:endParaRPr>
          </a:p>
        </p:txBody>
      </p:sp>
      <p:sp>
        <p:nvSpPr>
          <p:cNvPr id="50" name="正方形/長方形 49"/>
          <p:cNvSpPr/>
          <p:nvPr/>
        </p:nvSpPr>
        <p:spPr>
          <a:xfrm>
            <a:off x="7939773" y="2564711"/>
            <a:ext cx="3937603" cy="362018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kumimoji="1" lang="ja-JP" altLang="en-US" sz="16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１、２に共通する取組み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016413" y="2828747"/>
            <a:ext cx="3785498" cy="3286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tIns="84282" rtlCol="0">
            <a:noAutofit/>
          </a:bodyPr>
          <a:lstStyle/>
          <a:p>
            <a:pPr lvl="0"/>
            <a:endParaRPr lang="ja-JP" altLang="en-US" sz="936" spc="-36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CF33E91A-D645-4F28-ACDE-0A3E99091C7E}"/>
              </a:ext>
            </a:extLst>
          </p:cNvPr>
          <p:cNvSpPr txBox="1"/>
          <p:nvPr/>
        </p:nvSpPr>
        <p:spPr>
          <a:xfrm>
            <a:off x="189623" y="6608230"/>
            <a:ext cx="1152000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1600" b="1" u="sng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戦略目標</a:t>
            </a:r>
            <a:endParaRPr lang="ja-JP" altLang="ja-JP" sz="1600" b="1" u="sng" dirty="0">
              <a:solidFill>
                <a:srgbClr val="FF0000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2" name="正方形/長方形 61"/>
          <p:cNvSpPr/>
          <p:nvPr/>
        </p:nvSpPr>
        <p:spPr>
          <a:xfrm>
            <a:off x="1437709" y="6611212"/>
            <a:ext cx="3222326" cy="12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2999" indent="-222999">
              <a:buFont typeface="Wingdings" panose="05000000000000000000" pitchFamily="2" charset="2"/>
              <a:buChar char="Ø"/>
            </a:pPr>
            <a:endParaRPr lang="ja-JP" altLang="en-US" sz="1249" dirty="0">
              <a:solidFill>
                <a:schemeClr val="tx1"/>
              </a:solidFill>
            </a:endParaRPr>
          </a:p>
        </p:txBody>
      </p:sp>
      <p:sp>
        <p:nvSpPr>
          <p:cNvPr id="66" name="テキスト ボックス 65"/>
          <p:cNvSpPr txBox="1"/>
          <p:nvPr/>
        </p:nvSpPr>
        <p:spPr>
          <a:xfrm>
            <a:off x="1443479" y="6632915"/>
            <a:ext cx="3147572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スタートアップ等への投資・協業促進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・ビジネスマッチングイベント等の参加者数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（うち投資家数、フィンテック数　</a:t>
            </a:r>
            <a:r>
              <a:rPr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把握できたもの）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・英語対応のビジネスマッチングイベント数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・ビジネスマッチング数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（大阪府市事業）</a:t>
            </a:r>
            <a:endParaRPr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en-US" altLang="ja-JP" sz="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金融経済教育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kumimoji="1" lang="ja-JP" altLang="en-US" sz="1000" dirty="0">
                <a:solidFill>
                  <a:schemeClr val="tx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・金融経済教育推進ネットワークによる講座・イベント数</a:t>
            </a:r>
            <a:endParaRPr lang="ja-JP" altLang="en-US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71" name="テキスト ボックス 70"/>
          <p:cNvSpPr txBox="1"/>
          <p:nvPr/>
        </p:nvSpPr>
        <p:spPr>
          <a:xfrm>
            <a:off x="1281017" y="6611212"/>
            <a:ext cx="187285" cy="1224000"/>
          </a:xfrm>
          <a:prstGeom prst="roundRect">
            <a:avLst/>
          </a:prstGeom>
          <a:solidFill>
            <a:schemeClr val="accent1"/>
          </a:solidFill>
        </p:spPr>
        <p:txBody>
          <a:bodyPr vert="eaVert" wrap="square" lIns="0" tIns="0" rIns="0" bIns="0" rtlCol="0" anchor="ctr" anchorCtr="1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活 動 指 標</a:t>
            </a: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B91A0CE0-CD8A-436A-A6CF-F92DAE85A320}"/>
              </a:ext>
            </a:extLst>
          </p:cNvPr>
          <p:cNvSpPr/>
          <p:nvPr/>
        </p:nvSpPr>
        <p:spPr>
          <a:xfrm>
            <a:off x="445023" y="3019225"/>
            <a:ext cx="3502237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5E7E40C-7C0E-482C-BB04-3796FDAE26AE}"/>
              </a:ext>
            </a:extLst>
          </p:cNvPr>
          <p:cNvSpPr txBox="1"/>
          <p:nvPr/>
        </p:nvSpPr>
        <p:spPr>
          <a:xfrm>
            <a:off x="343281" y="2858007"/>
            <a:ext cx="3672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）スタートアップ等への国内外からの投資・協業促進</a:t>
            </a:r>
            <a:endParaRPr lang="en-US" altLang="ja-JP" sz="12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DBD51224-CBDD-4916-B378-8B19221A3E91}"/>
              </a:ext>
            </a:extLst>
          </p:cNvPr>
          <p:cNvSpPr txBox="1"/>
          <p:nvPr/>
        </p:nvSpPr>
        <p:spPr>
          <a:xfrm>
            <a:off x="473742" y="3110964"/>
            <a:ext cx="3527161" cy="2086036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・企業誘致や投資促進に向けた国内外金融系企業等への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戦略的なプロモーション活動の実施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・スタートアップ、中堅・中小企業等とベンチャーキャピタル・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プライベートエクイティ等との出会いの場の創出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・投資家の招へいの実施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・万博で披露された先端技術の実装化等支援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・大阪に進出した金融系企業と在阪企業との協業促進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・アセットオーナーの大阪への投資機運醸成及び誘致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・テーマを特化した官民連携によるベンチャーキャピタルファンド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を含む多面的な資金供給方法の検討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・税制や規制緩和に関する国への働きかけ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（オープンイノベーション促進税制やエンジェル税制における拡充等）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・スタートアップの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EXIT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IPO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、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M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＆</a:t>
            </a:r>
            <a:r>
              <a:rPr lang="en-US" altLang="ja-JP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A</a:t>
            </a:r>
            <a:r>
              <a:rPr lang="ja-JP" altLang="en-US" sz="9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、セカンダリー等）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の支援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CFB9B476-156D-417F-B77D-4197BB2EE828}"/>
              </a:ext>
            </a:extLst>
          </p:cNvPr>
          <p:cNvSpPr txBox="1"/>
          <p:nvPr/>
        </p:nvSpPr>
        <p:spPr>
          <a:xfrm>
            <a:off x="449645" y="5583191"/>
            <a:ext cx="3609155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誘致インセンティブによる金融系外国企業等の拠点設立支援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96661" indent="-356799">
              <a:defRPr/>
            </a:pP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・金融機関等のデュアルオペレーションが可能な大阪拠点等設置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marL="196661" indent="-356799">
              <a:defRPr/>
            </a:pP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 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（データセンター、ミドル・バックオフィス等を含む）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に向けた働きかけ</a:t>
            </a:r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E472EE46-A486-4B6D-88D0-CF9C24BF40F6}"/>
              </a:ext>
            </a:extLst>
          </p:cNvPr>
          <p:cNvSpPr/>
          <p:nvPr/>
        </p:nvSpPr>
        <p:spPr>
          <a:xfrm>
            <a:off x="435285" y="5328284"/>
            <a:ext cx="34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8294B901-7E3A-4556-BC6C-B0753CAD395C}"/>
              </a:ext>
            </a:extLst>
          </p:cNvPr>
          <p:cNvSpPr/>
          <p:nvPr/>
        </p:nvSpPr>
        <p:spPr>
          <a:xfrm>
            <a:off x="693560" y="5519184"/>
            <a:ext cx="2592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7BC85855-1A87-4E01-9998-7177F8E590F7}"/>
              </a:ext>
            </a:extLst>
          </p:cNvPr>
          <p:cNvSpPr txBox="1"/>
          <p:nvPr/>
        </p:nvSpPr>
        <p:spPr>
          <a:xfrm>
            <a:off x="338136" y="5180969"/>
            <a:ext cx="3602821" cy="47020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</a:t>
            </a:r>
            <a: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2</a:t>
            </a: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）レジリエンス向上の観点を含めた副首都・大阪の</a:t>
            </a:r>
            <a:b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</a:br>
            <a:r>
              <a:rPr lang="en-US" altLang="ja-JP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  </a:t>
            </a:r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実現に資する金融系企業等の集積促進</a:t>
            </a: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32E1C8A2-953F-43A1-B096-86FCE1AFD3EB}"/>
              </a:ext>
            </a:extLst>
          </p:cNvPr>
          <p:cNvSpPr txBox="1"/>
          <p:nvPr/>
        </p:nvSpPr>
        <p:spPr>
          <a:xfrm>
            <a:off x="4336991" y="3123794"/>
            <a:ext cx="3356686" cy="179364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・新たなデリバティブ商品の検討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・金融商品に係る所得課税の損益通算範囲の拡大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（デリバティブ取引追加）等に向けた働きかけ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・セキュリティトークンを活用した社債・商品の拡大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・新たな金融インフラを活用した市場取引の高度化による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取引促進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・行政によるグリーンボンド等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ESG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債の発行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・脱炭素に取り組む企業への低利融資等サステナブル金融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による支援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ESG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債の積極的引受、ワークショップ開催や運用資産に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おける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SDGs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重視を通じた発行支援</a:t>
            </a:r>
          </a:p>
        </p:txBody>
      </p:sp>
      <p:sp>
        <p:nvSpPr>
          <p:cNvPr id="52" name="テキスト ボックス 51">
            <a:extLst>
              <a:ext uri="{FF2B5EF4-FFF2-40B4-BE49-F238E27FC236}">
                <a16:creationId xmlns:a16="http://schemas.microsoft.com/office/drawing/2014/main" id="{6C608D8E-7C14-451B-8332-1D86DF8D607F}"/>
              </a:ext>
            </a:extLst>
          </p:cNvPr>
          <p:cNvSpPr txBox="1"/>
          <p:nvPr/>
        </p:nvSpPr>
        <p:spPr>
          <a:xfrm>
            <a:off x="4336991" y="5267174"/>
            <a:ext cx="3527161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・金融サービス等実証実験の支援と規制緩和ニーズの把握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・金融ライセンスにかかる実証実験等の規制緩和の働きかけ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・フィンテック・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Web3 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ビジネスに関する知見共有・普及　　</a:t>
            </a:r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26E57917-F1DB-4072-95D0-D23B1A578801}"/>
              </a:ext>
            </a:extLst>
          </p:cNvPr>
          <p:cNvSpPr txBox="1"/>
          <p:nvPr/>
        </p:nvSpPr>
        <p:spPr>
          <a:xfrm>
            <a:off x="8056967" y="3291911"/>
            <a:ext cx="3527161" cy="562542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・学校・企業等と金融機関等をつなぐコンソーシアムの運営に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よる金融経済教育の実施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・大学等高等教育における金融・起業・テクノロジー教育の実施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48247503-DFEB-42A5-95FA-3F8EB457140E}"/>
              </a:ext>
            </a:extLst>
          </p:cNvPr>
          <p:cNvSpPr txBox="1"/>
          <p:nvPr/>
        </p:nvSpPr>
        <p:spPr>
          <a:xfrm>
            <a:off x="8040156" y="4064741"/>
            <a:ext cx="3860717" cy="1024207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・高度外国人材のニーズを踏まえたインターナショナルスクールの誘致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・英語対応ワンストップ窓口・士業コンソーシアムの運営、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拠点開設サポートオフィスへの人材派遣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・在留資格等に関する金融・資産運用特区の活用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・国への法人税（国税）の軽減措置等の働きかけ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・外国人の安全・安心につながる防災情報の発信　</a:t>
            </a: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BE9C8049-8CA4-44E7-9EC2-C460D66151B1}"/>
              </a:ext>
            </a:extLst>
          </p:cNvPr>
          <p:cNvSpPr txBox="1"/>
          <p:nvPr/>
        </p:nvSpPr>
        <p:spPr>
          <a:xfrm>
            <a:off x="8064013" y="5284748"/>
            <a:ext cx="3527161" cy="87031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・在外公館・政府系機関・自治体事務所や民間ネットワークなど</a:t>
            </a:r>
            <a:endParaRPr lang="en-US" altLang="ja-JP" sz="1000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を活用した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PR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活動 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・多言語対応ホームページや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SNS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等による情報発信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・海外メディアを活用した情報発信</a:t>
            </a:r>
          </a:p>
          <a:p>
            <a:pPr marL="196661" indent="-356799">
              <a:defRPr/>
            </a:pP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・海外金融都市との</a:t>
            </a:r>
            <a:r>
              <a:rPr lang="en-US" altLang="ja-JP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MOU</a:t>
            </a:r>
            <a:r>
              <a:rPr lang="ja-JP" altLang="en-US" sz="1000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締結等による連携　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16B9454E-6AF6-4A52-B2CD-DAB2E50D921A}"/>
              </a:ext>
            </a:extLst>
          </p:cNvPr>
          <p:cNvSpPr/>
          <p:nvPr/>
        </p:nvSpPr>
        <p:spPr>
          <a:xfrm>
            <a:off x="8072002" y="4010496"/>
            <a:ext cx="3672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1C80EBDF-B607-4ACC-BC27-27B6E691BE49}"/>
              </a:ext>
            </a:extLst>
          </p:cNvPr>
          <p:cNvSpPr/>
          <p:nvPr/>
        </p:nvSpPr>
        <p:spPr>
          <a:xfrm>
            <a:off x="8349594" y="3207571"/>
            <a:ext cx="25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4" name="正方形/長方形 63">
            <a:extLst>
              <a:ext uri="{FF2B5EF4-FFF2-40B4-BE49-F238E27FC236}">
                <a16:creationId xmlns:a16="http://schemas.microsoft.com/office/drawing/2014/main" id="{0620FDC7-2FFA-4EF3-AFFF-F3F83C480B29}"/>
              </a:ext>
            </a:extLst>
          </p:cNvPr>
          <p:cNvSpPr/>
          <p:nvPr/>
        </p:nvSpPr>
        <p:spPr>
          <a:xfrm>
            <a:off x="8055544" y="5230461"/>
            <a:ext cx="360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9" name="正方形/長方形 78">
            <a:extLst>
              <a:ext uri="{FF2B5EF4-FFF2-40B4-BE49-F238E27FC236}">
                <a16:creationId xmlns:a16="http://schemas.microsoft.com/office/drawing/2014/main" id="{F51C3E9D-E361-491F-8612-B92826E2D069}"/>
              </a:ext>
            </a:extLst>
          </p:cNvPr>
          <p:cNvSpPr/>
          <p:nvPr/>
        </p:nvSpPr>
        <p:spPr>
          <a:xfrm>
            <a:off x="4327913" y="3036159"/>
            <a:ext cx="3420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8" name="正方形/長方形 77">
            <a:extLst>
              <a:ext uri="{FF2B5EF4-FFF2-40B4-BE49-F238E27FC236}">
                <a16:creationId xmlns:a16="http://schemas.microsoft.com/office/drawing/2014/main" id="{A0518D8C-AABB-453A-B198-13DB4371951F}"/>
              </a:ext>
            </a:extLst>
          </p:cNvPr>
          <p:cNvSpPr/>
          <p:nvPr/>
        </p:nvSpPr>
        <p:spPr>
          <a:xfrm>
            <a:off x="8081891" y="3021601"/>
            <a:ext cx="2988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BDD8D8C6-9CBB-4A96-8967-77B6C7ED0C0E}"/>
              </a:ext>
            </a:extLst>
          </p:cNvPr>
          <p:cNvSpPr/>
          <p:nvPr/>
        </p:nvSpPr>
        <p:spPr>
          <a:xfrm>
            <a:off x="4327913" y="5202510"/>
            <a:ext cx="1908000" cy="9023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24D9922C-B606-4C91-A713-EB8F6584DF1C}"/>
              </a:ext>
            </a:extLst>
          </p:cNvPr>
          <p:cNvSpPr txBox="1"/>
          <p:nvPr/>
        </p:nvSpPr>
        <p:spPr>
          <a:xfrm>
            <a:off x="4209795" y="2874941"/>
            <a:ext cx="3672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（１）エッジの効いた先駆的な金融商品・市場等の形成 </a:t>
            </a:r>
          </a:p>
        </p:txBody>
      </p:sp>
      <p:sp>
        <p:nvSpPr>
          <p:cNvPr id="53" name="テキスト ボックス 52">
            <a:extLst>
              <a:ext uri="{FF2B5EF4-FFF2-40B4-BE49-F238E27FC236}">
                <a16:creationId xmlns:a16="http://schemas.microsoft.com/office/drawing/2014/main" id="{F5EDB093-A578-4015-8930-D7E3F0E64828}"/>
              </a:ext>
            </a:extLst>
          </p:cNvPr>
          <p:cNvSpPr txBox="1"/>
          <p:nvPr/>
        </p:nvSpPr>
        <p:spPr>
          <a:xfrm>
            <a:off x="7966493" y="2858007"/>
            <a:ext cx="3332881" cy="470209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lvl="0"/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（１）金融リテラシー向上につながる取組の推進</a:t>
            </a:r>
            <a:endParaRPr lang="en-US" altLang="ja-JP" sz="1200" b="1" kern="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  <a:cs typeface="Meiryo UI" pitchFamily="50" charset="-128"/>
            </a:endParaRPr>
          </a:p>
          <a:p>
            <a:pPr lvl="0"/>
            <a:r>
              <a:rPr lang="ja-JP" altLang="en-US" sz="1200" b="1" kern="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  <a:cs typeface="Meiryo UI" pitchFamily="50" charset="-128"/>
              </a:rPr>
              <a:t>　　　　及び金融分野における高度人材の育成</a:t>
            </a:r>
          </a:p>
        </p:txBody>
      </p:sp>
      <p:sp>
        <p:nvSpPr>
          <p:cNvPr id="49" name="テキスト ボックス 48">
            <a:extLst>
              <a:ext uri="{FF2B5EF4-FFF2-40B4-BE49-F238E27FC236}">
                <a16:creationId xmlns:a16="http://schemas.microsoft.com/office/drawing/2014/main" id="{E005DADC-BC03-4BAA-A54A-9B47FFE13268}"/>
              </a:ext>
            </a:extLst>
          </p:cNvPr>
          <p:cNvSpPr txBox="1"/>
          <p:nvPr/>
        </p:nvSpPr>
        <p:spPr>
          <a:xfrm>
            <a:off x="4209795" y="5054659"/>
            <a:ext cx="212400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（２）金融イノベーションの促進</a:t>
            </a: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836E6BE3-47C8-4625-B759-5B5A3B4D0E23}"/>
              </a:ext>
            </a:extLst>
          </p:cNvPr>
          <p:cNvSpPr txBox="1"/>
          <p:nvPr/>
        </p:nvSpPr>
        <p:spPr>
          <a:xfrm>
            <a:off x="7929894" y="3852225"/>
            <a:ext cx="3864360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</a:t>
            </a:r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）海外投資家等を惹きつける生活・ビジネス環境の整備　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863A9860-699B-41C3-94ED-BA9EEA601C3C}"/>
              </a:ext>
            </a:extLst>
          </p:cNvPr>
          <p:cNvSpPr txBox="1"/>
          <p:nvPr/>
        </p:nvSpPr>
        <p:spPr>
          <a:xfrm>
            <a:off x="7936816" y="5072232"/>
            <a:ext cx="3940561" cy="285544"/>
          </a:xfrm>
          <a:prstGeom prst="rect">
            <a:avLst/>
          </a:prstGeom>
          <a:noFill/>
          <a:ln>
            <a:noFill/>
          </a:ln>
        </p:spPr>
        <p:txBody>
          <a:bodyPr wrap="square" lIns="84282" tIns="49951" rIns="84282" bIns="49951" rtlCol="0">
            <a:spAutoFit/>
          </a:bodyPr>
          <a:lstStyle/>
          <a:p>
            <a:pPr marL="168566" indent="-356799"/>
            <a:r>
              <a:rPr lang="ja-JP" altLang="en-US" sz="12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（３）国内外に向けた戦略的な広報の推進・海外との連携</a:t>
            </a:r>
          </a:p>
        </p:txBody>
      </p:sp>
      <p:sp>
        <p:nvSpPr>
          <p:cNvPr id="82" name="正方形/長方形 81">
            <a:extLst>
              <a:ext uri="{FF2B5EF4-FFF2-40B4-BE49-F238E27FC236}">
                <a16:creationId xmlns:a16="http://schemas.microsoft.com/office/drawing/2014/main" id="{66A42E17-E2D0-45B3-B69D-4B755271A2D8}"/>
              </a:ext>
            </a:extLst>
          </p:cNvPr>
          <p:cNvSpPr/>
          <p:nvPr/>
        </p:nvSpPr>
        <p:spPr>
          <a:xfrm>
            <a:off x="4942272" y="6611212"/>
            <a:ext cx="6908856" cy="122400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22999" indent="-222999">
              <a:buFont typeface="Wingdings" panose="05000000000000000000" pitchFamily="2" charset="2"/>
              <a:buChar char="Ø"/>
            </a:pPr>
            <a:endParaRPr lang="ja-JP" altLang="en-US" sz="1249" dirty="0">
              <a:solidFill>
                <a:schemeClr val="tx1"/>
              </a:solidFill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1CDE77A5-192C-482D-96D7-74780146CCD7}"/>
              </a:ext>
            </a:extLst>
          </p:cNvPr>
          <p:cNvSpPr txBox="1"/>
          <p:nvPr/>
        </p:nvSpPr>
        <p:spPr>
          <a:xfrm>
            <a:off x="9497286" y="6639582"/>
            <a:ext cx="2195986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環境整備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・高度外国人材のニーズを踏まえた</a:t>
            </a:r>
            <a:b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インターナショナルスクール誘致：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　小中高等学校相当の全教育課程</a:t>
            </a:r>
          </a:p>
          <a:p>
            <a:endParaRPr lang="ja-JP" altLang="en-US" sz="4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広報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・海外メディア紹介数：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SNS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フォロワー数：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5,000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人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B055973B-D719-4801-9100-2905964C15EF}"/>
              </a:ext>
            </a:extLst>
          </p:cNvPr>
          <p:cNvSpPr txBox="1"/>
          <p:nvPr/>
        </p:nvSpPr>
        <p:spPr>
          <a:xfrm>
            <a:off x="5041042" y="6639582"/>
            <a:ext cx="4333923" cy="12464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投資・協業促進、金融系企業等集積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・金融系外国企業等の誘致数：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50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社（第一期からの集積数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80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社）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・スタートアップの資金調達額：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1,600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億円、海外からの資金調達件数：１０件、　　</a:t>
            </a:r>
            <a:endParaRPr lang="en-US" altLang="ja-JP" sz="10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スタートアップ創出数：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1,200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社</a:t>
            </a:r>
            <a:r>
              <a:rPr lang="ja-JP" altLang="en-US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lang="en-US" altLang="ja-JP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※</a:t>
            </a:r>
            <a:r>
              <a:rPr lang="ja-JP" altLang="en-US" sz="1000" baseline="30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）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b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　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(※)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大阪・京都・ひょうご神戸コンソーシアムの第２期計画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KPI(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大阪府値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)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を活用、 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2025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2029</a:t>
            </a:r>
            <a:r>
              <a:rPr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年度累計</a:t>
            </a:r>
            <a:endParaRPr lang="en-US" altLang="ja-JP" sz="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endParaRPr lang="ja-JP" altLang="en-US" sz="6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【</a:t>
            </a:r>
            <a:r>
              <a:rPr lang="ja-JP" altLang="en-US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金融イノベーション促進</a:t>
            </a:r>
            <a:r>
              <a:rPr lang="en-US" altLang="ja-JP" sz="10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】</a:t>
            </a:r>
          </a:p>
          <a:p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　・新たな金融サービスに係る実証実験数：</a:t>
            </a:r>
            <a:r>
              <a:rPr lang="en-US" altLang="ja-JP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10</a:t>
            </a:r>
            <a:r>
              <a:rPr lang="ja-JP" altLang="en-US" sz="10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件</a:t>
            </a:r>
          </a:p>
        </p:txBody>
      </p:sp>
      <p:sp>
        <p:nvSpPr>
          <p:cNvPr id="83" name="テキスト ボックス 82">
            <a:extLst>
              <a:ext uri="{FF2B5EF4-FFF2-40B4-BE49-F238E27FC236}">
                <a16:creationId xmlns:a16="http://schemas.microsoft.com/office/drawing/2014/main" id="{EF1578C0-DF77-4E0E-B42C-B8E2E144FB55}"/>
              </a:ext>
            </a:extLst>
          </p:cNvPr>
          <p:cNvSpPr txBox="1"/>
          <p:nvPr/>
        </p:nvSpPr>
        <p:spPr>
          <a:xfrm>
            <a:off x="4878491" y="6611212"/>
            <a:ext cx="187285" cy="1224000"/>
          </a:xfrm>
          <a:prstGeom prst="roundRect">
            <a:avLst/>
          </a:prstGeom>
          <a:solidFill>
            <a:schemeClr val="accent1"/>
          </a:solidFill>
        </p:spPr>
        <p:txBody>
          <a:bodyPr vert="eaVert" wrap="square" lIns="0" tIns="0" rIns="0" bIns="0" rtlCol="0" anchor="ctr" anchorCtr="1">
            <a:spAutoFit/>
          </a:bodyPr>
          <a:lstStyle/>
          <a:p>
            <a:r>
              <a:rPr kumimoji="1" lang="ja-JP" altLang="en-US" sz="1100" b="1" dirty="0">
                <a:solidFill>
                  <a:schemeClr val="bg1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目　　　標</a:t>
            </a:r>
          </a:p>
        </p:txBody>
      </p:sp>
      <p:sp>
        <p:nvSpPr>
          <p:cNvPr id="84" name="テキスト ボックス 83">
            <a:extLst>
              <a:ext uri="{FF2B5EF4-FFF2-40B4-BE49-F238E27FC236}">
                <a16:creationId xmlns:a16="http://schemas.microsoft.com/office/drawing/2014/main" id="{97F04871-8A41-4A3D-8C50-DD3529CB880E}"/>
              </a:ext>
            </a:extLst>
          </p:cNvPr>
          <p:cNvSpPr txBox="1"/>
          <p:nvPr/>
        </p:nvSpPr>
        <p:spPr>
          <a:xfrm>
            <a:off x="241150" y="6878104"/>
            <a:ext cx="926279" cy="3231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8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第二期活動期</a:t>
            </a:r>
            <a:endParaRPr kumimoji="1" lang="en-US" altLang="ja-JP" sz="8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2026</a:t>
            </a:r>
            <a:r>
              <a: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kumimoji="1" lang="en-US" altLang="ja-JP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2030</a:t>
            </a:r>
            <a:r>
              <a:rPr kumimoji="1" lang="ja-JP" altLang="en-US" sz="7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</a:t>
            </a:r>
            <a:endParaRPr lang="ja-JP" altLang="ja-JP" sz="7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3" name="大かっこ 2">
            <a:extLst>
              <a:ext uri="{FF2B5EF4-FFF2-40B4-BE49-F238E27FC236}">
                <a16:creationId xmlns:a16="http://schemas.microsoft.com/office/drawing/2014/main" id="{1194DC20-FA52-4C35-84B6-A4B34007E50B}"/>
              </a:ext>
            </a:extLst>
          </p:cNvPr>
          <p:cNvSpPr/>
          <p:nvPr/>
        </p:nvSpPr>
        <p:spPr>
          <a:xfrm>
            <a:off x="273079" y="6931222"/>
            <a:ext cx="813598" cy="205916"/>
          </a:xfrm>
          <a:prstGeom prst="bracketPair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8" name="直線コネクタ 7">
            <a:extLst>
              <a:ext uri="{FF2B5EF4-FFF2-40B4-BE49-F238E27FC236}">
                <a16:creationId xmlns:a16="http://schemas.microsoft.com/office/drawing/2014/main" id="{24A7C977-E207-43D1-AEFB-A470E364E73A}"/>
              </a:ext>
            </a:extLst>
          </p:cNvPr>
          <p:cNvCxnSpPr/>
          <p:nvPr/>
        </p:nvCxnSpPr>
        <p:spPr>
          <a:xfrm>
            <a:off x="9442701" y="6693830"/>
            <a:ext cx="0" cy="1080000"/>
          </a:xfrm>
          <a:prstGeom prst="line">
            <a:avLst/>
          </a:prstGeom>
          <a:ln>
            <a:solidFill>
              <a:schemeClr val="accent1">
                <a:lumMod val="60000"/>
                <a:lumOff val="40000"/>
              </a:schemeClr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2DEABE8E-F117-4C00-8A91-FFEBE7B78A9C}"/>
              </a:ext>
            </a:extLst>
          </p:cNvPr>
          <p:cNvSpPr txBox="1"/>
          <p:nvPr/>
        </p:nvSpPr>
        <p:spPr>
          <a:xfrm>
            <a:off x="11424228" y="7439"/>
            <a:ext cx="756000" cy="338554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600" b="1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資料４</a:t>
            </a:r>
            <a:endParaRPr kumimoji="1" lang="ja-JP" altLang="en-US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218FED47-B26F-4920-9186-962C9D748BA8}"/>
              </a:ext>
            </a:extLst>
          </p:cNvPr>
          <p:cNvSpPr txBox="1"/>
          <p:nvPr/>
        </p:nvSpPr>
        <p:spPr>
          <a:xfrm>
            <a:off x="9542067" y="16452"/>
            <a:ext cx="1872000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kumimoji="1" lang="ja-JP" altLang="en-US" sz="1600" b="1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5D280D1-7581-45C8-85D7-29B7C6323C3A}"/>
              </a:ext>
            </a:extLst>
          </p:cNvPr>
          <p:cNvSpPr txBox="1"/>
          <p:nvPr/>
        </p:nvSpPr>
        <p:spPr>
          <a:xfrm>
            <a:off x="9530416" y="14335"/>
            <a:ext cx="18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2026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3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月</a:t>
            </a:r>
            <a:endParaRPr kumimoji="1" lang="en-US" altLang="ja-JP" sz="9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  <a:p>
            <a:pPr algn="ctr"/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国際金融都市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OSAKA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推進委員会</a:t>
            </a:r>
          </a:p>
        </p:txBody>
      </p:sp>
      <p:sp>
        <p:nvSpPr>
          <p:cNvPr id="67" name="テキスト ボックス 66">
            <a:extLst>
              <a:ext uri="{FF2B5EF4-FFF2-40B4-BE49-F238E27FC236}">
                <a16:creationId xmlns:a16="http://schemas.microsoft.com/office/drawing/2014/main" id="{AAFE99DE-69AE-4899-8BB6-452CE8171C96}"/>
              </a:ext>
            </a:extLst>
          </p:cNvPr>
          <p:cNvSpPr txBox="1"/>
          <p:nvPr/>
        </p:nvSpPr>
        <p:spPr>
          <a:xfrm>
            <a:off x="1839318" y="1790829"/>
            <a:ext cx="969033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第一期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2022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～</a:t>
            </a:r>
            <a:r>
              <a:rPr kumimoji="1" lang="en-US" altLang="ja-JP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2025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年度）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の取組みを土台に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、万博レガシ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ー</a:t>
            </a:r>
            <a:r>
              <a:rPr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（海外との交流、先端技術や</a:t>
            </a:r>
            <a:r>
              <a:rPr kumimoji="1" lang="ja-JP" altLang="en-US" sz="9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金融サービスの実証等）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やデジタル金融の進展も踏まえ、オール大阪で取組みを深化。</a:t>
            </a:r>
            <a:br>
              <a:rPr kumimoji="1"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</a:b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金融系企業の更なる集積や、</a:t>
            </a:r>
            <a:r>
              <a:rPr kumimoji="1" lang="en-US" altLang="ja-JP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Beyond EXPO 2025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の成長分野での投資・協業、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金融イノベーションの促進</a:t>
            </a:r>
            <a:r>
              <a:rPr kumimoji="1"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など、独自性のある</a:t>
            </a:r>
            <a:r>
              <a:rPr lang="ja-JP" altLang="en-US" sz="1100" dirty="0"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取組みを金融面で推進。</a:t>
            </a:r>
            <a:endParaRPr lang="en-US" altLang="ja-JP" sz="1100" dirty="0"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  <p:sp>
        <p:nvSpPr>
          <p:cNvPr id="69" name="タイトル 1">
            <a:extLst>
              <a:ext uri="{FF2B5EF4-FFF2-40B4-BE49-F238E27FC236}">
                <a16:creationId xmlns:a16="http://schemas.microsoft.com/office/drawing/2014/main" id="{FBFEB06D-CC83-44B0-AF08-70FC24D0849E}"/>
              </a:ext>
            </a:extLst>
          </p:cNvPr>
          <p:cNvSpPr txBox="1">
            <a:spLocks/>
          </p:cNvSpPr>
          <p:nvPr/>
        </p:nvSpPr>
        <p:spPr>
          <a:xfrm>
            <a:off x="189622" y="1786599"/>
            <a:ext cx="1658161" cy="328335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defTabSz="713598">
              <a:defRPr/>
            </a:pPr>
            <a:r>
              <a:rPr lang="ja-JP" altLang="en-US" sz="1600" b="1" u="sng" dirty="0">
                <a:solidFill>
                  <a:prstClr val="black"/>
                </a:solidFill>
                <a:latin typeface="UD デジタル 教科書体 NK-R" panose="02020400000000000000" pitchFamily="18" charset="-128"/>
                <a:ea typeface="UD デジタル 教科書体 NK-R" panose="02020400000000000000" pitchFamily="18" charset="-128"/>
              </a:rPr>
              <a:t>取組みの方向性</a:t>
            </a:r>
            <a:endParaRPr lang="en-US" altLang="ja-JP" sz="1600" b="1" u="sng" dirty="0">
              <a:solidFill>
                <a:prstClr val="black"/>
              </a:solidFill>
              <a:latin typeface="UD デジタル 教科書体 NK-R" panose="02020400000000000000" pitchFamily="18" charset="-128"/>
              <a:ea typeface="UD デジタル 教科書体 NK-R" panose="02020400000000000000" pitchFamily="18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3299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1173</Words>
  <Application>Microsoft Office PowerPoint</Application>
  <PresentationFormat>ユーザー設定</PresentationFormat>
  <Paragraphs>101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UD デジタル 教科書体 NK-B</vt:lpstr>
      <vt:lpstr>UD デジタル 教科書体 NK-R</vt:lpstr>
      <vt:lpstr>游ゴシック</vt:lpstr>
      <vt:lpstr>Arial</vt:lpstr>
      <vt:lpstr>Calibri</vt:lpstr>
      <vt:lpstr>Calibri Light</vt:lpstr>
      <vt:lpstr>Wingdings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2026-03-27T01:04:15Z</dcterms:created>
  <dcterms:modified xsi:type="dcterms:W3CDTF">2026-03-27T01:04:18Z</dcterms:modified>
</cp:coreProperties>
</file>