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00" r:id="rId5"/>
  </p:sldIdLst>
  <p:sldSz cx="13960475" cy="10148888"/>
  <p:notesSz cx="6797675" cy="9926638"/>
  <p:defaultTextStyle>
    <a:defPPr>
      <a:defRPr lang="ja-JP"/>
    </a:defPPr>
    <a:lvl1pPr marL="0" algn="l" defTabSz="1377580" rtl="0" eaLnBrk="1" latinLnBrk="0" hangingPunct="1">
      <a:defRPr kumimoji="1" sz="2690" kern="1200">
        <a:solidFill>
          <a:schemeClr val="tx1"/>
        </a:solidFill>
        <a:latin typeface="+mn-lt"/>
        <a:ea typeface="+mn-ea"/>
        <a:cs typeface="+mn-cs"/>
      </a:defRPr>
    </a:lvl1pPr>
    <a:lvl2pPr marL="688790" algn="l" defTabSz="1377580" rtl="0" eaLnBrk="1" latinLnBrk="0" hangingPunct="1">
      <a:defRPr kumimoji="1" sz="2690" kern="1200">
        <a:solidFill>
          <a:schemeClr val="tx1"/>
        </a:solidFill>
        <a:latin typeface="+mn-lt"/>
        <a:ea typeface="+mn-ea"/>
        <a:cs typeface="+mn-cs"/>
      </a:defRPr>
    </a:lvl2pPr>
    <a:lvl3pPr marL="1377580" algn="l" defTabSz="1377580" rtl="0" eaLnBrk="1" latinLnBrk="0" hangingPunct="1">
      <a:defRPr kumimoji="1" sz="2690" kern="1200">
        <a:solidFill>
          <a:schemeClr val="tx1"/>
        </a:solidFill>
        <a:latin typeface="+mn-lt"/>
        <a:ea typeface="+mn-ea"/>
        <a:cs typeface="+mn-cs"/>
      </a:defRPr>
    </a:lvl3pPr>
    <a:lvl4pPr marL="2066370" algn="l" defTabSz="1377580" rtl="0" eaLnBrk="1" latinLnBrk="0" hangingPunct="1">
      <a:defRPr kumimoji="1" sz="2690" kern="1200">
        <a:solidFill>
          <a:schemeClr val="tx1"/>
        </a:solidFill>
        <a:latin typeface="+mn-lt"/>
        <a:ea typeface="+mn-ea"/>
        <a:cs typeface="+mn-cs"/>
      </a:defRPr>
    </a:lvl4pPr>
    <a:lvl5pPr marL="2755160" algn="l" defTabSz="1377580" rtl="0" eaLnBrk="1" latinLnBrk="0" hangingPunct="1">
      <a:defRPr kumimoji="1" sz="2690" kern="1200">
        <a:solidFill>
          <a:schemeClr val="tx1"/>
        </a:solidFill>
        <a:latin typeface="+mn-lt"/>
        <a:ea typeface="+mn-ea"/>
        <a:cs typeface="+mn-cs"/>
      </a:defRPr>
    </a:lvl5pPr>
    <a:lvl6pPr marL="3443950" algn="l" defTabSz="1377580" rtl="0" eaLnBrk="1" latinLnBrk="0" hangingPunct="1">
      <a:defRPr kumimoji="1" sz="2690" kern="1200">
        <a:solidFill>
          <a:schemeClr val="tx1"/>
        </a:solidFill>
        <a:latin typeface="+mn-lt"/>
        <a:ea typeface="+mn-ea"/>
        <a:cs typeface="+mn-cs"/>
      </a:defRPr>
    </a:lvl6pPr>
    <a:lvl7pPr marL="4132741" algn="l" defTabSz="1377580" rtl="0" eaLnBrk="1" latinLnBrk="0" hangingPunct="1">
      <a:defRPr kumimoji="1" sz="2690" kern="1200">
        <a:solidFill>
          <a:schemeClr val="tx1"/>
        </a:solidFill>
        <a:latin typeface="+mn-lt"/>
        <a:ea typeface="+mn-ea"/>
        <a:cs typeface="+mn-cs"/>
      </a:defRPr>
    </a:lvl7pPr>
    <a:lvl8pPr marL="4821531" algn="l" defTabSz="1377580" rtl="0" eaLnBrk="1" latinLnBrk="0" hangingPunct="1">
      <a:defRPr kumimoji="1" sz="2690" kern="1200">
        <a:solidFill>
          <a:schemeClr val="tx1"/>
        </a:solidFill>
        <a:latin typeface="+mn-lt"/>
        <a:ea typeface="+mn-ea"/>
        <a:cs typeface="+mn-cs"/>
      </a:defRPr>
    </a:lvl8pPr>
    <a:lvl9pPr marL="5510321" algn="l" defTabSz="1377580" rtl="0" eaLnBrk="1" latinLnBrk="0" hangingPunct="1">
      <a:defRPr kumimoji="1" sz="269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46" userDrawn="1">
          <p15:clr>
            <a:srgbClr val="A4A3A4"/>
          </p15:clr>
        </p15:guide>
        <p15:guide id="2" pos="6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694"/>
    <a:srgbClr val="000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0" autoAdjust="0"/>
    <p:restoredTop sz="94434" autoAdjust="0"/>
  </p:normalViewPr>
  <p:slideViewPr>
    <p:cSldViewPr>
      <p:cViewPr>
        <p:scale>
          <a:sx n="66" d="100"/>
          <a:sy n="66" d="100"/>
        </p:scale>
        <p:origin x="588" y="72"/>
      </p:cViewPr>
      <p:guideLst>
        <p:guide orient="horz" pos="5546"/>
        <p:guide pos="682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5659" cy="496332"/>
          </a:xfrm>
          <a:prstGeom prst="rect">
            <a:avLst/>
          </a:prstGeom>
        </p:spPr>
        <p:txBody>
          <a:bodyPr vert="horz" lIns="95534" tIns="47767" rIns="95534" bIns="4776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3" y="3"/>
            <a:ext cx="2945659" cy="496332"/>
          </a:xfrm>
          <a:prstGeom prst="rect">
            <a:avLst/>
          </a:prstGeom>
        </p:spPr>
        <p:txBody>
          <a:bodyPr vert="horz" lIns="95534" tIns="47767" rIns="95534" bIns="47767" rtlCol="0"/>
          <a:lstStyle>
            <a:lvl1pPr algn="r">
              <a:defRPr sz="1200"/>
            </a:lvl1pPr>
          </a:lstStyle>
          <a:p>
            <a:fld id="{DA5716A0-B5DA-418B-B81B-AF92FDF8047B}" type="datetimeFigureOut">
              <a:rPr kumimoji="1" lang="ja-JP" altLang="en-US" smtClean="0"/>
              <a:t>2021/9/7</a:t>
            </a:fld>
            <a:endParaRPr kumimoji="1" lang="ja-JP" altLang="en-US" dirty="0"/>
          </a:p>
        </p:txBody>
      </p:sp>
      <p:sp>
        <p:nvSpPr>
          <p:cNvPr id="4" name="スライド イメージ プレースホルダー 3"/>
          <p:cNvSpPr>
            <a:spLocks noGrp="1" noRot="1" noChangeAspect="1"/>
          </p:cNvSpPr>
          <p:nvPr>
            <p:ph type="sldImg" idx="2"/>
          </p:nvPr>
        </p:nvSpPr>
        <p:spPr>
          <a:xfrm>
            <a:off x="841375" y="744538"/>
            <a:ext cx="5116513" cy="3721100"/>
          </a:xfrm>
          <a:prstGeom prst="rect">
            <a:avLst/>
          </a:prstGeom>
          <a:noFill/>
          <a:ln w="12700">
            <a:solidFill>
              <a:prstClr val="black"/>
            </a:solidFill>
          </a:ln>
        </p:spPr>
        <p:txBody>
          <a:bodyPr vert="horz" lIns="95534" tIns="47767" rIns="95534" bIns="47767" rtlCol="0" anchor="ctr"/>
          <a:lstStyle/>
          <a:p>
            <a:endParaRPr lang="ja-JP" altLang="en-US" dirty="0"/>
          </a:p>
        </p:txBody>
      </p:sp>
      <p:sp>
        <p:nvSpPr>
          <p:cNvPr id="5" name="ノート プレースホルダー 4"/>
          <p:cNvSpPr>
            <a:spLocks noGrp="1"/>
          </p:cNvSpPr>
          <p:nvPr>
            <p:ph type="body" sz="quarter" idx="3"/>
          </p:nvPr>
        </p:nvSpPr>
        <p:spPr>
          <a:xfrm>
            <a:off x="679768" y="4715154"/>
            <a:ext cx="5438140" cy="4466987"/>
          </a:xfrm>
          <a:prstGeom prst="rect">
            <a:avLst/>
          </a:prstGeom>
        </p:spPr>
        <p:txBody>
          <a:bodyPr vert="horz" lIns="95534" tIns="47767" rIns="95534" bIns="4776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6"/>
            <a:ext cx="2945659" cy="496332"/>
          </a:xfrm>
          <a:prstGeom prst="rect">
            <a:avLst/>
          </a:prstGeom>
        </p:spPr>
        <p:txBody>
          <a:bodyPr vert="horz" lIns="95534" tIns="47767" rIns="95534" bIns="4776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3" y="9428586"/>
            <a:ext cx="2945659" cy="496332"/>
          </a:xfrm>
          <a:prstGeom prst="rect">
            <a:avLst/>
          </a:prstGeom>
        </p:spPr>
        <p:txBody>
          <a:bodyPr vert="horz" lIns="95534" tIns="47767" rIns="95534" bIns="47767" rtlCol="0" anchor="b"/>
          <a:lstStyle>
            <a:lvl1pPr algn="r">
              <a:defRPr sz="1200"/>
            </a:lvl1pPr>
          </a:lstStyle>
          <a:p>
            <a:fld id="{7154AD5B-4E08-44F9-A660-7B92ED9DC52F}" type="slidenum">
              <a:rPr kumimoji="1" lang="ja-JP" altLang="en-US" smtClean="0"/>
              <a:t>‹#›</a:t>
            </a:fld>
            <a:endParaRPr kumimoji="1" lang="ja-JP" altLang="en-US" dirty="0"/>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377580" rtl="0" eaLnBrk="1" latinLnBrk="0" hangingPunct="1">
      <a:defRPr kumimoji="1" sz="1829" kern="1200">
        <a:solidFill>
          <a:schemeClr val="tx1"/>
        </a:solidFill>
        <a:latin typeface="+mn-lt"/>
        <a:ea typeface="+mn-ea"/>
        <a:cs typeface="+mn-cs"/>
      </a:defRPr>
    </a:lvl1pPr>
    <a:lvl2pPr marL="688790" algn="l" defTabSz="1377580" rtl="0" eaLnBrk="1" latinLnBrk="0" hangingPunct="1">
      <a:defRPr kumimoji="1" sz="1829" kern="1200">
        <a:solidFill>
          <a:schemeClr val="tx1"/>
        </a:solidFill>
        <a:latin typeface="+mn-lt"/>
        <a:ea typeface="+mn-ea"/>
        <a:cs typeface="+mn-cs"/>
      </a:defRPr>
    </a:lvl2pPr>
    <a:lvl3pPr marL="1377580" algn="l" defTabSz="1377580" rtl="0" eaLnBrk="1" latinLnBrk="0" hangingPunct="1">
      <a:defRPr kumimoji="1" sz="1829" kern="1200">
        <a:solidFill>
          <a:schemeClr val="tx1"/>
        </a:solidFill>
        <a:latin typeface="+mn-lt"/>
        <a:ea typeface="+mn-ea"/>
        <a:cs typeface="+mn-cs"/>
      </a:defRPr>
    </a:lvl3pPr>
    <a:lvl4pPr marL="2066370" algn="l" defTabSz="1377580" rtl="0" eaLnBrk="1" latinLnBrk="0" hangingPunct="1">
      <a:defRPr kumimoji="1" sz="1829" kern="1200">
        <a:solidFill>
          <a:schemeClr val="tx1"/>
        </a:solidFill>
        <a:latin typeface="+mn-lt"/>
        <a:ea typeface="+mn-ea"/>
        <a:cs typeface="+mn-cs"/>
      </a:defRPr>
    </a:lvl4pPr>
    <a:lvl5pPr marL="2755160" algn="l" defTabSz="1377580" rtl="0" eaLnBrk="1" latinLnBrk="0" hangingPunct="1">
      <a:defRPr kumimoji="1" sz="1829" kern="1200">
        <a:solidFill>
          <a:schemeClr val="tx1"/>
        </a:solidFill>
        <a:latin typeface="+mn-lt"/>
        <a:ea typeface="+mn-ea"/>
        <a:cs typeface="+mn-cs"/>
      </a:defRPr>
    </a:lvl5pPr>
    <a:lvl6pPr marL="3443950" algn="l" defTabSz="1377580" rtl="0" eaLnBrk="1" latinLnBrk="0" hangingPunct="1">
      <a:defRPr kumimoji="1" sz="1829" kern="1200">
        <a:solidFill>
          <a:schemeClr val="tx1"/>
        </a:solidFill>
        <a:latin typeface="+mn-lt"/>
        <a:ea typeface="+mn-ea"/>
        <a:cs typeface="+mn-cs"/>
      </a:defRPr>
    </a:lvl6pPr>
    <a:lvl7pPr marL="4132741" algn="l" defTabSz="1377580" rtl="0" eaLnBrk="1" latinLnBrk="0" hangingPunct="1">
      <a:defRPr kumimoji="1" sz="1829" kern="1200">
        <a:solidFill>
          <a:schemeClr val="tx1"/>
        </a:solidFill>
        <a:latin typeface="+mn-lt"/>
        <a:ea typeface="+mn-ea"/>
        <a:cs typeface="+mn-cs"/>
      </a:defRPr>
    </a:lvl7pPr>
    <a:lvl8pPr marL="4821531" algn="l" defTabSz="1377580" rtl="0" eaLnBrk="1" latinLnBrk="0" hangingPunct="1">
      <a:defRPr kumimoji="1" sz="1829" kern="1200">
        <a:solidFill>
          <a:schemeClr val="tx1"/>
        </a:solidFill>
        <a:latin typeface="+mn-lt"/>
        <a:ea typeface="+mn-ea"/>
        <a:cs typeface="+mn-cs"/>
      </a:defRPr>
    </a:lvl8pPr>
    <a:lvl9pPr marL="5510321" algn="l" defTabSz="1377580" rtl="0" eaLnBrk="1" latinLnBrk="0" hangingPunct="1">
      <a:defRPr kumimoji="1" sz="18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1375" y="744538"/>
            <a:ext cx="5116513"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810718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7036" y="3152735"/>
            <a:ext cx="11866404" cy="21754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94071" y="5751036"/>
            <a:ext cx="9772333" cy="2593605"/>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121344" y="406427"/>
            <a:ext cx="3141107" cy="86594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98024" y="406427"/>
            <a:ext cx="9190646" cy="86594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2781" y="6521602"/>
            <a:ext cx="11866404" cy="2015682"/>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02781" y="4301532"/>
            <a:ext cx="11866404" cy="222006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98024"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096575"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271755"/>
            <a:ext cx="6168301"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98024" y="3218513"/>
            <a:ext cx="6168301"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091729" y="2271755"/>
            <a:ext cx="6170724"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091729" y="3218513"/>
            <a:ext cx="6170724"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8025" y="404076"/>
            <a:ext cx="4592900" cy="171967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458158" y="404077"/>
            <a:ext cx="7804293" cy="866179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98025" y="2123750"/>
            <a:ext cx="4592900" cy="6942122"/>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36351" y="7104222"/>
            <a:ext cx="8376285" cy="83869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736351" y="906822"/>
            <a:ext cx="8376285" cy="6089333"/>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 3"/>
          <p:cNvSpPr>
            <a:spLocks noGrp="1"/>
          </p:cNvSpPr>
          <p:nvPr>
            <p:ph type="body" sz="half" idx="2"/>
          </p:nvPr>
        </p:nvSpPr>
        <p:spPr>
          <a:xfrm>
            <a:off x="2736351" y="7942916"/>
            <a:ext cx="8376285" cy="1191084"/>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98024" y="406426"/>
            <a:ext cx="12564428" cy="1691481"/>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368075"/>
            <a:ext cx="12564428" cy="6697797"/>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98024" y="9406517"/>
            <a:ext cx="3257444" cy="540334"/>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2021/9/7</a:t>
            </a:fld>
            <a:endParaRPr kumimoji="1" lang="ja-JP" altLang="en-US" dirty="0"/>
          </a:p>
        </p:txBody>
      </p:sp>
      <p:sp>
        <p:nvSpPr>
          <p:cNvPr id="5" name="フッター プレースホルダ 4"/>
          <p:cNvSpPr>
            <a:spLocks noGrp="1"/>
          </p:cNvSpPr>
          <p:nvPr>
            <p:ph type="ftr" sz="quarter" idx="3"/>
          </p:nvPr>
        </p:nvSpPr>
        <p:spPr>
          <a:xfrm>
            <a:off x="4769829" y="9406517"/>
            <a:ext cx="4420817" cy="540334"/>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10005007" y="9406517"/>
            <a:ext cx="3257444" cy="540334"/>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4445"/>
            <a:ext cx="13960474" cy="504000"/>
          </a:xfrm>
          <a:prstGeom prst="rect">
            <a:avLst/>
          </a:prstGeom>
          <a:solidFill>
            <a:srgbClr val="000066"/>
          </a:solidFill>
        </p:spPr>
        <p:txBody>
          <a:bodyPr wrap="square" tIns="0" bIns="0" rtlCol="0" anchor="ctr">
            <a:noAutofit/>
          </a:bodyPr>
          <a:lstStyle/>
          <a:p>
            <a:pPr algn="ctr"/>
            <a:r>
              <a:rPr lang="en-US" altLang="ja-JP" sz="2600" b="1" dirty="0" smtClean="0">
                <a:solidFill>
                  <a:prstClr val="white"/>
                </a:solidFill>
                <a:latin typeface="Arial" panose="020B0604020202020204" pitchFamily="34" charset="0"/>
                <a:ea typeface="UD デジタル 教科書体 NK-B" panose="02020700000000000000" pitchFamily="18" charset="-128"/>
                <a:cs typeface="Arial" panose="020B0604020202020204" pitchFamily="34" charset="0"/>
              </a:rPr>
              <a:t>Global </a:t>
            </a:r>
            <a:r>
              <a:rPr lang="en-US" altLang="ja-JP" sz="2600" b="1" dirty="0">
                <a:solidFill>
                  <a:prstClr val="white"/>
                </a:solidFill>
                <a:latin typeface="Arial" panose="020B0604020202020204" pitchFamily="34" charset="0"/>
                <a:ea typeface="UD デジタル 教科書体 NK-B" panose="02020700000000000000" pitchFamily="18" charset="-128"/>
                <a:cs typeface="Arial" panose="020B0604020202020204" pitchFamily="34" charset="0"/>
              </a:rPr>
              <a:t>Financial City OSAKA </a:t>
            </a:r>
            <a:r>
              <a:rPr lang="en-US" altLang="ja-JP" sz="2600" b="1" dirty="0" smtClean="0">
                <a:solidFill>
                  <a:prstClr val="white"/>
                </a:solidFill>
                <a:latin typeface="Arial" panose="020B0604020202020204" pitchFamily="34" charset="0"/>
                <a:ea typeface="UD デジタル 教科書体 NK-B" panose="02020700000000000000" pitchFamily="18" charset="-128"/>
                <a:cs typeface="Arial" panose="020B0604020202020204" pitchFamily="34" charset="0"/>
              </a:rPr>
              <a:t>– A Summary of the Strategy Framework (Draft)</a:t>
            </a:r>
            <a:endParaRPr lang="en-US" altLang="ja-JP" sz="2600" b="1" dirty="0">
              <a:solidFill>
                <a:prstClr val="white"/>
              </a:solidFill>
              <a:latin typeface="Arial" panose="020B0604020202020204" pitchFamily="34" charset="0"/>
              <a:ea typeface="UD デジタル 教科書体 NK-B" panose="02020700000000000000" pitchFamily="18" charset="-128"/>
              <a:cs typeface="Arial" panose="020B0604020202020204" pitchFamily="34" charset="0"/>
            </a:endParaRPr>
          </a:p>
        </p:txBody>
      </p:sp>
      <p:sp>
        <p:nvSpPr>
          <p:cNvPr id="161" name="タイトル 1"/>
          <p:cNvSpPr txBox="1">
            <a:spLocks/>
          </p:cNvSpPr>
          <p:nvPr/>
        </p:nvSpPr>
        <p:spPr>
          <a:xfrm>
            <a:off x="211485" y="2106330"/>
            <a:ext cx="7200800"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defRPr/>
            </a:pPr>
            <a:r>
              <a:rPr kumimoji="1" lang="en-US" altLang="ja-JP" sz="1800" b="1" i="0" u="sng" strike="noStrike" kern="1200" cap="none" spc="0" normalizeH="0" baseline="0" noProof="0" dirty="0" smtClean="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Images </a:t>
            </a:r>
            <a:r>
              <a:rPr kumimoji="1" lang="en-US" altLang="ja-JP" sz="1800" b="1" i="0" u="sng" strike="noStrike" kern="1200" cap="none" spc="0" normalizeH="0" baseline="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of a</a:t>
            </a:r>
            <a:r>
              <a:rPr kumimoji="1" lang="en-US" altLang="ja-JP" sz="1800" b="1" i="0" u="sng" strike="noStrike" kern="1200" cap="none" spc="0" normalizeH="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u="sng" dirty="0">
                <a:solidFill>
                  <a:prstClr val="black"/>
                </a:solidFill>
                <a:latin typeface="Arial" panose="020B0604020202020204" pitchFamily="34" charset="0"/>
                <a:ea typeface="UD デジタル 教科書体 NK-R" panose="02020400000000000000" pitchFamily="18" charset="-128"/>
                <a:cs typeface="Arial" panose="020B0604020202020204" pitchFamily="34" charset="0"/>
              </a:rPr>
              <a:t>Global</a:t>
            </a:r>
            <a:r>
              <a:rPr kumimoji="1" lang="en-US" altLang="ja-JP" sz="1800" b="1" i="0" u="sng" strike="noStrike" kern="1200" cap="none" spc="0" normalizeH="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 Financial </a:t>
            </a:r>
            <a:r>
              <a:rPr lang="en-US" altLang="ja-JP" sz="1800" b="1" u="sng" dirty="0" smtClean="0">
                <a:solidFill>
                  <a:prstClr val="black"/>
                </a:solidFill>
                <a:latin typeface="Arial" panose="020B0604020202020204" pitchFamily="34" charset="0"/>
                <a:ea typeface="UD デジタル 教科書体 NK-R" panose="02020400000000000000" pitchFamily="18" charset="-128"/>
                <a:cs typeface="Arial" panose="020B0604020202020204" pitchFamily="34" charset="0"/>
              </a:rPr>
              <a:t>City</a:t>
            </a:r>
            <a:r>
              <a:rPr kumimoji="1" lang="en-US" altLang="ja-JP" sz="1800" b="1" i="0" u="sng" strike="noStrike" kern="1200" cap="none" spc="0" normalizeH="0" noProof="0" dirty="0" smtClean="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 </a:t>
            </a:r>
            <a:r>
              <a:rPr kumimoji="1" lang="en-US" altLang="ja-JP" sz="1800" b="1" i="0" u="sng" strike="noStrike" kern="1200" cap="none" spc="0" normalizeH="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rPr>
              <a:t>that Osaka aims </a:t>
            </a:r>
            <a:r>
              <a:rPr lang="en-US" altLang="ja-JP" sz="1800" b="1" u="sng" dirty="0" smtClean="0">
                <a:solidFill>
                  <a:prstClr val="black"/>
                </a:solidFill>
                <a:latin typeface="Arial" panose="020B0604020202020204" pitchFamily="34" charset="0"/>
                <a:ea typeface="UD デジタル 教科書体 NK-R" panose="02020400000000000000" pitchFamily="18" charset="-128"/>
                <a:cs typeface="Arial" panose="020B0604020202020204" pitchFamily="34" charset="0"/>
              </a:rPr>
              <a:t>to be:</a:t>
            </a:r>
            <a:endParaRPr kumimoji="1" lang="ja-JP" altLang="en-US" sz="1800" b="1" i="0" u="sng" strike="noStrike" kern="1200" cap="none" spc="0" normalizeH="0" baseline="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2" name="正方形/長方形 161"/>
          <p:cNvSpPr/>
          <p:nvPr/>
        </p:nvSpPr>
        <p:spPr>
          <a:xfrm>
            <a:off x="211485" y="2734826"/>
            <a:ext cx="6252530" cy="648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①</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“A Global City that Develops Leveraging Finance,” </a:t>
            </a:r>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8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thereby </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attracting Asian and global talent/business</a:t>
            </a:r>
          </a:p>
        </p:txBody>
      </p:sp>
      <p:sp>
        <p:nvSpPr>
          <p:cNvPr id="163" name="テキスト ボックス 162"/>
          <p:cNvSpPr txBox="1"/>
          <p:nvPr/>
        </p:nvSpPr>
        <p:spPr>
          <a:xfrm>
            <a:off x="63277" y="2440726"/>
            <a:ext cx="13737920" cy="303416"/>
          </a:xfrm>
          <a:prstGeom prst="rect">
            <a:avLst/>
          </a:prstGeom>
          <a:noFill/>
          <a:ln>
            <a:noFill/>
          </a:ln>
        </p:spPr>
        <p:txBody>
          <a:bodyPr wrap="square" lIns="108000" tIns="64008" rIns="108000" bIns="64008" rtlCol="0">
            <a:spAutoFit/>
          </a:bodyPr>
          <a:lstStyle/>
          <a:p>
            <a:pPr marL="216000" indent="-457200">
              <a:lnSpc>
                <a:spcPts val="1300"/>
              </a:lnSpc>
            </a:pPr>
            <a:r>
              <a:rPr lang="ja-JP" altLang="en-US" sz="14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Based on the important points presented above, we set up two images of the city we want Osaka to be and are working to realize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them.</a:t>
            </a:r>
            <a:endParaRPr lang="ja-JP" altLang="en-US" sz="14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4" name="正方形/長方形 163"/>
          <p:cNvSpPr/>
          <p:nvPr/>
        </p:nvSpPr>
        <p:spPr>
          <a:xfrm>
            <a:off x="7097364" y="2726799"/>
            <a:ext cx="6588000" cy="648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②</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“A </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Financial Front-runner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City” that </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is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globally</a:t>
            </a:r>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8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8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competitive through advanced initiatives</a:t>
            </a:r>
          </a:p>
        </p:txBody>
      </p:sp>
      <p:sp>
        <p:nvSpPr>
          <p:cNvPr id="165" name="正方形/長方形 164"/>
          <p:cNvSpPr/>
          <p:nvPr/>
        </p:nvSpPr>
        <p:spPr>
          <a:xfrm>
            <a:off x="4747989" y="3922260"/>
            <a:ext cx="4525518" cy="44645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400" b="1" dirty="0" smtClean="0">
                <a:latin typeface="Arial" panose="020B0604020202020204" pitchFamily="34" charset="0"/>
                <a:ea typeface="UD デジタル 教科書体 NK-R" panose="02020400000000000000" pitchFamily="18" charset="-128"/>
                <a:cs typeface="Arial" panose="020B0604020202020204" pitchFamily="34" charset="0"/>
              </a:rPr>
              <a:t>②</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A </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Financial Front-runner</a:t>
            </a:r>
            <a:r>
              <a:rPr lang="ja-JP" altLang="en-US" sz="14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City</a:t>
            </a:r>
            <a:endParaRPr kumimoji="1" lang="ja-JP" altLang="en-US" sz="14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7" name="テキスト ボックス 166">
            <a:extLst>
              <a:ext uri="{FF2B5EF4-FFF2-40B4-BE49-F238E27FC236}">
                <a16:creationId xmlns:a16="http://schemas.microsoft.com/office/drawing/2014/main" id="{CF33E91A-D645-4F28-ACDE-0A3E99091C7E}"/>
              </a:ext>
            </a:extLst>
          </p:cNvPr>
          <p:cNvSpPr txBox="1"/>
          <p:nvPr/>
        </p:nvSpPr>
        <p:spPr>
          <a:xfrm>
            <a:off x="139476" y="3554330"/>
            <a:ext cx="7272809" cy="369332"/>
          </a:xfrm>
          <a:prstGeom prst="rect">
            <a:avLst/>
          </a:prstGeom>
          <a:noFill/>
          <a:ln>
            <a:noFill/>
          </a:ln>
        </p:spPr>
        <p:txBody>
          <a:bodyPr wrap="square" rtlCol="0">
            <a:spAutoFit/>
          </a:bodyPr>
          <a:lstStyle/>
          <a:p>
            <a:r>
              <a:rPr kumimoji="1"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Main </a:t>
            </a:r>
            <a:r>
              <a:rPr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Policies and Key</a:t>
            </a:r>
            <a:r>
              <a:rPr kumimoji="1"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Initiatives </a:t>
            </a:r>
            <a:r>
              <a:rPr kumimoji="1"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of the </a:t>
            </a:r>
            <a:r>
              <a:rPr kumimoji="1" lang="en-US" altLang="ja-JP" sz="1800" b="1" u="sng" dirty="0" smtClean="0">
                <a:latin typeface="Arial" panose="020B0604020202020204" pitchFamily="34" charset="0"/>
                <a:ea typeface="UD デジタル 教科書体 NK-R" panose="02020400000000000000" pitchFamily="18" charset="-128"/>
                <a:cs typeface="Arial" panose="020B0604020202020204" pitchFamily="34" charset="0"/>
              </a:rPr>
              <a:t>Strategies </a:t>
            </a:r>
            <a:endParaRPr lang="ja-JP" altLang="ja-JP" sz="1800" b="1" u="sng" dirty="0">
              <a:solidFill>
                <a:srgbClr val="FF0000"/>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8" name="正方形/長方形 167"/>
          <p:cNvSpPr/>
          <p:nvPr/>
        </p:nvSpPr>
        <p:spPr>
          <a:xfrm>
            <a:off x="56532" y="3924355"/>
            <a:ext cx="4608464" cy="45051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r>
              <a:rPr lang="ja-JP" altLang="en-US" sz="1400" b="1" dirty="0" smtClean="0">
                <a:latin typeface="Arial" panose="020B0604020202020204" pitchFamily="34" charset="0"/>
                <a:ea typeface="UD デジタル 教科書体 NK-R" panose="02020400000000000000" pitchFamily="18" charset="-128"/>
                <a:cs typeface="Arial" panose="020B0604020202020204" pitchFamily="34" charset="0"/>
              </a:rPr>
              <a:t>① </a:t>
            </a:r>
            <a:r>
              <a:rPr kumimoji="1"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A</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Global City </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that Develops Leveraging Finance</a:t>
            </a:r>
            <a:endParaRPr kumimoji="1" lang="ja-JP" altLang="en-US" sz="14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71" name="テキスト ボックス 170"/>
          <p:cNvSpPr txBox="1"/>
          <p:nvPr/>
        </p:nvSpPr>
        <p:spPr>
          <a:xfrm>
            <a:off x="77717" y="4242471"/>
            <a:ext cx="4541397" cy="4143648"/>
          </a:xfrm>
          <a:prstGeom prst="rect">
            <a:avLst/>
          </a:prstGeom>
          <a:solidFill>
            <a:schemeClr val="bg1"/>
          </a:solidFill>
          <a:ln w="3175">
            <a:solidFill>
              <a:schemeClr val="tx1"/>
            </a:solidFill>
          </a:ln>
        </p:spPr>
        <p:txBody>
          <a:bodyPr wrap="none" lIns="72000" tIns="108000" rIns="72000" rtlCol="0">
            <a:noAutofit/>
          </a:bodyPr>
          <a:lstStyle/>
          <a:p>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(1)Promotion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from a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financial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perspective for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attractive </a:t>
            </a:r>
          </a:p>
          <a:p>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city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planning</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p>
          <a:p>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Creating a system that helps funds flow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into social experiments</a:t>
            </a:r>
          </a:p>
          <a:p>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and implementation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of projects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driven by Expo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2025</a:t>
            </a:r>
          </a:p>
          <a:p>
            <a:pPr marL="252000" indent="-457200">
              <a:defRPr/>
            </a:pP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(2)Supporting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various financing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to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encourage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start-ups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and </a:t>
            </a: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local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revitalization</a:t>
            </a:r>
          </a:p>
          <a:p>
            <a:pPr marL="252000" indent="-457200">
              <a:defRPr/>
            </a:pP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Supporting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further promotion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in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investment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for start-ups</a:t>
            </a:r>
            <a:endParaRPr lang="ja-JP"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Initiatives to promote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financing using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new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methods such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as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STO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spc="-46"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1)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(3) Strengthening hub functions by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improving resilience</a:t>
            </a:r>
            <a:endParaRPr lang="ja-JP" altLang="ja-JP" sz="1200" b="1" dirty="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Expansion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of functions and supporting financial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institutions</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establishment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of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BCP(</a:t>
            </a:r>
            <a:r>
              <a:rPr lang="en-US" altLang="ja-JP" sz="1050" kern="0" dirty="0" smtClean="0">
                <a:latin typeface="Arial" panose="020B0604020202020204" pitchFamily="34" charset="0"/>
                <a:ea typeface="UD デジタル 教科書体 NK-R" panose="02020400000000000000" pitchFamily="18" charset="-128"/>
                <a:cs typeface="Arial" panose="020B0604020202020204" pitchFamily="34" charset="0"/>
              </a:rPr>
              <a:t>Business continuity plan</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)/dual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operation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bases</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etc.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4)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Vitalizing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the domestic financial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market</a:t>
            </a: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Promoting expansion of the profit/loss offset range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of the</a:t>
            </a:r>
          </a:p>
          <a:p>
            <a:pPr marL="252000" indent="-457200">
              <a:defRPr/>
            </a:pP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income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tax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imposed on financial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products</a:t>
            </a:r>
          </a:p>
          <a:p>
            <a:pPr marL="252000" indent="-457200">
              <a:defRPr/>
            </a:pPr>
            <a:r>
              <a:rPr lang="ja-JP" altLang="en-US" sz="120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dirty="0" smtClean="0">
                <a:latin typeface="Arial" panose="020B0604020202020204" pitchFamily="34" charset="0"/>
                <a:ea typeface="UD デジタル 教科書体 NK-R" panose="02020400000000000000" pitchFamily="18" charset="-128"/>
                <a:cs typeface="Arial" panose="020B0604020202020204" pitchFamily="34" charset="0"/>
              </a:rPr>
              <a:t>adding derivative trading</a:t>
            </a:r>
            <a:r>
              <a:rPr lang="ja-JP" altLang="en-US" sz="1200" dirty="0" smtClean="0">
                <a:latin typeface="Arial" panose="020B0604020202020204" pitchFamily="34" charset="0"/>
                <a:ea typeface="UD デジタル 教科書体 NK-R" panose="02020400000000000000" pitchFamily="18" charset="-128"/>
                <a:cs typeface="Arial" panose="020B0604020202020204" pitchFamily="34" charset="0"/>
              </a:rPr>
              <a:t>）</a:t>
            </a:r>
            <a:endParaRPr lang="en-US" altLang="ja-JP" sz="12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73" name="テキスト ボックス 172"/>
          <p:cNvSpPr txBox="1"/>
          <p:nvPr/>
        </p:nvSpPr>
        <p:spPr>
          <a:xfrm>
            <a:off x="4798484" y="4242471"/>
            <a:ext cx="4429143" cy="4089163"/>
          </a:xfrm>
          <a:prstGeom prst="rect">
            <a:avLst/>
          </a:prstGeom>
          <a:solidFill>
            <a:schemeClr val="bg1"/>
          </a:solidFill>
          <a:ln w="3175">
            <a:solidFill>
              <a:schemeClr val="tx1"/>
            </a:solidFill>
          </a:ln>
        </p:spPr>
        <p:txBody>
          <a:bodyPr wrap="square" lIns="72000" tIns="108000" rIns="72000" rtlCol="0">
            <a:noAutofit/>
          </a:bodyPr>
          <a:lstStyle/>
          <a:p>
            <a:pPr>
              <a:defRPr/>
            </a:pP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(1) Formulating cutting-edge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financial products/markets</a:t>
            </a:r>
            <a:endPar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Developing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cutting-edge products aiming for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the largest </a:t>
            </a:r>
          </a:p>
          <a:p>
            <a:pPr marL="288000" indent="-457200">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derivative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market in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Asia</a:t>
            </a:r>
          </a:p>
          <a:p>
            <a:pPr marL="288000" indent="-457200">
              <a:defRPr/>
            </a:pP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2) Initiatives aiming to create a developed city in terms of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sustainable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finance</a:t>
            </a:r>
          </a:p>
          <a:p>
            <a:pPr marL="288000" indent="-457200">
              <a:lnSpc>
                <a:spcPts val="1400"/>
              </a:lnSpc>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Promoting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companies’ issuance of SDG bonds such as social bonds and green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bonds</a:t>
            </a:r>
          </a:p>
          <a:p>
            <a:pPr marL="288000" indent="-457200">
              <a:lnSpc>
                <a:spcPts val="1400"/>
              </a:lnSpc>
              <a:defRPr/>
            </a:pP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88000" indent="-457200">
              <a:lnSpc>
                <a:spcPts val="1400"/>
              </a:lnSpc>
              <a:defRPr/>
            </a:pPr>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(3</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 Encouraging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regulation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revision on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financial services</a:t>
            </a:r>
          </a:p>
          <a:p>
            <a:pPr marL="288000" indent="-457200">
              <a:lnSpc>
                <a:spcPts val="1400"/>
              </a:lnSpc>
              <a:defRPr/>
            </a:pP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Encouraging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regulation revision using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tools such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as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the</a:t>
            </a:r>
          </a:p>
          <a:p>
            <a:pPr marL="288000" indent="-457200">
              <a:lnSpc>
                <a:spcPts val="1400"/>
              </a:lnSpc>
              <a:defRPr/>
            </a:pPr>
            <a:r>
              <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regulatory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sandbox  (※2</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p>
          <a:p>
            <a:pPr marL="288000" indent="-457200">
              <a:lnSpc>
                <a:spcPts val="1400"/>
              </a:lnSpc>
              <a:defRPr/>
            </a:pP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(4</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 Developing highly-skilled human resources in the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financial sector</a:t>
            </a:r>
          </a:p>
          <a:p>
            <a:r>
              <a:rPr lang="ja-JP" altLang="en-US" sz="1200"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Developing human resources relating to finance, start-ups,</a:t>
            </a:r>
          </a:p>
          <a:p>
            <a:pPr marL="288000" indent="-457200">
              <a:lnSpc>
                <a:spcPts val="14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and technology at higher education facilities</a:t>
            </a:r>
          </a:p>
        </p:txBody>
      </p:sp>
      <p:sp>
        <p:nvSpPr>
          <p:cNvPr id="108" name="テキスト ボックス 107"/>
          <p:cNvSpPr txBox="1"/>
          <p:nvPr/>
        </p:nvSpPr>
        <p:spPr>
          <a:xfrm>
            <a:off x="6836221" y="3554330"/>
            <a:ext cx="6951869" cy="472565"/>
          </a:xfrm>
          <a:prstGeom prst="rect">
            <a:avLst/>
          </a:prstGeom>
          <a:noFill/>
          <a:ln>
            <a:noFill/>
          </a:ln>
        </p:spPr>
        <p:txBody>
          <a:bodyPr wrap="square" lIns="108000" tIns="64008" rIns="108000" bIns="64008" rtlCol="0">
            <a:spAutoFit/>
          </a:bodyPr>
          <a:lstStyle/>
          <a:p>
            <a:pPr marL="180000" indent="-457200">
              <a:lnSpc>
                <a:spcPts val="1300"/>
              </a:lnSpc>
            </a:pPr>
            <a:r>
              <a:rPr lang="en-US" altLang="ja-JP" sz="1400" kern="11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400" kern="1100" dirty="0" smtClean="0">
                <a:latin typeface="Arial" panose="020B0604020202020204" pitchFamily="34" charset="0"/>
                <a:ea typeface="UD デジタル 教科書体 NK-R" panose="02020400000000000000" pitchFamily="18" charset="-128"/>
                <a:cs typeface="Arial" panose="020B0604020202020204" pitchFamily="34" charset="0"/>
              </a:rPr>
              <a:t>These </a:t>
            </a:r>
            <a:r>
              <a:rPr lang="en-US" altLang="ja-JP" sz="1400" kern="1100" dirty="0">
                <a:latin typeface="Arial" panose="020B0604020202020204" pitchFamily="34" charset="0"/>
                <a:ea typeface="UD デジタル 教科書体 NK-R" panose="02020400000000000000" pitchFamily="18" charset="-128"/>
                <a:cs typeface="Arial" panose="020B0604020202020204" pitchFamily="34" charset="0"/>
              </a:rPr>
              <a:t>key initiatives are just examples, which are to be examined hereafter based on their feasibility and impact.</a:t>
            </a:r>
            <a:endParaRPr lang="ja-JP" altLang="en-US" sz="1400" kern="11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0" name="テキスト ボックス 39">
            <a:extLst>
              <a:ext uri="{FF2B5EF4-FFF2-40B4-BE49-F238E27FC236}">
                <a16:creationId xmlns:a16="http://schemas.microsoft.com/office/drawing/2014/main" id="{CF33E91A-D645-4F28-ACDE-0A3E99091C7E}"/>
              </a:ext>
            </a:extLst>
          </p:cNvPr>
          <p:cNvSpPr txBox="1"/>
          <p:nvPr/>
        </p:nvSpPr>
        <p:spPr>
          <a:xfrm>
            <a:off x="104492" y="8902893"/>
            <a:ext cx="4225144" cy="307777"/>
          </a:xfrm>
          <a:prstGeom prst="rect">
            <a:avLst/>
          </a:prstGeom>
          <a:noFill/>
          <a:ln>
            <a:noFill/>
          </a:ln>
        </p:spPr>
        <p:txBody>
          <a:bodyPr wrap="square" rtlCol="0">
            <a:spAutoFit/>
          </a:bodyPr>
          <a:lstStyle/>
          <a:p>
            <a:r>
              <a:rPr kumimoji="1" lang="en-US" altLang="ja-JP" sz="1400" b="1" u="sng" dirty="0" smtClean="0">
                <a:latin typeface="Arial" panose="020B0604020202020204" pitchFamily="34" charset="0"/>
                <a:ea typeface="UD デジタル 教科書体 NK-R" panose="02020400000000000000" pitchFamily="18" charset="-128"/>
                <a:cs typeface="Arial" panose="020B0604020202020204" pitchFamily="34" charset="0"/>
              </a:rPr>
              <a:t>The Periods to Formulate </a:t>
            </a:r>
            <a:r>
              <a:rPr lang="en-US" altLang="ja-JP" sz="1400" b="1" u="sng" dirty="0">
                <a:latin typeface="Arial" panose="020B0604020202020204" pitchFamily="34" charset="0"/>
                <a:ea typeface="UD デジタル 教科書体 NK-R" panose="02020400000000000000" pitchFamily="18" charset="-128"/>
                <a:cs typeface="Arial" panose="020B0604020202020204" pitchFamily="34" charset="0"/>
              </a:rPr>
              <a:t>S</a:t>
            </a:r>
            <a:r>
              <a:rPr kumimoji="1" lang="en-US" altLang="ja-JP" sz="1400" b="1" u="sng" dirty="0" smtClean="0">
                <a:latin typeface="Arial" panose="020B0604020202020204" pitchFamily="34" charset="0"/>
                <a:ea typeface="UD デジタル 教科書体 NK-R" panose="02020400000000000000" pitchFamily="18" charset="-128"/>
                <a:cs typeface="Arial" panose="020B0604020202020204" pitchFamily="34" charset="0"/>
              </a:rPr>
              <a:t>trategies</a:t>
            </a:r>
            <a:endParaRPr lang="ja-JP" altLang="ja-JP" sz="1400" b="1" u="sng" dirty="0">
              <a:solidFill>
                <a:srgbClr val="FF0000"/>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1" name="テキスト ボックス 40"/>
          <p:cNvSpPr txBox="1"/>
          <p:nvPr/>
        </p:nvSpPr>
        <p:spPr>
          <a:xfrm>
            <a:off x="63277" y="9133185"/>
            <a:ext cx="13903943" cy="1244956"/>
          </a:xfrm>
          <a:prstGeom prst="rect">
            <a:avLst/>
          </a:prstGeom>
          <a:noFill/>
          <a:ln>
            <a:noFill/>
          </a:ln>
        </p:spPr>
        <p:txBody>
          <a:bodyPr wrap="square" lIns="108000" tIns="64008" rIns="108000" bIns="64008" rtlCol="0">
            <a:spAutoFit/>
          </a:bodyPr>
          <a:lstStyle/>
          <a:p>
            <a:pPr marL="216000" indent="-457200">
              <a:lnSpc>
                <a:spcPts val="1500"/>
              </a:lnSpc>
              <a:defRPr/>
            </a:pPr>
            <a:r>
              <a:rPr lang="ja-JP" altLang="en-US" sz="12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Fixing our eyes on the final fiscal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year (2050</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the goal year for reaching carbon neutrality), we set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the following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two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periods: Short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period: Until 2025 Expo Osaka-Kansai; Medium period: Until 2030 </a:t>
            </a:r>
          </a:p>
          <a:p>
            <a:r>
              <a:rPr lang="ja-JP" altLang="en-US" sz="1200" kern="1100"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  </a:t>
            </a:r>
            <a:r>
              <a:rPr lang="en-US" altLang="ja-JP" sz="1200" kern="1100" dirty="0" smtClean="0">
                <a:latin typeface="Arial" panose="020B0604020202020204" pitchFamily="34" charset="0"/>
                <a:ea typeface="UD デジタル 教科書体 NK-R" panose="02020400000000000000" pitchFamily="18" charset="-128"/>
                <a:cs typeface="Arial" panose="020B0604020202020204" pitchFamily="34" charset="0"/>
              </a:rPr>
              <a:t>During each period </a:t>
            </a:r>
            <a:r>
              <a:rPr lang="en-US" altLang="ja-JP" sz="1200" dirty="0">
                <a:latin typeface="Arial" panose="020B0604020202020204" pitchFamily="34" charset="0"/>
                <a:cs typeface="Arial" panose="020B0604020202020204" pitchFamily="34" charset="0"/>
              </a:rPr>
              <a:t>we will review the strategy and take the ongoing situation at that time and reflect it in the </a:t>
            </a:r>
            <a:r>
              <a:rPr lang="en-US" altLang="ja-JP" sz="1200" dirty="0" smtClean="0">
                <a:latin typeface="Arial" panose="020B0604020202020204" pitchFamily="34" charset="0"/>
                <a:cs typeface="Arial" panose="020B0604020202020204" pitchFamily="34" charset="0"/>
              </a:rPr>
              <a:t>plan. </a:t>
            </a:r>
          </a:p>
          <a:p>
            <a:r>
              <a:rPr lang="ja-JP" altLang="en-US" sz="1200" dirty="0" smtClean="0">
                <a:latin typeface="Arial" panose="020B0604020202020204" pitchFamily="34" charset="0"/>
                <a:cs typeface="Arial" panose="020B0604020202020204" pitchFamily="34" charset="0"/>
              </a:rPr>
              <a:t>・</a:t>
            </a:r>
            <a:r>
              <a:rPr lang="en-US" altLang="ja-JP" sz="1200" dirty="0">
                <a:latin typeface="Arial" panose="020B0604020202020204" pitchFamily="34" charset="0"/>
                <a:cs typeface="Arial" panose="020B0604020202020204" pitchFamily="34" charset="0"/>
              </a:rPr>
              <a:t>The goals of the strategies will be set up at the end of this fiscal year, after the strategies have been  decided. When doing this, the following points will be referred </a:t>
            </a:r>
            <a:r>
              <a:rPr lang="en-US" altLang="ja-JP" sz="1200" dirty="0" smtClean="0">
                <a:latin typeface="Arial" panose="020B0604020202020204" pitchFamily="34" charset="0"/>
                <a:cs typeface="Arial" panose="020B0604020202020204" pitchFamily="34" charset="0"/>
              </a:rPr>
              <a:t>to</a:t>
            </a:r>
            <a:r>
              <a:rPr lang="en-US" altLang="ja-JP" sz="1200" dirty="0">
                <a:latin typeface="Arial" panose="020B0604020202020204" pitchFamily="34" charset="0"/>
                <a:cs typeface="Arial" panose="020B0604020202020204" pitchFamily="34" charset="0"/>
              </a:rPr>
              <a:t>:</a:t>
            </a:r>
            <a:r>
              <a:rPr lang="en-US" altLang="ja-JP" sz="1200" dirty="0" smtClean="0">
                <a:latin typeface="Arial" panose="020B0604020202020204" pitchFamily="34" charset="0"/>
                <a:cs typeface="Arial" panose="020B0604020202020204" pitchFamily="34" charset="0"/>
              </a:rPr>
              <a:t> </a:t>
            </a:r>
            <a:endParaRPr lang="en-US" altLang="ja-JP" sz="1200" dirty="0">
              <a:latin typeface="Arial" panose="020B0604020202020204" pitchFamily="34" charset="0"/>
              <a:cs typeface="Arial" panose="020B0604020202020204" pitchFamily="34" charset="0"/>
            </a:endParaRPr>
          </a:p>
          <a:p>
            <a:r>
              <a:rPr lang="en-US" altLang="ja-JP" sz="1200" dirty="0">
                <a:latin typeface="Arial" panose="020B0604020202020204" pitchFamily="34" charset="0"/>
                <a:cs typeface="Arial" panose="020B0604020202020204" pitchFamily="34" charset="0"/>
              </a:rPr>
              <a:t>-The degree of attainment for the above ① and ②, expressed by measurable figures</a:t>
            </a:r>
          </a:p>
          <a:p>
            <a:r>
              <a:rPr lang="en-US" altLang="ja-JP" sz="1200" dirty="0">
                <a:latin typeface="Arial" panose="020B0604020202020204" pitchFamily="34" charset="0"/>
                <a:cs typeface="Arial" panose="020B0604020202020204" pitchFamily="34" charset="0"/>
              </a:rPr>
              <a:t>-The </a:t>
            </a:r>
            <a:r>
              <a:rPr lang="en-US" altLang="ja-JP" sz="1050" dirty="0">
                <a:latin typeface="Arial" panose="020B0604020202020204" pitchFamily="34" charset="0"/>
                <a:cs typeface="Arial" panose="020B0604020202020204" pitchFamily="34" charset="0"/>
              </a:rPr>
              <a:t>KPI(Key Performance Indicator</a:t>
            </a:r>
            <a:r>
              <a:rPr lang="en-US" altLang="ja-JP" sz="1200" dirty="0">
                <a:latin typeface="Arial" panose="020B0604020202020204" pitchFamily="34" charset="0"/>
                <a:cs typeface="Arial" panose="020B0604020202020204" pitchFamily="34" charset="0"/>
              </a:rPr>
              <a:t>)s of each key initiative</a:t>
            </a:r>
          </a:p>
          <a:p>
            <a:endParaRPr lang="ja-JP" altLang="ja-JP" sz="1200" dirty="0" smtClean="0">
              <a:latin typeface="Arial" panose="020B0604020202020204" pitchFamily="34" charset="0"/>
              <a:cs typeface="Arial" panose="020B0604020202020204" pitchFamily="34" charset="0"/>
            </a:endParaRPr>
          </a:p>
        </p:txBody>
      </p:sp>
      <p:sp>
        <p:nvSpPr>
          <p:cNvPr id="2" name="正方形/長方形 1"/>
          <p:cNvSpPr/>
          <p:nvPr/>
        </p:nvSpPr>
        <p:spPr>
          <a:xfrm>
            <a:off x="63277" y="2050108"/>
            <a:ext cx="13860000" cy="1440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41"/>
          <p:cNvSpPr/>
          <p:nvPr/>
        </p:nvSpPr>
        <p:spPr>
          <a:xfrm>
            <a:off x="63277" y="3562276"/>
            <a:ext cx="13860000" cy="539884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正方形/長方形 42"/>
          <p:cNvSpPr/>
          <p:nvPr/>
        </p:nvSpPr>
        <p:spPr>
          <a:xfrm>
            <a:off x="77717" y="8863547"/>
            <a:ext cx="13860000" cy="125145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タイトル 1"/>
          <p:cNvSpPr txBox="1">
            <a:spLocks/>
          </p:cNvSpPr>
          <p:nvPr/>
        </p:nvSpPr>
        <p:spPr>
          <a:xfrm>
            <a:off x="11088" y="611031"/>
            <a:ext cx="4936516"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defRPr/>
            </a:pPr>
            <a:r>
              <a:rPr lang="en-US" altLang="ja-JP" sz="1800" b="1" u="sng" dirty="0" smtClean="0">
                <a:latin typeface="Arial" panose="020B0604020202020204" pitchFamily="34" charset="0"/>
                <a:ea typeface="UD デジタル 教科書体 NK-R" panose="02020400000000000000" pitchFamily="18" charset="-128"/>
                <a:cs typeface="Arial" panose="020B0604020202020204" pitchFamily="34" charset="0"/>
              </a:rPr>
              <a:t>Strategy </a:t>
            </a:r>
            <a:r>
              <a:rPr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F</a:t>
            </a:r>
            <a:r>
              <a:rPr lang="en-US" altLang="ja-JP" sz="1800" b="1" u="sng" dirty="0" smtClean="0">
                <a:latin typeface="Arial" panose="020B0604020202020204" pitchFamily="34" charset="0"/>
                <a:ea typeface="UD デジタル 教科書体 NK-R" panose="02020400000000000000" pitchFamily="18" charset="-128"/>
                <a:cs typeface="Arial" panose="020B0604020202020204" pitchFamily="34" charset="0"/>
              </a:rPr>
              <a:t>ormulation </a:t>
            </a:r>
            <a:r>
              <a:rPr lang="en-US" altLang="ja-JP" sz="1800" b="1" u="sng" dirty="0">
                <a:latin typeface="Arial" panose="020B0604020202020204" pitchFamily="34" charset="0"/>
                <a:ea typeface="UD デジタル 教科書体 NK-R" panose="02020400000000000000" pitchFamily="18" charset="-128"/>
                <a:cs typeface="Arial" panose="020B0604020202020204" pitchFamily="34" charset="0"/>
              </a:rPr>
              <a:t>B</a:t>
            </a:r>
            <a:r>
              <a:rPr lang="en-US" altLang="ja-JP" sz="1800" b="1" u="sng" dirty="0" smtClean="0">
                <a:latin typeface="Arial" panose="020B0604020202020204" pitchFamily="34" charset="0"/>
                <a:ea typeface="UD デジタル 教科書体 NK-R" panose="02020400000000000000" pitchFamily="18" charset="-128"/>
                <a:cs typeface="Arial" panose="020B0604020202020204" pitchFamily="34" charset="0"/>
              </a:rPr>
              <a:t>ackground</a:t>
            </a:r>
            <a:endParaRPr kumimoji="1" lang="ja-JP" altLang="en-US" sz="1800" b="1" i="0" u="sng" strike="noStrike" kern="1200" cap="none" spc="0" normalizeH="0" baseline="0" noProof="0" dirty="0">
              <a:ln>
                <a:noFill/>
              </a:ln>
              <a:effectLst/>
              <a:uLnTx/>
              <a:uFillTx/>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23" name="テキスト ボックス 22"/>
          <p:cNvSpPr txBox="1"/>
          <p:nvPr/>
        </p:nvSpPr>
        <p:spPr>
          <a:xfrm>
            <a:off x="18278" y="834174"/>
            <a:ext cx="6200210" cy="1206484"/>
          </a:xfrm>
          <a:prstGeom prst="rect">
            <a:avLst/>
          </a:prstGeom>
          <a:noFill/>
          <a:ln>
            <a:noFill/>
          </a:ln>
        </p:spPr>
        <p:txBody>
          <a:bodyPr wrap="square" lIns="108000" tIns="64008" rIns="108000" bIns="64008" rtlCol="0">
            <a:spAutoFit/>
          </a:bodyPr>
          <a:lstStyle/>
          <a:p>
            <a:pPr marL="216000" indent="-457200"/>
            <a:r>
              <a:rPr lang="ja-JP" altLang="en-US" sz="140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In preparation for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establishing the main policies for a post-COVID-19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revitalization and growth of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the Osaka-Kansai region,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we are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going to be setting out strategies</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 The two main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reasons to make the strategies are:</a:t>
            </a:r>
          </a:p>
          <a:p>
            <a:pPr marL="216000" indent="-457200"/>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 -Forming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a global financial city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with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its own identity and </a:t>
            </a:r>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unique functions</a:t>
            </a:r>
          </a:p>
          <a:p>
            <a:pPr marL="216000" indent="-457200"/>
            <a:r>
              <a:rPr lang="en-US" altLang="ja-JP" sz="1400" dirty="0" smtClean="0">
                <a:latin typeface="Arial" panose="020B0604020202020204" pitchFamily="34" charset="0"/>
                <a:ea typeface="UD デジタル 教科書体 NK-R" panose="02020400000000000000" pitchFamily="18" charset="-128"/>
                <a:cs typeface="Arial" panose="020B0604020202020204" pitchFamily="34" charset="0"/>
              </a:rPr>
              <a:t> -Leading </a:t>
            </a:r>
            <a:r>
              <a:rPr lang="en-US" altLang="ja-JP" sz="1400" dirty="0">
                <a:latin typeface="Arial" panose="020B0604020202020204" pitchFamily="34" charset="0"/>
                <a:ea typeface="UD デジタル 教科書体 NK-R" panose="02020400000000000000" pitchFamily="18" charset="-128"/>
                <a:cs typeface="Arial" panose="020B0604020202020204" pitchFamily="34" charset="0"/>
              </a:rPr>
              <a:t>to further development of Osaka as the center of western Japan.</a:t>
            </a:r>
            <a:endParaRPr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24" name="正方形/長方形 23"/>
          <p:cNvSpPr/>
          <p:nvPr/>
        </p:nvSpPr>
        <p:spPr>
          <a:xfrm>
            <a:off x="67469" y="537940"/>
            <a:ext cx="13860000" cy="1440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5" name="タイトル 1"/>
          <p:cNvSpPr txBox="1">
            <a:spLocks/>
          </p:cNvSpPr>
          <p:nvPr/>
        </p:nvSpPr>
        <p:spPr>
          <a:xfrm>
            <a:off x="5155853" y="563681"/>
            <a:ext cx="3642848" cy="544795"/>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defRPr/>
            </a:pPr>
            <a:r>
              <a:rPr lang="en-US" altLang="ja-JP" sz="16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600" b="1" u="sng" dirty="0" smtClean="0">
                <a:latin typeface="Arial" panose="020B0604020202020204" pitchFamily="34" charset="0"/>
                <a:ea typeface="UD デジタル 教科書体 NK-R" panose="02020400000000000000" pitchFamily="18" charset="-128"/>
                <a:cs typeface="Arial" panose="020B0604020202020204" pitchFamily="34" charset="0"/>
              </a:rPr>
              <a:t>Important Points-</a:t>
            </a:r>
          </a:p>
          <a:p>
            <a:pPr lvl="0">
              <a:defRPr/>
            </a:pPr>
            <a:r>
              <a:rPr lang="en-US" altLang="ja-JP" sz="1800" b="1"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8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u="sng" dirty="0" smtClean="0">
                <a:latin typeface="Arial" panose="020B0604020202020204" pitchFamily="34" charset="0"/>
                <a:ea typeface="UD デジタル 教科書体 NK-R" panose="02020400000000000000" pitchFamily="18" charset="-128"/>
                <a:cs typeface="Arial" panose="020B0604020202020204" pitchFamily="34" charset="0"/>
              </a:rPr>
              <a:t>Focusing on:</a:t>
            </a:r>
            <a:endParaRPr lang="ja-JP" altLang="en-US" sz="1200" b="1" u="sng"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7" name="角丸四角形 46"/>
          <p:cNvSpPr/>
          <p:nvPr/>
        </p:nvSpPr>
        <p:spPr>
          <a:xfrm>
            <a:off x="7988350" y="585618"/>
            <a:ext cx="5903934"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400"/>
              </a:lnSpc>
              <a:spcBef>
                <a:spcPct val="0"/>
              </a:spcBef>
            </a:pPr>
            <a:r>
              <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T</a:t>
            </a: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he overall</a:t>
            </a:r>
          </a:p>
          <a:p>
            <a:pPr defTabSz="1017994">
              <a:lnSpc>
                <a:spcPts val="1400"/>
              </a:lnSpc>
              <a:spcBef>
                <a:spcPct val="0"/>
              </a:spcBef>
            </a:pP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strategies</a:t>
            </a:r>
            <a:endParaRPr lang="ja-JP" altLang="en-US"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8" name="角丸四角形 47"/>
          <p:cNvSpPr/>
          <p:nvPr/>
        </p:nvSpPr>
        <p:spPr>
          <a:xfrm>
            <a:off x="7988349" y="1533910"/>
            <a:ext cx="5903934"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200"/>
              </a:lnSpc>
              <a:spcBef>
                <a:spcPct val="0"/>
              </a:spcBef>
            </a:pP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The</a:t>
            </a:r>
            <a:r>
              <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specific </a:t>
            </a:r>
            <a:r>
              <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strategies</a:t>
            </a:r>
          </a:p>
        </p:txBody>
      </p:sp>
      <p:sp>
        <p:nvSpPr>
          <p:cNvPr id="49" name="角丸四角形 48"/>
          <p:cNvSpPr/>
          <p:nvPr/>
        </p:nvSpPr>
        <p:spPr>
          <a:xfrm>
            <a:off x="7988350" y="1072031"/>
            <a:ext cx="5903933"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200"/>
              </a:lnSpc>
              <a:spcBef>
                <a:spcPct val="0"/>
              </a:spcBef>
            </a:pPr>
            <a:endPar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p>
            <a:pPr defTabSz="1017994">
              <a:lnSpc>
                <a:spcPts val="1200"/>
              </a:lnSpc>
              <a:spcBef>
                <a:spcPct val="0"/>
              </a:spcBef>
            </a:pP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The city images that </a:t>
            </a:r>
          </a:p>
          <a:p>
            <a:pPr defTabSz="1017994">
              <a:lnSpc>
                <a:spcPts val="1200"/>
              </a:lnSpc>
              <a:spcBef>
                <a:spcPct val="0"/>
              </a:spcBef>
            </a:pPr>
            <a:r>
              <a:rPr lang="en-US" altLang="ja-JP" sz="1200" b="1"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Osaka aims to be</a:t>
            </a:r>
            <a:endParaRPr lang="en-US" altLang="ja-JP"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a:p>
            <a:pPr defTabSz="1017994">
              <a:lnSpc>
                <a:spcPts val="1200"/>
              </a:lnSpc>
              <a:spcBef>
                <a:spcPct val="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b="1"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　　　</a:t>
            </a:r>
          </a:p>
        </p:txBody>
      </p:sp>
      <p:cxnSp>
        <p:nvCxnSpPr>
          <p:cNvPr id="36" name="直線コネクタ 35"/>
          <p:cNvCxnSpPr/>
          <p:nvPr/>
        </p:nvCxnSpPr>
        <p:spPr>
          <a:xfrm flipV="1">
            <a:off x="10632079" y="1527828"/>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a:off x="11516741" y="1454124"/>
            <a:ext cx="624"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V="1">
            <a:off x="10627392" y="1451743"/>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p:nvPr/>
        </p:nvCxnSpPr>
        <p:spPr>
          <a:xfrm>
            <a:off x="10631437" y="1528195"/>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a:off x="12398817" y="1528195"/>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5" name="直線コネクタ 44"/>
          <p:cNvCxnSpPr/>
          <p:nvPr/>
        </p:nvCxnSpPr>
        <p:spPr>
          <a:xfrm>
            <a:off x="10625884" y="137990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a:xfrm>
            <a:off x="12384647" y="137990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sp>
        <p:nvSpPr>
          <p:cNvPr id="28" name="正方形/長方形 27"/>
          <p:cNvSpPr/>
          <p:nvPr/>
        </p:nvSpPr>
        <p:spPr>
          <a:xfrm>
            <a:off x="11588749" y="1576317"/>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Involving the wider Kansai area</a:t>
            </a:r>
            <a:endParaRPr lang="ja-JP" altLang="en-US"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29" name="正方形/長方形 28"/>
          <p:cNvSpPr/>
          <p:nvPr/>
        </p:nvSpPr>
        <p:spPr>
          <a:xfrm>
            <a:off x="9811382" y="1594564"/>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Digitalization</a:t>
            </a:r>
            <a:endParaRPr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50" name="正方形/長方形 49"/>
          <p:cNvSpPr/>
          <p:nvPr/>
        </p:nvSpPr>
        <p:spPr>
          <a:xfrm>
            <a:off x="9366765" y="3926781"/>
            <a:ext cx="4525518" cy="44593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The Initiatives Shared </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between </a:t>
            </a:r>
            <a:r>
              <a:rPr lang="ja-JP" altLang="en-US" sz="1400" b="1" dirty="0" smtClean="0">
                <a:latin typeface="Arial" panose="020B0604020202020204" pitchFamily="34" charset="0"/>
                <a:ea typeface="UD デジタル 教科書体 NK-R" panose="02020400000000000000" pitchFamily="18" charset="-128"/>
                <a:cs typeface="Arial" panose="020B0604020202020204" pitchFamily="34" charset="0"/>
              </a:rPr>
              <a:t>①</a:t>
            </a:r>
            <a:r>
              <a:rPr lang="en-US" altLang="ja-JP" sz="14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kumimoji="1" lang="en-US" altLang="ja-JP" sz="1400" b="1" dirty="0">
                <a:latin typeface="Arial" panose="020B0604020202020204" pitchFamily="34" charset="0"/>
                <a:ea typeface="UD デジタル 教科書体 NK-R" panose="02020400000000000000" pitchFamily="18" charset="-128"/>
                <a:cs typeface="Arial" panose="020B0604020202020204" pitchFamily="34" charset="0"/>
              </a:rPr>
              <a:t>and </a:t>
            </a:r>
            <a:r>
              <a:rPr lang="ja-JP" altLang="en-US" sz="1400" b="1" dirty="0">
                <a:latin typeface="Arial" panose="020B0604020202020204" pitchFamily="34" charset="0"/>
                <a:ea typeface="UD デジタル 教科書体 NK-R" panose="02020400000000000000" pitchFamily="18" charset="-128"/>
                <a:cs typeface="Arial" panose="020B0604020202020204" pitchFamily="34" charset="0"/>
              </a:rPr>
              <a:t>②</a:t>
            </a:r>
            <a:endParaRPr kumimoji="1" lang="ja-JP" altLang="en-US" sz="14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5" name="テキスト ボックス 4"/>
          <p:cNvSpPr txBox="1"/>
          <p:nvPr/>
        </p:nvSpPr>
        <p:spPr>
          <a:xfrm>
            <a:off x="9500253" y="4222888"/>
            <a:ext cx="4300944" cy="4088214"/>
          </a:xfrm>
          <a:prstGeom prst="rect">
            <a:avLst/>
          </a:prstGeom>
          <a:solidFill>
            <a:schemeClr val="bg1"/>
          </a:solidFill>
          <a:ln>
            <a:solidFill>
              <a:schemeClr val="tx1"/>
            </a:solidFill>
          </a:ln>
        </p:spPr>
        <p:txBody>
          <a:bodyPr wrap="square" tIns="108000" rtlCol="0">
            <a:noAutofit/>
          </a:bodyPr>
          <a:lstStyle/>
          <a:p>
            <a:pPr marL="228600" lvl="0" indent="-228600">
              <a:lnSpc>
                <a:spcPts val="1300"/>
              </a:lnSpc>
              <a:buAutoNum type="arabicParenBoth"/>
            </a:pP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Preparing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an attractive residential environment for </a:t>
            </a:r>
            <a:r>
              <a:rPr lang="ja-JP" altLang="en-US" sz="1200" b="1" kern="0"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a:lnSpc>
                <a:spcPts val="1300"/>
              </a:lnSpc>
            </a:pPr>
            <a:r>
              <a:rPr lang="ja-JP" altLang="en-US" sz="1200" b="1"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foreign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nationals as well</a:t>
            </a:r>
            <a:endParaRPr lang="en-US" altLang="ja-JP" sz="1200" b="1" kern="0" spc="-46" dirty="0">
              <a:latin typeface="Arial" panose="020B0604020202020204" pitchFamily="34" charset="0"/>
              <a:ea typeface="UD デジタル 教科書体 NK-R" panose="02020400000000000000" pitchFamily="18" charset="-128"/>
              <a:cs typeface="Arial" panose="020B0604020202020204" pitchFamily="34" charset="0"/>
            </a:endParaRPr>
          </a:p>
          <a:p>
            <a:pPr marL="288000" lvl="0" indent="-457200">
              <a:lnSpc>
                <a:spcPts val="1300"/>
              </a:lnSpc>
              <a:defRPr/>
            </a:pPr>
            <a:r>
              <a:rPr lang="ja-JP" altLang="en-US" sz="1200" b="1"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Improving an environment for education, healthcare, etc</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p>
          <a:p>
            <a:pPr marL="288000" lvl="0" indent="-457200">
              <a:lnSpc>
                <a:spcPts val="1300"/>
              </a:lnSpc>
              <a:defRPr/>
            </a:pP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marL="288000" lvl="0" indent="-457200">
              <a:lnSpc>
                <a:spcPts val="1300"/>
              </a:lnSpc>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2)</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Preparing an attractive environment for business </a:t>
            </a:r>
          </a:p>
          <a:p>
            <a:pPr marL="288000" lvl="0" indent="-457200">
              <a:lnSpc>
                <a:spcPts val="1300"/>
              </a:lnSpc>
              <a:defRPr/>
            </a:pPr>
            <a:r>
              <a:rPr lang="en-US" altLang="ja-JP" sz="1200" b="1" kern="0"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b="1"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and </a:t>
            </a:r>
            <a:r>
              <a:rPr lang="en-US" altLang="ja-JP" sz="1200" b="1" kern="0" dirty="0">
                <a:latin typeface="Arial" panose="020B0604020202020204" pitchFamily="34" charset="0"/>
                <a:ea typeface="UD デジタル 教科書体 NK-R" panose="02020400000000000000" pitchFamily="18" charset="-128"/>
                <a:cs typeface="Arial" panose="020B0604020202020204" pitchFamily="34" charset="0"/>
              </a:rPr>
              <a:t>people from </a:t>
            </a:r>
            <a:r>
              <a:rPr lang="en-US" altLang="ja-JP" sz="1200" b="1" kern="0" dirty="0" smtClean="0">
                <a:latin typeface="Arial" panose="020B0604020202020204" pitchFamily="34" charset="0"/>
                <a:ea typeface="UD デジタル 教科書体 NK-R" panose="02020400000000000000" pitchFamily="18" charset="-128"/>
                <a:cs typeface="Arial" panose="020B0604020202020204" pitchFamily="34" charset="0"/>
              </a:rPr>
              <a:t>home and abroad</a:t>
            </a:r>
            <a:endParaRPr lang="en-US" altLang="ja-JP" sz="1200" b="1" kern="0" spc="-46" dirty="0">
              <a:latin typeface="Arial" panose="020B0604020202020204" pitchFamily="34" charset="0"/>
              <a:ea typeface="UD デジタル 教科書体 NK-R" panose="02020400000000000000" pitchFamily="18" charset="-128"/>
              <a:cs typeface="Arial" panose="020B0604020202020204" pitchFamily="34" charset="0"/>
            </a:endParaRPr>
          </a:p>
          <a:p>
            <a:pPr lvl="0">
              <a:lnSpc>
                <a:spcPts val="1300"/>
              </a:lnSpc>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Promoting to accept highly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skilled human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resources from</a:t>
            </a:r>
          </a:p>
          <a:p>
            <a:pPr lvl="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abroad</a:t>
            </a:r>
          </a:p>
          <a:p>
            <a:pPr lvl="0">
              <a:lnSpc>
                <a:spcPts val="1300"/>
              </a:lnSpc>
              <a:defRPr/>
            </a:pP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a:lnSpc>
                <a:spcPts val="1300"/>
              </a:lnSpc>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(3</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 Information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sharing and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p</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ublic </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r</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elations</a:t>
            </a:r>
          </a:p>
          <a:p>
            <a:pPr lvl="0">
              <a:lnSpc>
                <a:spcPts val="1300"/>
              </a:lnSpc>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Strategic PR activities using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various institutions such as </a:t>
            </a:r>
          </a:p>
          <a:p>
            <a:pPr indent="-45720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overseas diplomatic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offices</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governmental organizations</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p>
          <a:p>
            <a:pPr indent="-45720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local government offices, and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private sector’s networks</a:t>
            </a:r>
            <a:endPar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endParaRPr>
          </a:p>
          <a:p>
            <a:pPr indent="-457200">
              <a:lnSpc>
                <a:spcPts val="1300"/>
              </a:lnSpc>
              <a:defRPr/>
            </a:pP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indent="-457200">
              <a:lnSpc>
                <a:spcPts val="1300"/>
              </a:lnSpc>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(4)Collaborating with overseas partners</a:t>
            </a:r>
          </a:p>
          <a:p>
            <a:pPr lvl="0" indent="-457200">
              <a:lnSpc>
                <a:spcPts val="1300"/>
              </a:lnSpc>
              <a:defRPr/>
            </a:pP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Seeking overseas partnerships to realize an ideal</a:t>
            </a:r>
          </a:p>
          <a:p>
            <a:pPr lvl="0" indent="-457200">
              <a:lnSpc>
                <a:spcPts val="1300"/>
              </a:lnSpc>
              <a:defRPr/>
            </a:pP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global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financial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city</a:t>
            </a:r>
          </a:p>
          <a:p>
            <a:pPr lvl="0" indent="-457200">
              <a:lnSpc>
                <a:spcPts val="1300"/>
              </a:lnSpc>
              <a:defRPr/>
            </a:pP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indent="-457200">
              <a:lnSpc>
                <a:spcPts val="1300"/>
              </a:lnSpc>
              <a:defRPr/>
            </a:pP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a:t>
            </a:r>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５</a:t>
            </a:r>
            <a:r>
              <a:rPr lang="en-US" altLang="ja-JP" sz="1200" b="1" dirty="0">
                <a:latin typeface="Arial" panose="020B0604020202020204" pitchFamily="34" charset="0"/>
                <a:ea typeface="UD デジタル 教科書体 NK-R" panose="02020400000000000000" pitchFamily="18" charset="-128"/>
                <a:cs typeface="Arial" panose="020B0604020202020204" pitchFamily="34" charset="0"/>
              </a:rPr>
              <a:t>)Taking advanced and impressive initiatives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in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indent="-457200">
              <a:lnSpc>
                <a:spcPts val="1300"/>
              </a:lnSpc>
              <a:defRPr/>
            </a:pPr>
            <a:r>
              <a:rPr lang="ja-JP" altLang="en-US" sz="1200" b="1" dirty="0">
                <a:latin typeface="Arial" panose="020B0604020202020204" pitchFamily="34" charset="0"/>
                <a:ea typeface="UD デジタル 教科書体 NK-R" panose="02020400000000000000" pitchFamily="18" charset="-128"/>
                <a:cs typeface="Arial" panose="020B0604020202020204" pitchFamily="34" charset="0"/>
              </a:rPr>
              <a:t>　</a:t>
            </a:r>
            <a:r>
              <a:rPr lang="ja-JP" altLang="en-US" sz="1200" b="1"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collaboration </a:t>
            </a:r>
            <a:r>
              <a:rPr lang="en-US" altLang="ja-JP" sz="1200" b="1" dirty="0" smtClean="0">
                <a:latin typeface="Arial" panose="020B0604020202020204" pitchFamily="34" charset="0"/>
                <a:ea typeface="UD デジタル 教科書体 NK-R" panose="02020400000000000000" pitchFamily="18" charset="-128"/>
                <a:cs typeface="Arial" panose="020B0604020202020204" pitchFamily="34" charset="0"/>
              </a:rPr>
              <a:t>with Osaka Prefecture and Osaka City</a:t>
            </a:r>
          </a:p>
          <a:p>
            <a:pPr lvl="0" indent="-457200">
              <a:lnSpc>
                <a:spcPts val="1300"/>
              </a:lnSpc>
              <a:defRPr/>
            </a:pP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Setting up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a one-stop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service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office that can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deal with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indent="-45720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every kind of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procedures in English, in collaboration with </a:t>
            </a:r>
            <a:endPar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endParaRPr>
          </a:p>
          <a:p>
            <a:pPr lvl="0" indent="-457200">
              <a:lnSpc>
                <a:spcPts val="1300"/>
              </a:lnSpc>
              <a:defRPr/>
            </a:pP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Financial</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Services Agency</a:t>
            </a:r>
            <a:endParaRPr lang="en-US" altLang="ja-JP" sz="1400" dirty="0">
              <a:latin typeface="UD デジタル 教科書体 NK-R" panose="02020400000000000000" pitchFamily="18" charset="-128"/>
              <a:ea typeface="UD デジタル 教科書体 NK-R" panose="02020400000000000000" pitchFamily="18" charset="-128"/>
            </a:endParaRPr>
          </a:p>
        </p:txBody>
      </p:sp>
      <p:cxnSp>
        <p:nvCxnSpPr>
          <p:cNvPr id="53" name="直線コネクタ 52"/>
          <p:cNvCxnSpPr/>
          <p:nvPr/>
        </p:nvCxnSpPr>
        <p:spPr>
          <a:xfrm flipV="1">
            <a:off x="10627392" y="1068933"/>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a:xfrm>
            <a:off x="11516741" y="995229"/>
            <a:ext cx="624"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a:xfrm flipV="1">
            <a:off x="10627392" y="992848"/>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6" name="直線コネクタ 55"/>
          <p:cNvCxnSpPr/>
          <p:nvPr/>
        </p:nvCxnSpPr>
        <p:spPr>
          <a:xfrm>
            <a:off x="10622547" y="1072476"/>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7" name="直線コネクタ 56"/>
          <p:cNvCxnSpPr/>
          <p:nvPr/>
        </p:nvCxnSpPr>
        <p:spPr>
          <a:xfrm>
            <a:off x="10622547" y="91703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8" name="直線コネクタ 57"/>
          <p:cNvCxnSpPr/>
          <p:nvPr/>
        </p:nvCxnSpPr>
        <p:spPr>
          <a:xfrm>
            <a:off x="12380837" y="1072476"/>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a:xfrm>
            <a:off x="12380837" y="91703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sp>
        <p:nvSpPr>
          <p:cNvPr id="27" name="正方形/長方形 26"/>
          <p:cNvSpPr/>
          <p:nvPr/>
        </p:nvSpPr>
        <p:spPr>
          <a:xfrm>
            <a:off x="11588749" y="642032"/>
            <a:ext cx="1656000" cy="310692"/>
          </a:xfrm>
          <a:prstGeom prst="rect">
            <a:avLst/>
          </a:prstGeom>
          <a:solidFill>
            <a:srgbClr val="D9969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SDGs</a:t>
            </a:r>
            <a:endParaRPr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34" name="正方形/長方形 33"/>
          <p:cNvSpPr/>
          <p:nvPr/>
        </p:nvSpPr>
        <p:spPr>
          <a:xfrm>
            <a:off x="11588749" y="1114004"/>
            <a:ext cx="1671333"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Being unique/Playing supplementary role</a:t>
            </a:r>
            <a:endParaRPr lang="ja-JP" altLang="en-US"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35" name="正方形/長方形 34"/>
          <p:cNvSpPr/>
          <p:nvPr/>
        </p:nvSpPr>
        <p:spPr>
          <a:xfrm>
            <a:off x="9800624" y="1114004"/>
            <a:ext cx="1644109"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Showing its Presence </a:t>
            </a:r>
            <a:r>
              <a:rPr lang="en-US" altLang="ja-JP"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in Asia and in the world</a:t>
            </a:r>
            <a:endParaRPr lang="ja-JP" altLang="en-US" sz="105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52" name="正方形/長方形 51"/>
          <p:cNvSpPr/>
          <p:nvPr/>
        </p:nvSpPr>
        <p:spPr>
          <a:xfrm>
            <a:off x="9784574" y="642032"/>
            <a:ext cx="1660159" cy="310692"/>
          </a:xfrm>
          <a:prstGeom prst="rect">
            <a:avLst/>
          </a:prstGeom>
          <a:solidFill>
            <a:srgbClr val="D9969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rPr>
              <a:t>Local development</a:t>
            </a:r>
            <a:endParaRPr lang="ja-JP" altLang="en-US" sz="1200" dirty="0">
              <a:solidFill>
                <a:schemeClr val="tx1"/>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60" name="テキスト ボックス 59"/>
          <p:cNvSpPr txBox="1"/>
          <p:nvPr/>
        </p:nvSpPr>
        <p:spPr>
          <a:xfrm>
            <a:off x="337757" y="8386812"/>
            <a:ext cx="13347607" cy="498598"/>
          </a:xfrm>
          <a:prstGeom prst="rect">
            <a:avLst/>
          </a:prstGeom>
          <a:noFill/>
          <a:ln>
            <a:noFill/>
          </a:ln>
        </p:spPr>
        <p:txBody>
          <a:bodyPr wrap="square" lIns="108000" tIns="64008" rIns="108000" bIns="64008" rtlCol="0">
            <a:spAutoFit/>
          </a:bodyPr>
          <a:lstStyle/>
          <a:p>
            <a:pPr marL="216000" indent="-457200">
              <a:spcBef>
                <a:spcPts val="300"/>
              </a:spcBef>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1</a:t>
            </a: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 A general term for financing by issuing security tokens using a distributed ledger technology such as blockchain.</a:t>
            </a:r>
          </a:p>
          <a:p>
            <a:pPr marL="216000" indent="-457200">
              <a:defRPr/>
            </a:pPr>
            <a:r>
              <a:rPr lang="ja-JP" altLang="en-US" sz="1200" kern="0" dirty="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※2</a:t>
            </a:r>
            <a:r>
              <a:rPr lang="ja-JP" altLang="en-US" sz="1200" kern="0" smtClean="0">
                <a:latin typeface="Arial" panose="020B0604020202020204" pitchFamily="34" charset="0"/>
                <a:ea typeface="UD デジタル 教科書体 NK-R" panose="02020400000000000000" pitchFamily="18" charset="-128"/>
                <a:cs typeface="Arial" panose="020B0604020202020204" pitchFamily="34" charset="0"/>
              </a:rPr>
              <a:t>）</a:t>
            </a:r>
            <a:r>
              <a:rPr lang="en-US" altLang="ja-JP" sz="1200" kern="0" smtClean="0">
                <a:latin typeface="Arial" panose="020B0604020202020204" pitchFamily="34" charset="0"/>
                <a:ea typeface="UD デジタル 教科書体 NK-R" panose="02020400000000000000" pitchFamily="18" charset="-128"/>
                <a:cs typeface="Arial" panose="020B0604020202020204" pitchFamily="34" charset="0"/>
              </a:rPr>
              <a:t>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A system of testing grounds for new business models and using </a:t>
            </a:r>
            <a:r>
              <a:rPr lang="en-US" altLang="ja-JP" sz="1200" kern="0" dirty="0" smtClean="0">
                <a:latin typeface="Arial" panose="020B0604020202020204" pitchFamily="34" charset="0"/>
                <a:ea typeface="UD デジタル 教科書体 NK-R" panose="02020400000000000000" pitchFamily="18" charset="-128"/>
                <a:cs typeface="Arial" panose="020B0604020202020204" pitchFamily="34" charset="0"/>
              </a:rPr>
              <a:t>the data and information obtained </a:t>
            </a:r>
            <a:r>
              <a:rPr lang="en-US" altLang="ja-JP" sz="1200" kern="0" dirty="0">
                <a:latin typeface="Arial" panose="020B0604020202020204" pitchFamily="34" charset="0"/>
                <a:ea typeface="UD デジタル 教科書体 NK-R" panose="02020400000000000000" pitchFamily="18" charset="-128"/>
                <a:cs typeface="Arial" panose="020B0604020202020204" pitchFamily="34" charset="0"/>
              </a:rPr>
              <a:t>to review regulations</a:t>
            </a:r>
            <a:endParaRPr lang="ja-JP" altLang="en-US" sz="1200" kern="0" dirty="0">
              <a:latin typeface="Arial" panose="020B0604020202020204" pitchFamily="34" charset="0"/>
              <a:ea typeface="UD デジタル 教科書体 NK-R" panose="02020400000000000000" pitchFamily="18" charset="-128"/>
              <a:cs typeface="Arial" panose="020B0604020202020204" pitchFamily="34" charset="0"/>
            </a:endParaRPr>
          </a:p>
        </p:txBody>
      </p:sp>
    </p:spTree>
    <p:extLst>
      <p:ext uri="{BB962C8B-B14F-4D97-AF65-F5344CB8AC3E}">
        <p14:creationId xmlns:p14="http://schemas.microsoft.com/office/powerpoint/2010/main" val="38034116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34D15E29DDD314C892763A1095789F2" ma:contentTypeVersion="1" ma:contentTypeDescription="新しいドキュメントを作成します。" ma:contentTypeScope="" ma:versionID="dd3ba96f5ac48a83c9a8cc4ce8780869">
  <xsd:schema xmlns:xsd="http://www.w3.org/2001/XMLSchema" xmlns:xs="http://www.w3.org/2001/XMLSchema" xmlns:p="http://schemas.microsoft.com/office/2006/metadata/properties" xmlns:ns2="95b611f9-4c1d-46a1-999d-3a494f2e8c1e" targetNamespace="http://schemas.microsoft.com/office/2006/metadata/properties" ma:root="true" ma:fieldsID="fe449a3ae15200c0ced2e52268645ddf" ns2:_="">
    <xsd:import namespace="95b611f9-4c1d-46a1-999d-3a494f2e8c1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b611f9-4c1d-46a1-999d-3a494f2e8c1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6F51D1-09C7-435E-A78C-8B2978BD6385}">
  <ds:schemaRefs>
    <ds:schemaRef ds:uri="http://schemas.microsoft.com/sharepoint/v3/contenttype/forms"/>
  </ds:schemaRefs>
</ds:datastoreItem>
</file>

<file path=customXml/itemProps2.xml><?xml version="1.0" encoding="utf-8"?>
<ds:datastoreItem xmlns:ds="http://schemas.openxmlformats.org/officeDocument/2006/customXml" ds:itemID="{5C92B1EB-10FD-464C-ACC0-6A01221E1CF3}">
  <ds:schemaRefs>
    <ds:schemaRef ds:uri="http://purl.org/dc/elements/1.1/"/>
    <ds:schemaRef ds:uri="95b611f9-4c1d-46a1-999d-3a494f2e8c1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8FA549FA-CDD5-43DE-AF07-722556A90C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b611f9-4c1d-46a1-999d-3a494f2e8c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8940</TotalTime>
  <Words>861</Words>
  <Application>Microsoft Office PowerPoint</Application>
  <PresentationFormat>ユーザー設定</PresentationFormat>
  <Paragraphs>99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UD デジタル 教科書体 NK-B</vt:lpstr>
      <vt:lpstr>UD デジタル 教科書体 NK-R</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出口　範幸</cp:lastModifiedBy>
  <cp:revision>6</cp:revision>
  <cp:lastPrinted>2021-09-07T02:40:32Z</cp:lastPrinted>
  <dcterms:created xsi:type="dcterms:W3CDTF">2016-10-04T02:34:11Z</dcterms:created>
  <dcterms:modified xsi:type="dcterms:W3CDTF">2021-09-07T05:03:28Z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0x010100734D15E29DDD314C892763A1095789F2</vt:lpwstr>
  </property>
</Properties>
</file>