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6"/>
  </p:notesMasterIdLst>
  <p:sldIdLst>
    <p:sldId id="256" r:id="rId5"/>
    <p:sldId id="461" r:id="rId6"/>
    <p:sldId id="505" r:id="rId7"/>
    <p:sldId id="516" r:id="rId8"/>
    <p:sldId id="463" r:id="rId9"/>
    <p:sldId id="513" r:id="rId10"/>
    <p:sldId id="515" r:id="rId11"/>
    <p:sldId id="466" r:id="rId12"/>
    <p:sldId id="467" r:id="rId13"/>
    <p:sldId id="470" r:id="rId14"/>
    <p:sldId id="506" r:id="rId15"/>
    <p:sldId id="471" r:id="rId16"/>
    <p:sldId id="503" r:id="rId17"/>
    <p:sldId id="511" r:id="rId18"/>
    <p:sldId id="473" r:id="rId19"/>
    <p:sldId id="474" r:id="rId20"/>
    <p:sldId id="476" r:id="rId21"/>
    <p:sldId id="507" r:id="rId22"/>
    <p:sldId id="478" r:id="rId23"/>
    <p:sldId id="480" r:id="rId24"/>
    <p:sldId id="481" r:id="rId2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末永　健" initials="末永　健" lastIdx="1" clrIdx="0">
    <p:extLst>
      <p:ext uri="{19B8F6BF-5375-455C-9EA6-DF929625EA0E}">
        <p15:presenceInfo xmlns:p15="http://schemas.microsoft.com/office/powerpoint/2012/main" userId="S-1-5-21-161959346-1900351369-444732941-2236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878"/>
    <a:srgbClr val="FDA3A3"/>
    <a:srgbClr val="CC0000"/>
    <a:srgbClr val="FF6600"/>
    <a:srgbClr val="FF3300"/>
    <a:srgbClr val="FFAEA0"/>
    <a:srgbClr val="FFAEBA"/>
    <a:srgbClr val="FFAE82"/>
    <a:srgbClr val="FAAE82"/>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94061" autoAdjust="0"/>
  </p:normalViewPr>
  <p:slideViewPr>
    <p:cSldViewPr snapToGrid="0">
      <p:cViewPr varScale="1">
        <p:scale>
          <a:sx n="70" d="100"/>
          <a:sy n="70" d="100"/>
        </p:scale>
        <p:origin x="672" y="66"/>
      </p:cViewPr>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2023/4/21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1A743-B267-4F88-9F80-B852F463C00D}" type="slidenum">
              <a:rPr kumimoji="1" lang="ja-JP" altLang="en-US" smtClean="0"/>
              <a:t>12</a:t>
            </a:fld>
            <a:endParaRPr kumimoji="1" lang="ja-JP" altLang="en-US"/>
          </a:p>
        </p:txBody>
      </p:sp>
    </p:spTree>
    <p:extLst>
      <p:ext uri="{BB962C8B-B14F-4D97-AF65-F5344CB8AC3E}">
        <p14:creationId xmlns:p14="http://schemas.microsoft.com/office/powerpoint/2010/main" val="36147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2023/4/21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2023/4/21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2023/4/21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2023/4/21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2023/4/21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2023/4/21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2023/4/21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2023/4/21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2023/4/21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2023/4/21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2023/4/21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2023/4/21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1832" y="1986436"/>
            <a:ext cx="10003809" cy="1635681"/>
          </a:xfrm>
        </p:spPr>
        <p:txBody>
          <a:bodyPr anchor="ctr">
            <a:normAutofit/>
          </a:bodyPr>
          <a:lstStyle/>
          <a:p>
            <a:r>
              <a:rPr lang="ja-JP" altLang="en-US" sz="5400" dirty="0">
                <a:latin typeface="UD デジタル 教科書体 NK-R" panose="02020400000000000000" pitchFamily="18" charset="-128"/>
                <a:ea typeface="UD デジタル 教科書体 NK-R" panose="02020400000000000000" pitchFamily="18" charset="-128"/>
              </a:rPr>
              <a:t>国際金融都市</a:t>
            </a:r>
            <a:r>
              <a:rPr lang="en-US" altLang="ja-JP" sz="5400" dirty="0">
                <a:latin typeface="UD デジタル 教科書体 NK-R" panose="02020400000000000000" pitchFamily="18" charset="-128"/>
                <a:ea typeface="UD デジタル 教科書体 NK-R" panose="02020400000000000000" pitchFamily="18" charset="-128"/>
              </a:rPr>
              <a:t>OSAKA</a:t>
            </a:r>
            <a:r>
              <a:rPr lang="ja-JP" altLang="ja-JP" sz="5400" dirty="0" smtClean="0">
                <a:latin typeface="UD デジタル 教科書体 NK-R" panose="02020400000000000000" pitchFamily="18" charset="-128"/>
                <a:ea typeface="UD デジタル 教科書体 NK-R" panose="02020400000000000000" pitchFamily="18" charset="-128"/>
              </a:rPr>
              <a:t>戦略</a:t>
            </a:r>
            <a:r>
              <a:rPr lang="en-US" altLang="ja-JP" sz="5400" dirty="0" smtClean="0">
                <a:latin typeface="UD デジタル 教科書体 NK-R" panose="02020400000000000000" pitchFamily="18" charset="-128"/>
                <a:ea typeface="UD デジタル 教科書体 NK-R" panose="02020400000000000000" pitchFamily="18" charset="-128"/>
              </a:rPr>
              <a:t/>
            </a:r>
            <a:br>
              <a:rPr lang="en-US" altLang="ja-JP" sz="5400" dirty="0" smtClean="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アクションプラン進捗</a:t>
            </a:r>
            <a:r>
              <a:rPr lang="ja-JP" altLang="en-US" sz="5400" dirty="0" smtClean="0">
                <a:latin typeface="UD デジタル 教科書体 NK-R" panose="02020400000000000000" pitchFamily="18" charset="-128"/>
                <a:ea typeface="UD デジタル 教科書体 NK-R" panose="02020400000000000000" pitchFamily="18" charset="-128"/>
              </a:rPr>
              <a:t>状況（案）</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238712" y="3622118"/>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a:latin typeface="UD デジタル 教科書体 NK-R" panose="02020400000000000000" pitchFamily="18" charset="-128"/>
              <a:ea typeface="UD デジタル 教科書体 NK-R" panose="02020400000000000000" pitchFamily="18" charset="-128"/>
            </a:endParaRPr>
          </a:p>
          <a:p>
            <a:r>
              <a:rPr lang="en-US" altLang="ja-JP" dirty="0" smtClean="0">
                <a:latin typeface="UD デジタル 教科書体 NK-R" panose="02020400000000000000" pitchFamily="18" charset="-128"/>
                <a:ea typeface="UD デジタル 教科書体 NK-R" panose="02020400000000000000" pitchFamily="18" charset="-128"/>
              </a:rPr>
              <a:t>2023</a:t>
            </a:r>
            <a:r>
              <a:rPr lang="ja-JP" altLang="en-US" dirty="0" smtClean="0">
                <a:latin typeface="UD デジタル 教科書体 NK-R" panose="02020400000000000000" pitchFamily="18" charset="-128"/>
                <a:ea typeface="UD デジタル 教科書体 NK-R" panose="02020400000000000000" pitchFamily="18" charset="-128"/>
              </a:rPr>
              <a:t>年</a:t>
            </a:r>
            <a:r>
              <a:rPr lang="en-US" altLang="ja-JP" dirty="0" smtClean="0">
                <a:latin typeface="UD デジタル 教科書体 NK-R" panose="02020400000000000000" pitchFamily="18" charset="-128"/>
                <a:ea typeface="UD デジタル 教科書体 NK-R" panose="02020400000000000000" pitchFamily="18" charset="-128"/>
              </a:rPr>
              <a:t>4</a:t>
            </a:r>
            <a:r>
              <a:rPr lang="ja-JP" altLang="en-US" dirty="0" smtClean="0">
                <a:latin typeface="UD デジタル 教科書体 NK-R" panose="02020400000000000000" pitchFamily="18" charset="-128"/>
                <a:ea typeface="UD デジタル 教科書体 NK-R" panose="02020400000000000000" pitchFamily="18" charset="-128"/>
              </a:rPr>
              <a:t>月</a:t>
            </a:r>
            <a:r>
              <a:rPr lang="en-US" altLang="ja-JP" dirty="0" smtClean="0">
                <a:latin typeface="UD デジタル 教科書体 NK-R" panose="02020400000000000000" pitchFamily="18" charset="-128"/>
                <a:ea typeface="UD デジタル 教科書体 NK-R" panose="02020400000000000000" pitchFamily="18" charset="-128"/>
              </a:rPr>
              <a:t>24</a:t>
            </a:r>
            <a:r>
              <a:rPr lang="ja-JP" altLang="en-US" dirty="0" smtClean="0">
                <a:latin typeface="UD デジタル 教科書体 NK-R" panose="02020400000000000000" pitchFamily="18" charset="-128"/>
                <a:ea typeface="UD デジタル 教科書体 NK-R" panose="02020400000000000000" pitchFamily="18" charset="-128"/>
              </a:rPr>
              <a:t>日</a:t>
            </a:r>
            <a:endParaRPr lang="ja-JP" altLang="en-US" dirty="0"/>
          </a:p>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a:latin typeface="UD デジタル 教科書体 NK-R" panose="02020400000000000000" pitchFamily="18" charset="-128"/>
                <a:ea typeface="UD デジタル 教科書体 NK-R" panose="02020400000000000000" pitchFamily="18" charset="-128"/>
              </a:rPr>
              <a:t>OSAKA </a:t>
            </a:r>
            <a:r>
              <a:rPr lang="ja-JP" altLang="en-US" dirty="0">
                <a:latin typeface="UD デジタル 教科書体 NK-R" panose="02020400000000000000" pitchFamily="18" charset="-128"/>
                <a:ea typeface="UD デジタル 教科書体 NK-R" panose="02020400000000000000" pitchFamily="18" charset="-128"/>
              </a:rPr>
              <a:t>推進委員会 </a:t>
            </a:r>
            <a:r>
              <a:rPr lang="ja-JP" altLang="en-US" dirty="0" smtClean="0">
                <a:latin typeface="UD デジタル 教科書体 NK-R" panose="02020400000000000000" pitchFamily="18" charset="-128"/>
                <a:ea typeface="UD デジタル 教科書体 NK-R" panose="02020400000000000000" pitchFamily="18" charset="-128"/>
              </a:rPr>
              <a:t>総会</a:t>
            </a: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1074431" y="176505"/>
            <a:ext cx="877163" cy="369332"/>
          </a:xfrm>
          <a:prstGeom prst="rect">
            <a:avLst/>
          </a:prstGeom>
          <a:noFill/>
          <a:ln>
            <a:solidFill>
              <a:schemeClr val="tx1"/>
            </a:solidFill>
          </a:ln>
        </p:spPr>
        <p:txBody>
          <a:bodyPr wrap="none" rtlCol="0">
            <a:spAutoFit/>
          </a:bodyPr>
          <a:lstStyle/>
          <a:p>
            <a:r>
              <a:rPr kumimoji="1" lang="ja-JP" altLang="en-US" b="1" dirty="0" smtClean="0"/>
              <a:t>資料４</a:t>
            </a:r>
            <a:endParaRPr kumimoji="1" lang="ja-JP" altLang="en-US" b="1" dirty="0"/>
          </a:p>
        </p:txBody>
      </p:sp>
    </p:spTree>
    <p:extLst>
      <p:ext uri="{BB962C8B-B14F-4D97-AF65-F5344CB8AC3E}">
        <p14:creationId xmlns:p14="http://schemas.microsoft.com/office/powerpoint/2010/main" val="1626203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先駆けた取組みで世界に挑戦する「金融のフロントランナー都市」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4" name="角丸四角形 23"/>
          <p:cNvSpPr/>
          <p:nvPr/>
        </p:nvSpPr>
        <p:spPr>
          <a:xfrm>
            <a:off x="423754" y="104151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25" name="テキスト ボックス 24"/>
          <p:cNvSpPr txBox="1"/>
          <p:nvPr/>
        </p:nvSpPr>
        <p:spPr bwMode="white">
          <a:xfrm>
            <a:off x="417402" y="108906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（１）エッジの効いた先駆的な金融商品・市場の形成 </a:t>
            </a:r>
          </a:p>
        </p:txBody>
      </p:sp>
      <p:sp>
        <p:nvSpPr>
          <p:cNvPr id="26" name="テキスト ボックス 25"/>
          <p:cNvSpPr txBox="1"/>
          <p:nvPr/>
        </p:nvSpPr>
        <p:spPr bwMode="white">
          <a:xfrm>
            <a:off x="702850" y="4320100"/>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7" name="テキスト ボックス 26"/>
          <p:cNvSpPr txBox="1">
            <a:spLocks noChangeArrowheads="1"/>
          </p:cNvSpPr>
          <p:nvPr/>
        </p:nvSpPr>
        <p:spPr bwMode="auto">
          <a:xfrm>
            <a:off x="423755" y="1503241"/>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アジア</a:t>
            </a:r>
            <a:r>
              <a:rPr lang="ja-JP" altLang="en-US" sz="1200" kern="0" dirty="0">
                <a:solidFill>
                  <a:schemeClr val="accent5">
                    <a:lumMod val="50000"/>
                  </a:schemeClr>
                </a:solidFill>
                <a:latin typeface="Meiryo UI" pitchFamily="50" charset="-128"/>
                <a:ea typeface="Meiryo UI" pitchFamily="50" charset="-128"/>
                <a:cs typeface="Meiryo UI" pitchFamily="50" charset="-128"/>
              </a:rPr>
              <a:t>随一のデリバティブ市場に向けた先駆的な商品群の展開</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8" name="フリーフォーム 27"/>
          <p:cNvSpPr/>
          <p:nvPr/>
        </p:nvSpPr>
        <p:spPr>
          <a:xfrm>
            <a:off x="423754" y="1845604"/>
            <a:ext cx="5672246" cy="41757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新たな商品先物の検討</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テキスト ボックス 28"/>
          <p:cNvSpPr txBox="1">
            <a:spLocks noChangeArrowheads="1"/>
          </p:cNvSpPr>
          <p:nvPr/>
        </p:nvSpPr>
        <p:spPr bwMode="auto">
          <a:xfrm>
            <a:off x="423755" y="2669627"/>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③将来的</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に有望なグリーン関連のデリバティブ商品・市場の形成に向けた取組み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0" name="フリーフォーム 29"/>
          <p:cNvSpPr/>
          <p:nvPr/>
        </p:nvSpPr>
        <p:spPr>
          <a:xfrm>
            <a:off x="423753" y="2946626"/>
            <a:ext cx="495979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a:t>
            </a:r>
          </a:p>
        </p:txBody>
      </p:sp>
      <p:sp>
        <p:nvSpPr>
          <p:cNvPr id="31" name="角丸四角形 30"/>
          <p:cNvSpPr/>
          <p:nvPr/>
        </p:nvSpPr>
        <p:spPr>
          <a:xfrm>
            <a:off x="414418" y="333908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4418" y="338662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（２）サステナブルファイナンス先進都市に向けた取組み </a:t>
            </a:r>
          </a:p>
        </p:txBody>
      </p:sp>
      <p:sp>
        <p:nvSpPr>
          <p:cNvPr id="33" name="テキスト ボックス 32"/>
          <p:cNvSpPr txBox="1">
            <a:spLocks noChangeArrowheads="1"/>
          </p:cNvSpPr>
          <p:nvPr/>
        </p:nvSpPr>
        <p:spPr bwMode="auto">
          <a:xfrm>
            <a:off x="414418" y="377213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①脱炭素</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に向けた金融の取組み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4" name="フリーフォーム 33"/>
          <p:cNvSpPr/>
          <p:nvPr/>
        </p:nvSpPr>
        <p:spPr>
          <a:xfrm>
            <a:off x="414418" y="4067090"/>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行政によるグリーンボンド等の発行</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脱炭素に取り組む企業への低利融資等</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金融による支援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等に取り組む企業への金利優遇等にかかる普及・啓発</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テキスト ボックス 34"/>
          <p:cNvSpPr txBox="1">
            <a:spLocks noChangeArrowheads="1"/>
          </p:cNvSpPr>
          <p:nvPr/>
        </p:nvSpPr>
        <p:spPr bwMode="auto">
          <a:xfrm>
            <a:off x="414418" y="4711321"/>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②企業</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における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SDGs</a:t>
            </a:r>
            <a:r>
              <a:rPr lang="ja-JP" altLang="en-US" sz="1200" kern="0" dirty="0">
                <a:solidFill>
                  <a:schemeClr val="accent5">
                    <a:lumMod val="50000"/>
                  </a:schemeClr>
                </a:solidFill>
                <a:latin typeface="Meiryo UI" pitchFamily="50" charset="-128"/>
                <a:ea typeface="Meiryo UI" pitchFamily="50" charset="-128"/>
                <a:cs typeface="Meiryo UI" pitchFamily="50" charset="-128"/>
              </a:rPr>
              <a:t>債（ソーシャルボンド・グリーンボンド等）の発行促進</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4418" y="5004195"/>
            <a:ext cx="5383149" cy="79034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ワークショップの開催等を通じた</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債の積極的引受や運用資産における</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重視を通じた発行支援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SDGs</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プロジェクトの海外への情報発信</a:t>
            </a:r>
          </a:p>
        </p:txBody>
      </p:sp>
      <p:sp>
        <p:nvSpPr>
          <p:cNvPr id="37" name="テキスト ボックス 36"/>
          <p:cNvSpPr txBox="1">
            <a:spLocks noChangeArrowheads="1"/>
          </p:cNvSpPr>
          <p:nvPr/>
        </p:nvSpPr>
        <p:spPr bwMode="auto">
          <a:xfrm>
            <a:off x="414418" y="569037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③国際</a:t>
            </a:r>
            <a:r>
              <a:rPr lang="ja-JP" altLang="en-US" sz="1200" kern="0" dirty="0">
                <a:solidFill>
                  <a:schemeClr val="accent5">
                    <a:lumMod val="50000"/>
                  </a:schemeClr>
                </a:solidFill>
                <a:latin typeface="Meiryo UI" pitchFamily="50" charset="-128"/>
                <a:ea typeface="Meiryo UI" pitchFamily="50" charset="-128"/>
                <a:cs typeface="Meiryo UI" pitchFamily="50" charset="-128"/>
              </a:rPr>
              <a:t>基準に準拠した認証ラベリング制度等の検討</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4418" y="5969883"/>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発行後のモニタリング強化など付加価値を伴った認証ラベリング制度化に向けた検討</a:t>
            </a:r>
          </a:p>
        </p:txBody>
      </p:sp>
      <p:sp>
        <p:nvSpPr>
          <p:cNvPr id="39" name="角丸四角形 38"/>
          <p:cNvSpPr/>
          <p:nvPr/>
        </p:nvSpPr>
        <p:spPr>
          <a:xfrm>
            <a:off x="6248727" y="10370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0" name="テキスト ボックス 39"/>
          <p:cNvSpPr txBox="1"/>
          <p:nvPr/>
        </p:nvSpPr>
        <p:spPr bwMode="white">
          <a:xfrm>
            <a:off x="6273801" y="1084617"/>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（３）金融サービスに関する規制の見直しに向けた働きかけ</a:t>
            </a:r>
          </a:p>
        </p:txBody>
      </p:sp>
      <p:sp>
        <p:nvSpPr>
          <p:cNvPr id="41" name="角丸四角形 40"/>
          <p:cNvSpPr/>
          <p:nvPr/>
        </p:nvSpPr>
        <p:spPr>
          <a:xfrm>
            <a:off x="6304444" y="360812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2" name="テキスト ボックス 41"/>
          <p:cNvSpPr txBox="1"/>
          <p:nvPr/>
        </p:nvSpPr>
        <p:spPr bwMode="white">
          <a:xfrm>
            <a:off x="6304444" y="365566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（４）金融分野における高度人材の育成 </a:t>
            </a:r>
          </a:p>
        </p:txBody>
      </p:sp>
      <p:sp>
        <p:nvSpPr>
          <p:cNvPr id="43" name="テキスト ボックス 42"/>
          <p:cNvSpPr txBox="1">
            <a:spLocks noChangeArrowheads="1"/>
          </p:cNvSpPr>
          <p:nvPr/>
        </p:nvSpPr>
        <p:spPr bwMode="auto">
          <a:xfrm>
            <a:off x="6273802" y="150050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①国家</a:t>
            </a:r>
            <a:r>
              <a:rPr lang="ja-JP" altLang="en-US" sz="1200" kern="0" dirty="0">
                <a:solidFill>
                  <a:schemeClr val="accent5">
                    <a:lumMod val="50000"/>
                  </a:schemeClr>
                </a:solidFill>
                <a:latin typeface="Meiryo UI" pitchFamily="50" charset="-128"/>
                <a:ea typeface="Meiryo UI" pitchFamily="50" charset="-128"/>
                <a:cs typeface="Meiryo UI" pitchFamily="50" charset="-128"/>
              </a:rPr>
              <a:t>戦略特区や「規制のサンドボックス制度</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」等</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の活用を通じた規制の見直し　　</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p>
        </p:txBody>
      </p:sp>
      <p:sp>
        <p:nvSpPr>
          <p:cNvPr id="44" name="フリーフォーム 43"/>
          <p:cNvSpPr/>
          <p:nvPr/>
        </p:nvSpPr>
        <p:spPr>
          <a:xfrm>
            <a:off x="6292970" y="1902926"/>
            <a:ext cx="5681583"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地方税におけるインセンティブの検討</a:t>
            </a:r>
          </a:p>
        </p:txBody>
      </p:sp>
      <p:sp>
        <p:nvSpPr>
          <p:cNvPr id="45" name="フリーフォーム 44"/>
          <p:cNvSpPr/>
          <p:nvPr/>
        </p:nvSpPr>
        <p:spPr>
          <a:xfrm>
            <a:off x="6304445" y="4158925"/>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大学等高等教育における金融・起業・テクノロジー教育の実施</a:t>
            </a:r>
          </a:p>
        </p:txBody>
      </p:sp>
      <p:sp>
        <p:nvSpPr>
          <p:cNvPr id="46" name="テキスト ボックス 45"/>
          <p:cNvSpPr txBox="1">
            <a:spLocks noChangeArrowheads="1"/>
          </p:cNvSpPr>
          <p:nvPr/>
        </p:nvSpPr>
        <p:spPr bwMode="auto">
          <a:xfrm>
            <a:off x="421462" y="6275501"/>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④将来的</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に有望なグリーン関連のデリバティブ商品・市場の形成に向けた取組み（再掲）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7" name="フリーフォーム 46"/>
          <p:cNvSpPr/>
          <p:nvPr/>
        </p:nvSpPr>
        <p:spPr>
          <a:xfrm>
            <a:off x="421462" y="6555009"/>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金融商品取引法の対象となるデリバティブ商品の拡大についての働きかけ（再掲）</a:t>
            </a:r>
          </a:p>
        </p:txBody>
      </p:sp>
      <p:sp>
        <p:nvSpPr>
          <p:cNvPr id="48" name="テキスト ボックス 47"/>
          <p:cNvSpPr txBox="1">
            <a:spLocks noChangeArrowheads="1"/>
          </p:cNvSpPr>
          <p:nvPr/>
        </p:nvSpPr>
        <p:spPr bwMode="auto">
          <a:xfrm>
            <a:off x="6239391" y="2716441"/>
            <a:ext cx="5681582"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商品に係る所得課税の損益通算範囲の拡大等（デリバティブ取引の追加）</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　 に</a:t>
            </a:r>
            <a:r>
              <a:rPr lang="ja-JP" altLang="en-US" sz="1200" kern="0" dirty="0">
                <a:solidFill>
                  <a:schemeClr val="accent5">
                    <a:lumMod val="50000"/>
                  </a:schemeClr>
                </a:solidFill>
                <a:latin typeface="Meiryo UI" pitchFamily="50" charset="-128"/>
                <a:ea typeface="Meiryo UI" pitchFamily="50" charset="-128"/>
                <a:cs typeface="Meiryo UI" pitchFamily="50" charset="-128"/>
              </a:rPr>
              <a:t>向けた働きかけ（再掲）</a:t>
            </a:r>
          </a:p>
        </p:txBody>
      </p:sp>
      <p:cxnSp>
        <p:nvCxnSpPr>
          <p:cNvPr id="49" name="直線コネクタ 48"/>
          <p:cNvCxnSpPr/>
          <p:nvPr/>
        </p:nvCxnSpPr>
        <p:spPr>
          <a:xfrm>
            <a:off x="6096000" y="884905"/>
            <a:ext cx="9833" cy="5914103"/>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a:spLocks noChangeArrowheads="1"/>
          </p:cNvSpPr>
          <p:nvPr/>
        </p:nvSpPr>
        <p:spPr bwMode="auto">
          <a:xfrm>
            <a:off x="414418" y="209632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a:t>
            </a:r>
            <a:r>
              <a:rPr lang="en-US" altLang="ja-JP" sz="1200" kern="0" dirty="0" smtClean="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など</a:t>
            </a:r>
            <a:r>
              <a:rPr lang="ja-JP" altLang="en-US" sz="1200" kern="0" dirty="0">
                <a:solidFill>
                  <a:schemeClr val="accent5">
                    <a:lumMod val="50000"/>
                  </a:schemeClr>
                </a:solidFill>
                <a:latin typeface="Meiryo UI" pitchFamily="50" charset="-128"/>
                <a:ea typeface="Meiryo UI" pitchFamily="50" charset="-128"/>
                <a:cs typeface="Meiryo UI" pitchFamily="50" charset="-128"/>
              </a:rPr>
              <a:t>新たな手法を活用した資金調達の促進に向けた</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取組み（再掲）</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1" name="フリーフォーム 50"/>
          <p:cNvSpPr/>
          <p:nvPr/>
        </p:nvSpPr>
        <p:spPr>
          <a:xfrm>
            <a:off x="425423" y="2421403"/>
            <a:ext cx="5729483" cy="1735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汎用化等（再掲）</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8913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a:spLocks noChangeArrowheads="1"/>
          </p:cNvSpPr>
          <p:nvPr/>
        </p:nvSpPr>
        <p:spPr bwMode="auto">
          <a:xfrm>
            <a:off x="744980" y="58979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アジア随一のデリバティブ市場に向けた先駆的な商品群の展開　　　　 　</a:t>
            </a:r>
          </a:p>
        </p:txBody>
      </p:sp>
      <p:sp>
        <p:nvSpPr>
          <p:cNvPr id="10" name="正方形/長方形 9"/>
          <p:cNvSpPr/>
          <p:nvPr/>
        </p:nvSpPr>
        <p:spPr>
          <a:xfrm>
            <a:off x="492398" y="206613"/>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（１）エッジの効いた先駆的な金融商品・市場の形成 </a:t>
            </a: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3170301443"/>
              </p:ext>
            </p:extLst>
          </p:nvPr>
        </p:nvGraphicFramePr>
        <p:xfrm>
          <a:off x="759256" y="5129093"/>
          <a:ext cx="10991467" cy="1451054"/>
        </p:xfrm>
        <a:graphic>
          <a:graphicData uri="http://schemas.openxmlformats.org/drawingml/2006/table">
            <a:tbl>
              <a:tblPr firstRow="1" bandRow="1">
                <a:tableStyleId>{5C22544A-7EE6-4342-B048-85BDC9FD1C3A}</a:tableStyleId>
              </a:tblPr>
              <a:tblGrid>
                <a:gridCol w="3239538">
                  <a:extLst>
                    <a:ext uri="{9D8B030D-6E8A-4147-A177-3AD203B41FA5}">
                      <a16:colId xmlns:a16="http://schemas.microsoft.com/office/drawing/2014/main" val="1775291035"/>
                    </a:ext>
                  </a:extLst>
                </a:gridCol>
                <a:gridCol w="1228299">
                  <a:extLst>
                    <a:ext uri="{9D8B030D-6E8A-4147-A177-3AD203B41FA5}">
                      <a16:colId xmlns:a16="http://schemas.microsoft.com/office/drawing/2014/main" val="3213052032"/>
                    </a:ext>
                  </a:extLst>
                </a:gridCol>
                <a:gridCol w="6523630">
                  <a:extLst>
                    <a:ext uri="{9D8B030D-6E8A-4147-A177-3AD203B41FA5}">
                      <a16:colId xmlns:a16="http://schemas.microsoft.com/office/drawing/2014/main" val="3192314782"/>
                    </a:ext>
                  </a:extLst>
                </a:gridCol>
              </a:tblGrid>
              <a:tr h="384254">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810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a:t>
                      </a:r>
                      <a:r>
                        <a:rPr lang="ja-JP" altLang="en-US" sz="1400" dirty="0" smtClean="0">
                          <a:solidFill>
                            <a:schemeClr val="tx1"/>
                          </a:solidFill>
                          <a:latin typeface="Meiryo UI" panose="020B0604030504040204" pitchFamily="50" charset="-128"/>
                          <a:ea typeface="Meiryo UI" panose="020B0604030504040204" pitchFamily="50" charset="-128"/>
                        </a:rPr>
                        <a:t>働きかけ</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rPr>
                        <a:t>金融商品取引法の対象となるデリバティブ商品について、エネルギー関連商品等への拡大を国に要望</a:t>
                      </a:r>
                      <a:endParaRPr kumimoji="1" lang="ja-JP" altLang="en-US"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取引所</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latin typeface="Meiryo UI" panose="020B0604030504040204" pitchFamily="50" charset="-128"/>
                          <a:ea typeface="Meiryo UI" panose="020B0604030504040204" pitchFamily="50" charset="-128"/>
                        </a:rPr>
                        <a:t>●検討中</a:t>
                      </a:r>
                      <a:endParaRPr kumimoji="1" lang="en-US" altLang="ja-JP" sz="1400" dirty="0" smtClean="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44980" y="474299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将来的に有望なグリーン関連のデリバティブ商品・市場の形成に向けた取組み　 　</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2" name="角丸四角形 11"/>
          <p:cNvSpPr/>
          <p:nvPr/>
        </p:nvSpPr>
        <p:spPr>
          <a:xfrm>
            <a:off x="2834816" y="635386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20" name="コンテンツ プレースホルダー 6"/>
          <p:cNvGraphicFramePr>
            <a:graphicFrameLocks/>
          </p:cNvGraphicFramePr>
          <p:nvPr>
            <p:extLst>
              <p:ext uri="{D42A27DB-BD31-4B8C-83A1-F6EECF244321}">
                <p14:modId xmlns:p14="http://schemas.microsoft.com/office/powerpoint/2010/main" val="3241561707"/>
              </p:ext>
            </p:extLst>
          </p:nvPr>
        </p:nvGraphicFramePr>
        <p:xfrm>
          <a:off x="759256" y="952808"/>
          <a:ext cx="10991467" cy="1237694"/>
        </p:xfrm>
        <a:graphic>
          <a:graphicData uri="http://schemas.openxmlformats.org/drawingml/2006/table">
            <a:tbl>
              <a:tblPr firstRow="1" bandRow="1">
                <a:tableStyleId>{5C22544A-7EE6-4342-B048-85BDC9FD1C3A}</a:tableStyleId>
              </a:tblPr>
              <a:tblGrid>
                <a:gridCol w="3198595">
                  <a:extLst>
                    <a:ext uri="{9D8B030D-6E8A-4147-A177-3AD203B41FA5}">
                      <a16:colId xmlns:a16="http://schemas.microsoft.com/office/drawing/2014/main" val="1775291035"/>
                    </a:ext>
                  </a:extLst>
                </a:gridCol>
                <a:gridCol w="1282889">
                  <a:extLst>
                    <a:ext uri="{9D8B030D-6E8A-4147-A177-3AD203B41FA5}">
                      <a16:colId xmlns:a16="http://schemas.microsoft.com/office/drawing/2014/main" val="3213052032"/>
                    </a:ext>
                  </a:extLst>
                </a:gridCol>
                <a:gridCol w="6509983">
                  <a:extLst>
                    <a:ext uri="{9D8B030D-6E8A-4147-A177-3AD203B41FA5}">
                      <a16:colId xmlns:a16="http://schemas.microsoft.com/office/drawing/2014/main" val="3192314782"/>
                    </a:ext>
                  </a:extLst>
                </a:gridCol>
              </a:tblGrid>
              <a:tr h="384254">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715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新たな商品先物の検討</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rPr>
                        <a:t>企業のニーズ把握等を行い、新たな商品先物取引の可能性を検討</a:t>
                      </a:r>
                      <a:endParaRPr kumimoji="1" lang="ja-JP" altLang="en-US"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取引所</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民間</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●堂島取引所での貴金属先物取扱い開始（取引所）</a:t>
                      </a:r>
                      <a:r>
                        <a:rPr kumimoji="1" lang="en-US" altLang="ja-JP" sz="1400" dirty="0" smtClean="0">
                          <a:solidFill>
                            <a:schemeClr val="tx1"/>
                          </a:solidFill>
                          <a:latin typeface="Meiryo UI" panose="020B0604030504040204" pitchFamily="50" charset="-128"/>
                          <a:ea typeface="Meiryo UI" panose="020B0604030504040204" pitchFamily="50" charset="-128"/>
                        </a:rPr>
                        <a:t>【2023/3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23" name="角丸四角形 22"/>
          <p:cNvSpPr/>
          <p:nvPr/>
        </p:nvSpPr>
        <p:spPr>
          <a:xfrm>
            <a:off x="1369956" y="196595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2243154503"/>
              </p:ext>
            </p:extLst>
          </p:nvPr>
        </p:nvGraphicFramePr>
        <p:xfrm>
          <a:off x="751115" y="2949217"/>
          <a:ext cx="10999607" cy="1677515"/>
        </p:xfrm>
        <a:graphic>
          <a:graphicData uri="http://schemas.openxmlformats.org/drawingml/2006/table">
            <a:tbl>
              <a:tblPr firstRow="1" bandRow="1">
                <a:tableStyleId>{5C22544A-7EE6-4342-B048-85BDC9FD1C3A}</a:tableStyleId>
              </a:tblPr>
              <a:tblGrid>
                <a:gridCol w="3193088">
                  <a:extLst>
                    <a:ext uri="{9D8B030D-6E8A-4147-A177-3AD203B41FA5}">
                      <a16:colId xmlns:a16="http://schemas.microsoft.com/office/drawing/2014/main" val="1775291035"/>
                    </a:ext>
                  </a:extLst>
                </a:gridCol>
                <a:gridCol w="1296537">
                  <a:extLst>
                    <a:ext uri="{9D8B030D-6E8A-4147-A177-3AD203B41FA5}">
                      <a16:colId xmlns:a16="http://schemas.microsoft.com/office/drawing/2014/main" val="3213052032"/>
                    </a:ext>
                  </a:extLst>
                </a:gridCol>
                <a:gridCol w="6509982">
                  <a:extLst>
                    <a:ext uri="{9D8B030D-6E8A-4147-A177-3AD203B41FA5}">
                      <a16:colId xmlns:a16="http://schemas.microsoft.com/office/drawing/2014/main" val="3192314782"/>
                    </a:ext>
                  </a:extLst>
                </a:gridCol>
              </a:tblGrid>
              <a:tr h="715718">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9617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a:t>
                      </a:r>
                      <a:r>
                        <a:rPr lang="ja-JP" altLang="en-US" sz="1400" dirty="0" smtClean="0">
                          <a:solidFill>
                            <a:schemeClr val="tx1"/>
                          </a:solidFill>
                          <a:latin typeface="Meiryo UI" panose="020B0604030504040204" pitchFamily="50" charset="-128"/>
                          <a:ea typeface="Meiryo UI" panose="020B0604030504040204" pitchFamily="50" charset="-128"/>
                        </a:rPr>
                        <a:t>等</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（再掲）</a:t>
                      </a:r>
                      <a:r>
                        <a:rPr lang="ja-JP" altLang="en-US" sz="1400" dirty="0">
                          <a:solidFill>
                            <a:schemeClr val="tx1"/>
                          </a:solidFill>
                          <a:latin typeface="Meiryo UI" panose="020B0604030504040204" pitchFamily="50" charset="-128"/>
                          <a:ea typeface="Meiryo UI" panose="020B0604030504040204" pitchFamily="50" charset="-128"/>
                        </a:rPr>
                        <a:t>　</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取引所</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ST</a:t>
                      </a:r>
                      <a:r>
                        <a:rPr kumimoji="1" lang="ja-JP" altLang="en-US" sz="1400" dirty="0" smtClean="0">
                          <a:solidFill>
                            <a:schemeClr val="tx1"/>
                          </a:solidFill>
                          <a:latin typeface="Meiryo UI" panose="020B0604030504040204" pitchFamily="50" charset="-128"/>
                          <a:ea typeface="Meiryo UI" panose="020B0604030504040204" pitchFamily="50" charset="-128"/>
                        </a:rPr>
                        <a:t>社債、不動産受益証券の発行等（民間）</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ODX</a:t>
                      </a:r>
                      <a:r>
                        <a:rPr kumimoji="1" lang="ja-JP" altLang="en-US" sz="1400" dirty="0" err="1" smtClean="0">
                          <a:solidFill>
                            <a:schemeClr val="tx1"/>
                          </a:solidFill>
                          <a:latin typeface="Meiryo UI" panose="020B0604030504040204" pitchFamily="50" charset="-128"/>
                          <a:ea typeface="Meiryo UI" panose="020B0604030504040204" pitchFamily="50" charset="-128"/>
                        </a:rPr>
                        <a:t>での</a:t>
                      </a:r>
                      <a:r>
                        <a:rPr kumimoji="1" lang="ja-JP" altLang="en-US" sz="1400" dirty="0" smtClean="0">
                          <a:solidFill>
                            <a:schemeClr val="tx1"/>
                          </a:solidFill>
                          <a:latin typeface="Meiryo UI" panose="020B0604030504040204" pitchFamily="50" charset="-128"/>
                          <a:ea typeface="Meiryo UI" panose="020B0604030504040204" pitchFamily="50" charset="-128"/>
                        </a:rPr>
                        <a:t>日本株取引開始（民間）</a:t>
                      </a:r>
                      <a:r>
                        <a:rPr kumimoji="1" lang="en-US" altLang="ja-JP" sz="1400" dirty="0" smtClean="0">
                          <a:solidFill>
                            <a:schemeClr val="tx1"/>
                          </a:solidFill>
                          <a:latin typeface="Meiryo UI" panose="020B0604030504040204" pitchFamily="50" charset="-128"/>
                          <a:ea typeface="Meiryo UI" panose="020B0604030504040204" pitchFamily="50" charset="-128"/>
                        </a:rPr>
                        <a:t>【2022/6</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4243163378"/>
                  </a:ext>
                </a:extLst>
              </a:tr>
            </a:tbl>
          </a:graphicData>
        </a:graphic>
      </p:graphicFrame>
      <p:sp>
        <p:nvSpPr>
          <p:cNvPr id="36" name="テキスト ボックス 35"/>
          <p:cNvSpPr txBox="1">
            <a:spLocks noChangeArrowheads="1"/>
          </p:cNvSpPr>
          <p:nvPr/>
        </p:nvSpPr>
        <p:spPr bwMode="auto">
          <a:xfrm>
            <a:off x="744980" y="257494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a:t>
            </a:r>
            <a:r>
              <a:rPr lang="en-US" altLang="ja-JP" sz="1600" kern="0" dirty="0" smtClean="0">
                <a:latin typeface="Meiryo UI" pitchFamily="50" charset="-128"/>
                <a:ea typeface="Meiryo UI" pitchFamily="50" charset="-128"/>
                <a:cs typeface="Meiryo UI" pitchFamily="50" charset="-128"/>
              </a:rPr>
              <a:t>STO</a:t>
            </a:r>
            <a:r>
              <a:rPr lang="ja-JP" altLang="en-US" sz="1600" kern="0" dirty="0" smtClean="0">
                <a:latin typeface="Meiryo UI" pitchFamily="50" charset="-128"/>
                <a:ea typeface="Meiryo UI" pitchFamily="50" charset="-128"/>
                <a:cs typeface="Meiryo UI" pitchFamily="50" charset="-128"/>
              </a:rPr>
              <a:t>など</a:t>
            </a:r>
            <a:r>
              <a:rPr lang="ja-JP" altLang="en-US" sz="1600" kern="0" dirty="0">
                <a:latin typeface="Meiryo UI" pitchFamily="50" charset="-128"/>
                <a:ea typeface="Meiryo UI" pitchFamily="50" charset="-128"/>
                <a:cs typeface="Meiryo UI" pitchFamily="50" charset="-128"/>
              </a:rPr>
              <a:t>新たな手法を活用した資金調達の促進に向けた</a:t>
            </a:r>
            <a:r>
              <a:rPr lang="ja-JP" altLang="en-US" sz="1600" kern="0" dirty="0" smtClean="0">
                <a:latin typeface="Meiryo UI" pitchFamily="50" charset="-128"/>
                <a:ea typeface="Meiryo UI" pitchFamily="50" charset="-128"/>
                <a:cs typeface="Meiryo UI" pitchFamily="50" charset="-128"/>
              </a:rPr>
              <a:t>取組み（再掲）</a:t>
            </a:r>
            <a:endParaRPr lang="ja-JP" altLang="en-US" sz="1200" kern="0" dirty="0">
              <a:latin typeface="Meiryo UI" pitchFamily="50" charset="-128"/>
              <a:ea typeface="Meiryo UI" pitchFamily="50" charset="-128"/>
              <a:cs typeface="Meiryo UI" pitchFamily="50" charset="-128"/>
            </a:endParaRPr>
          </a:p>
        </p:txBody>
      </p:sp>
      <p:sp>
        <p:nvSpPr>
          <p:cNvPr id="38" name="角丸四角形 37"/>
          <p:cNvSpPr/>
          <p:nvPr/>
        </p:nvSpPr>
        <p:spPr>
          <a:xfrm>
            <a:off x="2102386" y="434343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2473576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コンテンツ プレースホルダー 6"/>
          <p:cNvGraphicFramePr>
            <a:graphicFrameLocks noGrp="1"/>
          </p:cNvGraphicFramePr>
          <p:nvPr>
            <p:ph idx="1"/>
            <p:extLst>
              <p:ext uri="{D42A27DB-BD31-4B8C-83A1-F6EECF244321}">
                <p14:modId xmlns:p14="http://schemas.microsoft.com/office/powerpoint/2010/main" val="4044304828"/>
              </p:ext>
            </p:extLst>
          </p:nvPr>
        </p:nvGraphicFramePr>
        <p:xfrm>
          <a:off x="751114" y="966615"/>
          <a:ext cx="11007754" cy="3489482"/>
        </p:xfrm>
        <a:graphic>
          <a:graphicData uri="http://schemas.openxmlformats.org/drawingml/2006/table">
            <a:tbl>
              <a:tblPr firstRow="1" bandRow="1">
                <a:tableStyleId>{5C22544A-7EE6-4342-B048-85BDC9FD1C3A}</a:tableStyleId>
              </a:tblPr>
              <a:tblGrid>
                <a:gridCol w="3561579">
                  <a:extLst>
                    <a:ext uri="{9D8B030D-6E8A-4147-A177-3AD203B41FA5}">
                      <a16:colId xmlns:a16="http://schemas.microsoft.com/office/drawing/2014/main" val="1775291035"/>
                    </a:ext>
                  </a:extLst>
                </a:gridCol>
                <a:gridCol w="1255594">
                  <a:extLst>
                    <a:ext uri="{9D8B030D-6E8A-4147-A177-3AD203B41FA5}">
                      <a16:colId xmlns:a16="http://schemas.microsoft.com/office/drawing/2014/main" val="3213052032"/>
                    </a:ext>
                  </a:extLst>
                </a:gridCol>
                <a:gridCol w="6190581">
                  <a:extLst>
                    <a:ext uri="{9D8B030D-6E8A-4147-A177-3AD203B41FA5}">
                      <a16:colId xmlns:a16="http://schemas.microsoft.com/office/drawing/2014/main" val="3192314782"/>
                    </a:ext>
                  </a:extLst>
                </a:gridCol>
              </a:tblGrid>
              <a:tr h="38052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805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行政によるグリーンボンド等の発行</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大阪府・大阪市が</a:t>
                      </a:r>
                      <a:r>
                        <a:rPr kumimoji="1" lang="ja-JP" altLang="en-US" sz="1100" dirty="0" smtClean="0">
                          <a:latin typeface="Meiryo UI" panose="020B0604030504040204" pitchFamily="50" charset="-128"/>
                          <a:ea typeface="Meiryo UI" panose="020B0604030504040204" pitchFamily="50" charset="-128"/>
                        </a:rPr>
                        <a:t>率先してグリーンボンドを発行することでノウハウを蓄積し、民間企業における発行を支援</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●グリーンボンド発行（府）</a:t>
                      </a:r>
                      <a:r>
                        <a:rPr kumimoji="1" lang="en-US" altLang="ja-JP" sz="1400" dirty="0" smtClean="0">
                          <a:latin typeface="Meiryo UI" panose="020B0604030504040204" pitchFamily="50" charset="-128"/>
                          <a:ea typeface="Meiryo UI" panose="020B0604030504040204" pitchFamily="50" charset="-128"/>
                        </a:rPr>
                        <a:t>【2022/10】</a:t>
                      </a:r>
                      <a:r>
                        <a:rPr kumimoji="1" lang="ja-JP" altLang="en-US" sz="1400" dirty="0" err="1"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（市）</a:t>
                      </a:r>
                      <a:r>
                        <a:rPr kumimoji="1" lang="en-US" altLang="ja-JP" sz="1400" dirty="0" smtClean="0">
                          <a:solidFill>
                            <a:schemeClr val="tx1"/>
                          </a:solidFill>
                          <a:latin typeface="Meiryo UI" panose="020B0604030504040204" pitchFamily="50" charset="-128"/>
                          <a:ea typeface="Meiryo UI" panose="020B0604030504040204" pitchFamily="50" charset="-128"/>
                        </a:rPr>
                        <a:t>【2023/2】</a:t>
                      </a:r>
                    </a:p>
                    <a:p>
                      <a:r>
                        <a:rPr kumimoji="1" lang="ja-JP" altLang="en-US" sz="1400" dirty="0" smtClean="0">
                          <a:latin typeface="Meiryo UI" panose="020B0604030504040204" pitchFamily="50" charset="-128"/>
                          <a:ea typeface="Meiryo UI" panose="020B0604030504040204" pitchFamily="50" charset="-128"/>
                        </a:rPr>
                        <a:t>第</a:t>
                      </a:r>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回大阪府グリーンボンド：発行額</a:t>
                      </a:r>
                      <a:r>
                        <a:rPr kumimoji="1" lang="en-US" altLang="ja-JP" sz="1400" dirty="0" smtClean="0">
                          <a:latin typeface="Meiryo UI" panose="020B0604030504040204" pitchFamily="50" charset="-128"/>
                          <a:ea typeface="Meiryo UI" panose="020B0604030504040204" pitchFamily="50" charset="-128"/>
                        </a:rPr>
                        <a:t>50 </a:t>
                      </a:r>
                      <a:r>
                        <a:rPr kumimoji="1" lang="ja-JP" altLang="en-US" sz="1400" dirty="0" smtClean="0">
                          <a:latin typeface="Meiryo UI" panose="020B0604030504040204" pitchFamily="50" charset="-128"/>
                          <a:ea typeface="Meiryo UI" panose="020B0604030504040204" pitchFamily="50" charset="-128"/>
                        </a:rPr>
                        <a:t>億円　年限</a:t>
                      </a:r>
                      <a:r>
                        <a:rPr kumimoji="1" lang="en-US" altLang="ja-JP" sz="1400" dirty="0" smtClean="0">
                          <a:latin typeface="Meiryo UI" panose="020B0604030504040204" pitchFamily="50" charset="-128"/>
                          <a:ea typeface="Meiryo UI" panose="020B0604030504040204" pitchFamily="50" charset="-128"/>
                        </a:rPr>
                        <a:t>15 </a:t>
                      </a:r>
                      <a:r>
                        <a:rPr kumimoji="1" lang="ja-JP" altLang="en-US" sz="1400" dirty="0" smtClean="0">
                          <a:latin typeface="Meiryo UI" panose="020B0604030504040204" pitchFamily="50" charset="-128"/>
                          <a:ea typeface="Meiryo UI" panose="020B0604030504040204" pitchFamily="50" charset="-128"/>
                        </a:rPr>
                        <a:t>年　機関投資家向け</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大阪市グリーンボンド：発行額</a:t>
                      </a:r>
                      <a:r>
                        <a:rPr kumimoji="1" lang="en-US" altLang="ja-JP" sz="1400" dirty="0" smtClean="0">
                          <a:latin typeface="Meiryo UI" panose="020B0604030504040204" pitchFamily="50" charset="-128"/>
                          <a:ea typeface="Meiryo UI" panose="020B0604030504040204" pitchFamily="50" charset="-128"/>
                        </a:rPr>
                        <a:t>50 </a:t>
                      </a:r>
                      <a:r>
                        <a:rPr kumimoji="1" lang="ja-JP" altLang="en-US" sz="1400" dirty="0" smtClean="0">
                          <a:latin typeface="Meiryo UI" panose="020B0604030504040204" pitchFamily="50" charset="-128"/>
                          <a:ea typeface="Meiryo UI" panose="020B0604030504040204" pitchFamily="50" charset="-128"/>
                        </a:rPr>
                        <a:t>億円　年限</a:t>
                      </a:r>
                      <a:r>
                        <a:rPr kumimoji="1" lang="en-US" altLang="ja-JP" sz="1400" dirty="0" smtClean="0">
                          <a:latin typeface="Meiryo UI" panose="020B0604030504040204" pitchFamily="50" charset="-128"/>
                          <a:ea typeface="Meiryo UI" panose="020B0604030504040204" pitchFamily="50" charset="-128"/>
                        </a:rPr>
                        <a:t>5 </a:t>
                      </a:r>
                      <a:r>
                        <a:rPr kumimoji="1" lang="ja-JP" altLang="en-US" sz="1400" dirty="0" smtClean="0">
                          <a:latin typeface="Meiryo UI" panose="020B0604030504040204" pitchFamily="50" charset="-128"/>
                          <a:ea typeface="Meiryo UI" panose="020B0604030504040204" pitchFamily="50" charset="-128"/>
                        </a:rPr>
                        <a:t>年　機関投資家向け</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9046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脱炭素に取り組む企業への低利融資等</a:t>
                      </a:r>
                      <a:r>
                        <a:rPr lang="en-US" altLang="ja-JP" sz="1400" dirty="0" smtClean="0">
                          <a:solidFill>
                            <a:schemeClr val="tx1"/>
                          </a:solidFill>
                          <a:latin typeface="Meiryo UI" panose="020B0604030504040204" pitchFamily="50" charset="-128"/>
                          <a:ea typeface="Meiryo UI" panose="020B0604030504040204" pitchFamily="50" charset="-128"/>
                        </a:rPr>
                        <a:t>ESG</a:t>
                      </a:r>
                      <a:r>
                        <a:rPr lang="ja-JP" altLang="en-US" sz="1400" dirty="0" smtClean="0">
                          <a:solidFill>
                            <a:schemeClr val="tx1"/>
                          </a:solidFill>
                          <a:latin typeface="Meiryo UI" panose="020B0604030504040204" pitchFamily="50" charset="-128"/>
                          <a:ea typeface="Meiryo UI" panose="020B0604030504040204" pitchFamily="50" charset="-128"/>
                        </a:rPr>
                        <a:t>金融による支援</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脱炭素経営を宣言した事業者に対し、地域の金融機関との連携により設備導入等の資金需要に対し</a:t>
                      </a:r>
                      <a:r>
                        <a:rPr kumimoji="1" lang="en-US" altLang="ja-JP" sz="1100" dirty="0" smtClean="0">
                          <a:solidFill>
                            <a:schemeClr val="tx1"/>
                          </a:solidFill>
                          <a:latin typeface="Meiryo UI" panose="020B0604030504040204" pitchFamily="50" charset="-128"/>
                          <a:ea typeface="Meiryo UI" panose="020B0604030504040204" pitchFamily="50" charset="-128"/>
                        </a:rPr>
                        <a:t>ESG</a:t>
                      </a:r>
                      <a:r>
                        <a:rPr kumimoji="1" lang="ja-JP" altLang="en-US" sz="1100" dirty="0" smtClean="0">
                          <a:solidFill>
                            <a:schemeClr val="tx1"/>
                          </a:solidFill>
                          <a:latin typeface="Meiryo UI" panose="020B0604030504040204" pitchFamily="50" charset="-128"/>
                          <a:ea typeface="Meiryo UI" panose="020B0604030504040204" pitchFamily="50" charset="-128"/>
                        </a:rPr>
                        <a:t>金融商品・サービス情報を提供</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●脱炭素経営宣言促進事業（府）</a:t>
                      </a:r>
                      <a:r>
                        <a:rPr kumimoji="1" lang="en-US" altLang="ja-JP" sz="1400" dirty="0" smtClean="0">
                          <a:solidFill>
                            <a:schemeClr val="tx1"/>
                          </a:solidFill>
                          <a:latin typeface="Meiryo UI" panose="020B0604030504040204" pitchFamily="50" charset="-128"/>
                          <a:ea typeface="Meiryo UI" panose="020B0604030504040204" pitchFamily="50" charset="-128"/>
                        </a:rPr>
                        <a:t>【2023/4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r>
                        <a:rPr kumimoji="1" lang="en-US" altLang="ja-JP"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様々な事業者の脱炭素化の取組みを促進するために府条例を改正し、条例に基づく届出に向けて、脱炭素経営宣言をした事業者に対し、府が地域の金融機関と連携し、</a:t>
                      </a:r>
                      <a:r>
                        <a:rPr kumimoji="1" lang="en-US" altLang="ja-JP" sz="1100" dirty="0" smtClean="0">
                          <a:solidFill>
                            <a:schemeClr val="tx1"/>
                          </a:solidFill>
                          <a:latin typeface="Meiryo UI" panose="020B0604030504040204" pitchFamily="50" charset="-128"/>
                          <a:ea typeface="Meiryo UI" panose="020B0604030504040204" pitchFamily="50" charset="-128"/>
                        </a:rPr>
                        <a:t>ESG</a:t>
                      </a:r>
                      <a:r>
                        <a:rPr kumimoji="1" lang="ja-JP" altLang="en-US" sz="1100" dirty="0" smtClean="0">
                          <a:solidFill>
                            <a:schemeClr val="tx1"/>
                          </a:solidFill>
                          <a:latin typeface="Meiryo UI" panose="020B0604030504040204" pitchFamily="50" charset="-128"/>
                          <a:ea typeface="Meiryo UI" panose="020B0604030504040204" pitchFamily="50" charset="-128"/>
                        </a:rPr>
                        <a:t>融資情報提供等の支援を実施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●サステナビリティ・リンク・ローンなど商品の提供（民間）</a:t>
                      </a:r>
                      <a:endParaRPr kumimoji="1" lang="en-US" altLang="ja-JP" sz="1400" dirty="0" smtClean="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r h="835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solidFill>
                            <a:schemeClr val="tx1"/>
                          </a:solidFill>
                          <a:latin typeface="Meiryo UI" panose="020B0604030504040204" pitchFamily="50" charset="-128"/>
                          <a:ea typeface="Meiryo UI" panose="020B0604030504040204" pitchFamily="50" charset="-128"/>
                        </a:rPr>
                        <a:t>ESG</a:t>
                      </a:r>
                      <a:r>
                        <a:rPr lang="ja-JP" altLang="en-US" sz="1400" dirty="0" smtClean="0">
                          <a:solidFill>
                            <a:schemeClr val="tx1"/>
                          </a:solidFill>
                          <a:latin typeface="Meiryo UI" panose="020B0604030504040204" pitchFamily="50" charset="-128"/>
                          <a:ea typeface="Meiryo UI" panose="020B0604030504040204" pitchFamily="50" charset="-128"/>
                        </a:rPr>
                        <a:t>等に取り組む企業への金利優遇等にかかる普及・啓発</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rPr>
                        <a:t>ESG</a:t>
                      </a:r>
                      <a:r>
                        <a:rPr kumimoji="1" lang="ja-JP" altLang="en-US" sz="1100" dirty="0" smtClean="0">
                          <a:latin typeface="Meiryo UI" panose="020B0604030504040204" pitchFamily="50" charset="-128"/>
                          <a:ea typeface="Meiryo UI" panose="020B0604030504040204" pitchFamily="50" charset="-128"/>
                        </a:rPr>
                        <a:t>等への取組を融資などにおいて優遇する取組みを、ホームページ等で発信</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smtClean="0">
                        <a:solidFill>
                          <a:schemeClr val="tx1"/>
                        </a:solidFill>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大阪府</a:t>
                      </a:r>
                      <a:r>
                        <a:rPr kumimoji="1" lang="ja-JP" altLang="en-US" sz="1400" dirty="0">
                          <a:latin typeface="Meiryo UI" panose="020B0604030504040204" pitchFamily="50" charset="-128"/>
                          <a:ea typeface="Meiryo UI" panose="020B0604030504040204" pitchFamily="50" charset="-128"/>
                        </a:rPr>
                        <a:t>・市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baseline="0" dirty="0">
                          <a:latin typeface="Meiryo UI" panose="020B0604030504040204" pitchFamily="50" charset="-128"/>
                          <a:ea typeface="Meiryo UI" panose="020B0604030504040204" pitchFamily="50" charset="-128"/>
                        </a:rPr>
                        <a:t>経済界</a:t>
                      </a:r>
                      <a:endParaRPr kumimoji="1" lang="en-US" altLang="ja-JP" sz="1400" baseline="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●サステナビリティ・リンク・ローンなどの取組みの</a:t>
                      </a:r>
                      <a:r>
                        <a:rPr kumimoji="1" lang="en-US" altLang="ja-JP" sz="1400" dirty="0" smtClean="0">
                          <a:latin typeface="Meiryo UI" panose="020B0604030504040204" pitchFamily="50" charset="-128"/>
                          <a:ea typeface="Meiryo UI" panose="020B0604030504040204" pitchFamily="50" charset="-128"/>
                        </a:rPr>
                        <a:t>HP</a:t>
                      </a:r>
                      <a:r>
                        <a:rPr kumimoji="1" lang="ja-JP" altLang="en-US" sz="1400" dirty="0" smtClean="0">
                          <a:latin typeface="Meiryo UI" panose="020B0604030504040204" pitchFamily="50" charset="-128"/>
                          <a:ea typeface="Meiryo UI" panose="020B0604030504040204" pitchFamily="50" charset="-128"/>
                        </a:rPr>
                        <a:t>等での発信（民間）</a:t>
                      </a:r>
                      <a:endParaRPr kumimoji="1" lang="en-US" altLang="ja-JP" sz="1400" dirty="0" smtClean="0">
                        <a:latin typeface="Meiryo UI" panose="020B0604030504040204" pitchFamily="50" charset="-128"/>
                        <a:ea typeface="Meiryo UI" panose="020B0604030504040204" pitchFamily="50" charset="-128"/>
                      </a:endParaRPr>
                    </a:p>
                  </a:txBody>
                  <a:tcPr anchor="ctr">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tcPr>
                </a:tc>
                <a:extLst>
                  <a:ext uri="{0D108BD9-81ED-4DB2-BD59-A6C34878D82A}">
                    <a16:rowId xmlns:a16="http://schemas.microsoft.com/office/drawing/2014/main" val="3538624981"/>
                  </a:ext>
                </a:extLst>
              </a:tr>
            </a:tbl>
          </a:graphicData>
        </a:graphic>
      </p:graphicFrame>
      <p:sp>
        <p:nvSpPr>
          <p:cNvPr id="8" name="テキスト ボックス 7"/>
          <p:cNvSpPr txBox="1">
            <a:spLocks noChangeArrowheads="1"/>
          </p:cNvSpPr>
          <p:nvPr/>
        </p:nvSpPr>
        <p:spPr bwMode="auto">
          <a:xfrm>
            <a:off x="764460" y="57290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脱炭素に向けた金融の取組み</a:t>
            </a:r>
          </a:p>
        </p:txBody>
      </p:sp>
      <p:sp>
        <p:nvSpPr>
          <p:cNvPr id="10" name="正方形/長方形 9"/>
          <p:cNvSpPr/>
          <p:nvPr/>
        </p:nvSpPr>
        <p:spPr>
          <a:xfrm>
            <a:off x="492398" y="184784"/>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（２）サステナブルファイナンス先進都市に向けた取組み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5" name="角丸四角形 14"/>
          <p:cNvSpPr/>
          <p:nvPr/>
        </p:nvSpPr>
        <p:spPr>
          <a:xfrm>
            <a:off x="3014935" y="3204106"/>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nvGrpSpPr>
          <p:cNvPr id="16" name="グループ化 15"/>
          <p:cNvGrpSpPr/>
          <p:nvPr/>
        </p:nvGrpSpPr>
        <p:grpSpPr>
          <a:xfrm>
            <a:off x="1238300" y="1983149"/>
            <a:ext cx="1551677" cy="204718"/>
            <a:chOff x="1323836" y="3862315"/>
            <a:chExt cx="1567217" cy="204718"/>
          </a:xfrm>
        </p:grpSpPr>
        <p:sp>
          <p:nvSpPr>
            <p:cNvPr id="17" name="角丸四角形 16"/>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8" name="角丸四角形 17"/>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23" name="角丸四角形 22"/>
          <p:cNvSpPr/>
          <p:nvPr/>
        </p:nvSpPr>
        <p:spPr>
          <a:xfrm>
            <a:off x="3014935" y="4184506"/>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42" name="コンテンツ プレースホルダー 6"/>
          <p:cNvGraphicFramePr>
            <a:graphicFrameLocks/>
          </p:cNvGraphicFramePr>
          <p:nvPr>
            <p:extLst>
              <p:ext uri="{D42A27DB-BD31-4B8C-83A1-F6EECF244321}">
                <p14:modId xmlns:p14="http://schemas.microsoft.com/office/powerpoint/2010/main" val="3765752501"/>
              </p:ext>
            </p:extLst>
          </p:nvPr>
        </p:nvGraphicFramePr>
        <p:xfrm>
          <a:off x="764460" y="4938105"/>
          <a:ext cx="10994408" cy="1513982"/>
        </p:xfrm>
        <a:graphic>
          <a:graphicData uri="http://schemas.openxmlformats.org/drawingml/2006/table">
            <a:tbl>
              <a:tblPr firstRow="1" bandRow="1">
                <a:tableStyleId>{5C22544A-7EE6-4342-B048-85BDC9FD1C3A}</a:tableStyleId>
              </a:tblPr>
              <a:tblGrid>
                <a:gridCol w="3589176">
                  <a:extLst>
                    <a:ext uri="{9D8B030D-6E8A-4147-A177-3AD203B41FA5}">
                      <a16:colId xmlns:a16="http://schemas.microsoft.com/office/drawing/2014/main" val="1775291035"/>
                    </a:ext>
                  </a:extLst>
                </a:gridCol>
                <a:gridCol w="1241946">
                  <a:extLst>
                    <a:ext uri="{9D8B030D-6E8A-4147-A177-3AD203B41FA5}">
                      <a16:colId xmlns:a16="http://schemas.microsoft.com/office/drawing/2014/main" val="3213052032"/>
                    </a:ext>
                  </a:extLst>
                </a:gridCol>
                <a:gridCol w="6163286">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68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ワークショップの開催等を通じた</a:t>
                      </a:r>
                      <a:r>
                        <a:rPr lang="en-US" altLang="ja-JP" sz="1400" dirty="0" smtClean="0">
                          <a:solidFill>
                            <a:schemeClr val="tx1"/>
                          </a:solidFill>
                          <a:latin typeface="Meiryo UI" panose="020B0604030504040204" pitchFamily="50" charset="-128"/>
                          <a:ea typeface="Meiryo UI" panose="020B0604030504040204" pitchFamily="50" charset="-128"/>
                        </a:rPr>
                        <a:t>SDGs</a:t>
                      </a:r>
                      <a:r>
                        <a:rPr lang="ja-JP" altLang="en-US" sz="1400" dirty="0" smtClean="0">
                          <a:solidFill>
                            <a:schemeClr val="tx1"/>
                          </a:solidFill>
                          <a:latin typeface="Meiryo UI" panose="020B0604030504040204" pitchFamily="50" charset="-128"/>
                          <a:ea typeface="Meiryo UI" panose="020B0604030504040204" pitchFamily="50" charset="-128"/>
                        </a:rPr>
                        <a:t>債</a:t>
                      </a:r>
                      <a:r>
                        <a:rPr lang="ja-JP" altLang="en-US" sz="1400" dirty="0">
                          <a:solidFill>
                            <a:schemeClr val="tx1"/>
                          </a:solidFill>
                          <a:latin typeface="Meiryo UI" panose="020B0604030504040204" pitchFamily="50" charset="-128"/>
                          <a:ea typeface="Meiryo UI" panose="020B0604030504040204" pitchFamily="50" charset="-128"/>
                        </a:rPr>
                        <a:t>の発行</a:t>
                      </a:r>
                      <a:r>
                        <a:rPr lang="ja-JP" altLang="en-US" sz="1400" dirty="0" smtClean="0">
                          <a:solidFill>
                            <a:schemeClr val="tx1"/>
                          </a:solidFill>
                          <a:latin typeface="Meiryo UI" panose="020B0604030504040204" pitchFamily="50" charset="-128"/>
                          <a:ea typeface="Meiryo UI" panose="020B0604030504040204" pitchFamily="50" charset="-128"/>
                        </a:rPr>
                        <a:t>支援</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認証取得のノウハウなど具体的方法等を学ぶワークショップの開催等により、民間企業の</a:t>
                      </a:r>
                      <a:r>
                        <a:rPr lang="en-US" altLang="ja-JP" sz="1100" dirty="0" smtClean="0">
                          <a:solidFill>
                            <a:schemeClr val="tx1"/>
                          </a:solidFill>
                          <a:latin typeface="Meiryo UI" panose="020B0604030504040204" pitchFamily="50" charset="-128"/>
                          <a:ea typeface="Meiryo UI" panose="020B0604030504040204" pitchFamily="50" charset="-128"/>
                        </a:rPr>
                        <a:t>SDGs</a:t>
                      </a:r>
                      <a:r>
                        <a:rPr lang="ja-JP" altLang="en-US" sz="1100" dirty="0" smtClean="0">
                          <a:solidFill>
                            <a:schemeClr val="tx1"/>
                          </a:solidFill>
                          <a:latin typeface="Meiryo UI" panose="020B0604030504040204" pitchFamily="50" charset="-128"/>
                          <a:ea typeface="Meiryo UI" panose="020B0604030504040204" pitchFamily="50" charset="-128"/>
                        </a:rPr>
                        <a:t>債発行を支援</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dirty="0" smtClean="0">
                          <a:latin typeface="Meiryo UI" panose="020B0604030504040204" pitchFamily="50" charset="-128"/>
                          <a:ea typeface="Meiryo UI" panose="020B0604030504040204" pitchFamily="50" charset="-128"/>
                        </a:rPr>
                        <a:t>●検討中</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43" name="テキスト ボックス 42"/>
          <p:cNvSpPr txBox="1">
            <a:spLocks noChangeArrowheads="1"/>
          </p:cNvSpPr>
          <p:nvPr/>
        </p:nvSpPr>
        <p:spPr bwMode="auto">
          <a:xfrm>
            <a:off x="703469" y="456182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企業における</a:t>
            </a:r>
            <a:r>
              <a:rPr lang="en-US" altLang="ja-JP" sz="1600" kern="0" dirty="0">
                <a:latin typeface="Meiryo UI" pitchFamily="50" charset="-128"/>
                <a:ea typeface="Meiryo UI" pitchFamily="50" charset="-128"/>
                <a:cs typeface="Meiryo UI" pitchFamily="50" charset="-128"/>
              </a:rPr>
              <a:t>SDGs</a:t>
            </a:r>
            <a:r>
              <a:rPr lang="ja-JP" altLang="en-US" sz="1600" kern="0" dirty="0">
                <a:latin typeface="Meiryo UI" pitchFamily="50" charset="-128"/>
                <a:ea typeface="Meiryo UI" pitchFamily="50" charset="-128"/>
                <a:cs typeface="Meiryo UI" pitchFamily="50" charset="-128"/>
              </a:rPr>
              <a:t>債（ソーシャルボンド・グリーンボンド等）の発行促進　 　</a:t>
            </a:r>
          </a:p>
        </p:txBody>
      </p:sp>
      <p:sp>
        <p:nvSpPr>
          <p:cNvPr id="48" name="角丸四角形 47"/>
          <p:cNvSpPr/>
          <p:nvPr/>
        </p:nvSpPr>
        <p:spPr>
          <a:xfrm>
            <a:off x="2233748" y="623521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29223323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839090725"/>
              </p:ext>
            </p:extLst>
          </p:nvPr>
        </p:nvGraphicFramePr>
        <p:xfrm>
          <a:off x="765628" y="1286385"/>
          <a:ext cx="10889559" cy="2626502"/>
        </p:xfrm>
        <a:graphic>
          <a:graphicData uri="http://schemas.openxmlformats.org/drawingml/2006/table">
            <a:tbl>
              <a:tblPr firstRow="1" bandRow="1">
                <a:tableStyleId>{5C22544A-7EE6-4342-B048-85BDC9FD1C3A}</a:tableStyleId>
              </a:tblPr>
              <a:tblGrid>
                <a:gridCol w="4535122">
                  <a:extLst>
                    <a:ext uri="{9D8B030D-6E8A-4147-A177-3AD203B41FA5}">
                      <a16:colId xmlns:a16="http://schemas.microsoft.com/office/drawing/2014/main" val="1775291035"/>
                    </a:ext>
                  </a:extLst>
                </a:gridCol>
                <a:gridCol w="1509483">
                  <a:extLst>
                    <a:ext uri="{9D8B030D-6E8A-4147-A177-3AD203B41FA5}">
                      <a16:colId xmlns:a16="http://schemas.microsoft.com/office/drawing/2014/main" val="3213052032"/>
                    </a:ext>
                  </a:extLst>
                </a:gridCol>
                <a:gridCol w="4844954">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7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債の積極的引受や運用資産における</a:t>
                      </a:r>
                      <a:r>
                        <a:rPr lang="en-US" altLang="ja-JP" sz="1400" dirty="0" smtClean="0">
                          <a:solidFill>
                            <a:schemeClr val="tx1"/>
                          </a:solidFill>
                          <a:latin typeface="Meiryo UI" panose="020B0604030504040204" pitchFamily="50" charset="-128"/>
                          <a:ea typeface="Meiryo UI" panose="020B0604030504040204" pitchFamily="50" charset="-128"/>
                        </a:rPr>
                        <a:t>SDGs</a:t>
                      </a:r>
                      <a:r>
                        <a:rPr lang="ja-JP" altLang="en-US" sz="1400" dirty="0" smtClean="0">
                          <a:solidFill>
                            <a:schemeClr val="tx1"/>
                          </a:solidFill>
                          <a:latin typeface="Meiryo UI" panose="020B0604030504040204" pitchFamily="50" charset="-128"/>
                          <a:ea typeface="Meiryo UI" panose="020B0604030504040204" pitchFamily="50" charset="-128"/>
                        </a:rPr>
                        <a:t>重視</a:t>
                      </a:r>
                      <a:r>
                        <a:rPr lang="ja-JP" altLang="en-US" sz="1400" dirty="0">
                          <a:solidFill>
                            <a:schemeClr val="tx1"/>
                          </a:solidFill>
                          <a:latin typeface="Meiryo UI" panose="020B0604030504040204" pitchFamily="50" charset="-128"/>
                          <a:ea typeface="Meiryo UI" panose="020B0604030504040204" pitchFamily="50" charset="-128"/>
                        </a:rPr>
                        <a:t>を通じた発行</a:t>
                      </a:r>
                      <a:r>
                        <a:rPr lang="ja-JP" altLang="en-US" sz="1400" dirty="0" smtClean="0">
                          <a:solidFill>
                            <a:schemeClr val="tx1"/>
                          </a:solidFill>
                          <a:latin typeface="Meiryo UI" panose="020B0604030504040204" pitchFamily="50" charset="-128"/>
                          <a:ea typeface="Meiryo UI" panose="020B0604030504040204" pitchFamily="50" charset="-128"/>
                        </a:rPr>
                        <a:t>支援</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機関投資家・証券会社によるグリーンファイナンス・サステナビリティに資するファイナンス実行、</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ESG</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債の引受・販売等</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●グリーンファイナンス・サステナビリティに資するファイナンス実行、</a:t>
                      </a:r>
                      <a:r>
                        <a:rPr kumimoji="1" lang="en-US" altLang="ja-JP" sz="1400" dirty="0" smtClean="0">
                          <a:latin typeface="Meiryo UI" panose="020B0604030504040204" pitchFamily="50" charset="-128"/>
                          <a:ea typeface="Meiryo UI" panose="020B0604030504040204" pitchFamily="50" charset="-128"/>
                        </a:rPr>
                        <a:t>ESG</a:t>
                      </a:r>
                      <a:r>
                        <a:rPr kumimoji="1" lang="ja-JP" altLang="en-US" sz="1400" dirty="0" smtClean="0">
                          <a:latin typeface="Meiryo UI" panose="020B0604030504040204" pitchFamily="50" charset="-128"/>
                          <a:ea typeface="Meiryo UI" panose="020B0604030504040204" pitchFamily="50" charset="-128"/>
                        </a:rPr>
                        <a:t>債の引受・販売等</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r h="722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プロジェクトの海外への情報</a:t>
                      </a:r>
                      <a:r>
                        <a:rPr lang="ja-JP" altLang="en-US" sz="1400" dirty="0" smtClean="0">
                          <a:solidFill>
                            <a:schemeClr val="tx1"/>
                          </a:solidFill>
                          <a:latin typeface="Meiryo UI" panose="020B0604030504040204" pitchFamily="50" charset="-128"/>
                          <a:ea typeface="Meiryo UI" panose="020B0604030504040204" pitchFamily="50" charset="-128"/>
                        </a:rPr>
                        <a:t>発信</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100" b="0" i="0" u="none" strike="noStrike" dirty="0" smtClean="0">
                          <a:solidFill>
                            <a:srgbClr val="000000"/>
                          </a:solidFill>
                          <a:effectLst/>
                          <a:latin typeface="Meiryo UI" panose="020B0604030504040204" pitchFamily="50" charset="-128"/>
                          <a:ea typeface="Meiryo UI" panose="020B0604030504040204" pitchFamily="50" charset="-128"/>
                        </a:rPr>
                        <a:t>SDGs</a:t>
                      </a:r>
                      <a:r>
                        <a:rPr lang="zh-TW" altLang="en-US" sz="1100" b="0" i="0" u="none" strike="noStrike" dirty="0" smtClean="0">
                          <a:solidFill>
                            <a:srgbClr val="000000"/>
                          </a:solidFill>
                          <a:effectLst/>
                          <a:latin typeface="Meiryo UI" panose="020B0604030504040204" pitchFamily="50" charset="-128"/>
                          <a:ea typeface="Meiryo UI" panose="020B0604030504040204" pitchFamily="50" charset="-128"/>
                        </a:rPr>
                        <a:t>行動憲章登録事業者</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等の取組みをホームページ等で海外に情報発信</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経済界</a:t>
                      </a:r>
                      <a:endParaRPr kumimoji="1" lang="ja-JP" altLang="en-US" sz="140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●「私の</a:t>
                      </a:r>
                      <a:r>
                        <a:rPr kumimoji="1" lang="en-US" altLang="ja-JP" sz="1400" dirty="0" smtClean="0">
                          <a:solidFill>
                            <a:schemeClr val="tx1"/>
                          </a:solidFill>
                          <a:latin typeface="Meiryo UI" panose="020B0604030504040204" pitchFamily="50" charset="-128"/>
                          <a:ea typeface="Meiryo UI" panose="020B0604030504040204" pitchFamily="50" charset="-128"/>
                        </a:rPr>
                        <a:t>SDGs</a:t>
                      </a:r>
                      <a:r>
                        <a:rPr kumimoji="1" lang="ja-JP" altLang="en-US" sz="1400" dirty="0" smtClean="0">
                          <a:solidFill>
                            <a:schemeClr val="tx1"/>
                          </a:solidFill>
                          <a:latin typeface="Meiryo UI" panose="020B0604030504040204" pitchFamily="50" charset="-128"/>
                          <a:ea typeface="Meiryo UI" panose="020B0604030504040204" pitchFamily="50" charset="-128"/>
                        </a:rPr>
                        <a:t>宣言プロジェクト」との連携による海外への情報発信支援の検討（府市）</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→企業等が</a:t>
                      </a:r>
                      <a:r>
                        <a:rPr kumimoji="1" lang="en-US" altLang="ja-JP" sz="1100" dirty="0" smtClean="0">
                          <a:solidFill>
                            <a:schemeClr val="tx1"/>
                          </a:solidFill>
                          <a:latin typeface="Meiryo UI" panose="020B0604030504040204" pitchFamily="50" charset="-128"/>
                          <a:ea typeface="Meiryo UI" panose="020B0604030504040204" pitchFamily="50" charset="-128"/>
                        </a:rPr>
                        <a:t>SDGs</a:t>
                      </a:r>
                      <a:r>
                        <a:rPr kumimoji="1" lang="ja-JP" altLang="en-US" sz="1100" dirty="0" smtClean="0">
                          <a:solidFill>
                            <a:schemeClr val="tx1"/>
                          </a:solidFill>
                          <a:latin typeface="Meiryo UI" panose="020B0604030504040204" pitchFamily="50" charset="-128"/>
                          <a:ea typeface="Meiryo UI" panose="020B0604030504040204" pitchFamily="50" charset="-128"/>
                        </a:rPr>
                        <a:t>の達成に向けた行動を宣言する「私の</a:t>
                      </a:r>
                      <a:r>
                        <a:rPr kumimoji="1" lang="en-US" altLang="ja-JP" sz="1100" dirty="0" smtClean="0">
                          <a:solidFill>
                            <a:schemeClr val="tx1"/>
                          </a:solidFill>
                          <a:latin typeface="Meiryo UI" panose="020B0604030504040204" pitchFamily="50" charset="-128"/>
                          <a:ea typeface="Meiryo UI" panose="020B0604030504040204" pitchFamily="50" charset="-128"/>
                        </a:rPr>
                        <a:t>SDGs</a:t>
                      </a:r>
                      <a:r>
                        <a:rPr kumimoji="1" lang="ja-JP" altLang="en-US" sz="1100" dirty="0" smtClean="0">
                          <a:solidFill>
                            <a:schemeClr val="tx1"/>
                          </a:solidFill>
                          <a:latin typeface="Meiryo UI" panose="020B0604030504040204" pitchFamily="50" charset="-128"/>
                          <a:ea typeface="Meiryo UI" panose="020B0604030504040204" pitchFamily="50" charset="-128"/>
                        </a:rPr>
                        <a:t>宣言プロジェクト」参画企業の取組について海外への情報発信に向けた支援を検討</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（参考）</a:t>
                      </a:r>
                      <a:r>
                        <a:rPr kumimoji="1" lang="en-US" altLang="ja-JP" sz="1400" dirty="0" smtClean="0">
                          <a:latin typeface="Meiryo UI" panose="020B0604030504040204" pitchFamily="50" charset="-128"/>
                          <a:ea typeface="Meiryo UI" panose="020B0604030504040204" pitchFamily="50" charset="-128"/>
                        </a:rPr>
                        <a:t>SDGs</a:t>
                      </a:r>
                      <a:r>
                        <a:rPr kumimoji="1" lang="ja-JP" altLang="en-US" sz="1400" dirty="0" smtClean="0">
                          <a:latin typeface="Meiryo UI" panose="020B0604030504040204" pitchFamily="50" charset="-128"/>
                          <a:ea typeface="Meiryo UI" panose="020B0604030504040204" pitchFamily="50" charset="-128"/>
                        </a:rPr>
                        <a:t>取組事例の</a:t>
                      </a:r>
                      <a:r>
                        <a:rPr kumimoji="1" lang="en-US" altLang="ja-JP" sz="1400" dirty="0" smtClean="0">
                          <a:latin typeface="Meiryo UI" panose="020B0604030504040204" pitchFamily="50" charset="-128"/>
                          <a:ea typeface="Meiryo UI" panose="020B0604030504040204" pitchFamily="50" charset="-128"/>
                        </a:rPr>
                        <a:t>HP</a:t>
                      </a:r>
                      <a:r>
                        <a:rPr kumimoji="1" lang="ja-JP" altLang="en-US" sz="1400" dirty="0" err="1" smtClean="0">
                          <a:latin typeface="Meiryo UI" panose="020B0604030504040204" pitchFamily="50" charset="-128"/>
                          <a:ea typeface="Meiryo UI" panose="020B0604030504040204" pitchFamily="50" charset="-128"/>
                        </a:rPr>
                        <a:t>での</a:t>
                      </a:r>
                      <a:r>
                        <a:rPr kumimoji="1" lang="ja-JP" altLang="en-US" sz="1400" dirty="0" smtClean="0">
                          <a:latin typeface="Meiryo UI" panose="020B0604030504040204" pitchFamily="50" charset="-128"/>
                          <a:ea typeface="Meiryo UI" panose="020B0604030504040204" pitchFamily="50" charset="-128"/>
                        </a:rPr>
                        <a:t>発信（経済界）</a:t>
                      </a:r>
                      <a:endParaRPr kumimoji="1" lang="en-US" altLang="ja-JP" sz="1400" dirty="0" smtClean="0">
                        <a:latin typeface="Meiryo UI" panose="020B0604030504040204" pitchFamily="50" charset="-128"/>
                        <a:ea typeface="Meiryo UI" panose="020B0604030504040204" pitchFamily="50" charset="-128"/>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58326997"/>
                  </a:ext>
                </a:extLst>
              </a:tr>
            </a:tbl>
          </a:graphicData>
        </a:graphic>
      </p:graphicFrame>
      <p:sp>
        <p:nvSpPr>
          <p:cNvPr id="14" name="角丸四角形 13"/>
          <p:cNvSpPr/>
          <p:nvPr/>
        </p:nvSpPr>
        <p:spPr>
          <a:xfrm>
            <a:off x="2163384" y="261806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9" name="角丸四角形 18"/>
          <p:cNvSpPr/>
          <p:nvPr/>
        </p:nvSpPr>
        <p:spPr>
          <a:xfrm>
            <a:off x="3004997" y="3316718"/>
            <a:ext cx="732430" cy="20843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5" name="正方形/長方形 14"/>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6"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27" name="コンテンツ プレースホルダー 6"/>
          <p:cNvGraphicFramePr>
            <a:graphicFrameLocks/>
          </p:cNvGraphicFramePr>
          <p:nvPr>
            <p:extLst>
              <p:ext uri="{D42A27DB-BD31-4B8C-83A1-F6EECF244321}">
                <p14:modId xmlns:p14="http://schemas.microsoft.com/office/powerpoint/2010/main" val="790731195"/>
              </p:ext>
            </p:extLst>
          </p:nvPr>
        </p:nvGraphicFramePr>
        <p:xfrm>
          <a:off x="764459" y="4828564"/>
          <a:ext cx="10890727" cy="1559702"/>
        </p:xfrm>
        <a:graphic>
          <a:graphicData uri="http://schemas.openxmlformats.org/drawingml/2006/table">
            <a:tbl>
              <a:tblPr firstRow="1" bandRow="1">
                <a:tableStyleId>{5C22544A-7EE6-4342-B048-85BDC9FD1C3A}</a:tableStyleId>
              </a:tblPr>
              <a:tblGrid>
                <a:gridCol w="4526095">
                  <a:extLst>
                    <a:ext uri="{9D8B030D-6E8A-4147-A177-3AD203B41FA5}">
                      <a16:colId xmlns:a16="http://schemas.microsoft.com/office/drawing/2014/main" val="1775291035"/>
                    </a:ext>
                  </a:extLst>
                </a:gridCol>
                <a:gridCol w="1560622">
                  <a:extLst>
                    <a:ext uri="{9D8B030D-6E8A-4147-A177-3AD203B41FA5}">
                      <a16:colId xmlns:a16="http://schemas.microsoft.com/office/drawing/2014/main" val="3213052032"/>
                    </a:ext>
                  </a:extLst>
                </a:gridCol>
                <a:gridCol w="4804010">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89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発行後のモニタリング強化など付加価値を伴った認証ラベリング制度化に向けた</a:t>
                      </a:r>
                      <a:r>
                        <a:rPr lang="ja-JP" altLang="en-US" sz="1400" dirty="0" smtClean="0">
                          <a:solidFill>
                            <a:schemeClr val="tx1"/>
                          </a:solidFill>
                          <a:latin typeface="Meiryo UI" panose="020B0604030504040204" pitchFamily="50" charset="-128"/>
                          <a:ea typeface="Meiryo UI" panose="020B0604030504040204" pitchFamily="50" charset="-128"/>
                        </a:rPr>
                        <a:t>検討</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国際基準に準拠しつつ、関西独自の付加価値を付けた認証ラベリング制度に向けた研究・検討を実施</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経済界</a:t>
                      </a:r>
                    </a:p>
                    <a:p>
                      <a:pPr algn="l"/>
                      <a:r>
                        <a:rPr kumimoji="1" lang="ja-JP" altLang="en-US" sz="1400" dirty="0" smtClean="0">
                          <a:latin typeface="Meiryo UI" panose="020B0604030504040204" pitchFamily="50" charset="-128"/>
                          <a:ea typeface="Meiryo UI" panose="020B0604030504040204" pitchFamily="50" charset="-128"/>
                        </a:rPr>
                        <a:t>大阪府</a:t>
                      </a:r>
                      <a:r>
                        <a:rPr kumimoji="1" lang="ja-JP" altLang="en-US" sz="1400" dirty="0">
                          <a:latin typeface="Meiryo UI" panose="020B0604030504040204" pitchFamily="50" charset="-128"/>
                          <a:ea typeface="Meiryo UI" panose="020B0604030504040204" pitchFamily="50" charset="-128"/>
                        </a:rPr>
                        <a:t>・市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●検討中</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28" name="テキスト ボックス 27"/>
          <p:cNvSpPr txBox="1">
            <a:spLocks noChangeArrowheads="1"/>
          </p:cNvSpPr>
          <p:nvPr/>
        </p:nvSpPr>
        <p:spPr bwMode="auto">
          <a:xfrm>
            <a:off x="703469" y="451455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国際基準に準拠した認証ラベリング制度等の検討　 　</a:t>
            </a:r>
          </a:p>
        </p:txBody>
      </p:sp>
      <p:sp>
        <p:nvSpPr>
          <p:cNvPr id="10" name="角丸四角形 9"/>
          <p:cNvSpPr/>
          <p:nvPr/>
        </p:nvSpPr>
        <p:spPr>
          <a:xfrm>
            <a:off x="1320187" y="6183551"/>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1" name="正方形/長方形 10"/>
          <p:cNvSpPr/>
          <p:nvPr/>
        </p:nvSpPr>
        <p:spPr>
          <a:xfrm>
            <a:off x="492398" y="184784"/>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（２）サステナブルファイナンス先進都市に向けた取組み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a:spLocks noChangeArrowheads="1"/>
          </p:cNvSpPr>
          <p:nvPr/>
        </p:nvSpPr>
        <p:spPr bwMode="auto">
          <a:xfrm>
            <a:off x="703469" y="83687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企業における</a:t>
            </a:r>
            <a:r>
              <a:rPr lang="en-US" altLang="ja-JP" sz="1600" kern="0" dirty="0">
                <a:latin typeface="Meiryo UI" pitchFamily="50" charset="-128"/>
                <a:ea typeface="Meiryo UI" pitchFamily="50" charset="-128"/>
                <a:cs typeface="Meiryo UI" pitchFamily="50" charset="-128"/>
              </a:rPr>
              <a:t>SDGs</a:t>
            </a:r>
            <a:r>
              <a:rPr lang="ja-JP" altLang="en-US" sz="1600" kern="0" dirty="0">
                <a:latin typeface="Meiryo UI" pitchFamily="50" charset="-128"/>
                <a:ea typeface="Meiryo UI" pitchFamily="50" charset="-128"/>
                <a:cs typeface="Meiryo UI" pitchFamily="50" charset="-128"/>
              </a:rPr>
              <a:t>債（ソーシャルボンド・グリーンボンド等）の発行促進　 　</a:t>
            </a:r>
          </a:p>
        </p:txBody>
      </p:sp>
    </p:spTree>
    <p:extLst>
      <p:ext uri="{BB962C8B-B14F-4D97-AF65-F5344CB8AC3E}">
        <p14:creationId xmlns:p14="http://schemas.microsoft.com/office/powerpoint/2010/main" val="177387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6"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3413363368"/>
              </p:ext>
            </p:extLst>
          </p:nvPr>
        </p:nvGraphicFramePr>
        <p:xfrm>
          <a:off x="698263" y="853928"/>
          <a:ext cx="11061775" cy="1437782"/>
        </p:xfrm>
        <a:graphic>
          <a:graphicData uri="http://schemas.openxmlformats.org/drawingml/2006/table">
            <a:tbl>
              <a:tblPr firstRow="1" bandRow="1">
                <a:tableStyleId>{5C22544A-7EE6-4342-B048-85BDC9FD1C3A}</a:tableStyleId>
              </a:tblPr>
              <a:tblGrid>
                <a:gridCol w="4337761">
                  <a:extLst>
                    <a:ext uri="{9D8B030D-6E8A-4147-A177-3AD203B41FA5}">
                      <a16:colId xmlns:a16="http://schemas.microsoft.com/office/drawing/2014/main" val="1775291035"/>
                    </a:ext>
                  </a:extLst>
                </a:gridCol>
                <a:gridCol w="1514901">
                  <a:extLst>
                    <a:ext uri="{9D8B030D-6E8A-4147-A177-3AD203B41FA5}">
                      <a16:colId xmlns:a16="http://schemas.microsoft.com/office/drawing/2014/main" val="3213052032"/>
                    </a:ext>
                  </a:extLst>
                </a:gridCol>
                <a:gridCol w="5209113">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67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金融商品取引法の対象となるデリバティブ商品の拡大についての働きかけ（再掲</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取引所・他</a:t>
                      </a: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●検討中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36" name="テキスト ボックス 35"/>
          <p:cNvSpPr txBox="1">
            <a:spLocks noChangeArrowheads="1"/>
          </p:cNvSpPr>
          <p:nvPr/>
        </p:nvSpPr>
        <p:spPr bwMode="auto">
          <a:xfrm>
            <a:off x="630900" y="39926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④　将来的に有望なグリーン関連のデリバティブ商品・市場の形成に向けた取組み（再掲</a:t>
            </a:r>
            <a:r>
              <a:rPr lang="ja-JP" altLang="en-US" sz="1600" kern="0" dirty="0" smtClean="0">
                <a:latin typeface="Meiryo UI" pitchFamily="50" charset="-128"/>
                <a:ea typeface="Meiryo UI" pitchFamily="50" charset="-128"/>
                <a:cs typeface="Meiryo UI" pitchFamily="50" charset="-128"/>
              </a:rPr>
              <a:t>）</a:t>
            </a:r>
            <a:endParaRPr lang="ja-JP" altLang="en-US" sz="1600" kern="0" dirty="0">
              <a:latin typeface="Meiryo UI" pitchFamily="50" charset="-128"/>
              <a:ea typeface="Meiryo UI" pitchFamily="50" charset="-128"/>
              <a:cs typeface="Meiryo UI" pitchFamily="50" charset="-128"/>
            </a:endParaRPr>
          </a:p>
        </p:txBody>
      </p:sp>
      <p:sp>
        <p:nvSpPr>
          <p:cNvPr id="37" name="角丸四角形 36"/>
          <p:cNvSpPr/>
          <p:nvPr/>
        </p:nvSpPr>
        <p:spPr>
          <a:xfrm>
            <a:off x="2989847" y="190934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1015948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2" name="コンテンツ プレースホルダー 6"/>
          <p:cNvGraphicFramePr>
            <a:graphicFrameLocks noGrp="1"/>
          </p:cNvGraphicFramePr>
          <p:nvPr>
            <p:ph idx="1"/>
            <p:extLst>
              <p:ext uri="{D42A27DB-BD31-4B8C-83A1-F6EECF244321}">
                <p14:modId xmlns:p14="http://schemas.microsoft.com/office/powerpoint/2010/main" val="2302592570"/>
              </p:ext>
            </p:extLst>
          </p:nvPr>
        </p:nvGraphicFramePr>
        <p:xfrm>
          <a:off x="765629" y="1112130"/>
          <a:ext cx="10993882" cy="3284017"/>
        </p:xfrm>
        <a:graphic>
          <a:graphicData uri="http://schemas.openxmlformats.org/drawingml/2006/table">
            <a:tbl>
              <a:tblPr firstRow="1" bandRow="1">
                <a:tableStyleId>{5C22544A-7EE6-4342-B048-85BDC9FD1C3A}</a:tableStyleId>
              </a:tblPr>
              <a:tblGrid>
                <a:gridCol w="4018965">
                  <a:extLst>
                    <a:ext uri="{9D8B030D-6E8A-4147-A177-3AD203B41FA5}">
                      <a16:colId xmlns:a16="http://schemas.microsoft.com/office/drawing/2014/main" val="1775291035"/>
                    </a:ext>
                  </a:extLst>
                </a:gridCol>
                <a:gridCol w="1583824">
                  <a:extLst>
                    <a:ext uri="{9D8B030D-6E8A-4147-A177-3AD203B41FA5}">
                      <a16:colId xmlns:a16="http://schemas.microsoft.com/office/drawing/2014/main" val="3213052032"/>
                    </a:ext>
                  </a:extLst>
                </a:gridCol>
                <a:gridCol w="5391093">
                  <a:extLst>
                    <a:ext uri="{9D8B030D-6E8A-4147-A177-3AD203B41FA5}">
                      <a16:colId xmlns:a16="http://schemas.microsoft.com/office/drawing/2014/main" val="3192314782"/>
                    </a:ext>
                  </a:extLst>
                </a:gridCol>
              </a:tblGrid>
              <a:tr h="614840">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28575" cap="flat" cmpd="sng" algn="ctr">
                      <a:no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7991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在留資格等に関する国家戦略特区の活用</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高度人材のポイント制等在留資格等に関する国家戦略特区を活用し金融分野の高度人材を呼び込み</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T w="28575" cap="flat" cmpd="sng" algn="ctr">
                      <a:noFill/>
                      <a:prstDash val="solid"/>
                      <a:round/>
                      <a:headEnd type="none" w="med" len="med"/>
                      <a:tailEnd type="none" w="med" len="med"/>
                    </a:lnT>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T w="28575" cap="flat" cmpd="sng" algn="ctr">
                      <a:noFill/>
                      <a:prstDash val="solid"/>
                      <a:round/>
                      <a:headEnd type="none" w="med" len="med"/>
                      <a:tailEnd type="none" w="med" len="med"/>
                    </a:lnT>
                  </a:tcPr>
                </a:tc>
                <a:tc>
                  <a:txBody>
                    <a:bodyPr/>
                    <a:lstStyle/>
                    <a:p>
                      <a:r>
                        <a:rPr kumimoji="1" lang="ja-JP" altLang="en-US" sz="1400" dirty="0" smtClean="0">
                          <a:latin typeface="Meiryo UI" panose="020B0604030504040204" pitchFamily="50" charset="-128"/>
                          <a:ea typeface="Meiryo UI" panose="020B0604030504040204" pitchFamily="50" charset="-128"/>
                        </a:rPr>
                        <a:t>●検討中</a:t>
                      </a:r>
                      <a:endParaRPr kumimoji="1" lang="ja-JP" altLang="en-US" sz="1400" dirty="0">
                        <a:latin typeface="Meiryo UI" panose="020B0604030504040204" pitchFamily="50" charset="-128"/>
                        <a:ea typeface="Meiryo UI" panose="020B0604030504040204" pitchFamily="50" charset="-128"/>
                      </a:endParaRPr>
                    </a:p>
                  </a:txBody>
                  <a:tcPr anchor="ctr">
                    <a:lnR w="28575" cap="flat" cmpd="sng" algn="ctr">
                      <a:noFill/>
                      <a:prstDash val="solid"/>
                      <a:round/>
                      <a:headEnd type="none" w="med" len="med"/>
                      <a:tailEnd type="none" w="med" len="med"/>
                    </a:lnR>
                    <a:lnT w="28575" cap="flat" cmpd="sng" algn="ctr">
                      <a:noFill/>
                      <a:prstDash val="solid"/>
                      <a:round/>
                      <a:headEnd type="none" w="med" len="med"/>
                      <a:tailEnd type="none" w="med" len="med"/>
                    </a:lnT>
                  </a:tcPr>
                </a:tc>
                <a:extLst>
                  <a:ext uri="{0D108BD9-81ED-4DB2-BD59-A6C34878D82A}">
                    <a16:rowId xmlns:a16="http://schemas.microsoft.com/office/drawing/2014/main" val="130034657"/>
                  </a:ext>
                </a:extLst>
              </a:tr>
              <a:tr h="972457">
                <a:tc>
                  <a:txBody>
                    <a:bodyPr/>
                    <a:lstStyle/>
                    <a:p>
                      <a:pPr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「規制のサンドボックス制度」の活用促進（金融サービス等実証実験の支援）</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（再掲）</a:t>
                      </a:r>
                    </a:p>
                  </a:txBody>
                  <a:tcPr>
                    <a:lnL w="28575" cap="flat" cmpd="sng" algn="ctr">
                      <a:noFill/>
                      <a:prstDash val="solid"/>
                      <a:round/>
                      <a:headEnd type="none" w="med" len="med"/>
                      <a:tailEnd type="none" w="med" len="med"/>
                    </a:lnL>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●規制のサンドボックス調査の実施・公表（府市）</a:t>
                      </a:r>
                      <a:r>
                        <a:rPr kumimoji="1" lang="en-US" altLang="ja-JP" sz="1400" dirty="0" smtClean="0">
                          <a:solidFill>
                            <a:schemeClr val="tx1"/>
                          </a:solidFill>
                          <a:latin typeface="Meiryo UI" panose="020B0604030504040204" pitchFamily="50" charset="-128"/>
                          <a:ea typeface="Meiryo UI" panose="020B0604030504040204" pitchFamily="50" charset="-128"/>
                        </a:rPr>
                        <a:t>【2022/8】</a:t>
                      </a:r>
                    </a:p>
                  </a:txBody>
                  <a:tcPr anchor="ctr">
                    <a:lnR w="28575" cap="flat" cmpd="sng" algn="ctr">
                      <a:noFill/>
                      <a:prstDash val="solid"/>
                      <a:round/>
                      <a:headEnd type="none" w="med" len="med"/>
                      <a:tailEnd type="none" w="med" len="med"/>
                    </a:lnR>
                  </a:tcPr>
                </a:tc>
                <a:extLst>
                  <a:ext uri="{0D108BD9-81ED-4DB2-BD59-A6C34878D82A}">
                    <a16:rowId xmlns:a16="http://schemas.microsoft.com/office/drawing/2014/main" val="4243163378"/>
                  </a:ext>
                </a:extLst>
              </a:tr>
              <a:tr h="812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地方税におけるインセンティブの検討</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国への大胆な税制優遇等の提案と合わせて、地方税</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（法人府民税等）における金融系外国企業等へのインセンティブを検討</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txBody>
                  <a:tcPr>
                    <a:lnB w="28575"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●地方税の軽減制度を検討中（再掲）</a:t>
                      </a:r>
                      <a:endParaRPr kumimoji="1" lang="en-US" altLang="ja-JP" sz="1400" dirty="0" smtClean="0">
                        <a:latin typeface="Meiryo UI" panose="020B0604030504040204" pitchFamily="50" charset="-128"/>
                        <a:ea typeface="Meiryo UI" panose="020B0604030504040204" pitchFamily="50" charset="-128"/>
                      </a:endParaRPr>
                    </a:p>
                  </a:txBody>
                  <a:tcPr anchor="ctr">
                    <a:lnR w="28575" cap="flat" cmpd="sng" algn="ctr">
                      <a:noFill/>
                      <a:prstDash val="solid"/>
                      <a:round/>
                      <a:headEnd type="none" w="med" len="med"/>
                      <a:tailEnd type="none" w="med" len="med"/>
                    </a:lnR>
                    <a:lnB w="28575" cap="flat" cmpd="sng" algn="ctr">
                      <a:noFill/>
                      <a:prstDash val="solid"/>
                      <a:round/>
                      <a:headEnd type="none" w="med" len="med"/>
                      <a:tailEnd type="none" w="med" len="med"/>
                    </a:lnB>
                  </a:tcPr>
                </a:tc>
                <a:extLst>
                  <a:ext uri="{0D108BD9-81ED-4DB2-BD59-A6C34878D82A}">
                    <a16:rowId xmlns:a16="http://schemas.microsoft.com/office/drawing/2014/main" val="1983351278"/>
                  </a:ext>
                </a:extLst>
              </a:tr>
            </a:tbl>
          </a:graphicData>
        </a:graphic>
      </p:graphicFrame>
      <p:sp>
        <p:nvSpPr>
          <p:cNvPr id="33" name="テキスト ボックス 32"/>
          <p:cNvSpPr txBox="1">
            <a:spLocks noChangeArrowheads="1"/>
          </p:cNvSpPr>
          <p:nvPr/>
        </p:nvSpPr>
        <p:spPr bwMode="auto">
          <a:xfrm>
            <a:off x="770834" y="595259"/>
            <a:ext cx="11129139" cy="523220"/>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国家戦略特区や「規制のサンドボックス制度」（</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）等の活用を通じた規制の見直し　　</a:t>
            </a:r>
          </a:p>
          <a:p>
            <a:pPr eaLnBrk="1" hangingPunct="1">
              <a:spcBef>
                <a:spcPts val="0"/>
              </a:spcBef>
              <a:buNone/>
              <a:defRPr/>
            </a:pP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規制のサンドボックス制度：新しい技術やビジネスモデルの社会実装に向け実証を行い、得られた情報やデータを用いて規制の見直しに繋げていく</a:t>
            </a:r>
            <a:r>
              <a:rPr lang="ja-JP" altLang="en-US" sz="1200" kern="0" dirty="0" smtClean="0">
                <a:latin typeface="Meiryo UI" pitchFamily="50" charset="-128"/>
                <a:ea typeface="Meiryo UI" pitchFamily="50" charset="-128"/>
                <a:cs typeface="Meiryo UI" pitchFamily="50" charset="-128"/>
              </a:rPr>
              <a:t>制度</a:t>
            </a:r>
            <a:endParaRPr lang="ja-JP" altLang="en-US" sz="1200" kern="0" dirty="0">
              <a:latin typeface="Meiryo UI" pitchFamily="50" charset="-128"/>
              <a:ea typeface="Meiryo UI" pitchFamily="50" charset="-128"/>
              <a:cs typeface="Meiryo UI" pitchFamily="50" charset="-128"/>
            </a:endParaRPr>
          </a:p>
        </p:txBody>
      </p:sp>
      <p:sp>
        <p:nvSpPr>
          <p:cNvPr id="34" name="正方形/長方形 33"/>
          <p:cNvSpPr/>
          <p:nvPr/>
        </p:nvSpPr>
        <p:spPr>
          <a:xfrm>
            <a:off x="492398" y="192338"/>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（３）金融サービスに関する規制の見直しに向けた働きかけ</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091355" y="239990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6" name="角丸四角形 35"/>
          <p:cNvSpPr/>
          <p:nvPr/>
        </p:nvSpPr>
        <p:spPr>
          <a:xfrm>
            <a:off x="1403666" y="239280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37" name="角丸四角形 36"/>
          <p:cNvSpPr/>
          <p:nvPr/>
        </p:nvSpPr>
        <p:spPr>
          <a:xfrm>
            <a:off x="1403666" y="332744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38" name="角丸四角形 37"/>
          <p:cNvSpPr/>
          <p:nvPr/>
        </p:nvSpPr>
        <p:spPr>
          <a:xfrm>
            <a:off x="3090830" y="419636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31" name="コンテンツ プレースホルダー 6"/>
          <p:cNvGraphicFramePr>
            <a:graphicFrameLocks/>
          </p:cNvGraphicFramePr>
          <p:nvPr>
            <p:extLst>
              <p:ext uri="{D42A27DB-BD31-4B8C-83A1-F6EECF244321}">
                <p14:modId xmlns:p14="http://schemas.microsoft.com/office/powerpoint/2010/main" val="3225458532"/>
              </p:ext>
            </p:extLst>
          </p:nvPr>
        </p:nvGraphicFramePr>
        <p:xfrm>
          <a:off x="765103" y="5287068"/>
          <a:ext cx="10994408" cy="1066800"/>
        </p:xfrm>
        <a:graphic>
          <a:graphicData uri="http://schemas.openxmlformats.org/drawingml/2006/table">
            <a:tbl>
              <a:tblPr firstRow="1" bandRow="1">
                <a:tableStyleId>{5C22544A-7EE6-4342-B048-85BDC9FD1C3A}</a:tableStyleId>
              </a:tblPr>
              <a:tblGrid>
                <a:gridCol w="4038909">
                  <a:extLst>
                    <a:ext uri="{9D8B030D-6E8A-4147-A177-3AD203B41FA5}">
                      <a16:colId xmlns:a16="http://schemas.microsoft.com/office/drawing/2014/main" val="1775291035"/>
                    </a:ext>
                  </a:extLst>
                </a:gridCol>
                <a:gridCol w="1555845">
                  <a:extLst>
                    <a:ext uri="{9D8B030D-6E8A-4147-A177-3AD203B41FA5}">
                      <a16:colId xmlns:a16="http://schemas.microsoft.com/office/drawing/2014/main" val="3213052032"/>
                    </a:ext>
                  </a:extLst>
                </a:gridCol>
                <a:gridCol w="5399654">
                  <a:extLst>
                    <a:ext uri="{9D8B030D-6E8A-4147-A177-3AD203B41FA5}">
                      <a16:colId xmlns:a16="http://schemas.microsoft.com/office/drawing/2014/main" val="3192314782"/>
                    </a:ext>
                  </a:extLst>
                </a:gridCol>
              </a:tblGrid>
              <a:tr h="320040">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金融商品に係る所得課税の損益通算範囲の拡大等（デリバティブ取引の追加）に向けた働きかけ（再掲）</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dirty="0" smtClean="0">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損益通算範囲の拡大等を国に要望</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（府市）</a:t>
                      </a:r>
                      <a:r>
                        <a:rPr lang="en-US" altLang="ja-JP"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2022/5】</a:t>
                      </a:r>
                      <a:r>
                        <a:rPr kumimoji="1" lang="ja-JP" altLang="en-US" sz="1400" dirty="0" err="1"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（経済界）</a:t>
                      </a:r>
                      <a:r>
                        <a:rPr kumimoji="1" lang="en-US" altLang="ja-JP" sz="1400" dirty="0" smtClean="0">
                          <a:latin typeface="Meiryo UI" panose="020B0604030504040204" pitchFamily="50" charset="-128"/>
                          <a:ea typeface="Meiryo UI" panose="020B0604030504040204" pitchFamily="50" charset="-128"/>
                        </a:rPr>
                        <a:t>【2022/9】</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●業界団体を通じ国に税制改正を要望（民間）</a:t>
                      </a:r>
                      <a:endParaRPr kumimoji="1" lang="en-US" altLang="ja-JP" sz="14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46" name="テキスト ボックス 45"/>
          <p:cNvSpPr txBox="1">
            <a:spLocks noChangeArrowheads="1"/>
          </p:cNvSpPr>
          <p:nvPr/>
        </p:nvSpPr>
        <p:spPr bwMode="auto">
          <a:xfrm>
            <a:off x="751458" y="4846916"/>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金融商品に係る所得課税の損益通算範囲の拡大等（デリバティブ取引の追加）に向けた働きかけ（再掲）</a:t>
            </a:r>
          </a:p>
        </p:txBody>
      </p:sp>
      <p:sp>
        <p:nvSpPr>
          <p:cNvPr id="53" name="角丸四角形 52"/>
          <p:cNvSpPr/>
          <p:nvPr/>
        </p:nvSpPr>
        <p:spPr>
          <a:xfrm>
            <a:off x="3090830" y="617873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40881555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29"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4" name="コンテンツ プレースホルダー 6"/>
          <p:cNvGraphicFramePr>
            <a:graphicFrameLocks noGrp="1"/>
          </p:cNvGraphicFramePr>
          <p:nvPr>
            <p:ph idx="1"/>
            <p:extLst>
              <p:ext uri="{D42A27DB-BD31-4B8C-83A1-F6EECF244321}">
                <p14:modId xmlns:p14="http://schemas.microsoft.com/office/powerpoint/2010/main" val="2435464868"/>
              </p:ext>
            </p:extLst>
          </p:nvPr>
        </p:nvGraphicFramePr>
        <p:xfrm>
          <a:off x="765629" y="743603"/>
          <a:ext cx="10834968" cy="1894982"/>
        </p:xfrm>
        <a:graphic>
          <a:graphicData uri="http://schemas.openxmlformats.org/drawingml/2006/table">
            <a:tbl>
              <a:tblPr firstRow="1" bandRow="1">
                <a:tableStyleId>{5C22544A-7EE6-4342-B048-85BDC9FD1C3A}</a:tableStyleId>
              </a:tblPr>
              <a:tblGrid>
                <a:gridCol w="3841203">
                  <a:extLst>
                    <a:ext uri="{9D8B030D-6E8A-4147-A177-3AD203B41FA5}">
                      <a16:colId xmlns:a16="http://schemas.microsoft.com/office/drawing/2014/main" val="1775291035"/>
                    </a:ext>
                  </a:extLst>
                </a:gridCol>
                <a:gridCol w="2044331">
                  <a:extLst>
                    <a:ext uri="{9D8B030D-6E8A-4147-A177-3AD203B41FA5}">
                      <a16:colId xmlns:a16="http://schemas.microsoft.com/office/drawing/2014/main" val="3213052032"/>
                    </a:ext>
                  </a:extLst>
                </a:gridCol>
                <a:gridCol w="4949434">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027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大学等高等教育における金融・起業・テクノロジー教育の</a:t>
                      </a:r>
                      <a:r>
                        <a:rPr lang="ja-JP" altLang="en-US" sz="1400" dirty="0" smtClean="0">
                          <a:solidFill>
                            <a:schemeClr val="tx1"/>
                          </a:solidFill>
                          <a:latin typeface="Meiryo UI" panose="020B0604030504040204" pitchFamily="50" charset="-128"/>
                          <a:ea typeface="Meiryo UI" panose="020B0604030504040204" pitchFamily="50" charset="-128"/>
                        </a:rPr>
                        <a:t>実施</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学等において、経済・経営・金融をはじめとする業界関係者を招致した実践的な授業展開や関係業界へのインターンシップの実施など、幅広い分野で活躍できる金融・起業人材やデータ活用人材、プログラミング人材育成のための実践プログラムを検討</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大学等</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a:t>
                      </a:r>
                      <a:r>
                        <a:rPr kumimoji="1" lang="ja-JP" altLang="en-US" sz="1400" dirty="0">
                          <a:latin typeface="Meiryo UI" panose="020B0604030504040204" pitchFamily="50" charset="-128"/>
                          <a:ea typeface="Meiryo UI" panose="020B0604030504040204" pitchFamily="50" charset="-128"/>
                        </a:rPr>
                        <a:t>・市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経済界</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●商学部でのファイナンス・リテラシー特別プログラムの開講（関西大学）</a:t>
                      </a:r>
                      <a:r>
                        <a:rPr kumimoji="1" lang="en-US" altLang="ja-JP" sz="1400" dirty="0" smtClean="0">
                          <a:solidFill>
                            <a:schemeClr val="tx1"/>
                          </a:solidFill>
                          <a:latin typeface="Meiryo UI" panose="020B0604030504040204" pitchFamily="50" charset="-128"/>
                          <a:ea typeface="Meiryo UI" panose="020B0604030504040204" pitchFamily="50" charset="-128"/>
                        </a:rPr>
                        <a:t>【2023/4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r>
                        <a:rPr kumimoji="1" lang="ja-JP" altLang="en-US" sz="1400" dirty="0" smtClean="0">
                          <a:latin typeface="Meiryo UI" panose="020B0604030504040204" pitchFamily="50" charset="-128"/>
                          <a:ea typeface="Meiryo UI" panose="020B0604030504040204" pitchFamily="50" charset="-128"/>
                        </a:rPr>
                        <a:t>●学部・学域</a:t>
                      </a:r>
                      <a:r>
                        <a:rPr kumimoji="1" lang="en-US" altLang="ja-JP" sz="1400" dirty="0" smtClean="0">
                          <a:latin typeface="Meiryo UI" panose="020B0604030504040204" pitchFamily="50" charset="-128"/>
                          <a:ea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rPr>
                        <a:t>年生対象授業として、数理・データサイエンス・</a:t>
                      </a:r>
                      <a:r>
                        <a:rPr kumimoji="1" lang="en-US" altLang="ja-JP" sz="1400" dirty="0" smtClean="0">
                          <a:latin typeface="Meiryo UI" panose="020B0604030504040204" pitchFamily="50" charset="-128"/>
                          <a:ea typeface="Meiryo UI" panose="020B0604030504040204" pitchFamily="50" charset="-128"/>
                        </a:rPr>
                        <a:t>AI</a:t>
                      </a:r>
                      <a:r>
                        <a:rPr kumimoji="1" lang="ja-JP" altLang="en-US" sz="1400" dirty="0" smtClean="0">
                          <a:latin typeface="Meiryo UI" panose="020B0604030504040204" pitchFamily="50" charset="-128"/>
                          <a:ea typeface="Meiryo UI" panose="020B0604030504040204" pitchFamily="50" charset="-128"/>
                        </a:rPr>
                        <a:t>に関する体系的な講義や、</a:t>
                      </a:r>
                      <a:r>
                        <a:rPr kumimoji="1" lang="en-US" altLang="ja-JP" sz="1400" dirty="0" smtClean="0">
                          <a:latin typeface="Meiryo UI" panose="020B0604030504040204" pitchFamily="50" charset="-128"/>
                          <a:ea typeface="Meiryo UI" panose="020B0604030504040204" pitchFamily="50" charset="-128"/>
                        </a:rPr>
                        <a:t>AI</a:t>
                      </a:r>
                      <a:r>
                        <a:rPr kumimoji="1" lang="ja-JP" altLang="en-US" sz="1400" dirty="0" smtClean="0">
                          <a:latin typeface="Meiryo UI" panose="020B0604030504040204" pitchFamily="50" charset="-128"/>
                          <a:ea typeface="Meiryo UI" panose="020B0604030504040204" pitchFamily="50" charset="-128"/>
                        </a:rPr>
                        <a:t>の社会・経済・ビジネス現場での使用に係る講義の実施（大阪公立大学）</a:t>
                      </a:r>
                      <a:r>
                        <a:rPr kumimoji="1" lang="en-US" altLang="ja-JP" sz="1400" dirty="0" smtClean="0">
                          <a:latin typeface="Meiryo UI" panose="020B0604030504040204" pitchFamily="50" charset="-128"/>
                          <a:ea typeface="Meiryo UI" panose="020B0604030504040204" pitchFamily="50" charset="-128"/>
                        </a:rPr>
                        <a:t>【2022/4</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a:t>
                      </a:r>
                    </a:p>
                    <a:p>
                      <a:r>
                        <a:rPr kumimoji="1" lang="ja-JP" altLang="en-US" sz="1400" dirty="0" smtClean="0">
                          <a:latin typeface="Meiryo UI" panose="020B0604030504040204" pitchFamily="50" charset="-128"/>
                          <a:ea typeface="Meiryo UI" panose="020B0604030504040204" pitchFamily="50" charset="-128"/>
                        </a:rPr>
                        <a:t>●大学向け金融・経済教育講座等の提供（民間）（再掲）</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51" name="正方形/長方形 50"/>
          <p:cNvSpPr/>
          <p:nvPr/>
        </p:nvSpPr>
        <p:spPr>
          <a:xfrm>
            <a:off x="492398" y="207315"/>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（４）金融分野における高度人材の育成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角丸四角形 51"/>
          <p:cNvSpPr/>
          <p:nvPr/>
        </p:nvSpPr>
        <p:spPr>
          <a:xfrm>
            <a:off x="2219454" y="239749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3206269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２つのめざす都市像を実現するための共通する取組み</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3"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1" name="角丸四角形 30"/>
          <p:cNvSpPr/>
          <p:nvPr/>
        </p:nvSpPr>
        <p:spPr>
          <a:xfrm>
            <a:off x="423754"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7402" y="1148054"/>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（１）外国人にとっても魅力的な生活環境の整備 </a:t>
            </a:r>
          </a:p>
        </p:txBody>
      </p:sp>
      <p:sp>
        <p:nvSpPr>
          <p:cNvPr id="33" name="テキスト ボックス 32"/>
          <p:cNvSpPr txBox="1"/>
          <p:nvPr/>
        </p:nvSpPr>
        <p:spPr bwMode="white">
          <a:xfrm>
            <a:off x="705834" y="4650717"/>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34" name="テキスト ボックス 33"/>
          <p:cNvSpPr txBox="1">
            <a:spLocks noChangeArrowheads="1"/>
          </p:cNvSpPr>
          <p:nvPr/>
        </p:nvSpPr>
        <p:spPr bwMode="auto">
          <a:xfrm>
            <a:off x="417402" y="1562233"/>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①教育</a:t>
            </a:r>
            <a:r>
              <a:rPr lang="ja-JP" altLang="en-US" sz="1200" kern="0" dirty="0">
                <a:solidFill>
                  <a:schemeClr val="accent5">
                    <a:lumMod val="50000"/>
                  </a:schemeClr>
                </a:solidFill>
                <a:latin typeface="Meiryo UI" pitchFamily="50" charset="-128"/>
                <a:ea typeface="Meiryo UI" pitchFamily="50" charset="-128"/>
                <a:cs typeface="Meiryo UI" pitchFamily="50" charset="-128"/>
              </a:rPr>
              <a:t>・医療等における環境整備</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5" name="フリーフォーム 34"/>
          <p:cNvSpPr/>
          <p:nvPr/>
        </p:nvSpPr>
        <p:spPr>
          <a:xfrm>
            <a:off x="423754" y="1846736"/>
            <a:ext cx="5672246"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インターナショナルスクールに係る実態調査、環境整備推進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外国人患者受入体制の整備</a:t>
            </a:r>
          </a:p>
        </p:txBody>
      </p:sp>
      <p:sp>
        <p:nvSpPr>
          <p:cNvPr id="36" name="テキスト ボックス 35"/>
          <p:cNvSpPr txBox="1">
            <a:spLocks noChangeArrowheads="1"/>
          </p:cNvSpPr>
          <p:nvPr/>
        </p:nvSpPr>
        <p:spPr bwMode="auto">
          <a:xfrm>
            <a:off x="417402" y="2407910"/>
            <a:ext cx="5469370" cy="446276"/>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②多言語</a:t>
            </a:r>
            <a:r>
              <a:rPr lang="ja-JP" altLang="en-US" sz="1200" kern="0" dirty="0">
                <a:solidFill>
                  <a:schemeClr val="accent5">
                    <a:lumMod val="50000"/>
                  </a:schemeClr>
                </a:solidFill>
                <a:latin typeface="Meiryo UI" pitchFamily="50" charset="-128"/>
                <a:ea typeface="Meiryo UI" pitchFamily="50" charset="-128"/>
                <a:cs typeface="Meiryo UI" pitchFamily="50" charset="-128"/>
              </a:rPr>
              <a:t>対応ホームページ等による情報発信</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や英語</a:t>
            </a:r>
            <a:r>
              <a:rPr lang="ja-JP" altLang="en-US" sz="1200" kern="0" dirty="0">
                <a:solidFill>
                  <a:schemeClr val="accent5">
                    <a:lumMod val="50000"/>
                  </a:schemeClr>
                </a:solidFill>
                <a:latin typeface="Meiryo UI" pitchFamily="50" charset="-128"/>
                <a:ea typeface="Meiryo UI" pitchFamily="50" charset="-128"/>
                <a:cs typeface="Meiryo UI" pitchFamily="50" charset="-128"/>
              </a:rPr>
              <a:t>対応ワンストップ窓口の設置</a:t>
            </a:r>
            <a:endParaRPr lang="ja-JP" altLang="en-US" sz="105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7" name="フリーフォーム 36"/>
          <p:cNvSpPr/>
          <p:nvPr/>
        </p:nvSpPr>
        <p:spPr>
          <a:xfrm>
            <a:off x="423753" y="2801019"/>
            <a:ext cx="553222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多言語対応ホームページ等による情報発信・英語対応ワンストップ窓口の設置</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a:t>
            </a:r>
          </a:p>
        </p:txBody>
      </p:sp>
      <p:sp>
        <p:nvSpPr>
          <p:cNvPr id="38" name="角丸四角形 37"/>
          <p:cNvSpPr/>
          <p:nvPr/>
        </p:nvSpPr>
        <p:spPr>
          <a:xfrm>
            <a:off x="417402" y="36406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9" name="テキスト ボックス 38"/>
          <p:cNvSpPr txBox="1"/>
          <p:nvPr/>
        </p:nvSpPr>
        <p:spPr bwMode="white">
          <a:xfrm>
            <a:off x="417402" y="368821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（２）国内外から企業・人を惹きつけるビジネス環境の整備</a:t>
            </a:r>
          </a:p>
        </p:txBody>
      </p:sp>
      <p:sp>
        <p:nvSpPr>
          <p:cNvPr id="40" name="テキスト ボックス 39"/>
          <p:cNvSpPr txBox="1">
            <a:spLocks noChangeArrowheads="1"/>
          </p:cNvSpPr>
          <p:nvPr/>
        </p:nvSpPr>
        <p:spPr bwMode="auto">
          <a:xfrm>
            <a:off x="417402" y="4102750"/>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①高度</a:t>
            </a:r>
            <a:r>
              <a:rPr lang="ja-JP" altLang="en-US" sz="1200" kern="0" dirty="0">
                <a:solidFill>
                  <a:schemeClr val="accent5">
                    <a:lumMod val="50000"/>
                  </a:schemeClr>
                </a:solidFill>
                <a:latin typeface="Meiryo UI" pitchFamily="50" charset="-128"/>
                <a:ea typeface="Meiryo UI" pitchFamily="50" charset="-128"/>
                <a:cs typeface="Meiryo UI" pitchFamily="50" charset="-128"/>
              </a:rPr>
              <a:t>外国人材などの受入の推進に向けた取組み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1" name="フリーフォーム 40"/>
          <p:cNvSpPr/>
          <p:nvPr/>
        </p:nvSpPr>
        <p:spPr>
          <a:xfrm>
            <a:off x="417402" y="4397707"/>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国家戦略特区を活用した外国人留学生の創業活動の促進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在留資格等に関する国家戦略特区の活用（再掲）</a:t>
            </a:r>
          </a:p>
        </p:txBody>
      </p:sp>
      <p:sp>
        <p:nvSpPr>
          <p:cNvPr id="42" name="テキスト ボックス 41"/>
          <p:cNvSpPr txBox="1">
            <a:spLocks noChangeArrowheads="1"/>
          </p:cNvSpPr>
          <p:nvPr/>
        </p:nvSpPr>
        <p:spPr bwMode="auto">
          <a:xfrm>
            <a:off x="417402" y="5259653"/>
            <a:ext cx="5557183"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②日本</a:t>
            </a:r>
            <a:r>
              <a:rPr lang="ja-JP" altLang="en-US" sz="1200" kern="0" dirty="0">
                <a:solidFill>
                  <a:schemeClr val="accent5">
                    <a:lumMod val="50000"/>
                  </a:schemeClr>
                </a:solidFill>
                <a:latin typeface="Meiryo UI" pitchFamily="50" charset="-128"/>
                <a:ea typeface="Meiryo UI" pitchFamily="50" charset="-128"/>
                <a:cs typeface="Meiryo UI" pitchFamily="50" charset="-128"/>
              </a:rPr>
              <a:t>国際紛争解決センター（大阪）と連携した国際紛争の仲裁地・審問地としての</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　 情報</a:t>
            </a:r>
            <a:r>
              <a:rPr lang="ja-JP" altLang="en-US" sz="1200" kern="0" dirty="0">
                <a:solidFill>
                  <a:schemeClr val="accent5">
                    <a:lumMod val="50000"/>
                  </a:schemeClr>
                </a:solidFill>
                <a:latin typeface="Meiryo UI" pitchFamily="50" charset="-128"/>
                <a:ea typeface="Meiryo UI" pitchFamily="50" charset="-128"/>
                <a:cs typeface="Meiryo UI" pitchFamily="50" charset="-128"/>
              </a:rPr>
              <a:t>発信</a:t>
            </a:r>
          </a:p>
        </p:txBody>
      </p:sp>
      <p:sp>
        <p:nvSpPr>
          <p:cNvPr id="43" name="角丸四角形 42"/>
          <p:cNvSpPr/>
          <p:nvPr/>
        </p:nvSpPr>
        <p:spPr>
          <a:xfrm>
            <a:off x="6311578"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4" name="テキスト ボックス 43"/>
          <p:cNvSpPr txBox="1"/>
          <p:nvPr/>
        </p:nvSpPr>
        <p:spPr bwMode="white">
          <a:xfrm>
            <a:off x="6336652" y="1148054"/>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（３）情報発信・プロモーション </a:t>
            </a:r>
          </a:p>
        </p:txBody>
      </p:sp>
      <p:sp>
        <p:nvSpPr>
          <p:cNvPr id="45" name="角丸四角形 44"/>
          <p:cNvSpPr/>
          <p:nvPr/>
        </p:nvSpPr>
        <p:spPr>
          <a:xfrm>
            <a:off x="6304444" y="3031706"/>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6" name="テキスト ボックス 45"/>
          <p:cNvSpPr txBox="1"/>
          <p:nvPr/>
        </p:nvSpPr>
        <p:spPr bwMode="white">
          <a:xfrm>
            <a:off x="6304444" y="3079250"/>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（４）海外との連携 </a:t>
            </a:r>
          </a:p>
        </p:txBody>
      </p:sp>
      <p:sp>
        <p:nvSpPr>
          <p:cNvPr id="47" name="テキスト ボックス 46"/>
          <p:cNvSpPr txBox="1">
            <a:spLocks noChangeArrowheads="1"/>
          </p:cNvSpPr>
          <p:nvPr/>
        </p:nvSpPr>
        <p:spPr bwMode="auto">
          <a:xfrm>
            <a:off x="6336653" y="1563943"/>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在外</a:t>
            </a:r>
            <a:r>
              <a:rPr lang="ja-JP" altLang="en-US" sz="1200" kern="0" dirty="0">
                <a:solidFill>
                  <a:schemeClr val="accent5">
                    <a:lumMod val="50000"/>
                  </a:schemeClr>
                </a:solidFill>
                <a:latin typeface="Meiryo UI" pitchFamily="50" charset="-128"/>
                <a:ea typeface="Meiryo UI" pitchFamily="50" charset="-128"/>
                <a:cs typeface="Meiryo UI" pitchFamily="50" charset="-128"/>
              </a:rPr>
              <a:t>公館・政府系機関・自治体事務所や民間ネットワークなどを活用した</a:t>
            </a:r>
            <a:r>
              <a:rPr lang="en-US" altLang="ja-JP" sz="1200" kern="0" dirty="0">
                <a:solidFill>
                  <a:schemeClr val="accent5">
                    <a:lumMod val="50000"/>
                  </a:schemeClr>
                </a:solidFill>
                <a:latin typeface="Meiryo UI" pitchFamily="50" charset="-128"/>
                <a:ea typeface="Meiryo UI" pitchFamily="50" charset="-128"/>
                <a:cs typeface="Meiryo UI" pitchFamily="50" charset="-128"/>
              </a:rPr>
              <a:t>PR</a:t>
            </a:r>
            <a:r>
              <a:rPr lang="ja-JP" altLang="en-US" sz="1200" kern="0" dirty="0">
                <a:solidFill>
                  <a:schemeClr val="accent5">
                    <a:lumMod val="50000"/>
                  </a:schemeClr>
                </a:solidFill>
                <a:latin typeface="Meiryo UI" pitchFamily="50" charset="-128"/>
                <a:ea typeface="Meiryo UI" pitchFamily="50" charset="-128"/>
                <a:cs typeface="Meiryo UI" pitchFamily="50" charset="-128"/>
              </a:rPr>
              <a:t>活動 </a:t>
            </a:r>
          </a:p>
        </p:txBody>
      </p:sp>
      <p:sp>
        <p:nvSpPr>
          <p:cNvPr id="48" name="テキスト ボックス 47"/>
          <p:cNvSpPr txBox="1">
            <a:spLocks noChangeArrowheads="1"/>
          </p:cNvSpPr>
          <p:nvPr/>
        </p:nvSpPr>
        <p:spPr bwMode="auto">
          <a:xfrm>
            <a:off x="6343006" y="1953564"/>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②多言語</a:t>
            </a:r>
            <a:r>
              <a:rPr lang="ja-JP" altLang="en-US" sz="1200" kern="0" dirty="0">
                <a:solidFill>
                  <a:schemeClr val="accent5">
                    <a:lumMod val="50000"/>
                  </a:schemeClr>
                </a:solidFill>
                <a:latin typeface="Meiryo UI" pitchFamily="50" charset="-128"/>
                <a:ea typeface="Meiryo UI" pitchFamily="50" charset="-128"/>
                <a:cs typeface="Meiryo UI" pitchFamily="50" charset="-128"/>
              </a:rPr>
              <a:t>対応ホームページ等による情報発信（再掲）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9" name="テキスト ボックス 48"/>
          <p:cNvSpPr txBox="1">
            <a:spLocks noChangeArrowheads="1"/>
          </p:cNvSpPr>
          <p:nvPr/>
        </p:nvSpPr>
        <p:spPr bwMode="auto">
          <a:xfrm>
            <a:off x="6343006" y="234168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③企業</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の英語による情報発信の支援</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0" name="角丸四角形 49"/>
          <p:cNvSpPr/>
          <p:nvPr/>
        </p:nvSpPr>
        <p:spPr>
          <a:xfrm>
            <a:off x="6304444" y="4295347"/>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51" name="テキスト ボックス 50"/>
          <p:cNvSpPr txBox="1"/>
          <p:nvPr/>
        </p:nvSpPr>
        <p:spPr bwMode="white">
          <a:xfrm>
            <a:off x="6304444" y="4342891"/>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（５）大阪府市による先駆けたインパクトのある取組み </a:t>
            </a:r>
          </a:p>
        </p:txBody>
      </p:sp>
      <p:sp>
        <p:nvSpPr>
          <p:cNvPr id="52" name="フリーフォーム 51"/>
          <p:cNvSpPr/>
          <p:nvPr/>
        </p:nvSpPr>
        <p:spPr>
          <a:xfrm>
            <a:off x="6304444" y="3481313"/>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海外金融都市との</a:t>
            </a:r>
            <a:r>
              <a:rPr lang="en-US" altLang="ja-JP" sz="1100" dirty="0" err="1">
                <a:solidFill>
                  <a:schemeClr val="tx1"/>
                </a:solidFill>
                <a:latin typeface="UD デジタル 教科書体 NK-R" panose="02020400000000000000" pitchFamily="18" charset="-128"/>
                <a:ea typeface="UD デジタル 教科書体 NK-R" panose="02020400000000000000" pitchFamily="18" charset="-128"/>
              </a:rPr>
              <a:t>MoU</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締結</a:t>
            </a:r>
          </a:p>
        </p:txBody>
      </p:sp>
      <p:sp>
        <p:nvSpPr>
          <p:cNvPr id="53" name="テキスト ボックス 52"/>
          <p:cNvSpPr txBox="1">
            <a:spLocks noChangeArrowheads="1"/>
          </p:cNvSpPr>
          <p:nvPr/>
        </p:nvSpPr>
        <p:spPr bwMode="auto">
          <a:xfrm>
            <a:off x="6304444" y="484671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①英語</a:t>
            </a:r>
            <a:r>
              <a:rPr lang="ja-JP" altLang="en-US" sz="1200" kern="0" dirty="0">
                <a:solidFill>
                  <a:schemeClr val="accent5">
                    <a:lumMod val="50000"/>
                  </a:schemeClr>
                </a:solidFill>
                <a:latin typeface="Meiryo UI" pitchFamily="50" charset="-128"/>
                <a:ea typeface="Meiryo UI" pitchFamily="50" charset="-128"/>
                <a:cs typeface="Meiryo UI" pitchFamily="50" charset="-128"/>
              </a:rPr>
              <a:t>対応ワンストップ窓口の設置 （再掲）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4" name="テキスト ボックス 53"/>
          <p:cNvSpPr txBox="1">
            <a:spLocks noChangeArrowheads="1"/>
          </p:cNvSpPr>
          <p:nvPr/>
        </p:nvSpPr>
        <p:spPr bwMode="auto">
          <a:xfrm>
            <a:off x="6310797" y="523633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リテラシーや金融知識を有する職員の育成</a:t>
            </a:r>
          </a:p>
        </p:txBody>
      </p:sp>
    </p:spTree>
    <p:extLst>
      <p:ext uri="{BB962C8B-B14F-4D97-AF65-F5344CB8AC3E}">
        <p14:creationId xmlns:p14="http://schemas.microsoft.com/office/powerpoint/2010/main" val="4201089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675032015"/>
              </p:ext>
            </p:extLst>
          </p:nvPr>
        </p:nvGraphicFramePr>
        <p:xfrm>
          <a:off x="764458" y="913761"/>
          <a:ext cx="10995579" cy="2535062"/>
        </p:xfrm>
        <a:graphic>
          <a:graphicData uri="http://schemas.openxmlformats.org/drawingml/2006/table">
            <a:tbl>
              <a:tblPr firstRow="1" bandRow="1">
                <a:tableStyleId>{5C22544A-7EE6-4342-B048-85BDC9FD1C3A}</a:tableStyleId>
              </a:tblPr>
              <a:tblGrid>
                <a:gridCol w="4529304">
                  <a:extLst>
                    <a:ext uri="{9D8B030D-6E8A-4147-A177-3AD203B41FA5}">
                      <a16:colId xmlns:a16="http://schemas.microsoft.com/office/drawing/2014/main" val="1775291035"/>
                    </a:ext>
                  </a:extLst>
                </a:gridCol>
                <a:gridCol w="1390093">
                  <a:extLst>
                    <a:ext uri="{9D8B030D-6E8A-4147-A177-3AD203B41FA5}">
                      <a16:colId xmlns:a16="http://schemas.microsoft.com/office/drawing/2014/main" val="3213052032"/>
                    </a:ext>
                  </a:extLst>
                </a:gridCol>
                <a:gridCol w="5076182">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8618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インターナショナルスクールに係る実態調査、環境整備推進</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インターナショナルスクールに係る実態調査とそれを踏まえた情報開示の促進等海外金融系企業等で働く人材の子どもへの教育環境整備を促進</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●インターナショナルスクール実態調査</a:t>
                      </a:r>
                      <a:r>
                        <a:rPr kumimoji="1" lang="en-US" altLang="ja-JP" sz="1400" dirty="0" smtClean="0">
                          <a:latin typeface="Meiryo UI" panose="020B0604030504040204" pitchFamily="50" charset="-128"/>
                          <a:ea typeface="Meiryo UI" panose="020B0604030504040204" pitchFamily="50" charset="-128"/>
                        </a:rPr>
                        <a:t>【2022/8】</a:t>
                      </a:r>
                    </a:p>
                    <a:p>
                      <a:r>
                        <a:rPr kumimoji="1" lang="ja-JP" altLang="en-US" sz="1100" dirty="0" smtClean="0">
                          <a:latin typeface="Meiryo UI" panose="020B0604030504040204" pitchFamily="50" charset="-128"/>
                          <a:ea typeface="Meiryo UI" panose="020B0604030504040204" pitchFamily="50" charset="-128"/>
                        </a:rPr>
                        <a:t>→大阪府・京都府・兵庫県のインターナショナルスクールについて、アンケート等により進学実績や提供カリキュラム等を調査</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●外国人材受入環境整備推進事業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→同事業の</a:t>
                      </a:r>
                      <a:r>
                        <a:rPr kumimoji="1" lang="en-US" altLang="ja-JP" sz="1100" dirty="0" smtClean="0">
                          <a:solidFill>
                            <a:schemeClr val="tx1"/>
                          </a:solidFill>
                          <a:latin typeface="Meiryo UI" panose="020B0604030504040204" pitchFamily="50" charset="-128"/>
                          <a:ea typeface="Meiryo UI" panose="020B0604030504040204" pitchFamily="50" charset="-128"/>
                        </a:rPr>
                        <a:t>OSAKA</a:t>
                      </a:r>
                      <a:r>
                        <a:rPr kumimoji="1" lang="ja-JP" altLang="en-US" sz="1100" dirty="0" smtClean="0">
                          <a:solidFill>
                            <a:schemeClr val="tx1"/>
                          </a:solidFill>
                          <a:latin typeface="Meiryo UI" panose="020B0604030504040204" pitchFamily="50" charset="-128"/>
                          <a:ea typeface="Meiryo UI" panose="020B0604030504040204" pitchFamily="50" charset="-128"/>
                        </a:rPr>
                        <a:t>外国人材受入促進・共生推進協議会にて、国際金融都市の取組みも踏まえた、「取組みの方向性」を検討</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783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外国人患者受入体制の整備</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rPr>
                        <a:t>多言語遠隔医療通訳コールセンター、外国人患者受入れワンストップ相談窓口の設置等、外国人患者受け入れ体制の整備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latin typeface="Meiryo UI" panose="020B0604030504040204" pitchFamily="50" charset="-128"/>
                          <a:ea typeface="Meiryo UI" panose="020B0604030504040204" pitchFamily="50" charset="-128"/>
                        </a:rPr>
                        <a:t>●</a:t>
                      </a:r>
                      <a:r>
                        <a:rPr kumimoji="1" lang="zh-TW" altLang="en-US" sz="1400" dirty="0" smtClean="0">
                          <a:latin typeface="Meiryo UI" panose="020B0604030504040204" pitchFamily="50" charset="-128"/>
                          <a:ea typeface="Meiryo UI" panose="020B0604030504040204" pitchFamily="50" charset="-128"/>
                        </a:rPr>
                        <a:t>外国人医療体制整備事業</a:t>
                      </a:r>
                      <a:r>
                        <a:rPr kumimoji="1" lang="en-US" altLang="ja-JP" sz="1400" dirty="0" smtClean="0">
                          <a:solidFill>
                            <a:schemeClr val="tx1"/>
                          </a:solidFill>
                          <a:latin typeface="Meiryo UI" panose="020B0604030504040204" pitchFamily="50" charset="-128"/>
                          <a:ea typeface="Meiryo UI" panose="020B0604030504040204" pitchFamily="50" charset="-128"/>
                        </a:rPr>
                        <a:t>【2019</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en-US" altLang="zh-TW"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→多言語遠隔医療通訳コールセンター、外国人患者受入れワンストップ相談窓口を継続運営</a:t>
                      </a:r>
                    </a:p>
                  </a:txBody>
                  <a:tcPr anchor="ct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765630" y="620440"/>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教育・医療等における環境整備　</a:t>
            </a:r>
          </a:p>
        </p:txBody>
      </p:sp>
      <p:sp>
        <p:nvSpPr>
          <p:cNvPr id="10" name="正方形/長方形 9"/>
          <p:cNvSpPr/>
          <p:nvPr/>
        </p:nvSpPr>
        <p:spPr>
          <a:xfrm>
            <a:off x="492398" y="207082"/>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（１）外国人にとっても魅力的な</a:t>
            </a:r>
            <a:r>
              <a:rPr kumimoji="0" lang="ja-JP" altLang="en-US" b="1" kern="0" dirty="0">
                <a:latin typeface="Meiryo UI" panose="020B0604030504040204" pitchFamily="50" charset="-128"/>
                <a:ea typeface="Meiryo UI" panose="020B0604030504040204" pitchFamily="50" charset="-128"/>
                <a:cs typeface="Meiryo UI" panose="020B0604030504040204" pitchFamily="50" charset="-128"/>
              </a:rPr>
              <a:t>生活</a:t>
            </a:r>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環境の整備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3099365" y="207659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3099365" y="319926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1" name="正方形/長方形 10"/>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3"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22" name="コンテンツ プレースホルダー 6"/>
          <p:cNvGraphicFramePr>
            <a:graphicFrameLocks/>
          </p:cNvGraphicFramePr>
          <p:nvPr>
            <p:extLst>
              <p:ext uri="{D42A27DB-BD31-4B8C-83A1-F6EECF244321}">
                <p14:modId xmlns:p14="http://schemas.microsoft.com/office/powerpoint/2010/main" val="294507511"/>
              </p:ext>
            </p:extLst>
          </p:nvPr>
        </p:nvGraphicFramePr>
        <p:xfrm>
          <a:off x="765630" y="3821886"/>
          <a:ext cx="10994406" cy="2535062"/>
        </p:xfrm>
        <a:graphic>
          <a:graphicData uri="http://schemas.openxmlformats.org/drawingml/2006/table">
            <a:tbl>
              <a:tblPr firstRow="1" bandRow="1">
                <a:tableStyleId>{5C22544A-7EE6-4342-B048-85BDC9FD1C3A}</a:tableStyleId>
              </a:tblPr>
              <a:tblGrid>
                <a:gridCol w="4502406">
                  <a:extLst>
                    <a:ext uri="{9D8B030D-6E8A-4147-A177-3AD203B41FA5}">
                      <a16:colId xmlns:a16="http://schemas.microsoft.com/office/drawing/2014/main" val="1775291035"/>
                    </a:ext>
                  </a:extLst>
                </a:gridCol>
                <a:gridCol w="1405719">
                  <a:extLst>
                    <a:ext uri="{9D8B030D-6E8A-4147-A177-3AD203B41FA5}">
                      <a16:colId xmlns:a16="http://schemas.microsoft.com/office/drawing/2014/main" val="3213052032"/>
                    </a:ext>
                  </a:extLst>
                </a:gridCol>
                <a:gridCol w="5086281">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28575" cap="flat" cmpd="sng" algn="ctr">
                      <a:no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28575" cap="flat" cmpd="sng" algn="ctr">
                      <a:noFill/>
                      <a:prstDash val="solid"/>
                      <a:round/>
                      <a:headEnd type="none" w="med" len="med"/>
                      <a:tailEnd type="none" w="med" len="med"/>
                    </a:lnB>
                  </a:tcPr>
                </a:tc>
                <a:extLst>
                  <a:ext uri="{0D108BD9-81ED-4DB2-BD59-A6C34878D82A}">
                    <a16:rowId xmlns:a16="http://schemas.microsoft.com/office/drawing/2014/main" val="3977045840"/>
                  </a:ext>
                </a:extLst>
              </a:tr>
              <a:tr h="83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多言語対応ホームページ等による情報発信・英語対応ワンストップ窓口の設置</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Global financial city osaka</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」ホームページによる情報発信や「国際金融ワンストップサポートセンター大阪」の運営</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lnL w="28575"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Global Financial City Osaka</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HP</a:t>
                      </a:r>
                      <a:r>
                        <a:rPr kumimoji="1" lang="ja-JP" altLang="en-US" sz="1400" dirty="0" smtClean="0">
                          <a:solidFill>
                            <a:schemeClr val="tx1"/>
                          </a:solidFill>
                          <a:latin typeface="Meiryo UI" panose="020B0604030504040204" pitchFamily="50" charset="-128"/>
                          <a:ea typeface="Meiryo UI" panose="020B0604030504040204" pitchFamily="50" charset="-128"/>
                        </a:rPr>
                        <a:t>）の運営</a:t>
                      </a:r>
                      <a:r>
                        <a:rPr kumimoji="1" lang="en-US" altLang="ja-JP" sz="1400" dirty="0" smtClean="0">
                          <a:solidFill>
                            <a:schemeClr val="tx1"/>
                          </a:solidFill>
                          <a:latin typeface="Meiryo UI" panose="020B0604030504040204" pitchFamily="50" charset="-128"/>
                          <a:ea typeface="Meiryo UI" panose="020B0604030504040204" pitchFamily="50" charset="-128"/>
                        </a:rPr>
                        <a:t>【2021/10</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r>
                        <a:rPr kumimoji="1" lang="ja-JP" altLang="en-US" sz="1100" dirty="0" smtClean="0">
                          <a:solidFill>
                            <a:schemeClr val="tx1"/>
                          </a:solidFill>
                          <a:latin typeface="Meiryo UI" panose="020B0604030504040204" pitchFamily="50" charset="-128"/>
                          <a:ea typeface="Meiryo UI" panose="020B0604030504040204" pitchFamily="50" charset="-128"/>
                        </a:rPr>
                        <a:t>→大阪の魅力や大阪に進出する際に必要となる情報を国内外へ発信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●国際金融ワンストップサポートセンター大阪の運営</a:t>
                      </a:r>
                      <a:r>
                        <a:rPr kumimoji="1" lang="en-US" altLang="ja-JP" sz="1400" dirty="0" smtClean="0">
                          <a:solidFill>
                            <a:schemeClr val="tx1"/>
                          </a:solidFill>
                          <a:latin typeface="Meiryo UI" panose="020B0604030504040204" pitchFamily="50" charset="-128"/>
                          <a:ea typeface="Meiryo UI" panose="020B0604030504040204" pitchFamily="50" charset="-128"/>
                        </a:rPr>
                        <a:t>【2021/12</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r>
                        <a:rPr kumimoji="1" lang="ja-JP" altLang="en-US" sz="1100" dirty="0" smtClean="0">
                          <a:solidFill>
                            <a:schemeClr val="tx1"/>
                          </a:solidFill>
                          <a:latin typeface="Meiryo UI" panose="020B0604030504040204" pitchFamily="50" charset="-128"/>
                          <a:ea typeface="Meiryo UI" panose="020B0604030504040204" pitchFamily="50" charset="-128"/>
                        </a:rPr>
                        <a:t>→金融に精通した専門のコンサルタントが進出に必要な相談にワンストップ対応</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Facebook</a:t>
                      </a:r>
                      <a:r>
                        <a:rPr kumimoji="1" lang="ja-JP" altLang="en-US" sz="1400" dirty="0" smtClean="0">
                          <a:solidFill>
                            <a:schemeClr val="tx1"/>
                          </a:solidFill>
                          <a:latin typeface="Meiryo UI" panose="020B0604030504040204" pitchFamily="50" charset="-128"/>
                          <a:ea typeface="Meiryo UI" panose="020B0604030504040204" pitchFamily="50" charset="-128"/>
                        </a:rPr>
                        <a:t>を活用した情報発信</a:t>
                      </a:r>
                      <a:r>
                        <a:rPr kumimoji="1" lang="en-US" altLang="ja-JP" sz="1400" dirty="0" smtClean="0">
                          <a:solidFill>
                            <a:schemeClr val="tx1"/>
                          </a:solidFill>
                          <a:latin typeface="Meiryo UI" panose="020B0604030504040204" pitchFamily="50" charset="-128"/>
                          <a:ea typeface="Meiryo UI" panose="020B0604030504040204" pitchFamily="50" charset="-128"/>
                        </a:rPr>
                        <a:t>【2022/8</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→大阪の魅力や、ワンストップサポートセンターでの対応事例等の情報を国内外へ発信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034657"/>
                  </a:ext>
                </a:extLst>
              </a:tr>
              <a:tr h="774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大阪の投資魅力の紹介等も含めた独自の金融ライセンス登録手引書の作成による海外金融企業の進出支援</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●投資ガイドブック（英語）を作成中</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→大阪の投資魅力の紹介・金融ライセンス取得の手引き等を盛り込んだ内容を予定</a:t>
                      </a:r>
                      <a:endParaRPr kumimoji="1" lang="en-US" altLang="ja-JP" sz="1100" dirty="0" smtClean="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sp>
        <p:nvSpPr>
          <p:cNvPr id="23" name="テキスト ボックス 22"/>
          <p:cNvSpPr txBox="1">
            <a:spLocks noChangeArrowheads="1"/>
          </p:cNvSpPr>
          <p:nvPr/>
        </p:nvSpPr>
        <p:spPr bwMode="auto">
          <a:xfrm>
            <a:off x="765630" y="349946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a:t>
            </a:r>
            <a:r>
              <a:rPr lang="ja-JP" altLang="en-US" sz="1600" kern="0" dirty="0" smtClean="0">
                <a:latin typeface="Meiryo UI" pitchFamily="50" charset="-128"/>
                <a:ea typeface="Meiryo UI" pitchFamily="50" charset="-128"/>
                <a:cs typeface="Meiryo UI" pitchFamily="50" charset="-128"/>
              </a:rPr>
              <a:t>や英語</a:t>
            </a:r>
            <a:r>
              <a:rPr lang="ja-JP" altLang="en-US" sz="1600" kern="0" dirty="0">
                <a:latin typeface="Meiryo UI" pitchFamily="50" charset="-128"/>
                <a:ea typeface="Meiryo UI" pitchFamily="50" charset="-128"/>
                <a:cs typeface="Meiryo UI" pitchFamily="50" charset="-128"/>
              </a:rPr>
              <a:t>対応ワンストップ窓口の</a:t>
            </a:r>
            <a:r>
              <a:rPr lang="ja-JP" altLang="en-US" sz="1600" kern="0" dirty="0" smtClean="0">
                <a:latin typeface="Meiryo UI" pitchFamily="50" charset="-128"/>
                <a:ea typeface="Meiryo UI" pitchFamily="50" charset="-128"/>
                <a:cs typeface="Meiryo UI" pitchFamily="50" charset="-128"/>
              </a:rPr>
              <a:t>設置</a:t>
            </a:r>
            <a:endParaRPr lang="ja-JP" altLang="en-US" sz="1600" kern="0" dirty="0">
              <a:latin typeface="Meiryo UI" pitchFamily="50" charset="-128"/>
              <a:ea typeface="Meiryo UI" pitchFamily="50" charset="-128"/>
              <a:cs typeface="Meiryo UI" pitchFamily="50" charset="-128"/>
            </a:endParaRPr>
          </a:p>
        </p:txBody>
      </p:sp>
      <p:sp>
        <p:nvSpPr>
          <p:cNvPr id="26" name="角丸四角形 25"/>
          <p:cNvSpPr/>
          <p:nvPr/>
        </p:nvSpPr>
        <p:spPr>
          <a:xfrm>
            <a:off x="3099365" y="611163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7" name="角丸四角形 26"/>
          <p:cNvSpPr/>
          <p:nvPr/>
        </p:nvSpPr>
        <p:spPr>
          <a:xfrm>
            <a:off x="3099365" y="526565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3392596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693812196"/>
              </p:ext>
            </p:extLst>
          </p:nvPr>
        </p:nvGraphicFramePr>
        <p:xfrm>
          <a:off x="765630" y="996584"/>
          <a:ext cx="10916854" cy="3314244"/>
        </p:xfrm>
        <a:graphic>
          <a:graphicData uri="http://schemas.openxmlformats.org/drawingml/2006/table">
            <a:tbl>
              <a:tblPr firstRow="1" bandRow="1">
                <a:tableStyleId>{5C22544A-7EE6-4342-B048-85BDC9FD1C3A}</a:tableStyleId>
              </a:tblPr>
              <a:tblGrid>
                <a:gridCol w="3710836">
                  <a:extLst>
                    <a:ext uri="{9D8B030D-6E8A-4147-A177-3AD203B41FA5}">
                      <a16:colId xmlns:a16="http://schemas.microsoft.com/office/drawing/2014/main" val="1775291035"/>
                    </a:ext>
                  </a:extLst>
                </a:gridCol>
                <a:gridCol w="1583140">
                  <a:extLst>
                    <a:ext uri="{9D8B030D-6E8A-4147-A177-3AD203B41FA5}">
                      <a16:colId xmlns:a16="http://schemas.microsoft.com/office/drawing/2014/main" val="3213052032"/>
                    </a:ext>
                  </a:extLst>
                </a:gridCol>
                <a:gridCol w="5622878">
                  <a:extLst>
                    <a:ext uri="{9D8B030D-6E8A-4147-A177-3AD203B41FA5}">
                      <a16:colId xmlns:a16="http://schemas.microsoft.com/office/drawing/2014/main" val="3192314782"/>
                    </a:ext>
                  </a:extLst>
                </a:gridCol>
              </a:tblGrid>
              <a:tr h="458305">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662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国家戦略特区を活用した外国人留学生の創業活動の促進</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在留資格の特例にかかる国家戦略特区を活用し、外国人留学生の関西での創業活動を促進</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●検討中</a:t>
                      </a:r>
                    </a:p>
                  </a:txBody>
                  <a:tcPr anchor="ctr"/>
                </a:tc>
                <a:extLst>
                  <a:ext uri="{0D108BD9-81ED-4DB2-BD59-A6C34878D82A}">
                    <a16:rowId xmlns:a16="http://schemas.microsoft.com/office/drawing/2014/main" val="130034657"/>
                  </a:ext>
                </a:extLst>
              </a:tr>
              <a:tr h="89457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●投資ガイドブック（英語）を作成中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r h="8945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在留資格等に関する国家戦略特区の活用（再掲）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●検討中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6834199"/>
                  </a:ext>
                </a:extLst>
              </a:tr>
            </a:tbl>
          </a:graphicData>
        </a:graphic>
      </p:graphicFrame>
      <p:sp>
        <p:nvSpPr>
          <p:cNvPr id="8" name="テキスト ボックス 7"/>
          <p:cNvSpPr txBox="1">
            <a:spLocks noChangeArrowheads="1"/>
          </p:cNvSpPr>
          <p:nvPr/>
        </p:nvSpPr>
        <p:spPr bwMode="auto">
          <a:xfrm>
            <a:off x="765630" y="62043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高度外国人材などの受入の推進に向けた</a:t>
            </a:r>
            <a:r>
              <a:rPr lang="ja-JP" altLang="en-US" sz="1600" kern="0" dirty="0" smtClean="0">
                <a:latin typeface="Meiryo UI" pitchFamily="50" charset="-128"/>
                <a:ea typeface="Meiryo UI" pitchFamily="50" charset="-128"/>
                <a:cs typeface="Meiryo UI" pitchFamily="50" charset="-128"/>
              </a:rPr>
              <a:t>取組み</a:t>
            </a:r>
            <a:endParaRPr lang="ja-JP" altLang="en-US" sz="1600" kern="0" dirty="0">
              <a:latin typeface="Meiryo UI" pitchFamily="50" charset="-128"/>
              <a:ea typeface="Meiryo UI" pitchFamily="50" charset="-128"/>
              <a:cs typeface="Meiryo UI" pitchFamily="50" charset="-128"/>
            </a:endParaRPr>
          </a:p>
        </p:txBody>
      </p:sp>
      <p:sp>
        <p:nvSpPr>
          <p:cNvPr id="10" name="正方形/長方形 9"/>
          <p:cNvSpPr/>
          <p:nvPr/>
        </p:nvSpPr>
        <p:spPr>
          <a:xfrm>
            <a:off x="492398" y="207081"/>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（２）国内外から企業・人を惹きつけるビジネス環境の整備</a:t>
            </a:r>
          </a:p>
        </p:txBody>
      </p:sp>
      <p:sp>
        <p:nvSpPr>
          <p:cNvPr id="29" name="角丸四角形 28"/>
          <p:cNvSpPr/>
          <p:nvPr/>
        </p:nvSpPr>
        <p:spPr>
          <a:xfrm>
            <a:off x="3100497" y="320436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0" name="角丸四角形 29"/>
          <p:cNvSpPr/>
          <p:nvPr/>
        </p:nvSpPr>
        <p:spPr>
          <a:xfrm>
            <a:off x="3100497" y="227745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1" name="角丸四角形 30"/>
          <p:cNvSpPr/>
          <p:nvPr/>
        </p:nvSpPr>
        <p:spPr>
          <a:xfrm>
            <a:off x="3100497" y="410427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792154845"/>
              </p:ext>
            </p:extLst>
          </p:nvPr>
        </p:nvGraphicFramePr>
        <p:xfrm>
          <a:off x="765630" y="4944464"/>
          <a:ext cx="10916854" cy="1513982"/>
        </p:xfrm>
        <a:graphic>
          <a:graphicData uri="http://schemas.openxmlformats.org/drawingml/2006/table">
            <a:tbl>
              <a:tblPr firstRow="1" bandRow="1">
                <a:tableStyleId>{5C22544A-7EE6-4342-B048-85BDC9FD1C3A}</a:tableStyleId>
              </a:tblPr>
              <a:tblGrid>
                <a:gridCol w="3710708">
                  <a:extLst>
                    <a:ext uri="{9D8B030D-6E8A-4147-A177-3AD203B41FA5}">
                      <a16:colId xmlns:a16="http://schemas.microsoft.com/office/drawing/2014/main" val="1775291035"/>
                    </a:ext>
                  </a:extLst>
                </a:gridCol>
                <a:gridCol w="1575370">
                  <a:extLst>
                    <a:ext uri="{9D8B030D-6E8A-4147-A177-3AD203B41FA5}">
                      <a16:colId xmlns:a16="http://schemas.microsoft.com/office/drawing/2014/main" val="3213052032"/>
                    </a:ext>
                  </a:extLst>
                </a:gridCol>
                <a:gridCol w="5630776">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962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日本国際紛争解決センター（大阪）と連携した国際紛争の仲裁地・審問地としての情報</a:t>
                      </a:r>
                      <a:r>
                        <a:rPr lang="ja-JP" altLang="en-US" sz="1400" dirty="0" smtClean="0">
                          <a:solidFill>
                            <a:schemeClr val="tx1"/>
                          </a:solidFill>
                          <a:latin typeface="Meiryo UI" panose="020B0604030504040204" pitchFamily="50" charset="-128"/>
                          <a:ea typeface="Meiryo UI" panose="020B0604030504040204" pitchFamily="50" charset="-128"/>
                        </a:rPr>
                        <a:t>発信</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イベント等において</a:t>
                      </a:r>
                      <a:r>
                        <a:rPr lang="ja-JP" altLang="en-US" sz="1100" dirty="0" smtClean="0">
                          <a:solidFill>
                            <a:schemeClr val="tx1"/>
                          </a:solidFill>
                          <a:latin typeface="Meiryo UI" panose="020B0604030504040204" pitchFamily="50" charset="-128"/>
                          <a:ea typeface="Meiryo UI" panose="020B0604030504040204" pitchFamily="50" charset="-128"/>
                        </a:rPr>
                        <a:t>日本国際紛争解決センター（大阪）を国際紛争の仲裁地・審問地として活用できるビジネス環境</a:t>
                      </a:r>
                      <a:r>
                        <a:rPr kumimoji="1" lang="ja-JP" altLang="en-US" sz="1100" dirty="0" smtClean="0">
                          <a:solidFill>
                            <a:schemeClr val="dk1"/>
                          </a:solidFill>
                          <a:latin typeface="Meiryo UI" panose="020B0604030504040204" pitchFamily="50" charset="-128"/>
                          <a:ea typeface="Meiryo UI" panose="020B0604030504040204" pitchFamily="50" charset="-128"/>
                        </a:rPr>
                        <a:t>を</a:t>
                      </a:r>
                      <a:r>
                        <a:rPr kumimoji="1" lang="ja-JP" altLang="en-US" sz="1100" dirty="0" smtClean="0">
                          <a:latin typeface="Meiryo UI" panose="020B0604030504040204" pitchFamily="50" charset="-128"/>
                          <a:ea typeface="Meiryo UI" panose="020B0604030504040204" pitchFamily="50" charset="-128"/>
                        </a:rPr>
                        <a:t>情報発信</a:t>
                      </a:r>
                      <a:endParaRPr kumimoji="1" lang="en-US" altLang="ja-JP" sz="1100" dirty="0" smtClean="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r>
                        <a:rPr kumimoji="1" lang="ja-JP" altLang="en-US" sz="1400" smtClean="0">
                          <a:latin typeface="Meiryo UI" panose="020B0604030504040204" pitchFamily="50" charset="-128"/>
                          <a:ea typeface="Meiryo UI" panose="020B0604030504040204" pitchFamily="50" charset="-128"/>
                        </a:rPr>
                        <a:t>●日本国際</a:t>
                      </a:r>
                      <a:r>
                        <a:rPr kumimoji="1" lang="ja-JP" altLang="en-US" sz="1400" dirty="0" smtClean="0">
                          <a:latin typeface="Meiryo UI" panose="020B0604030504040204" pitchFamily="50" charset="-128"/>
                          <a:ea typeface="Meiryo UI" panose="020B0604030504040204" pitchFamily="50" charset="-128"/>
                        </a:rPr>
                        <a:t>紛争解決センター（大阪）について、</a:t>
                      </a:r>
                      <a:r>
                        <a:rPr kumimoji="1" lang="en-US" altLang="ja-JP" sz="1400" dirty="0" smtClean="0">
                          <a:latin typeface="Meiryo UI" panose="020B0604030504040204" pitchFamily="50" charset="-128"/>
                          <a:ea typeface="Meiryo UI" panose="020B0604030504040204" pitchFamily="50" charset="-128"/>
                        </a:rPr>
                        <a:t>Global financial city Osaka HP</a:t>
                      </a:r>
                      <a:r>
                        <a:rPr kumimoji="1" lang="ja-JP" altLang="en-US" sz="1400" dirty="0" smtClean="0">
                          <a:latin typeface="Meiryo UI" panose="020B0604030504040204" pitchFamily="50" charset="-128"/>
                          <a:ea typeface="Meiryo UI" panose="020B0604030504040204" pitchFamily="50" charset="-128"/>
                        </a:rPr>
                        <a:t>やワンストップサポートセンター窓口、イベント等で情報発信</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20" name="テキスト ボックス 19"/>
          <p:cNvSpPr txBox="1">
            <a:spLocks noChangeArrowheads="1"/>
          </p:cNvSpPr>
          <p:nvPr/>
        </p:nvSpPr>
        <p:spPr bwMode="auto">
          <a:xfrm>
            <a:off x="765630" y="4510266"/>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日本国際紛争解決センター（大阪）と連携した国際紛争の仲裁地・審問地としての情報</a:t>
            </a:r>
            <a:r>
              <a:rPr lang="ja-JP" altLang="en-US" sz="1600" kern="0" dirty="0" smtClean="0">
                <a:latin typeface="Meiryo UI" pitchFamily="50" charset="-128"/>
                <a:ea typeface="Meiryo UI" pitchFamily="50" charset="-128"/>
                <a:cs typeface="Meiryo UI" pitchFamily="50" charset="-128"/>
              </a:rPr>
              <a:t>発信</a:t>
            </a:r>
            <a:endParaRPr lang="ja-JP" altLang="en-US" sz="1600" kern="0" dirty="0">
              <a:latin typeface="Meiryo UI" pitchFamily="50" charset="-128"/>
              <a:ea typeface="Meiryo UI" pitchFamily="50" charset="-128"/>
              <a:cs typeface="Meiryo UI" pitchFamily="50" charset="-128"/>
            </a:endParaRPr>
          </a:p>
        </p:txBody>
      </p:sp>
      <p:sp>
        <p:nvSpPr>
          <p:cNvPr id="22" name="角丸四角形 21"/>
          <p:cNvSpPr/>
          <p:nvPr/>
        </p:nvSpPr>
        <p:spPr>
          <a:xfrm>
            <a:off x="3100497" y="6299426"/>
            <a:ext cx="732430" cy="254664"/>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827610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3735" y="586466"/>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2</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22" name="角丸四角形 21"/>
          <p:cNvSpPr/>
          <p:nvPr/>
        </p:nvSpPr>
        <p:spPr>
          <a:xfrm>
            <a:off x="423754" y="122410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24" name="テキスト ボックス 23"/>
          <p:cNvSpPr txBox="1"/>
          <p:nvPr/>
        </p:nvSpPr>
        <p:spPr bwMode="white">
          <a:xfrm>
            <a:off x="417402" y="127164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（１）魅力的なまちづくりに向けた金融面からの推進 </a:t>
            </a:r>
          </a:p>
        </p:txBody>
      </p:sp>
      <p:sp>
        <p:nvSpPr>
          <p:cNvPr id="25" name="テキスト ボックス 24"/>
          <p:cNvSpPr txBox="1"/>
          <p:nvPr/>
        </p:nvSpPr>
        <p:spPr bwMode="white">
          <a:xfrm>
            <a:off x="705834" y="4095192"/>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6" name="テキスト ボックス 25"/>
          <p:cNvSpPr txBox="1">
            <a:spLocks noChangeArrowheads="1"/>
          </p:cNvSpPr>
          <p:nvPr/>
        </p:nvSpPr>
        <p:spPr bwMode="auto">
          <a:xfrm>
            <a:off x="423754" y="1685826"/>
            <a:ext cx="566732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万博</a:t>
            </a:r>
            <a:r>
              <a:rPr lang="ja-JP" altLang="en-US" sz="1200" kern="0" dirty="0">
                <a:solidFill>
                  <a:schemeClr val="accent5">
                    <a:lumMod val="50000"/>
                  </a:schemeClr>
                </a:solidFill>
                <a:latin typeface="Meiryo UI" pitchFamily="50" charset="-128"/>
                <a:ea typeface="Meiryo UI" pitchFamily="50" charset="-128"/>
                <a:cs typeface="Meiryo UI" pitchFamily="50" charset="-128"/>
              </a:rPr>
              <a:t>を契機とした社会実験・実装プロジェクトへ国内外から資金が流入する仕組みづくり</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7" name="フリーフォーム 26"/>
          <p:cNvSpPr/>
          <p:nvPr/>
        </p:nvSpPr>
        <p:spPr>
          <a:xfrm>
            <a:off x="423754" y="1926787"/>
            <a:ext cx="4959797"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「未来社会の実験場」としての実証実験支援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万博</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のテーマに関連するファンドによる</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投資</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 name="テキスト ボックス 27"/>
          <p:cNvSpPr txBox="1">
            <a:spLocks noChangeArrowheads="1"/>
          </p:cNvSpPr>
          <p:nvPr/>
        </p:nvSpPr>
        <p:spPr bwMode="auto">
          <a:xfrm>
            <a:off x="455182" y="2372752"/>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②万博後</a:t>
            </a:r>
            <a:r>
              <a:rPr lang="ja-JP" altLang="en-US" sz="1200" kern="0" dirty="0">
                <a:solidFill>
                  <a:schemeClr val="accent5">
                    <a:lumMod val="50000"/>
                  </a:schemeClr>
                </a:solidFill>
                <a:latin typeface="Meiryo UI" pitchFamily="50" charset="-128"/>
                <a:ea typeface="Meiryo UI" pitchFamily="50" charset="-128"/>
                <a:cs typeface="Meiryo UI" pitchFamily="50" charset="-128"/>
              </a:rPr>
              <a:t>もみすえた地域の発展につながるデジタル地域通貨・デジタル</a:t>
            </a:r>
            <a:r>
              <a:rPr lang="en-US" altLang="ja-JP" sz="1200" kern="0" dirty="0">
                <a:solidFill>
                  <a:schemeClr val="accent5">
                    <a:lumMod val="50000"/>
                  </a:schemeClr>
                </a:solidFill>
                <a:latin typeface="Meiryo UI" pitchFamily="50" charset="-128"/>
                <a:ea typeface="Meiryo UI" pitchFamily="50" charset="-128"/>
                <a:cs typeface="Meiryo UI" pitchFamily="50" charset="-128"/>
              </a:rPr>
              <a:t>ID</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の発行・浸透</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2" name="フリーフォーム 31"/>
          <p:cNvSpPr/>
          <p:nvPr/>
        </p:nvSpPr>
        <p:spPr>
          <a:xfrm>
            <a:off x="423753" y="2649751"/>
            <a:ext cx="5376798"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万博のレガシーの一環としての大阪発デジタル地域通貨の発行や</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個人データ</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等の活用検討</a:t>
            </a:r>
          </a:p>
        </p:txBody>
      </p:sp>
      <p:sp>
        <p:nvSpPr>
          <p:cNvPr id="33" name="角丸四角形 32"/>
          <p:cNvSpPr/>
          <p:nvPr/>
        </p:nvSpPr>
        <p:spPr>
          <a:xfrm>
            <a:off x="417402" y="308514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34" name="テキスト ボックス 33"/>
          <p:cNvSpPr txBox="1"/>
          <p:nvPr/>
        </p:nvSpPr>
        <p:spPr bwMode="white">
          <a:xfrm>
            <a:off x="417402" y="313269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（２）スタートアップおよび地域活性化のための多様な資金調達の促進 </a:t>
            </a:r>
          </a:p>
        </p:txBody>
      </p:sp>
      <p:sp>
        <p:nvSpPr>
          <p:cNvPr id="35" name="テキスト ボックス 34"/>
          <p:cNvSpPr txBox="1">
            <a:spLocks noChangeArrowheads="1"/>
          </p:cNvSpPr>
          <p:nvPr/>
        </p:nvSpPr>
        <p:spPr bwMode="auto">
          <a:xfrm>
            <a:off x="460538" y="349801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系企業・フィンテック企業誘致に向けた取組み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7402" y="3842182"/>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トッププロモーションをはじめとする戦略的な誘致活動の実施</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誘致インセンティブの創設</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a:spLocks noChangeArrowheads="1"/>
          </p:cNvSpPr>
          <p:nvPr/>
        </p:nvSpPr>
        <p:spPr bwMode="auto">
          <a:xfrm>
            <a:off x="455182" y="4304560"/>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②スタートアップ</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に対するさらなる投資促進に向けた支援</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7402" y="4579262"/>
            <a:ext cx="5383149" cy="1620542"/>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スタートアップと企業・ベンチャーキャピタル</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(VC)</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等との出会いの場の創出</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スタートアップや支援策等に関する情報プラットフォームの整備・拡充及び</a:t>
            </a:r>
            <a:b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b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イベント開催等による国内外へのプロモーション</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テーマを特化した官民連携によるベンチャーファンドの組成・運用</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税制や規制緩和に関する国への働きかけ</a:t>
            </a:r>
          </a:p>
          <a:p>
            <a:pPr marL="0" lvl="1" defTabSz="533400">
              <a:spcBef>
                <a:spcPct val="0"/>
              </a:spcBef>
              <a:spcAft>
                <a:spcPct val="20000"/>
              </a:spcAft>
              <a:buClr>
                <a:schemeClr val="accent5">
                  <a:lumMod val="75000"/>
                </a:schemeClr>
              </a:buCl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（オープンイノベーション促進税制やエンジェル税制における拡充等）</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IPO</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の支援</a:t>
            </a:r>
          </a:p>
        </p:txBody>
      </p:sp>
      <p:sp>
        <p:nvSpPr>
          <p:cNvPr id="39" name="テキスト ボックス 38"/>
          <p:cNvSpPr txBox="1">
            <a:spLocks noChangeArrowheads="1"/>
          </p:cNvSpPr>
          <p:nvPr/>
        </p:nvSpPr>
        <p:spPr bwMode="auto">
          <a:xfrm>
            <a:off x="6250344" y="1530212"/>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③</a:t>
            </a:r>
            <a:r>
              <a:rPr lang="en-US" altLang="ja-JP" sz="1200" kern="0" dirty="0" smtClean="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など</a:t>
            </a:r>
            <a:r>
              <a:rPr lang="ja-JP" altLang="en-US" sz="1200" kern="0" dirty="0">
                <a:solidFill>
                  <a:schemeClr val="accent5">
                    <a:lumMod val="50000"/>
                  </a:schemeClr>
                </a:solidFill>
                <a:latin typeface="Meiryo UI" pitchFamily="50" charset="-128"/>
                <a:ea typeface="Meiryo UI" pitchFamily="50" charset="-128"/>
                <a:cs typeface="Meiryo UI" pitchFamily="50" charset="-128"/>
              </a:rPr>
              <a:t>新たな手法を活用した資金調達の促進に向けた</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取組み</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0" name="フリーフォーム 39"/>
          <p:cNvSpPr/>
          <p:nvPr/>
        </p:nvSpPr>
        <p:spPr>
          <a:xfrm>
            <a:off x="6290377" y="1855290"/>
            <a:ext cx="5729483" cy="518706"/>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汎用化等</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1" name="角丸四角形 40"/>
          <p:cNvSpPr/>
          <p:nvPr/>
        </p:nvSpPr>
        <p:spPr>
          <a:xfrm>
            <a:off x="6215085" y="2246102"/>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42" name="テキスト ボックス 41"/>
          <p:cNvSpPr txBox="1"/>
          <p:nvPr/>
        </p:nvSpPr>
        <p:spPr bwMode="white">
          <a:xfrm>
            <a:off x="6291626" y="2269362"/>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（３）レジリエンス向上の観点による拠点機能の強化</a:t>
            </a:r>
          </a:p>
        </p:txBody>
      </p:sp>
      <p:sp>
        <p:nvSpPr>
          <p:cNvPr id="43" name="角丸四角形 42"/>
          <p:cNvSpPr/>
          <p:nvPr/>
        </p:nvSpPr>
        <p:spPr>
          <a:xfrm>
            <a:off x="6260200" y="4412489"/>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dirty="0"/>
          </a:p>
        </p:txBody>
      </p:sp>
      <p:sp>
        <p:nvSpPr>
          <p:cNvPr id="44" name="テキスト ボックス 43"/>
          <p:cNvSpPr txBox="1"/>
          <p:nvPr/>
        </p:nvSpPr>
        <p:spPr bwMode="white">
          <a:xfrm>
            <a:off x="6260200" y="4460033"/>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（４）国内の金融市場の活性化 </a:t>
            </a:r>
          </a:p>
        </p:txBody>
      </p:sp>
      <p:sp>
        <p:nvSpPr>
          <p:cNvPr id="45" name="テキスト ボックス 44"/>
          <p:cNvSpPr txBox="1">
            <a:spLocks noChangeArrowheads="1"/>
          </p:cNvSpPr>
          <p:nvPr/>
        </p:nvSpPr>
        <p:spPr bwMode="auto">
          <a:xfrm>
            <a:off x="6290377" y="2758371"/>
            <a:ext cx="560907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機関による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BCP</a:t>
            </a:r>
            <a:r>
              <a:rPr lang="ja-JP" altLang="en-US" sz="1200" kern="0" dirty="0">
                <a:solidFill>
                  <a:schemeClr val="accent5">
                    <a:lumMod val="50000"/>
                  </a:schemeClr>
                </a:solidFill>
                <a:latin typeface="Meiryo UI" pitchFamily="50" charset="-128"/>
                <a:ea typeface="Meiryo UI" pitchFamily="50" charset="-128"/>
                <a:cs typeface="Meiryo UI" pitchFamily="50" charset="-128"/>
              </a:rPr>
              <a:t>・デュアルオペレーション拠点の設置・機能拡充及び支援</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6" name="フリーフォーム 45"/>
          <p:cNvSpPr/>
          <p:nvPr/>
        </p:nvSpPr>
        <p:spPr>
          <a:xfrm>
            <a:off x="6291626" y="3065793"/>
            <a:ext cx="5469371"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調査等</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デュアルオペレーション対応への融資・保険等における優遇内容の発信</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デュアルオペレーションの社会的評価の向上につながる取組み</a:t>
            </a:r>
          </a:p>
        </p:txBody>
      </p:sp>
      <p:sp>
        <p:nvSpPr>
          <p:cNvPr id="47" name="テキスト ボックス 46"/>
          <p:cNvSpPr txBox="1">
            <a:spLocks noChangeArrowheads="1"/>
          </p:cNvSpPr>
          <p:nvPr/>
        </p:nvSpPr>
        <p:spPr bwMode="auto">
          <a:xfrm>
            <a:off x="6297977" y="3703522"/>
            <a:ext cx="5164571"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②データセンター</a:t>
            </a:r>
            <a:r>
              <a:rPr lang="ja-JP" altLang="en-US" sz="1200" kern="0" dirty="0">
                <a:solidFill>
                  <a:schemeClr val="accent5">
                    <a:lumMod val="50000"/>
                  </a:schemeClr>
                </a:solidFill>
                <a:latin typeface="Meiryo UI" pitchFamily="50" charset="-128"/>
                <a:ea typeface="Meiryo UI" pitchFamily="50" charset="-128"/>
                <a:cs typeface="Meiryo UI" pitchFamily="50" charset="-128"/>
              </a:rPr>
              <a:t>やミドル・バックオフィスの集積に向けた取組み</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8" name="フリーフォーム 47"/>
          <p:cNvSpPr/>
          <p:nvPr/>
        </p:nvSpPr>
        <p:spPr>
          <a:xfrm>
            <a:off x="6260201" y="3964398"/>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調査等（</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再掲）</a:t>
            </a:r>
          </a:p>
        </p:txBody>
      </p:sp>
      <p:sp>
        <p:nvSpPr>
          <p:cNvPr id="49" name="テキスト ボックス 48"/>
          <p:cNvSpPr txBox="1">
            <a:spLocks noChangeArrowheads="1"/>
          </p:cNvSpPr>
          <p:nvPr/>
        </p:nvSpPr>
        <p:spPr bwMode="auto">
          <a:xfrm>
            <a:off x="6328153" y="4840459"/>
            <a:ext cx="5803555"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商品に係る所得課税の損益通算範囲の拡大等</a:t>
            </a:r>
            <a:r>
              <a:rPr lang="ja-JP" altLang="en-US" sz="1100" kern="0" dirty="0">
                <a:solidFill>
                  <a:schemeClr val="accent5">
                    <a:lumMod val="50000"/>
                  </a:schemeClr>
                </a:solidFill>
                <a:latin typeface="Meiryo UI" pitchFamily="50" charset="-128"/>
                <a:ea typeface="Meiryo UI" pitchFamily="50" charset="-128"/>
                <a:cs typeface="Meiryo UI" pitchFamily="50" charset="-128"/>
              </a:rPr>
              <a:t>（デリバティブ取引追加）</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向けた</a:t>
            </a:r>
            <a:endParaRPr lang="en-US" altLang="ja-JP" sz="1200" kern="0" dirty="0" smtClean="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働きかけ</a:t>
            </a:r>
            <a:endParaRPr lang="ja-JP" altLang="en-US"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0" name="テキスト ボックス 49"/>
          <p:cNvSpPr txBox="1">
            <a:spLocks noChangeArrowheads="1"/>
          </p:cNvSpPr>
          <p:nvPr/>
        </p:nvSpPr>
        <p:spPr bwMode="auto">
          <a:xfrm>
            <a:off x="6328153" y="5324268"/>
            <a:ext cx="581908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②長期的</a:t>
            </a:r>
            <a:r>
              <a:rPr lang="ja-JP" altLang="en-US" sz="1200" kern="0" dirty="0">
                <a:solidFill>
                  <a:schemeClr val="accent5">
                    <a:lumMod val="50000"/>
                  </a:schemeClr>
                </a:solidFill>
                <a:latin typeface="Meiryo UI" pitchFamily="50" charset="-128"/>
                <a:ea typeface="Meiryo UI" pitchFamily="50" charset="-128"/>
                <a:cs typeface="Meiryo UI" pitchFamily="50" charset="-128"/>
              </a:rPr>
              <a:t>視点で資産を育てる投資マインドの醸成・金融リテラシー向上につながる取組み</a:t>
            </a:r>
          </a:p>
        </p:txBody>
      </p:sp>
      <p:sp>
        <p:nvSpPr>
          <p:cNvPr id="51" name="フリーフォーム 50"/>
          <p:cNvSpPr/>
          <p:nvPr/>
        </p:nvSpPr>
        <p:spPr>
          <a:xfrm>
            <a:off x="6290377" y="5596511"/>
            <a:ext cx="5934170"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大学等と企業をつなぐコンソーシアムの設置・運営による金融リテラシー教育の実施</a:t>
            </a:r>
          </a:p>
        </p:txBody>
      </p:sp>
      <p:cxnSp>
        <p:nvCxnSpPr>
          <p:cNvPr id="52" name="直線コネクタ 51"/>
          <p:cNvCxnSpPr/>
          <p:nvPr/>
        </p:nvCxnSpPr>
        <p:spPr>
          <a:xfrm>
            <a:off x="6091084" y="1061882"/>
            <a:ext cx="14749" cy="5353665"/>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3" name="タイトル 1"/>
          <p:cNvSpPr txBox="1">
            <a:spLocks/>
          </p:cNvSpPr>
          <p:nvPr/>
        </p:nvSpPr>
        <p:spPr>
          <a:xfrm>
            <a:off x="207111" y="120466"/>
            <a:ext cx="8517343" cy="538479"/>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dirty="0" smtClean="0">
                <a:latin typeface="UD デジタル 教科書体 NK-R" panose="02020400000000000000" pitchFamily="18" charset="-128"/>
                <a:ea typeface="UD デジタル 教科書体 NK-R" panose="02020400000000000000" pitchFamily="18" charset="-128"/>
              </a:rPr>
              <a:t>現時点で実施・検討している具体的取組み（アクションプラン）</a:t>
            </a:r>
            <a:endParaRPr lang="ja-JP" altLang="en-US" sz="2000" b="1" dirty="0">
              <a:latin typeface="UD デジタル 教科書体 NK-R" panose="02020400000000000000" pitchFamily="18" charset="-128"/>
              <a:ea typeface="UD デジタル 教科書体 NK-R" panose="02020400000000000000" pitchFamily="18" charset="-128"/>
            </a:endParaRPr>
          </a:p>
        </p:txBody>
      </p:sp>
      <p:cxnSp>
        <p:nvCxnSpPr>
          <p:cNvPr id="54" name="直線コネクタ 53"/>
          <p:cNvCxnSpPr/>
          <p:nvPr/>
        </p:nvCxnSpPr>
        <p:spPr>
          <a:xfrm flipV="1">
            <a:off x="198851" y="477753"/>
            <a:ext cx="7129997" cy="11186"/>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401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424755454"/>
              </p:ext>
            </p:extLst>
          </p:nvPr>
        </p:nvGraphicFramePr>
        <p:xfrm>
          <a:off x="765628" y="1042618"/>
          <a:ext cx="10930499" cy="2032142"/>
        </p:xfrm>
        <a:graphic>
          <a:graphicData uri="http://schemas.openxmlformats.org/drawingml/2006/table">
            <a:tbl>
              <a:tblPr firstRow="1" bandRow="1">
                <a:tableStyleId>{5C22544A-7EE6-4342-B048-85BDC9FD1C3A}</a:tableStyleId>
              </a:tblPr>
              <a:tblGrid>
                <a:gridCol w="4109412">
                  <a:extLst>
                    <a:ext uri="{9D8B030D-6E8A-4147-A177-3AD203B41FA5}">
                      <a16:colId xmlns:a16="http://schemas.microsoft.com/office/drawing/2014/main" val="1775291035"/>
                    </a:ext>
                  </a:extLst>
                </a:gridCol>
                <a:gridCol w="1568242">
                  <a:extLst>
                    <a:ext uri="{9D8B030D-6E8A-4147-A177-3AD203B41FA5}">
                      <a16:colId xmlns:a16="http://schemas.microsoft.com/office/drawing/2014/main" val="3213052032"/>
                    </a:ext>
                  </a:extLst>
                </a:gridCol>
                <a:gridCol w="5252845">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9222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在外公館・政府系機関・自治体事務所や民間ネットワークなどを活用した</a:t>
                      </a:r>
                      <a:r>
                        <a:rPr lang="en-US" altLang="ja-JP" sz="1400" dirty="0">
                          <a:solidFill>
                            <a:schemeClr val="tx1"/>
                          </a:solidFill>
                          <a:latin typeface="Meiryo UI" panose="020B0604030504040204" pitchFamily="50" charset="-128"/>
                          <a:ea typeface="Meiryo UI" panose="020B0604030504040204" pitchFamily="50" charset="-128"/>
                        </a:rPr>
                        <a:t>PR</a:t>
                      </a:r>
                      <a:r>
                        <a:rPr lang="ja-JP" altLang="en-US" sz="1400" dirty="0">
                          <a:solidFill>
                            <a:schemeClr val="tx1"/>
                          </a:solidFill>
                          <a:latin typeface="Meiryo UI" panose="020B0604030504040204" pitchFamily="50" charset="-128"/>
                          <a:ea typeface="Meiryo UI" panose="020B0604030504040204" pitchFamily="50" charset="-128"/>
                        </a:rPr>
                        <a:t>活動 </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在関西総領事館等の在外公館や大阪市のビジネスパートナー都市のつながり、民間ネットワークなどを活用した</a:t>
                      </a:r>
                      <a:r>
                        <a:rPr kumimoji="1" lang="en-US" altLang="ja-JP" sz="1100" dirty="0" smtClean="0">
                          <a:latin typeface="Meiryo UI" panose="020B0604030504040204" pitchFamily="50" charset="-128"/>
                          <a:ea typeface="Meiryo UI" panose="020B0604030504040204" pitchFamily="50" charset="-128"/>
                        </a:rPr>
                        <a:t>PR</a:t>
                      </a:r>
                      <a:r>
                        <a:rPr kumimoji="1" lang="ja-JP" altLang="en-US" sz="1100" dirty="0" smtClean="0">
                          <a:latin typeface="Meiryo UI" panose="020B0604030504040204" pitchFamily="50" charset="-128"/>
                          <a:ea typeface="Meiryo UI" panose="020B0604030504040204" pitchFamily="50" charset="-128"/>
                        </a:rPr>
                        <a:t>活動 </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●シンガポールや英国でのプロモーション活動（府市）</a:t>
                      </a:r>
                      <a:r>
                        <a:rPr kumimoji="1" lang="en-US" altLang="ja-JP" sz="1400" dirty="0" smtClean="0">
                          <a:latin typeface="Meiryo UI" panose="020B0604030504040204" pitchFamily="50" charset="-128"/>
                          <a:ea typeface="Meiryo UI" panose="020B0604030504040204" pitchFamily="50" charset="-128"/>
                        </a:rPr>
                        <a:t>【2022/6,11,12】</a:t>
                      </a:r>
                      <a:r>
                        <a:rPr kumimoji="1" lang="ja-JP" altLang="en-US" sz="1400" dirty="0" smtClean="0">
                          <a:latin typeface="Meiryo UI" panose="020B0604030504040204" pitchFamily="50" charset="-128"/>
                          <a:ea typeface="Meiryo UI" panose="020B0604030504040204" pitchFamily="50" charset="-128"/>
                        </a:rPr>
                        <a:t>（再掲）</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●大使館・領事館とのネットワーキング（府市）</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→公使との面談や、ワンストップサポートセンターから各国大使館・領事館への情報発信など</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●在大阪スイス領事館主催のフィンテックセミナーへの協力（府市）</a:t>
                      </a:r>
                      <a:r>
                        <a:rPr kumimoji="1" lang="en-US" altLang="ja-JP" sz="1400" dirty="0" smtClean="0">
                          <a:solidFill>
                            <a:schemeClr val="tx1"/>
                          </a:solidFill>
                          <a:latin typeface="Meiryo UI" panose="020B0604030504040204" pitchFamily="50" charset="-128"/>
                          <a:ea typeface="Meiryo UI" panose="020B0604030504040204" pitchFamily="50" charset="-128"/>
                        </a:rPr>
                        <a:t>【2022/11】</a:t>
                      </a:r>
                    </a:p>
                    <a:p>
                      <a:r>
                        <a:rPr kumimoji="1" lang="ja-JP" altLang="en-US" sz="1400" dirty="0" smtClean="0">
                          <a:latin typeface="Meiryo UI" panose="020B0604030504040204" pitchFamily="50" charset="-128"/>
                          <a:ea typeface="Meiryo UI" panose="020B0604030504040204" pitchFamily="50" charset="-128"/>
                        </a:rPr>
                        <a:t>●海外拠点や海外イベント出展等を通じた情報発信（民間）</a:t>
                      </a:r>
                      <a:endParaRPr kumimoji="1" lang="en-US" altLang="ja-JP" sz="1400" dirty="0" smtClean="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8" name="テキスト ボックス 7"/>
          <p:cNvSpPr txBox="1">
            <a:spLocks noChangeArrowheads="1"/>
          </p:cNvSpPr>
          <p:nvPr/>
        </p:nvSpPr>
        <p:spPr bwMode="auto">
          <a:xfrm>
            <a:off x="756320" y="63491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在外公館・政府系機関・自治体事務所や民間ネットワークなどを活用した</a:t>
            </a:r>
            <a:r>
              <a:rPr lang="en-US" altLang="ja-JP" sz="1600" kern="0" dirty="0">
                <a:latin typeface="Meiryo UI" pitchFamily="50" charset="-128"/>
                <a:ea typeface="Meiryo UI" pitchFamily="50" charset="-128"/>
                <a:cs typeface="Meiryo UI" pitchFamily="50" charset="-128"/>
              </a:rPr>
              <a:t>PR</a:t>
            </a:r>
            <a:r>
              <a:rPr lang="ja-JP" altLang="en-US" sz="1600" kern="0" dirty="0">
                <a:latin typeface="Meiryo UI" pitchFamily="50" charset="-128"/>
                <a:ea typeface="Meiryo UI" pitchFamily="50" charset="-128"/>
                <a:cs typeface="Meiryo UI" pitchFamily="50" charset="-128"/>
              </a:rPr>
              <a:t>活動 </a:t>
            </a:r>
          </a:p>
        </p:txBody>
      </p:sp>
      <p:sp>
        <p:nvSpPr>
          <p:cNvPr id="10" name="正方形/長方形 9"/>
          <p:cNvSpPr/>
          <p:nvPr/>
        </p:nvSpPr>
        <p:spPr>
          <a:xfrm>
            <a:off x="492398" y="20708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b="1" kern="0" dirty="0">
                <a:latin typeface="Meiryo UI" pitchFamily="50" charset="-128"/>
                <a:ea typeface="Meiryo UI" pitchFamily="50" charset="-128"/>
                <a:cs typeface="Meiryo UI" pitchFamily="50" charset="-128"/>
              </a:rPr>
              <a:t>情報発信・プロモーション</a:t>
            </a:r>
            <a:r>
              <a:rPr lang="ja-JP" altLang="en-US" b="1" kern="0" spc="-4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559597710"/>
              </p:ext>
            </p:extLst>
          </p:nvPr>
        </p:nvGraphicFramePr>
        <p:xfrm>
          <a:off x="776607" y="3429685"/>
          <a:ext cx="10930499" cy="1289430"/>
        </p:xfrm>
        <a:graphic>
          <a:graphicData uri="http://schemas.openxmlformats.org/drawingml/2006/table">
            <a:tbl>
              <a:tblPr firstRow="1" bandRow="1">
                <a:tableStyleId>{5C22544A-7EE6-4342-B048-85BDC9FD1C3A}</a:tableStyleId>
              </a:tblPr>
              <a:tblGrid>
                <a:gridCol w="4147564">
                  <a:extLst>
                    <a:ext uri="{9D8B030D-6E8A-4147-A177-3AD203B41FA5}">
                      <a16:colId xmlns:a16="http://schemas.microsoft.com/office/drawing/2014/main" val="1775291035"/>
                    </a:ext>
                  </a:extLst>
                </a:gridCol>
                <a:gridCol w="1514902">
                  <a:extLst>
                    <a:ext uri="{9D8B030D-6E8A-4147-A177-3AD203B41FA5}">
                      <a16:colId xmlns:a16="http://schemas.microsoft.com/office/drawing/2014/main" val="3213052032"/>
                    </a:ext>
                  </a:extLst>
                </a:gridCol>
                <a:gridCol w="5268033">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96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多言語対応ホームページ等による情報発信（再掲）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Global Financial City Osaka</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HP</a:t>
                      </a:r>
                      <a:r>
                        <a:rPr kumimoji="1" lang="ja-JP" altLang="en-US" sz="1400" dirty="0" smtClean="0">
                          <a:solidFill>
                            <a:schemeClr val="tx1"/>
                          </a:solidFill>
                          <a:latin typeface="Meiryo UI" panose="020B0604030504040204" pitchFamily="50" charset="-128"/>
                          <a:ea typeface="Meiryo UI" panose="020B0604030504040204" pitchFamily="50" charset="-128"/>
                        </a:rPr>
                        <a:t>）の運営</a:t>
                      </a:r>
                      <a:r>
                        <a:rPr kumimoji="1" lang="en-US" altLang="ja-JP" sz="1400" dirty="0" smtClean="0">
                          <a:solidFill>
                            <a:schemeClr val="tx1"/>
                          </a:solidFill>
                          <a:latin typeface="Meiryo UI" panose="020B0604030504040204" pitchFamily="50" charset="-128"/>
                          <a:ea typeface="Meiryo UI" panose="020B0604030504040204" pitchFamily="50" charset="-128"/>
                        </a:rPr>
                        <a:t>【2021/10</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Facebook</a:t>
                      </a:r>
                      <a:r>
                        <a:rPr kumimoji="1" lang="ja-JP" altLang="en-US" sz="1400" dirty="0" smtClean="0">
                          <a:solidFill>
                            <a:schemeClr val="tx1"/>
                          </a:solidFill>
                          <a:latin typeface="Meiryo UI" panose="020B0604030504040204" pitchFamily="50" charset="-128"/>
                          <a:ea typeface="Meiryo UI" panose="020B0604030504040204" pitchFamily="50" charset="-128"/>
                        </a:rPr>
                        <a:t>を活用した情報発信</a:t>
                      </a:r>
                      <a:r>
                        <a:rPr kumimoji="1" lang="en-US" altLang="ja-JP" sz="1400" dirty="0" smtClean="0">
                          <a:solidFill>
                            <a:schemeClr val="tx1"/>
                          </a:solidFill>
                          <a:latin typeface="Meiryo UI" panose="020B0604030504040204" pitchFamily="50" charset="-128"/>
                          <a:ea typeface="Meiryo UI" panose="020B0604030504040204" pitchFamily="50" charset="-128"/>
                        </a:rPr>
                        <a:t>【2022/8</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56320" y="3010460"/>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多言語対応ホームページ等による情報発信（再掲</a:t>
            </a:r>
            <a:r>
              <a:rPr lang="ja-JP" altLang="en-US" sz="1600" kern="0" dirty="0" smtClean="0">
                <a:latin typeface="Meiryo UI" pitchFamily="50" charset="-128"/>
                <a:ea typeface="Meiryo UI" pitchFamily="50" charset="-128"/>
                <a:cs typeface="Meiryo UI" pitchFamily="50" charset="-128"/>
              </a:rPr>
              <a:t>）</a:t>
            </a:r>
            <a:endParaRPr lang="ja-JP" altLang="en-US" sz="1600" kern="0" dirty="0">
              <a:latin typeface="Meiryo UI" pitchFamily="50" charset="-128"/>
              <a:ea typeface="Meiryo UI" pitchFamily="50" charset="-128"/>
              <a:cs typeface="Meiryo UI" pitchFamily="50" charset="-128"/>
            </a:endParaRPr>
          </a:p>
        </p:txBody>
      </p:sp>
      <p:sp>
        <p:nvSpPr>
          <p:cNvPr id="21" name="角丸四角形 20"/>
          <p:cNvSpPr/>
          <p:nvPr/>
        </p:nvSpPr>
        <p:spPr>
          <a:xfrm>
            <a:off x="3100535" y="240396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2" name="角丸四角形 21"/>
          <p:cNvSpPr/>
          <p:nvPr/>
        </p:nvSpPr>
        <p:spPr>
          <a:xfrm>
            <a:off x="3111512" y="440523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8" name="コンテンツ プレースホルダー 6"/>
          <p:cNvGraphicFramePr>
            <a:graphicFrameLocks/>
          </p:cNvGraphicFramePr>
          <p:nvPr>
            <p:extLst>
              <p:ext uri="{D42A27DB-BD31-4B8C-83A1-F6EECF244321}">
                <p14:modId xmlns:p14="http://schemas.microsoft.com/office/powerpoint/2010/main" val="1131952486"/>
              </p:ext>
            </p:extLst>
          </p:nvPr>
        </p:nvGraphicFramePr>
        <p:xfrm>
          <a:off x="766797" y="5118681"/>
          <a:ext cx="10929331" cy="1269425"/>
        </p:xfrm>
        <a:graphic>
          <a:graphicData uri="http://schemas.openxmlformats.org/drawingml/2006/table">
            <a:tbl>
              <a:tblPr firstRow="1" bandRow="1">
                <a:tableStyleId>{5C22544A-7EE6-4342-B048-85BDC9FD1C3A}</a:tableStyleId>
              </a:tblPr>
              <a:tblGrid>
                <a:gridCol w="4160045">
                  <a:extLst>
                    <a:ext uri="{9D8B030D-6E8A-4147-A177-3AD203B41FA5}">
                      <a16:colId xmlns:a16="http://schemas.microsoft.com/office/drawing/2014/main" val="1775291035"/>
                    </a:ext>
                  </a:extLst>
                </a:gridCol>
                <a:gridCol w="1487606">
                  <a:extLst>
                    <a:ext uri="{9D8B030D-6E8A-4147-A177-3AD203B41FA5}">
                      <a16:colId xmlns:a16="http://schemas.microsoft.com/office/drawing/2014/main" val="3213052032"/>
                    </a:ext>
                  </a:extLst>
                </a:gridCol>
                <a:gridCol w="5281680">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7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企業の英語による情報発信の</a:t>
                      </a:r>
                      <a:r>
                        <a:rPr lang="ja-JP" altLang="en-US" sz="1400" kern="0" dirty="0" smtClean="0">
                          <a:latin typeface="Meiryo UI" pitchFamily="50" charset="-128"/>
                          <a:ea typeface="Meiryo UI" pitchFamily="50" charset="-128"/>
                          <a:cs typeface="Meiryo UI" pitchFamily="50" charset="-128"/>
                        </a:rPr>
                        <a:t>支援</a:t>
                      </a:r>
                      <a:endParaRPr lang="en-US" altLang="ja-JP" sz="1400" kern="0" dirty="0" smtClean="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海外の投資等を呼び込むため、民間企業の英語による情報発信を支援</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smtClean="0">
                          <a:latin typeface="Meiryo UI" panose="020B0604030504040204" pitchFamily="50" charset="-128"/>
                          <a:ea typeface="Meiryo UI" panose="020B0604030504040204" pitchFamily="50" charset="-128"/>
                        </a:rPr>
                        <a:t>●検討中</a:t>
                      </a:r>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19" name="テキスト ボックス 18"/>
          <p:cNvSpPr txBox="1">
            <a:spLocks noChangeArrowheads="1"/>
          </p:cNvSpPr>
          <p:nvPr/>
        </p:nvSpPr>
        <p:spPr bwMode="auto">
          <a:xfrm>
            <a:off x="765629" y="472802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企業の英語による情報発信の</a:t>
            </a:r>
            <a:r>
              <a:rPr lang="ja-JP" altLang="en-US" sz="1600" kern="0" dirty="0" smtClean="0">
                <a:latin typeface="Meiryo UI" pitchFamily="50" charset="-128"/>
                <a:ea typeface="Meiryo UI" pitchFamily="50" charset="-128"/>
                <a:cs typeface="Meiryo UI" pitchFamily="50" charset="-128"/>
              </a:rPr>
              <a:t>支援</a:t>
            </a:r>
            <a:endParaRPr lang="ja-JP" altLang="en-US" sz="1600" kern="0" dirty="0">
              <a:latin typeface="Meiryo UI" pitchFamily="50" charset="-128"/>
              <a:ea typeface="Meiryo UI" pitchFamily="50" charset="-128"/>
              <a:cs typeface="Meiryo UI" pitchFamily="50" charset="-128"/>
            </a:endParaRPr>
          </a:p>
        </p:txBody>
      </p:sp>
      <p:sp>
        <p:nvSpPr>
          <p:cNvPr id="20" name="角丸四角形 19"/>
          <p:cNvSpPr/>
          <p:nvPr/>
        </p:nvSpPr>
        <p:spPr>
          <a:xfrm>
            <a:off x="3101704" y="608855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9130766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1830597964"/>
              </p:ext>
            </p:extLst>
          </p:nvPr>
        </p:nvGraphicFramePr>
        <p:xfrm>
          <a:off x="765629" y="647071"/>
          <a:ext cx="10944150" cy="1346342"/>
        </p:xfrm>
        <a:graphic>
          <a:graphicData uri="http://schemas.openxmlformats.org/drawingml/2006/table">
            <a:tbl>
              <a:tblPr firstRow="1" bandRow="1">
                <a:tableStyleId>{5C22544A-7EE6-4342-B048-85BDC9FD1C3A}</a:tableStyleId>
              </a:tblPr>
              <a:tblGrid>
                <a:gridCol w="4352396">
                  <a:extLst>
                    <a:ext uri="{9D8B030D-6E8A-4147-A177-3AD203B41FA5}">
                      <a16:colId xmlns:a16="http://schemas.microsoft.com/office/drawing/2014/main" val="1775291035"/>
                    </a:ext>
                  </a:extLst>
                </a:gridCol>
                <a:gridCol w="1613686">
                  <a:extLst>
                    <a:ext uri="{9D8B030D-6E8A-4147-A177-3AD203B41FA5}">
                      <a16:colId xmlns:a16="http://schemas.microsoft.com/office/drawing/2014/main" val="3213052032"/>
                    </a:ext>
                  </a:extLst>
                </a:gridCol>
                <a:gridCol w="4978068">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66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海外金融都市との</a:t>
                      </a:r>
                      <a:r>
                        <a:rPr lang="en-US" altLang="ja-JP" sz="1400" kern="0" dirty="0" err="1">
                          <a:latin typeface="Meiryo UI" pitchFamily="50" charset="-128"/>
                          <a:ea typeface="Meiryo UI" pitchFamily="50" charset="-128"/>
                          <a:cs typeface="Meiryo UI" pitchFamily="50" charset="-128"/>
                        </a:rPr>
                        <a:t>MoU</a:t>
                      </a:r>
                      <a:r>
                        <a:rPr lang="ja-JP" altLang="en-US" sz="1400" kern="0" dirty="0" smtClean="0">
                          <a:latin typeface="Meiryo UI" pitchFamily="50" charset="-128"/>
                          <a:ea typeface="Meiryo UI" pitchFamily="50" charset="-128"/>
                          <a:cs typeface="Meiryo UI" pitchFamily="50" charset="-128"/>
                        </a:rPr>
                        <a:t>締結</a:t>
                      </a:r>
                      <a:endParaRPr lang="en-US" altLang="ja-JP" sz="1400" kern="0" dirty="0" smtClean="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効果的な連携が可能な都市との国際金融都市の取組みに係る連携協定（</a:t>
                      </a:r>
                      <a:r>
                        <a:rPr kumimoji="1" lang="en-US" altLang="ja-JP" sz="1100" dirty="0" err="1" smtClean="0">
                          <a:solidFill>
                            <a:schemeClr val="tx1"/>
                          </a:solidFill>
                          <a:latin typeface="Meiryo UI" panose="020B0604030504040204" pitchFamily="50" charset="-128"/>
                          <a:ea typeface="Meiryo UI" panose="020B0604030504040204" pitchFamily="50" charset="-128"/>
                        </a:rPr>
                        <a:t>MoU</a:t>
                      </a:r>
                      <a:r>
                        <a:rPr kumimoji="1" lang="ja-JP" altLang="en-US" sz="1100" dirty="0" smtClean="0">
                          <a:solidFill>
                            <a:schemeClr val="tx1"/>
                          </a:solidFill>
                          <a:latin typeface="Meiryo UI" panose="020B0604030504040204" pitchFamily="50" charset="-128"/>
                          <a:ea typeface="Meiryo UI" panose="020B0604030504040204" pitchFamily="50" charset="-128"/>
                        </a:rPr>
                        <a:t>）の検討</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kern="0" dirty="0">
                        <a:latin typeface="Meiryo UI" pitchFamily="50" charset="-128"/>
                        <a:ea typeface="Meiryo UI" pitchFamily="50" charset="-128"/>
                        <a:cs typeface="Meiryo UI"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r>
                        <a:rPr kumimoji="1" lang="ja-JP" altLang="en-US" sz="1400" dirty="0" smtClean="0">
                          <a:latin typeface="Meiryo UI" panose="020B0604030504040204" pitchFamily="50" charset="-128"/>
                          <a:ea typeface="Meiryo UI" panose="020B0604030504040204" pitchFamily="50" charset="-128"/>
                        </a:rPr>
                        <a:t>●英国、シンガポール、インドなどプロモーションや表敬等で交流した都市と意見交換を実施（府市）</a:t>
                      </a:r>
                      <a:endParaRPr kumimoji="1" lang="en-US" altLang="ja-JP" sz="14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20" name="正方形/長方形 19"/>
          <p:cNvSpPr/>
          <p:nvPr/>
        </p:nvSpPr>
        <p:spPr>
          <a:xfrm>
            <a:off x="492398" y="206849"/>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b="1" kern="0" dirty="0">
                <a:latin typeface="Meiryo UI" pitchFamily="50" charset="-128"/>
                <a:ea typeface="Meiryo UI" pitchFamily="50" charset="-128"/>
                <a:cs typeface="Meiryo UI" pitchFamily="50" charset="-128"/>
              </a:rPr>
              <a:t>海外との連携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1551517" y="1801419"/>
            <a:ext cx="2402004" cy="204717"/>
            <a:chOff x="1323836" y="3862316"/>
            <a:chExt cx="2402004" cy="204717"/>
          </a:xfrm>
        </p:grpSpPr>
        <p:sp>
          <p:nvSpPr>
            <p:cNvPr id="22" name="角丸四角形 21"/>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23" name="角丸四角形 22"/>
            <p:cNvSpPr/>
            <p:nvPr/>
          </p:nvSpPr>
          <p:spPr>
            <a:xfrm>
              <a:off x="2993410" y="386231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graphicFrame>
        <p:nvGraphicFramePr>
          <p:cNvPr id="29" name="コンテンツ プレースホルダー 6"/>
          <p:cNvGraphicFramePr>
            <a:graphicFrameLocks noGrp="1"/>
          </p:cNvGraphicFramePr>
          <p:nvPr>
            <p:ph idx="1"/>
            <p:extLst>
              <p:ext uri="{D42A27DB-BD31-4B8C-83A1-F6EECF244321}">
                <p14:modId xmlns:p14="http://schemas.microsoft.com/office/powerpoint/2010/main" val="928819537"/>
              </p:ext>
            </p:extLst>
          </p:nvPr>
        </p:nvGraphicFramePr>
        <p:xfrm>
          <a:off x="765630" y="3057844"/>
          <a:ext cx="10944149" cy="1366489"/>
        </p:xfrm>
        <a:graphic>
          <a:graphicData uri="http://schemas.openxmlformats.org/drawingml/2006/table">
            <a:tbl>
              <a:tblPr firstRow="1" bandRow="1">
                <a:tableStyleId>{5C22544A-7EE6-4342-B048-85BDC9FD1C3A}</a:tableStyleId>
              </a:tblPr>
              <a:tblGrid>
                <a:gridCol w="4352280">
                  <a:extLst>
                    <a:ext uri="{9D8B030D-6E8A-4147-A177-3AD203B41FA5}">
                      <a16:colId xmlns:a16="http://schemas.microsoft.com/office/drawing/2014/main" val="1775291035"/>
                    </a:ext>
                  </a:extLst>
                </a:gridCol>
                <a:gridCol w="1569493">
                  <a:extLst>
                    <a:ext uri="{9D8B030D-6E8A-4147-A177-3AD203B41FA5}">
                      <a16:colId xmlns:a16="http://schemas.microsoft.com/office/drawing/2014/main" val="3213052032"/>
                    </a:ext>
                  </a:extLst>
                </a:gridCol>
                <a:gridCol w="5022376">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873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金融庁と連携した各種手続支援のための英語対応ワンストップ窓口の設置 </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再掲</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●国際金融ワンストップサポートセンター大阪の運営</a:t>
                      </a:r>
                      <a:r>
                        <a:rPr kumimoji="1" lang="en-US" altLang="ja-JP" sz="1400" dirty="0" smtClean="0">
                          <a:solidFill>
                            <a:schemeClr val="tx1"/>
                          </a:solidFill>
                          <a:latin typeface="Meiryo UI" panose="020B0604030504040204" pitchFamily="50" charset="-128"/>
                          <a:ea typeface="Meiryo UI" panose="020B0604030504040204" pitchFamily="50" charset="-128"/>
                        </a:rPr>
                        <a:t>【2021/12</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30034657"/>
                  </a:ext>
                </a:extLst>
              </a:tr>
            </a:tbl>
          </a:graphicData>
        </a:graphic>
      </p:graphicFrame>
      <p:sp>
        <p:nvSpPr>
          <p:cNvPr id="30" name="テキスト ボックス 29"/>
          <p:cNvSpPr txBox="1">
            <a:spLocks noChangeArrowheads="1"/>
          </p:cNvSpPr>
          <p:nvPr/>
        </p:nvSpPr>
        <p:spPr bwMode="auto">
          <a:xfrm>
            <a:off x="764460" y="269831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a:t>
            </a:r>
            <a:r>
              <a:rPr lang="ja-JP" altLang="en-US" sz="1600" kern="0" dirty="0" smtClean="0">
                <a:latin typeface="Meiryo UI" pitchFamily="50" charset="-128"/>
                <a:ea typeface="Meiryo UI" pitchFamily="50" charset="-128"/>
                <a:cs typeface="Meiryo UI" pitchFamily="50" charset="-128"/>
              </a:rPr>
              <a:t>英語</a:t>
            </a:r>
            <a:r>
              <a:rPr lang="ja-JP" altLang="en-US" sz="1600" kern="0" dirty="0">
                <a:latin typeface="Meiryo UI" pitchFamily="50" charset="-128"/>
                <a:ea typeface="Meiryo UI" pitchFamily="50" charset="-128"/>
                <a:cs typeface="Meiryo UI" pitchFamily="50" charset="-128"/>
              </a:rPr>
              <a:t>対応ワンストップ窓口の設置 （再掲）</a:t>
            </a:r>
          </a:p>
        </p:txBody>
      </p:sp>
      <p:sp>
        <p:nvSpPr>
          <p:cNvPr id="31" name="正方形/長方形 30"/>
          <p:cNvSpPr/>
          <p:nvPr/>
        </p:nvSpPr>
        <p:spPr>
          <a:xfrm>
            <a:off x="492398" y="2256872"/>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b="1" kern="0" spc="-40" dirty="0">
                <a:latin typeface="Meiryo UI" pitchFamily="50" charset="-128"/>
                <a:ea typeface="Meiryo UI" pitchFamily="50" charset="-128"/>
                <a:cs typeface="Meiryo UI" pitchFamily="50" charset="-128"/>
              </a:rPr>
              <a:t>大阪府市による先駆けたインパクトのある取組み</a:t>
            </a:r>
            <a:r>
              <a:rPr lang="ja-JP" altLang="en-US" b="1" kern="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3" name="コンテンツ プレースホルダー 6"/>
          <p:cNvGraphicFramePr>
            <a:graphicFrameLocks/>
          </p:cNvGraphicFramePr>
          <p:nvPr>
            <p:extLst>
              <p:ext uri="{D42A27DB-BD31-4B8C-83A1-F6EECF244321}">
                <p14:modId xmlns:p14="http://schemas.microsoft.com/office/powerpoint/2010/main" val="1658748337"/>
              </p:ext>
            </p:extLst>
          </p:nvPr>
        </p:nvGraphicFramePr>
        <p:xfrm>
          <a:off x="765630" y="5206616"/>
          <a:ext cx="10944149" cy="1249311"/>
        </p:xfrm>
        <a:graphic>
          <a:graphicData uri="http://schemas.openxmlformats.org/drawingml/2006/table">
            <a:tbl>
              <a:tblPr firstRow="1" bandRow="1">
                <a:tableStyleId>{5C22544A-7EE6-4342-B048-85BDC9FD1C3A}</a:tableStyleId>
              </a:tblPr>
              <a:tblGrid>
                <a:gridCol w="4324985">
                  <a:extLst>
                    <a:ext uri="{9D8B030D-6E8A-4147-A177-3AD203B41FA5}">
                      <a16:colId xmlns:a16="http://schemas.microsoft.com/office/drawing/2014/main" val="1775291035"/>
                    </a:ext>
                  </a:extLst>
                </a:gridCol>
                <a:gridCol w="1596788">
                  <a:extLst>
                    <a:ext uri="{9D8B030D-6E8A-4147-A177-3AD203B41FA5}">
                      <a16:colId xmlns:a16="http://schemas.microsoft.com/office/drawing/2014/main" val="3213052032"/>
                    </a:ext>
                  </a:extLst>
                </a:gridCol>
                <a:gridCol w="5022376">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756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金融リテラシーや金融知識を有する職員の</a:t>
                      </a:r>
                      <a:r>
                        <a:rPr lang="ja-JP" altLang="en-US" sz="1400" dirty="0" smtClean="0">
                          <a:solidFill>
                            <a:schemeClr val="tx1"/>
                          </a:solidFill>
                          <a:latin typeface="Meiryo UI" panose="020B0604030504040204" pitchFamily="50" charset="-128"/>
                          <a:ea typeface="Meiryo UI" panose="020B0604030504040204" pitchFamily="50" charset="-128"/>
                        </a:rPr>
                        <a:t>育成</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研修の実施等による府市職員への金融リテラシーや金融知識の向上</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r>
                        <a:rPr kumimoji="1" lang="ja-JP" altLang="en-US" sz="1400" dirty="0" smtClean="0">
                          <a:latin typeface="Meiryo UI" panose="020B0604030504040204" pitchFamily="50" charset="-128"/>
                          <a:ea typeface="Meiryo UI" panose="020B0604030504040204" pitchFamily="50" charset="-128"/>
                        </a:rPr>
                        <a:t>●事業連携協定に基づく研修等</a:t>
                      </a:r>
                      <a:r>
                        <a:rPr kumimoji="1" lang="en-US" altLang="ja-JP" sz="1400" dirty="0" smtClean="0">
                          <a:latin typeface="Meiryo UI" panose="020B0604030504040204" pitchFamily="50" charset="-128"/>
                          <a:ea typeface="Meiryo UI" panose="020B0604030504040204" pitchFamily="50" charset="-128"/>
                        </a:rPr>
                        <a:t>【2021/12</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a:t>
                      </a:r>
                    </a:p>
                    <a:p>
                      <a:r>
                        <a:rPr kumimoji="1" lang="ja-JP" altLang="en-US" sz="1100" dirty="0" smtClean="0">
                          <a:latin typeface="Meiryo UI" panose="020B0604030504040204" pitchFamily="50" charset="-128"/>
                          <a:ea typeface="Meiryo UI" panose="020B0604030504040204" pitchFamily="50" charset="-128"/>
                        </a:rPr>
                        <a:t>→金融の基礎知識や、ブロックチェーン、デジタルマーケティング等について、府市職員向けの動画研修を実施</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34" name="テキスト ボックス 33"/>
          <p:cNvSpPr txBox="1">
            <a:spLocks noChangeArrowheads="1"/>
          </p:cNvSpPr>
          <p:nvPr/>
        </p:nvSpPr>
        <p:spPr bwMode="auto">
          <a:xfrm>
            <a:off x="764460" y="480144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金融リテラシーや金融知識を有する職員の</a:t>
            </a:r>
            <a:r>
              <a:rPr lang="ja-JP" altLang="en-US" sz="1600" kern="0" dirty="0" smtClean="0">
                <a:latin typeface="Meiryo UI" pitchFamily="50" charset="-128"/>
                <a:ea typeface="Meiryo UI" pitchFamily="50" charset="-128"/>
                <a:cs typeface="Meiryo UI" pitchFamily="50" charset="-128"/>
              </a:rPr>
              <a:t>育成</a:t>
            </a:r>
            <a:endParaRPr lang="ja-JP" altLang="en-US" sz="1600" kern="0" dirty="0">
              <a:latin typeface="Meiryo UI" pitchFamily="50" charset="-128"/>
              <a:ea typeface="Meiryo UI" pitchFamily="50" charset="-128"/>
              <a:cs typeface="Meiryo UI" pitchFamily="50" charset="-128"/>
            </a:endParaRPr>
          </a:p>
        </p:txBody>
      </p:sp>
      <p:sp>
        <p:nvSpPr>
          <p:cNvPr id="35" name="角丸四角形 34"/>
          <p:cNvSpPr/>
          <p:nvPr/>
        </p:nvSpPr>
        <p:spPr>
          <a:xfrm>
            <a:off x="2283947" y="618890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36" name="角丸四角形 35"/>
          <p:cNvSpPr/>
          <p:nvPr/>
        </p:nvSpPr>
        <p:spPr>
          <a:xfrm>
            <a:off x="3221091" y="415817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3606848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128180165"/>
              </p:ext>
            </p:extLst>
          </p:nvPr>
        </p:nvGraphicFramePr>
        <p:xfrm>
          <a:off x="755152" y="1208781"/>
          <a:ext cx="11051114" cy="4274539"/>
        </p:xfrm>
        <a:graphic>
          <a:graphicData uri="http://schemas.openxmlformats.org/drawingml/2006/table">
            <a:tbl>
              <a:tblPr firstRow="1" bandRow="1">
                <a:tableStyleId>{5C22544A-7EE6-4342-B048-85BDC9FD1C3A}</a:tableStyleId>
              </a:tblPr>
              <a:tblGrid>
                <a:gridCol w="3380120">
                  <a:extLst>
                    <a:ext uri="{9D8B030D-6E8A-4147-A177-3AD203B41FA5}">
                      <a16:colId xmlns:a16="http://schemas.microsoft.com/office/drawing/2014/main" val="1775291035"/>
                    </a:ext>
                  </a:extLst>
                </a:gridCol>
                <a:gridCol w="1091821">
                  <a:extLst>
                    <a:ext uri="{9D8B030D-6E8A-4147-A177-3AD203B41FA5}">
                      <a16:colId xmlns:a16="http://schemas.microsoft.com/office/drawing/2014/main" val="3213052032"/>
                    </a:ext>
                  </a:extLst>
                </a:gridCol>
                <a:gridCol w="6579173">
                  <a:extLst>
                    <a:ext uri="{9D8B030D-6E8A-4147-A177-3AD203B41FA5}">
                      <a16:colId xmlns:a16="http://schemas.microsoft.com/office/drawing/2014/main" val="3192314782"/>
                    </a:ext>
                  </a:extLst>
                </a:gridCol>
              </a:tblGrid>
              <a:tr h="486347">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2703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「未来社会の実験場」としての実証実験</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支援</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万博を「未来社会の実験場」として「規制のサンドボックス制度」を活用した実証実験を行う企業等について、助成金や</a:t>
                      </a:r>
                      <a:r>
                        <a:rPr kumimoji="1" lang="ja-JP" altLang="en-US" sz="1100" dirty="0" smtClean="0">
                          <a:solidFill>
                            <a:schemeClr val="tx1"/>
                          </a:solidFill>
                          <a:latin typeface="Meiryo UI" panose="020B0604030504040204" pitchFamily="50" charset="-128"/>
                          <a:ea typeface="Meiryo UI" panose="020B0604030504040204" pitchFamily="50" charset="-128"/>
                        </a:rPr>
                        <a:t>ホームページ等での国内外への情報発信等により支援</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smtClean="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経済界</a:t>
                      </a:r>
                      <a:endParaRPr kumimoji="1" lang="ja-JP" altLang="en-US" sz="140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●「実証事業推進チーム大阪」の設置（府市・経済界）</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→先端技術を活用した実証実験を検討している企業に対し、フィールドの提供等の支援を実施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●万博に係る取組み等についての補助金の創設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・「技術革新に関連する先端技術等の実証実験」補助金（府）</a:t>
                      </a:r>
                      <a:r>
                        <a:rPr kumimoji="1" lang="en-US" altLang="ja-JP" sz="1400" dirty="0" smtClean="0">
                          <a:solidFill>
                            <a:schemeClr val="tx1"/>
                          </a:solidFill>
                          <a:latin typeface="Meiryo UI" panose="020B0604030504040204" pitchFamily="50" charset="-128"/>
                          <a:ea typeface="Meiryo UI" panose="020B0604030504040204" pitchFamily="50" charset="-128"/>
                        </a:rPr>
                        <a:t>【2022/6</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r>
                        <a:rPr kumimoji="1" lang="ja-JP" altLang="en-US" sz="1100" dirty="0" smtClean="0">
                          <a:solidFill>
                            <a:schemeClr val="tx1"/>
                          </a:solidFill>
                          <a:latin typeface="Meiryo UI" panose="020B0604030504040204" pitchFamily="50" charset="-128"/>
                          <a:ea typeface="Meiryo UI" panose="020B0604030504040204" pitchFamily="50" charset="-128"/>
                        </a:rPr>
                        <a:t>　　府内で行う</a:t>
                      </a:r>
                      <a:r>
                        <a:rPr kumimoji="1" lang="en-US" altLang="ja-JP" sz="1100" dirty="0" smtClean="0">
                          <a:solidFill>
                            <a:schemeClr val="tx1"/>
                          </a:solidFill>
                          <a:latin typeface="Meiryo UI" panose="020B0604030504040204" pitchFamily="50" charset="-128"/>
                          <a:ea typeface="Meiryo UI" panose="020B0604030504040204" pitchFamily="50" charset="-128"/>
                        </a:rPr>
                        <a:t>AI</a:t>
                      </a:r>
                      <a:r>
                        <a:rPr kumimoji="1" lang="ja-JP" altLang="en-US" sz="1100" dirty="0" smtClean="0">
                          <a:solidFill>
                            <a:schemeClr val="tx1"/>
                          </a:solidFill>
                          <a:latin typeface="Meiryo UI" panose="020B0604030504040204" pitchFamily="50" charset="-128"/>
                          <a:ea typeface="Meiryo UI" panose="020B0604030504040204" pitchFamily="50" charset="-128"/>
                        </a:rPr>
                        <a:t>や</a:t>
                      </a:r>
                      <a:r>
                        <a:rPr kumimoji="1" lang="en-US" altLang="ja-JP" sz="1100" dirty="0" err="1" smtClean="0">
                          <a:solidFill>
                            <a:schemeClr val="tx1"/>
                          </a:solidFill>
                          <a:latin typeface="Meiryo UI" panose="020B0604030504040204" pitchFamily="50" charset="-128"/>
                          <a:ea typeface="Meiryo UI" panose="020B0604030504040204" pitchFamily="50" charset="-128"/>
                        </a:rPr>
                        <a:t>IoT</a:t>
                      </a:r>
                      <a:r>
                        <a:rPr kumimoji="1" lang="ja-JP" altLang="en-US" sz="1100" dirty="0" smtClean="0">
                          <a:solidFill>
                            <a:schemeClr val="tx1"/>
                          </a:solidFill>
                          <a:latin typeface="Meiryo UI" panose="020B0604030504040204" pitchFamily="50" charset="-128"/>
                          <a:ea typeface="Meiryo UI" panose="020B0604030504040204" pitchFamily="50" charset="-128"/>
                        </a:rPr>
                        <a:t>等の技術革新に関連する実証実験に係る経費を補助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endParaRPr kumimoji="1" lang="ja-JP" altLang="en-US"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・空飛ぶクルマ都市型ビジネス創造都市推進事業補助金（府）</a:t>
                      </a:r>
                      <a:r>
                        <a:rPr kumimoji="1" lang="en-US" altLang="ja-JP" sz="1400" dirty="0" smtClean="0">
                          <a:solidFill>
                            <a:schemeClr val="tx1"/>
                          </a:solidFill>
                          <a:latin typeface="Meiryo UI" panose="020B0604030504040204" pitchFamily="50" charset="-128"/>
                          <a:ea typeface="Meiryo UI" panose="020B0604030504040204" pitchFamily="50" charset="-128"/>
                        </a:rPr>
                        <a:t>【2022/6</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大阪において空飛ぶクルマを活用した事業展開をめざしている事業者の各種取組みに係る経費を補助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カーボンニュートラル技術開発・実証事業（府）</a:t>
                      </a:r>
                      <a:r>
                        <a:rPr kumimoji="1" lang="en-US" altLang="ja-JP" sz="1400" dirty="0" smtClean="0">
                          <a:solidFill>
                            <a:schemeClr val="tx1"/>
                          </a:solidFill>
                          <a:latin typeface="Meiryo UI" panose="020B0604030504040204" pitchFamily="50" charset="-128"/>
                          <a:ea typeface="Meiryo UI" panose="020B0604030504040204" pitchFamily="50" charset="-128"/>
                        </a:rPr>
                        <a:t>【2023/3</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万博での披露をめざして、府内で行うカーボンニュートラルに資する最先端技術を用いた最終製品・サービスの</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開発及び実証の一部又は全部を補助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r h="10846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万博のテーマに関連するファンドによる投資</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新たな万博ファンドの組成や、民間ファンドの活用により、万博を契機としたイノベーションや新たなビジネスモデルを生み出す企業への資金調達を円滑化</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latin typeface="Meiryo UI" panose="020B0604030504040204" pitchFamily="50" charset="-128"/>
                          <a:ea typeface="Meiryo UI" panose="020B0604030504040204" pitchFamily="50" charset="-128"/>
                        </a:rPr>
                        <a:t>●万博</a:t>
                      </a:r>
                      <a:r>
                        <a:rPr lang="ja-JP" altLang="en-US" sz="1400" dirty="0" smtClean="0">
                          <a:solidFill>
                            <a:schemeClr val="tx1"/>
                          </a:solidFill>
                          <a:latin typeface="Meiryo UI" panose="020B0604030504040204" pitchFamily="50" charset="-128"/>
                          <a:ea typeface="Meiryo UI" panose="020B0604030504040204" pitchFamily="50" charset="-128"/>
                        </a:rPr>
                        <a:t>のテーマに関連するファンドの</a:t>
                      </a:r>
                      <a:r>
                        <a:rPr kumimoji="1" lang="ja-JP" altLang="en-US" sz="1400" dirty="0" smtClean="0">
                          <a:latin typeface="Meiryo UI" panose="020B0604030504040204" pitchFamily="50" charset="-128"/>
                          <a:ea typeface="Meiryo UI" panose="020B0604030504040204" pitchFamily="50" charset="-128"/>
                        </a:rPr>
                        <a:t>組成・出資（民間）</a:t>
                      </a:r>
                      <a:endParaRPr kumimoji="1" lang="en-US" altLang="ja-JP" sz="1400" dirty="0" smtClean="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757256" y="881330"/>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600" kern="0" dirty="0">
                <a:latin typeface="Meiryo UI" pitchFamily="50" charset="-128"/>
                <a:ea typeface="Meiryo UI" pitchFamily="50" charset="-128"/>
                <a:cs typeface="Meiryo UI" pitchFamily="50" charset="-128"/>
              </a:rPr>
              <a:t>①　万博を契機とした社会実験・実装プロジェクトへ国内外から資金が流入する仕組みづくり</a:t>
            </a:r>
            <a:r>
              <a:rPr lang="ja-JP" altLang="en-US" sz="1400" kern="0" dirty="0">
                <a:latin typeface="Meiryo UI" pitchFamily="50" charset="-128"/>
                <a:ea typeface="Meiryo UI" pitchFamily="50" charset="-128"/>
                <a:cs typeface="Meiryo UI" pitchFamily="50" charset="-128"/>
              </a:rPr>
              <a:t>　　　　　　 　</a:t>
            </a:r>
            <a:endParaRPr lang="en-US" altLang="ja-JP" sz="1400" kern="0" dirty="0">
              <a:latin typeface="Meiryo UI" pitchFamily="50" charset="-128"/>
              <a:ea typeface="Meiryo UI" pitchFamily="50" charset="-128"/>
              <a:cs typeface="Meiryo UI" pitchFamily="50" charset="-128"/>
            </a:endParaRPr>
          </a:p>
        </p:txBody>
      </p:sp>
      <p:sp>
        <p:nvSpPr>
          <p:cNvPr id="10" name="正方形/長方形 9"/>
          <p:cNvSpPr/>
          <p:nvPr/>
        </p:nvSpPr>
        <p:spPr>
          <a:xfrm>
            <a:off x="454751" y="185878"/>
            <a:ext cx="10124323" cy="451714"/>
          </a:xfrm>
          <a:prstGeom prst="rect">
            <a:avLst/>
          </a:prstGeom>
          <a:noFill/>
          <a:ln w="12700" cap="flat" cmpd="sng" algn="ctr">
            <a:noFill/>
            <a:prstDash val="solid"/>
          </a:ln>
          <a:effectLst/>
        </p:spPr>
        <p:txBody>
          <a:bodyPr rtlCol="0" anchor="ctr"/>
          <a:lstStyle/>
          <a:p>
            <a:pPr lvl="0"/>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2000" b="1" kern="0" dirty="0">
                <a:solidFill>
                  <a:srgbClr val="000000"/>
                </a:solidFill>
                <a:latin typeface="Meiryo UI" pitchFamily="50" charset="-128"/>
                <a:ea typeface="Meiryo UI" pitchFamily="50" charset="-128"/>
                <a:cs typeface="Meiryo UI" pitchFamily="50" charset="-128"/>
              </a:rPr>
              <a:t>魅力的なまちづくりに向けた</a:t>
            </a:r>
            <a:r>
              <a:rPr lang="ja-JP" altLang="en-US" sz="2000" b="1" kern="0" dirty="0">
                <a:latin typeface="Meiryo UI" pitchFamily="50" charset="-128"/>
                <a:ea typeface="Meiryo UI" pitchFamily="50" charset="-128"/>
                <a:cs typeface="Meiryo UI" pitchFamily="50" charset="-128"/>
              </a:rPr>
              <a:t>金融面からの推進 </a:t>
            </a:r>
            <a:r>
              <a:rPr lang="ja-JP" altLang="en-US" sz="1400" b="1" kern="0" dirty="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1251266" y="2708605"/>
            <a:ext cx="1567217" cy="204718"/>
            <a:chOff x="1323836" y="3862315"/>
            <a:chExt cx="1567217" cy="204718"/>
          </a:xfrm>
        </p:grpSpPr>
        <p:sp>
          <p:nvSpPr>
            <p:cNvPr id="3" name="角丸四角形 2"/>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9" name="角丸四角形 8"/>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14" name="角丸四角形 13"/>
          <p:cNvSpPr/>
          <p:nvPr/>
        </p:nvSpPr>
        <p:spPr>
          <a:xfrm>
            <a:off x="1251266" y="517819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3</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6" name="正方形/長方形 5"/>
          <p:cNvSpPr/>
          <p:nvPr/>
        </p:nvSpPr>
        <p:spPr>
          <a:xfrm>
            <a:off x="8120418" y="62629"/>
            <a:ext cx="3685848" cy="7848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900" dirty="0"/>
              <a:t>具体的取組みについては、</a:t>
            </a:r>
            <a:br>
              <a:rPr lang="ja-JP" altLang="en-US" sz="900" dirty="0"/>
            </a:br>
            <a:r>
              <a:rPr lang="ja-JP" altLang="en-US" sz="900" dirty="0" smtClean="0"/>
              <a:t>・</a:t>
            </a:r>
            <a:r>
              <a:rPr lang="ja-JP" altLang="en-US" sz="900" dirty="0"/>
              <a:t>国内外から大阪に資金・人材・企業を「呼び込む」取組み</a:t>
            </a:r>
            <a:br>
              <a:rPr lang="ja-JP" altLang="en-US" sz="900" dirty="0"/>
            </a:br>
            <a:r>
              <a:rPr lang="ja-JP" altLang="en-US" sz="900" dirty="0" smtClean="0"/>
              <a:t>・</a:t>
            </a:r>
            <a:r>
              <a:rPr lang="ja-JP" altLang="en-US" sz="900" dirty="0"/>
              <a:t>自らの魅力を高めていく「育む」取組み</a:t>
            </a:r>
            <a:br>
              <a:rPr lang="ja-JP" altLang="en-US" sz="900" dirty="0"/>
            </a:br>
            <a:r>
              <a:rPr lang="ja-JP" altLang="en-US" sz="900" dirty="0" smtClean="0"/>
              <a:t>・</a:t>
            </a:r>
            <a:r>
              <a:rPr lang="ja-JP" altLang="en-US" sz="900" dirty="0"/>
              <a:t>「呼び込む」 </a:t>
            </a:r>
            <a:r>
              <a:rPr lang="ja-JP" altLang="en-US" sz="900" dirty="0" smtClean="0"/>
              <a:t>「</a:t>
            </a:r>
            <a:r>
              <a:rPr lang="ja-JP" altLang="en-US" sz="900" dirty="0"/>
              <a:t>育む」ための基盤整備としての「支える」取組み</a:t>
            </a:r>
            <a:br>
              <a:rPr lang="ja-JP" altLang="en-US" sz="900" dirty="0"/>
            </a:br>
            <a:r>
              <a:rPr lang="ja-JP" altLang="en-US" sz="900" dirty="0"/>
              <a:t>の３つのアプローチ軸に</a:t>
            </a:r>
            <a:r>
              <a:rPr lang="ja-JP" altLang="en-US" sz="900" dirty="0" smtClean="0"/>
              <a:t>整理</a:t>
            </a:r>
            <a:endParaRPr lang="ja-JP" altLang="en-US" sz="900" dirty="0"/>
          </a:p>
        </p:txBody>
      </p:sp>
    </p:spTree>
    <p:extLst>
      <p:ext uri="{BB962C8B-B14F-4D97-AF65-F5344CB8AC3E}">
        <p14:creationId xmlns:p14="http://schemas.microsoft.com/office/powerpoint/2010/main" val="3921275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528400447"/>
              </p:ext>
            </p:extLst>
          </p:nvPr>
        </p:nvGraphicFramePr>
        <p:xfrm>
          <a:off x="755152" y="1656747"/>
          <a:ext cx="11051114" cy="1692281"/>
        </p:xfrm>
        <a:graphic>
          <a:graphicData uri="http://schemas.openxmlformats.org/drawingml/2006/table">
            <a:tbl>
              <a:tblPr firstRow="1" bandRow="1">
                <a:tableStyleId>{5C22544A-7EE6-4342-B048-85BDC9FD1C3A}</a:tableStyleId>
              </a:tblPr>
              <a:tblGrid>
                <a:gridCol w="3380120">
                  <a:extLst>
                    <a:ext uri="{9D8B030D-6E8A-4147-A177-3AD203B41FA5}">
                      <a16:colId xmlns:a16="http://schemas.microsoft.com/office/drawing/2014/main" val="1535730442"/>
                    </a:ext>
                  </a:extLst>
                </a:gridCol>
                <a:gridCol w="1091821">
                  <a:extLst>
                    <a:ext uri="{9D8B030D-6E8A-4147-A177-3AD203B41FA5}">
                      <a16:colId xmlns:a16="http://schemas.microsoft.com/office/drawing/2014/main" val="83877086"/>
                    </a:ext>
                  </a:extLst>
                </a:gridCol>
                <a:gridCol w="6579173">
                  <a:extLst>
                    <a:ext uri="{9D8B030D-6E8A-4147-A177-3AD203B41FA5}">
                      <a16:colId xmlns:a16="http://schemas.microsoft.com/office/drawing/2014/main" val="1857784375"/>
                    </a:ext>
                  </a:extLst>
                </a:gridCol>
              </a:tblGrid>
              <a:tr h="457841">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0027933"/>
                  </a:ext>
                </a:extLst>
              </a:tr>
              <a:tr h="864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万博のレガシーの一環としての大阪発</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デジタル地域通貨の発行や個人データ等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の活用</a:t>
                      </a:r>
                      <a:r>
                        <a:rPr lang="ja-JP" altLang="en-US" sz="1400" dirty="0" smtClean="0">
                          <a:solidFill>
                            <a:schemeClr val="tx1"/>
                          </a:solidFill>
                          <a:latin typeface="Meiryo UI" panose="020B0604030504040204" pitchFamily="50" charset="-128"/>
                          <a:ea typeface="Meiryo UI" panose="020B0604030504040204" pitchFamily="50" charset="-128"/>
                        </a:rPr>
                        <a:t>検討</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万博後も活用できるデジタル地域通貨やデジタル</a:t>
                      </a:r>
                      <a:r>
                        <a:rPr kumimoji="1" lang="en-US" altLang="ja-JP" sz="1100" dirty="0" smtClean="0">
                          <a:latin typeface="Meiryo UI" panose="020B0604030504040204" pitchFamily="50" charset="-128"/>
                          <a:ea typeface="Meiryo UI" panose="020B0604030504040204" pitchFamily="50" charset="-128"/>
                        </a:rPr>
                        <a:t>ID</a:t>
                      </a:r>
                      <a:r>
                        <a:rPr kumimoji="1" lang="ja-JP" altLang="en-US" sz="1100" dirty="0" smtClean="0">
                          <a:latin typeface="Meiryo UI" panose="020B0604030504040204" pitchFamily="50" charset="-128"/>
                          <a:ea typeface="Meiryo UI" panose="020B0604030504040204" pitchFamily="50" charset="-128"/>
                        </a:rPr>
                        <a:t>によるデータ活用の仕組みを検討</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万博会場内のキャッシュレス決済の運営に向けたコンソーシアムの組成</a:t>
                      </a:r>
                      <a:r>
                        <a:rPr kumimoji="1" lang="en-US" altLang="ja-JP" sz="1400" kern="1200" dirty="0" smtClean="0">
                          <a:solidFill>
                            <a:schemeClr val="tx1"/>
                          </a:solidFill>
                          <a:latin typeface="Meiryo UI" panose="020B0604030504040204" pitchFamily="50" charset="-128"/>
                          <a:ea typeface="Meiryo UI" panose="020B0604030504040204" pitchFamily="50" charset="-128"/>
                          <a:cs typeface="+mn-cs"/>
                        </a:rPr>
                        <a:t>【2022/9】</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30608054"/>
                  </a:ext>
                </a:extLst>
              </a:tr>
            </a:tbl>
          </a:graphicData>
        </a:graphic>
      </p:graphicFrame>
      <p:sp>
        <p:nvSpPr>
          <p:cNvPr id="10" name="正方形/長方形 9"/>
          <p:cNvSpPr/>
          <p:nvPr/>
        </p:nvSpPr>
        <p:spPr>
          <a:xfrm>
            <a:off x="454751" y="185878"/>
            <a:ext cx="10124323" cy="451714"/>
          </a:xfrm>
          <a:prstGeom prst="rect">
            <a:avLst/>
          </a:prstGeom>
          <a:noFill/>
          <a:ln w="12700" cap="flat" cmpd="sng" algn="ctr">
            <a:noFill/>
            <a:prstDash val="solid"/>
          </a:ln>
          <a:effectLst/>
        </p:spPr>
        <p:txBody>
          <a:bodyPr rtlCol="0" anchor="ctr"/>
          <a:lstStyle/>
          <a:p>
            <a:pPr lvl="0"/>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2000" b="1" kern="0" dirty="0">
                <a:solidFill>
                  <a:srgbClr val="000000"/>
                </a:solidFill>
                <a:latin typeface="Meiryo UI" pitchFamily="50" charset="-128"/>
                <a:ea typeface="Meiryo UI" pitchFamily="50" charset="-128"/>
                <a:cs typeface="Meiryo UI" pitchFamily="50" charset="-128"/>
              </a:rPr>
              <a:t>魅力的なまちづくりに向けた</a:t>
            </a:r>
            <a:r>
              <a:rPr lang="ja-JP" altLang="en-US" sz="2000" b="1" kern="0" dirty="0">
                <a:latin typeface="Meiryo UI" pitchFamily="50" charset="-128"/>
                <a:ea typeface="Meiryo UI" pitchFamily="50" charset="-128"/>
                <a:cs typeface="Meiryo UI" pitchFamily="50" charset="-128"/>
              </a:rPr>
              <a:t>金融面からの推進 </a:t>
            </a:r>
            <a:r>
              <a:rPr lang="ja-JP" altLang="en-US" sz="1400" b="1" kern="0" dirty="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4</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15" name="テキスト ボックス 14"/>
          <p:cNvSpPr txBox="1">
            <a:spLocks noChangeArrowheads="1"/>
          </p:cNvSpPr>
          <p:nvPr/>
        </p:nvSpPr>
        <p:spPr bwMode="auto">
          <a:xfrm>
            <a:off x="703470" y="114732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万博後もみすえた地域の発展につながるデジタル地域通貨・デジタル</a:t>
            </a:r>
            <a:r>
              <a:rPr lang="en-US" altLang="ja-JP" sz="1600" kern="0" dirty="0">
                <a:latin typeface="Meiryo UI" pitchFamily="50" charset="-128"/>
                <a:ea typeface="Meiryo UI" pitchFamily="50" charset="-128"/>
                <a:cs typeface="Meiryo UI" pitchFamily="50" charset="-128"/>
              </a:rPr>
              <a:t>ID</a:t>
            </a:r>
            <a:r>
              <a:rPr lang="ja-JP" altLang="en-US" sz="1600" kern="0" dirty="0">
                <a:latin typeface="Meiryo UI" pitchFamily="50" charset="-128"/>
                <a:ea typeface="Meiryo UI" pitchFamily="50" charset="-128"/>
                <a:cs typeface="Meiryo UI" pitchFamily="50" charset="-128"/>
              </a:rPr>
              <a:t>の発行・浸透</a:t>
            </a:r>
            <a:endParaRPr lang="en-US" altLang="ja-JP" sz="1400" kern="0" dirty="0">
              <a:latin typeface="Meiryo UI" pitchFamily="50" charset="-128"/>
              <a:ea typeface="Meiryo UI" pitchFamily="50" charset="-128"/>
              <a:cs typeface="Meiryo UI" pitchFamily="50" charset="-128"/>
            </a:endParaRPr>
          </a:p>
        </p:txBody>
      </p:sp>
      <p:sp>
        <p:nvSpPr>
          <p:cNvPr id="17" name="角丸四角形 16"/>
          <p:cNvSpPr/>
          <p:nvPr/>
        </p:nvSpPr>
        <p:spPr>
          <a:xfrm>
            <a:off x="1251266" y="312124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8" name="正方形/長方形 7"/>
          <p:cNvSpPr/>
          <p:nvPr/>
        </p:nvSpPr>
        <p:spPr>
          <a:xfrm>
            <a:off x="5159807" y="3349028"/>
            <a:ext cx="6672802" cy="830997"/>
          </a:xfrm>
          <a:prstGeom prst="rect">
            <a:avLst/>
          </a:prstGeom>
        </p:spPr>
        <p:txBody>
          <a:bodyPr wrap="square">
            <a:spAutoFit/>
          </a:bodyPr>
          <a:lstStyle/>
          <a:p>
            <a:pPr>
              <a:spcAft>
                <a:spcPts val="0"/>
              </a:spcAft>
            </a:pPr>
            <a:r>
              <a:rPr lang="ja-JP" altLang="ja-JP" sz="1200" kern="100" dirty="0">
                <a:latin typeface="Meiryo UI" panose="020B0604030504040204" pitchFamily="50" charset="-128"/>
                <a:ea typeface="Meiryo UI" panose="020B0604030504040204" pitchFamily="50" charset="-128"/>
                <a:cs typeface="Courier New" panose="02070309020205020404" pitchFamily="49" charset="0"/>
              </a:rPr>
              <a:t>＜参考＞</a:t>
            </a:r>
          </a:p>
          <a:p>
            <a:pPr>
              <a:spcAft>
                <a:spcPts val="0"/>
              </a:spcAft>
            </a:pPr>
            <a:r>
              <a:rPr lang="en-US" altLang="ja-JP" sz="12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200" kern="100" dirty="0" smtClean="0">
                <a:latin typeface="Meiryo UI" panose="020B0604030504040204" pitchFamily="50" charset="-128"/>
                <a:ea typeface="Meiryo UI" panose="020B0604030504040204" pitchFamily="50" charset="-128"/>
                <a:cs typeface="Courier New" panose="02070309020205020404" pitchFamily="49" charset="0"/>
              </a:rPr>
              <a:t>（</a:t>
            </a:r>
            <a:r>
              <a:rPr lang="ja-JP" altLang="ja-JP" sz="1200" kern="100" dirty="0">
                <a:latin typeface="Meiryo UI" panose="020B0604030504040204" pitchFamily="50" charset="-128"/>
                <a:ea typeface="Meiryo UI" panose="020B0604030504040204" pitchFamily="50" charset="-128"/>
                <a:cs typeface="Courier New" panose="02070309020205020404" pitchFamily="49" charset="0"/>
              </a:rPr>
              <a:t>公社）</a:t>
            </a:r>
            <a:r>
              <a:rPr lang="en-US" altLang="ja-JP" sz="1200" kern="100" dirty="0">
                <a:latin typeface="Meiryo UI" panose="020B0604030504040204" pitchFamily="50" charset="-128"/>
                <a:ea typeface="Meiryo UI" panose="020B0604030504040204" pitchFamily="50" charset="-128"/>
                <a:cs typeface="Courier New" panose="02070309020205020404" pitchFamily="49" charset="0"/>
              </a:rPr>
              <a:t>2025</a:t>
            </a:r>
            <a:r>
              <a:rPr lang="ja-JP" altLang="ja-JP" sz="1200" kern="100" dirty="0">
                <a:latin typeface="Meiryo UI" panose="020B0604030504040204" pitchFamily="50" charset="-128"/>
                <a:ea typeface="Meiryo UI" panose="020B0604030504040204" pitchFamily="50" charset="-128"/>
                <a:cs typeface="Courier New" panose="02070309020205020404" pitchFamily="49" charset="0"/>
              </a:rPr>
              <a:t>年日本国際博覧会協会の発表事項　　　</a:t>
            </a:r>
          </a:p>
          <a:p>
            <a:pPr>
              <a:spcAft>
                <a:spcPts val="0"/>
              </a:spcAft>
            </a:pPr>
            <a:r>
              <a:rPr lang="en-US" altLang="ja-JP" sz="1200" kern="100">
                <a:latin typeface="Meiryo UI" panose="020B0604030504040204" pitchFamily="50" charset="-128"/>
                <a:ea typeface="Meiryo UI" panose="020B0604030504040204" pitchFamily="50" charset="-128"/>
                <a:cs typeface="Courier New" panose="02070309020205020404" pitchFamily="49" charset="0"/>
              </a:rPr>
              <a:t> </a:t>
            </a:r>
            <a:r>
              <a:rPr lang="ja-JP" altLang="ja-JP" sz="1200" kern="100" smtClean="0">
                <a:latin typeface="Meiryo UI" panose="020B0604030504040204" pitchFamily="50" charset="-128"/>
                <a:ea typeface="Meiryo UI" panose="020B0604030504040204" pitchFamily="50" charset="-128"/>
                <a:cs typeface="Courier New" panose="02070309020205020404" pitchFamily="49" charset="0"/>
              </a:rPr>
              <a:t>・</a:t>
            </a:r>
            <a:r>
              <a:rPr lang="en-US" altLang="ja-JP" sz="1200" kern="100" dirty="0" smtClean="0">
                <a:latin typeface="Meiryo UI" panose="020B0604030504040204" pitchFamily="50" charset="-128"/>
                <a:ea typeface="Meiryo UI" panose="020B0604030504040204" pitchFamily="50" charset="-128"/>
                <a:cs typeface="Courier New" panose="02070309020205020404" pitchFamily="49" charset="0"/>
              </a:rPr>
              <a:t>2025</a:t>
            </a:r>
            <a:r>
              <a:rPr lang="ja-JP" altLang="ja-JP" sz="1200" kern="100" dirty="0">
                <a:latin typeface="Meiryo UI" panose="020B0604030504040204" pitchFamily="50" charset="-128"/>
                <a:ea typeface="Meiryo UI" panose="020B0604030504040204" pitchFamily="50" charset="-128"/>
                <a:cs typeface="Courier New" panose="02070309020205020404" pitchFamily="49" charset="0"/>
              </a:rPr>
              <a:t>年日本国際博覧会 国際博覧会初の会場での「キャッシュレス決済」本格導入について</a:t>
            </a:r>
            <a:r>
              <a:rPr lang="en-US" altLang="ja-JP" sz="1200" kern="100" dirty="0">
                <a:latin typeface="Meiryo UI" panose="020B0604030504040204" pitchFamily="50" charset="-128"/>
                <a:ea typeface="Meiryo UI" panose="020B0604030504040204" pitchFamily="50" charset="-128"/>
                <a:cs typeface="Courier New" panose="02070309020205020404" pitchFamily="49" charset="0"/>
              </a:rPr>
              <a:t> </a:t>
            </a:r>
            <a:endParaRPr lang="en-US" altLang="ja-JP" sz="1200" kern="100" dirty="0" smtClean="0">
              <a:latin typeface="Meiryo UI" panose="020B0604030504040204" pitchFamily="50" charset="-128"/>
              <a:ea typeface="Meiryo UI" panose="020B0604030504040204" pitchFamily="50" charset="-128"/>
              <a:cs typeface="Courier New" panose="02070309020205020404" pitchFamily="49" charset="0"/>
            </a:endParaRPr>
          </a:p>
          <a:p>
            <a:pPr>
              <a:spcAft>
                <a:spcPts val="0"/>
              </a:spcAft>
            </a:pPr>
            <a:r>
              <a:rPr lang="ja-JP" altLang="en-US" sz="1200" kern="100" dirty="0">
                <a:latin typeface="Meiryo UI" panose="020B0604030504040204" pitchFamily="50" charset="-128"/>
                <a:ea typeface="Meiryo UI" panose="020B0604030504040204" pitchFamily="50" charset="-128"/>
                <a:cs typeface="Courier New" panose="02070309020205020404" pitchFamily="49" charset="0"/>
              </a:rPr>
              <a:t>　</a:t>
            </a:r>
            <a:r>
              <a:rPr lang="ja-JP" altLang="ja-JP" sz="1200" kern="100" dirty="0" smtClean="0">
                <a:latin typeface="Meiryo UI" panose="020B0604030504040204" pitchFamily="50" charset="-128"/>
                <a:ea typeface="Meiryo UI" panose="020B0604030504040204" pitchFamily="50" charset="-128"/>
                <a:cs typeface="Courier New" panose="02070309020205020404" pitchFamily="49" charset="0"/>
              </a:rPr>
              <a:t>～</a:t>
            </a:r>
            <a:r>
              <a:rPr lang="ja-JP" altLang="ja-JP" sz="12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200" kern="100" dirty="0">
                <a:latin typeface="Meiryo UI" panose="020B0604030504040204" pitchFamily="50" charset="-128"/>
                <a:ea typeface="Meiryo UI" panose="020B0604030504040204" pitchFamily="50" charset="-128"/>
                <a:cs typeface="Courier New" panose="02070309020205020404" pitchFamily="49" charset="0"/>
              </a:rPr>
              <a:t>EXPO 2025 </a:t>
            </a:r>
            <a:r>
              <a:rPr lang="ja-JP" altLang="ja-JP" sz="1200" kern="100" dirty="0">
                <a:latin typeface="Meiryo UI" panose="020B0604030504040204" pitchFamily="50" charset="-128"/>
                <a:ea typeface="Meiryo UI" panose="020B0604030504040204" pitchFamily="50" charset="-128"/>
                <a:cs typeface="Courier New" panose="02070309020205020404" pitchFamily="49" charset="0"/>
              </a:rPr>
              <a:t>デジタルウォレット」も展開 </a:t>
            </a:r>
            <a:r>
              <a:rPr lang="ja-JP" altLang="ja-JP" sz="1200" kern="100" dirty="0" smtClean="0">
                <a:latin typeface="Meiryo UI" panose="020B0604030504040204" pitchFamily="50" charset="-128"/>
                <a:ea typeface="Meiryo UI" panose="020B0604030504040204" pitchFamily="50" charset="-128"/>
                <a:cs typeface="Courier New" panose="02070309020205020404" pitchFamily="49" charset="0"/>
              </a:rPr>
              <a:t>～</a:t>
            </a:r>
            <a:r>
              <a:rPr lang="en-US" altLang="ja-JP" sz="1200" kern="100" dirty="0">
                <a:latin typeface="Meiryo UI" panose="020B0604030504040204" pitchFamily="50" charset="-128"/>
                <a:ea typeface="Meiryo UI" panose="020B0604030504040204" pitchFamily="50" charset="-128"/>
                <a:cs typeface="Courier New" panose="02070309020205020404" pitchFamily="49" charset="0"/>
              </a:rPr>
              <a:t>【</a:t>
            </a:r>
            <a:r>
              <a:rPr lang="en-US" altLang="ja-JP" sz="1200" kern="100" dirty="0" smtClean="0">
                <a:latin typeface="Meiryo UI" panose="020B0604030504040204" pitchFamily="50" charset="-128"/>
                <a:ea typeface="Meiryo UI" panose="020B0604030504040204" pitchFamily="50" charset="-128"/>
                <a:cs typeface="Courier New" panose="02070309020205020404" pitchFamily="49" charset="0"/>
              </a:rPr>
              <a:t>2023/4/6</a:t>
            </a:r>
            <a:r>
              <a:rPr lang="en-US" altLang="ja-JP" sz="1200" kern="100" dirty="0">
                <a:latin typeface="Meiryo UI" panose="020B0604030504040204" pitchFamily="50" charset="-128"/>
                <a:ea typeface="Meiryo UI" panose="020B0604030504040204" pitchFamily="50" charset="-128"/>
                <a:cs typeface="Courier New" panose="02070309020205020404" pitchFamily="49" charset="0"/>
              </a:rPr>
              <a:t>】</a:t>
            </a:r>
            <a:endParaRPr lang="ja-JP" altLang="ja-JP" sz="1200" kern="100" dirty="0">
              <a:latin typeface="Meiryo UI" panose="020B0604030504040204" pitchFamily="50" charset="-128"/>
              <a:ea typeface="Meiryo UI" panose="020B0604030504040204" pitchFamily="50" charset="-128"/>
              <a:cs typeface="Courier New" panose="02070309020205020404" pitchFamily="49" charset="0"/>
            </a:endParaRPr>
          </a:p>
        </p:txBody>
      </p:sp>
    </p:spTree>
    <p:extLst>
      <p:ext uri="{BB962C8B-B14F-4D97-AF65-F5344CB8AC3E}">
        <p14:creationId xmlns:p14="http://schemas.microsoft.com/office/powerpoint/2010/main" val="2567259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624970129"/>
              </p:ext>
            </p:extLst>
          </p:nvPr>
        </p:nvGraphicFramePr>
        <p:xfrm>
          <a:off x="765629" y="889758"/>
          <a:ext cx="10944149" cy="3520440"/>
        </p:xfrm>
        <a:graphic>
          <a:graphicData uri="http://schemas.openxmlformats.org/drawingml/2006/table">
            <a:tbl>
              <a:tblPr firstRow="1" bandRow="1">
                <a:tableStyleId>{5C22544A-7EE6-4342-B048-85BDC9FD1C3A}</a:tableStyleId>
              </a:tblPr>
              <a:tblGrid>
                <a:gridCol w="3233165">
                  <a:extLst>
                    <a:ext uri="{9D8B030D-6E8A-4147-A177-3AD203B41FA5}">
                      <a16:colId xmlns:a16="http://schemas.microsoft.com/office/drawing/2014/main" val="1775291035"/>
                    </a:ext>
                  </a:extLst>
                </a:gridCol>
                <a:gridCol w="1078173">
                  <a:extLst>
                    <a:ext uri="{9D8B030D-6E8A-4147-A177-3AD203B41FA5}">
                      <a16:colId xmlns:a16="http://schemas.microsoft.com/office/drawing/2014/main" val="3213052032"/>
                    </a:ext>
                  </a:extLst>
                </a:gridCol>
                <a:gridCol w="6632811">
                  <a:extLst>
                    <a:ext uri="{9D8B030D-6E8A-4147-A177-3AD203B41FA5}">
                      <a16:colId xmlns:a16="http://schemas.microsoft.com/office/drawing/2014/main" val="3192314782"/>
                    </a:ext>
                  </a:extLst>
                </a:gridCol>
              </a:tblGrid>
              <a:tr h="295193">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868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トッププロモーションをはじめとする戦略的な誘致活動の</a:t>
                      </a:r>
                      <a:r>
                        <a:rPr lang="ja-JP" altLang="en-US" sz="1400" dirty="0" smtClean="0">
                          <a:solidFill>
                            <a:schemeClr val="tx1"/>
                          </a:solidFill>
                          <a:latin typeface="Meiryo UI" panose="020B0604030504040204" pitchFamily="50" charset="-128"/>
                          <a:ea typeface="Meiryo UI" panose="020B0604030504040204" pitchFamily="50" charset="-128"/>
                        </a:rPr>
                        <a:t>実施</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海外投資家向けイベントでのトッププロモーションや、進出意向調査等による企業の発掘から個別コンタクト、伴走支援まで一貫した誘致活動の実施</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●外資系証券会社の投資家向けフォーラムでの知事・市長メッセージの放映</a:t>
                      </a:r>
                      <a:r>
                        <a:rPr kumimoji="1" lang="en-US" altLang="ja-JP" sz="1400" dirty="0" smtClean="0">
                          <a:solidFill>
                            <a:schemeClr val="tx1"/>
                          </a:solidFill>
                          <a:latin typeface="Meiryo UI" panose="020B0604030504040204" pitchFamily="50" charset="-128"/>
                          <a:ea typeface="Meiryo UI" panose="020B0604030504040204" pitchFamily="50" charset="-128"/>
                        </a:rPr>
                        <a:t>【2022/5】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●シンガポールや英国でのプロモーション活動</a:t>
                      </a:r>
                      <a:r>
                        <a:rPr kumimoji="1" lang="en-US" altLang="ja-JP" sz="1400" dirty="0" smtClean="0">
                          <a:solidFill>
                            <a:schemeClr val="tx1"/>
                          </a:solidFill>
                          <a:latin typeface="Meiryo UI" panose="020B0604030504040204" pitchFamily="50" charset="-128"/>
                          <a:ea typeface="Meiryo UI" panose="020B0604030504040204" pitchFamily="50" charset="-128"/>
                        </a:rPr>
                        <a:t>【2022/6,11,12】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→シンガポールでのイベント出展含むプロモーションやネットワーキング、英国での知事の金融関係者向けフォーラム登壇、現地金融関係者とのリレーション構築など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●アジア向けオンラインセミナーの実施（府市）</a:t>
                      </a:r>
                      <a:r>
                        <a:rPr kumimoji="1" lang="en-US" altLang="ja-JP" sz="1400" dirty="0" smtClean="0">
                          <a:solidFill>
                            <a:schemeClr val="tx1"/>
                          </a:solidFill>
                          <a:latin typeface="Meiryo UI" panose="020B0604030504040204" pitchFamily="50" charset="-128"/>
                          <a:ea typeface="Meiryo UI" panose="020B0604030504040204" pitchFamily="50" charset="-128"/>
                        </a:rPr>
                        <a:t>【2022/10】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→主にアジアの金融系外国企業等に対し、大阪のビジネス魅力や国際金融ワンストップサポートセンターにおけるサービス等を紹介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●金融系外国企業誘致事業の開始</a:t>
                      </a:r>
                      <a:r>
                        <a:rPr kumimoji="1" lang="en-US" altLang="ja-JP" sz="1400" dirty="0" smtClean="0">
                          <a:solidFill>
                            <a:schemeClr val="tx1"/>
                          </a:solidFill>
                          <a:latin typeface="Meiryo UI" panose="020B0604030504040204" pitchFamily="50" charset="-128"/>
                          <a:ea typeface="Meiryo UI" panose="020B0604030504040204" pitchFamily="50" charset="-128"/>
                        </a:rPr>
                        <a:t>【2022/7</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→進出意向調査等による企業の発掘から個別コンタクト、伴走支援まで一貫した誘致活動</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44000" indent="-457200"/>
                      <a:r>
                        <a:rPr kumimoji="1"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関西経済連合会会長によるシンガポール関係者との意見交換（経済界）</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44000" indent="-457200"/>
                      <a:r>
                        <a:rPr lang="ja-JP" altLang="en-US" sz="1400" dirty="0" smtClean="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【2023/3】</a:t>
                      </a:r>
                      <a:endParaRPr lang="ja-JP" altLang="en-US"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08385637"/>
                  </a:ext>
                </a:extLst>
              </a:tr>
              <a:tr h="868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誘致インセンティブの</a:t>
                      </a:r>
                      <a:r>
                        <a:rPr lang="ja-JP" altLang="en-US" sz="1400" dirty="0" smtClean="0">
                          <a:solidFill>
                            <a:schemeClr val="tx1"/>
                          </a:solidFill>
                          <a:latin typeface="Meiryo UI" panose="020B0604030504040204" pitchFamily="50" charset="-128"/>
                          <a:ea typeface="Meiryo UI" panose="020B0604030504040204" pitchFamily="50" charset="-128"/>
                        </a:rPr>
                        <a:t>創設</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金融系外国企業等の拠点設立に向けた事前調査のためのオフィス賃料や、事業開始直後の必要な初期費用等の補助制度を創設</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zh-TW" sz="1100" dirty="0" smtClean="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●金融系外国企業等拠点設立等に係る補助制度の創設</a:t>
                      </a:r>
                      <a:r>
                        <a:rPr kumimoji="1" lang="en-US" altLang="ja-JP" sz="1400" dirty="0" smtClean="0">
                          <a:solidFill>
                            <a:schemeClr val="tx1"/>
                          </a:solidFill>
                          <a:latin typeface="Meiryo UI" panose="020B0604030504040204" pitchFamily="50" charset="-128"/>
                          <a:ea typeface="Meiryo UI" panose="020B0604030504040204" pitchFamily="50" charset="-128"/>
                        </a:rPr>
                        <a:t>【2023/4】</a:t>
                      </a:r>
                    </a:p>
                    <a:p>
                      <a:r>
                        <a:rPr kumimoji="1" lang="ja-JP" altLang="en-US" sz="1100" dirty="0" smtClean="0">
                          <a:solidFill>
                            <a:schemeClr val="tx1"/>
                          </a:solidFill>
                          <a:latin typeface="Meiryo UI" panose="020B0604030504040204" pitchFamily="50" charset="-128"/>
                          <a:ea typeface="Meiryo UI" panose="020B0604030504040204" pitchFamily="50" charset="-128"/>
                        </a:rPr>
                        <a:t>→大阪進出企業に対し、進出にかかる初期費用等を補助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●地方税の軽減制度を検討中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0739856"/>
                  </a:ext>
                </a:extLst>
              </a:tr>
            </a:tbl>
          </a:graphicData>
        </a:graphic>
      </p:graphicFrame>
      <p:sp>
        <p:nvSpPr>
          <p:cNvPr id="8" name="テキスト ボックス 7"/>
          <p:cNvSpPr txBox="1">
            <a:spLocks noChangeArrowheads="1"/>
          </p:cNvSpPr>
          <p:nvPr/>
        </p:nvSpPr>
        <p:spPr bwMode="auto">
          <a:xfrm>
            <a:off x="764460" y="55369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金融系企業・フィンテック企業誘致に向けた取組み　　　　　　 　</a:t>
            </a:r>
          </a:p>
        </p:txBody>
      </p:sp>
      <p:sp>
        <p:nvSpPr>
          <p:cNvPr id="10" name="正方形/長方形 9"/>
          <p:cNvSpPr/>
          <p:nvPr/>
        </p:nvSpPr>
        <p:spPr>
          <a:xfrm>
            <a:off x="492398" y="162602"/>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（２）スタートアップおよび地域活性化のための多様な資金調達の促進 </a:t>
            </a:r>
          </a:p>
        </p:txBody>
      </p:sp>
      <p:sp>
        <p:nvSpPr>
          <p:cNvPr id="11" name="角丸四角形 10"/>
          <p:cNvSpPr/>
          <p:nvPr/>
        </p:nvSpPr>
        <p:spPr>
          <a:xfrm>
            <a:off x="1272766" y="221006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6" name="角丸四角形 15"/>
          <p:cNvSpPr/>
          <p:nvPr/>
        </p:nvSpPr>
        <p:spPr>
          <a:xfrm>
            <a:off x="1272766" y="41781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3" name="正方形/長方形 12"/>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2351537844"/>
              </p:ext>
            </p:extLst>
          </p:nvPr>
        </p:nvGraphicFramePr>
        <p:xfrm>
          <a:off x="770835" y="4672476"/>
          <a:ext cx="10952592" cy="2153205"/>
        </p:xfrm>
        <a:graphic>
          <a:graphicData uri="http://schemas.openxmlformats.org/drawingml/2006/table">
            <a:tbl>
              <a:tblPr firstRow="1" bandRow="1">
                <a:tableStyleId>{5C22544A-7EE6-4342-B048-85BDC9FD1C3A}</a:tableStyleId>
              </a:tblPr>
              <a:tblGrid>
                <a:gridCol w="3214311">
                  <a:extLst>
                    <a:ext uri="{9D8B030D-6E8A-4147-A177-3AD203B41FA5}">
                      <a16:colId xmlns:a16="http://schemas.microsoft.com/office/drawing/2014/main" val="1775291035"/>
                    </a:ext>
                  </a:extLst>
                </a:gridCol>
                <a:gridCol w="1119117">
                  <a:extLst>
                    <a:ext uri="{9D8B030D-6E8A-4147-A177-3AD203B41FA5}">
                      <a16:colId xmlns:a16="http://schemas.microsoft.com/office/drawing/2014/main" val="3213052032"/>
                    </a:ext>
                  </a:extLst>
                </a:gridCol>
                <a:gridCol w="6619164">
                  <a:extLst>
                    <a:ext uri="{9D8B030D-6E8A-4147-A177-3AD203B41FA5}">
                      <a16:colId xmlns:a16="http://schemas.microsoft.com/office/drawing/2014/main" val="3192314782"/>
                    </a:ext>
                  </a:extLst>
                </a:gridCol>
              </a:tblGrid>
              <a:tr h="306450">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18179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noProof="0" dirty="0" smtClean="0">
                          <a:solidFill>
                            <a:schemeClr val="dk1"/>
                          </a:solidFill>
                          <a:latin typeface="Meiryo UI" panose="020B0604030504040204" pitchFamily="50" charset="-128"/>
                          <a:ea typeface="Meiryo UI" panose="020B0604030504040204" pitchFamily="50" charset="-128"/>
                          <a:cs typeface="+mn-cs"/>
                        </a:rPr>
                        <a:t>スタートアップと企業・ベンチャーキャピタル</a:t>
                      </a:r>
                      <a:r>
                        <a:rPr kumimoji="1" lang="en-US" altLang="ja-JP" sz="1400" kern="1200" noProof="0" dirty="0" smtClean="0">
                          <a:solidFill>
                            <a:schemeClr val="dk1"/>
                          </a:solidFill>
                          <a:latin typeface="Meiryo UI" panose="020B0604030504040204" pitchFamily="50" charset="-128"/>
                          <a:ea typeface="Meiryo UI" panose="020B0604030504040204" pitchFamily="50" charset="-128"/>
                          <a:cs typeface="+mn-cs"/>
                        </a:rPr>
                        <a:t>(VC)</a:t>
                      </a:r>
                      <a:r>
                        <a:rPr kumimoji="1" lang="ja-JP" altLang="en-US" sz="1400" kern="1200" noProof="0" dirty="0" smtClean="0">
                          <a:solidFill>
                            <a:schemeClr val="dk1"/>
                          </a:solidFill>
                          <a:latin typeface="Meiryo UI" panose="020B0604030504040204" pitchFamily="50" charset="-128"/>
                          <a:ea typeface="Meiryo UI" panose="020B0604030504040204" pitchFamily="50" charset="-128"/>
                          <a:cs typeface="+mn-cs"/>
                        </a:rPr>
                        <a:t>等との出会いの場の創出</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noProof="0" dirty="0" smtClean="0">
                          <a:solidFill>
                            <a:schemeClr val="dk1"/>
                          </a:solidFill>
                          <a:latin typeface="Meiryo UI" panose="020B0604030504040204" pitchFamily="50" charset="-128"/>
                          <a:ea typeface="Meiryo UI" panose="020B0604030504040204" pitchFamily="50" charset="-128"/>
                          <a:cs typeface="+mn-cs"/>
                        </a:rPr>
                        <a:t>国内外の</a:t>
                      </a:r>
                      <a:r>
                        <a:rPr kumimoji="1" lang="en-US" altLang="ja-JP" sz="1100" kern="1200" noProof="0" dirty="0" smtClean="0">
                          <a:solidFill>
                            <a:schemeClr val="dk1"/>
                          </a:solidFill>
                          <a:latin typeface="Meiryo UI" panose="020B0604030504040204" pitchFamily="50" charset="-128"/>
                          <a:ea typeface="Meiryo UI" panose="020B0604030504040204" pitchFamily="50" charset="-128"/>
                          <a:cs typeface="+mn-cs"/>
                        </a:rPr>
                        <a:t>VC</a:t>
                      </a:r>
                      <a:r>
                        <a:rPr kumimoji="1" lang="ja-JP" altLang="en-US" sz="1100" kern="1200" noProof="0" dirty="0" err="1" smtClean="0">
                          <a:solidFill>
                            <a:schemeClr val="dk1"/>
                          </a:solidFill>
                          <a:latin typeface="Meiryo UI" panose="020B0604030504040204" pitchFamily="50" charset="-128"/>
                          <a:ea typeface="Meiryo UI" panose="020B0604030504040204" pitchFamily="50" charset="-128"/>
                          <a:cs typeface="+mn-cs"/>
                        </a:rPr>
                        <a:t>を招へい</a:t>
                      </a:r>
                      <a:r>
                        <a:rPr kumimoji="1" lang="ja-JP" altLang="en-US" sz="1100" kern="1200" noProof="0" dirty="0" smtClean="0">
                          <a:solidFill>
                            <a:schemeClr val="dk1"/>
                          </a:solidFill>
                          <a:latin typeface="Meiryo UI" panose="020B0604030504040204" pitchFamily="50" charset="-128"/>
                          <a:ea typeface="Meiryo UI" panose="020B0604030504040204" pitchFamily="50" charset="-128"/>
                          <a:cs typeface="+mn-cs"/>
                        </a:rPr>
                        <a:t>したアクセラレーションプログラムやピッチイベントの開催等により、スタートアップ企業と</a:t>
                      </a:r>
                      <a:r>
                        <a:rPr kumimoji="1" lang="en-US" altLang="ja-JP" sz="1100" kern="1200" noProof="0" dirty="0" smtClean="0">
                          <a:solidFill>
                            <a:schemeClr val="dk1"/>
                          </a:solidFill>
                          <a:latin typeface="Meiryo UI" panose="020B0604030504040204" pitchFamily="50" charset="-128"/>
                          <a:ea typeface="Meiryo UI" panose="020B0604030504040204" pitchFamily="50" charset="-128"/>
                          <a:cs typeface="+mn-cs"/>
                        </a:rPr>
                        <a:t>VC</a:t>
                      </a:r>
                      <a:r>
                        <a:rPr kumimoji="1" lang="ja-JP" altLang="en-US" sz="1100" kern="1200" noProof="0" dirty="0" smtClean="0">
                          <a:solidFill>
                            <a:schemeClr val="dk1"/>
                          </a:solidFill>
                          <a:latin typeface="Meiryo UI" panose="020B0604030504040204" pitchFamily="50" charset="-128"/>
                          <a:ea typeface="Meiryo UI" panose="020B0604030504040204" pitchFamily="50" charset="-128"/>
                          <a:cs typeface="+mn-cs"/>
                        </a:rPr>
                        <a:t>の出会いの場を創出</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kern="1200" noProof="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大阪府・市</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民間</a:t>
                      </a:r>
                      <a:endParaRPr kumimoji="1" lang="en-US" altLang="ja-JP" sz="1400"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a:solidFill>
                            <a:schemeClr val="tx1"/>
                          </a:solidFill>
                          <a:latin typeface="Meiryo UI" panose="020B0604030504040204" pitchFamily="50" charset="-128"/>
                          <a:ea typeface="Meiryo UI" panose="020B0604030504040204" pitchFamily="50" charset="-128"/>
                          <a:cs typeface="+mn-cs"/>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●スタートアップイベントの開催・参加、アクセラレーションプログラムの提供、スタートアップと投資家等のマッチング、インキュベーション施設の運営など（府市・民間・経済界）</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Hack Osaka</a:t>
                      </a:r>
                      <a:r>
                        <a:rPr kumimoji="1" lang="ja-JP" altLang="en-US" sz="1100" baseline="0" dirty="0" smtClean="0">
                          <a:solidFill>
                            <a:schemeClr val="tx1"/>
                          </a:solidFill>
                          <a:latin typeface="Meiryo UI" panose="020B0604030504040204" pitchFamily="50" charset="-128"/>
                          <a:ea typeface="Meiryo UI" panose="020B0604030504040204" pitchFamily="50" charset="-128"/>
                        </a:rPr>
                        <a:t> </a:t>
                      </a:r>
                      <a:r>
                        <a:rPr kumimoji="1" lang="en-US" altLang="ja-JP" sz="1100" baseline="0" dirty="0" smtClean="0">
                          <a:solidFill>
                            <a:schemeClr val="tx1"/>
                          </a:solidFill>
                          <a:latin typeface="Meiryo UI" panose="020B0604030504040204" pitchFamily="50" charset="-128"/>
                          <a:ea typeface="Meiryo UI" panose="020B0604030504040204" pitchFamily="50" charset="-128"/>
                        </a:rPr>
                        <a:t>2023</a:t>
                      </a:r>
                      <a:r>
                        <a:rPr kumimoji="1" lang="ja-JP" altLang="en-US" sz="1100" baseline="0" dirty="0" smtClean="0">
                          <a:solidFill>
                            <a:schemeClr val="tx1"/>
                          </a:solidFill>
                          <a:latin typeface="Meiryo UI" panose="020B0604030504040204" pitchFamily="50" charset="-128"/>
                          <a:ea typeface="Meiryo UI" panose="020B0604030504040204" pitchFamily="50" charset="-128"/>
                        </a:rPr>
                        <a:t>において「フィンテック」をテーマの一つとしたピッチコンテストを実施</a:t>
                      </a:r>
                      <a:r>
                        <a:rPr kumimoji="1" lang="en-US" altLang="ja-JP" sz="1100" baseline="0" dirty="0" smtClean="0">
                          <a:solidFill>
                            <a:schemeClr val="tx1"/>
                          </a:solidFill>
                          <a:latin typeface="Meiryo UI" panose="020B0604030504040204" pitchFamily="50" charset="-128"/>
                          <a:ea typeface="Meiryo UI" panose="020B0604030504040204" pitchFamily="50" charset="-128"/>
                        </a:rPr>
                        <a:t>【2023/2】</a:t>
                      </a:r>
                      <a:endParaRPr kumimoji="1" lang="ja-JP" altLang="en-US" sz="110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eiryo UI" panose="020B0604030504040204" pitchFamily="50" charset="-128"/>
                          <a:ea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rPr>
                        <a:t>OSAP</a:t>
                      </a:r>
                      <a:r>
                        <a:rPr kumimoji="1" lang="ja-JP" altLang="en-US" sz="1100" dirty="0" err="1"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SIO</a:t>
                      </a:r>
                      <a:r>
                        <a:rPr kumimoji="1" lang="ja-JP" altLang="en-US" sz="1100" dirty="0" err="1"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Rising!</a:t>
                      </a:r>
                      <a:r>
                        <a:rPr kumimoji="1" lang="ja-JP" altLang="en-US" sz="1100" dirty="0" smtClean="0">
                          <a:solidFill>
                            <a:schemeClr val="tx1"/>
                          </a:solidFill>
                          <a:latin typeface="Meiryo UI" panose="020B0604030504040204" pitchFamily="50" charset="-128"/>
                          <a:ea typeface="Meiryo UI" panose="020B0604030504040204" pitchFamily="50" charset="-128"/>
                        </a:rPr>
                        <a:t>等のアクセラレーションプログラム等を実施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●スタートアップ資金調達促進事業（府）</a:t>
                      </a:r>
                      <a:r>
                        <a:rPr kumimoji="1" lang="en-US" altLang="ja-JP" sz="1400" kern="1200" dirty="0" smtClean="0">
                          <a:solidFill>
                            <a:schemeClr val="tx1"/>
                          </a:solidFill>
                          <a:latin typeface="Meiryo UI" panose="020B0604030504040204" pitchFamily="50" charset="-128"/>
                          <a:ea typeface="Meiryo UI" panose="020B0604030504040204" pitchFamily="50" charset="-128"/>
                          <a:cs typeface="+mn-cs"/>
                        </a:rPr>
                        <a:t>【2022</a:t>
                      </a: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年度</a:t>
                      </a:r>
                      <a:r>
                        <a:rPr kumimoji="1" lang="en-US" altLang="ja-JP" sz="1400" kern="1200" dirty="0" smtClean="0">
                          <a:solidFill>
                            <a:schemeClr val="tx1"/>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→スタートアップ企業と</a:t>
                      </a:r>
                      <a:r>
                        <a:rPr kumimoji="1" lang="en-US" altLang="ja-JP" sz="1100" dirty="0" smtClean="0">
                          <a:solidFill>
                            <a:schemeClr val="tx1"/>
                          </a:solidFill>
                          <a:latin typeface="Meiryo UI" panose="020B0604030504040204" pitchFamily="50" charset="-128"/>
                          <a:ea typeface="Meiryo UI" panose="020B0604030504040204" pitchFamily="50" charset="-128"/>
                        </a:rPr>
                        <a:t>VC/CVC</a:t>
                      </a:r>
                      <a:r>
                        <a:rPr kumimoji="1" lang="ja-JP" altLang="en-US" sz="1100" dirty="0" smtClean="0">
                          <a:solidFill>
                            <a:schemeClr val="tx1"/>
                          </a:solidFill>
                          <a:latin typeface="Meiryo UI" panose="020B0604030504040204" pitchFamily="50" charset="-128"/>
                          <a:ea typeface="Meiryo UI" panose="020B0604030504040204" pitchFamily="50" charset="-128"/>
                        </a:rPr>
                        <a:t>の出会いの場となるイベント等を実施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32308226"/>
                  </a:ext>
                </a:extLst>
              </a:tr>
            </a:tbl>
          </a:graphicData>
        </a:graphic>
      </p:graphicFrame>
      <p:sp>
        <p:nvSpPr>
          <p:cNvPr id="12" name="テキスト ボックス 11"/>
          <p:cNvSpPr txBox="1">
            <a:spLocks noChangeArrowheads="1"/>
          </p:cNvSpPr>
          <p:nvPr/>
        </p:nvSpPr>
        <p:spPr bwMode="auto">
          <a:xfrm>
            <a:off x="703470" y="4353348"/>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スタートアップに対するさらなる投資促進に向けた支援　　　　　　 　</a:t>
            </a:r>
          </a:p>
        </p:txBody>
      </p:sp>
      <p:grpSp>
        <p:nvGrpSpPr>
          <p:cNvPr id="15" name="グループ化 14"/>
          <p:cNvGrpSpPr/>
          <p:nvPr/>
        </p:nvGrpSpPr>
        <p:grpSpPr>
          <a:xfrm>
            <a:off x="1302443" y="6592136"/>
            <a:ext cx="1567217" cy="204718"/>
            <a:chOff x="1323836" y="3862315"/>
            <a:chExt cx="1567217" cy="204718"/>
          </a:xfrm>
        </p:grpSpPr>
        <p:sp>
          <p:nvSpPr>
            <p:cNvPr id="17" name="角丸四角形 16"/>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8" name="角丸四角形 17"/>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Tree>
    <p:extLst>
      <p:ext uri="{BB962C8B-B14F-4D97-AF65-F5344CB8AC3E}">
        <p14:creationId xmlns:p14="http://schemas.microsoft.com/office/powerpoint/2010/main" val="3594951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22" name="コンテンツ プレースホルダー 6"/>
          <p:cNvGraphicFramePr>
            <a:graphicFrameLocks/>
          </p:cNvGraphicFramePr>
          <p:nvPr>
            <p:extLst>
              <p:ext uri="{D42A27DB-BD31-4B8C-83A1-F6EECF244321}">
                <p14:modId xmlns:p14="http://schemas.microsoft.com/office/powerpoint/2010/main" val="3903952877"/>
              </p:ext>
            </p:extLst>
          </p:nvPr>
        </p:nvGraphicFramePr>
        <p:xfrm>
          <a:off x="710874" y="695382"/>
          <a:ext cx="10952592" cy="5696823"/>
        </p:xfrm>
        <a:graphic>
          <a:graphicData uri="http://schemas.openxmlformats.org/drawingml/2006/table">
            <a:tbl>
              <a:tblPr firstRow="1" bandRow="1">
                <a:tableStyleId>{5C22544A-7EE6-4342-B048-85BDC9FD1C3A}</a:tableStyleId>
              </a:tblPr>
              <a:tblGrid>
                <a:gridCol w="3378084">
                  <a:extLst>
                    <a:ext uri="{9D8B030D-6E8A-4147-A177-3AD203B41FA5}">
                      <a16:colId xmlns:a16="http://schemas.microsoft.com/office/drawing/2014/main" val="1775291035"/>
                    </a:ext>
                  </a:extLst>
                </a:gridCol>
                <a:gridCol w="1405720">
                  <a:extLst>
                    <a:ext uri="{9D8B030D-6E8A-4147-A177-3AD203B41FA5}">
                      <a16:colId xmlns:a16="http://schemas.microsoft.com/office/drawing/2014/main" val="3213052032"/>
                    </a:ext>
                  </a:extLst>
                </a:gridCol>
                <a:gridCol w="6168788">
                  <a:extLst>
                    <a:ext uri="{9D8B030D-6E8A-4147-A177-3AD203B41FA5}">
                      <a16:colId xmlns:a16="http://schemas.microsoft.com/office/drawing/2014/main" val="3192314782"/>
                    </a:ext>
                  </a:extLst>
                </a:gridCol>
              </a:tblGrid>
              <a:tr h="276667">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988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スタートアップや支援策等に関する情報プラットフォームの整備・拡充及びイベント開催等による国内外への</a:t>
                      </a:r>
                      <a:r>
                        <a:rPr lang="ja-JP" altLang="en-US" sz="1400" dirty="0" smtClean="0">
                          <a:solidFill>
                            <a:schemeClr val="tx1"/>
                          </a:solidFill>
                          <a:latin typeface="Meiryo UI" panose="020B0604030504040204" pitchFamily="50" charset="-128"/>
                          <a:ea typeface="Meiryo UI" panose="020B0604030504040204" pitchFamily="50" charset="-128"/>
                        </a:rPr>
                        <a:t>プロモーション</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在阪スタートアップや支援策を網羅した情報プラットフォームの整備・拡充を進めるとともに、イベントの開催等により投資魅力としての在阪スタートアップを国内外へプロモーション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p>
                  </a:txBody>
                  <a:tcPr>
                    <a:lnB w="12700" cap="flat" cmpd="sng" algn="ctr">
                      <a:solidFill>
                        <a:schemeClr val="bg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●関西広域連合ポータルサイト「関西スタートアップエコシステム」において情報プラットフォームを</a:t>
                      </a:r>
                      <a:r>
                        <a:rPr kumimoji="1" lang="ja-JP" altLang="en-US" sz="1400" dirty="0" smtClean="0">
                          <a:solidFill>
                            <a:schemeClr val="tx1"/>
                          </a:solidFill>
                          <a:latin typeface="Meiryo UI" panose="020B0604030504040204" pitchFamily="50" charset="-128"/>
                          <a:ea typeface="Meiryo UI" panose="020B0604030504040204" pitchFamily="50" charset="-128"/>
                        </a:rPr>
                        <a:t>整備</a:t>
                      </a:r>
                      <a:r>
                        <a:rPr kumimoji="1" lang="zh-TW" altLang="en-US" sz="1400" dirty="0" smtClean="0">
                          <a:solidFill>
                            <a:schemeClr val="tx1"/>
                          </a:solidFill>
                          <a:latin typeface="Meiryo UI" panose="020B0604030504040204" pitchFamily="50" charset="-128"/>
                          <a:ea typeface="Meiryo UI" panose="020B0604030504040204" pitchFamily="50" charset="-128"/>
                        </a:rPr>
                        <a:t>（関西広域連合）</a:t>
                      </a:r>
                      <a:r>
                        <a:rPr kumimoji="1" lang="en-US" altLang="ja-JP" sz="1400" dirty="0" smtClean="0">
                          <a:solidFill>
                            <a:schemeClr val="tx1"/>
                          </a:solidFill>
                          <a:latin typeface="Meiryo UI" panose="020B0604030504040204" pitchFamily="50" charset="-128"/>
                          <a:ea typeface="Meiryo UI" panose="020B0604030504040204" pitchFamily="50" charset="-128"/>
                        </a:rPr>
                        <a:t>【2021/11</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latin typeface="Meiryo UI" panose="020B0604030504040204" pitchFamily="50" charset="-128"/>
                          <a:ea typeface="Meiryo UI" panose="020B0604030504040204" pitchFamily="50" charset="-128"/>
                          <a:cs typeface="+mn-cs"/>
                        </a:rPr>
                        <a:t>●スタートアップイベントの開催・参加、アクセラレーションプログラムの提供、スタートアップと投資家等のマッチング、インキュベーション施設の運営など（府市・民間・経済界）</a:t>
                      </a:r>
                      <a:r>
                        <a:rPr kumimoji="1" lang="ja-JP" altLang="en-US" sz="1400" kern="1200" dirty="0" smtClean="0">
                          <a:solidFill>
                            <a:schemeClr val="tx1"/>
                          </a:solidFill>
                          <a:latin typeface="Meiryo UI" panose="020B0604030504040204" pitchFamily="50" charset="-128"/>
                          <a:ea typeface="Meiryo UI" panose="020B0604030504040204" pitchFamily="50" charset="-128"/>
                          <a:cs typeface="+mn-cs"/>
                        </a:rPr>
                        <a:t>（再掲）</a:t>
                      </a:r>
                      <a:endParaRPr kumimoji="1" lang="en-US" altLang="ja-JP" sz="1400" kern="1200" dirty="0" smtClean="0">
                        <a:solidFill>
                          <a:schemeClr val="dk1"/>
                        </a:solidFill>
                        <a:latin typeface="Meiryo UI" panose="020B0604030504040204" pitchFamily="50" charset="-128"/>
                        <a:ea typeface="Meiryo UI" panose="020B0604030504040204" pitchFamily="50" charset="-128"/>
                        <a:cs typeface="+mn-cs"/>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39258951"/>
                  </a:ext>
                </a:extLst>
              </a:tr>
              <a:tr h="11553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「規制のサンドボックス制度」の活用促進（金融サービス等実証実験の支援</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「規制のサンドボックス制度」活用企業を掘り起こし、実証実験に必要な予備調査やコンサルティング費用等を補助</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●規制のサンドボックス調査の実施・公表（府市）</a:t>
                      </a:r>
                      <a:r>
                        <a:rPr kumimoji="1" lang="en-US" altLang="ja-JP" sz="1400" dirty="0" smtClean="0">
                          <a:latin typeface="Meiryo UI" panose="020B0604030504040204" pitchFamily="50" charset="-128"/>
                          <a:ea typeface="Meiryo UI" panose="020B0604030504040204" pitchFamily="50" charset="-128"/>
                        </a:rPr>
                        <a:t>【2022/8】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→諸外国におけるレギュラトリー・サンドボックスの制度についての比較調査、スタートアップ等海外企業のニーズ調査、国際金融都市大阪におけるレギュラトリー・サンドボックス（考察）</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99808432"/>
                  </a:ext>
                </a:extLst>
              </a:tr>
              <a:tr h="988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テーマを特化した官民連携によるベンチャーファンドの組成・</a:t>
                      </a:r>
                      <a:r>
                        <a:rPr lang="ja-JP" altLang="en-US" sz="1400" dirty="0" smtClean="0">
                          <a:solidFill>
                            <a:schemeClr val="tx1"/>
                          </a:solidFill>
                          <a:latin typeface="Meiryo UI" panose="020B0604030504040204" pitchFamily="50" charset="-128"/>
                          <a:ea typeface="Meiryo UI" panose="020B0604030504040204" pitchFamily="50" charset="-128"/>
                        </a:rPr>
                        <a:t>運用</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大阪に強みのある産業分野に特化したベンチャーファンドの組成に向けた検討や官民による既存ファンドの運用による資金調達の円滑化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●各種官民ファンドの組成・運用（府・市・民間）</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94943880"/>
                  </a:ext>
                </a:extLst>
              </a:tr>
              <a:tr h="988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税制や規制緩和に関する国への働きかけ</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（オープンイノベーション促進税制やエンジェル税制における拡充等</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オープンイノベーション促進税制やエンジェル税制の対象拡大など制度拡充について国に働きかけ</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a:solidFill>
                            <a:schemeClr val="tx1"/>
                          </a:solidFill>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スタートアップの資金調達の多様化の促進に向けた税制措置や規制緩和等を国に要望（府市）</a:t>
                      </a:r>
                      <a:r>
                        <a:rPr lang="en-US" altLang="ja-JP"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2022/5】</a:t>
                      </a:r>
                      <a:r>
                        <a:rPr kumimoji="1" lang="ja-JP" altLang="en-US" sz="1400" dirty="0" err="1"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（経済界）</a:t>
                      </a:r>
                      <a:r>
                        <a:rPr kumimoji="1" lang="en-US" altLang="ja-JP" sz="1400" dirty="0" smtClean="0">
                          <a:solidFill>
                            <a:schemeClr val="tx1"/>
                          </a:solidFill>
                          <a:latin typeface="Meiryo UI" panose="020B0604030504040204" pitchFamily="50" charset="-128"/>
                          <a:ea typeface="Meiryo UI" panose="020B0604030504040204" pitchFamily="50" charset="-128"/>
                        </a:rPr>
                        <a:t>【2022/9】</a:t>
                      </a:r>
                    </a:p>
                    <a:p>
                      <a:r>
                        <a:rPr kumimoji="1" lang="ja-JP" altLang="en-US" sz="1100" dirty="0" smtClean="0">
                          <a:solidFill>
                            <a:schemeClr val="tx1"/>
                          </a:solidFill>
                          <a:latin typeface="Meiryo UI" panose="020B0604030504040204" pitchFamily="50" charset="-128"/>
                          <a:ea typeface="Meiryo UI" panose="020B0604030504040204" pitchFamily="50" charset="-128"/>
                        </a:rPr>
                        <a:t>→オープンイノベーション促進税制やエンジェル税制の対象拡大など制度拡充について国に働きかけ（府市）</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77583077"/>
                  </a:ext>
                </a:extLst>
              </a:tr>
            </a:tbl>
          </a:graphicData>
        </a:graphic>
      </p:graphicFrame>
      <p:grpSp>
        <p:nvGrpSpPr>
          <p:cNvPr id="50" name="グループ化 49"/>
          <p:cNvGrpSpPr/>
          <p:nvPr/>
        </p:nvGrpSpPr>
        <p:grpSpPr>
          <a:xfrm>
            <a:off x="1293660" y="2273744"/>
            <a:ext cx="1567217" cy="204718"/>
            <a:chOff x="1323836" y="3862315"/>
            <a:chExt cx="1567217" cy="204718"/>
          </a:xfrm>
        </p:grpSpPr>
        <p:sp>
          <p:nvSpPr>
            <p:cNvPr id="51" name="角丸四角形 50"/>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52" name="角丸四角形 51"/>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11" name="角丸四角形 10"/>
          <p:cNvSpPr/>
          <p:nvPr/>
        </p:nvSpPr>
        <p:spPr>
          <a:xfrm>
            <a:off x="1293660" y="337585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2" name="角丸四角形 11"/>
          <p:cNvSpPr/>
          <p:nvPr/>
        </p:nvSpPr>
        <p:spPr>
          <a:xfrm>
            <a:off x="2026090" y="468020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5" name="角丸四角形 14"/>
          <p:cNvSpPr/>
          <p:nvPr/>
        </p:nvSpPr>
        <p:spPr>
          <a:xfrm>
            <a:off x="3056159" y="610617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826949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679656848"/>
              </p:ext>
            </p:extLst>
          </p:nvPr>
        </p:nvGraphicFramePr>
        <p:xfrm>
          <a:off x="751982" y="1147199"/>
          <a:ext cx="10971445" cy="1694183"/>
        </p:xfrm>
        <a:graphic>
          <a:graphicData uri="http://schemas.openxmlformats.org/drawingml/2006/table">
            <a:tbl>
              <a:tblPr firstRow="1" bandRow="1">
                <a:tableStyleId>{5C22544A-7EE6-4342-B048-85BDC9FD1C3A}</a:tableStyleId>
              </a:tblPr>
              <a:tblGrid>
                <a:gridCol w="3192222">
                  <a:extLst>
                    <a:ext uri="{9D8B030D-6E8A-4147-A177-3AD203B41FA5}">
                      <a16:colId xmlns:a16="http://schemas.microsoft.com/office/drawing/2014/main" val="1775291035"/>
                    </a:ext>
                  </a:extLst>
                </a:gridCol>
                <a:gridCol w="1433015">
                  <a:extLst>
                    <a:ext uri="{9D8B030D-6E8A-4147-A177-3AD203B41FA5}">
                      <a16:colId xmlns:a16="http://schemas.microsoft.com/office/drawing/2014/main" val="3213052032"/>
                    </a:ext>
                  </a:extLst>
                </a:gridCol>
                <a:gridCol w="6346208">
                  <a:extLst>
                    <a:ext uri="{9D8B030D-6E8A-4147-A177-3AD203B41FA5}">
                      <a16:colId xmlns:a16="http://schemas.microsoft.com/office/drawing/2014/main" val="3192314782"/>
                    </a:ext>
                  </a:extLst>
                </a:gridCol>
              </a:tblGrid>
              <a:tr h="414023">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997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IPO</a:t>
                      </a:r>
                      <a:r>
                        <a:rPr lang="ja-JP" altLang="en-US" sz="1400" dirty="0">
                          <a:solidFill>
                            <a:schemeClr val="tx1"/>
                          </a:solidFill>
                          <a:latin typeface="Meiryo UI" panose="020B0604030504040204" pitchFamily="50" charset="-128"/>
                          <a:ea typeface="Meiryo UI" panose="020B0604030504040204" pitchFamily="50" charset="-128"/>
                        </a:rPr>
                        <a:t>の</a:t>
                      </a:r>
                      <a:r>
                        <a:rPr lang="ja-JP" altLang="en-US" sz="1400" dirty="0" smtClean="0">
                          <a:solidFill>
                            <a:schemeClr val="tx1"/>
                          </a:solidFill>
                          <a:latin typeface="Meiryo UI" panose="020B0604030504040204" pitchFamily="50" charset="-128"/>
                          <a:ea typeface="Meiryo UI" panose="020B0604030504040204" pitchFamily="50" charset="-128"/>
                        </a:rPr>
                        <a:t>支援</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相談窓口の設置や、官民連携したセミナーの開催、個別支援などによりスタートアップの</a:t>
                      </a:r>
                      <a:r>
                        <a:rPr kumimoji="1" lang="en-US" altLang="ja-JP" sz="1100" dirty="0" smtClean="0">
                          <a:solidFill>
                            <a:schemeClr val="tx1"/>
                          </a:solidFill>
                          <a:latin typeface="Meiryo UI" panose="020B0604030504040204" pitchFamily="50" charset="-128"/>
                          <a:ea typeface="Meiryo UI" panose="020B0604030504040204" pitchFamily="50" charset="-128"/>
                        </a:rPr>
                        <a:t>IPO</a:t>
                      </a:r>
                      <a:r>
                        <a:rPr kumimoji="1" lang="ja-JP" altLang="en-US" sz="1100" dirty="0" smtClean="0">
                          <a:solidFill>
                            <a:schemeClr val="tx1"/>
                          </a:solidFill>
                          <a:latin typeface="Meiryo UI" panose="020B0604030504040204" pitchFamily="50" charset="-128"/>
                          <a:ea typeface="Meiryo UI" panose="020B0604030504040204" pitchFamily="50" charset="-128"/>
                        </a:rPr>
                        <a:t>を促進</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民間</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取引所</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●大阪</a:t>
                      </a:r>
                      <a:r>
                        <a:rPr kumimoji="1" lang="en-US" altLang="ja-JP" sz="1400" dirty="0" smtClean="0">
                          <a:solidFill>
                            <a:schemeClr val="tx1"/>
                          </a:solidFill>
                          <a:latin typeface="Meiryo UI" panose="020B0604030504040204" pitchFamily="50" charset="-128"/>
                          <a:ea typeface="Meiryo UI" panose="020B0604030504040204" pitchFamily="50" charset="-128"/>
                        </a:rPr>
                        <a:t>IPO</a:t>
                      </a:r>
                      <a:r>
                        <a:rPr kumimoji="1" lang="ja-JP" altLang="en-US" sz="1400" dirty="0" smtClean="0">
                          <a:solidFill>
                            <a:schemeClr val="tx1"/>
                          </a:solidFill>
                          <a:latin typeface="Meiryo UI" panose="020B0604030504040204" pitchFamily="50" charset="-128"/>
                          <a:ea typeface="Meiryo UI" panose="020B0604030504040204" pitchFamily="50" charset="-128"/>
                        </a:rPr>
                        <a:t>センターの設置（取引所）</a:t>
                      </a:r>
                      <a:r>
                        <a:rPr kumimoji="1" lang="en-US" altLang="ja-JP" sz="1400" dirty="0" smtClean="0">
                          <a:solidFill>
                            <a:schemeClr val="tx1"/>
                          </a:solidFill>
                          <a:latin typeface="Meiryo UI" panose="020B0604030504040204" pitchFamily="50" charset="-128"/>
                          <a:ea typeface="Meiryo UI" panose="020B0604030504040204" pitchFamily="50" charset="-128"/>
                        </a:rPr>
                        <a:t>【2022/4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●大阪スタートアップ成長支援塾の開催（取引所・府市）</a:t>
                      </a:r>
                      <a:r>
                        <a:rPr kumimoji="1" lang="en-US" altLang="ja-JP" sz="1400" dirty="0" smtClean="0">
                          <a:solidFill>
                            <a:schemeClr val="tx1"/>
                          </a:solidFill>
                          <a:latin typeface="Meiryo UI" panose="020B0604030504040204" pitchFamily="50" charset="-128"/>
                          <a:ea typeface="Meiryo UI" panose="020B0604030504040204" pitchFamily="50" charset="-128"/>
                        </a:rPr>
                        <a:t>【2023/1</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→スタートアップ企業</a:t>
                      </a:r>
                      <a:r>
                        <a:rPr kumimoji="1" lang="en-US" altLang="ja-JP" sz="1100" dirty="0" smtClean="0">
                          <a:solidFill>
                            <a:schemeClr val="tx1"/>
                          </a:solidFill>
                          <a:latin typeface="Meiryo UI" panose="020B0604030504040204" pitchFamily="50" charset="-128"/>
                          <a:ea typeface="Meiryo UI" panose="020B0604030504040204" pitchFamily="50" charset="-128"/>
                        </a:rPr>
                        <a:t>15</a:t>
                      </a:r>
                      <a:r>
                        <a:rPr kumimoji="1" lang="ja-JP" altLang="en-US" sz="1100" dirty="0" smtClean="0">
                          <a:solidFill>
                            <a:schemeClr val="tx1"/>
                          </a:solidFill>
                          <a:latin typeface="Meiryo UI" panose="020B0604030504040204" pitchFamily="50" charset="-128"/>
                          <a:ea typeface="Meiryo UI" panose="020B0604030504040204" pitchFamily="50" charset="-128"/>
                        </a:rPr>
                        <a:t>社に対し、資金調達から企業の成長戦略（</a:t>
                      </a:r>
                      <a:r>
                        <a:rPr kumimoji="1" lang="en-US" altLang="ja-JP" sz="1100" dirty="0" smtClean="0">
                          <a:solidFill>
                            <a:schemeClr val="tx1"/>
                          </a:solidFill>
                          <a:latin typeface="Meiryo UI" panose="020B0604030504040204" pitchFamily="50" charset="-128"/>
                          <a:ea typeface="Meiryo UI" panose="020B0604030504040204" pitchFamily="50" charset="-128"/>
                        </a:rPr>
                        <a:t>IPO</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M</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A</a:t>
                      </a:r>
                      <a:r>
                        <a:rPr kumimoji="1" lang="ja-JP" altLang="en-US" sz="1100" dirty="0" smtClean="0">
                          <a:solidFill>
                            <a:schemeClr val="tx1"/>
                          </a:solidFill>
                          <a:latin typeface="Meiryo UI" panose="020B0604030504040204" pitchFamily="50" charset="-128"/>
                          <a:ea typeface="Meiryo UI" panose="020B0604030504040204" pitchFamily="50" charset="-128"/>
                        </a:rPr>
                        <a:t>）まで企業価値向上などを</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テーマに体系的に学ぶことができるプログラムを提供</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J-Startup KANSAI</a:t>
                      </a:r>
                      <a:r>
                        <a:rPr kumimoji="1" lang="ja-JP" altLang="en-US" sz="1400" dirty="0" err="1"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大阪スタートアップ・エコシステムコンソーシアム等への参画（民間）</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3221611"/>
                  </a:ext>
                </a:extLst>
              </a:tr>
            </a:tbl>
          </a:graphicData>
        </a:graphic>
      </p:graphicFrame>
      <p:sp>
        <p:nvSpPr>
          <p:cNvPr id="23" name="正方形/長方形 22"/>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2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角丸四角形 7"/>
          <p:cNvSpPr/>
          <p:nvPr/>
        </p:nvSpPr>
        <p:spPr>
          <a:xfrm>
            <a:off x="2197606" y="228015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4033071078"/>
              </p:ext>
            </p:extLst>
          </p:nvPr>
        </p:nvGraphicFramePr>
        <p:xfrm>
          <a:off x="772333" y="3861688"/>
          <a:ext cx="10999606" cy="1904438"/>
        </p:xfrm>
        <a:graphic>
          <a:graphicData uri="http://schemas.openxmlformats.org/drawingml/2006/table">
            <a:tbl>
              <a:tblPr firstRow="1" bandRow="1">
                <a:tableStyleId>{5C22544A-7EE6-4342-B048-85BDC9FD1C3A}</a:tableStyleId>
              </a:tblPr>
              <a:tblGrid>
                <a:gridCol w="3171870">
                  <a:extLst>
                    <a:ext uri="{9D8B030D-6E8A-4147-A177-3AD203B41FA5}">
                      <a16:colId xmlns:a16="http://schemas.microsoft.com/office/drawing/2014/main" val="1775291035"/>
                    </a:ext>
                  </a:extLst>
                </a:gridCol>
                <a:gridCol w="1433015">
                  <a:extLst>
                    <a:ext uri="{9D8B030D-6E8A-4147-A177-3AD203B41FA5}">
                      <a16:colId xmlns:a16="http://schemas.microsoft.com/office/drawing/2014/main" val="3213052032"/>
                    </a:ext>
                  </a:extLst>
                </a:gridCol>
                <a:gridCol w="6394721">
                  <a:extLst>
                    <a:ext uri="{9D8B030D-6E8A-4147-A177-3AD203B41FA5}">
                      <a16:colId xmlns:a16="http://schemas.microsoft.com/office/drawing/2014/main" val="3192314782"/>
                    </a:ext>
                  </a:extLst>
                </a:gridCol>
              </a:tblGrid>
              <a:tr h="715718">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9617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a:t>
                      </a:r>
                      <a:r>
                        <a:rPr lang="ja-JP" altLang="en-US" sz="1400" dirty="0" smtClean="0">
                          <a:solidFill>
                            <a:schemeClr val="tx1"/>
                          </a:solidFill>
                          <a:latin typeface="Meiryo UI" panose="020B0604030504040204" pitchFamily="50" charset="-128"/>
                          <a:ea typeface="Meiryo UI" panose="020B0604030504040204" pitchFamily="50" charset="-128"/>
                        </a:rPr>
                        <a:t>等</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rPr>
                        <a:t>ST</a:t>
                      </a:r>
                      <a:r>
                        <a:rPr lang="ja-JP" altLang="en-US" sz="1100" dirty="0" smtClean="0">
                          <a:solidFill>
                            <a:schemeClr val="tx1"/>
                          </a:solidFill>
                          <a:latin typeface="Meiryo UI" panose="020B0604030504040204" pitchFamily="50" charset="-128"/>
                          <a:ea typeface="Meiryo UI" panose="020B0604030504040204" pitchFamily="50" charset="-128"/>
                        </a:rPr>
                        <a:t>を活用した公募社債・商品を多数発行・流通させることで、汎用化し、資金調達手法を多様化</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rPr>
                        <a:t>大阪デジタルエクスチェンジ（</a:t>
                      </a:r>
                      <a:r>
                        <a:rPr lang="en-US" altLang="ja-JP" sz="1100" dirty="0" smtClean="0">
                          <a:solidFill>
                            <a:schemeClr val="tx1"/>
                          </a:solidFill>
                          <a:latin typeface="Meiryo UI" panose="020B0604030504040204" pitchFamily="50" charset="-128"/>
                          <a:ea typeface="Meiryo UI" panose="020B0604030504040204" pitchFamily="50" charset="-128"/>
                        </a:rPr>
                        <a:t>ODX</a:t>
                      </a:r>
                      <a:r>
                        <a:rPr lang="ja-JP" altLang="en-US" sz="1100" dirty="0" smtClean="0">
                          <a:solidFill>
                            <a:schemeClr val="tx1"/>
                          </a:solidFill>
                          <a:latin typeface="Meiryo UI" panose="020B0604030504040204" pitchFamily="50" charset="-128"/>
                          <a:ea typeface="Meiryo UI" panose="020B0604030504040204" pitchFamily="50" charset="-128"/>
                        </a:rPr>
                        <a:t>）における</a:t>
                      </a:r>
                      <a:r>
                        <a:rPr lang="en-US" altLang="ja-JP" sz="1100" dirty="0" smtClean="0">
                          <a:solidFill>
                            <a:schemeClr val="tx1"/>
                          </a:solidFill>
                          <a:latin typeface="Meiryo UI" panose="020B0604030504040204" pitchFamily="50" charset="-128"/>
                          <a:ea typeface="Meiryo UI" panose="020B0604030504040204" pitchFamily="50" charset="-128"/>
                        </a:rPr>
                        <a:t>ST</a:t>
                      </a:r>
                      <a:r>
                        <a:rPr lang="ja-JP" altLang="en-US" sz="1100" dirty="0" smtClean="0">
                          <a:solidFill>
                            <a:schemeClr val="tx1"/>
                          </a:solidFill>
                          <a:latin typeface="Meiryo UI" panose="020B0604030504040204" pitchFamily="50" charset="-128"/>
                          <a:ea typeface="Meiryo UI" panose="020B0604030504040204" pitchFamily="50" charset="-128"/>
                        </a:rPr>
                        <a:t>を活用した商品取扱いの検討</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取引所</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ST</a:t>
                      </a:r>
                      <a:r>
                        <a:rPr kumimoji="1" lang="ja-JP" altLang="en-US" sz="1400" dirty="0" smtClean="0">
                          <a:latin typeface="Meiryo UI" panose="020B0604030504040204" pitchFamily="50" charset="-128"/>
                          <a:ea typeface="Meiryo UI" panose="020B0604030504040204" pitchFamily="50" charset="-128"/>
                        </a:rPr>
                        <a:t>社債、不動産受益証券の発行等（民間）</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ODX</a:t>
                      </a:r>
                      <a:r>
                        <a:rPr kumimoji="1" lang="ja-JP" altLang="en-US" sz="1400" dirty="0" err="1" smtClean="0">
                          <a:latin typeface="Meiryo UI" panose="020B0604030504040204" pitchFamily="50" charset="-128"/>
                          <a:ea typeface="Meiryo UI" panose="020B0604030504040204" pitchFamily="50" charset="-128"/>
                        </a:rPr>
                        <a:t>での</a:t>
                      </a:r>
                      <a:r>
                        <a:rPr kumimoji="1" lang="ja-JP" altLang="en-US" sz="1400" dirty="0" smtClean="0">
                          <a:latin typeface="Meiryo UI" panose="020B0604030504040204" pitchFamily="50" charset="-128"/>
                          <a:ea typeface="Meiryo UI" panose="020B0604030504040204" pitchFamily="50" charset="-128"/>
                        </a:rPr>
                        <a:t>日本株取引開始（民間）</a:t>
                      </a:r>
                      <a:r>
                        <a:rPr kumimoji="1" lang="en-US" altLang="ja-JP" sz="1400" dirty="0" smtClean="0">
                          <a:latin typeface="Meiryo UI" panose="020B0604030504040204" pitchFamily="50" charset="-128"/>
                          <a:ea typeface="Meiryo UI" panose="020B0604030504040204" pitchFamily="50" charset="-128"/>
                        </a:rPr>
                        <a:t>【2022/6</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sp>
        <p:nvSpPr>
          <p:cNvPr id="10" name="テキスト ボックス 9"/>
          <p:cNvSpPr txBox="1">
            <a:spLocks noChangeArrowheads="1"/>
          </p:cNvSpPr>
          <p:nvPr/>
        </p:nvSpPr>
        <p:spPr bwMode="auto">
          <a:xfrm>
            <a:off x="751982" y="3281297"/>
            <a:ext cx="11129139" cy="523220"/>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a:t>
            </a:r>
            <a:r>
              <a:rPr lang="en-US" altLang="ja-JP" sz="1600" kern="0" dirty="0">
                <a:latin typeface="Meiryo UI" pitchFamily="50" charset="-128"/>
                <a:ea typeface="Meiryo UI" pitchFamily="50" charset="-128"/>
                <a:cs typeface="Meiryo UI" pitchFamily="50" charset="-128"/>
              </a:rPr>
              <a:t>STO</a:t>
            </a:r>
            <a:r>
              <a:rPr lang="ja-JP" altLang="en-US" sz="1600" kern="0" dirty="0">
                <a:latin typeface="Meiryo UI" pitchFamily="50" charset="-128"/>
                <a:ea typeface="Meiryo UI" pitchFamily="50" charset="-128"/>
                <a:cs typeface="Meiryo UI" pitchFamily="50" charset="-128"/>
              </a:rPr>
              <a:t>（</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）など新たな手法を活用した資金調達の促進に向けた取組み</a:t>
            </a:r>
            <a:br>
              <a:rPr lang="ja-JP" altLang="en-US" sz="1600" kern="0" dirty="0">
                <a:latin typeface="Meiryo UI" pitchFamily="50" charset="-128"/>
                <a:ea typeface="Meiryo UI" pitchFamily="50" charset="-128"/>
                <a:cs typeface="Meiryo UI" pitchFamily="50" charset="-128"/>
              </a:rPr>
            </a:b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STO</a:t>
            </a:r>
            <a:r>
              <a:rPr lang="ja-JP" altLang="en-US" sz="1200" kern="0" dirty="0">
                <a:latin typeface="Meiryo UI" pitchFamily="50" charset="-128"/>
                <a:ea typeface="Meiryo UI" pitchFamily="50" charset="-128"/>
                <a:cs typeface="Meiryo UI" pitchFamily="50" charset="-128"/>
              </a:rPr>
              <a:t>：ブロックチェーン等の電子的手段を用いて発行する有価証券等である「</a:t>
            </a:r>
            <a:r>
              <a:rPr lang="ja-JP" altLang="en-US" sz="1200" kern="0" dirty="0" smtClean="0">
                <a:latin typeface="Meiryo UI" pitchFamily="50" charset="-128"/>
                <a:ea typeface="Meiryo UI" pitchFamily="50" charset="-128"/>
                <a:cs typeface="Meiryo UI" pitchFamily="50" charset="-128"/>
              </a:rPr>
              <a:t>セキュリティトークン（</a:t>
            </a:r>
            <a:r>
              <a:rPr lang="en-US" altLang="ja-JP" sz="1200" kern="0" dirty="0" smtClean="0">
                <a:latin typeface="Meiryo UI" pitchFamily="50" charset="-128"/>
                <a:ea typeface="Meiryo UI" pitchFamily="50" charset="-128"/>
                <a:cs typeface="Meiryo UI" pitchFamily="50" charset="-128"/>
              </a:rPr>
              <a:t>ST</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により資金調達するスキーム</a:t>
            </a:r>
          </a:p>
        </p:txBody>
      </p:sp>
      <p:sp>
        <p:nvSpPr>
          <p:cNvPr id="11" name="角丸四角形 10"/>
          <p:cNvSpPr/>
          <p:nvPr/>
        </p:nvSpPr>
        <p:spPr>
          <a:xfrm>
            <a:off x="2259765" y="548725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Tree>
    <p:extLst>
      <p:ext uri="{BB962C8B-B14F-4D97-AF65-F5344CB8AC3E}">
        <p14:creationId xmlns:p14="http://schemas.microsoft.com/office/powerpoint/2010/main" val="146862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0" name="コンテンツ プレースホルダー 6"/>
          <p:cNvGraphicFramePr>
            <a:graphicFrameLocks/>
          </p:cNvGraphicFramePr>
          <p:nvPr>
            <p:extLst>
              <p:ext uri="{D42A27DB-BD31-4B8C-83A1-F6EECF244321}">
                <p14:modId xmlns:p14="http://schemas.microsoft.com/office/powerpoint/2010/main" val="815319395"/>
              </p:ext>
            </p:extLst>
          </p:nvPr>
        </p:nvGraphicFramePr>
        <p:xfrm>
          <a:off x="751114" y="907633"/>
          <a:ext cx="10989443" cy="3531644"/>
        </p:xfrm>
        <a:graphic>
          <a:graphicData uri="http://schemas.openxmlformats.org/drawingml/2006/table">
            <a:tbl>
              <a:tblPr firstRow="1" bandRow="1">
                <a:tableStyleId>{5C22544A-7EE6-4342-B048-85BDC9FD1C3A}</a:tableStyleId>
              </a:tblPr>
              <a:tblGrid>
                <a:gridCol w="4448683">
                  <a:extLst>
                    <a:ext uri="{9D8B030D-6E8A-4147-A177-3AD203B41FA5}">
                      <a16:colId xmlns:a16="http://schemas.microsoft.com/office/drawing/2014/main" val="1775291035"/>
                    </a:ext>
                  </a:extLst>
                </a:gridCol>
                <a:gridCol w="1501254">
                  <a:extLst>
                    <a:ext uri="{9D8B030D-6E8A-4147-A177-3AD203B41FA5}">
                      <a16:colId xmlns:a16="http://schemas.microsoft.com/office/drawing/2014/main" val="3213052032"/>
                    </a:ext>
                  </a:extLst>
                </a:gridCol>
                <a:gridCol w="5039506">
                  <a:extLst>
                    <a:ext uri="{9D8B030D-6E8A-4147-A177-3AD203B41FA5}">
                      <a16:colId xmlns:a16="http://schemas.microsoft.com/office/drawing/2014/main" val="3346788682"/>
                    </a:ext>
                  </a:extLst>
                </a:gridCol>
              </a:tblGrid>
              <a:tr h="529174">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10060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a:t>
                      </a:r>
                      <a:r>
                        <a:rPr lang="ja-JP" altLang="en-US" sz="1400" dirty="0" smtClean="0">
                          <a:solidFill>
                            <a:schemeClr val="tx1"/>
                          </a:solidFill>
                          <a:latin typeface="Meiryo UI" panose="020B0604030504040204" pitchFamily="50" charset="-128"/>
                          <a:ea typeface="Meiryo UI" panose="020B0604030504040204" pitchFamily="50" charset="-128"/>
                        </a:rPr>
                        <a:t>調査等</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a:t>
                      </a:r>
                      <a:r>
                        <a:rPr kumimoji="1" lang="en-US" altLang="ja-JP" sz="1100" smtClean="0">
                          <a:solidFill>
                            <a:schemeClr val="tx1"/>
                          </a:solidFill>
                          <a:latin typeface="Meiryo UI" panose="020B0604030504040204" pitchFamily="50" charset="-128"/>
                          <a:ea typeface="Meiryo UI" panose="020B0604030504040204" pitchFamily="50" charset="-128"/>
                        </a:rPr>
                        <a:t>(※)</a:t>
                      </a:r>
                      <a:r>
                        <a:rPr kumimoji="1" lang="ja-JP" altLang="en-US" sz="1100" smtClean="0">
                          <a:solidFill>
                            <a:schemeClr val="tx1"/>
                          </a:solidFill>
                          <a:latin typeface="Meiryo UI" panose="020B0604030504040204" pitchFamily="50" charset="-128"/>
                          <a:ea typeface="Meiryo UI" panose="020B0604030504040204" pitchFamily="50" charset="-128"/>
                        </a:rPr>
                        <a:t>の</a:t>
                      </a:r>
                      <a:r>
                        <a:rPr kumimoji="1" lang="ja-JP" altLang="en-US" sz="1100" dirty="0" smtClean="0">
                          <a:solidFill>
                            <a:schemeClr val="tx1"/>
                          </a:solidFill>
                          <a:latin typeface="Meiryo UI" panose="020B0604030504040204" pitchFamily="50" charset="-128"/>
                          <a:ea typeface="Meiryo UI" panose="020B0604030504040204" pitchFamily="50" charset="-128"/>
                        </a:rPr>
                        <a:t>設置状況等の実態や容積率緩和など必要な支援策の調査を実施。また、デュアルオペレーション実施状況等の情報発信により金融機関等における取組みを促進</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●推進委員、データセンター事業者へのヒアリング調査等の実施（府市）</a:t>
                      </a:r>
                      <a:r>
                        <a:rPr kumimoji="1" lang="en-US" altLang="ja-JP" sz="1400" dirty="0" smtClean="0">
                          <a:solidFill>
                            <a:schemeClr val="tx1"/>
                          </a:solidFill>
                          <a:latin typeface="Meiryo UI" panose="020B0604030504040204" pitchFamily="50" charset="-128"/>
                          <a:ea typeface="Meiryo UI" panose="020B0604030504040204" pitchFamily="50" charset="-128"/>
                        </a:rPr>
                        <a:t>【2022/6</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→推進委員</a:t>
                      </a:r>
                      <a:r>
                        <a:rPr kumimoji="1" lang="en-US" altLang="ja-JP" sz="1100" dirty="0" smtClean="0">
                          <a:solidFill>
                            <a:schemeClr val="tx1"/>
                          </a:solidFill>
                          <a:latin typeface="Meiryo UI" panose="020B0604030504040204" pitchFamily="50" charset="-128"/>
                          <a:ea typeface="Meiryo UI" panose="020B0604030504040204" pitchFamily="50" charset="-128"/>
                        </a:rPr>
                        <a:t>23</a:t>
                      </a:r>
                      <a:r>
                        <a:rPr kumimoji="1" lang="ja-JP" altLang="en-US" sz="1100" dirty="0" smtClean="0">
                          <a:solidFill>
                            <a:schemeClr val="tx1"/>
                          </a:solidFill>
                          <a:latin typeface="Meiryo UI" panose="020B0604030504040204" pitchFamily="50" charset="-128"/>
                          <a:ea typeface="Meiryo UI" panose="020B0604030504040204" pitchFamily="50" charset="-128"/>
                        </a:rPr>
                        <a:t>者に対し、デュアルオペレーション、データセンター設置の状況を確認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baseline="0" dirty="0" smtClean="0">
                          <a:solidFill>
                            <a:schemeClr val="tx1"/>
                          </a:solidFill>
                          <a:latin typeface="Meiryo UI" panose="020B0604030504040204" pitchFamily="50" charset="-128"/>
                          <a:ea typeface="Meiryo UI" panose="020B0604030504040204" pitchFamily="50" charset="-128"/>
                        </a:rPr>
                        <a:t>世界最大手の事業用不動産サービス会社に、</a:t>
                      </a:r>
                      <a:r>
                        <a:rPr kumimoji="1" lang="en-US" altLang="ja-JP" sz="1100" baseline="0" dirty="0" smtClean="0">
                          <a:solidFill>
                            <a:schemeClr val="tx1"/>
                          </a:solidFill>
                          <a:latin typeface="Meiryo UI" panose="020B0604030504040204" pitchFamily="50" charset="-128"/>
                          <a:ea typeface="Meiryo UI" panose="020B0604030504040204" pitchFamily="50" charset="-128"/>
                        </a:rPr>
                        <a:t>Fintech</a:t>
                      </a:r>
                      <a:r>
                        <a:rPr kumimoji="1" lang="ja-JP" altLang="en-US" sz="1100" baseline="0" dirty="0" smtClean="0">
                          <a:solidFill>
                            <a:schemeClr val="tx1"/>
                          </a:solidFill>
                          <a:latin typeface="Meiryo UI" panose="020B0604030504040204" pitchFamily="50" charset="-128"/>
                          <a:ea typeface="Meiryo UI" panose="020B0604030504040204" pitchFamily="50" charset="-128"/>
                        </a:rPr>
                        <a:t>企業のオフィス需要や、</a:t>
                      </a:r>
                      <a:endParaRPr kumimoji="1" lang="en-US" altLang="ja-JP" sz="1100"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aseline="0" dirty="0" smtClean="0">
                          <a:solidFill>
                            <a:schemeClr val="tx1"/>
                          </a:solidFill>
                          <a:latin typeface="Meiryo UI" panose="020B0604030504040204" pitchFamily="50" charset="-128"/>
                          <a:ea typeface="Meiryo UI" panose="020B0604030504040204" pitchFamily="50" charset="-128"/>
                        </a:rPr>
                        <a:t>　 金融業界のデータセンターの立地需要等についてヒアリングを実施</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BCM</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Business Continuity Management</a:t>
                      </a:r>
                      <a:r>
                        <a:rPr kumimoji="1" lang="ja-JP" altLang="en-US" sz="1400" dirty="0" smtClean="0">
                          <a:solidFill>
                            <a:schemeClr val="tx1"/>
                          </a:solidFill>
                          <a:latin typeface="Meiryo UI" panose="020B0604030504040204" pitchFamily="50" charset="-128"/>
                          <a:ea typeface="Meiryo UI" panose="020B0604030504040204" pitchFamily="50" charset="-128"/>
                        </a:rPr>
                        <a:t>）格付け等に応じた融資や割引等の実施（民間）</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r h="812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デュアルオペレーション対応への融資・保険等における優遇内容の</a:t>
                      </a:r>
                      <a:r>
                        <a:rPr lang="ja-JP" altLang="en-US" sz="1400" dirty="0" smtClean="0">
                          <a:solidFill>
                            <a:schemeClr val="tx1"/>
                          </a:solidFill>
                          <a:latin typeface="Meiryo UI" panose="020B0604030504040204" pitchFamily="50" charset="-128"/>
                          <a:ea typeface="Meiryo UI" panose="020B0604030504040204" pitchFamily="50" charset="-128"/>
                        </a:rPr>
                        <a:t>発信</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デュアルオペレーションを含む企業の事業継続性を評価・認定して融資などにおいて優遇する取組みをホームページ等で発信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経済界</a:t>
                      </a:r>
                      <a:endParaRPr kumimoji="1" lang="en-US" altLang="ja-JP" sz="1400" dirty="0" smtClean="0">
                        <a:latin typeface="Meiryo UI" panose="020B0604030504040204" pitchFamily="50" charset="-128"/>
                        <a:ea typeface="Meiryo UI" panose="020B0604030504040204" pitchFamily="50" charset="-128"/>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43163378"/>
                  </a:ext>
                </a:extLst>
              </a:tr>
              <a:tr h="9579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デュアルオペレーションの社会的評価の向上につながる</a:t>
                      </a:r>
                      <a:r>
                        <a:rPr lang="ja-JP" altLang="en-US" sz="1400" dirty="0" smtClean="0">
                          <a:solidFill>
                            <a:schemeClr val="tx1"/>
                          </a:solidFill>
                          <a:latin typeface="Meiryo UI" panose="020B0604030504040204" pitchFamily="50" charset="-128"/>
                          <a:ea typeface="Meiryo UI" panose="020B0604030504040204" pitchFamily="50" charset="-128"/>
                        </a:rPr>
                        <a:t>取組み</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latin typeface="Meiryo UI" panose="020B0604030504040204" pitchFamily="50" charset="-128"/>
                          <a:ea typeface="Meiryo UI" panose="020B0604030504040204" pitchFamily="50" charset="-128"/>
                        </a:rPr>
                        <a:t>ESG</a:t>
                      </a:r>
                      <a:r>
                        <a:rPr kumimoji="1" lang="ja-JP" altLang="en-US" sz="1100" dirty="0" smtClean="0">
                          <a:solidFill>
                            <a:schemeClr val="tx1"/>
                          </a:solidFill>
                          <a:latin typeface="Meiryo UI" panose="020B0604030504040204" pitchFamily="50" charset="-128"/>
                          <a:ea typeface="Meiryo UI" panose="020B0604030504040204" pitchFamily="50" charset="-128"/>
                        </a:rPr>
                        <a:t>等の観点によるデュアルオペレーション導入メリットの検証など社会的評価の向上に有効なアプローチの検討や、金融当局や業界自主規制団体等によるデュアルオペレーション推奨に向けた働きかけを実施</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baseline="0" dirty="0" smtClean="0">
                          <a:latin typeface="Meiryo UI" panose="020B0604030504040204" pitchFamily="50" charset="-128"/>
                          <a:ea typeface="Meiryo UI" panose="020B0604030504040204" pitchFamily="50" charset="-128"/>
                        </a:rPr>
                        <a:t>経済界</a:t>
                      </a:r>
                      <a:endParaRPr kumimoji="1" lang="en-US" altLang="ja-JP" sz="1400" baseline="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p>
                      <a:pPr algn="l"/>
                      <a:endParaRPr kumimoji="1" lang="en-US" altLang="ja-JP" sz="1400" baseline="0" dirty="0">
                        <a:latin typeface="Meiryo UI" panose="020B0604030504040204" pitchFamily="50" charset="-128"/>
                        <a:ea typeface="Meiryo UI" panose="020B0604030504040204" pitchFamily="50" charset="-128"/>
                      </a:endParaRPr>
                    </a:p>
                  </a:txBody>
                  <a:tcPr/>
                </a:tc>
                <a:tc vMerge="1">
                  <a:txBody>
                    <a:bodyPr/>
                    <a:lstStyle/>
                    <a:p>
                      <a:pPr algn="l"/>
                      <a:endParaRPr kumimoji="1" lang="en-US" altLang="ja-JP" sz="1400" baseline="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38624981"/>
                  </a:ext>
                </a:extLst>
              </a:tr>
            </a:tbl>
          </a:graphicData>
        </a:graphic>
      </p:graphicFrame>
      <p:sp>
        <p:nvSpPr>
          <p:cNvPr id="15" name="テキスト ボックス 14"/>
          <p:cNvSpPr txBox="1">
            <a:spLocks noChangeArrowheads="1"/>
          </p:cNvSpPr>
          <p:nvPr/>
        </p:nvSpPr>
        <p:spPr bwMode="auto">
          <a:xfrm>
            <a:off x="764460" y="546706"/>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金融機関による</a:t>
            </a:r>
            <a:r>
              <a:rPr lang="en-US" altLang="ja-JP" sz="1600" kern="0" dirty="0">
                <a:latin typeface="Meiryo UI" pitchFamily="50" charset="-128"/>
                <a:ea typeface="Meiryo UI" pitchFamily="50" charset="-128"/>
                <a:cs typeface="Meiryo UI" pitchFamily="50" charset="-128"/>
              </a:rPr>
              <a:t>BCP</a:t>
            </a:r>
            <a:r>
              <a:rPr lang="ja-JP" altLang="en-US" sz="1600" kern="0" dirty="0">
                <a:latin typeface="Meiryo UI" pitchFamily="50" charset="-128"/>
                <a:ea typeface="Meiryo UI" pitchFamily="50" charset="-128"/>
                <a:cs typeface="Meiryo UI" pitchFamily="50" charset="-128"/>
              </a:rPr>
              <a:t>・デュアルオペレーション拠点の設置・機能拡充及び支援</a:t>
            </a:r>
          </a:p>
        </p:txBody>
      </p:sp>
      <p:sp>
        <p:nvSpPr>
          <p:cNvPr id="16" name="正方形/長方形 15"/>
          <p:cNvSpPr/>
          <p:nvPr/>
        </p:nvSpPr>
        <p:spPr>
          <a:xfrm>
            <a:off x="492398" y="177595"/>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（３）レジリエンス向上の観点による拠点機能の強化</a:t>
            </a:r>
          </a:p>
        </p:txBody>
      </p:sp>
      <p:sp>
        <p:nvSpPr>
          <p:cNvPr id="17" name="角丸四角形 16"/>
          <p:cNvSpPr/>
          <p:nvPr/>
        </p:nvSpPr>
        <p:spPr>
          <a:xfrm>
            <a:off x="3058728" y="225083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8" name="角丸四角形 17"/>
          <p:cNvSpPr/>
          <p:nvPr/>
        </p:nvSpPr>
        <p:spPr>
          <a:xfrm>
            <a:off x="3071731" y="324269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3071731" y="423456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2188584296"/>
              </p:ext>
            </p:extLst>
          </p:nvPr>
        </p:nvGraphicFramePr>
        <p:xfrm>
          <a:off x="746150" y="5287848"/>
          <a:ext cx="10994408" cy="1458510"/>
        </p:xfrm>
        <a:graphic>
          <a:graphicData uri="http://schemas.openxmlformats.org/drawingml/2006/table">
            <a:tbl>
              <a:tblPr firstRow="1" bandRow="1">
                <a:tableStyleId>{5C22544A-7EE6-4342-B048-85BDC9FD1C3A}</a:tableStyleId>
              </a:tblPr>
              <a:tblGrid>
                <a:gridCol w="4412704">
                  <a:extLst>
                    <a:ext uri="{9D8B030D-6E8A-4147-A177-3AD203B41FA5}">
                      <a16:colId xmlns:a16="http://schemas.microsoft.com/office/drawing/2014/main" val="1775291035"/>
                    </a:ext>
                  </a:extLst>
                </a:gridCol>
                <a:gridCol w="1555845">
                  <a:extLst>
                    <a:ext uri="{9D8B030D-6E8A-4147-A177-3AD203B41FA5}">
                      <a16:colId xmlns:a16="http://schemas.microsoft.com/office/drawing/2014/main" val="3213052032"/>
                    </a:ext>
                  </a:extLst>
                </a:gridCol>
                <a:gridCol w="5025859">
                  <a:extLst>
                    <a:ext uri="{9D8B030D-6E8A-4147-A177-3AD203B41FA5}">
                      <a16:colId xmlns:a16="http://schemas.microsoft.com/office/drawing/2014/main" val="3192314782"/>
                    </a:ext>
                  </a:extLst>
                </a:gridCol>
              </a:tblGrid>
              <a:tr h="483150">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70458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a:t>
                      </a:r>
                      <a:r>
                        <a:rPr lang="ja-JP" altLang="en-US" sz="1400" dirty="0" smtClean="0">
                          <a:solidFill>
                            <a:schemeClr val="tx1"/>
                          </a:solidFill>
                          <a:latin typeface="Meiryo UI" panose="020B0604030504040204" pitchFamily="50" charset="-128"/>
                          <a:ea typeface="Meiryo UI" panose="020B0604030504040204" pitchFamily="50" charset="-128"/>
                        </a:rPr>
                        <a:t>調査等（</a:t>
                      </a:r>
                      <a:r>
                        <a:rPr lang="ja-JP" altLang="en-US" sz="1400" dirty="0">
                          <a:solidFill>
                            <a:schemeClr val="tx1"/>
                          </a:solidFill>
                          <a:latin typeface="Meiryo UI" panose="020B0604030504040204" pitchFamily="50" charset="-128"/>
                          <a:ea typeface="Meiryo UI" panose="020B0604030504040204" pitchFamily="50" charset="-128"/>
                        </a:rPr>
                        <a:t>再掲</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の設置状況等の実態や容積率緩和など必要な支援策の調査を実施。また、デュアルオペレーション実施状況等の情報発信により金融機関等における取組みを促進</a:t>
                      </a:r>
                    </a:p>
                  </a:txBody>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●推進委員、データセンター事業者へのヒアリング調査等の実施（府市）</a:t>
                      </a:r>
                      <a:r>
                        <a:rPr kumimoji="1" lang="en-US" altLang="ja-JP" sz="1400" dirty="0" smtClean="0">
                          <a:solidFill>
                            <a:schemeClr val="tx1"/>
                          </a:solidFill>
                          <a:latin typeface="Meiryo UI" panose="020B0604030504040204" pitchFamily="50" charset="-128"/>
                          <a:ea typeface="Meiryo UI" panose="020B0604030504040204" pitchFamily="50" charset="-128"/>
                        </a:rPr>
                        <a:t>【2022/6</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36" name="テキスト ボックス 35"/>
          <p:cNvSpPr txBox="1">
            <a:spLocks noChangeArrowheads="1"/>
          </p:cNvSpPr>
          <p:nvPr/>
        </p:nvSpPr>
        <p:spPr bwMode="auto">
          <a:xfrm>
            <a:off x="703470" y="499180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データセンターやミドル・</a:t>
            </a:r>
            <a:r>
              <a:rPr lang="ja-JP" altLang="en-US" sz="1600" kern="0" dirty="0" smtClean="0">
                <a:latin typeface="Meiryo UI" pitchFamily="50" charset="-128"/>
                <a:ea typeface="Meiryo UI" pitchFamily="50" charset="-128"/>
                <a:cs typeface="Meiryo UI" pitchFamily="50" charset="-128"/>
              </a:rPr>
              <a:t>バックオフィス（</a:t>
            </a:r>
            <a:r>
              <a:rPr lang="en-US" altLang="ja-JP" sz="1600" kern="0" dirty="0" smtClean="0">
                <a:latin typeface="Meiryo UI" pitchFamily="50" charset="-128"/>
                <a:ea typeface="Meiryo UI" pitchFamily="50" charset="-128"/>
                <a:cs typeface="Meiryo UI" pitchFamily="50" charset="-128"/>
              </a:rPr>
              <a:t>※</a:t>
            </a:r>
            <a:r>
              <a:rPr lang="ja-JP" altLang="en-US" sz="1600" kern="0" dirty="0" smtClean="0">
                <a:latin typeface="Meiryo UI" pitchFamily="50" charset="-128"/>
                <a:ea typeface="Meiryo UI" pitchFamily="50" charset="-128"/>
                <a:cs typeface="Meiryo UI" pitchFamily="50" charset="-128"/>
              </a:rPr>
              <a:t>）の</a:t>
            </a:r>
            <a:r>
              <a:rPr lang="ja-JP" altLang="en-US" sz="1600" kern="0" dirty="0">
                <a:latin typeface="Meiryo UI" pitchFamily="50" charset="-128"/>
                <a:ea typeface="Meiryo UI" pitchFamily="50" charset="-128"/>
                <a:cs typeface="Meiryo UI" pitchFamily="50" charset="-128"/>
              </a:rPr>
              <a:t>集積に向けた取組み</a:t>
            </a:r>
          </a:p>
        </p:txBody>
      </p:sp>
      <p:sp>
        <p:nvSpPr>
          <p:cNvPr id="37" name="角丸四角形 36"/>
          <p:cNvSpPr/>
          <p:nvPr/>
        </p:nvSpPr>
        <p:spPr>
          <a:xfrm>
            <a:off x="3167910" y="656193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 name="正方形/長方形 1"/>
          <p:cNvSpPr/>
          <p:nvPr/>
        </p:nvSpPr>
        <p:spPr>
          <a:xfrm>
            <a:off x="764460" y="4522037"/>
            <a:ext cx="10178026" cy="369332"/>
          </a:xfrm>
          <a:prstGeom prst="rect">
            <a:avLst/>
          </a:prstGeom>
        </p:spPr>
        <p:txBody>
          <a:bodyPr wrap="square">
            <a:spAutoFit/>
          </a:bodyPr>
          <a:lstStyle/>
          <a:p>
            <a:pPr>
              <a:lnSpc>
                <a:spcPct val="150000"/>
              </a:lnSpc>
            </a:pPr>
            <a:r>
              <a:rPr lang="en-US" altLang="ja-JP" sz="1200" dirty="0" smtClean="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ミドルオフィスは営業部門などのフロントオフィスとバックオフィスの橋渡しを行う</a:t>
            </a:r>
            <a:r>
              <a:rPr lang="ja-JP" altLang="en-US" sz="1200" dirty="0" smtClean="0">
                <a:latin typeface="UD デジタル 教科書体 NK-R" panose="02020400000000000000" pitchFamily="18" charset="-128"/>
                <a:ea typeface="UD デジタル 教科書体 NK-R" panose="02020400000000000000" pitchFamily="18" charset="-128"/>
              </a:rPr>
              <a:t>部門。バックオフィス</a:t>
            </a:r>
            <a:r>
              <a:rPr lang="ja-JP" altLang="en-US" sz="1200" dirty="0">
                <a:latin typeface="UD デジタル 教科書体 NK-R" panose="02020400000000000000" pitchFamily="18" charset="-128"/>
                <a:ea typeface="UD デジタル 教科書体 NK-R" panose="02020400000000000000" pitchFamily="18" charset="-128"/>
              </a:rPr>
              <a:t>は主には財務・法務・営業事務等の管理</a:t>
            </a:r>
            <a:r>
              <a:rPr lang="ja-JP" altLang="en-US" sz="1200" dirty="0" smtClean="0">
                <a:latin typeface="UD デジタル 教科書体 NK-R" panose="02020400000000000000" pitchFamily="18" charset="-128"/>
                <a:ea typeface="UD デジタル 教科書体 NK-R" panose="02020400000000000000" pitchFamily="18" charset="-128"/>
              </a:rPr>
              <a:t>部門。</a:t>
            </a:r>
            <a:endParaRPr lang="ja-JP" altLang="en-US"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661059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9"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5" name="コンテンツ プレースホルダー 6"/>
          <p:cNvGraphicFramePr>
            <a:graphicFrameLocks noGrp="1"/>
          </p:cNvGraphicFramePr>
          <p:nvPr>
            <p:ph idx="1"/>
            <p:extLst>
              <p:ext uri="{D42A27DB-BD31-4B8C-83A1-F6EECF244321}">
                <p14:modId xmlns:p14="http://schemas.microsoft.com/office/powerpoint/2010/main" val="1870935970"/>
              </p:ext>
            </p:extLst>
          </p:nvPr>
        </p:nvGraphicFramePr>
        <p:xfrm>
          <a:off x="765630" y="862919"/>
          <a:ext cx="10971445" cy="1513982"/>
        </p:xfrm>
        <a:graphic>
          <a:graphicData uri="http://schemas.openxmlformats.org/drawingml/2006/table">
            <a:tbl>
              <a:tblPr firstRow="1" bandRow="1">
                <a:tableStyleId>{5C22544A-7EE6-4342-B048-85BDC9FD1C3A}</a:tableStyleId>
              </a:tblPr>
              <a:tblGrid>
                <a:gridCol w="3765427">
                  <a:extLst>
                    <a:ext uri="{9D8B030D-6E8A-4147-A177-3AD203B41FA5}">
                      <a16:colId xmlns:a16="http://schemas.microsoft.com/office/drawing/2014/main" val="1775291035"/>
                    </a:ext>
                  </a:extLst>
                </a:gridCol>
                <a:gridCol w="1160059">
                  <a:extLst>
                    <a:ext uri="{9D8B030D-6E8A-4147-A177-3AD203B41FA5}">
                      <a16:colId xmlns:a16="http://schemas.microsoft.com/office/drawing/2014/main" val="3213052032"/>
                    </a:ext>
                  </a:extLst>
                </a:gridCol>
                <a:gridCol w="6045959">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8304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金融商品に係る所得課税の損益通算範囲の拡大等（デリバティブ取引追加）に向けた</a:t>
                      </a:r>
                      <a:r>
                        <a:rPr lang="ja-JP" altLang="en-US" sz="1400" dirty="0" smtClean="0">
                          <a:solidFill>
                            <a:schemeClr val="tx1"/>
                          </a:solidFill>
                          <a:latin typeface="Meiryo UI" panose="020B0604030504040204" pitchFamily="50" charset="-128"/>
                          <a:ea typeface="Meiryo UI" panose="020B0604030504040204" pitchFamily="50" charset="-128"/>
                        </a:rPr>
                        <a:t>働きかけ</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金融商品に係る所得課税の損益通算範囲にデリバティブ取引を追加することについて民間団体等と連携し、国に要望</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損益通算範囲の拡大等を国に要望</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（府市）</a:t>
                      </a:r>
                      <a:r>
                        <a:rPr lang="en-US" altLang="ja-JP"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2022/5】</a:t>
                      </a:r>
                      <a:r>
                        <a:rPr kumimoji="1" lang="ja-JP" altLang="en-US" sz="1400" dirty="0" err="1"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（経済界）</a:t>
                      </a:r>
                      <a:r>
                        <a:rPr kumimoji="1" lang="en-US" altLang="ja-JP" sz="1400" dirty="0" smtClean="0">
                          <a:latin typeface="Meiryo UI" panose="020B0604030504040204" pitchFamily="50" charset="-128"/>
                          <a:ea typeface="Meiryo UI" panose="020B0604030504040204" pitchFamily="50" charset="-128"/>
                        </a:rPr>
                        <a:t>【2022/9】</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●業界団体を通じ国に税制改正を要望（民間）</a:t>
                      </a:r>
                      <a:endParaRPr kumimoji="1" lang="en-US" altLang="ja-JP" sz="1400" dirty="0" smtClean="0">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0034657"/>
                  </a:ext>
                </a:extLst>
              </a:tr>
            </a:tbl>
          </a:graphicData>
        </a:graphic>
      </p:graphicFrame>
      <p:sp>
        <p:nvSpPr>
          <p:cNvPr id="49" name="テキスト ボックス 48"/>
          <p:cNvSpPr txBox="1">
            <a:spLocks noChangeArrowheads="1"/>
          </p:cNvSpPr>
          <p:nvPr/>
        </p:nvSpPr>
        <p:spPr bwMode="auto">
          <a:xfrm>
            <a:off x="764460" y="51720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金融商品に係る所得課税の損益通算範囲の拡大等（デリバティブ取引追加）に向けた働きかけ</a:t>
            </a:r>
          </a:p>
        </p:txBody>
      </p:sp>
      <p:sp>
        <p:nvSpPr>
          <p:cNvPr id="50" name="正方形/長方形 49"/>
          <p:cNvSpPr/>
          <p:nvPr/>
        </p:nvSpPr>
        <p:spPr>
          <a:xfrm>
            <a:off x="492398" y="14832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（４）国内の金融市場の活性化 </a:t>
            </a:r>
          </a:p>
        </p:txBody>
      </p:sp>
      <p:graphicFrame>
        <p:nvGraphicFramePr>
          <p:cNvPr id="51" name="コンテンツ プレースホルダー 6"/>
          <p:cNvGraphicFramePr>
            <a:graphicFrameLocks/>
          </p:cNvGraphicFramePr>
          <p:nvPr>
            <p:extLst>
              <p:ext uri="{D42A27DB-BD31-4B8C-83A1-F6EECF244321}">
                <p14:modId xmlns:p14="http://schemas.microsoft.com/office/powerpoint/2010/main" val="329824149"/>
              </p:ext>
            </p:extLst>
          </p:nvPr>
        </p:nvGraphicFramePr>
        <p:xfrm>
          <a:off x="765630" y="3067393"/>
          <a:ext cx="10971445" cy="1727342"/>
        </p:xfrm>
        <a:graphic>
          <a:graphicData uri="http://schemas.openxmlformats.org/drawingml/2006/table">
            <a:tbl>
              <a:tblPr firstRow="1" bandRow="1">
                <a:tableStyleId>{5C22544A-7EE6-4342-B048-85BDC9FD1C3A}</a:tableStyleId>
              </a:tblPr>
              <a:tblGrid>
                <a:gridCol w="3792722">
                  <a:extLst>
                    <a:ext uri="{9D8B030D-6E8A-4147-A177-3AD203B41FA5}">
                      <a16:colId xmlns:a16="http://schemas.microsoft.com/office/drawing/2014/main" val="1775291035"/>
                    </a:ext>
                  </a:extLst>
                </a:gridCol>
                <a:gridCol w="1187355">
                  <a:extLst>
                    <a:ext uri="{9D8B030D-6E8A-4147-A177-3AD203B41FA5}">
                      <a16:colId xmlns:a16="http://schemas.microsoft.com/office/drawing/2014/main" val="3213052032"/>
                    </a:ext>
                  </a:extLst>
                </a:gridCol>
                <a:gridCol w="5991368">
                  <a:extLst>
                    <a:ext uri="{9D8B030D-6E8A-4147-A177-3AD203B41FA5}">
                      <a16:colId xmlns:a16="http://schemas.microsoft.com/office/drawing/2014/main" val="3192314782"/>
                    </a:ext>
                  </a:extLst>
                </a:gridCol>
              </a:tblGrid>
              <a:tr h="492902">
                <a:tc>
                  <a:txBody>
                    <a:bodyPr/>
                    <a:lstStyle/>
                    <a:p>
                      <a:pPr algn="ctr"/>
                      <a:r>
                        <a:rPr kumimoji="1" lang="ja-JP" altLang="en-US" sz="1600" dirty="0" smtClean="0">
                          <a:latin typeface="Meiryo UI" panose="020B0604030504040204" pitchFamily="50" charset="-128"/>
                          <a:ea typeface="Meiryo UI" panose="020B0604030504040204" pitchFamily="50" charset="-128"/>
                        </a:rPr>
                        <a:t>施策名・概要</a:t>
                      </a:r>
                      <a:endParaRPr kumimoji="1" lang="ja-JP" altLang="en-US"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600" dirty="0" smtClean="0">
                          <a:latin typeface="Meiryo UI" panose="020B0604030504040204" pitchFamily="50" charset="-128"/>
                          <a:ea typeface="Meiryo UI" panose="020B0604030504040204" pitchFamily="50" charset="-128"/>
                        </a:rPr>
                        <a:t>これまでの取組み</a:t>
                      </a:r>
                      <a:endParaRPr kumimoji="1" lang="en-US" altLang="ja-JP" sz="16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7045840"/>
                  </a:ext>
                </a:extLst>
              </a:tr>
              <a:tr h="9443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大学等と企業をつなぐコンソーシアムの設置・運営による金融リテラシー教育の</a:t>
                      </a:r>
                      <a:r>
                        <a:rPr lang="ja-JP" altLang="en-US" sz="1400" dirty="0" smtClean="0">
                          <a:solidFill>
                            <a:schemeClr val="tx1"/>
                          </a:solidFill>
                          <a:latin typeface="Meiryo UI" panose="020B0604030504040204" pitchFamily="50" charset="-128"/>
                          <a:ea typeface="Meiryo UI" panose="020B0604030504040204" pitchFamily="50" charset="-128"/>
                        </a:rPr>
                        <a:t>実施</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大学等における金融リテラシー教育の実施状況について調査を実施し、コンソーシアムによる体系的・継続的な金融リテラシー教育実施の仕組みづくりを検討</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r>
                        <a:rPr kumimoji="1" lang="ja-JP" altLang="en-US" sz="1400" dirty="0">
                          <a:solidFill>
                            <a:schemeClr val="tx1"/>
                          </a:solidFill>
                          <a:latin typeface="Meiryo UI" panose="020B0604030504040204" pitchFamily="50" charset="-128"/>
                          <a:ea typeface="Meiryo UI" panose="020B0604030504040204" pitchFamily="50" charset="-128"/>
                        </a:rPr>
                        <a:t>大阪府・</a:t>
                      </a:r>
                      <a:r>
                        <a:rPr kumimoji="1" lang="ja-JP" altLang="en-US" sz="1400" dirty="0" smtClean="0">
                          <a:solidFill>
                            <a:schemeClr val="tx1"/>
                          </a:solidFill>
                          <a:latin typeface="Meiryo UI" panose="020B0604030504040204" pitchFamily="50" charset="-128"/>
                          <a:ea typeface="Meiryo UI" panose="020B0604030504040204" pitchFamily="50" charset="-128"/>
                        </a:rPr>
                        <a:t>市</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大学等</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民間</a:t>
                      </a:r>
                      <a:r>
                        <a:rPr kumimoji="1" lang="ja-JP" altLang="en-US" sz="10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取引所</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経済界</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●「大学生のための金融リテラシー入門」講座の開講（関西大学）</a:t>
                      </a:r>
                      <a:r>
                        <a:rPr kumimoji="1" lang="en-US" altLang="ja-JP" sz="1400" dirty="0" smtClean="0">
                          <a:solidFill>
                            <a:schemeClr val="tx1"/>
                          </a:solidFill>
                          <a:latin typeface="Meiryo UI" panose="020B0604030504040204" pitchFamily="50" charset="-128"/>
                          <a:ea typeface="Meiryo UI" panose="020B0604030504040204" pitchFamily="50" charset="-128"/>
                        </a:rPr>
                        <a:t>【2023/4</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●大学向け金融・経済教育講座等の提供（民間）</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3163378"/>
                  </a:ext>
                </a:extLst>
              </a:tr>
            </a:tbl>
          </a:graphicData>
        </a:graphic>
      </p:graphicFrame>
      <p:sp>
        <p:nvSpPr>
          <p:cNvPr id="52" name="テキスト ボックス 51"/>
          <p:cNvSpPr txBox="1">
            <a:spLocks noChangeArrowheads="1"/>
          </p:cNvSpPr>
          <p:nvPr/>
        </p:nvSpPr>
        <p:spPr bwMode="auto">
          <a:xfrm>
            <a:off x="764459" y="268010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長期的視点で資産を育てる投資マインドの醸成・金融リテラシー向上につながる取組み</a:t>
            </a:r>
          </a:p>
        </p:txBody>
      </p:sp>
      <p:sp>
        <p:nvSpPr>
          <p:cNvPr id="53" name="角丸四角形 52"/>
          <p:cNvSpPr/>
          <p:nvPr/>
        </p:nvSpPr>
        <p:spPr>
          <a:xfrm>
            <a:off x="2304417" y="454900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54" name="角丸四角形 53"/>
          <p:cNvSpPr/>
          <p:nvPr/>
        </p:nvSpPr>
        <p:spPr>
          <a:xfrm>
            <a:off x="3036847" y="217218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Tree>
    <p:extLst>
      <p:ext uri="{BB962C8B-B14F-4D97-AF65-F5344CB8AC3E}">
        <p14:creationId xmlns:p14="http://schemas.microsoft.com/office/powerpoint/2010/main" val="792944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59d4__x54e1__x4f1a__x904b__x55b6__x65b9__x91dd_ xmlns="ac1f43fb-e9e4-4612-89b7-617d43053bba" xsi:nil="true"/>
    <_Flow_SignoffStatus xmlns="ac1f43fb-e9e4-4612-89b7-617d43053bba" xsi:nil="true"/>
    <_x5bfe__x8c61__x30e6__x30fc__x30b6__x30fc_ xmlns="ac1f43fb-e9e4-4612-89b7-617d43053bba" xsi:nil="true"/>
    <_ModernAudienceTargetUserField xmlns="ac1f43fb-e9e4-4612-89b7-617d43053bba">
      <UserInfo>
        <DisplayName/>
        <AccountId xsi:nil="true"/>
        <AccountType/>
      </UserInfo>
    </_ModernAudienceTargetUserField>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294C6B1A67EFF4B8E96D98C47B9FDFC" ma:contentTypeVersion="18" ma:contentTypeDescription="新しいドキュメントを作成します。" ma:contentTypeScope="" ma:versionID="c6d45406b0ab1b56e6259c13e3df8355">
  <xsd:schema xmlns:xsd="http://www.w3.org/2001/XMLSchema" xmlns:xs="http://www.w3.org/2001/XMLSchema" xmlns:p="http://schemas.microsoft.com/office/2006/metadata/properties" xmlns:ns2="ac1f43fb-e9e4-4612-89b7-617d43053bba" xmlns:ns3="8f4cdcb3-8df3-40bb-aa01-17e691cee2b9" targetNamespace="http://schemas.microsoft.com/office/2006/metadata/properties" ma:root="true" ma:fieldsID="22982a54eafb3b5d035ba3b7ae929205" ns2:_="" ns3:_="">
    <xsd:import namespace="ac1f43fb-e9e4-4612-89b7-617d43053bba"/>
    <xsd:import namespace="8f4cdcb3-8df3-40bb-aa01-17e691cee2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_x59d4__x54e1__x4f1a__x904b__x55b6__x65b9__x91dd_" minOccurs="0"/>
                <xsd:element ref="ns2:_Flow_SignoffStatus" minOccurs="0"/>
                <xsd:element ref="ns2:_x5bfe__x8c61__x30e6__x30fc__x30b6__x30fc_" minOccurs="0"/>
                <xsd:element ref="ns2:_ModernAudienceTargetUserField" minOccurs="0"/>
                <xsd:element ref="ns2:_ModernAudienceAadObjectId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1f43fb-e9e4-4612-89b7-617d43053b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x59d4__x54e1__x4f1a__x904b__x55b6__x65b9__x91dd_" ma:index="20" nillable="true" ma:displayName="委員会運営方針" ma:format="Dropdown" ma:internalName="_x59d4__x54e1__x4f1a__x904b__x55b6__x65b9__x91dd_">
      <xsd:simpleType>
        <xsd:restriction base="dms:Text">
          <xsd:maxLength value="255"/>
        </xsd:restriction>
      </xsd:simpleType>
    </xsd:element>
    <xsd:element name="_Flow_SignoffStatus" ma:index="21" nillable="true" ma:displayName="承認の状態" ma:internalName="_x627f__x8a8d__x306e__x72b6__x614b_">
      <xsd:simpleType>
        <xsd:restriction base="dms:Text"/>
      </xsd:simpleType>
    </xsd:element>
    <xsd:element name="_x5bfe__x8c61__x30e6__x30fc__x30b6__x30fc_" ma:index="22" nillable="true" ma:displayName="対象ユーザー" ma:internalName="_x5bfe__x8c61__x30e6__x30fc__x30b6__x30fc_">
      <xsd:simpleType>
        <xsd:restriction base="dms:Unknown"/>
      </xsd:simpleType>
    </xsd:element>
    <xsd:element name="_ModernAudienceTargetUserField" ma:index="23" nillable="true" ma:displayName="対象ユーザー"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4" nillable="true" ma:displayName="対象ユーザーの ID" ma:list="{d0764edd-2fb9-4eb5-9f6d-cf763a96966c}" ma:internalName="_ModernAudienceAadObjectIds" ma:readOnly="true" ma:showField="_AadObjectIdForUser" ma:web="8f4cdcb3-8df3-40bb-aa01-17e691cee2b9">
      <xsd:complexType>
        <xsd:complexContent>
          <xsd:extension base="dms:MultiChoiceLookup">
            <xsd:sequence>
              <xsd:element name="Value" type="dms:Lookup" maxOccurs="unbounded" minOccurs="0" nillable="true"/>
            </xsd:sequence>
          </xsd:extension>
        </xsd:complexContent>
      </xsd:complexType>
    </xsd:element>
    <xsd:element name="MediaLengthInSeconds" ma:index="25"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f4cdcb3-8df3-40bb-aa01-17e691cee2b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8B38FA-3C21-401A-84A1-77C97A551B05}">
  <ds:schemaRefs>
    <ds:schemaRef ds:uri="http://schemas.microsoft.com/sharepoint/v3/contenttype/forms"/>
  </ds:schemaRefs>
</ds:datastoreItem>
</file>

<file path=customXml/itemProps2.xml><?xml version="1.0" encoding="utf-8"?>
<ds:datastoreItem xmlns:ds="http://schemas.openxmlformats.org/officeDocument/2006/customXml" ds:itemID="{6ACE9A2C-4641-498F-928B-D2D1172B2144}">
  <ds:schemaRefs>
    <ds:schemaRef ds:uri="http://schemas.microsoft.com/office/2006/metadata/properties"/>
    <ds:schemaRef ds:uri="http://schemas.openxmlformats.org/package/2006/metadata/core-properties"/>
    <ds:schemaRef ds:uri="http://purl.org/dc/elements/1.1/"/>
    <ds:schemaRef ds:uri="ac1f43fb-e9e4-4612-89b7-617d43053bba"/>
    <ds:schemaRef ds:uri="http://www.w3.org/XML/1998/namespace"/>
    <ds:schemaRef ds:uri="8f4cdcb3-8df3-40bb-aa01-17e691cee2b9"/>
    <ds:schemaRef ds:uri="http://schemas.microsoft.com/office/2006/documentManagement/types"/>
    <ds:schemaRef ds:uri="http://purl.org/dc/dcmitype/"/>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252653D2-9D8C-448E-B3B3-18F769CB81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1f43fb-e9e4-4612-89b7-617d43053bba"/>
    <ds:schemaRef ds:uri="8f4cdcb3-8df3-40bb-aa01-17e691cee2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11715</TotalTime>
  <Words>6478</Words>
  <Application>Microsoft Office PowerPoint</Application>
  <PresentationFormat>ワイド画面</PresentationFormat>
  <Paragraphs>668</Paragraphs>
  <Slides>21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Meiryo UI</vt:lpstr>
      <vt:lpstr>UD デジタル 教科書体 NK-R</vt:lpstr>
      <vt:lpstr>游ゴシック</vt:lpstr>
      <vt:lpstr>游ゴシック Light</vt:lpstr>
      <vt:lpstr>Arial</vt:lpstr>
      <vt:lpstr>Courier New</vt:lpstr>
      <vt:lpstr>Wingdings</vt:lpstr>
      <vt:lpstr>Office テーマ</vt:lpstr>
      <vt:lpstr>国際金融都市OSAKA戦略 アクションプラン進捗状況（案）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国際金融都市OSAKA 戦略骨子素案（事務局作成） </dc:title>
  <cp:lastPrinted>2023-04-19T05:48:09Z</cp:lastPrinted>
  <dcterms:modified xsi:type="dcterms:W3CDTF">2023-04-21T04:14:19Z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0x0101001294C6B1A67EFF4B8E96D98C47B9FDFC</vt:lpwstr>
  </property>
</Properties>
</file>