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6" r:id="rId1"/>
  </p:sldMasterIdLst>
  <p:notesMasterIdLst>
    <p:notesMasterId r:id="rId3"/>
  </p:notesMasterIdLst>
  <p:sldIdLst>
    <p:sldId id="1995" r:id="rId2"/>
  </p:sldIdLst>
  <p:sldSz cx="12192000" cy="7920038"/>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加藤　美恵" initials="加藤　美恵" lastIdx="1" clrIdx="0">
    <p:extLst>
      <p:ext uri="{19B8F6BF-5375-455C-9EA6-DF929625EA0E}">
        <p15:presenceInfo xmlns:p15="http://schemas.microsoft.com/office/powerpoint/2012/main" userId="S::KatoMie@lan.pref.osaka.jp::fab0cc36-9f45-4651-b878-fabdbdd342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99"/>
    <a:srgbClr val="FFCC66"/>
    <a:srgbClr val="FFFFCC"/>
    <a:srgbClr val="FFCC99"/>
    <a:srgbClr val="CCECFF"/>
    <a:srgbClr val="CC0000"/>
    <a:srgbClr val="FF505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58" autoAdjust="0"/>
    <p:restoredTop sz="93681" autoAdjust="0"/>
  </p:normalViewPr>
  <p:slideViewPr>
    <p:cSldViewPr snapToGrid="0">
      <p:cViewPr>
        <p:scale>
          <a:sx n="66" d="100"/>
          <a:sy n="66" d="100"/>
        </p:scale>
        <p:origin x="968" y="-188"/>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10.19.147.23\disk1\&#9632;&#26087;&#35336;&#30011;&#35506;&#65288;2011.7.12&#65374;2022.3&#65289;\34%20&#22269;&#38555;&#37329;&#34701;&#37117;&#24066;\R7&#24180;&#24230;\01_&#25512;&#36914;&#22996;&#21729;&#20250;\07_&#32207;&#20250;\05_%20&#12469;&#12502;&#38306;&#20418;\&#21442;&#32771;\&#12527;&#12531;&#12473;&#12488;&#12464;&#12521;&#1250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955656858682148E-2"/>
          <c:y val="0"/>
          <c:w val="0.90314048901782018"/>
          <c:h val="0.74581848321591382"/>
        </c:manualLayout>
      </c:layout>
      <c:barChart>
        <c:barDir val="col"/>
        <c:grouping val="clustered"/>
        <c:varyColors val="0"/>
        <c:ser>
          <c:idx val="0"/>
          <c:order val="0"/>
          <c:spPr>
            <a:solidFill>
              <a:schemeClr val="accent1"/>
            </a:solidFill>
            <a:ln w="6350">
              <a:solidFill>
                <a:schemeClr val="accent1">
                  <a:lumMod val="60000"/>
                  <a:lumOff val="40000"/>
                </a:schemeClr>
              </a:solidFill>
            </a:ln>
            <a:effectLst/>
          </c:spPr>
          <c:invertIfNegative val="0"/>
          <c:dPt>
            <c:idx val="3"/>
            <c:invertIfNegative val="0"/>
            <c:bubble3D val="0"/>
            <c:spPr>
              <a:solidFill>
                <a:schemeClr val="accent1"/>
              </a:solidFill>
              <a:ln w="6350">
                <a:solidFill>
                  <a:schemeClr val="accent1">
                    <a:lumMod val="60000"/>
                    <a:lumOff val="40000"/>
                  </a:schemeClr>
                </a:solidFill>
                <a:prstDash val="dash"/>
              </a:ln>
              <a:effectLst/>
            </c:spPr>
            <c:extLst>
              <c:ext xmlns:c16="http://schemas.microsoft.com/office/drawing/2014/chart" uri="{C3380CC4-5D6E-409C-BE32-E72D297353CC}">
                <c16:uniqueId val="{00000001-4464-42BA-99A4-33A3976D6A57}"/>
              </c:ext>
            </c:extLst>
          </c:dPt>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Sheet1!$B$3:$E$3</c:f>
              <c:numCache>
                <c:formatCode>General</c:formatCode>
                <c:ptCount val="4"/>
                <c:pt idx="0">
                  <c:v>2022</c:v>
                </c:pt>
                <c:pt idx="1">
                  <c:v>2023</c:v>
                </c:pt>
                <c:pt idx="2">
                  <c:v>2024</c:v>
                </c:pt>
                <c:pt idx="3">
                  <c:v>2025</c:v>
                </c:pt>
              </c:numCache>
            </c:numRef>
          </c:cat>
          <c:val>
            <c:numRef>
              <c:f>Sheet1!$B$4:$E$4</c:f>
              <c:numCache>
                <c:formatCode>General</c:formatCode>
                <c:ptCount val="4"/>
                <c:pt idx="0">
                  <c:v>54</c:v>
                </c:pt>
                <c:pt idx="1">
                  <c:v>91</c:v>
                </c:pt>
                <c:pt idx="2">
                  <c:v>106</c:v>
                </c:pt>
                <c:pt idx="3">
                  <c:v>122</c:v>
                </c:pt>
              </c:numCache>
            </c:numRef>
          </c:val>
          <c:extLst>
            <c:ext xmlns:c16="http://schemas.microsoft.com/office/drawing/2014/chart" uri="{C3380CC4-5D6E-409C-BE32-E72D297353CC}">
              <c16:uniqueId val="{00000002-4464-42BA-99A4-33A3976D6A57}"/>
            </c:ext>
          </c:extLst>
        </c:ser>
        <c:dLbls>
          <c:dLblPos val="outEnd"/>
          <c:showLegendKey val="0"/>
          <c:showVal val="1"/>
          <c:showCatName val="0"/>
          <c:showSerName val="0"/>
          <c:showPercent val="0"/>
          <c:showBubbleSize val="0"/>
        </c:dLbls>
        <c:gapWidth val="150"/>
        <c:overlap val="-27"/>
        <c:axId val="1643201584"/>
        <c:axId val="1643197008"/>
      </c:barChart>
      <c:catAx>
        <c:axId val="1643201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crossAx val="1643197008"/>
        <c:crosses val="autoZero"/>
        <c:auto val="1"/>
        <c:lblAlgn val="ctr"/>
        <c:lblOffset val="100"/>
        <c:noMultiLvlLbl val="0"/>
      </c:catAx>
      <c:valAx>
        <c:axId val="1643197008"/>
        <c:scaling>
          <c:orientation val="minMax"/>
        </c:scaling>
        <c:delete val="1"/>
        <c:axPos val="l"/>
        <c:numFmt formatCode="General" sourceLinked="1"/>
        <c:majorTickMark val="none"/>
        <c:minorTickMark val="none"/>
        <c:tickLblPos val="nextTo"/>
        <c:crossAx val="16432015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25" tIns="45714" rIns="91425"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8693"/>
          </a:xfrm>
          <a:prstGeom prst="rect">
            <a:avLst/>
          </a:prstGeom>
        </p:spPr>
        <p:txBody>
          <a:bodyPr vert="horz" lIns="91425" tIns="45714" rIns="91425" bIns="45714" rtlCol="0"/>
          <a:lstStyle>
            <a:lvl1pPr algn="r">
              <a:defRPr sz="1200"/>
            </a:lvl1pPr>
          </a:lstStyle>
          <a:p>
            <a:fld id="{062CD0DB-1C42-44FE-9F83-35C64ABE977B}"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822325" y="1243013"/>
            <a:ext cx="5162550" cy="3354387"/>
          </a:xfrm>
          <a:prstGeom prst="rect">
            <a:avLst/>
          </a:prstGeom>
          <a:noFill/>
          <a:ln w="12700">
            <a:solidFill>
              <a:prstClr val="black"/>
            </a:solidFill>
          </a:ln>
        </p:spPr>
        <p:txBody>
          <a:bodyPr vert="horz" lIns="91425" tIns="45714" rIns="91425" bIns="45714"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25" tIns="45714" rIns="91425"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5" tIns="45714" rIns="91425"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7" cy="498692"/>
          </a:xfrm>
          <a:prstGeom prst="rect">
            <a:avLst/>
          </a:prstGeom>
        </p:spPr>
        <p:txBody>
          <a:bodyPr vert="horz" lIns="91425" tIns="45714" rIns="91425" bIns="45714" rtlCol="0" anchor="b"/>
          <a:lstStyle>
            <a:lvl1pPr algn="r">
              <a:defRPr sz="1200"/>
            </a:lvl1pPr>
          </a:lstStyle>
          <a:p>
            <a:fld id="{E5350FC5-3549-4A86-A2E4-DEB7459DE1C5}" type="slidenum">
              <a:rPr kumimoji="1" lang="ja-JP" altLang="en-US" smtClean="0"/>
              <a:t>‹#›</a:t>
            </a:fld>
            <a:endParaRPr kumimoji="1" lang="ja-JP" altLang="en-US"/>
          </a:p>
        </p:txBody>
      </p:sp>
    </p:spTree>
    <p:extLst>
      <p:ext uri="{BB962C8B-B14F-4D97-AF65-F5344CB8AC3E}">
        <p14:creationId xmlns:p14="http://schemas.microsoft.com/office/powerpoint/2010/main" val="40226510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2325" y="1243013"/>
            <a:ext cx="51625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5350FC5-3549-4A86-A2E4-DEB7459DE1C5}" type="slidenum">
              <a:rPr kumimoji="1" lang="ja-JP" altLang="en-US" smtClean="0"/>
              <a:t>0</a:t>
            </a:fld>
            <a:endParaRPr kumimoji="1" lang="ja-JP" altLang="en-US"/>
          </a:p>
        </p:txBody>
      </p:sp>
    </p:spTree>
    <p:extLst>
      <p:ext uri="{BB962C8B-B14F-4D97-AF65-F5344CB8AC3E}">
        <p14:creationId xmlns:p14="http://schemas.microsoft.com/office/powerpoint/2010/main" val="3336412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96174"/>
            <a:ext cx="10363200" cy="2757347"/>
          </a:xfrm>
        </p:spPr>
        <p:txBody>
          <a:bodyPr anchor="b"/>
          <a:lstStyle>
            <a:lvl1pPr algn="ctr">
              <a:defRPr sz="6929"/>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4159855"/>
            <a:ext cx="9144000" cy="1912175"/>
          </a:xfrm>
        </p:spPr>
        <p:txBody>
          <a:bodyPr/>
          <a:lstStyle>
            <a:lvl1pPr marL="0" indent="0" algn="ctr">
              <a:buNone/>
              <a:defRPr sz="2772"/>
            </a:lvl1pPr>
            <a:lvl2pPr marL="528020" indent="0" algn="ctr">
              <a:buNone/>
              <a:defRPr sz="2310"/>
            </a:lvl2pPr>
            <a:lvl3pPr marL="1056041" indent="0" algn="ctr">
              <a:buNone/>
              <a:defRPr sz="2079"/>
            </a:lvl3pPr>
            <a:lvl4pPr marL="1584061" indent="0" algn="ctr">
              <a:buNone/>
              <a:defRPr sz="1848"/>
            </a:lvl4pPr>
            <a:lvl5pPr marL="2112081" indent="0" algn="ctr">
              <a:buNone/>
              <a:defRPr sz="1848"/>
            </a:lvl5pPr>
            <a:lvl6pPr marL="2640101" indent="0" algn="ctr">
              <a:buNone/>
              <a:defRPr sz="1848"/>
            </a:lvl6pPr>
            <a:lvl7pPr marL="3168122" indent="0" algn="ctr">
              <a:buNone/>
              <a:defRPr sz="1848"/>
            </a:lvl7pPr>
            <a:lvl8pPr marL="3696142" indent="0" algn="ctr">
              <a:buNone/>
              <a:defRPr sz="1848"/>
            </a:lvl8pPr>
            <a:lvl9pPr marL="4224162" indent="0" algn="ctr">
              <a:buNone/>
              <a:defRPr sz="1848"/>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637ACCE-1788-429F-B047-C17CF45C4997}"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922717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CDCBB1-06FD-496C-AB94-DD06ED40F9F7}"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255787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21669"/>
            <a:ext cx="2628900" cy="671186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421669"/>
            <a:ext cx="7734300" cy="671186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01FE8B-CF84-4C1A-933B-52AC61E1F4EC}"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1214408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57DADE-DFCB-4337-89D6-F8C0FDE5EA54}"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236689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974513"/>
            <a:ext cx="10515600" cy="3294515"/>
          </a:xfrm>
        </p:spPr>
        <p:txBody>
          <a:bodyPr anchor="b"/>
          <a:lstStyle>
            <a:lvl1pPr>
              <a:defRPr sz="692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5300194"/>
            <a:ext cx="10515600" cy="1732508"/>
          </a:xfrm>
        </p:spPr>
        <p:txBody>
          <a:bodyPr/>
          <a:lstStyle>
            <a:lvl1pPr marL="0" indent="0">
              <a:buNone/>
              <a:defRPr sz="2772">
                <a:solidFill>
                  <a:schemeClr val="tx1"/>
                </a:solidFill>
              </a:defRPr>
            </a:lvl1pPr>
            <a:lvl2pPr marL="528020" indent="0">
              <a:buNone/>
              <a:defRPr sz="2310">
                <a:solidFill>
                  <a:schemeClr val="tx1">
                    <a:tint val="75000"/>
                  </a:schemeClr>
                </a:solidFill>
              </a:defRPr>
            </a:lvl2pPr>
            <a:lvl3pPr marL="1056041" indent="0">
              <a:buNone/>
              <a:defRPr sz="2079">
                <a:solidFill>
                  <a:schemeClr val="tx1">
                    <a:tint val="75000"/>
                  </a:schemeClr>
                </a:solidFill>
              </a:defRPr>
            </a:lvl3pPr>
            <a:lvl4pPr marL="1584061" indent="0">
              <a:buNone/>
              <a:defRPr sz="1848">
                <a:solidFill>
                  <a:schemeClr val="tx1">
                    <a:tint val="75000"/>
                  </a:schemeClr>
                </a:solidFill>
              </a:defRPr>
            </a:lvl4pPr>
            <a:lvl5pPr marL="2112081" indent="0">
              <a:buNone/>
              <a:defRPr sz="1848">
                <a:solidFill>
                  <a:schemeClr val="tx1">
                    <a:tint val="75000"/>
                  </a:schemeClr>
                </a:solidFill>
              </a:defRPr>
            </a:lvl5pPr>
            <a:lvl6pPr marL="2640101" indent="0">
              <a:buNone/>
              <a:defRPr sz="1848">
                <a:solidFill>
                  <a:schemeClr val="tx1">
                    <a:tint val="75000"/>
                  </a:schemeClr>
                </a:solidFill>
              </a:defRPr>
            </a:lvl6pPr>
            <a:lvl7pPr marL="3168122" indent="0">
              <a:buNone/>
              <a:defRPr sz="1848">
                <a:solidFill>
                  <a:schemeClr val="tx1">
                    <a:tint val="75000"/>
                  </a:schemeClr>
                </a:solidFill>
              </a:defRPr>
            </a:lvl7pPr>
            <a:lvl8pPr marL="3696142" indent="0">
              <a:buNone/>
              <a:defRPr sz="1848">
                <a:solidFill>
                  <a:schemeClr val="tx1">
                    <a:tint val="75000"/>
                  </a:schemeClr>
                </a:solidFill>
              </a:defRPr>
            </a:lvl8pPr>
            <a:lvl9pPr marL="4224162" indent="0">
              <a:buNone/>
              <a:defRPr sz="184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7CC8FD-7338-4AEC-B20C-4552A65C4C61}"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4117063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2108345"/>
            <a:ext cx="5181600" cy="50251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108345"/>
            <a:ext cx="5181600" cy="50251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440C52-9324-49C7-BBB8-CC6B7365A1F6}"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303759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421672"/>
            <a:ext cx="10515600" cy="153084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91" y="1941510"/>
            <a:ext cx="5157787" cy="951504"/>
          </a:xfrm>
        </p:spPr>
        <p:txBody>
          <a:bodyPr anchor="b"/>
          <a:lstStyle>
            <a:lvl1pPr marL="0" indent="0">
              <a:buNone/>
              <a:defRPr sz="2772" b="1"/>
            </a:lvl1pPr>
            <a:lvl2pPr marL="528020" indent="0">
              <a:buNone/>
              <a:defRPr sz="2310" b="1"/>
            </a:lvl2pPr>
            <a:lvl3pPr marL="1056041" indent="0">
              <a:buNone/>
              <a:defRPr sz="2079" b="1"/>
            </a:lvl3pPr>
            <a:lvl4pPr marL="1584061" indent="0">
              <a:buNone/>
              <a:defRPr sz="1848" b="1"/>
            </a:lvl4pPr>
            <a:lvl5pPr marL="2112081" indent="0">
              <a:buNone/>
              <a:defRPr sz="1848" b="1"/>
            </a:lvl5pPr>
            <a:lvl6pPr marL="2640101" indent="0">
              <a:buNone/>
              <a:defRPr sz="1848" b="1"/>
            </a:lvl6pPr>
            <a:lvl7pPr marL="3168122" indent="0">
              <a:buNone/>
              <a:defRPr sz="1848" b="1"/>
            </a:lvl7pPr>
            <a:lvl8pPr marL="3696142" indent="0">
              <a:buNone/>
              <a:defRPr sz="1848" b="1"/>
            </a:lvl8pPr>
            <a:lvl9pPr marL="4224162" indent="0">
              <a:buNone/>
              <a:defRPr sz="1848" b="1"/>
            </a:lvl9pPr>
          </a:lstStyle>
          <a:p>
            <a:pPr lvl="0"/>
            <a:r>
              <a:rPr lang="ja-JP" altLang="en-US"/>
              <a:t>マスター テキストの書式設定</a:t>
            </a:r>
          </a:p>
        </p:txBody>
      </p:sp>
      <p:sp>
        <p:nvSpPr>
          <p:cNvPr id="4" name="Content Placeholder 3"/>
          <p:cNvSpPr>
            <a:spLocks noGrp="1"/>
          </p:cNvSpPr>
          <p:nvPr>
            <p:ph sz="half" idx="2"/>
          </p:nvPr>
        </p:nvSpPr>
        <p:spPr>
          <a:xfrm>
            <a:off x="839791" y="2893014"/>
            <a:ext cx="5157787" cy="4255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941510"/>
            <a:ext cx="5183188" cy="951504"/>
          </a:xfrm>
        </p:spPr>
        <p:txBody>
          <a:bodyPr anchor="b"/>
          <a:lstStyle>
            <a:lvl1pPr marL="0" indent="0">
              <a:buNone/>
              <a:defRPr sz="2772" b="1"/>
            </a:lvl1pPr>
            <a:lvl2pPr marL="528020" indent="0">
              <a:buNone/>
              <a:defRPr sz="2310" b="1"/>
            </a:lvl2pPr>
            <a:lvl3pPr marL="1056041" indent="0">
              <a:buNone/>
              <a:defRPr sz="2079" b="1"/>
            </a:lvl3pPr>
            <a:lvl4pPr marL="1584061" indent="0">
              <a:buNone/>
              <a:defRPr sz="1848" b="1"/>
            </a:lvl4pPr>
            <a:lvl5pPr marL="2112081" indent="0">
              <a:buNone/>
              <a:defRPr sz="1848" b="1"/>
            </a:lvl5pPr>
            <a:lvl6pPr marL="2640101" indent="0">
              <a:buNone/>
              <a:defRPr sz="1848" b="1"/>
            </a:lvl6pPr>
            <a:lvl7pPr marL="3168122" indent="0">
              <a:buNone/>
              <a:defRPr sz="1848" b="1"/>
            </a:lvl7pPr>
            <a:lvl8pPr marL="3696142" indent="0">
              <a:buNone/>
              <a:defRPr sz="1848" b="1"/>
            </a:lvl8pPr>
            <a:lvl9pPr marL="4224162" indent="0">
              <a:buNone/>
              <a:defRPr sz="1848" b="1"/>
            </a:lvl9pPr>
          </a:lstStyle>
          <a:p>
            <a:pPr lvl="0"/>
            <a:r>
              <a:rPr lang="ja-JP" altLang="en-US"/>
              <a:t>マスター テキストの書式設定</a:t>
            </a:r>
          </a:p>
        </p:txBody>
      </p:sp>
      <p:sp>
        <p:nvSpPr>
          <p:cNvPr id="6" name="Content Placeholder 5"/>
          <p:cNvSpPr>
            <a:spLocks noGrp="1"/>
          </p:cNvSpPr>
          <p:nvPr>
            <p:ph sz="quarter" idx="4"/>
          </p:nvPr>
        </p:nvSpPr>
        <p:spPr>
          <a:xfrm>
            <a:off x="6172201" y="2893014"/>
            <a:ext cx="5183188" cy="4255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7B3385E-AE43-4EAD-8D15-35BC05DA0813}" type="datetime1">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17372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6395CE7-1492-43D1-BF33-3B39A006D85D}" type="datetime1">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115295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DC8B4-1261-4B77-A466-2161FA434A97}" type="datetime1">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2868550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90" y="528003"/>
            <a:ext cx="3932237" cy="1848009"/>
          </a:xfrm>
        </p:spPr>
        <p:txBody>
          <a:bodyPr anchor="b"/>
          <a:lstStyle>
            <a:lvl1pPr>
              <a:defRPr sz="3696"/>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1140341"/>
            <a:ext cx="6172200" cy="5628360"/>
          </a:xfrm>
        </p:spPr>
        <p:txBody>
          <a:bodyPr/>
          <a:lstStyle>
            <a:lvl1pPr>
              <a:defRPr sz="3696"/>
            </a:lvl1pPr>
            <a:lvl2pPr>
              <a:defRPr sz="3234"/>
            </a:lvl2pPr>
            <a:lvl3pPr>
              <a:defRPr sz="2772"/>
            </a:lvl3pPr>
            <a:lvl4pPr>
              <a:defRPr sz="2310"/>
            </a:lvl4pPr>
            <a:lvl5pPr>
              <a:defRPr sz="2310"/>
            </a:lvl5pPr>
            <a:lvl6pPr>
              <a:defRPr sz="2310"/>
            </a:lvl6pPr>
            <a:lvl7pPr>
              <a:defRPr sz="2310"/>
            </a:lvl7pPr>
            <a:lvl8pPr>
              <a:defRPr sz="2310"/>
            </a:lvl8pPr>
            <a:lvl9pPr>
              <a:defRPr sz="23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90" y="2376012"/>
            <a:ext cx="3932237" cy="4401855"/>
          </a:xfrm>
        </p:spPr>
        <p:txBody>
          <a:bodyPr/>
          <a:lstStyle>
            <a:lvl1pPr marL="0" indent="0">
              <a:buNone/>
              <a:defRPr sz="1848"/>
            </a:lvl1pPr>
            <a:lvl2pPr marL="528020" indent="0">
              <a:buNone/>
              <a:defRPr sz="1617"/>
            </a:lvl2pPr>
            <a:lvl3pPr marL="1056041" indent="0">
              <a:buNone/>
              <a:defRPr sz="1386"/>
            </a:lvl3pPr>
            <a:lvl4pPr marL="1584061" indent="0">
              <a:buNone/>
              <a:defRPr sz="1155"/>
            </a:lvl4pPr>
            <a:lvl5pPr marL="2112081" indent="0">
              <a:buNone/>
              <a:defRPr sz="1155"/>
            </a:lvl5pPr>
            <a:lvl6pPr marL="2640101" indent="0">
              <a:buNone/>
              <a:defRPr sz="1155"/>
            </a:lvl6pPr>
            <a:lvl7pPr marL="3168122" indent="0">
              <a:buNone/>
              <a:defRPr sz="1155"/>
            </a:lvl7pPr>
            <a:lvl8pPr marL="3696142" indent="0">
              <a:buNone/>
              <a:defRPr sz="1155"/>
            </a:lvl8pPr>
            <a:lvl9pPr marL="4224162" indent="0">
              <a:buNone/>
              <a:defRPr sz="115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3F5BD1-C567-460A-989D-93FF6F488B60}"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2306237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90" y="528003"/>
            <a:ext cx="3932237" cy="1848009"/>
          </a:xfrm>
        </p:spPr>
        <p:txBody>
          <a:bodyPr anchor="b"/>
          <a:lstStyle>
            <a:lvl1pPr>
              <a:defRPr sz="369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1140341"/>
            <a:ext cx="6172200" cy="5628360"/>
          </a:xfrm>
        </p:spPr>
        <p:txBody>
          <a:bodyPr anchor="t"/>
          <a:lstStyle>
            <a:lvl1pPr marL="0" indent="0">
              <a:buNone/>
              <a:defRPr sz="3696"/>
            </a:lvl1pPr>
            <a:lvl2pPr marL="528020" indent="0">
              <a:buNone/>
              <a:defRPr sz="3234"/>
            </a:lvl2pPr>
            <a:lvl3pPr marL="1056041" indent="0">
              <a:buNone/>
              <a:defRPr sz="2772"/>
            </a:lvl3pPr>
            <a:lvl4pPr marL="1584061" indent="0">
              <a:buNone/>
              <a:defRPr sz="2310"/>
            </a:lvl4pPr>
            <a:lvl5pPr marL="2112081" indent="0">
              <a:buNone/>
              <a:defRPr sz="2310"/>
            </a:lvl5pPr>
            <a:lvl6pPr marL="2640101" indent="0">
              <a:buNone/>
              <a:defRPr sz="2310"/>
            </a:lvl6pPr>
            <a:lvl7pPr marL="3168122" indent="0">
              <a:buNone/>
              <a:defRPr sz="2310"/>
            </a:lvl7pPr>
            <a:lvl8pPr marL="3696142" indent="0">
              <a:buNone/>
              <a:defRPr sz="2310"/>
            </a:lvl8pPr>
            <a:lvl9pPr marL="4224162" indent="0">
              <a:buNone/>
              <a:defRPr sz="231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90" y="2376012"/>
            <a:ext cx="3932237" cy="4401855"/>
          </a:xfrm>
        </p:spPr>
        <p:txBody>
          <a:bodyPr/>
          <a:lstStyle>
            <a:lvl1pPr marL="0" indent="0">
              <a:buNone/>
              <a:defRPr sz="1848"/>
            </a:lvl1pPr>
            <a:lvl2pPr marL="528020" indent="0">
              <a:buNone/>
              <a:defRPr sz="1617"/>
            </a:lvl2pPr>
            <a:lvl3pPr marL="1056041" indent="0">
              <a:buNone/>
              <a:defRPr sz="1386"/>
            </a:lvl3pPr>
            <a:lvl4pPr marL="1584061" indent="0">
              <a:buNone/>
              <a:defRPr sz="1155"/>
            </a:lvl4pPr>
            <a:lvl5pPr marL="2112081" indent="0">
              <a:buNone/>
              <a:defRPr sz="1155"/>
            </a:lvl5pPr>
            <a:lvl6pPr marL="2640101" indent="0">
              <a:buNone/>
              <a:defRPr sz="1155"/>
            </a:lvl6pPr>
            <a:lvl7pPr marL="3168122" indent="0">
              <a:buNone/>
              <a:defRPr sz="1155"/>
            </a:lvl7pPr>
            <a:lvl8pPr marL="3696142" indent="0">
              <a:buNone/>
              <a:defRPr sz="1155"/>
            </a:lvl8pPr>
            <a:lvl9pPr marL="4224162" indent="0">
              <a:buNone/>
              <a:defRPr sz="115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96A5BA-F683-48EE-8A71-3650610B82F1}"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3037038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21672"/>
            <a:ext cx="10515600" cy="153084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2108345"/>
            <a:ext cx="10515600" cy="502519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7340704"/>
            <a:ext cx="2743200" cy="421669"/>
          </a:xfrm>
          <a:prstGeom prst="rect">
            <a:avLst/>
          </a:prstGeom>
        </p:spPr>
        <p:txBody>
          <a:bodyPr vert="horz" lIns="91440" tIns="45720" rIns="91440" bIns="45720" rtlCol="0" anchor="ctr"/>
          <a:lstStyle>
            <a:lvl1pPr algn="l">
              <a:defRPr sz="1386">
                <a:solidFill>
                  <a:schemeClr val="tx1">
                    <a:tint val="75000"/>
                  </a:schemeClr>
                </a:solidFill>
              </a:defRPr>
            </a:lvl1pPr>
          </a:lstStyle>
          <a:p>
            <a:fld id="{0B5A861E-D8B1-43DE-8D45-88EA919327E9}" type="datetime1">
              <a:rPr kumimoji="1" lang="ja-JP" altLang="en-US" smtClean="0"/>
              <a:t>2026/3/27</a:t>
            </a:fld>
            <a:endParaRPr kumimoji="1" lang="ja-JP" altLang="en-US"/>
          </a:p>
        </p:txBody>
      </p:sp>
      <p:sp>
        <p:nvSpPr>
          <p:cNvPr id="5" name="Footer Placeholder 4"/>
          <p:cNvSpPr>
            <a:spLocks noGrp="1"/>
          </p:cNvSpPr>
          <p:nvPr>
            <p:ph type="ftr" sz="quarter" idx="3"/>
          </p:nvPr>
        </p:nvSpPr>
        <p:spPr>
          <a:xfrm>
            <a:off x="4038600" y="7340704"/>
            <a:ext cx="4114800" cy="421669"/>
          </a:xfrm>
          <a:prstGeom prst="rect">
            <a:avLst/>
          </a:prstGeom>
        </p:spPr>
        <p:txBody>
          <a:bodyPr vert="horz" lIns="91440" tIns="45720" rIns="91440" bIns="45720" rtlCol="0" anchor="ctr"/>
          <a:lstStyle>
            <a:lvl1pPr algn="ctr">
              <a:defRPr sz="138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7340704"/>
            <a:ext cx="2743200" cy="421669"/>
          </a:xfrm>
          <a:prstGeom prst="rect">
            <a:avLst/>
          </a:prstGeom>
        </p:spPr>
        <p:txBody>
          <a:bodyPr vert="horz" lIns="91440" tIns="45720" rIns="91440" bIns="45720" rtlCol="0" anchor="ctr"/>
          <a:lstStyle>
            <a:lvl1pPr algn="r">
              <a:defRPr sz="1386">
                <a:solidFill>
                  <a:schemeClr val="tx1">
                    <a:tint val="75000"/>
                  </a:schemeClr>
                </a:solidFill>
              </a:defRPr>
            </a:lvl1pPr>
          </a:lstStyle>
          <a:p>
            <a:fld id="{74D7096B-8CC7-4070-9FE2-69144C70F001}" type="slidenum">
              <a:rPr kumimoji="1" lang="ja-JP" altLang="en-US" smtClean="0"/>
              <a:t>‹#›</a:t>
            </a:fld>
            <a:endParaRPr kumimoji="1" lang="ja-JP" altLang="en-US"/>
          </a:p>
        </p:txBody>
      </p:sp>
    </p:spTree>
    <p:extLst>
      <p:ext uri="{BB962C8B-B14F-4D97-AF65-F5344CB8AC3E}">
        <p14:creationId xmlns:p14="http://schemas.microsoft.com/office/powerpoint/2010/main" val="9085858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1056041" rtl="0" eaLnBrk="1" latinLnBrk="0" hangingPunct="1">
        <a:lnSpc>
          <a:spcPct val="90000"/>
        </a:lnSpc>
        <a:spcBef>
          <a:spcPct val="0"/>
        </a:spcBef>
        <a:buNone/>
        <a:defRPr kumimoji="1" sz="5082" kern="1200">
          <a:solidFill>
            <a:schemeClr val="tx1"/>
          </a:solidFill>
          <a:latin typeface="+mj-lt"/>
          <a:ea typeface="+mj-ea"/>
          <a:cs typeface="+mj-cs"/>
        </a:defRPr>
      </a:lvl1pPr>
    </p:titleStyle>
    <p:bodyStyle>
      <a:lvl1pPr marL="264010" indent="-264010" algn="l" defTabSz="1056041" rtl="0" eaLnBrk="1" latinLnBrk="0" hangingPunct="1">
        <a:lnSpc>
          <a:spcPct val="90000"/>
        </a:lnSpc>
        <a:spcBef>
          <a:spcPts val="1155"/>
        </a:spcBef>
        <a:buFont typeface="Arial" panose="020B0604020202020204" pitchFamily="34" charset="0"/>
        <a:buChar char="•"/>
        <a:defRPr kumimoji="1" sz="3234" kern="1200">
          <a:solidFill>
            <a:schemeClr val="tx1"/>
          </a:solidFill>
          <a:latin typeface="+mn-lt"/>
          <a:ea typeface="+mn-ea"/>
          <a:cs typeface="+mn-cs"/>
        </a:defRPr>
      </a:lvl1pPr>
      <a:lvl2pPr marL="792030" indent="-264010" algn="l" defTabSz="1056041" rtl="0" eaLnBrk="1" latinLnBrk="0" hangingPunct="1">
        <a:lnSpc>
          <a:spcPct val="90000"/>
        </a:lnSpc>
        <a:spcBef>
          <a:spcPts val="577"/>
        </a:spcBef>
        <a:buFont typeface="Arial" panose="020B0604020202020204" pitchFamily="34" charset="0"/>
        <a:buChar char="•"/>
        <a:defRPr kumimoji="1" sz="2772" kern="1200">
          <a:solidFill>
            <a:schemeClr val="tx1"/>
          </a:solidFill>
          <a:latin typeface="+mn-lt"/>
          <a:ea typeface="+mn-ea"/>
          <a:cs typeface="+mn-cs"/>
        </a:defRPr>
      </a:lvl2pPr>
      <a:lvl3pPr marL="1320051" indent="-264010" algn="l" defTabSz="1056041" rtl="0" eaLnBrk="1" latinLnBrk="0" hangingPunct="1">
        <a:lnSpc>
          <a:spcPct val="90000"/>
        </a:lnSpc>
        <a:spcBef>
          <a:spcPts val="577"/>
        </a:spcBef>
        <a:buFont typeface="Arial" panose="020B0604020202020204" pitchFamily="34" charset="0"/>
        <a:buChar char="•"/>
        <a:defRPr kumimoji="1" sz="2310" kern="1200">
          <a:solidFill>
            <a:schemeClr val="tx1"/>
          </a:solidFill>
          <a:latin typeface="+mn-lt"/>
          <a:ea typeface="+mn-ea"/>
          <a:cs typeface="+mn-cs"/>
        </a:defRPr>
      </a:lvl3pPr>
      <a:lvl4pPr marL="1848071"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4pPr>
      <a:lvl5pPr marL="2376091"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5pPr>
      <a:lvl6pPr marL="2904112"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6pPr>
      <a:lvl7pPr marL="3432132"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7pPr>
      <a:lvl8pPr marL="3960152"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8pPr>
      <a:lvl9pPr marL="4488172" indent="-264010" algn="l" defTabSz="1056041" rtl="0" eaLnBrk="1" latinLnBrk="0" hangingPunct="1">
        <a:lnSpc>
          <a:spcPct val="90000"/>
        </a:lnSpc>
        <a:spcBef>
          <a:spcPts val="577"/>
        </a:spcBef>
        <a:buFont typeface="Arial" panose="020B0604020202020204" pitchFamily="34" charset="0"/>
        <a:buChar char="•"/>
        <a:defRPr kumimoji="1" sz="2079" kern="1200">
          <a:solidFill>
            <a:schemeClr val="tx1"/>
          </a:solidFill>
          <a:latin typeface="+mn-lt"/>
          <a:ea typeface="+mn-ea"/>
          <a:cs typeface="+mn-cs"/>
        </a:defRPr>
      </a:lvl9pPr>
    </p:bodyStyle>
    <p:otherStyle>
      <a:defPPr>
        <a:defRPr lang="en-US"/>
      </a:defPPr>
      <a:lvl1pPr marL="0" algn="l" defTabSz="1056041" rtl="0" eaLnBrk="1" latinLnBrk="0" hangingPunct="1">
        <a:defRPr kumimoji="1" sz="2079" kern="1200">
          <a:solidFill>
            <a:schemeClr val="tx1"/>
          </a:solidFill>
          <a:latin typeface="+mn-lt"/>
          <a:ea typeface="+mn-ea"/>
          <a:cs typeface="+mn-cs"/>
        </a:defRPr>
      </a:lvl1pPr>
      <a:lvl2pPr marL="528020" algn="l" defTabSz="1056041" rtl="0" eaLnBrk="1" latinLnBrk="0" hangingPunct="1">
        <a:defRPr kumimoji="1" sz="2079" kern="1200">
          <a:solidFill>
            <a:schemeClr val="tx1"/>
          </a:solidFill>
          <a:latin typeface="+mn-lt"/>
          <a:ea typeface="+mn-ea"/>
          <a:cs typeface="+mn-cs"/>
        </a:defRPr>
      </a:lvl2pPr>
      <a:lvl3pPr marL="1056041" algn="l" defTabSz="1056041" rtl="0" eaLnBrk="1" latinLnBrk="0" hangingPunct="1">
        <a:defRPr kumimoji="1" sz="2079" kern="1200">
          <a:solidFill>
            <a:schemeClr val="tx1"/>
          </a:solidFill>
          <a:latin typeface="+mn-lt"/>
          <a:ea typeface="+mn-ea"/>
          <a:cs typeface="+mn-cs"/>
        </a:defRPr>
      </a:lvl3pPr>
      <a:lvl4pPr marL="1584061" algn="l" defTabSz="1056041" rtl="0" eaLnBrk="1" latinLnBrk="0" hangingPunct="1">
        <a:defRPr kumimoji="1" sz="2079" kern="1200">
          <a:solidFill>
            <a:schemeClr val="tx1"/>
          </a:solidFill>
          <a:latin typeface="+mn-lt"/>
          <a:ea typeface="+mn-ea"/>
          <a:cs typeface="+mn-cs"/>
        </a:defRPr>
      </a:lvl4pPr>
      <a:lvl5pPr marL="2112081" algn="l" defTabSz="1056041" rtl="0" eaLnBrk="1" latinLnBrk="0" hangingPunct="1">
        <a:defRPr kumimoji="1" sz="2079" kern="1200">
          <a:solidFill>
            <a:schemeClr val="tx1"/>
          </a:solidFill>
          <a:latin typeface="+mn-lt"/>
          <a:ea typeface="+mn-ea"/>
          <a:cs typeface="+mn-cs"/>
        </a:defRPr>
      </a:lvl5pPr>
      <a:lvl6pPr marL="2640101" algn="l" defTabSz="1056041" rtl="0" eaLnBrk="1" latinLnBrk="0" hangingPunct="1">
        <a:defRPr kumimoji="1" sz="2079" kern="1200">
          <a:solidFill>
            <a:schemeClr val="tx1"/>
          </a:solidFill>
          <a:latin typeface="+mn-lt"/>
          <a:ea typeface="+mn-ea"/>
          <a:cs typeface="+mn-cs"/>
        </a:defRPr>
      </a:lvl6pPr>
      <a:lvl7pPr marL="3168122" algn="l" defTabSz="1056041" rtl="0" eaLnBrk="1" latinLnBrk="0" hangingPunct="1">
        <a:defRPr kumimoji="1" sz="2079" kern="1200">
          <a:solidFill>
            <a:schemeClr val="tx1"/>
          </a:solidFill>
          <a:latin typeface="+mn-lt"/>
          <a:ea typeface="+mn-ea"/>
          <a:cs typeface="+mn-cs"/>
        </a:defRPr>
      </a:lvl7pPr>
      <a:lvl8pPr marL="3696142" algn="l" defTabSz="1056041" rtl="0" eaLnBrk="1" latinLnBrk="0" hangingPunct="1">
        <a:defRPr kumimoji="1" sz="2079" kern="1200">
          <a:solidFill>
            <a:schemeClr val="tx1"/>
          </a:solidFill>
          <a:latin typeface="+mn-lt"/>
          <a:ea typeface="+mn-ea"/>
          <a:cs typeface="+mn-cs"/>
        </a:defRPr>
      </a:lvl8pPr>
      <a:lvl9pPr marL="4224162" algn="l" defTabSz="1056041" rtl="0" eaLnBrk="1" latinLnBrk="0" hangingPunct="1">
        <a:defRPr kumimoji="1" sz="20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2AEE1E5-288C-4AF8-B924-07204CC0105C}"/>
              </a:ext>
            </a:extLst>
          </p:cNvPr>
          <p:cNvSpPr/>
          <p:nvPr/>
        </p:nvSpPr>
        <p:spPr>
          <a:xfrm>
            <a:off x="0" y="4041"/>
            <a:ext cx="12192000" cy="39218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BIZ UDPゴシック" panose="020B0400000000000000" pitchFamily="50" charset="-128"/>
                <a:ea typeface="BIZ UDPゴシック" panose="020B0400000000000000" pitchFamily="50" charset="-128"/>
              </a:rPr>
              <a:t>国際金融都市</a:t>
            </a:r>
            <a:r>
              <a:rPr lang="en-US" altLang="ja-JP" dirty="0">
                <a:solidFill>
                  <a:schemeClr val="bg1"/>
                </a:solidFill>
                <a:latin typeface="BIZ UDPゴシック" panose="020B0400000000000000" pitchFamily="50" charset="-128"/>
                <a:ea typeface="BIZ UDPゴシック" panose="020B0400000000000000" pitchFamily="50" charset="-128"/>
              </a:rPr>
              <a:t>OSAKA</a:t>
            </a:r>
            <a:r>
              <a:rPr lang="ja-JP" altLang="en-US" dirty="0">
                <a:solidFill>
                  <a:schemeClr val="bg1"/>
                </a:solidFill>
                <a:latin typeface="BIZ UDPゴシック" panose="020B0400000000000000" pitchFamily="50" charset="-128"/>
                <a:ea typeface="BIZ UDPゴシック" panose="020B0400000000000000" pitchFamily="50" charset="-128"/>
              </a:rPr>
              <a:t>戦略　アクションプラン改訂について（案）</a:t>
            </a:r>
          </a:p>
        </p:txBody>
      </p:sp>
      <p:sp>
        <p:nvSpPr>
          <p:cNvPr id="56" name="正方形/長方形 55">
            <a:extLst>
              <a:ext uri="{FF2B5EF4-FFF2-40B4-BE49-F238E27FC236}">
                <a16:creationId xmlns:a16="http://schemas.microsoft.com/office/drawing/2014/main" id="{8E45678F-5B2D-46BC-9DD4-696063F91D68}"/>
              </a:ext>
            </a:extLst>
          </p:cNvPr>
          <p:cNvSpPr/>
          <p:nvPr/>
        </p:nvSpPr>
        <p:spPr>
          <a:xfrm>
            <a:off x="656407" y="4736944"/>
            <a:ext cx="1361779" cy="88109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金融をテコに</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algn="ct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発展する</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algn="ct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グローバル都市</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893F3CD0-79C9-4414-8152-1F2F8C9E29A7}"/>
              </a:ext>
            </a:extLst>
          </p:cNvPr>
          <p:cNvSpPr/>
          <p:nvPr/>
        </p:nvSpPr>
        <p:spPr>
          <a:xfrm>
            <a:off x="658887" y="4739292"/>
            <a:ext cx="209171" cy="194137"/>
          </a:xfrm>
          <a:prstGeom prst="rect">
            <a:avLst/>
          </a:prstGeom>
          <a:ln>
            <a:solidFill>
              <a:schemeClr val="accent5">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00" dirty="0">
                <a:latin typeface="Meiryo UI" panose="020B0604030504040204" pitchFamily="50" charset="-128"/>
                <a:ea typeface="Meiryo UI" panose="020B0604030504040204" pitchFamily="50" charset="-128"/>
              </a:rPr>
              <a:t>１</a:t>
            </a:r>
          </a:p>
        </p:txBody>
      </p:sp>
      <p:sp>
        <p:nvSpPr>
          <p:cNvPr id="61" name="正方形/長方形 60">
            <a:extLst>
              <a:ext uri="{FF2B5EF4-FFF2-40B4-BE49-F238E27FC236}">
                <a16:creationId xmlns:a16="http://schemas.microsoft.com/office/drawing/2014/main" id="{34C77025-5FF7-4961-8176-68FBA5CE35E1}"/>
              </a:ext>
            </a:extLst>
          </p:cNvPr>
          <p:cNvSpPr/>
          <p:nvPr/>
        </p:nvSpPr>
        <p:spPr>
          <a:xfrm>
            <a:off x="656613" y="4485261"/>
            <a:ext cx="1361628" cy="192671"/>
          </a:xfrm>
          <a:prstGeom prst="rect">
            <a:avLst/>
          </a:prstGeom>
          <a:solidFill>
            <a:schemeClr val="bg1">
              <a:lumMod val="5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1100" b="1" dirty="0">
                <a:latin typeface="Meiryo UI" panose="020B0604030504040204" pitchFamily="50" charset="-128"/>
                <a:ea typeface="Meiryo UI" panose="020B0604030504040204" pitchFamily="50" charset="-128"/>
              </a:rPr>
              <a:t>めざす都市像</a:t>
            </a:r>
            <a:endPar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C0C19755-561A-46B7-8D5F-ED166ADE76C9}"/>
              </a:ext>
            </a:extLst>
          </p:cNvPr>
          <p:cNvSpPr/>
          <p:nvPr/>
        </p:nvSpPr>
        <p:spPr>
          <a:xfrm>
            <a:off x="2089752" y="4736944"/>
            <a:ext cx="9848249" cy="88109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 rIns="90000" rtlCol="0" anchor="ctr"/>
          <a:lstStyle/>
          <a:p>
            <a:pPr marL="0" marR="0" lvl="0" indent="0" algn="l" defTabSz="914400" rtl="0" eaLnBrk="1" fontAlgn="auto" latinLnBrk="0" hangingPunct="1">
              <a:spcAft>
                <a:spcPts val="0"/>
              </a:spcAft>
              <a:buClrTx/>
              <a:buSzTx/>
              <a:buFontTx/>
              <a:buNone/>
              <a:tabLst/>
              <a:defRPr/>
            </a:pPr>
            <a:r>
              <a:rPr kumimoji="1" lang="ja-JP" altLang="en-US" sz="1100" b="1" dirty="0">
                <a:solidFill>
                  <a:schemeClr val="accent1">
                    <a:lumMod val="50000"/>
                  </a:schemeClr>
                </a:solidFill>
                <a:latin typeface="Meiryo UI" panose="020B0604030504040204" pitchFamily="50" charset="-128"/>
                <a:ea typeface="Meiryo UI" panose="020B0604030504040204" pitchFamily="50" charset="-128"/>
              </a:rPr>
              <a:t>（１）</a:t>
            </a: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スタートアップ等への国内外からの投資・協業促進</a:t>
            </a:r>
            <a:endParaRPr kumimoji="1" lang="en-US" altLang="ja-JP"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spcAft>
                <a:spcPts val="0"/>
              </a:spcAft>
              <a:buClrTx/>
              <a:buSzTx/>
              <a:buFontTx/>
              <a:buNone/>
              <a:tabLst/>
              <a:defRPr/>
            </a:pPr>
            <a:r>
              <a:rPr kumimoji="1" lang="ja-JP" altLang="en-US" sz="1050" dirty="0">
                <a:solidFill>
                  <a:prstClr val="black"/>
                </a:solidFill>
                <a:latin typeface="Meiryo UI" panose="020B0604030504040204" pitchFamily="50" charset="-128"/>
                <a:ea typeface="Meiryo UI" panose="020B0604030504040204" pitchFamily="50" charset="-128"/>
              </a:rPr>
              <a:t>　　　　　・戦略的なプロモーション活動（</a:t>
            </a:r>
            <a:r>
              <a:rPr kumimoji="1" lang="ja-JP" altLang="en-US" sz="1050" dirty="0">
                <a:solidFill>
                  <a:schemeClr val="tx1"/>
                </a:solidFill>
                <a:latin typeface="Meiryo UI" panose="020B0604030504040204" pitchFamily="50" charset="-128"/>
                <a:ea typeface="Meiryo UI" panose="020B0604030504040204" pitchFamily="50" charset="-128"/>
              </a:rPr>
              <a:t>重点分野：ライフサイエンス、カーボンニュートラル等、重点地域：欧州、中東、アジア）</a:t>
            </a:r>
          </a:p>
          <a:p>
            <a:pPr marL="0" marR="0" lvl="0" indent="0" algn="l" defTabSz="914400" rtl="0" eaLnBrk="1" fontAlgn="auto" latinLnBrk="0" hangingPunct="1">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　　　　　・スタートアップとベンチャーキャピタル等の出会いの場の創出（例：</a:t>
            </a:r>
            <a:r>
              <a:rPr kumimoji="1" lang="en-US" altLang="ja-JP" sz="1050" dirty="0">
                <a:solidFill>
                  <a:schemeClr val="tx1"/>
                </a:solidFill>
                <a:latin typeface="Meiryo UI" panose="020B0604030504040204" pitchFamily="50" charset="-128"/>
                <a:ea typeface="Meiryo UI" panose="020B0604030504040204" pitchFamily="50" charset="-128"/>
              </a:rPr>
              <a:t>GSE</a:t>
            </a:r>
            <a:r>
              <a:rPr kumimoji="1" lang="ja-JP" altLang="en-US" sz="1050" dirty="0">
                <a:solidFill>
                  <a:schemeClr val="tx1"/>
                </a:solidFill>
                <a:latin typeface="Meiryo UI" panose="020B0604030504040204" pitchFamily="50" charset="-128"/>
                <a:ea typeface="Meiryo UI" panose="020B0604030504040204" pitchFamily="50" charset="-128"/>
              </a:rPr>
              <a:t>後継関連事業）　　・スタートアップ</a:t>
            </a:r>
            <a:r>
              <a:rPr kumimoji="1" lang="ja-JP" altLang="en-US" sz="1050" dirty="0">
                <a:solidFill>
                  <a:prstClr val="black"/>
                </a:solidFill>
                <a:latin typeface="Meiryo UI" panose="020B0604030504040204" pitchFamily="50" charset="-128"/>
                <a:ea typeface="Meiryo UI" panose="020B0604030504040204" pitchFamily="50" charset="-128"/>
              </a:rPr>
              <a:t>への資金供給に係る調査</a:t>
            </a:r>
          </a:p>
          <a:p>
            <a:pPr marL="0" marR="0" lvl="0" indent="0" algn="l" defTabSz="914400" rtl="0" eaLnBrk="1" fontAlgn="auto" latinLnBrk="0" hangingPunct="1">
              <a:spcAft>
                <a:spcPts val="0"/>
              </a:spcAft>
              <a:buClrTx/>
              <a:buSzTx/>
              <a:buFontTx/>
              <a:buNone/>
              <a:tabLst/>
              <a:defRPr/>
            </a:pPr>
            <a:endParaRPr kumimoji="1" lang="ja-JP" altLang="en-US" sz="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（２）レジリエンス向上の観点を含めた副首都・大阪の実現に資する</a:t>
            </a:r>
            <a:r>
              <a:rPr kumimoji="1" lang="ja-JP" altLang="en-US" sz="1100" b="1" dirty="0">
                <a:solidFill>
                  <a:schemeClr val="accent1">
                    <a:lumMod val="50000"/>
                  </a:schemeClr>
                </a:solidFill>
                <a:latin typeface="Meiryo UI" panose="020B0604030504040204" pitchFamily="50" charset="-128"/>
                <a:ea typeface="Meiryo UI" panose="020B0604030504040204" pitchFamily="50" charset="-128"/>
              </a:rPr>
              <a:t>金融系企業等</a:t>
            </a: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の集積</a:t>
            </a:r>
            <a:endParaRPr kumimoji="1" lang="en-US" altLang="ja-JP"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spcAft>
                <a:spcPts val="0"/>
              </a:spcAft>
              <a:buClrTx/>
              <a:buSzTx/>
              <a:buFontTx/>
              <a:buNone/>
              <a:tabLst/>
              <a:defRPr/>
            </a:pPr>
            <a:r>
              <a:rPr kumimoji="1" lang="ja-JP" altLang="en-US" sz="1050" dirty="0">
                <a:solidFill>
                  <a:prstClr val="black"/>
                </a:solidFill>
                <a:latin typeface="Meiryo UI" panose="020B0604030504040204" pitchFamily="50" charset="-128"/>
                <a:ea typeface="Meiryo UI" panose="020B0604030504040204" pitchFamily="50" charset="-128"/>
              </a:rPr>
              <a:t>　　　　　・金融系企業拠点設置に係る補助金・軽減税制延長　　　・</a:t>
            </a:r>
            <a:r>
              <a:rPr kumimoji="1" lang="en-US" altLang="ja-JP" sz="1050" dirty="0">
                <a:solidFill>
                  <a:prstClr val="black"/>
                </a:solidFill>
                <a:latin typeface="Meiryo UI" panose="020B0604030504040204" pitchFamily="50" charset="-128"/>
                <a:ea typeface="Meiryo UI" panose="020B0604030504040204" pitchFamily="50" charset="-128"/>
              </a:rPr>
              <a:t>GPIF(</a:t>
            </a:r>
            <a:r>
              <a:rPr kumimoji="1" lang="ja-JP" altLang="en-US" sz="1050" dirty="0">
                <a:solidFill>
                  <a:prstClr val="black"/>
                </a:solidFill>
                <a:latin typeface="Meiryo UI" panose="020B0604030504040204" pitchFamily="50" charset="-128"/>
                <a:ea typeface="Meiryo UI" panose="020B0604030504040204" pitchFamily="50" charset="-128"/>
              </a:rPr>
              <a:t>年金積立金管理運用独立行政法人</a:t>
            </a:r>
            <a:r>
              <a:rPr kumimoji="1" lang="en-US" altLang="ja-JP" sz="1050" dirty="0">
                <a:solidFill>
                  <a:prstClr val="black"/>
                </a:solidFill>
                <a:latin typeface="Meiryo UI" panose="020B0604030504040204" pitchFamily="50" charset="-128"/>
                <a:ea typeface="Meiryo UI" panose="020B0604030504040204" pitchFamily="50" charset="-128"/>
              </a:rPr>
              <a:t>)</a:t>
            </a:r>
            <a:r>
              <a:rPr kumimoji="1" lang="ja-JP" altLang="en-US" sz="1050" dirty="0">
                <a:solidFill>
                  <a:prstClr val="black"/>
                </a:solidFill>
                <a:latin typeface="Meiryo UI" panose="020B0604030504040204" pitchFamily="50" charset="-128"/>
                <a:ea typeface="Meiryo UI" panose="020B0604030504040204" pitchFamily="50" charset="-128"/>
              </a:rPr>
              <a:t>等の大阪拠点設置働きかけ</a:t>
            </a:r>
          </a:p>
        </p:txBody>
      </p:sp>
      <p:sp>
        <p:nvSpPr>
          <p:cNvPr id="49" name="正方形/長方形 48">
            <a:extLst>
              <a:ext uri="{FF2B5EF4-FFF2-40B4-BE49-F238E27FC236}">
                <a16:creationId xmlns:a16="http://schemas.microsoft.com/office/drawing/2014/main" id="{6F786638-B3AB-4024-8EE4-26845D10C325}"/>
              </a:ext>
            </a:extLst>
          </p:cNvPr>
          <p:cNvSpPr/>
          <p:nvPr/>
        </p:nvSpPr>
        <p:spPr>
          <a:xfrm>
            <a:off x="2097900" y="4485261"/>
            <a:ext cx="9848024" cy="192671"/>
          </a:xfrm>
          <a:prstGeom prst="rect">
            <a:avLst/>
          </a:prstGeom>
          <a:solidFill>
            <a:schemeClr val="bg1">
              <a:lumMod val="5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kumimoji="1" lang="ja-JP" altLang="en-US" sz="1100" b="1"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取組みの柱と主な施策</a:t>
            </a:r>
          </a:p>
        </p:txBody>
      </p:sp>
      <p:sp>
        <p:nvSpPr>
          <p:cNvPr id="75" name="正方形/長方形 74">
            <a:extLst>
              <a:ext uri="{FF2B5EF4-FFF2-40B4-BE49-F238E27FC236}">
                <a16:creationId xmlns:a16="http://schemas.microsoft.com/office/drawing/2014/main" id="{617C2157-049E-42A4-8F56-42EBBB251BBC}"/>
              </a:ext>
            </a:extLst>
          </p:cNvPr>
          <p:cNvSpPr/>
          <p:nvPr/>
        </p:nvSpPr>
        <p:spPr>
          <a:xfrm>
            <a:off x="665688" y="5664825"/>
            <a:ext cx="1361629" cy="86458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金融の</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フロントランナー</a:t>
            </a:r>
            <a:endParaRPr lang="en-US" altLang="ja-JP" sz="1100" b="1" dirty="0">
              <a:latin typeface="Meiryo UI" panose="020B0604030504040204" pitchFamily="50" charset="-128"/>
              <a:ea typeface="Meiryo UI" panose="020B0604030504040204" pitchFamily="50" charset="-128"/>
            </a:endParaRPr>
          </a:p>
          <a:p>
            <a:pPr algn="ct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都市</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81" name="正方形/長方形 80">
            <a:extLst>
              <a:ext uri="{FF2B5EF4-FFF2-40B4-BE49-F238E27FC236}">
                <a16:creationId xmlns:a16="http://schemas.microsoft.com/office/drawing/2014/main" id="{D7974A75-EBB6-4A52-AEBF-9A4B2FD888D3}"/>
              </a:ext>
            </a:extLst>
          </p:cNvPr>
          <p:cNvSpPr/>
          <p:nvPr/>
        </p:nvSpPr>
        <p:spPr>
          <a:xfrm>
            <a:off x="663610" y="5666434"/>
            <a:ext cx="209171" cy="20005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000" dirty="0">
                <a:latin typeface="Meiryo UI" panose="020B0604030504040204" pitchFamily="50" charset="-128"/>
                <a:ea typeface="Meiryo UI" panose="020B0604030504040204" pitchFamily="50" charset="-128"/>
              </a:rPr>
              <a:t>２</a:t>
            </a:r>
            <a:endParaRPr kumimoji="1" lang="ja-JP" altLang="en-US" sz="1000" dirty="0">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C4412A68-5D63-4CA1-AC7B-F26C7F1A0A57}"/>
              </a:ext>
            </a:extLst>
          </p:cNvPr>
          <p:cNvSpPr/>
          <p:nvPr/>
        </p:nvSpPr>
        <p:spPr>
          <a:xfrm>
            <a:off x="668905" y="6568127"/>
            <a:ext cx="1361629" cy="116185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latin typeface="Meiryo UI" panose="020B0604030504040204" pitchFamily="50" charset="-128"/>
                <a:ea typeface="Meiryo UI" panose="020B0604030504040204" pitchFamily="50" charset="-128"/>
              </a:rPr>
              <a:t>２つのめざす</a:t>
            </a:r>
            <a:endParaRPr lang="en-US" altLang="ja-JP" sz="1100" b="1" dirty="0">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都市像に</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共通</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する</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algn="ctr"/>
            <a:r>
              <a:rPr lang="ja-JP" altLang="en-US" sz="1100" b="1" dirty="0">
                <a:latin typeface="Meiryo UI" panose="020B0604030504040204" pitchFamily="50" charset="-128"/>
                <a:ea typeface="Meiryo UI" panose="020B0604030504040204" pitchFamily="50" charset="-128"/>
              </a:rPr>
              <a:t>取組み</a:t>
            </a:r>
            <a:endParaRPr lang="en-US" altLang="ja-JP" sz="1100" b="1" dirty="0">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2D10677B-EB7B-4591-9D9D-DBE52766FCF6}"/>
              </a:ext>
            </a:extLst>
          </p:cNvPr>
          <p:cNvSpPr/>
          <p:nvPr/>
        </p:nvSpPr>
        <p:spPr>
          <a:xfrm>
            <a:off x="2099183" y="5664375"/>
            <a:ext cx="9838743" cy="86458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 rIns="90000" rtlCol="0" anchor="ctr"/>
          <a:lstStyle/>
          <a:p>
            <a:pPr lvl="0">
              <a:defRPr/>
            </a:pPr>
            <a:r>
              <a:rPr lang="ja-JP" altLang="en-US" sz="1100" b="1" dirty="0">
                <a:solidFill>
                  <a:schemeClr val="accent1">
                    <a:lumMod val="50000"/>
                  </a:schemeClr>
                </a:solidFill>
                <a:latin typeface="Meiryo UI" panose="020B0604030504040204" pitchFamily="50" charset="-128"/>
                <a:ea typeface="Meiryo UI" panose="020B0604030504040204" pitchFamily="50" charset="-128"/>
              </a:rPr>
              <a:t>（１）エッジの効いた先駆的な金融商品・市場等の形成</a:t>
            </a:r>
            <a:endParaRPr lang="en-US" altLang="ja-JP" sz="1100" b="1" dirty="0">
              <a:solidFill>
                <a:schemeClr val="accent1">
                  <a:lumMod val="50000"/>
                </a:schemeClr>
              </a:solidFill>
              <a:latin typeface="Meiryo UI" panose="020B0604030504040204" pitchFamily="50" charset="-128"/>
              <a:ea typeface="Meiryo UI" panose="020B0604030504040204" pitchFamily="50" charset="-128"/>
            </a:endParaRPr>
          </a:p>
          <a:p>
            <a:pPr lvl="0">
              <a:defRPr/>
            </a:pPr>
            <a:r>
              <a:rPr lang="ja-JP" altLang="en-US" sz="1050" dirty="0">
                <a:solidFill>
                  <a:prstClr val="black"/>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　　　・デジタル技術の進展や企業ニーズを踏まえた新たなデリバティブ</a:t>
            </a:r>
            <a:r>
              <a:rPr lang="ja-JP" altLang="en-US" sz="1050" dirty="0">
                <a:solidFill>
                  <a:prstClr val="black"/>
                </a:solidFill>
                <a:latin typeface="Meiryo UI" panose="020B0604030504040204" pitchFamily="50" charset="-128"/>
                <a:ea typeface="Meiryo UI" panose="020B0604030504040204" pitchFamily="50" charset="-128"/>
              </a:rPr>
              <a:t>商品の検討　　　・セキュリティトークン</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デジタル証券</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商品拡充</a:t>
            </a:r>
          </a:p>
          <a:p>
            <a:pPr lvl="0">
              <a:defRPr/>
            </a:pPr>
            <a:r>
              <a:rPr lang="ja-JP" altLang="en-US" sz="1050" dirty="0">
                <a:solidFill>
                  <a:prstClr val="black"/>
                </a:solidFill>
                <a:latin typeface="Meiryo UI" panose="020B0604030504040204" pitchFamily="50" charset="-128"/>
                <a:ea typeface="Meiryo UI" panose="020B0604030504040204" pitchFamily="50" charset="-128"/>
              </a:rPr>
              <a:t>　　　　　・ステーブルコイン等のデジタル決済手段を活用した市場取引の高度化による取引促進</a:t>
            </a:r>
          </a:p>
          <a:p>
            <a:pPr lvl="0">
              <a:defRPr/>
            </a:pPr>
            <a:endParaRPr lang="ja-JP" altLang="en-US" sz="200" dirty="0">
              <a:solidFill>
                <a:prstClr val="black"/>
              </a:solidFill>
              <a:latin typeface="Meiryo UI" panose="020B0604030504040204" pitchFamily="50" charset="-128"/>
              <a:ea typeface="Meiryo UI" panose="020B0604030504040204" pitchFamily="50" charset="-128"/>
            </a:endParaRPr>
          </a:p>
          <a:p>
            <a:pPr lvl="0">
              <a:defRPr/>
            </a:pPr>
            <a:r>
              <a:rPr lang="ja-JP" altLang="en-US" sz="1100" b="1" dirty="0">
                <a:solidFill>
                  <a:schemeClr val="accent1">
                    <a:lumMod val="50000"/>
                  </a:schemeClr>
                </a:solidFill>
                <a:latin typeface="Meiryo UI" panose="020B0604030504040204" pitchFamily="50" charset="-128"/>
                <a:ea typeface="Meiryo UI" panose="020B0604030504040204" pitchFamily="50" charset="-128"/>
              </a:rPr>
              <a:t>（２）金融イノベーションの促進 </a:t>
            </a:r>
            <a:endParaRPr lang="en-US" altLang="ja-JP" sz="1100" b="1" dirty="0">
              <a:solidFill>
                <a:schemeClr val="accent1">
                  <a:lumMod val="50000"/>
                </a:schemeClr>
              </a:solidFill>
              <a:latin typeface="Meiryo UI" panose="020B0604030504040204" pitchFamily="50" charset="-128"/>
              <a:ea typeface="Meiryo UI" panose="020B0604030504040204" pitchFamily="50" charset="-128"/>
            </a:endParaRPr>
          </a:p>
          <a:p>
            <a:pPr>
              <a:defRPr/>
            </a:pPr>
            <a:r>
              <a:rPr lang="ja-JP" altLang="en-US" sz="1050" dirty="0">
                <a:solidFill>
                  <a:prstClr val="black"/>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　　　　・金融・資産運用特区も活用した、先駆的</a:t>
            </a:r>
            <a:r>
              <a:rPr lang="ja-JP" altLang="en-US" sz="1050" dirty="0">
                <a:solidFill>
                  <a:prstClr val="black"/>
                </a:solidFill>
                <a:latin typeface="Meiryo UI" panose="020B0604030504040204" pitchFamily="50" charset="-128"/>
                <a:ea typeface="Meiryo UI" panose="020B0604030504040204" pitchFamily="50" charset="-128"/>
              </a:rPr>
              <a:t>な金融サービス</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ステーブルコイン</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価格安定性の高い暗号資産</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等</a:t>
            </a:r>
            <a:r>
              <a:rPr lang="en-US" altLang="ja-JP" sz="1050" dirty="0">
                <a:solidFill>
                  <a:prstClr val="black"/>
                </a:solidFill>
                <a:latin typeface="Meiryo UI" panose="020B0604030504040204" pitchFamily="50" charset="-128"/>
                <a:ea typeface="Meiryo UI" panose="020B0604030504040204" pitchFamily="50" charset="-128"/>
              </a:rPr>
              <a:t>)</a:t>
            </a:r>
            <a:r>
              <a:rPr lang="ja-JP" altLang="en-US" sz="1050" dirty="0">
                <a:solidFill>
                  <a:prstClr val="black"/>
                </a:solidFill>
                <a:latin typeface="Meiryo UI" panose="020B0604030504040204" pitchFamily="50" charset="-128"/>
                <a:ea typeface="Meiryo UI" panose="020B0604030504040204" pitchFamily="50" charset="-128"/>
              </a:rPr>
              <a:t>の実証実験補助等の支援、規制緩和ニーズの把握・国への提案</a:t>
            </a:r>
          </a:p>
        </p:txBody>
      </p:sp>
      <p:sp>
        <p:nvSpPr>
          <p:cNvPr id="84" name="テキスト ボックス 83">
            <a:extLst>
              <a:ext uri="{FF2B5EF4-FFF2-40B4-BE49-F238E27FC236}">
                <a16:creationId xmlns:a16="http://schemas.microsoft.com/office/drawing/2014/main" id="{2659BFC0-F2AC-4C91-88D8-8F5D407FE882}"/>
              </a:ext>
            </a:extLst>
          </p:cNvPr>
          <p:cNvSpPr txBox="1"/>
          <p:nvPr/>
        </p:nvSpPr>
        <p:spPr>
          <a:xfrm>
            <a:off x="2099183" y="6568127"/>
            <a:ext cx="9838743" cy="1161857"/>
          </a:xfrm>
          <a:prstGeom prst="rect">
            <a:avLst/>
          </a:prstGeom>
          <a:solidFill>
            <a:schemeClr val="accent4">
              <a:lumMod val="20000"/>
              <a:lumOff val="80000"/>
            </a:schemeClr>
          </a:solidFill>
          <a:ln>
            <a:noFill/>
          </a:ln>
        </p:spPr>
        <p:style>
          <a:lnRef idx="2">
            <a:schemeClr val="accent3"/>
          </a:lnRef>
          <a:fillRef idx="1">
            <a:schemeClr val="lt1"/>
          </a:fillRef>
          <a:effectRef idx="0">
            <a:schemeClr val="accent3"/>
          </a:effectRef>
          <a:fontRef idx="minor">
            <a:schemeClr val="dk1"/>
          </a:fontRef>
        </p:style>
        <p:txBody>
          <a:bodyPr wrap="square" lIns="18000" rIns="90000" rtlCol="0" anchor="ctr">
            <a:spAutoFit/>
          </a:bodyPr>
          <a:lstStyle/>
          <a:p>
            <a:pPr lvl="0">
              <a:defRPr/>
            </a:pP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（１）金融リテラシー向上につながる取組の推進及び金融分野における高度人材の育成</a:t>
            </a:r>
            <a:endParaRPr kumimoji="1" lang="en-US" altLang="ja-JP"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lvl="0">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・学校や企業等における金融経済教育講座等の実施　　　</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・金融機関と大学等が連携した高度金融人材育成</a:t>
            </a:r>
          </a:p>
          <a:p>
            <a:pPr lvl="0">
              <a:defRPr/>
            </a:pPr>
            <a:endParaRPr kumimoji="1" lang="en-US" altLang="ja-JP" sz="2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lvl="0">
              <a:defRPr/>
            </a:pPr>
            <a:r>
              <a:rPr kumimoji="1" lang="ja-JP" altLang="en-US" sz="1100" b="1" dirty="0">
                <a:solidFill>
                  <a:schemeClr val="accent1">
                    <a:lumMod val="50000"/>
                  </a:schemeClr>
                </a:solidFill>
                <a:latin typeface="Meiryo UI" panose="020B0604030504040204" pitchFamily="50" charset="-128"/>
                <a:ea typeface="Meiryo UI" panose="020B0604030504040204" pitchFamily="50" charset="-128"/>
              </a:rPr>
              <a:t>（２）</a:t>
            </a: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海外投資家等を惹きつける生活・ビジネス環境の整備 </a:t>
            </a:r>
            <a:endParaRPr kumimoji="1" lang="en-US" altLang="ja-JP"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a:defRPr/>
            </a:pPr>
            <a:r>
              <a:rPr kumimoji="1" lang="ja-JP" altLang="en-US" sz="1050" dirty="0">
                <a:solidFill>
                  <a:prstClr val="black"/>
                </a:solidFill>
                <a:latin typeface="Meiryo UI" panose="020B0604030504040204" pitchFamily="50" charset="-128"/>
                <a:ea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rPr>
              <a:t>　　　・高度外国人材のニーズを踏まえたインターナショナルスクール</a:t>
            </a:r>
            <a:r>
              <a:rPr kumimoji="1" lang="ja-JP" altLang="en-US" sz="1050" dirty="0">
                <a:solidFill>
                  <a:prstClr val="black"/>
                </a:solidFill>
                <a:latin typeface="Meiryo UI" panose="020B0604030504040204" pitchFamily="50" charset="-128"/>
                <a:ea typeface="Meiryo UI" panose="020B0604030504040204" pitchFamily="50" charset="-128"/>
              </a:rPr>
              <a:t>誘致　　　・金融系企業に係るワンストップサポートセンターの機能拡充</a:t>
            </a:r>
          </a:p>
          <a:p>
            <a:pPr lvl="0">
              <a:defRPr/>
            </a:pPr>
            <a:endParaRPr kumimoji="1" lang="en-US" altLang="ja-JP" sz="2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lvl="0">
              <a:defRPr/>
            </a:pPr>
            <a:r>
              <a:rPr kumimoji="1" lang="ja-JP" altLang="en-US" sz="1100" b="1" dirty="0">
                <a:solidFill>
                  <a:schemeClr val="accent1">
                    <a:lumMod val="50000"/>
                  </a:schemeClr>
                </a:solidFill>
                <a:latin typeface="Meiryo UI" panose="020B0604030504040204" pitchFamily="50" charset="-128"/>
                <a:ea typeface="Meiryo UI" panose="020B0604030504040204" pitchFamily="50" charset="-128"/>
              </a:rPr>
              <a:t>（３）</a:t>
            </a:r>
            <a:r>
              <a:rPr kumimoji="1" lang="ja-JP" altLang="en-US"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rPr>
              <a:t>国内外に向けた戦略的な広報の推進・海外との連携</a:t>
            </a:r>
            <a:endParaRPr kumimoji="1" lang="en-US" altLang="ja-JP" sz="1100" b="1" i="0" u="none" strike="noStrike" kern="1200" cap="none" spc="0" normalizeH="0" baseline="0" noProof="0" dirty="0">
              <a:ln>
                <a:noFill/>
              </a:ln>
              <a:solidFill>
                <a:schemeClr val="accent1">
                  <a:lumMod val="50000"/>
                </a:schemeClr>
              </a:solidFill>
              <a:effectLst/>
              <a:uLnTx/>
              <a:uFillTx/>
              <a:latin typeface="Meiryo UI" panose="020B0604030504040204" pitchFamily="50" charset="-128"/>
              <a:ea typeface="Meiryo UI" panose="020B0604030504040204" pitchFamily="50" charset="-128"/>
            </a:endParaRPr>
          </a:p>
          <a:p>
            <a:pPr>
              <a:defRPr/>
            </a:pPr>
            <a:r>
              <a:rPr kumimoji="1" lang="ja-JP" altLang="en-US" sz="1050" dirty="0">
                <a:solidFill>
                  <a:prstClr val="black"/>
                </a:solidFill>
                <a:latin typeface="Meiryo UI" panose="020B0604030504040204" pitchFamily="50" charset="-128"/>
                <a:ea typeface="Meiryo UI" panose="020B0604030504040204" pitchFamily="50" charset="-128"/>
              </a:rPr>
              <a:t>　　　　　・海外メディア等も活用した発信　　　・</a:t>
            </a:r>
            <a:r>
              <a:rPr kumimoji="1" lang="en-US" altLang="ja-JP" sz="1050" dirty="0">
                <a:solidFill>
                  <a:prstClr val="black"/>
                </a:solidFill>
                <a:latin typeface="Meiryo UI" panose="020B0604030504040204" pitchFamily="50" charset="-128"/>
                <a:ea typeface="Meiryo UI" panose="020B0604030504040204" pitchFamily="50" charset="-128"/>
              </a:rPr>
              <a:t>MOU</a:t>
            </a:r>
            <a:r>
              <a:rPr kumimoji="1" lang="ja-JP" altLang="en-US" sz="1050" dirty="0">
                <a:solidFill>
                  <a:prstClr val="black"/>
                </a:solidFill>
                <a:latin typeface="Meiryo UI" panose="020B0604030504040204" pitchFamily="50" charset="-128"/>
                <a:ea typeface="Meiryo UI" panose="020B0604030504040204" pitchFamily="50" charset="-128"/>
              </a:rPr>
              <a:t>締結都市等との連携・協力</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2" name="四角形: 角を丸くする 71">
            <a:extLst>
              <a:ext uri="{FF2B5EF4-FFF2-40B4-BE49-F238E27FC236}">
                <a16:creationId xmlns:a16="http://schemas.microsoft.com/office/drawing/2014/main" id="{32EDF382-3176-4D26-A1A7-4BF1909EF357}"/>
              </a:ext>
            </a:extLst>
          </p:cNvPr>
          <p:cNvSpPr/>
          <p:nvPr/>
        </p:nvSpPr>
        <p:spPr>
          <a:xfrm>
            <a:off x="175673" y="4484190"/>
            <a:ext cx="324000" cy="3240000"/>
          </a:xfrm>
          <a:prstGeom prst="roundRect">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100" dirty="0">
                <a:latin typeface="Meiryo UI" panose="020B0604030504040204" pitchFamily="50" charset="-128"/>
                <a:ea typeface="Meiryo UI" panose="020B0604030504040204" pitchFamily="50" charset="-128"/>
              </a:rPr>
              <a:t>第二期アクションプラン案のポイント</a:t>
            </a:r>
          </a:p>
        </p:txBody>
      </p:sp>
      <p:graphicFrame>
        <p:nvGraphicFramePr>
          <p:cNvPr id="3" name="表 3">
            <a:extLst>
              <a:ext uri="{FF2B5EF4-FFF2-40B4-BE49-F238E27FC236}">
                <a16:creationId xmlns:a16="http://schemas.microsoft.com/office/drawing/2014/main" id="{2D7D636B-EA6C-474C-BD4D-0BEB6026F805}"/>
              </a:ext>
            </a:extLst>
          </p:cNvPr>
          <p:cNvGraphicFramePr>
            <a:graphicFrameLocks noGrp="1"/>
          </p:cNvGraphicFramePr>
          <p:nvPr>
            <p:extLst>
              <p:ext uri="{D42A27DB-BD31-4B8C-83A1-F6EECF244321}">
                <p14:modId xmlns:p14="http://schemas.microsoft.com/office/powerpoint/2010/main" val="474354849"/>
              </p:ext>
            </p:extLst>
          </p:nvPr>
        </p:nvGraphicFramePr>
        <p:xfrm>
          <a:off x="7356195" y="991160"/>
          <a:ext cx="4631366" cy="2125316"/>
        </p:xfrm>
        <a:graphic>
          <a:graphicData uri="http://schemas.openxmlformats.org/drawingml/2006/table">
            <a:tbl>
              <a:tblPr firstRow="1" bandRow="1">
                <a:tableStyleId>{BC89EF96-8CEA-46FF-86C4-4CE0E7609802}</a:tableStyleId>
              </a:tblPr>
              <a:tblGrid>
                <a:gridCol w="298895">
                  <a:extLst>
                    <a:ext uri="{9D8B030D-6E8A-4147-A177-3AD203B41FA5}">
                      <a16:colId xmlns:a16="http://schemas.microsoft.com/office/drawing/2014/main" val="130371561"/>
                    </a:ext>
                  </a:extLst>
                </a:gridCol>
                <a:gridCol w="1937643">
                  <a:extLst>
                    <a:ext uri="{9D8B030D-6E8A-4147-A177-3AD203B41FA5}">
                      <a16:colId xmlns:a16="http://schemas.microsoft.com/office/drawing/2014/main" val="3385600383"/>
                    </a:ext>
                  </a:extLst>
                </a:gridCol>
                <a:gridCol w="1016000">
                  <a:extLst>
                    <a:ext uri="{9D8B030D-6E8A-4147-A177-3AD203B41FA5}">
                      <a16:colId xmlns:a16="http://schemas.microsoft.com/office/drawing/2014/main" val="1262574623"/>
                    </a:ext>
                  </a:extLst>
                </a:gridCol>
                <a:gridCol w="1378828">
                  <a:extLst>
                    <a:ext uri="{9D8B030D-6E8A-4147-A177-3AD203B41FA5}">
                      <a16:colId xmlns:a16="http://schemas.microsoft.com/office/drawing/2014/main" val="2159568290"/>
                    </a:ext>
                  </a:extLst>
                </a:gridCol>
              </a:tblGrid>
              <a:tr h="475739">
                <a:tc>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noFill/>
                  </a:tcPr>
                </a:tc>
                <a:tc>
                  <a:txBody>
                    <a:bodyPr/>
                    <a:lstStyle/>
                    <a:p>
                      <a:pPr algn="ctr"/>
                      <a:r>
                        <a:rPr kumimoji="1" lang="ja-JP" altLang="en-US" sz="1000" dirty="0">
                          <a:latin typeface="Meiryo UI" panose="020B0604030504040204" pitchFamily="50" charset="-128"/>
                          <a:ea typeface="Meiryo UI" panose="020B0604030504040204" pitchFamily="50" charset="-128"/>
                        </a:rPr>
                        <a:t>ワンストップセンター相談件数</a:t>
                      </a:r>
                    </a:p>
                  </a:txBody>
                  <a:tcPr anchor="ctr">
                    <a:noFill/>
                  </a:tcPr>
                </a:tc>
                <a:tc>
                  <a:txBody>
                    <a:bodyPr/>
                    <a:lstStyle/>
                    <a:p>
                      <a:pPr algn="ctr"/>
                      <a:r>
                        <a:rPr kumimoji="1" lang="ja-JP" altLang="en-US" sz="1000" dirty="0">
                          <a:latin typeface="Meiryo UI" panose="020B0604030504040204" pitchFamily="50" charset="-128"/>
                          <a:ea typeface="Meiryo UI" panose="020B0604030504040204" pitchFamily="50" charset="-128"/>
                        </a:rPr>
                        <a:t>金融系企業</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誘致数</a:t>
                      </a:r>
                    </a:p>
                  </a:txBody>
                  <a:tcPr anchor="ctr">
                    <a:noFill/>
                  </a:tcPr>
                </a:tc>
                <a:tc>
                  <a:txBody>
                    <a:bodyPr/>
                    <a:lstStyle/>
                    <a:p>
                      <a:pPr algn="ctr"/>
                      <a:r>
                        <a:rPr kumimoji="1" lang="ja-JP" altLang="en-US" sz="1000" dirty="0">
                          <a:latin typeface="Meiryo UI" panose="020B0604030504040204" pitchFamily="50" charset="-128"/>
                          <a:ea typeface="Meiryo UI" panose="020B0604030504040204" pitchFamily="50" charset="-128"/>
                        </a:rPr>
                        <a:t>スタートアップ（</a:t>
                      </a:r>
                      <a:r>
                        <a:rPr kumimoji="1" lang="en-US" altLang="ja-JP" sz="1000" dirty="0">
                          <a:latin typeface="Meiryo UI" panose="020B0604030504040204" pitchFamily="50" charset="-128"/>
                          <a:ea typeface="Meiryo UI" panose="020B0604030504040204" pitchFamily="50" charset="-128"/>
                        </a:rPr>
                        <a:t>SU</a:t>
                      </a:r>
                      <a:r>
                        <a:rPr kumimoji="1" lang="ja-JP" altLang="en-US" sz="1000" dirty="0">
                          <a:latin typeface="Meiryo UI" panose="020B0604030504040204" pitchFamily="50" charset="-128"/>
                          <a:ea typeface="Meiryo UI" panose="020B0604030504040204" pitchFamily="50" charset="-128"/>
                        </a:rPr>
                        <a:t>）</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創出数</a:t>
                      </a:r>
                    </a:p>
                  </a:txBody>
                  <a:tcPr anchor="ctr">
                    <a:noFill/>
                  </a:tcPr>
                </a:tc>
                <a:extLst>
                  <a:ext uri="{0D108BD9-81ED-4DB2-BD59-A6C34878D82A}">
                    <a16:rowId xmlns:a16="http://schemas.microsoft.com/office/drawing/2014/main" val="448592007"/>
                  </a:ext>
                </a:extLst>
              </a:tr>
              <a:tr h="725025">
                <a:tc>
                  <a:txBody>
                    <a:bodyPr/>
                    <a:lstStyle/>
                    <a:p>
                      <a:pPr algn="ctr"/>
                      <a:r>
                        <a:rPr kumimoji="1" lang="ja-JP" altLang="en-US" sz="1000" dirty="0">
                          <a:latin typeface="Meiryo UI" panose="020B0604030504040204" pitchFamily="50" charset="-128"/>
                          <a:ea typeface="Meiryo UI" panose="020B0604030504040204" pitchFamily="50" charset="-128"/>
                        </a:rPr>
                        <a:t>目標</a:t>
                      </a:r>
                    </a:p>
                  </a:txBody>
                  <a:tcPr anchor="ctr">
                    <a:noFill/>
                  </a:tcPr>
                </a:tc>
                <a:tc>
                  <a:txBody>
                    <a:bodyPr/>
                    <a:lstStyle/>
                    <a:p>
                      <a:pPr algn="ctr"/>
                      <a:r>
                        <a:rPr kumimoji="1" lang="en-US" altLang="ja-JP" sz="1000" dirty="0">
                          <a:latin typeface="Meiryo UI" panose="020B0604030504040204" pitchFamily="50" charset="-128"/>
                          <a:ea typeface="Meiryo UI" panose="020B0604030504040204" pitchFamily="50" charset="-128"/>
                        </a:rPr>
                        <a:t>100</a:t>
                      </a:r>
                      <a:r>
                        <a:rPr kumimoji="1" lang="ja-JP" altLang="en-US" sz="1000" dirty="0">
                          <a:latin typeface="Meiryo UI" panose="020B0604030504040204" pitchFamily="50" charset="-128"/>
                          <a:ea typeface="Meiryo UI" panose="020B0604030504040204" pitchFamily="50" charset="-128"/>
                        </a:rPr>
                        <a:t>社</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年平均</a:t>
                      </a:r>
                    </a:p>
                  </a:txBody>
                  <a:tcPr anchor="ctr">
                    <a:noFill/>
                  </a:tcPr>
                </a:tc>
                <a:tc>
                  <a:txBody>
                    <a:bodyPr/>
                    <a:lstStyle/>
                    <a:p>
                      <a:pPr algn="ct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社</a:t>
                      </a:r>
                    </a:p>
                  </a:txBody>
                  <a:tcPr anchor="ctr">
                    <a:noFill/>
                  </a:tcPr>
                </a:tc>
                <a:tc>
                  <a:txBody>
                    <a:bodyPr/>
                    <a:lstStyle/>
                    <a:p>
                      <a:pPr algn="ctr"/>
                      <a:r>
                        <a:rPr kumimoji="1" lang="en-US" altLang="ja-JP" sz="1000" dirty="0">
                          <a:latin typeface="Meiryo UI" panose="020B0604030504040204" pitchFamily="50" charset="-128"/>
                          <a:ea typeface="Meiryo UI" panose="020B0604030504040204" pitchFamily="50" charset="-128"/>
                        </a:rPr>
                        <a:t>SU300</a:t>
                      </a:r>
                      <a:r>
                        <a:rPr kumimoji="1" lang="ja-JP" altLang="en-US" sz="1000" dirty="0">
                          <a:latin typeface="Meiryo UI" panose="020B0604030504040204" pitchFamily="50" charset="-128"/>
                          <a:ea typeface="Meiryo UI" panose="020B0604030504040204" pitchFamily="50" charset="-128"/>
                        </a:rPr>
                        <a:t>社</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（うち大学発</a:t>
                      </a:r>
                      <a:r>
                        <a:rPr kumimoji="1" lang="en-US" altLang="ja-JP" sz="1000" dirty="0">
                          <a:latin typeface="Meiryo UI" panose="020B0604030504040204" pitchFamily="50" charset="-128"/>
                          <a:ea typeface="Meiryo UI" panose="020B0604030504040204" pitchFamily="50" charset="-128"/>
                        </a:rPr>
                        <a:t>100</a:t>
                      </a:r>
                      <a:r>
                        <a:rPr kumimoji="1" lang="ja-JP" altLang="en-US" sz="1000" dirty="0">
                          <a:latin typeface="Meiryo UI" panose="020B0604030504040204" pitchFamily="50" charset="-128"/>
                          <a:ea typeface="Meiryo UI" panose="020B0604030504040204" pitchFamily="50" charset="-128"/>
                        </a:rPr>
                        <a:t>社）</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ユニコーン３社</a:t>
                      </a:r>
                    </a:p>
                  </a:txBody>
                  <a:tcPr anchor="ctr">
                    <a:noFill/>
                  </a:tcPr>
                </a:tc>
                <a:extLst>
                  <a:ext uri="{0D108BD9-81ED-4DB2-BD59-A6C34878D82A}">
                    <a16:rowId xmlns:a16="http://schemas.microsoft.com/office/drawing/2014/main" val="936896556"/>
                  </a:ext>
                </a:extLst>
              </a:tr>
              <a:tr h="924552">
                <a:tc>
                  <a:txBody>
                    <a:bodyPr/>
                    <a:lstStyle/>
                    <a:p>
                      <a:pPr algn="ctr"/>
                      <a:r>
                        <a:rPr kumimoji="1" lang="ja-JP" altLang="en-US" sz="1000" dirty="0">
                          <a:latin typeface="Meiryo UI" panose="020B0604030504040204" pitchFamily="50" charset="-128"/>
                          <a:ea typeface="Meiryo UI" panose="020B0604030504040204" pitchFamily="50" charset="-128"/>
                        </a:rPr>
                        <a:t>実績</a:t>
                      </a:r>
                    </a:p>
                  </a:txBody>
                  <a:tcPr anchor="ctr">
                    <a:noFill/>
                  </a:tcPr>
                </a:tc>
                <a:tc>
                  <a:txBody>
                    <a:bodyPr/>
                    <a:lstStyle/>
                    <a:p>
                      <a:pPr algn="l"/>
                      <a:r>
                        <a:rPr kumimoji="1" lang="en-US" altLang="ja-JP" sz="1000" dirty="0">
                          <a:solidFill>
                            <a:schemeClr val="tx1"/>
                          </a:solidFill>
                          <a:latin typeface="Meiryo UI" panose="020B0604030504040204" pitchFamily="50" charset="-128"/>
                          <a:ea typeface="Meiryo UI" panose="020B0604030504040204" pitchFamily="50" charset="-128"/>
                        </a:rPr>
                        <a:t>93</a:t>
                      </a:r>
                      <a:r>
                        <a:rPr kumimoji="1" lang="ja-JP" altLang="en-US" sz="1000" dirty="0">
                          <a:solidFill>
                            <a:schemeClr val="tx1"/>
                          </a:solidFill>
                          <a:latin typeface="Meiryo UI" panose="020B0604030504040204" pitchFamily="50" charset="-128"/>
                          <a:ea typeface="Meiryo UI" panose="020B0604030504040204" pitchFamily="50" charset="-128"/>
                        </a:rPr>
                        <a:t>社</a:t>
                      </a: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年平均</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l"/>
                      <a:r>
                        <a:rPr kumimoji="1" lang="ja-JP" altLang="en-US" sz="700" dirty="0">
                          <a:solidFill>
                            <a:schemeClr val="tx1"/>
                          </a:solidFill>
                          <a:latin typeface="Meiryo UI" panose="020B0604030504040204" pitchFamily="50" charset="-128"/>
                          <a:ea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rPr>
                        <a:t>2026.</a:t>
                      </a:r>
                    </a:p>
                    <a:p>
                      <a:pPr algn="l"/>
                      <a:r>
                        <a:rPr kumimoji="1" lang="en-US" altLang="ja-JP" sz="700" dirty="0">
                          <a:solidFill>
                            <a:schemeClr val="tx1"/>
                          </a:solidFill>
                          <a:latin typeface="Meiryo UI" panose="020B0604030504040204" pitchFamily="50" charset="-128"/>
                          <a:ea typeface="Meiryo UI" panose="020B0604030504040204" pitchFamily="50" charset="-128"/>
                        </a:rPr>
                        <a:t>    3.25</a:t>
                      </a:r>
                      <a:r>
                        <a:rPr kumimoji="1" lang="ja-JP" altLang="en-US" sz="700" dirty="0">
                          <a:solidFill>
                            <a:schemeClr val="tx1"/>
                          </a:solidFill>
                          <a:latin typeface="Meiryo UI" panose="020B0604030504040204" pitchFamily="50" charset="-128"/>
                          <a:ea typeface="Meiryo UI" panose="020B0604030504040204" pitchFamily="50" charset="-128"/>
                        </a:rPr>
                        <a:t>時点＞</a:t>
                      </a:r>
                    </a:p>
                  </a:txBody>
                  <a:tcPr anchor="ctr">
                    <a:noFill/>
                  </a:tcPr>
                </a:tc>
                <a:tc>
                  <a:txBody>
                    <a:bodyPr/>
                    <a:lstStyle/>
                    <a:p>
                      <a:pPr algn="ct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社</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rPr>
                        <a:t>2026.3.25</a:t>
                      </a:r>
                      <a:r>
                        <a:rPr kumimoji="1" lang="ja-JP" altLang="en-US" sz="700" dirty="0">
                          <a:latin typeface="Meiryo UI" panose="020B0604030504040204" pitchFamily="50" charset="-128"/>
                          <a:ea typeface="Meiryo UI" panose="020B0604030504040204" pitchFamily="50" charset="-128"/>
                        </a:rPr>
                        <a:t>時点＞</a:t>
                      </a:r>
                    </a:p>
                  </a:txBody>
                  <a:tcPr anchor="ctr">
                    <a:noFill/>
                  </a:tcPr>
                </a:tc>
                <a:tc>
                  <a:txBody>
                    <a:bodyPr/>
                    <a:lstStyle/>
                    <a:p>
                      <a:pPr algn="ctr"/>
                      <a:r>
                        <a:rPr kumimoji="1" lang="en-US" altLang="ja-JP" sz="1000" dirty="0">
                          <a:latin typeface="Meiryo UI" panose="020B0604030504040204" pitchFamily="50" charset="-128"/>
                          <a:ea typeface="Meiryo UI" panose="020B0604030504040204" pitchFamily="50" charset="-128"/>
                        </a:rPr>
                        <a:t>SU653</a:t>
                      </a:r>
                      <a:r>
                        <a:rPr kumimoji="1" lang="ja-JP" altLang="en-US" sz="1000" dirty="0">
                          <a:latin typeface="Meiryo UI" panose="020B0604030504040204" pitchFamily="50" charset="-128"/>
                          <a:ea typeface="Meiryo UI" panose="020B0604030504040204" pitchFamily="50" charset="-128"/>
                        </a:rPr>
                        <a:t>社</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（うち大学発</a:t>
                      </a:r>
                      <a:r>
                        <a:rPr kumimoji="1" lang="en-US" altLang="ja-JP" sz="1000" dirty="0">
                          <a:latin typeface="Meiryo UI" panose="020B0604030504040204" pitchFamily="50" charset="-128"/>
                          <a:ea typeface="Meiryo UI" panose="020B0604030504040204" pitchFamily="50" charset="-128"/>
                        </a:rPr>
                        <a:t>211</a:t>
                      </a:r>
                      <a:r>
                        <a:rPr kumimoji="1" lang="ja-JP" altLang="en-US" sz="1000" dirty="0">
                          <a:latin typeface="Meiryo UI" panose="020B0604030504040204" pitchFamily="50" charset="-128"/>
                          <a:ea typeface="Meiryo UI" panose="020B0604030504040204" pitchFamily="50" charset="-128"/>
                        </a:rPr>
                        <a:t>社）</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rPr>
                        <a:t>2025.3</a:t>
                      </a:r>
                      <a:r>
                        <a:rPr kumimoji="1" lang="ja-JP" altLang="en-US" sz="700" dirty="0">
                          <a:latin typeface="Meiryo UI" panose="020B0604030504040204" pitchFamily="50" charset="-128"/>
                          <a:ea typeface="Meiryo UI" panose="020B0604030504040204" pitchFamily="50" charset="-128"/>
                        </a:rPr>
                        <a:t>末時点＞</a:t>
                      </a:r>
                    </a:p>
                  </a:txBody>
                  <a:tcPr anchor="ctr">
                    <a:noFill/>
                  </a:tcPr>
                </a:tc>
                <a:extLst>
                  <a:ext uri="{0D108BD9-81ED-4DB2-BD59-A6C34878D82A}">
                    <a16:rowId xmlns:a16="http://schemas.microsoft.com/office/drawing/2014/main" val="1736040450"/>
                  </a:ext>
                </a:extLst>
              </a:tr>
            </a:tbl>
          </a:graphicData>
        </a:graphic>
      </p:graphicFrame>
      <p:sp>
        <p:nvSpPr>
          <p:cNvPr id="63" name="四角形: 角を丸くする 62">
            <a:extLst>
              <a:ext uri="{FF2B5EF4-FFF2-40B4-BE49-F238E27FC236}">
                <a16:creationId xmlns:a16="http://schemas.microsoft.com/office/drawing/2014/main" id="{37027EEE-5BF0-43CF-95E4-6C8E8DD92A22}"/>
              </a:ext>
            </a:extLst>
          </p:cNvPr>
          <p:cNvSpPr/>
          <p:nvPr/>
        </p:nvSpPr>
        <p:spPr>
          <a:xfrm>
            <a:off x="143531" y="584387"/>
            <a:ext cx="324000" cy="2666380"/>
          </a:xfrm>
          <a:prstGeom prst="roundRect">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vert="eaVert" rtlCol="0" anchor="ctr"/>
          <a:lstStyle/>
          <a:p>
            <a:pPr algn="ctr"/>
            <a:r>
              <a:rPr lang="ja-JP" altLang="en-US" sz="1100" dirty="0">
                <a:latin typeface="Meiryo UI" panose="020B0604030504040204" pitchFamily="50" charset="-128"/>
                <a:ea typeface="Meiryo UI" panose="020B0604030504040204" pitchFamily="50" charset="-128"/>
              </a:rPr>
              <a:t>第一期の総括</a:t>
            </a:r>
          </a:p>
        </p:txBody>
      </p:sp>
      <p:sp>
        <p:nvSpPr>
          <p:cNvPr id="6" name="テキスト ボックス 5">
            <a:extLst>
              <a:ext uri="{FF2B5EF4-FFF2-40B4-BE49-F238E27FC236}">
                <a16:creationId xmlns:a16="http://schemas.microsoft.com/office/drawing/2014/main" id="{BF45FB12-DE09-4129-949C-99F01B16086E}"/>
              </a:ext>
            </a:extLst>
          </p:cNvPr>
          <p:cNvSpPr txBox="1"/>
          <p:nvPr/>
        </p:nvSpPr>
        <p:spPr>
          <a:xfrm>
            <a:off x="7224924" y="730822"/>
            <a:ext cx="1678443" cy="246221"/>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戦略目標進捗状況</a:t>
            </a:r>
            <a:r>
              <a:rPr kumimoji="1" lang="en-US" altLang="ja-JP" sz="1000" dirty="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0854CC77-1909-42F5-B05B-D388DE94C1AA}"/>
              </a:ext>
            </a:extLst>
          </p:cNvPr>
          <p:cNvSpPr/>
          <p:nvPr/>
        </p:nvSpPr>
        <p:spPr>
          <a:xfrm>
            <a:off x="495789" y="589724"/>
            <a:ext cx="6700878" cy="26663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b="1" dirty="0">
                <a:solidFill>
                  <a:schemeClr val="tx1"/>
                </a:solidFill>
                <a:latin typeface="Meiryo UI" panose="020B0604030504040204" pitchFamily="50" charset="-128"/>
                <a:ea typeface="Meiryo UI" panose="020B0604030504040204" pitchFamily="50" charset="-128"/>
              </a:rPr>
              <a:t>【</a:t>
            </a:r>
            <a:r>
              <a:rPr lang="ja-JP" altLang="en-US" sz="1000" b="1" dirty="0">
                <a:solidFill>
                  <a:schemeClr val="tx1"/>
                </a:solidFill>
                <a:latin typeface="Meiryo UI" panose="020B0604030504040204" pitchFamily="50" charset="-128"/>
                <a:ea typeface="Meiryo UI" panose="020B0604030504040204" pitchFamily="50" charset="-128"/>
              </a:rPr>
              <a:t>企業誘致・投資促進</a:t>
            </a:r>
            <a:r>
              <a:rPr lang="en-US" altLang="ja-JP" sz="1000" b="1" dirty="0">
                <a:solidFill>
                  <a:schemeClr val="tx1"/>
                </a:solidFill>
                <a:latin typeface="Meiryo UI" panose="020B0604030504040204" pitchFamily="50" charset="-128"/>
                <a:ea typeface="Meiryo UI" panose="020B0604030504040204" pitchFamily="50" charset="-128"/>
              </a:rPr>
              <a:t>】</a:t>
            </a:r>
          </a:p>
          <a:p>
            <a:r>
              <a:rPr lang="ja-JP" altLang="en-US" sz="1000" dirty="0">
                <a:solidFill>
                  <a:schemeClr val="tx1"/>
                </a:solidFill>
                <a:latin typeface="Meiryo UI" panose="020B0604030504040204" pitchFamily="50" charset="-128"/>
                <a:ea typeface="Meiryo UI" panose="020B0604030504040204" pitchFamily="50" charset="-128"/>
              </a:rPr>
              <a:t>　成果：相談体制の整備やインセンティブ創設等により、</a:t>
            </a:r>
            <a:r>
              <a:rPr lang="ja-JP" altLang="en-US" sz="1000" b="1" u="sng" dirty="0">
                <a:solidFill>
                  <a:schemeClr val="tx1"/>
                </a:solidFill>
                <a:latin typeface="Meiryo UI" panose="020B0604030504040204" pitchFamily="50" charset="-128"/>
                <a:ea typeface="Meiryo UI" panose="020B0604030504040204" pitchFamily="50" charset="-128"/>
              </a:rPr>
              <a:t>金融系外国企業等の進出は目標</a:t>
            </a:r>
            <a:r>
              <a:rPr lang="en-US" altLang="ja-JP" sz="1000" b="1" u="sng" dirty="0">
                <a:solidFill>
                  <a:schemeClr val="tx1"/>
                </a:solidFill>
                <a:latin typeface="Meiryo UI" panose="020B0604030504040204" pitchFamily="50" charset="-128"/>
                <a:ea typeface="Meiryo UI" panose="020B0604030504040204" pitchFamily="50" charset="-128"/>
              </a:rPr>
              <a:t>(30</a:t>
            </a:r>
            <a:r>
              <a:rPr lang="ja-JP" altLang="en-US" sz="1000" b="1" u="sng" dirty="0">
                <a:solidFill>
                  <a:schemeClr val="tx1"/>
                </a:solidFill>
                <a:latin typeface="Meiryo UI" panose="020B0604030504040204" pitchFamily="50" charset="-128"/>
                <a:ea typeface="Meiryo UI" panose="020B0604030504040204" pitchFamily="50" charset="-128"/>
              </a:rPr>
              <a:t>社</a:t>
            </a:r>
            <a:r>
              <a:rPr lang="en-US" altLang="ja-JP" sz="1000" b="1" u="sng" dirty="0">
                <a:solidFill>
                  <a:schemeClr val="tx1"/>
                </a:solidFill>
                <a:latin typeface="Meiryo UI" panose="020B0604030504040204" pitchFamily="50" charset="-128"/>
                <a:ea typeface="Meiryo UI" panose="020B0604030504040204" pitchFamily="50" charset="-128"/>
              </a:rPr>
              <a:t>)</a:t>
            </a:r>
            <a:r>
              <a:rPr lang="ja-JP" altLang="en-US" sz="1000" b="1" u="sng" dirty="0">
                <a:solidFill>
                  <a:schemeClr val="tx1"/>
                </a:solidFill>
                <a:latin typeface="Meiryo UI" panose="020B0604030504040204" pitchFamily="50" charset="-128"/>
                <a:ea typeface="Meiryo UI" panose="020B0604030504040204" pitchFamily="50" charset="-128"/>
              </a:rPr>
              <a:t>を達成</a:t>
            </a:r>
            <a:endParaRPr lang="en-US" altLang="ja-JP" sz="1000" b="1" u="sng" dirty="0">
              <a:solidFill>
                <a:schemeClr val="tx1"/>
              </a:solidFill>
              <a:latin typeface="Meiryo UI" panose="020B0604030504040204" pitchFamily="50" charset="-128"/>
              <a:ea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rPr>
              <a:t>　課題：</a:t>
            </a:r>
            <a:r>
              <a:rPr lang="ja-JP" altLang="en-US" sz="1000" b="1" u="sng" dirty="0">
                <a:solidFill>
                  <a:schemeClr val="tx1"/>
                </a:solidFill>
                <a:latin typeface="Meiryo UI" panose="020B0604030504040204" pitchFamily="50" charset="-128"/>
                <a:ea typeface="Meiryo UI" panose="020B0604030504040204" pitchFamily="50" charset="-128"/>
              </a:rPr>
              <a:t>相談件数</a:t>
            </a:r>
            <a:r>
              <a:rPr lang="ja-JP" altLang="en-US" sz="1000" dirty="0">
                <a:solidFill>
                  <a:schemeClr val="tx1"/>
                </a:solidFill>
                <a:latin typeface="Meiryo UI" panose="020B0604030504040204" pitchFamily="50" charset="-128"/>
                <a:ea typeface="Meiryo UI" panose="020B0604030504040204" pitchFamily="50" charset="-128"/>
              </a:rPr>
              <a:t>は増加傾向にあるが、</a:t>
            </a:r>
            <a:r>
              <a:rPr lang="ja-JP" altLang="en-US" sz="1000" b="1" u="sng" dirty="0">
                <a:solidFill>
                  <a:schemeClr val="tx1"/>
                </a:solidFill>
                <a:latin typeface="Meiryo UI" panose="020B0604030504040204" pitchFamily="50" charset="-128"/>
                <a:ea typeface="Meiryo UI" panose="020B0604030504040204" pitchFamily="50" charset="-128"/>
              </a:rPr>
              <a:t>一層の情報発信</a:t>
            </a:r>
            <a:r>
              <a:rPr lang="ja-JP" altLang="en-US" sz="1000" dirty="0">
                <a:solidFill>
                  <a:schemeClr val="tx1"/>
                </a:solidFill>
                <a:latin typeface="Meiryo UI" panose="020B0604030504040204" pitchFamily="50" charset="-128"/>
                <a:ea typeface="Meiryo UI" panose="020B0604030504040204" pitchFamily="50" charset="-128"/>
              </a:rPr>
              <a:t>による</a:t>
            </a:r>
            <a:r>
              <a:rPr lang="ja-JP" altLang="en-US" sz="1000" b="1" u="sng" dirty="0">
                <a:solidFill>
                  <a:schemeClr val="tx1"/>
                </a:solidFill>
                <a:latin typeface="Meiryo UI" panose="020B0604030504040204" pitchFamily="50" charset="-128"/>
                <a:ea typeface="Meiryo UI" panose="020B0604030504040204" pitchFamily="50" charset="-128"/>
              </a:rPr>
              <a:t>金融系企業等の誘致が必要。</a:t>
            </a:r>
            <a:endParaRPr lang="en-US" altLang="ja-JP" sz="1000" b="1" i="1" u="sng" dirty="0">
              <a:solidFill>
                <a:schemeClr val="tx1"/>
              </a:solidFill>
              <a:latin typeface="Meiryo UI" panose="020B0604030504040204" pitchFamily="50" charset="-128"/>
              <a:ea typeface="Meiryo UI" panose="020B0604030504040204" pitchFamily="50" charset="-128"/>
            </a:endParaRPr>
          </a:p>
          <a:p>
            <a:r>
              <a:rPr lang="ja-JP" altLang="en-US" sz="1000" b="1" i="1" dirty="0">
                <a:solidFill>
                  <a:schemeClr val="tx1"/>
                </a:solidFill>
                <a:latin typeface="Meiryo UI" panose="020B0604030504040204" pitchFamily="50" charset="-128"/>
                <a:ea typeface="Meiryo UI" panose="020B0604030504040204" pitchFamily="50" charset="-128"/>
              </a:rPr>
              <a:t>　　　　　 </a:t>
            </a:r>
            <a:r>
              <a:rPr lang="ja-JP" altLang="en-US" sz="1000" i="1" u="sng" dirty="0">
                <a:solidFill>
                  <a:schemeClr val="tx1"/>
                </a:solidFill>
                <a:latin typeface="Meiryo UI" panose="020B0604030504040204" pitchFamily="50" charset="-128"/>
                <a:ea typeface="Meiryo UI" panose="020B0604030504040204" pitchFamily="50" charset="-128"/>
              </a:rPr>
              <a:t>在阪企業への</a:t>
            </a:r>
            <a:r>
              <a:rPr lang="ja-JP" altLang="en-US" sz="1000" b="1" u="sng" dirty="0">
                <a:solidFill>
                  <a:schemeClr val="tx1"/>
                </a:solidFill>
                <a:latin typeface="Meiryo UI" panose="020B0604030504040204" pitchFamily="50" charset="-128"/>
                <a:ea typeface="Meiryo UI" panose="020B0604030504040204" pitchFamily="50" charset="-128"/>
              </a:rPr>
              <a:t>投資・協業</a:t>
            </a:r>
            <a:r>
              <a:rPr lang="ja-JP" altLang="en-US" sz="1000" dirty="0">
                <a:solidFill>
                  <a:schemeClr val="tx1"/>
                </a:solidFill>
                <a:latin typeface="Meiryo UI" panose="020B0604030504040204" pitchFamily="50" charset="-128"/>
                <a:ea typeface="Meiryo UI" panose="020B0604030504040204" pitchFamily="50" charset="-128"/>
              </a:rPr>
              <a:t>も</a:t>
            </a:r>
            <a:r>
              <a:rPr lang="ja-JP" altLang="en-US" sz="1000" b="1" u="sng" dirty="0">
                <a:solidFill>
                  <a:schemeClr val="tx1"/>
                </a:solidFill>
                <a:latin typeface="Meiryo UI" panose="020B0604030504040204" pitchFamily="50" charset="-128"/>
                <a:ea typeface="Meiryo UI" panose="020B0604030504040204" pitchFamily="50" charset="-128"/>
              </a:rPr>
              <a:t>限定的</a:t>
            </a:r>
            <a:endParaRPr lang="en-US" altLang="ja-JP" sz="1000" u="sng" dirty="0">
              <a:solidFill>
                <a:schemeClr val="tx1"/>
              </a:solidFill>
              <a:latin typeface="Meiryo UI" panose="020B0604030504040204" pitchFamily="50" charset="-128"/>
              <a:ea typeface="Meiryo UI" panose="020B0604030504040204" pitchFamily="50" charset="-128"/>
            </a:endParaRPr>
          </a:p>
          <a:p>
            <a:endParaRPr lang="en-US" altLang="ja-JP" sz="400" b="1" dirty="0">
              <a:solidFill>
                <a:schemeClr val="tx1"/>
              </a:solidFill>
              <a:latin typeface="Meiryo UI" panose="020B0604030504040204" pitchFamily="50" charset="-128"/>
              <a:ea typeface="Meiryo UI" panose="020B0604030504040204" pitchFamily="50" charset="-128"/>
            </a:endParaRPr>
          </a:p>
          <a:p>
            <a:r>
              <a:rPr lang="en-US" altLang="ja-JP" sz="1000" b="1" dirty="0">
                <a:solidFill>
                  <a:schemeClr val="tx1"/>
                </a:solidFill>
                <a:latin typeface="Meiryo UI" panose="020B0604030504040204" pitchFamily="50" charset="-128"/>
                <a:ea typeface="Meiryo UI" panose="020B0604030504040204" pitchFamily="50" charset="-128"/>
              </a:rPr>
              <a:t>【</a:t>
            </a:r>
            <a:r>
              <a:rPr lang="ja-JP" altLang="en-US" sz="1000" b="1" dirty="0">
                <a:solidFill>
                  <a:schemeClr val="tx1"/>
                </a:solidFill>
                <a:latin typeface="Meiryo UI" panose="020B0604030504040204" pitchFamily="50" charset="-128"/>
                <a:ea typeface="Meiryo UI" panose="020B0604030504040204" pitchFamily="50" charset="-128"/>
              </a:rPr>
              <a:t>規制緩和</a:t>
            </a:r>
            <a:r>
              <a:rPr lang="en-US" altLang="ja-JP" sz="1000" b="1" dirty="0">
                <a:solidFill>
                  <a:schemeClr val="tx1"/>
                </a:solidFill>
                <a:latin typeface="Meiryo UI" panose="020B0604030504040204" pitchFamily="50" charset="-128"/>
                <a:ea typeface="Meiryo UI" panose="020B0604030504040204" pitchFamily="50" charset="-128"/>
              </a:rPr>
              <a:t>】</a:t>
            </a:r>
          </a:p>
          <a:p>
            <a:r>
              <a:rPr lang="ja-JP" altLang="en-US" sz="1000" dirty="0">
                <a:solidFill>
                  <a:schemeClr val="tx1"/>
                </a:solidFill>
                <a:latin typeface="Meiryo UI" panose="020B0604030504040204" pitchFamily="50" charset="-128"/>
                <a:ea typeface="Meiryo UI" panose="020B0604030504040204" pitchFamily="50" charset="-128"/>
              </a:rPr>
              <a:t>　成果：金融・資産運用</a:t>
            </a:r>
            <a:r>
              <a:rPr lang="ja-JP" altLang="en-US" sz="1000" b="1" u="sng" dirty="0">
                <a:solidFill>
                  <a:schemeClr val="tx1"/>
                </a:solidFill>
                <a:latin typeface="Meiryo UI" panose="020B0604030504040204" pitchFamily="50" charset="-128"/>
                <a:ea typeface="Meiryo UI" panose="020B0604030504040204" pitchFamily="50" charset="-128"/>
              </a:rPr>
              <a:t>特区認定</a:t>
            </a: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規制緩和</a:t>
            </a:r>
            <a:r>
              <a:rPr lang="en-US" altLang="ja-JP" sz="800" dirty="0">
                <a:solidFill>
                  <a:schemeClr val="tx1"/>
                </a:solidFill>
                <a:latin typeface="Meiryo UI" panose="020B0604030504040204" pitchFamily="50" charset="-128"/>
                <a:ea typeface="Meiryo UI" panose="020B0604030504040204" pitchFamily="50" charset="-128"/>
              </a:rPr>
              <a:t>23</a:t>
            </a:r>
            <a:r>
              <a:rPr lang="ja-JP" altLang="en-US" sz="800" dirty="0">
                <a:solidFill>
                  <a:schemeClr val="tx1"/>
                </a:solidFill>
                <a:latin typeface="Meiryo UI" panose="020B0604030504040204" pitchFamily="50" charset="-128"/>
                <a:ea typeface="Meiryo UI" panose="020B0604030504040204" pitchFamily="50" charset="-128"/>
              </a:rPr>
              <a:t>提案中</a:t>
            </a:r>
            <a:r>
              <a:rPr lang="en-US" altLang="ja-JP" sz="800" dirty="0">
                <a:solidFill>
                  <a:schemeClr val="tx1"/>
                </a:solidFill>
                <a:latin typeface="Meiryo UI" panose="020B0604030504040204" pitchFamily="50" charset="-128"/>
                <a:ea typeface="Meiryo UI" panose="020B0604030504040204" pitchFamily="50" charset="-128"/>
              </a:rPr>
              <a:t>13</a:t>
            </a:r>
            <a:r>
              <a:rPr lang="ja-JP" altLang="en-US" sz="800" dirty="0">
                <a:solidFill>
                  <a:schemeClr val="tx1"/>
                </a:solidFill>
                <a:latin typeface="Meiryo UI" panose="020B0604030504040204" pitchFamily="50" charset="-128"/>
                <a:ea typeface="Meiryo UI" panose="020B0604030504040204" pitchFamily="50" charset="-128"/>
              </a:rPr>
              <a:t>件認定、</a:t>
            </a:r>
            <a:r>
              <a:rPr lang="en-US" altLang="ja-JP" sz="800" dirty="0">
                <a:solidFill>
                  <a:schemeClr val="tx1"/>
                </a:solidFill>
                <a:latin typeface="Meiryo UI" panose="020B0604030504040204" pitchFamily="50" charset="-128"/>
                <a:ea typeface="Meiryo UI" panose="020B0604030504040204" pitchFamily="50" charset="-128"/>
              </a:rPr>
              <a:t>11</a:t>
            </a:r>
            <a:r>
              <a:rPr lang="ja-JP" altLang="en-US" sz="800" dirty="0">
                <a:solidFill>
                  <a:schemeClr val="tx1"/>
                </a:solidFill>
                <a:latin typeface="Meiryo UI" panose="020B0604030504040204" pitchFamily="50" charset="-128"/>
                <a:ea typeface="Meiryo UI" panose="020B0604030504040204" pitchFamily="50" charset="-128"/>
              </a:rPr>
              <a:t>件具体化済</a:t>
            </a:r>
            <a:r>
              <a:rPr lang="en-US" altLang="ja-JP" sz="800" dirty="0">
                <a:solidFill>
                  <a:schemeClr val="tx1"/>
                </a:solidFill>
                <a:latin typeface="Meiryo UI" panose="020B0604030504040204" pitchFamily="50" charset="-128"/>
                <a:ea typeface="Meiryo UI" panose="020B0604030504040204" pitchFamily="50" charset="-128"/>
              </a:rPr>
              <a:t>)</a:t>
            </a:r>
          </a:p>
          <a:p>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課題：</a:t>
            </a:r>
            <a:r>
              <a:rPr lang="ja-JP" altLang="en-US" sz="1000" b="1" u="sng" dirty="0">
                <a:solidFill>
                  <a:schemeClr val="tx1"/>
                </a:solidFill>
                <a:latin typeface="Meiryo UI" panose="020B0604030504040204" pitchFamily="50" charset="-128"/>
                <a:ea typeface="Meiryo UI" panose="020B0604030504040204" pitchFamily="50" charset="-128"/>
              </a:rPr>
              <a:t>独自性の発揮</a:t>
            </a:r>
            <a:r>
              <a:rPr lang="ja-JP" altLang="en-US" sz="1000" dirty="0">
                <a:solidFill>
                  <a:schemeClr val="tx1"/>
                </a:solidFill>
                <a:latin typeface="Meiryo UI" panose="020B0604030504040204" pitchFamily="50" charset="-128"/>
                <a:ea typeface="Meiryo UI" panose="020B0604030504040204" pitchFamily="50" charset="-128"/>
              </a:rPr>
              <a:t>に繋がる</a:t>
            </a:r>
            <a:r>
              <a:rPr lang="ja-JP" altLang="en-US" sz="1000" b="1" u="sng" dirty="0">
                <a:solidFill>
                  <a:schemeClr val="tx1"/>
                </a:solidFill>
                <a:latin typeface="Meiryo UI" panose="020B0604030504040204" pitchFamily="50" charset="-128"/>
                <a:ea typeface="Meiryo UI" panose="020B0604030504040204" pitchFamily="50" charset="-128"/>
              </a:rPr>
              <a:t>規制緩和（サンドボックス等）</a:t>
            </a:r>
            <a:r>
              <a:rPr lang="ja-JP" altLang="en-US" sz="1000" dirty="0">
                <a:solidFill>
                  <a:schemeClr val="tx1"/>
                </a:solidFill>
                <a:latin typeface="Meiryo UI" panose="020B0604030504040204" pitchFamily="50" charset="-128"/>
                <a:ea typeface="Meiryo UI" panose="020B0604030504040204" pitchFamily="50" charset="-128"/>
              </a:rPr>
              <a:t>が</a:t>
            </a:r>
            <a:r>
              <a:rPr lang="ja-JP" altLang="en-US" sz="1000" b="1" u="sng" dirty="0">
                <a:solidFill>
                  <a:schemeClr val="tx1"/>
                </a:solidFill>
                <a:latin typeface="Meiryo UI" panose="020B0604030504040204" pitchFamily="50" charset="-128"/>
                <a:ea typeface="Meiryo UI" panose="020B0604030504040204" pitchFamily="50" charset="-128"/>
              </a:rPr>
              <a:t>認められていない</a:t>
            </a:r>
            <a:endParaRPr lang="en-US" altLang="ja-JP" sz="1000" b="1" u="sng"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a:p>
            <a:r>
              <a:rPr lang="en-US" altLang="ja-JP" sz="1000" b="1" dirty="0">
                <a:solidFill>
                  <a:schemeClr val="tx1"/>
                </a:solidFill>
                <a:latin typeface="Meiryo UI" panose="020B0604030504040204" pitchFamily="50" charset="-128"/>
                <a:ea typeface="Meiryo UI" panose="020B0604030504040204" pitchFamily="50" charset="-128"/>
              </a:rPr>
              <a:t>【</a:t>
            </a:r>
            <a:r>
              <a:rPr lang="ja-JP" altLang="en-US" sz="1000" b="1" dirty="0">
                <a:solidFill>
                  <a:schemeClr val="tx1"/>
                </a:solidFill>
                <a:latin typeface="Meiryo UI" panose="020B0604030504040204" pitchFamily="50" charset="-128"/>
                <a:ea typeface="Meiryo UI" panose="020B0604030504040204" pitchFamily="50" charset="-128"/>
              </a:rPr>
              <a:t>先駆的な金融商品・市場</a:t>
            </a:r>
            <a:r>
              <a:rPr lang="en-US" altLang="ja-JP" sz="1000" b="1" dirty="0">
                <a:solidFill>
                  <a:schemeClr val="tx1"/>
                </a:solidFill>
                <a:latin typeface="Meiryo UI" panose="020B0604030504040204" pitchFamily="50" charset="-128"/>
                <a:ea typeface="Meiryo UI" panose="020B0604030504040204" pitchFamily="50" charset="-128"/>
              </a:rPr>
              <a:t>】</a:t>
            </a:r>
          </a:p>
          <a:p>
            <a:r>
              <a:rPr lang="ja-JP" altLang="en-US" sz="1000" dirty="0">
                <a:solidFill>
                  <a:schemeClr val="tx1"/>
                </a:solidFill>
                <a:latin typeface="Meiryo UI" panose="020B0604030504040204" pitchFamily="50" charset="-128"/>
                <a:ea typeface="Meiryo UI" panose="020B0604030504040204" pitchFamily="50" charset="-128"/>
              </a:rPr>
              <a:t>　成果：</a:t>
            </a:r>
            <a:r>
              <a:rPr lang="ja-JP" altLang="en-US" sz="1000" b="1" u="sng" dirty="0">
                <a:solidFill>
                  <a:schemeClr val="tx1"/>
                </a:solidFill>
                <a:latin typeface="Meiryo UI" panose="020B0604030504040204" pitchFamily="50" charset="-128"/>
                <a:ea typeface="Meiryo UI" panose="020B0604030504040204" pitchFamily="50" charset="-128"/>
              </a:rPr>
              <a:t>エッジの効いた商品・市場の開設</a:t>
            </a: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米指数先物・上海天然ゴム先物上場、デジタル証券の二次流通市場等</a:t>
            </a:r>
            <a:r>
              <a:rPr lang="en-US" altLang="ja-JP" sz="800" dirty="0">
                <a:solidFill>
                  <a:schemeClr val="tx1"/>
                </a:solidFill>
                <a:latin typeface="Meiryo UI" panose="020B0604030504040204" pitchFamily="50" charset="-128"/>
                <a:ea typeface="Meiryo UI" panose="020B0604030504040204" pitchFamily="50" charset="-128"/>
              </a:rPr>
              <a:t>)</a:t>
            </a:r>
          </a:p>
          <a:p>
            <a:r>
              <a:rPr lang="ja-JP" altLang="en-US" sz="1000" b="1"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課題：新たな市場や商品の</a:t>
            </a:r>
            <a:r>
              <a:rPr lang="ja-JP" altLang="en-US" sz="1000" b="1" u="sng" dirty="0">
                <a:solidFill>
                  <a:schemeClr val="tx1"/>
                </a:solidFill>
                <a:latin typeface="Meiryo UI" panose="020B0604030504040204" pitchFamily="50" charset="-128"/>
                <a:ea typeface="Meiryo UI" panose="020B0604030504040204" pitchFamily="50" charset="-128"/>
              </a:rPr>
              <a:t>取引への参加が十分に伸びていない</a:t>
            </a:r>
            <a:endParaRPr lang="en-US" altLang="ja-JP" sz="1000" b="1" u="sng" dirty="0">
              <a:solidFill>
                <a:schemeClr val="tx1"/>
              </a:solidFill>
              <a:latin typeface="Meiryo UI" panose="020B0604030504040204" pitchFamily="50" charset="-128"/>
              <a:ea typeface="Meiryo UI" panose="020B0604030504040204" pitchFamily="50" charset="-128"/>
            </a:endParaRPr>
          </a:p>
          <a:p>
            <a:endParaRPr lang="en-US" altLang="ja-JP" sz="400" b="1" u="sng" dirty="0">
              <a:solidFill>
                <a:schemeClr val="tx1"/>
              </a:solidFill>
              <a:latin typeface="Meiryo UI" panose="020B0604030504040204" pitchFamily="50" charset="-128"/>
              <a:ea typeface="Meiryo UI" panose="020B0604030504040204" pitchFamily="50" charset="-128"/>
            </a:endParaRPr>
          </a:p>
          <a:p>
            <a:r>
              <a:rPr lang="en-US" altLang="ja-JP" sz="1000" b="1" dirty="0">
                <a:solidFill>
                  <a:schemeClr val="tx1"/>
                </a:solidFill>
                <a:latin typeface="Meiryo UI" panose="020B0604030504040204" pitchFamily="50" charset="-128"/>
                <a:ea typeface="Meiryo UI" panose="020B0604030504040204" pitchFamily="50" charset="-128"/>
              </a:rPr>
              <a:t>【</a:t>
            </a:r>
            <a:r>
              <a:rPr lang="ja-JP" altLang="en-US" sz="1000" b="1" dirty="0">
                <a:solidFill>
                  <a:schemeClr val="tx1"/>
                </a:solidFill>
                <a:latin typeface="Meiryo UI" panose="020B0604030504040204" pitchFamily="50" charset="-128"/>
                <a:ea typeface="Meiryo UI" panose="020B0604030504040204" pitchFamily="50" charset="-128"/>
              </a:rPr>
              <a:t>金融リテラシー向上</a:t>
            </a:r>
            <a:r>
              <a:rPr lang="en-US" altLang="ja-JP" sz="1000" b="1" dirty="0">
                <a:solidFill>
                  <a:schemeClr val="tx1"/>
                </a:solidFill>
                <a:latin typeface="Meiryo UI" panose="020B0604030504040204" pitchFamily="50" charset="-128"/>
                <a:ea typeface="Meiryo UI" panose="020B0604030504040204" pitchFamily="50" charset="-128"/>
              </a:rPr>
              <a:t>】</a:t>
            </a:r>
          </a:p>
          <a:p>
            <a:r>
              <a:rPr lang="ja-JP" altLang="en-US" sz="1000" b="1"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成果：金融機関（</a:t>
            </a:r>
            <a:r>
              <a:rPr lang="en-US" altLang="ja-JP" sz="1000" dirty="0">
                <a:solidFill>
                  <a:schemeClr val="tx1"/>
                </a:solidFill>
                <a:latin typeface="Meiryo UI" panose="020B0604030504040204" pitchFamily="50" charset="-128"/>
                <a:ea typeface="Meiryo UI" panose="020B0604030504040204" pitchFamily="50" charset="-128"/>
              </a:rPr>
              <a:t>16</a:t>
            </a:r>
            <a:r>
              <a:rPr lang="ja-JP" altLang="en-US" sz="1000" dirty="0">
                <a:solidFill>
                  <a:schemeClr val="tx1"/>
                </a:solidFill>
                <a:latin typeface="Meiryo UI" panose="020B0604030504040204" pitchFamily="50" charset="-128"/>
                <a:ea typeface="Meiryo UI" panose="020B0604030504040204" pitchFamily="50" charset="-128"/>
              </a:rPr>
              <a:t>社）と連携した</a:t>
            </a:r>
            <a:r>
              <a:rPr lang="ja-JP" altLang="en-US" sz="1000" b="1" u="sng" dirty="0">
                <a:solidFill>
                  <a:schemeClr val="tx1"/>
                </a:solidFill>
                <a:latin typeface="Meiryo UI" panose="020B0604030504040204" pitchFamily="50" charset="-128"/>
                <a:ea typeface="Meiryo UI" panose="020B0604030504040204" pitchFamily="50" charset="-128"/>
              </a:rPr>
              <a:t>金融経済教育推進ネットワーク構築</a:t>
            </a:r>
            <a:r>
              <a:rPr lang="ja-JP" altLang="en-US" sz="800" dirty="0">
                <a:solidFill>
                  <a:schemeClr val="tx1"/>
                </a:solidFill>
                <a:latin typeface="Meiryo UI" panose="020B0604030504040204" pitchFamily="50" charset="-128"/>
                <a:ea typeface="Meiryo UI" panose="020B0604030504040204" pitchFamily="50" charset="-128"/>
              </a:rPr>
              <a:t>（公私立小中高など</a:t>
            </a:r>
            <a:r>
              <a:rPr lang="en-US" altLang="ja-JP" sz="800" dirty="0">
                <a:solidFill>
                  <a:schemeClr val="tx1"/>
                </a:solidFill>
                <a:latin typeface="Meiryo UI" panose="020B0604030504040204" pitchFamily="50" charset="-128"/>
                <a:ea typeface="Meiryo UI" panose="020B0604030504040204" pitchFamily="50" charset="-128"/>
              </a:rPr>
              <a:t>20</a:t>
            </a:r>
            <a:r>
              <a:rPr lang="ja-JP" altLang="en-US" sz="800" dirty="0">
                <a:solidFill>
                  <a:schemeClr val="tx1"/>
                </a:solidFill>
                <a:latin typeface="Meiryo UI" panose="020B0604030504040204" pitchFamily="50" charset="-128"/>
                <a:ea typeface="Meiryo UI" panose="020B0604030504040204" pitchFamily="50" charset="-128"/>
              </a:rPr>
              <a:t>講座実施）</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1000" dirty="0">
                <a:solidFill>
                  <a:schemeClr val="tx1"/>
                </a:solidFill>
                <a:latin typeface="Meiryo UI" panose="020B0604030504040204" pitchFamily="50" charset="-128"/>
                <a:ea typeface="Meiryo UI" panose="020B0604030504040204" pitchFamily="50" charset="-128"/>
              </a:rPr>
              <a:t>　課題：より多くの教育機会の確保に向けて、</a:t>
            </a:r>
            <a:r>
              <a:rPr lang="ja-JP" altLang="en-US" sz="1000" b="1" u="sng" dirty="0">
                <a:solidFill>
                  <a:schemeClr val="tx1"/>
                </a:solidFill>
                <a:latin typeface="Meiryo UI" panose="020B0604030504040204" pitchFamily="50" charset="-128"/>
                <a:ea typeface="Meiryo UI" panose="020B0604030504040204" pitchFamily="50" charset="-128"/>
              </a:rPr>
              <a:t>更なる取組みの推進が必要</a:t>
            </a:r>
            <a:endParaRPr lang="en-US" altLang="ja-JP" sz="1000" b="1" u="sng" dirty="0">
              <a:solidFill>
                <a:schemeClr val="tx1"/>
              </a:solidFill>
              <a:latin typeface="Meiryo UI" panose="020B0604030504040204" pitchFamily="50" charset="-128"/>
              <a:ea typeface="Meiryo UI" panose="020B0604030504040204" pitchFamily="50" charset="-128"/>
            </a:endParaRPr>
          </a:p>
        </p:txBody>
      </p:sp>
      <p:sp>
        <p:nvSpPr>
          <p:cNvPr id="19" name="楕円 18">
            <a:extLst>
              <a:ext uri="{FF2B5EF4-FFF2-40B4-BE49-F238E27FC236}">
                <a16:creationId xmlns:a16="http://schemas.microsoft.com/office/drawing/2014/main" id="{DD101E72-3891-492C-BB39-F7781809198D}"/>
              </a:ext>
            </a:extLst>
          </p:cNvPr>
          <p:cNvSpPr/>
          <p:nvPr/>
        </p:nvSpPr>
        <p:spPr>
          <a:xfrm>
            <a:off x="1722190" y="3721102"/>
            <a:ext cx="9178626" cy="495337"/>
          </a:xfrm>
          <a:prstGeom prst="ellips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テキスト ボックス 19">
            <a:extLst>
              <a:ext uri="{FF2B5EF4-FFF2-40B4-BE49-F238E27FC236}">
                <a16:creationId xmlns:a16="http://schemas.microsoft.com/office/drawing/2014/main" id="{97417A6A-31BC-4C90-89D0-7227645A9AD3}"/>
              </a:ext>
            </a:extLst>
          </p:cNvPr>
          <p:cNvSpPr txBox="1"/>
          <p:nvPr/>
        </p:nvSpPr>
        <p:spPr>
          <a:xfrm>
            <a:off x="1938867" y="3640114"/>
            <a:ext cx="9166345" cy="630942"/>
          </a:xfrm>
          <a:prstGeom prst="rect">
            <a:avLst/>
          </a:prstGeom>
          <a:noFill/>
        </p:spPr>
        <p:txBody>
          <a:bodyPr wrap="square" rtlCol="0">
            <a:spAutoFit/>
          </a:bodyPr>
          <a:lstStyle/>
          <a:p>
            <a:r>
              <a:rPr kumimoji="1" lang="ja-JP" altLang="en-US" sz="1100" b="1" u="sng" dirty="0">
                <a:latin typeface="Meiryo UI" panose="020B0604030504040204" pitchFamily="50" charset="-128"/>
                <a:ea typeface="Meiryo UI" panose="020B0604030504040204" pitchFamily="50" charset="-128"/>
              </a:rPr>
              <a:t>第一期で構築した取組みの土台</a:t>
            </a:r>
            <a:r>
              <a:rPr kumimoji="1" lang="ja-JP" altLang="en-US" sz="1100" dirty="0">
                <a:latin typeface="Meiryo UI" panose="020B0604030504040204" pitchFamily="50" charset="-128"/>
                <a:ea typeface="Meiryo UI" panose="020B0604030504040204" pitchFamily="50" charset="-128"/>
              </a:rPr>
              <a:t>に加え、</a:t>
            </a:r>
            <a:r>
              <a:rPr kumimoji="1" lang="ja-JP" altLang="en-US" sz="1100" b="1" u="sng" dirty="0">
                <a:latin typeface="Meiryo UI" panose="020B0604030504040204" pitchFamily="50" charset="-128"/>
                <a:ea typeface="Meiryo UI" panose="020B0604030504040204" pitchFamily="50" charset="-128"/>
              </a:rPr>
              <a:t>万博レガシー</a:t>
            </a:r>
            <a:r>
              <a:rPr kumimoji="1" lang="ja-JP" altLang="en-US" sz="1100" dirty="0">
                <a:latin typeface="Meiryo UI" panose="020B0604030504040204" pitchFamily="50" charset="-128"/>
                <a:ea typeface="Meiryo UI" panose="020B0604030504040204" pitchFamily="50" charset="-128"/>
              </a:rPr>
              <a:t>や</a:t>
            </a:r>
            <a:r>
              <a:rPr kumimoji="1" lang="ja-JP" altLang="en-US" sz="1100" b="1" u="sng" dirty="0">
                <a:latin typeface="Meiryo UI" panose="020B0604030504040204" pitchFamily="50" charset="-128"/>
                <a:ea typeface="Meiryo UI" panose="020B0604030504040204" pitchFamily="50" charset="-128"/>
              </a:rPr>
              <a:t>デジタル金融の進展</a:t>
            </a:r>
            <a:r>
              <a:rPr kumimoji="1" lang="ja-JP" altLang="en-US" sz="1100" dirty="0">
                <a:latin typeface="Meiryo UI" panose="020B0604030504040204" pitchFamily="50" charset="-128"/>
                <a:ea typeface="Meiryo UI" panose="020B0604030504040204" pitchFamily="50" charset="-128"/>
              </a:rPr>
              <a:t>も踏まえオール大阪で</a:t>
            </a:r>
            <a:r>
              <a:rPr kumimoji="1" lang="ja-JP" altLang="en-US" sz="1100" b="1" u="sng" dirty="0">
                <a:latin typeface="Meiryo UI" panose="020B0604030504040204" pitchFamily="50" charset="-128"/>
                <a:ea typeface="Meiryo UI" panose="020B0604030504040204" pitchFamily="50" charset="-128"/>
              </a:rPr>
              <a:t>取組みを深化</a:t>
            </a:r>
            <a:r>
              <a:rPr kumimoji="1" lang="ja-JP" altLang="en-US" sz="1100" dirty="0">
                <a:latin typeface="Meiryo UI" panose="020B0604030504040204" pitchFamily="50" charset="-128"/>
                <a:ea typeface="Meiryo UI" panose="020B0604030504040204" pitchFamily="50" charset="-128"/>
              </a:rPr>
              <a:t>。</a:t>
            </a:r>
            <a:r>
              <a:rPr kumimoji="1" lang="ja-JP" altLang="en-US" sz="1100" b="1" u="sng" dirty="0">
                <a:latin typeface="Meiryo UI" panose="020B0604030504040204" pitchFamily="50" charset="-128"/>
                <a:ea typeface="Meiryo UI" panose="020B0604030504040204" pitchFamily="50" charset="-128"/>
              </a:rPr>
              <a:t>副首都・大阪</a:t>
            </a:r>
            <a:r>
              <a:rPr kumimoji="1" lang="ja-JP" altLang="en-US" sz="1100" dirty="0">
                <a:latin typeface="Meiryo UI" panose="020B0604030504040204" pitchFamily="50" charset="-128"/>
                <a:ea typeface="Meiryo UI" panose="020B0604030504040204" pitchFamily="50" charset="-128"/>
              </a:rPr>
              <a:t>の実現を</a:t>
            </a:r>
            <a:r>
              <a:rPr kumimoji="1" lang="ja-JP" altLang="en-US" sz="1100" b="1" u="sng" dirty="0">
                <a:latin typeface="Meiryo UI" panose="020B0604030504040204" pitchFamily="50" charset="-128"/>
                <a:ea typeface="Meiryo UI" panose="020B0604030504040204" pitchFamily="50" charset="-128"/>
              </a:rPr>
              <a:t>金融面で後押し</a:t>
            </a:r>
            <a:endParaRPr kumimoji="1" lang="en-US" altLang="ja-JP" sz="1100" b="1" u="sng" dirty="0">
              <a:latin typeface="Meiryo UI" panose="020B0604030504040204" pitchFamily="50" charset="-128"/>
              <a:ea typeface="Meiryo UI" panose="020B0604030504040204" pitchFamily="50" charset="-128"/>
            </a:endParaRPr>
          </a:p>
          <a:p>
            <a:endParaRPr kumimoji="1" lang="ja-JP" altLang="en-US" sz="200" b="1" u="sng"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・国内外からの</a:t>
            </a:r>
            <a:r>
              <a:rPr kumimoji="1" lang="ja-JP" altLang="en-US" sz="1100" b="1" u="sng" dirty="0">
                <a:latin typeface="Meiryo UI" panose="020B0604030504040204" pitchFamily="50" charset="-128"/>
                <a:ea typeface="Meiryo UI" panose="020B0604030504040204" pitchFamily="50" charset="-128"/>
              </a:rPr>
              <a:t>更なる金融系企業の集積</a:t>
            </a:r>
            <a:r>
              <a:rPr kumimoji="1" lang="ja-JP" altLang="en-US" sz="1100" dirty="0">
                <a:latin typeface="Meiryo UI" panose="020B0604030504040204" pitchFamily="50" charset="-128"/>
                <a:ea typeface="Meiryo UI" panose="020B0604030504040204" pitchFamily="50" charset="-128"/>
              </a:rPr>
              <a:t>、</a:t>
            </a:r>
            <a:r>
              <a:rPr kumimoji="1" lang="en-US" altLang="ja-JP" sz="1100" b="1" u="sng" dirty="0">
                <a:latin typeface="Meiryo UI" panose="020B0604030504040204" pitchFamily="50" charset="-128"/>
                <a:ea typeface="Meiryo UI" panose="020B0604030504040204" pitchFamily="50" charset="-128"/>
              </a:rPr>
              <a:t>Beyond EXPO 2025</a:t>
            </a:r>
            <a:r>
              <a:rPr kumimoji="1" lang="ja-JP" altLang="en-US" sz="1100" dirty="0">
                <a:latin typeface="Meiryo UI" panose="020B0604030504040204" pitchFamily="50" charset="-128"/>
                <a:ea typeface="Meiryo UI" panose="020B0604030504040204" pitchFamily="50" charset="-128"/>
              </a:rPr>
              <a:t>に掲げる</a:t>
            </a:r>
            <a:r>
              <a:rPr kumimoji="1" lang="ja-JP" altLang="en-US" sz="1100" b="1" u="sng" dirty="0">
                <a:latin typeface="Meiryo UI" panose="020B0604030504040204" pitchFamily="50" charset="-128"/>
                <a:ea typeface="Meiryo UI" panose="020B0604030504040204" pitchFamily="50" charset="-128"/>
              </a:rPr>
              <a:t>成長分野での投資・協業等</a:t>
            </a:r>
            <a:r>
              <a:rPr kumimoji="1" lang="ja-JP" altLang="en-US" sz="1100" dirty="0">
                <a:latin typeface="Meiryo UI" panose="020B0604030504040204" pitchFamily="50" charset="-128"/>
                <a:ea typeface="Meiryo UI" panose="020B0604030504040204" pitchFamily="50" charset="-128"/>
              </a:rPr>
              <a:t>を促進</a:t>
            </a:r>
          </a:p>
          <a:p>
            <a:r>
              <a:rPr kumimoji="1" lang="ja-JP" altLang="en-US" sz="1100" dirty="0">
                <a:latin typeface="Meiryo UI" panose="020B0604030504040204" pitchFamily="50" charset="-128"/>
                <a:ea typeface="Meiryo UI" panose="020B0604030504040204" pitchFamily="50" charset="-128"/>
              </a:rPr>
              <a:t>　　・</a:t>
            </a:r>
            <a:r>
              <a:rPr kumimoji="1" lang="ja-JP" altLang="en-US" sz="1100" b="1" u="sng" dirty="0">
                <a:latin typeface="Meiryo UI" panose="020B0604030504040204" pitchFamily="50" charset="-128"/>
                <a:ea typeface="Meiryo UI" panose="020B0604030504040204" pitchFamily="50" charset="-128"/>
              </a:rPr>
              <a:t>先駆的な金融商品</a:t>
            </a:r>
            <a:r>
              <a:rPr kumimoji="1" lang="ja-JP" altLang="en-US" sz="1100" dirty="0">
                <a:latin typeface="Meiryo UI" panose="020B0604030504040204" pitchFamily="50" charset="-128"/>
                <a:ea typeface="Meiryo UI" panose="020B0604030504040204" pitchFamily="50" charset="-128"/>
              </a:rPr>
              <a:t>等の形成や</a:t>
            </a:r>
            <a:r>
              <a:rPr kumimoji="1" lang="ja-JP" altLang="en-US" sz="1100" b="1" u="sng" dirty="0">
                <a:latin typeface="Meiryo UI" panose="020B0604030504040204" pitchFamily="50" charset="-128"/>
                <a:ea typeface="Meiryo UI" panose="020B0604030504040204" pitchFamily="50" charset="-128"/>
              </a:rPr>
              <a:t>金融イノベーションの促進</a:t>
            </a:r>
            <a:r>
              <a:rPr kumimoji="1" lang="ja-JP" altLang="en-US" sz="1100" dirty="0">
                <a:latin typeface="Meiryo UI" panose="020B0604030504040204" pitchFamily="50" charset="-128"/>
                <a:ea typeface="Meiryo UI" panose="020B0604030504040204" pitchFamily="50" charset="-128"/>
              </a:rPr>
              <a:t>など</a:t>
            </a:r>
            <a:r>
              <a:rPr kumimoji="1" lang="ja-JP" altLang="en-US" sz="1100" b="1" u="sng" dirty="0">
                <a:latin typeface="Meiryo UI" panose="020B0604030504040204" pitchFamily="50" charset="-128"/>
                <a:ea typeface="Meiryo UI" panose="020B0604030504040204" pitchFamily="50" charset="-128"/>
              </a:rPr>
              <a:t>独自性のある取組み</a:t>
            </a:r>
            <a:r>
              <a:rPr kumimoji="1" lang="ja-JP" altLang="en-US" sz="1100" dirty="0">
                <a:latin typeface="Meiryo UI" panose="020B0604030504040204" pitchFamily="50" charset="-128"/>
                <a:ea typeface="Meiryo UI" panose="020B0604030504040204" pitchFamily="50" charset="-128"/>
              </a:rPr>
              <a:t>を推進</a:t>
            </a:r>
          </a:p>
        </p:txBody>
      </p:sp>
      <p:sp>
        <p:nvSpPr>
          <p:cNvPr id="42" name="四角形: 角を丸くする 41">
            <a:extLst>
              <a:ext uri="{FF2B5EF4-FFF2-40B4-BE49-F238E27FC236}">
                <a16:creationId xmlns:a16="http://schemas.microsoft.com/office/drawing/2014/main" id="{E779A49B-8F9B-4BAD-8E6A-22D86E7E1AB9}"/>
              </a:ext>
            </a:extLst>
          </p:cNvPr>
          <p:cNvSpPr/>
          <p:nvPr/>
        </p:nvSpPr>
        <p:spPr>
          <a:xfrm>
            <a:off x="143530" y="3687289"/>
            <a:ext cx="1361627" cy="495337"/>
          </a:xfrm>
          <a:prstGeom prst="roundRect">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100" dirty="0">
                <a:latin typeface="Meiryo UI" panose="020B0604030504040204" pitchFamily="50" charset="-128"/>
                <a:ea typeface="Meiryo UI" panose="020B0604030504040204" pitchFamily="50" charset="-128"/>
              </a:rPr>
              <a:t>第二期の方向性</a:t>
            </a:r>
            <a:endParaRPr lang="en-US" altLang="ja-JP" sz="1100" dirty="0">
              <a:latin typeface="Meiryo UI" panose="020B0604030504040204" pitchFamily="50" charset="-128"/>
              <a:ea typeface="Meiryo UI" panose="020B0604030504040204" pitchFamily="50" charset="-128"/>
            </a:endParaRPr>
          </a:p>
          <a:p>
            <a:pPr algn="ct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2026</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2030</a:t>
            </a:r>
            <a:r>
              <a:rPr lang="ja-JP" altLang="en-US" sz="700" dirty="0">
                <a:latin typeface="Meiryo UI" panose="020B0604030504040204" pitchFamily="50" charset="-128"/>
                <a:ea typeface="Meiryo UI" panose="020B0604030504040204" pitchFamily="50" charset="-128"/>
              </a:rPr>
              <a:t>年度）</a:t>
            </a:r>
          </a:p>
        </p:txBody>
      </p:sp>
      <p:sp>
        <p:nvSpPr>
          <p:cNvPr id="41" name="四角形: 角を丸くする 40">
            <a:extLst>
              <a:ext uri="{FF2B5EF4-FFF2-40B4-BE49-F238E27FC236}">
                <a16:creationId xmlns:a16="http://schemas.microsoft.com/office/drawing/2014/main" id="{6FD85C1E-6D0F-4EB2-9254-3B3E633EC1B1}"/>
              </a:ext>
            </a:extLst>
          </p:cNvPr>
          <p:cNvSpPr/>
          <p:nvPr/>
        </p:nvSpPr>
        <p:spPr>
          <a:xfrm>
            <a:off x="5980216" y="1214770"/>
            <a:ext cx="1151889" cy="1546219"/>
          </a:xfrm>
          <a:prstGeom prst="roundRect">
            <a:avLst>
              <a:gd name="adj" fmla="val 8942"/>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ts val="1200"/>
              </a:lnSpc>
            </a:pPr>
            <a:r>
              <a:rPr kumimoji="1" lang="ja-JP" altLang="en-US" sz="1050" b="1" dirty="0">
                <a:latin typeface="Meiryo UI" panose="020B0604030504040204" pitchFamily="50" charset="-128"/>
                <a:ea typeface="Meiryo UI" panose="020B0604030504040204" pitchFamily="50" charset="-128"/>
              </a:rPr>
              <a:t>大阪・関西万博</a:t>
            </a:r>
          </a:p>
        </p:txBody>
      </p:sp>
      <p:sp>
        <p:nvSpPr>
          <p:cNvPr id="43" name="四角形: 角を丸くする 42">
            <a:extLst>
              <a:ext uri="{FF2B5EF4-FFF2-40B4-BE49-F238E27FC236}">
                <a16:creationId xmlns:a16="http://schemas.microsoft.com/office/drawing/2014/main" id="{51016044-F5F6-4901-BACE-B71B0037C7AD}"/>
              </a:ext>
            </a:extLst>
          </p:cNvPr>
          <p:cNvSpPr/>
          <p:nvPr/>
        </p:nvSpPr>
        <p:spPr>
          <a:xfrm>
            <a:off x="6047316" y="1571192"/>
            <a:ext cx="1021220" cy="996295"/>
          </a:xfrm>
          <a:prstGeom prst="roundRect">
            <a:avLst>
              <a:gd name="adj" fmla="val 6840"/>
            </a:avLst>
          </a:prstGeom>
          <a:solidFill>
            <a:schemeClr val="bg1"/>
          </a:solidFill>
          <a:ln>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endParaRPr kumimoji="1" lang="ja-JP" altLang="en-US" sz="900" b="1" dirty="0">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CF176AA8-9CB7-49CE-B9DC-12698F491E7C}"/>
              </a:ext>
            </a:extLst>
          </p:cNvPr>
          <p:cNvSpPr txBox="1"/>
          <p:nvPr/>
        </p:nvSpPr>
        <p:spPr>
          <a:xfrm>
            <a:off x="6034616" y="1722191"/>
            <a:ext cx="1094317" cy="707886"/>
          </a:xfrm>
          <a:prstGeom prst="rect">
            <a:avLst/>
          </a:prstGeom>
          <a:noFill/>
        </p:spPr>
        <p:txBody>
          <a:bodyPr vert="horz" wrap="square">
            <a:spAutoFit/>
          </a:bodyPr>
          <a:lstStyle/>
          <a:p>
            <a:pPr algn="ctr"/>
            <a:r>
              <a:rPr lang="ja-JP" altLang="en-US" sz="1000" dirty="0">
                <a:latin typeface="Meiryo UI" panose="020B0604030504040204" pitchFamily="50" charset="-128"/>
                <a:ea typeface="Meiryo UI" panose="020B0604030504040204" pitchFamily="50" charset="-128"/>
              </a:rPr>
              <a:t>海外ミッション団の</a:t>
            </a:r>
            <a:endParaRPr lang="en-US" altLang="ja-JP" sz="1000" dirty="0">
              <a:latin typeface="Meiryo UI" panose="020B0604030504040204" pitchFamily="50" charset="-128"/>
              <a:ea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rPr>
              <a:t>受け入れ等により、</a:t>
            </a:r>
            <a:endParaRPr lang="en-US" altLang="ja-JP" sz="1000" dirty="0">
              <a:latin typeface="Meiryo UI" panose="020B0604030504040204" pitchFamily="50" charset="-128"/>
              <a:ea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rPr>
              <a:t>海外とのつながり</a:t>
            </a:r>
            <a:endParaRPr lang="en-US" altLang="ja-JP" sz="1000" dirty="0">
              <a:latin typeface="Meiryo UI" panose="020B0604030504040204" pitchFamily="50" charset="-128"/>
              <a:ea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rPr>
              <a:t>を拡大</a:t>
            </a:r>
          </a:p>
        </p:txBody>
      </p:sp>
      <p:sp>
        <p:nvSpPr>
          <p:cNvPr id="15" name="矢印: 下 14">
            <a:extLst>
              <a:ext uri="{FF2B5EF4-FFF2-40B4-BE49-F238E27FC236}">
                <a16:creationId xmlns:a16="http://schemas.microsoft.com/office/drawing/2014/main" id="{99E18BAC-F756-4F46-B009-87DA1BEF23EA}"/>
              </a:ext>
            </a:extLst>
          </p:cNvPr>
          <p:cNvSpPr/>
          <p:nvPr/>
        </p:nvSpPr>
        <p:spPr>
          <a:xfrm>
            <a:off x="5508145" y="3347963"/>
            <a:ext cx="1848050" cy="247109"/>
          </a:xfrm>
          <a:prstGeom prst="downArrow">
            <a:avLst>
              <a:gd name="adj1" fmla="val 50000"/>
              <a:gd name="adj2" fmla="val 54523"/>
            </a:avLst>
          </a:prstGeom>
          <a:solidFill>
            <a:srgbClr val="FFCC66"/>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26" name="テキスト ボックス 48">
            <a:extLst>
              <a:ext uri="{FF2B5EF4-FFF2-40B4-BE49-F238E27FC236}">
                <a16:creationId xmlns:a16="http://schemas.microsoft.com/office/drawing/2014/main" id="{736BB75C-0794-4D82-B7B3-DD3469AD20CB}"/>
              </a:ext>
            </a:extLst>
          </p:cNvPr>
          <p:cNvSpPr txBox="1"/>
          <p:nvPr/>
        </p:nvSpPr>
        <p:spPr>
          <a:xfrm>
            <a:off x="11194420" y="26437"/>
            <a:ext cx="936000" cy="338554"/>
          </a:xfrm>
          <a:prstGeom prst="rect">
            <a:avLst/>
          </a:prstGeom>
          <a:solidFill>
            <a:schemeClr val="bg1"/>
          </a:solidFill>
          <a:ln>
            <a:solidFill>
              <a:schemeClr val="tx1"/>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600" b="1" dirty="0">
                <a:latin typeface="UD デジタル 教科書体 NK-R" panose="02020400000000000000" pitchFamily="18" charset="-128"/>
                <a:ea typeface="UD デジタル 教科書体 NK-R" panose="02020400000000000000" pitchFamily="18" charset="-128"/>
              </a:rPr>
              <a:t>資料３</a:t>
            </a:r>
          </a:p>
        </p:txBody>
      </p:sp>
      <p:graphicFrame>
        <p:nvGraphicFramePr>
          <p:cNvPr id="28" name="グラフ 27">
            <a:extLst>
              <a:ext uri="{FF2B5EF4-FFF2-40B4-BE49-F238E27FC236}">
                <a16:creationId xmlns:a16="http://schemas.microsoft.com/office/drawing/2014/main" id="{CAE88194-FAA4-4436-92FF-D08402B5878C}"/>
              </a:ext>
            </a:extLst>
          </p:cNvPr>
          <p:cNvGraphicFramePr>
            <a:graphicFrameLocks/>
          </p:cNvGraphicFramePr>
          <p:nvPr>
            <p:extLst>
              <p:ext uri="{D42A27DB-BD31-4B8C-83A1-F6EECF244321}">
                <p14:modId xmlns:p14="http://schemas.microsoft.com/office/powerpoint/2010/main" val="2091304068"/>
              </p:ext>
            </p:extLst>
          </p:nvPr>
        </p:nvGraphicFramePr>
        <p:xfrm>
          <a:off x="8470901" y="2296007"/>
          <a:ext cx="1097928" cy="7672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84036551"/>
      </p:ext>
    </p:extLst>
  </p:cSld>
  <p:clrMapOvr>
    <a:masterClrMapping/>
  </p:clrMapOvr>
</p:sld>
</file>

<file path=ppt/theme/theme1.xml><?xml version="1.0" encoding="utf-8"?>
<a:theme xmlns:a="http://schemas.openxmlformats.org/drawingml/2006/main" name="Office テーマ">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14257</TotalTime>
  <Words>852</Words>
  <Application>Microsoft Office PowerPoint</Application>
  <PresentationFormat>ユーザー設定</PresentationFormat>
  <Paragraphs>87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Meiryo UI</vt:lpstr>
      <vt:lpstr>UD デジタル 教科書体 NK-R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加藤　美恵</dc:creator>
  <cp:lastModifiedBy>加藤　美恵</cp:lastModifiedBy>
  <cp:revision>1499</cp:revision>
  <cp:lastPrinted>2026-03-26T07:27:30Z</cp:lastPrinted>
  <dcterms:created xsi:type="dcterms:W3CDTF">2025-07-04T16:38:11Z</dcterms:created>
  <dcterms:modified xsi:type="dcterms:W3CDTF">2026-03-27T02:29:48Z</dcterms:modified>
</cp:coreProperties>
</file>