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99" r:id="rId5"/>
  </p:sldIdLst>
  <p:sldSz cx="13960475" cy="10148888"/>
  <p:notesSz cx="6807200" cy="9939338"/>
  <p:defaultTextStyle>
    <a:defPPr>
      <a:defRPr lang="ja-JP"/>
    </a:defPPr>
    <a:lvl1pPr marL="0" algn="l" defTabSz="1377580" rtl="0" eaLnBrk="1" latinLnBrk="0" hangingPunct="1">
      <a:defRPr kumimoji="1" sz="2690" kern="1200">
        <a:solidFill>
          <a:schemeClr val="tx1"/>
        </a:solidFill>
        <a:latin typeface="+mn-lt"/>
        <a:ea typeface="+mn-ea"/>
        <a:cs typeface="+mn-cs"/>
      </a:defRPr>
    </a:lvl1pPr>
    <a:lvl2pPr marL="688790" algn="l" defTabSz="1377580" rtl="0" eaLnBrk="1" latinLnBrk="0" hangingPunct="1">
      <a:defRPr kumimoji="1" sz="2690" kern="1200">
        <a:solidFill>
          <a:schemeClr val="tx1"/>
        </a:solidFill>
        <a:latin typeface="+mn-lt"/>
        <a:ea typeface="+mn-ea"/>
        <a:cs typeface="+mn-cs"/>
      </a:defRPr>
    </a:lvl2pPr>
    <a:lvl3pPr marL="1377580" algn="l" defTabSz="1377580" rtl="0" eaLnBrk="1" latinLnBrk="0" hangingPunct="1">
      <a:defRPr kumimoji="1" sz="2690" kern="1200">
        <a:solidFill>
          <a:schemeClr val="tx1"/>
        </a:solidFill>
        <a:latin typeface="+mn-lt"/>
        <a:ea typeface="+mn-ea"/>
        <a:cs typeface="+mn-cs"/>
      </a:defRPr>
    </a:lvl3pPr>
    <a:lvl4pPr marL="2066370" algn="l" defTabSz="1377580" rtl="0" eaLnBrk="1" latinLnBrk="0" hangingPunct="1">
      <a:defRPr kumimoji="1" sz="2690" kern="1200">
        <a:solidFill>
          <a:schemeClr val="tx1"/>
        </a:solidFill>
        <a:latin typeface="+mn-lt"/>
        <a:ea typeface="+mn-ea"/>
        <a:cs typeface="+mn-cs"/>
      </a:defRPr>
    </a:lvl4pPr>
    <a:lvl5pPr marL="2755160" algn="l" defTabSz="1377580" rtl="0" eaLnBrk="1" latinLnBrk="0" hangingPunct="1">
      <a:defRPr kumimoji="1" sz="2690" kern="1200">
        <a:solidFill>
          <a:schemeClr val="tx1"/>
        </a:solidFill>
        <a:latin typeface="+mn-lt"/>
        <a:ea typeface="+mn-ea"/>
        <a:cs typeface="+mn-cs"/>
      </a:defRPr>
    </a:lvl5pPr>
    <a:lvl6pPr marL="3443950" algn="l" defTabSz="1377580" rtl="0" eaLnBrk="1" latinLnBrk="0" hangingPunct="1">
      <a:defRPr kumimoji="1" sz="2690" kern="1200">
        <a:solidFill>
          <a:schemeClr val="tx1"/>
        </a:solidFill>
        <a:latin typeface="+mn-lt"/>
        <a:ea typeface="+mn-ea"/>
        <a:cs typeface="+mn-cs"/>
      </a:defRPr>
    </a:lvl6pPr>
    <a:lvl7pPr marL="4132741" algn="l" defTabSz="1377580" rtl="0" eaLnBrk="1" latinLnBrk="0" hangingPunct="1">
      <a:defRPr kumimoji="1" sz="2690" kern="1200">
        <a:solidFill>
          <a:schemeClr val="tx1"/>
        </a:solidFill>
        <a:latin typeface="+mn-lt"/>
        <a:ea typeface="+mn-ea"/>
        <a:cs typeface="+mn-cs"/>
      </a:defRPr>
    </a:lvl7pPr>
    <a:lvl8pPr marL="4821531" algn="l" defTabSz="1377580" rtl="0" eaLnBrk="1" latinLnBrk="0" hangingPunct="1">
      <a:defRPr kumimoji="1" sz="2690" kern="1200">
        <a:solidFill>
          <a:schemeClr val="tx1"/>
        </a:solidFill>
        <a:latin typeface="+mn-lt"/>
        <a:ea typeface="+mn-ea"/>
        <a:cs typeface="+mn-cs"/>
      </a:defRPr>
    </a:lvl8pPr>
    <a:lvl9pPr marL="5510321" algn="l" defTabSz="1377580" rtl="0" eaLnBrk="1" latinLnBrk="0" hangingPunct="1">
      <a:defRPr kumimoji="1" sz="26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46" userDrawn="1">
          <p15:clr>
            <a:srgbClr val="A4A3A4"/>
          </p15:clr>
        </p15:guide>
        <p15:guide id="2" pos="68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74" autoAdjust="0"/>
    <p:restoredTop sz="94434" autoAdjust="0"/>
  </p:normalViewPr>
  <p:slideViewPr>
    <p:cSldViewPr>
      <p:cViewPr>
        <p:scale>
          <a:sx n="66" d="100"/>
          <a:sy n="66" d="100"/>
        </p:scale>
        <p:origin x="936" y="-1128"/>
      </p:cViewPr>
      <p:guideLst>
        <p:guide orient="horz" pos="5546"/>
        <p:guide pos="68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6" cy="496967"/>
          </a:xfrm>
          <a:prstGeom prst="rect">
            <a:avLst/>
          </a:prstGeom>
        </p:spPr>
        <p:txBody>
          <a:bodyPr vert="horz" lIns="95674" tIns="47837" rIns="95674" bIns="4783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6" cy="496967"/>
          </a:xfrm>
          <a:prstGeom prst="rect">
            <a:avLst/>
          </a:prstGeom>
        </p:spPr>
        <p:txBody>
          <a:bodyPr vert="horz" lIns="95674" tIns="47837" rIns="95674" bIns="47837" rtlCol="0"/>
          <a:lstStyle>
            <a:lvl1pPr algn="r">
              <a:defRPr sz="1200"/>
            </a:lvl1pPr>
          </a:lstStyle>
          <a:p>
            <a:fld id="{DA5716A0-B5DA-418B-B81B-AF92FDF8047B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42963" y="746125"/>
            <a:ext cx="512286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4" tIns="47837" rIns="95674" bIns="4783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7"/>
            <a:ext cx="5445760" cy="4472702"/>
          </a:xfrm>
          <a:prstGeom prst="rect">
            <a:avLst/>
          </a:prstGeom>
        </p:spPr>
        <p:txBody>
          <a:bodyPr vert="horz" lIns="95674" tIns="47837" rIns="95674" bIns="4783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5674" tIns="47837" rIns="95674" bIns="4783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5674" tIns="47837" rIns="95674" bIns="47837" rtlCol="0" anchor="b"/>
          <a:lstStyle>
            <a:lvl1pPr algn="r">
              <a:defRPr sz="1200"/>
            </a:lvl1pPr>
          </a:lstStyle>
          <a:p>
            <a:fld id="{7154AD5B-4E08-44F9-A660-7B92ED9DC52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25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7580" rtl="0" eaLnBrk="1" latinLnBrk="0" hangingPunct="1">
      <a:defRPr kumimoji="1" sz="1829" kern="1200">
        <a:solidFill>
          <a:schemeClr val="tx1"/>
        </a:solidFill>
        <a:latin typeface="+mn-lt"/>
        <a:ea typeface="+mn-ea"/>
        <a:cs typeface="+mn-cs"/>
      </a:defRPr>
    </a:lvl1pPr>
    <a:lvl2pPr marL="688790" algn="l" defTabSz="1377580" rtl="0" eaLnBrk="1" latinLnBrk="0" hangingPunct="1">
      <a:defRPr kumimoji="1" sz="1829" kern="1200">
        <a:solidFill>
          <a:schemeClr val="tx1"/>
        </a:solidFill>
        <a:latin typeface="+mn-lt"/>
        <a:ea typeface="+mn-ea"/>
        <a:cs typeface="+mn-cs"/>
      </a:defRPr>
    </a:lvl2pPr>
    <a:lvl3pPr marL="1377580" algn="l" defTabSz="1377580" rtl="0" eaLnBrk="1" latinLnBrk="0" hangingPunct="1">
      <a:defRPr kumimoji="1" sz="1829" kern="1200">
        <a:solidFill>
          <a:schemeClr val="tx1"/>
        </a:solidFill>
        <a:latin typeface="+mn-lt"/>
        <a:ea typeface="+mn-ea"/>
        <a:cs typeface="+mn-cs"/>
      </a:defRPr>
    </a:lvl3pPr>
    <a:lvl4pPr marL="2066370" algn="l" defTabSz="1377580" rtl="0" eaLnBrk="1" latinLnBrk="0" hangingPunct="1">
      <a:defRPr kumimoji="1" sz="1829" kern="1200">
        <a:solidFill>
          <a:schemeClr val="tx1"/>
        </a:solidFill>
        <a:latin typeface="+mn-lt"/>
        <a:ea typeface="+mn-ea"/>
        <a:cs typeface="+mn-cs"/>
      </a:defRPr>
    </a:lvl4pPr>
    <a:lvl5pPr marL="2755160" algn="l" defTabSz="1377580" rtl="0" eaLnBrk="1" latinLnBrk="0" hangingPunct="1">
      <a:defRPr kumimoji="1" sz="1829" kern="1200">
        <a:solidFill>
          <a:schemeClr val="tx1"/>
        </a:solidFill>
        <a:latin typeface="+mn-lt"/>
        <a:ea typeface="+mn-ea"/>
        <a:cs typeface="+mn-cs"/>
      </a:defRPr>
    </a:lvl5pPr>
    <a:lvl6pPr marL="3443950" algn="l" defTabSz="1377580" rtl="0" eaLnBrk="1" latinLnBrk="0" hangingPunct="1">
      <a:defRPr kumimoji="1" sz="1829" kern="1200">
        <a:solidFill>
          <a:schemeClr val="tx1"/>
        </a:solidFill>
        <a:latin typeface="+mn-lt"/>
        <a:ea typeface="+mn-ea"/>
        <a:cs typeface="+mn-cs"/>
      </a:defRPr>
    </a:lvl6pPr>
    <a:lvl7pPr marL="4132741" algn="l" defTabSz="1377580" rtl="0" eaLnBrk="1" latinLnBrk="0" hangingPunct="1">
      <a:defRPr kumimoji="1" sz="1829" kern="1200">
        <a:solidFill>
          <a:schemeClr val="tx1"/>
        </a:solidFill>
        <a:latin typeface="+mn-lt"/>
        <a:ea typeface="+mn-ea"/>
        <a:cs typeface="+mn-cs"/>
      </a:defRPr>
    </a:lvl7pPr>
    <a:lvl8pPr marL="4821531" algn="l" defTabSz="1377580" rtl="0" eaLnBrk="1" latinLnBrk="0" hangingPunct="1">
      <a:defRPr kumimoji="1" sz="1829" kern="1200">
        <a:solidFill>
          <a:schemeClr val="tx1"/>
        </a:solidFill>
        <a:latin typeface="+mn-lt"/>
        <a:ea typeface="+mn-ea"/>
        <a:cs typeface="+mn-cs"/>
      </a:defRPr>
    </a:lvl8pPr>
    <a:lvl9pPr marL="5510321" algn="l" defTabSz="1377580" rtl="0" eaLnBrk="1" latinLnBrk="0" hangingPunct="1">
      <a:defRPr kumimoji="1" sz="18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2963" y="746125"/>
            <a:ext cx="5122862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4AD5B-4E08-44F9-A660-7B92ED9DC52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9805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7036" y="3152735"/>
            <a:ext cx="11866404" cy="21754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94071" y="5751036"/>
            <a:ext cx="9772333" cy="25936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121344" y="406427"/>
            <a:ext cx="3141107" cy="865944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98024" y="406427"/>
            <a:ext cx="9190646" cy="86594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02781" y="6521602"/>
            <a:ext cx="11866404" cy="2015682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02781" y="4301532"/>
            <a:ext cx="11866404" cy="222006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98024" y="2368075"/>
            <a:ext cx="6165876" cy="669779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096575" y="2368075"/>
            <a:ext cx="6165876" cy="669779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98024" y="2271755"/>
            <a:ext cx="6168301" cy="94675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98024" y="3218513"/>
            <a:ext cx="6168301" cy="584735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1729" y="2271755"/>
            <a:ext cx="6170724" cy="94675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091729" y="3218513"/>
            <a:ext cx="6170724" cy="584735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8025" y="404076"/>
            <a:ext cx="4592900" cy="171967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458158" y="404077"/>
            <a:ext cx="7804293" cy="8661795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98025" y="2123750"/>
            <a:ext cx="4592900" cy="6942122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36351" y="7104222"/>
            <a:ext cx="8376285" cy="838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736351" y="906822"/>
            <a:ext cx="8376285" cy="6089333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736351" y="7942916"/>
            <a:ext cx="8376285" cy="1191084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98024" y="406426"/>
            <a:ext cx="12564428" cy="1691481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98024" y="2368075"/>
            <a:ext cx="12564428" cy="6697797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98024" y="9406517"/>
            <a:ext cx="3257444" cy="540334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2021/8/31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769829" y="9406517"/>
            <a:ext cx="4420817" cy="540334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005007" y="9406517"/>
            <a:ext cx="3257444" cy="540334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67469" y="560134"/>
            <a:ext cx="13813432" cy="95887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" y="13154"/>
            <a:ext cx="13960474" cy="504000"/>
          </a:xfrm>
          <a:prstGeom prst="rect">
            <a:avLst/>
          </a:prstGeom>
          <a:solidFill>
            <a:srgbClr val="000066"/>
          </a:solidFill>
        </p:spPr>
        <p:txBody>
          <a:bodyPr wrap="square" tIns="0" bIns="0" rtlCol="0" anchor="ctr">
            <a:noAutofit/>
          </a:bodyPr>
          <a:lstStyle/>
          <a:p>
            <a:pPr algn="ctr"/>
            <a:r>
              <a:rPr lang="en-US" altLang="ja-JP" sz="2800" b="1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【2021</a:t>
            </a:r>
            <a:r>
              <a:rPr lang="ja-JP" altLang="en-US" sz="2800" b="1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年度</a:t>
            </a:r>
            <a:r>
              <a:rPr lang="en-US" altLang="ja-JP" sz="2800" b="1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2800" b="1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国際</a:t>
            </a:r>
            <a:r>
              <a:rPr lang="ja-JP" altLang="en-US" sz="2800" b="1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金融</a:t>
            </a:r>
            <a:r>
              <a:rPr lang="ja-JP" altLang="en-US" sz="2800" b="1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都市ＯＳＡＫＡ推進委員会の活動報告</a:t>
            </a:r>
            <a:endParaRPr lang="en-US" altLang="ja-JP" sz="2800" b="1" dirty="0">
              <a:solidFill>
                <a:prstClr val="white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9" name="タイトル 1"/>
          <p:cNvSpPr txBox="1">
            <a:spLocks/>
          </p:cNvSpPr>
          <p:nvPr/>
        </p:nvSpPr>
        <p:spPr>
          <a:xfrm>
            <a:off x="224185" y="740012"/>
            <a:ext cx="4739828" cy="450966"/>
          </a:xfrm>
          <a:prstGeom prst="rect">
            <a:avLst/>
          </a:prstGeom>
          <a:noFill/>
          <a:ln w="3175">
            <a:noFill/>
          </a:ln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0000" lvl="0" indent="-457200">
              <a:lnSpc>
                <a:spcPts val="3000"/>
              </a:lnSpc>
              <a:defRPr/>
            </a:pPr>
            <a:r>
              <a:rPr lang="ja-JP" altLang="en-US" sz="2400" b="1" u="sng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</a:t>
            </a:r>
            <a:r>
              <a:rPr lang="ja-JP" altLang="en-US" sz="2400" b="1" u="sng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．</a:t>
            </a:r>
            <a:r>
              <a:rPr lang="ja-JP" altLang="en-US" sz="2400" b="1" u="sng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設立総会</a:t>
            </a:r>
            <a:r>
              <a:rPr lang="ja-JP" altLang="en-US" sz="2400" b="1" u="sng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以降</a:t>
            </a:r>
            <a:r>
              <a:rPr lang="ja-JP" altLang="en-US" sz="2400" b="1" u="sng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の会議等の開催</a:t>
            </a:r>
            <a:endParaRPr kumimoji="1" lang="ja-JP" altLang="en-US" sz="2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9" name="タイトル 1"/>
          <p:cNvSpPr txBox="1">
            <a:spLocks/>
          </p:cNvSpPr>
          <p:nvPr/>
        </p:nvSpPr>
        <p:spPr>
          <a:xfrm>
            <a:off x="335969" y="2094801"/>
            <a:ext cx="5348124" cy="353257"/>
          </a:xfrm>
          <a:prstGeom prst="rect">
            <a:avLst/>
          </a:prstGeom>
          <a:noFill/>
          <a:ln w="3175">
            <a:noFill/>
          </a:ln>
        </p:spPr>
        <p:txBody>
          <a:bodyPr lIns="10800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en-US" altLang="ja-JP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2021</a:t>
            </a: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年６月８日、９日　第１回幹事会</a:t>
            </a:r>
            <a:endParaRPr kumimoji="1" lang="ja-JP" altLang="en-US" sz="20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0" name="タイトル 1"/>
          <p:cNvSpPr txBox="1">
            <a:spLocks/>
          </p:cNvSpPr>
          <p:nvPr/>
        </p:nvSpPr>
        <p:spPr>
          <a:xfrm>
            <a:off x="335969" y="2886889"/>
            <a:ext cx="5108831" cy="360000"/>
          </a:xfrm>
          <a:prstGeom prst="rect">
            <a:avLst/>
          </a:prstGeom>
          <a:noFill/>
          <a:ln w="3175">
            <a:noFill/>
          </a:ln>
        </p:spPr>
        <p:txBody>
          <a:bodyPr lIns="10800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en-US" altLang="ja-JP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2021</a:t>
            </a: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年７月</a:t>
            </a:r>
            <a:r>
              <a:rPr lang="en-US" altLang="ja-JP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14</a:t>
            </a: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　第２回幹事会</a:t>
            </a:r>
            <a:endParaRPr kumimoji="1" lang="ja-JP" altLang="en-US" sz="20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1" name="タイトル 1"/>
          <p:cNvSpPr txBox="1">
            <a:spLocks/>
          </p:cNvSpPr>
          <p:nvPr/>
        </p:nvSpPr>
        <p:spPr>
          <a:xfrm>
            <a:off x="335969" y="3664463"/>
            <a:ext cx="13574218" cy="254827"/>
          </a:xfrm>
          <a:prstGeom prst="rect">
            <a:avLst/>
          </a:prstGeom>
          <a:noFill/>
          <a:ln w="3175">
            <a:noFill/>
          </a:ln>
        </p:spPr>
        <p:txBody>
          <a:bodyPr lIns="10800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en-US" altLang="ja-JP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2021</a:t>
            </a: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年８月６日、</a:t>
            </a:r>
            <a:r>
              <a:rPr lang="en-US" altLang="ja-JP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</a:t>
            </a:r>
            <a:r>
              <a:rPr lang="ja-JP" altLang="en-US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</a:t>
            </a: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</a:t>
            </a:r>
            <a:r>
              <a:rPr lang="en-US" altLang="ja-JP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回部会（地域</a:t>
            </a: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活性化部会、</a:t>
            </a:r>
            <a:r>
              <a:rPr lang="en-US" altLang="ja-JP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E S G</a:t>
            </a: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ファイナンス部会、レジリエンス向上</a:t>
            </a:r>
            <a:r>
              <a:rPr lang="ja-JP" altLang="en-US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部会）</a:t>
            </a:r>
            <a:endParaRPr lang="ja-JP" altLang="en-US" sz="2000" b="1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335969" y="1302713"/>
            <a:ext cx="13341012" cy="360000"/>
          </a:xfrm>
          <a:prstGeom prst="rect">
            <a:avLst/>
          </a:prstGeom>
          <a:noFill/>
          <a:ln w="3175">
            <a:noFill/>
          </a:ln>
        </p:spPr>
        <p:txBody>
          <a:bodyPr lIns="10800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</a:t>
            </a:r>
            <a:r>
              <a:rPr lang="en-US" altLang="ja-JP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2021</a:t>
            </a:r>
            <a:r>
              <a:rPr lang="ja-JP" altLang="en-US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年４月下旬～</a:t>
            </a:r>
            <a:r>
              <a:rPr lang="en-US" altLang="ja-JP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</a:t>
            </a:r>
            <a:r>
              <a:rPr lang="ja-JP" altLang="en-US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月上旬</a:t>
            </a:r>
            <a:r>
              <a:rPr lang="ja-JP" altLang="en-US" sz="20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推進委員・オブザーバー（所属団体のご担当者様）への個別ヒアリング</a:t>
            </a:r>
            <a:endParaRPr kumimoji="1" lang="ja-JP" altLang="en-US" sz="20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122375" y="9850705"/>
            <a:ext cx="17524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　（敬称略・氏名50音順）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676794"/>
              </p:ext>
            </p:extLst>
          </p:nvPr>
        </p:nvGraphicFramePr>
        <p:xfrm>
          <a:off x="520572" y="5161577"/>
          <a:ext cx="13156409" cy="4678095"/>
        </p:xfrm>
        <a:graphic>
          <a:graphicData uri="http://schemas.openxmlformats.org/drawingml/2006/table">
            <a:tbl>
              <a:tblPr/>
              <a:tblGrid>
                <a:gridCol w="2107764">
                  <a:extLst>
                    <a:ext uri="{9D8B030D-6E8A-4147-A177-3AD203B41FA5}">
                      <a16:colId xmlns:a16="http://schemas.microsoft.com/office/drawing/2014/main" val="3679923145"/>
                    </a:ext>
                  </a:extLst>
                </a:gridCol>
                <a:gridCol w="6264696">
                  <a:extLst>
                    <a:ext uri="{9D8B030D-6E8A-4147-A177-3AD203B41FA5}">
                      <a16:colId xmlns:a16="http://schemas.microsoft.com/office/drawing/2014/main" val="1840131436"/>
                    </a:ext>
                  </a:extLst>
                </a:gridCol>
                <a:gridCol w="4783949">
                  <a:extLst>
                    <a:ext uri="{9D8B030D-6E8A-4147-A177-3AD203B41FA5}">
                      <a16:colId xmlns:a16="http://schemas.microsoft.com/office/drawing/2014/main" val="229888410"/>
                    </a:ext>
                  </a:extLst>
                </a:gridCol>
              </a:tblGrid>
              <a:tr h="39557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氏　　名</a:t>
                      </a: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職　　名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専門分野等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2395"/>
                  </a:ext>
                </a:extLst>
              </a:tr>
              <a:tr h="3676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アレン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マイナー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株式会社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サンブリッジコーポレーション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代表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取締役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ベンチャー支援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782452"/>
                  </a:ext>
                </a:extLst>
              </a:tr>
              <a:tr h="3527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泉　征弥</a:t>
                      </a: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DLT Labs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株式会社　代表取締役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フィンテック、データサイエンス、スタートアップ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03491"/>
                  </a:ext>
                </a:extLst>
              </a:tr>
              <a:tr h="3527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岩下　直行</a:t>
                      </a: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京都大学　公共政策大学院　教授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金融政策、フィンテック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289899"/>
                  </a:ext>
                </a:extLst>
              </a:tr>
              <a:tr h="69561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引頭　麻実</a:t>
                      </a: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</a:t>
                      </a:r>
                      <a:r>
                        <a:rPr lang="ja-JP" alt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元  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証券取引等監視委員会委員</a:t>
                      </a:r>
                      <a:b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</a:b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現  東京瓦斯株式会社  他  社外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取締役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金融・資本市場政策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839562"/>
                  </a:ext>
                </a:extLst>
              </a:tr>
              <a:tr h="3676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河合　健</a:t>
                      </a: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アンダーソン・毛利・友常 法律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事務所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外国法共同事業 パートナー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弁護士（フィンテック、デリバティブ、金融規制法等）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743808"/>
                  </a:ext>
                </a:extLst>
              </a:tr>
              <a:tr h="3527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川口　恭弘</a:t>
                      </a: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同志社大学  法学部　教授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金融・証券市場関連法制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222521"/>
                  </a:ext>
                </a:extLst>
              </a:tr>
              <a:tr h="3527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髙屋　定美</a:t>
                      </a: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関西大学　商学部　教授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国際金融論、国際経済学、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EU</a:t>
                      </a:r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経済論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728363"/>
                  </a:ext>
                </a:extLst>
              </a:tr>
              <a:tr h="3676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野村　拓也</a:t>
                      </a: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株式会社日本総合研究所　調査部　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金融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リサーチセンター　主任研究員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金融全般、内外マクロ経済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951347"/>
                  </a:ext>
                </a:extLst>
              </a:tr>
              <a:tr h="3676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松尾　健一</a:t>
                      </a: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大阪大学大学院　高等司法研究科　教授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金融商品取引法、会社法、コーポレート・ファイナンス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31799"/>
                  </a:ext>
                </a:extLst>
              </a:tr>
              <a:tr h="3527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ミアン　サミ </a:t>
                      </a: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Hedera Hashgraph　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アジア統括部長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フィンテック、ブロックチェーン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50094"/>
                  </a:ext>
                </a:extLst>
              </a:tr>
              <a:tr h="3527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家森　信善</a:t>
                      </a:r>
                    </a:p>
                  </a:txBody>
                  <a:tcPr marL="6983" marR="6983" marT="69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神戸大学　経済経営研究所　教授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金融システム、金融経済教育、商品先物</a:t>
                      </a:r>
                    </a:p>
                  </a:txBody>
                  <a:tcPr marL="6983" marR="6983" marT="69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883895"/>
                  </a:ext>
                </a:extLst>
              </a:tr>
            </a:tbl>
          </a:graphicData>
        </a:graphic>
      </p:graphicFrame>
      <p:sp>
        <p:nvSpPr>
          <p:cNvPr id="30" name="タイトル 1"/>
          <p:cNvSpPr txBox="1">
            <a:spLocks/>
          </p:cNvSpPr>
          <p:nvPr/>
        </p:nvSpPr>
        <p:spPr>
          <a:xfrm>
            <a:off x="224185" y="4570388"/>
            <a:ext cx="4739828" cy="450966"/>
          </a:xfrm>
          <a:prstGeom prst="rect">
            <a:avLst/>
          </a:prstGeom>
          <a:noFill/>
          <a:ln w="3175">
            <a:noFill/>
          </a:ln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0000" lvl="0" indent="-457200">
              <a:lnSpc>
                <a:spcPts val="3000"/>
              </a:lnSpc>
              <a:defRPr/>
            </a:pPr>
            <a:r>
              <a:rPr lang="ja-JP" altLang="en-US" sz="2400" b="1" u="sng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</a:t>
            </a:r>
            <a:r>
              <a:rPr lang="ja-JP" altLang="en-US" sz="2400" b="1" u="sng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．</a:t>
            </a:r>
            <a:r>
              <a:rPr lang="ja-JP" altLang="en-US" sz="2400" b="1" u="sng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アドバイザーへの委嘱</a:t>
            </a:r>
            <a:endParaRPr kumimoji="1" lang="ja-JP" altLang="en-US" sz="2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798371" y="54670"/>
            <a:ext cx="1097302" cy="4112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資料３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643533" y="1590745"/>
            <a:ext cx="13341012" cy="360000"/>
          </a:xfrm>
          <a:prstGeom prst="rect">
            <a:avLst/>
          </a:prstGeom>
          <a:noFill/>
          <a:ln w="3175">
            <a:noFill/>
          </a:ln>
        </p:spPr>
        <p:txBody>
          <a:bodyPr lIns="10800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ja-JP" altLang="en-US" sz="18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国際金融都市の実現に向けた議論を効率的、かつ円滑に進めるため、個別にご意見やご提言</a:t>
            </a:r>
            <a:r>
              <a:rPr lang="ja-JP" altLang="en-US" sz="18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を聴取</a:t>
            </a:r>
            <a:endParaRPr kumimoji="1" lang="ja-JP" altLang="en-US" sz="18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643533" y="2382833"/>
            <a:ext cx="13341012" cy="360000"/>
          </a:xfrm>
          <a:prstGeom prst="rect">
            <a:avLst/>
          </a:prstGeom>
          <a:noFill/>
          <a:ln w="3175">
            <a:noFill/>
          </a:ln>
        </p:spPr>
        <p:txBody>
          <a:bodyPr lIns="10800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ja-JP" altLang="en-US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国際金融都市の実現に向け、戦略骨子の策定に向けた意見交換の場として、第１回幹事会を</a:t>
            </a:r>
            <a:r>
              <a:rPr lang="ja-JP" altLang="en-US" sz="18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開催</a:t>
            </a:r>
            <a:endParaRPr kumimoji="1" lang="ja-JP" altLang="en-US" sz="18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643533" y="3162221"/>
            <a:ext cx="13341012" cy="360000"/>
          </a:xfrm>
          <a:prstGeom prst="rect">
            <a:avLst/>
          </a:prstGeom>
          <a:noFill/>
          <a:ln w="3175">
            <a:noFill/>
          </a:ln>
        </p:spPr>
        <p:txBody>
          <a:bodyPr lIns="10800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ja-JP" altLang="en-US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第１回幹事会を踏まえて、</a:t>
            </a:r>
            <a:r>
              <a:rPr lang="en-US" altLang="ja-JP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大阪がめざす都市像</a:t>
            </a:r>
            <a:r>
              <a:rPr lang="en-US" altLang="ja-JP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や</a:t>
            </a:r>
            <a:r>
              <a:rPr lang="en-US" altLang="ja-JP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戦略の柱と重点取組関連</a:t>
            </a:r>
            <a:r>
              <a:rPr lang="en-US" altLang="ja-JP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等に関する意見交換の場として</a:t>
            </a:r>
            <a:r>
              <a:rPr lang="ja-JP" altLang="en-US" sz="18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、第２回</a:t>
            </a:r>
            <a:r>
              <a:rPr lang="ja-JP" altLang="en-US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幹事会を</a:t>
            </a:r>
            <a:r>
              <a:rPr lang="ja-JP" altLang="en-US" sz="18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開催</a:t>
            </a:r>
            <a:endParaRPr kumimoji="1" lang="ja-JP" altLang="en-US" sz="18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643533" y="3965898"/>
            <a:ext cx="13341012" cy="360000"/>
          </a:xfrm>
          <a:prstGeom prst="rect">
            <a:avLst/>
          </a:prstGeom>
          <a:noFill/>
          <a:ln w="3175">
            <a:noFill/>
          </a:ln>
        </p:spPr>
        <p:txBody>
          <a:bodyPr lIns="10800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ja-JP" altLang="en-US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国際金融都市の実現に向けた戦略骨子（案）の策定に向け、具体的取組みに関する意見交換の場として</a:t>
            </a:r>
            <a:r>
              <a:rPr lang="ja-JP" altLang="en-US" sz="18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、標記部会</a:t>
            </a:r>
            <a:r>
              <a:rPr lang="ja-JP" altLang="en-US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の第</a:t>
            </a:r>
            <a:r>
              <a:rPr lang="en-US" altLang="ja-JP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18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回会議を</a:t>
            </a:r>
            <a:r>
              <a:rPr lang="ja-JP" altLang="en-US" sz="1800" dirty="0" smtClean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開催</a:t>
            </a:r>
            <a:endParaRPr kumimoji="1" lang="ja-JP" altLang="en-US" sz="18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460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34D15E29DDD314C892763A1095789F2" ma:contentTypeVersion="1" ma:contentTypeDescription="新しいドキュメントを作成します。" ma:contentTypeScope="" ma:versionID="dd3ba96f5ac48a83c9a8cc4ce8780869">
  <xsd:schema xmlns:xsd="http://www.w3.org/2001/XMLSchema" xmlns:xs="http://www.w3.org/2001/XMLSchema" xmlns:p="http://schemas.microsoft.com/office/2006/metadata/properties" xmlns:ns2="95b611f9-4c1d-46a1-999d-3a494f2e8c1e" targetNamespace="http://schemas.microsoft.com/office/2006/metadata/properties" ma:root="true" ma:fieldsID="fe449a3ae15200c0ced2e52268645ddf" ns2:_="">
    <xsd:import namespace="95b611f9-4c1d-46a1-999d-3a494f2e8c1e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b611f9-4c1d-46a1-999d-3a494f2e8c1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A549FA-CDD5-43DE-AF07-722556A90C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b611f9-4c1d-46a1-999d-3a494f2e8c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92B1EB-10FD-464C-ACC0-6A01221E1CF3}">
  <ds:schemaRefs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5b611f9-4c1d-46a1-999d-3a494f2e8c1e"/>
  </ds:schemaRefs>
</ds:datastoreItem>
</file>

<file path=customXml/itemProps3.xml><?xml version="1.0" encoding="utf-8"?>
<ds:datastoreItem xmlns:ds="http://schemas.openxmlformats.org/officeDocument/2006/customXml" ds:itemID="{636F51D1-09C7-435E-A78C-8B2978BD63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8404</TotalTime>
  <Words>465</Words>
  <Application>Microsoft Office PowerPoint</Application>
  <PresentationFormat>ユーザー設定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UD デジタル 教科書体 NK-B</vt:lpstr>
      <vt:lpstr>UD デジタル 教科書体 NK-R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913</cp:revision>
  <cp:lastPrinted>2021-08-31T09:34:35Z</cp:lastPrinted>
  <dcterms:created xsi:type="dcterms:W3CDTF">2016-10-04T02:34:11Z</dcterms:created>
  <dcterms:modified xsi:type="dcterms:W3CDTF">2021-08-31T09:35:08Z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0x010100734D15E29DDD314C892763A1095789F2</vt:lpwstr>
  </property>
</Properties>
</file>