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4"/>
  </p:notesMasterIdLst>
  <p:sldIdLst>
    <p:sldId id="256" r:id="rId2"/>
    <p:sldId id="606" r:id="rId3"/>
    <p:sldId id="614" r:id="rId4"/>
    <p:sldId id="615" r:id="rId5"/>
    <p:sldId id="607" r:id="rId6"/>
    <p:sldId id="594" r:id="rId7"/>
    <p:sldId id="598" r:id="rId8"/>
    <p:sldId id="348" r:id="rId9"/>
    <p:sldId id="612" r:id="rId10"/>
    <p:sldId id="618" r:id="rId11"/>
    <p:sldId id="619" r:id="rId12"/>
    <p:sldId id="620" r:id="rId13"/>
    <p:sldId id="621" r:id="rId14"/>
    <p:sldId id="622" r:id="rId15"/>
    <p:sldId id="341" r:id="rId16"/>
    <p:sldId id="316" r:id="rId17"/>
    <p:sldId id="616" r:id="rId18"/>
    <p:sldId id="593" r:id="rId19"/>
    <p:sldId id="617" r:id="rId20"/>
    <p:sldId id="600" r:id="rId21"/>
    <p:sldId id="609" r:id="rId22"/>
    <p:sldId id="613" r:id="rId2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7A7425"/>
    <a:srgbClr val="D7E5E5"/>
    <a:srgbClr val="FFD966"/>
    <a:srgbClr val="EEDBA1"/>
    <a:srgbClr val="4472C4"/>
    <a:srgbClr val="375DA1"/>
    <a:srgbClr val="FDA3A3"/>
    <a:srgbClr val="5B9BD5"/>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03" autoAdjust="0"/>
    <p:restoredTop sz="93899" autoAdjust="0"/>
  </p:normalViewPr>
  <p:slideViewPr>
    <p:cSldViewPr snapToGrid="0">
      <p:cViewPr varScale="1">
        <p:scale>
          <a:sx n="85" d="100"/>
          <a:sy n="85" d="100"/>
        </p:scale>
        <p:origin x="797" y="72"/>
      </p:cViewPr>
      <p:guideLst/>
    </p:cSldViewPr>
  </p:slideViewPr>
  <p:notesTextViewPr>
    <p:cViewPr>
      <p:scale>
        <a:sx n="66" d="100"/>
        <a:sy n="66" d="100"/>
      </p:scale>
      <p:origin x="0" y="0"/>
    </p:cViewPr>
  </p:notesTextViewPr>
  <p:sorterViewPr>
    <p:cViewPr>
      <p:scale>
        <a:sx n="150" d="100"/>
        <a:sy n="150" d="100"/>
      </p:scale>
      <p:origin x="0" y="-33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進学先</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1-E481-457E-9E56-41C0E9D91D2F}"/>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E481-457E-9E56-41C0E9D91D2F}"/>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E481-457E-9E56-41C0E9D91D2F}"/>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E481-457E-9E56-41C0E9D91D2F}"/>
              </c:ext>
            </c:extLst>
          </c:dPt>
          <c:cat>
            <c:strRef>
              <c:f>Sheet1!$A$2:$A$5</c:f>
              <c:strCache>
                <c:ptCount val="3"/>
                <c:pt idx="0">
                  <c:v>現地の学校</c:v>
                </c:pt>
                <c:pt idx="1">
                  <c:v>ｲﾝﾀｰﾅｼｮﾅﾙｽｸｰﾙ</c:v>
                </c:pt>
                <c:pt idx="2">
                  <c:v>わからない</c:v>
                </c:pt>
              </c:strCache>
            </c:strRef>
          </c:cat>
          <c:val>
            <c:numRef>
              <c:f>Sheet1!$B$2:$B$5</c:f>
              <c:numCache>
                <c:formatCode>General</c:formatCode>
                <c:ptCount val="4"/>
                <c:pt idx="0">
                  <c:v>30.6</c:v>
                </c:pt>
                <c:pt idx="1">
                  <c:v>64.900000000000006</c:v>
                </c:pt>
                <c:pt idx="2">
                  <c:v>4.5</c:v>
                </c:pt>
              </c:numCache>
            </c:numRef>
          </c:val>
          <c:extLst>
            <c:ext xmlns:c16="http://schemas.microsoft.com/office/drawing/2014/chart" uri="{C3380CC4-5D6E-409C-BE32-E72D297353CC}">
              <c16:uniqueId val="{00000000-B82D-471D-9B51-2F8288DB7CB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取引先</c:v>
                </c:pt>
              </c:strCache>
            </c:strRef>
          </c:tx>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5-3A0A-47FA-B298-C04289336CD8}"/>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3-3A0A-47FA-B298-C04289336CD8}"/>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4-3A0A-47FA-B298-C04289336CD8}"/>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7-3A0A-47FA-B298-C04289336CD8}"/>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6-3A0A-47FA-B298-C04289336CD8}"/>
              </c:ext>
            </c:extLst>
          </c:dPt>
          <c:dLbls>
            <c:dLbl>
              <c:idx val="0"/>
              <c:layout>
                <c:manualLayout>
                  <c:x val="0.404050261902761"/>
                  <c:y val="5.565684732606111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0A-47FA-B298-C04289336CD8}"/>
                </c:ext>
              </c:extLst>
            </c:dLbl>
            <c:dLbl>
              <c:idx val="1"/>
              <c:layout>
                <c:manualLayout>
                  <c:x val="2.6569856863838576E-2"/>
                  <c:y val="6.3910856022096188E-2"/>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15311851229227225"/>
                      <c:h val="0.11068535496124039"/>
                    </c:manualLayout>
                  </c15:layout>
                </c:ext>
                <c:ext xmlns:c16="http://schemas.microsoft.com/office/drawing/2014/chart" uri="{C3380CC4-5D6E-409C-BE32-E72D297353CC}">
                  <c16:uniqueId val="{00000003-3A0A-47FA-B298-C04289336CD8}"/>
                </c:ext>
              </c:extLst>
            </c:dLbl>
            <c:dLbl>
              <c:idx val="2"/>
              <c:layout>
                <c:manualLayout>
                  <c:x val="2.2873838498814626E-2"/>
                  <c:y val="4.0551447359083628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0A-47FA-B298-C04289336CD8}"/>
                </c:ext>
              </c:extLst>
            </c:dLbl>
            <c:dLbl>
              <c:idx val="3"/>
              <c:layout>
                <c:manualLayout>
                  <c:x val="0.13390590344356934"/>
                  <c:y val="0.19315055785522306"/>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0A-47FA-B298-C04289336CD8}"/>
                </c:ext>
              </c:extLst>
            </c:dLbl>
            <c:dLbl>
              <c:idx val="4"/>
              <c:layout>
                <c:manualLayout>
                  <c:x val="-6.3536673072623132E-3"/>
                  <c:y val="2.6492472728151251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9.7492889028095026E-2"/>
                      <c:h val="9.9375562953061006E-2"/>
                    </c:manualLayout>
                  </c15:layout>
                </c:ext>
                <c:ext xmlns:c16="http://schemas.microsoft.com/office/drawing/2014/chart" uri="{C3380CC4-5D6E-409C-BE32-E72D297353CC}">
                  <c16:uniqueId val="{00000006-3A0A-47FA-B298-C04289336C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取引先の支援ニーズは現時点で強くなく、将来も拡がらない</c:v>
                </c:pt>
                <c:pt idx="1">
                  <c:v>取引先の支援ニーズは現時点で強くないが、将来的には拡がる</c:v>
                </c:pt>
                <c:pt idx="2">
                  <c:v>取引先の支援ニーズは既に強く、将来的にも現状同様の状態が続く</c:v>
                </c:pt>
                <c:pt idx="3">
                  <c:v>取引先の支援ニーズは既に強く、将来的には一段と広がる</c:v>
                </c:pt>
                <c:pt idx="4">
                  <c:v>その他</c:v>
                </c:pt>
              </c:strCache>
            </c:strRef>
          </c:cat>
          <c:val>
            <c:numRef>
              <c:f>Sheet1!$B$2:$B$6</c:f>
              <c:numCache>
                <c:formatCode>0%</c:formatCode>
                <c:ptCount val="5"/>
                <c:pt idx="0">
                  <c:v>0.04</c:v>
                </c:pt>
                <c:pt idx="1">
                  <c:v>0.53</c:v>
                </c:pt>
                <c:pt idx="2">
                  <c:v>0.25</c:v>
                </c:pt>
                <c:pt idx="3">
                  <c:v>0.14000000000000001</c:v>
                </c:pt>
                <c:pt idx="4">
                  <c:v>0.04</c:v>
                </c:pt>
              </c:numCache>
            </c:numRef>
          </c:val>
          <c:extLst>
            <c:ext xmlns:c16="http://schemas.microsoft.com/office/drawing/2014/chart" uri="{C3380CC4-5D6E-409C-BE32-E72D297353CC}">
              <c16:uniqueId val="{00000000-3A0A-47FA-B298-C04289336CD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0.54453</cdr:x>
      <cdr:y>0.09057</cdr:y>
    </cdr:from>
    <cdr:to>
      <cdr:x>0.63983</cdr:x>
      <cdr:y>0.12521</cdr:y>
    </cdr:to>
    <cdr:cxnSp macro="">
      <cdr:nvCxnSpPr>
        <cdr:cNvPr id="3" name="直線コネクタ 2">
          <a:extLst xmlns:a="http://schemas.openxmlformats.org/drawingml/2006/main">
            <a:ext uri="{FF2B5EF4-FFF2-40B4-BE49-F238E27FC236}">
              <a16:creationId xmlns:a16="http://schemas.microsoft.com/office/drawing/2014/main" id="{B4990C3B-FD69-4211-B6A7-5C5047986D65}"/>
            </a:ext>
          </a:extLst>
        </cdr:cNvPr>
        <cdr:cNvCxnSpPr/>
      </cdr:nvCxnSpPr>
      <cdr:spPr>
        <a:xfrm xmlns:a="http://schemas.openxmlformats.org/drawingml/2006/main" flipV="1">
          <a:off x="2023823" y="238969"/>
          <a:ext cx="354188" cy="9140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49786" cy="498693"/>
          </a:xfrm>
          <a:prstGeom prst="rect">
            <a:avLst/>
          </a:prstGeom>
        </p:spPr>
        <p:txBody>
          <a:bodyPr vert="horz" lIns="91417" tIns="45709" rIns="91417" bIns="457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6" cy="498693"/>
          </a:xfrm>
          <a:prstGeom prst="rect">
            <a:avLst/>
          </a:prstGeom>
        </p:spPr>
        <p:txBody>
          <a:bodyPr vert="horz" lIns="91417" tIns="45709" rIns="91417" bIns="45709" rtlCol="0"/>
          <a:lstStyle>
            <a:lvl1pPr algn="r">
              <a:defRPr sz="1200"/>
            </a:lvl1pPr>
          </a:lstStyle>
          <a:p>
            <a:fld id="{B5BB58FE-C50D-4FCC-9864-742372085D7B}"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17" tIns="45709" rIns="91417" bIns="45709"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17" tIns="45709" rIns="91417" bIns="457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47"/>
            <a:ext cx="2949786" cy="498692"/>
          </a:xfrm>
          <a:prstGeom prst="rect">
            <a:avLst/>
          </a:prstGeom>
        </p:spPr>
        <p:txBody>
          <a:bodyPr vert="horz" lIns="91417" tIns="45709" rIns="91417" bIns="457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1417" tIns="45709" rIns="91417" bIns="45709" rtlCol="0" anchor="b"/>
          <a:lstStyle>
            <a:lvl1pPr algn="r">
              <a:defRPr sz="1200"/>
            </a:lvl1pPr>
          </a:lstStyle>
          <a:p>
            <a:fld id="{1C31A743-B267-4F88-9F80-B852F463C00D}" type="slidenum">
              <a:rPr kumimoji="1" lang="ja-JP" altLang="en-US" smtClean="0"/>
              <a:t>‹#›</a:t>
            </a:fld>
            <a:endParaRPr kumimoji="1" lang="ja-JP" altLang="en-US"/>
          </a:p>
        </p:txBody>
      </p:sp>
    </p:spTree>
    <p:extLst>
      <p:ext uri="{BB962C8B-B14F-4D97-AF65-F5344CB8AC3E}">
        <p14:creationId xmlns:p14="http://schemas.microsoft.com/office/powerpoint/2010/main" val="27431748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9</a:t>
            </a:fld>
            <a:endParaRPr kumimoji="1" lang="ja-JP" altLang="en-US"/>
          </a:p>
        </p:txBody>
      </p:sp>
    </p:spTree>
    <p:extLst>
      <p:ext uri="{BB962C8B-B14F-4D97-AF65-F5344CB8AC3E}">
        <p14:creationId xmlns:p14="http://schemas.microsoft.com/office/powerpoint/2010/main" val="402022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21</a:t>
            </a:fld>
            <a:endParaRPr kumimoji="1" lang="ja-JP" altLang="en-US"/>
          </a:p>
        </p:txBody>
      </p:sp>
    </p:spTree>
    <p:extLst>
      <p:ext uri="{BB962C8B-B14F-4D97-AF65-F5344CB8AC3E}">
        <p14:creationId xmlns:p14="http://schemas.microsoft.com/office/powerpoint/2010/main" val="303967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22</a:t>
            </a:fld>
            <a:endParaRPr kumimoji="1" lang="ja-JP" altLang="en-US"/>
          </a:p>
        </p:txBody>
      </p:sp>
    </p:spTree>
    <p:extLst>
      <p:ext uri="{BB962C8B-B14F-4D97-AF65-F5344CB8AC3E}">
        <p14:creationId xmlns:p14="http://schemas.microsoft.com/office/powerpoint/2010/main" val="1844095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44EFADB-3CEB-418C-A904-4A99933E2468}" type="datetime1">
              <a:rPr kumimoji="1" lang="ja-JP" altLang="en-US" smtClean="0"/>
              <a:t>2025/3/25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7153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F1275E3-4C93-4054-B235-E7EFB1502578}" type="datetime1">
              <a:rPr kumimoji="1" lang="ja-JP" altLang="en-US" smtClean="0"/>
              <a:t>2025/3/25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151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7929DD6-8ACF-48AE-A059-2750C9928A29}" type="datetime1">
              <a:rPr kumimoji="1" lang="ja-JP" altLang="en-US" smtClean="0"/>
              <a:t>2025/3/25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95736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7" name="直角三角形 6"/>
          <p:cNvSpPr/>
          <p:nvPr userDrawn="1"/>
        </p:nvSpPr>
        <p:spPr>
          <a:xfrm flipH="1">
            <a:off x="11724000" y="6390000"/>
            <a:ext cx="468000" cy="468000"/>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スライド番号プレースホルダー 5"/>
          <p:cNvSpPr txBox="1">
            <a:spLocks/>
          </p:cNvSpPr>
          <p:nvPr userDrawn="1"/>
        </p:nvSpPr>
        <p:spPr>
          <a:xfrm>
            <a:off x="9496425" y="6548437"/>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b="1" kern="1200">
                <a:solidFill>
                  <a:schemeClr val="bg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B6EEF1A-093B-471C-89CC-7EC2F232A326}" type="slidenum">
              <a:rPr lang="ja-JP" altLang="en-US" smtClean="0"/>
              <a:pPr/>
              <a:t>‹#›</a:t>
            </a:fld>
            <a:endParaRPr lang="ja-JP" altLang="en-US" dirty="0"/>
          </a:p>
        </p:txBody>
      </p:sp>
      <p:sp>
        <p:nvSpPr>
          <p:cNvPr id="5" name="正方形/長方形 4"/>
          <p:cNvSpPr/>
          <p:nvPr userDrawn="1"/>
        </p:nvSpPr>
        <p:spPr>
          <a:xfrm>
            <a:off x="306647" y="291654"/>
            <a:ext cx="108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95624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5CBEF7-A3ED-46A4-A4AB-49DBB277F7E0}" type="datetime1">
              <a:rPr kumimoji="1" lang="ja-JP" altLang="en-US" smtClean="0"/>
              <a:t>2025/3/25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85141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2A35C1E-6092-4629-94A6-93883CF7517C}" type="datetime1">
              <a:rPr kumimoji="1" lang="ja-JP" altLang="en-US" smtClean="0"/>
              <a:t>2025/3/25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68004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86E435-FE75-4DD1-9EBE-C4710D65A332}" type="datetime1">
              <a:rPr kumimoji="1" lang="ja-JP" altLang="en-US" smtClean="0"/>
              <a:t>2025/3/25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01295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27701DA-4E38-444F-8C18-2C0BF33B847C}" type="datetime1">
              <a:rPr kumimoji="1" lang="ja-JP" altLang="en-US" smtClean="0"/>
              <a:t>2025/3/25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7748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F5D35EF-BDCE-4496-AFEB-FBA214353044}" type="datetime1">
              <a:rPr kumimoji="1" lang="ja-JP" altLang="en-US" smtClean="0"/>
              <a:t>2025/3/25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79954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22ADD59-753B-429D-A0C8-EE60B7E2D719}" type="datetime1">
              <a:rPr kumimoji="1" lang="ja-JP" altLang="en-US" smtClean="0"/>
              <a:t>2025/3/25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95385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92E2A93-2584-420C-9B89-1DFC6B068984}" type="datetime1">
              <a:rPr kumimoji="1" lang="ja-JP" altLang="en-US" smtClean="0"/>
              <a:t>2025/3/25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54348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C0ED784-8E45-46CA-9E1D-ACD7B3EB707A}" type="datetime1">
              <a:rPr kumimoji="1" lang="ja-JP" altLang="en-US" smtClean="0"/>
              <a:t>2025/3/25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97992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14FFE-CD32-4842-AD9B-7AECBCF9F002}" type="datetime1">
              <a:rPr kumimoji="1" lang="ja-JP" altLang="en-US" smtClean="0"/>
              <a:t>2025/3/25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19493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tmp"/><Relationship Id="rId2" Type="http://schemas.openxmlformats.org/officeDocument/2006/relationships/image" Target="../media/image5.png"/><Relationship Id="rId16" Type="http://schemas.openxmlformats.org/officeDocument/2006/relationships/image" Target="../media/image19.jpe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jpeg"/><Relationship Id="rId24" Type="http://schemas.openxmlformats.org/officeDocument/2006/relationships/image" Target="../media/image27.png"/><Relationship Id="rId5" Type="http://schemas.openxmlformats.org/officeDocument/2006/relationships/image" Target="../media/image8.jpeg"/><Relationship Id="rId15" Type="http://schemas.openxmlformats.org/officeDocument/2006/relationships/image" Target="../media/image18.jp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3961" y="2094588"/>
            <a:ext cx="11503741" cy="1635681"/>
          </a:xfrm>
        </p:spPr>
        <p:txBody>
          <a:bodyPr anchor="ctr">
            <a:noAutofit/>
          </a:bodyPr>
          <a:lstStyle/>
          <a:p>
            <a:r>
              <a:rPr lang="ja-JP" altLang="en-US" sz="4000" dirty="0">
                <a:latin typeface="UD デジタル 教科書体 NK-R" panose="02020400000000000000" pitchFamily="18" charset="-128"/>
                <a:ea typeface="UD デジタル 教科書体 NK-R" panose="02020400000000000000" pitchFamily="18" charset="-128"/>
              </a:rPr>
              <a:t>国際金融都市</a:t>
            </a:r>
            <a:r>
              <a:rPr lang="en-US" altLang="ja-JP" sz="4000" dirty="0">
                <a:latin typeface="UD デジタル 教科書体 NK-R" panose="02020400000000000000" pitchFamily="18" charset="-128"/>
                <a:ea typeface="UD デジタル 教科書体 NK-R" panose="02020400000000000000" pitchFamily="18" charset="-128"/>
              </a:rPr>
              <a:t>OSAKA</a:t>
            </a:r>
            <a:r>
              <a:rPr lang="ja-JP" altLang="ja-JP" sz="4000" dirty="0">
                <a:latin typeface="UD デジタル 教科書体 NK-R" panose="02020400000000000000" pitchFamily="18" charset="-128"/>
                <a:ea typeface="UD デジタル 教科書体 NK-R" panose="02020400000000000000" pitchFamily="18" charset="-128"/>
              </a:rPr>
              <a:t>戦略</a:t>
            </a:r>
            <a:br>
              <a:rPr lang="en-US" altLang="ja-JP" sz="4000" dirty="0">
                <a:latin typeface="UD デジタル 教科書体 NK-R" panose="02020400000000000000" pitchFamily="18" charset="-128"/>
                <a:ea typeface="UD デジタル 教科書体 NK-R" panose="02020400000000000000" pitchFamily="18" charset="-128"/>
              </a:rPr>
            </a:br>
            <a:r>
              <a:rPr lang="ja-JP" altLang="en-US" sz="4000" dirty="0">
                <a:latin typeface="UD デジタル 教科書体 NK-R" panose="02020400000000000000" pitchFamily="18" charset="-128"/>
                <a:ea typeface="UD デジタル 教科書体 NK-R" panose="02020400000000000000" pitchFamily="18" charset="-128"/>
              </a:rPr>
              <a:t>アクションプラン進捗状況中間まとめ（案）</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1287872" y="3622118"/>
            <a:ext cx="951005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p:txBody>
          <a:bodyPr>
            <a:normAutofit/>
          </a:bodyPr>
          <a:lstStyle/>
          <a:p>
            <a:endParaRPr lang="en-US" altLang="ja-JP" dirty="0">
              <a:latin typeface="UD デジタル 教科書体 NK-R" panose="02020400000000000000" pitchFamily="18" charset="-128"/>
              <a:ea typeface="UD デジタル 教科書体 NK-R" panose="02020400000000000000" pitchFamily="18" charset="-128"/>
            </a:endParaRPr>
          </a:p>
          <a:p>
            <a:r>
              <a:rPr lang="en-US" altLang="ja-JP" dirty="0">
                <a:latin typeface="UD デジタル 教科書体 NK-R" panose="02020400000000000000" pitchFamily="18" charset="-128"/>
                <a:ea typeface="UD デジタル 教科書体 NK-R" panose="02020400000000000000" pitchFamily="18" charset="-128"/>
              </a:rPr>
              <a:t>2025</a:t>
            </a:r>
            <a:r>
              <a:rPr lang="ja-JP" altLang="en-US" dirty="0">
                <a:latin typeface="UD デジタル 教科書体 NK-R" panose="02020400000000000000" pitchFamily="18" charset="-128"/>
                <a:ea typeface="UD デジタル 教科書体 NK-R" panose="02020400000000000000" pitchFamily="18" charset="-128"/>
              </a:rPr>
              <a:t>年３月</a:t>
            </a:r>
            <a:r>
              <a:rPr lang="en-US" altLang="ja-JP" dirty="0">
                <a:latin typeface="UD デジタル 教科書体 NK-R" panose="02020400000000000000" pitchFamily="18" charset="-128"/>
                <a:ea typeface="UD デジタル 教科書体 NK-R" panose="02020400000000000000" pitchFamily="18" charset="-128"/>
              </a:rPr>
              <a:t>26</a:t>
            </a:r>
            <a:r>
              <a:rPr lang="ja-JP" altLang="en-US" dirty="0">
                <a:latin typeface="UD デジタル 教科書体 NK-R" panose="02020400000000000000" pitchFamily="18" charset="-128"/>
                <a:ea typeface="UD デジタル 教科書体 NK-R" panose="02020400000000000000" pitchFamily="18" charset="-128"/>
              </a:rPr>
              <a:t>日</a:t>
            </a:r>
            <a:endParaRPr lang="ja-JP" altLang="en-US" dirty="0"/>
          </a:p>
          <a:p>
            <a:r>
              <a:rPr lang="ja-JP" altLang="en-US" dirty="0">
                <a:latin typeface="UD デジタル 教科書体 NK-R" panose="02020400000000000000" pitchFamily="18" charset="-128"/>
                <a:ea typeface="UD デジタル 教科書体 NK-R" panose="02020400000000000000" pitchFamily="18" charset="-128"/>
              </a:rPr>
              <a:t>国際金融都市</a:t>
            </a:r>
            <a:r>
              <a:rPr lang="en-US" altLang="ja-JP" dirty="0">
                <a:latin typeface="UD デジタル 教科書体 NK-R" panose="02020400000000000000" pitchFamily="18" charset="-128"/>
                <a:ea typeface="UD デジタル 教科書体 NK-R" panose="02020400000000000000" pitchFamily="18" charset="-128"/>
              </a:rPr>
              <a:t>OSAKA </a:t>
            </a:r>
            <a:r>
              <a:rPr lang="ja-JP" altLang="en-US" dirty="0">
                <a:latin typeface="UD デジタル 教科書体 NK-R" panose="02020400000000000000" pitchFamily="18" charset="-128"/>
                <a:ea typeface="UD デジタル 教科書体 NK-R" panose="02020400000000000000" pitchFamily="18" charset="-128"/>
              </a:rPr>
              <a:t>推進委員会　総会</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a:extLst>
              <a:ext uri="{FF2B5EF4-FFF2-40B4-BE49-F238E27FC236}">
                <a16:creationId xmlns:a16="http://schemas.microsoft.com/office/drawing/2014/main" id="{F89E925F-73C5-47E4-A27E-BB789AF34B77}"/>
              </a:ext>
            </a:extLst>
          </p:cNvPr>
          <p:cNvSpPr txBox="1"/>
          <p:nvPr/>
        </p:nvSpPr>
        <p:spPr>
          <a:xfrm>
            <a:off x="11130940" y="173409"/>
            <a:ext cx="877163" cy="369332"/>
          </a:xfrm>
          <a:prstGeom prst="rect">
            <a:avLst/>
          </a:prstGeom>
          <a:noFill/>
          <a:ln>
            <a:solidFill>
              <a:schemeClr val="tx1"/>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a:t>資料３</a:t>
            </a:r>
            <a:endParaRPr kumimoji="1" lang="ja-JP" altLang="en-US" b="1" dirty="0"/>
          </a:p>
        </p:txBody>
      </p:sp>
    </p:spTree>
    <p:extLst>
      <p:ext uri="{BB962C8B-B14F-4D97-AF65-F5344CB8AC3E}">
        <p14:creationId xmlns:p14="http://schemas.microsoft.com/office/powerpoint/2010/main" val="1626203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F6D21C73-43CD-4704-BBDA-486E60E6CA37}"/>
              </a:ext>
            </a:extLst>
          </p:cNvPr>
          <p:cNvSpPr txBox="1">
            <a:spLocks noChangeArrowheads="1"/>
          </p:cNvSpPr>
          <p:nvPr/>
        </p:nvSpPr>
        <p:spPr bwMode="auto">
          <a:xfrm>
            <a:off x="336654" y="1561976"/>
            <a:ext cx="6045554" cy="3226524"/>
          </a:xfrm>
          <a:prstGeom prst="rect">
            <a:avLst/>
          </a:prstGeom>
          <a:noFill/>
          <a:ln>
            <a:noFill/>
          </a:ln>
        </p:spPr>
        <p:txBody>
          <a:bodyPr wrap="square" lIns="0" tIns="0" rIns="0" bIns="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1400"/>
              </a:lnSpc>
              <a:spcBef>
                <a:spcPts val="0"/>
              </a:spcBef>
              <a:buNone/>
              <a:defRPr/>
            </a:pPr>
            <a:r>
              <a:rPr lang="ja-JP" altLang="en-US" sz="1400" b="1" kern="0" dirty="0">
                <a:solidFill>
                  <a:schemeClr val="accent5">
                    <a:lumMod val="50000"/>
                  </a:schemeClr>
                </a:solidFill>
                <a:latin typeface="Meiryo UI" pitchFamily="50" charset="-128"/>
                <a:ea typeface="Meiryo UI" pitchFamily="50" charset="-128"/>
                <a:cs typeface="Meiryo UI" pitchFamily="50" charset="-128"/>
              </a:rPr>
              <a:t>①万博を契機とした社会実験・実装プロジェクトへ国内外から資金が流入する</a:t>
            </a:r>
            <a:br>
              <a:rPr lang="en-US" altLang="ja-JP" sz="1400" b="1" kern="0" dirty="0">
                <a:solidFill>
                  <a:schemeClr val="accent5">
                    <a:lumMod val="50000"/>
                  </a:schemeClr>
                </a:solidFill>
                <a:latin typeface="Meiryo UI" pitchFamily="50" charset="-128"/>
                <a:ea typeface="Meiryo UI" pitchFamily="50" charset="-128"/>
                <a:cs typeface="Meiryo UI" pitchFamily="50" charset="-128"/>
              </a:rPr>
            </a:br>
            <a:r>
              <a:rPr lang="ja-JP" altLang="en-US" sz="1400" b="1" kern="0" dirty="0">
                <a:solidFill>
                  <a:schemeClr val="accent5">
                    <a:lumMod val="50000"/>
                  </a:schemeClr>
                </a:solidFill>
                <a:latin typeface="Meiryo UI" pitchFamily="50" charset="-128"/>
                <a:ea typeface="Meiryo UI" pitchFamily="50" charset="-128"/>
                <a:cs typeface="Meiryo UI" pitchFamily="50" charset="-128"/>
              </a:rPr>
              <a:t>　 仕組みづくり</a:t>
            </a:r>
            <a:endParaRPr lang="en-US" altLang="ja-JP" sz="1400" b="1"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・空飛ぶクルマやカーボンニュートラル等に係る補助金の交付</a:t>
            </a: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a:t>
            </a:r>
            <a:r>
              <a:rPr lang="en-US" altLang="ja-JP" sz="1200" kern="0" dirty="0">
                <a:solidFill>
                  <a:schemeClr val="accent5">
                    <a:lumMod val="50000"/>
                  </a:schemeClr>
                </a:solidFill>
                <a:latin typeface="Meiryo UI" pitchFamily="50" charset="-128"/>
                <a:ea typeface="Meiryo UI" pitchFamily="50" charset="-128"/>
                <a:cs typeface="Meiryo UI" pitchFamily="50" charset="-128"/>
              </a:rPr>
              <a:t>…</a:t>
            </a:r>
            <a:r>
              <a:rPr lang="ja-JP" altLang="en-US" sz="1200" kern="0" dirty="0">
                <a:solidFill>
                  <a:schemeClr val="accent5">
                    <a:lumMod val="50000"/>
                  </a:schemeClr>
                </a:solidFill>
                <a:latin typeface="Meiryo UI" pitchFamily="50" charset="-128"/>
                <a:ea typeface="Meiryo UI" pitchFamily="50" charset="-128"/>
                <a:cs typeface="Meiryo UI" pitchFamily="50" charset="-128"/>
              </a:rPr>
              <a:t>空飛ぶ</a:t>
            </a:r>
            <a:r>
              <a:rPr lang="ja-JP" altLang="en-US" sz="1200" kern="0" dirty="0">
                <a:solidFill>
                  <a:srgbClr val="002060"/>
                </a:solidFill>
                <a:latin typeface="Meiryo UI" pitchFamily="50" charset="-128"/>
                <a:ea typeface="Meiryo UI" pitchFamily="50" charset="-128"/>
                <a:cs typeface="Meiryo UI" pitchFamily="50" charset="-128"/>
              </a:rPr>
              <a:t>クルマ都市型ビジネス創造都市推進事業補助金（府</a:t>
            </a:r>
            <a:r>
              <a:rPr lang="en-US" altLang="ja-JP" sz="1200" kern="0" dirty="0">
                <a:solidFill>
                  <a:srgbClr val="002060"/>
                </a:solidFill>
                <a:latin typeface="Meiryo UI" pitchFamily="50" charset="-128"/>
                <a:ea typeface="Meiryo UI" pitchFamily="50" charset="-128"/>
                <a:cs typeface="Meiryo UI" pitchFamily="50" charset="-128"/>
              </a:rPr>
              <a:t>’22.6</a:t>
            </a:r>
            <a:r>
              <a:rPr lang="ja-JP" altLang="en-US" sz="1200" kern="0" dirty="0">
                <a:solidFill>
                  <a:srgbClr val="002060"/>
                </a:solidFill>
                <a:latin typeface="Meiryo UI" pitchFamily="50" charset="-128"/>
                <a:ea typeface="Meiryo UI" pitchFamily="50" charset="-128"/>
                <a:cs typeface="Meiryo UI" pitchFamily="50" charset="-128"/>
              </a:rPr>
              <a:t>～）</a:t>
            </a: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（交付決定件数・金額</a:t>
            </a:r>
            <a:r>
              <a:rPr lang="en-US" altLang="ja-JP" sz="1200" kern="0" dirty="0">
                <a:solidFill>
                  <a:srgbClr val="002060"/>
                </a:solidFill>
                <a:latin typeface="Meiryo UI" pitchFamily="50" charset="-128"/>
                <a:ea typeface="Meiryo UI" pitchFamily="50" charset="-128"/>
                <a:cs typeface="Meiryo UI" pitchFamily="50" charset="-128"/>
              </a:rPr>
              <a:t>:</a:t>
            </a:r>
            <a:r>
              <a:rPr lang="ja-JP" altLang="en-US" sz="1200" kern="0" dirty="0">
                <a:solidFill>
                  <a:srgbClr val="002060"/>
                </a:solidFill>
                <a:latin typeface="Meiryo UI" pitchFamily="50" charset="-128"/>
                <a:ea typeface="Meiryo UI" pitchFamily="50" charset="-128"/>
                <a:cs typeface="Meiryo UI" pitchFamily="50" charset="-128"/>
              </a:rPr>
              <a:t> </a:t>
            </a:r>
            <a:r>
              <a:rPr lang="en-US" altLang="ja-JP" sz="1200" kern="0" dirty="0">
                <a:solidFill>
                  <a:srgbClr val="002060"/>
                </a:solidFill>
                <a:latin typeface="Meiryo UI" pitchFamily="50" charset="-128"/>
                <a:ea typeface="Meiryo UI" pitchFamily="50" charset="-128"/>
                <a:cs typeface="Meiryo UI" pitchFamily="50" charset="-128"/>
              </a:rPr>
              <a:t>’22</a:t>
            </a:r>
            <a:r>
              <a:rPr lang="ja-JP" altLang="en-US" sz="1200" kern="0" dirty="0">
                <a:solidFill>
                  <a:srgbClr val="002060"/>
                </a:solidFill>
                <a:latin typeface="Meiryo UI" pitchFamily="50" charset="-128"/>
                <a:ea typeface="Meiryo UI" pitchFamily="50" charset="-128"/>
                <a:cs typeface="Meiryo UI" pitchFamily="50" charset="-128"/>
              </a:rPr>
              <a:t>年度 </a:t>
            </a:r>
            <a:r>
              <a:rPr lang="en-US" altLang="ja-JP" sz="1200" kern="0" dirty="0">
                <a:solidFill>
                  <a:srgbClr val="002060"/>
                </a:solidFill>
                <a:latin typeface="Meiryo UI" pitchFamily="50" charset="-128"/>
                <a:ea typeface="Meiryo UI" pitchFamily="50" charset="-128"/>
                <a:cs typeface="Meiryo UI" pitchFamily="50" charset="-128"/>
              </a:rPr>
              <a:t>8</a:t>
            </a:r>
            <a:r>
              <a:rPr lang="ja-JP" altLang="en-US" sz="1200" kern="0" dirty="0">
                <a:solidFill>
                  <a:srgbClr val="002060"/>
                </a:solidFill>
                <a:latin typeface="Meiryo UI" pitchFamily="50" charset="-128"/>
                <a:ea typeface="Meiryo UI" pitchFamily="50" charset="-128"/>
                <a:cs typeface="Meiryo UI" pitchFamily="50" charset="-128"/>
              </a:rPr>
              <a:t>件・</a:t>
            </a:r>
            <a:r>
              <a:rPr lang="en-US" altLang="ja-JP" sz="1200" kern="0" dirty="0">
                <a:solidFill>
                  <a:srgbClr val="002060"/>
                </a:solidFill>
                <a:latin typeface="Meiryo UI" pitchFamily="50" charset="-128"/>
                <a:ea typeface="Meiryo UI" pitchFamily="50" charset="-128"/>
                <a:cs typeface="Meiryo UI" pitchFamily="50" charset="-128"/>
              </a:rPr>
              <a:t>30</a:t>
            </a:r>
            <a:r>
              <a:rPr lang="ja-JP" altLang="en-US" sz="1200" kern="0" dirty="0">
                <a:solidFill>
                  <a:srgbClr val="002060"/>
                </a:solidFill>
                <a:latin typeface="Meiryo UI" pitchFamily="50" charset="-128"/>
                <a:ea typeface="Meiryo UI" pitchFamily="50" charset="-128"/>
                <a:cs typeface="Meiryo UI" pitchFamily="50" charset="-128"/>
              </a:rPr>
              <a:t>百万円、</a:t>
            </a:r>
            <a:r>
              <a:rPr lang="en-US" altLang="ja-JP" sz="1200" kern="0" dirty="0">
                <a:solidFill>
                  <a:srgbClr val="002060"/>
                </a:solidFill>
                <a:latin typeface="Meiryo UI" pitchFamily="50" charset="-128"/>
                <a:ea typeface="Meiryo UI" pitchFamily="50" charset="-128"/>
                <a:cs typeface="Meiryo UI" pitchFamily="50" charset="-128"/>
              </a:rPr>
              <a:t>‘23</a:t>
            </a:r>
            <a:r>
              <a:rPr lang="ja-JP" altLang="en-US" sz="1200" kern="0" dirty="0">
                <a:solidFill>
                  <a:srgbClr val="002060"/>
                </a:solidFill>
                <a:latin typeface="Meiryo UI" pitchFamily="50" charset="-128"/>
                <a:ea typeface="Meiryo UI" pitchFamily="50" charset="-128"/>
                <a:cs typeface="Meiryo UI" pitchFamily="50" charset="-128"/>
              </a:rPr>
              <a:t>年度</a:t>
            </a:r>
            <a:r>
              <a:rPr lang="en-US" altLang="ja-JP" sz="1200" kern="0" dirty="0">
                <a:solidFill>
                  <a:srgbClr val="002060"/>
                </a:solidFill>
                <a:latin typeface="Meiryo UI" pitchFamily="50" charset="-128"/>
                <a:ea typeface="Meiryo UI" pitchFamily="50" charset="-128"/>
                <a:cs typeface="Meiryo UI" pitchFamily="50" charset="-128"/>
              </a:rPr>
              <a:t> 9</a:t>
            </a:r>
            <a:r>
              <a:rPr lang="ja-JP" altLang="en-US" sz="1200" kern="0" dirty="0">
                <a:solidFill>
                  <a:srgbClr val="002060"/>
                </a:solidFill>
                <a:latin typeface="Meiryo UI" pitchFamily="50" charset="-128"/>
                <a:ea typeface="Meiryo UI" pitchFamily="50" charset="-128"/>
                <a:cs typeface="Meiryo UI" pitchFamily="50" charset="-128"/>
              </a:rPr>
              <a:t>件・約</a:t>
            </a:r>
            <a:r>
              <a:rPr lang="en-US" altLang="ja-JP" sz="1200" kern="0" dirty="0">
                <a:solidFill>
                  <a:srgbClr val="002060"/>
                </a:solidFill>
                <a:latin typeface="Meiryo UI" pitchFamily="50" charset="-128"/>
                <a:ea typeface="Meiryo UI" pitchFamily="50" charset="-128"/>
                <a:cs typeface="Meiryo UI" pitchFamily="50" charset="-128"/>
              </a:rPr>
              <a:t>39</a:t>
            </a:r>
            <a:r>
              <a:rPr lang="ja-JP" altLang="en-US" sz="1200" kern="0" dirty="0">
                <a:solidFill>
                  <a:srgbClr val="002060"/>
                </a:solidFill>
                <a:latin typeface="Meiryo UI" pitchFamily="50" charset="-128"/>
                <a:ea typeface="Meiryo UI" pitchFamily="50" charset="-128"/>
                <a:cs typeface="Meiryo UI" pitchFamily="50" charset="-128"/>
              </a:rPr>
              <a:t>百万円、</a:t>
            </a: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en-US" altLang="ja-JP" sz="1200" u="sng" kern="0" dirty="0">
                <a:solidFill>
                  <a:srgbClr val="002060"/>
                </a:solidFill>
                <a:latin typeface="Meiryo UI" pitchFamily="50" charset="-128"/>
                <a:ea typeface="Meiryo UI" pitchFamily="50" charset="-128"/>
                <a:cs typeface="Meiryo UI" pitchFamily="50" charset="-128"/>
              </a:rPr>
              <a:t>‘24</a:t>
            </a:r>
            <a:r>
              <a:rPr lang="ja-JP" altLang="en-US" sz="1200" u="sng" kern="0" dirty="0">
                <a:solidFill>
                  <a:srgbClr val="002060"/>
                </a:solidFill>
                <a:latin typeface="Meiryo UI" pitchFamily="50" charset="-128"/>
                <a:ea typeface="Meiryo UI" pitchFamily="50" charset="-128"/>
                <a:cs typeface="Meiryo UI" pitchFamily="50" charset="-128"/>
              </a:rPr>
              <a:t>年度</a:t>
            </a:r>
            <a:r>
              <a:rPr lang="en-US" altLang="ja-JP" sz="1200" u="sng" kern="0" dirty="0">
                <a:solidFill>
                  <a:srgbClr val="002060"/>
                </a:solidFill>
                <a:latin typeface="Meiryo UI" pitchFamily="50" charset="-128"/>
                <a:ea typeface="Meiryo UI" pitchFamily="50" charset="-128"/>
                <a:cs typeface="Meiryo UI" pitchFamily="50" charset="-128"/>
              </a:rPr>
              <a:t> 10</a:t>
            </a:r>
            <a:r>
              <a:rPr lang="ja-JP" altLang="en-US" sz="1200" u="sng" kern="0" dirty="0">
                <a:solidFill>
                  <a:srgbClr val="002060"/>
                </a:solidFill>
                <a:latin typeface="Meiryo UI" pitchFamily="50" charset="-128"/>
                <a:ea typeface="Meiryo UI" pitchFamily="50" charset="-128"/>
                <a:cs typeface="Meiryo UI" pitchFamily="50" charset="-128"/>
              </a:rPr>
              <a:t>件・約</a:t>
            </a:r>
            <a:r>
              <a:rPr lang="en-US" altLang="ja-JP" sz="1200" u="sng" kern="0" dirty="0">
                <a:solidFill>
                  <a:srgbClr val="002060"/>
                </a:solidFill>
                <a:latin typeface="Meiryo UI" pitchFamily="50" charset="-128"/>
                <a:ea typeface="Meiryo UI" pitchFamily="50" charset="-128"/>
                <a:cs typeface="Meiryo UI" pitchFamily="50" charset="-128"/>
              </a:rPr>
              <a:t>102</a:t>
            </a:r>
            <a:r>
              <a:rPr lang="ja-JP" altLang="en-US" sz="1200" u="sng" kern="0" dirty="0">
                <a:solidFill>
                  <a:srgbClr val="002060"/>
                </a:solidFill>
                <a:latin typeface="Meiryo UI" pitchFamily="50" charset="-128"/>
                <a:ea typeface="Meiryo UI" pitchFamily="50" charset="-128"/>
                <a:cs typeface="Meiryo UI" pitchFamily="50" charset="-128"/>
              </a:rPr>
              <a:t>百万円</a:t>
            </a:r>
            <a:r>
              <a:rPr lang="ja-JP" altLang="en-US" sz="1200" kern="0" dirty="0">
                <a:solidFill>
                  <a:srgbClr val="002060"/>
                </a:solidFill>
                <a:latin typeface="Meiryo UI" pitchFamily="50" charset="-128"/>
                <a:ea typeface="Meiryo UI" pitchFamily="50" charset="-128"/>
                <a:cs typeface="Meiryo UI" pitchFamily="50" charset="-128"/>
              </a:rPr>
              <a:t>） </a:t>
            </a: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空飛ぶクルマ社会実装促進事業補助金（市’</a:t>
            </a:r>
            <a:r>
              <a:rPr lang="en-US" altLang="ja-JP" sz="1200" kern="0" dirty="0">
                <a:solidFill>
                  <a:srgbClr val="002060"/>
                </a:solidFill>
                <a:latin typeface="Meiryo UI" pitchFamily="50" charset="-128"/>
                <a:ea typeface="Meiryo UI" pitchFamily="50" charset="-128"/>
                <a:cs typeface="Meiryo UI" pitchFamily="50" charset="-128"/>
              </a:rPr>
              <a:t>23.6</a:t>
            </a:r>
            <a:r>
              <a:rPr lang="ja-JP" altLang="en-US" sz="1200" kern="0" dirty="0">
                <a:solidFill>
                  <a:srgbClr val="002060"/>
                </a:solidFill>
                <a:latin typeface="Meiryo UI" pitchFamily="50" charset="-128"/>
                <a:ea typeface="Meiryo UI" pitchFamily="50" charset="-128"/>
                <a:cs typeface="Meiryo UI" pitchFamily="50" charset="-128"/>
              </a:rPr>
              <a:t>～）</a:t>
            </a: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（交付決定件数・金額</a:t>
            </a:r>
            <a:r>
              <a:rPr lang="en-US" altLang="ja-JP" sz="1200" kern="0" dirty="0">
                <a:solidFill>
                  <a:srgbClr val="002060"/>
                </a:solidFill>
                <a:latin typeface="Meiryo UI" pitchFamily="50" charset="-128"/>
                <a:ea typeface="Meiryo UI" pitchFamily="50" charset="-128"/>
                <a:cs typeface="Meiryo UI" pitchFamily="50" charset="-128"/>
              </a:rPr>
              <a:t>: ‘23</a:t>
            </a:r>
            <a:r>
              <a:rPr lang="ja-JP" altLang="en-US" sz="1200" kern="0" dirty="0">
                <a:solidFill>
                  <a:srgbClr val="002060"/>
                </a:solidFill>
                <a:latin typeface="Meiryo UI" pitchFamily="50" charset="-128"/>
                <a:ea typeface="Meiryo UI" pitchFamily="50" charset="-128"/>
                <a:cs typeface="Meiryo UI" pitchFamily="50" charset="-128"/>
              </a:rPr>
              <a:t>年度 </a:t>
            </a:r>
            <a:r>
              <a:rPr lang="en-US" altLang="ja-JP" sz="1200" kern="0" dirty="0">
                <a:solidFill>
                  <a:srgbClr val="002060"/>
                </a:solidFill>
                <a:latin typeface="Meiryo UI" pitchFamily="50" charset="-128"/>
                <a:ea typeface="Meiryo UI" pitchFamily="50" charset="-128"/>
                <a:cs typeface="Meiryo UI" pitchFamily="50" charset="-128"/>
              </a:rPr>
              <a:t>8</a:t>
            </a:r>
            <a:r>
              <a:rPr lang="ja-JP" altLang="en-US" sz="1200" kern="0" dirty="0">
                <a:solidFill>
                  <a:srgbClr val="002060"/>
                </a:solidFill>
                <a:latin typeface="Meiryo UI" pitchFamily="50" charset="-128"/>
                <a:ea typeface="Meiryo UI" pitchFamily="50" charset="-128"/>
                <a:cs typeface="Meiryo UI" pitchFamily="50" charset="-128"/>
              </a:rPr>
              <a:t>件・約</a:t>
            </a:r>
            <a:r>
              <a:rPr lang="en-US" altLang="ja-JP" sz="1200" kern="0" dirty="0">
                <a:solidFill>
                  <a:srgbClr val="002060"/>
                </a:solidFill>
                <a:latin typeface="Meiryo UI" pitchFamily="50" charset="-128"/>
                <a:ea typeface="Meiryo UI" pitchFamily="50" charset="-128"/>
                <a:cs typeface="Meiryo UI" pitchFamily="50" charset="-128"/>
              </a:rPr>
              <a:t>26</a:t>
            </a:r>
            <a:r>
              <a:rPr lang="ja-JP" altLang="en-US" sz="1200" kern="0" dirty="0">
                <a:solidFill>
                  <a:srgbClr val="002060"/>
                </a:solidFill>
                <a:latin typeface="Meiryo UI" pitchFamily="50" charset="-128"/>
                <a:ea typeface="Meiryo UI" pitchFamily="50" charset="-128"/>
                <a:cs typeface="Meiryo UI" pitchFamily="50" charset="-128"/>
              </a:rPr>
              <a:t>百万円、</a:t>
            </a:r>
            <a:r>
              <a:rPr lang="ja-JP" altLang="en-US" sz="1200" u="sng" kern="0" dirty="0">
                <a:solidFill>
                  <a:srgbClr val="002060"/>
                </a:solidFill>
                <a:latin typeface="Meiryo UI" pitchFamily="50" charset="-128"/>
                <a:ea typeface="Meiryo UI" pitchFamily="50" charset="-128"/>
                <a:cs typeface="Meiryo UI" pitchFamily="50" charset="-128"/>
              </a:rPr>
              <a:t>’</a:t>
            </a:r>
            <a:r>
              <a:rPr lang="en-US" altLang="ja-JP" sz="1200" u="sng" kern="0" dirty="0">
                <a:solidFill>
                  <a:srgbClr val="002060"/>
                </a:solidFill>
                <a:latin typeface="Meiryo UI" pitchFamily="50" charset="-128"/>
                <a:ea typeface="Meiryo UI" pitchFamily="50" charset="-128"/>
                <a:cs typeface="Meiryo UI" pitchFamily="50" charset="-128"/>
              </a:rPr>
              <a:t>24</a:t>
            </a:r>
            <a:r>
              <a:rPr lang="ja-JP" altLang="en-US" sz="1200" u="sng" kern="0" dirty="0">
                <a:solidFill>
                  <a:srgbClr val="002060"/>
                </a:solidFill>
                <a:latin typeface="Meiryo UI" pitchFamily="50" charset="-128"/>
                <a:ea typeface="Meiryo UI" pitchFamily="50" charset="-128"/>
                <a:cs typeface="Meiryo UI" pitchFamily="50" charset="-128"/>
              </a:rPr>
              <a:t>年度 </a:t>
            </a:r>
            <a:r>
              <a:rPr lang="en-US" altLang="ja-JP" sz="1200" u="sng" kern="0" dirty="0">
                <a:solidFill>
                  <a:srgbClr val="002060"/>
                </a:solidFill>
                <a:latin typeface="Meiryo UI" pitchFamily="50" charset="-128"/>
                <a:ea typeface="Meiryo UI" pitchFamily="50" charset="-128"/>
                <a:cs typeface="Meiryo UI" pitchFamily="50" charset="-128"/>
              </a:rPr>
              <a:t>7</a:t>
            </a:r>
            <a:r>
              <a:rPr lang="ja-JP" altLang="en-US" sz="1200" u="sng" kern="0" dirty="0">
                <a:solidFill>
                  <a:srgbClr val="002060"/>
                </a:solidFill>
                <a:latin typeface="Meiryo UI" pitchFamily="50" charset="-128"/>
                <a:ea typeface="Meiryo UI" pitchFamily="50" charset="-128"/>
                <a:cs typeface="Meiryo UI" pitchFamily="50" charset="-128"/>
              </a:rPr>
              <a:t>件・</a:t>
            </a:r>
            <a:r>
              <a:rPr lang="en-US" altLang="ja-JP" sz="1200" u="sng" kern="0" dirty="0">
                <a:solidFill>
                  <a:srgbClr val="002060"/>
                </a:solidFill>
                <a:latin typeface="Meiryo UI" pitchFamily="50" charset="-128"/>
                <a:ea typeface="Meiryo UI" pitchFamily="50" charset="-128"/>
                <a:cs typeface="Meiryo UI" pitchFamily="50" charset="-128"/>
              </a:rPr>
              <a:t>40</a:t>
            </a:r>
            <a:r>
              <a:rPr lang="ja-JP" altLang="en-US" sz="1200" u="sng" kern="0" dirty="0">
                <a:solidFill>
                  <a:srgbClr val="002060"/>
                </a:solidFill>
                <a:latin typeface="Meiryo UI" pitchFamily="50" charset="-128"/>
                <a:ea typeface="Meiryo UI" pitchFamily="50" charset="-128"/>
                <a:cs typeface="Meiryo UI" pitchFamily="50" charset="-128"/>
              </a:rPr>
              <a:t>百万円</a:t>
            </a:r>
            <a:r>
              <a:rPr lang="ja-JP" altLang="en-US" sz="1200" kern="0" dirty="0">
                <a:solidFill>
                  <a:srgbClr val="002060"/>
                </a:solidFill>
                <a:latin typeface="Meiryo UI" pitchFamily="50" charset="-128"/>
                <a:ea typeface="Meiryo UI" pitchFamily="50" charset="-128"/>
                <a:cs typeface="Meiryo UI" pitchFamily="50" charset="-128"/>
              </a:rPr>
              <a:t>）</a:t>
            </a: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カーボンニュートラル技術開発・実証事業補助金（府・三菱</a:t>
            </a:r>
            <a:r>
              <a:rPr lang="en-US" altLang="ja-JP" sz="1200" kern="0" dirty="0">
                <a:solidFill>
                  <a:srgbClr val="002060"/>
                </a:solidFill>
                <a:latin typeface="Meiryo UI" pitchFamily="50" charset="-128"/>
                <a:ea typeface="Meiryo UI" pitchFamily="50" charset="-128"/>
                <a:cs typeface="Meiryo UI" pitchFamily="50" charset="-128"/>
              </a:rPr>
              <a:t>UFJ</a:t>
            </a:r>
            <a:r>
              <a:rPr lang="ja-JP" altLang="en-US" sz="1200" kern="0" dirty="0">
                <a:solidFill>
                  <a:srgbClr val="002060"/>
                </a:solidFill>
                <a:latin typeface="Meiryo UI" pitchFamily="50" charset="-128"/>
                <a:ea typeface="Meiryo UI" pitchFamily="50" charset="-128"/>
                <a:cs typeface="Meiryo UI" pitchFamily="50" charset="-128"/>
              </a:rPr>
              <a:t>銀行）（</a:t>
            </a:r>
            <a:r>
              <a:rPr lang="en-US" altLang="ja-JP" sz="1200" kern="0" dirty="0">
                <a:solidFill>
                  <a:srgbClr val="002060"/>
                </a:solidFill>
                <a:latin typeface="Meiryo UI" pitchFamily="50" charset="-128"/>
                <a:ea typeface="Meiryo UI" pitchFamily="50" charset="-128"/>
                <a:cs typeface="Meiryo UI" pitchFamily="50" charset="-128"/>
              </a:rPr>
              <a:t>’23.3</a:t>
            </a:r>
            <a:r>
              <a:rPr lang="ja-JP" altLang="en-US" sz="1200" kern="0" dirty="0">
                <a:solidFill>
                  <a:srgbClr val="002060"/>
                </a:solidFill>
                <a:latin typeface="Meiryo UI" pitchFamily="50" charset="-128"/>
                <a:ea typeface="Meiryo UI" pitchFamily="50" charset="-128"/>
                <a:cs typeface="Meiryo UI" pitchFamily="50" charset="-128"/>
              </a:rPr>
              <a:t>～）</a:t>
            </a: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（交付決定件数・金額</a:t>
            </a:r>
            <a:r>
              <a:rPr lang="en-US" altLang="ja-JP" sz="1200" kern="0" dirty="0">
                <a:solidFill>
                  <a:srgbClr val="002060"/>
                </a:solidFill>
                <a:latin typeface="Meiryo UI" pitchFamily="50" charset="-128"/>
                <a:ea typeface="Meiryo UI" pitchFamily="50" charset="-128"/>
                <a:cs typeface="Meiryo UI" pitchFamily="50" charset="-128"/>
              </a:rPr>
              <a:t>: ‘22</a:t>
            </a:r>
            <a:r>
              <a:rPr lang="ja-JP" altLang="en-US" sz="1200" kern="0" dirty="0">
                <a:solidFill>
                  <a:srgbClr val="002060"/>
                </a:solidFill>
                <a:latin typeface="Meiryo UI" pitchFamily="50" charset="-128"/>
                <a:ea typeface="Meiryo UI" pitchFamily="50" charset="-128"/>
                <a:cs typeface="Meiryo UI" pitchFamily="50" charset="-128"/>
              </a:rPr>
              <a:t>年度 </a:t>
            </a:r>
            <a:r>
              <a:rPr lang="en-US" altLang="ja-JP" sz="1200" kern="0" dirty="0">
                <a:solidFill>
                  <a:srgbClr val="002060"/>
                </a:solidFill>
                <a:latin typeface="Meiryo UI" pitchFamily="50" charset="-128"/>
                <a:ea typeface="Meiryo UI" pitchFamily="50" charset="-128"/>
                <a:cs typeface="Meiryo UI" pitchFamily="50" charset="-128"/>
              </a:rPr>
              <a:t>8</a:t>
            </a:r>
            <a:r>
              <a:rPr lang="ja-JP" altLang="en-US" sz="1200" kern="0" dirty="0">
                <a:solidFill>
                  <a:srgbClr val="002060"/>
                </a:solidFill>
                <a:latin typeface="Meiryo UI" pitchFamily="50" charset="-128"/>
                <a:ea typeface="Meiryo UI" pitchFamily="50" charset="-128"/>
                <a:cs typeface="Meiryo UI" pitchFamily="50" charset="-128"/>
              </a:rPr>
              <a:t>件・約</a:t>
            </a:r>
            <a:r>
              <a:rPr lang="en-US" altLang="ja-JP" sz="1200" kern="0" dirty="0">
                <a:solidFill>
                  <a:srgbClr val="002060"/>
                </a:solidFill>
                <a:latin typeface="Meiryo UI" pitchFamily="50" charset="-128"/>
                <a:ea typeface="Meiryo UI" pitchFamily="50" charset="-128"/>
                <a:cs typeface="Meiryo UI" pitchFamily="50" charset="-128"/>
              </a:rPr>
              <a:t>466</a:t>
            </a:r>
            <a:r>
              <a:rPr lang="ja-JP" altLang="en-US" sz="1200" kern="0" dirty="0">
                <a:solidFill>
                  <a:srgbClr val="002060"/>
                </a:solidFill>
                <a:latin typeface="Meiryo UI" pitchFamily="50" charset="-128"/>
                <a:ea typeface="Meiryo UI" pitchFamily="50" charset="-128"/>
                <a:cs typeface="Meiryo UI" pitchFamily="50" charset="-128"/>
              </a:rPr>
              <a:t>百万円、</a:t>
            </a:r>
            <a:r>
              <a:rPr lang="en-US" altLang="ja-JP" sz="1200" kern="0" dirty="0">
                <a:solidFill>
                  <a:srgbClr val="002060"/>
                </a:solidFill>
                <a:latin typeface="Meiryo UI" pitchFamily="50" charset="-128"/>
                <a:ea typeface="Meiryo UI" pitchFamily="50" charset="-128"/>
                <a:cs typeface="Meiryo UI" pitchFamily="50" charset="-128"/>
              </a:rPr>
              <a:t>’23</a:t>
            </a:r>
            <a:r>
              <a:rPr lang="ja-JP" altLang="en-US" sz="1200" kern="0" dirty="0">
                <a:solidFill>
                  <a:srgbClr val="002060"/>
                </a:solidFill>
                <a:latin typeface="Meiryo UI" pitchFamily="50" charset="-128"/>
                <a:ea typeface="Meiryo UI" pitchFamily="50" charset="-128"/>
                <a:cs typeface="Meiryo UI" pitchFamily="50" charset="-128"/>
              </a:rPr>
              <a:t>年度 </a:t>
            </a:r>
            <a:r>
              <a:rPr lang="en-US" altLang="ja-JP" sz="1200" kern="0" dirty="0">
                <a:solidFill>
                  <a:srgbClr val="002060"/>
                </a:solidFill>
                <a:latin typeface="Meiryo UI" pitchFamily="50" charset="-128"/>
                <a:ea typeface="Meiryo UI" pitchFamily="50" charset="-128"/>
                <a:cs typeface="Meiryo UI" pitchFamily="50" charset="-128"/>
              </a:rPr>
              <a:t>13</a:t>
            </a:r>
            <a:r>
              <a:rPr lang="ja-JP" altLang="en-US" sz="1200" kern="0" dirty="0">
                <a:solidFill>
                  <a:srgbClr val="002060"/>
                </a:solidFill>
                <a:latin typeface="Meiryo UI" pitchFamily="50" charset="-128"/>
                <a:ea typeface="Meiryo UI" pitchFamily="50" charset="-128"/>
                <a:cs typeface="Meiryo UI" pitchFamily="50" charset="-128"/>
              </a:rPr>
              <a:t>件・</a:t>
            </a:r>
            <a:r>
              <a:rPr lang="en-US" altLang="ja-JP" sz="1200" kern="0" dirty="0">
                <a:solidFill>
                  <a:srgbClr val="002060"/>
                </a:solidFill>
                <a:latin typeface="Meiryo UI" pitchFamily="50" charset="-128"/>
                <a:ea typeface="Meiryo UI" pitchFamily="50" charset="-128"/>
                <a:cs typeface="Meiryo UI" pitchFamily="50" charset="-128"/>
              </a:rPr>
              <a:t>800</a:t>
            </a:r>
            <a:r>
              <a:rPr lang="ja-JP" altLang="en-US" sz="1200" kern="0" dirty="0">
                <a:solidFill>
                  <a:srgbClr val="002060"/>
                </a:solidFill>
                <a:latin typeface="Meiryo UI" pitchFamily="50" charset="-128"/>
                <a:ea typeface="Meiryo UI" pitchFamily="50" charset="-128"/>
                <a:cs typeface="Meiryo UI" pitchFamily="50" charset="-128"/>
              </a:rPr>
              <a:t>百万円、</a:t>
            </a: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en-US" altLang="ja-JP" sz="1200" kern="0" dirty="0">
                <a:solidFill>
                  <a:srgbClr val="002060"/>
                </a:solidFill>
                <a:latin typeface="Meiryo UI" pitchFamily="50" charset="-128"/>
                <a:ea typeface="Meiryo UI" pitchFamily="50" charset="-128"/>
                <a:cs typeface="Meiryo UI" pitchFamily="50" charset="-128"/>
              </a:rPr>
              <a:t> </a:t>
            </a:r>
            <a:r>
              <a:rPr lang="en-US" altLang="ja-JP" sz="1200" u="sng" kern="0" dirty="0">
                <a:solidFill>
                  <a:srgbClr val="002060"/>
                </a:solidFill>
                <a:latin typeface="Meiryo UI" pitchFamily="50" charset="-128"/>
                <a:ea typeface="Meiryo UI" pitchFamily="50" charset="-128"/>
                <a:cs typeface="Meiryo UI" pitchFamily="50" charset="-128"/>
              </a:rPr>
              <a:t>‘24</a:t>
            </a:r>
            <a:r>
              <a:rPr lang="ja-JP" altLang="en-US" sz="1200" u="sng" kern="0" dirty="0">
                <a:solidFill>
                  <a:srgbClr val="002060"/>
                </a:solidFill>
                <a:latin typeface="Meiryo UI" pitchFamily="50" charset="-128"/>
                <a:ea typeface="Meiryo UI" pitchFamily="50" charset="-128"/>
                <a:cs typeface="Meiryo UI" pitchFamily="50" charset="-128"/>
              </a:rPr>
              <a:t>年度</a:t>
            </a:r>
            <a:r>
              <a:rPr lang="en-US" altLang="ja-JP" sz="1200" u="sng" kern="0" dirty="0">
                <a:solidFill>
                  <a:srgbClr val="002060"/>
                </a:solidFill>
                <a:latin typeface="Meiryo UI" pitchFamily="50" charset="-128"/>
                <a:ea typeface="Meiryo UI" pitchFamily="50" charset="-128"/>
                <a:cs typeface="Meiryo UI" pitchFamily="50" charset="-128"/>
              </a:rPr>
              <a:t>12</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件、</a:t>
            </a:r>
            <a:r>
              <a:rPr lang="en-US" altLang="ja-JP" sz="1200" u="sng" kern="0" dirty="0">
                <a:solidFill>
                  <a:schemeClr val="accent5">
                    <a:lumMod val="50000"/>
                  </a:schemeClr>
                </a:solidFill>
                <a:latin typeface="Meiryo UI" pitchFamily="50" charset="-128"/>
                <a:ea typeface="Meiryo UI" pitchFamily="50" charset="-128"/>
                <a:cs typeface="Meiryo UI" pitchFamily="50" charset="-128"/>
              </a:rPr>
              <a:t>780</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百万円</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lnSpc>
                <a:spcPts val="1300"/>
              </a:lnSpc>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・万博に係る実証実験に関する国内外への情報発信（府市・日本政策投資銀行・民間多数）</a:t>
            </a:r>
            <a:br>
              <a:rPr lang="en-US" altLang="ja-JP" sz="1200" kern="0" dirty="0">
                <a:solidFill>
                  <a:schemeClr val="accent5">
                    <a:lumMod val="50000"/>
                  </a:schemeClr>
                </a:solidFill>
                <a:latin typeface="Meiryo UI" pitchFamily="50" charset="-128"/>
                <a:ea typeface="Meiryo UI" pitchFamily="50" charset="-128"/>
                <a:cs typeface="Meiryo UI" pitchFamily="50" charset="-128"/>
              </a:rPr>
            </a:b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lnSpc>
                <a:spcPts val="800"/>
              </a:lnSpc>
              <a:spcBef>
                <a:spcPts val="0"/>
              </a:spcBef>
              <a:buNone/>
              <a:defRPr/>
            </a:pPr>
            <a:r>
              <a:rPr lang="ja-JP" altLang="en-US" sz="1400" b="1" kern="0" dirty="0">
                <a:solidFill>
                  <a:schemeClr val="accent5">
                    <a:lumMod val="50000"/>
                  </a:schemeClr>
                </a:solidFill>
                <a:latin typeface="Meiryo UI" pitchFamily="50" charset="-128"/>
                <a:ea typeface="Meiryo UI" pitchFamily="50" charset="-128"/>
              </a:rPr>
              <a:t>②万博後もみすえた地域の発展につながるデジタル地域通貨・デジタル</a:t>
            </a:r>
            <a:r>
              <a:rPr lang="en-US" altLang="ja-JP" sz="1400" b="1" kern="0" dirty="0">
                <a:solidFill>
                  <a:schemeClr val="accent5">
                    <a:lumMod val="50000"/>
                  </a:schemeClr>
                </a:solidFill>
                <a:latin typeface="Meiryo UI" pitchFamily="50" charset="-128"/>
                <a:ea typeface="Meiryo UI" pitchFamily="50" charset="-128"/>
              </a:rPr>
              <a:t>ID</a:t>
            </a:r>
            <a:r>
              <a:rPr lang="ja-JP" altLang="en-US" sz="1400" b="1" kern="0" dirty="0">
                <a:solidFill>
                  <a:schemeClr val="accent5">
                    <a:lumMod val="50000"/>
                  </a:schemeClr>
                </a:solidFill>
                <a:latin typeface="Meiryo UI" pitchFamily="50" charset="-128"/>
                <a:ea typeface="Meiryo UI" pitchFamily="50" charset="-128"/>
              </a:rPr>
              <a:t>の</a:t>
            </a:r>
            <a:endParaRPr lang="en-US" altLang="ja-JP" sz="1400" b="1" kern="0" dirty="0">
              <a:solidFill>
                <a:schemeClr val="accent5">
                  <a:lumMod val="50000"/>
                </a:schemeClr>
              </a:solidFill>
              <a:latin typeface="Meiryo UI" pitchFamily="50" charset="-128"/>
              <a:ea typeface="Meiryo UI" pitchFamily="50" charset="-128"/>
            </a:endParaRPr>
          </a:p>
          <a:p>
            <a:pPr eaLnBrk="1" hangingPunct="1">
              <a:lnSpc>
                <a:spcPts val="1400"/>
              </a:lnSpc>
              <a:spcBef>
                <a:spcPts val="0"/>
              </a:spcBef>
              <a:buNone/>
              <a:defRPr/>
            </a:pPr>
            <a:r>
              <a:rPr lang="en-US" altLang="ja-JP" sz="1400" b="1" kern="0" dirty="0">
                <a:solidFill>
                  <a:schemeClr val="accent5">
                    <a:lumMod val="50000"/>
                  </a:schemeClr>
                </a:solidFill>
                <a:latin typeface="Meiryo UI" pitchFamily="50" charset="-128"/>
                <a:ea typeface="Meiryo UI" pitchFamily="50" charset="-128"/>
              </a:rPr>
              <a:t>   </a:t>
            </a:r>
            <a:r>
              <a:rPr lang="ja-JP" altLang="en-US" sz="1400" b="1" kern="0" dirty="0">
                <a:solidFill>
                  <a:schemeClr val="accent5">
                    <a:lumMod val="50000"/>
                  </a:schemeClr>
                </a:solidFill>
                <a:latin typeface="Meiryo UI" pitchFamily="50" charset="-128"/>
                <a:ea typeface="Meiryo UI" pitchFamily="50" charset="-128"/>
              </a:rPr>
              <a:t>発行・浸透</a:t>
            </a:r>
            <a:endParaRPr lang="en-US" altLang="ja-JP" sz="1400" b="1" kern="0" dirty="0">
              <a:solidFill>
                <a:schemeClr val="accent5">
                  <a:lumMod val="50000"/>
                </a:schemeClr>
              </a:solidFill>
              <a:latin typeface="Meiryo UI" pitchFamily="50" charset="-128"/>
              <a:ea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・万博会場内のキャッシュレス決済の運営に向けたコンソーシアムの組成</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a:t>
            </a:r>
            <a:r>
              <a:rPr lang="en-US" altLang="ja-JP" sz="1200" kern="0" dirty="0">
                <a:solidFill>
                  <a:schemeClr val="accent5">
                    <a:lumMod val="50000"/>
                  </a:schemeClr>
                </a:solidFill>
                <a:latin typeface="Meiryo UI" pitchFamily="50" charset="-128"/>
                <a:ea typeface="Meiryo UI" pitchFamily="50" charset="-128"/>
                <a:cs typeface="Meiryo UI" pitchFamily="50" charset="-128"/>
              </a:rPr>
              <a:t>’22.9 SBI</a:t>
            </a:r>
            <a:r>
              <a:rPr lang="ja-JP" altLang="en-US" sz="1200" kern="0" dirty="0">
                <a:solidFill>
                  <a:schemeClr val="accent5">
                    <a:lumMod val="50000"/>
                  </a:schemeClr>
                </a:solidFill>
                <a:latin typeface="Meiryo UI" pitchFamily="50" charset="-128"/>
                <a:ea typeface="Meiryo UI" pitchFamily="50" charset="-128"/>
                <a:cs typeface="Meiryo UI" pitchFamily="50" charset="-128"/>
              </a:rPr>
              <a:t>ﾎｰﾙﾃﾞｨﾝｸﾞｽ、三井住友銀行、三菱</a:t>
            </a:r>
            <a:r>
              <a:rPr lang="en-US" altLang="ja-JP" sz="1200" kern="0" dirty="0">
                <a:solidFill>
                  <a:schemeClr val="accent5">
                    <a:lumMod val="50000"/>
                  </a:schemeClr>
                </a:solidFill>
                <a:latin typeface="Meiryo UI" pitchFamily="50" charset="-128"/>
                <a:ea typeface="Meiryo UI" pitchFamily="50" charset="-128"/>
                <a:cs typeface="Meiryo UI" pitchFamily="50" charset="-128"/>
              </a:rPr>
              <a:t>UFJ</a:t>
            </a:r>
            <a:r>
              <a:rPr lang="ja-JP" altLang="en-US" sz="1200" kern="0" dirty="0">
                <a:solidFill>
                  <a:schemeClr val="accent5">
                    <a:lumMod val="50000"/>
                  </a:schemeClr>
                </a:solidFill>
                <a:latin typeface="Meiryo UI" pitchFamily="50" charset="-128"/>
                <a:ea typeface="Meiryo UI" pitchFamily="50" charset="-128"/>
                <a:cs typeface="Meiryo UI" pitchFamily="50" charset="-128"/>
              </a:rPr>
              <a:t>銀行、りそな銀行）</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a:t>
            </a:r>
            <a:r>
              <a:rPr lang="en-US" altLang="ja-JP" sz="1200" kern="0" dirty="0">
                <a:solidFill>
                  <a:schemeClr val="accent5">
                    <a:lumMod val="50000"/>
                  </a:schemeClr>
                </a:solidFill>
                <a:latin typeface="Meiryo UI" pitchFamily="50" charset="-128"/>
                <a:ea typeface="Meiryo UI" pitchFamily="50" charset="-128"/>
                <a:cs typeface="Meiryo UI" pitchFamily="50" charset="-128"/>
              </a:rPr>
              <a:t>…</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「ミャクペ！」のサービス開始（</a:t>
            </a:r>
            <a:r>
              <a:rPr lang="en-US" altLang="ja-JP" sz="1200" u="sng" kern="0" dirty="0">
                <a:solidFill>
                  <a:schemeClr val="accent5">
                    <a:lumMod val="50000"/>
                  </a:schemeClr>
                </a:solidFill>
                <a:latin typeface="Meiryo UI" pitchFamily="50" charset="-128"/>
                <a:ea typeface="Meiryo UI" pitchFamily="50" charset="-128"/>
                <a:cs typeface="Meiryo UI" pitchFamily="50" charset="-128"/>
              </a:rPr>
              <a:t>’24.7</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a:t>
            </a:r>
            <a:endParaRPr lang="en-US" altLang="ja-JP" sz="1200" u="sng" kern="0" dirty="0">
              <a:solidFill>
                <a:schemeClr val="accent5">
                  <a:lumMod val="50000"/>
                </a:schemeClr>
              </a:solidFill>
              <a:latin typeface="Meiryo UI" pitchFamily="50" charset="-128"/>
              <a:ea typeface="Meiryo UI" pitchFamily="50" charset="-128"/>
              <a:cs typeface="Meiryo UI" pitchFamily="50" charset="-128"/>
            </a:endParaRPr>
          </a:p>
        </p:txBody>
      </p:sp>
      <p:sp>
        <p:nvSpPr>
          <p:cNvPr id="27" name="テキスト ボックス 26">
            <a:extLst>
              <a:ext uri="{FF2B5EF4-FFF2-40B4-BE49-F238E27FC236}">
                <a16:creationId xmlns:a16="http://schemas.microsoft.com/office/drawing/2014/main" id="{84283575-FF9F-45C3-A7E8-E13FC72324EE}"/>
              </a:ext>
            </a:extLst>
          </p:cNvPr>
          <p:cNvSpPr txBox="1">
            <a:spLocks noChangeArrowheads="1"/>
          </p:cNvSpPr>
          <p:nvPr/>
        </p:nvSpPr>
        <p:spPr bwMode="auto">
          <a:xfrm>
            <a:off x="6115848" y="1557984"/>
            <a:ext cx="6045554" cy="2539157"/>
          </a:xfrm>
          <a:prstGeom prst="rect">
            <a:avLst/>
          </a:prstGeom>
          <a:noFill/>
          <a:ln>
            <a:noFill/>
          </a:ln>
        </p:spPr>
        <p:txBody>
          <a:bodyPr wrap="square" lIns="0" tIns="0" rIns="0" bIns="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400" b="1" kern="0" dirty="0">
                <a:solidFill>
                  <a:schemeClr val="accent5">
                    <a:lumMod val="50000"/>
                  </a:schemeClr>
                </a:solidFill>
                <a:latin typeface="Meiryo UI" pitchFamily="50" charset="-128"/>
                <a:ea typeface="Meiryo UI" pitchFamily="50" charset="-128"/>
              </a:rPr>
              <a:t>①金融系企業・フィンテック企業誘致に向けた取組み</a:t>
            </a:r>
            <a:endParaRPr lang="en-US" altLang="ja-JP" sz="1400" b="1" kern="0" dirty="0">
              <a:solidFill>
                <a:schemeClr val="accent5">
                  <a:lumMod val="50000"/>
                </a:schemeClr>
              </a:solidFill>
              <a:latin typeface="Meiryo UI" pitchFamily="50" charset="-128"/>
              <a:ea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・知事・市長による海外トッププロモーション（英国、米国、豪州、</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ﾄﾞｲﾂ</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中国</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・国内金融イベントでの知事の講演等</a:t>
            </a:r>
            <a:r>
              <a:rPr lang="en-US" altLang="ja-JP" sz="1200" kern="0" dirty="0">
                <a:solidFill>
                  <a:schemeClr val="accent5">
                    <a:lumMod val="50000"/>
                  </a:schemeClr>
                </a:solidFill>
                <a:latin typeface="Meiryo UI" pitchFamily="50" charset="-128"/>
                <a:ea typeface="Meiryo UI" pitchFamily="50" charset="-128"/>
              </a:rPr>
              <a:t>(</a:t>
            </a:r>
            <a:r>
              <a:rPr lang="en-US" altLang="ja-JP" sz="1200" u="sng" kern="0" dirty="0">
                <a:solidFill>
                  <a:schemeClr val="accent5">
                    <a:lumMod val="50000"/>
                  </a:schemeClr>
                </a:solidFill>
                <a:latin typeface="Meiryo UI" pitchFamily="50" charset="-128"/>
                <a:ea typeface="Meiryo UI" pitchFamily="50" charset="-128"/>
              </a:rPr>
              <a:t>’24.4</a:t>
            </a:r>
            <a:r>
              <a:rPr lang="ja-JP" altLang="en-US" sz="1200" u="sng" kern="0" dirty="0">
                <a:solidFill>
                  <a:schemeClr val="accent5">
                    <a:lumMod val="50000"/>
                  </a:schemeClr>
                </a:solidFill>
                <a:latin typeface="Meiryo UI" pitchFamily="50" charset="-128"/>
                <a:ea typeface="Meiryo UI" pitchFamily="50" charset="-128"/>
              </a:rPr>
              <a:t>ｽﾀｰﾄｱｯﾌﾟ関西、</a:t>
            </a:r>
            <a:r>
              <a:rPr lang="en-US" altLang="ja-JP" sz="1200" u="sng" kern="0" dirty="0">
                <a:solidFill>
                  <a:schemeClr val="accent5">
                    <a:lumMod val="50000"/>
                  </a:schemeClr>
                </a:solidFill>
                <a:latin typeface="Meiryo UI" pitchFamily="50" charset="-128"/>
                <a:ea typeface="Meiryo UI" pitchFamily="50" charset="-128"/>
              </a:rPr>
              <a:t>’24.8WebX</a:t>
            </a:r>
            <a:r>
              <a:rPr lang="ja-JP" altLang="en-US" sz="1200" u="sng" kern="0" dirty="0">
                <a:solidFill>
                  <a:schemeClr val="accent5">
                    <a:lumMod val="50000"/>
                  </a:schemeClr>
                </a:solidFill>
                <a:latin typeface="Meiryo UI" pitchFamily="50" charset="-128"/>
                <a:ea typeface="Meiryo UI" pitchFamily="50" charset="-128"/>
              </a:rPr>
              <a:t>、</a:t>
            </a:r>
            <a:r>
              <a:rPr lang="en-US" altLang="ja-JP" sz="1200" u="sng" kern="0" dirty="0">
                <a:solidFill>
                  <a:schemeClr val="accent5">
                    <a:lumMod val="50000"/>
                  </a:schemeClr>
                </a:solidFill>
                <a:latin typeface="Meiryo UI" pitchFamily="50" charset="-128"/>
                <a:ea typeface="Meiryo UI" pitchFamily="50" charset="-128"/>
              </a:rPr>
              <a:t>’24.10WAIFC</a:t>
            </a:r>
            <a:r>
              <a:rPr lang="ja-JP" altLang="en-US" sz="1200" u="sng" kern="0" dirty="0">
                <a:solidFill>
                  <a:schemeClr val="accent5">
                    <a:lumMod val="50000"/>
                  </a:schemeClr>
                </a:solidFill>
                <a:latin typeface="Meiryo UI" pitchFamily="50" charset="-128"/>
                <a:ea typeface="Meiryo UI" pitchFamily="50" charset="-128"/>
              </a:rPr>
              <a:t>等</a:t>
            </a:r>
            <a:r>
              <a:rPr lang="ja-JP" altLang="en-US" sz="1200" kern="0" dirty="0">
                <a:solidFill>
                  <a:schemeClr val="accent5">
                    <a:lumMod val="50000"/>
                  </a:schemeClr>
                </a:solidFill>
                <a:latin typeface="Meiryo UI" pitchFamily="50" charset="-128"/>
                <a:ea typeface="Meiryo UI" pitchFamily="50" charset="-128"/>
              </a:rPr>
              <a:t>）</a:t>
            </a: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・海外での金融イベントへの府市参加・出展（</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ｼﾝｶﾞﾎﾟｰﾙ</a:t>
            </a:r>
            <a:r>
              <a:rPr lang="ja-JP" altLang="en-US" sz="1200" kern="0" dirty="0">
                <a:solidFill>
                  <a:schemeClr val="accent5">
                    <a:lumMod val="50000"/>
                  </a:schemeClr>
                </a:solidFill>
                <a:latin typeface="Meiryo UI" pitchFamily="50" charset="-128"/>
                <a:ea typeface="Meiryo UI" pitchFamily="50" charset="-128"/>
                <a:cs typeface="Meiryo UI" pitchFamily="50" charset="-128"/>
              </a:rPr>
              <a:t>、香港、</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韓国</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・府市主催ビジネスマッチングイベントの開催（</a:t>
            </a:r>
            <a:r>
              <a:rPr lang="en-US" altLang="ja-JP" sz="1200" kern="0" dirty="0">
                <a:solidFill>
                  <a:schemeClr val="accent5">
                    <a:lumMod val="50000"/>
                  </a:schemeClr>
                </a:solidFill>
                <a:latin typeface="Meiryo UI" pitchFamily="50" charset="-128"/>
                <a:ea typeface="Meiryo UI" pitchFamily="50" charset="-128"/>
                <a:cs typeface="Meiryo UI" pitchFamily="50" charset="-128"/>
              </a:rPr>
              <a:t>’23.11</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r>
              <a:rPr lang="en-US" altLang="ja-JP" sz="1200" u="sng" kern="0" dirty="0">
                <a:solidFill>
                  <a:schemeClr val="accent5">
                    <a:lumMod val="50000"/>
                  </a:schemeClr>
                </a:solidFill>
                <a:latin typeface="Meiryo UI" pitchFamily="50" charset="-128"/>
                <a:ea typeface="Meiryo UI" pitchFamily="50" charset="-128"/>
                <a:cs typeface="Meiryo UI" pitchFamily="50" charset="-128"/>
              </a:rPr>
              <a:t>’24.7</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a:t>
            </a:r>
            <a:r>
              <a:rPr lang="en-US" altLang="ja-JP" sz="1200" u="sng" kern="0" dirty="0">
                <a:solidFill>
                  <a:schemeClr val="accent5">
                    <a:lumMod val="50000"/>
                  </a:schemeClr>
                </a:solidFill>
                <a:latin typeface="Meiryo UI" pitchFamily="50" charset="-128"/>
                <a:ea typeface="Meiryo UI" pitchFamily="50" charset="-128"/>
                <a:cs typeface="Meiryo UI" pitchFamily="50" charset="-128"/>
              </a:rPr>
              <a:t>10</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a:t>
            </a:r>
            <a:r>
              <a:rPr lang="en-US" altLang="ja-JP" sz="1200" u="sng" kern="0" dirty="0">
                <a:solidFill>
                  <a:schemeClr val="accent5">
                    <a:lumMod val="50000"/>
                  </a:schemeClr>
                </a:solidFill>
                <a:latin typeface="Meiryo UI" pitchFamily="50" charset="-128"/>
                <a:ea typeface="Meiryo UI" pitchFamily="50" charset="-128"/>
                <a:cs typeface="Meiryo UI" pitchFamily="50" charset="-128"/>
              </a:rPr>
              <a:t>11</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・金融系外国企業等拠点設立補助金制度（</a:t>
            </a:r>
            <a:r>
              <a:rPr lang="en-US" altLang="ja-JP" sz="1200" kern="0" dirty="0">
                <a:solidFill>
                  <a:schemeClr val="accent5">
                    <a:lumMod val="50000"/>
                  </a:schemeClr>
                </a:solidFill>
                <a:latin typeface="Meiryo UI" pitchFamily="50" charset="-128"/>
                <a:ea typeface="Meiryo UI" pitchFamily="50" charset="-128"/>
                <a:cs typeface="Meiryo UI" pitchFamily="50" charset="-128"/>
              </a:rPr>
              <a:t>’23.4</a:t>
            </a:r>
            <a:r>
              <a:rPr lang="ja-JP" altLang="en-US" sz="1200" kern="0" dirty="0">
                <a:solidFill>
                  <a:schemeClr val="accent5">
                    <a:lumMod val="50000"/>
                  </a:schemeClr>
                </a:solidFill>
                <a:latin typeface="Meiryo UI" pitchFamily="50" charset="-128"/>
                <a:ea typeface="Meiryo UI" pitchFamily="50" charset="-128"/>
                <a:cs typeface="Meiryo UI" pitchFamily="50" charset="-128"/>
              </a:rPr>
              <a:t>～）、地方税軽減制度（</a:t>
            </a:r>
            <a:r>
              <a:rPr lang="en-US" altLang="ja-JP" sz="1200" kern="0" dirty="0">
                <a:solidFill>
                  <a:schemeClr val="accent5">
                    <a:lumMod val="50000"/>
                  </a:schemeClr>
                </a:solidFill>
                <a:latin typeface="Meiryo UI" pitchFamily="50" charset="-128"/>
                <a:ea typeface="Meiryo UI" pitchFamily="50" charset="-128"/>
                <a:cs typeface="Meiryo UI" pitchFamily="50" charset="-128"/>
              </a:rPr>
              <a:t>’23.11</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lnSpc>
                <a:spcPts val="600"/>
              </a:lnSpc>
              <a:spcBef>
                <a:spcPts val="0"/>
              </a:spcBef>
              <a:buNone/>
              <a:defRPr/>
            </a:pP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400" b="1" kern="0" dirty="0">
                <a:solidFill>
                  <a:schemeClr val="accent5">
                    <a:lumMod val="50000"/>
                  </a:schemeClr>
                </a:solidFill>
                <a:latin typeface="Meiryo UI" pitchFamily="50" charset="-128"/>
                <a:ea typeface="Meiryo UI" pitchFamily="50" charset="-128"/>
                <a:cs typeface="Meiryo UI" pitchFamily="50" charset="-128"/>
              </a:rPr>
              <a:t>②スタートアップ（</a:t>
            </a:r>
            <a:r>
              <a:rPr lang="en-US" altLang="ja-JP" sz="1400" b="1" kern="0" dirty="0">
                <a:solidFill>
                  <a:schemeClr val="accent5">
                    <a:lumMod val="50000"/>
                  </a:schemeClr>
                </a:solidFill>
                <a:latin typeface="Meiryo UI" pitchFamily="50" charset="-128"/>
                <a:ea typeface="Meiryo UI" pitchFamily="50" charset="-128"/>
                <a:cs typeface="Meiryo UI" pitchFamily="50" charset="-128"/>
              </a:rPr>
              <a:t>SU</a:t>
            </a:r>
            <a:r>
              <a:rPr lang="ja-JP" altLang="en-US" sz="1400" b="1" kern="0" dirty="0">
                <a:solidFill>
                  <a:schemeClr val="accent5">
                    <a:lumMod val="50000"/>
                  </a:schemeClr>
                </a:solidFill>
                <a:latin typeface="Meiryo UI" pitchFamily="50" charset="-128"/>
                <a:ea typeface="Meiryo UI" pitchFamily="50" charset="-128"/>
                <a:cs typeface="Meiryo UI" pitchFamily="50" charset="-128"/>
              </a:rPr>
              <a:t>）に対するさらなる投資促進に向けた支援</a:t>
            </a:r>
            <a:endParaRPr lang="en-US" altLang="ja-JP" sz="1400" b="1"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b="1" kern="0" dirty="0">
                <a:solidFill>
                  <a:schemeClr val="accent5">
                    <a:lumMod val="50000"/>
                  </a:schemeClr>
                </a:solidFill>
                <a:latin typeface="Meiryo UI" pitchFamily="50" charset="-128"/>
                <a:ea typeface="Meiryo UI" pitchFamily="50" charset="-128"/>
                <a:cs typeface="Meiryo UI" pitchFamily="50" charset="-128"/>
              </a:rPr>
              <a:t>　</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r>
              <a:rPr lang="en-US" altLang="ja-JP" sz="1200" kern="0" dirty="0">
                <a:solidFill>
                  <a:schemeClr val="accent5">
                    <a:lumMod val="50000"/>
                  </a:schemeClr>
                </a:solidFill>
                <a:latin typeface="Meiryo UI" pitchFamily="50" charset="-128"/>
                <a:ea typeface="Meiryo UI" pitchFamily="50" charset="-128"/>
                <a:cs typeface="Meiryo UI" pitchFamily="50" charset="-128"/>
              </a:rPr>
              <a:t>SU</a:t>
            </a:r>
            <a:r>
              <a:rPr lang="ja-JP" altLang="en-US" sz="1200" kern="0" dirty="0">
                <a:solidFill>
                  <a:schemeClr val="accent5">
                    <a:lumMod val="50000"/>
                  </a:schemeClr>
                </a:solidFill>
                <a:latin typeface="Meiryo UI" pitchFamily="50" charset="-128"/>
                <a:ea typeface="Meiryo UI" pitchFamily="50" charset="-128"/>
                <a:cs typeface="Meiryo UI" pitchFamily="50" charset="-128"/>
              </a:rPr>
              <a:t>イベント・セミナー、アクセラレーションプログラム開催等</a:t>
            </a:r>
            <a:r>
              <a:rPr lang="en-US" altLang="ja-JP" sz="1200" kern="0" dirty="0">
                <a:solidFill>
                  <a:schemeClr val="accent5">
                    <a:lumMod val="50000"/>
                  </a:schemeClr>
                </a:solidFill>
                <a:latin typeface="Meiryo UI" pitchFamily="50" charset="-128"/>
                <a:ea typeface="Meiryo UI" pitchFamily="50" charset="-128"/>
                <a:cs typeface="Meiryo UI" pitchFamily="50" charset="-128"/>
              </a:rPr>
              <a:t>(</a:t>
            </a:r>
            <a:r>
              <a:rPr lang="ja-JP" altLang="en-US" sz="1200" kern="0" dirty="0">
                <a:solidFill>
                  <a:schemeClr val="accent5">
                    <a:lumMod val="50000"/>
                  </a:schemeClr>
                </a:solidFill>
                <a:latin typeface="Meiryo UI" pitchFamily="50" charset="-128"/>
                <a:ea typeface="Meiryo UI" pitchFamily="50" charset="-128"/>
                <a:cs typeface="Meiryo UI" pitchFamily="50" charset="-128"/>
              </a:rPr>
              <a:t>民間多数</a:t>
            </a:r>
            <a:r>
              <a:rPr lang="en-US" altLang="ja-JP" sz="1200" kern="0" dirty="0">
                <a:solidFill>
                  <a:schemeClr val="accent5">
                    <a:lumMod val="50000"/>
                  </a:schemeClr>
                </a:solidFill>
                <a:latin typeface="Meiryo UI" pitchFamily="50" charset="-128"/>
                <a:ea typeface="Meiryo UI" pitchFamily="50" charset="-128"/>
                <a:cs typeface="Meiryo UI" pitchFamily="50" charset="-128"/>
              </a:rPr>
              <a:t>)(</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a:t>
            </a:r>
            <a:r>
              <a:rPr lang="en-US" altLang="ja-JP" sz="1200" u="sng" kern="0" dirty="0">
                <a:solidFill>
                  <a:schemeClr val="accent5">
                    <a:lumMod val="50000"/>
                  </a:schemeClr>
                </a:solidFill>
                <a:latin typeface="Meiryo UI" pitchFamily="50" charset="-128"/>
                <a:ea typeface="Meiryo UI" pitchFamily="50" charset="-128"/>
                <a:cs typeface="Meiryo UI" pitchFamily="50" charset="-128"/>
              </a:rPr>
              <a:t>24</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年度</a:t>
            </a:r>
            <a:r>
              <a:rPr lang="en-US" altLang="ja-JP" sz="1200" u="sng" kern="0" dirty="0">
                <a:solidFill>
                  <a:schemeClr val="accent5">
                    <a:lumMod val="50000"/>
                  </a:schemeClr>
                </a:solidFill>
                <a:latin typeface="Meiryo UI" pitchFamily="50" charset="-128"/>
                <a:ea typeface="Meiryo UI" pitchFamily="50" charset="-128"/>
                <a:cs typeface="Meiryo UI" pitchFamily="50" charset="-128"/>
              </a:rPr>
              <a:t>30</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回以上</a:t>
            </a:r>
            <a:r>
              <a:rPr lang="en-US" altLang="ja-JP" sz="1200" kern="0" dirty="0">
                <a:solidFill>
                  <a:schemeClr val="accent5">
                    <a:lumMod val="50000"/>
                  </a:schemeClr>
                </a:solidFill>
                <a:latin typeface="Meiryo UI" pitchFamily="50" charset="-128"/>
                <a:ea typeface="Meiryo UI" pitchFamily="50" charset="-128"/>
                <a:cs typeface="Meiryo UI" pitchFamily="50" charset="-128"/>
              </a:rPr>
              <a:t>)</a:t>
            </a: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a:t>
            </a:r>
            <a:r>
              <a:rPr lang="en-US" altLang="ja-JP" sz="1200" kern="0" dirty="0">
                <a:solidFill>
                  <a:schemeClr val="accent5">
                    <a:lumMod val="50000"/>
                  </a:schemeClr>
                </a:solidFill>
                <a:latin typeface="Meiryo UI" pitchFamily="50" charset="-128"/>
                <a:ea typeface="Meiryo UI" pitchFamily="50" charset="-128"/>
                <a:cs typeface="Meiryo UI" pitchFamily="50" charset="-128"/>
              </a:rPr>
              <a:t>SU</a:t>
            </a:r>
            <a:r>
              <a:rPr lang="ja-JP" altLang="en-US" sz="1200" kern="0" dirty="0">
                <a:solidFill>
                  <a:schemeClr val="accent5">
                    <a:lumMod val="50000"/>
                  </a:schemeClr>
                </a:solidFill>
                <a:latin typeface="Meiryo UI" pitchFamily="50" charset="-128"/>
                <a:ea typeface="Meiryo UI" pitchFamily="50" charset="-128"/>
                <a:cs typeface="Meiryo UI" pitchFamily="50" charset="-128"/>
              </a:rPr>
              <a:t>支援施設の設置・運営</a:t>
            </a:r>
            <a:r>
              <a:rPr lang="en-US" altLang="ja-JP" sz="1200" kern="0" dirty="0">
                <a:solidFill>
                  <a:schemeClr val="accent5">
                    <a:lumMod val="50000"/>
                  </a:schemeClr>
                </a:solidFill>
                <a:latin typeface="Meiryo UI" pitchFamily="50" charset="-128"/>
                <a:ea typeface="Meiryo UI" pitchFamily="50" charset="-128"/>
                <a:cs typeface="Meiryo UI" pitchFamily="50" charset="-128"/>
              </a:rPr>
              <a:t>(</a:t>
            </a:r>
            <a:r>
              <a:rPr lang="ja-JP" altLang="en-US" sz="1200" kern="0" spc="-150" dirty="0">
                <a:solidFill>
                  <a:schemeClr val="accent5">
                    <a:lumMod val="50000"/>
                  </a:schemeClr>
                </a:solidFill>
                <a:latin typeface="Meiryo UI" pitchFamily="50" charset="-128"/>
                <a:ea typeface="Meiryo UI" pitchFamily="50" charset="-128"/>
                <a:cs typeface="Meiryo UI" pitchFamily="50" charset="-128"/>
              </a:rPr>
              <a:t>大阪信用金庫、</a:t>
            </a:r>
            <a:r>
              <a:rPr lang="ja-JP" altLang="en-US" sz="1200" kern="0" spc="-150" dirty="0">
                <a:solidFill>
                  <a:srgbClr val="002060"/>
                </a:solidFill>
                <a:latin typeface="Meiryo UI" pitchFamily="50" charset="-128"/>
                <a:ea typeface="Meiryo UI" pitchFamily="50" charset="-128"/>
                <a:cs typeface="Meiryo UI" pitchFamily="50" charset="-128"/>
              </a:rPr>
              <a:t>三菱</a:t>
            </a:r>
            <a:r>
              <a:rPr lang="en-US" altLang="ja-JP" sz="1200" kern="0" spc="-150" dirty="0">
                <a:solidFill>
                  <a:srgbClr val="002060"/>
                </a:solidFill>
                <a:latin typeface="Meiryo UI" pitchFamily="50" charset="-128"/>
                <a:ea typeface="Meiryo UI" pitchFamily="50" charset="-128"/>
                <a:cs typeface="Meiryo UI" pitchFamily="50" charset="-128"/>
              </a:rPr>
              <a:t>UFJ</a:t>
            </a:r>
            <a:r>
              <a:rPr lang="ja-JP" altLang="en-US" sz="1200" kern="0" spc="-150" dirty="0">
                <a:solidFill>
                  <a:srgbClr val="002060"/>
                </a:solidFill>
                <a:latin typeface="Meiryo UI" pitchFamily="50" charset="-128"/>
                <a:ea typeface="Meiryo UI" pitchFamily="50" charset="-128"/>
                <a:cs typeface="Meiryo UI" pitchFamily="50" charset="-128"/>
              </a:rPr>
              <a:t>銀行、</a:t>
            </a:r>
            <a:r>
              <a:rPr lang="en-US" altLang="ja-JP" sz="1200" u="sng" kern="0" dirty="0">
                <a:solidFill>
                  <a:srgbClr val="002060"/>
                </a:solidFill>
                <a:latin typeface="Meiryo UI" pitchFamily="50" charset="-128"/>
                <a:ea typeface="Meiryo UI" pitchFamily="50" charset="-128"/>
                <a:cs typeface="Meiryo UI" pitchFamily="50" charset="-128"/>
              </a:rPr>
              <a:t>SBI</a:t>
            </a:r>
            <a:r>
              <a:rPr lang="ja-JP" altLang="en-US" sz="1200" u="sng" kern="0" dirty="0">
                <a:solidFill>
                  <a:srgbClr val="002060"/>
                </a:solidFill>
                <a:latin typeface="Meiryo UI" pitchFamily="50" charset="-128"/>
                <a:ea typeface="Meiryo UI" pitchFamily="50" charset="-128"/>
                <a:cs typeface="Meiryo UI" pitchFamily="50" charset="-128"/>
              </a:rPr>
              <a:t>ホールディングス、オリックス</a:t>
            </a:r>
            <a:r>
              <a:rPr lang="en-US" altLang="ja-JP" sz="1200" kern="0" dirty="0">
                <a:solidFill>
                  <a:srgbClr val="002060"/>
                </a:solidFill>
                <a:latin typeface="Meiryo UI" pitchFamily="50" charset="-128"/>
                <a:ea typeface="Meiryo UI" pitchFamily="50" charset="-128"/>
                <a:cs typeface="Meiryo UI" pitchFamily="50" charset="-128"/>
              </a:rPr>
              <a:t>)</a:t>
            </a: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・大阪</a:t>
            </a:r>
            <a:r>
              <a:rPr lang="en-US" altLang="ja-JP" sz="1200" kern="0" dirty="0">
                <a:solidFill>
                  <a:srgbClr val="002060"/>
                </a:solidFill>
                <a:latin typeface="Meiryo UI" pitchFamily="50" charset="-128"/>
                <a:ea typeface="Meiryo UI" pitchFamily="50" charset="-128"/>
                <a:cs typeface="Meiryo UI" pitchFamily="50" charset="-128"/>
              </a:rPr>
              <a:t>SU</a:t>
            </a:r>
            <a:r>
              <a:rPr lang="ja-JP" altLang="en-US" sz="1200" kern="0" dirty="0">
                <a:solidFill>
                  <a:srgbClr val="002060"/>
                </a:solidFill>
                <a:latin typeface="Meiryo UI" pitchFamily="50" charset="-128"/>
                <a:ea typeface="Meiryo UI" pitchFamily="50" charset="-128"/>
                <a:cs typeface="Meiryo UI" pitchFamily="50" charset="-128"/>
              </a:rPr>
              <a:t>成長支援塾の開催・講師派遣</a:t>
            </a:r>
            <a:r>
              <a:rPr lang="en-US" altLang="ja-JP" sz="1200" kern="0" dirty="0">
                <a:solidFill>
                  <a:srgbClr val="002060"/>
                </a:solidFill>
                <a:latin typeface="Meiryo UI" pitchFamily="50" charset="-128"/>
                <a:ea typeface="Meiryo UI" pitchFamily="50" charset="-128"/>
                <a:cs typeface="Meiryo UI" pitchFamily="50" charset="-128"/>
              </a:rPr>
              <a:t>(</a:t>
            </a:r>
            <a:r>
              <a:rPr lang="ja-JP" altLang="en-US" sz="1200" kern="0" dirty="0">
                <a:solidFill>
                  <a:srgbClr val="002060"/>
                </a:solidFill>
                <a:latin typeface="Meiryo UI" pitchFamily="50" charset="-128"/>
                <a:ea typeface="Meiryo UI" pitchFamily="50" charset="-128"/>
                <a:cs typeface="Meiryo UI" pitchFamily="50" charset="-128"/>
              </a:rPr>
              <a:t>累計</a:t>
            </a:r>
            <a:r>
              <a:rPr lang="en-US" altLang="ja-JP" sz="1200" kern="0" dirty="0">
                <a:solidFill>
                  <a:srgbClr val="002060"/>
                </a:solidFill>
                <a:latin typeface="Meiryo UI" pitchFamily="50" charset="-128"/>
                <a:ea typeface="Meiryo UI" pitchFamily="50" charset="-128"/>
                <a:cs typeface="Meiryo UI" pitchFamily="50" charset="-128"/>
              </a:rPr>
              <a:t>42</a:t>
            </a:r>
            <a:r>
              <a:rPr lang="ja-JP" altLang="en-US" sz="1200" kern="0" dirty="0">
                <a:solidFill>
                  <a:srgbClr val="002060"/>
                </a:solidFill>
                <a:latin typeface="Meiryo UI" pitchFamily="50" charset="-128"/>
                <a:ea typeface="Meiryo UI" pitchFamily="50" charset="-128"/>
                <a:cs typeface="Meiryo UI" pitchFamily="50" charset="-128"/>
              </a:rPr>
              <a:t>社</a:t>
            </a:r>
            <a:r>
              <a:rPr lang="en-US" altLang="ja-JP" sz="1200" kern="0" dirty="0">
                <a:solidFill>
                  <a:srgbClr val="002060"/>
                </a:solidFill>
                <a:latin typeface="Meiryo UI" pitchFamily="50" charset="-128"/>
                <a:ea typeface="Meiryo UI" pitchFamily="50" charset="-128"/>
                <a:cs typeface="Meiryo UI" pitchFamily="50" charset="-128"/>
              </a:rPr>
              <a:t>)(‘23.1~</a:t>
            </a:r>
            <a:r>
              <a:rPr lang="ja-JP" altLang="en-US" sz="1200" kern="0" dirty="0">
                <a:solidFill>
                  <a:srgbClr val="002060"/>
                </a:solidFill>
                <a:latin typeface="Meiryo UI" pitchFamily="50" charset="-128"/>
                <a:ea typeface="Meiryo UI" pitchFamily="50" charset="-128"/>
                <a:cs typeface="Meiryo UI" pitchFamily="50" charset="-128"/>
              </a:rPr>
              <a:t>大阪取引所・民間多数</a:t>
            </a:r>
            <a:r>
              <a:rPr lang="en-US" altLang="ja-JP" sz="1200" kern="0" dirty="0">
                <a:solidFill>
                  <a:srgbClr val="002060"/>
                </a:solidFill>
                <a:latin typeface="Meiryo UI" pitchFamily="50" charset="-128"/>
                <a:ea typeface="Meiryo UI" pitchFamily="50" charset="-128"/>
                <a:cs typeface="Meiryo UI" pitchFamily="50" charset="-128"/>
              </a:rPr>
              <a:t>)</a:t>
            </a:r>
            <a:endParaRPr lang="ja-JP" altLang="en-US"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ja-JP" altLang="en-US" sz="1200" u="sng" kern="0" dirty="0">
                <a:solidFill>
                  <a:srgbClr val="002060"/>
                </a:solidFill>
                <a:latin typeface="Meiryo UI" pitchFamily="50" charset="-128"/>
                <a:ea typeface="Meiryo UI" pitchFamily="50" charset="-128"/>
                <a:cs typeface="Meiryo UI" pitchFamily="50" charset="-128"/>
              </a:rPr>
              <a:t>グローバル規模の</a:t>
            </a:r>
            <a:r>
              <a:rPr lang="en-US" altLang="ja-JP" sz="1200" u="sng" kern="0" dirty="0">
                <a:solidFill>
                  <a:srgbClr val="002060"/>
                </a:solidFill>
                <a:latin typeface="Meiryo UI" pitchFamily="50" charset="-128"/>
                <a:ea typeface="Meiryo UI" pitchFamily="50" charset="-128"/>
                <a:cs typeface="Meiryo UI" pitchFamily="50" charset="-128"/>
              </a:rPr>
              <a:t>SU</a:t>
            </a:r>
            <a:r>
              <a:rPr lang="ja-JP" altLang="en-US" sz="1200" u="sng" kern="0" dirty="0">
                <a:solidFill>
                  <a:srgbClr val="002060"/>
                </a:solidFill>
                <a:latin typeface="Meiryo UI" pitchFamily="50" charset="-128"/>
                <a:ea typeface="Meiryo UI" pitchFamily="50" charset="-128"/>
                <a:cs typeface="Meiryo UI" pitchFamily="50" charset="-128"/>
              </a:rPr>
              <a:t>輩出の支援等に係る府への</a:t>
            </a:r>
            <a:r>
              <a:rPr lang="en-US" altLang="ja-JP" sz="1200" u="sng" kern="0" dirty="0">
                <a:solidFill>
                  <a:srgbClr val="002060"/>
                </a:solidFill>
                <a:latin typeface="Meiryo UI" pitchFamily="50" charset="-128"/>
                <a:ea typeface="Meiryo UI" pitchFamily="50" charset="-128"/>
                <a:cs typeface="Meiryo UI" pitchFamily="50" charset="-128"/>
              </a:rPr>
              <a:t>30</a:t>
            </a:r>
            <a:r>
              <a:rPr lang="ja-JP" altLang="en-US" sz="1200" u="sng" kern="0" dirty="0">
                <a:solidFill>
                  <a:srgbClr val="002060"/>
                </a:solidFill>
                <a:latin typeface="Meiryo UI" pitchFamily="50" charset="-128"/>
                <a:ea typeface="Meiryo UI" pitchFamily="50" charset="-128"/>
                <a:cs typeface="Meiryo UI" pitchFamily="50" charset="-128"/>
              </a:rPr>
              <a:t>億円寄附予定</a:t>
            </a:r>
            <a:r>
              <a:rPr lang="en-US" altLang="ja-JP" sz="1200" u="sng" kern="0" dirty="0">
                <a:solidFill>
                  <a:srgbClr val="002060"/>
                </a:solidFill>
                <a:latin typeface="Meiryo UI" pitchFamily="50" charset="-128"/>
                <a:ea typeface="Meiryo UI" pitchFamily="50" charset="-128"/>
                <a:cs typeface="Meiryo UI" pitchFamily="50" charset="-128"/>
              </a:rPr>
              <a:t>(</a:t>
            </a:r>
            <a:r>
              <a:rPr lang="ja-JP" altLang="en-US" sz="1200" u="sng" kern="0" dirty="0">
                <a:solidFill>
                  <a:srgbClr val="002060"/>
                </a:solidFill>
                <a:latin typeface="Meiryo UI" pitchFamily="50" charset="-128"/>
                <a:ea typeface="Meiryo UI" pitchFamily="50" charset="-128"/>
                <a:cs typeface="Meiryo UI" pitchFamily="50" charset="-128"/>
              </a:rPr>
              <a:t>三菱</a:t>
            </a:r>
            <a:r>
              <a:rPr lang="en-US" altLang="ja-JP" sz="1200" u="sng" kern="0" dirty="0">
                <a:solidFill>
                  <a:srgbClr val="002060"/>
                </a:solidFill>
                <a:latin typeface="Meiryo UI" pitchFamily="50" charset="-128"/>
                <a:ea typeface="Meiryo UI" pitchFamily="50" charset="-128"/>
                <a:cs typeface="Meiryo UI" pitchFamily="50" charset="-128"/>
              </a:rPr>
              <a:t>UFJ</a:t>
            </a:r>
            <a:r>
              <a:rPr lang="ja-JP" altLang="en-US" sz="1200" u="sng" kern="0" dirty="0">
                <a:solidFill>
                  <a:srgbClr val="002060"/>
                </a:solidFill>
                <a:latin typeface="Meiryo UI" pitchFamily="50" charset="-128"/>
                <a:ea typeface="Meiryo UI" pitchFamily="50" charset="-128"/>
                <a:cs typeface="Meiryo UI" pitchFamily="50" charset="-128"/>
              </a:rPr>
              <a:t>銀行</a:t>
            </a:r>
            <a:r>
              <a:rPr lang="en-US" altLang="ja-JP" sz="1200" u="sng" kern="0" dirty="0">
                <a:solidFill>
                  <a:srgbClr val="002060"/>
                </a:solidFill>
                <a:latin typeface="Meiryo UI" pitchFamily="50" charset="-128"/>
                <a:ea typeface="Meiryo UI" pitchFamily="50" charset="-128"/>
                <a:cs typeface="Meiryo UI" pitchFamily="50" charset="-128"/>
              </a:rPr>
              <a:t>)</a:t>
            </a: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ja-JP" altLang="en-US" sz="1200" u="sng" kern="0" dirty="0">
                <a:solidFill>
                  <a:srgbClr val="002060"/>
                </a:solidFill>
                <a:latin typeface="Meiryo UI" pitchFamily="50" charset="-128"/>
                <a:ea typeface="Meiryo UI" pitchFamily="50" charset="-128"/>
                <a:cs typeface="Meiryo UI" pitchFamily="50" charset="-128"/>
              </a:rPr>
              <a:t>レイターステージ向けベンチャー投資ファンドへ出資（</a:t>
            </a:r>
            <a:r>
              <a:rPr lang="en-US" altLang="ja-JP" sz="1200" u="sng" kern="0" dirty="0">
                <a:solidFill>
                  <a:srgbClr val="002060"/>
                </a:solidFill>
                <a:latin typeface="Meiryo UI" pitchFamily="50" charset="-128"/>
                <a:ea typeface="Meiryo UI" pitchFamily="50" charset="-128"/>
                <a:cs typeface="Meiryo UI" pitchFamily="50" charset="-128"/>
              </a:rPr>
              <a:t>’24.11~</a:t>
            </a:r>
            <a:r>
              <a:rPr lang="ja-JP" altLang="en-US" sz="1200" u="sng" kern="0" dirty="0">
                <a:solidFill>
                  <a:srgbClr val="002060"/>
                </a:solidFill>
                <a:latin typeface="Meiryo UI" pitchFamily="50" charset="-128"/>
                <a:ea typeface="Meiryo UI" pitchFamily="50" charset="-128"/>
                <a:cs typeface="Meiryo UI" pitchFamily="50" charset="-128"/>
              </a:rPr>
              <a:t>りそな銀行）</a:t>
            </a: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・大阪</a:t>
            </a:r>
            <a:r>
              <a:rPr lang="en-US" altLang="ja-JP" sz="1200" kern="0" dirty="0">
                <a:solidFill>
                  <a:srgbClr val="002060"/>
                </a:solidFill>
                <a:latin typeface="Meiryo UI" pitchFamily="50" charset="-128"/>
                <a:ea typeface="Meiryo UI" pitchFamily="50" charset="-128"/>
                <a:cs typeface="Meiryo UI" pitchFamily="50" charset="-128"/>
              </a:rPr>
              <a:t>IPO</a:t>
            </a:r>
            <a:r>
              <a:rPr lang="ja-JP" altLang="en-US" sz="1200" kern="0" dirty="0">
                <a:solidFill>
                  <a:srgbClr val="002060"/>
                </a:solidFill>
                <a:latin typeface="Meiryo UI" pitchFamily="50" charset="-128"/>
                <a:ea typeface="Meiryo UI" pitchFamily="50" charset="-128"/>
                <a:cs typeface="Meiryo UI" pitchFamily="50" charset="-128"/>
              </a:rPr>
              <a:t>センターの設置・上場支援</a:t>
            </a:r>
            <a:r>
              <a:rPr lang="en-US" altLang="ja-JP" sz="1200" kern="0" dirty="0">
                <a:solidFill>
                  <a:srgbClr val="002060"/>
                </a:solidFill>
                <a:latin typeface="Meiryo UI" pitchFamily="50" charset="-128"/>
                <a:ea typeface="Meiryo UI" pitchFamily="50" charset="-128"/>
                <a:cs typeface="Meiryo UI" pitchFamily="50" charset="-128"/>
              </a:rPr>
              <a:t>(</a:t>
            </a:r>
            <a:r>
              <a:rPr lang="en-US" altLang="ja-JP" sz="1200" u="sng" kern="0" dirty="0">
                <a:solidFill>
                  <a:srgbClr val="002060"/>
                </a:solidFill>
                <a:latin typeface="Meiryo UI" pitchFamily="50" charset="-128"/>
                <a:ea typeface="Meiryo UI" pitchFamily="50" charset="-128"/>
                <a:cs typeface="Meiryo UI" pitchFamily="50" charset="-128"/>
              </a:rPr>
              <a:t>‘24IPO</a:t>
            </a:r>
            <a:r>
              <a:rPr lang="ja-JP" altLang="en-US" sz="1200" u="sng" kern="0" dirty="0">
                <a:solidFill>
                  <a:srgbClr val="002060"/>
                </a:solidFill>
                <a:latin typeface="Meiryo UI" pitchFamily="50" charset="-128"/>
                <a:ea typeface="Meiryo UI" pitchFamily="50" charset="-128"/>
                <a:cs typeface="Meiryo UI" pitchFamily="50" charset="-128"/>
              </a:rPr>
              <a:t>実績</a:t>
            </a:r>
            <a:r>
              <a:rPr lang="en-US" altLang="ja-JP" sz="1200" u="sng" kern="0" dirty="0">
                <a:solidFill>
                  <a:srgbClr val="002060"/>
                </a:solidFill>
                <a:latin typeface="Meiryo UI" pitchFamily="50" charset="-128"/>
                <a:ea typeface="Meiryo UI" pitchFamily="50" charset="-128"/>
                <a:cs typeface="Meiryo UI" pitchFamily="50" charset="-128"/>
              </a:rPr>
              <a:t>:</a:t>
            </a:r>
            <a:r>
              <a:rPr lang="ja-JP" altLang="en-US" sz="1200" u="sng" kern="0" dirty="0">
                <a:solidFill>
                  <a:srgbClr val="002060"/>
                </a:solidFill>
                <a:latin typeface="Meiryo UI" pitchFamily="50" charset="-128"/>
                <a:ea typeface="Meiryo UI" pitchFamily="50" charset="-128"/>
                <a:cs typeface="Meiryo UI" pitchFamily="50" charset="-128"/>
              </a:rPr>
              <a:t>関西企業</a:t>
            </a:r>
            <a:r>
              <a:rPr lang="en-US" altLang="ja-JP" sz="1200" u="sng" kern="0" dirty="0">
                <a:solidFill>
                  <a:srgbClr val="002060"/>
                </a:solidFill>
                <a:latin typeface="Meiryo UI" pitchFamily="50" charset="-128"/>
                <a:ea typeface="Meiryo UI" pitchFamily="50" charset="-128"/>
                <a:cs typeface="Meiryo UI" pitchFamily="50" charset="-128"/>
              </a:rPr>
              <a:t>12</a:t>
            </a:r>
            <a:r>
              <a:rPr lang="ja-JP" altLang="en-US" sz="1200" u="sng" kern="0" dirty="0">
                <a:solidFill>
                  <a:srgbClr val="002060"/>
                </a:solidFill>
                <a:latin typeface="Meiryo UI" pitchFamily="50" charset="-128"/>
                <a:ea typeface="Meiryo UI" pitchFamily="50" charset="-128"/>
                <a:cs typeface="Meiryo UI" pitchFamily="50" charset="-128"/>
              </a:rPr>
              <a:t>社</a:t>
            </a:r>
            <a:r>
              <a:rPr lang="en-US" altLang="ja-JP" sz="1200" kern="0" dirty="0">
                <a:solidFill>
                  <a:srgbClr val="002060"/>
                </a:solidFill>
                <a:latin typeface="Meiryo UI" pitchFamily="50" charset="-128"/>
                <a:ea typeface="Meiryo UI" pitchFamily="50" charset="-128"/>
                <a:cs typeface="Meiryo UI" pitchFamily="50" charset="-128"/>
              </a:rPr>
              <a:t>)(‘22.4</a:t>
            </a:r>
            <a:r>
              <a:rPr lang="ja-JP" altLang="en-US" sz="1200" kern="0" dirty="0">
                <a:solidFill>
                  <a:srgbClr val="002060"/>
                </a:solidFill>
                <a:latin typeface="Meiryo UI" pitchFamily="50" charset="-128"/>
                <a:ea typeface="Meiryo UI" pitchFamily="50" charset="-128"/>
                <a:cs typeface="Meiryo UI" pitchFamily="50" charset="-128"/>
              </a:rPr>
              <a:t>大阪取引所</a:t>
            </a:r>
            <a:r>
              <a:rPr lang="en-US" altLang="ja-JP" sz="1200" kern="0" dirty="0">
                <a:solidFill>
                  <a:srgbClr val="002060"/>
                </a:solidFill>
                <a:latin typeface="Meiryo UI" pitchFamily="50" charset="-128"/>
                <a:ea typeface="Meiryo UI" pitchFamily="50" charset="-128"/>
                <a:cs typeface="Meiryo UI" pitchFamily="50" charset="-128"/>
              </a:rPr>
              <a:t>)</a:t>
            </a:r>
            <a:endParaRPr lang="ja-JP" altLang="en-US" sz="1200" kern="0" dirty="0">
              <a:solidFill>
                <a:srgbClr val="002060"/>
              </a:solidFill>
              <a:latin typeface="Meiryo UI" pitchFamily="50" charset="-128"/>
              <a:ea typeface="Meiryo UI" pitchFamily="50" charset="-128"/>
              <a:cs typeface="Meiryo UI" pitchFamily="50" charset="-128"/>
            </a:endParaRPr>
          </a:p>
        </p:txBody>
      </p:sp>
      <p:sp>
        <p:nvSpPr>
          <p:cNvPr id="24" name="角丸四角形 25">
            <a:extLst>
              <a:ext uri="{FF2B5EF4-FFF2-40B4-BE49-F238E27FC236}">
                <a16:creationId xmlns:a16="http://schemas.microsoft.com/office/drawing/2014/main" id="{3EB56FF0-A03F-4AB4-94C0-2BF2F1BBC490}"/>
              </a:ext>
            </a:extLst>
          </p:cNvPr>
          <p:cNvSpPr/>
          <p:nvPr/>
        </p:nvSpPr>
        <p:spPr>
          <a:xfrm>
            <a:off x="6117956" y="4270342"/>
            <a:ext cx="5871508" cy="2587658"/>
          </a:xfrm>
          <a:prstGeom prst="roundRect">
            <a:avLst>
              <a:gd name="adj" fmla="val 5965"/>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5">
            <a:extLst>
              <a:ext uri="{FF2B5EF4-FFF2-40B4-BE49-F238E27FC236}">
                <a16:creationId xmlns:a16="http://schemas.microsoft.com/office/drawing/2014/main" id="{75B1B49D-E012-4099-9162-A97194F72C75}"/>
              </a:ext>
            </a:extLst>
          </p:cNvPr>
          <p:cNvSpPr/>
          <p:nvPr/>
        </p:nvSpPr>
        <p:spPr>
          <a:xfrm>
            <a:off x="132099" y="4750206"/>
            <a:ext cx="5941946" cy="2107794"/>
          </a:xfrm>
          <a:prstGeom prst="roundRect">
            <a:avLst>
              <a:gd name="adj" fmla="val 7158"/>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8452B8B-3E55-4874-84DC-CE563100D612}"/>
              </a:ext>
            </a:extLst>
          </p:cNvPr>
          <p:cNvSpPr txBox="1"/>
          <p:nvPr/>
        </p:nvSpPr>
        <p:spPr>
          <a:xfrm>
            <a:off x="0" y="1"/>
            <a:ext cx="12191998" cy="461665"/>
          </a:xfrm>
          <a:prstGeom prst="rect">
            <a:avLst/>
          </a:prstGeom>
          <a:solidFill>
            <a:schemeClr val="accent1">
              <a:lumMod val="50000"/>
            </a:schemeClr>
          </a:solidFill>
        </p:spPr>
        <p:txBody>
          <a:bodyPr wrap="square" rtlCol="0">
            <a:spAutoFit/>
          </a:bodyPr>
          <a:lstStyle/>
          <a:p>
            <a:pPr algn="ctr">
              <a:spcBef>
                <a:spcPts val="600"/>
              </a:spcBef>
              <a:spcAft>
                <a:spcPts val="600"/>
              </a:spcAft>
            </a:pPr>
            <a:r>
              <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rPr>
              <a:t>5. </a:t>
            </a:r>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アクションプランの進捗状況</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コンテンツ プレースホルダー 2">
            <a:extLst>
              <a:ext uri="{FF2B5EF4-FFF2-40B4-BE49-F238E27FC236}">
                <a16:creationId xmlns:a16="http://schemas.microsoft.com/office/drawing/2014/main" id="{897D2CEF-C0F9-465F-B483-94486163F3E2}"/>
              </a:ext>
            </a:extLst>
          </p:cNvPr>
          <p:cNvSpPr txBox="1">
            <a:spLocks/>
          </p:cNvSpPr>
          <p:nvPr/>
        </p:nvSpPr>
        <p:spPr>
          <a:xfrm>
            <a:off x="633735" y="556970"/>
            <a:ext cx="10914693" cy="500170"/>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dirty="0">
                <a:latin typeface="UD デジタル 教科書体 NK-R" panose="02020400000000000000" pitchFamily="18" charset="-128"/>
                <a:ea typeface="UD デジタル 教科書体 NK-R" panose="02020400000000000000" pitchFamily="18" charset="-128"/>
              </a:rPr>
              <a:t>アジア・世界の活力を呼び込み「金融をテコに発展するグローバル都市」</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25" name="テキスト ボックス 24">
            <a:extLst>
              <a:ext uri="{FF2B5EF4-FFF2-40B4-BE49-F238E27FC236}">
                <a16:creationId xmlns:a16="http://schemas.microsoft.com/office/drawing/2014/main" id="{129A4C52-5DD0-435A-A76D-542DCD4A85E0}"/>
              </a:ext>
            </a:extLst>
          </p:cNvPr>
          <p:cNvSpPr txBox="1"/>
          <p:nvPr/>
        </p:nvSpPr>
        <p:spPr>
          <a:xfrm>
            <a:off x="202536" y="4668873"/>
            <a:ext cx="5801071" cy="1644937"/>
          </a:xfrm>
          <a:prstGeom prst="rect">
            <a:avLst/>
          </a:prstGeom>
          <a:noFill/>
          <a:ln>
            <a:noFill/>
          </a:ln>
        </p:spPr>
        <p:txBody>
          <a:bodyPr wrap="square" lIns="0" tIns="0" rIns="0" bIns="0" rtlCol="0">
            <a:spAutoFit/>
          </a:bodyPr>
          <a:lstStyle/>
          <a:p>
            <a:pPr>
              <a:lnSpc>
                <a:spcPts val="200"/>
              </a:lnSpc>
              <a:spcBef>
                <a:spcPts val="600"/>
              </a:spcBef>
            </a:pPr>
            <a:endParaRPr lang="en-US" altLang="ja-JP" sz="1600" b="1" dirty="0">
              <a:latin typeface="UD デジタル 教科書体 NK-R" panose="02020400000000000000" pitchFamily="18" charset="-128"/>
              <a:ea typeface="UD デジタル 教科書体 NK-R" panose="02020400000000000000" pitchFamily="18" charset="-128"/>
            </a:endParaRPr>
          </a:p>
          <a:p>
            <a:pPr>
              <a:lnSpc>
                <a:spcPts val="1500"/>
              </a:lnSpc>
              <a:spcBef>
                <a:spcPts val="600"/>
              </a:spcBef>
            </a:pPr>
            <a:r>
              <a:rPr lang="ja-JP" altLang="en-US" sz="1600" b="1" dirty="0">
                <a:latin typeface="UD デジタル 教科書体 NK-R" panose="02020400000000000000" pitchFamily="18" charset="-128"/>
                <a:ea typeface="UD デジタル 教科書体 NK-R" panose="02020400000000000000" pitchFamily="18" charset="-128"/>
              </a:rPr>
              <a:t>＜進捗点検＞</a:t>
            </a:r>
            <a:br>
              <a:rPr lang="en-US" altLang="ja-JP" sz="1600" b="1"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社会実験・実装プロジェクトの支援や国内外への</a:t>
            </a:r>
            <a:r>
              <a:rPr lang="en-US" altLang="ja-JP" sz="1400" dirty="0">
                <a:latin typeface="UD デジタル 教科書体 NK-R" panose="02020400000000000000" pitchFamily="18" charset="-128"/>
                <a:ea typeface="UD デジタル 教科書体 NK-R" panose="02020400000000000000" pitchFamily="18" charset="-128"/>
              </a:rPr>
              <a:t>PR</a:t>
            </a:r>
            <a:r>
              <a:rPr lang="ja-JP" altLang="en-US" sz="1400" dirty="0">
                <a:latin typeface="UD デジタル 教科書体 NK-R" panose="02020400000000000000" pitchFamily="18" charset="-128"/>
                <a:ea typeface="UD デジタル 教科書体 NK-R" panose="02020400000000000000" pitchFamily="18" charset="-128"/>
              </a:rPr>
              <a:t>が行われている。</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u="sng" dirty="0">
                <a:latin typeface="UD デジタル 教科書体 NK-R" panose="02020400000000000000" pitchFamily="18" charset="-128"/>
                <a:ea typeface="UD デジタル 教科書体 NK-R" panose="02020400000000000000" pitchFamily="18" charset="-128"/>
              </a:rPr>
              <a:t>こうしたプロジェクトの資金需要について公的支援で十分か検証が必要。</a:t>
            </a:r>
            <a:br>
              <a:rPr lang="en-US" altLang="ja-JP" sz="1400" u="sng" dirty="0">
                <a:latin typeface="UD デジタル 教科書体 NK-R" panose="02020400000000000000" pitchFamily="18" charset="-128"/>
                <a:ea typeface="UD デジタル 教科書体 NK-R" panose="02020400000000000000" pitchFamily="18" charset="-128"/>
              </a:rPr>
            </a:br>
            <a:r>
              <a:rPr lang="ja-JP" altLang="en-US" sz="1400" b="1" dirty="0">
                <a:latin typeface="UD デジタル 教科書体 NK-R" panose="02020400000000000000" pitchFamily="18" charset="-128"/>
                <a:ea typeface="UD デジタル 教科書体 NK-R" panose="02020400000000000000" pitchFamily="18" charset="-128"/>
              </a:rPr>
              <a:t>・　</a:t>
            </a:r>
            <a:r>
              <a:rPr lang="ja-JP" altLang="en-US" sz="1400" u="sng" dirty="0">
                <a:latin typeface="UD デジタル 教科書体 NK-R" panose="02020400000000000000" pitchFamily="18" charset="-128"/>
                <a:ea typeface="UD デジタル 教科書体 NK-R" panose="02020400000000000000" pitchFamily="18" charset="-128"/>
              </a:rPr>
              <a:t>成長が見込めるプロジェクトを絞り込み、リソースを集中させる</a:t>
            </a:r>
            <a:r>
              <a:rPr lang="ja-JP" altLang="en-US" sz="1400" dirty="0">
                <a:latin typeface="UD デジタル 教科書体 NK-R" panose="02020400000000000000" pitchFamily="18" charset="-128"/>
                <a:ea typeface="UD デジタル 教科書体 NK-R" panose="02020400000000000000" pitchFamily="18" charset="-128"/>
              </a:rPr>
              <a:t>など、支援</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の方法について検討が必要。</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b="1"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u="sng" spc="-150" dirty="0">
                <a:latin typeface="UD デジタル 教科書体 NK-R" panose="02020400000000000000" pitchFamily="18" charset="-128"/>
                <a:ea typeface="UD デジタル 教科書体 NK-R" panose="02020400000000000000" pitchFamily="18" charset="-128"/>
              </a:rPr>
              <a:t>大阪・関西の経済活性化を意識して、官民が連携した金融面からの産業育成</a:t>
            </a:r>
            <a:r>
              <a:rPr lang="ja-JP" altLang="en-US" sz="1400" spc="-150" dirty="0">
                <a:latin typeface="UD デジタル 教科書体 NK-R" panose="02020400000000000000" pitchFamily="18" charset="-128"/>
                <a:ea typeface="UD デジタル 教科書体 NK-R" panose="02020400000000000000" pitchFamily="18" charset="-128"/>
              </a:rPr>
              <a:t>が重要。</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b="1" dirty="0">
                <a:latin typeface="UD デジタル 教科書体 NK-R" panose="02020400000000000000" pitchFamily="18" charset="-128"/>
                <a:ea typeface="UD デジタル 教科書体 NK-R" panose="02020400000000000000" pitchFamily="18" charset="-128"/>
              </a:rPr>
              <a:t>・　</a:t>
            </a:r>
            <a:r>
              <a:rPr lang="ja-JP" altLang="en-US" sz="1400" spc="-150" dirty="0">
                <a:latin typeface="UD デジタル 教科書体 NK-R" panose="02020400000000000000" pitchFamily="18" charset="-128"/>
                <a:ea typeface="UD デジタル 教科書体 NK-R" panose="02020400000000000000" pitchFamily="18" charset="-128"/>
              </a:rPr>
              <a:t>万博会場内でのキャッシュレス決済を運営する仕組みを構築したが、</a:t>
            </a:r>
            <a:r>
              <a:rPr lang="ja-JP" altLang="en-US" sz="1400" u="sng" spc="-150" dirty="0">
                <a:latin typeface="UD デジタル 教科書体 NK-R" panose="02020400000000000000" pitchFamily="18" charset="-128"/>
                <a:ea typeface="UD デジタル 教科書体 NK-R" panose="02020400000000000000" pitchFamily="18" charset="-128"/>
              </a:rPr>
              <a:t>その後の活用</a:t>
            </a:r>
            <a:br>
              <a:rPr lang="en-US" altLang="ja-JP" sz="1400" u="sng" spc="-150" dirty="0">
                <a:latin typeface="UD デジタル 教科書体 NK-R" panose="02020400000000000000" pitchFamily="18" charset="-128"/>
                <a:ea typeface="UD デジタル 教科書体 NK-R" panose="02020400000000000000" pitchFamily="18" charset="-128"/>
              </a:rPr>
            </a:br>
            <a:r>
              <a:rPr lang="ja-JP" altLang="en-US" sz="1400" spc="-150" dirty="0">
                <a:latin typeface="UD デジタル 教科書体 NK-R" panose="02020400000000000000" pitchFamily="18" charset="-128"/>
                <a:ea typeface="UD デジタル 教科書体 NK-R" panose="02020400000000000000" pitchFamily="18" charset="-128"/>
              </a:rPr>
              <a:t>　　　</a:t>
            </a:r>
            <a:r>
              <a:rPr lang="ja-JP" altLang="en-US" sz="1400" u="sng" spc="-150" dirty="0">
                <a:latin typeface="UD デジタル 教科書体 NK-R" panose="02020400000000000000" pitchFamily="18" charset="-128"/>
                <a:ea typeface="UD デジタル 教科書体 NK-R" panose="02020400000000000000" pitchFamily="18" charset="-128"/>
              </a:rPr>
              <a:t>方法について、</a:t>
            </a:r>
            <a:r>
              <a:rPr lang="ja-JP" altLang="en-US" sz="1400" u="sng" dirty="0">
                <a:latin typeface="UD デジタル 教科書体 NK-R" panose="02020400000000000000" pitchFamily="18" charset="-128"/>
                <a:ea typeface="UD デジタル 教科書体 NK-R" panose="02020400000000000000" pitchFamily="18" charset="-128"/>
              </a:rPr>
              <a:t>外国人が使えるデジタル通貨の可能性も含めて検討が必要</a:t>
            </a:r>
            <a:r>
              <a:rPr lang="ja-JP" altLang="en-US" sz="1400" spc="-150" dirty="0">
                <a:latin typeface="UD デジタル 教科書体 NK-R" panose="02020400000000000000" pitchFamily="18" charset="-128"/>
                <a:ea typeface="UD デジタル 教科書体 NK-R" panose="02020400000000000000" pitchFamily="18" charset="-128"/>
              </a:rPr>
              <a:t>。</a:t>
            </a:r>
            <a:endParaRPr lang="en-US" altLang="ja-JP" sz="1400" spc="-150" dirty="0">
              <a:latin typeface="UD デジタル 教科書体 NK-R" panose="02020400000000000000" pitchFamily="18" charset="-128"/>
              <a:ea typeface="UD デジタル 教科書体 NK-R" panose="02020400000000000000" pitchFamily="18" charset="-128"/>
            </a:endParaRPr>
          </a:p>
        </p:txBody>
      </p:sp>
      <p:sp>
        <p:nvSpPr>
          <p:cNvPr id="26" name="テキスト ボックス 25">
            <a:extLst>
              <a:ext uri="{FF2B5EF4-FFF2-40B4-BE49-F238E27FC236}">
                <a16:creationId xmlns:a16="http://schemas.microsoft.com/office/drawing/2014/main" id="{4F1A7418-53BD-48D5-8567-1AEF86025356}"/>
              </a:ext>
            </a:extLst>
          </p:cNvPr>
          <p:cNvSpPr txBox="1"/>
          <p:nvPr/>
        </p:nvSpPr>
        <p:spPr>
          <a:xfrm>
            <a:off x="6225010" y="4389608"/>
            <a:ext cx="5758738" cy="1349985"/>
          </a:xfrm>
          <a:prstGeom prst="rect">
            <a:avLst/>
          </a:prstGeom>
          <a:noFill/>
          <a:ln>
            <a:noFill/>
          </a:ln>
        </p:spPr>
        <p:txBody>
          <a:bodyPr wrap="square" lIns="0" tIns="0" rIns="0" bIns="0" rtlCol="0">
            <a:spAutoFit/>
          </a:bodyPr>
          <a:lstStyle/>
          <a:p>
            <a:pPr>
              <a:lnSpc>
                <a:spcPts val="1500"/>
              </a:lnSpc>
              <a:spcBef>
                <a:spcPts val="600"/>
              </a:spcBef>
            </a:pPr>
            <a:r>
              <a:rPr lang="ja-JP" altLang="en-US" sz="1500" b="1" dirty="0">
                <a:latin typeface="UD デジタル 教科書体 NK-R" panose="02020400000000000000" pitchFamily="18" charset="-128"/>
                <a:ea typeface="UD デジタル 教科書体 NK-R" panose="02020400000000000000" pitchFamily="18" charset="-128"/>
              </a:rPr>
              <a:t>＜進捗点検＞</a:t>
            </a:r>
            <a:br>
              <a:rPr lang="en-US" altLang="ja-JP" sz="1500" b="1" dirty="0">
                <a:latin typeface="UD デジタル 教科書体 NK-R" panose="02020400000000000000" pitchFamily="18" charset="-128"/>
                <a:ea typeface="UD デジタル 教科書体 NK-R" panose="02020400000000000000" pitchFamily="18" charset="-128"/>
              </a:rPr>
            </a:br>
            <a:r>
              <a:rPr lang="ja-JP" altLang="en-US" sz="1400" b="1"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金融系外国企業等２</a:t>
            </a:r>
            <a:r>
              <a:rPr lang="en-US" altLang="ja-JP" sz="1400" dirty="0">
                <a:latin typeface="UD デジタル 教科書体 NK-R" panose="02020400000000000000" pitchFamily="18" charset="-128"/>
                <a:ea typeface="UD デジタル 教科書体 NK-R" panose="02020400000000000000" pitchFamily="18" charset="-128"/>
              </a:rPr>
              <a:t>4</a:t>
            </a:r>
            <a:r>
              <a:rPr lang="ja-JP" altLang="en-US" sz="1400" dirty="0">
                <a:latin typeface="UD デジタル 教科書体 NK-R" panose="02020400000000000000" pitchFamily="18" charset="-128"/>
                <a:ea typeface="UD デジタル 教科書体 NK-R" panose="02020400000000000000" pitchFamily="18" charset="-128"/>
              </a:rPr>
              <a:t>社（目標</a:t>
            </a:r>
            <a:r>
              <a:rPr lang="en-US" altLang="ja-JP" sz="1400" dirty="0">
                <a:latin typeface="UD デジタル 教科書体 NK-R" panose="02020400000000000000" pitchFamily="18" charset="-128"/>
                <a:ea typeface="UD デジタル 教科書体 NK-R" panose="02020400000000000000" pitchFamily="18" charset="-128"/>
              </a:rPr>
              <a:t>:’25</a:t>
            </a:r>
            <a:r>
              <a:rPr lang="ja-JP" altLang="en-US" sz="1400" dirty="0">
                <a:latin typeface="UD デジタル 教科書体 NK-R" panose="02020400000000000000" pitchFamily="18" charset="-128"/>
                <a:ea typeface="UD デジタル 教科書体 NK-R" panose="02020400000000000000" pitchFamily="18" charset="-128"/>
              </a:rPr>
              <a:t>年度まで</a:t>
            </a:r>
            <a:r>
              <a:rPr lang="en-US" altLang="ja-JP" sz="1400" dirty="0">
                <a:latin typeface="UD デジタル 教科書体 NK-R" panose="02020400000000000000" pitchFamily="18" charset="-128"/>
                <a:ea typeface="UD デジタル 教科書体 NK-R" panose="02020400000000000000" pitchFamily="18" charset="-128"/>
              </a:rPr>
              <a:t>30</a:t>
            </a:r>
            <a:r>
              <a:rPr lang="ja-JP" altLang="en-US" sz="1400" dirty="0">
                <a:latin typeface="UD デジタル 教科書体 NK-R" panose="02020400000000000000" pitchFamily="18" charset="-128"/>
                <a:ea typeface="UD デジタル 教科書体 NK-R" panose="02020400000000000000" pitchFamily="18" charset="-128"/>
              </a:rPr>
              <a:t>社）の進出が実現。</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spc="-150" dirty="0">
                <a:latin typeface="UD デジタル 教科書体 NK-R" panose="02020400000000000000" pitchFamily="18" charset="-128"/>
                <a:ea typeface="UD デジタル 教科書体 NK-R" panose="02020400000000000000" pitchFamily="18" charset="-128"/>
              </a:rPr>
              <a:t>内訳は、外資系企業</a:t>
            </a:r>
            <a:r>
              <a:rPr lang="en-US" altLang="ja-JP" sz="1400" spc="-150" dirty="0">
                <a:latin typeface="UD デジタル 教科書体 NK-R" panose="02020400000000000000" pitchFamily="18" charset="-128"/>
                <a:ea typeface="UD デジタル 教科書体 NK-R" panose="02020400000000000000" pitchFamily="18" charset="-128"/>
              </a:rPr>
              <a:t>9</a:t>
            </a:r>
            <a:r>
              <a:rPr lang="ja-JP" altLang="en-US" sz="1400" spc="-150" dirty="0">
                <a:latin typeface="UD デジタル 教科書体 NK-R" panose="02020400000000000000" pitchFamily="18" charset="-128"/>
                <a:ea typeface="UD デジタル 教科書体 NK-R" panose="02020400000000000000" pitchFamily="18" charset="-128"/>
              </a:rPr>
              <a:t>社</a:t>
            </a:r>
            <a:r>
              <a:rPr lang="en-US" altLang="ja-JP" sz="1400" spc="-150" dirty="0">
                <a:latin typeface="UD デジタル 教科書体 NK-R" panose="02020400000000000000" pitchFamily="18" charset="-128"/>
                <a:ea typeface="UD デジタル 教科書体 NK-R" panose="02020400000000000000" pitchFamily="18" charset="-128"/>
              </a:rPr>
              <a:t>(</a:t>
            </a:r>
            <a:r>
              <a:rPr lang="ja-JP" altLang="en-US" sz="1400" spc="-150" dirty="0">
                <a:latin typeface="UD デジタル 教科書体 NK-R" panose="02020400000000000000" pitchFamily="18" charset="-128"/>
                <a:ea typeface="UD デジタル 教科書体 NK-R" panose="02020400000000000000" pitchFamily="18" charset="-128"/>
              </a:rPr>
              <a:t>約</a:t>
            </a:r>
            <a:r>
              <a:rPr lang="en-US" altLang="ja-JP" sz="1400" spc="-150" dirty="0">
                <a:latin typeface="UD デジタル 教科書体 NK-R" panose="02020400000000000000" pitchFamily="18" charset="-128"/>
                <a:ea typeface="UD デジタル 教科書体 NK-R" panose="02020400000000000000" pitchFamily="18" charset="-128"/>
              </a:rPr>
              <a:t>4</a:t>
            </a:r>
            <a:r>
              <a:rPr lang="ja-JP" altLang="en-US" sz="1400" spc="-150" dirty="0">
                <a:latin typeface="UD デジタル 教科書体 NK-R" panose="02020400000000000000" pitchFamily="18" charset="-128"/>
                <a:ea typeface="UD デジタル 教科書体 NK-R" panose="02020400000000000000" pitchFamily="18" charset="-128"/>
              </a:rPr>
              <a:t>割</a:t>
            </a:r>
            <a:r>
              <a:rPr lang="en-US" altLang="ja-JP" sz="1400" spc="-150" dirty="0">
                <a:latin typeface="UD デジタル 教科書体 NK-R" panose="02020400000000000000" pitchFamily="18" charset="-128"/>
                <a:ea typeface="UD デジタル 教科書体 NK-R" panose="02020400000000000000" pitchFamily="18" charset="-128"/>
              </a:rPr>
              <a:t>)</a:t>
            </a:r>
            <a:r>
              <a:rPr lang="ja-JP" altLang="en-US" sz="1400" spc="-150" dirty="0">
                <a:latin typeface="UD デジタル 教科書体 NK-R" panose="02020400000000000000" pitchFamily="18" charset="-128"/>
                <a:ea typeface="UD デジタル 教科書体 NK-R" panose="02020400000000000000" pitchFamily="18" charset="-128"/>
              </a:rPr>
              <a:t>・国内企業</a:t>
            </a:r>
            <a:r>
              <a:rPr lang="en-US" altLang="ja-JP" sz="1400" spc="-150" dirty="0">
                <a:latin typeface="UD デジタル 教科書体 NK-R" panose="02020400000000000000" pitchFamily="18" charset="-128"/>
                <a:ea typeface="UD デジタル 教科書体 NK-R" panose="02020400000000000000" pitchFamily="18" charset="-128"/>
              </a:rPr>
              <a:t>15</a:t>
            </a:r>
            <a:r>
              <a:rPr lang="ja-JP" altLang="en-US" sz="1400" spc="-150" dirty="0">
                <a:latin typeface="UD デジタル 教科書体 NK-R" panose="02020400000000000000" pitchFamily="18" charset="-128"/>
                <a:ea typeface="UD デジタル 教科書体 NK-R" panose="02020400000000000000" pitchFamily="18" charset="-128"/>
              </a:rPr>
              <a:t>社</a:t>
            </a:r>
            <a:r>
              <a:rPr lang="en-US" altLang="ja-JP" sz="1400" spc="-150" dirty="0">
                <a:latin typeface="UD デジタル 教科書体 NK-R" panose="02020400000000000000" pitchFamily="18" charset="-128"/>
                <a:ea typeface="UD デジタル 教科書体 NK-R" panose="02020400000000000000" pitchFamily="18" charset="-128"/>
              </a:rPr>
              <a:t>(</a:t>
            </a:r>
            <a:r>
              <a:rPr lang="ja-JP" altLang="en-US" sz="1400" spc="-150" dirty="0">
                <a:latin typeface="UD デジタル 教科書体 NK-R" panose="02020400000000000000" pitchFamily="18" charset="-128"/>
                <a:ea typeface="UD デジタル 教科書体 NK-R" panose="02020400000000000000" pitchFamily="18" charset="-128"/>
              </a:rPr>
              <a:t>約</a:t>
            </a:r>
            <a:r>
              <a:rPr lang="en-US" altLang="ja-JP" sz="1400" spc="-150" dirty="0">
                <a:latin typeface="UD デジタル 教科書体 NK-R" panose="02020400000000000000" pitchFamily="18" charset="-128"/>
                <a:ea typeface="UD デジタル 教科書体 NK-R" panose="02020400000000000000" pitchFamily="18" charset="-128"/>
              </a:rPr>
              <a:t>6</a:t>
            </a:r>
            <a:r>
              <a:rPr lang="ja-JP" altLang="en-US" sz="1400" spc="-150" dirty="0">
                <a:latin typeface="UD デジタル 教科書体 NK-R" panose="02020400000000000000" pitchFamily="18" charset="-128"/>
                <a:ea typeface="UD デジタル 教科書体 NK-R" panose="02020400000000000000" pitchFamily="18" charset="-128"/>
              </a:rPr>
              <a:t>割</a:t>
            </a:r>
            <a:r>
              <a:rPr lang="en-US" altLang="ja-JP" sz="1400" spc="-150" dirty="0">
                <a:latin typeface="UD デジタル 教科書体 NK-R" panose="02020400000000000000" pitchFamily="18" charset="-128"/>
                <a:ea typeface="UD デジタル 教科書体 NK-R" panose="02020400000000000000" pitchFamily="18" charset="-128"/>
              </a:rPr>
              <a:t>)</a:t>
            </a:r>
            <a:r>
              <a:rPr lang="ja-JP" altLang="en-US" sz="1400" spc="-150" dirty="0">
                <a:latin typeface="UD デジタル 教科書体 NK-R" panose="02020400000000000000" pitchFamily="18" charset="-128"/>
                <a:ea typeface="UD デジタル 教科書体 NK-R" panose="02020400000000000000" pitchFamily="18" charset="-128"/>
              </a:rPr>
              <a:t>であり、海外からの一次</a:t>
            </a:r>
            <a:br>
              <a:rPr lang="en-US" altLang="ja-JP" sz="1400" spc="-150" dirty="0">
                <a:latin typeface="UD デジタル 教科書体 NK-R" panose="02020400000000000000" pitchFamily="18" charset="-128"/>
                <a:ea typeface="UD デジタル 教科書体 NK-R" panose="02020400000000000000" pitchFamily="18" charset="-128"/>
              </a:rPr>
            </a:br>
            <a:r>
              <a:rPr lang="ja-JP" altLang="en-US" sz="1400" spc="-150" dirty="0">
                <a:latin typeface="UD デジタル 教科書体 NK-R" panose="02020400000000000000" pitchFamily="18" charset="-128"/>
                <a:ea typeface="UD デジタル 教科書体 NK-R" panose="02020400000000000000" pitchFamily="18" charset="-128"/>
              </a:rPr>
              <a:t>　　　進出は</a:t>
            </a:r>
            <a:r>
              <a:rPr lang="en-US" altLang="ja-JP" sz="1400" spc="-150" dirty="0">
                <a:latin typeface="UD デジタル 教科書体 NK-R" panose="02020400000000000000" pitchFamily="18" charset="-128"/>
                <a:ea typeface="UD デジタル 教科書体 NK-R" panose="02020400000000000000" pitchFamily="18" charset="-128"/>
              </a:rPr>
              <a:t>2</a:t>
            </a:r>
            <a:r>
              <a:rPr lang="ja-JP" altLang="en-US" sz="1400" spc="-150" dirty="0">
                <a:latin typeface="UD デジタル 教科書体 NK-R" panose="02020400000000000000" pitchFamily="18" charset="-128"/>
                <a:ea typeface="UD デジタル 教科書体 NK-R" panose="02020400000000000000" pitchFamily="18" charset="-128"/>
              </a:rPr>
              <a:t>社。</a:t>
            </a:r>
            <a:r>
              <a:rPr lang="ja-JP" altLang="en-US" sz="1400" u="sng" dirty="0">
                <a:latin typeface="UD デジタル 教科書体 NK-R" panose="02020400000000000000" pitchFamily="18" charset="-128"/>
                <a:ea typeface="UD デジタル 教科書体 NK-R" panose="02020400000000000000" pitchFamily="18" charset="-128"/>
              </a:rPr>
              <a:t>一次進出促進に向け、リーガル面での支援体制の強化が必要。</a:t>
            </a:r>
            <a:br>
              <a:rPr lang="en-US" altLang="ja-JP" sz="1400" spc="-150" dirty="0">
                <a:latin typeface="UD デジタル 教科書体 NK-R" panose="02020400000000000000" pitchFamily="18" charset="-128"/>
                <a:ea typeface="UD デジタル 教科書体 NK-R" panose="02020400000000000000" pitchFamily="18" charset="-128"/>
              </a:rPr>
            </a:br>
            <a:r>
              <a:rPr lang="ja-JP" altLang="en-US" sz="1400" b="1" spc="-15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　</a:t>
            </a:r>
            <a:r>
              <a:rPr lang="en-US" altLang="ja-JP" sz="1400" dirty="0">
                <a:latin typeface="UD デジタル 教科書体 NK-R" panose="02020400000000000000" pitchFamily="18" charset="-128"/>
                <a:ea typeface="UD デジタル 教科書体 NK-R" panose="02020400000000000000" pitchFamily="18" charset="-128"/>
              </a:rPr>
              <a:t> SU</a:t>
            </a:r>
            <a:r>
              <a:rPr lang="ja-JP" altLang="en-US" sz="1400" dirty="0">
                <a:latin typeface="UD デジタル 教科書体 NK-R" panose="02020400000000000000" pitchFamily="18" charset="-128"/>
                <a:ea typeface="UD デジタル 教科書体 NK-R" panose="02020400000000000000" pitchFamily="18" charset="-128"/>
              </a:rPr>
              <a:t>支援として、各企業独自のビジネスマッチング等が頻繁に開催されて</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いる。但し、</a:t>
            </a:r>
            <a:r>
              <a:rPr lang="ja-JP" altLang="en-US" sz="1400" u="sng" dirty="0">
                <a:latin typeface="UD デジタル 教科書体 NK-R" panose="02020400000000000000" pitchFamily="18" charset="-128"/>
                <a:ea typeface="UD デジタル 教科書体 NK-R" panose="02020400000000000000" pitchFamily="18" charset="-128"/>
              </a:rPr>
              <a:t>投資に繋がっているか捕捉できていない</a:t>
            </a:r>
            <a:r>
              <a:rPr lang="ja-JP" altLang="en-US" sz="1400" dirty="0">
                <a:latin typeface="UD デジタル 教科書体 NK-R" panose="02020400000000000000" pitchFamily="18" charset="-128"/>
                <a:ea typeface="UD デジタル 教科書体 NK-R" panose="02020400000000000000" pitchFamily="18" charset="-128"/>
              </a:rPr>
              <a:t>。</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大阪が</a:t>
            </a:r>
            <a:r>
              <a:rPr lang="en-US" altLang="ja-JP" sz="1400" dirty="0">
                <a:latin typeface="UD デジタル 教科書体 NK-R" panose="02020400000000000000" pitchFamily="18" charset="-128"/>
                <a:ea typeface="UD デジタル 教科書体 NK-R" panose="02020400000000000000" pitchFamily="18" charset="-128"/>
              </a:rPr>
              <a:t>SU</a:t>
            </a:r>
            <a:r>
              <a:rPr lang="ja-JP" altLang="en-US" sz="1400" dirty="0">
                <a:latin typeface="UD デジタル 教科書体 NK-R" panose="02020400000000000000" pitchFamily="18" charset="-128"/>
                <a:ea typeface="UD デジタル 教科書体 NK-R" panose="02020400000000000000" pitchFamily="18" charset="-128"/>
              </a:rPr>
              <a:t>創出・育成に意欲的な都市であると</a:t>
            </a:r>
            <a:r>
              <a:rPr lang="ja-JP" altLang="en-US" sz="1400" u="sng" dirty="0">
                <a:latin typeface="UD デジタル 教科書体 NK-R" panose="02020400000000000000" pitchFamily="18" charset="-128"/>
                <a:ea typeface="UD デジタル 教科書体 NK-R" panose="02020400000000000000" pitchFamily="18" charset="-128"/>
              </a:rPr>
              <a:t>海外へのアピールが重要</a:t>
            </a:r>
            <a:r>
              <a:rPr lang="ja-JP" altLang="en-US" sz="1400" dirty="0">
                <a:latin typeface="UD デジタル 教科書体 NK-R" panose="02020400000000000000" pitchFamily="18" charset="-128"/>
                <a:ea typeface="UD デジタル 教科書体 NK-R" panose="02020400000000000000" pitchFamily="18" charset="-128"/>
              </a:rPr>
              <a:t>。</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8" name="二等辺三角形 27">
            <a:extLst>
              <a:ext uri="{FF2B5EF4-FFF2-40B4-BE49-F238E27FC236}">
                <a16:creationId xmlns:a16="http://schemas.microsoft.com/office/drawing/2014/main" id="{20AC655C-7161-49DB-AE52-D6A43DA4ACE0}"/>
              </a:ext>
            </a:extLst>
          </p:cNvPr>
          <p:cNvSpPr/>
          <p:nvPr/>
        </p:nvSpPr>
        <p:spPr>
          <a:xfrm rot="10800000">
            <a:off x="2545290" y="4741893"/>
            <a:ext cx="1051172" cy="17784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30">
            <a:extLst>
              <a:ext uri="{FF2B5EF4-FFF2-40B4-BE49-F238E27FC236}">
                <a16:creationId xmlns:a16="http://schemas.microsoft.com/office/drawing/2014/main" id="{699A9E7B-0BC9-4BA6-9337-2A747B3C760F}"/>
              </a:ext>
            </a:extLst>
          </p:cNvPr>
          <p:cNvSpPr/>
          <p:nvPr/>
        </p:nvSpPr>
        <p:spPr>
          <a:xfrm>
            <a:off x="347734" y="1179034"/>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UD デジタル 教科書体 NK-R" panose="02020400000000000000" pitchFamily="18" charset="-128"/>
                <a:ea typeface="UD デジタル 教科書体 NK-R" panose="02020400000000000000" pitchFamily="18" charset="-128"/>
              </a:rPr>
              <a:t>（１）魅力的なまちづくりに向けた金融面からの推進 </a:t>
            </a:r>
          </a:p>
        </p:txBody>
      </p:sp>
      <p:sp>
        <p:nvSpPr>
          <p:cNvPr id="31" name="角丸四角形 30">
            <a:extLst>
              <a:ext uri="{FF2B5EF4-FFF2-40B4-BE49-F238E27FC236}">
                <a16:creationId xmlns:a16="http://schemas.microsoft.com/office/drawing/2014/main" id="{1F15DB6A-75AC-4482-8CB5-37A964F2F0BC}"/>
              </a:ext>
            </a:extLst>
          </p:cNvPr>
          <p:cNvSpPr/>
          <p:nvPr/>
        </p:nvSpPr>
        <p:spPr>
          <a:xfrm>
            <a:off x="6100168" y="1176816"/>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UD デジタル 教科書体 NK-R" panose="02020400000000000000" pitchFamily="18" charset="-128"/>
                <a:ea typeface="UD デジタル 教科書体 NK-R" panose="02020400000000000000" pitchFamily="18" charset="-128"/>
              </a:rPr>
              <a:t>（２）スタートアップおよび地域活性化のための多様な資金調達の促進 </a:t>
            </a:r>
          </a:p>
        </p:txBody>
      </p:sp>
      <p:sp>
        <p:nvSpPr>
          <p:cNvPr id="35" name="二等辺三角形 34">
            <a:extLst>
              <a:ext uri="{FF2B5EF4-FFF2-40B4-BE49-F238E27FC236}">
                <a16:creationId xmlns:a16="http://schemas.microsoft.com/office/drawing/2014/main" id="{F70838BB-C9EA-47C1-AD34-51E8EADB03C1}"/>
              </a:ext>
            </a:extLst>
          </p:cNvPr>
          <p:cNvSpPr/>
          <p:nvPr/>
        </p:nvSpPr>
        <p:spPr>
          <a:xfrm rot="10800000">
            <a:off x="8351148" y="4289606"/>
            <a:ext cx="1051172" cy="17784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B317EBD6-AE40-44AA-8D30-43B931891D13}"/>
              </a:ext>
            </a:extLst>
          </p:cNvPr>
          <p:cNvSpPr/>
          <p:nvPr/>
        </p:nvSpPr>
        <p:spPr>
          <a:xfrm>
            <a:off x="6152226" y="5777723"/>
            <a:ext cx="5794327" cy="1054751"/>
          </a:xfrm>
          <a:prstGeom prst="rect">
            <a:avLst/>
          </a:prstGeom>
          <a:ln w="57150"/>
        </p:spPr>
        <p:style>
          <a:lnRef idx="2">
            <a:schemeClr val="accent4"/>
          </a:lnRef>
          <a:fillRef idx="1">
            <a:schemeClr val="lt1"/>
          </a:fillRef>
          <a:effectRef idx="0">
            <a:schemeClr val="accent4"/>
          </a:effectRef>
          <a:fontRef idx="minor">
            <a:schemeClr val="dk1"/>
          </a:fontRef>
        </p:style>
        <p:txBody>
          <a:bodyPr lIns="36000" tIns="72000" rIns="36000" bIns="0" rtlCol="0" anchor="ctr" anchorCtr="0"/>
          <a:lstStyle/>
          <a:p>
            <a:pPr>
              <a:lnSpc>
                <a:spcPts val="1300"/>
              </a:lnSpc>
              <a:spcBef>
                <a:spcPts val="600"/>
              </a:spcBef>
            </a:pPr>
            <a:r>
              <a:rPr lang="ja-JP" altLang="en-US" sz="1500" b="1" dirty="0">
                <a:latin typeface="UD デジタル 教科書体 NK-R" panose="02020400000000000000" pitchFamily="18" charset="-128"/>
                <a:ea typeface="UD デジタル 教科書体 NK-R" panose="02020400000000000000" pitchFamily="18" charset="-128"/>
              </a:rPr>
              <a:t>◆</a:t>
            </a:r>
            <a:r>
              <a:rPr lang="zh-TW" altLang="en-US" sz="1500" b="1" dirty="0">
                <a:latin typeface="UD デジタル 教科書体 NK-R" panose="02020400000000000000" pitchFamily="18" charset="-128"/>
                <a:ea typeface="UD デジタル 教科書体 NK-R" panose="02020400000000000000" pitchFamily="18" charset="-128"/>
              </a:rPr>
              <a:t>第一期活動期</a:t>
            </a:r>
            <a:r>
              <a:rPr lang="ja-JP" altLang="en-US" sz="1500" b="1" dirty="0">
                <a:latin typeface="UD デジタル 教科書体 NK-R" panose="02020400000000000000" pitchFamily="18" charset="-128"/>
                <a:ea typeface="UD デジタル 教科書体 NK-R" panose="02020400000000000000" pitchFamily="18" charset="-128"/>
              </a:rPr>
              <a:t>の仕上げに向けた取組案</a:t>
            </a:r>
            <a:br>
              <a:rPr lang="en-US" altLang="ja-JP" sz="1500" b="1"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・士業によるサポート体制の整備</a:t>
            </a:r>
            <a:r>
              <a:rPr lang="en-US" altLang="ja-JP" sz="1400" dirty="0">
                <a:latin typeface="UD デジタル 教科書体 NK-R" panose="02020400000000000000" pitchFamily="18" charset="-128"/>
                <a:ea typeface="UD デジタル 教科書体 NK-R" panose="02020400000000000000" pitchFamily="18" charset="-128"/>
              </a:rPr>
              <a:t>【P6</a:t>
            </a:r>
            <a:r>
              <a:rPr lang="ja-JP" altLang="en-US" sz="1400" dirty="0">
                <a:latin typeface="UD デジタル 教科書体 NK-R" panose="02020400000000000000" pitchFamily="18" charset="-128"/>
                <a:ea typeface="UD デジタル 教科書体 NK-R" panose="02020400000000000000" pitchFamily="18" charset="-128"/>
              </a:rPr>
              <a:t>　士業コンソーシアム</a:t>
            </a:r>
            <a:r>
              <a:rPr lang="en-US" altLang="ja-JP" sz="1400" dirty="0">
                <a:latin typeface="UD デジタル 教科書体 NK-R" panose="02020400000000000000" pitchFamily="18" charset="-128"/>
                <a:ea typeface="UD デジタル 教科書体 NK-R" panose="02020400000000000000" pitchFamily="18" charset="-128"/>
              </a:rPr>
              <a:t>】</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・推進委員会委員が有するＳＵ支援拠点等と連携した海外への情報発信</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・資金力のある</a:t>
            </a:r>
            <a:r>
              <a:rPr lang="en-US" altLang="ja-JP" sz="1400" dirty="0">
                <a:latin typeface="UD デジタル 教科書体 NK-R" panose="02020400000000000000" pitchFamily="18" charset="-128"/>
                <a:ea typeface="UD デジタル 教科書体 NK-R" panose="02020400000000000000" pitchFamily="18" charset="-128"/>
              </a:rPr>
              <a:t>VC</a:t>
            </a:r>
            <a:r>
              <a:rPr lang="ja-JP" altLang="en-US" sz="1400" dirty="0">
                <a:latin typeface="UD デジタル 教科書体 NK-R" panose="02020400000000000000" pitchFamily="18" charset="-128"/>
                <a:ea typeface="UD デジタル 教科書体 NK-R" panose="02020400000000000000" pitchFamily="18" charset="-128"/>
              </a:rPr>
              <a:t>と</a:t>
            </a:r>
            <a:r>
              <a:rPr lang="en-US" altLang="ja-JP" sz="1400" dirty="0">
                <a:latin typeface="UD デジタル 教科書体 NK-R" panose="02020400000000000000" pitchFamily="18" charset="-128"/>
                <a:ea typeface="UD デジタル 教科書体 NK-R" panose="02020400000000000000" pitchFamily="18" charset="-128"/>
              </a:rPr>
              <a:t>SU</a:t>
            </a:r>
            <a:r>
              <a:rPr lang="ja-JP" altLang="en-US" sz="1400" dirty="0">
                <a:latin typeface="UD デジタル 教科書体 NK-R" panose="02020400000000000000" pitchFamily="18" charset="-128"/>
                <a:ea typeface="UD デジタル 教科書体 NK-R" panose="02020400000000000000" pitchFamily="18" charset="-128"/>
              </a:rPr>
              <a:t>とのマッチング強化</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・グラングリーン大阪と国際金融都市の取組みの連携</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0" name="正方形/長方形 19">
            <a:extLst>
              <a:ext uri="{FF2B5EF4-FFF2-40B4-BE49-F238E27FC236}">
                <a16:creationId xmlns:a16="http://schemas.microsoft.com/office/drawing/2014/main" id="{78BB35C0-0AB7-4B7A-BA82-6561DEA196A7}"/>
              </a:ext>
            </a:extLst>
          </p:cNvPr>
          <p:cNvSpPr/>
          <p:nvPr/>
        </p:nvSpPr>
        <p:spPr>
          <a:xfrm>
            <a:off x="253354" y="6301030"/>
            <a:ext cx="5628997" cy="523099"/>
          </a:xfrm>
          <a:prstGeom prst="rect">
            <a:avLst/>
          </a:prstGeom>
          <a:ln w="57150"/>
        </p:spPr>
        <p:style>
          <a:lnRef idx="2">
            <a:schemeClr val="accent4"/>
          </a:lnRef>
          <a:fillRef idx="1">
            <a:schemeClr val="lt1"/>
          </a:fillRef>
          <a:effectRef idx="0">
            <a:schemeClr val="accent4"/>
          </a:effectRef>
          <a:fontRef idx="minor">
            <a:schemeClr val="dk1"/>
          </a:fontRef>
        </p:style>
        <p:txBody>
          <a:bodyPr lIns="36000" tIns="72000" rIns="36000" bIns="0" rtlCol="0" anchor="ctr" anchorCtr="0"/>
          <a:lstStyle/>
          <a:p>
            <a:pPr>
              <a:lnSpc>
                <a:spcPts val="1300"/>
              </a:lnSpc>
              <a:spcBef>
                <a:spcPts val="600"/>
              </a:spcBef>
            </a:pPr>
            <a:r>
              <a:rPr lang="ja-JP" altLang="en-US" sz="1500" b="1" dirty="0">
                <a:latin typeface="UD デジタル 教科書体 NK-R" panose="02020400000000000000" pitchFamily="18" charset="-128"/>
                <a:ea typeface="UD デジタル 教科書体 NK-R" panose="02020400000000000000" pitchFamily="18" charset="-128"/>
              </a:rPr>
              <a:t>◆</a:t>
            </a:r>
            <a:r>
              <a:rPr lang="zh-TW" altLang="en-US" sz="1500" b="1" dirty="0">
                <a:latin typeface="UD デジタル 教科書体 NK-R" panose="02020400000000000000" pitchFamily="18" charset="-128"/>
                <a:ea typeface="UD デジタル 教科書体 NK-R" panose="02020400000000000000" pitchFamily="18" charset="-128"/>
              </a:rPr>
              <a:t>第一期活動期</a:t>
            </a:r>
            <a:r>
              <a:rPr lang="ja-JP" altLang="en-US" sz="1500" b="1" dirty="0">
                <a:latin typeface="UD デジタル 教科書体 NK-R" panose="02020400000000000000" pitchFamily="18" charset="-128"/>
                <a:ea typeface="UD デジタル 教科書体 NK-R" panose="02020400000000000000" pitchFamily="18" charset="-128"/>
              </a:rPr>
              <a:t>の仕上げに向けた取組案</a:t>
            </a:r>
            <a:br>
              <a:rPr lang="en-US" altLang="ja-JP" sz="1600" b="1"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・万博出展企業等とのネットワーク構築</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・万博出展企業等の取組みのサポートや連携</a:t>
            </a:r>
            <a:endParaRPr lang="en-US" altLang="ja-JP" sz="1400" dirty="0">
              <a:latin typeface="UD デジタル 教科書体 NK-R" panose="02020400000000000000" pitchFamily="18" charset="-128"/>
              <a:ea typeface="UD デジタル 教科書体 NK-R" panose="02020400000000000000" pitchFamily="18" charset="-128"/>
            </a:endParaRPr>
          </a:p>
        </p:txBody>
      </p:sp>
      <p:grpSp>
        <p:nvGrpSpPr>
          <p:cNvPr id="4" name="グループ化 3">
            <a:extLst>
              <a:ext uri="{FF2B5EF4-FFF2-40B4-BE49-F238E27FC236}">
                <a16:creationId xmlns:a16="http://schemas.microsoft.com/office/drawing/2014/main" id="{896C756F-012E-49CF-A338-F2634C6989F6}"/>
              </a:ext>
            </a:extLst>
          </p:cNvPr>
          <p:cNvGrpSpPr/>
          <p:nvPr/>
        </p:nvGrpSpPr>
        <p:grpSpPr>
          <a:xfrm>
            <a:off x="-41684" y="1557984"/>
            <a:ext cx="400110" cy="3062505"/>
            <a:chOff x="-41684" y="1557984"/>
            <a:chExt cx="400110" cy="3062505"/>
          </a:xfrm>
        </p:grpSpPr>
        <p:sp>
          <p:nvSpPr>
            <p:cNvPr id="2" name="四角形: 角を丸くする 1">
              <a:extLst>
                <a:ext uri="{FF2B5EF4-FFF2-40B4-BE49-F238E27FC236}">
                  <a16:creationId xmlns:a16="http://schemas.microsoft.com/office/drawing/2014/main" id="{287119BD-50FA-4E68-8CF7-68C1FEC9A03D}"/>
                </a:ext>
              </a:extLst>
            </p:cNvPr>
            <p:cNvSpPr/>
            <p:nvPr/>
          </p:nvSpPr>
          <p:spPr>
            <a:xfrm>
              <a:off x="30598" y="1557984"/>
              <a:ext cx="260411" cy="306250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dist"/>
              <a:endParaRPr kumimoji="1" lang="ja-JP" altLang="en-US" sz="1400" dirty="0"/>
            </a:p>
          </p:txBody>
        </p:sp>
        <p:sp>
          <p:nvSpPr>
            <p:cNvPr id="3" name="テキスト ボックス 2">
              <a:extLst>
                <a:ext uri="{FF2B5EF4-FFF2-40B4-BE49-F238E27FC236}">
                  <a16:creationId xmlns:a16="http://schemas.microsoft.com/office/drawing/2014/main" id="{66FE91AD-0FDB-48FF-B3A5-C90776338FE7}"/>
                </a:ext>
              </a:extLst>
            </p:cNvPr>
            <p:cNvSpPr txBox="1"/>
            <p:nvPr/>
          </p:nvSpPr>
          <p:spPr>
            <a:xfrm>
              <a:off x="-41684" y="2029836"/>
              <a:ext cx="400110" cy="2097961"/>
            </a:xfrm>
            <a:prstGeom prst="rect">
              <a:avLst/>
            </a:prstGeom>
            <a:noFill/>
          </p:spPr>
          <p:txBody>
            <a:bodyPr vert="eaVert" wrap="square" rtlCol="0">
              <a:spAutoFit/>
            </a:bodyPr>
            <a:lstStyle/>
            <a:p>
              <a:pPr algn="dist"/>
              <a:r>
                <a:rPr kumimoji="1" lang="ja-JP" altLang="en-US" sz="1400" dirty="0">
                  <a:solidFill>
                    <a:schemeClr val="bg1"/>
                  </a:solidFill>
                  <a:latin typeface="Meiryo UI" panose="020B0604030504040204" pitchFamily="50" charset="-128"/>
                  <a:ea typeface="Meiryo UI" panose="020B0604030504040204" pitchFamily="50" charset="-128"/>
                </a:rPr>
                <a:t>主な</a:t>
              </a:r>
              <a:r>
                <a:rPr lang="ja-JP" altLang="en-US" sz="1400" dirty="0">
                  <a:solidFill>
                    <a:schemeClr val="bg1"/>
                  </a:solidFill>
                  <a:latin typeface="Meiryo UI" panose="020B0604030504040204" pitchFamily="50" charset="-128"/>
                  <a:ea typeface="Meiryo UI" panose="020B0604030504040204" pitchFamily="50" charset="-128"/>
                </a:rPr>
                <a:t>取組</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grpSp>
      <p:sp>
        <p:nvSpPr>
          <p:cNvPr id="18" name="スライド番号プレースホルダー 1">
            <a:extLst>
              <a:ext uri="{FF2B5EF4-FFF2-40B4-BE49-F238E27FC236}">
                <a16:creationId xmlns:a16="http://schemas.microsoft.com/office/drawing/2014/main" id="{E790D50F-C736-4047-93F0-5C5539E416DF}"/>
              </a:ext>
            </a:extLst>
          </p:cNvPr>
          <p:cNvSpPr txBox="1">
            <a:spLocks/>
          </p:cNvSpPr>
          <p:nvPr/>
        </p:nvSpPr>
        <p:spPr>
          <a:xfrm>
            <a:off x="9428401" y="6492683"/>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10</a:t>
            </a:fld>
            <a:endParaRPr lang="ja-JP" altLang="en-US" dirty="0">
              <a:solidFill>
                <a:prstClr val="black">
                  <a:tint val="75000"/>
                </a:prstClr>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93651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5">
            <a:extLst>
              <a:ext uri="{FF2B5EF4-FFF2-40B4-BE49-F238E27FC236}">
                <a16:creationId xmlns:a16="http://schemas.microsoft.com/office/drawing/2014/main" id="{E6FD7EE9-20F0-4112-A533-3F2A9A69AE6F}"/>
              </a:ext>
            </a:extLst>
          </p:cNvPr>
          <p:cNvSpPr/>
          <p:nvPr/>
        </p:nvSpPr>
        <p:spPr>
          <a:xfrm>
            <a:off x="6109212" y="4083979"/>
            <a:ext cx="5871508" cy="2659920"/>
          </a:xfrm>
          <a:prstGeom prst="round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5">
            <a:extLst>
              <a:ext uri="{FF2B5EF4-FFF2-40B4-BE49-F238E27FC236}">
                <a16:creationId xmlns:a16="http://schemas.microsoft.com/office/drawing/2014/main" id="{75B1B49D-E012-4099-9162-A97194F72C75}"/>
              </a:ext>
            </a:extLst>
          </p:cNvPr>
          <p:cNvSpPr/>
          <p:nvPr/>
        </p:nvSpPr>
        <p:spPr>
          <a:xfrm>
            <a:off x="293459" y="4016647"/>
            <a:ext cx="5707401" cy="2682380"/>
          </a:xfrm>
          <a:prstGeom prst="round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8452B8B-3E55-4874-84DC-CE563100D612}"/>
              </a:ext>
            </a:extLst>
          </p:cNvPr>
          <p:cNvSpPr txBox="1"/>
          <p:nvPr/>
        </p:nvSpPr>
        <p:spPr>
          <a:xfrm>
            <a:off x="0" y="1"/>
            <a:ext cx="12191998" cy="461665"/>
          </a:xfrm>
          <a:prstGeom prst="rect">
            <a:avLst/>
          </a:prstGeom>
          <a:solidFill>
            <a:schemeClr val="accent1">
              <a:lumMod val="50000"/>
            </a:schemeClr>
          </a:solidFill>
        </p:spPr>
        <p:txBody>
          <a:bodyPr wrap="square" rtlCol="0">
            <a:spAutoFit/>
          </a:bodyPr>
          <a:lstStyle/>
          <a:p>
            <a:pPr algn="ctr">
              <a:spcBef>
                <a:spcPts val="600"/>
              </a:spcBef>
              <a:spcAft>
                <a:spcPts val="600"/>
              </a:spcAft>
            </a:pPr>
            <a:r>
              <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rPr>
              <a:t>5. </a:t>
            </a:r>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アクションプランの進捗状況</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3" name="スライド番号プレースホルダー 1">
            <a:extLst>
              <a:ext uri="{FF2B5EF4-FFF2-40B4-BE49-F238E27FC236}">
                <a16:creationId xmlns:a16="http://schemas.microsoft.com/office/drawing/2014/main" id="{F902080E-456E-4497-B7E9-C640F05FC32D}"/>
              </a:ext>
            </a:extLst>
          </p:cNvPr>
          <p:cNvSpPr txBox="1">
            <a:spLocks/>
          </p:cNvSpPr>
          <p:nvPr/>
        </p:nvSpPr>
        <p:spPr>
          <a:xfrm>
            <a:off x="9434849" y="648878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11</a:t>
            </a:fld>
            <a:endParaRPr lang="ja-JP" altLang="en-US" dirty="0">
              <a:solidFill>
                <a:prstClr val="black">
                  <a:tint val="75000"/>
                </a:prstClr>
              </a:solidFill>
              <a:latin typeface="游ゴシック" panose="020F0502020204030204"/>
              <a:ea typeface="游ゴシック" panose="020B0400000000000000" pitchFamily="50" charset="-128"/>
            </a:endParaRPr>
          </a:p>
        </p:txBody>
      </p:sp>
      <p:sp>
        <p:nvSpPr>
          <p:cNvPr id="7" name="コンテンツ プレースホルダー 2">
            <a:extLst>
              <a:ext uri="{FF2B5EF4-FFF2-40B4-BE49-F238E27FC236}">
                <a16:creationId xmlns:a16="http://schemas.microsoft.com/office/drawing/2014/main" id="{897D2CEF-C0F9-465F-B483-94486163F3E2}"/>
              </a:ext>
            </a:extLst>
          </p:cNvPr>
          <p:cNvSpPr txBox="1">
            <a:spLocks/>
          </p:cNvSpPr>
          <p:nvPr/>
        </p:nvSpPr>
        <p:spPr>
          <a:xfrm>
            <a:off x="633735" y="586466"/>
            <a:ext cx="10914693" cy="500170"/>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dirty="0">
                <a:latin typeface="UD デジタル 教科書体 NK-R" panose="02020400000000000000" pitchFamily="18" charset="-128"/>
                <a:ea typeface="UD デジタル 教科書体 NK-R" panose="02020400000000000000" pitchFamily="18" charset="-128"/>
              </a:rPr>
              <a:t>アジア・世界の活力を呼び込み「金融をテコに発展するグローバル都市」</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25" name="テキスト ボックス 24">
            <a:extLst>
              <a:ext uri="{FF2B5EF4-FFF2-40B4-BE49-F238E27FC236}">
                <a16:creationId xmlns:a16="http://schemas.microsoft.com/office/drawing/2014/main" id="{129A4C52-5DD0-435A-A76D-542DCD4A85E0}"/>
              </a:ext>
            </a:extLst>
          </p:cNvPr>
          <p:cNvSpPr txBox="1"/>
          <p:nvPr/>
        </p:nvSpPr>
        <p:spPr>
          <a:xfrm>
            <a:off x="436006" y="4149931"/>
            <a:ext cx="5500797" cy="1349985"/>
          </a:xfrm>
          <a:prstGeom prst="rect">
            <a:avLst/>
          </a:prstGeom>
          <a:noFill/>
          <a:ln>
            <a:noFill/>
          </a:ln>
        </p:spPr>
        <p:txBody>
          <a:bodyPr wrap="square" lIns="0" tIns="0" rIns="0" bIns="0" rtlCol="0">
            <a:spAutoFit/>
          </a:bodyPr>
          <a:lstStyle/>
          <a:p>
            <a:pPr>
              <a:lnSpc>
                <a:spcPts val="1500"/>
              </a:lnSpc>
              <a:spcBef>
                <a:spcPts val="600"/>
              </a:spcBef>
            </a:pPr>
            <a:r>
              <a:rPr lang="ja-JP" altLang="en-US" sz="1500" b="1" dirty="0">
                <a:latin typeface="UD デジタル 教科書体 NK-R" panose="02020400000000000000" pitchFamily="18" charset="-128"/>
                <a:ea typeface="UD デジタル 教科書体 NK-R" panose="02020400000000000000" pitchFamily="18" charset="-128"/>
              </a:rPr>
              <a:t>＜進捗点検＞</a:t>
            </a:r>
            <a:br>
              <a:rPr lang="en-US" altLang="ja-JP" sz="1500" b="1" dirty="0">
                <a:latin typeface="UD デジタル 教科書体 NK-R" panose="02020400000000000000" pitchFamily="18" charset="-128"/>
                <a:ea typeface="UD デジタル 教科書体 NK-R" panose="02020400000000000000" pitchFamily="18" charset="-128"/>
              </a:rPr>
            </a:br>
            <a:r>
              <a:rPr lang="ja-JP" altLang="en-US" sz="1400" b="1"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各金融機関において、大阪・関西への</a:t>
            </a:r>
            <a:r>
              <a:rPr lang="en-US" altLang="ja-JP" sz="1400" dirty="0">
                <a:latin typeface="UD デジタル 教科書体 NK-R" panose="02020400000000000000" pitchFamily="18" charset="-128"/>
                <a:ea typeface="UD デジタル 教科書体 NK-R" panose="02020400000000000000" pitchFamily="18" charset="-128"/>
              </a:rPr>
              <a:t>BCP</a:t>
            </a:r>
            <a:r>
              <a:rPr lang="ja-JP" altLang="en-US" sz="1400" dirty="0">
                <a:latin typeface="UD デジタル 教科書体 NK-R" panose="02020400000000000000" pitchFamily="18" charset="-128"/>
                <a:ea typeface="UD デジタル 教科書体 NK-R" panose="02020400000000000000" pitchFamily="18" charset="-128"/>
              </a:rPr>
              <a:t>・デュアルオペレーション拠点</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設置が一定進んでいる。</a:t>
            </a:r>
            <a:r>
              <a:rPr lang="ja-JP" altLang="en-US" sz="1400" u="sng" dirty="0">
                <a:latin typeface="UD デジタル 教科書体 NK-R" panose="02020400000000000000" pitchFamily="18" charset="-128"/>
                <a:ea typeface="UD デジタル 教科書体 NK-R" panose="02020400000000000000" pitchFamily="18" charset="-128"/>
              </a:rPr>
              <a:t>今後、さらなるデュアルオペレーション拠点設置</a:t>
            </a:r>
            <a:br>
              <a:rPr lang="en-US" altLang="ja-JP" sz="1400" u="sng" dirty="0">
                <a:latin typeface="UD デジタル 教科書体 NK-R" panose="02020400000000000000" pitchFamily="18" charset="-128"/>
                <a:ea typeface="UD デジタル 教科書体 NK-R" panose="02020400000000000000" pitchFamily="18" charset="-128"/>
              </a:rPr>
            </a:br>
            <a:r>
              <a:rPr lang="en-US" altLang="ja-JP" sz="1400" dirty="0">
                <a:latin typeface="UD デジタル 教科書体 NK-R" panose="02020400000000000000" pitchFamily="18" charset="-128"/>
                <a:ea typeface="UD デジタル 教科書体 NK-R" panose="02020400000000000000" pitchFamily="18" charset="-128"/>
              </a:rPr>
              <a:t>    </a:t>
            </a:r>
            <a:r>
              <a:rPr lang="ja-JP" altLang="en-US" sz="1400" u="sng" dirty="0">
                <a:latin typeface="UD デジタル 教科書体 NK-R" panose="02020400000000000000" pitchFamily="18" charset="-128"/>
                <a:ea typeface="UD デジタル 教科書体 NK-R" panose="02020400000000000000" pitchFamily="18" charset="-128"/>
              </a:rPr>
              <a:t>促進と拠点における体制づくりの進展に向けた取組みが必要</a:t>
            </a:r>
            <a:r>
              <a:rPr lang="ja-JP" altLang="en-US" sz="1400" dirty="0">
                <a:latin typeface="UD デジタル 教科書体 NK-R" panose="02020400000000000000" pitchFamily="18" charset="-128"/>
                <a:ea typeface="UD デジタル 教科書体 NK-R" panose="02020400000000000000" pitchFamily="18" charset="-128"/>
              </a:rPr>
              <a:t>。</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b="1"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　大阪・関西での</a:t>
            </a:r>
            <a:r>
              <a:rPr lang="ja-JP" altLang="en-US" sz="1400" u="sng" dirty="0">
                <a:latin typeface="UD デジタル 教科書体 NK-R" panose="02020400000000000000" pitchFamily="18" charset="-128"/>
                <a:ea typeface="UD デジタル 教科書体 NK-R" panose="02020400000000000000" pitchFamily="18" charset="-128"/>
              </a:rPr>
              <a:t>人材確保が必要だが、現時点で進んでいない。</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b="1"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　実際に大阪に住んで、働きたいと思われるために、</a:t>
            </a:r>
            <a:r>
              <a:rPr lang="ja-JP" altLang="en-US" sz="1400" u="sng" dirty="0">
                <a:latin typeface="UD デジタル 教科書体 NK-R" panose="02020400000000000000" pitchFamily="18" charset="-128"/>
                <a:ea typeface="UD デジタル 教科書体 NK-R" panose="02020400000000000000" pitchFamily="18" charset="-128"/>
              </a:rPr>
              <a:t>まちの魅力向上に</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u="sng" dirty="0">
                <a:latin typeface="UD デジタル 教科書体 NK-R" panose="02020400000000000000" pitchFamily="18" charset="-128"/>
                <a:ea typeface="UD デジタル 教科書体 NK-R" panose="02020400000000000000" pitchFamily="18" charset="-128"/>
              </a:rPr>
              <a:t>絡めた取組み</a:t>
            </a:r>
            <a:r>
              <a:rPr lang="ja-JP" altLang="en-US" sz="1400" dirty="0">
                <a:latin typeface="UD デジタル 教科書体 NK-R" panose="02020400000000000000" pitchFamily="18" charset="-128"/>
                <a:ea typeface="UD デジタル 教科書体 NK-R" panose="02020400000000000000" pitchFamily="18" charset="-128"/>
              </a:rPr>
              <a:t>が必要。</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8" name="二等辺三角形 27">
            <a:extLst>
              <a:ext uri="{FF2B5EF4-FFF2-40B4-BE49-F238E27FC236}">
                <a16:creationId xmlns:a16="http://schemas.microsoft.com/office/drawing/2014/main" id="{20AC655C-7161-49DB-AE52-D6A43DA4ACE0}"/>
              </a:ext>
            </a:extLst>
          </p:cNvPr>
          <p:cNvSpPr/>
          <p:nvPr/>
        </p:nvSpPr>
        <p:spPr>
          <a:xfrm rot="10800000">
            <a:off x="2389912" y="4017220"/>
            <a:ext cx="1051172" cy="17784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0">
            <a:extLst>
              <a:ext uri="{FF2B5EF4-FFF2-40B4-BE49-F238E27FC236}">
                <a16:creationId xmlns:a16="http://schemas.microsoft.com/office/drawing/2014/main" id="{BC0DDFE8-3A74-46FA-A58E-7807751F3B5C}"/>
              </a:ext>
            </a:extLst>
          </p:cNvPr>
          <p:cNvSpPr/>
          <p:nvPr/>
        </p:nvSpPr>
        <p:spPr>
          <a:xfrm>
            <a:off x="358428" y="1257251"/>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UD デジタル 教科書体 NK-R" panose="02020400000000000000" pitchFamily="18" charset="-128"/>
                <a:ea typeface="UD デジタル 教科書体 NK-R" panose="02020400000000000000" pitchFamily="18" charset="-128"/>
              </a:rPr>
              <a:t>（３）レジリエンス向上の観点による拠点機能の強化</a:t>
            </a:r>
          </a:p>
        </p:txBody>
      </p:sp>
      <p:sp>
        <p:nvSpPr>
          <p:cNvPr id="40" name="角丸四角形 30">
            <a:extLst>
              <a:ext uri="{FF2B5EF4-FFF2-40B4-BE49-F238E27FC236}">
                <a16:creationId xmlns:a16="http://schemas.microsoft.com/office/drawing/2014/main" id="{CE7EC677-FCDB-4CF2-B18A-CADF3A6B822D}"/>
              </a:ext>
            </a:extLst>
          </p:cNvPr>
          <p:cNvSpPr/>
          <p:nvPr/>
        </p:nvSpPr>
        <p:spPr>
          <a:xfrm>
            <a:off x="6126931" y="1271764"/>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UD デジタル 教科書体 NK-R" panose="02020400000000000000" pitchFamily="18" charset="-128"/>
                <a:ea typeface="UD デジタル 教科書体 NK-R" panose="02020400000000000000" pitchFamily="18" charset="-128"/>
              </a:rPr>
              <a:t>（４）国内の金融市場の活性化 </a:t>
            </a:r>
          </a:p>
        </p:txBody>
      </p:sp>
      <p:sp>
        <p:nvSpPr>
          <p:cNvPr id="20" name="テキスト ボックス 19">
            <a:extLst>
              <a:ext uri="{FF2B5EF4-FFF2-40B4-BE49-F238E27FC236}">
                <a16:creationId xmlns:a16="http://schemas.microsoft.com/office/drawing/2014/main" id="{777456A6-59A4-4CE1-A3E6-3827CA2C0116}"/>
              </a:ext>
            </a:extLst>
          </p:cNvPr>
          <p:cNvSpPr txBox="1">
            <a:spLocks noChangeArrowheads="1"/>
          </p:cNvSpPr>
          <p:nvPr/>
        </p:nvSpPr>
        <p:spPr bwMode="auto">
          <a:xfrm>
            <a:off x="379620" y="1754088"/>
            <a:ext cx="5557183" cy="1938992"/>
          </a:xfrm>
          <a:prstGeom prst="rect">
            <a:avLst/>
          </a:prstGeom>
          <a:noFill/>
          <a:ln>
            <a:noFill/>
          </a:ln>
        </p:spPr>
        <p:txBody>
          <a:bodyPr wrap="square" lIns="0" tIns="0" rIns="0" bIns="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400" b="1" kern="0" dirty="0">
                <a:solidFill>
                  <a:schemeClr val="accent5">
                    <a:lumMod val="50000"/>
                  </a:schemeClr>
                </a:solidFill>
                <a:latin typeface="Meiryo UI" pitchFamily="50" charset="-128"/>
                <a:ea typeface="Meiryo UI" pitchFamily="50" charset="-128"/>
                <a:cs typeface="Meiryo UI" pitchFamily="50" charset="-128"/>
              </a:rPr>
              <a:t>①金融機関による</a:t>
            </a:r>
            <a:r>
              <a:rPr lang="en-US" altLang="ja-JP" sz="1400" b="1" kern="0" dirty="0">
                <a:solidFill>
                  <a:schemeClr val="accent5">
                    <a:lumMod val="50000"/>
                  </a:schemeClr>
                </a:solidFill>
                <a:latin typeface="Meiryo UI" pitchFamily="50" charset="-128"/>
                <a:ea typeface="Meiryo UI" pitchFamily="50" charset="-128"/>
                <a:cs typeface="Meiryo UI" pitchFamily="50" charset="-128"/>
              </a:rPr>
              <a:t>BCP</a:t>
            </a:r>
            <a:r>
              <a:rPr lang="ja-JP" altLang="en-US" sz="1400" b="1" kern="0" dirty="0">
                <a:solidFill>
                  <a:schemeClr val="accent5">
                    <a:lumMod val="50000"/>
                  </a:schemeClr>
                </a:solidFill>
                <a:latin typeface="Meiryo UI" pitchFamily="50" charset="-128"/>
                <a:ea typeface="Meiryo UI" pitchFamily="50" charset="-128"/>
                <a:cs typeface="Meiryo UI" pitchFamily="50" charset="-128"/>
              </a:rPr>
              <a:t>・デュアルオペレーション拠点の設置・機能拡充及び　</a:t>
            </a:r>
            <a:endParaRPr lang="en-US" altLang="ja-JP" sz="1400" b="1"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400" b="1" kern="0" dirty="0">
                <a:solidFill>
                  <a:schemeClr val="accent5">
                    <a:lumMod val="50000"/>
                  </a:schemeClr>
                </a:solidFill>
                <a:latin typeface="Meiryo UI" pitchFamily="50" charset="-128"/>
                <a:ea typeface="Meiryo UI" pitchFamily="50" charset="-128"/>
                <a:cs typeface="Meiryo UI" pitchFamily="50" charset="-128"/>
              </a:rPr>
              <a:t>　 支援</a:t>
            </a:r>
            <a:endParaRPr lang="en-US" altLang="ja-JP" sz="1400" b="1"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400" b="1" kern="0" dirty="0">
                <a:solidFill>
                  <a:schemeClr val="accent5">
                    <a:lumMod val="50000"/>
                  </a:schemeClr>
                </a:solidFill>
                <a:latin typeface="Meiryo UI" pitchFamily="50" charset="-128"/>
                <a:ea typeface="Meiryo UI" pitchFamily="50" charset="-128"/>
                <a:cs typeface="Meiryo UI" pitchFamily="50" charset="-128"/>
              </a:rPr>
              <a:t>②データセンターやミドル・バックオフィスの集積に向けた取組み</a:t>
            </a: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・大阪でのデータセンター、ミドル・バックオフィス、</a:t>
            </a:r>
            <a:r>
              <a:rPr lang="en-US" altLang="ja-JP" sz="1200" kern="0" dirty="0">
                <a:solidFill>
                  <a:schemeClr val="accent5">
                    <a:lumMod val="50000"/>
                  </a:schemeClr>
                </a:solidFill>
                <a:latin typeface="Meiryo UI" pitchFamily="50" charset="-128"/>
                <a:ea typeface="Meiryo UI" pitchFamily="50" charset="-128"/>
                <a:cs typeface="Meiryo UI" pitchFamily="50" charset="-128"/>
              </a:rPr>
              <a:t>BCP</a:t>
            </a:r>
            <a:r>
              <a:rPr lang="ja-JP" altLang="en-US" sz="1200" kern="0" dirty="0">
                <a:solidFill>
                  <a:schemeClr val="accent5">
                    <a:lumMod val="50000"/>
                  </a:schemeClr>
                </a:solidFill>
                <a:latin typeface="Meiryo UI" pitchFamily="50" charset="-128"/>
                <a:ea typeface="Meiryo UI" pitchFamily="50" charset="-128"/>
                <a:cs typeface="Meiryo UI" pitchFamily="50" charset="-128"/>
              </a:rPr>
              <a:t>拠点の設置等（大阪取引所、日本生</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命、野村総合研究所、ﾋﾟｸﾃ・ｼﾞｬﾊﾟﾝ、</a:t>
            </a:r>
            <a:r>
              <a:rPr lang="en-US" altLang="ja-JP" sz="1200" kern="0" dirty="0">
                <a:solidFill>
                  <a:schemeClr val="accent5">
                    <a:lumMod val="50000"/>
                  </a:schemeClr>
                </a:solidFill>
                <a:latin typeface="Meiryo UI" pitchFamily="50" charset="-128"/>
                <a:ea typeface="Meiryo UI" pitchFamily="50" charset="-128"/>
                <a:cs typeface="Meiryo UI" pitchFamily="50" charset="-128"/>
              </a:rPr>
              <a:t>BNP</a:t>
            </a:r>
            <a:r>
              <a:rPr lang="ja-JP" altLang="en-US" sz="1200" kern="0" dirty="0">
                <a:solidFill>
                  <a:schemeClr val="accent5">
                    <a:lumMod val="50000"/>
                  </a:schemeClr>
                </a:solidFill>
                <a:latin typeface="Meiryo UI" pitchFamily="50" charset="-128"/>
                <a:ea typeface="Meiryo UI" pitchFamily="50" charset="-128"/>
                <a:cs typeface="Meiryo UI" pitchFamily="50" charset="-128"/>
              </a:rPr>
              <a:t>ﾊﾟﾘﾊﾞ等）</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デュアルオペレーションの対応に係る調査の実施（</a:t>
            </a:r>
            <a:r>
              <a:rPr lang="en-US" altLang="ja-JP" sz="1200" u="sng" kern="0" dirty="0">
                <a:solidFill>
                  <a:schemeClr val="accent5">
                    <a:lumMod val="50000"/>
                  </a:schemeClr>
                </a:solidFill>
                <a:latin typeface="Meiryo UI" pitchFamily="50" charset="-128"/>
                <a:ea typeface="Meiryo UI" pitchFamily="50" charset="-128"/>
                <a:cs typeface="Meiryo UI" pitchFamily="50" charset="-128"/>
              </a:rPr>
              <a:t>’24.7 </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府市）</a:t>
            </a:r>
            <a:endParaRPr lang="en-US" altLang="ja-JP" sz="1200" u="sng"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a:t>
            </a:r>
            <a:r>
              <a:rPr lang="en-US" altLang="ja-JP" sz="1200" kern="0" dirty="0">
                <a:solidFill>
                  <a:schemeClr val="accent5">
                    <a:lumMod val="50000"/>
                  </a:schemeClr>
                </a:solidFill>
                <a:latin typeface="Meiryo UI" pitchFamily="50" charset="-128"/>
                <a:ea typeface="Meiryo UI" pitchFamily="50" charset="-128"/>
                <a:cs typeface="Meiryo UI" pitchFamily="50" charset="-128"/>
              </a:rPr>
              <a:t>…</a:t>
            </a:r>
            <a:r>
              <a:rPr lang="ja-JP" altLang="en-US" sz="1200" kern="0" dirty="0">
                <a:solidFill>
                  <a:schemeClr val="accent5">
                    <a:lumMod val="50000"/>
                  </a:schemeClr>
                </a:solidFill>
                <a:latin typeface="Meiryo UI" pitchFamily="50" charset="-128"/>
                <a:ea typeface="Meiryo UI" pitchFamily="50" charset="-128"/>
                <a:cs typeface="Meiryo UI" pitchFamily="50" charset="-128"/>
              </a:rPr>
              <a:t>推進委員会委員のうち、銀行・証券・保険・取引所（在阪企業除く）の</a:t>
            </a:r>
            <a:r>
              <a:rPr lang="en-US" altLang="ja-JP" sz="1200" kern="0" dirty="0">
                <a:solidFill>
                  <a:schemeClr val="accent5">
                    <a:lumMod val="50000"/>
                  </a:schemeClr>
                </a:solidFill>
                <a:latin typeface="Meiryo UI" pitchFamily="50" charset="-128"/>
                <a:ea typeface="Meiryo UI" pitchFamily="50" charset="-128"/>
                <a:cs typeface="Meiryo UI" pitchFamily="50" charset="-128"/>
              </a:rPr>
              <a:t>9</a:t>
            </a:r>
            <a:r>
              <a:rPr lang="ja-JP" altLang="en-US" sz="1200" kern="0" dirty="0">
                <a:solidFill>
                  <a:schemeClr val="accent5">
                    <a:lumMod val="50000"/>
                  </a:schemeClr>
                </a:solidFill>
                <a:latin typeface="Meiryo UI" pitchFamily="50" charset="-128"/>
                <a:ea typeface="Meiryo UI" pitchFamily="50" charset="-128"/>
                <a:cs typeface="Meiryo UI" pitchFamily="50" charset="-128"/>
              </a:rPr>
              <a:t>割程度が</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大阪・関西圏でのデュアルオペレーションを実施。その半数以上は、緊急時のみならず平</a:t>
            </a:r>
            <a:br>
              <a:rPr lang="en-US" altLang="ja-JP" sz="1200" kern="0" dirty="0">
                <a:solidFill>
                  <a:schemeClr val="accent5">
                    <a:lumMod val="50000"/>
                  </a:schemeClr>
                </a:solidFill>
                <a:latin typeface="Meiryo UI" pitchFamily="50" charset="-128"/>
                <a:ea typeface="Meiryo UI" pitchFamily="50" charset="-128"/>
                <a:cs typeface="Meiryo UI" pitchFamily="50" charset="-128"/>
              </a:rPr>
            </a:br>
            <a:r>
              <a:rPr lang="ja-JP" altLang="en-US" sz="1200" kern="0" dirty="0">
                <a:solidFill>
                  <a:schemeClr val="accent5">
                    <a:lumMod val="50000"/>
                  </a:schemeClr>
                </a:solidFill>
                <a:latin typeface="Meiryo UI" pitchFamily="50" charset="-128"/>
                <a:ea typeface="Meiryo UI" pitchFamily="50" charset="-128"/>
                <a:cs typeface="Meiryo UI" pitchFamily="50" charset="-128"/>
              </a:rPr>
              <a:t>　　　時から対応。取組課題としては、「大阪・関西における人材確保が困難」、「緊急時、少</a:t>
            </a:r>
            <a:br>
              <a:rPr lang="en-US" altLang="ja-JP" sz="1200" kern="0" dirty="0">
                <a:solidFill>
                  <a:schemeClr val="accent5">
                    <a:lumMod val="50000"/>
                  </a:schemeClr>
                </a:solidFill>
                <a:latin typeface="Meiryo UI" pitchFamily="50" charset="-128"/>
                <a:ea typeface="Meiryo UI" pitchFamily="50" charset="-128"/>
                <a:cs typeface="Meiryo UI" pitchFamily="50" charset="-128"/>
              </a:rPr>
            </a:br>
            <a:r>
              <a:rPr lang="ja-JP" altLang="en-US" sz="1200" kern="0" dirty="0">
                <a:solidFill>
                  <a:schemeClr val="accent5">
                    <a:lumMod val="50000"/>
                  </a:schemeClr>
                </a:solidFill>
                <a:latin typeface="Meiryo UI" pitchFamily="50" charset="-128"/>
                <a:ea typeface="Meiryo UI" pitchFamily="50" charset="-128"/>
                <a:cs typeface="Meiryo UI" pitchFamily="50" charset="-128"/>
              </a:rPr>
              <a:t>　　　人数での広範囲にわたる業務対応が必要」などの回答があった。</a:t>
            </a:r>
          </a:p>
        </p:txBody>
      </p:sp>
      <p:sp>
        <p:nvSpPr>
          <p:cNvPr id="21" name="テキスト ボックス 20">
            <a:extLst>
              <a:ext uri="{FF2B5EF4-FFF2-40B4-BE49-F238E27FC236}">
                <a16:creationId xmlns:a16="http://schemas.microsoft.com/office/drawing/2014/main" id="{871DD605-3140-4210-B621-9FB2AEF5E897}"/>
              </a:ext>
            </a:extLst>
          </p:cNvPr>
          <p:cNvSpPr txBox="1">
            <a:spLocks noChangeArrowheads="1"/>
          </p:cNvSpPr>
          <p:nvPr/>
        </p:nvSpPr>
        <p:spPr bwMode="auto">
          <a:xfrm>
            <a:off x="6101334" y="1749897"/>
            <a:ext cx="6076715" cy="2277547"/>
          </a:xfrm>
          <a:prstGeom prst="rect">
            <a:avLst/>
          </a:prstGeom>
          <a:noFill/>
          <a:ln>
            <a:noFill/>
          </a:ln>
        </p:spPr>
        <p:txBody>
          <a:bodyPr wrap="square" lIns="0" tIns="0" rIns="0" bIns="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400" b="1" kern="0" dirty="0">
                <a:solidFill>
                  <a:schemeClr val="accent5">
                    <a:lumMod val="50000"/>
                  </a:schemeClr>
                </a:solidFill>
                <a:latin typeface="Meiryo UI" pitchFamily="50" charset="-128"/>
                <a:ea typeface="Meiryo UI" pitchFamily="50" charset="-128"/>
                <a:cs typeface="Meiryo UI" pitchFamily="50" charset="-128"/>
              </a:rPr>
              <a:t>②長期的視点で資産を育てる投資マインドの醸成・金融リテラシー向上につなが</a:t>
            </a:r>
            <a:endParaRPr lang="en-US" altLang="ja-JP" sz="1400" b="1"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en-US" altLang="ja-JP" sz="1400" b="1" kern="0" dirty="0">
                <a:solidFill>
                  <a:schemeClr val="accent5">
                    <a:lumMod val="50000"/>
                  </a:schemeClr>
                </a:solidFill>
                <a:latin typeface="Meiryo UI" pitchFamily="50" charset="-128"/>
                <a:ea typeface="Meiryo UI" pitchFamily="50" charset="-128"/>
                <a:cs typeface="Meiryo UI" pitchFamily="50" charset="-128"/>
              </a:rPr>
              <a:t>   </a:t>
            </a:r>
            <a:r>
              <a:rPr lang="ja-JP" altLang="en-US" sz="1400" b="1" kern="0" dirty="0">
                <a:solidFill>
                  <a:schemeClr val="accent5">
                    <a:lumMod val="50000"/>
                  </a:schemeClr>
                </a:solidFill>
                <a:latin typeface="Meiryo UI" pitchFamily="50" charset="-128"/>
                <a:ea typeface="Meiryo UI" pitchFamily="50" charset="-128"/>
                <a:cs typeface="Meiryo UI" pitchFamily="50" charset="-128"/>
              </a:rPr>
              <a:t>る取組み</a:t>
            </a: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・府市を通じた金融教育プログラムの提供</a:t>
            </a:r>
            <a:r>
              <a:rPr lang="en-US" altLang="ja-JP" sz="1200" kern="0" dirty="0">
                <a:solidFill>
                  <a:srgbClr val="002060"/>
                </a:solidFill>
                <a:latin typeface="Meiryo UI" pitchFamily="50" charset="-128"/>
                <a:ea typeface="Meiryo UI" pitchFamily="50" charset="-128"/>
                <a:cs typeface="Meiryo UI" pitchFamily="50" charset="-128"/>
              </a:rPr>
              <a:t>(</a:t>
            </a:r>
            <a:r>
              <a:rPr lang="ja-JP" altLang="en-US" sz="1200" kern="0" spc="-150" dirty="0">
                <a:solidFill>
                  <a:srgbClr val="002060"/>
                </a:solidFill>
                <a:latin typeface="Meiryo UI" pitchFamily="50" charset="-128"/>
                <a:ea typeface="Meiryo UI" pitchFamily="50" charset="-128"/>
                <a:cs typeface="Meiryo UI" pitchFamily="50" charset="-128"/>
              </a:rPr>
              <a:t>大阪取引所・りそな銀行</a:t>
            </a:r>
            <a:r>
              <a:rPr lang="ja-JP" altLang="en-US" sz="1200" kern="0" dirty="0">
                <a:solidFill>
                  <a:srgbClr val="002060"/>
                </a:solidFill>
                <a:latin typeface="Meiryo UI" pitchFamily="50" charset="-128"/>
                <a:ea typeface="Meiryo UI" pitchFamily="50" charset="-128"/>
                <a:cs typeface="Meiryo UI" pitchFamily="50" charset="-128"/>
              </a:rPr>
              <a:t>・三井住友海上火災保険 他</a:t>
            </a:r>
            <a:r>
              <a:rPr lang="en-US" altLang="ja-JP" sz="1200" kern="0" spc="-150" dirty="0">
                <a:solidFill>
                  <a:srgbClr val="002060"/>
                </a:solidFill>
                <a:latin typeface="Meiryo UI" pitchFamily="50" charset="-128"/>
                <a:ea typeface="Meiryo UI" pitchFamily="50" charset="-128"/>
                <a:cs typeface="Meiryo UI" pitchFamily="50" charset="-128"/>
              </a:rPr>
              <a:t>)</a:t>
            </a:r>
          </a:p>
          <a:p>
            <a:pPr eaLnBrk="1" hangingPunct="1">
              <a:spcBef>
                <a:spcPts val="0"/>
              </a:spcBef>
              <a:buNone/>
              <a:defRPr/>
            </a:pPr>
            <a:r>
              <a:rPr lang="ja-JP" altLang="en-US" sz="1200" kern="0" spc="-150" dirty="0">
                <a:solidFill>
                  <a:srgbClr val="002060"/>
                </a:solidFill>
                <a:latin typeface="Meiryo UI" pitchFamily="50" charset="-128"/>
                <a:ea typeface="Meiryo UI" pitchFamily="50" charset="-128"/>
                <a:cs typeface="Meiryo UI" pitchFamily="50" charset="-128"/>
              </a:rPr>
              <a:t>　　</a:t>
            </a:r>
            <a:r>
              <a:rPr lang="en-US" altLang="ja-JP" sz="1200" kern="0" spc="-150" dirty="0">
                <a:solidFill>
                  <a:srgbClr val="002060"/>
                </a:solidFill>
                <a:latin typeface="Meiryo UI" pitchFamily="50" charset="-128"/>
                <a:ea typeface="Meiryo UI" pitchFamily="50" charset="-128"/>
                <a:cs typeface="Meiryo UI" pitchFamily="50" charset="-128"/>
              </a:rPr>
              <a:t>…</a:t>
            </a:r>
            <a:r>
              <a:rPr lang="ja-JP" altLang="en-US" sz="1200" u="sng" kern="0" spc="-150" dirty="0">
                <a:solidFill>
                  <a:srgbClr val="002060"/>
                </a:solidFill>
                <a:latin typeface="Meiryo UI" pitchFamily="50" charset="-128"/>
                <a:ea typeface="Meiryo UI" pitchFamily="50" charset="-128"/>
                <a:cs typeface="Meiryo UI" pitchFamily="50" charset="-128"/>
              </a:rPr>
              <a:t>府内小中高への講師派遣（実施済</a:t>
            </a:r>
            <a:r>
              <a:rPr lang="en-US" altLang="ja-JP" sz="1200" u="sng" kern="0" spc="-150" dirty="0">
                <a:solidFill>
                  <a:srgbClr val="002060"/>
                </a:solidFill>
                <a:latin typeface="Meiryo UI" pitchFamily="50" charset="-128"/>
                <a:ea typeface="Meiryo UI" pitchFamily="50" charset="-128"/>
                <a:cs typeface="Meiryo UI" pitchFamily="50" charset="-128"/>
              </a:rPr>
              <a:t>8</a:t>
            </a:r>
            <a:r>
              <a:rPr lang="ja-JP" altLang="en-US" sz="1200" u="sng" kern="0" spc="-150" dirty="0">
                <a:solidFill>
                  <a:srgbClr val="002060"/>
                </a:solidFill>
                <a:latin typeface="Meiryo UI" pitchFamily="50" charset="-128"/>
                <a:ea typeface="Meiryo UI" pitchFamily="50" charset="-128"/>
                <a:cs typeface="Meiryo UI" pitchFamily="50" charset="-128"/>
              </a:rPr>
              <a:t>校）</a:t>
            </a: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・春休み親子経済教室</a:t>
            </a:r>
            <a:r>
              <a:rPr lang="en-US" altLang="ja-JP" sz="1200" kern="0" dirty="0">
                <a:solidFill>
                  <a:srgbClr val="002060"/>
                </a:solidFill>
                <a:latin typeface="Meiryo UI" pitchFamily="50" charset="-128"/>
                <a:ea typeface="Meiryo UI" pitchFamily="50" charset="-128"/>
                <a:cs typeface="Meiryo UI" pitchFamily="50" charset="-128"/>
              </a:rPr>
              <a:t>(’24.3</a:t>
            </a:r>
            <a:r>
              <a:rPr lang="ja-JP" altLang="en-US" sz="1200" kern="0" dirty="0">
                <a:solidFill>
                  <a:srgbClr val="002060"/>
                </a:solidFill>
                <a:latin typeface="Meiryo UI" pitchFamily="50" charset="-128"/>
                <a:ea typeface="Meiryo UI" pitchFamily="50" charset="-128"/>
                <a:cs typeface="Meiryo UI" pitchFamily="50" charset="-128"/>
              </a:rPr>
              <a:t>、</a:t>
            </a:r>
            <a:r>
              <a:rPr kumimoji="1" lang="en-US" altLang="ja-JP" sz="1200" u="sng" dirty="0">
                <a:solidFill>
                  <a:srgbClr val="002060"/>
                </a:solidFill>
                <a:latin typeface="Meiryo UI" panose="020B0604030504040204" pitchFamily="50" charset="-128"/>
                <a:ea typeface="Meiryo UI" panose="020B0604030504040204" pitchFamily="50" charset="-128"/>
              </a:rPr>
              <a:t>’25.3</a:t>
            </a:r>
            <a:r>
              <a:rPr lang="ja-JP" altLang="en-US" sz="1200" u="sng" kern="0" dirty="0">
                <a:solidFill>
                  <a:srgbClr val="002060"/>
                </a:solidFill>
                <a:latin typeface="Meiryo UI" pitchFamily="50" charset="-128"/>
                <a:ea typeface="Meiryo UI" pitchFamily="50" charset="-128"/>
                <a:cs typeface="Meiryo UI" pitchFamily="50" charset="-128"/>
              </a:rPr>
              <a:t>府市・大阪取引所</a:t>
            </a:r>
            <a:r>
              <a:rPr lang="en-US" altLang="ja-JP" sz="1200" kern="0" dirty="0">
                <a:solidFill>
                  <a:srgbClr val="002060"/>
                </a:solidFill>
                <a:latin typeface="Meiryo UI" pitchFamily="50" charset="-128"/>
                <a:ea typeface="Meiryo UI" pitchFamily="50" charset="-128"/>
                <a:cs typeface="Meiryo UI" pitchFamily="50" charset="-128"/>
              </a:rPr>
              <a:t>)</a:t>
            </a:r>
            <a:r>
              <a:rPr lang="ja-JP" altLang="en-US" sz="1200" kern="0" dirty="0">
                <a:solidFill>
                  <a:srgbClr val="002060"/>
                </a:solidFill>
                <a:latin typeface="Meiryo UI" pitchFamily="50" charset="-128"/>
                <a:ea typeface="Meiryo UI" pitchFamily="50" charset="-128"/>
                <a:cs typeface="Meiryo UI" pitchFamily="50" charset="-128"/>
              </a:rPr>
              <a:t>、</a:t>
            </a:r>
            <a:r>
              <a:rPr lang="ja-JP" altLang="en-US" sz="1200" u="sng" kern="0" dirty="0">
                <a:solidFill>
                  <a:srgbClr val="002060"/>
                </a:solidFill>
                <a:latin typeface="Meiryo UI" pitchFamily="50" charset="-128"/>
                <a:ea typeface="Meiryo UI" pitchFamily="50" charset="-128"/>
                <a:cs typeface="Meiryo UI" pitchFamily="50" charset="-128"/>
              </a:rPr>
              <a:t>夏休み小学生向けの金融経済教室</a:t>
            </a:r>
            <a:endParaRPr lang="en-US" altLang="ja-JP" sz="1200" u="sng"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ja-JP" altLang="en-US" sz="1200" u="sng" kern="0" dirty="0">
                <a:solidFill>
                  <a:srgbClr val="002060"/>
                </a:solidFill>
                <a:latin typeface="Meiryo UI" pitchFamily="50" charset="-128"/>
                <a:ea typeface="Meiryo UI" pitchFamily="50" charset="-128"/>
                <a:cs typeface="Meiryo UI" pitchFamily="50" charset="-128"/>
              </a:rPr>
              <a:t>（</a:t>
            </a:r>
            <a:r>
              <a:rPr lang="en-US" altLang="ja-JP" sz="1200" u="sng" kern="0" dirty="0">
                <a:solidFill>
                  <a:srgbClr val="002060"/>
                </a:solidFill>
                <a:latin typeface="Meiryo UI" pitchFamily="50" charset="-128"/>
                <a:ea typeface="Meiryo UI" pitchFamily="50" charset="-128"/>
                <a:cs typeface="Meiryo UI" pitchFamily="50" charset="-128"/>
              </a:rPr>
              <a:t>’24.8</a:t>
            </a:r>
            <a:r>
              <a:rPr lang="ja-JP" altLang="en-US" sz="1200" u="sng" kern="0" dirty="0">
                <a:solidFill>
                  <a:srgbClr val="002060"/>
                </a:solidFill>
                <a:latin typeface="Meiryo UI" pitchFamily="50" charset="-128"/>
                <a:ea typeface="Meiryo UI" pitchFamily="50" charset="-128"/>
                <a:cs typeface="Meiryo UI" pitchFamily="50" charset="-128"/>
              </a:rPr>
              <a:t>府市・りそな銀行）の開催</a:t>
            </a:r>
            <a:endParaRPr lang="en-US" altLang="ja-JP" sz="1200" u="sng"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ja-JP" altLang="en-US" sz="1200" u="sng" kern="0" dirty="0">
                <a:solidFill>
                  <a:srgbClr val="002060"/>
                </a:solidFill>
                <a:latin typeface="Meiryo UI" pitchFamily="50" charset="-128"/>
                <a:ea typeface="Meiryo UI" pitchFamily="50" charset="-128"/>
                <a:cs typeface="Meiryo UI" pitchFamily="50" charset="-128"/>
              </a:rPr>
              <a:t>職場における金融リテラシー教育セミナーの開催（</a:t>
            </a:r>
            <a:r>
              <a:rPr lang="en-US" altLang="ja-JP" sz="1200" u="sng" kern="0" dirty="0">
                <a:solidFill>
                  <a:srgbClr val="002060"/>
                </a:solidFill>
                <a:latin typeface="Meiryo UI" pitchFamily="50" charset="-128"/>
                <a:ea typeface="Meiryo UI" pitchFamily="50" charset="-128"/>
                <a:cs typeface="Meiryo UI" pitchFamily="50" charset="-128"/>
              </a:rPr>
              <a:t>’24.11</a:t>
            </a:r>
            <a:r>
              <a:rPr lang="ja-JP" altLang="en-US" sz="1200" u="sng" kern="0" dirty="0">
                <a:solidFill>
                  <a:srgbClr val="002060"/>
                </a:solidFill>
                <a:latin typeface="Meiryo UI" pitchFamily="50" charset="-128"/>
                <a:ea typeface="Meiryo UI" pitchFamily="50" charset="-128"/>
                <a:cs typeface="Meiryo UI" pitchFamily="50" charset="-128"/>
              </a:rPr>
              <a:t>府市・金融経済教育推進機構</a:t>
            </a:r>
            <a:r>
              <a:rPr lang="ja-JP" altLang="en-US" sz="1200" kern="0" dirty="0">
                <a:solidFill>
                  <a:srgbClr val="002060"/>
                </a:solidFill>
                <a:latin typeface="Meiryo UI" pitchFamily="50" charset="-128"/>
                <a:ea typeface="Meiryo UI" pitchFamily="50" charset="-128"/>
                <a:cs typeface="Meiryo UI" pitchFamily="50" charset="-128"/>
              </a:rPr>
              <a:t>）</a:t>
            </a: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ja-JP" altLang="en-US" sz="1200" u="sng" kern="0" dirty="0">
                <a:solidFill>
                  <a:srgbClr val="002060"/>
                </a:solidFill>
                <a:latin typeface="Meiryo UI" pitchFamily="50" charset="-128"/>
                <a:ea typeface="Meiryo UI" pitchFamily="50" charset="-128"/>
                <a:cs typeface="Meiryo UI" pitchFamily="50" charset="-128"/>
              </a:rPr>
              <a:t>子育て世代向け金融経済教育イベントの</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開催（</a:t>
            </a:r>
            <a:r>
              <a:rPr lang="en-US" altLang="ja-JP" sz="1200" u="sng" kern="0" dirty="0">
                <a:solidFill>
                  <a:schemeClr val="accent5">
                    <a:lumMod val="50000"/>
                  </a:schemeClr>
                </a:solidFill>
                <a:latin typeface="Meiryo UI" pitchFamily="50" charset="-128"/>
                <a:ea typeface="Meiryo UI" pitchFamily="50" charset="-128"/>
                <a:cs typeface="Meiryo UI" pitchFamily="50" charset="-128"/>
              </a:rPr>
              <a:t>’25.1</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府・民間・</a:t>
            </a:r>
            <a:r>
              <a:rPr lang="ja-JP" altLang="en-US" sz="1200" u="sng" kern="0" spc="-150" dirty="0">
                <a:solidFill>
                  <a:schemeClr val="accent5">
                    <a:lumMod val="50000"/>
                  </a:schemeClr>
                </a:solidFill>
                <a:latin typeface="Meiryo UI" pitchFamily="50" charset="-128"/>
                <a:ea typeface="Meiryo UI" pitchFamily="50" charset="-128"/>
                <a:cs typeface="Meiryo UI" pitchFamily="50" charset="-128"/>
              </a:rPr>
              <a:t>金融経済教育推進機構</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・商学部授業「地域経営論」での国際金融都市に関する講座（</a:t>
            </a:r>
            <a:r>
              <a:rPr lang="en-US" altLang="ja-JP" sz="1200" kern="0" dirty="0">
                <a:solidFill>
                  <a:schemeClr val="accent5">
                    <a:lumMod val="50000"/>
                  </a:schemeClr>
                </a:solidFill>
                <a:latin typeface="Meiryo UI" pitchFamily="50" charset="-128"/>
                <a:ea typeface="Meiryo UI" pitchFamily="50" charset="-128"/>
                <a:cs typeface="Meiryo UI" pitchFamily="50" charset="-128"/>
              </a:rPr>
              <a:t>’23.10</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総合教養科目</a:t>
            </a:r>
            <a:endParaRPr lang="en-US" altLang="ja-JP" sz="1200" u="sng"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「国際地域経済と都市」での特別講義「最近の金融経済情勢と今後の展望」の開催</a:t>
            </a:r>
            <a:endParaRPr lang="en-US" altLang="ja-JP" sz="1200" u="sng"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a:t>
            </a:r>
            <a:r>
              <a:rPr lang="en-US" altLang="ja-JP" sz="1200" u="sng" kern="0" dirty="0">
                <a:solidFill>
                  <a:schemeClr val="accent5">
                    <a:lumMod val="50000"/>
                  </a:schemeClr>
                </a:solidFill>
                <a:latin typeface="Meiryo UI" pitchFamily="50" charset="-128"/>
                <a:ea typeface="Meiryo UI" pitchFamily="50" charset="-128"/>
                <a:cs typeface="Meiryo UI" pitchFamily="50" charset="-128"/>
              </a:rPr>
              <a:t>’24.11</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）（大阪公立大学）</a:t>
            </a:r>
            <a:endParaRPr lang="en-US" altLang="ja-JP" sz="1200" u="sng"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・「大学生のための金融リテラシー入門」講座の開講（</a:t>
            </a:r>
            <a:r>
              <a:rPr lang="en-US" altLang="ja-JP" sz="1200" kern="0" dirty="0">
                <a:solidFill>
                  <a:schemeClr val="accent5">
                    <a:lumMod val="50000"/>
                  </a:schemeClr>
                </a:solidFill>
                <a:latin typeface="Meiryo UI" pitchFamily="50" charset="-128"/>
                <a:ea typeface="Meiryo UI" pitchFamily="50" charset="-128"/>
                <a:cs typeface="Meiryo UI" pitchFamily="50" charset="-128"/>
              </a:rPr>
              <a:t>‘23.4</a:t>
            </a:r>
            <a:r>
              <a:rPr lang="ja-JP" altLang="en-US" sz="1200" kern="0" dirty="0">
                <a:solidFill>
                  <a:schemeClr val="accent5">
                    <a:lumMod val="50000"/>
                  </a:schemeClr>
                </a:solidFill>
                <a:latin typeface="Meiryo UI" pitchFamily="50" charset="-128"/>
                <a:ea typeface="Meiryo UI" pitchFamily="50" charset="-128"/>
                <a:cs typeface="Meiryo UI" pitchFamily="50" charset="-128"/>
              </a:rPr>
              <a:t>～関西大学）</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15" name="テキスト ボックス 14">
            <a:extLst>
              <a:ext uri="{FF2B5EF4-FFF2-40B4-BE49-F238E27FC236}">
                <a16:creationId xmlns:a16="http://schemas.microsoft.com/office/drawing/2014/main" id="{9A52C681-A9B1-46F4-9EA9-F6AA147EB902}"/>
              </a:ext>
            </a:extLst>
          </p:cNvPr>
          <p:cNvSpPr txBox="1"/>
          <p:nvPr/>
        </p:nvSpPr>
        <p:spPr>
          <a:xfrm>
            <a:off x="6241288" y="4160128"/>
            <a:ext cx="5607356" cy="1157625"/>
          </a:xfrm>
          <a:prstGeom prst="rect">
            <a:avLst/>
          </a:prstGeom>
          <a:noFill/>
          <a:ln>
            <a:noFill/>
          </a:ln>
        </p:spPr>
        <p:txBody>
          <a:bodyPr wrap="square" lIns="0" tIns="0" rIns="0" bIns="0" rtlCol="0">
            <a:spAutoFit/>
          </a:bodyPr>
          <a:lstStyle/>
          <a:p>
            <a:pPr>
              <a:lnSpc>
                <a:spcPts val="1500"/>
              </a:lnSpc>
              <a:spcBef>
                <a:spcPts val="600"/>
              </a:spcBef>
            </a:pPr>
            <a:r>
              <a:rPr lang="ja-JP" altLang="en-US" sz="1500" b="1" dirty="0">
                <a:latin typeface="UD デジタル 教科書体 NK-R" panose="02020400000000000000" pitchFamily="18" charset="-128"/>
                <a:ea typeface="UD デジタル 教科書体 NK-R" panose="02020400000000000000" pitchFamily="18" charset="-128"/>
              </a:rPr>
              <a:t>＜進捗点検＞</a:t>
            </a:r>
            <a:br>
              <a:rPr lang="en-US" altLang="ja-JP" sz="1500" b="1" dirty="0">
                <a:latin typeface="UD デジタル 教科書体 NK-R" panose="02020400000000000000" pitchFamily="18" charset="-128"/>
                <a:ea typeface="UD デジタル 教科書体 NK-R" panose="02020400000000000000" pitchFamily="18" charset="-128"/>
              </a:rPr>
            </a:br>
            <a:r>
              <a:rPr lang="ja-JP" altLang="en-US" sz="1400" b="1"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推進委員会委員等による金融リテラシー向上に向けた取組みが一定進</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んでいる。今後さらに、教育部局を巻き込みながらの周知等、</a:t>
            </a:r>
            <a:r>
              <a:rPr lang="ja-JP" altLang="en-US" sz="1400" u="sng" dirty="0">
                <a:latin typeface="UD デジタル 教科書体 NK-R" panose="02020400000000000000" pitchFamily="18" charset="-128"/>
                <a:ea typeface="UD デジタル 教科書体 NK-R" panose="02020400000000000000" pitchFamily="18" charset="-128"/>
              </a:rPr>
              <a:t>金融経済</a:t>
            </a:r>
            <a:br>
              <a:rPr lang="en-US" altLang="ja-JP" sz="1400" u="sng"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u="sng" dirty="0">
                <a:latin typeface="UD デジタル 教科書体 NK-R" panose="02020400000000000000" pitchFamily="18" charset="-128"/>
                <a:ea typeface="UD デジタル 教科書体 NK-R" panose="02020400000000000000" pitchFamily="18" charset="-128"/>
              </a:rPr>
              <a:t>教育を広く普及させるための仕組みづくりが必要</a:t>
            </a:r>
            <a:r>
              <a:rPr lang="ja-JP" altLang="en-US" sz="1400" dirty="0">
                <a:latin typeface="UD デジタル 教科書体 NK-R" panose="02020400000000000000" pitchFamily="18" charset="-128"/>
                <a:ea typeface="UD デジタル 教科書体 NK-R" panose="02020400000000000000" pitchFamily="18" charset="-128"/>
              </a:rPr>
              <a:t>。</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b="1" dirty="0">
                <a:latin typeface="UD デジタル 教科書体 NK-R" panose="02020400000000000000" pitchFamily="18" charset="-128"/>
                <a:ea typeface="UD デジタル 教科書体 NK-R" panose="02020400000000000000" pitchFamily="18" charset="-128"/>
              </a:rPr>
              <a:t>・　</a:t>
            </a:r>
            <a:r>
              <a:rPr lang="ja-JP" altLang="en-US" sz="1400" u="sng" dirty="0">
                <a:latin typeface="UD デジタル 教科書体 NK-R" panose="02020400000000000000" pitchFamily="18" charset="-128"/>
                <a:ea typeface="UD デジタル 教科書体 NK-R" panose="02020400000000000000" pitchFamily="18" charset="-128"/>
              </a:rPr>
              <a:t>働く世代を対象とした職域での金融教育</a:t>
            </a:r>
            <a:r>
              <a:rPr lang="ja-JP" altLang="en-US" sz="1400" dirty="0">
                <a:latin typeface="UD デジタル 教科書体 NK-R" panose="02020400000000000000" pitchFamily="18" charset="-128"/>
                <a:ea typeface="UD デジタル 教科書体 NK-R" panose="02020400000000000000" pitchFamily="18" charset="-128"/>
              </a:rPr>
              <a:t>が重要。</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b="1"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金融リテラシーの向上にかかる効果測定ができていない。</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4" name="二等辺三角形 23">
            <a:extLst>
              <a:ext uri="{FF2B5EF4-FFF2-40B4-BE49-F238E27FC236}">
                <a16:creationId xmlns:a16="http://schemas.microsoft.com/office/drawing/2014/main" id="{B1AB9C06-8294-4C90-96D5-CFF732ADA0B2}"/>
              </a:ext>
            </a:extLst>
          </p:cNvPr>
          <p:cNvSpPr/>
          <p:nvPr/>
        </p:nvSpPr>
        <p:spPr>
          <a:xfrm rot="10800000">
            <a:off x="8497410" y="4109184"/>
            <a:ext cx="1051172" cy="17784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3E2563A7-FBA1-4B00-930E-A96D5C539F77}"/>
              </a:ext>
            </a:extLst>
          </p:cNvPr>
          <p:cNvSpPr/>
          <p:nvPr/>
        </p:nvSpPr>
        <p:spPr>
          <a:xfrm>
            <a:off x="385814" y="5632627"/>
            <a:ext cx="5544000" cy="936000"/>
          </a:xfrm>
          <a:prstGeom prst="rect">
            <a:avLst/>
          </a:prstGeom>
          <a:ln w="57150"/>
        </p:spPr>
        <p:style>
          <a:lnRef idx="2">
            <a:schemeClr val="accent4"/>
          </a:lnRef>
          <a:fillRef idx="1">
            <a:schemeClr val="lt1"/>
          </a:fillRef>
          <a:effectRef idx="0">
            <a:schemeClr val="accent4"/>
          </a:effectRef>
          <a:fontRef idx="minor">
            <a:schemeClr val="dk1"/>
          </a:fontRef>
        </p:style>
        <p:txBody>
          <a:bodyPr lIns="36000" tIns="72000" rIns="36000" bIns="0" rtlCol="0" anchor="ctr" anchorCtr="0"/>
          <a:lstStyle/>
          <a:p>
            <a:pPr>
              <a:lnSpc>
                <a:spcPts val="1400"/>
              </a:lnSpc>
              <a:spcBef>
                <a:spcPts val="600"/>
              </a:spcBef>
            </a:pPr>
            <a:r>
              <a:rPr lang="ja-JP" altLang="en-US" sz="1600" b="1" dirty="0">
                <a:latin typeface="UD デジタル 教科書体 NK-R" panose="02020400000000000000" pitchFamily="18" charset="-128"/>
                <a:ea typeface="UD デジタル 教科書体 NK-R" panose="02020400000000000000" pitchFamily="18" charset="-128"/>
              </a:rPr>
              <a:t>◆</a:t>
            </a:r>
            <a:r>
              <a:rPr lang="zh-TW" altLang="en-US" sz="1600" b="1" dirty="0">
                <a:latin typeface="UD デジタル 教科書体 NK-R" panose="02020400000000000000" pitchFamily="18" charset="-128"/>
                <a:ea typeface="UD デジタル 教科書体 NK-R" panose="02020400000000000000" pitchFamily="18" charset="-128"/>
              </a:rPr>
              <a:t>第一期活動期</a:t>
            </a:r>
            <a:r>
              <a:rPr lang="ja-JP" altLang="en-US" sz="1600" b="1" dirty="0">
                <a:latin typeface="UD デジタル 教科書体 NK-R" panose="02020400000000000000" pitchFamily="18" charset="-128"/>
                <a:ea typeface="UD デジタル 教科書体 NK-R" panose="02020400000000000000" pitchFamily="18" charset="-128"/>
              </a:rPr>
              <a:t>の仕上げに向け取組案</a:t>
            </a:r>
            <a:br>
              <a:rPr lang="en-US" altLang="ja-JP" sz="1600" b="1"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大阪・関西での人材確保に向けた各社における情報交換の場の提供</a:t>
            </a:r>
            <a:br>
              <a:rPr lang="en-US" altLang="ja-JP" sz="1600" b="1"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・大阪・関西での人材確保に向けた取組みの検討（都市魅力向上等）</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2" name="正方形/長方形 21">
            <a:extLst>
              <a:ext uri="{FF2B5EF4-FFF2-40B4-BE49-F238E27FC236}">
                <a16:creationId xmlns:a16="http://schemas.microsoft.com/office/drawing/2014/main" id="{DFE36AC8-D9B4-41C5-B9C3-23ADACAE3964}"/>
              </a:ext>
            </a:extLst>
          </p:cNvPr>
          <p:cNvSpPr/>
          <p:nvPr/>
        </p:nvSpPr>
        <p:spPr>
          <a:xfrm>
            <a:off x="6305350" y="5668562"/>
            <a:ext cx="5543294" cy="900065"/>
          </a:xfrm>
          <a:prstGeom prst="rect">
            <a:avLst/>
          </a:prstGeom>
          <a:ln w="57150"/>
        </p:spPr>
        <p:style>
          <a:lnRef idx="2">
            <a:schemeClr val="accent4"/>
          </a:lnRef>
          <a:fillRef idx="1">
            <a:schemeClr val="lt1"/>
          </a:fillRef>
          <a:effectRef idx="0">
            <a:schemeClr val="accent4"/>
          </a:effectRef>
          <a:fontRef idx="minor">
            <a:schemeClr val="dk1"/>
          </a:fontRef>
        </p:style>
        <p:txBody>
          <a:bodyPr lIns="36000" tIns="72000" rIns="36000" bIns="0" rtlCol="0" anchor="ctr" anchorCtr="0"/>
          <a:lstStyle/>
          <a:p>
            <a:pPr>
              <a:lnSpc>
                <a:spcPts val="1500"/>
              </a:lnSpc>
              <a:spcBef>
                <a:spcPts val="600"/>
              </a:spcBef>
            </a:pPr>
            <a:r>
              <a:rPr lang="ja-JP" altLang="en-US" sz="1600" b="1" dirty="0">
                <a:latin typeface="UD デジタル 教科書体 NK-R" panose="02020400000000000000" pitchFamily="18" charset="-128"/>
                <a:ea typeface="UD デジタル 教科書体 NK-R" panose="02020400000000000000" pitchFamily="18" charset="-128"/>
              </a:rPr>
              <a:t>◆</a:t>
            </a:r>
            <a:r>
              <a:rPr lang="zh-TW" altLang="en-US" sz="1600" b="1" dirty="0">
                <a:latin typeface="UD デジタル 教科書体 NK-R" panose="02020400000000000000" pitchFamily="18" charset="-128"/>
                <a:ea typeface="UD デジタル 教科書体 NK-R" panose="02020400000000000000" pitchFamily="18" charset="-128"/>
              </a:rPr>
              <a:t>第一期活動期</a:t>
            </a:r>
            <a:r>
              <a:rPr lang="ja-JP" altLang="en-US" sz="1600" b="1" dirty="0">
                <a:latin typeface="UD デジタル 教科書体 NK-R" panose="02020400000000000000" pitchFamily="18" charset="-128"/>
                <a:ea typeface="UD デジタル 教科書体 NK-R" panose="02020400000000000000" pitchFamily="18" charset="-128"/>
              </a:rPr>
              <a:t>の仕上げに向けた取組案</a:t>
            </a:r>
            <a:br>
              <a:rPr lang="en-US" altLang="ja-JP" sz="1600" b="1"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・学校と金融機関をつなぎ金融経済教育をさらに推進するネットワークの</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構築 </a:t>
            </a:r>
            <a:r>
              <a:rPr lang="en-US" altLang="ja-JP" sz="1400" dirty="0">
                <a:latin typeface="UD デジタル 教科書体 NK-R" panose="02020400000000000000" pitchFamily="18" charset="-128"/>
                <a:ea typeface="UD デジタル 教科書体 NK-R" panose="02020400000000000000" pitchFamily="18" charset="-128"/>
              </a:rPr>
              <a:t>【P</a:t>
            </a:r>
            <a:r>
              <a:rPr lang="ja-JP" altLang="en-US" sz="1400">
                <a:latin typeface="UD デジタル 教科書体 NK-R" panose="02020400000000000000" pitchFamily="18" charset="-128"/>
                <a:ea typeface="UD デジタル 教科書体 NK-R" panose="02020400000000000000" pitchFamily="18" charset="-128"/>
              </a:rPr>
              <a:t>７　</a:t>
            </a:r>
            <a:r>
              <a:rPr lang="ja-JP" altLang="en-US" sz="1400" dirty="0">
                <a:latin typeface="UD デジタル 教科書体 NK-R" panose="02020400000000000000" pitchFamily="18" charset="-128"/>
                <a:ea typeface="UD デジタル 教科書体 NK-R" panose="02020400000000000000" pitchFamily="18" charset="-128"/>
              </a:rPr>
              <a:t>金融経済教育推進ネットワーク</a:t>
            </a:r>
            <a:r>
              <a:rPr lang="en-US" altLang="ja-JP" sz="1400" dirty="0">
                <a:latin typeface="UD デジタル 教科書体 NK-R" panose="02020400000000000000" pitchFamily="18" charset="-128"/>
                <a:ea typeface="UD デジタル 教科書体 NK-R" panose="02020400000000000000" pitchFamily="18" charset="-128"/>
              </a:rPr>
              <a:t>】</a:t>
            </a: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・府内の金融リテラシー向上率の把握手法の検討</a:t>
            </a:r>
            <a:endParaRPr lang="en-US" altLang="ja-JP" sz="1400" dirty="0">
              <a:latin typeface="UD デジタル 教科書体 NK-R" panose="02020400000000000000" pitchFamily="18" charset="-128"/>
              <a:ea typeface="UD デジタル 教科書体 NK-R" panose="02020400000000000000" pitchFamily="18" charset="-128"/>
            </a:endParaRPr>
          </a:p>
        </p:txBody>
      </p:sp>
      <p:grpSp>
        <p:nvGrpSpPr>
          <p:cNvPr id="26" name="グループ化 25">
            <a:extLst>
              <a:ext uri="{FF2B5EF4-FFF2-40B4-BE49-F238E27FC236}">
                <a16:creationId xmlns:a16="http://schemas.microsoft.com/office/drawing/2014/main" id="{C6833288-8043-4C83-80A1-065E42F67D2A}"/>
              </a:ext>
            </a:extLst>
          </p:cNvPr>
          <p:cNvGrpSpPr/>
          <p:nvPr/>
        </p:nvGrpSpPr>
        <p:grpSpPr>
          <a:xfrm>
            <a:off x="-5109" y="1557984"/>
            <a:ext cx="400110" cy="2525995"/>
            <a:chOff x="-49092" y="1557984"/>
            <a:chExt cx="407518" cy="3062505"/>
          </a:xfrm>
        </p:grpSpPr>
        <p:sp>
          <p:nvSpPr>
            <p:cNvPr id="27" name="四角形: 角を丸くする 26">
              <a:extLst>
                <a:ext uri="{FF2B5EF4-FFF2-40B4-BE49-F238E27FC236}">
                  <a16:creationId xmlns:a16="http://schemas.microsoft.com/office/drawing/2014/main" id="{73E02C91-3E34-4F8F-B3F0-6E463F36C52D}"/>
                </a:ext>
              </a:extLst>
            </p:cNvPr>
            <p:cNvSpPr/>
            <p:nvPr/>
          </p:nvSpPr>
          <p:spPr>
            <a:xfrm>
              <a:off x="30598" y="1557984"/>
              <a:ext cx="260411" cy="306250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dist"/>
              <a:endParaRPr kumimoji="1" lang="ja-JP" altLang="en-US" sz="1400" dirty="0"/>
            </a:p>
          </p:txBody>
        </p:sp>
        <p:sp>
          <p:nvSpPr>
            <p:cNvPr id="29" name="テキスト ボックス 28">
              <a:extLst>
                <a:ext uri="{FF2B5EF4-FFF2-40B4-BE49-F238E27FC236}">
                  <a16:creationId xmlns:a16="http://schemas.microsoft.com/office/drawing/2014/main" id="{918A1677-AF1E-4C30-9F08-83B2FB4A64EE}"/>
                </a:ext>
              </a:extLst>
            </p:cNvPr>
            <p:cNvSpPr txBox="1"/>
            <p:nvPr/>
          </p:nvSpPr>
          <p:spPr>
            <a:xfrm>
              <a:off x="-49092" y="2029836"/>
              <a:ext cx="407518" cy="2097961"/>
            </a:xfrm>
            <a:prstGeom prst="rect">
              <a:avLst/>
            </a:prstGeom>
            <a:noFill/>
          </p:spPr>
          <p:txBody>
            <a:bodyPr vert="eaVert" wrap="square" rtlCol="0">
              <a:spAutoFit/>
            </a:bodyPr>
            <a:lstStyle/>
            <a:p>
              <a:pPr algn="dist"/>
              <a:r>
                <a:rPr kumimoji="1" lang="ja-JP" altLang="en-US" sz="1400" dirty="0">
                  <a:solidFill>
                    <a:schemeClr val="bg1"/>
                  </a:solidFill>
                  <a:latin typeface="Meiryo UI" panose="020B0604030504040204" pitchFamily="50" charset="-128"/>
                  <a:ea typeface="Meiryo UI" panose="020B0604030504040204" pitchFamily="50" charset="-128"/>
                </a:rPr>
                <a:t>主な</a:t>
              </a:r>
              <a:r>
                <a:rPr lang="ja-JP" altLang="en-US" sz="1400" dirty="0">
                  <a:solidFill>
                    <a:schemeClr val="bg1"/>
                  </a:solidFill>
                  <a:latin typeface="Meiryo UI" panose="020B0604030504040204" pitchFamily="50" charset="-128"/>
                  <a:ea typeface="Meiryo UI" panose="020B0604030504040204" pitchFamily="50" charset="-128"/>
                </a:rPr>
                <a:t>取組</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4058066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25">
            <a:extLst>
              <a:ext uri="{FF2B5EF4-FFF2-40B4-BE49-F238E27FC236}">
                <a16:creationId xmlns:a16="http://schemas.microsoft.com/office/drawing/2014/main" id="{62865673-D6A1-446E-8125-3CA47520F225}"/>
              </a:ext>
            </a:extLst>
          </p:cNvPr>
          <p:cNvSpPr/>
          <p:nvPr/>
        </p:nvSpPr>
        <p:spPr>
          <a:xfrm>
            <a:off x="6151661" y="4554632"/>
            <a:ext cx="5871508" cy="2307676"/>
          </a:xfrm>
          <a:prstGeom prst="roundRect">
            <a:avLst>
              <a:gd name="adj" fmla="val 10361"/>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DC84F9FB-6A24-4356-A28D-64F087C7060F}"/>
              </a:ext>
            </a:extLst>
          </p:cNvPr>
          <p:cNvSpPr txBox="1"/>
          <p:nvPr/>
        </p:nvSpPr>
        <p:spPr>
          <a:xfrm>
            <a:off x="6252889" y="4586566"/>
            <a:ext cx="5770279" cy="1083886"/>
          </a:xfrm>
          <a:prstGeom prst="rect">
            <a:avLst/>
          </a:prstGeom>
          <a:noFill/>
          <a:ln>
            <a:noFill/>
          </a:ln>
        </p:spPr>
        <p:txBody>
          <a:bodyPr wrap="square" lIns="0" tIns="0" rIns="0" bIns="0" rtlCol="0">
            <a:spAutoFit/>
          </a:bodyPr>
          <a:lstStyle/>
          <a:p>
            <a:pPr>
              <a:lnSpc>
                <a:spcPts val="1400"/>
              </a:lnSpc>
              <a:spcBef>
                <a:spcPts val="600"/>
              </a:spcBef>
            </a:pPr>
            <a:r>
              <a:rPr lang="ja-JP" altLang="en-US" sz="1500" b="1" dirty="0">
                <a:latin typeface="UD デジタル 教科書体 NK-R" panose="02020400000000000000" pitchFamily="18" charset="-128"/>
                <a:ea typeface="UD デジタル 教科書体 NK-R" panose="02020400000000000000" pitchFamily="18" charset="-128"/>
              </a:rPr>
              <a:t>＜進捗点検＞</a:t>
            </a:r>
            <a:br>
              <a:rPr lang="en-US" altLang="ja-JP" sz="1500" b="1" dirty="0">
                <a:latin typeface="UD デジタル 教科書体 NK-R" panose="02020400000000000000" pitchFamily="18" charset="-128"/>
                <a:ea typeface="UD デジタル 教科書体 NK-R" panose="02020400000000000000" pitchFamily="18" charset="-128"/>
              </a:rPr>
            </a:br>
            <a:r>
              <a:rPr lang="ja-JP" altLang="en-US" sz="1400" b="1"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　サステナビリティ・リンク・ローンなどの商品提供は一定しているが、</a:t>
            </a:r>
            <a:r>
              <a:rPr lang="ja-JP" altLang="en-US" sz="1400" u="sng" dirty="0">
                <a:latin typeface="UD デジタル 教科書体 NK-R" panose="02020400000000000000" pitchFamily="18" charset="-128"/>
                <a:ea typeface="UD デジタル 教科書体 NK-R" panose="02020400000000000000" pitchFamily="18" charset="-128"/>
              </a:rPr>
              <a:t>資金</a:t>
            </a:r>
            <a:br>
              <a:rPr lang="en-US" altLang="ja-JP" sz="1400" u="sng" dirty="0">
                <a:latin typeface="UD デジタル 教科書体 NK-R" panose="02020400000000000000" pitchFamily="18" charset="-128"/>
                <a:ea typeface="UD デジタル 教科書体 NK-R" panose="02020400000000000000" pitchFamily="18" charset="-128"/>
              </a:rPr>
            </a:br>
            <a:r>
              <a:rPr lang="en-US" altLang="ja-JP" sz="1400" dirty="0">
                <a:latin typeface="UD デジタル 教科書体 NK-R" panose="02020400000000000000" pitchFamily="18" charset="-128"/>
                <a:ea typeface="UD デジタル 教科書体 NK-R" panose="02020400000000000000" pitchFamily="18" charset="-128"/>
              </a:rPr>
              <a:t>     </a:t>
            </a:r>
            <a:r>
              <a:rPr lang="ja-JP" altLang="en-US" sz="1400" u="sng" dirty="0">
                <a:latin typeface="UD デジタル 教科書体 NK-R" panose="02020400000000000000" pitchFamily="18" charset="-128"/>
                <a:ea typeface="UD デジタル 教科書体 NK-R" panose="02020400000000000000" pitchFamily="18" charset="-128"/>
              </a:rPr>
              <a:t>需要側のニーズが十分喚起されていない</a:t>
            </a:r>
            <a:r>
              <a:rPr lang="ja-JP" altLang="en-US" sz="1400" dirty="0">
                <a:latin typeface="UD デジタル 教科書体 NK-R" panose="02020400000000000000" pitchFamily="18" charset="-128"/>
                <a:ea typeface="UD デジタル 教科書体 NK-R" panose="02020400000000000000" pitchFamily="18" charset="-128"/>
              </a:rPr>
              <a:t>。</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b="1"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　個人へのサステナブルファイナンスの周知不足。</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b="1" dirty="0">
                <a:latin typeface="UD デジタル 教科書体 NK-R" panose="02020400000000000000" pitchFamily="18" charset="-128"/>
                <a:ea typeface="UD デジタル 教科書体 NK-R" panose="02020400000000000000" pitchFamily="18" charset="-128"/>
              </a:rPr>
              <a:t>　・　</a:t>
            </a:r>
            <a:r>
              <a:rPr lang="ja-JP" altLang="en-US" sz="1400" dirty="0">
                <a:latin typeface="UD デジタル 教科書体 NK-R" panose="02020400000000000000" pitchFamily="18" charset="-128"/>
                <a:ea typeface="UD デジタル 教科書体 NK-R" panose="02020400000000000000" pitchFamily="18" charset="-128"/>
              </a:rPr>
              <a:t>国際基準に準拠した認証ラベリング制度等の検討など</a:t>
            </a:r>
            <a:r>
              <a:rPr lang="ja-JP" altLang="en-US" sz="1400" u="sng" dirty="0">
                <a:latin typeface="UD デジタル 教科書体 NK-R" panose="02020400000000000000" pitchFamily="18" charset="-128"/>
                <a:ea typeface="UD デジタル 教科書体 NK-R" panose="02020400000000000000" pitchFamily="18" charset="-128"/>
              </a:rPr>
              <a:t>一部の取組に</a:t>
            </a:r>
            <a:br>
              <a:rPr lang="en-US" altLang="ja-JP" sz="1400" dirty="0">
                <a:latin typeface="UD デジタル 教科書体 NK-R" panose="02020400000000000000" pitchFamily="18" charset="-128"/>
                <a:ea typeface="UD デジタル 教科書体 NK-R" panose="02020400000000000000" pitchFamily="18" charset="-128"/>
              </a:rPr>
            </a:br>
            <a:r>
              <a:rPr lang="en-US" altLang="ja-JP" sz="1400" dirty="0">
                <a:latin typeface="UD デジタル 教科書体 NK-R" panose="02020400000000000000" pitchFamily="18" charset="-128"/>
                <a:ea typeface="UD デジタル 教科書体 NK-R" panose="02020400000000000000" pitchFamily="18" charset="-128"/>
              </a:rPr>
              <a:t>     </a:t>
            </a:r>
            <a:r>
              <a:rPr lang="ja-JP" altLang="en-US" sz="1400" u="sng" dirty="0">
                <a:latin typeface="UD デジタル 教科書体 NK-R" panose="02020400000000000000" pitchFamily="18" charset="-128"/>
                <a:ea typeface="UD デジタル 教科書体 NK-R" panose="02020400000000000000" pitchFamily="18" charset="-128"/>
              </a:rPr>
              <a:t>ついては進んでいない</a:t>
            </a:r>
            <a:r>
              <a:rPr lang="ja-JP" altLang="en-US" sz="1400" dirty="0">
                <a:latin typeface="UD デジタル 教科書体 NK-R" panose="02020400000000000000" pitchFamily="18" charset="-128"/>
                <a:ea typeface="UD デジタル 教科書体 NK-R" panose="02020400000000000000" pitchFamily="18" charset="-128"/>
              </a:rPr>
              <a:t>。</a:t>
            </a:r>
            <a:endParaRPr lang="en-US" altLang="ja-JP" sz="1400" u="sng" dirty="0">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a:extLst>
              <a:ext uri="{FF2B5EF4-FFF2-40B4-BE49-F238E27FC236}">
                <a16:creationId xmlns:a16="http://schemas.microsoft.com/office/drawing/2014/main" id="{B8452B8B-3E55-4874-84DC-CE563100D612}"/>
              </a:ext>
            </a:extLst>
          </p:cNvPr>
          <p:cNvSpPr txBox="1"/>
          <p:nvPr/>
        </p:nvSpPr>
        <p:spPr>
          <a:xfrm>
            <a:off x="0" y="1"/>
            <a:ext cx="12191998" cy="461665"/>
          </a:xfrm>
          <a:prstGeom prst="rect">
            <a:avLst/>
          </a:prstGeom>
          <a:solidFill>
            <a:schemeClr val="accent1">
              <a:lumMod val="50000"/>
            </a:schemeClr>
          </a:solidFill>
        </p:spPr>
        <p:txBody>
          <a:bodyPr wrap="square" rtlCol="0">
            <a:spAutoFit/>
          </a:bodyPr>
          <a:lstStyle/>
          <a:p>
            <a:pPr algn="ctr">
              <a:spcBef>
                <a:spcPts val="600"/>
              </a:spcBef>
              <a:spcAft>
                <a:spcPts val="600"/>
              </a:spcAft>
            </a:pPr>
            <a:r>
              <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rPr>
              <a:t>5. </a:t>
            </a:r>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アクションプランの進捗状況</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3" name="スライド番号プレースホルダー 1">
            <a:extLst>
              <a:ext uri="{FF2B5EF4-FFF2-40B4-BE49-F238E27FC236}">
                <a16:creationId xmlns:a16="http://schemas.microsoft.com/office/drawing/2014/main" id="{F902080E-456E-4497-B7E9-C640F05FC32D}"/>
              </a:ext>
            </a:extLst>
          </p:cNvPr>
          <p:cNvSpPr txBox="1">
            <a:spLocks/>
          </p:cNvSpPr>
          <p:nvPr/>
        </p:nvSpPr>
        <p:spPr>
          <a:xfrm>
            <a:off x="9507419" y="648878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12</a:t>
            </a:fld>
            <a:endParaRPr lang="ja-JP" altLang="en-US" dirty="0">
              <a:solidFill>
                <a:prstClr val="black">
                  <a:tint val="75000"/>
                </a:prstClr>
              </a:solidFill>
              <a:latin typeface="游ゴシック" panose="020F0502020204030204"/>
              <a:ea typeface="游ゴシック" panose="020B0400000000000000" pitchFamily="50" charset="-128"/>
            </a:endParaRPr>
          </a:p>
        </p:txBody>
      </p:sp>
      <p:sp>
        <p:nvSpPr>
          <p:cNvPr id="7" name="コンテンツ プレースホルダー 2">
            <a:extLst>
              <a:ext uri="{FF2B5EF4-FFF2-40B4-BE49-F238E27FC236}">
                <a16:creationId xmlns:a16="http://schemas.microsoft.com/office/drawing/2014/main" id="{897D2CEF-C0F9-465F-B483-94486163F3E2}"/>
              </a:ext>
            </a:extLst>
          </p:cNvPr>
          <p:cNvSpPr txBox="1">
            <a:spLocks/>
          </p:cNvSpPr>
          <p:nvPr/>
        </p:nvSpPr>
        <p:spPr>
          <a:xfrm>
            <a:off x="633735" y="539331"/>
            <a:ext cx="10914693" cy="500170"/>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dirty="0">
                <a:latin typeface="UD デジタル 教科書体 NK-R" panose="02020400000000000000" pitchFamily="18" charset="-128"/>
                <a:ea typeface="UD デジタル 教科書体 NK-R" panose="02020400000000000000" pitchFamily="18" charset="-128"/>
              </a:rPr>
              <a:t>先駆けた取組みで世界に挑戦する「金融のフロントランナー都市」</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a:extLst>
              <a:ext uri="{FF2B5EF4-FFF2-40B4-BE49-F238E27FC236}">
                <a16:creationId xmlns:a16="http://schemas.microsoft.com/office/drawing/2014/main" id="{B16DCFD5-73EF-4A9F-92BA-736F5F7C38B7}"/>
              </a:ext>
            </a:extLst>
          </p:cNvPr>
          <p:cNvSpPr txBox="1">
            <a:spLocks noChangeArrowheads="1"/>
          </p:cNvSpPr>
          <p:nvPr/>
        </p:nvSpPr>
        <p:spPr bwMode="auto">
          <a:xfrm>
            <a:off x="354931" y="1526332"/>
            <a:ext cx="5592848" cy="2123658"/>
          </a:xfrm>
          <a:prstGeom prst="rect">
            <a:avLst/>
          </a:prstGeom>
          <a:noFill/>
          <a:ln>
            <a:noFill/>
          </a:ln>
        </p:spPr>
        <p:txBody>
          <a:bodyPr wrap="square" lIns="0" tIns="0" rIns="0" bIns="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400" b="1" kern="0" dirty="0">
                <a:solidFill>
                  <a:schemeClr val="accent5">
                    <a:lumMod val="50000"/>
                  </a:schemeClr>
                </a:solidFill>
                <a:latin typeface="Meiryo UI" pitchFamily="50" charset="-128"/>
                <a:ea typeface="Meiryo UI" pitchFamily="50" charset="-128"/>
                <a:cs typeface="Meiryo UI" pitchFamily="50" charset="-128"/>
              </a:rPr>
              <a:t>①アジア随一のデリバティブ市場に向けた先駆的な商品群の展開</a:t>
            </a:r>
            <a:endParaRPr lang="en-US" altLang="ja-JP" sz="1400" b="1"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400" kern="0" dirty="0">
                <a:solidFill>
                  <a:schemeClr val="accent5">
                    <a:lumMod val="50000"/>
                  </a:schemeClr>
                </a:solidFill>
                <a:latin typeface="Meiryo UI" pitchFamily="50" charset="-128"/>
                <a:ea typeface="Meiryo UI" pitchFamily="50" charset="-128"/>
                <a:cs typeface="Meiryo UI" pitchFamily="50" charset="-128"/>
              </a:rPr>
              <a:t>　・</a:t>
            </a:r>
            <a:r>
              <a:rPr lang="ja-JP" altLang="en-US" sz="1200" kern="0" dirty="0">
                <a:solidFill>
                  <a:schemeClr val="accent5">
                    <a:lumMod val="50000"/>
                  </a:schemeClr>
                </a:solidFill>
                <a:latin typeface="Meiryo UI" pitchFamily="50" charset="-128"/>
                <a:ea typeface="Meiryo UI" pitchFamily="50" charset="-128"/>
                <a:cs typeface="Meiryo UI" pitchFamily="50" charset="-128"/>
              </a:rPr>
              <a:t>貴金属市場</a:t>
            </a:r>
            <a:r>
              <a:rPr lang="ja-JP" altLang="en-US" sz="1200" kern="0" dirty="0">
                <a:solidFill>
                  <a:srgbClr val="002060"/>
                </a:solidFill>
                <a:latin typeface="Meiryo UI" pitchFamily="50" charset="-128"/>
                <a:ea typeface="Meiryo UI" pitchFamily="50" charset="-128"/>
                <a:cs typeface="Meiryo UI" pitchFamily="50" charset="-128"/>
              </a:rPr>
              <a:t>開設、</a:t>
            </a:r>
            <a:r>
              <a:rPr lang="ja-JP" altLang="en-US" sz="1200" u="sng" kern="0" dirty="0">
                <a:solidFill>
                  <a:srgbClr val="002060"/>
                </a:solidFill>
                <a:latin typeface="Meiryo UI" pitchFamily="50" charset="-128"/>
                <a:ea typeface="Meiryo UI" pitchFamily="50" charset="-128"/>
                <a:cs typeface="Meiryo UI" pitchFamily="50" charset="-128"/>
              </a:rPr>
              <a:t>米指数先物取引の</a:t>
            </a:r>
            <a:r>
              <a:rPr lang="ja-JP" altLang="en-US" sz="1200" kern="0" dirty="0">
                <a:solidFill>
                  <a:srgbClr val="002060"/>
                </a:solidFill>
                <a:latin typeface="Meiryo UI" pitchFamily="50" charset="-128"/>
                <a:ea typeface="Meiryo UI" pitchFamily="50" charset="-128"/>
                <a:cs typeface="Meiryo UI" pitchFamily="50" charset="-128"/>
              </a:rPr>
              <a:t>本上場認可申請、</a:t>
            </a:r>
            <a:r>
              <a:rPr lang="ja-JP" altLang="en-US" sz="1200" u="sng" kern="0" dirty="0">
                <a:solidFill>
                  <a:srgbClr val="002060"/>
                </a:solidFill>
                <a:latin typeface="Meiryo UI" pitchFamily="50" charset="-128"/>
                <a:ea typeface="Meiryo UI" pitchFamily="50" charset="-128"/>
                <a:cs typeface="Meiryo UI" pitchFamily="50" charset="-128"/>
              </a:rPr>
              <a:t>取引開始</a:t>
            </a:r>
            <a:endParaRPr lang="en-US" altLang="ja-JP" sz="1200" u="sng"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en-US" altLang="ja-JP" sz="1200" kern="0" dirty="0">
                <a:solidFill>
                  <a:srgbClr val="002060"/>
                </a:solidFill>
                <a:latin typeface="Meiryo UI" pitchFamily="50" charset="-128"/>
                <a:ea typeface="Meiryo UI" pitchFamily="50" charset="-128"/>
                <a:cs typeface="Meiryo UI" pitchFamily="50" charset="-128"/>
              </a:rPr>
              <a:t>’23.3</a:t>
            </a:r>
            <a:r>
              <a:rPr lang="ja-JP" altLang="en-US" sz="1200" kern="0" dirty="0">
                <a:solidFill>
                  <a:srgbClr val="002060"/>
                </a:solidFill>
                <a:latin typeface="Meiryo UI" pitchFamily="50" charset="-128"/>
                <a:ea typeface="Meiryo UI" pitchFamily="50" charset="-128"/>
                <a:cs typeface="Meiryo UI" pitchFamily="50" charset="-128"/>
              </a:rPr>
              <a:t>、</a:t>
            </a:r>
            <a:r>
              <a:rPr lang="en-US" altLang="ja-JP" sz="1200" kern="0" dirty="0">
                <a:solidFill>
                  <a:srgbClr val="002060"/>
                </a:solidFill>
                <a:latin typeface="Meiryo UI" pitchFamily="50" charset="-128"/>
                <a:ea typeface="Meiryo UI" pitchFamily="50" charset="-128"/>
                <a:cs typeface="Meiryo UI" pitchFamily="50" charset="-128"/>
              </a:rPr>
              <a:t>‘24.2</a:t>
            </a:r>
            <a:r>
              <a:rPr lang="ja-JP" altLang="en-US" sz="1200" kern="0" dirty="0">
                <a:solidFill>
                  <a:srgbClr val="002060"/>
                </a:solidFill>
                <a:latin typeface="Meiryo UI" pitchFamily="50" charset="-128"/>
                <a:ea typeface="Meiryo UI" pitchFamily="50" charset="-128"/>
                <a:cs typeface="Meiryo UI" pitchFamily="50" charset="-128"/>
              </a:rPr>
              <a:t>、</a:t>
            </a:r>
            <a:r>
              <a:rPr lang="en-US" altLang="ja-JP" sz="1200" u="sng" kern="0" dirty="0">
                <a:solidFill>
                  <a:srgbClr val="002060"/>
                </a:solidFill>
                <a:latin typeface="Meiryo UI" pitchFamily="50" charset="-128"/>
                <a:ea typeface="Meiryo UI" pitchFamily="50" charset="-128"/>
                <a:cs typeface="Meiryo UI" pitchFamily="50" charset="-128"/>
              </a:rPr>
              <a:t>’24.8 </a:t>
            </a:r>
            <a:r>
              <a:rPr lang="ja-JP" altLang="en-US" sz="1200" u="sng" kern="0" dirty="0">
                <a:solidFill>
                  <a:srgbClr val="002060"/>
                </a:solidFill>
                <a:latin typeface="Meiryo UI" pitchFamily="50" charset="-128"/>
                <a:ea typeface="Meiryo UI" pitchFamily="50" charset="-128"/>
                <a:cs typeface="Meiryo UI" pitchFamily="50" charset="-128"/>
              </a:rPr>
              <a:t>堂島取引所</a:t>
            </a:r>
            <a:r>
              <a:rPr lang="en-US" altLang="ja-JP" sz="1200" kern="0" dirty="0">
                <a:solidFill>
                  <a:srgbClr val="002060"/>
                </a:solidFill>
                <a:latin typeface="Meiryo UI" pitchFamily="50" charset="-128"/>
                <a:ea typeface="Meiryo UI" pitchFamily="50" charset="-128"/>
                <a:cs typeface="Meiryo UI" pitchFamily="50" charset="-128"/>
              </a:rPr>
              <a:t>)</a:t>
            </a: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ja-JP" altLang="en-US" sz="1200" u="sng" kern="0" dirty="0">
                <a:solidFill>
                  <a:srgbClr val="002060"/>
                </a:solidFill>
                <a:latin typeface="Meiryo UI" pitchFamily="50" charset="-128"/>
                <a:ea typeface="Meiryo UI" pitchFamily="50" charset="-128"/>
                <a:cs typeface="Meiryo UI" pitchFamily="50" charset="-128"/>
              </a:rPr>
              <a:t>上海天然ゴム先物の上場</a:t>
            </a:r>
            <a:r>
              <a:rPr lang="en-US" altLang="ja-JP" sz="1200" u="sng" kern="0" dirty="0">
                <a:solidFill>
                  <a:srgbClr val="002060"/>
                </a:solidFill>
                <a:latin typeface="Meiryo UI" pitchFamily="50" charset="-128"/>
                <a:ea typeface="Meiryo UI" pitchFamily="50" charset="-128"/>
                <a:cs typeface="Meiryo UI" pitchFamily="50" charset="-128"/>
              </a:rPr>
              <a:t>(’25.5</a:t>
            </a:r>
            <a:r>
              <a:rPr lang="ja-JP" altLang="en-US" sz="1200" u="sng" kern="0" dirty="0">
                <a:solidFill>
                  <a:srgbClr val="002060"/>
                </a:solidFill>
                <a:latin typeface="Meiryo UI" pitchFamily="50" charset="-128"/>
                <a:ea typeface="Meiryo UI" pitchFamily="50" charset="-128"/>
                <a:cs typeface="Meiryo UI" pitchFamily="50" charset="-128"/>
              </a:rPr>
              <a:t>予定</a:t>
            </a:r>
            <a:r>
              <a:rPr lang="en-US" altLang="ja-JP" sz="1200" u="sng" kern="0" dirty="0">
                <a:solidFill>
                  <a:srgbClr val="002060"/>
                </a:solidFill>
                <a:latin typeface="Meiryo UI" pitchFamily="50" charset="-128"/>
                <a:ea typeface="Meiryo UI" pitchFamily="50" charset="-128"/>
                <a:cs typeface="Meiryo UI" pitchFamily="50" charset="-128"/>
              </a:rPr>
              <a:t> </a:t>
            </a:r>
            <a:r>
              <a:rPr lang="ja-JP" altLang="en-US" sz="1200" u="sng" kern="0" dirty="0">
                <a:solidFill>
                  <a:srgbClr val="002060"/>
                </a:solidFill>
                <a:latin typeface="Meiryo UI" pitchFamily="50" charset="-128"/>
                <a:ea typeface="Meiryo UI" pitchFamily="50" charset="-128"/>
                <a:cs typeface="Meiryo UI" pitchFamily="50" charset="-128"/>
              </a:rPr>
              <a:t>大阪取引所）</a:t>
            </a:r>
          </a:p>
          <a:p>
            <a:pPr eaLnBrk="1" hangingPunct="1">
              <a:spcBef>
                <a:spcPts val="0"/>
              </a:spcBef>
              <a:buNone/>
              <a:defRPr/>
            </a:pP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400" b="1" kern="0" dirty="0">
                <a:solidFill>
                  <a:srgbClr val="002060"/>
                </a:solidFill>
                <a:latin typeface="Meiryo UI" pitchFamily="50" charset="-128"/>
                <a:ea typeface="Meiryo UI" pitchFamily="50" charset="-128"/>
                <a:cs typeface="Meiryo UI" pitchFamily="50" charset="-128"/>
              </a:rPr>
              <a:t>②</a:t>
            </a:r>
            <a:r>
              <a:rPr lang="en-US" altLang="ja-JP" sz="1400" b="1" kern="0" dirty="0">
                <a:solidFill>
                  <a:srgbClr val="002060"/>
                </a:solidFill>
                <a:latin typeface="Meiryo UI" pitchFamily="50" charset="-128"/>
                <a:ea typeface="Meiryo UI" pitchFamily="50" charset="-128"/>
                <a:cs typeface="Meiryo UI" pitchFamily="50" charset="-128"/>
              </a:rPr>
              <a:t>STO</a:t>
            </a:r>
            <a:r>
              <a:rPr lang="ja-JP" altLang="en-US" sz="1400" b="1" kern="0" dirty="0">
                <a:solidFill>
                  <a:srgbClr val="002060"/>
                </a:solidFill>
                <a:latin typeface="Meiryo UI" pitchFamily="50" charset="-128"/>
                <a:ea typeface="Meiryo UI" pitchFamily="50" charset="-128"/>
                <a:cs typeface="Meiryo UI" pitchFamily="50" charset="-128"/>
              </a:rPr>
              <a:t>など新たな手法を活用した資金調達の促進に向けた取組み</a:t>
            </a:r>
            <a:endParaRPr lang="en-US" altLang="ja-JP" sz="1400" b="1"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・セキュリティトークン（</a:t>
            </a:r>
            <a:r>
              <a:rPr lang="en-US" altLang="ja-JP" sz="1200" kern="0" dirty="0">
                <a:solidFill>
                  <a:srgbClr val="002060"/>
                </a:solidFill>
                <a:latin typeface="Meiryo UI" pitchFamily="50" charset="-128"/>
                <a:ea typeface="Meiryo UI" pitchFamily="50" charset="-128"/>
                <a:cs typeface="Meiryo UI" pitchFamily="50" charset="-128"/>
              </a:rPr>
              <a:t>ST</a:t>
            </a:r>
            <a:r>
              <a:rPr lang="ja-JP" altLang="en-US" sz="1200" kern="0" dirty="0">
                <a:solidFill>
                  <a:srgbClr val="002060"/>
                </a:solidFill>
                <a:latin typeface="Meiryo UI" pitchFamily="50" charset="-128"/>
                <a:ea typeface="Meiryo UI" pitchFamily="50" charset="-128"/>
                <a:cs typeface="Meiryo UI" pitchFamily="50" charset="-128"/>
              </a:rPr>
              <a:t>）二次流通市場（</a:t>
            </a:r>
            <a:r>
              <a:rPr lang="en-US" altLang="ja-JP" sz="1200" kern="0" dirty="0">
                <a:solidFill>
                  <a:srgbClr val="002060"/>
                </a:solidFill>
                <a:latin typeface="Meiryo UI" pitchFamily="50" charset="-128"/>
                <a:ea typeface="Meiryo UI" pitchFamily="50" charset="-128"/>
                <a:cs typeface="Meiryo UI" pitchFamily="50" charset="-128"/>
              </a:rPr>
              <a:t>START</a:t>
            </a:r>
            <a:r>
              <a:rPr lang="ja-JP" altLang="en-US" sz="1200" kern="0" dirty="0">
                <a:solidFill>
                  <a:srgbClr val="002060"/>
                </a:solidFill>
                <a:latin typeface="Meiryo UI" pitchFamily="50" charset="-128"/>
                <a:ea typeface="Meiryo UI" pitchFamily="50" charset="-128"/>
                <a:cs typeface="Meiryo UI" pitchFamily="50" charset="-128"/>
              </a:rPr>
              <a:t>）の大阪での開業</a:t>
            </a: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en-US" altLang="ja-JP" sz="1200" kern="0" dirty="0">
                <a:solidFill>
                  <a:srgbClr val="002060"/>
                </a:solidFill>
                <a:latin typeface="Meiryo UI" pitchFamily="50" charset="-128"/>
                <a:ea typeface="Meiryo UI" pitchFamily="50" charset="-128"/>
                <a:cs typeface="Meiryo UI" pitchFamily="50" charset="-128"/>
              </a:rPr>
              <a:t>’23.12 </a:t>
            </a:r>
            <a:r>
              <a:rPr lang="ja-JP" altLang="en-US" sz="1200" kern="0" dirty="0">
                <a:solidFill>
                  <a:srgbClr val="002060"/>
                </a:solidFill>
                <a:latin typeface="Meiryo UI" pitchFamily="50" charset="-128"/>
                <a:ea typeface="Meiryo UI" pitchFamily="50" charset="-128"/>
                <a:cs typeface="Meiryo UI" pitchFamily="50" charset="-128"/>
              </a:rPr>
              <a:t>大阪ﾃﾞｼﾞﾀﾙｴｸｽﾁｪﾝｼﾞ（</a:t>
            </a:r>
            <a:r>
              <a:rPr lang="en-US" altLang="ja-JP" sz="1200" kern="0" dirty="0">
                <a:solidFill>
                  <a:srgbClr val="002060"/>
                </a:solidFill>
                <a:latin typeface="Meiryo UI" pitchFamily="50" charset="-128"/>
                <a:ea typeface="Meiryo UI" pitchFamily="50" charset="-128"/>
                <a:cs typeface="Meiryo UI" pitchFamily="50" charset="-128"/>
              </a:rPr>
              <a:t>ODX</a:t>
            </a:r>
            <a:r>
              <a:rPr lang="ja-JP" altLang="en-US" sz="1200" kern="0" dirty="0">
                <a:solidFill>
                  <a:srgbClr val="002060"/>
                </a:solidFill>
                <a:latin typeface="Meiryo UI" pitchFamily="50" charset="-128"/>
                <a:ea typeface="Meiryo UI" pitchFamily="50" charset="-128"/>
                <a:cs typeface="Meiryo UI" pitchFamily="50" charset="-128"/>
              </a:rPr>
              <a:t>））</a:t>
            </a: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en-US" altLang="ja-JP" sz="1200" kern="0" dirty="0">
                <a:solidFill>
                  <a:srgbClr val="002060"/>
                </a:solidFill>
                <a:latin typeface="Meiryo UI" pitchFamily="50" charset="-128"/>
                <a:ea typeface="Meiryo UI" pitchFamily="50" charset="-128"/>
                <a:cs typeface="Meiryo UI" pitchFamily="50" charset="-128"/>
              </a:rPr>
              <a:t>…</a:t>
            </a:r>
            <a:r>
              <a:rPr lang="zh-TW" altLang="en-US" sz="1200" kern="0" dirty="0">
                <a:solidFill>
                  <a:srgbClr val="002060"/>
                </a:solidFill>
                <a:latin typeface="Meiryo UI" pitchFamily="50" charset="-128"/>
                <a:ea typeface="Meiryo UI" pitchFamily="50" charset="-128"/>
                <a:cs typeface="Meiryo UI" pitchFamily="50" charset="-128"/>
              </a:rPr>
              <a:t>株式　１日平均</a:t>
            </a:r>
            <a:r>
              <a:rPr lang="en-US" altLang="zh-TW" sz="1200" kern="0" dirty="0">
                <a:solidFill>
                  <a:srgbClr val="002060"/>
                </a:solidFill>
                <a:latin typeface="Meiryo UI" pitchFamily="50" charset="-128"/>
                <a:ea typeface="Meiryo UI" pitchFamily="50" charset="-128"/>
                <a:cs typeface="Meiryo UI" pitchFamily="50" charset="-128"/>
              </a:rPr>
              <a:t>755</a:t>
            </a:r>
            <a:r>
              <a:rPr lang="zh-TW" altLang="en-US" sz="1200" kern="0" dirty="0">
                <a:solidFill>
                  <a:srgbClr val="002060"/>
                </a:solidFill>
                <a:latin typeface="Meiryo UI" pitchFamily="50" charset="-128"/>
                <a:ea typeface="Meiryo UI" pitchFamily="50" charset="-128"/>
                <a:cs typeface="Meiryo UI" pitchFamily="50" charset="-128"/>
              </a:rPr>
              <a:t>億円</a:t>
            </a:r>
            <a:r>
              <a:rPr lang="ja-JP" altLang="en-US" sz="1200" kern="0" dirty="0">
                <a:solidFill>
                  <a:srgbClr val="002060"/>
                </a:solidFill>
                <a:latin typeface="Meiryo UI" pitchFamily="50" charset="-128"/>
                <a:ea typeface="Meiryo UI" pitchFamily="50" charset="-128"/>
                <a:cs typeface="Meiryo UI" pitchFamily="50" charset="-128"/>
              </a:rPr>
              <a:t>（</a:t>
            </a:r>
            <a:r>
              <a:rPr lang="en-US" altLang="ja-JP" sz="1200" kern="0" dirty="0">
                <a:solidFill>
                  <a:srgbClr val="002060"/>
                </a:solidFill>
                <a:latin typeface="Meiryo UI" pitchFamily="50" charset="-128"/>
                <a:ea typeface="Meiryo UI" pitchFamily="50" charset="-128"/>
                <a:cs typeface="Meiryo UI" pitchFamily="50" charset="-128"/>
              </a:rPr>
              <a:t>’</a:t>
            </a:r>
            <a:r>
              <a:rPr lang="en-US" altLang="zh-TW" sz="1200" kern="0" dirty="0">
                <a:solidFill>
                  <a:srgbClr val="002060"/>
                </a:solidFill>
                <a:latin typeface="Meiryo UI" pitchFamily="50" charset="-128"/>
                <a:ea typeface="Meiryo UI" pitchFamily="50" charset="-128"/>
                <a:cs typeface="Meiryo UI" pitchFamily="50" charset="-128"/>
              </a:rPr>
              <a:t>22.</a:t>
            </a:r>
            <a:r>
              <a:rPr lang="zh-TW" altLang="en-US" sz="1200" kern="0" dirty="0">
                <a:solidFill>
                  <a:srgbClr val="002060"/>
                </a:solidFill>
                <a:latin typeface="Meiryo UI" pitchFamily="50" charset="-128"/>
                <a:ea typeface="Meiryo UI" pitchFamily="50" charset="-128"/>
                <a:cs typeface="Meiryo UI" pitchFamily="50" charset="-128"/>
              </a:rPr>
              <a:t>６～</a:t>
            </a:r>
            <a:r>
              <a:rPr lang="en-US" altLang="zh-TW" sz="1200" kern="0" dirty="0">
                <a:solidFill>
                  <a:srgbClr val="002060"/>
                </a:solidFill>
                <a:latin typeface="Meiryo UI" pitchFamily="50" charset="-128"/>
                <a:ea typeface="Meiryo UI" pitchFamily="50" charset="-128"/>
                <a:cs typeface="Meiryo UI" pitchFamily="50" charset="-128"/>
              </a:rPr>
              <a:t>’25.2</a:t>
            </a:r>
            <a:r>
              <a:rPr lang="ja-JP" altLang="en-US" sz="1200" kern="0" dirty="0">
                <a:solidFill>
                  <a:srgbClr val="002060"/>
                </a:solidFill>
                <a:latin typeface="Meiryo UI" pitchFamily="50" charset="-128"/>
                <a:ea typeface="Meiryo UI" pitchFamily="50" charset="-128"/>
                <a:cs typeface="Meiryo UI" pitchFamily="50" charset="-128"/>
              </a:rPr>
              <a:t>）</a:t>
            </a:r>
            <a:endParaRPr lang="en-US" altLang="zh-TW"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en-US" altLang="zh-TW" sz="1200" kern="0" dirty="0">
                <a:solidFill>
                  <a:srgbClr val="002060"/>
                </a:solidFill>
                <a:latin typeface="Meiryo UI" pitchFamily="50" charset="-128"/>
                <a:ea typeface="Meiryo UI" pitchFamily="50" charset="-128"/>
                <a:cs typeface="Meiryo UI" pitchFamily="50" charset="-128"/>
              </a:rPr>
              <a:t>   </a:t>
            </a:r>
            <a:r>
              <a:rPr lang="ja-JP" altLang="en-US" sz="1200" kern="0" dirty="0">
                <a:solidFill>
                  <a:srgbClr val="002060"/>
                </a:solidFill>
                <a:latin typeface="Meiryo UI" pitchFamily="50" charset="-128"/>
                <a:ea typeface="Meiryo UI" pitchFamily="50" charset="-128"/>
                <a:cs typeface="Meiryo UI" pitchFamily="50" charset="-128"/>
              </a:rPr>
              <a:t>　　</a:t>
            </a:r>
            <a:r>
              <a:rPr lang="en-US" altLang="zh-TW" sz="1200" kern="0" dirty="0">
                <a:solidFill>
                  <a:srgbClr val="002060"/>
                </a:solidFill>
                <a:latin typeface="Meiryo UI" pitchFamily="50" charset="-128"/>
                <a:ea typeface="Meiryo UI" pitchFamily="50" charset="-128"/>
                <a:cs typeface="Meiryo UI" pitchFamily="50" charset="-128"/>
              </a:rPr>
              <a:t>ST    </a:t>
            </a:r>
            <a:r>
              <a:rPr lang="zh-TW" altLang="en-US" sz="1200" kern="0" dirty="0">
                <a:solidFill>
                  <a:srgbClr val="002060"/>
                </a:solidFill>
                <a:latin typeface="Meiryo UI" pitchFamily="50" charset="-128"/>
                <a:ea typeface="Meiryo UI" pitchFamily="50" charset="-128"/>
                <a:cs typeface="Meiryo UI" pitchFamily="50" charset="-128"/>
              </a:rPr>
              <a:t>１日平均</a:t>
            </a:r>
            <a:r>
              <a:rPr lang="en-US" altLang="zh-TW" sz="1200" kern="0" dirty="0">
                <a:solidFill>
                  <a:srgbClr val="002060"/>
                </a:solidFill>
                <a:latin typeface="Meiryo UI" pitchFamily="50" charset="-128"/>
                <a:ea typeface="Meiryo UI" pitchFamily="50" charset="-128"/>
                <a:cs typeface="Meiryo UI" pitchFamily="50" charset="-128"/>
              </a:rPr>
              <a:t>44</a:t>
            </a:r>
            <a:r>
              <a:rPr lang="ja-JP" altLang="en-US" sz="1200" kern="0" dirty="0">
                <a:solidFill>
                  <a:srgbClr val="002060"/>
                </a:solidFill>
                <a:latin typeface="Meiryo UI" pitchFamily="50" charset="-128"/>
                <a:ea typeface="Meiryo UI" pitchFamily="50" charset="-128"/>
                <a:cs typeface="Meiryo UI" pitchFamily="50" charset="-128"/>
              </a:rPr>
              <a:t>万円（</a:t>
            </a:r>
            <a:r>
              <a:rPr lang="en-US" altLang="ja-JP" sz="1200" kern="0" dirty="0">
                <a:solidFill>
                  <a:srgbClr val="002060"/>
                </a:solidFill>
                <a:latin typeface="Meiryo UI" pitchFamily="50" charset="-128"/>
                <a:ea typeface="Meiryo UI" pitchFamily="50" charset="-128"/>
                <a:cs typeface="Meiryo UI" pitchFamily="50" charset="-128"/>
              </a:rPr>
              <a:t>’</a:t>
            </a:r>
            <a:r>
              <a:rPr lang="en-US" altLang="zh-TW" sz="1200" kern="0" dirty="0">
                <a:solidFill>
                  <a:srgbClr val="002060"/>
                </a:solidFill>
                <a:latin typeface="Meiryo UI" pitchFamily="50" charset="-128"/>
                <a:ea typeface="Meiryo UI" pitchFamily="50" charset="-128"/>
                <a:cs typeface="Meiryo UI" pitchFamily="50" charset="-128"/>
              </a:rPr>
              <a:t>23.12</a:t>
            </a:r>
            <a:r>
              <a:rPr lang="zh-TW" altLang="en-US" sz="1200" kern="0" dirty="0">
                <a:solidFill>
                  <a:srgbClr val="002060"/>
                </a:solidFill>
                <a:latin typeface="Meiryo UI" pitchFamily="50" charset="-128"/>
                <a:ea typeface="Meiryo UI" pitchFamily="50" charset="-128"/>
                <a:cs typeface="Meiryo UI" pitchFamily="50" charset="-128"/>
              </a:rPr>
              <a:t>～</a:t>
            </a:r>
            <a:r>
              <a:rPr lang="en-US" altLang="zh-TW" sz="1200" kern="0" dirty="0">
                <a:solidFill>
                  <a:srgbClr val="002060"/>
                </a:solidFill>
                <a:latin typeface="Meiryo UI" pitchFamily="50" charset="-128"/>
                <a:ea typeface="Meiryo UI" pitchFamily="50" charset="-128"/>
                <a:cs typeface="Meiryo UI" pitchFamily="50" charset="-128"/>
              </a:rPr>
              <a:t>’24.3</a:t>
            </a:r>
            <a:r>
              <a:rPr lang="ja-JP" altLang="en-US" sz="1200" kern="0" dirty="0">
                <a:solidFill>
                  <a:srgbClr val="002060"/>
                </a:solidFill>
                <a:latin typeface="Meiryo UI" pitchFamily="50" charset="-128"/>
                <a:ea typeface="Meiryo UI" pitchFamily="50" charset="-128"/>
                <a:cs typeface="Meiryo UI" pitchFamily="50" charset="-128"/>
              </a:rPr>
              <a:t>）、</a:t>
            </a:r>
            <a:r>
              <a:rPr lang="en-US" altLang="ja-JP" sz="1200" kern="0" dirty="0">
                <a:solidFill>
                  <a:srgbClr val="002060"/>
                </a:solidFill>
                <a:latin typeface="Meiryo UI" pitchFamily="50" charset="-128"/>
                <a:ea typeface="Meiryo UI" pitchFamily="50" charset="-128"/>
                <a:cs typeface="Meiryo UI" pitchFamily="50" charset="-128"/>
              </a:rPr>
              <a:t>133</a:t>
            </a:r>
            <a:r>
              <a:rPr lang="zh-TW" altLang="en-US" sz="1200" kern="0" dirty="0">
                <a:solidFill>
                  <a:srgbClr val="002060"/>
                </a:solidFill>
                <a:latin typeface="Meiryo UI" pitchFamily="50" charset="-128"/>
                <a:ea typeface="Meiryo UI" pitchFamily="50" charset="-128"/>
                <a:cs typeface="Meiryo UI" pitchFamily="50" charset="-128"/>
              </a:rPr>
              <a:t>万円</a:t>
            </a:r>
            <a:r>
              <a:rPr lang="ja-JP" altLang="en-US" sz="1200" kern="0" dirty="0">
                <a:solidFill>
                  <a:srgbClr val="002060"/>
                </a:solidFill>
                <a:latin typeface="Meiryo UI" pitchFamily="50" charset="-128"/>
                <a:ea typeface="Meiryo UI" pitchFamily="50" charset="-128"/>
                <a:cs typeface="Meiryo UI" pitchFamily="50" charset="-128"/>
              </a:rPr>
              <a:t>（</a:t>
            </a:r>
            <a:r>
              <a:rPr lang="en-US" altLang="ja-JP" sz="1200" kern="0" dirty="0">
                <a:solidFill>
                  <a:srgbClr val="002060"/>
                </a:solidFill>
                <a:latin typeface="Meiryo UI" pitchFamily="50" charset="-128"/>
                <a:ea typeface="Meiryo UI" pitchFamily="50" charset="-128"/>
                <a:cs typeface="Meiryo UI" pitchFamily="50" charset="-128"/>
              </a:rPr>
              <a:t>’</a:t>
            </a:r>
            <a:r>
              <a:rPr lang="en-US" altLang="zh-TW" sz="1200" kern="0" dirty="0">
                <a:solidFill>
                  <a:srgbClr val="002060"/>
                </a:solidFill>
                <a:latin typeface="Meiryo UI" pitchFamily="50" charset="-128"/>
                <a:ea typeface="Meiryo UI" pitchFamily="50" charset="-128"/>
                <a:cs typeface="Meiryo UI" pitchFamily="50" charset="-128"/>
              </a:rPr>
              <a:t>24.4</a:t>
            </a:r>
            <a:r>
              <a:rPr lang="zh-TW" altLang="en-US" sz="1200" kern="0" dirty="0">
                <a:solidFill>
                  <a:srgbClr val="002060"/>
                </a:solidFill>
                <a:latin typeface="Meiryo UI" pitchFamily="50" charset="-128"/>
                <a:ea typeface="Meiryo UI" pitchFamily="50" charset="-128"/>
                <a:cs typeface="Meiryo UI" pitchFamily="50" charset="-128"/>
              </a:rPr>
              <a:t>～</a:t>
            </a:r>
            <a:r>
              <a:rPr lang="en-US" altLang="zh-TW" sz="1200" kern="0" dirty="0">
                <a:solidFill>
                  <a:srgbClr val="002060"/>
                </a:solidFill>
                <a:latin typeface="Meiryo UI" pitchFamily="50" charset="-128"/>
                <a:ea typeface="Meiryo UI" pitchFamily="50" charset="-128"/>
                <a:cs typeface="Meiryo UI" pitchFamily="50" charset="-128"/>
              </a:rPr>
              <a:t>25.2</a:t>
            </a:r>
            <a:r>
              <a:rPr lang="ja-JP" altLang="en-US" sz="1200" kern="0" dirty="0">
                <a:solidFill>
                  <a:srgbClr val="002060"/>
                </a:solidFill>
                <a:latin typeface="Meiryo UI" pitchFamily="50" charset="-128"/>
                <a:ea typeface="Meiryo UI" pitchFamily="50" charset="-128"/>
                <a:cs typeface="Meiryo UI" pitchFamily="50" charset="-128"/>
              </a:rPr>
              <a:t>）</a:t>
            </a:r>
            <a:endParaRPr lang="en-US" altLang="zh-TW"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en-US" altLang="ja-JP" sz="1200" kern="0" dirty="0">
                <a:solidFill>
                  <a:srgbClr val="002060"/>
                </a:solidFill>
                <a:latin typeface="Meiryo UI" pitchFamily="50" charset="-128"/>
                <a:ea typeface="Meiryo UI" pitchFamily="50" charset="-128"/>
                <a:cs typeface="Meiryo UI" pitchFamily="50" charset="-128"/>
              </a:rPr>
              <a:t>’23.12 2</a:t>
            </a:r>
            <a:r>
              <a:rPr lang="ja-JP" altLang="en-US" sz="1200" kern="0" dirty="0">
                <a:solidFill>
                  <a:srgbClr val="002060"/>
                </a:solidFill>
                <a:latin typeface="Meiryo UI" pitchFamily="50" charset="-128"/>
                <a:ea typeface="Meiryo UI" pitchFamily="50" charset="-128"/>
                <a:cs typeface="Meiryo UI" pitchFamily="50" charset="-128"/>
              </a:rPr>
              <a:t>銘柄、</a:t>
            </a:r>
            <a:r>
              <a:rPr kumimoji="1" lang="en-US" altLang="zh-TW" sz="1200" u="sng" dirty="0">
                <a:solidFill>
                  <a:srgbClr val="002060"/>
                </a:solidFill>
                <a:latin typeface="Meiryo UI" panose="020B0604030504040204" pitchFamily="50" charset="-128"/>
                <a:ea typeface="Meiryo UI" panose="020B0604030504040204" pitchFamily="50" charset="-128"/>
              </a:rPr>
              <a:t>’2</a:t>
            </a:r>
            <a:r>
              <a:rPr kumimoji="1" lang="en-US" altLang="ja-JP" sz="1200" u="sng" dirty="0">
                <a:solidFill>
                  <a:srgbClr val="002060"/>
                </a:solidFill>
                <a:latin typeface="Meiryo UI" panose="020B0604030504040204" pitchFamily="50" charset="-128"/>
                <a:ea typeface="Meiryo UI" panose="020B0604030504040204" pitchFamily="50" charset="-128"/>
              </a:rPr>
              <a:t>5.2</a:t>
            </a:r>
            <a:r>
              <a:rPr lang="en-US" altLang="ja-JP" sz="1200" u="sng" kern="0" dirty="0">
                <a:solidFill>
                  <a:srgbClr val="002060"/>
                </a:solidFill>
                <a:latin typeface="Meiryo UI" pitchFamily="50" charset="-128"/>
                <a:ea typeface="Meiryo UI" pitchFamily="50" charset="-128"/>
                <a:cs typeface="Meiryo UI" pitchFamily="50" charset="-128"/>
              </a:rPr>
              <a:t> 6</a:t>
            </a:r>
            <a:r>
              <a:rPr lang="ja-JP" altLang="en-US" sz="1200" u="sng" kern="0" dirty="0">
                <a:solidFill>
                  <a:srgbClr val="002060"/>
                </a:solidFill>
                <a:latin typeface="Meiryo UI" pitchFamily="50" charset="-128"/>
                <a:ea typeface="Meiryo UI" pitchFamily="50" charset="-128"/>
                <a:cs typeface="Meiryo UI" pitchFamily="50" charset="-128"/>
              </a:rPr>
              <a:t>銘柄</a:t>
            </a:r>
            <a:r>
              <a:rPr lang="ja-JP" altLang="en-US" sz="1200" kern="0" dirty="0">
                <a:solidFill>
                  <a:srgbClr val="002060"/>
                </a:solidFill>
                <a:latin typeface="Meiryo UI" pitchFamily="50" charset="-128"/>
                <a:ea typeface="Meiryo UI" pitchFamily="50" charset="-128"/>
                <a:cs typeface="Meiryo UI" pitchFamily="50" charset="-128"/>
              </a:rPr>
              <a:t>）</a:t>
            </a:r>
            <a:endParaRPr lang="en-US" altLang="zh-TW" sz="1200" kern="0" dirty="0">
              <a:solidFill>
                <a:srgbClr val="002060"/>
              </a:solidFill>
              <a:latin typeface="Meiryo UI" pitchFamily="50" charset="-128"/>
              <a:ea typeface="Meiryo UI" pitchFamily="50" charset="-128"/>
              <a:cs typeface="Meiryo UI" pitchFamily="50" charset="-128"/>
            </a:endParaRPr>
          </a:p>
        </p:txBody>
      </p:sp>
      <p:sp>
        <p:nvSpPr>
          <p:cNvPr id="41" name="角丸四角形 30">
            <a:extLst>
              <a:ext uri="{FF2B5EF4-FFF2-40B4-BE49-F238E27FC236}">
                <a16:creationId xmlns:a16="http://schemas.microsoft.com/office/drawing/2014/main" id="{028212FE-096F-40EB-B64F-78E1C9863AA4}"/>
              </a:ext>
            </a:extLst>
          </p:cNvPr>
          <p:cNvSpPr/>
          <p:nvPr/>
        </p:nvSpPr>
        <p:spPr>
          <a:xfrm>
            <a:off x="343168" y="1128957"/>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UD デジタル 教科書体 NK-R" panose="02020400000000000000" pitchFamily="18" charset="-128"/>
                <a:ea typeface="UD デジタル 教科書体 NK-R" panose="02020400000000000000" pitchFamily="18" charset="-128"/>
              </a:rPr>
              <a:t>（１）エッジの効いた先駆的な金融商品・市場の形成 </a:t>
            </a:r>
          </a:p>
        </p:txBody>
      </p:sp>
      <p:sp>
        <p:nvSpPr>
          <p:cNvPr id="50" name="角丸四角形 30">
            <a:extLst>
              <a:ext uri="{FF2B5EF4-FFF2-40B4-BE49-F238E27FC236}">
                <a16:creationId xmlns:a16="http://schemas.microsoft.com/office/drawing/2014/main" id="{CA615BB5-9B0C-4AB2-ADE8-F1AF5E893FC8}"/>
              </a:ext>
            </a:extLst>
          </p:cNvPr>
          <p:cNvSpPr/>
          <p:nvPr/>
        </p:nvSpPr>
        <p:spPr>
          <a:xfrm>
            <a:off x="6090182" y="1133929"/>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UD デジタル 教科書体 NK-R" panose="02020400000000000000" pitchFamily="18" charset="-128"/>
                <a:ea typeface="UD デジタル 教科書体 NK-R" panose="02020400000000000000" pitchFamily="18" charset="-128"/>
              </a:rPr>
              <a:t>（２）サステナブルファイナンス先進都市に向けた取組み </a:t>
            </a:r>
          </a:p>
        </p:txBody>
      </p:sp>
      <p:sp>
        <p:nvSpPr>
          <p:cNvPr id="32" name="テキスト ボックス 31">
            <a:extLst>
              <a:ext uri="{FF2B5EF4-FFF2-40B4-BE49-F238E27FC236}">
                <a16:creationId xmlns:a16="http://schemas.microsoft.com/office/drawing/2014/main" id="{F23B115E-84DF-420E-9EEC-482CB22118B7}"/>
              </a:ext>
            </a:extLst>
          </p:cNvPr>
          <p:cNvSpPr txBox="1">
            <a:spLocks noChangeArrowheads="1"/>
          </p:cNvSpPr>
          <p:nvPr/>
        </p:nvSpPr>
        <p:spPr bwMode="auto">
          <a:xfrm>
            <a:off x="6067246" y="1502513"/>
            <a:ext cx="6154255" cy="3052118"/>
          </a:xfrm>
          <a:prstGeom prst="rect">
            <a:avLst/>
          </a:prstGeom>
          <a:noFill/>
          <a:ln>
            <a:noFill/>
          </a:ln>
        </p:spPr>
        <p:txBody>
          <a:bodyPr wrap="square" lIns="0" tIns="0" rIns="0" bIns="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1400"/>
              </a:lnSpc>
              <a:spcBef>
                <a:spcPts val="0"/>
              </a:spcBef>
              <a:buNone/>
              <a:defRPr/>
            </a:pPr>
            <a:r>
              <a:rPr lang="ja-JP" altLang="en-US" sz="1400" b="1" kern="0" dirty="0">
                <a:solidFill>
                  <a:schemeClr val="accent5">
                    <a:lumMod val="50000"/>
                  </a:schemeClr>
                </a:solidFill>
                <a:latin typeface="Meiryo UI" pitchFamily="50" charset="-128"/>
                <a:ea typeface="Meiryo UI" pitchFamily="50" charset="-128"/>
                <a:cs typeface="Meiryo UI" pitchFamily="50" charset="-128"/>
              </a:rPr>
              <a:t>①脱炭素に向けた金融の取組み</a:t>
            </a:r>
            <a:br>
              <a:rPr lang="en-US" altLang="ja-JP" sz="1400" b="1" kern="0" dirty="0">
                <a:solidFill>
                  <a:schemeClr val="accent5">
                    <a:lumMod val="50000"/>
                  </a:schemeClr>
                </a:solidFill>
                <a:latin typeface="Meiryo UI" pitchFamily="50" charset="-128"/>
                <a:ea typeface="Meiryo UI" pitchFamily="50" charset="-128"/>
                <a:cs typeface="Meiryo UI" pitchFamily="50" charset="-128"/>
              </a:rPr>
            </a:br>
            <a:r>
              <a:rPr lang="ja-JP" altLang="en-US" sz="1400" kern="0" dirty="0">
                <a:solidFill>
                  <a:schemeClr val="accent5">
                    <a:lumMod val="50000"/>
                  </a:schemeClr>
                </a:solidFill>
                <a:latin typeface="Meiryo UI" pitchFamily="50" charset="-128"/>
                <a:ea typeface="Meiryo UI" pitchFamily="50" charset="-128"/>
                <a:cs typeface="Meiryo UI" pitchFamily="50" charset="-128"/>
              </a:rPr>
              <a:t>　</a:t>
            </a:r>
            <a:r>
              <a:rPr lang="ja-JP" altLang="en-US" sz="1200" kern="0" dirty="0">
                <a:solidFill>
                  <a:schemeClr val="accent5">
                    <a:lumMod val="50000"/>
                  </a:schemeClr>
                </a:solidFill>
                <a:latin typeface="Meiryo UI" pitchFamily="50" charset="-128"/>
                <a:ea typeface="Meiryo UI" pitchFamily="50" charset="-128"/>
                <a:cs typeface="Meiryo UI" pitchFamily="50" charset="-128"/>
              </a:rPr>
              <a:t>・府市によるグリーンボンド発行</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lnSpc>
                <a:spcPts val="1400"/>
              </a:lnSpc>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府：発行額</a:t>
            </a:r>
            <a:r>
              <a:rPr lang="en-US" altLang="ja-JP" sz="1200" kern="0" dirty="0">
                <a:solidFill>
                  <a:schemeClr val="accent5">
                    <a:lumMod val="50000"/>
                  </a:schemeClr>
                </a:solidFill>
                <a:latin typeface="Meiryo UI" pitchFamily="50" charset="-128"/>
                <a:ea typeface="Meiryo UI" pitchFamily="50" charset="-128"/>
                <a:cs typeface="Meiryo UI" pitchFamily="50" charset="-128"/>
              </a:rPr>
              <a:t>50</a:t>
            </a:r>
            <a:r>
              <a:rPr lang="ja-JP" altLang="en-US" sz="1200" kern="0" dirty="0">
                <a:solidFill>
                  <a:schemeClr val="accent5">
                    <a:lumMod val="50000"/>
                  </a:schemeClr>
                </a:solidFill>
                <a:latin typeface="Meiryo UI" pitchFamily="50" charset="-128"/>
                <a:ea typeface="Meiryo UI" pitchFamily="50" charset="-128"/>
                <a:cs typeface="Meiryo UI" pitchFamily="50" charset="-128"/>
              </a:rPr>
              <a:t>億円（</a:t>
            </a:r>
            <a:r>
              <a:rPr lang="en-US" altLang="ja-JP" sz="1200" kern="0" dirty="0">
                <a:solidFill>
                  <a:schemeClr val="accent5">
                    <a:lumMod val="50000"/>
                  </a:schemeClr>
                </a:solidFill>
                <a:latin typeface="Meiryo UI" pitchFamily="50" charset="-128"/>
                <a:ea typeface="Meiryo UI" pitchFamily="50" charset="-128"/>
                <a:cs typeface="Meiryo UI" pitchFamily="50" charset="-128"/>
              </a:rPr>
              <a:t>’22.10</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r>
              <a:rPr lang="en-US" altLang="ja-JP" sz="1200" kern="0" dirty="0">
                <a:solidFill>
                  <a:schemeClr val="accent5">
                    <a:lumMod val="50000"/>
                  </a:schemeClr>
                </a:solidFill>
                <a:latin typeface="Meiryo UI" pitchFamily="50" charset="-128"/>
                <a:ea typeface="Meiryo UI" pitchFamily="50" charset="-128"/>
                <a:cs typeface="Meiryo UI" pitchFamily="50" charset="-128"/>
              </a:rPr>
              <a:t>’23.12</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r>
              <a:rPr lang="en-US" altLang="ja-JP" sz="1200" u="sng" kern="0" dirty="0">
                <a:solidFill>
                  <a:schemeClr val="accent5">
                    <a:lumMod val="50000"/>
                  </a:schemeClr>
                </a:solidFill>
                <a:latin typeface="Meiryo UI" pitchFamily="50" charset="-128"/>
                <a:ea typeface="Meiryo UI" pitchFamily="50" charset="-128"/>
                <a:cs typeface="Meiryo UI" pitchFamily="50" charset="-128"/>
              </a:rPr>
              <a:t>’24.12</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lnSpc>
                <a:spcPts val="1400"/>
              </a:lnSpc>
              <a:spcBef>
                <a:spcPts val="0"/>
              </a:spcBef>
              <a:buNone/>
              <a:defRPr/>
            </a:pPr>
            <a:r>
              <a:rPr lang="en-US" altLang="ja-JP" sz="1200" kern="0" dirty="0">
                <a:solidFill>
                  <a:schemeClr val="accent5">
                    <a:lumMod val="50000"/>
                  </a:schemeClr>
                </a:solidFill>
                <a:latin typeface="Meiryo UI" pitchFamily="50" charset="-128"/>
                <a:ea typeface="Meiryo UI" pitchFamily="50" charset="-128"/>
                <a:cs typeface="Meiryo UI" pitchFamily="50" charset="-128"/>
              </a:rPr>
              <a:t> </a:t>
            </a:r>
            <a:r>
              <a:rPr lang="ja-JP" altLang="en-US" sz="1200" kern="0" dirty="0">
                <a:solidFill>
                  <a:schemeClr val="accent5">
                    <a:lumMod val="50000"/>
                  </a:schemeClr>
                </a:solidFill>
                <a:latin typeface="Meiryo UI" pitchFamily="50" charset="-128"/>
                <a:ea typeface="Meiryo UI" pitchFamily="50" charset="-128"/>
                <a:cs typeface="Meiryo UI" pitchFamily="50" charset="-128"/>
              </a:rPr>
              <a:t>　　 市：発行額</a:t>
            </a:r>
            <a:r>
              <a:rPr lang="en-US" altLang="ja-JP" sz="1200" kern="0" dirty="0">
                <a:solidFill>
                  <a:schemeClr val="accent5">
                    <a:lumMod val="50000"/>
                  </a:schemeClr>
                </a:solidFill>
                <a:latin typeface="Meiryo UI" pitchFamily="50" charset="-128"/>
                <a:ea typeface="Meiryo UI" pitchFamily="50" charset="-128"/>
                <a:cs typeface="Meiryo UI" pitchFamily="50" charset="-128"/>
              </a:rPr>
              <a:t>80</a:t>
            </a:r>
            <a:r>
              <a:rPr lang="ja-JP" altLang="en-US" sz="1200" kern="0" dirty="0">
                <a:solidFill>
                  <a:schemeClr val="accent5">
                    <a:lumMod val="50000"/>
                  </a:schemeClr>
                </a:solidFill>
                <a:latin typeface="Meiryo UI" pitchFamily="50" charset="-128"/>
                <a:ea typeface="Meiryo UI" pitchFamily="50" charset="-128"/>
                <a:cs typeface="Meiryo UI" pitchFamily="50" charset="-128"/>
              </a:rPr>
              <a:t>億円</a:t>
            </a:r>
            <a:r>
              <a:rPr lang="en-US" altLang="ja-JP" sz="1200" kern="0" dirty="0">
                <a:solidFill>
                  <a:schemeClr val="accent5">
                    <a:lumMod val="50000"/>
                  </a:schemeClr>
                </a:solidFill>
                <a:latin typeface="Meiryo UI" pitchFamily="50" charset="-128"/>
                <a:ea typeface="Meiryo UI" pitchFamily="50" charset="-128"/>
                <a:cs typeface="Meiryo UI" pitchFamily="50" charset="-128"/>
              </a:rPr>
              <a:t>(‘23,’24</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r>
              <a:rPr lang="en-US" altLang="ja-JP" sz="1200" kern="0" dirty="0">
                <a:solidFill>
                  <a:schemeClr val="accent5">
                    <a:lumMod val="50000"/>
                  </a:schemeClr>
                </a:solidFill>
                <a:latin typeface="Meiryo UI" pitchFamily="50" charset="-128"/>
                <a:ea typeface="Meiryo UI" pitchFamily="50" charset="-128"/>
                <a:cs typeface="Meiryo UI" pitchFamily="50" charset="-128"/>
              </a:rPr>
              <a:t>50</a:t>
            </a:r>
            <a:r>
              <a:rPr lang="ja-JP" altLang="en-US" sz="1200" kern="0" dirty="0">
                <a:solidFill>
                  <a:schemeClr val="accent5">
                    <a:lumMod val="50000"/>
                  </a:schemeClr>
                </a:solidFill>
                <a:latin typeface="Meiryo UI" pitchFamily="50" charset="-128"/>
                <a:ea typeface="Meiryo UI" pitchFamily="50" charset="-128"/>
                <a:cs typeface="Meiryo UI" pitchFamily="50" charset="-128"/>
              </a:rPr>
              <a:t>億円）（</a:t>
            </a:r>
            <a:r>
              <a:rPr lang="en-US" altLang="ja-JP" sz="1200" kern="0" dirty="0">
                <a:solidFill>
                  <a:schemeClr val="accent5">
                    <a:lumMod val="50000"/>
                  </a:schemeClr>
                </a:solidFill>
                <a:latin typeface="Meiryo UI" pitchFamily="50" charset="-128"/>
                <a:ea typeface="Meiryo UI" pitchFamily="50" charset="-128"/>
                <a:cs typeface="Meiryo UI" pitchFamily="50" charset="-128"/>
              </a:rPr>
              <a:t>’23.2</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r>
              <a:rPr lang="en-US" altLang="ja-JP" sz="1200" kern="0" dirty="0">
                <a:solidFill>
                  <a:schemeClr val="accent5">
                    <a:lumMod val="50000"/>
                  </a:schemeClr>
                </a:solidFill>
                <a:latin typeface="Meiryo UI" pitchFamily="50" charset="-128"/>
                <a:ea typeface="Meiryo UI" pitchFamily="50" charset="-128"/>
                <a:cs typeface="Meiryo UI" pitchFamily="50" charset="-128"/>
              </a:rPr>
              <a:t>’24.1</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r>
              <a:rPr lang="en-US" altLang="ja-JP" sz="1200" u="sng" kern="0" dirty="0">
                <a:solidFill>
                  <a:schemeClr val="accent5">
                    <a:lumMod val="50000"/>
                  </a:schemeClr>
                </a:solidFill>
                <a:latin typeface="Meiryo UI" pitchFamily="50" charset="-128"/>
                <a:ea typeface="Meiryo UI" pitchFamily="50" charset="-128"/>
                <a:cs typeface="Meiryo UI" pitchFamily="50" charset="-128"/>
              </a:rPr>
              <a:t>’25.1</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lnSpc>
                <a:spcPts val="1400"/>
              </a:lnSpc>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・サステナビリティ・リンク・ローンなどの商品提供（池田泉州銀行、大阪信用金庫、大和証券、</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lnSpc>
                <a:spcPts val="1400"/>
              </a:lnSpc>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日本政策投資銀行、日本生命保険、野村證券、ﾊﾞｰｸﾚｲｽﾞ証券等）</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lnSpc>
                <a:spcPts val="1400"/>
              </a:lnSpc>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a:t>
            </a:r>
            <a:r>
              <a:rPr lang="en-US" altLang="ja-JP" sz="1200" kern="0" dirty="0">
                <a:solidFill>
                  <a:schemeClr val="accent5">
                    <a:lumMod val="50000"/>
                  </a:schemeClr>
                </a:solidFill>
                <a:latin typeface="Meiryo UI" pitchFamily="50" charset="-128"/>
                <a:ea typeface="Meiryo UI" pitchFamily="50" charset="-128"/>
                <a:cs typeface="Meiryo UI" pitchFamily="50" charset="-128"/>
              </a:rPr>
              <a:t>…</a:t>
            </a:r>
            <a:r>
              <a:rPr lang="ja-JP" altLang="en-US" sz="1200" kern="0" dirty="0">
                <a:solidFill>
                  <a:schemeClr val="accent5">
                    <a:lumMod val="50000"/>
                  </a:schemeClr>
                </a:solidFill>
                <a:latin typeface="Meiryo UI" pitchFamily="50" charset="-128"/>
                <a:ea typeface="Meiryo UI" pitchFamily="50" charset="-128"/>
                <a:cs typeface="Meiryo UI" pitchFamily="50" charset="-128"/>
              </a:rPr>
              <a:t>大阪銀行協会による府内に営業拠点を有する金融機関対象の調査</a:t>
            </a:r>
            <a:r>
              <a:rPr lang="en-US" altLang="ja-JP" sz="1200" kern="0" dirty="0">
                <a:solidFill>
                  <a:schemeClr val="accent5">
                    <a:lumMod val="50000"/>
                  </a:schemeClr>
                </a:solidFill>
                <a:latin typeface="Meiryo UI" pitchFamily="50" charset="-128"/>
                <a:ea typeface="Meiryo UI" pitchFamily="50" charset="-128"/>
                <a:cs typeface="Meiryo UI" pitchFamily="50" charset="-128"/>
              </a:rPr>
              <a:t>(’24.9)</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では、府内企業</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lnSpc>
                <a:spcPts val="1400"/>
              </a:lnSpc>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の脱炭素化に向けた支援ニーズについて、調査先の</a:t>
            </a:r>
            <a:r>
              <a:rPr lang="en-US" altLang="ja-JP" sz="1200" kern="0" dirty="0">
                <a:solidFill>
                  <a:schemeClr val="accent5">
                    <a:lumMod val="50000"/>
                  </a:schemeClr>
                </a:solidFill>
                <a:latin typeface="Meiryo UI" pitchFamily="50" charset="-128"/>
                <a:ea typeface="Meiryo UI" pitchFamily="50" charset="-128"/>
                <a:cs typeface="Meiryo UI" pitchFamily="50" charset="-128"/>
              </a:rPr>
              <a:t>4</a:t>
            </a:r>
            <a:r>
              <a:rPr lang="ja-JP" altLang="en-US" sz="1200" kern="0" dirty="0">
                <a:solidFill>
                  <a:schemeClr val="accent5">
                    <a:lumMod val="50000"/>
                  </a:schemeClr>
                </a:solidFill>
                <a:latin typeface="Meiryo UI" pitchFamily="50" charset="-128"/>
                <a:ea typeface="Meiryo UI" pitchFamily="50" charset="-128"/>
                <a:cs typeface="Meiryo UI" pitchFamily="50" charset="-128"/>
              </a:rPr>
              <a:t>割弱が「</a:t>
            </a:r>
            <a:r>
              <a:rPr lang="ja-JP" altLang="en-US" sz="1200" kern="0" spc="-150" dirty="0">
                <a:solidFill>
                  <a:schemeClr val="accent5">
                    <a:lumMod val="50000"/>
                  </a:schemeClr>
                </a:solidFill>
                <a:latin typeface="Meiryo UI" pitchFamily="50" charset="-128"/>
                <a:ea typeface="Meiryo UI" pitchFamily="50" charset="-128"/>
                <a:cs typeface="Meiryo UI" pitchFamily="50" charset="-128"/>
              </a:rPr>
              <a:t>現時点で既に強い</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r>
              <a:rPr lang="en-US" altLang="ja-JP" sz="1200" kern="0" dirty="0">
                <a:solidFill>
                  <a:schemeClr val="accent5">
                    <a:lumMod val="50000"/>
                  </a:schemeClr>
                </a:solidFill>
                <a:latin typeface="Meiryo UI" pitchFamily="50" charset="-128"/>
                <a:ea typeface="Meiryo UI" pitchFamily="50" charset="-128"/>
                <a:cs typeface="Meiryo UI" pitchFamily="50" charset="-128"/>
              </a:rPr>
              <a:t>5</a:t>
            </a:r>
            <a:r>
              <a:rPr lang="ja-JP" altLang="en-US" sz="1200" kern="0" dirty="0">
                <a:solidFill>
                  <a:schemeClr val="accent5">
                    <a:lumMod val="50000"/>
                  </a:schemeClr>
                </a:solidFill>
                <a:latin typeface="Meiryo UI" pitchFamily="50" charset="-128"/>
                <a:ea typeface="Meiryo UI" pitchFamily="50" charset="-128"/>
                <a:cs typeface="Meiryo UI" pitchFamily="50" charset="-128"/>
              </a:rPr>
              <a:t>割強が 「現</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lnSpc>
                <a:spcPts val="1400"/>
              </a:lnSpc>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時点では強くないが、</a:t>
            </a:r>
            <a:r>
              <a:rPr lang="ja-JP" altLang="en-US" sz="1200" kern="0" spc="-150" dirty="0">
                <a:solidFill>
                  <a:schemeClr val="accent5">
                    <a:lumMod val="50000"/>
                  </a:schemeClr>
                </a:solidFill>
                <a:latin typeface="Meiryo UI" pitchFamily="50" charset="-128"/>
                <a:ea typeface="Meiryo UI" pitchFamily="50" charset="-128"/>
                <a:cs typeface="Meiryo UI" pitchFamily="50" charset="-128"/>
              </a:rPr>
              <a:t>将来的には</a:t>
            </a:r>
            <a:r>
              <a:rPr lang="ja-JP" altLang="en-US" sz="1200" kern="0" dirty="0">
                <a:solidFill>
                  <a:schemeClr val="accent5">
                    <a:lumMod val="50000"/>
                  </a:schemeClr>
                </a:solidFill>
                <a:latin typeface="Meiryo UI" pitchFamily="50" charset="-128"/>
                <a:ea typeface="Meiryo UI" pitchFamily="50" charset="-128"/>
                <a:cs typeface="Meiryo UI" pitchFamily="50" charset="-128"/>
              </a:rPr>
              <a:t>拡がる」と回答。足許の支援ニーズが強くない背景として、 「経営</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lnSpc>
                <a:spcPts val="1400"/>
              </a:lnSpc>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者の関心がない」「</a:t>
            </a:r>
            <a:r>
              <a:rPr lang="ja-JP" altLang="en-US" sz="1200" kern="0" spc="-150" dirty="0">
                <a:solidFill>
                  <a:schemeClr val="accent5">
                    <a:lumMod val="50000"/>
                  </a:schemeClr>
                </a:solidFill>
                <a:latin typeface="Meiryo UI" pitchFamily="50" charset="-128"/>
                <a:ea typeface="Meiryo UI" pitchFamily="50" charset="-128"/>
                <a:cs typeface="Meiryo UI" pitchFamily="50" charset="-128"/>
              </a:rPr>
              <a:t>サプライチェーン先</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から排出量削減・脱炭素化を</a:t>
            </a:r>
            <a:r>
              <a:rPr lang="ja-JP" altLang="en-US" sz="1200" kern="0" spc="-150" dirty="0">
                <a:solidFill>
                  <a:schemeClr val="accent5">
                    <a:lumMod val="50000"/>
                  </a:schemeClr>
                </a:solidFill>
                <a:latin typeface="Meiryo UI" pitchFamily="50" charset="-128"/>
                <a:ea typeface="Meiryo UI" pitchFamily="50" charset="-128"/>
                <a:cs typeface="Meiryo UI" pitchFamily="50" charset="-128"/>
              </a:rPr>
              <a:t>求められていない</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」などが挙げられる。</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lnSpc>
                <a:spcPts val="1400"/>
              </a:lnSpc>
              <a:spcBef>
                <a:spcPts val="0"/>
              </a:spcBef>
              <a:buNone/>
              <a:defRPr/>
            </a:pPr>
            <a:r>
              <a:rPr lang="ja-JP" altLang="en-US" sz="1400" b="1" kern="0" dirty="0">
                <a:solidFill>
                  <a:schemeClr val="accent5">
                    <a:lumMod val="50000"/>
                  </a:schemeClr>
                </a:solidFill>
                <a:latin typeface="Meiryo UI" pitchFamily="50" charset="-128"/>
                <a:ea typeface="Meiryo UI" pitchFamily="50" charset="-128"/>
                <a:cs typeface="Meiryo UI" pitchFamily="50" charset="-128"/>
              </a:rPr>
              <a:t>②企業における</a:t>
            </a:r>
            <a:r>
              <a:rPr lang="en-US" altLang="ja-JP" sz="1400" b="1" kern="0" dirty="0">
                <a:solidFill>
                  <a:schemeClr val="accent5">
                    <a:lumMod val="50000"/>
                  </a:schemeClr>
                </a:solidFill>
                <a:latin typeface="Meiryo UI" pitchFamily="50" charset="-128"/>
                <a:ea typeface="Meiryo UI" pitchFamily="50" charset="-128"/>
                <a:cs typeface="Meiryo UI" pitchFamily="50" charset="-128"/>
              </a:rPr>
              <a:t>SDGs</a:t>
            </a:r>
            <a:r>
              <a:rPr lang="ja-JP" altLang="en-US" sz="1400" b="1" kern="0" dirty="0">
                <a:solidFill>
                  <a:schemeClr val="accent5">
                    <a:lumMod val="50000"/>
                  </a:schemeClr>
                </a:solidFill>
                <a:latin typeface="Meiryo UI" pitchFamily="50" charset="-128"/>
                <a:ea typeface="Meiryo UI" pitchFamily="50" charset="-128"/>
                <a:cs typeface="Meiryo UI" pitchFamily="50" charset="-128"/>
              </a:rPr>
              <a:t>債（ソーシャルボンド・グリーンボンド等）の発行促進　　　　　　 　</a:t>
            </a:r>
            <a:endParaRPr lang="en-US" altLang="ja-JP" sz="1400" b="1" kern="0" dirty="0">
              <a:solidFill>
                <a:schemeClr val="accent5">
                  <a:lumMod val="50000"/>
                </a:schemeClr>
              </a:solidFill>
              <a:latin typeface="Meiryo UI" pitchFamily="50" charset="-128"/>
              <a:ea typeface="Meiryo UI" pitchFamily="50" charset="-128"/>
              <a:cs typeface="Meiryo UI" pitchFamily="50" charset="-128"/>
            </a:endParaRPr>
          </a:p>
          <a:p>
            <a:pPr eaLnBrk="1" hangingPunct="1">
              <a:lnSpc>
                <a:spcPts val="1400"/>
              </a:lnSpc>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a:t>
            </a:r>
            <a:r>
              <a:rPr lang="en-US" altLang="ja-JP" sz="1200" kern="0" dirty="0">
                <a:solidFill>
                  <a:schemeClr val="accent5">
                    <a:lumMod val="50000"/>
                  </a:schemeClr>
                </a:solidFill>
                <a:latin typeface="Meiryo UI" pitchFamily="50" charset="-128"/>
                <a:ea typeface="Meiryo UI" pitchFamily="50" charset="-128"/>
                <a:cs typeface="Meiryo UI" pitchFamily="50" charset="-128"/>
              </a:rPr>
              <a:t>SDGs</a:t>
            </a:r>
            <a:r>
              <a:rPr lang="ja-JP" altLang="en-US" sz="1200" kern="0" dirty="0">
                <a:solidFill>
                  <a:schemeClr val="accent5">
                    <a:lumMod val="50000"/>
                  </a:schemeClr>
                </a:solidFill>
                <a:latin typeface="Meiryo UI" pitchFamily="50" charset="-128"/>
                <a:ea typeface="Meiryo UI" pitchFamily="50" charset="-128"/>
                <a:cs typeface="Meiryo UI" pitchFamily="50" charset="-128"/>
              </a:rPr>
              <a:t>セミナーの開催（</a:t>
            </a:r>
            <a:r>
              <a:rPr lang="en-US" altLang="ja-JP" sz="1200" kern="0" dirty="0">
                <a:solidFill>
                  <a:schemeClr val="accent5">
                    <a:lumMod val="50000"/>
                  </a:schemeClr>
                </a:solidFill>
                <a:latin typeface="Meiryo UI" pitchFamily="50" charset="-128"/>
                <a:ea typeface="Meiryo UI" pitchFamily="50" charset="-128"/>
                <a:cs typeface="Meiryo UI" pitchFamily="50" charset="-128"/>
              </a:rPr>
              <a:t>’24.2</a:t>
            </a:r>
            <a:r>
              <a:rPr lang="ja-JP" altLang="en-US" sz="1200" kern="0" dirty="0">
                <a:solidFill>
                  <a:schemeClr val="accent5">
                    <a:lumMod val="50000"/>
                  </a:schemeClr>
                </a:solidFill>
                <a:latin typeface="Meiryo UI" pitchFamily="50" charset="-128"/>
                <a:ea typeface="Meiryo UI" pitchFamily="50" charset="-128"/>
                <a:cs typeface="Meiryo UI" pitchFamily="50" charset="-128"/>
              </a:rPr>
              <a:t>府市・みずほ証券、</a:t>
            </a:r>
            <a:r>
              <a:rPr lang="en-US" altLang="ja-JP" sz="1200" u="sng" kern="0" dirty="0">
                <a:solidFill>
                  <a:schemeClr val="accent5">
                    <a:lumMod val="50000"/>
                  </a:schemeClr>
                </a:solidFill>
                <a:latin typeface="Meiryo UI" pitchFamily="50" charset="-128"/>
                <a:ea typeface="Meiryo UI" pitchFamily="50" charset="-128"/>
                <a:cs typeface="Meiryo UI" pitchFamily="50" charset="-128"/>
              </a:rPr>
              <a:t>’25.1</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 府市・野村證券</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lnSpc>
                <a:spcPts val="1400"/>
              </a:lnSpc>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a:t>
            </a:r>
            <a:r>
              <a:rPr lang="ja-JP" altLang="en-US" sz="1200" kern="0" spc="-150" dirty="0">
                <a:solidFill>
                  <a:schemeClr val="accent5">
                    <a:lumMod val="50000"/>
                  </a:schemeClr>
                </a:solidFill>
                <a:latin typeface="Meiryo UI" pitchFamily="50" charset="-128"/>
                <a:ea typeface="Meiryo UI" pitchFamily="50" charset="-128"/>
                <a:cs typeface="Meiryo UI" pitchFamily="50" charset="-128"/>
              </a:rPr>
              <a:t>グリーンファイナンス・サステナビリティに資するファイナンス実行、</a:t>
            </a:r>
            <a:r>
              <a:rPr lang="en-US" altLang="ja-JP" sz="1200" kern="0" spc="-150" dirty="0">
                <a:solidFill>
                  <a:schemeClr val="accent5">
                    <a:lumMod val="50000"/>
                  </a:schemeClr>
                </a:solidFill>
                <a:latin typeface="Meiryo UI" pitchFamily="50" charset="-128"/>
                <a:ea typeface="Meiryo UI" pitchFamily="50" charset="-128"/>
                <a:cs typeface="Meiryo UI" pitchFamily="50" charset="-128"/>
              </a:rPr>
              <a:t>ESG</a:t>
            </a:r>
            <a:r>
              <a:rPr lang="ja-JP" altLang="en-US" sz="1200" kern="0" spc="-150" dirty="0">
                <a:solidFill>
                  <a:schemeClr val="accent5">
                    <a:lumMod val="50000"/>
                  </a:schemeClr>
                </a:solidFill>
                <a:latin typeface="Meiryo UI" pitchFamily="50" charset="-128"/>
                <a:ea typeface="Meiryo UI" pitchFamily="50" charset="-128"/>
                <a:cs typeface="Meiryo UI" pitchFamily="50" charset="-128"/>
              </a:rPr>
              <a:t>債の引受・販売等</a:t>
            </a:r>
            <a:r>
              <a:rPr lang="en-US" altLang="ja-JP" sz="1200" kern="0" spc="-150" dirty="0">
                <a:solidFill>
                  <a:schemeClr val="accent5">
                    <a:lumMod val="50000"/>
                  </a:schemeClr>
                </a:solidFill>
                <a:latin typeface="Meiryo UI" pitchFamily="50" charset="-128"/>
                <a:ea typeface="Meiryo UI" pitchFamily="50" charset="-128"/>
                <a:cs typeface="Meiryo UI" pitchFamily="50" charset="-128"/>
              </a:rPr>
              <a:t>(</a:t>
            </a:r>
            <a:r>
              <a:rPr lang="ja-JP" altLang="en-US" sz="1200" kern="0" spc="-150" dirty="0">
                <a:solidFill>
                  <a:schemeClr val="accent5">
                    <a:lumMod val="50000"/>
                  </a:schemeClr>
                </a:solidFill>
                <a:latin typeface="Meiryo UI" pitchFamily="50" charset="-128"/>
                <a:ea typeface="Meiryo UI" pitchFamily="50" charset="-128"/>
                <a:cs typeface="Meiryo UI" pitchFamily="50" charset="-128"/>
              </a:rPr>
              <a:t>野村證券、みずほ証券</a:t>
            </a:r>
            <a:r>
              <a:rPr lang="en-US" altLang="ja-JP" sz="1200" kern="0" spc="-150" dirty="0">
                <a:solidFill>
                  <a:schemeClr val="accent5">
                    <a:lumMod val="50000"/>
                  </a:schemeClr>
                </a:solidFill>
                <a:latin typeface="Meiryo UI" pitchFamily="50" charset="-128"/>
                <a:ea typeface="Meiryo UI" pitchFamily="50" charset="-128"/>
                <a:cs typeface="Meiryo UI" pitchFamily="50" charset="-128"/>
              </a:rPr>
              <a:t>)</a:t>
            </a:r>
          </a:p>
          <a:p>
            <a:pPr eaLnBrk="1" hangingPunct="1">
              <a:lnSpc>
                <a:spcPts val="1400"/>
              </a:lnSpc>
              <a:spcBef>
                <a:spcPts val="0"/>
              </a:spcBef>
              <a:buNone/>
              <a:defRPr/>
            </a:pPr>
            <a:r>
              <a:rPr lang="ja-JP" altLang="en-US" sz="1400" b="1" kern="0" dirty="0">
                <a:solidFill>
                  <a:schemeClr val="accent5">
                    <a:lumMod val="50000"/>
                  </a:schemeClr>
                </a:solidFill>
                <a:latin typeface="Meiryo UI" pitchFamily="50" charset="-128"/>
                <a:ea typeface="Meiryo UI" pitchFamily="50" charset="-128"/>
                <a:cs typeface="Meiryo UI" pitchFamily="50" charset="-128"/>
              </a:rPr>
              <a:t>③国際基準に準拠した認証ラベリング制度等の検討</a:t>
            </a:r>
          </a:p>
          <a:p>
            <a:pPr eaLnBrk="1" hangingPunct="1">
              <a:lnSpc>
                <a:spcPts val="1400"/>
              </a:lnSpc>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・発行後のモニタリング強化など付加価値を伴った認証ラベリング制度化に向けた検討</a:t>
            </a:r>
            <a:r>
              <a:rPr lang="en-US" altLang="ja-JP" sz="1200" kern="0" dirty="0">
                <a:solidFill>
                  <a:schemeClr val="accent5">
                    <a:lumMod val="50000"/>
                  </a:schemeClr>
                </a:solidFill>
                <a:latin typeface="Meiryo UI" pitchFamily="50" charset="-128"/>
                <a:ea typeface="Meiryo UI" pitchFamily="50" charset="-128"/>
                <a:cs typeface="Meiryo UI" pitchFamily="50" charset="-128"/>
              </a:rPr>
              <a:t>【</a:t>
            </a:r>
            <a:r>
              <a:rPr lang="ja-JP" altLang="en-US" sz="1200" kern="0" dirty="0">
                <a:solidFill>
                  <a:schemeClr val="accent5">
                    <a:lumMod val="50000"/>
                  </a:schemeClr>
                </a:solidFill>
                <a:latin typeface="Meiryo UI" pitchFamily="50" charset="-128"/>
                <a:ea typeface="Meiryo UI" pitchFamily="50" charset="-128"/>
                <a:cs typeface="Meiryo UI" pitchFamily="50" charset="-128"/>
              </a:rPr>
              <a:t>取組みなし</a:t>
            </a:r>
            <a:r>
              <a:rPr lang="en-US" altLang="ja-JP" sz="1200" kern="0" dirty="0">
                <a:solidFill>
                  <a:schemeClr val="accent5">
                    <a:lumMod val="50000"/>
                  </a:schemeClr>
                </a:solidFill>
                <a:latin typeface="Meiryo UI" pitchFamily="50" charset="-128"/>
                <a:ea typeface="Meiryo UI" pitchFamily="50" charset="-128"/>
                <a:cs typeface="Meiryo UI" pitchFamily="50" charset="-128"/>
              </a:rPr>
              <a:t>】</a:t>
            </a:r>
          </a:p>
          <a:p>
            <a:pPr eaLnBrk="1" hangingPunct="1">
              <a:lnSpc>
                <a:spcPts val="1400"/>
              </a:lnSpc>
              <a:spcBef>
                <a:spcPts val="0"/>
              </a:spcBef>
              <a:buNone/>
              <a:defRPr/>
            </a:pPr>
            <a:r>
              <a:rPr lang="ja-JP" altLang="en-US" sz="1400" b="1" kern="0" dirty="0">
                <a:solidFill>
                  <a:schemeClr val="accent5">
                    <a:lumMod val="50000"/>
                  </a:schemeClr>
                </a:solidFill>
                <a:latin typeface="Meiryo UI" pitchFamily="50" charset="-128"/>
                <a:ea typeface="Meiryo UI" pitchFamily="50" charset="-128"/>
                <a:cs typeface="Meiryo UI" pitchFamily="50" charset="-128"/>
              </a:rPr>
              <a:t>④将来的に有望なグリーン関連のデリバティブ商品・市場の形成に向けた取組み</a:t>
            </a:r>
            <a:endParaRPr lang="en-US" altLang="ja-JP" sz="1400" b="1" kern="0" dirty="0">
              <a:solidFill>
                <a:schemeClr val="accent5">
                  <a:lumMod val="50000"/>
                </a:schemeClr>
              </a:solidFill>
              <a:latin typeface="Meiryo UI" pitchFamily="50" charset="-128"/>
              <a:ea typeface="Meiryo UI" pitchFamily="50" charset="-128"/>
              <a:cs typeface="Meiryo UI" pitchFamily="50" charset="-128"/>
            </a:endParaRPr>
          </a:p>
          <a:p>
            <a:pPr eaLnBrk="1" hangingPunct="1">
              <a:lnSpc>
                <a:spcPts val="1400"/>
              </a:lnSpc>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・金融商品取引法の対象となるデリバティブ商品の拡大についての働きかけ</a:t>
            </a:r>
            <a:r>
              <a:rPr lang="en-US" altLang="ja-JP" sz="1200" kern="0" dirty="0">
                <a:solidFill>
                  <a:schemeClr val="accent5">
                    <a:lumMod val="50000"/>
                  </a:schemeClr>
                </a:solidFill>
                <a:latin typeface="Meiryo UI" pitchFamily="50" charset="-128"/>
                <a:ea typeface="Meiryo UI" pitchFamily="50" charset="-128"/>
                <a:cs typeface="Meiryo UI" pitchFamily="50" charset="-128"/>
              </a:rPr>
              <a:t>【</a:t>
            </a:r>
            <a:r>
              <a:rPr lang="ja-JP" altLang="en-US" sz="1200" kern="0" dirty="0">
                <a:solidFill>
                  <a:schemeClr val="accent5">
                    <a:lumMod val="50000"/>
                  </a:schemeClr>
                </a:solidFill>
                <a:latin typeface="Meiryo UI" pitchFamily="50" charset="-128"/>
                <a:ea typeface="Meiryo UI" pitchFamily="50" charset="-128"/>
                <a:cs typeface="Meiryo UI" pitchFamily="50" charset="-128"/>
              </a:rPr>
              <a:t>取組みなし</a:t>
            </a:r>
            <a:r>
              <a:rPr lang="en-US" altLang="ja-JP" sz="1200" kern="0" dirty="0">
                <a:solidFill>
                  <a:schemeClr val="accent5">
                    <a:lumMod val="50000"/>
                  </a:schemeClr>
                </a:solidFill>
                <a:latin typeface="Meiryo UI" pitchFamily="50" charset="-128"/>
                <a:ea typeface="Meiryo UI" pitchFamily="50" charset="-128"/>
                <a:cs typeface="Meiryo UI" pitchFamily="50" charset="-128"/>
              </a:rPr>
              <a:t>】</a:t>
            </a:r>
            <a:endParaRPr lang="ja-JP" altLang="en-US" sz="12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16" name="角丸四角形 25">
            <a:extLst>
              <a:ext uri="{FF2B5EF4-FFF2-40B4-BE49-F238E27FC236}">
                <a16:creationId xmlns:a16="http://schemas.microsoft.com/office/drawing/2014/main" id="{F5082857-7CBD-411D-9752-7F604D330060}"/>
              </a:ext>
            </a:extLst>
          </p:cNvPr>
          <p:cNvSpPr/>
          <p:nvPr/>
        </p:nvSpPr>
        <p:spPr>
          <a:xfrm>
            <a:off x="162165" y="4126783"/>
            <a:ext cx="5871508" cy="2673535"/>
          </a:xfrm>
          <a:prstGeom prst="round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a:extLst>
              <a:ext uri="{FF2B5EF4-FFF2-40B4-BE49-F238E27FC236}">
                <a16:creationId xmlns:a16="http://schemas.microsoft.com/office/drawing/2014/main" id="{95AC4563-C128-4CCF-934D-3DA7247A5685}"/>
              </a:ext>
            </a:extLst>
          </p:cNvPr>
          <p:cNvSpPr/>
          <p:nvPr/>
        </p:nvSpPr>
        <p:spPr>
          <a:xfrm rot="10800000">
            <a:off x="2490677" y="4126783"/>
            <a:ext cx="1051172" cy="17784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40CD3217-E792-40F2-B6D4-97B3CB6B9F56}"/>
              </a:ext>
            </a:extLst>
          </p:cNvPr>
          <p:cNvSpPr txBox="1"/>
          <p:nvPr/>
        </p:nvSpPr>
        <p:spPr>
          <a:xfrm>
            <a:off x="323501" y="4293161"/>
            <a:ext cx="5600966" cy="1349985"/>
          </a:xfrm>
          <a:prstGeom prst="rect">
            <a:avLst/>
          </a:prstGeom>
          <a:noFill/>
          <a:ln>
            <a:noFill/>
          </a:ln>
        </p:spPr>
        <p:txBody>
          <a:bodyPr wrap="square" lIns="0" tIns="0" rIns="0" bIns="0" rtlCol="0">
            <a:spAutoFit/>
          </a:bodyPr>
          <a:lstStyle/>
          <a:p>
            <a:pPr>
              <a:lnSpc>
                <a:spcPts val="1500"/>
              </a:lnSpc>
              <a:spcBef>
                <a:spcPts val="600"/>
              </a:spcBef>
            </a:pPr>
            <a:r>
              <a:rPr lang="ja-JP" altLang="en-US" sz="1500" b="1" dirty="0">
                <a:latin typeface="UD デジタル 教科書体 NK-R" panose="02020400000000000000" pitchFamily="18" charset="-128"/>
                <a:ea typeface="UD デジタル 教科書体 NK-R" panose="02020400000000000000" pitchFamily="18" charset="-128"/>
              </a:rPr>
              <a:t>＜進捗点検＞</a:t>
            </a:r>
            <a:br>
              <a:rPr lang="en-US" altLang="ja-JP" sz="1500" b="1" dirty="0">
                <a:latin typeface="UD デジタル 教科書体 NK-R" panose="02020400000000000000" pitchFamily="18" charset="-128"/>
                <a:ea typeface="UD デジタル 教科書体 NK-R" panose="02020400000000000000" pitchFamily="18" charset="-128"/>
              </a:rPr>
            </a:br>
            <a:r>
              <a:rPr lang="ja-JP" altLang="en-US" sz="1400" b="1"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　大阪デジタルエクスチェンジ株式会社（</a:t>
            </a:r>
            <a:r>
              <a:rPr lang="en-US" altLang="ja-JP" sz="1400" dirty="0">
                <a:latin typeface="UD デジタル 教科書体 NK-R" panose="02020400000000000000" pitchFamily="18" charset="-128"/>
                <a:ea typeface="UD デジタル 教科書体 NK-R" panose="02020400000000000000" pitchFamily="18" charset="-128"/>
              </a:rPr>
              <a:t>ODX</a:t>
            </a:r>
            <a:r>
              <a:rPr lang="ja-JP" altLang="en-US" sz="1400" dirty="0">
                <a:latin typeface="UD デジタル 教科書体 NK-R" panose="02020400000000000000" pitchFamily="18" charset="-128"/>
                <a:ea typeface="UD デジタル 教科書体 NK-R" panose="02020400000000000000" pitchFamily="18" charset="-128"/>
              </a:rPr>
              <a:t>）におけるセキュリティトーク</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ン（</a:t>
            </a:r>
            <a:r>
              <a:rPr lang="en-US" altLang="ja-JP" sz="1400" dirty="0">
                <a:latin typeface="UD デジタル 教科書体 NK-R" panose="02020400000000000000" pitchFamily="18" charset="-128"/>
                <a:ea typeface="UD デジタル 教科書体 NK-R" panose="02020400000000000000" pitchFamily="18" charset="-128"/>
              </a:rPr>
              <a:t>ST</a:t>
            </a:r>
            <a:r>
              <a:rPr lang="ja-JP" altLang="en-US" sz="1400" dirty="0">
                <a:latin typeface="UD デジタル 教科書体 NK-R" panose="02020400000000000000" pitchFamily="18" charset="-128"/>
                <a:ea typeface="UD デジタル 教科書体 NK-R" panose="02020400000000000000" pitchFamily="18" charset="-128"/>
              </a:rPr>
              <a:t>）の二次流通市場「ＳＴＡＲＴ」の開業、堂島取引所における貴金属</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市場開設、米指数先物取引の開始など、</a:t>
            </a:r>
            <a:r>
              <a:rPr lang="ja-JP" altLang="en-US" sz="1400" u="sng" dirty="0">
                <a:latin typeface="UD デジタル 教科書体 NK-R" panose="02020400000000000000" pitchFamily="18" charset="-128"/>
                <a:ea typeface="UD デジタル 教科書体 NK-R" panose="02020400000000000000" pitchFamily="18" charset="-128"/>
              </a:rPr>
              <a:t>エッジの効いた取組が生まれて</a:t>
            </a:r>
            <a:br>
              <a:rPr lang="en-US" altLang="ja-JP" sz="1400" u="sng"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u="sng" dirty="0">
                <a:latin typeface="UD デジタル 教科書体 NK-R" panose="02020400000000000000" pitchFamily="18" charset="-128"/>
                <a:ea typeface="UD デジタル 教科書体 NK-R" panose="02020400000000000000" pitchFamily="18" charset="-128"/>
              </a:rPr>
              <a:t>いる</a:t>
            </a:r>
            <a:r>
              <a:rPr lang="ja-JP" altLang="en-US" sz="1400" dirty="0">
                <a:latin typeface="UD デジタル 教科書体 NK-R" panose="02020400000000000000" pitchFamily="18" charset="-128"/>
                <a:ea typeface="UD デジタル 教科書体 NK-R" panose="02020400000000000000" pitchFamily="18" charset="-128"/>
              </a:rPr>
              <a:t>。</a:t>
            </a:r>
            <a:br>
              <a:rPr lang="en-US" altLang="ja-JP" sz="1500" u="sng"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貴金属市場や米指数先物取引の売買高が少ない。</a:t>
            </a:r>
            <a:r>
              <a:rPr lang="ja-JP" altLang="en-US" sz="1400" u="sng" dirty="0">
                <a:latin typeface="UD デジタル 教科書体 NK-R" panose="02020400000000000000" pitchFamily="18" charset="-128"/>
                <a:ea typeface="UD デジタル 教科書体 NK-R" panose="02020400000000000000" pitchFamily="18" charset="-128"/>
              </a:rPr>
              <a:t>売買を呼び込むため</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u="sng" dirty="0">
                <a:latin typeface="UD デジタル 教科書体 NK-R" panose="02020400000000000000" pitchFamily="18" charset="-128"/>
                <a:ea typeface="UD デジタル 教科書体 NK-R" panose="02020400000000000000" pitchFamily="18" charset="-128"/>
              </a:rPr>
              <a:t>の取組</a:t>
            </a:r>
            <a:r>
              <a:rPr lang="ja-JP" altLang="en-US" sz="1400" dirty="0">
                <a:latin typeface="UD デジタル 教科書体 NK-R" panose="02020400000000000000" pitchFamily="18" charset="-128"/>
                <a:ea typeface="UD デジタル 教科書体 NK-R" panose="02020400000000000000" pitchFamily="18" charset="-128"/>
              </a:rPr>
              <a:t>が必要。</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9" name="二等辺三角形 18">
            <a:extLst>
              <a:ext uri="{FF2B5EF4-FFF2-40B4-BE49-F238E27FC236}">
                <a16:creationId xmlns:a16="http://schemas.microsoft.com/office/drawing/2014/main" id="{B513B91A-1DDB-48AE-AE12-122E5F5390BE}"/>
              </a:ext>
            </a:extLst>
          </p:cNvPr>
          <p:cNvSpPr/>
          <p:nvPr/>
        </p:nvSpPr>
        <p:spPr>
          <a:xfrm rot="10800000">
            <a:off x="8502835" y="4573768"/>
            <a:ext cx="1051172" cy="17784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38396B99-F3C1-4A27-98A4-7B08840EA7AE}"/>
              </a:ext>
            </a:extLst>
          </p:cNvPr>
          <p:cNvSpPr/>
          <p:nvPr/>
        </p:nvSpPr>
        <p:spPr>
          <a:xfrm>
            <a:off x="323501" y="5740924"/>
            <a:ext cx="5543294" cy="946191"/>
          </a:xfrm>
          <a:prstGeom prst="rect">
            <a:avLst/>
          </a:prstGeom>
          <a:ln w="57150"/>
        </p:spPr>
        <p:style>
          <a:lnRef idx="2">
            <a:schemeClr val="accent4"/>
          </a:lnRef>
          <a:fillRef idx="1">
            <a:schemeClr val="lt1"/>
          </a:fillRef>
          <a:effectRef idx="0">
            <a:schemeClr val="accent4"/>
          </a:effectRef>
          <a:fontRef idx="minor">
            <a:schemeClr val="dk1"/>
          </a:fontRef>
        </p:style>
        <p:txBody>
          <a:bodyPr lIns="36000" tIns="36000" rIns="36000" bIns="0" rtlCol="0" anchor="ctr" anchorCtr="0"/>
          <a:lstStyle/>
          <a:p>
            <a:pPr>
              <a:lnSpc>
                <a:spcPts val="1500"/>
              </a:lnSpc>
              <a:spcBef>
                <a:spcPts val="600"/>
              </a:spcBef>
            </a:pPr>
            <a:r>
              <a:rPr lang="ja-JP" altLang="en-US" sz="1600" b="1" dirty="0">
                <a:latin typeface="UD デジタル 教科書体 NK-R" panose="02020400000000000000" pitchFamily="18" charset="-128"/>
                <a:ea typeface="UD デジタル 教科書体 NK-R" panose="02020400000000000000" pitchFamily="18" charset="-128"/>
              </a:rPr>
              <a:t>◆</a:t>
            </a:r>
            <a:r>
              <a:rPr lang="zh-TW" altLang="en-US" sz="1600" b="1" dirty="0">
                <a:latin typeface="UD デジタル 教科書体 NK-R" panose="02020400000000000000" pitchFamily="18" charset="-128"/>
                <a:ea typeface="UD デジタル 教科書体 NK-R" panose="02020400000000000000" pitchFamily="18" charset="-128"/>
              </a:rPr>
              <a:t>第一期活動期</a:t>
            </a:r>
            <a:r>
              <a:rPr lang="ja-JP" altLang="en-US" sz="1600" b="1" dirty="0">
                <a:latin typeface="UD デジタル 教科書体 NK-R" panose="02020400000000000000" pitchFamily="18" charset="-128"/>
                <a:ea typeface="UD デジタル 教科書体 NK-R" panose="02020400000000000000" pitchFamily="18" charset="-128"/>
              </a:rPr>
              <a:t>の仕上げに向けた取組案</a:t>
            </a:r>
            <a:br>
              <a:rPr lang="en-US" altLang="ja-JP" sz="1600" b="1"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・新たに創設された市場や先駆的な金融商品の育成（ニーズに沿った</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商品設計の改善、情報発信、大阪ならではの飛び抜けたコンセプトに</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即した商品開発等）</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5" name="正方形/長方形 24">
            <a:extLst>
              <a:ext uri="{FF2B5EF4-FFF2-40B4-BE49-F238E27FC236}">
                <a16:creationId xmlns:a16="http://schemas.microsoft.com/office/drawing/2014/main" id="{9F37C3F2-DFA1-48D1-BBC2-91E93ADC2537}"/>
              </a:ext>
            </a:extLst>
          </p:cNvPr>
          <p:cNvSpPr/>
          <p:nvPr/>
        </p:nvSpPr>
        <p:spPr>
          <a:xfrm>
            <a:off x="6252888" y="5740922"/>
            <a:ext cx="5712465" cy="944839"/>
          </a:xfrm>
          <a:prstGeom prst="rect">
            <a:avLst/>
          </a:prstGeom>
          <a:ln w="57150"/>
        </p:spPr>
        <p:style>
          <a:lnRef idx="2">
            <a:schemeClr val="accent4"/>
          </a:lnRef>
          <a:fillRef idx="1">
            <a:schemeClr val="lt1"/>
          </a:fillRef>
          <a:effectRef idx="0">
            <a:schemeClr val="accent4"/>
          </a:effectRef>
          <a:fontRef idx="minor">
            <a:schemeClr val="dk1"/>
          </a:fontRef>
        </p:style>
        <p:txBody>
          <a:bodyPr lIns="36000" tIns="0" rIns="36000" bIns="0" rtlCol="0" anchor="ctr" anchorCtr="0"/>
          <a:lstStyle/>
          <a:p>
            <a:pPr marL="0" marR="0" lvl="0" indent="0" algn="l" defTabSz="914400" rtl="0" eaLnBrk="1" fontAlgn="auto" latinLnBrk="0" hangingPunct="1">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zh-TW"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第一期活動期</a:t>
            </a: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の仕上げに向けた取組案</a:t>
            </a:r>
            <a:br>
              <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4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・サステナブルファイナンスのニーズ把握</a:t>
            </a:r>
            <a:br>
              <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・サステナブルファイナンス</a:t>
            </a:r>
            <a:r>
              <a:rPr lang="ja-JP" altLang="en-US" sz="1400" dirty="0">
                <a:latin typeface="UD デジタル 教科書体 NK-R" panose="02020400000000000000" pitchFamily="18" charset="-128"/>
                <a:ea typeface="UD デジタル 教科書体 NK-R" panose="02020400000000000000" pitchFamily="18" charset="-128"/>
              </a:rPr>
              <a:t>推進に向けた取組の検討</a:t>
            </a:r>
            <a:endParaRPr lang="en-US" altLang="ja-JP" sz="1600" dirty="0">
              <a:latin typeface="UD デジタル 教科書体 NK-R" panose="02020400000000000000" pitchFamily="18" charset="-128"/>
              <a:ea typeface="UD デジタル 教科書体 NK-R" panose="02020400000000000000" pitchFamily="18" charset="-128"/>
            </a:endParaRPr>
          </a:p>
        </p:txBody>
      </p:sp>
      <p:grpSp>
        <p:nvGrpSpPr>
          <p:cNvPr id="26" name="グループ化 25">
            <a:extLst>
              <a:ext uri="{FF2B5EF4-FFF2-40B4-BE49-F238E27FC236}">
                <a16:creationId xmlns:a16="http://schemas.microsoft.com/office/drawing/2014/main" id="{129FD375-AB20-4B3E-8A3D-82BAF418E9B1}"/>
              </a:ext>
            </a:extLst>
          </p:cNvPr>
          <p:cNvGrpSpPr/>
          <p:nvPr/>
        </p:nvGrpSpPr>
        <p:grpSpPr>
          <a:xfrm>
            <a:off x="-14252" y="1557985"/>
            <a:ext cx="400110" cy="2593772"/>
            <a:chOff x="-56265" y="1557984"/>
            <a:chExt cx="445216" cy="3062505"/>
          </a:xfrm>
        </p:grpSpPr>
        <p:sp>
          <p:nvSpPr>
            <p:cNvPr id="27" name="四角形: 角を丸くする 26">
              <a:extLst>
                <a:ext uri="{FF2B5EF4-FFF2-40B4-BE49-F238E27FC236}">
                  <a16:creationId xmlns:a16="http://schemas.microsoft.com/office/drawing/2014/main" id="{E3AEBA29-827A-4AF5-AF44-1DAC1D485D17}"/>
                </a:ext>
              </a:extLst>
            </p:cNvPr>
            <p:cNvSpPr/>
            <p:nvPr/>
          </p:nvSpPr>
          <p:spPr>
            <a:xfrm>
              <a:off x="30598" y="1557984"/>
              <a:ext cx="260411" cy="306250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dist"/>
              <a:endParaRPr kumimoji="1" lang="ja-JP" altLang="en-US" sz="1400" dirty="0"/>
            </a:p>
          </p:txBody>
        </p:sp>
        <p:sp>
          <p:nvSpPr>
            <p:cNvPr id="28" name="テキスト ボックス 27">
              <a:extLst>
                <a:ext uri="{FF2B5EF4-FFF2-40B4-BE49-F238E27FC236}">
                  <a16:creationId xmlns:a16="http://schemas.microsoft.com/office/drawing/2014/main" id="{2C5BBF0C-22A8-4EBB-9882-1D2D633B1E1A}"/>
                </a:ext>
              </a:extLst>
            </p:cNvPr>
            <p:cNvSpPr txBox="1"/>
            <p:nvPr/>
          </p:nvSpPr>
          <p:spPr>
            <a:xfrm>
              <a:off x="-56265" y="2029835"/>
              <a:ext cx="445216" cy="2097961"/>
            </a:xfrm>
            <a:prstGeom prst="rect">
              <a:avLst/>
            </a:prstGeom>
            <a:noFill/>
          </p:spPr>
          <p:txBody>
            <a:bodyPr vert="eaVert" wrap="square" rtlCol="0">
              <a:spAutoFit/>
            </a:bodyPr>
            <a:lstStyle/>
            <a:p>
              <a:pPr algn="dist"/>
              <a:r>
                <a:rPr kumimoji="1" lang="ja-JP" altLang="en-US" sz="1400" dirty="0">
                  <a:solidFill>
                    <a:schemeClr val="bg1"/>
                  </a:solidFill>
                  <a:latin typeface="Meiryo UI" panose="020B0604030504040204" pitchFamily="50" charset="-128"/>
                  <a:ea typeface="Meiryo UI" panose="020B0604030504040204" pitchFamily="50" charset="-128"/>
                </a:rPr>
                <a:t>主な</a:t>
              </a:r>
              <a:r>
                <a:rPr lang="ja-JP" altLang="en-US" sz="1400" dirty="0">
                  <a:solidFill>
                    <a:schemeClr val="bg1"/>
                  </a:solidFill>
                  <a:latin typeface="Meiryo UI" panose="020B0604030504040204" pitchFamily="50" charset="-128"/>
                  <a:ea typeface="Meiryo UI" panose="020B0604030504040204" pitchFamily="50" charset="-128"/>
                </a:rPr>
                <a:t>取組</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535825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594598C1-2013-4100-A370-F31A7DBE4830}"/>
              </a:ext>
            </a:extLst>
          </p:cNvPr>
          <p:cNvSpPr txBox="1">
            <a:spLocks noChangeArrowheads="1"/>
          </p:cNvSpPr>
          <p:nvPr/>
        </p:nvSpPr>
        <p:spPr bwMode="auto">
          <a:xfrm>
            <a:off x="320582" y="1790583"/>
            <a:ext cx="5946312" cy="2657138"/>
          </a:xfrm>
          <a:prstGeom prst="rect">
            <a:avLst/>
          </a:prstGeom>
          <a:noFill/>
          <a:ln>
            <a:noFill/>
          </a:ln>
        </p:spPr>
        <p:txBody>
          <a:bodyPr wrap="square" lIns="0" tIns="0" rIns="0" bIns="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400" b="1" kern="0" dirty="0">
                <a:solidFill>
                  <a:schemeClr val="accent5">
                    <a:lumMod val="50000"/>
                  </a:schemeClr>
                </a:solidFill>
                <a:latin typeface="Meiryo UI" pitchFamily="50" charset="-128"/>
                <a:ea typeface="Meiryo UI" pitchFamily="50" charset="-128"/>
                <a:cs typeface="Meiryo UI" pitchFamily="50" charset="-128"/>
              </a:rPr>
              <a:t>①国家戦略特区や「規制のサンドボックス制度」等の活用を通じた規制の見直し</a:t>
            </a:r>
            <a:endParaRPr lang="en-US" altLang="ja-JP" sz="1400" b="1"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en-US" altLang="ja-JP" sz="1400" b="1" kern="0" dirty="0">
                <a:solidFill>
                  <a:schemeClr val="accent5">
                    <a:lumMod val="50000"/>
                  </a:schemeClr>
                </a:solidFill>
                <a:latin typeface="Meiryo UI" pitchFamily="50" charset="-128"/>
                <a:ea typeface="Meiryo UI" pitchFamily="50" charset="-128"/>
                <a:cs typeface="Meiryo UI" pitchFamily="50" charset="-128"/>
              </a:rPr>
              <a:t>  </a:t>
            </a:r>
            <a:r>
              <a:rPr lang="ja-JP" altLang="en-US" sz="1400" b="1" kern="0" dirty="0">
                <a:solidFill>
                  <a:schemeClr val="accent5">
                    <a:lumMod val="50000"/>
                  </a:schemeClr>
                </a:solidFill>
                <a:latin typeface="Meiryo UI" pitchFamily="50" charset="-128"/>
                <a:ea typeface="Meiryo UI" pitchFamily="50" charset="-128"/>
                <a:cs typeface="Meiryo UI" pitchFamily="50" charset="-128"/>
              </a:rPr>
              <a:t>（府市）</a:t>
            </a:r>
            <a:endParaRPr lang="en-US" altLang="ja-JP" sz="1400" b="1"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400" kern="0" dirty="0">
                <a:solidFill>
                  <a:schemeClr val="accent5">
                    <a:lumMod val="50000"/>
                  </a:schemeClr>
                </a:solidFill>
                <a:latin typeface="Meiryo UI" pitchFamily="50" charset="-128"/>
                <a:ea typeface="Meiryo UI" pitchFamily="50" charset="-128"/>
                <a:cs typeface="Meiryo UI" pitchFamily="50" charset="-128"/>
              </a:rPr>
              <a:t>　・</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「金融・資産運用特区」の認定（</a:t>
            </a:r>
            <a:r>
              <a:rPr lang="en-US" altLang="ja-JP" sz="1200" u="sng" kern="0" dirty="0">
                <a:solidFill>
                  <a:schemeClr val="accent5">
                    <a:lumMod val="50000"/>
                  </a:schemeClr>
                </a:solidFill>
                <a:latin typeface="Meiryo UI" pitchFamily="50" charset="-128"/>
                <a:ea typeface="Meiryo UI" pitchFamily="50" charset="-128"/>
                <a:cs typeface="Meiryo UI" pitchFamily="50" charset="-128"/>
              </a:rPr>
              <a:t>’24.6</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）（外国人銀行口座の</a:t>
            </a:r>
            <a:r>
              <a:rPr lang="ja-JP" altLang="en-US" sz="1200" u="sng" kern="0" dirty="0">
                <a:solidFill>
                  <a:srgbClr val="002060"/>
                </a:solidFill>
                <a:latin typeface="Meiryo UI" pitchFamily="50" charset="-128"/>
                <a:ea typeface="Meiryo UI" pitchFamily="50" charset="-128"/>
                <a:cs typeface="Meiryo UI" pitchFamily="50" charset="-128"/>
              </a:rPr>
              <a:t>開設支援、行政手続</a:t>
            </a:r>
            <a:endParaRPr lang="en-US" altLang="ja-JP" sz="1200" u="sng"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ja-JP" altLang="en-US" sz="1200" u="sng" kern="0" dirty="0">
                <a:solidFill>
                  <a:srgbClr val="002060"/>
                </a:solidFill>
                <a:latin typeface="Meiryo UI" pitchFamily="50" charset="-128"/>
                <a:ea typeface="Meiryo UI" pitchFamily="50" charset="-128"/>
                <a:cs typeface="Meiryo UI" pitchFamily="50" charset="-128"/>
              </a:rPr>
              <a:t>の英語対応、外国人投資家向け在留資格の創設 、公立大学の出資範囲の拡大など）</a:t>
            </a: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ja-JP" altLang="en-US" sz="1200" u="sng" kern="0" dirty="0">
                <a:solidFill>
                  <a:srgbClr val="002060"/>
                </a:solidFill>
                <a:latin typeface="Meiryo UI" pitchFamily="50" charset="-128"/>
                <a:ea typeface="Meiryo UI" pitchFamily="50" charset="-128"/>
                <a:cs typeface="Meiryo UI" pitchFamily="50" charset="-128"/>
              </a:rPr>
              <a:t>特区の認定を受け、行政手続きの英語対応の開始（</a:t>
            </a:r>
            <a:r>
              <a:rPr lang="en-US" altLang="ja-JP" sz="1200" u="sng" kern="0" dirty="0">
                <a:solidFill>
                  <a:srgbClr val="002060"/>
                </a:solidFill>
                <a:latin typeface="Meiryo UI" pitchFamily="50" charset="-128"/>
                <a:ea typeface="Meiryo UI" pitchFamily="50" charset="-128"/>
                <a:cs typeface="Meiryo UI" pitchFamily="50" charset="-128"/>
              </a:rPr>
              <a:t>’24.10</a:t>
            </a:r>
            <a:r>
              <a:rPr lang="ja-JP" altLang="en-US" sz="1200" u="sng" kern="0" dirty="0">
                <a:solidFill>
                  <a:srgbClr val="002060"/>
                </a:solidFill>
                <a:latin typeface="Meiryo UI" pitchFamily="50" charset="-128"/>
                <a:ea typeface="Meiryo UI" pitchFamily="50" charset="-128"/>
                <a:cs typeface="Meiryo UI" pitchFamily="50" charset="-128"/>
              </a:rPr>
              <a:t>～各種保険関係、</a:t>
            </a:r>
            <a:r>
              <a:rPr lang="en-US" altLang="ja-JP" sz="1200" u="sng" kern="0" dirty="0">
                <a:solidFill>
                  <a:srgbClr val="002060"/>
                </a:solidFill>
                <a:latin typeface="Meiryo UI" pitchFamily="50" charset="-128"/>
                <a:ea typeface="Meiryo UI" pitchFamily="50" charset="-128"/>
                <a:cs typeface="Meiryo UI" pitchFamily="50" charset="-128"/>
              </a:rPr>
              <a:t> ’25.2</a:t>
            </a:r>
            <a:r>
              <a:rPr lang="ja-JP" altLang="en-US" sz="1200" u="sng" kern="0" dirty="0">
                <a:solidFill>
                  <a:srgbClr val="002060"/>
                </a:solidFill>
                <a:latin typeface="Meiryo UI" pitchFamily="50" charset="-128"/>
                <a:ea typeface="Meiryo UI" pitchFamily="50" charset="-128"/>
                <a:cs typeface="Meiryo UI" pitchFamily="50" charset="-128"/>
              </a:rPr>
              <a:t>～</a:t>
            </a:r>
            <a:endParaRPr lang="en-US" altLang="ja-JP" sz="1200" u="sng"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ja-JP" altLang="en-US" sz="1200" u="sng" kern="0" dirty="0">
                <a:solidFill>
                  <a:srgbClr val="002060"/>
                </a:solidFill>
                <a:latin typeface="Meiryo UI" pitchFamily="50" charset="-128"/>
                <a:ea typeface="Meiryo UI" pitchFamily="50" charset="-128"/>
                <a:cs typeface="Meiryo UI" pitchFamily="50" charset="-128"/>
              </a:rPr>
              <a:t>会社設立関係）</a:t>
            </a:r>
            <a:endParaRPr lang="en-US" altLang="ja-JP" sz="1200" u="sng"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・規制のサンドボックス調査の実施・公表（</a:t>
            </a:r>
            <a:r>
              <a:rPr lang="en-US" altLang="ja-JP" sz="1200" kern="0" dirty="0">
                <a:solidFill>
                  <a:srgbClr val="002060"/>
                </a:solidFill>
                <a:latin typeface="Meiryo UI" pitchFamily="50" charset="-128"/>
                <a:ea typeface="Meiryo UI" pitchFamily="50" charset="-128"/>
                <a:cs typeface="Meiryo UI" pitchFamily="50" charset="-128"/>
              </a:rPr>
              <a:t>’22.8</a:t>
            </a:r>
            <a:r>
              <a:rPr lang="ja-JP" altLang="en-US" sz="1200" kern="0" dirty="0">
                <a:solidFill>
                  <a:srgbClr val="002060"/>
                </a:solidFill>
                <a:latin typeface="Meiryo UI" pitchFamily="50" charset="-128"/>
                <a:ea typeface="Meiryo UI" pitchFamily="50" charset="-128"/>
                <a:cs typeface="Meiryo UI" pitchFamily="50" charset="-128"/>
              </a:rPr>
              <a:t>～）</a:t>
            </a: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lnSpc>
                <a:spcPts val="800"/>
              </a:lnSpc>
              <a:spcBef>
                <a:spcPts val="0"/>
              </a:spcBef>
              <a:buNone/>
              <a:defRPr/>
            </a:pP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400" b="1" kern="0" dirty="0">
                <a:solidFill>
                  <a:srgbClr val="002060"/>
                </a:solidFill>
                <a:latin typeface="Meiryo UI" pitchFamily="50" charset="-128"/>
                <a:ea typeface="Meiryo UI" pitchFamily="50" charset="-128"/>
                <a:cs typeface="Meiryo UI" pitchFamily="50" charset="-128"/>
              </a:rPr>
              <a:t>②金融商品に係る所得課税の損益通算範囲の拡大等（デリバティブ取</a:t>
            </a:r>
            <a:r>
              <a:rPr lang="ja-JP" altLang="en-US" sz="1400" b="1" kern="0" dirty="0">
                <a:solidFill>
                  <a:schemeClr val="accent5">
                    <a:lumMod val="50000"/>
                  </a:schemeClr>
                </a:solidFill>
                <a:latin typeface="Meiryo UI" pitchFamily="50" charset="-128"/>
                <a:ea typeface="Meiryo UI" pitchFamily="50" charset="-128"/>
                <a:cs typeface="Meiryo UI" pitchFamily="50" charset="-128"/>
              </a:rPr>
              <a:t>引の追</a:t>
            </a:r>
            <a:endParaRPr lang="en-US" altLang="ja-JP" sz="1400" b="1"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400" b="1" kern="0" dirty="0">
                <a:solidFill>
                  <a:schemeClr val="accent5">
                    <a:lumMod val="50000"/>
                  </a:schemeClr>
                </a:solidFill>
                <a:latin typeface="Meiryo UI" pitchFamily="50" charset="-128"/>
                <a:ea typeface="Meiryo UI" pitchFamily="50" charset="-128"/>
                <a:cs typeface="Meiryo UI" pitchFamily="50" charset="-128"/>
              </a:rPr>
              <a:t>　 加）に向けた働きかけ</a:t>
            </a: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・損益通算範囲の拡大等を国に要望（</a:t>
            </a:r>
            <a:r>
              <a:rPr lang="en-US" altLang="ja-JP" sz="1200" u="sng" kern="0" dirty="0">
                <a:solidFill>
                  <a:schemeClr val="accent5">
                    <a:lumMod val="50000"/>
                  </a:schemeClr>
                </a:solidFill>
                <a:latin typeface="Meiryo UI" pitchFamily="50" charset="-128"/>
                <a:ea typeface="Meiryo UI" pitchFamily="50" charset="-128"/>
                <a:cs typeface="Meiryo UI" pitchFamily="50" charset="-128"/>
              </a:rPr>
              <a:t>’24.6</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 府市、</a:t>
            </a:r>
            <a:r>
              <a:rPr lang="en-US" altLang="ja-JP" sz="1200" u="sng" kern="0" dirty="0">
                <a:solidFill>
                  <a:schemeClr val="accent5">
                    <a:lumMod val="50000"/>
                  </a:schemeClr>
                </a:solidFill>
                <a:latin typeface="Meiryo UI" pitchFamily="50" charset="-128"/>
                <a:ea typeface="Meiryo UI" pitchFamily="50" charset="-128"/>
                <a:cs typeface="Meiryo UI" pitchFamily="50" charset="-128"/>
              </a:rPr>
              <a:t>’24.10</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関西経済連合会</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・業界団体を通じ国に税制改正を要望（</a:t>
            </a:r>
            <a:r>
              <a:rPr lang="en-US" altLang="ja-JP" sz="1200" u="sng" kern="0" dirty="0">
                <a:solidFill>
                  <a:schemeClr val="accent5">
                    <a:lumMod val="50000"/>
                  </a:schemeClr>
                </a:solidFill>
                <a:latin typeface="Meiryo UI" pitchFamily="50" charset="-128"/>
                <a:ea typeface="Meiryo UI" pitchFamily="50" charset="-128"/>
                <a:cs typeface="Meiryo UI" pitchFamily="50" charset="-128"/>
              </a:rPr>
              <a:t>’24.9 </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民間・取引所</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a:t>
            </a:r>
            <a:r>
              <a:rPr lang="en-US" altLang="ja-JP" sz="1200" kern="0" dirty="0">
                <a:solidFill>
                  <a:schemeClr val="accent5">
                    <a:lumMod val="50000"/>
                  </a:schemeClr>
                </a:solidFill>
                <a:latin typeface="Meiryo UI" pitchFamily="50" charset="-128"/>
                <a:ea typeface="Meiryo UI" pitchFamily="50" charset="-128"/>
                <a:cs typeface="Meiryo UI" pitchFamily="50" charset="-128"/>
              </a:rPr>
              <a:t>…2025</a:t>
            </a:r>
            <a:r>
              <a:rPr lang="ja-JP" altLang="en-US" sz="1200" kern="0" dirty="0">
                <a:solidFill>
                  <a:schemeClr val="accent5">
                    <a:lumMod val="50000"/>
                  </a:schemeClr>
                </a:solidFill>
                <a:latin typeface="Meiryo UI" pitchFamily="50" charset="-128"/>
                <a:ea typeface="Meiryo UI" pitchFamily="50" charset="-128"/>
                <a:cs typeface="Meiryo UI" pitchFamily="50" charset="-128"/>
              </a:rPr>
              <a:t>年度税制改正大綱において、「意図的な租税回避行為を防止するための方策等</a:t>
            </a:r>
            <a:br>
              <a:rPr lang="en-US" altLang="ja-JP" sz="1200" kern="0" dirty="0">
                <a:solidFill>
                  <a:schemeClr val="accent5">
                    <a:lumMod val="50000"/>
                  </a:schemeClr>
                </a:solidFill>
                <a:latin typeface="Meiryo UI" pitchFamily="50" charset="-128"/>
                <a:ea typeface="Meiryo UI" pitchFamily="50" charset="-128"/>
                <a:cs typeface="Meiryo UI" pitchFamily="50" charset="-128"/>
              </a:rPr>
            </a:br>
            <a:r>
              <a:rPr lang="ja-JP" altLang="en-US" sz="1200" kern="0" dirty="0">
                <a:solidFill>
                  <a:schemeClr val="accent5">
                    <a:lumMod val="50000"/>
                  </a:schemeClr>
                </a:solidFill>
                <a:latin typeface="Meiryo UI" pitchFamily="50" charset="-128"/>
                <a:ea typeface="Meiryo UI" pitchFamily="50" charset="-128"/>
                <a:cs typeface="Meiryo UI" pitchFamily="50" charset="-128"/>
              </a:rPr>
              <a:t>　　　に関するこれまでの検討の成果を踏まえ、総合的に検討する。」とされ、実現には至っていない。</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52" name="角丸四角形 25">
            <a:extLst>
              <a:ext uri="{FF2B5EF4-FFF2-40B4-BE49-F238E27FC236}">
                <a16:creationId xmlns:a16="http://schemas.microsoft.com/office/drawing/2014/main" id="{64227B13-ABC9-47A4-A6BA-A2B6752707E3}"/>
              </a:ext>
            </a:extLst>
          </p:cNvPr>
          <p:cNvSpPr/>
          <p:nvPr/>
        </p:nvSpPr>
        <p:spPr>
          <a:xfrm>
            <a:off x="6161494" y="4543310"/>
            <a:ext cx="5871508" cy="2296059"/>
          </a:xfrm>
          <a:prstGeom prst="round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5">
            <a:extLst>
              <a:ext uri="{FF2B5EF4-FFF2-40B4-BE49-F238E27FC236}">
                <a16:creationId xmlns:a16="http://schemas.microsoft.com/office/drawing/2014/main" id="{75B1B49D-E012-4099-9162-A97194F72C75}"/>
              </a:ext>
            </a:extLst>
          </p:cNvPr>
          <p:cNvSpPr/>
          <p:nvPr/>
        </p:nvSpPr>
        <p:spPr>
          <a:xfrm>
            <a:off x="242262" y="4550488"/>
            <a:ext cx="5760770" cy="2292324"/>
          </a:xfrm>
          <a:prstGeom prst="round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8452B8B-3E55-4874-84DC-CE563100D612}"/>
              </a:ext>
            </a:extLst>
          </p:cNvPr>
          <p:cNvSpPr txBox="1"/>
          <p:nvPr/>
        </p:nvSpPr>
        <p:spPr>
          <a:xfrm>
            <a:off x="0" y="1"/>
            <a:ext cx="12191998" cy="461665"/>
          </a:xfrm>
          <a:prstGeom prst="rect">
            <a:avLst/>
          </a:prstGeom>
          <a:solidFill>
            <a:schemeClr val="accent1">
              <a:lumMod val="50000"/>
            </a:schemeClr>
          </a:solidFill>
        </p:spPr>
        <p:txBody>
          <a:bodyPr wrap="square" rtlCol="0">
            <a:spAutoFit/>
          </a:bodyPr>
          <a:lstStyle/>
          <a:p>
            <a:pPr algn="ctr">
              <a:spcBef>
                <a:spcPts val="600"/>
              </a:spcBef>
              <a:spcAft>
                <a:spcPts val="600"/>
              </a:spcAft>
            </a:pPr>
            <a:r>
              <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rPr>
              <a:t>5. </a:t>
            </a:r>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アクションプランの進捗状況</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コンテンツ プレースホルダー 2">
            <a:extLst>
              <a:ext uri="{FF2B5EF4-FFF2-40B4-BE49-F238E27FC236}">
                <a16:creationId xmlns:a16="http://schemas.microsoft.com/office/drawing/2014/main" id="{897D2CEF-C0F9-465F-B483-94486163F3E2}"/>
              </a:ext>
            </a:extLst>
          </p:cNvPr>
          <p:cNvSpPr txBox="1">
            <a:spLocks/>
          </p:cNvSpPr>
          <p:nvPr/>
        </p:nvSpPr>
        <p:spPr>
          <a:xfrm>
            <a:off x="633735" y="586466"/>
            <a:ext cx="10914693" cy="500170"/>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dirty="0">
                <a:latin typeface="UD デジタル 教科書体 NK-R" panose="02020400000000000000" pitchFamily="18" charset="-128"/>
                <a:ea typeface="UD デジタル 教科書体 NK-R" panose="02020400000000000000" pitchFamily="18" charset="-128"/>
              </a:rPr>
              <a:t>先駆けた取組みで世界に挑戦する「金融のフロントランナー都市」</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28" name="二等辺三角形 27">
            <a:extLst>
              <a:ext uri="{FF2B5EF4-FFF2-40B4-BE49-F238E27FC236}">
                <a16:creationId xmlns:a16="http://schemas.microsoft.com/office/drawing/2014/main" id="{20AC655C-7161-49DB-AE52-D6A43DA4ACE0}"/>
              </a:ext>
            </a:extLst>
          </p:cNvPr>
          <p:cNvSpPr/>
          <p:nvPr/>
        </p:nvSpPr>
        <p:spPr>
          <a:xfrm rot="10800000">
            <a:off x="2456652" y="4487885"/>
            <a:ext cx="1051172" cy="17784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7EC899FD-2804-4DF9-BEFF-5F31D9C57991}"/>
              </a:ext>
            </a:extLst>
          </p:cNvPr>
          <p:cNvSpPr txBox="1"/>
          <p:nvPr/>
        </p:nvSpPr>
        <p:spPr>
          <a:xfrm>
            <a:off x="320582" y="4607803"/>
            <a:ext cx="5721778" cy="965264"/>
          </a:xfrm>
          <a:prstGeom prst="rect">
            <a:avLst/>
          </a:prstGeom>
          <a:noFill/>
          <a:ln>
            <a:noFill/>
          </a:ln>
        </p:spPr>
        <p:txBody>
          <a:bodyPr wrap="square" lIns="0" tIns="0" rIns="0" bIns="0" rtlCol="0">
            <a:spAutoFit/>
          </a:bodyPr>
          <a:lstStyle/>
          <a:p>
            <a:pPr>
              <a:lnSpc>
                <a:spcPts val="1500"/>
              </a:lnSpc>
              <a:spcBef>
                <a:spcPts val="600"/>
              </a:spcBef>
            </a:pPr>
            <a:r>
              <a:rPr lang="ja-JP" altLang="en-US" sz="1500" b="1" dirty="0">
                <a:latin typeface="UD デジタル 教科書体 NK-R" panose="02020400000000000000" pitchFamily="18" charset="-128"/>
                <a:ea typeface="UD デジタル 教科書体 NK-R" panose="02020400000000000000" pitchFamily="18" charset="-128"/>
              </a:rPr>
              <a:t>＜進捗点検＞</a:t>
            </a:r>
            <a:br>
              <a:rPr lang="en-US" altLang="ja-JP" sz="15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金融・資産運用特区の対象地域に認定され、グローバルスタンダードに</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合わせた規制緩和等の提案項目（</a:t>
            </a:r>
            <a:r>
              <a:rPr lang="en-US" altLang="ja-JP" sz="1400" dirty="0">
                <a:latin typeface="UD デジタル 教科書体 NK-R" panose="02020400000000000000" pitchFamily="18" charset="-128"/>
                <a:ea typeface="UD デジタル 教科書体 NK-R" panose="02020400000000000000" pitchFamily="18" charset="-128"/>
              </a:rPr>
              <a:t>23</a:t>
            </a:r>
            <a:r>
              <a:rPr lang="ja-JP" altLang="en-US" sz="1400" dirty="0">
                <a:latin typeface="UD デジタル 教科書体 NK-R" panose="02020400000000000000" pitchFamily="18" charset="-128"/>
                <a:ea typeface="UD デジタル 教科書体 NK-R" panose="02020400000000000000" pitchFamily="18" charset="-128"/>
              </a:rPr>
              <a:t>項目）のうち</a:t>
            </a:r>
            <a:r>
              <a:rPr lang="en-US" altLang="ja-JP" sz="1400" dirty="0">
                <a:latin typeface="UD デジタル 教科書体 NK-R" panose="02020400000000000000" pitchFamily="18" charset="-128"/>
                <a:ea typeface="UD デジタル 教科書体 NK-R" panose="02020400000000000000" pitchFamily="18" charset="-128"/>
              </a:rPr>
              <a:t>13</a:t>
            </a:r>
            <a:r>
              <a:rPr lang="ja-JP" altLang="en-US" sz="1400" dirty="0">
                <a:latin typeface="UD デジタル 教科書体 NK-R" panose="02020400000000000000" pitchFamily="18" charset="-128"/>
                <a:ea typeface="UD デジタル 教科書体 NK-R" panose="02020400000000000000" pitchFamily="18" charset="-128"/>
              </a:rPr>
              <a:t>項目が認められた。</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一方、大阪独自の提案が認められず、都市の個性が発揮できていない。</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a:t>
            </a:r>
            <a:r>
              <a:rPr lang="en-US" altLang="ja-JP" sz="1400" dirty="0">
                <a:latin typeface="UD デジタル 教科書体 NK-R" panose="02020400000000000000" pitchFamily="18" charset="-128"/>
                <a:ea typeface="UD デジタル 教科書体 NK-R" panose="02020400000000000000" pitchFamily="18" charset="-128"/>
              </a:rPr>
              <a:t>【P</a:t>
            </a:r>
            <a:r>
              <a:rPr lang="ja-JP" altLang="en-US" sz="1400" dirty="0">
                <a:latin typeface="UD デジタル 教科書体 NK-R" panose="02020400000000000000" pitchFamily="18" charset="-128"/>
                <a:ea typeface="UD デジタル 教科書体 NK-R" panose="02020400000000000000" pitchFamily="18" charset="-128"/>
              </a:rPr>
              <a:t>８</a:t>
            </a:r>
            <a:r>
              <a:rPr lang="en-US" altLang="ja-JP" sz="1400"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「金融・資産運用特区」</a:t>
            </a:r>
            <a:r>
              <a:rPr lang="en-US" altLang="ja-JP" sz="14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53" name="二等辺三角形 52">
            <a:extLst>
              <a:ext uri="{FF2B5EF4-FFF2-40B4-BE49-F238E27FC236}">
                <a16:creationId xmlns:a16="http://schemas.microsoft.com/office/drawing/2014/main" id="{114B288B-8D84-49ED-AD72-8D8FC25C6FBB}"/>
              </a:ext>
            </a:extLst>
          </p:cNvPr>
          <p:cNvSpPr/>
          <p:nvPr/>
        </p:nvSpPr>
        <p:spPr>
          <a:xfrm rot="10800000">
            <a:off x="8684177" y="4448528"/>
            <a:ext cx="1051172" cy="17784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612C1D23-7D3C-405D-AE9A-0105AE9875CF}"/>
              </a:ext>
            </a:extLst>
          </p:cNvPr>
          <p:cNvSpPr txBox="1"/>
          <p:nvPr/>
        </p:nvSpPr>
        <p:spPr>
          <a:xfrm>
            <a:off x="6282384" y="4602588"/>
            <a:ext cx="5614433" cy="965264"/>
          </a:xfrm>
          <a:prstGeom prst="rect">
            <a:avLst/>
          </a:prstGeom>
          <a:noFill/>
          <a:ln>
            <a:noFill/>
          </a:ln>
        </p:spPr>
        <p:txBody>
          <a:bodyPr wrap="square" lIns="0" tIns="0" rIns="0" bIns="0" rtlCol="0">
            <a:spAutoFit/>
          </a:bodyPr>
          <a:lstStyle/>
          <a:p>
            <a:pPr>
              <a:lnSpc>
                <a:spcPts val="1500"/>
              </a:lnSpc>
              <a:spcBef>
                <a:spcPts val="600"/>
              </a:spcBef>
            </a:pPr>
            <a:r>
              <a:rPr lang="ja-JP" altLang="en-US" sz="1500" b="1" dirty="0">
                <a:latin typeface="UD デジタル 教科書体 NK-R" panose="02020400000000000000" pitchFamily="18" charset="-128"/>
                <a:ea typeface="UD デジタル 教科書体 NK-R" panose="02020400000000000000" pitchFamily="18" charset="-128"/>
              </a:rPr>
              <a:t>＜進捗点検＞</a:t>
            </a:r>
            <a:br>
              <a:rPr lang="en-US" altLang="ja-JP" sz="1500" b="1" dirty="0">
                <a:latin typeface="UD デジタル 教科書体 NK-R" panose="02020400000000000000" pitchFamily="18" charset="-128"/>
                <a:ea typeface="UD デジタル 教科書体 NK-R" panose="02020400000000000000" pitchFamily="18" charset="-128"/>
              </a:rPr>
            </a:br>
            <a:r>
              <a:rPr lang="ja-JP" altLang="en-US" sz="1500" b="1"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　大学における金融・経済教育講座が増加しているが、</a:t>
            </a:r>
            <a:r>
              <a:rPr lang="en-US" altLang="ja-JP" sz="1400" dirty="0">
                <a:latin typeface="UD デジタル 教科書体 NK-R" panose="02020400000000000000" pitchFamily="18" charset="-128"/>
                <a:ea typeface="UD デジタル 教科書体 NK-R" panose="02020400000000000000" pitchFamily="18" charset="-128"/>
              </a:rPr>
              <a:t>Web3</a:t>
            </a:r>
            <a:r>
              <a:rPr lang="ja-JP" altLang="en-US" sz="1400" dirty="0">
                <a:latin typeface="UD デジタル 教科書体 NK-R" panose="02020400000000000000" pitchFamily="18" charset="-128"/>
                <a:ea typeface="UD デジタル 教科書体 NK-R" panose="02020400000000000000" pitchFamily="18" charset="-128"/>
              </a:rPr>
              <a:t>や</a:t>
            </a:r>
            <a:r>
              <a:rPr lang="en-US" altLang="ja-JP" sz="1400" dirty="0">
                <a:latin typeface="UD デジタル 教科書体 NK-R" panose="02020400000000000000" pitchFamily="18" charset="-128"/>
                <a:ea typeface="UD デジタル 教科書体 NK-R" panose="02020400000000000000" pitchFamily="18" charset="-128"/>
              </a:rPr>
              <a:t>AI</a:t>
            </a:r>
            <a:r>
              <a:rPr lang="ja-JP" altLang="en-US" sz="1400" dirty="0">
                <a:latin typeface="UD デジタル 教科書体 NK-R" panose="02020400000000000000" pitchFamily="18" charset="-128"/>
                <a:ea typeface="UD デジタル 教科書体 NK-R" panose="02020400000000000000" pitchFamily="18" charset="-128"/>
              </a:rPr>
              <a:t>等、　</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金融分野への影響が大きい最新テクノロジーの進展を踏まえて、</a:t>
            </a:r>
            <a:r>
              <a:rPr lang="ja-JP" altLang="en-US" sz="1400" u="sng" dirty="0">
                <a:latin typeface="UD デジタル 教科書体 NK-R" panose="02020400000000000000" pitchFamily="18" charset="-128"/>
                <a:ea typeface="UD デジタル 教科書体 NK-R" panose="02020400000000000000" pitchFamily="18" charset="-128"/>
              </a:rPr>
              <a:t>学生側</a:t>
            </a:r>
            <a:br>
              <a:rPr lang="en-US" altLang="ja-JP" sz="1400" u="sng"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u="sng" dirty="0">
                <a:latin typeface="UD デジタル 教科書体 NK-R" panose="02020400000000000000" pitchFamily="18" charset="-128"/>
                <a:ea typeface="UD デジタル 教科書体 NK-R" panose="02020400000000000000" pitchFamily="18" charset="-128"/>
              </a:rPr>
              <a:t>の教育ニーズと企業側が求める人材ニーズとのミスマッチが起きていな</a:t>
            </a:r>
            <a:br>
              <a:rPr lang="en-US" altLang="ja-JP" sz="1400" u="sng"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u="sng" dirty="0">
                <a:latin typeface="UD デジタル 教科書体 NK-R" panose="02020400000000000000" pitchFamily="18" charset="-128"/>
                <a:ea typeface="UD デジタル 教科書体 NK-R" panose="02020400000000000000" pitchFamily="18" charset="-128"/>
              </a:rPr>
              <a:t>いか把握できていない</a:t>
            </a:r>
            <a:r>
              <a:rPr lang="ja-JP" altLang="en-US" sz="1400" dirty="0">
                <a:latin typeface="UD デジタル 教科書体 NK-R" panose="02020400000000000000" pitchFamily="18" charset="-128"/>
                <a:ea typeface="UD デジタル 教科書体 NK-R" panose="02020400000000000000" pitchFamily="18" charset="-128"/>
              </a:rPr>
              <a:t>。</a:t>
            </a:r>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35" name="角丸四角形 30">
            <a:extLst>
              <a:ext uri="{FF2B5EF4-FFF2-40B4-BE49-F238E27FC236}">
                <a16:creationId xmlns:a16="http://schemas.microsoft.com/office/drawing/2014/main" id="{76F50F07-C9E4-4FB9-A048-6E3368EC71AF}"/>
              </a:ext>
            </a:extLst>
          </p:cNvPr>
          <p:cNvSpPr/>
          <p:nvPr/>
        </p:nvSpPr>
        <p:spPr>
          <a:xfrm>
            <a:off x="6144738" y="1339685"/>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UD デジタル 教科書体 NK-R" panose="02020400000000000000" pitchFamily="18" charset="-128"/>
                <a:ea typeface="UD デジタル 教科書体 NK-R" panose="02020400000000000000" pitchFamily="18" charset="-128"/>
              </a:rPr>
              <a:t>（４）金融分野における高度人材の育成 </a:t>
            </a:r>
          </a:p>
        </p:txBody>
      </p:sp>
      <p:sp>
        <p:nvSpPr>
          <p:cNvPr id="36" name="角丸四角形 30">
            <a:extLst>
              <a:ext uri="{FF2B5EF4-FFF2-40B4-BE49-F238E27FC236}">
                <a16:creationId xmlns:a16="http://schemas.microsoft.com/office/drawing/2014/main" id="{BF557299-F4D0-4EDC-A43D-9FB776751724}"/>
              </a:ext>
            </a:extLst>
          </p:cNvPr>
          <p:cNvSpPr/>
          <p:nvPr/>
        </p:nvSpPr>
        <p:spPr>
          <a:xfrm>
            <a:off x="325927" y="1336940"/>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UD デジタル 教科書体 NK-R" panose="02020400000000000000" pitchFamily="18" charset="-128"/>
                <a:ea typeface="UD デジタル 教科書体 NK-R" panose="02020400000000000000" pitchFamily="18" charset="-128"/>
              </a:rPr>
              <a:t>（３）金融サービスに関する規制の見直しに向けた働きかけ</a:t>
            </a:r>
          </a:p>
        </p:txBody>
      </p:sp>
      <p:sp>
        <p:nvSpPr>
          <p:cNvPr id="18" name="テキスト ボックス 17">
            <a:extLst>
              <a:ext uri="{FF2B5EF4-FFF2-40B4-BE49-F238E27FC236}">
                <a16:creationId xmlns:a16="http://schemas.microsoft.com/office/drawing/2014/main" id="{0E0770B1-CCB5-40A4-AD5D-30A178941BB5}"/>
              </a:ext>
            </a:extLst>
          </p:cNvPr>
          <p:cNvSpPr txBox="1">
            <a:spLocks noChangeArrowheads="1"/>
          </p:cNvSpPr>
          <p:nvPr/>
        </p:nvSpPr>
        <p:spPr bwMode="auto">
          <a:xfrm>
            <a:off x="6129246" y="1779478"/>
            <a:ext cx="5946313" cy="2092881"/>
          </a:xfrm>
          <a:prstGeom prst="rect">
            <a:avLst/>
          </a:prstGeom>
          <a:noFill/>
          <a:ln>
            <a:noFill/>
          </a:ln>
        </p:spPr>
        <p:txBody>
          <a:bodyPr wrap="square" lIns="0" tIns="0" rIns="0" bIns="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400" b="1" kern="0" dirty="0">
                <a:solidFill>
                  <a:schemeClr val="accent5">
                    <a:lumMod val="50000"/>
                  </a:schemeClr>
                </a:solidFill>
                <a:latin typeface="Meiryo UI" pitchFamily="50" charset="-128"/>
                <a:ea typeface="Meiryo UI" pitchFamily="50" charset="-128"/>
                <a:cs typeface="Meiryo UI" pitchFamily="50" charset="-128"/>
              </a:rPr>
              <a:t>〇大学等高等教育における金融・起業・テクノロジー教育の実施</a:t>
            </a:r>
          </a:p>
          <a:p>
            <a:pPr eaLnBrk="1" hangingPunct="1">
              <a:spcBef>
                <a:spcPts val="0"/>
              </a:spcBef>
              <a:buNone/>
              <a:defRPr/>
            </a:pPr>
            <a:r>
              <a:rPr lang="ja-JP" altLang="en-US" sz="1400" kern="0" dirty="0">
                <a:solidFill>
                  <a:schemeClr val="accent5">
                    <a:lumMod val="50000"/>
                  </a:schemeClr>
                </a:solidFill>
                <a:latin typeface="Meiryo UI" pitchFamily="50" charset="-128"/>
                <a:ea typeface="Meiryo UI" pitchFamily="50" charset="-128"/>
                <a:cs typeface="Meiryo UI" pitchFamily="50" charset="-128"/>
              </a:rPr>
              <a:t>　</a:t>
            </a:r>
            <a:r>
              <a:rPr lang="ja-JP" altLang="en-US" sz="1200" kern="0" dirty="0">
                <a:solidFill>
                  <a:schemeClr val="accent5">
                    <a:lumMod val="50000"/>
                  </a:schemeClr>
                </a:solidFill>
                <a:latin typeface="Meiryo UI" pitchFamily="50" charset="-128"/>
                <a:ea typeface="Meiryo UI" pitchFamily="50" charset="-128"/>
                <a:cs typeface="Meiryo UI" pitchFamily="50" charset="-128"/>
              </a:rPr>
              <a:t>・大学における金融・経済教育講座の開講</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a:t>
            </a:r>
            <a:r>
              <a:rPr lang="en-US" altLang="ja-JP" sz="1200" kern="0" dirty="0">
                <a:solidFill>
                  <a:schemeClr val="accent5">
                    <a:lumMod val="50000"/>
                  </a:schemeClr>
                </a:solidFill>
                <a:latin typeface="Meiryo UI" pitchFamily="50" charset="-128"/>
                <a:ea typeface="Meiryo UI" pitchFamily="50" charset="-128"/>
                <a:cs typeface="Meiryo UI" pitchFamily="50" charset="-128"/>
              </a:rPr>
              <a:t>AI</a:t>
            </a:r>
            <a:r>
              <a:rPr lang="ja-JP" altLang="en-US" sz="1200" kern="0" dirty="0">
                <a:solidFill>
                  <a:schemeClr val="accent5">
                    <a:lumMod val="50000"/>
                  </a:schemeClr>
                </a:solidFill>
                <a:latin typeface="Meiryo UI" pitchFamily="50" charset="-128"/>
                <a:ea typeface="Meiryo UI" pitchFamily="50" charset="-128"/>
                <a:cs typeface="Meiryo UI" pitchFamily="50" charset="-128"/>
              </a:rPr>
              <a:t>関係：「数理・データサイエンス・</a:t>
            </a:r>
            <a:r>
              <a:rPr lang="en-US" altLang="ja-JP" sz="1200" kern="0" dirty="0">
                <a:solidFill>
                  <a:schemeClr val="accent5">
                    <a:lumMod val="50000"/>
                  </a:schemeClr>
                </a:solidFill>
                <a:latin typeface="Meiryo UI" pitchFamily="50" charset="-128"/>
                <a:ea typeface="Meiryo UI" pitchFamily="50" charset="-128"/>
                <a:cs typeface="Meiryo UI" pitchFamily="50" charset="-128"/>
              </a:rPr>
              <a:t>AI</a:t>
            </a:r>
            <a:r>
              <a:rPr lang="ja-JP" altLang="en-US" sz="1200" kern="0" dirty="0">
                <a:solidFill>
                  <a:schemeClr val="accent5">
                    <a:lumMod val="50000"/>
                  </a:schemeClr>
                </a:solidFill>
                <a:latin typeface="Meiryo UI" pitchFamily="50" charset="-128"/>
                <a:ea typeface="Meiryo UI" pitchFamily="50" charset="-128"/>
                <a:cs typeface="Meiryo UI" pitchFamily="50" charset="-128"/>
              </a:rPr>
              <a:t>教育プログラム」</a:t>
            </a:r>
            <a:r>
              <a:rPr lang="en-US" altLang="ja-JP" sz="1200" kern="0" dirty="0">
                <a:solidFill>
                  <a:schemeClr val="accent5">
                    <a:lumMod val="50000"/>
                  </a:schemeClr>
                </a:solidFill>
                <a:latin typeface="Meiryo UI" pitchFamily="50" charset="-128"/>
                <a:ea typeface="Meiryo UI" pitchFamily="50" charset="-128"/>
                <a:cs typeface="Meiryo UI" pitchFamily="50" charset="-128"/>
              </a:rPr>
              <a:t>(</a:t>
            </a:r>
            <a:r>
              <a:rPr lang="ja-JP" altLang="en-US" sz="1200" kern="0" dirty="0">
                <a:solidFill>
                  <a:schemeClr val="accent5">
                    <a:lumMod val="50000"/>
                  </a:schemeClr>
                </a:solidFill>
                <a:latin typeface="Meiryo UI" pitchFamily="50" charset="-128"/>
                <a:ea typeface="Meiryo UI" pitchFamily="50" charset="-128"/>
                <a:cs typeface="Meiryo UI" pitchFamily="50" charset="-128"/>
              </a:rPr>
              <a:t>全学部・学域対象</a:t>
            </a:r>
            <a:r>
              <a:rPr lang="en-US" altLang="ja-JP" sz="1200" kern="0" dirty="0">
                <a:solidFill>
                  <a:schemeClr val="accent5">
                    <a:lumMod val="50000"/>
                  </a:schemeClr>
                </a:solidFill>
                <a:latin typeface="Meiryo UI" pitchFamily="50" charset="-128"/>
                <a:ea typeface="Meiryo UI" pitchFamily="50" charset="-128"/>
                <a:cs typeface="Meiryo UI" pitchFamily="50" charset="-128"/>
              </a:rPr>
              <a:t>)</a:t>
            </a:r>
            <a:r>
              <a:rPr lang="ja-JP" altLang="en-US" sz="1200" kern="0" dirty="0">
                <a:solidFill>
                  <a:schemeClr val="accent5">
                    <a:lumMod val="50000"/>
                  </a:schemeClr>
                </a:solidFill>
                <a:latin typeface="Meiryo UI" pitchFamily="50" charset="-128"/>
                <a:ea typeface="Meiryo UI" pitchFamily="50" charset="-128"/>
                <a:cs typeface="Meiryo UI" pitchFamily="50" charset="-128"/>
              </a:rPr>
              <a:t>（大阪公立大学）</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「都市の経済とビジネスー</a:t>
            </a:r>
            <a:r>
              <a:rPr lang="en-US" altLang="ja-JP" sz="1200" kern="0" dirty="0">
                <a:solidFill>
                  <a:schemeClr val="accent5">
                    <a:lumMod val="50000"/>
                  </a:schemeClr>
                </a:solidFill>
                <a:latin typeface="Meiryo UI" pitchFamily="50" charset="-128"/>
                <a:ea typeface="Meiryo UI" pitchFamily="50" charset="-128"/>
                <a:cs typeface="Meiryo UI" pitchFamily="50" charset="-128"/>
              </a:rPr>
              <a:t>AI</a:t>
            </a:r>
            <a:r>
              <a:rPr lang="ja-JP" altLang="en-US" sz="1200" kern="0" dirty="0">
                <a:solidFill>
                  <a:schemeClr val="accent5">
                    <a:lumMod val="50000"/>
                  </a:schemeClr>
                </a:solidFill>
                <a:latin typeface="Meiryo UI" pitchFamily="50" charset="-128"/>
                <a:ea typeface="Meiryo UI" pitchFamily="50" charset="-128"/>
                <a:cs typeface="Meiryo UI" pitchFamily="50" charset="-128"/>
              </a:rPr>
              <a:t>入門」（</a:t>
            </a:r>
            <a:r>
              <a:rPr lang="en-US" altLang="ja-JP" sz="1200" kern="0" dirty="0">
                <a:solidFill>
                  <a:schemeClr val="accent5">
                    <a:lumMod val="50000"/>
                  </a:schemeClr>
                </a:solidFill>
                <a:latin typeface="Meiryo UI" pitchFamily="50" charset="-128"/>
                <a:ea typeface="Meiryo UI" pitchFamily="50" charset="-128"/>
                <a:cs typeface="Meiryo UI" pitchFamily="50" charset="-128"/>
              </a:rPr>
              <a:t>AI</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の社会・経済・ビジネス現場での使用に係る</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講義）（</a:t>
            </a:r>
            <a:r>
              <a:rPr lang="en-US" altLang="ja-JP" sz="1200" kern="0" dirty="0">
                <a:solidFill>
                  <a:schemeClr val="accent5">
                    <a:lumMod val="50000"/>
                  </a:schemeClr>
                </a:solidFill>
                <a:latin typeface="Meiryo UI" pitchFamily="50" charset="-128"/>
                <a:ea typeface="Meiryo UI" pitchFamily="50" charset="-128"/>
                <a:cs typeface="Meiryo UI" pitchFamily="50" charset="-128"/>
              </a:rPr>
              <a:t>’22</a:t>
            </a:r>
            <a:r>
              <a:rPr lang="ja-JP" altLang="en-US" sz="1200" kern="0" dirty="0">
                <a:solidFill>
                  <a:schemeClr val="accent5">
                    <a:lumMod val="50000"/>
                  </a:schemeClr>
                </a:solidFill>
                <a:latin typeface="Meiryo UI" pitchFamily="50" charset="-128"/>
                <a:ea typeface="Meiryo UI" pitchFamily="50" charset="-128"/>
                <a:cs typeface="Meiryo UI" pitchFamily="50" charset="-128"/>
              </a:rPr>
              <a:t>年度～大阪公立大学・</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a:t>
            </a:r>
            <a:r>
              <a:rPr lang="en-US" altLang="ja-JP" sz="1200" u="sng" kern="0" dirty="0">
                <a:solidFill>
                  <a:schemeClr val="accent5">
                    <a:lumMod val="50000"/>
                  </a:schemeClr>
                </a:solidFill>
                <a:latin typeface="Meiryo UI" pitchFamily="50" charset="-128"/>
                <a:ea typeface="Meiryo UI" pitchFamily="50" charset="-128"/>
                <a:cs typeface="Meiryo UI" pitchFamily="50" charset="-128"/>
              </a:rPr>
              <a:t>24</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年度</a:t>
            </a:r>
            <a:r>
              <a:rPr lang="en-US" altLang="ja-JP" sz="1200" u="sng" kern="0" dirty="0">
                <a:solidFill>
                  <a:schemeClr val="accent5">
                    <a:lumMod val="50000"/>
                  </a:schemeClr>
                </a:solidFill>
                <a:latin typeface="Meiryo UI" pitchFamily="50" charset="-128"/>
                <a:ea typeface="Meiryo UI" pitchFamily="50" charset="-128"/>
                <a:cs typeface="Meiryo UI" pitchFamily="50" charset="-128"/>
              </a:rPr>
              <a:t>501</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名</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a:t>
            </a:r>
            <a:r>
              <a:rPr lang="ja-JP" altLang="en-US" sz="1200" kern="0" spc="-150" dirty="0">
                <a:solidFill>
                  <a:schemeClr val="accent5">
                    <a:lumMod val="50000"/>
                  </a:schemeClr>
                </a:solidFill>
                <a:latin typeface="Meiryo UI" pitchFamily="50" charset="-128"/>
                <a:ea typeface="Meiryo UI" pitchFamily="50" charset="-128"/>
                <a:cs typeface="Meiryo UI" pitchFamily="50" charset="-128"/>
              </a:rPr>
              <a:t>アントレプレナー</a:t>
            </a:r>
            <a:r>
              <a:rPr lang="ja-JP" altLang="en-US" sz="1200" kern="0" dirty="0">
                <a:solidFill>
                  <a:schemeClr val="accent5">
                    <a:lumMod val="50000"/>
                  </a:schemeClr>
                </a:solidFill>
                <a:latin typeface="Meiryo UI" pitchFamily="50" charset="-128"/>
                <a:ea typeface="Meiryo UI" pitchFamily="50" charset="-128"/>
                <a:cs typeface="Meiryo UI" pitchFamily="50" charset="-128"/>
              </a:rPr>
              <a:t>関係：「</a:t>
            </a:r>
            <a:r>
              <a:rPr lang="en-US" altLang="ja-JP" sz="1200" kern="0" dirty="0">
                <a:solidFill>
                  <a:schemeClr val="accent5">
                    <a:lumMod val="50000"/>
                  </a:schemeClr>
                </a:solidFill>
                <a:latin typeface="Meiryo UI" pitchFamily="50" charset="-128"/>
                <a:ea typeface="Meiryo UI" pitchFamily="50" charset="-128"/>
                <a:cs typeface="Meiryo UI" pitchFamily="50" charset="-128"/>
              </a:rPr>
              <a:t>Fledge</a:t>
            </a:r>
            <a:r>
              <a:rPr lang="ja-JP" altLang="en-US" sz="1200" kern="0" dirty="0">
                <a:solidFill>
                  <a:schemeClr val="accent5">
                    <a:lumMod val="50000"/>
                  </a:schemeClr>
                </a:solidFill>
                <a:latin typeface="Meiryo UI" pitchFamily="50" charset="-128"/>
                <a:ea typeface="Meiryo UI" pitchFamily="50" charset="-128"/>
                <a:cs typeface="Meiryo UI" pitchFamily="50" charset="-128"/>
              </a:rPr>
              <a:t>プログラム」（</a:t>
            </a:r>
            <a:r>
              <a:rPr lang="ja-JP" altLang="en-US" sz="1200" kern="0" spc="-150" dirty="0">
                <a:solidFill>
                  <a:schemeClr val="accent5">
                    <a:lumMod val="50000"/>
                  </a:schemeClr>
                </a:solidFill>
                <a:latin typeface="Meiryo UI" pitchFamily="50" charset="-128"/>
                <a:ea typeface="Meiryo UI" pitchFamily="50" charset="-128"/>
                <a:cs typeface="Meiryo UI" pitchFamily="50" charset="-128"/>
              </a:rPr>
              <a:t>学生・一般向け）（大阪公立大学・</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a:t>
            </a:r>
            <a:r>
              <a:rPr lang="en-US" altLang="ja-JP" sz="1200" u="sng" kern="0" dirty="0">
                <a:solidFill>
                  <a:schemeClr val="accent5">
                    <a:lumMod val="50000"/>
                  </a:schemeClr>
                </a:solidFill>
                <a:latin typeface="Meiryo UI" pitchFamily="50" charset="-128"/>
                <a:ea typeface="Meiryo UI" pitchFamily="50" charset="-128"/>
                <a:cs typeface="Meiryo UI" pitchFamily="50" charset="-128"/>
              </a:rPr>
              <a:t>24</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年度</a:t>
            </a:r>
            <a:r>
              <a:rPr lang="en-US" altLang="ja-JP" sz="1200" u="sng" kern="0" dirty="0">
                <a:solidFill>
                  <a:schemeClr val="accent5">
                    <a:lumMod val="50000"/>
                  </a:schemeClr>
                </a:solidFill>
                <a:latin typeface="Meiryo UI" pitchFamily="50" charset="-128"/>
                <a:ea typeface="Meiryo UI" pitchFamily="50" charset="-128"/>
                <a:cs typeface="Meiryo UI" pitchFamily="50" charset="-128"/>
              </a:rPr>
              <a:t>54</a:t>
            </a:r>
            <a:r>
              <a:rPr lang="ja-JP" altLang="en-US" sz="1200" u="sng" kern="0" dirty="0">
                <a:solidFill>
                  <a:schemeClr val="accent5">
                    <a:lumMod val="50000"/>
                  </a:schemeClr>
                </a:solidFill>
                <a:latin typeface="Meiryo UI" pitchFamily="50" charset="-128"/>
                <a:ea typeface="Meiryo UI" pitchFamily="50" charset="-128"/>
                <a:cs typeface="Meiryo UI" pitchFamily="50" charset="-128"/>
              </a:rPr>
              <a:t>名</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a:t>
            </a:r>
            <a:r>
              <a:rPr lang="ja-JP" altLang="en-US" sz="1200" kern="0" spc="-150" dirty="0">
                <a:solidFill>
                  <a:schemeClr val="accent5">
                    <a:lumMod val="50000"/>
                  </a:schemeClr>
                </a:solidFill>
                <a:latin typeface="Meiryo UI" pitchFamily="50" charset="-128"/>
                <a:ea typeface="Meiryo UI" pitchFamily="50" charset="-128"/>
                <a:cs typeface="Meiryo UI" pitchFamily="50" charset="-128"/>
              </a:rPr>
              <a:t>ファイナンスリテラシー</a:t>
            </a:r>
            <a:r>
              <a:rPr lang="ja-JP" altLang="en-US" sz="1200" kern="0" dirty="0">
                <a:solidFill>
                  <a:schemeClr val="accent5">
                    <a:lumMod val="50000"/>
                  </a:schemeClr>
                </a:solidFill>
                <a:latin typeface="Meiryo UI" pitchFamily="50" charset="-128"/>
                <a:ea typeface="Meiryo UI" pitchFamily="50" charset="-128"/>
                <a:cs typeface="Meiryo UI" pitchFamily="50" charset="-128"/>
              </a:rPr>
              <a:t>関係</a:t>
            </a:r>
            <a:r>
              <a:rPr lang="en-US" altLang="ja-JP" sz="1200" kern="0" dirty="0">
                <a:solidFill>
                  <a:schemeClr val="accent5">
                    <a:lumMod val="50000"/>
                  </a:schemeClr>
                </a:solidFill>
                <a:latin typeface="Meiryo UI" pitchFamily="50" charset="-128"/>
                <a:ea typeface="Meiryo UI" pitchFamily="50" charset="-128"/>
                <a:cs typeface="Meiryo UI" pitchFamily="50" charset="-128"/>
              </a:rPr>
              <a:t>: </a:t>
            </a:r>
            <a:r>
              <a:rPr lang="ja-JP" altLang="en-US" sz="1200" kern="0" dirty="0">
                <a:solidFill>
                  <a:schemeClr val="accent5">
                    <a:lumMod val="50000"/>
                  </a:schemeClr>
                </a:solidFill>
                <a:latin typeface="Meiryo UI" pitchFamily="50" charset="-128"/>
                <a:ea typeface="Meiryo UI" pitchFamily="50" charset="-128"/>
                <a:cs typeface="Meiryo UI" pitchFamily="50" charset="-128"/>
              </a:rPr>
              <a:t>商</a:t>
            </a:r>
            <a:r>
              <a:rPr lang="ja-JP" altLang="en-US" sz="1200" kern="0" dirty="0">
                <a:solidFill>
                  <a:srgbClr val="002060"/>
                </a:solidFill>
                <a:latin typeface="Meiryo UI" pitchFamily="50" charset="-128"/>
                <a:ea typeface="Meiryo UI" pitchFamily="50" charset="-128"/>
                <a:cs typeface="Meiryo UI" pitchFamily="50" charset="-128"/>
              </a:rPr>
              <a:t>学部の特別プログラム（</a:t>
            </a:r>
            <a:r>
              <a:rPr lang="en-US" altLang="ja-JP" sz="1200" kern="0" dirty="0">
                <a:solidFill>
                  <a:srgbClr val="002060"/>
                </a:solidFill>
                <a:latin typeface="Meiryo UI" pitchFamily="50" charset="-128"/>
                <a:ea typeface="Meiryo UI" pitchFamily="50" charset="-128"/>
                <a:cs typeface="Meiryo UI" pitchFamily="50" charset="-128"/>
              </a:rPr>
              <a:t>’23</a:t>
            </a:r>
            <a:r>
              <a:rPr lang="ja-JP" altLang="en-US" sz="1200" kern="0" dirty="0">
                <a:solidFill>
                  <a:srgbClr val="002060"/>
                </a:solidFill>
                <a:latin typeface="Meiryo UI" pitchFamily="50" charset="-128"/>
                <a:ea typeface="Meiryo UI" pitchFamily="50" charset="-128"/>
                <a:cs typeface="Meiryo UI" pitchFamily="50" charset="-128"/>
              </a:rPr>
              <a:t>年度</a:t>
            </a:r>
            <a:r>
              <a:rPr lang="en-US" altLang="ja-JP" sz="1200" kern="0" dirty="0">
                <a:solidFill>
                  <a:srgbClr val="002060"/>
                </a:solidFill>
                <a:latin typeface="Meiryo UI" pitchFamily="50" charset="-128"/>
                <a:ea typeface="Meiryo UI" pitchFamily="50" charset="-128"/>
                <a:cs typeface="Meiryo UI" pitchFamily="50" charset="-128"/>
              </a:rPr>
              <a:t>~ </a:t>
            </a:r>
            <a:r>
              <a:rPr lang="ja-JP" altLang="en-US" sz="1200" kern="0" dirty="0">
                <a:solidFill>
                  <a:srgbClr val="002060"/>
                </a:solidFill>
                <a:latin typeface="Meiryo UI" pitchFamily="50" charset="-128"/>
                <a:ea typeface="Meiryo UI" pitchFamily="50" charset="-128"/>
                <a:cs typeface="Meiryo UI" pitchFamily="50" charset="-128"/>
              </a:rPr>
              <a:t>関西大学・</a:t>
            </a:r>
            <a:r>
              <a:rPr lang="en-US" altLang="ja-JP" sz="1200" u="sng" kern="0" dirty="0">
                <a:solidFill>
                  <a:srgbClr val="002060"/>
                </a:solidFill>
                <a:latin typeface="Meiryo UI" pitchFamily="50" charset="-128"/>
                <a:ea typeface="Meiryo UI" pitchFamily="50" charset="-128"/>
                <a:cs typeface="Meiryo UI" pitchFamily="50" charset="-128"/>
              </a:rPr>
              <a:t>’24</a:t>
            </a:r>
            <a:r>
              <a:rPr lang="ja-JP" altLang="en-US" sz="1200" u="sng" kern="0" dirty="0">
                <a:solidFill>
                  <a:srgbClr val="002060"/>
                </a:solidFill>
                <a:latin typeface="Meiryo UI" pitchFamily="50" charset="-128"/>
                <a:ea typeface="Meiryo UI" pitchFamily="50" charset="-128"/>
                <a:cs typeface="Meiryo UI" pitchFamily="50" charset="-128"/>
              </a:rPr>
              <a:t>年度</a:t>
            </a:r>
            <a:r>
              <a:rPr lang="en-US" altLang="ja-JP" sz="1200" u="sng" kern="0" dirty="0">
                <a:solidFill>
                  <a:srgbClr val="002060"/>
                </a:solidFill>
                <a:latin typeface="Meiryo UI" pitchFamily="50" charset="-128"/>
                <a:ea typeface="Meiryo UI" pitchFamily="50" charset="-128"/>
                <a:cs typeface="Meiryo UI" pitchFamily="50" charset="-128"/>
              </a:rPr>
              <a:t>36</a:t>
            </a:r>
            <a:r>
              <a:rPr lang="ja-JP" altLang="en-US" sz="1200" u="sng" kern="0" dirty="0">
                <a:solidFill>
                  <a:srgbClr val="002060"/>
                </a:solidFill>
                <a:latin typeface="Meiryo UI" pitchFamily="50" charset="-128"/>
                <a:ea typeface="Meiryo UI" pitchFamily="50" charset="-128"/>
                <a:cs typeface="Meiryo UI" pitchFamily="50" charset="-128"/>
              </a:rPr>
              <a:t>名</a:t>
            </a:r>
            <a:r>
              <a:rPr lang="ja-JP" altLang="en-US" sz="1200" kern="0" dirty="0">
                <a:solidFill>
                  <a:srgbClr val="002060"/>
                </a:solidFill>
                <a:latin typeface="Meiryo UI" pitchFamily="50" charset="-128"/>
                <a:ea typeface="Meiryo UI" pitchFamily="50" charset="-128"/>
                <a:cs typeface="Meiryo UI" pitchFamily="50" charset="-128"/>
              </a:rPr>
              <a:t>）</a:t>
            </a: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・大学向けの金融・経済教育講座の実施（大阪取引所）</a:t>
            </a: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・金融機関と連携した関大生のインターンシップの受入れ（</a:t>
            </a:r>
            <a:r>
              <a:rPr lang="en-US" altLang="ja-JP" sz="1200" kern="0" dirty="0">
                <a:solidFill>
                  <a:srgbClr val="002060"/>
                </a:solidFill>
                <a:latin typeface="Meiryo UI" pitchFamily="50" charset="-128"/>
                <a:ea typeface="Meiryo UI" pitchFamily="50" charset="-128"/>
                <a:cs typeface="Meiryo UI" pitchFamily="50" charset="-128"/>
              </a:rPr>
              <a:t>’23.9</a:t>
            </a:r>
            <a:r>
              <a:rPr lang="ja-JP" altLang="en-US" sz="1200" kern="0" dirty="0">
                <a:solidFill>
                  <a:srgbClr val="002060"/>
                </a:solidFill>
                <a:latin typeface="Meiryo UI" pitchFamily="50" charset="-128"/>
                <a:ea typeface="Meiryo UI" pitchFamily="50" charset="-128"/>
                <a:cs typeface="Meiryo UI" pitchFamily="50" charset="-128"/>
              </a:rPr>
              <a:t>～岩井コスモ証券、</a:t>
            </a:r>
            <a:r>
              <a:rPr lang="en-US" altLang="ja-JP" sz="1200" kern="0" dirty="0">
                <a:solidFill>
                  <a:srgbClr val="002060"/>
                </a:solidFill>
                <a:latin typeface="Meiryo UI" pitchFamily="50" charset="-128"/>
                <a:ea typeface="Meiryo UI" pitchFamily="50" charset="-128"/>
                <a:cs typeface="Meiryo UI" pitchFamily="50" charset="-128"/>
              </a:rPr>
              <a:t>SMBC</a:t>
            </a:r>
            <a:br>
              <a:rPr lang="en-US" altLang="ja-JP" sz="1200" kern="0" dirty="0">
                <a:solidFill>
                  <a:srgbClr val="002060"/>
                </a:solidFill>
                <a:latin typeface="Meiryo UI" pitchFamily="50" charset="-128"/>
                <a:ea typeface="Meiryo UI" pitchFamily="50" charset="-128"/>
                <a:cs typeface="Meiryo UI" pitchFamily="50" charset="-128"/>
              </a:rPr>
            </a:br>
            <a:r>
              <a:rPr lang="ja-JP" altLang="en-US" sz="1200" kern="0" dirty="0">
                <a:solidFill>
                  <a:srgbClr val="002060"/>
                </a:solidFill>
                <a:latin typeface="Meiryo UI" pitchFamily="50" charset="-128"/>
                <a:ea typeface="Meiryo UI" pitchFamily="50" charset="-128"/>
                <a:cs typeface="Meiryo UI" pitchFamily="50" charset="-128"/>
              </a:rPr>
              <a:t>　 日興証券、大阪信用金庫、野村證券、りそな銀行）</a:t>
            </a: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ja-JP" altLang="en-US" sz="1200" u="sng" kern="0" dirty="0">
                <a:solidFill>
                  <a:srgbClr val="002060"/>
                </a:solidFill>
                <a:latin typeface="Meiryo UI" pitchFamily="50" charset="-128"/>
                <a:ea typeface="Meiryo UI" pitchFamily="50" charset="-128"/>
                <a:cs typeface="Meiryo UI" pitchFamily="50" charset="-128"/>
              </a:rPr>
              <a:t>高度金融人材の育成を目的とした大学・企業の連携促進イベントの実施（</a:t>
            </a:r>
            <a:r>
              <a:rPr lang="en-US" altLang="ja-JP" sz="1200" u="sng" kern="0" dirty="0">
                <a:solidFill>
                  <a:srgbClr val="002060"/>
                </a:solidFill>
                <a:latin typeface="Meiryo UI" pitchFamily="50" charset="-128"/>
                <a:ea typeface="Meiryo UI" pitchFamily="50" charset="-128"/>
                <a:cs typeface="Meiryo UI" pitchFamily="50" charset="-128"/>
              </a:rPr>
              <a:t>’25.3</a:t>
            </a:r>
            <a:r>
              <a:rPr lang="ja-JP" altLang="en-US" sz="1200" u="sng" kern="0" dirty="0">
                <a:solidFill>
                  <a:srgbClr val="002060"/>
                </a:solidFill>
                <a:latin typeface="Meiryo UI" pitchFamily="50" charset="-128"/>
                <a:ea typeface="Meiryo UI" pitchFamily="50" charset="-128"/>
                <a:cs typeface="Meiryo UI" pitchFamily="50" charset="-128"/>
              </a:rPr>
              <a:t>府市）</a:t>
            </a:r>
            <a:endParaRPr lang="en-US" altLang="ja-JP" sz="1200" u="sng" kern="0" dirty="0">
              <a:solidFill>
                <a:srgbClr val="002060"/>
              </a:solidFill>
              <a:latin typeface="Meiryo UI" pitchFamily="50" charset="-128"/>
              <a:ea typeface="Meiryo UI" pitchFamily="50" charset="-128"/>
              <a:cs typeface="Meiryo UI" pitchFamily="50" charset="-128"/>
            </a:endParaRPr>
          </a:p>
        </p:txBody>
      </p:sp>
      <p:sp>
        <p:nvSpPr>
          <p:cNvPr id="20" name="正方形/長方形 19">
            <a:extLst>
              <a:ext uri="{FF2B5EF4-FFF2-40B4-BE49-F238E27FC236}">
                <a16:creationId xmlns:a16="http://schemas.microsoft.com/office/drawing/2014/main" id="{759DEE51-8EC2-4802-B113-A65D739D9902}"/>
              </a:ext>
            </a:extLst>
          </p:cNvPr>
          <p:cNvSpPr/>
          <p:nvPr/>
        </p:nvSpPr>
        <p:spPr>
          <a:xfrm>
            <a:off x="323501" y="5803154"/>
            <a:ext cx="5543294" cy="948375"/>
          </a:xfrm>
          <a:prstGeom prst="rect">
            <a:avLst/>
          </a:prstGeom>
          <a:ln w="57150"/>
        </p:spPr>
        <p:style>
          <a:lnRef idx="2">
            <a:schemeClr val="accent4"/>
          </a:lnRef>
          <a:fillRef idx="1">
            <a:schemeClr val="lt1"/>
          </a:fillRef>
          <a:effectRef idx="0">
            <a:schemeClr val="accent4"/>
          </a:effectRef>
          <a:fontRef idx="minor">
            <a:schemeClr val="dk1"/>
          </a:fontRef>
        </p:style>
        <p:txBody>
          <a:bodyPr lIns="36000" tIns="36000" rIns="36000" bIns="0" rtlCol="0" anchor="ctr" anchorCtr="0"/>
          <a:lstStyle/>
          <a:p>
            <a:pPr>
              <a:lnSpc>
                <a:spcPts val="1500"/>
              </a:lnSpc>
              <a:spcBef>
                <a:spcPts val="600"/>
              </a:spcBef>
            </a:pPr>
            <a:r>
              <a:rPr lang="ja-JP" altLang="en-US" sz="1600" b="1" dirty="0">
                <a:latin typeface="UD デジタル 教科書体 NK-R" panose="02020400000000000000" pitchFamily="18" charset="-128"/>
                <a:ea typeface="UD デジタル 教科書体 NK-R" panose="02020400000000000000" pitchFamily="18" charset="-128"/>
              </a:rPr>
              <a:t>◆</a:t>
            </a:r>
            <a:r>
              <a:rPr lang="zh-TW" altLang="en-US" sz="1600" b="1" dirty="0">
                <a:latin typeface="UD デジタル 教科書体 NK-R" panose="02020400000000000000" pitchFamily="18" charset="-128"/>
                <a:ea typeface="UD デジタル 教科書体 NK-R" panose="02020400000000000000" pitchFamily="18" charset="-128"/>
              </a:rPr>
              <a:t>第一期活動期</a:t>
            </a:r>
            <a:r>
              <a:rPr lang="ja-JP" altLang="en-US" sz="1600" b="1" dirty="0">
                <a:latin typeface="UD デジタル 教科書体 NK-R" panose="02020400000000000000" pitchFamily="18" charset="-128"/>
                <a:ea typeface="UD デジタル 教科書体 NK-R" panose="02020400000000000000" pitchFamily="18" charset="-128"/>
              </a:rPr>
              <a:t>の仕上げに向けた取組案</a:t>
            </a:r>
            <a:br>
              <a:rPr lang="en-US" altLang="ja-JP" sz="1600" b="1"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・「金融・資産運用特区</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」において、大阪の独自性の発揮に資する規制</a:t>
            </a:r>
            <a:b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緩和等の具体的ニーズ把握と国への新規・継続提案</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1" name="正方形/長方形 20">
            <a:extLst>
              <a:ext uri="{FF2B5EF4-FFF2-40B4-BE49-F238E27FC236}">
                <a16:creationId xmlns:a16="http://schemas.microsoft.com/office/drawing/2014/main" id="{294F81EF-69A8-478D-8719-FC9E93823543}"/>
              </a:ext>
            </a:extLst>
          </p:cNvPr>
          <p:cNvSpPr/>
          <p:nvPr/>
        </p:nvSpPr>
        <p:spPr>
          <a:xfrm>
            <a:off x="6190990" y="5803154"/>
            <a:ext cx="5795892" cy="965265"/>
          </a:xfrm>
          <a:prstGeom prst="rect">
            <a:avLst/>
          </a:prstGeom>
          <a:ln w="57150"/>
        </p:spPr>
        <p:style>
          <a:lnRef idx="2">
            <a:schemeClr val="accent4"/>
          </a:lnRef>
          <a:fillRef idx="1">
            <a:schemeClr val="lt1"/>
          </a:fillRef>
          <a:effectRef idx="0">
            <a:schemeClr val="accent4"/>
          </a:effectRef>
          <a:fontRef idx="minor">
            <a:schemeClr val="dk1"/>
          </a:fontRef>
        </p:style>
        <p:txBody>
          <a:bodyPr lIns="36000" tIns="36000" rIns="36000" bIns="0" rtlCol="0" anchor="ctr" anchorCtr="0"/>
          <a:lstStyle/>
          <a:p>
            <a:pPr>
              <a:lnSpc>
                <a:spcPts val="1500"/>
              </a:lnSpc>
              <a:spcBef>
                <a:spcPts val="600"/>
              </a:spcBef>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lang="zh-TW" altLang="en-US" sz="1600" b="1" dirty="0">
                <a:latin typeface="UD デジタル 教科書体 NK-R" panose="02020400000000000000" pitchFamily="18" charset="-128"/>
                <a:ea typeface="UD デジタル 教科書体 NK-R" panose="02020400000000000000" pitchFamily="18" charset="-128"/>
              </a:rPr>
              <a:t>第一期活動期</a:t>
            </a:r>
            <a:r>
              <a:rPr lang="ja-JP" altLang="en-US" sz="1600" b="1" dirty="0">
                <a:latin typeface="UD デジタル 教科書体 NK-R" panose="02020400000000000000" pitchFamily="18" charset="-128"/>
                <a:ea typeface="UD デジタル 教科書体 NK-R" panose="02020400000000000000" pitchFamily="18" charset="-128"/>
              </a:rPr>
              <a:t>の仕上げに向けた取組案</a:t>
            </a:r>
            <a:br>
              <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4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・学生側の教育ニーズと企業側の求める人材ニーズの把握</a:t>
            </a:r>
            <a:b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・大学、大学院や高等専門学校を活用した人材育成の検討</a:t>
            </a:r>
            <a:b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・海外事例（民間による寄附講座や大学での授業等）を踏まえた取組の検討</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19" name="グループ化 18">
            <a:extLst>
              <a:ext uri="{FF2B5EF4-FFF2-40B4-BE49-F238E27FC236}">
                <a16:creationId xmlns:a16="http://schemas.microsoft.com/office/drawing/2014/main" id="{36FD5593-7F25-4C1B-9083-1AC93396F2B3}"/>
              </a:ext>
            </a:extLst>
          </p:cNvPr>
          <p:cNvGrpSpPr/>
          <p:nvPr/>
        </p:nvGrpSpPr>
        <p:grpSpPr>
          <a:xfrm>
            <a:off x="-41684" y="1557984"/>
            <a:ext cx="400110" cy="3062505"/>
            <a:chOff x="-41684" y="1557984"/>
            <a:chExt cx="400110" cy="3062505"/>
          </a:xfrm>
        </p:grpSpPr>
        <p:sp>
          <p:nvSpPr>
            <p:cNvPr id="22" name="四角形: 角を丸くする 21">
              <a:extLst>
                <a:ext uri="{FF2B5EF4-FFF2-40B4-BE49-F238E27FC236}">
                  <a16:creationId xmlns:a16="http://schemas.microsoft.com/office/drawing/2014/main" id="{14E39F77-9898-44FA-AF45-CDD1D8B4403E}"/>
                </a:ext>
              </a:extLst>
            </p:cNvPr>
            <p:cNvSpPr/>
            <p:nvPr/>
          </p:nvSpPr>
          <p:spPr>
            <a:xfrm>
              <a:off x="30598" y="1557984"/>
              <a:ext cx="260411" cy="306250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dist"/>
              <a:endParaRPr kumimoji="1" lang="ja-JP" altLang="en-US" sz="1400" dirty="0"/>
            </a:p>
          </p:txBody>
        </p:sp>
        <p:sp>
          <p:nvSpPr>
            <p:cNvPr id="23" name="テキスト ボックス 22">
              <a:extLst>
                <a:ext uri="{FF2B5EF4-FFF2-40B4-BE49-F238E27FC236}">
                  <a16:creationId xmlns:a16="http://schemas.microsoft.com/office/drawing/2014/main" id="{E8AC8AB5-864C-418A-8E33-9C76564C2FF1}"/>
                </a:ext>
              </a:extLst>
            </p:cNvPr>
            <p:cNvSpPr txBox="1"/>
            <p:nvPr/>
          </p:nvSpPr>
          <p:spPr>
            <a:xfrm>
              <a:off x="-41684" y="2029836"/>
              <a:ext cx="400110" cy="2097961"/>
            </a:xfrm>
            <a:prstGeom prst="rect">
              <a:avLst/>
            </a:prstGeom>
            <a:noFill/>
          </p:spPr>
          <p:txBody>
            <a:bodyPr vert="eaVert" wrap="square" rtlCol="0">
              <a:spAutoFit/>
            </a:bodyPr>
            <a:lstStyle/>
            <a:p>
              <a:pPr algn="dist"/>
              <a:r>
                <a:rPr kumimoji="1" lang="ja-JP" altLang="en-US" sz="1400" dirty="0">
                  <a:solidFill>
                    <a:schemeClr val="bg1"/>
                  </a:solidFill>
                  <a:latin typeface="Meiryo UI" panose="020B0604030504040204" pitchFamily="50" charset="-128"/>
                  <a:ea typeface="Meiryo UI" panose="020B0604030504040204" pitchFamily="50" charset="-128"/>
                </a:rPr>
                <a:t>主な</a:t>
              </a:r>
              <a:r>
                <a:rPr lang="ja-JP" altLang="en-US" sz="1400" dirty="0">
                  <a:solidFill>
                    <a:schemeClr val="bg1"/>
                  </a:solidFill>
                  <a:latin typeface="Meiryo UI" panose="020B0604030504040204" pitchFamily="50" charset="-128"/>
                  <a:ea typeface="Meiryo UI" panose="020B0604030504040204" pitchFamily="50" charset="-128"/>
                </a:rPr>
                <a:t>取組</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grpSp>
      <p:sp>
        <p:nvSpPr>
          <p:cNvPr id="13" name="スライド番号プレースホルダー 1">
            <a:extLst>
              <a:ext uri="{FF2B5EF4-FFF2-40B4-BE49-F238E27FC236}">
                <a16:creationId xmlns:a16="http://schemas.microsoft.com/office/drawing/2014/main" id="{F902080E-456E-4497-B7E9-C640F05FC32D}"/>
              </a:ext>
            </a:extLst>
          </p:cNvPr>
          <p:cNvSpPr txBox="1">
            <a:spLocks/>
          </p:cNvSpPr>
          <p:nvPr/>
        </p:nvSpPr>
        <p:spPr>
          <a:xfrm>
            <a:off x="9456620" y="648878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13</a:t>
            </a:fld>
            <a:endParaRPr lang="ja-JP" altLang="en-US" dirty="0">
              <a:solidFill>
                <a:prstClr val="black">
                  <a:tint val="75000"/>
                </a:prstClr>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3729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5">
            <a:extLst>
              <a:ext uri="{FF2B5EF4-FFF2-40B4-BE49-F238E27FC236}">
                <a16:creationId xmlns:a16="http://schemas.microsoft.com/office/drawing/2014/main" id="{75B1B49D-E012-4099-9162-A97194F72C75}"/>
              </a:ext>
            </a:extLst>
          </p:cNvPr>
          <p:cNvSpPr/>
          <p:nvPr/>
        </p:nvSpPr>
        <p:spPr>
          <a:xfrm>
            <a:off x="384427" y="4963576"/>
            <a:ext cx="11538005" cy="1894424"/>
          </a:xfrm>
          <a:prstGeom prst="round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8452B8B-3E55-4874-84DC-CE563100D612}"/>
              </a:ext>
            </a:extLst>
          </p:cNvPr>
          <p:cNvSpPr txBox="1"/>
          <p:nvPr/>
        </p:nvSpPr>
        <p:spPr>
          <a:xfrm>
            <a:off x="0" y="1"/>
            <a:ext cx="12191998" cy="461665"/>
          </a:xfrm>
          <a:prstGeom prst="rect">
            <a:avLst/>
          </a:prstGeom>
          <a:solidFill>
            <a:schemeClr val="accent1">
              <a:lumMod val="50000"/>
            </a:schemeClr>
          </a:solidFill>
        </p:spPr>
        <p:txBody>
          <a:bodyPr wrap="square" rtlCol="0">
            <a:spAutoFit/>
          </a:bodyPr>
          <a:lstStyle/>
          <a:p>
            <a:pPr algn="ctr">
              <a:spcBef>
                <a:spcPts val="600"/>
              </a:spcBef>
              <a:spcAft>
                <a:spcPts val="600"/>
              </a:spcAft>
            </a:pPr>
            <a:r>
              <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rPr>
              <a:t>5. </a:t>
            </a:r>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アクションプランの進捗状況</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3" name="スライド番号プレースホルダー 1">
            <a:extLst>
              <a:ext uri="{FF2B5EF4-FFF2-40B4-BE49-F238E27FC236}">
                <a16:creationId xmlns:a16="http://schemas.microsoft.com/office/drawing/2014/main" id="{F902080E-456E-4497-B7E9-C640F05FC32D}"/>
              </a:ext>
            </a:extLst>
          </p:cNvPr>
          <p:cNvSpPr txBox="1">
            <a:spLocks/>
          </p:cNvSpPr>
          <p:nvPr/>
        </p:nvSpPr>
        <p:spPr>
          <a:xfrm>
            <a:off x="9434849" y="648878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14</a:t>
            </a:fld>
            <a:endParaRPr lang="ja-JP" altLang="en-US" dirty="0">
              <a:solidFill>
                <a:prstClr val="black">
                  <a:tint val="75000"/>
                </a:prstClr>
              </a:solidFill>
              <a:latin typeface="游ゴシック" panose="020F0502020204030204"/>
              <a:ea typeface="游ゴシック" panose="020B0400000000000000" pitchFamily="50" charset="-128"/>
            </a:endParaRPr>
          </a:p>
        </p:txBody>
      </p:sp>
      <p:sp>
        <p:nvSpPr>
          <p:cNvPr id="51" name="テキスト ボックス 50">
            <a:extLst>
              <a:ext uri="{FF2B5EF4-FFF2-40B4-BE49-F238E27FC236}">
                <a16:creationId xmlns:a16="http://schemas.microsoft.com/office/drawing/2014/main" id="{7EC899FD-2804-4DF9-BEFF-5F31D9C57991}"/>
              </a:ext>
            </a:extLst>
          </p:cNvPr>
          <p:cNvSpPr txBox="1"/>
          <p:nvPr/>
        </p:nvSpPr>
        <p:spPr>
          <a:xfrm>
            <a:off x="579514" y="5042625"/>
            <a:ext cx="11342918" cy="1010148"/>
          </a:xfrm>
          <a:prstGeom prst="rect">
            <a:avLst/>
          </a:prstGeom>
          <a:noFill/>
          <a:ln>
            <a:noFill/>
          </a:ln>
        </p:spPr>
        <p:txBody>
          <a:bodyPr wrap="square" lIns="0" tIns="0" rIns="0" bIns="0" rtlCol="0">
            <a:spAutoFit/>
          </a:bodyPr>
          <a:lstStyle/>
          <a:p>
            <a:pPr>
              <a:lnSpc>
                <a:spcPts val="1300"/>
              </a:lnSpc>
              <a:spcBef>
                <a:spcPts val="600"/>
              </a:spcBef>
            </a:pPr>
            <a:r>
              <a:rPr lang="ja-JP" altLang="en-US" sz="1500" b="1" dirty="0">
                <a:latin typeface="UD デジタル 教科書体 NK-R" panose="02020400000000000000" pitchFamily="18" charset="-128"/>
                <a:ea typeface="UD デジタル 教科書体 NK-R" panose="02020400000000000000" pitchFamily="18" charset="-128"/>
              </a:rPr>
              <a:t>＜進捗点検＞</a:t>
            </a:r>
            <a:br>
              <a:rPr lang="en-US" altLang="ja-JP" sz="15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医療における環境整備が一定進んだ。教育についてはインターナショナルスクールに係る調査から、</a:t>
            </a:r>
            <a:r>
              <a:rPr lang="ja-JP" altLang="en-US" sz="1400" u="sng" dirty="0">
                <a:latin typeface="UD デジタル 教科書体 NK-R" panose="02020400000000000000" pitchFamily="18" charset="-128"/>
                <a:ea typeface="UD デジタル 教科書体 NK-R" panose="02020400000000000000" pitchFamily="18" charset="-128"/>
              </a:rPr>
              <a:t>金融系外国企業等の誘致に伴って将来的にニーズ</a:t>
            </a:r>
            <a:br>
              <a:rPr lang="en-US" altLang="ja-JP" sz="1400" u="sng"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u="sng" dirty="0">
                <a:latin typeface="UD デジタル 教科書体 NK-R" panose="02020400000000000000" pitchFamily="18" charset="-128"/>
                <a:ea typeface="UD デジタル 教科書体 NK-R" panose="02020400000000000000" pitchFamily="18" charset="-128"/>
              </a:rPr>
              <a:t>が高まることが予想されるため、環境整備をさらに進めていくことが必要</a:t>
            </a:r>
            <a:r>
              <a:rPr lang="ja-JP" altLang="en-US" sz="1400" dirty="0">
                <a:latin typeface="UD デジタル 教科書体 NK-R" panose="02020400000000000000" pitchFamily="18" charset="-128"/>
                <a:ea typeface="UD デジタル 教科書体 NK-R" panose="02020400000000000000" pitchFamily="18" charset="-128"/>
              </a:rPr>
              <a:t>。</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インターナショナルスクールにあたり、適地を見つけにくく、かつ考慮すべき規制など、ハードルが存在する。インターナショナルスクール立地のための</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用地情報等の提供などを行いながら、具体的課題に対し解決に向けた協力が必要。</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a:t>
            </a:r>
            <a:r>
              <a:rPr lang="en-US" altLang="ja-JP" sz="1400" dirty="0">
                <a:latin typeface="UD デジタル 教科書体 NK-R" panose="02020400000000000000" pitchFamily="18" charset="-128"/>
                <a:ea typeface="UD デジタル 教科書体 NK-R" panose="02020400000000000000" pitchFamily="18" charset="-128"/>
              </a:rPr>
              <a:t>SNS</a:t>
            </a:r>
            <a:r>
              <a:rPr lang="ja-JP" altLang="en-US" sz="1400" dirty="0">
                <a:latin typeface="UD デジタル 教科書体 NK-R" panose="02020400000000000000" pitchFamily="18" charset="-128"/>
                <a:ea typeface="UD デジタル 教科書体 NK-R" panose="02020400000000000000" pitchFamily="18" charset="-128"/>
              </a:rPr>
              <a:t>の活用により情報発信力を強化しているが、金融系外国企業等の一次進出等を図るため、</a:t>
            </a:r>
            <a:r>
              <a:rPr lang="ja-JP" altLang="en-US" sz="1400" u="sng" dirty="0">
                <a:latin typeface="UD デジタル 教科書体 NK-R" panose="02020400000000000000" pitchFamily="18" charset="-128"/>
                <a:ea typeface="UD デジタル 教科書体 NK-R" panose="02020400000000000000" pitchFamily="18" charset="-128"/>
              </a:rPr>
              <a:t>海外所在の企業に対するさらなる情報発信が必要。</a:t>
            </a:r>
            <a:endParaRPr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18" name="角丸四角形 30">
            <a:extLst>
              <a:ext uri="{FF2B5EF4-FFF2-40B4-BE49-F238E27FC236}">
                <a16:creationId xmlns:a16="http://schemas.microsoft.com/office/drawing/2014/main" id="{412C1629-BE1A-48F7-AAF7-412DEAA3181F}"/>
              </a:ext>
            </a:extLst>
          </p:cNvPr>
          <p:cNvSpPr/>
          <p:nvPr/>
        </p:nvSpPr>
        <p:spPr>
          <a:xfrm>
            <a:off x="357699" y="971207"/>
            <a:ext cx="5500797" cy="306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UD デジタル 教科書体 NK-R" panose="02020400000000000000" pitchFamily="18" charset="-128"/>
                <a:ea typeface="UD デジタル 教科書体 NK-R" panose="02020400000000000000" pitchFamily="18" charset="-128"/>
              </a:rPr>
              <a:t>（１）外国人にとっても魅力的な生活環境の整備 </a:t>
            </a:r>
          </a:p>
        </p:txBody>
      </p:sp>
      <p:sp>
        <p:nvSpPr>
          <p:cNvPr id="25" name="角丸四角形 30">
            <a:extLst>
              <a:ext uri="{FF2B5EF4-FFF2-40B4-BE49-F238E27FC236}">
                <a16:creationId xmlns:a16="http://schemas.microsoft.com/office/drawing/2014/main" id="{64D0BF73-F0B3-4591-BD7F-6338455FB425}"/>
              </a:ext>
            </a:extLst>
          </p:cNvPr>
          <p:cNvSpPr/>
          <p:nvPr/>
        </p:nvSpPr>
        <p:spPr>
          <a:xfrm>
            <a:off x="6102060" y="973424"/>
            <a:ext cx="5500797" cy="306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UD デジタル 教科書体 NK-R" panose="02020400000000000000" pitchFamily="18" charset="-128"/>
                <a:ea typeface="UD デジタル 教科書体 NK-R" panose="02020400000000000000" pitchFamily="18" charset="-128"/>
              </a:rPr>
              <a:t>（２）国内外から企業・人を惹きつけるビジネス環境の整備</a:t>
            </a:r>
          </a:p>
        </p:txBody>
      </p:sp>
      <p:sp>
        <p:nvSpPr>
          <p:cNvPr id="29" name="角丸四角形 30">
            <a:extLst>
              <a:ext uri="{FF2B5EF4-FFF2-40B4-BE49-F238E27FC236}">
                <a16:creationId xmlns:a16="http://schemas.microsoft.com/office/drawing/2014/main" id="{F0CD26B7-7290-458B-B943-471F407ADB57}"/>
              </a:ext>
            </a:extLst>
          </p:cNvPr>
          <p:cNvSpPr/>
          <p:nvPr/>
        </p:nvSpPr>
        <p:spPr>
          <a:xfrm>
            <a:off x="6102059" y="2120256"/>
            <a:ext cx="5500797" cy="306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UD デジタル 教科書体 NK-R" panose="02020400000000000000" pitchFamily="18" charset="-128"/>
                <a:ea typeface="UD デジタル 教科書体 NK-R" panose="02020400000000000000" pitchFamily="18" charset="-128"/>
              </a:rPr>
              <a:t>（３）情報発信・プロモーション </a:t>
            </a:r>
          </a:p>
        </p:txBody>
      </p:sp>
      <p:sp>
        <p:nvSpPr>
          <p:cNvPr id="27" name="コンテンツ プレースホルダー 2">
            <a:extLst>
              <a:ext uri="{FF2B5EF4-FFF2-40B4-BE49-F238E27FC236}">
                <a16:creationId xmlns:a16="http://schemas.microsoft.com/office/drawing/2014/main" id="{95447A44-1AAD-4F6C-AC7D-9E0905AEF2A0}"/>
              </a:ext>
            </a:extLst>
          </p:cNvPr>
          <p:cNvSpPr txBox="1">
            <a:spLocks/>
          </p:cNvSpPr>
          <p:nvPr/>
        </p:nvSpPr>
        <p:spPr>
          <a:xfrm>
            <a:off x="633735" y="501623"/>
            <a:ext cx="10914693" cy="390954"/>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dirty="0">
                <a:latin typeface="UD デジタル 教科書体 NK-R" panose="02020400000000000000" pitchFamily="18" charset="-128"/>
                <a:ea typeface="UD デジタル 教科書体 NK-R" panose="02020400000000000000" pitchFamily="18" charset="-128"/>
              </a:rPr>
              <a:t>２つのめざす都市像を実現するための共通する取組み</a:t>
            </a:r>
          </a:p>
        </p:txBody>
      </p:sp>
      <p:sp>
        <p:nvSpPr>
          <p:cNvPr id="17" name="テキスト ボックス 16">
            <a:extLst>
              <a:ext uri="{FF2B5EF4-FFF2-40B4-BE49-F238E27FC236}">
                <a16:creationId xmlns:a16="http://schemas.microsoft.com/office/drawing/2014/main" id="{37352333-C079-4428-8FC1-C4679C2CA81B}"/>
              </a:ext>
            </a:extLst>
          </p:cNvPr>
          <p:cNvSpPr txBox="1">
            <a:spLocks noChangeArrowheads="1"/>
          </p:cNvSpPr>
          <p:nvPr/>
        </p:nvSpPr>
        <p:spPr bwMode="auto">
          <a:xfrm>
            <a:off x="382213" y="1318640"/>
            <a:ext cx="5827998" cy="3662541"/>
          </a:xfrm>
          <a:prstGeom prst="rect">
            <a:avLst/>
          </a:prstGeom>
          <a:noFill/>
          <a:ln>
            <a:noFill/>
          </a:ln>
        </p:spPr>
        <p:txBody>
          <a:bodyPr wrap="square" lIns="0" tIns="0" rIns="0" bIns="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400" b="1" kern="0" dirty="0">
                <a:solidFill>
                  <a:schemeClr val="accent5">
                    <a:lumMod val="50000"/>
                  </a:schemeClr>
                </a:solidFill>
                <a:latin typeface="Meiryo UI" pitchFamily="50" charset="-128"/>
                <a:ea typeface="Meiryo UI" pitchFamily="50" charset="-128"/>
                <a:cs typeface="Meiryo UI" pitchFamily="50" charset="-128"/>
              </a:rPr>
              <a:t>①教育・医療等における環境整備（府市）</a:t>
            </a:r>
            <a:endParaRPr lang="en-US" altLang="ja-JP" sz="1400" b="1"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・インターナショナルスクール実態調査（</a:t>
            </a:r>
            <a:r>
              <a:rPr lang="en-US" altLang="ja-JP" sz="1200" kern="0" dirty="0">
                <a:solidFill>
                  <a:schemeClr val="accent5">
                    <a:lumMod val="50000"/>
                  </a:schemeClr>
                </a:solidFill>
                <a:latin typeface="Meiryo UI" pitchFamily="50" charset="-128"/>
                <a:ea typeface="Meiryo UI" pitchFamily="50" charset="-128"/>
                <a:cs typeface="Meiryo UI" pitchFamily="50" charset="-128"/>
              </a:rPr>
              <a:t>’22.8</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・高度外国人材のインターナショナルスクールに係るニーズ調査（</a:t>
            </a:r>
            <a:r>
              <a:rPr lang="en-US" altLang="ja-JP" sz="1200" kern="0" dirty="0">
                <a:solidFill>
                  <a:schemeClr val="accent5">
                    <a:lumMod val="50000"/>
                  </a:schemeClr>
                </a:solidFill>
                <a:latin typeface="Meiryo UI" pitchFamily="50" charset="-128"/>
                <a:ea typeface="Meiryo UI" pitchFamily="50" charset="-128"/>
                <a:cs typeface="Meiryo UI" pitchFamily="50" charset="-128"/>
              </a:rPr>
              <a:t>’24.3</a:t>
            </a:r>
            <a:r>
              <a:rPr lang="ja-JP" altLang="en-US" sz="1200" kern="0" dirty="0">
                <a:solidFill>
                  <a:schemeClr val="accent5">
                    <a:lumMod val="50000"/>
                  </a:schemeClr>
                </a:solidFill>
                <a:latin typeface="Meiryo UI" pitchFamily="50" charset="-128"/>
                <a:ea typeface="Meiryo UI" pitchFamily="50" charset="-128"/>
                <a:cs typeface="Meiryo UI" pitchFamily="50" charset="-128"/>
              </a:rPr>
              <a:t>）</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a:t>
            </a:r>
            <a:r>
              <a:rPr lang="en-US" altLang="ja-JP" sz="1200" kern="0" dirty="0">
                <a:solidFill>
                  <a:schemeClr val="accent5">
                    <a:lumMod val="50000"/>
                  </a:schemeClr>
                </a:solidFill>
                <a:latin typeface="Meiryo UI" pitchFamily="50" charset="-128"/>
                <a:ea typeface="Meiryo UI" pitchFamily="50" charset="-128"/>
                <a:cs typeface="Meiryo UI" pitchFamily="50" charset="-128"/>
              </a:rPr>
              <a:t>…</a:t>
            </a:r>
            <a:r>
              <a:rPr lang="ja-JP" altLang="en-US" sz="1200" kern="0" dirty="0">
                <a:solidFill>
                  <a:schemeClr val="accent5">
                    <a:lumMod val="50000"/>
                  </a:schemeClr>
                </a:solidFill>
                <a:latin typeface="Meiryo UI" pitchFamily="50" charset="-128"/>
                <a:ea typeface="Meiryo UI" pitchFamily="50" charset="-128"/>
                <a:cs typeface="Meiryo UI" pitchFamily="50" charset="-128"/>
              </a:rPr>
              <a:t>高度外国人材の多くは子どもをインターに通わせており、現地学校に通わせている家庭の</a:t>
            </a:r>
            <a:br>
              <a:rPr lang="en-US" altLang="ja-JP" sz="1200" kern="0" dirty="0">
                <a:solidFill>
                  <a:schemeClr val="accent5">
                    <a:lumMod val="50000"/>
                  </a:schemeClr>
                </a:solidFill>
                <a:latin typeface="Meiryo UI" pitchFamily="50" charset="-128"/>
                <a:ea typeface="Meiryo UI" pitchFamily="50" charset="-128"/>
                <a:cs typeface="Meiryo UI" pitchFamily="50" charset="-128"/>
              </a:rPr>
            </a:br>
            <a:r>
              <a:rPr lang="en-US" altLang="ja-JP" sz="1200" kern="0" dirty="0">
                <a:solidFill>
                  <a:schemeClr val="accent5">
                    <a:lumMod val="50000"/>
                  </a:schemeClr>
                </a:solidFill>
                <a:latin typeface="Meiryo UI" pitchFamily="50" charset="-128"/>
                <a:ea typeface="Meiryo UI" pitchFamily="50" charset="-128"/>
                <a:cs typeface="Meiryo UI" pitchFamily="50" charset="-128"/>
              </a:rPr>
              <a:t>      </a:t>
            </a:r>
            <a:r>
              <a:rPr lang="ja-JP" altLang="en-US" sz="1200" kern="0" dirty="0">
                <a:solidFill>
                  <a:schemeClr val="accent5">
                    <a:lumMod val="50000"/>
                  </a:schemeClr>
                </a:solidFill>
                <a:latin typeface="Meiryo UI" pitchFamily="50" charset="-128"/>
                <a:ea typeface="Meiryo UI" pitchFamily="50" charset="-128"/>
                <a:cs typeface="Meiryo UI" pitchFamily="50" charset="-128"/>
              </a:rPr>
              <a:t>過半数がインターへの転校を検討。また、高度外国人材にとって、現地学校よりインター</a:t>
            </a:r>
            <a:br>
              <a:rPr lang="en-US" altLang="ja-JP" sz="1200" kern="0" dirty="0">
                <a:solidFill>
                  <a:schemeClr val="accent5">
                    <a:lumMod val="50000"/>
                  </a:schemeClr>
                </a:solidFill>
                <a:latin typeface="Meiryo UI" pitchFamily="50" charset="-128"/>
                <a:ea typeface="Meiryo UI" pitchFamily="50" charset="-128"/>
                <a:cs typeface="Meiryo UI" pitchFamily="50" charset="-128"/>
              </a:rPr>
            </a:br>
            <a:r>
              <a:rPr lang="en-US" altLang="ja-JP" sz="1200" kern="0" dirty="0">
                <a:solidFill>
                  <a:schemeClr val="accent5">
                    <a:lumMod val="50000"/>
                  </a:schemeClr>
                </a:solidFill>
                <a:latin typeface="Meiryo UI" pitchFamily="50" charset="-128"/>
                <a:ea typeface="Meiryo UI" pitchFamily="50" charset="-128"/>
                <a:cs typeface="Meiryo UI" pitchFamily="50" charset="-128"/>
              </a:rPr>
              <a:t>      </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に通わせる希望が多く、通学は</a:t>
            </a:r>
            <a:r>
              <a:rPr lang="en-US" altLang="ja-JP" sz="1200" kern="0" dirty="0">
                <a:solidFill>
                  <a:schemeClr val="accent5">
                    <a:lumMod val="50000"/>
                  </a:schemeClr>
                </a:solidFill>
                <a:latin typeface="Meiryo UI" pitchFamily="50" charset="-128"/>
                <a:ea typeface="Meiryo UI" pitchFamily="50" charset="-128"/>
                <a:cs typeface="Meiryo UI" pitchFamily="50" charset="-128"/>
              </a:rPr>
              <a:t>1</a:t>
            </a:r>
            <a:r>
              <a:rPr lang="ja-JP" altLang="en-US" sz="1200" kern="0" dirty="0">
                <a:solidFill>
                  <a:schemeClr val="accent5">
                    <a:lumMod val="50000"/>
                  </a:schemeClr>
                </a:solidFill>
                <a:latin typeface="Meiryo UI" pitchFamily="50" charset="-128"/>
                <a:ea typeface="Meiryo UI" pitchFamily="50" charset="-128"/>
                <a:cs typeface="Meiryo UI" pitchFamily="50" charset="-128"/>
              </a:rPr>
              <a:t>時間未満、高品質なカリキュラム・国際認証・教員の質・</a:t>
            </a:r>
            <a:br>
              <a:rPr lang="en-US" altLang="ja-JP" sz="1200" kern="0" dirty="0">
                <a:solidFill>
                  <a:schemeClr val="accent5">
                    <a:lumMod val="50000"/>
                  </a:schemeClr>
                </a:solidFill>
                <a:latin typeface="Meiryo UI" pitchFamily="50" charset="-128"/>
                <a:ea typeface="Meiryo UI" pitchFamily="50" charset="-128"/>
                <a:cs typeface="Meiryo UI" pitchFamily="50" charset="-128"/>
              </a:rPr>
            </a:br>
            <a:r>
              <a:rPr lang="en-US" altLang="ja-JP" sz="1200" kern="0" dirty="0">
                <a:solidFill>
                  <a:schemeClr val="accent5">
                    <a:lumMod val="50000"/>
                  </a:schemeClr>
                </a:solidFill>
                <a:latin typeface="Meiryo UI" pitchFamily="50" charset="-128"/>
                <a:ea typeface="Meiryo UI" pitchFamily="50" charset="-128"/>
                <a:cs typeface="Meiryo UI" pitchFamily="50" charset="-128"/>
              </a:rPr>
              <a:t>      </a:t>
            </a:r>
            <a:r>
              <a:rPr lang="ja-JP" altLang="en-US" sz="1200" kern="0" dirty="0">
                <a:solidFill>
                  <a:schemeClr val="accent5">
                    <a:lumMod val="50000"/>
                  </a:schemeClr>
                </a:solidFill>
                <a:latin typeface="Meiryo UI" pitchFamily="50" charset="-128"/>
                <a:ea typeface="Meiryo UI" pitchFamily="50" charset="-128"/>
                <a:cs typeface="Meiryo UI" pitchFamily="50" charset="-128"/>
              </a:rPr>
              <a:t>大学進学実績が重要視されることなどが判明</a:t>
            </a:r>
            <a:r>
              <a:rPr lang="ja-JP" altLang="en-US" sz="1200" kern="0" dirty="0">
                <a:solidFill>
                  <a:srgbClr val="002060"/>
                </a:solidFill>
                <a:latin typeface="Meiryo UI" pitchFamily="50" charset="-128"/>
                <a:ea typeface="Meiryo UI" pitchFamily="50" charset="-128"/>
                <a:cs typeface="Meiryo UI" pitchFamily="50" charset="-128"/>
              </a:rPr>
              <a:t>した。</a:t>
            </a: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ja-JP" altLang="en-US" sz="1200" u="sng" kern="0" dirty="0">
                <a:solidFill>
                  <a:srgbClr val="002060"/>
                </a:solidFill>
                <a:latin typeface="Meiryo UI" pitchFamily="50" charset="-128"/>
                <a:ea typeface="Meiryo UI" pitchFamily="50" charset="-128"/>
                <a:cs typeface="Meiryo UI" pitchFamily="50" charset="-128"/>
              </a:rPr>
              <a:t>大阪・関西圏のインターナショナルスクール一覧の公表（</a:t>
            </a:r>
            <a:r>
              <a:rPr lang="en-US" altLang="ja-JP" sz="1200" u="sng" kern="0" dirty="0">
                <a:solidFill>
                  <a:srgbClr val="002060"/>
                </a:solidFill>
                <a:latin typeface="Meiryo UI" pitchFamily="50" charset="-128"/>
                <a:ea typeface="Meiryo UI" pitchFamily="50" charset="-128"/>
                <a:cs typeface="Meiryo UI" pitchFamily="50" charset="-128"/>
              </a:rPr>
              <a:t>’24.6</a:t>
            </a:r>
            <a:r>
              <a:rPr lang="ja-JP" altLang="en-US" sz="1200" u="sng" kern="0" dirty="0">
                <a:solidFill>
                  <a:srgbClr val="002060"/>
                </a:solidFill>
                <a:latin typeface="Meiryo UI" pitchFamily="50" charset="-128"/>
                <a:ea typeface="Meiryo UI" pitchFamily="50" charset="-128"/>
                <a:cs typeface="Meiryo UI" pitchFamily="50" charset="-128"/>
              </a:rPr>
              <a:t>）</a:t>
            </a:r>
            <a:endParaRPr lang="en-US" altLang="ja-JP" sz="1200" u="sng" kern="0" dirty="0">
              <a:solidFill>
                <a:srgbClr val="002060"/>
              </a:solidFill>
              <a:latin typeface="Meiryo UI" pitchFamily="50" charset="-128"/>
              <a:ea typeface="Meiryo UI" pitchFamily="50" charset="-128"/>
              <a:cs typeface="Meiryo UI" pitchFamily="50" charset="-128"/>
            </a:endParaRPr>
          </a:p>
          <a:p>
            <a:pPr eaLnBrk="1" hangingPunct="1">
              <a:lnSpc>
                <a:spcPts val="1300"/>
              </a:lnSpc>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・多言語遠隔医療通訳コールセンター（</a:t>
            </a:r>
            <a:r>
              <a:rPr lang="en-US" altLang="ja-JP" sz="1200" kern="0" dirty="0">
                <a:solidFill>
                  <a:srgbClr val="002060"/>
                </a:solidFill>
                <a:latin typeface="Meiryo UI" pitchFamily="50" charset="-128"/>
                <a:ea typeface="Meiryo UI" pitchFamily="50" charset="-128"/>
                <a:cs typeface="Meiryo UI" pitchFamily="50" charset="-128"/>
              </a:rPr>
              <a:t>8</a:t>
            </a:r>
            <a:r>
              <a:rPr lang="ja-JP" altLang="en-US" sz="1200" kern="0" dirty="0">
                <a:solidFill>
                  <a:srgbClr val="002060"/>
                </a:solidFill>
                <a:latin typeface="Meiryo UI" pitchFamily="50" charset="-128"/>
                <a:ea typeface="Meiryo UI" pitchFamily="50" charset="-128"/>
                <a:cs typeface="Meiryo UI" pitchFamily="50" charset="-128"/>
              </a:rPr>
              <a:t>言語対応・</a:t>
            </a:r>
            <a:r>
              <a:rPr lang="en-US" altLang="ja-JP" sz="1200" u="sng" kern="0" dirty="0">
                <a:solidFill>
                  <a:srgbClr val="002060"/>
                </a:solidFill>
                <a:latin typeface="Meiryo UI" pitchFamily="50" charset="-128"/>
                <a:ea typeface="Meiryo UI" pitchFamily="50" charset="-128"/>
                <a:cs typeface="Meiryo UI" pitchFamily="50" charset="-128"/>
              </a:rPr>
              <a:t>’24</a:t>
            </a:r>
            <a:r>
              <a:rPr lang="ja-JP" altLang="en-US" sz="1200" u="sng" kern="0" dirty="0">
                <a:solidFill>
                  <a:srgbClr val="002060"/>
                </a:solidFill>
                <a:latin typeface="Meiryo UI" pitchFamily="50" charset="-128"/>
                <a:ea typeface="Meiryo UI" pitchFamily="50" charset="-128"/>
                <a:cs typeface="Meiryo UI" pitchFamily="50" charset="-128"/>
              </a:rPr>
              <a:t>年度仏語追加</a:t>
            </a:r>
            <a:r>
              <a:rPr lang="ja-JP" altLang="en-US" sz="1200" kern="0" dirty="0">
                <a:solidFill>
                  <a:srgbClr val="002060"/>
                </a:solidFill>
                <a:latin typeface="Meiryo UI" pitchFamily="50" charset="-128"/>
                <a:ea typeface="Meiryo UI" pitchFamily="50" charset="-128"/>
                <a:cs typeface="Meiryo UI" pitchFamily="50" charset="-128"/>
              </a:rPr>
              <a:t>）等を継続運営</a:t>
            </a:r>
            <a:br>
              <a:rPr lang="en-US" altLang="ja-JP" sz="1200" kern="0" dirty="0">
                <a:solidFill>
                  <a:srgbClr val="002060"/>
                </a:solidFill>
                <a:latin typeface="Meiryo UI" pitchFamily="50" charset="-128"/>
                <a:ea typeface="Meiryo UI" pitchFamily="50" charset="-128"/>
                <a:cs typeface="Meiryo UI" pitchFamily="50" charset="-128"/>
              </a:rPr>
            </a:b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lnSpc>
                <a:spcPts val="1000"/>
              </a:lnSpc>
              <a:spcBef>
                <a:spcPts val="0"/>
              </a:spcBef>
              <a:buNone/>
              <a:defRPr/>
            </a:pPr>
            <a:r>
              <a:rPr lang="ja-JP" altLang="en-US" sz="1400" b="1" kern="0" dirty="0">
                <a:solidFill>
                  <a:srgbClr val="002060"/>
                </a:solidFill>
                <a:latin typeface="Meiryo UI" pitchFamily="50" charset="-128"/>
                <a:ea typeface="Meiryo UI" pitchFamily="50" charset="-128"/>
                <a:cs typeface="Meiryo UI" pitchFamily="50" charset="-128"/>
              </a:rPr>
              <a:t>②多言語対応</a:t>
            </a:r>
            <a:r>
              <a:rPr lang="ja-JP" altLang="en-US" sz="1400" b="1" kern="0" spc="-150" dirty="0">
                <a:solidFill>
                  <a:srgbClr val="002060"/>
                </a:solidFill>
                <a:latin typeface="Meiryo UI" pitchFamily="50" charset="-128"/>
                <a:ea typeface="Meiryo UI" pitchFamily="50" charset="-128"/>
                <a:cs typeface="Meiryo UI" pitchFamily="50" charset="-128"/>
              </a:rPr>
              <a:t>ホームページ</a:t>
            </a:r>
            <a:r>
              <a:rPr lang="ja-JP" altLang="en-US" sz="1400" b="1" kern="0" dirty="0">
                <a:solidFill>
                  <a:srgbClr val="002060"/>
                </a:solidFill>
                <a:latin typeface="Meiryo UI" pitchFamily="50" charset="-128"/>
                <a:ea typeface="Meiryo UI" pitchFamily="50" charset="-128"/>
                <a:cs typeface="Meiryo UI" pitchFamily="50" charset="-128"/>
              </a:rPr>
              <a:t>等による情報発信や英語対応</a:t>
            </a:r>
            <a:r>
              <a:rPr lang="ja-JP" altLang="en-US" sz="1400" b="1" kern="0" spc="-150" dirty="0">
                <a:solidFill>
                  <a:srgbClr val="002060"/>
                </a:solidFill>
                <a:latin typeface="Meiryo UI" pitchFamily="50" charset="-128"/>
                <a:ea typeface="Meiryo UI" pitchFamily="50" charset="-128"/>
                <a:cs typeface="Meiryo UI" pitchFamily="50" charset="-128"/>
              </a:rPr>
              <a:t>ワンストップ</a:t>
            </a:r>
            <a:r>
              <a:rPr lang="ja-JP" altLang="en-US" sz="1400" b="1" kern="0" dirty="0">
                <a:solidFill>
                  <a:srgbClr val="002060"/>
                </a:solidFill>
                <a:latin typeface="Meiryo UI" pitchFamily="50" charset="-128"/>
                <a:ea typeface="Meiryo UI" pitchFamily="50" charset="-128"/>
                <a:cs typeface="Meiryo UI" pitchFamily="50" charset="-128"/>
              </a:rPr>
              <a:t>窓口の設置</a:t>
            </a:r>
            <a:endParaRPr lang="en-US" altLang="ja-JP" sz="1400" b="1"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400" b="1" kern="0" dirty="0">
                <a:solidFill>
                  <a:srgbClr val="002060"/>
                </a:solidFill>
                <a:latin typeface="Meiryo UI" pitchFamily="50" charset="-128"/>
                <a:ea typeface="Meiryo UI" pitchFamily="50" charset="-128"/>
                <a:cs typeface="Meiryo UI" pitchFamily="50" charset="-128"/>
              </a:rPr>
              <a:t>　 （府市）</a:t>
            </a:r>
            <a:endParaRPr lang="ja-JP" altLang="en-US" sz="1200" b="1"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en-US" altLang="ja-JP" sz="1200" kern="0" dirty="0">
                <a:solidFill>
                  <a:srgbClr val="002060"/>
                </a:solidFill>
                <a:latin typeface="Meiryo UI" pitchFamily="50" charset="-128"/>
                <a:ea typeface="Meiryo UI" pitchFamily="50" charset="-128"/>
                <a:cs typeface="Meiryo UI" pitchFamily="50" charset="-128"/>
              </a:rPr>
              <a:t>Global Financial City Osaka</a:t>
            </a:r>
            <a:r>
              <a:rPr lang="ja-JP" altLang="en-US" sz="1200" kern="0" dirty="0">
                <a:solidFill>
                  <a:srgbClr val="002060"/>
                </a:solidFill>
                <a:latin typeface="Meiryo UI" pitchFamily="50" charset="-128"/>
                <a:ea typeface="Meiryo UI" pitchFamily="50" charset="-128"/>
                <a:cs typeface="Meiryo UI" pitchFamily="50" charset="-128"/>
              </a:rPr>
              <a:t>（</a:t>
            </a:r>
            <a:r>
              <a:rPr lang="en-US" altLang="ja-JP" sz="1200" kern="0" dirty="0">
                <a:solidFill>
                  <a:srgbClr val="002060"/>
                </a:solidFill>
                <a:latin typeface="Meiryo UI" pitchFamily="50" charset="-128"/>
                <a:ea typeface="Meiryo UI" pitchFamily="50" charset="-128"/>
                <a:cs typeface="Meiryo UI" pitchFamily="50" charset="-128"/>
              </a:rPr>
              <a:t>HP</a:t>
            </a:r>
            <a:r>
              <a:rPr lang="ja-JP" altLang="en-US" sz="1200" kern="0" dirty="0">
                <a:solidFill>
                  <a:srgbClr val="002060"/>
                </a:solidFill>
                <a:latin typeface="Meiryo UI" pitchFamily="50" charset="-128"/>
                <a:ea typeface="Meiryo UI" pitchFamily="50" charset="-128"/>
                <a:cs typeface="Meiryo UI" pitchFamily="50" charset="-128"/>
              </a:rPr>
              <a:t>）の運営（</a:t>
            </a:r>
            <a:r>
              <a:rPr lang="en-US" altLang="ja-JP" sz="1200" kern="0" dirty="0">
                <a:solidFill>
                  <a:srgbClr val="002060"/>
                </a:solidFill>
                <a:latin typeface="Meiryo UI" pitchFamily="50" charset="-128"/>
                <a:ea typeface="Meiryo UI" pitchFamily="50" charset="-128"/>
                <a:cs typeface="Meiryo UI" pitchFamily="50" charset="-128"/>
              </a:rPr>
              <a:t>’21.10</a:t>
            </a:r>
            <a:r>
              <a:rPr lang="ja-JP" altLang="en-US" sz="1200" kern="0" dirty="0">
                <a:solidFill>
                  <a:srgbClr val="002060"/>
                </a:solidFill>
                <a:latin typeface="Meiryo UI" pitchFamily="50" charset="-128"/>
                <a:ea typeface="Meiryo UI" pitchFamily="50" charset="-128"/>
                <a:cs typeface="Meiryo UI" pitchFamily="50" charset="-128"/>
              </a:rPr>
              <a:t>～）</a:t>
            </a: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en-US" altLang="ja-JP" sz="1200" kern="0" dirty="0">
                <a:solidFill>
                  <a:srgbClr val="002060"/>
                </a:solidFill>
                <a:latin typeface="Meiryo UI" pitchFamily="50" charset="-128"/>
                <a:ea typeface="Meiryo UI" pitchFamily="50" charset="-128"/>
                <a:cs typeface="Meiryo UI" pitchFamily="50" charset="-128"/>
              </a:rPr>
              <a:t>…View</a:t>
            </a:r>
            <a:r>
              <a:rPr lang="ja-JP" altLang="en-US" sz="1200" kern="0" dirty="0">
                <a:solidFill>
                  <a:srgbClr val="002060"/>
                </a:solidFill>
                <a:latin typeface="Meiryo UI" pitchFamily="50" charset="-128"/>
                <a:ea typeface="Meiryo UI" pitchFamily="50" charset="-128"/>
                <a:cs typeface="Meiryo UI" pitchFamily="50" charset="-128"/>
              </a:rPr>
              <a:t>数 </a:t>
            </a:r>
            <a:r>
              <a:rPr lang="en-US" altLang="ja-JP" sz="1200" kern="0" dirty="0">
                <a:solidFill>
                  <a:srgbClr val="002060"/>
                </a:solidFill>
                <a:latin typeface="Meiryo UI" pitchFamily="50" charset="-128"/>
                <a:ea typeface="Meiryo UI" pitchFamily="50" charset="-128"/>
                <a:cs typeface="Meiryo UI" pitchFamily="50" charset="-128"/>
              </a:rPr>
              <a:t>‘22.4~3 </a:t>
            </a:r>
            <a:r>
              <a:rPr lang="ja-JP" altLang="en-US" sz="1200" kern="0" dirty="0">
                <a:solidFill>
                  <a:srgbClr val="002060"/>
                </a:solidFill>
                <a:latin typeface="Meiryo UI" pitchFamily="50" charset="-128"/>
                <a:ea typeface="Meiryo UI" pitchFamily="50" charset="-128"/>
                <a:cs typeface="Meiryo UI" pitchFamily="50" charset="-128"/>
              </a:rPr>
              <a:t>約</a:t>
            </a:r>
            <a:r>
              <a:rPr lang="en-US" altLang="ja-JP" sz="1200" kern="0" dirty="0">
                <a:solidFill>
                  <a:srgbClr val="002060"/>
                </a:solidFill>
                <a:latin typeface="Meiryo UI" pitchFamily="50" charset="-128"/>
                <a:ea typeface="Meiryo UI" pitchFamily="50" charset="-128"/>
                <a:cs typeface="Meiryo UI" pitchFamily="50" charset="-128"/>
              </a:rPr>
              <a:t>1.5</a:t>
            </a:r>
            <a:r>
              <a:rPr lang="ja-JP" altLang="en-US" sz="1200" kern="0" dirty="0">
                <a:solidFill>
                  <a:srgbClr val="002060"/>
                </a:solidFill>
                <a:latin typeface="Meiryo UI" pitchFamily="50" charset="-128"/>
                <a:ea typeface="Meiryo UI" pitchFamily="50" charset="-128"/>
                <a:cs typeface="Meiryo UI" pitchFamily="50" charset="-128"/>
              </a:rPr>
              <a:t>万回、</a:t>
            </a:r>
            <a:r>
              <a:rPr lang="en-US" altLang="ja-JP" sz="1200" kern="0" dirty="0">
                <a:solidFill>
                  <a:srgbClr val="002060"/>
                </a:solidFill>
                <a:latin typeface="Meiryo UI" pitchFamily="50" charset="-128"/>
                <a:ea typeface="Meiryo UI" pitchFamily="50" charset="-128"/>
                <a:cs typeface="Meiryo UI" pitchFamily="50" charset="-128"/>
              </a:rPr>
              <a:t>’23.4~3 </a:t>
            </a:r>
            <a:r>
              <a:rPr lang="ja-JP" altLang="en-US" sz="1200" kern="0" dirty="0">
                <a:solidFill>
                  <a:srgbClr val="002060"/>
                </a:solidFill>
                <a:latin typeface="Meiryo UI" pitchFamily="50" charset="-128"/>
                <a:ea typeface="Meiryo UI" pitchFamily="50" charset="-128"/>
                <a:cs typeface="Meiryo UI" pitchFamily="50" charset="-128"/>
              </a:rPr>
              <a:t>約</a:t>
            </a:r>
            <a:r>
              <a:rPr lang="en-US" altLang="ja-JP" sz="1200" kern="0" dirty="0">
                <a:solidFill>
                  <a:srgbClr val="002060"/>
                </a:solidFill>
                <a:latin typeface="Meiryo UI" pitchFamily="50" charset="-128"/>
                <a:ea typeface="Meiryo UI" pitchFamily="50" charset="-128"/>
                <a:cs typeface="Meiryo UI" pitchFamily="50" charset="-128"/>
              </a:rPr>
              <a:t>2.3</a:t>
            </a:r>
            <a:r>
              <a:rPr lang="ja-JP" altLang="en-US" sz="1200" kern="0" dirty="0">
                <a:solidFill>
                  <a:srgbClr val="002060"/>
                </a:solidFill>
                <a:latin typeface="Meiryo UI" pitchFamily="50" charset="-128"/>
                <a:ea typeface="Meiryo UI" pitchFamily="50" charset="-128"/>
                <a:cs typeface="Meiryo UI" pitchFamily="50" charset="-128"/>
              </a:rPr>
              <a:t>万回、</a:t>
            </a:r>
            <a:r>
              <a:rPr lang="en-US" altLang="ja-JP" sz="1200" u="sng" kern="0" dirty="0">
                <a:solidFill>
                  <a:srgbClr val="002060"/>
                </a:solidFill>
                <a:latin typeface="Meiryo UI" pitchFamily="50" charset="-128"/>
                <a:ea typeface="Meiryo UI" pitchFamily="50" charset="-128"/>
                <a:cs typeface="Meiryo UI" pitchFamily="50" charset="-128"/>
              </a:rPr>
              <a:t>’24.4~’25.2 </a:t>
            </a:r>
            <a:r>
              <a:rPr lang="ja-JP" altLang="en-US" sz="1200" u="sng" kern="0" dirty="0">
                <a:solidFill>
                  <a:srgbClr val="002060"/>
                </a:solidFill>
                <a:latin typeface="Meiryo UI" pitchFamily="50" charset="-128"/>
                <a:ea typeface="Meiryo UI" pitchFamily="50" charset="-128"/>
                <a:cs typeface="Meiryo UI" pitchFamily="50" charset="-128"/>
              </a:rPr>
              <a:t>約</a:t>
            </a:r>
            <a:r>
              <a:rPr lang="en-US" altLang="ja-JP" sz="1200" u="sng" kern="0" dirty="0">
                <a:solidFill>
                  <a:srgbClr val="002060"/>
                </a:solidFill>
                <a:latin typeface="Meiryo UI" pitchFamily="50" charset="-128"/>
                <a:ea typeface="Meiryo UI" pitchFamily="50" charset="-128"/>
                <a:cs typeface="Meiryo UI" pitchFamily="50" charset="-128"/>
              </a:rPr>
              <a:t>5.4</a:t>
            </a:r>
            <a:r>
              <a:rPr lang="ja-JP" altLang="en-US" sz="1200" u="sng" kern="0" dirty="0">
                <a:solidFill>
                  <a:srgbClr val="002060"/>
                </a:solidFill>
                <a:latin typeface="Meiryo UI" pitchFamily="50" charset="-128"/>
                <a:ea typeface="Meiryo UI" pitchFamily="50" charset="-128"/>
                <a:cs typeface="Meiryo UI" pitchFamily="50" charset="-128"/>
              </a:rPr>
              <a:t>万回</a:t>
            </a: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・国際金融ワンストップサポートセンター大阪の運営（</a:t>
            </a:r>
            <a:r>
              <a:rPr lang="en-US" altLang="ja-JP" sz="1200" kern="0" dirty="0">
                <a:solidFill>
                  <a:srgbClr val="002060"/>
                </a:solidFill>
                <a:latin typeface="Meiryo UI" pitchFamily="50" charset="-128"/>
                <a:ea typeface="Meiryo UI" pitchFamily="50" charset="-128"/>
                <a:cs typeface="Meiryo UI" pitchFamily="50" charset="-128"/>
              </a:rPr>
              <a:t>’21.12</a:t>
            </a:r>
            <a:r>
              <a:rPr lang="ja-JP" altLang="en-US" sz="1200" kern="0" dirty="0">
                <a:solidFill>
                  <a:srgbClr val="002060"/>
                </a:solidFill>
                <a:latin typeface="Meiryo UI" pitchFamily="50" charset="-128"/>
                <a:ea typeface="Meiryo UI" pitchFamily="50" charset="-128"/>
                <a:cs typeface="Meiryo UI" pitchFamily="50" charset="-128"/>
              </a:rPr>
              <a:t>～）</a:t>
            </a: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en-US" altLang="ja-JP" sz="1200" kern="0" dirty="0">
                <a:solidFill>
                  <a:srgbClr val="002060"/>
                </a:solidFill>
                <a:latin typeface="Meiryo UI" pitchFamily="50" charset="-128"/>
                <a:ea typeface="Meiryo UI" pitchFamily="50" charset="-128"/>
                <a:cs typeface="Meiryo UI" pitchFamily="50" charset="-128"/>
              </a:rPr>
              <a:t>…</a:t>
            </a:r>
            <a:r>
              <a:rPr lang="ja-JP" altLang="en-US" sz="1200" kern="0" dirty="0">
                <a:solidFill>
                  <a:srgbClr val="002060"/>
                </a:solidFill>
                <a:latin typeface="Meiryo UI" pitchFamily="50" charset="-128"/>
                <a:ea typeface="Meiryo UI" pitchFamily="50" charset="-128"/>
                <a:cs typeface="Meiryo UI" pitchFamily="50" charset="-128"/>
              </a:rPr>
              <a:t>相談件数 </a:t>
            </a:r>
            <a:r>
              <a:rPr lang="en-US" altLang="ja-JP" sz="1200" kern="0" dirty="0">
                <a:solidFill>
                  <a:srgbClr val="002060"/>
                </a:solidFill>
                <a:latin typeface="Meiryo UI" pitchFamily="50" charset="-128"/>
                <a:ea typeface="Meiryo UI" pitchFamily="50" charset="-128"/>
                <a:cs typeface="Meiryo UI" pitchFamily="50" charset="-128"/>
              </a:rPr>
              <a:t>‘23.4~3</a:t>
            </a:r>
            <a:r>
              <a:rPr lang="ja-JP" altLang="en-US" sz="1200" kern="0" dirty="0">
                <a:solidFill>
                  <a:srgbClr val="002060"/>
                </a:solidFill>
                <a:latin typeface="Meiryo UI" pitchFamily="50" charset="-128"/>
                <a:ea typeface="Meiryo UI" pitchFamily="50" charset="-128"/>
                <a:cs typeface="Meiryo UI" pitchFamily="50" charset="-128"/>
              </a:rPr>
              <a:t>　</a:t>
            </a:r>
            <a:r>
              <a:rPr lang="en-US" altLang="ja-JP" sz="1200" kern="0" dirty="0">
                <a:solidFill>
                  <a:srgbClr val="002060"/>
                </a:solidFill>
                <a:latin typeface="Meiryo UI" pitchFamily="50" charset="-128"/>
                <a:ea typeface="Meiryo UI" pitchFamily="50" charset="-128"/>
                <a:cs typeface="Meiryo UI" pitchFamily="50" charset="-128"/>
              </a:rPr>
              <a:t>91</a:t>
            </a:r>
            <a:r>
              <a:rPr lang="ja-JP" altLang="en-US" sz="1200" kern="0" dirty="0">
                <a:solidFill>
                  <a:srgbClr val="002060"/>
                </a:solidFill>
                <a:latin typeface="Meiryo UI" pitchFamily="50" charset="-128"/>
                <a:ea typeface="Meiryo UI" pitchFamily="50" charset="-128"/>
                <a:cs typeface="Meiryo UI" pitchFamily="50" charset="-128"/>
              </a:rPr>
              <a:t>社（</a:t>
            </a:r>
            <a:r>
              <a:rPr lang="en-US" altLang="ja-JP" sz="1200" kern="0" dirty="0">
                <a:solidFill>
                  <a:srgbClr val="002060"/>
                </a:solidFill>
                <a:latin typeface="Meiryo UI" pitchFamily="50" charset="-128"/>
                <a:ea typeface="Meiryo UI" pitchFamily="50" charset="-128"/>
                <a:cs typeface="Meiryo UI" pitchFamily="50" charset="-128"/>
              </a:rPr>
              <a:t>’23.4~12 73</a:t>
            </a:r>
            <a:r>
              <a:rPr lang="ja-JP" altLang="en-US" sz="1200" kern="0" dirty="0">
                <a:solidFill>
                  <a:srgbClr val="002060"/>
                </a:solidFill>
                <a:latin typeface="Meiryo UI" pitchFamily="50" charset="-128"/>
                <a:ea typeface="Meiryo UI" pitchFamily="50" charset="-128"/>
                <a:cs typeface="Meiryo UI" pitchFamily="50" charset="-128"/>
              </a:rPr>
              <a:t>社）、</a:t>
            </a:r>
            <a:r>
              <a:rPr lang="en-US" altLang="ja-JP" sz="1200" u="sng" kern="0" dirty="0">
                <a:solidFill>
                  <a:srgbClr val="002060"/>
                </a:solidFill>
                <a:latin typeface="Meiryo UI" pitchFamily="50" charset="-128"/>
                <a:ea typeface="Meiryo UI" pitchFamily="50" charset="-128"/>
                <a:cs typeface="Meiryo UI" pitchFamily="50" charset="-128"/>
              </a:rPr>
              <a:t>’24.4~’25.3</a:t>
            </a:r>
            <a:r>
              <a:rPr lang="ja-JP" altLang="en-US" sz="1200" u="sng" kern="0" dirty="0">
                <a:solidFill>
                  <a:srgbClr val="002060"/>
                </a:solidFill>
                <a:latin typeface="Meiryo UI" pitchFamily="50" charset="-128"/>
                <a:ea typeface="Meiryo UI" pitchFamily="50" charset="-128"/>
                <a:cs typeface="Meiryo UI" pitchFamily="50" charset="-128"/>
              </a:rPr>
              <a:t>　</a:t>
            </a:r>
            <a:r>
              <a:rPr lang="en-US" altLang="ja-JP" sz="1200" u="sng" kern="0" dirty="0">
                <a:solidFill>
                  <a:srgbClr val="002060"/>
                </a:solidFill>
                <a:latin typeface="Meiryo UI" pitchFamily="50" charset="-128"/>
                <a:ea typeface="Meiryo UI" pitchFamily="50" charset="-128"/>
                <a:cs typeface="Meiryo UI" pitchFamily="50" charset="-128"/>
              </a:rPr>
              <a:t>102</a:t>
            </a:r>
            <a:r>
              <a:rPr lang="ja-JP" altLang="en-US" sz="1200" u="sng" kern="0" dirty="0">
                <a:solidFill>
                  <a:srgbClr val="002060"/>
                </a:solidFill>
                <a:latin typeface="Meiryo UI" pitchFamily="50" charset="-128"/>
                <a:ea typeface="Meiryo UI" pitchFamily="50" charset="-128"/>
                <a:cs typeface="Meiryo UI" pitchFamily="50" charset="-128"/>
              </a:rPr>
              <a:t>社</a:t>
            </a: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en-US" altLang="ja-JP" sz="1200" kern="0" dirty="0">
                <a:solidFill>
                  <a:srgbClr val="002060"/>
                </a:solidFill>
                <a:latin typeface="Meiryo UI" pitchFamily="50" charset="-128"/>
                <a:ea typeface="Meiryo UI" pitchFamily="50" charset="-128"/>
                <a:cs typeface="Meiryo UI" pitchFamily="50" charset="-128"/>
              </a:rPr>
              <a:t>LinkedIn</a:t>
            </a:r>
            <a:r>
              <a:rPr lang="ja-JP" altLang="en-US" sz="1200" kern="0" dirty="0">
                <a:solidFill>
                  <a:srgbClr val="002060"/>
                </a:solidFill>
                <a:latin typeface="Meiryo UI" pitchFamily="50" charset="-128"/>
                <a:ea typeface="Meiryo UI" pitchFamily="50" charset="-128"/>
                <a:cs typeface="Meiryo UI" pitchFamily="50" charset="-128"/>
              </a:rPr>
              <a:t>など</a:t>
            </a:r>
            <a:r>
              <a:rPr lang="en-US" altLang="ja-JP" sz="1200" kern="0" dirty="0">
                <a:solidFill>
                  <a:srgbClr val="002060"/>
                </a:solidFill>
                <a:latin typeface="Meiryo UI" pitchFamily="50" charset="-128"/>
                <a:ea typeface="Meiryo UI" pitchFamily="50" charset="-128"/>
                <a:cs typeface="Meiryo UI" pitchFamily="50" charset="-128"/>
              </a:rPr>
              <a:t>SNS</a:t>
            </a:r>
            <a:r>
              <a:rPr lang="ja-JP" altLang="en-US" sz="1200" kern="0" dirty="0">
                <a:solidFill>
                  <a:srgbClr val="002060"/>
                </a:solidFill>
                <a:latin typeface="Meiryo UI" pitchFamily="50" charset="-128"/>
                <a:ea typeface="Meiryo UI" pitchFamily="50" charset="-128"/>
                <a:cs typeface="Meiryo UI" pitchFamily="50" charset="-128"/>
              </a:rPr>
              <a:t>を活用した情報発信（</a:t>
            </a:r>
            <a:r>
              <a:rPr lang="en-US" altLang="ja-JP" sz="1200" kern="0" dirty="0">
                <a:solidFill>
                  <a:srgbClr val="002060"/>
                </a:solidFill>
                <a:latin typeface="Meiryo UI" pitchFamily="50" charset="-128"/>
                <a:ea typeface="Meiryo UI" pitchFamily="50" charset="-128"/>
                <a:cs typeface="Meiryo UI" pitchFamily="50" charset="-128"/>
              </a:rPr>
              <a:t>’23.8</a:t>
            </a:r>
            <a:r>
              <a:rPr lang="ja-JP" altLang="en-US" sz="1200" kern="0" dirty="0">
                <a:solidFill>
                  <a:srgbClr val="002060"/>
                </a:solidFill>
                <a:latin typeface="Meiryo UI" pitchFamily="50" charset="-128"/>
                <a:ea typeface="Meiryo UI" pitchFamily="50" charset="-128"/>
                <a:cs typeface="Meiryo UI" pitchFamily="50" charset="-128"/>
              </a:rPr>
              <a:t>～</a:t>
            </a:r>
            <a:r>
              <a:rPr lang="en-US" altLang="ja-JP" sz="1200" kern="0" dirty="0">
                <a:solidFill>
                  <a:srgbClr val="002060"/>
                </a:solidFill>
                <a:latin typeface="Meiryo UI" pitchFamily="50" charset="-128"/>
                <a:ea typeface="Meiryo UI" pitchFamily="50" charset="-128"/>
                <a:cs typeface="Meiryo UI" pitchFamily="50" charset="-128"/>
              </a:rPr>
              <a:t>)</a:t>
            </a: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en-US" altLang="ja-JP" sz="1200" kern="0" dirty="0">
                <a:solidFill>
                  <a:srgbClr val="002060"/>
                </a:solidFill>
                <a:latin typeface="Meiryo UI" pitchFamily="50" charset="-128"/>
                <a:ea typeface="Meiryo UI" pitchFamily="50" charset="-128"/>
                <a:cs typeface="Meiryo UI" pitchFamily="50" charset="-128"/>
              </a:rPr>
              <a:t>…’23.8~3 </a:t>
            </a:r>
            <a:r>
              <a:rPr lang="ja-JP" altLang="en-US" sz="1200" kern="0" dirty="0">
                <a:solidFill>
                  <a:srgbClr val="002060"/>
                </a:solidFill>
                <a:latin typeface="Meiryo UI" pitchFamily="50" charset="-128"/>
                <a:ea typeface="Meiryo UI" pitchFamily="50" charset="-128"/>
                <a:cs typeface="Meiryo UI" pitchFamily="50" charset="-128"/>
              </a:rPr>
              <a:t>投稿</a:t>
            </a:r>
            <a:r>
              <a:rPr lang="en-US" altLang="ja-JP" sz="1200" kern="0" dirty="0">
                <a:solidFill>
                  <a:srgbClr val="002060"/>
                </a:solidFill>
                <a:latin typeface="Meiryo UI" pitchFamily="50" charset="-128"/>
                <a:ea typeface="Meiryo UI" pitchFamily="50" charset="-128"/>
                <a:cs typeface="Meiryo UI" pitchFamily="50" charset="-128"/>
              </a:rPr>
              <a:t>51</a:t>
            </a:r>
            <a:r>
              <a:rPr lang="ja-JP" altLang="en-US" sz="1200" kern="0" dirty="0">
                <a:solidFill>
                  <a:srgbClr val="002060"/>
                </a:solidFill>
                <a:latin typeface="Meiryo UI" pitchFamily="50" charset="-128"/>
                <a:ea typeface="Meiryo UI" pitchFamily="50" charset="-128"/>
                <a:cs typeface="Meiryo UI" pitchFamily="50" charset="-128"/>
              </a:rPr>
              <a:t>回・フォロワー</a:t>
            </a:r>
            <a:r>
              <a:rPr lang="en-US" altLang="ja-JP" sz="1200" kern="0" dirty="0">
                <a:solidFill>
                  <a:srgbClr val="002060"/>
                </a:solidFill>
                <a:latin typeface="Meiryo UI" pitchFamily="50" charset="-128"/>
                <a:ea typeface="Meiryo UI" pitchFamily="50" charset="-128"/>
                <a:cs typeface="Meiryo UI" pitchFamily="50" charset="-128"/>
              </a:rPr>
              <a:t>757</a:t>
            </a:r>
            <a:r>
              <a:rPr lang="ja-JP" altLang="en-US" sz="1200" kern="0" dirty="0">
                <a:solidFill>
                  <a:srgbClr val="002060"/>
                </a:solidFill>
                <a:latin typeface="Meiryo UI" pitchFamily="50" charset="-128"/>
                <a:ea typeface="Meiryo UI" pitchFamily="50" charset="-128"/>
                <a:cs typeface="Meiryo UI" pitchFamily="50" charset="-128"/>
              </a:rPr>
              <a:t>名、</a:t>
            </a:r>
            <a:r>
              <a:rPr lang="en-US" altLang="ja-JP" sz="1200" u="sng" kern="0" dirty="0">
                <a:solidFill>
                  <a:srgbClr val="002060"/>
                </a:solidFill>
                <a:latin typeface="Meiryo UI" pitchFamily="50" charset="-128"/>
                <a:ea typeface="Meiryo UI" pitchFamily="50" charset="-128"/>
                <a:cs typeface="Meiryo UI" pitchFamily="50" charset="-128"/>
              </a:rPr>
              <a:t>’24.4~</a:t>
            </a:r>
            <a:r>
              <a:rPr lang="ja-JP" altLang="en-US" sz="1200" u="sng" kern="0" dirty="0">
                <a:solidFill>
                  <a:srgbClr val="002060"/>
                </a:solidFill>
                <a:latin typeface="Meiryo UI" pitchFamily="50" charset="-128"/>
                <a:ea typeface="Meiryo UI" pitchFamily="50" charset="-128"/>
                <a:cs typeface="Meiryo UI" pitchFamily="50" charset="-128"/>
              </a:rPr>
              <a:t>’</a:t>
            </a:r>
            <a:r>
              <a:rPr lang="en-US" altLang="ja-JP" sz="1200" u="sng" kern="0" dirty="0">
                <a:solidFill>
                  <a:srgbClr val="002060"/>
                </a:solidFill>
                <a:latin typeface="Meiryo UI" pitchFamily="50" charset="-128"/>
                <a:ea typeface="Meiryo UI" pitchFamily="50" charset="-128"/>
                <a:cs typeface="Meiryo UI" pitchFamily="50" charset="-128"/>
              </a:rPr>
              <a:t>25.2</a:t>
            </a:r>
            <a:r>
              <a:rPr lang="ja-JP" altLang="en-US" sz="1200" u="sng" kern="0" dirty="0">
                <a:solidFill>
                  <a:srgbClr val="002060"/>
                </a:solidFill>
                <a:latin typeface="Meiryo UI" pitchFamily="50" charset="-128"/>
                <a:ea typeface="Meiryo UI" pitchFamily="50" charset="-128"/>
                <a:cs typeface="Meiryo UI" pitchFamily="50" charset="-128"/>
              </a:rPr>
              <a:t>投稿</a:t>
            </a:r>
            <a:r>
              <a:rPr lang="en-US" altLang="ja-JP" sz="1200" u="sng" kern="0" dirty="0">
                <a:solidFill>
                  <a:srgbClr val="002060"/>
                </a:solidFill>
                <a:latin typeface="Meiryo UI" pitchFamily="50" charset="-128"/>
                <a:ea typeface="Meiryo UI" pitchFamily="50" charset="-128"/>
                <a:cs typeface="Meiryo UI" pitchFamily="50" charset="-128"/>
              </a:rPr>
              <a:t>91</a:t>
            </a:r>
            <a:r>
              <a:rPr lang="ja-JP" altLang="en-US" sz="1200" u="sng" kern="0" dirty="0">
                <a:solidFill>
                  <a:srgbClr val="002060"/>
                </a:solidFill>
                <a:latin typeface="Meiryo UI" pitchFamily="50" charset="-128"/>
                <a:ea typeface="Meiryo UI" pitchFamily="50" charset="-128"/>
                <a:cs typeface="Meiryo UI" pitchFamily="50" charset="-128"/>
              </a:rPr>
              <a:t>回・フォロワー</a:t>
            </a:r>
            <a:r>
              <a:rPr lang="en-US" altLang="ja-JP" sz="1200" u="sng" kern="0" dirty="0">
                <a:solidFill>
                  <a:srgbClr val="002060"/>
                </a:solidFill>
                <a:latin typeface="Meiryo UI" pitchFamily="50" charset="-128"/>
                <a:ea typeface="Meiryo UI" pitchFamily="50" charset="-128"/>
                <a:cs typeface="Meiryo UI" pitchFamily="50" charset="-128"/>
              </a:rPr>
              <a:t>1,294</a:t>
            </a:r>
            <a:r>
              <a:rPr lang="ja-JP" altLang="en-US" sz="1200" u="sng" kern="0" dirty="0">
                <a:solidFill>
                  <a:srgbClr val="002060"/>
                </a:solidFill>
                <a:latin typeface="Meiryo UI" pitchFamily="50" charset="-128"/>
                <a:ea typeface="Meiryo UI" pitchFamily="50" charset="-128"/>
                <a:cs typeface="Meiryo UI" pitchFamily="50" charset="-128"/>
              </a:rPr>
              <a:t>名）</a:t>
            </a: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・国際金融都市</a:t>
            </a:r>
            <a:r>
              <a:rPr lang="en-US" altLang="ja-JP" sz="1200" kern="0" dirty="0">
                <a:solidFill>
                  <a:srgbClr val="002060"/>
                </a:solidFill>
                <a:latin typeface="Meiryo UI" pitchFamily="50" charset="-128"/>
                <a:ea typeface="Meiryo UI" pitchFamily="50" charset="-128"/>
                <a:cs typeface="Meiryo UI" pitchFamily="50" charset="-128"/>
              </a:rPr>
              <a:t>OSAKA</a:t>
            </a:r>
            <a:r>
              <a:rPr lang="ja-JP" altLang="en-US" sz="1200" kern="0" dirty="0">
                <a:solidFill>
                  <a:srgbClr val="002060"/>
                </a:solidFill>
                <a:latin typeface="Meiryo UI" pitchFamily="50" charset="-128"/>
                <a:ea typeface="Meiryo UI" pitchFamily="50" charset="-128"/>
                <a:cs typeface="Meiryo UI" pitchFamily="50" charset="-128"/>
              </a:rPr>
              <a:t>「アンバサダー」制度（</a:t>
            </a:r>
            <a:r>
              <a:rPr lang="en-US" altLang="ja-JP" sz="1200" kern="0" dirty="0">
                <a:solidFill>
                  <a:srgbClr val="002060"/>
                </a:solidFill>
                <a:latin typeface="Meiryo UI" pitchFamily="50" charset="-128"/>
                <a:ea typeface="Meiryo UI" pitchFamily="50" charset="-128"/>
                <a:cs typeface="Meiryo UI" pitchFamily="50" charset="-128"/>
              </a:rPr>
              <a:t>’23.12</a:t>
            </a:r>
            <a:r>
              <a:rPr lang="ja-JP" altLang="en-US" sz="1200" kern="0" dirty="0">
                <a:solidFill>
                  <a:srgbClr val="002060"/>
                </a:solidFill>
                <a:latin typeface="Meiryo UI" pitchFamily="50" charset="-128"/>
                <a:ea typeface="Meiryo UI" pitchFamily="50" charset="-128"/>
                <a:cs typeface="Meiryo UI" pitchFamily="50" charset="-128"/>
              </a:rPr>
              <a:t>～）</a:t>
            </a: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en-US" altLang="ja-JP" sz="1200" kern="0" dirty="0">
                <a:solidFill>
                  <a:srgbClr val="002060"/>
                </a:solidFill>
                <a:latin typeface="Meiryo UI" pitchFamily="50" charset="-128"/>
                <a:ea typeface="Meiryo UI" pitchFamily="50" charset="-128"/>
                <a:cs typeface="Meiryo UI" pitchFamily="50" charset="-128"/>
              </a:rPr>
              <a:t>…</a:t>
            </a:r>
            <a:r>
              <a:rPr lang="ja-JP" altLang="en-US" sz="1200" kern="0" dirty="0">
                <a:solidFill>
                  <a:srgbClr val="002060"/>
                </a:solidFill>
                <a:latin typeface="Meiryo UI" pitchFamily="50" charset="-128"/>
                <a:ea typeface="Meiryo UI" pitchFamily="50" charset="-128"/>
                <a:cs typeface="Meiryo UI" pitchFamily="50" charset="-128"/>
              </a:rPr>
              <a:t>アンバサダー数：</a:t>
            </a:r>
            <a:r>
              <a:rPr lang="en-US" altLang="ja-JP" sz="1200" kern="0" dirty="0">
                <a:solidFill>
                  <a:srgbClr val="002060"/>
                </a:solidFill>
                <a:latin typeface="Meiryo UI" pitchFamily="50" charset="-128"/>
                <a:ea typeface="Meiryo UI" pitchFamily="50" charset="-128"/>
                <a:cs typeface="Meiryo UI" pitchFamily="50" charset="-128"/>
              </a:rPr>
              <a:t>24</a:t>
            </a:r>
            <a:r>
              <a:rPr lang="ja-JP" altLang="en-US" sz="1200" kern="0" dirty="0">
                <a:solidFill>
                  <a:srgbClr val="002060"/>
                </a:solidFill>
                <a:latin typeface="Meiryo UI" pitchFamily="50" charset="-128"/>
                <a:ea typeface="Meiryo UI" pitchFamily="50" charset="-128"/>
                <a:cs typeface="Meiryo UI" pitchFamily="50" charset="-128"/>
              </a:rPr>
              <a:t>名</a:t>
            </a:r>
          </a:p>
        </p:txBody>
      </p:sp>
      <p:sp>
        <p:nvSpPr>
          <p:cNvPr id="24" name="テキスト ボックス 23">
            <a:extLst>
              <a:ext uri="{FF2B5EF4-FFF2-40B4-BE49-F238E27FC236}">
                <a16:creationId xmlns:a16="http://schemas.microsoft.com/office/drawing/2014/main" id="{9844F490-BC6B-4854-9B79-F49D66ABE5D5}"/>
              </a:ext>
            </a:extLst>
          </p:cNvPr>
          <p:cNvSpPr txBox="1">
            <a:spLocks noChangeArrowheads="1"/>
          </p:cNvSpPr>
          <p:nvPr/>
        </p:nvSpPr>
        <p:spPr bwMode="auto">
          <a:xfrm>
            <a:off x="6117411" y="1314715"/>
            <a:ext cx="6040602" cy="769441"/>
          </a:xfrm>
          <a:prstGeom prst="rect">
            <a:avLst/>
          </a:prstGeom>
          <a:noFill/>
          <a:ln>
            <a:noFill/>
          </a:ln>
        </p:spPr>
        <p:txBody>
          <a:bodyPr wrap="square" lIns="0" tIns="0" rIns="0" bIns="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400" b="1" kern="0" dirty="0">
                <a:solidFill>
                  <a:schemeClr val="accent5">
                    <a:lumMod val="50000"/>
                  </a:schemeClr>
                </a:solidFill>
                <a:latin typeface="Meiryo UI" pitchFamily="50" charset="-128"/>
                <a:ea typeface="Meiryo UI" pitchFamily="50" charset="-128"/>
                <a:cs typeface="Meiryo UI" pitchFamily="50" charset="-128"/>
              </a:rPr>
              <a:t>①高度外国人材などの受入の推進に向けた取組み（府市）</a:t>
            </a:r>
            <a:endParaRPr lang="en-US" altLang="ja-JP" sz="1400" b="1"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a:t>
            </a:r>
            <a:r>
              <a:rPr lang="ja-JP" altLang="en-US" sz="1200" kern="0" dirty="0">
                <a:solidFill>
                  <a:srgbClr val="002060"/>
                </a:solidFill>
                <a:latin typeface="Meiryo UI" pitchFamily="50" charset="-128"/>
                <a:ea typeface="Meiryo UI" pitchFamily="50" charset="-128"/>
                <a:cs typeface="Meiryo UI" pitchFamily="50" charset="-128"/>
              </a:rPr>
              <a:t>国家戦略特区を活用した外国人留学生の創業活動の促進</a:t>
            </a: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a:t>
            </a:r>
            <a:r>
              <a:rPr lang="en-US" altLang="ja-JP" sz="1200" kern="0" dirty="0">
                <a:solidFill>
                  <a:srgbClr val="002060"/>
                </a:solidFill>
                <a:latin typeface="Meiryo UI" pitchFamily="50" charset="-128"/>
                <a:ea typeface="Meiryo UI" pitchFamily="50" charset="-128"/>
                <a:cs typeface="Meiryo UI" pitchFamily="50" charset="-128"/>
              </a:rPr>
              <a:t>※</a:t>
            </a:r>
            <a:r>
              <a:rPr lang="ja-JP" altLang="en-US" sz="1200" kern="0" dirty="0">
                <a:solidFill>
                  <a:srgbClr val="002060"/>
                </a:solidFill>
                <a:latin typeface="Meiryo UI" pitchFamily="50" charset="-128"/>
                <a:ea typeface="Meiryo UI" pitchFamily="50" charset="-128"/>
                <a:cs typeface="Meiryo UI" pitchFamily="50" charset="-128"/>
              </a:rPr>
              <a:t>在留資格等に関する国家戦略特区の活用等は、認定を受けた金融・資産運用特区の中で　</a:t>
            </a:r>
            <a:endParaRPr lang="en-US" altLang="ja-JP" sz="1200" kern="0" dirty="0">
              <a:solidFill>
                <a:srgbClr val="002060"/>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rgbClr val="002060"/>
                </a:solidFill>
                <a:latin typeface="Meiryo UI" pitchFamily="50" charset="-128"/>
                <a:ea typeface="Meiryo UI" pitchFamily="50" charset="-128"/>
                <a:cs typeface="Meiryo UI" pitchFamily="50" charset="-128"/>
              </a:rPr>
              <a:t>　　　ニーズを踏まえて今後検討</a:t>
            </a:r>
            <a:endParaRPr lang="en-US" altLang="ja-JP" sz="1200" kern="0" dirty="0">
              <a:solidFill>
                <a:srgbClr val="002060"/>
              </a:solidFill>
              <a:latin typeface="Meiryo UI" pitchFamily="50" charset="-128"/>
              <a:ea typeface="Meiryo UI" pitchFamily="50" charset="-128"/>
              <a:cs typeface="Meiryo UI" pitchFamily="50" charset="-128"/>
            </a:endParaRPr>
          </a:p>
        </p:txBody>
      </p:sp>
      <p:sp>
        <p:nvSpPr>
          <p:cNvPr id="31" name="テキスト ボックス 30">
            <a:extLst>
              <a:ext uri="{FF2B5EF4-FFF2-40B4-BE49-F238E27FC236}">
                <a16:creationId xmlns:a16="http://schemas.microsoft.com/office/drawing/2014/main" id="{6D73DC6B-9C23-464B-BA34-7BBA1B15C754}"/>
              </a:ext>
            </a:extLst>
          </p:cNvPr>
          <p:cNvSpPr txBox="1">
            <a:spLocks noChangeArrowheads="1"/>
          </p:cNvSpPr>
          <p:nvPr/>
        </p:nvSpPr>
        <p:spPr bwMode="auto">
          <a:xfrm>
            <a:off x="6112036" y="2449732"/>
            <a:ext cx="6040603" cy="984885"/>
          </a:xfrm>
          <a:prstGeom prst="rect">
            <a:avLst/>
          </a:prstGeom>
          <a:noFill/>
          <a:ln>
            <a:noFill/>
          </a:ln>
        </p:spPr>
        <p:txBody>
          <a:bodyPr wrap="square" lIns="0" tIns="0" rIns="0" bIns="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400" b="1" kern="0" dirty="0">
                <a:solidFill>
                  <a:schemeClr val="accent5">
                    <a:lumMod val="50000"/>
                  </a:schemeClr>
                </a:solidFill>
                <a:latin typeface="Meiryo UI" pitchFamily="50" charset="-128"/>
                <a:ea typeface="Meiryo UI" pitchFamily="50" charset="-128"/>
                <a:cs typeface="Meiryo UI" pitchFamily="50" charset="-128"/>
              </a:rPr>
              <a:t>①在外公館・政府系機関・自治体事務所や民間ネットワーク等を活用した</a:t>
            </a:r>
            <a:r>
              <a:rPr lang="en-US" altLang="ja-JP" sz="1400" b="1" kern="0" dirty="0">
                <a:solidFill>
                  <a:schemeClr val="accent5">
                    <a:lumMod val="50000"/>
                  </a:schemeClr>
                </a:solidFill>
                <a:latin typeface="Meiryo UI" pitchFamily="50" charset="-128"/>
                <a:ea typeface="Meiryo UI" pitchFamily="50" charset="-128"/>
                <a:cs typeface="Meiryo UI" pitchFamily="50" charset="-128"/>
              </a:rPr>
              <a:t>PR</a:t>
            </a:r>
            <a:r>
              <a:rPr lang="ja-JP" altLang="en-US" sz="1400" b="1" kern="0" dirty="0">
                <a:solidFill>
                  <a:schemeClr val="accent5">
                    <a:lumMod val="50000"/>
                  </a:schemeClr>
                </a:solidFill>
                <a:latin typeface="Meiryo UI" pitchFamily="50" charset="-128"/>
                <a:ea typeface="Meiryo UI" pitchFamily="50" charset="-128"/>
                <a:cs typeface="Meiryo UI" pitchFamily="50" charset="-128"/>
              </a:rPr>
              <a:t>活動</a:t>
            </a:r>
            <a:endParaRPr lang="en-US" altLang="ja-JP" sz="1400" b="1"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・大使館・領事館とのネットワーキング（府市）</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・海外拠点や海外イベント出展等を通じた情報発信（民間多数）</a:t>
            </a:r>
            <a:endParaRPr lang="en-US" altLang="ja-JP" sz="14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400" b="1" kern="0" dirty="0">
                <a:solidFill>
                  <a:schemeClr val="accent5">
                    <a:lumMod val="50000"/>
                  </a:schemeClr>
                </a:solidFill>
                <a:latin typeface="Meiryo UI" pitchFamily="50" charset="-128"/>
                <a:ea typeface="Meiryo UI" pitchFamily="50" charset="-128"/>
                <a:cs typeface="Meiryo UI" pitchFamily="50" charset="-128"/>
              </a:rPr>
              <a:t>③企業の英語による情報発信の支援</a:t>
            </a:r>
            <a:endParaRPr lang="en-US" altLang="ja-JP" sz="1400" b="1"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・ビジネスマッチングイベントの実施（府市）</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20" name="角丸四角形 30">
            <a:extLst>
              <a:ext uri="{FF2B5EF4-FFF2-40B4-BE49-F238E27FC236}">
                <a16:creationId xmlns:a16="http://schemas.microsoft.com/office/drawing/2014/main" id="{B55C54B3-CDD2-4251-89FF-3C716A29D84D}"/>
              </a:ext>
            </a:extLst>
          </p:cNvPr>
          <p:cNvSpPr/>
          <p:nvPr/>
        </p:nvSpPr>
        <p:spPr>
          <a:xfrm>
            <a:off x="6102059" y="3440435"/>
            <a:ext cx="5500797" cy="306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UD デジタル 教科書体 NK-R" panose="02020400000000000000" pitchFamily="18" charset="-128"/>
                <a:ea typeface="UD デジタル 教科書体 NK-R" panose="02020400000000000000" pitchFamily="18" charset="-128"/>
              </a:rPr>
              <a:t>（４）海外との連携 </a:t>
            </a:r>
          </a:p>
        </p:txBody>
      </p:sp>
      <p:sp>
        <p:nvSpPr>
          <p:cNvPr id="21" name="テキスト ボックス 20">
            <a:extLst>
              <a:ext uri="{FF2B5EF4-FFF2-40B4-BE49-F238E27FC236}">
                <a16:creationId xmlns:a16="http://schemas.microsoft.com/office/drawing/2014/main" id="{E5AB64F7-E20D-4567-8326-496D8A88528E}"/>
              </a:ext>
            </a:extLst>
          </p:cNvPr>
          <p:cNvSpPr txBox="1">
            <a:spLocks noChangeArrowheads="1"/>
          </p:cNvSpPr>
          <p:nvPr/>
        </p:nvSpPr>
        <p:spPr bwMode="auto">
          <a:xfrm>
            <a:off x="6112036" y="3767275"/>
            <a:ext cx="5870540" cy="400110"/>
          </a:xfrm>
          <a:prstGeom prst="rect">
            <a:avLst/>
          </a:prstGeom>
          <a:noFill/>
          <a:ln>
            <a:noFill/>
          </a:ln>
        </p:spPr>
        <p:txBody>
          <a:bodyPr wrap="square" lIns="0" tIns="0" rIns="0" bIns="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400" b="1" kern="0" dirty="0">
                <a:solidFill>
                  <a:schemeClr val="accent5">
                    <a:lumMod val="50000"/>
                  </a:schemeClr>
                </a:solidFill>
                <a:latin typeface="Meiryo UI" pitchFamily="50" charset="-128"/>
                <a:ea typeface="Meiryo UI" pitchFamily="50" charset="-128"/>
                <a:cs typeface="Meiryo UI" pitchFamily="50" charset="-128"/>
              </a:rPr>
              <a:t>〇海外金融都市との</a:t>
            </a:r>
            <a:r>
              <a:rPr lang="en-US" altLang="ja-JP" sz="1400" b="1" kern="0" dirty="0">
                <a:solidFill>
                  <a:schemeClr val="accent5">
                    <a:lumMod val="50000"/>
                  </a:schemeClr>
                </a:solidFill>
                <a:latin typeface="Meiryo UI" pitchFamily="50" charset="-128"/>
                <a:ea typeface="Meiryo UI" pitchFamily="50" charset="-128"/>
                <a:cs typeface="Meiryo UI" pitchFamily="50" charset="-128"/>
              </a:rPr>
              <a:t>MoU</a:t>
            </a:r>
            <a:r>
              <a:rPr lang="ja-JP" altLang="en-US" sz="1400" b="1" kern="0" dirty="0">
                <a:solidFill>
                  <a:schemeClr val="accent5">
                    <a:lumMod val="50000"/>
                  </a:schemeClr>
                </a:solidFill>
                <a:latin typeface="Meiryo UI" pitchFamily="50" charset="-128"/>
                <a:ea typeface="Meiryo UI" pitchFamily="50" charset="-128"/>
                <a:cs typeface="Meiryo UI" pitchFamily="50" charset="-128"/>
              </a:rPr>
              <a:t>締結（府市）</a:t>
            </a: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・市長トッププロモーションを受けて、さらなる連携について協議中</a:t>
            </a:r>
            <a:endParaRPr lang="en-US" altLang="ja-JP" sz="1200" b="1" kern="0" dirty="0">
              <a:solidFill>
                <a:schemeClr val="accent5">
                  <a:lumMod val="50000"/>
                </a:schemeClr>
              </a:solidFill>
              <a:latin typeface="Meiryo UI" pitchFamily="50" charset="-128"/>
              <a:ea typeface="Meiryo UI" pitchFamily="50" charset="-128"/>
              <a:cs typeface="Meiryo UI" pitchFamily="50" charset="-128"/>
            </a:endParaRPr>
          </a:p>
        </p:txBody>
      </p:sp>
      <p:sp>
        <p:nvSpPr>
          <p:cNvPr id="28" name="二等辺三角形 27">
            <a:extLst>
              <a:ext uri="{FF2B5EF4-FFF2-40B4-BE49-F238E27FC236}">
                <a16:creationId xmlns:a16="http://schemas.microsoft.com/office/drawing/2014/main" id="{20AC655C-7161-49DB-AE52-D6A43DA4ACE0}"/>
              </a:ext>
            </a:extLst>
          </p:cNvPr>
          <p:cNvSpPr/>
          <p:nvPr/>
        </p:nvSpPr>
        <p:spPr>
          <a:xfrm rot="10800000">
            <a:off x="5514564" y="4953031"/>
            <a:ext cx="1051172" cy="17784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30">
            <a:extLst>
              <a:ext uri="{FF2B5EF4-FFF2-40B4-BE49-F238E27FC236}">
                <a16:creationId xmlns:a16="http://schemas.microsoft.com/office/drawing/2014/main" id="{7B39B38E-FE18-42A2-8BD1-4274BC2DBAC0}"/>
              </a:ext>
            </a:extLst>
          </p:cNvPr>
          <p:cNvSpPr/>
          <p:nvPr/>
        </p:nvSpPr>
        <p:spPr>
          <a:xfrm>
            <a:off x="6108801" y="4214696"/>
            <a:ext cx="5500797" cy="306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UD デジタル 教科書体 NK-R" panose="02020400000000000000" pitchFamily="18" charset="-128"/>
                <a:ea typeface="UD デジタル 教科書体 NK-R" panose="02020400000000000000" pitchFamily="18" charset="-128"/>
              </a:rPr>
              <a:t>（５）大阪府市による先駆けたインパクトのある取組み</a:t>
            </a:r>
          </a:p>
        </p:txBody>
      </p:sp>
      <p:sp>
        <p:nvSpPr>
          <p:cNvPr id="22" name="テキスト ボックス 21">
            <a:extLst>
              <a:ext uri="{FF2B5EF4-FFF2-40B4-BE49-F238E27FC236}">
                <a16:creationId xmlns:a16="http://schemas.microsoft.com/office/drawing/2014/main" id="{C3DC9527-9954-4122-BD6E-0E6CEECA805F}"/>
              </a:ext>
            </a:extLst>
          </p:cNvPr>
          <p:cNvSpPr txBox="1">
            <a:spLocks noChangeArrowheads="1"/>
          </p:cNvSpPr>
          <p:nvPr/>
        </p:nvSpPr>
        <p:spPr bwMode="auto">
          <a:xfrm>
            <a:off x="6118777" y="4561200"/>
            <a:ext cx="6073223" cy="400110"/>
          </a:xfrm>
          <a:prstGeom prst="rect">
            <a:avLst/>
          </a:prstGeom>
          <a:noFill/>
          <a:ln>
            <a:noFill/>
          </a:ln>
        </p:spPr>
        <p:txBody>
          <a:bodyPr wrap="square" lIns="0" tIns="0" rIns="0" bIns="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400" b="1" kern="0" dirty="0">
                <a:solidFill>
                  <a:schemeClr val="accent5">
                    <a:lumMod val="50000"/>
                  </a:schemeClr>
                </a:solidFill>
                <a:latin typeface="Meiryo UI" pitchFamily="50" charset="-128"/>
                <a:ea typeface="Meiryo UI" pitchFamily="50" charset="-128"/>
                <a:cs typeface="Meiryo UI" pitchFamily="50" charset="-128"/>
              </a:rPr>
              <a:t>②金融リテラシーや金融知識を有する職員の育成（府市）</a:t>
            </a: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・事業連携協定先・近畿財務局等による府市職員向け研修・勉強会の実施</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23" name="正方形/長方形 22">
            <a:extLst>
              <a:ext uri="{FF2B5EF4-FFF2-40B4-BE49-F238E27FC236}">
                <a16:creationId xmlns:a16="http://schemas.microsoft.com/office/drawing/2014/main" id="{C6C1E661-403C-4887-8438-A88AA8C6F848}"/>
              </a:ext>
            </a:extLst>
          </p:cNvPr>
          <p:cNvSpPr/>
          <p:nvPr/>
        </p:nvSpPr>
        <p:spPr>
          <a:xfrm>
            <a:off x="535025" y="6041381"/>
            <a:ext cx="11350372" cy="822822"/>
          </a:xfrm>
          <a:prstGeom prst="rect">
            <a:avLst/>
          </a:prstGeom>
          <a:ln w="57150"/>
        </p:spPr>
        <p:style>
          <a:lnRef idx="2">
            <a:schemeClr val="accent4"/>
          </a:lnRef>
          <a:fillRef idx="1">
            <a:schemeClr val="lt1"/>
          </a:fillRef>
          <a:effectRef idx="0">
            <a:schemeClr val="accent4"/>
          </a:effectRef>
          <a:fontRef idx="minor">
            <a:schemeClr val="dk1"/>
          </a:fontRef>
        </p:style>
        <p:txBody>
          <a:bodyPr lIns="36000" tIns="36000" rIns="36000" bIns="0" numCol="2" rtlCol="0" anchor="t" anchorCtr="0"/>
          <a:lstStyle/>
          <a:p>
            <a:pPr>
              <a:lnSpc>
                <a:spcPts val="1500"/>
              </a:lnSpc>
              <a:spcBef>
                <a:spcPts val="600"/>
              </a:spcBef>
            </a:pPr>
            <a:endParaRPr lang="en-US" altLang="ja-JP" sz="1600" b="1"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89CEFDCC-C343-42E2-9FDB-F937076D80E7}"/>
              </a:ext>
            </a:extLst>
          </p:cNvPr>
          <p:cNvSpPr txBox="1"/>
          <p:nvPr/>
        </p:nvSpPr>
        <p:spPr>
          <a:xfrm>
            <a:off x="497989" y="6084121"/>
            <a:ext cx="11158985" cy="1467068"/>
          </a:xfrm>
          <a:prstGeom prst="rect">
            <a:avLst/>
          </a:prstGeom>
          <a:noFill/>
        </p:spPr>
        <p:txBody>
          <a:bodyPr wrap="square" rtlCol="0">
            <a:spAutoFit/>
          </a:bodyPr>
          <a:lstStyle/>
          <a:p>
            <a:pPr>
              <a:lnSpc>
                <a:spcPts val="1300"/>
              </a:lnSpc>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zh-TW"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第一期活動期</a:t>
            </a: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の仕上げに向けた</a:t>
            </a:r>
            <a:r>
              <a:rPr lang="ja-JP" altLang="en-US" sz="1600" b="1" dirty="0">
                <a:latin typeface="UD デジタル 教科書体 NK-R" panose="02020400000000000000" pitchFamily="18" charset="-128"/>
                <a:ea typeface="UD デジタル 教科書体 NK-R" panose="02020400000000000000" pitchFamily="18" charset="-128"/>
              </a:rPr>
              <a:t>取組案</a:t>
            </a:r>
            <a:br>
              <a:rPr kumimoji="1" lang="en-US" altLang="ja-JP" sz="16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40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・大阪・関西に</a:t>
            </a:r>
            <a:r>
              <a:rPr lang="ja-JP" altLang="en-US" sz="1400" dirty="0">
                <a:latin typeface="UD デジタル 教科書体 NK-R" panose="02020400000000000000" pitchFamily="18" charset="-128"/>
                <a:ea typeface="UD デジタル 教科書体 NK-R" panose="02020400000000000000" pitchFamily="18" charset="-128"/>
              </a:rPr>
              <a:t>進出済の</a:t>
            </a:r>
            <a:r>
              <a:rPr kumimoji="1" lang="ja-JP" altLang="en-US" sz="140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外国企業に対するインターナショナルスクールのニーズ調査の実施</a:t>
            </a:r>
            <a:endParaRPr kumimoji="1" lang="en-US" altLang="ja-JP" sz="140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a:p>
            <a:pPr>
              <a:lnSpc>
                <a:spcPts val="1300"/>
              </a:lnSpc>
            </a:pPr>
            <a:r>
              <a:rPr kumimoji="1" lang="ja-JP" altLang="en-US" sz="140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・インターナショナルスクールの進出に向けた環境整備</a:t>
            </a:r>
            <a:r>
              <a:rPr kumimoji="1" lang="en-US" altLang="ja-JP" sz="140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40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i="0" u="non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用地情報の提供</a:t>
            </a:r>
            <a:r>
              <a:rPr kumimoji="1" lang="ja-JP" altLang="en-US" sz="140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や設置に関する規制緩和の検討など</a:t>
            </a:r>
            <a:r>
              <a:rPr lang="ja-JP" altLang="en-US" sz="1400" dirty="0">
                <a:latin typeface="UD デジタル 教科書体 NK-R" panose="02020400000000000000" pitchFamily="18" charset="-128"/>
                <a:ea typeface="UD デジタル 教科書体 NK-R" panose="02020400000000000000" pitchFamily="18" charset="-128"/>
              </a:rPr>
              <a:t>スクールの立地に向けた協力</a:t>
            </a:r>
            <a:r>
              <a:rPr kumimoji="1" lang="ja-JP" altLang="en-US" sz="140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40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a:p>
            <a:pPr>
              <a:lnSpc>
                <a:spcPts val="1300"/>
              </a:lnSpc>
            </a:pPr>
            <a:r>
              <a:rPr kumimoji="1" lang="ja-JP" altLang="en-US" sz="140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・海外マスメディア等を活用した海外企業に対する効果的な情報発信の実施</a:t>
            </a:r>
            <a:endParaRPr kumimoji="1" lang="ja-JP" altLang="en-US" sz="1400" dirty="0"/>
          </a:p>
          <a:p>
            <a:br>
              <a:rPr kumimoji="1" lang="en-US" altLang="ja-JP" sz="14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br>
              <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endParaRPr kumimoji="1" lang="ja-JP" altLang="en-US" dirty="0"/>
          </a:p>
        </p:txBody>
      </p:sp>
      <p:sp>
        <p:nvSpPr>
          <p:cNvPr id="4" name="テキスト ボックス 3">
            <a:extLst>
              <a:ext uri="{FF2B5EF4-FFF2-40B4-BE49-F238E27FC236}">
                <a16:creationId xmlns:a16="http://schemas.microsoft.com/office/drawing/2014/main" id="{2B88C9B2-FCD0-40D9-B675-97DE0A8D322B}"/>
              </a:ext>
            </a:extLst>
          </p:cNvPr>
          <p:cNvSpPr txBox="1"/>
          <p:nvPr/>
        </p:nvSpPr>
        <p:spPr>
          <a:xfrm>
            <a:off x="7566753" y="6891599"/>
            <a:ext cx="4475501" cy="615553"/>
          </a:xfrm>
          <a:prstGeom prst="rect">
            <a:avLst/>
          </a:prstGeom>
          <a:noFill/>
        </p:spPr>
        <p:txBody>
          <a:bodyPr wrap="square" rtlCol="0">
            <a:spAutoFit/>
          </a:bodyPr>
          <a:lstStyle/>
          <a:p>
            <a:br>
              <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endParaRPr kumimoji="1" lang="ja-JP" altLang="en-US" dirty="0"/>
          </a:p>
        </p:txBody>
      </p:sp>
      <p:grpSp>
        <p:nvGrpSpPr>
          <p:cNvPr id="26" name="グループ化 25">
            <a:extLst>
              <a:ext uri="{FF2B5EF4-FFF2-40B4-BE49-F238E27FC236}">
                <a16:creationId xmlns:a16="http://schemas.microsoft.com/office/drawing/2014/main" id="{53E35584-6E2F-4CEA-A818-11FBCD9E8BD6}"/>
              </a:ext>
            </a:extLst>
          </p:cNvPr>
          <p:cNvGrpSpPr/>
          <p:nvPr/>
        </p:nvGrpSpPr>
        <p:grpSpPr>
          <a:xfrm>
            <a:off x="-41684" y="1557984"/>
            <a:ext cx="400110" cy="3062505"/>
            <a:chOff x="-41684" y="1557984"/>
            <a:chExt cx="400110" cy="3062505"/>
          </a:xfrm>
        </p:grpSpPr>
        <p:sp>
          <p:nvSpPr>
            <p:cNvPr id="32" name="四角形: 角を丸くする 31">
              <a:extLst>
                <a:ext uri="{FF2B5EF4-FFF2-40B4-BE49-F238E27FC236}">
                  <a16:creationId xmlns:a16="http://schemas.microsoft.com/office/drawing/2014/main" id="{9061E5F7-FDA2-4ED5-8611-5020C49708C1}"/>
                </a:ext>
              </a:extLst>
            </p:cNvPr>
            <p:cNvSpPr/>
            <p:nvPr/>
          </p:nvSpPr>
          <p:spPr>
            <a:xfrm>
              <a:off x="30598" y="1557984"/>
              <a:ext cx="260411" cy="306250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dist"/>
              <a:endParaRPr kumimoji="1" lang="ja-JP" altLang="en-US" sz="1400" dirty="0"/>
            </a:p>
          </p:txBody>
        </p:sp>
        <p:sp>
          <p:nvSpPr>
            <p:cNvPr id="33" name="テキスト ボックス 32">
              <a:extLst>
                <a:ext uri="{FF2B5EF4-FFF2-40B4-BE49-F238E27FC236}">
                  <a16:creationId xmlns:a16="http://schemas.microsoft.com/office/drawing/2014/main" id="{0971F0AD-4C6F-4F1E-9C0F-55C70802B044}"/>
                </a:ext>
              </a:extLst>
            </p:cNvPr>
            <p:cNvSpPr txBox="1"/>
            <p:nvPr/>
          </p:nvSpPr>
          <p:spPr>
            <a:xfrm>
              <a:off x="-41684" y="2029836"/>
              <a:ext cx="400110" cy="2097961"/>
            </a:xfrm>
            <a:prstGeom prst="rect">
              <a:avLst/>
            </a:prstGeom>
            <a:noFill/>
          </p:spPr>
          <p:txBody>
            <a:bodyPr vert="eaVert" wrap="square" rtlCol="0">
              <a:spAutoFit/>
            </a:bodyPr>
            <a:lstStyle/>
            <a:p>
              <a:pPr algn="dist"/>
              <a:r>
                <a:rPr kumimoji="1" lang="ja-JP" altLang="en-US" sz="1400" dirty="0">
                  <a:solidFill>
                    <a:schemeClr val="bg1"/>
                  </a:solidFill>
                  <a:latin typeface="Meiryo UI" panose="020B0604030504040204" pitchFamily="50" charset="-128"/>
                  <a:ea typeface="Meiryo UI" panose="020B0604030504040204" pitchFamily="50" charset="-128"/>
                </a:rPr>
                <a:t>主な</a:t>
              </a:r>
              <a:r>
                <a:rPr lang="ja-JP" altLang="en-US" sz="1400" dirty="0">
                  <a:solidFill>
                    <a:schemeClr val="bg1"/>
                  </a:solidFill>
                  <a:latin typeface="Meiryo UI" panose="020B0604030504040204" pitchFamily="50" charset="-128"/>
                  <a:ea typeface="Meiryo UI" panose="020B0604030504040204" pitchFamily="50" charset="-128"/>
                </a:rPr>
                <a:t>取組</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09775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B8452B8B-3E55-4874-84DC-CE563100D612}"/>
              </a:ext>
            </a:extLst>
          </p:cNvPr>
          <p:cNvSpPr txBox="1"/>
          <p:nvPr/>
        </p:nvSpPr>
        <p:spPr>
          <a:xfrm>
            <a:off x="0" y="1"/>
            <a:ext cx="12192000" cy="461665"/>
          </a:xfrm>
          <a:prstGeom prst="rect">
            <a:avLst/>
          </a:prstGeom>
          <a:solidFill>
            <a:schemeClr val="accent1">
              <a:lumMod val="50000"/>
            </a:schemeClr>
          </a:solidFill>
        </p:spPr>
        <p:txBody>
          <a:bodyPr wrap="square" rtlCol="0">
            <a:spAutoFit/>
          </a:bodyPr>
          <a:lstStyle/>
          <a:p>
            <a:pPr algn="ctr">
              <a:spcBef>
                <a:spcPts val="600"/>
              </a:spcBef>
              <a:spcAft>
                <a:spcPts val="600"/>
              </a:spcAft>
            </a:pPr>
            <a:r>
              <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rPr>
              <a:t>6. </a:t>
            </a:r>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戦略目標の進捗状況</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2" name="スライド番号プレースホルダー 1">
            <a:extLst>
              <a:ext uri="{FF2B5EF4-FFF2-40B4-BE49-F238E27FC236}">
                <a16:creationId xmlns:a16="http://schemas.microsoft.com/office/drawing/2014/main" id="{85893F98-F9AC-4168-815F-86FF90705764}"/>
              </a:ext>
            </a:extLst>
          </p:cNvPr>
          <p:cNvSpPr txBox="1">
            <a:spLocks/>
          </p:cNvSpPr>
          <p:nvPr/>
        </p:nvSpPr>
        <p:spPr>
          <a:xfrm>
            <a:off x="9434849" y="648878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15</a:t>
            </a:fld>
            <a:endParaRPr lang="ja-JP" altLang="en-US" dirty="0">
              <a:solidFill>
                <a:prstClr val="black">
                  <a:tint val="75000"/>
                </a:prstClr>
              </a:solidFill>
              <a:latin typeface="游ゴシック" panose="020F0502020204030204"/>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B76F8466-8C1B-4B90-8550-9418E6BDF13C}"/>
              </a:ext>
            </a:extLst>
          </p:cNvPr>
          <p:cNvSpPr txBox="1"/>
          <p:nvPr/>
        </p:nvSpPr>
        <p:spPr>
          <a:xfrm>
            <a:off x="0" y="643949"/>
            <a:ext cx="12192000" cy="584775"/>
          </a:xfrm>
          <a:prstGeom prst="rect">
            <a:avLst/>
          </a:prstGeom>
          <a:noFill/>
        </p:spPr>
        <p:txBody>
          <a:bodyPr wrap="square" rtlCol="0">
            <a:spAutoFit/>
          </a:bodyPr>
          <a:lstStyle/>
          <a:p>
            <a:pPr marL="285750" indent="-285750">
              <a:buFont typeface="Wingdings" panose="05000000000000000000" pitchFamily="2" charset="2"/>
              <a:buChar char="u"/>
            </a:pPr>
            <a:r>
              <a:rPr lang="ja-JP" altLang="en-US" sz="1600" b="1" dirty="0">
                <a:latin typeface="UD デジタル 教科書体 NK-R" panose="02020400000000000000" pitchFamily="18" charset="-128"/>
                <a:ea typeface="UD デジタル 教科書体 NK-R" panose="02020400000000000000" pitchFamily="18" charset="-128"/>
              </a:rPr>
              <a:t>ターゲットを絞ったプロモーション活動等を通じて、本年度新たに</a:t>
            </a:r>
            <a:r>
              <a:rPr lang="en-US" altLang="ja-JP" sz="1600" b="1" dirty="0">
                <a:latin typeface="UD デジタル 教科書体 NK-R" panose="02020400000000000000" pitchFamily="18" charset="-128"/>
                <a:ea typeface="UD デジタル 教科書体 NK-R" panose="02020400000000000000" pitchFamily="18" charset="-128"/>
              </a:rPr>
              <a:t>11</a:t>
            </a:r>
            <a:r>
              <a:rPr lang="ja-JP" altLang="en-US" sz="1600" b="1" dirty="0">
                <a:latin typeface="UD デジタル 教科書体 NK-R" panose="02020400000000000000" pitchFamily="18" charset="-128"/>
                <a:ea typeface="UD デジタル 教科書体 NK-R" panose="02020400000000000000" pitchFamily="18" charset="-128"/>
              </a:rPr>
              <a:t>社が進出。さらに、複数のフィンテック企業や資産運用会社等が大阪への進出意向を示しており、進出に向けてビジネス支援等を実施中。</a:t>
            </a:r>
          </a:p>
        </p:txBody>
      </p:sp>
      <p:graphicFrame>
        <p:nvGraphicFramePr>
          <p:cNvPr id="8" name="表 7">
            <a:extLst>
              <a:ext uri="{FF2B5EF4-FFF2-40B4-BE49-F238E27FC236}">
                <a16:creationId xmlns:a16="http://schemas.microsoft.com/office/drawing/2014/main" id="{46D48DF7-02E8-4B4D-A60E-17118A8289D5}"/>
              </a:ext>
            </a:extLst>
          </p:cNvPr>
          <p:cNvGraphicFramePr>
            <a:graphicFrameLocks noGrp="1"/>
          </p:cNvGraphicFramePr>
          <p:nvPr>
            <p:extLst>
              <p:ext uri="{D42A27DB-BD31-4B8C-83A1-F6EECF244321}">
                <p14:modId xmlns:p14="http://schemas.microsoft.com/office/powerpoint/2010/main" val="190351604"/>
              </p:ext>
            </p:extLst>
          </p:nvPr>
        </p:nvGraphicFramePr>
        <p:xfrm>
          <a:off x="123716" y="1727214"/>
          <a:ext cx="11944568" cy="4349362"/>
        </p:xfrm>
        <a:graphic>
          <a:graphicData uri="http://schemas.openxmlformats.org/drawingml/2006/table">
            <a:tbl>
              <a:tblPr firstRow="1" bandRow="1">
                <a:tableStyleId>{5C22544A-7EE6-4342-B048-85BDC9FD1C3A}</a:tableStyleId>
              </a:tblPr>
              <a:tblGrid>
                <a:gridCol w="3419013">
                  <a:extLst>
                    <a:ext uri="{9D8B030D-6E8A-4147-A177-3AD203B41FA5}">
                      <a16:colId xmlns:a16="http://schemas.microsoft.com/office/drawing/2014/main" val="3650492976"/>
                    </a:ext>
                  </a:extLst>
                </a:gridCol>
                <a:gridCol w="3791609">
                  <a:extLst>
                    <a:ext uri="{9D8B030D-6E8A-4147-A177-3AD203B41FA5}">
                      <a16:colId xmlns:a16="http://schemas.microsoft.com/office/drawing/2014/main" val="501323711"/>
                    </a:ext>
                  </a:extLst>
                </a:gridCol>
                <a:gridCol w="4733946">
                  <a:extLst>
                    <a:ext uri="{9D8B030D-6E8A-4147-A177-3AD203B41FA5}">
                      <a16:colId xmlns:a16="http://schemas.microsoft.com/office/drawing/2014/main" val="3665278096"/>
                    </a:ext>
                  </a:extLst>
                </a:gridCol>
              </a:tblGrid>
              <a:tr h="421096">
                <a:tc>
                  <a:txBody>
                    <a:bodyPr/>
                    <a:lstStyle/>
                    <a:p>
                      <a:pPr marL="567055" indent="-567055" algn="ctr">
                        <a:spcAft>
                          <a:spcPts val="0"/>
                        </a:spcAft>
                      </a:pPr>
                      <a:r>
                        <a:rPr lang="ja-JP" sz="1800" b="1" kern="100" dirty="0">
                          <a:solidFill>
                            <a:schemeClr val="bg1"/>
                          </a:solidFill>
                          <a:effectLst/>
                          <a:latin typeface="UD デジタル 教科書体 NK-R" panose="02020400000000000000" pitchFamily="18" charset="-128"/>
                          <a:ea typeface="UD デジタル 教科書体 NK-R" panose="02020400000000000000" pitchFamily="18" charset="-128"/>
                        </a:rPr>
                        <a:t>指標</a:t>
                      </a:r>
                      <a:endParaRPr lang="ja-JP" sz="1800" b="1" kern="100" dirty="0">
                        <a:solidFill>
                          <a:schemeClr val="bg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spcAft>
                          <a:spcPts val="0"/>
                        </a:spcAft>
                      </a:pPr>
                      <a:r>
                        <a:rPr lang="ja-JP" sz="1800" b="1" kern="100" dirty="0">
                          <a:solidFill>
                            <a:schemeClr val="bg1"/>
                          </a:solidFill>
                          <a:effectLst/>
                          <a:latin typeface="UD デジタル 教科書体 NK-R" panose="02020400000000000000" pitchFamily="18" charset="-128"/>
                          <a:ea typeface="UD デジタル 教科書体 NK-R" panose="02020400000000000000" pitchFamily="18" charset="-128"/>
                        </a:rPr>
                        <a:t>目標</a:t>
                      </a:r>
                      <a:endParaRPr lang="ja-JP" sz="1800" b="1" kern="100" dirty="0">
                        <a:solidFill>
                          <a:schemeClr val="bg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spcAft>
                          <a:spcPts val="0"/>
                        </a:spcAft>
                      </a:pPr>
                      <a:r>
                        <a:rPr lang="ja-JP" altLang="en-US" sz="1800" b="1" kern="100" dirty="0">
                          <a:solidFill>
                            <a:schemeClr val="bg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進捗</a:t>
                      </a:r>
                      <a:endParaRPr lang="ja-JP" sz="1800" b="1" kern="100" dirty="0">
                        <a:solidFill>
                          <a:schemeClr val="bg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66361708"/>
                  </a:ext>
                </a:extLst>
              </a:tr>
              <a:tr h="1518717">
                <a:tc>
                  <a:txBody>
                    <a:bodyPr/>
                    <a:lstStyle/>
                    <a:p>
                      <a:pPr algn="l">
                        <a:spcAft>
                          <a:spcPts val="0"/>
                        </a:spcAft>
                      </a:pPr>
                      <a:r>
                        <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アウトプット</a:t>
                      </a:r>
                      <a:r>
                        <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目標】</a:t>
                      </a:r>
                    </a:p>
                    <a:p>
                      <a:pPr algn="l">
                        <a:spcAft>
                          <a:spcPts val="0"/>
                        </a:spcAft>
                      </a:pPr>
                      <a:r>
                        <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国際金融</a:t>
                      </a:r>
                      <a:r>
                        <a:rPr lang="ja-JP" altLang="en-US"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ワンストップサポートセンター</a:t>
                      </a:r>
                      <a:r>
                        <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大阪の相談件数</a:t>
                      </a:r>
                      <a:endPar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alt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rPr>
                        <a:t>2025</a:t>
                      </a:r>
                      <a:r>
                        <a:rPr 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rPr>
                        <a:t>年度までに</a:t>
                      </a:r>
                    </a:p>
                    <a:p>
                      <a:pPr algn="l">
                        <a:spcAft>
                          <a:spcPts val="0"/>
                        </a:spcAft>
                      </a:pPr>
                      <a:r>
                        <a:rPr 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rPr>
                        <a:t>100</a:t>
                      </a:r>
                      <a:r>
                        <a:rPr 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rPr>
                        <a:t>社／年平均達成</a:t>
                      </a:r>
                      <a:endParaRPr 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2024</a:t>
                      </a:r>
                      <a:r>
                        <a:rPr lang="ja-JP" alt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年度</a:t>
                      </a:r>
                      <a:r>
                        <a:rPr lang="en-US" alt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３月</a:t>
                      </a:r>
                      <a:r>
                        <a:rPr lang="en-US" alt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a:t>
                      </a:r>
                      <a:r>
                        <a:rPr lang="ja-JP" alt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６日時点</a:t>
                      </a:r>
                      <a:r>
                        <a:rPr lang="en-US" alt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１０２社</a:t>
                      </a:r>
                      <a:r>
                        <a:rPr lang="ja-JP" altLang="en-US" sz="10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（２０２３年度</a:t>
                      </a:r>
                      <a:r>
                        <a:rPr lang="en-US" altLang="ja-JP" sz="10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91</a:t>
                      </a:r>
                      <a:r>
                        <a:rPr lang="ja-JP" altLang="en-US" sz="10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社）</a:t>
                      </a:r>
                      <a:endParaRPr lang="en-US" alt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spcAft>
                          <a:spcPts val="0"/>
                        </a:spcAft>
                      </a:pPr>
                      <a:r>
                        <a:rPr lang="en-US" altLang="ja-JP" sz="1100" u="sng"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100" u="sng"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相談件数約</a:t>
                      </a:r>
                      <a:r>
                        <a:rPr lang="en-US" altLang="ja-JP" sz="1100" u="sng"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200</a:t>
                      </a:r>
                      <a:r>
                        <a:rPr lang="ja-JP" altLang="en-US" sz="1100" u="sng"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件。うち、インセンティブ約</a:t>
                      </a:r>
                      <a:r>
                        <a:rPr lang="en-US" altLang="ja-JP" sz="1100" u="sng"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160</a:t>
                      </a:r>
                      <a:r>
                        <a:rPr lang="ja-JP" altLang="en-US" sz="1100" u="sng"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件、国際金融都市</a:t>
                      </a:r>
                      <a:r>
                        <a:rPr lang="en-US" altLang="ja-JP" sz="1100" u="sng"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OSAKA</a:t>
                      </a:r>
                      <a:r>
                        <a:rPr lang="ja-JP" altLang="en-US" sz="1100" u="sng"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の事業やサポート内容約</a:t>
                      </a:r>
                      <a:r>
                        <a:rPr lang="en-US" altLang="ja-JP" sz="1100" u="sng"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140</a:t>
                      </a:r>
                      <a:r>
                        <a:rPr lang="ja-JP" altLang="en-US" sz="1100" u="sng"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件、ビジネスマッチング約</a:t>
                      </a:r>
                      <a:r>
                        <a:rPr lang="en-US" altLang="ja-JP" sz="1100" u="sng"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90</a:t>
                      </a:r>
                      <a:r>
                        <a:rPr lang="ja-JP" altLang="en-US" sz="1100" u="sng"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件（重複あり）。</a:t>
                      </a:r>
                      <a:r>
                        <a:rPr lang="en-US" altLang="ja-JP" sz="1100" u="sng"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algn="l">
                        <a:spcAft>
                          <a:spcPts val="0"/>
                        </a:spcAft>
                      </a:pPr>
                      <a:r>
                        <a:rPr lang="ja-JP" altLang="en-US" sz="11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進出確度が高い企業では、ライセンスや登記、人材採用、オフィス等具体的な内容に関する相談が寄せられている。</a:t>
                      </a:r>
                      <a:endParaRPr lang="en-US" altLang="ja-JP" sz="11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2633204"/>
                  </a:ext>
                </a:extLst>
              </a:tr>
              <a:tr h="950502">
                <a:tc>
                  <a:txBody>
                    <a:bodyPr/>
                    <a:lstStyle/>
                    <a:p>
                      <a:pPr algn="l">
                        <a:spcAft>
                          <a:spcPts val="0"/>
                        </a:spcAft>
                      </a:pPr>
                      <a:r>
                        <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アウトカム</a:t>
                      </a:r>
                      <a:r>
                        <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目標</a:t>
                      </a:r>
                      <a:r>
                        <a:rPr lang="en-US" alt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0</a:t>
                      </a:r>
                      <a:r>
                        <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１】</a:t>
                      </a:r>
                    </a:p>
                    <a:p>
                      <a:pPr algn="l">
                        <a:spcAft>
                          <a:spcPts val="0"/>
                        </a:spcAft>
                      </a:pPr>
                      <a:r>
                        <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金融系外国企業・投資家等の誘致数</a:t>
                      </a:r>
                      <a:endPar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rPr>
                        <a:t>2025</a:t>
                      </a:r>
                      <a:r>
                        <a:rPr 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rPr>
                        <a:t>年度までに</a:t>
                      </a:r>
                      <a:endParaRPr lang="en-US" alt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l">
                        <a:spcAft>
                          <a:spcPts val="0"/>
                        </a:spcAft>
                      </a:pPr>
                      <a:r>
                        <a:rPr kumimoji="1" lang="en-US" sz="16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30</a:t>
                      </a:r>
                      <a:r>
                        <a:rPr 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rPr>
                        <a:t>社誘致</a:t>
                      </a:r>
                      <a:endParaRPr 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ja-JP" altLang="en-US" sz="1600" u="none"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a:t>
                      </a:r>
                      <a:r>
                        <a:rPr lang="en-US" altLang="ja-JP" sz="1600" u="none"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4</a:t>
                      </a:r>
                      <a:r>
                        <a:rPr lang="ja-JP" alt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社</a:t>
                      </a:r>
                      <a:r>
                        <a:rPr lang="en-US" alt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a:t>
                      </a:r>
                      <a:r>
                        <a:rPr lang="ja-JP" alt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月</a:t>
                      </a:r>
                      <a:r>
                        <a:rPr lang="en-US" alt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26</a:t>
                      </a:r>
                      <a:r>
                        <a:rPr lang="ja-JP" alt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日時点</a:t>
                      </a:r>
                      <a:r>
                        <a:rPr lang="en-US" alt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2941184"/>
                  </a:ext>
                </a:extLst>
              </a:tr>
              <a:tr h="1459047">
                <a:tc>
                  <a:txBody>
                    <a:bodyPr/>
                    <a:lstStyle/>
                    <a:p>
                      <a:pPr algn="l">
                        <a:spcAft>
                          <a:spcPts val="0"/>
                        </a:spcAft>
                      </a:pPr>
                      <a:r>
                        <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アウトカム</a:t>
                      </a:r>
                      <a:r>
                        <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目標</a:t>
                      </a:r>
                      <a:r>
                        <a:rPr lang="ja-JP" altLang="en-US"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０</a:t>
                      </a:r>
                      <a:r>
                        <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２】</a:t>
                      </a:r>
                    </a:p>
                    <a:p>
                      <a:pPr algn="l">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rPr>
                        <a:t>ユニコーン</a:t>
                      </a:r>
                      <a:r>
                        <a:rPr lang="ja-JP" altLang="en-US"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スタートアップ</a:t>
                      </a:r>
                      <a:r>
                        <a:rPr lang="ja-JP" altLang="en-US"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大学発</a:t>
                      </a:r>
                      <a:endParaRPr lang="en-US" alt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l">
                        <a:spcAft>
                          <a:spcPts val="0"/>
                        </a:spcAft>
                      </a:pPr>
                      <a:r>
                        <a:rPr lang="ja-JP" altLang="en-US"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ベンチャー</a:t>
                      </a:r>
                      <a:r>
                        <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創出数</a:t>
                      </a:r>
                      <a:endPar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rPr>
                        <a:t>2024</a:t>
                      </a:r>
                      <a:r>
                        <a:rPr 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rPr>
                        <a:t>年度までに</a:t>
                      </a:r>
                    </a:p>
                    <a:p>
                      <a:pPr algn="l">
                        <a:spcAft>
                          <a:spcPts val="0"/>
                        </a:spcAft>
                      </a:pPr>
                      <a:r>
                        <a:rPr lang="ja-JP" alt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rPr>
                        <a:t>ユニコーン</a:t>
                      </a:r>
                      <a:r>
                        <a:rPr 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rPr>
                        <a:t>3</a:t>
                      </a:r>
                      <a:r>
                        <a:rPr 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rPr>
                        <a:t>社、</a:t>
                      </a:r>
                      <a:endParaRPr lang="en-US" alt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l">
                        <a:spcAft>
                          <a:spcPts val="0"/>
                        </a:spcAft>
                      </a:pPr>
                      <a:r>
                        <a:rPr lang="ja-JP" alt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スタートアップ</a:t>
                      </a:r>
                      <a:r>
                        <a:rPr 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rPr>
                        <a:t>300</a:t>
                      </a:r>
                      <a:r>
                        <a:rPr 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rPr>
                        <a:t>社（うち大学発</a:t>
                      </a:r>
                      <a:r>
                        <a:rPr 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rPr>
                        <a:t>100</a:t>
                      </a:r>
                      <a:r>
                        <a:rPr 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rPr>
                        <a:t>社）</a:t>
                      </a:r>
                      <a:r>
                        <a:rPr lang="ja-JP" alt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rPr>
                        <a:t>創出</a:t>
                      </a:r>
                      <a:endParaRPr 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ja-JP" alt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スタートアップ</a:t>
                      </a:r>
                      <a:r>
                        <a:rPr lang="en-US" alt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465</a:t>
                      </a:r>
                      <a:r>
                        <a:rPr lang="ja-JP" alt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社（うち大学発</a:t>
                      </a:r>
                      <a:r>
                        <a:rPr lang="en-US" alt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128</a:t>
                      </a:r>
                      <a:r>
                        <a:rPr lang="ja-JP" alt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社）</a:t>
                      </a:r>
                      <a:endParaRPr lang="en-US" alt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spcAft>
                          <a:spcPts val="0"/>
                        </a:spcAft>
                      </a:pPr>
                      <a:r>
                        <a:rPr lang="en-US" alt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【2024</a:t>
                      </a:r>
                      <a:r>
                        <a:rPr lang="ja-JP" alt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年３月時点</a:t>
                      </a:r>
                      <a:r>
                        <a:rPr lang="en-US" alt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algn="l">
                        <a:spcAft>
                          <a:spcPts val="0"/>
                        </a:spcAft>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「スタートアップ創出件数</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300</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社」の進捗状況は、大阪産業局の調査により算出。 </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algn="l">
                        <a:spcAft>
                          <a:spcPts val="0"/>
                        </a:spcAft>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「大学発スタートアップ輩出件数</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100</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社」の進捗状況は、経済産業省「産業技術調査（大学発ベンチャー実態等調査）」をもとに算出。</a:t>
                      </a:r>
                      <a:endParaRPr lang="en-US" altLang="ja-JP" sz="11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4769635"/>
                  </a:ext>
                </a:extLst>
              </a:tr>
            </a:tbl>
          </a:graphicData>
        </a:graphic>
      </p:graphicFrame>
    </p:spTree>
    <p:extLst>
      <p:ext uri="{BB962C8B-B14F-4D97-AF65-F5344CB8AC3E}">
        <p14:creationId xmlns:p14="http://schemas.microsoft.com/office/powerpoint/2010/main" val="3946457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1">
            <a:extLst>
              <a:ext uri="{FF2B5EF4-FFF2-40B4-BE49-F238E27FC236}">
                <a16:creationId xmlns:a16="http://schemas.microsoft.com/office/drawing/2014/main" id="{85893F98-F9AC-4168-815F-86FF90705764}"/>
              </a:ext>
            </a:extLst>
          </p:cNvPr>
          <p:cNvSpPr txBox="1">
            <a:spLocks/>
          </p:cNvSpPr>
          <p:nvPr/>
        </p:nvSpPr>
        <p:spPr>
          <a:xfrm>
            <a:off x="9434849" y="648878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dirty="0">
              <a:solidFill>
                <a:prstClr val="black">
                  <a:tint val="75000"/>
                </a:prstClr>
              </a:solidFill>
              <a:latin typeface="游ゴシック" panose="020F0502020204030204"/>
              <a:ea typeface="游ゴシック" panose="020B0400000000000000" pitchFamily="50" charset="-128"/>
            </a:endParaRPr>
          </a:p>
        </p:txBody>
      </p:sp>
      <p:pic>
        <p:nvPicPr>
          <p:cNvPr id="11" name="Picture 2">
            <a:extLst>
              <a:ext uri="{FF2B5EF4-FFF2-40B4-BE49-F238E27FC236}">
                <a16:creationId xmlns:a16="http://schemas.microsoft.com/office/drawing/2014/main" id="{DEADBE25-E6D7-4379-8FE6-56894AAB890A}"/>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b="37324"/>
          <a:stretch/>
        </p:blipFill>
        <p:spPr bwMode="auto">
          <a:xfrm>
            <a:off x="593560" y="1652928"/>
            <a:ext cx="2945873" cy="575429"/>
          </a:xfrm>
          <a:prstGeom prst="rect">
            <a:avLst/>
          </a:prstGeom>
          <a:solidFill>
            <a:schemeClr val="accent6">
              <a:lumMod val="20000"/>
              <a:lumOff val="80000"/>
            </a:schemeClr>
          </a:solidFill>
        </p:spPr>
      </p:pic>
      <p:pic>
        <p:nvPicPr>
          <p:cNvPr id="14" name="Picture 4" descr="LayerX_logo">
            <a:extLst>
              <a:ext uri="{FF2B5EF4-FFF2-40B4-BE49-F238E27FC236}">
                <a16:creationId xmlns:a16="http://schemas.microsoft.com/office/drawing/2014/main" id="{FE9A0A3D-4C90-45E6-8335-74FDD3B7CFB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07393" y="1785276"/>
            <a:ext cx="2265552" cy="806313"/>
          </a:xfrm>
          <a:prstGeom prst="rect">
            <a:avLst/>
          </a:prstGeom>
          <a:solidFill>
            <a:schemeClr val="accent6">
              <a:lumMod val="20000"/>
              <a:lumOff val="80000"/>
            </a:schemeClr>
          </a:solidFill>
        </p:spPr>
      </p:pic>
      <p:pic>
        <p:nvPicPr>
          <p:cNvPr id="15" name="Picture 6">
            <a:extLst>
              <a:ext uri="{FF2B5EF4-FFF2-40B4-BE49-F238E27FC236}">
                <a16:creationId xmlns:a16="http://schemas.microsoft.com/office/drawing/2014/main" id="{2E914C5F-6258-45B9-9FE5-A90AC5F815D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42649" y="2630179"/>
            <a:ext cx="1942069" cy="1156558"/>
          </a:xfrm>
          <a:prstGeom prst="rect">
            <a:avLst/>
          </a:prstGeom>
          <a:solidFill>
            <a:schemeClr val="accent6">
              <a:lumMod val="20000"/>
              <a:lumOff val="80000"/>
            </a:schemeClr>
          </a:solidFill>
        </p:spPr>
      </p:pic>
      <p:pic>
        <p:nvPicPr>
          <p:cNvPr id="16" name="Picture 8">
            <a:extLst>
              <a:ext uri="{FF2B5EF4-FFF2-40B4-BE49-F238E27FC236}">
                <a16:creationId xmlns:a16="http://schemas.microsoft.com/office/drawing/2014/main" id="{DFFAC9B6-57C9-44D7-838B-69A570D7E78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0926" y="2529187"/>
            <a:ext cx="3365492" cy="389166"/>
          </a:xfrm>
          <a:prstGeom prst="rect">
            <a:avLst/>
          </a:prstGeom>
          <a:solidFill>
            <a:schemeClr val="accent6">
              <a:lumMod val="20000"/>
              <a:lumOff val="80000"/>
            </a:schemeClr>
          </a:solidFill>
        </p:spPr>
      </p:pic>
      <p:pic>
        <p:nvPicPr>
          <p:cNvPr id="17" name="Picture 10" descr="odx.logo">
            <a:extLst>
              <a:ext uri="{FF2B5EF4-FFF2-40B4-BE49-F238E27FC236}">
                <a16:creationId xmlns:a16="http://schemas.microsoft.com/office/drawing/2014/main" id="{61BA3AA7-49E3-4A57-A513-16ACEAE655B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39076" y="3129743"/>
            <a:ext cx="1928511" cy="702922"/>
          </a:xfrm>
          <a:prstGeom prst="rect">
            <a:avLst/>
          </a:prstGeom>
          <a:solidFill>
            <a:schemeClr val="accent6">
              <a:lumMod val="20000"/>
              <a:lumOff val="80000"/>
            </a:schemeClr>
          </a:solidFill>
        </p:spPr>
      </p:pic>
      <p:pic>
        <p:nvPicPr>
          <p:cNvPr id="18" name="Picture 12" descr="fintechlogo">
            <a:extLst>
              <a:ext uri="{FF2B5EF4-FFF2-40B4-BE49-F238E27FC236}">
                <a16:creationId xmlns:a16="http://schemas.microsoft.com/office/drawing/2014/main" id="{24C9FD04-55FD-4855-9AD8-64F11A06EBDC}"/>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593528" y="1913324"/>
            <a:ext cx="1915394" cy="526050"/>
          </a:xfrm>
          <a:prstGeom prst="rect">
            <a:avLst/>
          </a:prstGeom>
          <a:solidFill>
            <a:schemeClr val="accent6">
              <a:lumMod val="20000"/>
              <a:lumOff val="80000"/>
            </a:schemeClr>
          </a:solidFill>
        </p:spPr>
      </p:pic>
      <p:pic>
        <p:nvPicPr>
          <p:cNvPr id="19" name="Picture 14" descr="SOURCING BROTHERS">
            <a:extLst>
              <a:ext uri="{FF2B5EF4-FFF2-40B4-BE49-F238E27FC236}">
                <a16:creationId xmlns:a16="http://schemas.microsoft.com/office/drawing/2014/main" id="{A2217313-2038-4D7A-8F74-7C8A5D71221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345661" y="2704769"/>
            <a:ext cx="2396611" cy="209510"/>
          </a:xfrm>
          <a:prstGeom prst="rect">
            <a:avLst/>
          </a:prstGeom>
          <a:solidFill>
            <a:schemeClr val="accent6">
              <a:lumMod val="20000"/>
              <a:lumOff val="80000"/>
            </a:schemeClr>
          </a:solidFill>
        </p:spPr>
      </p:pic>
      <p:pic>
        <p:nvPicPr>
          <p:cNvPr id="20" name="図 19">
            <a:extLst>
              <a:ext uri="{FF2B5EF4-FFF2-40B4-BE49-F238E27FC236}">
                <a16:creationId xmlns:a16="http://schemas.microsoft.com/office/drawing/2014/main" id="{CCF088DC-53AC-4F72-AD55-8C9C61EC3BC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593528" y="3253112"/>
            <a:ext cx="1703049" cy="390841"/>
          </a:xfrm>
          <a:prstGeom prst="rect">
            <a:avLst/>
          </a:prstGeom>
        </p:spPr>
      </p:pic>
      <p:pic>
        <p:nvPicPr>
          <p:cNvPr id="21" name="図 20">
            <a:extLst>
              <a:ext uri="{FF2B5EF4-FFF2-40B4-BE49-F238E27FC236}">
                <a16:creationId xmlns:a16="http://schemas.microsoft.com/office/drawing/2014/main" id="{737EA052-53EA-4B03-9903-764DC613C05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631141" y="1718726"/>
            <a:ext cx="2427015" cy="919261"/>
          </a:xfrm>
          <a:prstGeom prst="rect">
            <a:avLst/>
          </a:prstGeom>
        </p:spPr>
      </p:pic>
      <p:pic>
        <p:nvPicPr>
          <p:cNvPr id="22" name="Picture 2" descr="theseed">
            <a:extLst>
              <a:ext uri="{FF2B5EF4-FFF2-40B4-BE49-F238E27FC236}">
                <a16:creationId xmlns:a16="http://schemas.microsoft.com/office/drawing/2014/main" id="{306FC289-D2F3-4236-A56E-C3E33BDBCE5A}"/>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22803" y="4109385"/>
            <a:ext cx="3573511" cy="464557"/>
          </a:xfrm>
          <a:prstGeom prst="rect">
            <a:avLst/>
          </a:prstGeom>
          <a:noFill/>
          <a:extLst>
            <a:ext uri="{909E8E84-426E-40DD-AFC4-6F175D3DCCD1}">
              <a14:hiddenFill xmlns:a14="http://schemas.microsoft.com/office/drawing/2010/main">
                <a:solidFill>
                  <a:srgbClr val="FFFFFF"/>
                </a:solidFill>
              </a14:hiddenFill>
            </a:ext>
          </a:extLst>
        </p:spPr>
      </p:pic>
      <p:sp>
        <p:nvSpPr>
          <p:cNvPr id="23" name="四角形: 角を丸くする 22">
            <a:extLst>
              <a:ext uri="{FF2B5EF4-FFF2-40B4-BE49-F238E27FC236}">
                <a16:creationId xmlns:a16="http://schemas.microsoft.com/office/drawing/2014/main" id="{47BADFBB-096F-4DC6-AD57-6310ABFF7BA0}"/>
              </a:ext>
            </a:extLst>
          </p:cNvPr>
          <p:cNvSpPr/>
          <p:nvPr/>
        </p:nvSpPr>
        <p:spPr>
          <a:xfrm>
            <a:off x="293814" y="1053392"/>
            <a:ext cx="3831491" cy="5710646"/>
          </a:xfrm>
          <a:prstGeom prst="roundRect">
            <a:avLst>
              <a:gd name="adj" fmla="val 49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資産運用業・金融商品取引業（</a:t>
            </a:r>
            <a:r>
              <a:rPr lang="en-US" altLang="ja-JP" sz="1600" b="1" dirty="0">
                <a:solidFill>
                  <a:schemeClr val="tx1"/>
                </a:solidFill>
                <a:latin typeface="メイリオ" panose="020B0604030504040204" pitchFamily="50" charset="-128"/>
                <a:ea typeface="メイリオ" panose="020B0604030504040204" pitchFamily="50" charset="-128"/>
              </a:rPr>
              <a:t>8</a:t>
            </a:r>
            <a:r>
              <a:rPr kumimoji="1" lang="ja-JP" altLang="en-US" sz="1600" b="1" dirty="0">
                <a:solidFill>
                  <a:schemeClr val="tx1"/>
                </a:solidFill>
                <a:latin typeface="メイリオ" panose="020B0604030504040204" pitchFamily="50" charset="-128"/>
                <a:ea typeface="メイリオ" panose="020B0604030504040204" pitchFamily="50" charset="-128"/>
              </a:rPr>
              <a:t>社）</a:t>
            </a:r>
          </a:p>
        </p:txBody>
      </p:sp>
      <p:sp>
        <p:nvSpPr>
          <p:cNvPr id="24" name="四角形: 角を丸くする 23">
            <a:extLst>
              <a:ext uri="{FF2B5EF4-FFF2-40B4-BE49-F238E27FC236}">
                <a16:creationId xmlns:a16="http://schemas.microsoft.com/office/drawing/2014/main" id="{369399F7-529E-4D24-8EBB-37EB9E185D90}"/>
              </a:ext>
            </a:extLst>
          </p:cNvPr>
          <p:cNvSpPr/>
          <p:nvPr/>
        </p:nvSpPr>
        <p:spPr>
          <a:xfrm>
            <a:off x="4162496" y="1053393"/>
            <a:ext cx="4937291" cy="5710646"/>
          </a:xfrm>
          <a:prstGeom prst="roundRect">
            <a:avLst>
              <a:gd name="adj" fmla="val 49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フィンテック（</a:t>
            </a:r>
            <a:r>
              <a:rPr lang="en-US" altLang="ja-JP" sz="1600" b="1" dirty="0">
                <a:solidFill>
                  <a:schemeClr val="tx1"/>
                </a:solidFill>
                <a:latin typeface="メイリオ" panose="020B0604030504040204" pitchFamily="50" charset="-128"/>
                <a:ea typeface="メイリオ" panose="020B0604030504040204" pitchFamily="50" charset="-128"/>
              </a:rPr>
              <a:t>10</a:t>
            </a:r>
            <a:r>
              <a:rPr kumimoji="1" lang="ja-JP" altLang="en-US" sz="1600" b="1" dirty="0">
                <a:solidFill>
                  <a:schemeClr val="tx1"/>
                </a:solidFill>
                <a:latin typeface="メイリオ" panose="020B0604030504040204" pitchFamily="50" charset="-128"/>
                <a:ea typeface="メイリオ" panose="020B0604030504040204" pitchFamily="50" charset="-128"/>
              </a:rPr>
              <a:t>社）</a:t>
            </a:r>
          </a:p>
        </p:txBody>
      </p:sp>
      <p:sp>
        <p:nvSpPr>
          <p:cNvPr id="25" name="四角形: 角を丸くする 24">
            <a:extLst>
              <a:ext uri="{FF2B5EF4-FFF2-40B4-BE49-F238E27FC236}">
                <a16:creationId xmlns:a16="http://schemas.microsoft.com/office/drawing/2014/main" id="{370C70EC-C624-4B7D-84CB-23139E3F597A}"/>
              </a:ext>
            </a:extLst>
          </p:cNvPr>
          <p:cNvSpPr/>
          <p:nvPr/>
        </p:nvSpPr>
        <p:spPr>
          <a:xfrm>
            <a:off x="9205962" y="1053391"/>
            <a:ext cx="2676013" cy="5710646"/>
          </a:xfrm>
          <a:prstGeom prst="roundRect">
            <a:avLst>
              <a:gd name="adj" fmla="val 49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その他（</a:t>
            </a:r>
            <a:r>
              <a:rPr lang="en-US" altLang="ja-JP" sz="1600" b="1" dirty="0">
                <a:solidFill>
                  <a:schemeClr val="tx1"/>
                </a:solidFill>
                <a:latin typeface="メイリオ" panose="020B0604030504040204" pitchFamily="50" charset="-128"/>
                <a:ea typeface="メイリオ" panose="020B0604030504040204" pitchFamily="50" charset="-128"/>
              </a:rPr>
              <a:t>6</a:t>
            </a:r>
            <a:r>
              <a:rPr kumimoji="1" lang="ja-JP" altLang="en-US" sz="1600" b="1" dirty="0">
                <a:solidFill>
                  <a:schemeClr val="tx1"/>
                </a:solidFill>
                <a:latin typeface="メイリオ" panose="020B0604030504040204" pitchFamily="50" charset="-128"/>
                <a:ea typeface="メイリオ" panose="020B0604030504040204" pitchFamily="50" charset="-128"/>
              </a:rPr>
              <a:t>社）</a:t>
            </a:r>
          </a:p>
        </p:txBody>
      </p:sp>
      <p:pic>
        <p:nvPicPr>
          <p:cNvPr id="26" name="図 25">
            <a:extLst>
              <a:ext uri="{FF2B5EF4-FFF2-40B4-BE49-F238E27FC236}">
                <a16:creationId xmlns:a16="http://schemas.microsoft.com/office/drawing/2014/main" id="{5C946F06-8326-44DD-8278-E10B370B84F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79475" y="4076419"/>
            <a:ext cx="2193470" cy="780510"/>
          </a:xfrm>
          <a:prstGeom prst="rect">
            <a:avLst/>
          </a:prstGeom>
        </p:spPr>
      </p:pic>
      <p:pic>
        <p:nvPicPr>
          <p:cNvPr id="27" name="図 26">
            <a:extLst>
              <a:ext uri="{FF2B5EF4-FFF2-40B4-BE49-F238E27FC236}">
                <a16:creationId xmlns:a16="http://schemas.microsoft.com/office/drawing/2014/main" id="{1A7E9BC7-BD5F-49A7-A37F-130DD879B6EA}"/>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6382741" y="2759232"/>
            <a:ext cx="2675415" cy="713578"/>
          </a:xfrm>
          <a:prstGeom prst="rect">
            <a:avLst/>
          </a:prstGeom>
        </p:spPr>
      </p:pic>
      <p:pic>
        <p:nvPicPr>
          <p:cNvPr id="4" name="図 3">
            <a:extLst>
              <a:ext uri="{FF2B5EF4-FFF2-40B4-BE49-F238E27FC236}">
                <a16:creationId xmlns:a16="http://schemas.microsoft.com/office/drawing/2014/main" id="{FAB05FAA-043B-4942-8BD1-3FA49803D42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84548" y="4151559"/>
            <a:ext cx="2552430" cy="630230"/>
          </a:xfrm>
          <a:prstGeom prst="rect">
            <a:avLst/>
          </a:prstGeom>
        </p:spPr>
      </p:pic>
      <p:pic>
        <p:nvPicPr>
          <p:cNvPr id="3" name="図 2">
            <a:extLst>
              <a:ext uri="{FF2B5EF4-FFF2-40B4-BE49-F238E27FC236}">
                <a16:creationId xmlns:a16="http://schemas.microsoft.com/office/drawing/2014/main" id="{6D8702EA-4CC9-4ABB-AE24-D1A1049B1D8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79475" y="5055936"/>
            <a:ext cx="2193470" cy="828644"/>
          </a:xfrm>
          <a:prstGeom prst="rect">
            <a:avLst/>
          </a:prstGeom>
        </p:spPr>
      </p:pic>
      <p:sp>
        <p:nvSpPr>
          <p:cNvPr id="30" name="テキスト ボックス 29">
            <a:extLst>
              <a:ext uri="{FF2B5EF4-FFF2-40B4-BE49-F238E27FC236}">
                <a16:creationId xmlns:a16="http://schemas.microsoft.com/office/drawing/2014/main" id="{ECBC9BBF-CEA5-46B2-B009-67E06A531DB2}"/>
              </a:ext>
            </a:extLst>
          </p:cNvPr>
          <p:cNvSpPr txBox="1"/>
          <p:nvPr/>
        </p:nvSpPr>
        <p:spPr>
          <a:xfrm>
            <a:off x="149978" y="594440"/>
            <a:ext cx="12192000" cy="338554"/>
          </a:xfrm>
          <a:prstGeom prst="rect">
            <a:avLst/>
          </a:prstGeom>
          <a:noFill/>
        </p:spPr>
        <p:txBody>
          <a:bodyPr wrap="square" rtlCol="0">
            <a:spAutoFit/>
          </a:bodyPr>
          <a:lstStyle/>
          <a:p>
            <a:r>
              <a:rPr lang="ja-JP" altLang="en-US" sz="1600" b="1" dirty="0">
                <a:latin typeface="UD デジタル 教科書体 NK-R" panose="02020400000000000000" pitchFamily="18" charset="-128"/>
                <a:ea typeface="UD デジタル 教科書体 NK-R" panose="02020400000000000000" pitchFamily="18" charset="-128"/>
              </a:rPr>
              <a:t>企業の進出状況（</a:t>
            </a:r>
            <a:r>
              <a:rPr lang="en-US" altLang="ja-JP" sz="1600" b="1" dirty="0">
                <a:latin typeface="UD デジタル 教科書体 NK-R" panose="02020400000000000000" pitchFamily="18" charset="-128"/>
                <a:ea typeface="UD デジタル 教科書体 NK-R" panose="02020400000000000000" pitchFamily="18" charset="-128"/>
              </a:rPr>
              <a:t>3</a:t>
            </a:r>
            <a:r>
              <a:rPr lang="ja-JP" altLang="en-US" sz="1600" b="1" dirty="0">
                <a:latin typeface="UD デジタル 教科書体 NK-R" panose="02020400000000000000" pitchFamily="18" charset="-128"/>
                <a:ea typeface="UD デジタル 教科書体 NK-R" panose="02020400000000000000" pitchFamily="18" charset="-128"/>
              </a:rPr>
              <a:t>月２</a:t>
            </a:r>
            <a:r>
              <a:rPr lang="en-US" altLang="ja-JP" sz="1600" b="1" dirty="0">
                <a:latin typeface="UD デジタル 教科書体 NK-R" panose="02020400000000000000" pitchFamily="18" charset="-128"/>
                <a:ea typeface="UD デジタル 教科書体 NK-R" panose="02020400000000000000" pitchFamily="18" charset="-128"/>
              </a:rPr>
              <a:t>6</a:t>
            </a:r>
            <a:r>
              <a:rPr lang="ja-JP" altLang="en-US" sz="1600" b="1" dirty="0">
                <a:latin typeface="UD デジタル 教科書体 NK-R" panose="02020400000000000000" pitchFamily="18" charset="-128"/>
                <a:ea typeface="UD デジタル 教科書体 NK-R" panose="02020400000000000000" pitchFamily="18" charset="-128"/>
              </a:rPr>
              <a:t>日時点：２</a:t>
            </a:r>
            <a:r>
              <a:rPr lang="en-US" altLang="ja-JP" sz="1600" b="1" dirty="0">
                <a:latin typeface="UD デジタル 教科書体 NK-R" panose="02020400000000000000" pitchFamily="18" charset="-128"/>
                <a:ea typeface="UD デジタル 教科書体 NK-R" panose="02020400000000000000" pitchFamily="18" charset="-128"/>
              </a:rPr>
              <a:t>4</a:t>
            </a:r>
            <a:r>
              <a:rPr lang="ja-JP" altLang="en-US" sz="1600" b="1" dirty="0">
                <a:latin typeface="UD デジタル 教科書体 NK-R" panose="02020400000000000000" pitchFamily="18" charset="-128"/>
                <a:ea typeface="UD デジタル 教科書体 NK-R" panose="02020400000000000000" pitchFamily="18" charset="-128"/>
              </a:rPr>
              <a:t>社）　</a:t>
            </a:r>
          </a:p>
        </p:txBody>
      </p:sp>
      <p:sp>
        <p:nvSpPr>
          <p:cNvPr id="31" name="テキスト ボックス 30">
            <a:extLst>
              <a:ext uri="{FF2B5EF4-FFF2-40B4-BE49-F238E27FC236}">
                <a16:creationId xmlns:a16="http://schemas.microsoft.com/office/drawing/2014/main" id="{7D9BFECC-9702-4A7E-BEB2-B14C626CFDBD}"/>
              </a:ext>
            </a:extLst>
          </p:cNvPr>
          <p:cNvSpPr txBox="1"/>
          <p:nvPr/>
        </p:nvSpPr>
        <p:spPr>
          <a:xfrm>
            <a:off x="0" y="1"/>
            <a:ext cx="12192000" cy="461665"/>
          </a:xfrm>
          <a:prstGeom prst="rect">
            <a:avLst/>
          </a:prstGeom>
          <a:solidFill>
            <a:schemeClr val="accent1">
              <a:lumMod val="50000"/>
            </a:schemeClr>
          </a:solidFill>
        </p:spPr>
        <p:txBody>
          <a:bodyPr wrap="square" rtlCol="0">
            <a:spAutoFit/>
          </a:bodyPr>
          <a:lstStyle/>
          <a:p>
            <a:pPr algn="ctr">
              <a:spcBef>
                <a:spcPts val="600"/>
              </a:spcBef>
              <a:spcAft>
                <a:spcPts val="600"/>
              </a:spcAft>
            </a:pPr>
            <a:r>
              <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rPr>
              <a:t>6. </a:t>
            </a:r>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戦略目標の進捗状況</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pic>
        <p:nvPicPr>
          <p:cNvPr id="32" name="Picture 30">
            <a:extLst>
              <a:ext uri="{FF2B5EF4-FFF2-40B4-BE49-F238E27FC236}">
                <a16:creationId xmlns:a16="http://schemas.microsoft.com/office/drawing/2014/main" id="{D323C670-F146-406C-B6D3-40BF28D122E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89924" y="5063630"/>
            <a:ext cx="2193468" cy="82864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a:extLst>
              <a:ext uri="{FF2B5EF4-FFF2-40B4-BE49-F238E27FC236}">
                <a16:creationId xmlns:a16="http://schemas.microsoft.com/office/drawing/2014/main" id="{39FF409D-36EE-4015-BE91-532F64B0515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345661" y="4030572"/>
            <a:ext cx="2109560" cy="796945"/>
          </a:xfrm>
          <a:prstGeom prst="rect">
            <a:avLst/>
          </a:prstGeom>
          <a:noFill/>
          <a:extLst>
            <a:ext uri="{909E8E84-426E-40DD-AFC4-6F175D3DCCD1}">
              <a14:hiddenFill xmlns:a14="http://schemas.microsoft.com/office/drawing/2010/main">
                <a:solidFill>
                  <a:srgbClr val="FFFFFF"/>
                </a:solidFill>
              </a14:hiddenFill>
            </a:ext>
          </a:extLst>
        </p:spPr>
      </p:pic>
      <p:sp>
        <p:nvSpPr>
          <p:cNvPr id="36" name="スライド番号プレースホルダー 1">
            <a:extLst>
              <a:ext uri="{FF2B5EF4-FFF2-40B4-BE49-F238E27FC236}">
                <a16:creationId xmlns:a16="http://schemas.microsoft.com/office/drawing/2014/main" id="{4972F745-A193-499A-A6E9-003FA7DDF8F4}"/>
              </a:ext>
            </a:extLst>
          </p:cNvPr>
          <p:cNvSpPr txBox="1">
            <a:spLocks/>
          </p:cNvSpPr>
          <p:nvPr/>
        </p:nvSpPr>
        <p:spPr>
          <a:xfrm>
            <a:off x="9451139" y="648632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16</a:t>
            </a:fld>
            <a:endParaRPr lang="ja-JP" altLang="en-US" dirty="0">
              <a:solidFill>
                <a:prstClr val="black">
                  <a:tint val="75000"/>
                </a:prstClr>
              </a:solidFill>
              <a:latin typeface="游ゴシック" panose="020F0502020204030204"/>
              <a:ea typeface="游ゴシック" panose="020B0400000000000000" pitchFamily="50" charset="-128"/>
            </a:endParaRPr>
          </a:p>
        </p:txBody>
      </p:sp>
      <p:pic>
        <p:nvPicPr>
          <p:cNvPr id="28" name="図 27">
            <a:extLst>
              <a:ext uri="{FF2B5EF4-FFF2-40B4-BE49-F238E27FC236}">
                <a16:creationId xmlns:a16="http://schemas.microsoft.com/office/drawing/2014/main" id="{C6900CCA-DE57-4823-8F68-00367934583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7454" y="5639931"/>
            <a:ext cx="3352678" cy="382434"/>
          </a:xfrm>
          <a:prstGeom prst="rect">
            <a:avLst/>
          </a:prstGeom>
        </p:spPr>
      </p:pic>
      <p:pic>
        <p:nvPicPr>
          <p:cNvPr id="37" name="図 36">
            <a:extLst>
              <a:ext uri="{FF2B5EF4-FFF2-40B4-BE49-F238E27FC236}">
                <a16:creationId xmlns:a16="http://schemas.microsoft.com/office/drawing/2014/main" id="{726BB6FA-12B1-4448-86FE-671AA9787D7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95802" y="4760083"/>
            <a:ext cx="1524193" cy="609677"/>
          </a:xfrm>
          <a:prstGeom prst="rect">
            <a:avLst/>
          </a:prstGeom>
        </p:spPr>
      </p:pic>
      <p:pic>
        <p:nvPicPr>
          <p:cNvPr id="5" name="図 4">
            <a:extLst>
              <a:ext uri="{FF2B5EF4-FFF2-40B4-BE49-F238E27FC236}">
                <a16:creationId xmlns:a16="http://schemas.microsoft.com/office/drawing/2014/main" id="{11A46124-BD28-4E09-96DF-D8F7AD184708}"/>
              </a:ext>
            </a:extLst>
          </p:cNvPr>
          <p:cNvPicPr>
            <a:picLocks noChangeAspect="1"/>
          </p:cNvPicPr>
          <p:nvPr/>
        </p:nvPicPr>
        <p:blipFill>
          <a:blip r:embed="rId20"/>
          <a:stretch>
            <a:fillRect/>
          </a:stretch>
        </p:blipFill>
        <p:spPr>
          <a:xfrm>
            <a:off x="4369157" y="6036840"/>
            <a:ext cx="2193470" cy="449482"/>
          </a:xfrm>
          <a:prstGeom prst="rect">
            <a:avLst/>
          </a:prstGeom>
        </p:spPr>
      </p:pic>
      <p:pic>
        <p:nvPicPr>
          <p:cNvPr id="2" name="図 1">
            <a:extLst>
              <a:ext uri="{FF2B5EF4-FFF2-40B4-BE49-F238E27FC236}">
                <a16:creationId xmlns:a16="http://schemas.microsoft.com/office/drawing/2014/main" id="{36B87859-B193-43C1-AA76-CACB32DE43D2}"/>
              </a:ext>
            </a:extLst>
          </p:cNvPr>
          <p:cNvPicPr>
            <a:picLocks noChangeAspect="1"/>
          </p:cNvPicPr>
          <p:nvPr/>
        </p:nvPicPr>
        <p:blipFill>
          <a:blip r:embed="rId21"/>
          <a:stretch>
            <a:fillRect/>
          </a:stretch>
        </p:blipFill>
        <p:spPr>
          <a:xfrm>
            <a:off x="2236974" y="4889778"/>
            <a:ext cx="1481519" cy="415064"/>
          </a:xfrm>
          <a:prstGeom prst="rect">
            <a:avLst/>
          </a:prstGeom>
        </p:spPr>
      </p:pic>
      <p:pic>
        <p:nvPicPr>
          <p:cNvPr id="7" name="図 6">
            <a:extLst>
              <a:ext uri="{FF2B5EF4-FFF2-40B4-BE49-F238E27FC236}">
                <a16:creationId xmlns:a16="http://schemas.microsoft.com/office/drawing/2014/main" id="{204430C9-0B96-4686-BE2E-58ED10B25E2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74755" y="6241619"/>
            <a:ext cx="3352679" cy="250351"/>
          </a:xfrm>
          <a:prstGeom prst="rect">
            <a:avLst/>
          </a:prstGeom>
        </p:spPr>
      </p:pic>
      <p:pic>
        <p:nvPicPr>
          <p:cNvPr id="34" name="Picture 10" descr="tradom">
            <a:extLst>
              <a:ext uri="{FF2B5EF4-FFF2-40B4-BE49-F238E27FC236}">
                <a16:creationId xmlns:a16="http://schemas.microsoft.com/office/drawing/2014/main" id="{F3ACDDE8-08C1-4729-9733-1C1C1E38C0B2}"/>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6769287" y="5939998"/>
            <a:ext cx="2230428" cy="620297"/>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34">
            <a:extLst>
              <a:ext uri="{FF2B5EF4-FFF2-40B4-BE49-F238E27FC236}">
                <a16:creationId xmlns:a16="http://schemas.microsoft.com/office/drawing/2014/main" id="{CD79DFA4-52B6-40E4-960C-3A00F93F8B58}"/>
              </a:ext>
            </a:extLst>
          </p:cNvPr>
          <p:cNvPicPr>
            <a:picLocks noChangeAspect="1"/>
          </p:cNvPicPr>
          <p:nvPr/>
        </p:nvPicPr>
        <p:blipFill>
          <a:blip r:embed="rId24"/>
          <a:stretch>
            <a:fillRect/>
          </a:stretch>
        </p:blipFill>
        <p:spPr>
          <a:xfrm>
            <a:off x="9387849" y="4904427"/>
            <a:ext cx="2265753" cy="742154"/>
          </a:xfrm>
          <a:prstGeom prst="rect">
            <a:avLst/>
          </a:prstGeom>
        </p:spPr>
      </p:pic>
      <p:pic>
        <p:nvPicPr>
          <p:cNvPr id="38" name="図 37">
            <a:extLst>
              <a:ext uri="{FF2B5EF4-FFF2-40B4-BE49-F238E27FC236}">
                <a16:creationId xmlns:a16="http://schemas.microsoft.com/office/drawing/2014/main" id="{9AC60DBC-395E-4BEF-9F0B-26BBB7CF5983}"/>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797473" y="5790632"/>
            <a:ext cx="1446504" cy="693230"/>
          </a:xfrm>
          <a:prstGeom prst="rect">
            <a:avLst/>
          </a:prstGeom>
        </p:spPr>
      </p:pic>
    </p:spTree>
    <p:extLst>
      <p:ext uri="{BB962C8B-B14F-4D97-AF65-F5344CB8AC3E}">
        <p14:creationId xmlns:p14="http://schemas.microsoft.com/office/powerpoint/2010/main" val="3877449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22E71B5A-0883-4A56-ACAF-5344FE4C1EED}"/>
              </a:ext>
            </a:extLst>
          </p:cNvPr>
          <p:cNvSpPr/>
          <p:nvPr/>
        </p:nvSpPr>
        <p:spPr>
          <a:xfrm>
            <a:off x="113956" y="535020"/>
            <a:ext cx="11964088" cy="6186455"/>
          </a:xfrm>
          <a:prstGeom prst="roundRect">
            <a:avLst>
              <a:gd name="adj" fmla="val 4245"/>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298450" lvl="0" indent="-288000">
              <a:lnSpc>
                <a:spcPts val="1300"/>
              </a:lnSpc>
              <a:spcBef>
                <a:spcPts val="600"/>
              </a:spcBef>
              <a:defRPr/>
            </a:pPr>
            <a:r>
              <a:rPr lang="ja-JP" altLang="en-US" b="1" u="sng" dirty="0">
                <a:solidFill>
                  <a:schemeClr val="tx1"/>
                </a:solidFill>
                <a:latin typeface="UD デジタル 教科書体 NK-R" panose="02020400000000000000" pitchFamily="18" charset="-128"/>
                <a:ea typeface="UD デジタル 教科書体 NK-R" panose="02020400000000000000" pitchFamily="18" charset="-128"/>
              </a:rPr>
              <a:t>〇 在阪企業の経営の支援・高度化</a:t>
            </a:r>
            <a:endParaRPr lang="en-US" altLang="ja-JP"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298450" indent="-288000">
              <a:lnSpc>
                <a:spcPts val="1300"/>
              </a:lnSpc>
              <a:spcBef>
                <a:spcPts val="600"/>
              </a:spcBef>
              <a:defRPr/>
            </a:pP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投資先企業の経営課題の解決による収益性向上支援</a:t>
            </a: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1600" b="1" dirty="0">
              <a:solidFill>
                <a:schemeClr val="tx1"/>
              </a:solidFill>
              <a:latin typeface="UD デジタル 教科書体 NK-R" panose="02020400000000000000" pitchFamily="18" charset="-128"/>
              <a:ea typeface="UD デジタル 教科書体 NK-R" panose="02020400000000000000" pitchFamily="18" charset="-128"/>
            </a:endParaRPr>
          </a:p>
          <a:p>
            <a:pPr marL="298450" indent="-288000">
              <a:lnSpc>
                <a:spcPts val="1300"/>
              </a:lnSpc>
              <a:spcBef>
                <a:spcPts val="600"/>
              </a:spcBef>
              <a:defRPr/>
            </a:pP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      〔Bain Capital</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（キリン堂ホールディングス、日本セーフティー）、フィンテック・グローバル（ピーコンホームサービス等）、マラトンキャピタル（府内中小企業等）</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300"/>
              </a:lnSpc>
              <a:spcBef>
                <a:spcPts val="600"/>
              </a:spcBef>
              <a:defRPr/>
            </a:pP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CVC</a:t>
            </a:r>
            <a:r>
              <a:rPr lang="ja-JP" altLang="en-US"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a:t>
            </a:r>
            <a:r>
              <a:rPr lang="en-US" altLang="ja-JP"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1</a:t>
            </a:r>
            <a:r>
              <a:rPr lang="ja-JP" altLang="en-US"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活動を通じたオープンイノベーションの促進（ぺロブスカイト太陽電池を研究・開発する企業への出資への支援等）</a:t>
            </a:r>
            <a:endParaRPr lang="en-US" altLang="ja-JP"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endParaRPr>
          </a:p>
          <a:p>
            <a:pPr marL="298450" indent="-288000">
              <a:lnSpc>
                <a:spcPts val="1300"/>
              </a:lnSpc>
              <a:spcBef>
                <a:spcPts val="600"/>
              </a:spcBef>
              <a:defRPr/>
            </a:pP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ソーシングブラザーズ</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300"/>
              </a:lnSpc>
              <a:spcBef>
                <a:spcPts val="600"/>
              </a:spcBef>
              <a:defRPr/>
            </a:pP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600" b="1" spc="-150"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在阪企業のデータ活用促進を通じた業務効率化</a:t>
            </a:r>
            <a:r>
              <a:rPr lang="ja-JP" altLang="en-US" sz="16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b="1" spc="-15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b="1" spc="-150" dirty="0">
                <a:solidFill>
                  <a:schemeClr val="tx1"/>
                </a:solidFill>
                <a:latin typeface="UD デジタル 教科書体 NK-R" panose="02020400000000000000" pitchFamily="18" charset="-128"/>
                <a:ea typeface="UD デジタル 教科書体 NK-R" panose="02020400000000000000" pitchFamily="18" charset="-128"/>
              </a:rPr>
              <a:t>アルテリックスジャパン</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b="1" dirty="0" err="1">
                <a:solidFill>
                  <a:schemeClr val="tx1"/>
                </a:solidFill>
                <a:latin typeface="UD デジタル 教科書体 NK-R" panose="02020400000000000000" pitchFamily="18" charset="-128"/>
                <a:ea typeface="UD デジタル 教科書体 NK-R" panose="02020400000000000000" pitchFamily="18" charset="-128"/>
              </a:rPr>
              <a:t>LayerX</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300"/>
              </a:lnSpc>
              <a:spcBef>
                <a:spcPts val="600"/>
              </a:spcBef>
              <a:defRPr/>
            </a:pP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事業法人の保険代理店への新規参入促進・保険代理店の</a:t>
            </a:r>
            <a:r>
              <a:rPr lang="en-US" altLang="ja-JP"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DX</a:t>
            </a:r>
            <a:r>
              <a:rPr lang="ja-JP" altLang="en-US"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化支援</a:t>
            </a:r>
            <a:r>
              <a:rPr lang="ja-JP" altLang="en-US" sz="16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b="1" dirty="0" err="1">
                <a:solidFill>
                  <a:schemeClr val="tx1"/>
                </a:solidFill>
                <a:latin typeface="UD デジタル 教科書体 NK-R" panose="02020400000000000000" pitchFamily="18" charset="-128"/>
                <a:ea typeface="UD デジタル 教科書体 NK-R" panose="02020400000000000000" pitchFamily="18" charset="-128"/>
              </a:rPr>
              <a:t>Sasuke</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 Financial Lab〕</a:t>
            </a:r>
          </a:p>
          <a:p>
            <a:pPr marL="298450" indent="-288000">
              <a:lnSpc>
                <a:spcPts val="1300"/>
              </a:lnSpc>
              <a:spcBef>
                <a:spcPts val="600"/>
              </a:spcBef>
              <a:defRPr/>
            </a:pP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府内の機関投資家などに対して海外のヘッジファンド等の多様な商品を提供し、運用ポートフォリオのリスク分散に寄与</a:t>
            </a:r>
            <a:r>
              <a:rPr lang="ja-JP" altLang="en-US" sz="12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b="1" dirty="0" err="1">
                <a:solidFill>
                  <a:schemeClr val="tx1"/>
                </a:solidFill>
                <a:latin typeface="UD デジタル 教科書体 NK-R" panose="02020400000000000000" pitchFamily="18" charset="-128"/>
                <a:ea typeface="UD デジタル 教科書体 NK-R" panose="02020400000000000000" pitchFamily="18" charset="-128"/>
              </a:rPr>
              <a:t>Teneo</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 Partners〕</a:t>
            </a:r>
          </a:p>
          <a:p>
            <a:pPr marL="298450" indent="-288000">
              <a:lnSpc>
                <a:spcPts val="1300"/>
              </a:lnSpc>
              <a:spcBef>
                <a:spcPts val="600"/>
              </a:spcBef>
              <a:defRPr/>
            </a:pPr>
            <a:endParaRPr lang="en-US" altLang="ja-JP" sz="500" b="1" dirty="0">
              <a:solidFill>
                <a:schemeClr val="tx1"/>
              </a:solidFill>
              <a:latin typeface="UD デジタル 教科書体 NK-R" panose="02020400000000000000" pitchFamily="18" charset="-128"/>
              <a:ea typeface="UD デジタル 教科書体 NK-R" panose="02020400000000000000" pitchFamily="18" charset="-128"/>
            </a:endParaRPr>
          </a:p>
          <a:p>
            <a:pPr marL="298450" indent="-288000">
              <a:lnSpc>
                <a:spcPts val="1300"/>
              </a:lnSpc>
              <a:spcBef>
                <a:spcPts val="600"/>
              </a:spcBef>
              <a:defRPr/>
            </a:pPr>
            <a:r>
              <a:rPr lang="ja-JP" altLang="en-US" b="1" u="sng" dirty="0">
                <a:solidFill>
                  <a:schemeClr val="tx1"/>
                </a:solidFill>
                <a:latin typeface="UD デジタル 教科書体 NK-R" panose="02020400000000000000" pitchFamily="18" charset="-128"/>
                <a:ea typeface="UD デジタル 教科書体 NK-R" panose="02020400000000000000" pitchFamily="18" charset="-128"/>
              </a:rPr>
              <a:t>○ 在阪企業のグローバルビジネスの拡大</a:t>
            </a:r>
            <a:endParaRPr lang="en-US" altLang="ja-JP" sz="16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298450" indent="-288000">
              <a:lnSpc>
                <a:spcPts val="1300"/>
              </a:lnSpc>
              <a:spcBef>
                <a:spcPts val="600"/>
              </a:spcBef>
              <a:defRPr/>
            </a:pP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在阪台湾企業等への融資による日台ビジネスの活性化</a:t>
            </a:r>
            <a:r>
              <a:rPr lang="ja-JP" altLang="en-US" sz="16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r>
              <a:rPr lang="zh-TW" altLang="en-US" sz="1200" b="1" dirty="0">
                <a:solidFill>
                  <a:schemeClr val="tx1"/>
                </a:solidFill>
                <a:latin typeface="UD デジタル 教科書体 NK-R" panose="02020400000000000000" pitchFamily="18" charset="-128"/>
                <a:ea typeface="UD デジタル 教科書体 NK-R" panose="02020400000000000000" pitchFamily="18" charset="-128"/>
              </a:rPr>
              <a:t>彰化商業銀行</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zh-TW" sz="1200" b="1" dirty="0">
              <a:solidFill>
                <a:schemeClr val="tx1"/>
              </a:solidFill>
              <a:latin typeface="UD デジタル 教科書体 NK-R" panose="02020400000000000000" pitchFamily="18" charset="-128"/>
              <a:ea typeface="UD デジタル 教科書体 NK-R" panose="02020400000000000000" pitchFamily="18" charset="-128"/>
            </a:endParaRPr>
          </a:p>
          <a:p>
            <a:pPr marL="298450" indent="-288000">
              <a:lnSpc>
                <a:spcPts val="1300"/>
              </a:lnSpc>
              <a:spcBef>
                <a:spcPts val="600"/>
              </a:spcBef>
              <a:defRPr/>
            </a:pP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金融テクノロジーや海外の信用リスク管理などのノウハウを用いて、日本企業の海外における新たな投資先の獲得を支援</a:t>
            </a:r>
            <a:r>
              <a:rPr lang="ja-JP" altLang="en-US" sz="1600" b="1" spc="-150"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1600" b="1" spc="-150" dirty="0">
              <a:solidFill>
                <a:schemeClr val="tx1"/>
              </a:solidFill>
              <a:latin typeface="UD デジタル 教科書体 NK-R" panose="02020400000000000000" pitchFamily="18" charset="-128"/>
              <a:ea typeface="UD デジタル 教科書体 NK-R" panose="02020400000000000000" pitchFamily="18" charset="-128"/>
            </a:endParaRPr>
          </a:p>
          <a:p>
            <a:pPr marL="298450" indent="-288000">
              <a:lnSpc>
                <a:spcPts val="1300"/>
              </a:lnSpc>
              <a:spcBef>
                <a:spcPts val="600"/>
              </a:spcBef>
              <a:defRPr/>
            </a:pPr>
            <a:r>
              <a:rPr lang="ja-JP" altLang="en-US" sz="16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〔AMFC</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Fintech</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協会（</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Funds</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300"/>
              </a:lnSpc>
              <a:spcBef>
                <a:spcPts val="600"/>
              </a:spcBef>
              <a:defRPr/>
            </a:pP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外国人労働者への本国⇔日本間送金サービスの提供（予定）</a:t>
            </a:r>
            <a:r>
              <a:rPr lang="ja-JP" altLang="en-US" sz="16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b="1" dirty="0" err="1">
                <a:solidFill>
                  <a:schemeClr val="tx1"/>
                </a:solidFill>
                <a:latin typeface="UD デジタル 教科書体 NK-R" panose="02020400000000000000" pitchFamily="18" charset="-128"/>
                <a:ea typeface="UD デジタル 教科書体 NK-R" panose="02020400000000000000" pitchFamily="18" charset="-128"/>
              </a:rPr>
              <a:t>SpaciaNet</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 Japan〕</a:t>
            </a:r>
            <a:endParaRPr lang="en-US" altLang="ja-JP" sz="600" b="1" dirty="0">
              <a:solidFill>
                <a:schemeClr val="tx1"/>
              </a:solidFill>
              <a:latin typeface="UD デジタル 教科書体 NK-R" panose="02020400000000000000" pitchFamily="18" charset="-128"/>
              <a:ea typeface="UD デジタル 教科書体 NK-R" panose="02020400000000000000" pitchFamily="18" charset="-128"/>
            </a:endParaRPr>
          </a:p>
          <a:p>
            <a:pPr marL="298450" indent="-288000">
              <a:lnSpc>
                <a:spcPts val="1300"/>
              </a:lnSpc>
              <a:defRPr/>
            </a:pPr>
            <a:endParaRPr lang="en-US" altLang="ja-JP" sz="1600" b="1" dirty="0">
              <a:solidFill>
                <a:schemeClr val="tx1"/>
              </a:solidFill>
              <a:latin typeface="UD デジタル 教科書体 NK-R" panose="02020400000000000000" pitchFamily="18" charset="-128"/>
              <a:ea typeface="UD デジタル 教科書体 NK-R" panose="02020400000000000000" pitchFamily="18" charset="-128"/>
            </a:endParaRPr>
          </a:p>
          <a:p>
            <a:pPr marL="298450" lvl="0" indent="-288000">
              <a:lnSpc>
                <a:spcPts val="1300"/>
              </a:lnSpc>
              <a:spcBef>
                <a:spcPts val="600"/>
              </a:spcBef>
              <a:defRPr/>
            </a:pPr>
            <a:r>
              <a:rPr lang="ja-JP" altLang="en-US" b="1" u="sng" dirty="0">
                <a:solidFill>
                  <a:schemeClr val="tx1"/>
                </a:solidFill>
                <a:latin typeface="UD デジタル 教科書体 NK-R" panose="02020400000000000000" pitchFamily="18" charset="-128"/>
                <a:ea typeface="UD デジタル 教科書体 NK-R" panose="02020400000000000000" pitchFamily="18" charset="-128"/>
              </a:rPr>
              <a:t>〇 革新的なフィンテックの社会実装</a:t>
            </a:r>
            <a:endParaRPr lang="en-US" altLang="ja-JP"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298450" lvl="0" indent="-288000">
              <a:lnSpc>
                <a:spcPts val="1300"/>
              </a:lnSpc>
              <a:spcBef>
                <a:spcPts val="600"/>
              </a:spcBef>
              <a:defRPr/>
            </a:pP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二次流通市場の運営によるセキュリティトークン（不動産等）の普及促進</a:t>
            </a:r>
            <a:r>
              <a:rPr lang="ja-JP" altLang="en-US" sz="12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大阪デジタルエクスチェンジ</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300"/>
              </a:lnSpc>
              <a:spcBef>
                <a:spcPts val="600"/>
              </a:spcBef>
              <a:defRPr/>
            </a:pP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様々な領域での</a:t>
            </a:r>
            <a:r>
              <a:rPr lang="en-US" altLang="ja-JP"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NFT</a:t>
            </a:r>
            <a:r>
              <a:rPr lang="ja-JP" altLang="en-US"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a:t>
            </a:r>
            <a:r>
              <a:rPr lang="en-US" altLang="ja-JP"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2</a:t>
            </a:r>
            <a:r>
              <a:rPr lang="ja-JP" altLang="en-US"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活用促進</a:t>
            </a:r>
            <a:r>
              <a:rPr lang="ja-JP" altLang="en-US" sz="16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b="1" dirty="0" err="1">
                <a:solidFill>
                  <a:schemeClr val="tx1"/>
                </a:solidFill>
                <a:latin typeface="UD デジタル 教科書体 NK-R" panose="02020400000000000000" pitchFamily="18" charset="-128"/>
                <a:ea typeface="UD デジタル 教科書体 NK-R" panose="02020400000000000000" pitchFamily="18" charset="-128"/>
              </a:rPr>
              <a:t>HashPort</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（外食（</a:t>
            </a:r>
            <a:r>
              <a:rPr lang="zh-TW" altLang="en-US" sz="1200" b="1" dirty="0">
                <a:solidFill>
                  <a:schemeClr val="tx1"/>
                </a:solidFill>
                <a:latin typeface="UD デジタル 教科書体 NK-R" panose="02020400000000000000" pitchFamily="18" charset="-128"/>
                <a:ea typeface="UD デジタル 教科書体 NK-R" panose="02020400000000000000" pitchFamily="18" charset="-128"/>
              </a:rPr>
              <a:t>大阪外食産業協会</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）、観光（</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JR</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西日本、東大阪市等） ）、チケミー（文化芸術（大槻能楽堂等））</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lvl="0" indent="-288000">
              <a:lnSpc>
                <a:spcPts val="1300"/>
              </a:lnSpc>
              <a:spcBef>
                <a:spcPts val="600"/>
              </a:spcBef>
              <a:defRPr/>
            </a:pP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高齢化社会の課題解決に寄与する家族信託サービスを提供</a:t>
            </a:r>
            <a:r>
              <a:rPr lang="ja-JP" altLang="en-US" sz="16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トリニティ・テクノロジー（池田泉州銀行との協業）</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lvl="0" indent="-288000">
              <a:lnSpc>
                <a:spcPts val="1300"/>
              </a:lnSpc>
              <a:defRPr/>
            </a:pPr>
            <a:endParaRPr lang="en-US" altLang="ja-JP" sz="500" b="1" dirty="0">
              <a:solidFill>
                <a:schemeClr val="tx1"/>
              </a:solidFill>
              <a:latin typeface="UD デジタル 教科書体 NK-R" panose="02020400000000000000" pitchFamily="18" charset="-128"/>
              <a:ea typeface="UD デジタル 教科書体 NK-R" panose="02020400000000000000" pitchFamily="18" charset="-128"/>
            </a:endParaRPr>
          </a:p>
          <a:p>
            <a:pPr marL="298450" lvl="0" indent="-288000">
              <a:lnSpc>
                <a:spcPts val="1300"/>
              </a:lnSpc>
              <a:spcBef>
                <a:spcPts val="600"/>
              </a:spcBef>
              <a:defRPr/>
            </a:pPr>
            <a:r>
              <a:rPr lang="ja-JP" altLang="en-US" b="1" u="sng" dirty="0">
                <a:solidFill>
                  <a:schemeClr val="tx1"/>
                </a:solidFill>
                <a:latin typeface="UD デジタル 教科書体 NK-R" panose="02020400000000000000" pitchFamily="18" charset="-128"/>
                <a:ea typeface="UD デジタル 教科書体 NK-R" panose="02020400000000000000" pitchFamily="18" charset="-128"/>
              </a:rPr>
              <a:t>〇 次世代を担う金融人材等の育成</a:t>
            </a:r>
            <a:endParaRPr lang="en-US" altLang="ja-JP"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298450" lvl="0" indent="-288000">
              <a:lnSpc>
                <a:spcPts val="1300"/>
              </a:lnSpc>
              <a:spcBef>
                <a:spcPts val="600"/>
              </a:spcBef>
              <a:defRPr/>
            </a:pP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BCP</a:t>
            </a:r>
            <a:r>
              <a:rPr lang="ja-JP" altLang="en-US"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拠点としての機能拡充に伴う金融業務のスキルを持つ人材の育成</a:t>
            </a:r>
            <a:r>
              <a:rPr lang="ja-JP" altLang="en-US" sz="16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モルガン・スタンレー</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MUFG〕</a:t>
            </a:r>
          </a:p>
          <a:p>
            <a:pPr marL="298450" indent="-288000">
              <a:lnSpc>
                <a:spcPts val="1300"/>
              </a:lnSpc>
              <a:spcBef>
                <a:spcPts val="600"/>
              </a:spcBef>
              <a:defRPr/>
            </a:pP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インターンシップやアクセラプログラム等によるスタートアップ人材の育成</a:t>
            </a: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ザシードキャピタル、マネックスベンチャーズ、メドテックアクチュエーター</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300"/>
              </a:lnSpc>
              <a:spcBef>
                <a:spcPts val="600"/>
              </a:spcBef>
              <a:defRPr/>
            </a:pP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6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高度金融人材育成に向けた大学等との連携（予定）</a:t>
            </a:r>
            <a:r>
              <a:rPr lang="ja-JP" altLang="en-US" sz="16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アルテアエンジニアリング</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b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b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endParaRPr>
          </a:p>
          <a:p>
            <a:pPr marL="298450" indent="-288000">
              <a:lnSpc>
                <a:spcPts val="1300"/>
              </a:lnSpc>
              <a:spcBef>
                <a:spcPts val="600"/>
              </a:spcBef>
              <a:defRPr/>
            </a:pP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1</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CVC…Corporate Venture Capital</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（コーポレートベンチャーキャピタル）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2</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NFT…Non-Fungible Token</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（ノン</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ファンジブルトークン）</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0D7FE680-4FBE-4CE9-B164-EA78344A22E1}"/>
              </a:ext>
            </a:extLst>
          </p:cNvPr>
          <p:cNvSpPr txBox="1"/>
          <p:nvPr/>
        </p:nvSpPr>
        <p:spPr>
          <a:xfrm>
            <a:off x="0" y="-23648"/>
            <a:ext cx="12192000" cy="461665"/>
          </a:xfrm>
          <a:prstGeom prst="rect">
            <a:avLst/>
          </a:prstGeom>
          <a:solidFill>
            <a:schemeClr val="accent1">
              <a:lumMod val="50000"/>
            </a:schemeClr>
          </a:solidFill>
        </p:spPr>
        <p:txBody>
          <a:bodyPr wrap="square" rtlCol="0">
            <a:spAutoFit/>
          </a:bodyPr>
          <a:lstStyle/>
          <a:p>
            <a:pPr algn="ctr">
              <a:spcBef>
                <a:spcPts val="600"/>
              </a:spcBef>
              <a:spcAft>
                <a:spcPts val="600"/>
              </a:spcAft>
            </a:pPr>
            <a:r>
              <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rPr>
              <a:t>7. </a:t>
            </a:r>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これまでの主な成果</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6" name="スライド番号プレースホルダー 1">
            <a:extLst>
              <a:ext uri="{FF2B5EF4-FFF2-40B4-BE49-F238E27FC236}">
                <a16:creationId xmlns:a16="http://schemas.microsoft.com/office/drawing/2014/main" id="{1345E816-99E3-4EAF-871E-10A13807D620}"/>
              </a:ext>
            </a:extLst>
          </p:cNvPr>
          <p:cNvSpPr txBox="1">
            <a:spLocks/>
          </p:cNvSpPr>
          <p:nvPr/>
        </p:nvSpPr>
        <p:spPr>
          <a:xfrm>
            <a:off x="9451139" y="648632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17</a:t>
            </a:fld>
            <a:endParaRPr lang="ja-JP" altLang="en-US" dirty="0">
              <a:solidFill>
                <a:prstClr val="black">
                  <a:tint val="75000"/>
                </a:prstClr>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7130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B8452B8B-3E55-4874-84DC-CE563100D612}"/>
              </a:ext>
            </a:extLst>
          </p:cNvPr>
          <p:cNvSpPr txBox="1"/>
          <p:nvPr/>
        </p:nvSpPr>
        <p:spPr>
          <a:xfrm>
            <a:off x="0" y="1"/>
            <a:ext cx="12191998" cy="461665"/>
          </a:xfrm>
          <a:prstGeom prst="rect">
            <a:avLst/>
          </a:prstGeom>
          <a:solidFill>
            <a:schemeClr val="accent1">
              <a:lumMod val="50000"/>
            </a:schemeClr>
          </a:solidFill>
        </p:spPr>
        <p:txBody>
          <a:bodyPr wrap="square" rtlCol="0">
            <a:spAutoFit/>
          </a:bodyPr>
          <a:lstStyle/>
          <a:p>
            <a:pPr algn="ctr">
              <a:spcBef>
                <a:spcPts val="600"/>
              </a:spcBef>
              <a:spcAft>
                <a:spcPts val="600"/>
              </a:spcAft>
            </a:pPr>
            <a:r>
              <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rPr>
              <a:t>8. 2025</a:t>
            </a:r>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年度の取組みと次期戦略改訂に向けて</a:t>
            </a:r>
          </a:p>
        </p:txBody>
      </p:sp>
      <p:sp>
        <p:nvSpPr>
          <p:cNvPr id="13" name="スライド番号プレースホルダー 1">
            <a:extLst>
              <a:ext uri="{FF2B5EF4-FFF2-40B4-BE49-F238E27FC236}">
                <a16:creationId xmlns:a16="http://schemas.microsoft.com/office/drawing/2014/main" id="{F902080E-456E-4497-B7E9-C640F05FC32D}"/>
              </a:ext>
            </a:extLst>
          </p:cNvPr>
          <p:cNvSpPr txBox="1">
            <a:spLocks/>
          </p:cNvSpPr>
          <p:nvPr/>
        </p:nvSpPr>
        <p:spPr>
          <a:xfrm>
            <a:off x="9434849" y="648878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18</a:t>
            </a:fld>
            <a:endParaRPr lang="ja-JP" altLang="en-US" dirty="0">
              <a:solidFill>
                <a:prstClr val="black">
                  <a:tint val="75000"/>
                </a:prstClr>
              </a:solidFill>
              <a:latin typeface="游ゴシック" panose="020F0502020204030204"/>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1171C363-73A5-4C47-ACD5-F6CF05105AF0}"/>
              </a:ext>
            </a:extLst>
          </p:cNvPr>
          <p:cNvSpPr txBox="1"/>
          <p:nvPr/>
        </p:nvSpPr>
        <p:spPr>
          <a:xfrm>
            <a:off x="307570" y="815921"/>
            <a:ext cx="11579629" cy="5668090"/>
          </a:xfrm>
          <a:prstGeom prst="rect">
            <a:avLst/>
          </a:prstGeom>
          <a:noFill/>
          <a:ln>
            <a:noFill/>
          </a:ln>
        </p:spPr>
        <p:txBody>
          <a:bodyPr wrap="square" lIns="0" tIns="0" rIns="0" bIns="0" rtlCol="0">
            <a:spAutoFit/>
          </a:bodyPr>
          <a:lstStyle/>
          <a:p>
            <a:pPr>
              <a:lnSpc>
                <a:spcPts val="3100"/>
              </a:lnSpc>
              <a:spcBef>
                <a:spcPts val="600"/>
              </a:spcBef>
            </a:pPr>
            <a:r>
              <a:rPr lang="ja-JP" altLang="en-US" sz="2000" dirty="0">
                <a:latin typeface="UD デジタル 教科書体 NK-R" panose="02020400000000000000" pitchFamily="18" charset="-128"/>
                <a:ea typeface="UD デジタル 教科書体 NK-R" panose="02020400000000000000" pitchFamily="18" charset="-128"/>
              </a:rPr>
              <a:t>　　戦略では、大阪・関西万博開催年である</a:t>
            </a:r>
            <a:r>
              <a:rPr lang="en-US" altLang="ja-JP" sz="2000" dirty="0">
                <a:latin typeface="UD デジタル 教科書体 NK-R" panose="02020400000000000000" pitchFamily="18" charset="-128"/>
                <a:ea typeface="UD デジタル 教科書体 NK-R" panose="02020400000000000000" pitchFamily="18" charset="-128"/>
              </a:rPr>
              <a:t>2025</a:t>
            </a:r>
            <a:r>
              <a:rPr lang="ja-JP" altLang="en-US" sz="2000" dirty="0">
                <a:latin typeface="UD デジタル 教科書体 NK-R" panose="02020400000000000000" pitchFamily="18" charset="-128"/>
                <a:ea typeface="UD デジタル 教科書体 NK-R" panose="02020400000000000000" pitchFamily="18" charset="-128"/>
              </a:rPr>
              <a:t>年度までを国際金融都市実現の土台づくりの期間（第一期活動期）とし、</a:t>
            </a:r>
            <a:r>
              <a:rPr lang="en-US" altLang="ja-JP" sz="2000" dirty="0">
                <a:latin typeface="UD デジタル 教科書体 NK-R" panose="02020400000000000000" pitchFamily="18" charset="-128"/>
                <a:ea typeface="UD デジタル 教科書体 NK-R" panose="02020400000000000000" pitchFamily="18" charset="-128"/>
              </a:rPr>
              <a:t>SDG</a:t>
            </a:r>
            <a:r>
              <a:rPr lang="ja-JP" altLang="en-US" sz="2000" dirty="0">
                <a:latin typeface="UD デジタル 教科書体 NK-R" panose="02020400000000000000" pitchFamily="18" charset="-128"/>
                <a:ea typeface="UD デジタル 教科書体 NK-R" panose="02020400000000000000" pitchFamily="18" charset="-128"/>
              </a:rPr>
              <a:t>ｓ達成目標年度である</a:t>
            </a:r>
            <a:r>
              <a:rPr lang="en-US" altLang="ja-JP" sz="2000" dirty="0">
                <a:latin typeface="UD デジタル 教科書体 NK-R" panose="02020400000000000000" pitchFamily="18" charset="-128"/>
                <a:ea typeface="UD デジタル 教科書体 NK-R" panose="02020400000000000000" pitchFamily="18" charset="-128"/>
              </a:rPr>
              <a:t>2030</a:t>
            </a:r>
            <a:r>
              <a:rPr lang="ja-JP" altLang="en-US" sz="2000" dirty="0">
                <a:latin typeface="UD デジタル 教科書体 NK-R" panose="02020400000000000000" pitchFamily="18" charset="-128"/>
                <a:ea typeface="UD デジタル 教科書体 NK-R" panose="02020400000000000000" pitchFamily="18" charset="-128"/>
              </a:rPr>
              <a:t>年度までの期間（第二期活動期）で取組みの深化を図り、世界におけるカーボンニュートラル目標年度である２０５０年度に、新たな金融商品・市場の形成や革新的な金融サービスの開発などにより、エッジの効いた国際金融都市としての地位を確立することとしている。</a:t>
            </a:r>
            <a:endParaRPr lang="en-US" altLang="ja-JP" sz="2000" dirty="0">
              <a:latin typeface="UD デジタル 教科書体 NK-R" panose="02020400000000000000" pitchFamily="18" charset="-128"/>
              <a:ea typeface="UD デジタル 教科書体 NK-R" panose="02020400000000000000" pitchFamily="18" charset="-128"/>
            </a:endParaRPr>
          </a:p>
          <a:p>
            <a:pPr>
              <a:spcBef>
                <a:spcPts val="600"/>
              </a:spcBef>
            </a:pPr>
            <a:endParaRPr lang="en-US" altLang="ja-JP" sz="2000" dirty="0">
              <a:latin typeface="UD デジタル 教科書体 NK-R" panose="02020400000000000000" pitchFamily="18" charset="-128"/>
              <a:ea typeface="UD デジタル 教科書体 NK-R" panose="02020400000000000000" pitchFamily="18" charset="-128"/>
            </a:endParaRPr>
          </a:p>
          <a:p>
            <a:pPr>
              <a:lnSpc>
                <a:spcPts val="3100"/>
              </a:lnSpc>
              <a:spcBef>
                <a:spcPts val="600"/>
              </a:spcBef>
            </a:pPr>
            <a:r>
              <a:rPr lang="ja-JP" altLang="en-US" sz="2000" dirty="0">
                <a:latin typeface="UD デジタル 教科書体 NK-R" panose="02020400000000000000" pitchFamily="18" charset="-128"/>
                <a:ea typeface="UD デジタル 教科書体 NK-R" panose="02020400000000000000" pitchFamily="18" charset="-128"/>
              </a:rPr>
              <a:t>　　</a:t>
            </a:r>
            <a:r>
              <a:rPr lang="en-US" altLang="ja-JP" sz="2000" dirty="0">
                <a:latin typeface="UD デジタル 教科書体 NK-R" panose="02020400000000000000" pitchFamily="18" charset="-128"/>
                <a:ea typeface="UD デジタル 教科書体 NK-R" panose="02020400000000000000" pitchFamily="18" charset="-128"/>
              </a:rPr>
              <a:t>2025</a:t>
            </a:r>
            <a:r>
              <a:rPr lang="ja-JP" altLang="en-US" sz="2000" dirty="0">
                <a:latin typeface="UD デジタル 教科書体 NK-R" panose="02020400000000000000" pitchFamily="18" charset="-128"/>
                <a:ea typeface="UD デジタル 教科書体 NK-R" panose="02020400000000000000" pitchFamily="18" charset="-128"/>
              </a:rPr>
              <a:t>年度は、土台づくりの仕上げに向け、現行のアクションプランに掲げた取組みを加速させる。戦略目標の達成に向けては、万博を最大限に活用したプロモーションの強化やビジネス機会の創出に注力する。そして、これまでの活動で得た知見や成果、課題などを踏まえ、エッジの効いた国際金融都市を実現していくためには、大阪・関西のＳＵを含む企業を核にした地域経済エコシステムの構築に資するプレイヤーの獲得やファシリティの整備を推進することが必要。</a:t>
            </a:r>
            <a:endParaRPr lang="en-US" altLang="ja-JP" sz="2000" dirty="0">
              <a:latin typeface="UD デジタル 教科書体 NK-R" panose="02020400000000000000" pitchFamily="18" charset="-128"/>
              <a:ea typeface="UD デジタル 教科書体 NK-R" panose="02020400000000000000" pitchFamily="18" charset="-128"/>
            </a:endParaRPr>
          </a:p>
          <a:p>
            <a:pPr>
              <a:spcBef>
                <a:spcPts val="600"/>
              </a:spcBef>
            </a:pPr>
            <a:endParaRPr lang="en-US" altLang="ja-JP" sz="2000" dirty="0">
              <a:latin typeface="UD デジタル 教科書体 NK-R" panose="02020400000000000000" pitchFamily="18" charset="-128"/>
              <a:ea typeface="UD デジタル 教科書体 NK-R" panose="02020400000000000000" pitchFamily="18" charset="-128"/>
            </a:endParaRPr>
          </a:p>
          <a:p>
            <a:pPr>
              <a:lnSpc>
                <a:spcPts val="3100"/>
              </a:lnSpc>
              <a:spcBef>
                <a:spcPts val="600"/>
              </a:spcBef>
            </a:pPr>
            <a:r>
              <a:rPr lang="ja-JP" altLang="en-US" sz="2000" dirty="0">
                <a:latin typeface="UD デジタル 教科書体 NK-R" panose="02020400000000000000" pitchFamily="18" charset="-128"/>
                <a:ea typeface="UD デジタル 教科書体 NK-R" panose="02020400000000000000" pitchFamily="18" charset="-128"/>
              </a:rPr>
              <a:t>　　来年度はこうした課題認識の下、</a:t>
            </a:r>
            <a:r>
              <a:rPr lang="en-US" altLang="ja-JP" sz="2000" dirty="0">
                <a:latin typeface="UD デジタル 教科書体 NK-R" panose="02020400000000000000" pitchFamily="18" charset="-128"/>
                <a:ea typeface="UD デジタル 教科書体 NK-R" panose="02020400000000000000" pitchFamily="18" charset="-128"/>
              </a:rPr>
              <a:t>2026</a:t>
            </a:r>
            <a:r>
              <a:rPr lang="ja-JP" altLang="en-US" sz="2000" dirty="0">
                <a:latin typeface="UD デジタル 教科書体 NK-R" panose="02020400000000000000" pitchFamily="18" charset="-128"/>
                <a:ea typeface="UD デジタル 教科書体 NK-R" panose="02020400000000000000" pitchFamily="18" charset="-128"/>
              </a:rPr>
              <a:t>年度からの第二期活動期に向けて、国際金融都市</a:t>
            </a:r>
            <a:r>
              <a:rPr lang="en-US" altLang="ja-JP" sz="2000" dirty="0">
                <a:latin typeface="UD デジタル 教科書体 NK-R" panose="02020400000000000000" pitchFamily="18" charset="-128"/>
                <a:ea typeface="UD デジタル 教科書体 NK-R" panose="02020400000000000000" pitchFamily="18" charset="-128"/>
              </a:rPr>
              <a:t>OSAKA</a:t>
            </a:r>
            <a:r>
              <a:rPr lang="ja-JP" altLang="en-US" sz="2000" dirty="0">
                <a:latin typeface="UD デジタル 教科書体 NK-R" panose="02020400000000000000" pitchFamily="18" charset="-128"/>
                <a:ea typeface="UD デジタル 教科書体 NK-R" panose="02020400000000000000" pitchFamily="18" charset="-128"/>
              </a:rPr>
              <a:t>戦略アクションプランについて、社会経済情勢の変化等も踏まえ、バージョンアップ（改訂）の検討を行う。併せて、戦略の推進体制についても、検証を行う。</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378403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円: 塗りつぶしなし 35">
            <a:extLst>
              <a:ext uri="{FF2B5EF4-FFF2-40B4-BE49-F238E27FC236}">
                <a16:creationId xmlns:a16="http://schemas.microsoft.com/office/drawing/2014/main" id="{409DDAFA-90ED-4799-8C25-05F7A679DCF1}"/>
              </a:ext>
            </a:extLst>
          </p:cNvPr>
          <p:cNvSpPr/>
          <p:nvPr/>
        </p:nvSpPr>
        <p:spPr>
          <a:xfrm>
            <a:off x="2320902" y="2059409"/>
            <a:ext cx="7550195" cy="4050119"/>
          </a:xfrm>
          <a:prstGeom prst="donut">
            <a:avLst>
              <a:gd name="adj" fmla="val 91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スライド番号プレースホルダー 3">
            <a:extLst>
              <a:ext uri="{FF2B5EF4-FFF2-40B4-BE49-F238E27FC236}">
                <a16:creationId xmlns:a16="http://schemas.microsoft.com/office/drawing/2014/main" id="{6B738CFD-5224-4044-8729-4131CAC83AF8}"/>
              </a:ext>
            </a:extLst>
          </p:cNvPr>
          <p:cNvSpPr>
            <a:spLocks noGrp="1"/>
          </p:cNvSpPr>
          <p:nvPr>
            <p:ph type="sldNum" sz="quarter" idx="12"/>
          </p:nvPr>
        </p:nvSpPr>
        <p:spPr>
          <a:xfrm>
            <a:off x="9448800" y="6492875"/>
            <a:ext cx="2743200" cy="365125"/>
          </a:xfrm>
        </p:spPr>
        <p:txBody>
          <a:bodyPr/>
          <a:lstStyle/>
          <a:p>
            <a:fld id="{4CFCB8D1-E384-4ABF-9F79-4EB3205F8B48}" type="slidenum">
              <a:rPr kumimoji="1" lang="ja-JP" altLang="en-US" smtClean="0"/>
              <a:t>19</a:t>
            </a:fld>
            <a:endParaRPr kumimoji="1" lang="ja-JP" altLang="en-US"/>
          </a:p>
        </p:txBody>
      </p:sp>
      <p:sp>
        <p:nvSpPr>
          <p:cNvPr id="5" name="テキスト ボックス 4">
            <a:extLst>
              <a:ext uri="{FF2B5EF4-FFF2-40B4-BE49-F238E27FC236}">
                <a16:creationId xmlns:a16="http://schemas.microsoft.com/office/drawing/2014/main" id="{947D4ECC-4343-494A-BDA8-02311C260E89}"/>
              </a:ext>
            </a:extLst>
          </p:cNvPr>
          <p:cNvSpPr txBox="1"/>
          <p:nvPr/>
        </p:nvSpPr>
        <p:spPr>
          <a:xfrm>
            <a:off x="2" y="0"/>
            <a:ext cx="12191998" cy="461665"/>
          </a:xfrm>
          <a:prstGeom prst="rect">
            <a:avLst/>
          </a:prstGeom>
          <a:solidFill>
            <a:schemeClr val="accent1">
              <a:lumMod val="50000"/>
            </a:schemeClr>
          </a:solidFill>
        </p:spPr>
        <p:txBody>
          <a:bodyPr wrap="square" rtlCol="0">
            <a:spAutoFit/>
          </a:bodyPr>
          <a:lstStyle/>
          <a:p>
            <a:pPr algn="ctr">
              <a:spcBef>
                <a:spcPts val="600"/>
              </a:spcBef>
              <a:spcAft>
                <a:spcPts val="600"/>
              </a:spcAft>
            </a:pPr>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大阪・関西万博とシナジーを生む国際金融都市に関する大阪府市の取組み（検討・調整中）</a:t>
            </a:r>
          </a:p>
        </p:txBody>
      </p:sp>
      <p:sp>
        <p:nvSpPr>
          <p:cNvPr id="6" name="テキスト ボックス 5">
            <a:extLst>
              <a:ext uri="{FF2B5EF4-FFF2-40B4-BE49-F238E27FC236}">
                <a16:creationId xmlns:a16="http://schemas.microsoft.com/office/drawing/2014/main" id="{F91FFF43-0ECF-4649-B397-363ECCAFE905}"/>
              </a:ext>
            </a:extLst>
          </p:cNvPr>
          <p:cNvSpPr txBox="1"/>
          <p:nvPr/>
        </p:nvSpPr>
        <p:spPr>
          <a:xfrm>
            <a:off x="0" y="465675"/>
            <a:ext cx="12192000" cy="338554"/>
          </a:xfrm>
          <a:prstGeom prst="rect">
            <a:avLst/>
          </a:prstGeom>
          <a:noFill/>
        </p:spPr>
        <p:txBody>
          <a:bodyPr wrap="square" rtlCol="0">
            <a:spAutoFit/>
          </a:bodyPr>
          <a:lstStyle/>
          <a:p>
            <a:pPr marL="285750" indent="-285750">
              <a:buFont typeface="Wingdings" panose="05000000000000000000" pitchFamily="2" charset="2"/>
              <a:buChar char="u"/>
            </a:pPr>
            <a:r>
              <a:rPr lang="ja-JP" altLang="en-US" sz="1600" b="1" dirty="0">
                <a:latin typeface="UD デジタル 教科書体 NK-R" panose="02020400000000000000" pitchFamily="18" charset="-128"/>
                <a:ea typeface="UD デジタル 教科書体 NK-R" panose="02020400000000000000" pitchFamily="18" charset="-128"/>
              </a:rPr>
              <a:t>大阪・関西万博を最大限に活用し、万博の会場内外でプロモーションやビジネス機会の創出を図る。</a:t>
            </a:r>
          </a:p>
        </p:txBody>
      </p:sp>
      <p:sp>
        <p:nvSpPr>
          <p:cNvPr id="10" name="四角形: 角を丸くする 9">
            <a:extLst>
              <a:ext uri="{FF2B5EF4-FFF2-40B4-BE49-F238E27FC236}">
                <a16:creationId xmlns:a16="http://schemas.microsoft.com/office/drawing/2014/main" id="{626DB4A7-DC97-47FF-A548-C52ED8BA3A63}"/>
              </a:ext>
            </a:extLst>
          </p:cNvPr>
          <p:cNvSpPr/>
          <p:nvPr/>
        </p:nvSpPr>
        <p:spPr>
          <a:xfrm>
            <a:off x="398879" y="4127281"/>
            <a:ext cx="5514680" cy="2645733"/>
          </a:xfrm>
          <a:prstGeom prst="roundRect">
            <a:avLst>
              <a:gd name="adj" fmla="val 5729"/>
            </a:avLst>
          </a:prstGeom>
          <a:solidFill>
            <a:srgbClr val="FFD96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2" name="四角形: 角を丸くする 11">
            <a:extLst>
              <a:ext uri="{FF2B5EF4-FFF2-40B4-BE49-F238E27FC236}">
                <a16:creationId xmlns:a16="http://schemas.microsoft.com/office/drawing/2014/main" id="{3AAFF6CD-6C23-49AD-A0EA-588A860463B9}"/>
              </a:ext>
            </a:extLst>
          </p:cNvPr>
          <p:cNvSpPr/>
          <p:nvPr/>
        </p:nvSpPr>
        <p:spPr>
          <a:xfrm>
            <a:off x="6220927" y="966086"/>
            <a:ext cx="5514680" cy="2645733"/>
          </a:xfrm>
          <a:prstGeom prst="roundRect">
            <a:avLst>
              <a:gd name="adj" fmla="val 4906"/>
            </a:avLst>
          </a:prstGeom>
          <a:solidFill>
            <a:srgbClr val="FFD96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3" name="四角形: 角を丸くする 12">
            <a:extLst>
              <a:ext uri="{FF2B5EF4-FFF2-40B4-BE49-F238E27FC236}">
                <a16:creationId xmlns:a16="http://schemas.microsoft.com/office/drawing/2014/main" id="{D5E651F6-D8C8-4D84-9216-642F780922B2}"/>
              </a:ext>
            </a:extLst>
          </p:cNvPr>
          <p:cNvSpPr/>
          <p:nvPr/>
        </p:nvSpPr>
        <p:spPr>
          <a:xfrm>
            <a:off x="6220927" y="4127281"/>
            <a:ext cx="5514680" cy="2645733"/>
          </a:xfrm>
          <a:prstGeom prst="roundRect">
            <a:avLst>
              <a:gd name="adj" fmla="val 4083"/>
            </a:avLst>
          </a:prstGeom>
          <a:solidFill>
            <a:srgbClr val="FFD96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4" name="四角形: 角を丸くする 13">
            <a:extLst>
              <a:ext uri="{FF2B5EF4-FFF2-40B4-BE49-F238E27FC236}">
                <a16:creationId xmlns:a16="http://schemas.microsoft.com/office/drawing/2014/main" id="{CB38D287-D7BE-4672-B608-EBAF0CCC7699}"/>
              </a:ext>
            </a:extLst>
          </p:cNvPr>
          <p:cNvSpPr/>
          <p:nvPr/>
        </p:nvSpPr>
        <p:spPr>
          <a:xfrm>
            <a:off x="367800" y="949737"/>
            <a:ext cx="5514680" cy="2834980"/>
          </a:xfrm>
          <a:prstGeom prst="roundRect">
            <a:avLst>
              <a:gd name="adj" fmla="val 5455"/>
            </a:avLst>
          </a:prstGeom>
          <a:solidFill>
            <a:srgbClr val="FFD96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7" name="図 6">
            <a:extLst>
              <a:ext uri="{FF2B5EF4-FFF2-40B4-BE49-F238E27FC236}">
                <a16:creationId xmlns:a16="http://schemas.microsoft.com/office/drawing/2014/main" id="{7C3BE056-5A5A-4CD1-9197-8D227541967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50078" y="2991702"/>
            <a:ext cx="4182926" cy="2126424"/>
          </a:xfrm>
          <a:prstGeom prst="ellipse">
            <a:avLst/>
          </a:prstGeom>
          <a:ln>
            <a:noFill/>
          </a:ln>
          <a:effectLst>
            <a:softEdge rad="112500"/>
          </a:effectLst>
        </p:spPr>
      </p:pic>
      <p:sp>
        <p:nvSpPr>
          <p:cNvPr id="8" name="正方形/長方形 1">
            <a:extLst>
              <a:ext uri="{FF2B5EF4-FFF2-40B4-BE49-F238E27FC236}">
                <a16:creationId xmlns:a16="http://schemas.microsoft.com/office/drawing/2014/main" id="{E3CE7EFF-FE84-4043-B20D-109115E2BEA7}"/>
              </a:ext>
            </a:extLst>
          </p:cNvPr>
          <p:cNvSpPr/>
          <p:nvPr/>
        </p:nvSpPr>
        <p:spPr>
          <a:xfrm>
            <a:off x="5305380" y="4800146"/>
            <a:ext cx="1656476" cy="184071"/>
          </a:xfrm>
          <a:prstGeom prst="rect">
            <a:avLst/>
          </a:prstGeom>
          <a:noFill/>
          <a:ln cap="flat">
            <a:noFill/>
            <a:prstDash val="solid"/>
          </a:ln>
        </p:spPr>
        <p:txBody>
          <a:bodyPr vert="horz" wrap="square" lIns="62214" tIns="31106" rIns="62214" bIns="31106" anchor="t" anchorCtr="0" compatLnSpc="1">
            <a:spAutoFit/>
          </a:bodyPr>
          <a:lstStyle/>
          <a:p>
            <a:pPr defTabSz="311072">
              <a:defRPr sz="1800" b="0" i="0" u="none" strike="noStrike" kern="0" cap="none" spc="0" baseline="0">
                <a:solidFill>
                  <a:srgbClr val="000000"/>
                </a:solidFill>
                <a:uFillTx/>
              </a:defRPr>
            </a:pPr>
            <a:r>
              <a:rPr lang="ja-JP" altLang="en-US" sz="788" kern="0" dirty="0">
                <a:solidFill>
                  <a:schemeClr val="bg1"/>
                </a:solidFill>
                <a:latin typeface="UD デジタル 教科書体 NK-R" panose="02020400000000000000" pitchFamily="18" charset="-128"/>
                <a:ea typeface="UD デジタル 教科書体 NK-R" panose="02020400000000000000" pitchFamily="18" charset="-128"/>
                <a:cs typeface="Times New Roman" pitchFamily="18"/>
              </a:rPr>
              <a:t>出典　</a:t>
            </a:r>
            <a:r>
              <a:rPr lang="en-US" altLang="ja-JP" sz="788" kern="0" dirty="0">
                <a:solidFill>
                  <a:schemeClr val="bg1"/>
                </a:solidFill>
                <a:latin typeface="UD デジタル 教科書体 NK-R" panose="02020400000000000000" pitchFamily="18" charset="-128"/>
                <a:ea typeface="UD デジタル 教科書体 NK-R" panose="02020400000000000000" pitchFamily="18" charset="-128"/>
                <a:cs typeface="Times New Roman" pitchFamily="18"/>
              </a:rPr>
              <a:t>2025</a:t>
            </a:r>
            <a:r>
              <a:rPr lang="ja-JP" altLang="en-US" sz="788" kern="0" dirty="0">
                <a:solidFill>
                  <a:schemeClr val="bg1"/>
                </a:solidFill>
                <a:latin typeface="UD デジタル 教科書体 NK-R" panose="02020400000000000000" pitchFamily="18" charset="-128"/>
                <a:ea typeface="UD デジタル 教科書体 NK-R" panose="02020400000000000000" pitchFamily="18" charset="-128"/>
                <a:cs typeface="Times New Roman" pitchFamily="18"/>
              </a:rPr>
              <a:t>年</a:t>
            </a:r>
            <a:r>
              <a:rPr lang="zh-CN" altLang="en-US" sz="788" kern="0" dirty="0">
                <a:solidFill>
                  <a:schemeClr val="bg1"/>
                </a:solidFill>
                <a:latin typeface="UD デジタル 教科書体 NK-R" panose="02020400000000000000" pitchFamily="18" charset="-128"/>
                <a:ea typeface="UD デジタル 教科書体 NK-R" panose="02020400000000000000" pitchFamily="18" charset="-128"/>
                <a:cs typeface="Times New Roman" pitchFamily="18"/>
              </a:rPr>
              <a:t>日本国際博覧会協会</a:t>
            </a:r>
            <a:endParaRPr lang="en-US" sz="788" kern="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a:extLst>
              <a:ext uri="{FF2B5EF4-FFF2-40B4-BE49-F238E27FC236}">
                <a16:creationId xmlns:a16="http://schemas.microsoft.com/office/drawing/2014/main" id="{9C31E39F-38E0-405E-AB18-0674B70C9B34}"/>
              </a:ext>
            </a:extLst>
          </p:cNvPr>
          <p:cNvSpPr txBox="1"/>
          <p:nvPr/>
        </p:nvSpPr>
        <p:spPr>
          <a:xfrm>
            <a:off x="2116741" y="4550138"/>
            <a:ext cx="183255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ビジネスマッチング</a:t>
            </a:r>
          </a:p>
        </p:txBody>
      </p:sp>
      <p:sp>
        <p:nvSpPr>
          <p:cNvPr id="18" name="テキスト ボックス 17">
            <a:extLst>
              <a:ext uri="{FF2B5EF4-FFF2-40B4-BE49-F238E27FC236}">
                <a16:creationId xmlns:a16="http://schemas.microsoft.com/office/drawing/2014/main" id="{62984292-D9DC-4487-8160-1E023A8B121A}"/>
              </a:ext>
            </a:extLst>
          </p:cNvPr>
          <p:cNvSpPr txBox="1"/>
          <p:nvPr/>
        </p:nvSpPr>
        <p:spPr>
          <a:xfrm>
            <a:off x="7297868" y="989669"/>
            <a:ext cx="3339376" cy="646331"/>
          </a:xfrm>
          <a:prstGeom prst="rect">
            <a:avLst/>
          </a:prstGeom>
          <a:noFill/>
        </p:spPr>
        <p:txBody>
          <a:bodyPr wrap="none" rtlCol="0">
            <a:spAutoFit/>
          </a:bodyPr>
          <a:lstStyle/>
          <a:p>
            <a:pPr algn="ctr"/>
            <a:r>
              <a:rPr kumimoji="1" lang="ja-JP" altLang="en-US" b="1" dirty="0">
                <a:latin typeface="Meiryo UI" panose="020B0604030504040204" pitchFamily="50" charset="-128"/>
                <a:ea typeface="Meiryo UI" panose="020B0604030504040204" pitchFamily="50" charset="-128"/>
              </a:rPr>
              <a:t>海外の経済団体やスタートアップ</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支援団体と連携したイベント</a:t>
            </a:r>
          </a:p>
        </p:txBody>
      </p:sp>
      <p:sp>
        <p:nvSpPr>
          <p:cNvPr id="19" name="テキスト ボックス 18">
            <a:extLst>
              <a:ext uri="{FF2B5EF4-FFF2-40B4-BE49-F238E27FC236}">
                <a16:creationId xmlns:a16="http://schemas.microsoft.com/office/drawing/2014/main" id="{3925E07F-E0DF-4FE6-99B5-A39A49137E5E}"/>
              </a:ext>
            </a:extLst>
          </p:cNvPr>
          <p:cNvSpPr txBox="1"/>
          <p:nvPr/>
        </p:nvSpPr>
        <p:spPr>
          <a:xfrm>
            <a:off x="7912447" y="4497963"/>
            <a:ext cx="2501006" cy="646331"/>
          </a:xfrm>
          <a:prstGeom prst="rect">
            <a:avLst/>
          </a:prstGeom>
          <a:noFill/>
        </p:spPr>
        <p:txBody>
          <a:bodyPr wrap="none" rtlCol="0">
            <a:spAutoFit/>
          </a:bodyPr>
          <a:lstStyle/>
          <a:p>
            <a:pPr algn="ctr"/>
            <a:r>
              <a:rPr kumimoji="1" lang="ja-JP" altLang="en-US" b="1" dirty="0">
                <a:latin typeface="Meiryo UI" panose="020B0604030504040204" pitchFamily="50" charset="-128"/>
                <a:ea typeface="Meiryo UI" panose="020B0604030504040204" pitchFamily="50" charset="-128"/>
              </a:rPr>
              <a:t>大阪ヘルスケアパビリオン</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でのイベント等</a:t>
            </a:r>
          </a:p>
        </p:txBody>
      </p:sp>
      <p:sp>
        <p:nvSpPr>
          <p:cNvPr id="23" name="テキスト ボックス 22">
            <a:extLst>
              <a:ext uri="{FF2B5EF4-FFF2-40B4-BE49-F238E27FC236}">
                <a16:creationId xmlns:a16="http://schemas.microsoft.com/office/drawing/2014/main" id="{4CD61729-15C9-442F-BB25-CD5BD1F52959}"/>
              </a:ext>
            </a:extLst>
          </p:cNvPr>
          <p:cNvSpPr txBox="1"/>
          <p:nvPr/>
        </p:nvSpPr>
        <p:spPr>
          <a:xfrm>
            <a:off x="1691093" y="999071"/>
            <a:ext cx="2868094" cy="369332"/>
          </a:xfrm>
          <a:prstGeom prst="rect">
            <a:avLst/>
          </a:prstGeom>
          <a:noFill/>
        </p:spPr>
        <p:txBody>
          <a:bodyPr wrap="none" rtlCol="0">
            <a:spAutoFit/>
          </a:bodyPr>
          <a:lstStyle/>
          <a:p>
            <a:pPr algn="ctr"/>
            <a:r>
              <a:rPr kumimoji="1" lang="ja-JP" altLang="en-US" b="1" dirty="0">
                <a:latin typeface="Meiryo UI" panose="020B0604030504040204" pitchFamily="50" charset="-128"/>
                <a:ea typeface="Meiryo UI" panose="020B0604030504040204" pitchFamily="50" charset="-128"/>
              </a:rPr>
              <a:t>推進委員会委員等</a:t>
            </a:r>
            <a:r>
              <a:rPr lang="ja-JP" altLang="en-US" b="1" dirty="0">
                <a:latin typeface="Meiryo UI" panose="020B0604030504040204" pitchFamily="50" charset="-128"/>
                <a:ea typeface="Meiryo UI" panose="020B0604030504040204" pitchFamily="50" charset="-128"/>
              </a:rPr>
              <a:t>との連携</a:t>
            </a:r>
            <a:endParaRPr kumimoji="1" lang="ja-JP" altLang="en-US" b="1"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58AD9ECF-EA84-4C95-A80A-65D774B9CE1A}"/>
              </a:ext>
            </a:extLst>
          </p:cNvPr>
          <p:cNvSpPr txBox="1"/>
          <p:nvPr/>
        </p:nvSpPr>
        <p:spPr>
          <a:xfrm>
            <a:off x="433793" y="4956343"/>
            <a:ext cx="3556571" cy="1569660"/>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1600" dirty="0">
                <a:latin typeface="UD デジタル 教科書体 NK-R" panose="02020400000000000000" pitchFamily="18" charset="-128"/>
                <a:ea typeface="UD デジタル 教科書体 NK-R" panose="02020400000000000000" pitchFamily="18" charset="-128"/>
              </a:rPr>
              <a:t>万博を機に大阪・関西でのビジネスを検討する海外投資家や金融系外国企業等と、大阪ヘルスケアパビリオンに出展する大阪・関西の中小企業及びスタートアップとのビジネスマッチング支援</a:t>
            </a:r>
          </a:p>
        </p:txBody>
      </p:sp>
      <p:sp>
        <p:nvSpPr>
          <p:cNvPr id="27" name="テキスト ボックス 26">
            <a:extLst>
              <a:ext uri="{FF2B5EF4-FFF2-40B4-BE49-F238E27FC236}">
                <a16:creationId xmlns:a16="http://schemas.microsoft.com/office/drawing/2014/main" id="{AD6955BE-D629-479E-8816-2135030D63EE}"/>
              </a:ext>
            </a:extLst>
          </p:cNvPr>
          <p:cNvSpPr txBox="1"/>
          <p:nvPr/>
        </p:nvSpPr>
        <p:spPr>
          <a:xfrm>
            <a:off x="6440667" y="1551271"/>
            <a:ext cx="5383532" cy="2000548"/>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1600" dirty="0">
                <a:latin typeface="UD デジタル 教科書体 NK-R" panose="02020400000000000000" pitchFamily="18" charset="-128"/>
                <a:ea typeface="UD デジタル 教科書体 NK-R" panose="02020400000000000000" pitchFamily="18" charset="-128"/>
              </a:rPr>
              <a:t>ハンブルグからの金融系代表団との</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交流</a:t>
            </a:r>
            <a:r>
              <a:rPr kumimoji="1" lang="en-US" altLang="ja-JP" sz="1600" dirty="0">
                <a:latin typeface="UD デジタル 教科書体 NK-R" panose="02020400000000000000" pitchFamily="18" charset="-128"/>
                <a:ea typeface="UD デジタル 教科書体 NK-R" panose="02020400000000000000" pitchFamily="18" charset="-128"/>
              </a:rPr>
              <a:t>【</a:t>
            </a:r>
            <a:r>
              <a:rPr kumimoji="1" lang="ja-JP" altLang="en-US" sz="1600" dirty="0">
                <a:latin typeface="UD デジタル 教科書体 NK-R" panose="02020400000000000000" pitchFamily="18" charset="-128"/>
                <a:ea typeface="UD デジタル 教科書体 NK-R" panose="02020400000000000000" pitchFamily="18" charset="-128"/>
              </a:rPr>
              <a:t>６月</a:t>
            </a:r>
            <a:r>
              <a:rPr kumimoji="1" lang="en-US" altLang="ja-JP" sz="1600" dirty="0">
                <a:latin typeface="UD デジタル 教科書体 NK-R" panose="02020400000000000000" pitchFamily="18" charset="-128"/>
                <a:ea typeface="UD デジタル 教科書体 NK-R" panose="02020400000000000000" pitchFamily="18" charset="-128"/>
              </a:rPr>
              <a:t>】</a:t>
            </a:r>
          </a:p>
          <a:p>
            <a:pPr marL="285750" indent="-285750">
              <a:buFont typeface="Wingdings" panose="05000000000000000000" pitchFamily="2" charset="2"/>
              <a:buChar char="l"/>
            </a:pPr>
            <a:r>
              <a:rPr kumimoji="1" lang="ja-JP" altLang="en-US" sz="1600" dirty="0">
                <a:latin typeface="UD デジタル 教科書体 NK-R" panose="02020400000000000000" pitchFamily="18" charset="-128"/>
                <a:ea typeface="UD デジタル 教科書体 NK-R" panose="02020400000000000000" pitchFamily="18" charset="-128"/>
              </a:rPr>
              <a:t>英国経営者協会（</a:t>
            </a:r>
            <a:r>
              <a:rPr lang="en-US" altLang="ja-JP" sz="1600" dirty="0" err="1">
                <a:latin typeface="UD デジタル 教科書体 NK-R" panose="02020400000000000000" pitchFamily="18" charset="-128"/>
                <a:ea typeface="UD デジタル 教科書体 NK-R" panose="02020400000000000000" pitchFamily="18" charset="-128"/>
              </a:rPr>
              <a:t>IoD</a:t>
            </a:r>
            <a:r>
              <a:rPr lang="ja-JP" altLang="en-US" sz="1600" dirty="0">
                <a:latin typeface="UD デジタル 教科書体 NK-R" panose="02020400000000000000" pitchFamily="18" charset="-128"/>
                <a:ea typeface="UD デジタル 教科書体 NK-R" panose="02020400000000000000" pitchFamily="18" charset="-128"/>
              </a:rPr>
              <a:t>）主催のイギリ</a:t>
            </a: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スからのビジネスパーソンの訪問団</a:t>
            </a: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との交流</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７月</a:t>
            </a:r>
            <a:r>
              <a:rPr lang="en-US" altLang="ja-JP" sz="1600" dirty="0">
                <a:latin typeface="UD デジタル 教科書体 NK-R" panose="02020400000000000000" pitchFamily="18" charset="-128"/>
                <a:ea typeface="UD デジタル 教科書体 NK-R" panose="02020400000000000000" pitchFamily="18" charset="-128"/>
              </a:rPr>
              <a:t>】</a:t>
            </a:r>
          </a:p>
          <a:p>
            <a:pPr marL="285750" indent="-285750">
              <a:buFont typeface="Wingdings" panose="05000000000000000000" pitchFamily="2" charset="2"/>
              <a:buChar char="l"/>
            </a:pPr>
            <a:r>
              <a:rPr kumimoji="1" lang="ja-JP" altLang="en-US" sz="1600" dirty="0">
                <a:latin typeface="UD デジタル 教科書体 NK-R" panose="02020400000000000000" pitchFamily="18" charset="-128"/>
                <a:ea typeface="UD デジタル 教科書体 NK-R" panose="02020400000000000000" pitchFamily="18" charset="-128"/>
              </a:rPr>
              <a:t>「</a:t>
            </a:r>
            <a:r>
              <a:rPr kumimoji="1" lang="en-US" altLang="ja-JP" sz="1600" dirty="0">
                <a:latin typeface="UD デジタル 教科書体 NK-R" panose="02020400000000000000" pitchFamily="18" charset="-128"/>
                <a:ea typeface="UD デジタル 教科書体 NK-R" panose="02020400000000000000" pitchFamily="18" charset="-128"/>
              </a:rPr>
              <a:t>Startup</a:t>
            </a: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en-US" altLang="ja-JP" sz="1600" dirty="0">
                <a:latin typeface="UD デジタル 教科書体 NK-R" panose="02020400000000000000" pitchFamily="18" charset="-128"/>
                <a:ea typeface="UD デジタル 教科書体 NK-R" panose="02020400000000000000" pitchFamily="18" charset="-128"/>
              </a:rPr>
              <a:t>Island</a:t>
            </a: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en-US" altLang="ja-JP" sz="1600" dirty="0">
                <a:latin typeface="UD デジタル 教科書体 NK-R" panose="02020400000000000000" pitchFamily="18" charset="-128"/>
                <a:ea typeface="UD デジタル 教科書体 NK-R" panose="02020400000000000000" pitchFamily="18" charset="-128"/>
              </a:rPr>
              <a:t>TAIWAN</a:t>
            </a:r>
            <a:r>
              <a:rPr kumimoji="1" lang="ja-JP" altLang="en-US" sz="1600" dirty="0">
                <a:latin typeface="UD デジタル 教科書体 NK-R" panose="02020400000000000000" pitchFamily="18" charset="-128"/>
                <a:ea typeface="UD デジタル 教科書体 NK-R" panose="02020400000000000000" pitchFamily="18" charset="-128"/>
              </a:rPr>
              <a:t>」主催の台湾</a:t>
            </a:r>
            <a:r>
              <a:rPr kumimoji="1" lang="en-US" altLang="ja-JP" sz="1600" dirty="0">
                <a:latin typeface="UD デジタル 教科書体 NK-R" panose="02020400000000000000" pitchFamily="18" charset="-128"/>
                <a:ea typeface="UD デジタル 教科書体 NK-R" panose="02020400000000000000" pitchFamily="18" charset="-128"/>
              </a:rPr>
              <a:t>Fintech</a:t>
            </a:r>
            <a:r>
              <a:rPr kumimoji="1" lang="ja-JP" altLang="en-US" sz="1600" dirty="0">
                <a:latin typeface="UD デジタル 教科書体 NK-R" panose="02020400000000000000" pitchFamily="18" charset="-128"/>
                <a:ea typeface="UD デジタル 教科書体 NK-R" panose="02020400000000000000" pitchFamily="18" charset="-128"/>
              </a:rPr>
              <a:t>企業</a:t>
            </a:r>
            <a:br>
              <a:rPr kumimoji="1" lang="en-US" altLang="ja-JP" sz="1600" dirty="0">
                <a:latin typeface="UD デジタル 教科書体 NK-R" panose="02020400000000000000" pitchFamily="18" charset="-128"/>
                <a:ea typeface="UD デジタル 教科書体 NK-R" panose="02020400000000000000" pitchFamily="18" charset="-128"/>
              </a:rPr>
            </a:br>
            <a:r>
              <a:rPr kumimoji="1" lang="ja-JP" altLang="en-US" sz="1600" dirty="0">
                <a:latin typeface="UD デジタル 教科書体 NK-R" panose="02020400000000000000" pitchFamily="18" charset="-128"/>
                <a:ea typeface="UD デジタル 教科書体 NK-R" panose="02020400000000000000" pitchFamily="18" charset="-128"/>
              </a:rPr>
              <a:t>　　　　　　を含むスタートアップ支援イベントへの協力</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algn="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上記以外の海外の経済団体等から調整中の案件複数あり　</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28" name="テキスト ボックス 27">
            <a:extLst>
              <a:ext uri="{FF2B5EF4-FFF2-40B4-BE49-F238E27FC236}">
                <a16:creationId xmlns:a16="http://schemas.microsoft.com/office/drawing/2014/main" id="{467CD56F-D09A-43D4-AA9D-BE3066CD37EA}"/>
              </a:ext>
            </a:extLst>
          </p:cNvPr>
          <p:cNvSpPr txBox="1"/>
          <p:nvPr/>
        </p:nvSpPr>
        <p:spPr>
          <a:xfrm>
            <a:off x="6278443" y="5155058"/>
            <a:ext cx="3720281" cy="1815882"/>
          </a:xfrm>
          <a:prstGeom prst="rect">
            <a:avLst/>
          </a:prstGeom>
          <a:noFill/>
        </p:spPr>
        <p:txBody>
          <a:bodyPr wrap="square" rtlCol="0">
            <a:spAutoFit/>
          </a:bodyPr>
          <a:lstStyle/>
          <a:p>
            <a:pPr marL="285750" lvl="1" indent="-285750">
              <a:buFont typeface="Wingdings" panose="05000000000000000000" pitchFamily="2" charset="2"/>
              <a:buChar char="l"/>
            </a:pPr>
            <a:r>
              <a:rPr lang="ja-JP" altLang="en-US" sz="1600" dirty="0">
                <a:latin typeface="UD デジタル 教科書体 NK-R" panose="02020400000000000000" pitchFamily="18" charset="-128"/>
                <a:ea typeface="UD デジタル 教科書体 NK-R" panose="02020400000000000000" pitchFamily="18" charset="-128"/>
              </a:rPr>
              <a:t>金融分野への発展も見込まれる最先端の革新的な</a:t>
            </a:r>
            <a:r>
              <a:rPr lang="en-US" altLang="ja-JP" sz="1600" dirty="0">
                <a:latin typeface="UD デジタル 教科書体 NK-R" panose="02020400000000000000" pitchFamily="18" charset="-128"/>
                <a:ea typeface="UD デジタル 教科書体 NK-R" panose="02020400000000000000" pitchFamily="18" charset="-128"/>
              </a:rPr>
              <a:t>IT</a:t>
            </a:r>
            <a:r>
              <a:rPr lang="ja-JP" altLang="en-US" sz="1600" dirty="0">
                <a:latin typeface="UD デジタル 教科書体 NK-R" panose="02020400000000000000" pitchFamily="18" charset="-128"/>
                <a:ea typeface="UD デジタル 教科書体 NK-R" panose="02020400000000000000" pitchFamily="18" charset="-128"/>
              </a:rPr>
              <a:t>技術（</a:t>
            </a:r>
            <a:r>
              <a:rPr lang="en-US" altLang="ja-JP" sz="1600" dirty="0">
                <a:latin typeface="UD デジタル 教科書体 NK-R" panose="02020400000000000000" pitchFamily="18" charset="-128"/>
                <a:ea typeface="UD デジタル 教科書体 NK-R" panose="02020400000000000000" pitchFamily="18" charset="-128"/>
              </a:rPr>
              <a:t>Web3</a:t>
            </a:r>
            <a:r>
              <a:rPr lang="ja-JP" altLang="en-US" sz="1600" dirty="0">
                <a:latin typeface="UD デジタル 教科書体 NK-R" panose="02020400000000000000" pitchFamily="18" charset="-128"/>
                <a:ea typeface="UD デジタル 教科書体 NK-R" panose="02020400000000000000" pitchFamily="18" charset="-128"/>
              </a:rPr>
              <a:t>等）やサービスが体感できるイベントを実施</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９月</a:t>
            </a:r>
            <a:r>
              <a:rPr lang="en-US" altLang="ja-JP" sz="1600" dirty="0">
                <a:latin typeface="UD デジタル 教科書体 NK-R" panose="02020400000000000000" pitchFamily="18" charset="-128"/>
                <a:ea typeface="UD デジタル 教科書体 NK-R" panose="02020400000000000000" pitchFamily="18" charset="-128"/>
              </a:rPr>
              <a:t>13</a:t>
            </a:r>
            <a:r>
              <a:rPr lang="ja-JP" altLang="en-US" sz="1600" dirty="0">
                <a:latin typeface="UD デジタル 教科書体 NK-R" panose="02020400000000000000" pitchFamily="18" charset="-128"/>
                <a:ea typeface="UD デジタル 教科書体 NK-R" panose="02020400000000000000" pitchFamily="18" charset="-128"/>
              </a:rPr>
              <a:t>日</a:t>
            </a:r>
            <a:r>
              <a:rPr lang="en-US" altLang="ja-JP" sz="1600" dirty="0">
                <a:latin typeface="UD デジタル 教科書体 NK-R" panose="02020400000000000000" pitchFamily="18" charset="-128"/>
                <a:ea typeface="UD デジタル 教科書体 NK-R" panose="02020400000000000000" pitchFamily="18" charset="-128"/>
              </a:rPr>
              <a:t>】</a:t>
            </a:r>
          </a:p>
          <a:p>
            <a:pPr marL="285750" lvl="1" indent="-285750">
              <a:buFont typeface="Wingdings" panose="05000000000000000000" pitchFamily="2" charset="2"/>
              <a:buChar char="l"/>
            </a:pPr>
            <a:r>
              <a:rPr lang="ja-JP" altLang="en-US" sz="1600" dirty="0">
                <a:latin typeface="UD デジタル 教科書体 NK-R" panose="02020400000000000000" pitchFamily="18" charset="-128"/>
                <a:ea typeface="UD デジタル 教科書体 NK-R" panose="02020400000000000000" pitchFamily="18" charset="-128"/>
              </a:rPr>
              <a:t>万博参加国による</a:t>
            </a:r>
            <a:r>
              <a:rPr lang="en-US" altLang="ja-JP" sz="1600" dirty="0">
                <a:latin typeface="UD デジタル 教科書体 NK-R" panose="02020400000000000000" pitchFamily="18" charset="-128"/>
                <a:ea typeface="UD デジタル 教科書体 NK-R" panose="02020400000000000000" pitchFamily="18" charset="-128"/>
              </a:rPr>
              <a:t>Fintech</a:t>
            </a:r>
            <a:r>
              <a:rPr lang="ja-JP" altLang="en-US" sz="1600" dirty="0">
                <a:latin typeface="UD デジタル 教科書体 NK-R" panose="02020400000000000000" pitchFamily="18" charset="-128"/>
                <a:ea typeface="UD デジタル 教科書体 NK-R" panose="02020400000000000000" pitchFamily="18" charset="-128"/>
              </a:rPr>
              <a:t>をテーマとしたイベントへの協力</a:t>
            </a:r>
            <a:endParaRPr lang="en-US" altLang="ja-JP" sz="1600" dirty="0">
              <a:latin typeface="UD デジタル 教科書体 NK-R" panose="02020400000000000000" pitchFamily="18" charset="-128"/>
              <a:ea typeface="UD デジタル 教科書体 NK-R" panose="02020400000000000000" pitchFamily="18" charset="-128"/>
            </a:endParaRPr>
          </a:p>
          <a:p>
            <a:pPr marL="285750" lvl="1" indent="-285750">
              <a:buFont typeface="Wingdings" panose="05000000000000000000" pitchFamily="2" charset="2"/>
              <a:buChar char="l"/>
            </a:pPr>
            <a:endParaRPr kumimoji="1" lang="ja-JP" altLang="en-US" sz="1600" dirty="0"/>
          </a:p>
        </p:txBody>
      </p:sp>
      <p:sp>
        <p:nvSpPr>
          <p:cNvPr id="29" name="テキスト ボックス 28">
            <a:extLst>
              <a:ext uri="{FF2B5EF4-FFF2-40B4-BE49-F238E27FC236}">
                <a16:creationId xmlns:a16="http://schemas.microsoft.com/office/drawing/2014/main" id="{2A3AD00C-8F30-4310-9AF9-BF2A0F047077}"/>
              </a:ext>
            </a:extLst>
          </p:cNvPr>
          <p:cNvSpPr txBox="1"/>
          <p:nvPr/>
        </p:nvSpPr>
        <p:spPr>
          <a:xfrm>
            <a:off x="502041" y="1397922"/>
            <a:ext cx="3731932" cy="2353145"/>
          </a:xfrm>
          <a:prstGeom prst="rect">
            <a:avLst/>
          </a:prstGeom>
          <a:noFill/>
        </p:spPr>
        <p:txBody>
          <a:bodyPr wrap="square" rtlCol="0">
            <a:spAutoFit/>
          </a:bodyPr>
          <a:lstStyle/>
          <a:p>
            <a:pPr marL="285750" indent="-285750">
              <a:buFont typeface="Wingdings" panose="05000000000000000000" pitchFamily="2" charset="2"/>
              <a:buChar char="l"/>
            </a:pPr>
            <a:r>
              <a:rPr lang="ja-JP" altLang="en-US" sz="1600" dirty="0">
                <a:latin typeface="UD デジタル 教科書体 NK-R" panose="02020400000000000000" pitchFamily="18" charset="-128"/>
                <a:ea typeface="UD デジタル 教科書体 NK-R" panose="02020400000000000000" pitchFamily="18" charset="-128"/>
              </a:rPr>
              <a:t>大阪進出企業等による投資家ツアー</a:t>
            </a: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との連携</a:t>
            </a:r>
            <a:r>
              <a:rPr lang="en-US" altLang="ja-JP" sz="1600" dirty="0">
                <a:latin typeface="UD デジタル 教科書体 NK-R" panose="02020400000000000000" pitchFamily="18" charset="-128"/>
                <a:ea typeface="UD デジタル 教科書体 NK-R" panose="02020400000000000000" pitchFamily="18" charset="-128"/>
              </a:rPr>
              <a:t>【5</a:t>
            </a:r>
            <a:r>
              <a:rPr lang="ja-JP" altLang="en-US" sz="1600" dirty="0">
                <a:latin typeface="UD デジタル 教科書体 NK-R" panose="02020400000000000000" pitchFamily="18" charset="-128"/>
                <a:ea typeface="UD デジタル 教科書体 NK-R" panose="02020400000000000000" pitchFamily="18" charset="-128"/>
              </a:rPr>
              <a:t>月～</a:t>
            </a:r>
            <a:r>
              <a:rPr lang="en-US" altLang="ja-JP" sz="1600" dirty="0">
                <a:latin typeface="UD デジタル 教科書体 NK-R" panose="02020400000000000000" pitchFamily="18" charset="-128"/>
                <a:ea typeface="UD デジタル 教科書体 NK-R" panose="02020400000000000000" pitchFamily="18" charset="-128"/>
              </a:rPr>
              <a:t>】</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285750" indent="-285750">
              <a:buFont typeface="Wingdings" panose="05000000000000000000" pitchFamily="2" charset="2"/>
              <a:buChar char="l"/>
            </a:pPr>
            <a:r>
              <a:rPr kumimoji="1" lang="ja-JP" altLang="en-US" sz="1600" dirty="0">
                <a:latin typeface="UD デジタル 教科書体 NK-R" panose="02020400000000000000" pitchFamily="18" charset="-128"/>
                <a:ea typeface="UD デジタル 教科書体 NK-R" panose="02020400000000000000" pitchFamily="18" charset="-128"/>
              </a:rPr>
              <a:t>国内外の投資家等を集めたイベント「</a:t>
            </a:r>
            <a:r>
              <a:rPr kumimoji="1" lang="en-US" altLang="ja-JP" sz="1600" dirty="0" err="1">
                <a:latin typeface="UD デジタル 教科書体 NK-R" panose="02020400000000000000" pitchFamily="18" charset="-128"/>
                <a:ea typeface="UD デジタル 教科書体 NK-R" panose="02020400000000000000" pitchFamily="18" charset="-128"/>
              </a:rPr>
              <a:t>WebX</a:t>
            </a: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en-US" altLang="ja-JP" sz="1600" dirty="0">
                <a:latin typeface="UD デジタル 教科書体 NK-R" panose="02020400000000000000" pitchFamily="18" charset="-128"/>
                <a:ea typeface="UD デジタル 教科書体 NK-R" panose="02020400000000000000" pitchFamily="18" charset="-128"/>
              </a:rPr>
              <a:t>Osaka</a:t>
            </a:r>
            <a:r>
              <a:rPr kumimoji="1" lang="ja-JP" altLang="en-US" sz="1600" dirty="0">
                <a:latin typeface="UD デジタル 教科書体 NK-R" panose="02020400000000000000" pitchFamily="18" charset="-128"/>
                <a:ea typeface="UD デジタル 教科書体 NK-R" panose="02020400000000000000" pitchFamily="18" charset="-128"/>
              </a:rPr>
              <a:t>」への協力</a:t>
            </a:r>
            <a:r>
              <a:rPr kumimoji="1" lang="en-US" altLang="ja-JP" sz="1600" dirty="0">
                <a:latin typeface="UD デジタル 教科書体 NK-R" panose="02020400000000000000" pitchFamily="18" charset="-128"/>
                <a:ea typeface="UD デジタル 教科書体 NK-R" panose="02020400000000000000" pitchFamily="18" charset="-128"/>
              </a:rPr>
              <a:t>【8</a:t>
            </a:r>
            <a:r>
              <a:rPr kumimoji="1" lang="ja-JP" altLang="en-US" sz="1600" dirty="0">
                <a:latin typeface="UD デジタル 教科書体 NK-R" panose="02020400000000000000" pitchFamily="18" charset="-128"/>
                <a:ea typeface="UD デジタル 教科書体 NK-R" panose="02020400000000000000" pitchFamily="18" charset="-128"/>
              </a:rPr>
              <a:t>月</a:t>
            </a:r>
            <a:r>
              <a:rPr kumimoji="1" lang="en-US" altLang="ja-JP" sz="1600" dirty="0">
                <a:latin typeface="UD デジタル 教科書体 NK-R" panose="02020400000000000000" pitchFamily="18" charset="-128"/>
                <a:ea typeface="UD デジタル 教科書体 NK-R" panose="02020400000000000000" pitchFamily="18" charset="-128"/>
              </a:rPr>
              <a:t>】</a:t>
            </a:r>
          </a:p>
          <a:p>
            <a:pPr marL="285750" indent="-285750">
              <a:buFont typeface="Wingdings" panose="05000000000000000000" pitchFamily="2" charset="2"/>
              <a:buChar char="l"/>
            </a:pPr>
            <a:r>
              <a:rPr kumimoji="1" lang="ja-JP" altLang="en-US" sz="1600" dirty="0">
                <a:latin typeface="UD デジタル 教科書体 NK-R" panose="02020400000000000000" pitchFamily="18" charset="-128"/>
                <a:ea typeface="UD デジタル 教科書体 NK-R" panose="02020400000000000000" pitchFamily="18" charset="-128"/>
              </a:rPr>
              <a:t>イーサリアム（ﾌﾞﾛｯｸﾁｪｰﾝﾌﾟﾗｯﾄﾌｫｰﾑ）関連の技術者等を集めたカンファ</a:t>
            </a:r>
            <a:br>
              <a:rPr lang="en-US" altLang="ja-JP" sz="1600" dirty="0">
                <a:latin typeface="UD デジタル 教科書体 NK-R" panose="02020400000000000000" pitchFamily="18" charset="-128"/>
                <a:ea typeface="UD デジタル 教科書体 NK-R" panose="02020400000000000000" pitchFamily="18" charset="-128"/>
              </a:rPr>
            </a:br>
            <a:r>
              <a:rPr kumimoji="1" lang="ja-JP" altLang="en-US" sz="1600" dirty="0">
                <a:latin typeface="UD デジタル 教科書体 NK-R" panose="02020400000000000000" pitchFamily="18" charset="-128"/>
                <a:ea typeface="UD デジタル 教科書体 NK-R" panose="02020400000000000000" pitchFamily="18" charset="-128"/>
              </a:rPr>
              <a:t>レンスイベント「</a:t>
            </a:r>
            <a:r>
              <a:rPr kumimoji="1" lang="en-US" altLang="ja-JP" sz="1600" dirty="0">
                <a:latin typeface="UD デジタル 教科書体 NK-R" panose="02020400000000000000" pitchFamily="18" charset="-128"/>
                <a:ea typeface="UD デジタル 教科書体 NK-R" panose="02020400000000000000" pitchFamily="18" charset="-128"/>
              </a:rPr>
              <a:t>EDCON</a:t>
            </a:r>
            <a:r>
              <a:rPr kumimoji="1" lang="ja-JP" altLang="en-US" sz="1600" dirty="0">
                <a:latin typeface="UD デジタル 教科書体 NK-R" panose="02020400000000000000" pitchFamily="18" charset="-128"/>
                <a:ea typeface="UD デジタル 教科書体 NK-R" panose="02020400000000000000" pitchFamily="18" charset="-128"/>
              </a:rPr>
              <a:t>　２０２５」</a:t>
            </a:r>
            <a:br>
              <a:rPr kumimoji="1" lang="en-US" altLang="ja-JP" sz="1600" dirty="0">
                <a:latin typeface="UD デジタル 教科書体 NK-R" panose="02020400000000000000" pitchFamily="18" charset="-128"/>
                <a:ea typeface="UD デジタル 教科書体 NK-R" panose="02020400000000000000" pitchFamily="18" charset="-128"/>
              </a:rPr>
            </a:br>
            <a:r>
              <a:rPr kumimoji="1" lang="ja-JP" altLang="en-US" sz="1600" dirty="0">
                <a:latin typeface="UD デジタル 教科書体 NK-R" panose="02020400000000000000" pitchFamily="18" charset="-128"/>
                <a:ea typeface="UD デジタル 教科書体 NK-R" panose="02020400000000000000" pitchFamily="18" charset="-128"/>
              </a:rPr>
              <a:t>への協力</a:t>
            </a:r>
            <a:r>
              <a:rPr kumimoji="1" lang="en-US" altLang="ja-JP" sz="1600" dirty="0">
                <a:latin typeface="UD デジタル 教科書体 NK-R" panose="02020400000000000000" pitchFamily="18" charset="-128"/>
                <a:ea typeface="UD デジタル 教科書体 NK-R" panose="02020400000000000000" pitchFamily="18" charset="-128"/>
              </a:rPr>
              <a:t>【9</a:t>
            </a:r>
            <a:r>
              <a:rPr kumimoji="1" lang="ja-JP" altLang="en-US" sz="1600" dirty="0">
                <a:latin typeface="UD デジタル 教科書体 NK-R" panose="02020400000000000000" pitchFamily="18" charset="-128"/>
                <a:ea typeface="UD デジタル 教科書体 NK-R" panose="02020400000000000000" pitchFamily="18" charset="-128"/>
              </a:rPr>
              <a:t>月</a:t>
            </a:r>
            <a:r>
              <a:rPr kumimoji="1" lang="en-US" altLang="ja-JP" sz="1600" dirty="0">
                <a:latin typeface="UD デジタル 教科書体 NK-R" panose="02020400000000000000" pitchFamily="18" charset="-128"/>
                <a:ea typeface="UD デジタル 教科書体 NK-R" panose="02020400000000000000" pitchFamily="18" charset="-128"/>
              </a:rPr>
              <a:t>】</a:t>
            </a:r>
          </a:p>
          <a:p>
            <a:pPr algn="r">
              <a:lnSpc>
                <a:spcPts val="1100"/>
              </a:lnSpc>
            </a:pPr>
            <a:endParaRPr kumimoji="1" lang="en-US" altLang="ja-JP" sz="1200" spc="-50" dirty="0">
              <a:latin typeface="UD デジタル 教科書体 NK-R" panose="02020400000000000000" pitchFamily="18" charset="-128"/>
              <a:ea typeface="UD デジタル 教科書体 NK-R" panose="02020400000000000000" pitchFamily="18" charset="-128"/>
            </a:endParaRPr>
          </a:p>
          <a:p>
            <a:pPr algn="r">
              <a:lnSpc>
                <a:spcPts val="1100"/>
              </a:lnSpc>
            </a:pPr>
            <a:r>
              <a:rPr kumimoji="1" lang="en-US" altLang="ja-JP" sz="1200" spc="-90" dirty="0">
                <a:latin typeface="UD デジタル 教科書体 NK-R" panose="02020400000000000000" pitchFamily="18" charset="-128"/>
                <a:ea typeface="UD デジタル 教科書体 NK-R" panose="02020400000000000000" pitchFamily="18" charset="-128"/>
              </a:rPr>
              <a:t>※</a:t>
            </a:r>
            <a:r>
              <a:rPr kumimoji="1" lang="ja-JP" altLang="en-US" sz="1200" spc="-90" dirty="0">
                <a:latin typeface="UD デジタル 教科書体 NK-R" panose="02020400000000000000" pitchFamily="18" charset="-128"/>
                <a:ea typeface="UD デジタル 教科書体 NK-R" panose="02020400000000000000" pitchFamily="18" charset="-128"/>
              </a:rPr>
              <a:t>上記以外にも推進委員会委員等主催イベントと連携予定</a:t>
            </a:r>
          </a:p>
        </p:txBody>
      </p:sp>
      <p:pic>
        <p:nvPicPr>
          <p:cNvPr id="30" name="図 29">
            <a:extLst>
              <a:ext uri="{FF2B5EF4-FFF2-40B4-BE49-F238E27FC236}">
                <a16:creationId xmlns:a16="http://schemas.microsoft.com/office/drawing/2014/main" id="{EDF5E6CD-2B0F-41B3-9FD4-D6CAEDC35E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98724" y="5147882"/>
            <a:ext cx="1622954" cy="875835"/>
          </a:xfrm>
          <a:prstGeom prst="roundRect">
            <a:avLst>
              <a:gd name="adj" fmla="val 0"/>
            </a:avLst>
          </a:prstGeom>
        </p:spPr>
      </p:pic>
      <p:sp>
        <p:nvSpPr>
          <p:cNvPr id="31" name="テキスト ボックス 30">
            <a:extLst>
              <a:ext uri="{FF2B5EF4-FFF2-40B4-BE49-F238E27FC236}">
                <a16:creationId xmlns:a16="http://schemas.microsoft.com/office/drawing/2014/main" id="{E49A7F18-3AE7-4B62-9810-251C9B47F5F7}"/>
              </a:ext>
            </a:extLst>
          </p:cNvPr>
          <p:cNvSpPr txBox="1"/>
          <p:nvPr/>
        </p:nvSpPr>
        <p:spPr>
          <a:xfrm>
            <a:off x="9523158" y="6067709"/>
            <a:ext cx="2594484" cy="307777"/>
          </a:xfrm>
          <a:prstGeom prst="rect">
            <a:avLst/>
          </a:prstGeom>
          <a:noFill/>
        </p:spPr>
        <p:txBody>
          <a:bodyPr wrap="square">
            <a:spAutoFit/>
          </a:bodyPr>
          <a:lstStyle/>
          <a:p>
            <a:pPr algn="ctr"/>
            <a:r>
              <a:rPr lang="ja-JP" altLang="en-US" sz="700" dirty="0">
                <a:latin typeface="Meiryo UI" panose="020B0604030504040204" pitchFamily="50" charset="-128"/>
                <a:ea typeface="Meiryo UI" panose="020B0604030504040204" pitchFamily="50" charset="-128"/>
              </a:rPr>
              <a:t>提供：（公社）大阪パビリオン／</a:t>
            </a:r>
            <a:endParaRPr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協力：</a:t>
            </a:r>
            <a:r>
              <a:rPr lang="en-US" altLang="ja-JP" sz="700" dirty="0">
                <a:latin typeface="Meiryo UI" panose="020B0604030504040204" pitchFamily="50" charset="-128"/>
                <a:ea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rPr>
              <a:t>年日本国際博覧会協会</a:t>
            </a:r>
            <a:endParaRPr lang="en-US" altLang="ja-JP" sz="700" dirty="0">
              <a:latin typeface="Meiryo UI" panose="020B0604030504040204" pitchFamily="50" charset="-128"/>
              <a:ea typeface="Meiryo UI" panose="020B0604030504040204" pitchFamily="50" charset="-128"/>
            </a:endParaRPr>
          </a:p>
        </p:txBody>
      </p:sp>
      <p:sp>
        <p:nvSpPr>
          <p:cNvPr id="26" name="四角形: 角を丸くする 25">
            <a:extLst>
              <a:ext uri="{FF2B5EF4-FFF2-40B4-BE49-F238E27FC236}">
                <a16:creationId xmlns:a16="http://schemas.microsoft.com/office/drawing/2014/main" id="{71B40585-C3DF-41E2-9E92-5C97A6C84A6F}"/>
              </a:ext>
            </a:extLst>
          </p:cNvPr>
          <p:cNvSpPr/>
          <p:nvPr/>
        </p:nvSpPr>
        <p:spPr>
          <a:xfrm>
            <a:off x="10776885" y="4345249"/>
            <a:ext cx="801278" cy="363268"/>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会場内</a:t>
            </a:r>
            <a:endPar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32" name="図 31">
            <a:extLst>
              <a:ext uri="{FF2B5EF4-FFF2-40B4-BE49-F238E27FC236}">
                <a16:creationId xmlns:a16="http://schemas.microsoft.com/office/drawing/2014/main" id="{A46D74B6-8B50-4BC9-9366-50B93A4E55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5258" y="1567310"/>
            <a:ext cx="1628086" cy="1221065"/>
          </a:xfrm>
          <a:prstGeom prst="rect">
            <a:avLst/>
          </a:prstGeom>
        </p:spPr>
      </p:pic>
      <p:pic>
        <p:nvPicPr>
          <p:cNvPr id="38" name="図 37">
            <a:extLst>
              <a:ext uri="{FF2B5EF4-FFF2-40B4-BE49-F238E27FC236}">
                <a16:creationId xmlns:a16="http://schemas.microsoft.com/office/drawing/2014/main" id="{BCE9BFC8-93CA-4D23-A11A-F2A0C8502AE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10065" y="5091762"/>
            <a:ext cx="1659787" cy="1236741"/>
          </a:xfrm>
          <a:prstGeom prst="rect">
            <a:avLst/>
          </a:prstGeom>
        </p:spPr>
      </p:pic>
      <p:pic>
        <p:nvPicPr>
          <p:cNvPr id="40" name="図 39">
            <a:extLst>
              <a:ext uri="{FF2B5EF4-FFF2-40B4-BE49-F238E27FC236}">
                <a16:creationId xmlns:a16="http://schemas.microsoft.com/office/drawing/2014/main" id="{F95040E0-0490-4F0D-8430-1D4D4BC28E7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110065" y="1648646"/>
            <a:ext cx="1688936" cy="1153464"/>
          </a:xfrm>
          <a:prstGeom prst="rect">
            <a:avLst/>
          </a:prstGeom>
        </p:spPr>
      </p:pic>
      <p:sp>
        <p:nvSpPr>
          <p:cNvPr id="3" name="テキスト ボックス 2">
            <a:extLst>
              <a:ext uri="{FF2B5EF4-FFF2-40B4-BE49-F238E27FC236}">
                <a16:creationId xmlns:a16="http://schemas.microsoft.com/office/drawing/2014/main" id="{5A5B13A5-09AA-4F21-8906-2082DFAFFE84}"/>
              </a:ext>
            </a:extLst>
          </p:cNvPr>
          <p:cNvSpPr txBox="1"/>
          <p:nvPr/>
        </p:nvSpPr>
        <p:spPr>
          <a:xfrm>
            <a:off x="10321088" y="7032932"/>
            <a:ext cx="184731" cy="338554"/>
          </a:xfrm>
          <a:prstGeom prst="rect">
            <a:avLst/>
          </a:prstGeom>
          <a:noFill/>
        </p:spPr>
        <p:txBody>
          <a:bodyPr wrap="none" rtlCol="0">
            <a:spAutoFit/>
          </a:bodyPr>
          <a:lstStyle/>
          <a:p>
            <a:endParaRPr kumimoji="1" lang="ja-JP" altLang="en-US" sz="1600" dirty="0"/>
          </a:p>
        </p:txBody>
      </p:sp>
    </p:spTree>
    <p:extLst>
      <p:ext uri="{BB962C8B-B14F-4D97-AF65-F5344CB8AC3E}">
        <p14:creationId xmlns:p14="http://schemas.microsoft.com/office/powerpoint/2010/main" val="4018306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2B4077B-3BB2-47ED-A64A-9C8D308C0D8D}"/>
              </a:ext>
            </a:extLst>
          </p:cNvPr>
          <p:cNvSpPr>
            <a:spLocks noGrp="1"/>
          </p:cNvSpPr>
          <p:nvPr>
            <p:ph type="sldNum" sz="quarter" idx="12"/>
          </p:nvPr>
        </p:nvSpPr>
        <p:spPr>
          <a:xfrm>
            <a:off x="9448800" y="6444641"/>
            <a:ext cx="2743200" cy="365125"/>
          </a:xfrm>
        </p:spPr>
        <p:txBody>
          <a:bodyPr/>
          <a:lstStyle/>
          <a:p>
            <a:fld id="{4CFCB8D1-E384-4ABF-9F79-4EB3205F8B48}" type="slidenum">
              <a:rPr kumimoji="1" lang="ja-JP" altLang="en-US" smtClean="0"/>
              <a:t>2</a:t>
            </a:fld>
            <a:endParaRPr kumimoji="1" lang="ja-JP" altLang="en-US"/>
          </a:p>
        </p:txBody>
      </p:sp>
      <p:sp>
        <p:nvSpPr>
          <p:cNvPr id="5" name="テキスト ボックス 4">
            <a:extLst>
              <a:ext uri="{FF2B5EF4-FFF2-40B4-BE49-F238E27FC236}">
                <a16:creationId xmlns:a16="http://schemas.microsoft.com/office/drawing/2014/main" id="{F3BBC79A-E7A2-4748-9ED5-A91752B756B4}"/>
              </a:ext>
            </a:extLst>
          </p:cNvPr>
          <p:cNvSpPr txBox="1"/>
          <p:nvPr/>
        </p:nvSpPr>
        <p:spPr>
          <a:xfrm>
            <a:off x="0" y="3"/>
            <a:ext cx="12192000" cy="461665"/>
          </a:xfrm>
          <a:prstGeom prst="rect">
            <a:avLst/>
          </a:prstGeom>
          <a:solidFill>
            <a:schemeClr val="accent1">
              <a:lumMod val="50000"/>
            </a:schemeClr>
          </a:solidFill>
        </p:spPr>
        <p:txBody>
          <a:bodyPr wrap="square" rtlCol="0">
            <a:spAutoFit/>
          </a:bodyPr>
          <a:lstStyle/>
          <a:p>
            <a:pPr algn="ctr">
              <a:spcBef>
                <a:spcPts val="601"/>
              </a:spcBef>
              <a:spcAft>
                <a:spcPts val="601"/>
              </a:spcAft>
            </a:pPr>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目次</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a:extLst>
              <a:ext uri="{FF2B5EF4-FFF2-40B4-BE49-F238E27FC236}">
                <a16:creationId xmlns:a16="http://schemas.microsoft.com/office/drawing/2014/main" id="{BAF6273C-01F1-4123-905F-78AB3106446F}"/>
              </a:ext>
            </a:extLst>
          </p:cNvPr>
          <p:cNvSpPr txBox="1"/>
          <p:nvPr/>
        </p:nvSpPr>
        <p:spPr>
          <a:xfrm>
            <a:off x="772548" y="609632"/>
            <a:ext cx="11632677" cy="6052170"/>
          </a:xfrm>
          <a:prstGeom prst="rect">
            <a:avLst/>
          </a:prstGeom>
          <a:noFill/>
        </p:spPr>
        <p:txBody>
          <a:bodyPr wrap="square" rtlCol="0">
            <a:spAutoFit/>
          </a:bodyPr>
          <a:lstStyle/>
          <a:p>
            <a:pPr>
              <a:lnSpc>
                <a:spcPct val="150000"/>
              </a:lnSpc>
            </a:pPr>
            <a:r>
              <a:rPr lang="ja-JP" altLang="en-US" sz="2000" b="1" dirty="0">
                <a:latin typeface="UD デジタル 教科書体 NK-R" panose="02020400000000000000" pitchFamily="18" charset="-128"/>
                <a:ea typeface="UD デジタル 教科書体 NK-R" panose="02020400000000000000" pitchFamily="18" charset="-128"/>
              </a:rPr>
              <a:t>１．進捗点検のまとめ</a:t>
            </a:r>
            <a:endParaRPr lang="en-US" altLang="ja-JP" sz="2000" b="1" dirty="0">
              <a:latin typeface="UD デジタル 教科書体 NK-R" panose="02020400000000000000" pitchFamily="18" charset="-128"/>
              <a:ea typeface="UD デジタル 教科書体 NK-R" panose="02020400000000000000" pitchFamily="18" charset="-128"/>
            </a:endParaRPr>
          </a:p>
          <a:p>
            <a:r>
              <a:rPr lang="ja-JP" altLang="en-US" sz="2000" b="1" dirty="0">
                <a:latin typeface="UD デジタル 教科書体 NK-R" panose="02020400000000000000" pitchFamily="18" charset="-128"/>
                <a:ea typeface="UD デジタル 教科書体 NK-R" panose="02020400000000000000" pitchFamily="18" charset="-128"/>
              </a:rPr>
              <a:t>　　　　　進捗点検のまとめ</a:t>
            </a:r>
            <a:endParaRPr lang="en-US" altLang="ja-JP" sz="2000" b="1" dirty="0">
              <a:latin typeface="UD デジタル 教科書体 NK-R" panose="02020400000000000000" pitchFamily="18" charset="-128"/>
              <a:ea typeface="UD デジタル 教科書体 NK-R" panose="02020400000000000000" pitchFamily="18" charset="-128"/>
            </a:endParaRPr>
          </a:p>
          <a:p>
            <a:r>
              <a:rPr lang="ja-JP" altLang="en-US" sz="2000" b="1" dirty="0">
                <a:latin typeface="UD デジタル 教科書体 NK-R" panose="02020400000000000000" pitchFamily="18" charset="-128"/>
                <a:ea typeface="UD デジタル 教科書体 NK-R" panose="02020400000000000000" pitchFamily="18" charset="-128"/>
              </a:rPr>
              <a:t>　　　　　進捗点検のまとめ（データ集）</a:t>
            </a:r>
            <a:endParaRPr lang="en-US" altLang="ja-JP" sz="2000" b="1" dirty="0">
              <a:latin typeface="UD デジタル 教科書体 NK-R" panose="02020400000000000000" pitchFamily="18" charset="-128"/>
              <a:ea typeface="UD デジタル 教科書体 NK-R" panose="02020400000000000000" pitchFamily="18" charset="-128"/>
            </a:endParaRPr>
          </a:p>
          <a:p>
            <a:r>
              <a:rPr lang="ja-JP" altLang="en-US" sz="2000" b="1" dirty="0">
                <a:latin typeface="UD デジタル 教科書体 NK-R" panose="02020400000000000000" pitchFamily="18" charset="-128"/>
                <a:ea typeface="UD デジタル 教科書体 NK-R" panose="02020400000000000000" pitchFamily="18" charset="-128"/>
              </a:rPr>
              <a:t>　　　　　課題・第一期活動期の仕上げに向けた取組案</a:t>
            </a:r>
            <a:endParaRPr lang="en-US" altLang="ja-JP" sz="2000" b="1" dirty="0">
              <a:latin typeface="UD デジタル 教科書体 NK-R" panose="02020400000000000000" pitchFamily="18" charset="-128"/>
              <a:ea typeface="UD デジタル 教科書体 NK-R" panose="02020400000000000000" pitchFamily="18" charset="-128"/>
            </a:endParaRPr>
          </a:p>
          <a:p>
            <a:pPr>
              <a:lnSpc>
                <a:spcPct val="150000"/>
              </a:lnSpc>
            </a:pPr>
            <a:r>
              <a:rPr lang="en-US" altLang="ja-JP" sz="2000" b="1" dirty="0">
                <a:latin typeface="UD デジタル 教科書体 NK-R" panose="02020400000000000000" pitchFamily="18" charset="-128"/>
                <a:ea typeface="UD デジタル 教科書体 NK-R" panose="02020400000000000000" pitchFamily="18" charset="-128"/>
              </a:rPr>
              <a:t>2.</a:t>
            </a:r>
            <a:r>
              <a:rPr lang="ja-JP" altLang="en-US" sz="2000" b="1" dirty="0">
                <a:latin typeface="UD デジタル 教科書体 NK-R" panose="02020400000000000000" pitchFamily="18" charset="-128"/>
                <a:ea typeface="UD デジタル 教科書体 NK-R" panose="02020400000000000000" pitchFamily="18" charset="-128"/>
              </a:rPr>
              <a:t>　士業コンソーシアム</a:t>
            </a:r>
            <a:endParaRPr lang="en-US" altLang="ja-JP" sz="2000" b="1" dirty="0">
              <a:latin typeface="UD デジタル 教科書体 NK-R" panose="02020400000000000000" pitchFamily="18" charset="-128"/>
              <a:ea typeface="UD デジタル 教科書体 NK-R" panose="02020400000000000000" pitchFamily="18" charset="-128"/>
            </a:endParaRPr>
          </a:p>
          <a:p>
            <a:pPr>
              <a:lnSpc>
                <a:spcPct val="150000"/>
              </a:lnSpc>
            </a:pPr>
            <a:r>
              <a:rPr lang="en-US" altLang="ja-JP" sz="2000" b="1" dirty="0">
                <a:latin typeface="UD デジタル 教科書体 NK-R" panose="02020400000000000000" pitchFamily="18" charset="-128"/>
                <a:ea typeface="UD デジタル 教科書体 NK-R" panose="02020400000000000000" pitchFamily="18" charset="-128"/>
              </a:rPr>
              <a:t>3.</a:t>
            </a:r>
            <a:r>
              <a:rPr lang="ja-JP" altLang="en-US" sz="2000" b="1" dirty="0">
                <a:latin typeface="UD デジタル 教科書体 NK-R" panose="02020400000000000000" pitchFamily="18" charset="-128"/>
                <a:ea typeface="UD デジタル 教科書体 NK-R" panose="02020400000000000000" pitchFamily="18" charset="-128"/>
              </a:rPr>
              <a:t>　大阪金融経済教育推進ネットワーク</a:t>
            </a:r>
            <a:endParaRPr lang="en-US" altLang="ja-JP" sz="2000" b="1" dirty="0">
              <a:latin typeface="UD デジタル 教科書体 NK-R" panose="02020400000000000000" pitchFamily="18" charset="-128"/>
              <a:ea typeface="UD デジタル 教科書体 NK-R" panose="02020400000000000000" pitchFamily="18" charset="-128"/>
            </a:endParaRPr>
          </a:p>
          <a:p>
            <a:pPr>
              <a:lnSpc>
                <a:spcPct val="150000"/>
              </a:lnSpc>
            </a:pPr>
            <a:r>
              <a:rPr lang="en-US" altLang="ja-JP" sz="2000" b="1" dirty="0">
                <a:latin typeface="UD デジタル 教科書体 NK-R" panose="02020400000000000000" pitchFamily="18" charset="-128"/>
                <a:ea typeface="UD デジタル 教科書体 NK-R" panose="02020400000000000000" pitchFamily="18" charset="-128"/>
              </a:rPr>
              <a:t>4.</a:t>
            </a:r>
            <a:r>
              <a:rPr lang="ja-JP" altLang="en-US" sz="2000" b="1" dirty="0">
                <a:latin typeface="UD デジタル 教科書体 NK-R" panose="02020400000000000000" pitchFamily="18" charset="-128"/>
                <a:ea typeface="UD デジタル 教科書体 NK-R" panose="02020400000000000000" pitchFamily="18" charset="-128"/>
              </a:rPr>
              <a:t>　「金融・資産運用特区」概要</a:t>
            </a:r>
            <a:endParaRPr lang="en-US" altLang="ja-JP" sz="2000" b="1" dirty="0">
              <a:latin typeface="UD デジタル 教科書体 NK-R" panose="02020400000000000000" pitchFamily="18" charset="-128"/>
              <a:ea typeface="UD デジタル 教科書体 NK-R" panose="02020400000000000000" pitchFamily="18" charset="-128"/>
            </a:endParaRPr>
          </a:p>
          <a:p>
            <a:pPr>
              <a:lnSpc>
                <a:spcPct val="150000"/>
              </a:lnSpc>
            </a:pPr>
            <a:r>
              <a:rPr lang="en-US" altLang="ja-JP" sz="2000" b="1" dirty="0">
                <a:latin typeface="UD デジタル 教科書体 NK-R" panose="02020400000000000000" pitchFamily="18" charset="-128"/>
                <a:ea typeface="UD デジタル 教科書体 NK-R" panose="02020400000000000000" pitchFamily="18" charset="-128"/>
              </a:rPr>
              <a:t>5</a:t>
            </a:r>
            <a:r>
              <a:rPr lang="ja-JP" altLang="en-US" sz="2000" b="1" dirty="0">
                <a:latin typeface="UD デジタル 教科書体 NK-R" panose="02020400000000000000" pitchFamily="18" charset="-128"/>
                <a:ea typeface="UD デジタル 教科書体 NK-R" panose="02020400000000000000" pitchFamily="18" charset="-128"/>
              </a:rPr>
              <a:t>． アクションプランの進捗状況</a:t>
            </a:r>
            <a:endParaRPr lang="en-US" altLang="ja-JP" sz="2000" b="1" dirty="0">
              <a:latin typeface="UD デジタル 教科書体 NK-R" panose="02020400000000000000" pitchFamily="18" charset="-128"/>
              <a:ea typeface="UD デジタル 教科書体 NK-R" panose="02020400000000000000" pitchFamily="18" charset="-128"/>
            </a:endParaRPr>
          </a:p>
          <a:p>
            <a:pPr>
              <a:lnSpc>
                <a:spcPct val="150000"/>
              </a:lnSpc>
            </a:pPr>
            <a:r>
              <a:rPr lang="en-US" altLang="ja-JP" sz="2000" b="1" dirty="0">
                <a:latin typeface="UD デジタル 教科書体 NK-R" panose="02020400000000000000" pitchFamily="18" charset="-128"/>
                <a:ea typeface="UD デジタル 教科書体 NK-R" panose="02020400000000000000" pitchFamily="18" charset="-128"/>
              </a:rPr>
              <a:t>6</a:t>
            </a:r>
            <a:r>
              <a:rPr lang="ja-JP" altLang="en-US" sz="2000" b="1" dirty="0">
                <a:latin typeface="UD デジタル 教科書体 NK-R" panose="02020400000000000000" pitchFamily="18" charset="-128"/>
                <a:ea typeface="UD デジタル 教科書体 NK-R" panose="02020400000000000000" pitchFamily="18" charset="-128"/>
              </a:rPr>
              <a:t>． 戦略目標の進捗状況</a:t>
            </a:r>
            <a:endParaRPr lang="en-US" altLang="ja-JP" sz="2000" b="1" dirty="0">
              <a:latin typeface="UD デジタル 教科書体 NK-R" panose="02020400000000000000" pitchFamily="18" charset="-128"/>
              <a:ea typeface="UD デジタル 教科書体 NK-R" panose="02020400000000000000" pitchFamily="18" charset="-128"/>
            </a:endParaRPr>
          </a:p>
          <a:p>
            <a:pPr>
              <a:lnSpc>
                <a:spcPct val="150000"/>
              </a:lnSpc>
            </a:pPr>
            <a:r>
              <a:rPr lang="en-US" altLang="ja-JP" sz="2000" b="1" dirty="0">
                <a:latin typeface="UD デジタル 教科書体 NK-R" panose="02020400000000000000" pitchFamily="18" charset="-128"/>
                <a:ea typeface="UD デジタル 教科書体 NK-R" panose="02020400000000000000" pitchFamily="18" charset="-128"/>
              </a:rPr>
              <a:t>7</a:t>
            </a:r>
            <a:r>
              <a:rPr lang="ja-JP" altLang="en-US" sz="2000" b="1" dirty="0">
                <a:latin typeface="UD デジタル 教科書体 NK-R" panose="02020400000000000000" pitchFamily="18" charset="-128"/>
                <a:ea typeface="UD デジタル 教科書体 NK-R" panose="02020400000000000000" pitchFamily="18" charset="-128"/>
              </a:rPr>
              <a:t>． これまでの主な成果</a:t>
            </a:r>
            <a:endParaRPr lang="en-US" altLang="ja-JP" sz="2000" b="1" dirty="0">
              <a:latin typeface="UD デジタル 教科書体 NK-R" panose="02020400000000000000" pitchFamily="18" charset="-128"/>
              <a:ea typeface="UD デジタル 教科書体 NK-R" panose="02020400000000000000" pitchFamily="18" charset="-128"/>
            </a:endParaRPr>
          </a:p>
          <a:p>
            <a:pPr>
              <a:lnSpc>
                <a:spcPct val="150000"/>
              </a:lnSpc>
            </a:pPr>
            <a:r>
              <a:rPr lang="en-US" altLang="ja-JP" sz="2000" b="1" dirty="0">
                <a:latin typeface="UD デジタル 教科書体 NK-R" panose="02020400000000000000" pitchFamily="18" charset="-128"/>
                <a:ea typeface="UD デジタル 教科書体 NK-R" panose="02020400000000000000" pitchFamily="18" charset="-128"/>
              </a:rPr>
              <a:t>8</a:t>
            </a:r>
            <a:r>
              <a:rPr lang="ja-JP" altLang="en-US" sz="2000" b="1" dirty="0">
                <a:latin typeface="UD デジタル 教科書体 NK-R" panose="02020400000000000000" pitchFamily="18" charset="-128"/>
                <a:ea typeface="UD デジタル 教科書体 NK-R" panose="02020400000000000000" pitchFamily="18" charset="-128"/>
              </a:rPr>
              <a:t>． </a:t>
            </a:r>
            <a:r>
              <a:rPr lang="en-US" altLang="ja-JP" sz="2000" b="1" dirty="0">
                <a:latin typeface="UD デジタル 教科書体 NK-R" panose="02020400000000000000" pitchFamily="18" charset="-128"/>
                <a:ea typeface="UD デジタル 教科書体 NK-R" panose="02020400000000000000" pitchFamily="18" charset="-128"/>
              </a:rPr>
              <a:t>2025</a:t>
            </a:r>
            <a:r>
              <a:rPr lang="ja-JP" altLang="en-US" sz="2000" b="1" dirty="0">
                <a:latin typeface="UD デジタル 教科書体 NK-R" panose="02020400000000000000" pitchFamily="18" charset="-128"/>
                <a:ea typeface="UD デジタル 教科書体 NK-R" panose="02020400000000000000" pitchFamily="18" charset="-128"/>
              </a:rPr>
              <a:t>年度の取組みと次期戦略改訂に向けて</a:t>
            </a:r>
            <a:endParaRPr lang="en-US" altLang="ja-JP" sz="2000" b="1" dirty="0">
              <a:latin typeface="UD デジタル 教科書体 NK-R" panose="02020400000000000000" pitchFamily="18" charset="-128"/>
              <a:ea typeface="UD デジタル 教科書体 NK-R" panose="02020400000000000000" pitchFamily="18" charset="-128"/>
            </a:endParaRPr>
          </a:p>
          <a:p>
            <a:r>
              <a:rPr lang="ja-JP" altLang="en-US" sz="2000" b="1" dirty="0">
                <a:latin typeface="UD デジタル 教科書体 NK-R" panose="02020400000000000000" pitchFamily="18" charset="-128"/>
                <a:ea typeface="UD デジタル 教科書体 NK-R" panose="02020400000000000000" pitchFamily="18" charset="-128"/>
              </a:rPr>
              <a:t>　　　　　次期戦略改訂に向けて</a:t>
            </a:r>
            <a:endParaRPr lang="en-US" altLang="ja-JP" sz="2000" b="1" dirty="0">
              <a:latin typeface="UD デジタル 教科書体 NK-R" panose="02020400000000000000" pitchFamily="18" charset="-128"/>
              <a:ea typeface="UD デジタル 教科書体 NK-R" panose="02020400000000000000" pitchFamily="18" charset="-128"/>
            </a:endParaRPr>
          </a:p>
          <a:p>
            <a:r>
              <a:rPr lang="ja-JP" altLang="en-US" sz="2000" b="1" dirty="0">
                <a:latin typeface="UD デジタル 教科書体 NK-R" panose="02020400000000000000" pitchFamily="18" charset="-128"/>
                <a:ea typeface="UD デジタル 教科書体 NK-R" panose="02020400000000000000" pitchFamily="18" charset="-128"/>
              </a:rPr>
              <a:t>　　　　　大阪・関西万博とシナジーを生む国際金融都市に関する大阪府市の取組み</a:t>
            </a:r>
            <a:endParaRPr lang="en-US" altLang="ja-JP" sz="2000" b="1" dirty="0">
              <a:latin typeface="UD デジタル 教科書体 NK-R" panose="02020400000000000000" pitchFamily="18" charset="-128"/>
              <a:ea typeface="UD デジタル 教科書体 NK-R" panose="02020400000000000000" pitchFamily="18" charset="-128"/>
            </a:endParaRPr>
          </a:p>
          <a:p>
            <a:r>
              <a:rPr lang="ja-JP" altLang="en-US" sz="2000" b="1" dirty="0">
                <a:latin typeface="UD デジタル 教科書体 NK-R" panose="02020400000000000000" pitchFamily="18" charset="-128"/>
                <a:ea typeface="UD デジタル 教科書体 NK-R" panose="02020400000000000000" pitchFamily="18" charset="-128"/>
              </a:rPr>
              <a:t>　　　　　地域経済エコシステムの概念図</a:t>
            </a:r>
            <a:endParaRPr lang="en-US" altLang="ja-JP" sz="2000" b="1" dirty="0">
              <a:latin typeface="UD デジタル 教科書体 NK-R" panose="02020400000000000000" pitchFamily="18" charset="-128"/>
              <a:ea typeface="UD デジタル 教科書体 NK-R" panose="02020400000000000000" pitchFamily="18" charset="-128"/>
            </a:endParaRPr>
          </a:p>
          <a:p>
            <a:pPr>
              <a:lnSpc>
                <a:spcPct val="150000"/>
              </a:lnSpc>
            </a:pPr>
            <a:r>
              <a:rPr lang="en-US" altLang="ja-JP" sz="2000" b="1" dirty="0">
                <a:latin typeface="UD デジタル 教科書体 NK-R" panose="02020400000000000000" pitchFamily="18" charset="-128"/>
                <a:ea typeface="UD デジタル 教科書体 NK-R" panose="02020400000000000000" pitchFamily="18" charset="-128"/>
              </a:rPr>
              <a:t>9. </a:t>
            </a:r>
            <a:r>
              <a:rPr lang="ja-JP" altLang="en-US" sz="2000" b="1" dirty="0">
                <a:latin typeface="UD デジタル 教科書体 NK-R" panose="02020400000000000000" pitchFamily="18" charset="-128"/>
                <a:ea typeface="UD デジタル 教科書体 NK-R" panose="02020400000000000000" pitchFamily="18" charset="-128"/>
              </a:rPr>
              <a:t>アドバイザー・金融関係者等の意見</a:t>
            </a:r>
            <a:endParaRPr kumimoji="1" lang="ja-JP" altLang="en-US" sz="2000" b="1" dirty="0">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a:extLst>
              <a:ext uri="{FF2B5EF4-FFF2-40B4-BE49-F238E27FC236}">
                <a16:creationId xmlns:a16="http://schemas.microsoft.com/office/drawing/2014/main" id="{3D979C97-38A5-4FE9-AEFA-27EF3F27E364}"/>
              </a:ext>
            </a:extLst>
          </p:cNvPr>
          <p:cNvSpPr txBox="1"/>
          <p:nvPr/>
        </p:nvSpPr>
        <p:spPr>
          <a:xfrm>
            <a:off x="8651733" y="609632"/>
            <a:ext cx="2573403" cy="6052170"/>
          </a:xfrm>
          <a:prstGeom prst="rect">
            <a:avLst/>
          </a:prstGeom>
          <a:noFill/>
        </p:spPr>
        <p:txBody>
          <a:bodyPr wrap="square" rtlCol="0">
            <a:spAutoFit/>
          </a:bodyPr>
          <a:lstStyle/>
          <a:p>
            <a:pPr algn="r">
              <a:lnSpc>
                <a:spcPct val="150000"/>
              </a:lnSpc>
            </a:pPr>
            <a:endParaRPr lang="en-US" altLang="ja-JP" sz="2000" b="1" dirty="0">
              <a:latin typeface="UD デジタル 教科書体 NK-R" panose="02020400000000000000" pitchFamily="18" charset="-128"/>
              <a:ea typeface="UD デジタル 教科書体 NK-R" panose="02020400000000000000" pitchFamily="18" charset="-128"/>
            </a:endParaRPr>
          </a:p>
          <a:p>
            <a:pPr algn="r"/>
            <a:r>
              <a:rPr lang="ja-JP" altLang="en-US" sz="2000" b="1" dirty="0">
                <a:latin typeface="UD デジタル 教科書体 NK-R" panose="02020400000000000000" pitchFamily="18" charset="-128"/>
                <a:ea typeface="UD デジタル 教科書体 NK-R" panose="02020400000000000000" pitchFamily="18" charset="-128"/>
              </a:rPr>
              <a:t>　　　　　・・・・・・・・・　　３</a:t>
            </a:r>
            <a:endParaRPr lang="en-US" altLang="ja-JP" sz="2000" b="1" dirty="0">
              <a:latin typeface="UD デジタル 教科書体 NK-R" panose="02020400000000000000" pitchFamily="18" charset="-128"/>
              <a:ea typeface="UD デジタル 教科書体 NK-R" panose="02020400000000000000" pitchFamily="18" charset="-128"/>
            </a:endParaRPr>
          </a:p>
          <a:p>
            <a:pPr algn="r"/>
            <a:r>
              <a:rPr lang="ja-JP" altLang="en-US" sz="2000" b="1" dirty="0">
                <a:latin typeface="UD デジタル 教科書体 NK-R" panose="02020400000000000000" pitchFamily="18" charset="-128"/>
                <a:ea typeface="UD デジタル 教科書体 NK-R" panose="02020400000000000000" pitchFamily="18" charset="-128"/>
              </a:rPr>
              <a:t>　　　　　・・・・・・・・・　　４</a:t>
            </a:r>
            <a:endParaRPr lang="en-US" altLang="ja-JP" sz="2000" b="1" dirty="0">
              <a:latin typeface="UD デジタル 教科書体 NK-R" panose="02020400000000000000" pitchFamily="18" charset="-128"/>
              <a:ea typeface="UD デジタル 教科書体 NK-R" panose="02020400000000000000" pitchFamily="18" charset="-128"/>
            </a:endParaRPr>
          </a:p>
          <a:p>
            <a:pPr algn="r"/>
            <a:r>
              <a:rPr lang="ja-JP" altLang="en-US" sz="2000" b="1" dirty="0">
                <a:latin typeface="UD デジタル 教科書体 NK-R" panose="02020400000000000000" pitchFamily="18" charset="-128"/>
                <a:ea typeface="UD デジタル 教科書体 NK-R" panose="02020400000000000000" pitchFamily="18" charset="-128"/>
              </a:rPr>
              <a:t>　　　　　・・・・・・・・・　　５</a:t>
            </a:r>
            <a:endParaRPr lang="en-US" altLang="ja-JP" sz="2000" b="1" dirty="0">
              <a:latin typeface="UD デジタル 教科書体 NK-R" panose="02020400000000000000" pitchFamily="18" charset="-128"/>
              <a:ea typeface="UD デジタル 教科書体 NK-R" panose="02020400000000000000" pitchFamily="18" charset="-128"/>
            </a:endParaRPr>
          </a:p>
          <a:p>
            <a:pPr algn="r">
              <a:lnSpc>
                <a:spcPct val="150000"/>
              </a:lnSpc>
            </a:pPr>
            <a:r>
              <a:rPr lang="ja-JP" altLang="en-US" sz="2000" b="1" dirty="0">
                <a:latin typeface="UD デジタル 教科書体 NK-R" panose="02020400000000000000" pitchFamily="18" charset="-128"/>
                <a:ea typeface="UD デジタル 教科書体 NK-R" panose="02020400000000000000" pitchFamily="18" charset="-128"/>
              </a:rPr>
              <a:t>・・・・・・・・・　　６</a:t>
            </a:r>
            <a:endParaRPr lang="en-US" altLang="ja-JP" sz="2000" b="1" dirty="0">
              <a:latin typeface="UD デジタル 教科書体 NK-R" panose="02020400000000000000" pitchFamily="18" charset="-128"/>
              <a:ea typeface="UD デジタル 教科書体 NK-R" panose="02020400000000000000" pitchFamily="18" charset="-128"/>
            </a:endParaRPr>
          </a:p>
          <a:p>
            <a:pPr algn="r">
              <a:lnSpc>
                <a:spcPct val="150000"/>
              </a:lnSpc>
            </a:pPr>
            <a:r>
              <a:rPr lang="ja-JP" altLang="en-US" sz="2000" b="1" dirty="0">
                <a:latin typeface="UD デジタル 教科書体 NK-R" panose="02020400000000000000" pitchFamily="18" charset="-128"/>
                <a:ea typeface="UD デジタル 教科書体 NK-R" panose="02020400000000000000" pitchFamily="18" charset="-128"/>
              </a:rPr>
              <a:t>・・・・・・・・・　　７</a:t>
            </a:r>
            <a:endParaRPr lang="en-US" altLang="ja-JP" sz="2000" b="1" dirty="0">
              <a:latin typeface="UD デジタル 教科書体 NK-R" panose="02020400000000000000" pitchFamily="18" charset="-128"/>
              <a:ea typeface="UD デジタル 教科書体 NK-R" panose="02020400000000000000" pitchFamily="18" charset="-128"/>
            </a:endParaRPr>
          </a:p>
          <a:p>
            <a:pPr algn="r">
              <a:lnSpc>
                <a:spcPct val="150000"/>
              </a:lnSpc>
            </a:pPr>
            <a:r>
              <a:rPr lang="ja-JP" altLang="en-US" sz="2000" b="1" dirty="0">
                <a:latin typeface="UD デジタル 教科書体 NK-R" panose="02020400000000000000" pitchFamily="18" charset="-128"/>
                <a:ea typeface="UD デジタル 教科書体 NK-R" panose="02020400000000000000" pitchFamily="18" charset="-128"/>
              </a:rPr>
              <a:t>・・・・・・・・・　　８</a:t>
            </a:r>
            <a:endParaRPr lang="en-US" altLang="ja-JP" sz="2000" b="1" dirty="0">
              <a:latin typeface="UD デジタル 教科書体 NK-R" panose="02020400000000000000" pitchFamily="18" charset="-128"/>
              <a:ea typeface="UD デジタル 教科書体 NK-R" panose="02020400000000000000" pitchFamily="18" charset="-128"/>
            </a:endParaRPr>
          </a:p>
          <a:p>
            <a:pPr algn="r">
              <a:lnSpc>
                <a:spcPct val="150000"/>
              </a:lnSpc>
            </a:pPr>
            <a:r>
              <a:rPr lang="ja-JP" altLang="en-US" sz="2000" b="1" dirty="0">
                <a:latin typeface="UD デジタル 教科書体 NK-R" panose="02020400000000000000" pitchFamily="18" charset="-128"/>
                <a:ea typeface="UD デジタル 教科書体 NK-R" panose="02020400000000000000" pitchFamily="18" charset="-128"/>
              </a:rPr>
              <a:t>・・・・・・・・・　１０</a:t>
            </a:r>
            <a:endParaRPr lang="en-US" altLang="ja-JP" sz="2000" b="1" dirty="0">
              <a:latin typeface="UD デジタル 教科書体 NK-R" panose="02020400000000000000" pitchFamily="18" charset="-128"/>
              <a:ea typeface="UD デジタル 教科書体 NK-R" panose="02020400000000000000" pitchFamily="18" charset="-128"/>
            </a:endParaRPr>
          </a:p>
          <a:p>
            <a:pPr algn="r">
              <a:lnSpc>
                <a:spcPct val="150000"/>
              </a:lnSpc>
            </a:pPr>
            <a:r>
              <a:rPr lang="ja-JP" altLang="en-US" sz="2000" b="1" dirty="0">
                <a:latin typeface="UD デジタル 教科書体 NK-R" panose="02020400000000000000" pitchFamily="18" charset="-128"/>
                <a:ea typeface="UD デジタル 教科書体 NK-R" panose="02020400000000000000" pitchFamily="18" charset="-128"/>
              </a:rPr>
              <a:t>・・・・・・・・・　１５</a:t>
            </a:r>
            <a:endParaRPr lang="en-US" altLang="ja-JP" sz="2000" b="1" dirty="0">
              <a:latin typeface="UD デジタル 教科書体 NK-R" panose="02020400000000000000" pitchFamily="18" charset="-128"/>
              <a:ea typeface="UD デジタル 教科書体 NK-R" panose="02020400000000000000" pitchFamily="18" charset="-128"/>
            </a:endParaRPr>
          </a:p>
          <a:p>
            <a:pPr algn="r">
              <a:lnSpc>
                <a:spcPct val="150000"/>
              </a:lnSpc>
            </a:pPr>
            <a:r>
              <a:rPr lang="ja-JP" altLang="en-US" sz="2000" b="1" dirty="0">
                <a:latin typeface="UD デジタル 教科書体 NK-R" panose="02020400000000000000" pitchFamily="18" charset="-128"/>
                <a:ea typeface="UD デジタル 教科書体 NK-R" panose="02020400000000000000" pitchFamily="18" charset="-128"/>
              </a:rPr>
              <a:t>・・・・・・・・・　１７</a:t>
            </a:r>
            <a:endParaRPr lang="en-US" altLang="ja-JP" sz="2000" b="1" dirty="0">
              <a:latin typeface="UD デジタル 教科書体 NK-R" panose="02020400000000000000" pitchFamily="18" charset="-128"/>
              <a:ea typeface="UD デジタル 教科書体 NK-R" panose="02020400000000000000" pitchFamily="18" charset="-128"/>
            </a:endParaRPr>
          </a:p>
          <a:p>
            <a:pPr algn="r">
              <a:lnSpc>
                <a:spcPct val="150000"/>
              </a:lnSpc>
            </a:pPr>
            <a:endParaRPr lang="en-US" altLang="ja-JP" sz="2000" b="1" dirty="0">
              <a:latin typeface="UD デジタル 教科書体 NK-R" panose="02020400000000000000" pitchFamily="18" charset="-128"/>
              <a:ea typeface="UD デジタル 教科書体 NK-R" panose="02020400000000000000" pitchFamily="18" charset="-128"/>
            </a:endParaRPr>
          </a:p>
          <a:p>
            <a:pPr algn="r"/>
            <a:r>
              <a:rPr lang="ja-JP" altLang="en-US" sz="2000" b="1" dirty="0">
                <a:latin typeface="UD デジタル 教科書体 NK-R" panose="02020400000000000000" pitchFamily="18" charset="-128"/>
                <a:ea typeface="UD デジタル 教科書体 NK-R" panose="02020400000000000000" pitchFamily="18" charset="-128"/>
              </a:rPr>
              <a:t>　　　　　・・・・・・・・・　１８</a:t>
            </a:r>
            <a:endParaRPr lang="en-US" altLang="ja-JP" sz="2000" b="1" dirty="0">
              <a:latin typeface="UD デジタル 教科書体 NK-R" panose="02020400000000000000" pitchFamily="18" charset="-128"/>
              <a:ea typeface="UD デジタル 教科書体 NK-R" panose="02020400000000000000" pitchFamily="18" charset="-128"/>
            </a:endParaRPr>
          </a:p>
          <a:p>
            <a:pPr algn="r"/>
            <a:r>
              <a:rPr lang="ja-JP" altLang="en-US" sz="2000" b="1" dirty="0">
                <a:latin typeface="UD デジタル 教科書体 NK-R" panose="02020400000000000000" pitchFamily="18" charset="-128"/>
                <a:ea typeface="UD デジタル 教科書体 NK-R" panose="02020400000000000000" pitchFamily="18" charset="-128"/>
              </a:rPr>
              <a:t>　　　　　・・・・・・・・・　１９</a:t>
            </a:r>
            <a:endParaRPr lang="en-US" altLang="ja-JP" sz="2000" b="1" dirty="0">
              <a:latin typeface="UD デジタル 教科書体 NK-R" panose="02020400000000000000" pitchFamily="18" charset="-128"/>
              <a:ea typeface="UD デジタル 教科書体 NK-R" panose="02020400000000000000" pitchFamily="18" charset="-128"/>
            </a:endParaRPr>
          </a:p>
          <a:p>
            <a:pPr algn="r"/>
            <a:r>
              <a:rPr lang="ja-JP" altLang="en-US" sz="2000" b="1" dirty="0">
                <a:latin typeface="UD デジタル 教科書体 NK-R" panose="02020400000000000000" pitchFamily="18" charset="-128"/>
                <a:ea typeface="UD デジタル 教科書体 NK-R" panose="02020400000000000000" pitchFamily="18" charset="-128"/>
              </a:rPr>
              <a:t>　　　　　・・・・・・・・・　２０</a:t>
            </a:r>
            <a:endParaRPr lang="en-US" altLang="ja-JP" sz="2000" b="1" dirty="0">
              <a:latin typeface="UD デジタル 教科書体 NK-R" panose="02020400000000000000" pitchFamily="18" charset="-128"/>
              <a:ea typeface="UD デジタル 教科書体 NK-R" panose="02020400000000000000" pitchFamily="18" charset="-128"/>
            </a:endParaRPr>
          </a:p>
          <a:p>
            <a:pPr algn="r">
              <a:lnSpc>
                <a:spcPct val="150000"/>
              </a:lnSpc>
            </a:pPr>
            <a:r>
              <a:rPr kumimoji="1" lang="ja-JP" altLang="en-US" sz="2000" b="1" dirty="0">
                <a:latin typeface="UD デジタル 教科書体 NK-R" panose="02020400000000000000" pitchFamily="18" charset="-128"/>
                <a:ea typeface="UD デジタル 教科書体 NK-R" panose="02020400000000000000" pitchFamily="18" charset="-128"/>
              </a:rPr>
              <a:t>・・・・・・・・・　２１</a:t>
            </a:r>
          </a:p>
        </p:txBody>
      </p:sp>
    </p:spTree>
    <p:extLst>
      <p:ext uri="{BB962C8B-B14F-4D97-AF65-F5344CB8AC3E}">
        <p14:creationId xmlns:p14="http://schemas.microsoft.com/office/powerpoint/2010/main" val="3231944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右 1">
            <a:extLst>
              <a:ext uri="{FF2B5EF4-FFF2-40B4-BE49-F238E27FC236}">
                <a16:creationId xmlns:a16="http://schemas.microsoft.com/office/drawing/2014/main" id="{6C456689-8576-41B3-A3FF-D9A41F13747F}"/>
              </a:ext>
            </a:extLst>
          </p:cNvPr>
          <p:cNvSpPr/>
          <p:nvPr/>
        </p:nvSpPr>
        <p:spPr>
          <a:xfrm>
            <a:off x="1550919" y="3395220"/>
            <a:ext cx="2986243" cy="1250970"/>
          </a:xfrm>
          <a:prstGeom prst="rightArrow">
            <a:avLst>
              <a:gd name="adj1" fmla="val 63005"/>
              <a:gd name="adj2" fmla="val 28401"/>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AAA0B97E-89B9-40BB-A0E1-BA8AD9036375}"/>
              </a:ext>
            </a:extLst>
          </p:cNvPr>
          <p:cNvSpPr>
            <a:spLocks noGrp="1"/>
          </p:cNvSpPr>
          <p:nvPr>
            <p:ph type="sldNum" sz="quarter" idx="12"/>
          </p:nvPr>
        </p:nvSpPr>
        <p:spPr>
          <a:xfrm>
            <a:off x="9448798" y="6543661"/>
            <a:ext cx="2743200" cy="365125"/>
          </a:xfrm>
        </p:spPr>
        <p:txBody>
          <a:bodyPr/>
          <a:lstStyle/>
          <a:p>
            <a:fld id="{4CFCB8D1-E384-4ABF-9F79-4EB3205F8B48}" type="slidenum">
              <a:rPr kumimoji="1" lang="ja-JP" altLang="en-US" smtClean="0"/>
              <a:t>20</a:t>
            </a:fld>
            <a:endParaRPr kumimoji="1" lang="ja-JP" altLang="en-US" dirty="0"/>
          </a:p>
        </p:txBody>
      </p:sp>
      <p:sp>
        <p:nvSpPr>
          <p:cNvPr id="6" name="テキスト ボックス 5">
            <a:extLst>
              <a:ext uri="{FF2B5EF4-FFF2-40B4-BE49-F238E27FC236}">
                <a16:creationId xmlns:a16="http://schemas.microsoft.com/office/drawing/2014/main" id="{82EA9EC9-5996-4A17-9C9D-0E4AC15A1741}"/>
              </a:ext>
            </a:extLst>
          </p:cNvPr>
          <p:cNvSpPr txBox="1"/>
          <p:nvPr/>
        </p:nvSpPr>
        <p:spPr>
          <a:xfrm>
            <a:off x="0" y="1"/>
            <a:ext cx="12191998" cy="461665"/>
          </a:xfrm>
          <a:prstGeom prst="rect">
            <a:avLst/>
          </a:prstGeom>
          <a:solidFill>
            <a:schemeClr val="accent1">
              <a:lumMod val="50000"/>
            </a:schemeClr>
          </a:solidFill>
        </p:spPr>
        <p:txBody>
          <a:bodyPr wrap="square" rtlCol="0">
            <a:spAutoFit/>
          </a:bodyPr>
          <a:lstStyle/>
          <a:p>
            <a:pPr algn="ctr">
              <a:spcBef>
                <a:spcPts val="600"/>
              </a:spcBef>
              <a:spcAft>
                <a:spcPts val="600"/>
              </a:spcAft>
            </a:pPr>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地域経済エコシステムの概念図</a:t>
            </a:r>
          </a:p>
        </p:txBody>
      </p:sp>
      <p:sp>
        <p:nvSpPr>
          <p:cNvPr id="46" name="テキスト ボックス 45">
            <a:extLst>
              <a:ext uri="{FF2B5EF4-FFF2-40B4-BE49-F238E27FC236}">
                <a16:creationId xmlns:a16="http://schemas.microsoft.com/office/drawing/2014/main" id="{05D49915-04B6-4A2F-983C-460212533125}"/>
              </a:ext>
            </a:extLst>
          </p:cNvPr>
          <p:cNvSpPr txBox="1"/>
          <p:nvPr/>
        </p:nvSpPr>
        <p:spPr>
          <a:xfrm>
            <a:off x="573345" y="417552"/>
            <a:ext cx="5077568" cy="1184940"/>
          </a:xfrm>
          <a:prstGeom prst="rect">
            <a:avLst/>
          </a:prstGeom>
          <a:noFill/>
        </p:spPr>
        <p:txBody>
          <a:bodyPr wrap="squar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＜ビジネス準備＞</a:t>
            </a:r>
            <a:endParaRPr kumimoji="1" lang="en-US" altLang="ja-JP" sz="1600" b="1" dirty="0">
              <a:latin typeface="UD デジタル 教科書体 NK-B" panose="02020700000000000000" pitchFamily="18" charset="-128"/>
              <a:ea typeface="UD デジタル 教科書体 NK-B" panose="02020700000000000000" pitchFamily="18" charset="-128"/>
            </a:endParaRPr>
          </a:p>
          <a:p>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・ワンストップサポートセンター（会社設立支援、銀行口座開設支援など）</a:t>
            </a:r>
            <a:endPar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a:t>
            </a:r>
            <a:r>
              <a:rPr kumimoji="1" lang="ja-JP" altLang="en-US" sz="11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拠点開設サポートオフィス（金融ライセンス取得手続き）</a:t>
            </a:r>
            <a:endParaRPr kumimoji="1" lang="en-US" altLang="ja-JP" sz="11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a:t>
            </a:r>
            <a:r>
              <a:rPr kumimoji="1" lang="ja-JP" altLang="en-US" sz="11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ミドルバックオフィス</a:t>
            </a:r>
            <a:endParaRPr kumimoji="1" lang="en-US" altLang="ja-JP" sz="11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a:t>
            </a:r>
            <a:r>
              <a:rPr kumimoji="1" lang="ja-JP" altLang="en-US" sz="11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士業コンソーシアム（金融ライセンス取得支援）</a:t>
            </a:r>
            <a:endParaRPr kumimoji="1" lang="en-US" altLang="ja-JP" sz="11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・人材採用（コンプラ人材、</a:t>
            </a:r>
            <a:r>
              <a:rPr kumimoji="1" lang="en-US" altLang="ja-JP" sz="1100" dirty="0" err="1">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CxO</a:t>
            </a:r>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など）　等</a:t>
            </a:r>
            <a:endParaRPr kumimoji="1" lang="en-US" altLang="ja-JP" sz="14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47" name="テキスト ボックス 46">
            <a:extLst>
              <a:ext uri="{FF2B5EF4-FFF2-40B4-BE49-F238E27FC236}">
                <a16:creationId xmlns:a16="http://schemas.microsoft.com/office/drawing/2014/main" id="{F49F04A3-6F7C-4D9C-ABA0-46A4B155E511}"/>
              </a:ext>
            </a:extLst>
          </p:cNvPr>
          <p:cNvSpPr txBox="1"/>
          <p:nvPr/>
        </p:nvSpPr>
        <p:spPr>
          <a:xfrm>
            <a:off x="1114469" y="1572065"/>
            <a:ext cx="3232910" cy="1692771"/>
          </a:xfrm>
          <a:prstGeom prst="rect">
            <a:avLst/>
          </a:prstGeom>
          <a:noFill/>
        </p:spPr>
        <p:txBody>
          <a:bodyPr wrap="squar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＜進出関心＞</a:t>
            </a:r>
            <a:endParaRPr kumimoji="1" lang="en-US" altLang="ja-JP" sz="1600" b="1" dirty="0">
              <a:latin typeface="UD デジタル 教科書体 NK-B" panose="02020700000000000000" pitchFamily="18" charset="-128"/>
              <a:ea typeface="UD デジタル 教科書体 NK-B" panose="02020700000000000000" pitchFamily="18" charset="-128"/>
            </a:endParaRPr>
          </a:p>
          <a:p>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・特任顧問等ネットワーク活用　　　　</a:t>
            </a:r>
            <a:endPar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・プロモーション、</a:t>
            </a:r>
            <a:r>
              <a:rPr kumimoji="1" lang="ja-JP" altLang="en-US" sz="11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国際イベント</a:t>
            </a:r>
            <a:endParaRPr kumimoji="1" lang="en-US" altLang="ja-JP" sz="11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a:t>
            </a:r>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・ビジネスマッチング</a:t>
            </a:r>
            <a:endPar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a:t>
            </a:r>
            <a:r>
              <a:rPr kumimoji="1" lang="en-US" altLang="ja-JP" sz="1100" spc="-1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SNS</a:t>
            </a:r>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発信</a:t>
            </a:r>
            <a:r>
              <a:rPr kumimoji="1" lang="ja-JP" altLang="en-US" sz="1100" spc="-1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a:t>
            </a:r>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拡散</a:t>
            </a:r>
            <a:r>
              <a:rPr kumimoji="1" lang="ja-JP" altLang="en-US" sz="1100" spc="-1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a:t>
            </a:r>
            <a:r>
              <a:rPr kumimoji="1" lang="ja-JP" altLang="en-US" sz="11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海外</a:t>
            </a:r>
            <a:r>
              <a:rPr kumimoji="1" lang="ja-JP" altLang="en-US" sz="1100" u="sng" spc="-1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メディア</a:t>
            </a:r>
            <a:r>
              <a:rPr kumimoji="1" lang="ja-JP" altLang="en-US" sz="11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等活用</a:t>
            </a:r>
            <a:endParaRPr kumimoji="1" lang="en-US" altLang="ja-JP" sz="11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・特区による規制改革</a:t>
            </a:r>
            <a:endPar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・インセンティブ </a:t>
            </a:r>
            <a:endPar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a:t>
            </a:r>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・大学、研究機関との連携　</a:t>
            </a:r>
            <a:endPar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・金融関連の先進的取組み　等</a:t>
            </a:r>
            <a:endParaRPr kumimoji="1" lang="en-US" altLang="ja-JP" sz="14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48" name="テキスト ボックス 47">
            <a:extLst>
              <a:ext uri="{FF2B5EF4-FFF2-40B4-BE49-F238E27FC236}">
                <a16:creationId xmlns:a16="http://schemas.microsoft.com/office/drawing/2014/main" id="{7B474675-5DA2-44E6-A916-803921607091}"/>
              </a:ext>
            </a:extLst>
          </p:cNvPr>
          <p:cNvSpPr txBox="1"/>
          <p:nvPr/>
        </p:nvSpPr>
        <p:spPr>
          <a:xfrm>
            <a:off x="2185284" y="5085739"/>
            <a:ext cx="2689399" cy="523220"/>
          </a:xfrm>
          <a:prstGeom prst="rect">
            <a:avLst/>
          </a:prstGeom>
          <a:noFill/>
        </p:spPr>
        <p:txBody>
          <a:bodyPr wrap="squar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＜人材育成、人材採用＞</a:t>
            </a:r>
            <a:endParaRPr kumimoji="1" lang="en-US" altLang="ja-JP" sz="1600" b="1" dirty="0">
              <a:latin typeface="UD デジタル 教科書体 NK-B" panose="02020700000000000000" pitchFamily="18" charset="-128"/>
              <a:ea typeface="UD デジタル 教科書体 NK-B" panose="02020700000000000000" pitchFamily="18" charset="-128"/>
            </a:endParaRPr>
          </a:p>
          <a:p>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・大学、</a:t>
            </a:r>
            <a:r>
              <a:rPr kumimoji="1" lang="ja-JP" altLang="en-US" sz="11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高専</a:t>
            </a:r>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等</a:t>
            </a:r>
            <a:endPar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49" name="テキスト ボックス 48">
            <a:extLst>
              <a:ext uri="{FF2B5EF4-FFF2-40B4-BE49-F238E27FC236}">
                <a16:creationId xmlns:a16="http://schemas.microsoft.com/office/drawing/2014/main" id="{C43E0368-6ADF-43B5-9C31-127500308253}"/>
              </a:ext>
            </a:extLst>
          </p:cNvPr>
          <p:cNvSpPr txBox="1"/>
          <p:nvPr/>
        </p:nvSpPr>
        <p:spPr>
          <a:xfrm>
            <a:off x="1629923" y="3631387"/>
            <a:ext cx="2459980" cy="769441"/>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在阪企業への投資　　　　</a:t>
            </a:r>
            <a:endPar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pPr marL="171450" indent="-171450">
              <a:buFont typeface="Wingdings" panose="05000000000000000000" pitchFamily="2" charset="2"/>
              <a:buChar char="Ø"/>
            </a:pPr>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在阪企業との協業</a:t>
            </a:r>
            <a:endPar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pPr marL="171450" indent="-171450">
              <a:buFont typeface="Wingdings" panose="05000000000000000000" pitchFamily="2" charset="2"/>
              <a:buChar char="Ø"/>
            </a:pPr>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国内外ネットワーク構築</a:t>
            </a:r>
            <a:endPar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pPr marL="171450" indent="-171450">
              <a:buFont typeface="Wingdings" panose="05000000000000000000" pitchFamily="2" charset="2"/>
              <a:buChar char="Ø"/>
            </a:pPr>
            <a:r>
              <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DX</a:t>
            </a:r>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化、イノベーション創出　等</a:t>
            </a:r>
            <a:endParaRPr kumimoji="1" lang="en-US" altLang="ja-JP" sz="14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51" name="テキスト ボックス 50">
            <a:extLst>
              <a:ext uri="{FF2B5EF4-FFF2-40B4-BE49-F238E27FC236}">
                <a16:creationId xmlns:a16="http://schemas.microsoft.com/office/drawing/2014/main" id="{2A4D4870-A6B1-48F0-91F6-B3F2296947A9}"/>
              </a:ext>
            </a:extLst>
          </p:cNvPr>
          <p:cNvSpPr txBox="1"/>
          <p:nvPr/>
        </p:nvSpPr>
        <p:spPr>
          <a:xfrm>
            <a:off x="8094005" y="671468"/>
            <a:ext cx="4097993" cy="677108"/>
          </a:xfrm>
          <a:prstGeom prst="rect">
            <a:avLst/>
          </a:prstGeom>
          <a:noFill/>
        </p:spPr>
        <p:txBody>
          <a:bodyPr wrap="squar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　＜生活準備＞</a:t>
            </a:r>
            <a:endParaRPr kumimoji="1" lang="en-US" altLang="ja-JP" sz="1600" b="1" dirty="0">
              <a:latin typeface="UD デジタル 教科書体 NK-B" panose="02020700000000000000" pitchFamily="18" charset="-128"/>
              <a:ea typeface="UD デジタル 教科書体 NK-B" panose="02020700000000000000" pitchFamily="18" charset="-128"/>
            </a:endParaRPr>
          </a:p>
          <a:p>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・ワンストップサポートセンター（ビザ取得支援など）</a:t>
            </a:r>
            <a:endPar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a:t>
            </a:r>
            <a:r>
              <a:rPr kumimoji="1" lang="ja-JP" altLang="en-US" sz="11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インターナショナルスクール</a:t>
            </a:r>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等</a:t>
            </a:r>
            <a:endPar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52" name="テキスト ボックス 51">
            <a:extLst>
              <a:ext uri="{FF2B5EF4-FFF2-40B4-BE49-F238E27FC236}">
                <a16:creationId xmlns:a16="http://schemas.microsoft.com/office/drawing/2014/main" id="{2B97F3FC-68F3-454E-9A9D-5ECD5EC0D52A}"/>
              </a:ext>
            </a:extLst>
          </p:cNvPr>
          <p:cNvSpPr txBox="1"/>
          <p:nvPr/>
        </p:nvSpPr>
        <p:spPr>
          <a:xfrm>
            <a:off x="8763231" y="2476494"/>
            <a:ext cx="3989938" cy="677108"/>
          </a:xfrm>
          <a:prstGeom prst="rect">
            <a:avLst/>
          </a:prstGeom>
          <a:noFill/>
        </p:spPr>
        <p:txBody>
          <a:bodyPr wrap="squar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＜拠点開設＞</a:t>
            </a:r>
            <a:endParaRPr kumimoji="1" lang="en-US" altLang="ja-JP" sz="1600" b="1" dirty="0">
              <a:latin typeface="UD デジタル 教科書体 NK-B" panose="02020700000000000000" pitchFamily="18" charset="-128"/>
              <a:ea typeface="UD デジタル 教科書体 NK-B" panose="02020700000000000000" pitchFamily="18" charset="-128"/>
            </a:endParaRPr>
          </a:p>
          <a:p>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a:t>
            </a:r>
            <a:r>
              <a:rPr kumimoji="1" lang="ja-JP" altLang="en-US" sz="1100" spc="-1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シェアオフィス</a:t>
            </a:r>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a:t>
            </a:r>
            <a:r>
              <a:rPr kumimoji="1" lang="en-US" altLang="ja-JP" sz="1100" dirty="0" err="1">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ex.JAMBASE</a:t>
            </a:r>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a:t>
            </a:r>
            <a:r>
              <a:rPr kumimoji="1" lang="en-US" altLang="ja-JP" sz="1100" spc="-1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FUTR</a:t>
            </a:r>
            <a:r>
              <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WORKS</a:t>
            </a:r>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など）</a:t>
            </a:r>
            <a:endPar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a:t>
            </a:r>
            <a:r>
              <a:rPr kumimoji="1" lang="ja-JP" altLang="en-US" sz="110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アクセラレーター</a:t>
            </a:r>
            <a:r>
              <a:rPr lang="ja-JP" altLang="en-US" sz="110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a:t>
            </a:r>
            <a:r>
              <a:rPr kumimoji="1" lang="ja-JP" altLang="en-US" sz="110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等</a:t>
            </a:r>
            <a:endPar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53" name="テキスト ボックス 52">
            <a:extLst>
              <a:ext uri="{FF2B5EF4-FFF2-40B4-BE49-F238E27FC236}">
                <a16:creationId xmlns:a16="http://schemas.microsoft.com/office/drawing/2014/main" id="{33F2C96F-2BFB-4335-8D2E-791C2786DA1D}"/>
              </a:ext>
            </a:extLst>
          </p:cNvPr>
          <p:cNvSpPr txBox="1"/>
          <p:nvPr/>
        </p:nvSpPr>
        <p:spPr>
          <a:xfrm>
            <a:off x="8174891" y="5415743"/>
            <a:ext cx="4449267" cy="1354217"/>
          </a:xfrm>
          <a:prstGeom prst="rect">
            <a:avLst/>
          </a:prstGeom>
          <a:noFill/>
        </p:spPr>
        <p:txBody>
          <a:bodyPr wrap="squar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＜ビジネス展開＞</a:t>
            </a:r>
            <a:endParaRPr kumimoji="1" lang="en-US" altLang="ja-JP" sz="1600" b="1" dirty="0">
              <a:latin typeface="UD デジタル 教科書体 NK-B" panose="02020700000000000000" pitchFamily="18" charset="-128"/>
              <a:ea typeface="UD デジタル 教科書体 NK-B" panose="02020700000000000000" pitchFamily="18" charset="-128"/>
            </a:endParaRPr>
          </a:p>
          <a:p>
            <a:r>
              <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a:t>
            </a:r>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・金融機関、事業会社、大学、研究機関（地元のリソース）</a:t>
            </a:r>
            <a:endPar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a:t>
            </a:r>
            <a:r>
              <a:rPr kumimoji="1" lang="ja-JP" altLang="en-US" sz="11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アセットオーナー（企業年金基金、大学等基金など）</a:t>
            </a:r>
            <a:endParaRPr kumimoji="1" lang="en-US" altLang="ja-JP" sz="11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a:t>
            </a:r>
            <a:r>
              <a:rPr kumimoji="1" lang="ja-JP" altLang="en-US" sz="11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大阪ヘルスケア</a:t>
            </a:r>
            <a:r>
              <a:rPr kumimoji="1" lang="en-US" altLang="ja-JP" sz="11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PV</a:t>
            </a:r>
            <a:r>
              <a:rPr kumimoji="1" lang="ja-JP" altLang="en-US" sz="11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出展企業</a:t>
            </a:r>
            <a:endParaRPr kumimoji="1" lang="en-US" altLang="ja-JP" sz="11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・ハブ企業（企業誘致協力企業）</a:t>
            </a:r>
            <a:endPar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・取引所（</a:t>
            </a:r>
            <a:r>
              <a:rPr kumimoji="1" lang="en-US" altLang="ja-JP" sz="1100" spc="-1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OSE</a:t>
            </a:r>
            <a:r>
              <a:rPr kumimoji="1" lang="ja-JP" altLang="en-US" sz="1100" spc="-1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a:t>
            </a:r>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堂島）、</a:t>
            </a:r>
            <a:r>
              <a:rPr kumimoji="1" lang="en-US" altLang="ja-JP" sz="1100" spc="-1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PTS</a:t>
            </a:r>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a:t>
            </a:r>
            <a:r>
              <a:rPr kumimoji="1" lang="en-US" altLang="ja-JP" sz="1100" spc="-1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ODX</a:t>
            </a:r>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a:t>
            </a:r>
            <a:r>
              <a:rPr kumimoji="1" lang="ja-JP" altLang="en-US" sz="11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未上場</a:t>
            </a:r>
            <a:r>
              <a:rPr kumimoji="1" lang="ja-JP" altLang="en-US" sz="1100" u="sng" spc="-1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セカンダリー市場</a:t>
            </a:r>
            <a:endParaRPr kumimoji="1" lang="en-US" altLang="ja-JP" sz="1100" u="sng" spc="-1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1100" spc="-1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　　　　　　　　・</a:t>
            </a:r>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バックアップセンター（</a:t>
            </a:r>
            <a:r>
              <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BCP</a:t>
            </a:r>
            <a:r>
              <a:rPr kumimoji="1" lang="ja-JP" altLang="en-US"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拠点）　等</a:t>
            </a:r>
            <a:endPar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54" name="テキスト ボックス 53">
            <a:extLst>
              <a:ext uri="{FF2B5EF4-FFF2-40B4-BE49-F238E27FC236}">
                <a16:creationId xmlns:a16="http://schemas.microsoft.com/office/drawing/2014/main" id="{57381914-988B-40E1-89D0-191337A869A1}"/>
              </a:ext>
            </a:extLst>
          </p:cNvPr>
          <p:cNvSpPr txBox="1"/>
          <p:nvPr/>
        </p:nvSpPr>
        <p:spPr>
          <a:xfrm>
            <a:off x="7720930" y="439609"/>
            <a:ext cx="4844141" cy="253916"/>
          </a:xfrm>
          <a:prstGeom prst="rect">
            <a:avLst/>
          </a:prstGeom>
          <a:noFill/>
        </p:spPr>
        <p:txBody>
          <a:bodyPr wrap="square" rtlCol="0">
            <a:spAutoFit/>
          </a:bodyPr>
          <a:lstStyle/>
          <a:p>
            <a:r>
              <a:rPr kumimoji="1" lang="en-US" altLang="ja-JP" sz="10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a:t>
            </a:r>
            <a:r>
              <a:rPr kumimoji="1" lang="ja-JP" altLang="en-US" sz="105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推進委員会委員企業や関係する企業や大学などと役割分担しながら進める</a:t>
            </a:r>
            <a:endParaRPr kumimoji="1" lang="en-US" altLang="ja-JP" sz="105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35" name="テキスト ボックス 34">
            <a:extLst>
              <a:ext uri="{FF2B5EF4-FFF2-40B4-BE49-F238E27FC236}">
                <a16:creationId xmlns:a16="http://schemas.microsoft.com/office/drawing/2014/main" id="{0CC652C6-34F0-45B5-98E6-12AC83A0821A}"/>
              </a:ext>
            </a:extLst>
          </p:cNvPr>
          <p:cNvSpPr txBox="1"/>
          <p:nvPr/>
        </p:nvSpPr>
        <p:spPr>
          <a:xfrm>
            <a:off x="359884" y="6425115"/>
            <a:ext cx="2616850" cy="261610"/>
          </a:xfrm>
          <a:prstGeom prst="rect">
            <a:avLst/>
          </a:prstGeom>
          <a:noFill/>
        </p:spPr>
        <p:txBody>
          <a:bodyPr wrap="square" rtlCol="0">
            <a:spAutoFit/>
          </a:bodyPr>
          <a:lstStyle/>
          <a:p>
            <a:r>
              <a:rPr kumimoji="1" lang="en-US" altLang="ja-JP" sz="11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a:t>
            </a:r>
            <a:r>
              <a:rPr kumimoji="1" lang="ja-JP" altLang="en-US" sz="11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下線は今後確保を図る施設・機能</a:t>
            </a:r>
            <a:endParaRPr kumimoji="1" lang="en-US" altLang="ja-JP" sz="11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grpSp>
        <p:nvGrpSpPr>
          <p:cNvPr id="36" name="グループ化 35">
            <a:extLst>
              <a:ext uri="{FF2B5EF4-FFF2-40B4-BE49-F238E27FC236}">
                <a16:creationId xmlns:a16="http://schemas.microsoft.com/office/drawing/2014/main" id="{D291014A-D2A6-4537-B8FD-291C48157349}"/>
              </a:ext>
            </a:extLst>
          </p:cNvPr>
          <p:cNvGrpSpPr/>
          <p:nvPr/>
        </p:nvGrpSpPr>
        <p:grpSpPr>
          <a:xfrm>
            <a:off x="454393" y="5898012"/>
            <a:ext cx="2707197" cy="517176"/>
            <a:chOff x="459074" y="6211178"/>
            <a:chExt cx="2707197" cy="517176"/>
          </a:xfrm>
        </p:grpSpPr>
        <p:sp>
          <p:nvSpPr>
            <p:cNvPr id="37" name="正方形/長方形 36">
              <a:extLst>
                <a:ext uri="{FF2B5EF4-FFF2-40B4-BE49-F238E27FC236}">
                  <a16:creationId xmlns:a16="http://schemas.microsoft.com/office/drawing/2014/main" id="{951E0CB0-8860-484E-94BA-5C2BF33B035E}"/>
                </a:ext>
              </a:extLst>
            </p:cNvPr>
            <p:cNvSpPr/>
            <p:nvPr/>
          </p:nvSpPr>
          <p:spPr>
            <a:xfrm>
              <a:off x="460715" y="6251048"/>
              <a:ext cx="180000"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8" name="テキスト ボックス 37">
              <a:extLst>
                <a:ext uri="{FF2B5EF4-FFF2-40B4-BE49-F238E27FC236}">
                  <a16:creationId xmlns:a16="http://schemas.microsoft.com/office/drawing/2014/main" id="{4007F7EE-FF6B-4B48-9A16-313B852A5A2B}"/>
                </a:ext>
              </a:extLst>
            </p:cNvPr>
            <p:cNvSpPr txBox="1"/>
            <p:nvPr/>
          </p:nvSpPr>
          <p:spPr>
            <a:xfrm>
              <a:off x="593132" y="6211178"/>
              <a:ext cx="2573139" cy="276999"/>
            </a:xfrm>
            <a:prstGeom prst="rect">
              <a:avLst/>
            </a:prstGeom>
            <a:noFill/>
          </p:spPr>
          <p:txBody>
            <a:bodyPr wrap="square" rtlCol="0">
              <a:spAutoFit/>
            </a:bodyPr>
            <a:lstStyle/>
            <a:p>
              <a:r>
                <a:rPr kumimoji="1" lang="ja-JP" altLang="en-US" sz="12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これまで一定整備してきたもの</a:t>
              </a:r>
              <a:endParaRPr kumimoji="1" lang="en-US" altLang="ja-JP" sz="12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39" name="正方形/長方形 38">
              <a:extLst>
                <a:ext uri="{FF2B5EF4-FFF2-40B4-BE49-F238E27FC236}">
                  <a16:creationId xmlns:a16="http://schemas.microsoft.com/office/drawing/2014/main" id="{B6E7CCAB-8D06-4E8F-A020-0C281D239E58}"/>
                </a:ext>
              </a:extLst>
            </p:cNvPr>
            <p:cNvSpPr/>
            <p:nvPr/>
          </p:nvSpPr>
          <p:spPr>
            <a:xfrm>
              <a:off x="459074" y="6496578"/>
              <a:ext cx="180000" cy="18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40" name="テキスト ボックス 39">
              <a:extLst>
                <a:ext uri="{FF2B5EF4-FFF2-40B4-BE49-F238E27FC236}">
                  <a16:creationId xmlns:a16="http://schemas.microsoft.com/office/drawing/2014/main" id="{97461F14-9AA4-4E6A-B5F3-B5E620F03920}"/>
                </a:ext>
              </a:extLst>
            </p:cNvPr>
            <p:cNvSpPr txBox="1"/>
            <p:nvPr/>
          </p:nvSpPr>
          <p:spPr>
            <a:xfrm>
              <a:off x="588451" y="6451355"/>
              <a:ext cx="2573139" cy="276999"/>
            </a:xfrm>
            <a:prstGeom prst="rect">
              <a:avLst/>
            </a:prstGeom>
            <a:noFill/>
          </p:spPr>
          <p:txBody>
            <a:bodyPr wrap="square" rtlCol="0">
              <a:spAutoFit/>
            </a:bodyPr>
            <a:lstStyle/>
            <a:p>
              <a:r>
                <a:rPr kumimoji="1" lang="ja-JP" altLang="en-US" sz="12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今後さらに整備が必要なもの</a:t>
              </a:r>
              <a:endParaRPr kumimoji="1" lang="en-US" altLang="ja-JP" sz="1200"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grpSp>
      <p:pic>
        <p:nvPicPr>
          <p:cNvPr id="10" name="図 9">
            <a:extLst>
              <a:ext uri="{FF2B5EF4-FFF2-40B4-BE49-F238E27FC236}">
                <a16:creationId xmlns:a16="http://schemas.microsoft.com/office/drawing/2014/main" id="{697DCB8A-FB6B-4EDF-B10F-E1475DBF4EA4}"/>
              </a:ext>
            </a:extLst>
          </p:cNvPr>
          <p:cNvPicPr>
            <a:picLocks noChangeAspect="1"/>
          </p:cNvPicPr>
          <p:nvPr/>
        </p:nvPicPr>
        <p:blipFill>
          <a:blip r:embed="rId2"/>
          <a:stretch>
            <a:fillRect/>
          </a:stretch>
        </p:blipFill>
        <p:spPr>
          <a:xfrm>
            <a:off x="629795" y="3160046"/>
            <a:ext cx="969348" cy="1786283"/>
          </a:xfrm>
          <a:prstGeom prst="rect">
            <a:avLst/>
          </a:prstGeom>
        </p:spPr>
      </p:pic>
      <p:pic>
        <p:nvPicPr>
          <p:cNvPr id="7" name="図 6">
            <a:extLst>
              <a:ext uri="{FF2B5EF4-FFF2-40B4-BE49-F238E27FC236}">
                <a16:creationId xmlns:a16="http://schemas.microsoft.com/office/drawing/2014/main" id="{65DCBFBD-F68C-466B-B649-D42F68EDCCD4}"/>
              </a:ext>
            </a:extLst>
          </p:cNvPr>
          <p:cNvPicPr>
            <a:picLocks noChangeAspect="1"/>
          </p:cNvPicPr>
          <p:nvPr/>
        </p:nvPicPr>
        <p:blipFill>
          <a:blip r:embed="rId3"/>
          <a:stretch>
            <a:fillRect/>
          </a:stretch>
        </p:blipFill>
        <p:spPr>
          <a:xfrm>
            <a:off x="3529984" y="783771"/>
            <a:ext cx="5233247" cy="5720927"/>
          </a:xfrm>
          <a:prstGeom prst="rect">
            <a:avLst/>
          </a:prstGeom>
        </p:spPr>
      </p:pic>
      <p:sp>
        <p:nvSpPr>
          <p:cNvPr id="8" name="矢印: 上下 7">
            <a:extLst>
              <a:ext uri="{FF2B5EF4-FFF2-40B4-BE49-F238E27FC236}">
                <a16:creationId xmlns:a16="http://schemas.microsoft.com/office/drawing/2014/main" id="{FABA6D59-255A-46B5-9771-CEE14F2AB648}"/>
              </a:ext>
            </a:extLst>
          </p:cNvPr>
          <p:cNvSpPr/>
          <p:nvPr/>
        </p:nvSpPr>
        <p:spPr>
          <a:xfrm rot="18932049">
            <a:off x="3547787" y="5295152"/>
            <a:ext cx="277166" cy="1133457"/>
          </a:xfrm>
          <a:prstGeom prst="up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9E562BBE-3A34-43B3-858A-38268DEA7FAE}"/>
              </a:ext>
            </a:extLst>
          </p:cNvPr>
          <p:cNvSpPr txBox="1"/>
          <p:nvPr/>
        </p:nvSpPr>
        <p:spPr>
          <a:xfrm>
            <a:off x="3778994" y="5558895"/>
            <a:ext cx="621818" cy="307777"/>
          </a:xfrm>
          <a:prstGeom prst="rect">
            <a:avLst/>
          </a:prstGeom>
          <a:noFill/>
        </p:spPr>
        <p:txBody>
          <a:bodyPr wrap="square" rtlCol="0">
            <a:spAutoFit/>
          </a:bodyPr>
          <a:lstStyle/>
          <a:p>
            <a:r>
              <a:rPr kumimoji="1" lang="ja-JP" altLang="en-US" sz="14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連動</a:t>
            </a:r>
            <a:endParaRPr kumimoji="1" lang="en-US" altLang="ja-JP" sz="1400" u="sng"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350321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25">
            <a:extLst>
              <a:ext uri="{FF2B5EF4-FFF2-40B4-BE49-F238E27FC236}">
                <a16:creationId xmlns:a16="http://schemas.microsoft.com/office/drawing/2014/main" id="{598DA8C6-745B-48AF-8A4E-AA08C4CB3965}"/>
              </a:ext>
            </a:extLst>
          </p:cNvPr>
          <p:cNvSpPr/>
          <p:nvPr/>
        </p:nvSpPr>
        <p:spPr>
          <a:xfrm>
            <a:off x="76695" y="577122"/>
            <a:ext cx="5975764" cy="2724020"/>
          </a:xfrm>
          <a:prstGeom prst="roundRect">
            <a:avLst>
              <a:gd name="adj" fmla="val 7066"/>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25">
            <a:extLst>
              <a:ext uri="{FF2B5EF4-FFF2-40B4-BE49-F238E27FC236}">
                <a16:creationId xmlns:a16="http://schemas.microsoft.com/office/drawing/2014/main" id="{C33AAC3E-3595-433B-9BEE-F85A28B72006}"/>
              </a:ext>
            </a:extLst>
          </p:cNvPr>
          <p:cNvSpPr/>
          <p:nvPr/>
        </p:nvSpPr>
        <p:spPr>
          <a:xfrm>
            <a:off x="6139542" y="577123"/>
            <a:ext cx="5975764" cy="2457148"/>
          </a:xfrm>
          <a:prstGeom prst="roundRect">
            <a:avLst>
              <a:gd name="adj" fmla="val 7066"/>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25">
            <a:extLst>
              <a:ext uri="{FF2B5EF4-FFF2-40B4-BE49-F238E27FC236}">
                <a16:creationId xmlns:a16="http://schemas.microsoft.com/office/drawing/2014/main" id="{CA9C5B9A-C06C-454B-A7C2-5A2ECC4DE5CA}"/>
              </a:ext>
            </a:extLst>
          </p:cNvPr>
          <p:cNvSpPr/>
          <p:nvPr/>
        </p:nvSpPr>
        <p:spPr>
          <a:xfrm>
            <a:off x="6155937" y="3203441"/>
            <a:ext cx="5975764" cy="3570208"/>
          </a:xfrm>
          <a:prstGeom prst="roundRect">
            <a:avLst>
              <a:gd name="adj" fmla="val 7066"/>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25">
            <a:extLst>
              <a:ext uri="{FF2B5EF4-FFF2-40B4-BE49-F238E27FC236}">
                <a16:creationId xmlns:a16="http://schemas.microsoft.com/office/drawing/2014/main" id="{FC0CB897-7B5B-4C37-A5B1-721D56C43463}"/>
              </a:ext>
            </a:extLst>
          </p:cNvPr>
          <p:cNvSpPr/>
          <p:nvPr/>
        </p:nvSpPr>
        <p:spPr>
          <a:xfrm>
            <a:off x="76692" y="3344671"/>
            <a:ext cx="5975764" cy="1631216"/>
          </a:xfrm>
          <a:prstGeom prst="roundRect">
            <a:avLst>
              <a:gd name="adj" fmla="val 7066"/>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25">
            <a:extLst>
              <a:ext uri="{FF2B5EF4-FFF2-40B4-BE49-F238E27FC236}">
                <a16:creationId xmlns:a16="http://schemas.microsoft.com/office/drawing/2014/main" id="{6FBBA0C4-2F1D-40FA-8348-02CD660108DF}"/>
              </a:ext>
            </a:extLst>
          </p:cNvPr>
          <p:cNvSpPr/>
          <p:nvPr/>
        </p:nvSpPr>
        <p:spPr>
          <a:xfrm>
            <a:off x="76692" y="5039693"/>
            <a:ext cx="5975764" cy="1811678"/>
          </a:xfrm>
          <a:prstGeom prst="roundRect">
            <a:avLst>
              <a:gd name="adj" fmla="val 7066"/>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ECF64930-229C-4817-9D34-B02FBF22632C}"/>
              </a:ext>
            </a:extLst>
          </p:cNvPr>
          <p:cNvSpPr>
            <a:spLocks noGrp="1"/>
          </p:cNvSpPr>
          <p:nvPr>
            <p:ph type="sldNum" sz="quarter" idx="12"/>
          </p:nvPr>
        </p:nvSpPr>
        <p:spPr>
          <a:xfrm>
            <a:off x="9285019" y="6396015"/>
            <a:ext cx="2743200" cy="365125"/>
          </a:xfrm>
        </p:spPr>
        <p:txBody>
          <a:bodyPr/>
          <a:lstStyle/>
          <a:p>
            <a:fld id="{4CFCB8D1-E384-4ABF-9F79-4EB3205F8B48}" type="slidenum">
              <a:rPr kumimoji="1" lang="ja-JP" altLang="en-US" smtClean="0"/>
              <a:t>21</a:t>
            </a:fld>
            <a:endParaRPr kumimoji="1" lang="ja-JP" altLang="en-US"/>
          </a:p>
        </p:txBody>
      </p:sp>
      <p:sp>
        <p:nvSpPr>
          <p:cNvPr id="5" name="テキスト ボックス 4">
            <a:extLst>
              <a:ext uri="{FF2B5EF4-FFF2-40B4-BE49-F238E27FC236}">
                <a16:creationId xmlns:a16="http://schemas.microsoft.com/office/drawing/2014/main" id="{B0DB79B9-D4DD-40DE-B216-7F98FFF22D72}"/>
              </a:ext>
            </a:extLst>
          </p:cNvPr>
          <p:cNvSpPr txBox="1"/>
          <p:nvPr/>
        </p:nvSpPr>
        <p:spPr>
          <a:xfrm>
            <a:off x="0" y="1"/>
            <a:ext cx="12191998" cy="461665"/>
          </a:xfrm>
          <a:prstGeom prst="rect">
            <a:avLst/>
          </a:prstGeom>
          <a:solidFill>
            <a:schemeClr val="accent1">
              <a:lumMod val="50000"/>
            </a:schemeClr>
          </a:solidFill>
        </p:spPr>
        <p:txBody>
          <a:bodyPr wrap="square" rtlCol="0">
            <a:spAutoFit/>
          </a:bodyPr>
          <a:lstStyle/>
          <a:p>
            <a:pPr algn="ctr">
              <a:spcBef>
                <a:spcPts val="600"/>
              </a:spcBef>
              <a:spcAft>
                <a:spcPts val="600"/>
              </a:spcAft>
            </a:pPr>
            <a:r>
              <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rPr>
              <a:t>9.</a:t>
            </a:r>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 アドバイザーからの主な意見（概要）</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a:extLst>
              <a:ext uri="{FF2B5EF4-FFF2-40B4-BE49-F238E27FC236}">
                <a16:creationId xmlns:a16="http://schemas.microsoft.com/office/drawing/2014/main" id="{D697879F-2DE2-44DB-A212-7C43E507A733}"/>
              </a:ext>
            </a:extLst>
          </p:cNvPr>
          <p:cNvSpPr txBox="1"/>
          <p:nvPr/>
        </p:nvSpPr>
        <p:spPr>
          <a:xfrm>
            <a:off x="76693" y="665446"/>
            <a:ext cx="5872285" cy="2893100"/>
          </a:xfrm>
          <a:prstGeom prst="rect">
            <a:avLst/>
          </a:prstGeom>
          <a:noFill/>
        </p:spPr>
        <p:txBody>
          <a:bodyPr wrap="square" rtlCol="0">
            <a:spAutoFit/>
          </a:bodyPr>
          <a:lstStyle/>
          <a:p>
            <a:r>
              <a:rPr kumimoji="1" lang="en-US" altLang="ja-JP" sz="1600" b="1" dirty="0">
                <a:latin typeface="UD デジタル 教科書体 NK-R" panose="02020400000000000000" pitchFamily="18" charset="-128"/>
                <a:ea typeface="UD デジタル 教科書体 NK-R" panose="02020400000000000000" pitchFamily="18" charset="-128"/>
              </a:rPr>
              <a:t>【</a:t>
            </a:r>
            <a:r>
              <a:rPr kumimoji="1" lang="ja-JP" altLang="en-US" sz="1600" b="1" dirty="0">
                <a:latin typeface="UD デジタル 教科書体 NK-R" panose="02020400000000000000" pitchFamily="18" charset="-128"/>
                <a:ea typeface="UD デジタル 教科書体 NK-R" panose="02020400000000000000" pitchFamily="18" charset="-128"/>
              </a:rPr>
              <a:t>金融系企業誘致関係</a:t>
            </a:r>
            <a:r>
              <a:rPr kumimoji="1" lang="en-US" altLang="ja-JP" sz="1600" b="1" dirty="0">
                <a:latin typeface="UD デジタル 教科書体 NK-R" panose="02020400000000000000" pitchFamily="18" charset="-128"/>
                <a:ea typeface="UD デジタル 教科書体 NK-R" panose="02020400000000000000" pitchFamily="18" charset="-128"/>
              </a:rPr>
              <a:t>】</a:t>
            </a:r>
          </a:p>
          <a:p>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b="1" u="sng" dirty="0">
                <a:latin typeface="UD デジタル 教科書体 NK-R" panose="02020400000000000000" pitchFamily="18" charset="-128"/>
                <a:ea typeface="UD デジタル 教科書体 NK-R" panose="02020400000000000000" pitchFamily="18" charset="-128"/>
              </a:rPr>
              <a:t>東京のバックアップ機能として、売り出していくのがいい</a:t>
            </a:r>
            <a:r>
              <a:rPr kumimoji="1" lang="ja-JP" altLang="en-US" sz="1400" dirty="0">
                <a:latin typeface="UD デジタル 教科書体 NK-R" panose="02020400000000000000" pitchFamily="18" charset="-128"/>
                <a:ea typeface="UD デジタル 教科書体 NK-R" panose="02020400000000000000" pitchFamily="18" charset="-128"/>
              </a:rPr>
              <a:t>。大阪単体で、大阪</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の資産と運用対象によって</a:t>
            </a:r>
            <a:r>
              <a:rPr kumimoji="1" lang="ja-JP" altLang="en-US" sz="1400" spc="-150" dirty="0">
                <a:latin typeface="UD デジタル 教科書体 NK-R" panose="02020400000000000000" pitchFamily="18" charset="-128"/>
                <a:ea typeface="UD デジタル 教科書体 NK-R" panose="02020400000000000000" pitchFamily="18" charset="-128"/>
              </a:rPr>
              <a:t>ビジネスチャンス</a:t>
            </a:r>
            <a:r>
              <a:rPr kumimoji="1" lang="ja-JP" altLang="en-US" sz="1400" dirty="0">
                <a:latin typeface="UD デジタル 教科書体 NK-R" panose="02020400000000000000" pitchFamily="18" charset="-128"/>
                <a:ea typeface="UD デジタル 教科書体 NK-R" panose="02020400000000000000" pitchFamily="18" charset="-128"/>
              </a:rPr>
              <a:t>を拡大していくのは現実的に非常</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lang="en-US" altLang="ja-JP" sz="14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に厳しい。</a:t>
            </a:r>
            <a:r>
              <a:rPr lang="en-US" altLang="ja-JP" sz="1400" dirty="0">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（岩下アドバイザー）</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金融・資産運用特区について、本来、</a:t>
            </a:r>
            <a:r>
              <a:rPr kumimoji="1" lang="ja-JP" altLang="en-US" sz="1400" b="1" u="sng" dirty="0">
                <a:latin typeface="UD デジタル 教科書体 NK-R" panose="02020400000000000000" pitchFamily="18" charset="-128"/>
                <a:ea typeface="UD デジタル 教科書体 NK-R" panose="02020400000000000000" pitchFamily="18" charset="-128"/>
              </a:rPr>
              <a:t>特区は特定地域の集積や、地域の</a:t>
            </a:r>
            <a:endParaRPr kumimoji="1" lang="en-US" altLang="ja-JP" sz="1400" b="1" u="sng" dirty="0">
              <a:latin typeface="UD デジタル 教科書体 NK-R" panose="02020400000000000000" pitchFamily="18" charset="-128"/>
              <a:ea typeface="UD デジタル 教科書体 NK-R" panose="02020400000000000000" pitchFamily="18" charset="-128"/>
            </a:endParaRPr>
          </a:p>
          <a:p>
            <a:r>
              <a:rPr lang="ja-JP" altLang="en-US" sz="1400" b="1" dirty="0">
                <a:latin typeface="UD デジタル 教科書体 NK-R" panose="02020400000000000000" pitchFamily="18" charset="-128"/>
                <a:ea typeface="UD デジタル 教科書体 NK-R" panose="02020400000000000000" pitchFamily="18" charset="-128"/>
              </a:rPr>
              <a:t>　　</a:t>
            </a:r>
            <a:r>
              <a:rPr kumimoji="1" lang="ja-JP" altLang="en-US" sz="1400" b="1" u="sng" dirty="0">
                <a:latin typeface="UD デジタル 教科書体 NK-R" panose="02020400000000000000" pitchFamily="18" charset="-128"/>
                <a:ea typeface="UD デジタル 教科書体 NK-R" panose="02020400000000000000" pitchFamily="18" charset="-128"/>
              </a:rPr>
              <a:t>企業が発展しやすい形であるべき</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b="1" u="sng" dirty="0">
                <a:latin typeface="UD デジタル 教科書体 NK-R" panose="02020400000000000000" pitchFamily="18" charset="-128"/>
                <a:ea typeface="UD デジタル 教科書体 NK-R" panose="02020400000000000000" pitchFamily="18" charset="-128"/>
              </a:rPr>
              <a:t>大阪の独自性を出す項目は非常に</a:t>
            </a:r>
            <a:endParaRPr kumimoji="1" lang="en-US" altLang="ja-JP" sz="1400" b="1" u="sng"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u="sng" dirty="0">
                <a:latin typeface="UD デジタル 教科書体 NK-R" panose="02020400000000000000" pitchFamily="18" charset="-128"/>
                <a:ea typeface="UD デジタル 教科書体 NK-R" panose="02020400000000000000" pitchFamily="18" charset="-128"/>
              </a:rPr>
              <a:t>重要</a:t>
            </a:r>
            <a:r>
              <a:rPr kumimoji="1" lang="ja-JP" altLang="en-US" sz="1400" dirty="0">
                <a:latin typeface="UD デジタル 教科書体 NK-R" panose="02020400000000000000" pitchFamily="18" charset="-128"/>
                <a:ea typeface="UD デジタル 教科書体 NK-R" panose="02020400000000000000" pitchFamily="18" charset="-128"/>
              </a:rPr>
              <a:t>。外国企業に向け、家族全員が日本に</a:t>
            </a:r>
            <a:r>
              <a:rPr lang="ja-JP" altLang="en-US" sz="1400" dirty="0">
                <a:latin typeface="UD デジタル 教科書体 NK-R" panose="02020400000000000000" pitchFamily="18" charset="-128"/>
                <a:ea typeface="UD デジタル 教科書体 NK-R" panose="02020400000000000000" pitchFamily="18" charset="-128"/>
              </a:rPr>
              <a:t>来やすいよう</a:t>
            </a:r>
            <a:r>
              <a:rPr kumimoji="1" lang="ja-JP" altLang="en-US" sz="1400" dirty="0">
                <a:latin typeface="UD デジタル 教科書体 NK-R" panose="02020400000000000000" pitchFamily="18" charset="-128"/>
                <a:ea typeface="UD デジタル 教科書体 NK-R" panose="02020400000000000000" pitchFamily="18" charset="-128"/>
              </a:rPr>
              <a:t>強く推していったら</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いいのではないか。</a:t>
            </a:r>
            <a:r>
              <a:rPr lang="ja-JP" altLang="en-US"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野村アドバイザー</a:t>
            </a:r>
            <a:r>
              <a:rPr lang="ja-JP" altLang="en-US" sz="1200" dirty="0">
                <a:latin typeface="UD デジタル 教科書体 NK-R" panose="02020400000000000000" pitchFamily="18" charset="-128"/>
                <a:ea typeface="UD デジタル 教科書体 NK-R" panose="02020400000000000000" pitchFamily="18" charset="-128"/>
              </a:rPr>
              <a:t>）</a:t>
            </a:r>
            <a:endParaRPr kumimoji="1" lang="ja-JP" altLang="en-US"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○海外では、様々な業務に対して、金融機関が、どのファンクションをどこに</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置くのか、規制や税制が最も適している所を選んでいる。大阪はどのファン</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クションを置くのが適しているのか明確にすべきではないか。</a:t>
            </a:r>
            <a:r>
              <a:rPr kumimoji="1" lang="ja-JP" altLang="en-US" sz="1200" dirty="0">
                <a:latin typeface="UD デジタル 教科書体 NK-R" panose="02020400000000000000" pitchFamily="18" charset="-128"/>
                <a:ea typeface="UD デジタル 教科書体 NK-R" panose="02020400000000000000" pitchFamily="18" charset="-128"/>
              </a:rPr>
              <a:t>（野村アドバイ</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ザー）</a:t>
            </a:r>
            <a:endParaRPr kumimoji="1" lang="ja-JP" altLang="en-US" sz="1400" dirty="0">
              <a:latin typeface="UD デジタル 教科書体 NK-R" panose="02020400000000000000" pitchFamily="18" charset="-128"/>
              <a:ea typeface="UD デジタル 教科書体 NK-R" panose="02020400000000000000" pitchFamily="18" charset="-128"/>
            </a:endParaRPr>
          </a:p>
          <a:p>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a:extLst>
              <a:ext uri="{FF2B5EF4-FFF2-40B4-BE49-F238E27FC236}">
                <a16:creationId xmlns:a16="http://schemas.microsoft.com/office/drawing/2014/main" id="{F171126A-F151-4FD5-9A27-6FC09746F535}"/>
              </a:ext>
            </a:extLst>
          </p:cNvPr>
          <p:cNvSpPr txBox="1"/>
          <p:nvPr/>
        </p:nvSpPr>
        <p:spPr>
          <a:xfrm>
            <a:off x="6095999" y="756724"/>
            <a:ext cx="6019306" cy="2062103"/>
          </a:xfrm>
          <a:prstGeom prst="rect">
            <a:avLst/>
          </a:prstGeom>
          <a:noFill/>
        </p:spPr>
        <p:txBody>
          <a:bodyPr wrap="square" rtlCol="0">
            <a:spAutoFit/>
          </a:bodyPr>
          <a:lstStyle/>
          <a:p>
            <a:r>
              <a:rPr kumimoji="1" lang="en-US" altLang="ja-JP" sz="1600" b="1" dirty="0">
                <a:latin typeface="UD デジタル 教科書体 NK-R" panose="02020400000000000000" pitchFamily="18" charset="-128"/>
                <a:ea typeface="UD デジタル 教科書体 NK-R" panose="02020400000000000000" pitchFamily="18" charset="-128"/>
              </a:rPr>
              <a:t>【</a:t>
            </a:r>
            <a:r>
              <a:rPr kumimoji="1" lang="ja-JP" altLang="en-US" sz="1600" b="1" dirty="0">
                <a:latin typeface="UD デジタル 教科書体 NK-R" panose="02020400000000000000" pitchFamily="18" charset="-128"/>
                <a:ea typeface="UD デジタル 教科書体 NK-R" panose="02020400000000000000" pitchFamily="18" charset="-128"/>
              </a:rPr>
              <a:t>スタートアップ関係</a:t>
            </a:r>
            <a:r>
              <a:rPr kumimoji="1" lang="en-US" altLang="ja-JP" sz="1600" b="1"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	</a:t>
            </a:r>
          </a:p>
          <a:p>
            <a:r>
              <a:rPr kumimoji="1" lang="ja-JP" altLang="en-US" sz="1400" dirty="0">
                <a:latin typeface="UD デジタル 教科書体 NK-R" panose="02020400000000000000" pitchFamily="18" charset="-128"/>
                <a:ea typeface="UD デジタル 教科書体 NK-R" panose="02020400000000000000" pitchFamily="18" charset="-128"/>
              </a:rPr>
              <a:t>○スタートアップの育成や誘致は国際金融都市だけではなく海外含め、様々な</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都市が実施しており、その中でどういったスタートアップに力を入れていくか。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大阪としても、</a:t>
            </a:r>
            <a:r>
              <a:rPr kumimoji="1" lang="ja-JP" altLang="en-US" sz="1400" b="1" u="sng" dirty="0">
                <a:latin typeface="UD デジタル 教科書体 NK-R" panose="02020400000000000000" pitchFamily="18" charset="-128"/>
                <a:ea typeface="UD デジタル 教科書体 NK-R" panose="02020400000000000000" pitchFamily="18" charset="-128"/>
              </a:rPr>
              <a:t>どのようなスタートアップを投資先としていくかという面を明確</a:t>
            </a:r>
            <a:br>
              <a:rPr kumimoji="1" lang="en-US" altLang="ja-JP" sz="1400" b="1" u="sng" dirty="0">
                <a:latin typeface="UD デジタル 教科書体 NK-R" panose="02020400000000000000" pitchFamily="18" charset="-128"/>
                <a:ea typeface="UD デジタル 教科書体 NK-R" panose="02020400000000000000" pitchFamily="18" charset="-128"/>
              </a:rPr>
            </a:br>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u="sng" dirty="0">
                <a:latin typeface="UD デジタル 教科書体 NK-R" panose="02020400000000000000" pitchFamily="18" charset="-128"/>
                <a:ea typeface="UD デジタル 教科書体 NK-R" panose="02020400000000000000" pitchFamily="18" charset="-128"/>
              </a:rPr>
              <a:t>化し、それが実際にできているかを追いかけていくことが必要</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（野村アドバイ</a:t>
            </a:r>
            <a:br>
              <a:rPr kumimoji="1" lang="en-US" altLang="ja-JP" sz="1200" dirty="0">
                <a:latin typeface="UD デジタル 教科書体 NK-R" panose="02020400000000000000" pitchFamily="18" charset="-128"/>
                <a:ea typeface="UD デジタル 教科書体 NK-R" panose="02020400000000000000" pitchFamily="18" charset="-128"/>
              </a:rPr>
            </a:br>
            <a:r>
              <a:rPr kumimoji="1" lang="ja-JP" altLang="en-US" sz="1200" dirty="0">
                <a:latin typeface="UD デジタル 教科書体 NK-R" panose="02020400000000000000" pitchFamily="18" charset="-128"/>
                <a:ea typeface="UD デジタル 教科書体 NK-R" panose="02020400000000000000" pitchFamily="18" charset="-128"/>
              </a:rPr>
              <a:t>　　 ザー）</a:t>
            </a:r>
          </a:p>
          <a:p>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b="1" u="sng" dirty="0">
                <a:latin typeface="UD デジタル 教科書体 NK-R" panose="02020400000000000000" pitchFamily="18" charset="-128"/>
                <a:ea typeface="UD デジタル 教科書体 NK-R" panose="02020400000000000000" pitchFamily="18" charset="-128"/>
              </a:rPr>
              <a:t>法令やルールの英語化を真っ先に行う必要がある。</a:t>
            </a:r>
            <a:r>
              <a:rPr kumimoji="1" lang="ja-JP" altLang="en-US" sz="1400" dirty="0">
                <a:latin typeface="UD デジタル 教科書体 NK-R" panose="02020400000000000000" pitchFamily="18" charset="-128"/>
                <a:ea typeface="UD デジタル 教科書体 NK-R" panose="02020400000000000000" pitchFamily="18" charset="-128"/>
              </a:rPr>
              <a:t>海外の小さなスタート</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アップは、コンサルタントを雇って日本のルールに対応するというのは難しい。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（野村</a:t>
            </a:r>
            <a:r>
              <a:rPr lang="ja-JP" altLang="en-US" sz="1200" dirty="0">
                <a:latin typeface="UD デジタル 教科書体 NK-R" panose="02020400000000000000" pitchFamily="18" charset="-128"/>
                <a:ea typeface="UD デジタル 教科書体 NK-R" panose="02020400000000000000" pitchFamily="18" charset="-128"/>
              </a:rPr>
              <a:t>アドバイザー）</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6AFF6F17-A495-4136-BD8D-F9B0E797A037}"/>
              </a:ext>
            </a:extLst>
          </p:cNvPr>
          <p:cNvSpPr txBox="1"/>
          <p:nvPr/>
        </p:nvSpPr>
        <p:spPr>
          <a:xfrm>
            <a:off x="33153" y="3368606"/>
            <a:ext cx="5872284" cy="1631216"/>
          </a:xfrm>
          <a:prstGeom prst="rect">
            <a:avLst/>
          </a:prstGeom>
          <a:noFill/>
        </p:spPr>
        <p:txBody>
          <a:bodyPr wrap="square" rtlCol="0">
            <a:spAutoFit/>
          </a:bodyPr>
          <a:lstStyle/>
          <a:p>
            <a:r>
              <a:rPr kumimoji="1" lang="en-US" altLang="ja-JP" sz="1600" b="1" dirty="0">
                <a:latin typeface="UD デジタル 教科書体 NK-R" panose="02020400000000000000" pitchFamily="18" charset="-128"/>
                <a:ea typeface="UD デジタル 教科書体 NK-R" panose="02020400000000000000" pitchFamily="18" charset="-128"/>
              </a:rPr>
              <a:t>【</a:t>
            </a:r>
            <a:r>
              <a:rPr kumimoji="1" lang="ja-JP" altLang="en-US" sz="1600" b="1" dirty="0">
                <a:latin typeface="UD デジタル 教科書体 NK-R" panose="02020400000000000000" pitchFamily="18" charset="-128"/>
                <a:ea typeface="UD デジタル 教科書体 NK-R" panose="02020400000000000000" pitchFamily="18" charset="-128"/>
              </a:rPr>
              <a:t>金融商品・市場関係</a:t>
            </a:r>
            <a:r>
              <a:rPr kumimoji="1" lang="en-US" altLang="ja-JP" sz="1600" b="1" dirty="0">
                <a:latin typeface="UD デジタル 教科書体 NK-R" panose="02020400000000000000" pitchFamily="18" charset="-128"/>
                <a:ea typeface="UD デジタル 教科書体 NK-R" panose="02020400000000000000" pitchFamily="18" charset="-128"/>
              </a:rPr>
              <a:t>】</a:t>
            </a:r>
          </a:p>
          <a:p>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サステナブルファイナンス先進都市として、府市はグリーンボンドの発行だけ</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でいいのか。</a:t>
            </a:r>
            <a:r>
              <a:rPr kumimoji="1" lang="ja-JP" altLang="en-US" sz="1400" b="1" u="sng" dirty="0">
                <a:latin typeface="UD デジタル 教科書体 NK-R" panose="02020400000000000000" pitchFamily="18" charset="-128"/>
                <a:ea typeface="UD デジタル 教科書体 NK-R" panose="02020400000000000000" pitchFamily="18" charset="-128"/>
              </a:rPr>
              <a:t>サステナブルファイナンスのニーズの把握、今後の展開をどう</a:t>
            </a:r>
            <a:endParaRPr kumimoji="1" lang="en-US" altLang="ja-JP" sz="1400" b="1" u="sng" dirty="0">
              <a:latin typeface="UD デジタル 教科書体 NK-R" panose="02020400000000000000" pitchFamily="18" charset="-128"/>
              <a:ea typeface="UD デジタル 教科書体 NK-R" panose="02020400000000000000" pitchFamily="18" charset="-128"/>
            </a:endParaRPr>
          </a:p>
          <a:p>
            <a:r>
              <a:rPr lang="ja-JP" altLang="en-US" sz="1400" b="1" dirty="0">
                <a:latin typeface="UD デジタル 教科書体 NK-R" panose="02020400000000000000" pitchFamily="18" charset="-128"/>
                <a:ea typeface="UD デジタル 教科書体 NK-R" panose="02020400000000000000" pitchFamily="18" charset="-128"/>
              </a:rPr>
              <a:t>　　</a:t>
            </a:r>
            <a:r>
              <a:rPr kumimoji="1" lang="ja-JP" altLang="en-US" sz="1400" b="1" u="sng" dirty="0">
                <a:latin typeface="UD デジタル 教科書体 NK-R" panose="02020400000000000000" pitchFamily="18" charset="-128"/>
                <a:ea typeface="UD デジタル 教科書体 NK-R" panose="02020400000000000000" pitchFamily="18" charset="-128"/>
              </a:rPr>
              <a:t>するのか</a:t>
            </a:r>
            <a:r>
              <a:rPr kumimoji="1" lang="ja-JP" altLang="en-US" sz="1400" dirty="0">
                <a:latin typeface="UD デジタル 教科書体 NK-R" panose="02020400000000000000" pitchFamily="18" charset="-128"/>
                <a:ea typeface="UD デジタル 教科書体 NK-R" panose="02020400000000000000" pitchFamily="18" charset="-128"/>
              </a:rPr>
              <a:t>考えておくべき。</a:t>
            </a:r>
            <a:r>
              <a:rPr kumimoji="1" lang="ja-JP" altLang="en-US" sz="1200" dirty="0">
                <a:latin typeface="UD デジタル 教科書体 NK-R" panose="02020400000000000000" pitchFamily="18" charset="-128"/>
                <a:ea typeface="UD デジタル 教科書体 NK-R" panose="02020400000000000000" pitchFamily="18" charset="-128"/>
              </a:rPr>
              <a:t>（野村アドバイザー）</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府市のグリーンボンド発行について、大きな意味を持つと思う。</a:t>
            </a:r>
            <a:r>
              <a:rPr kumimoji="1" lang="ja-JP" altLang="en-US" sz="1400" b="1" u="sng" dirty="0">
                <a:latin typeface="UD デジタル 教科書体 NK-R" panose="02020400000000000000" pitchFamily="18" charset="-128"/>
                <a:ea typeface="UD デジタル 教科書体 NK-R" panose="02020400000000000000" pitchFamily="18" charset="-128"/>
              </a:rPr>
              <a:t>サステナブル</a:t>
            </a:r>
            <a:endParaRPr kumimoji="1" lang="en-US" altLang="ja-JP" sz="1400" b="1" u="sng"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u="sng" dirty="0">
                <a:latin typeface="UD デジタル 教科書体 NK-R" panose="02020400000000000000" pitchFamily="18" charset="-128"/>
                <a:ea typeface="UD デジタル 教科書体 NK-R" panose="02020400000000000000" pitchFamily="18" charset="-128"/>
              </a:rPr>
              <a:t>ファイナンス、グリーンローンが大事だという意識づけを多くの人に普及</a:t>
            </a:r>
            <a:r>
              <a:rPr kumimoji="1" lang="ja-JP" altLang="en-US" sz="1400" dirty="0">
                <a:latin typeface="UD デジタル 教科書体 NK-R" panose="02020400000000000000" pitchFamily="18" charset="-128"/>
                <a:ea typeface="UD デジタル 教科書体 NK-R" panose="02020400000000000000" pitchFamily="18" charset="-128"/>
              </a:rPr>
              <a:t>させ</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る必要がある。</a:t>
            </a:r>
            <a:r>
              <a:rPr kumimoji="1" lang="ja-JP" altLang="en-US" sz="1200" dirty="0">
                <a:latin typeface="UD デジタル 教科書体 NK-R" panose="02020400000000000000" pitchFamily="18" charset="-128"/>
                <a:ea typeface="UD デジタル 教科書体 NK-R" panose="02020400000000000000" pitchFamily="18" charset="-128"/>
              </a:rPr>
              <a:t>（髙屋アドバイザー）</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6ADA645C-F323-4033-82EA-9951C55A7096}"/>
              </a:ext>
            </a:extLst>
          </p:cNvPr>
          <p:cNvSpPr txBox="1"/>
          <p:nvPr/>
        </p:nvSpPr>
        <p:spPr>
          <a:xfrm>
            <a:off x="6079123" y="3357993"/>
            <a:ext cx="5975763" cy="3108543"/>
          </a:xfrm>
          <a:prstGeom prst="rect">
            <a:avLst/>
          </a:prstGeom>
          <a:noFill/>
        </p:spPr>
        <p:txBody>
          <a:bodyPr wrap="square" rtlCol="0">
            <a:spAutoFit/>
          </a:bodyPr>
          <a:lstStyle/>
          <a:p>
            <a:r>
              <a:rPr lang="en-US" altLang="ja-JP" sz="1600" b="1" dirty="0">
                <a:latin typeface="UD デジタル 教科書体 NK-R" panose="02020400000000000000" pitchFamily="18" charset="-128"/>
                <a:ea typeface="UD デジタル 教科書体 NK-R" panose="02020400000000000000" pitchFamily="18" charset="-128"/>
              </a:rPr>
              <a:t>【</a:t>
            </a:r>
            <a:r>
              <a:rPr lang="ja-JP" altLang="en-US" sz="1600" b="1" dirty="0">
                <a:latin typeface="UD デジタル 教科書体 NK-R" panose="02020400000000000000" pitchFamily="18" charset="-128"/>
                <a:ea typeface="UD デジタル 教科書体 NK-R" panose="02020400000000000000" pitchFamily="18" charset="-128"/>
              </a:rPr>
              <a:t>金融経済教育</a:t>
            </a:r>
            <a:r>
              <a:rPr lang="en-US" altLang="ja-JP" sz="1600" b="1" dirty="0">
                <a:latin typeface="UD デジタル 教科書体 NK-R" panose="02020400000000000000" pitchFamily="18" charset="-128"/>
                <a:ea typeface="UD デジタル 教科書体 NK-R" panose="02020400000000000000" pitchFamily="18" charset="-128"/>
              </a:rPr>
              <a:t>】</a:t>
            </a:r>
            <a:endParaRPr lang="ja-JP" altLang="ja-JP" sz="16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33350" indent="-133350" algn="just"/>
            <a:r>
              <a:rPr lang="ja-JP" altLang="ja-JP" sz="1400" b="1"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a:t>
            </a:r>
            <a:r>
              <a:rPr lang="ja-JP" altLang="ja-JP" sz="1400" b="1" u="sng"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社会人向けにどうしていくのか</a:t>
            </a:r>
            <a:r>
              <a:rPr lang="ja-JP" altLang="ja-JP" sz="14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が重要。投資促進等だけではなく、入門編の社会人向け講座も必要になってくる。学校における教育では、教育現場をよく知っている</a:t>
            </a:r>
            <a:r>
              <a:rPr lang="ja-JP" altLang="en-US" sz="1400" b="1" u="sng"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教員</a:t>
            </a:r>
            <a:r>
              <a:rPr lang="ja-JP" altLang="ja-JP" sz="1400" b="1" u="sng"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向けの金融教育</a:t>
            </a:r>
            <a:r>
              <a:rPr lang="ja-JP" altLang="ja-JP" sz="14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も必要。</a:t>
            </a:r>
            <a:r>
              <a:rPr lang="ja-JP" altLang="en-US" sz="1200" kern="100" dirty="0">
                <a:solidFill>
                  <a:srgbClr val="000000"/>
                </a:solidFill>
                <a:latin typeface="游明朝" panose="02020400000000000000" pitchFamily="18" charset="-128"/>
                <a:ea typeface="UD デジタル 教科書体 NK-R" panose="02020400000000000000" pitchFamily="18" charset="-128"/>
                <a:cs typeface="Times New Roman" panose="02020603050405020304" pitchFamily="18" charset="0"/>
              </a:rPr>
              <a:t>（</a:t>
            </a:r>
            <a:r>
              <a:rPr lang="ja-JP" altLang="ja-JP" sz="12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髙屋アドバイザー</a:t>
            </a:r>
            <a:r>
              <a:rPr lang="ja-JP" altLang="en-US" sz="12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33350" indent="-133350" algn="just"/>
            <a:r>
              <a:rPr lang="ja-JP" altLang="ja-JP" sz="14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a:t>
            </a:r>
            <a:r>
              <a:rPr lang="ja-JP" altLang="ja-JP" sz="14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学校を中核とした若年層への教育とともに、</a:t>
            </a:r>
            <a:r>
              <a:rPr lang="ja-JP" altLang="ja-JP" sz="1400" b="1" u="sng"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働く世代を対象とした職域での教育の重要性</a:t>
            </a:r>
            <a:r>
              <a:rPr lang="ja-JP" altLang="ja-JP" sz="14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が説かれている。府・市の職員</a:t>
            </a:r>
            <a:r>
              <a:rPr lang="ja-JP" altLang="en-US" sz="14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が</a:t>
            </a:r>
            <a:r>
              <a:rPr lang="ja-JP" altLang="ja-JP" sz="14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モニターに</a:t>
            </a:r>
            <a:r>
              <a:rPr lang="ja-JP" altLang="en-US" sz="14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なり</a:t>
            </a:r>
            <a:r>
              <a:rPr lang="ja-JP" altLang="ja-JP" sz="14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、職域における金融経済教育のモデルを開発し、実践する取組みを進めてはどうか。</a:t>
            </a:r>
            <a:r>
              <a:rPr lang="ja-JP" altLang="en-US" sz="12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a:t>
            </a:r>
            <a:r>
              <a:rPr lang="ja-JP" altLang="ja-JP" sz="12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松尾アドバイザ</a:t>
            </a:r>
            <a:r>
              <a:rPr lang="ja-JP" altLang="en-US" sz="12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ー）</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33350" indent="-133350" algn="just"/>
            <a:r>
              <a:rPr lang="ja-JP" altLang="ja-JP" sz="14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○戦略目標とともに、参考指標として、「府民の金融リテラシー向上率」や「府民のグリーンファイナンスへの関心度」が設定されていたが、どのように把握するのかを示したほうが、</a:t>
            </a:r>
            <a:r>
              <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PDCA</a:t>
            </a:r>
            <a:r>
              <a:rPr lang="ja-JP" altLang="ja-JP" sz="14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として一貫性がある。また、「府民の金融リテラシー向上率」に資する取組みは、</a:t>
            </a:r>
            <a:r>
              <a:rPr lang="ja-JP" altLang="ja-JP" sz="1400" b="1" u="sng"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教育部局を巻き込まないと、なかなか進まない</a:t>
            </a:r>
            <a:r>
              <a:rPr lang="ja-JP" altLang="ja-JP" sz="14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（家森アドバイザー）</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a:extLst>
              <a:ext uri="{FF2B5EF4-FFF2-40B4-BE49-F238E27FC236}">
                <a16:creationId xmlns:a16="http://schemas.microsoft.com/office/drawing/2014/main" id="{37F6D9EB-7982-41C5-A9F1-43E831C942B1}"/>
              </a:ext>
            </a:extLst>
          </p:cNvPr>
          <p:cNvSpPr txBox="1"/>
          <p:nvPr/>
        </p:nvSpPr>
        <p:spPr>
          <a:xfrm>
            <a:off x="60299" y="5062596"/>
            <a:ext cx="5975763" cy="1846659"/>
          </a:xfrm>
          <a:prstGeom prst="rect">
            <a:avLst/>
          </a:prstGeom>
          <a:noFill/>
        </p:spPr>
        <p:txBody>
          <a:bodyPr wrap="square" rtlCol="0">
            <a:spAutoFit/>
          </a:bodyPr>
          <a:lstStyle/>
          <a:p>
            <a:r>
              <a:rPr kumimoji="1" lang="en-US" altLang="ja-JP" sz="1600" b="1" dirty="0">
                <a:latin typeface="UD デジタル 教科書体 NK-R" panose="02020400000000000000" pitchFamily="18" charset="-128"/>
                <a:ea typeface="UD デジタル 教科書体 NK-R" panose="02020400000000000000" pitchFamily="18" charset="-128"/>
              </a:rPr>
              <a:t>【</a:t>
            </a:r>
            <a:r>
              <a:rPr kumimoji="1" lang="ja-JP" altLang="en-US" sz="1600" b="1" dirty="0">
                <a:latin typeface="UD デジタル 教科書体 NK-R" panose="02020400000000000000" pitchFamily="18" charset="-128"/>
                <a:ea typeface="UD デジタル 教科書体 NK-R" panose="02020400000000000000" pitchFamily="18" charset="-128"/>
              </a:rPr>
              <a:t>金融エコシステム</a:t>
            </a:r>
            <a:r>
              <a:rPr kumimoji="1" lang="en-US" altLang="ja-JP" sz="1600" b="1" dirty="0">
                <a:latin typeface="UD デジタル 教科書体 NK-R" panose="02020400000000000000" pitchFamily="18" charset="-128"/>
                <a:ea typeface="UD デジタル 教科書体 NK-R" panose="02020400000000000000" pitchFamily="18" charset="-128"/>
              </a:rPr>
              <a:t>】</a:t>
            </a:r>
          </a:p>
          <a:p>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大阪・関西地区の経済活性化に繋がるような道筋はまだ見えていない。めざ</a:t>
            </a:r>
            <a:br>
              <a:rPr kumimoji="1" lang="en-US" altLang="ja-JP" sz="1400" dirty="0">
                <a:latin typeface="UD デジタル 教科書体 NK-R" panose="02020400000000000000" pitchFamily="18" charset="-128"/>
                <a:ea typeface="UD デジタル 教科書体 NK-R" panose="02020400000000000000" pitchFamily="18" charset="-128"/>
              </a:rPr>
            </a:br>
            <a:r>
              <a:rPr kumimoji="1" lang="ja-JP" altLang="en-US" sz="1400" dirty="0">
                <a:latin typeface="UD デジタル 教科書体 NK-R" panose="02020400000000000000" pitchFamily="18" charset="-128"/>
                <a:ea typeface="UD デジタル 教科書体 NK-R" panose="02020400000000000000" pitchFamily="18" charset="-128"/>
              </a:rPr>
              <a:t>　　す国際金融都市の実現と経済成長は両輪であるということを考えると、社会</a:t>
            </a:r>
            <a:br>
              <a:rPr kumimoji="1" lang="en-US" altLang="ja-JP" sz="1400" dirty="0">
                <a:latin typeface="UD デジタル 教科書体 NK-R" panose="02020400000000000000" pitchFamily="18" charset="-128"/>
                <a:ea typeface="UD デジタル 教科書体 NK-R" panose="02020400000000000000" pitchFamily="18" charset="-128"/>
              </a:rPr>
            </a:br>
            <a:r>
              <a:rPr kumimoji="1" lang="ja-JP" altLang="en-US" sz="1400" dirty="0">
                <a:latin typeface="UD デジタル 教科書体 NK-R" panose="02020400000000000000" pitchFamily="18" charset="-128"/>
                <a:ea typeface="UD デジタル 教科書体 NK-R" panose="02020400000000000000" pitchFamily="18" charset="-128"/>
              </a:rPr>
              <a:t>　　構造が大きく変化していることを踏まえ、</a:t>
            </a:r>
            <a:r>
              <a:rPr kumimoji="1" lang="ja-JP" altLang="en-US" sz="1400" b="1" u="sng" dirty="0">
                <a:latin typeface="UD デジタル 教科書体 NK-R" panose="02020400000000000000" pitchFamily="18" charset="-128"/>
                <a:ea typeface="UD デジタル 教科書体 NK-R" panose="02020400000000000000" pitchFamily="18" charset="-128"/>
              </a:rPr>
              <a:t>産業構造のダイナミックなトランス</a:t>
            </a:r>
            <a:br>
              <a:rPr kumimoji="1" lang="en-US" altLang="ja-JP" sz="1400" b="1" u="sng" dirty="0">
                <a:latin typeface="UD デジタル 教科書体 NK-R" panose="02020400000000000000" pitchFamily="18" charset="-128"/>
                <a:ea typeface="UD デジタル 教科書体 NK-R" panose="02020400000000000000" pitchFamily="18" charset="-128"/>
              </a:rPr>
            </a:br>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u="sng" dirty="0">
                <a:latin typeface="UD デジタル 教科書体 NK-R" panose="02020400000000000000" pitchFamily="18" charset="-128"/>
                <a:ea typeface="UD デジタル 教科書体 NK-R" panose="02020400000000000000" pitchFamily="18" charset="-128"/>
              </a:rPr>
              <a:t>フォーメーションの実現が不可欠となっており、それをどのように支援していく</a:t>
            </a:r>
            <a:br>
              <a:rPr kumimoji="1" lang="en-US" altLang="ja-JP" sz="1400" b="1" u="sng" dirty="0">
                <a:latin typeface="UD デジタル 教科書体 NK-R" panose="02020400000000000000" pitchFamily="18" charset="-128"/>
                <a:ea typeface="UD デジタル 教科書体 NK-R" panose="02020400000000000000" pitchFamily="18" charset="-128"/>
              </a:rPr>
            </a:br>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u="sng" dirty="0">
                <a:latin typeface="UD デジタル 教科書体 NK-R" panose="02020400000000000000" pitchFamily="18" charset="-128"/>
                <a:ea typeface="UD デジタル 教科書体 NK-R" panose="02020400000000000000" pitchFamily="18" charset="-128"/>
              </a:rPr>
              <a:t>かが鍵になる。</a:t>
            </a:r>
            <a:r>
              <a:rPr kumimoji="1" lang="ja-JP" altLang="en-US" sz="1400" dirty="0">
                <a:latin typeface="UD デジタル 教科書体 NK-R" panose="02020400000000000000" pitchFamily="18" charset="-128"/>
                <a:ea typeface="UD デジタル 教科書体 NK-R" panose="02020400000000000000" pitchFamily="18" charset="-128"/>
              </a:rPr>
              <a:t>公と民間がさらに連携しながら、</a:t>
            </a:r>
            <a:r>
              <a:rPr kumimoji="1" lang="ja-JP" altLang="en-US" sz="1400" b="1" u="sng" dirty="0">
                <a:latin typeface="UD デジタル 教科書体 NK-R" panose="02020400000000000000" pitchFamily="18" charset="-128"/>
                <a:ea typeface="UD デジタル 教科書体 NK-R" panose="02020400000000000000" pitchFamily="18" charset="-128"/>
              </a:rPr>
              <a:t>金融というツールを活用しな</a:t>
            </a:r>
            <a:br>
              <a:rPr kumimoji="1" lang="en-US" altLang="ja-JP" sz="1400" dirty="0">
                <a:latin typeface="UD デジタル 教科書体 NK-R" panose="02020400000000000000" pitchFamily="18" charset="-128"/>
                <a:ea typeface="UD デジタル 教科書体 NK-R" panose="02020400000000000000" pitchFamily="18" charset="-128"/>
              </a:rPr>
            </a:br>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u="sng" dirty="0">
                <a:latin typeface="UD デジタル 教科書体 NK-R" panose="02020400000000000000" pitchFamily="18" charset="-128"/>
                <a:ea typeface="UD デジタル 教科書体 NK-R" panose="02020400000000000000" pitchFamily="18" charset="-128"/>
              </a:rPr>
              <a:t>がら、更に既存産業の進化も含めて新しい産業を育成できるかが重要</a:t>
            </a:r>
            <a:r>
              <a:rPr kumimoji="1" lang="ja-JP" altLang="en-US" sz="1400" dirty="0">
                <a:latin typeface="UD デジタル 教科書体 NK-R" panose="02020400000000000000" pitchFamily="18" charset="-128"/>
                <a:ea typeface="UD デジタル 教科書体 NK-R" panose="02020400000000000000" pitchFamily="18" charset="-128"/>
              </a:rPr>
              <a:t>にな</a:t>
            </a:r>
            <a:br>
              <a:rPr kumimoji="1" lang="en-US" altLang="ja-JP" sz="1400" dirty="0">
                <a:latin typeface="UD デジタル 教科書体 NK-R" panose="02020400000000000000" pitchFamily="18" charset="-128"/>
                <a:ea typeface="UD デジタル 教科書体 NK-R" panose="02020400000000000000" pitchFamily="18" charset="-128"/>
              </a:rPr>
            </a:br>
            <a:r>
              <a:rPr kumimoji="1" lang="ja-JP" altLang="en-US" sz="1400" dirty="0">
                <a:latin typeface="UD デジタル 教科書体 NK-R" panose="02020400000000000000" pitchFamily="18" charset="-128"/>
                <a:ea typeface="UD デジタル 教科書体 NK-R" panose="02020400000000000000" pitchFamily="18" charset="-128"/>
              </a:rPr>
              <a:t>　　る。</a:t>
            </a:r>
            <a:r>
              <a:rPr kumimoji="1" lang="ja-JP" altLang="en-US" sz="1200" dirty="0">
                <a:latin typeface="UD デジタル 教科書体 NK-R" panose="02020400000000000000" pitchFamily="18" charset="-128"/>
                <a:ea typeface="UD デジタル 教科書体 NK-R" panose="02020400000000000000" pitchFamily="18" charset="-128"/>
              </a:rPr>
              <a:t>（引頭</a:t>
            </a:r>
            <a:r>
              <a:rPr lang="ja-JP" altLang="en-US" sz="1200" dirty="0">
                <a:latin typeface="UD デジタル 教科書体 NK-R" panose="02020400000000000000" pitchFamily="18" charset="-128"/>
                <a:ea typeface="UD デジタル 教科書体 NK-R" panose="02020400000000000000" pitchFamily="18" charset="-128"/>
              </a:rPr>
              <a:t>アドバイザー）</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84681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25">
            <a:extLst>
              <a:ext uri="{FF2B5EF4-FFF2-40B4-BE49-F238E27FC236}">
                <a16:creationId xmlns:a16="http://schemas.microsoft.com/office/drawing/2014/main" id="{C7AB0011-0AAD-47C6-A8F0-016ACDE630EF}"/>
              </a:ext>
            </a:extLst>
          </p:cNvPr>
          <p:cNvSpPr/>
          <p:nvPr/>
        </p:nvSpPr>
        <p:spPr>
          <a:xfrm>
            <a:off x="48234" y="492690"/>
            <a:ext cx="5976000" cy="3898198"/>
          </a:xfrm>
          <a:prstGeom prst="roundRect">
            <a:avLst>
              <a:gd name="adj" fmla="val 3502"/>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25">
            <a:extLst>
              <a:ext uri="{FF2B5EF4-FFF2-40B4-BE49-F238E27FC236}">
                <a16:creationId xmlns:a16="http://schemas.microsoft.com/office/drawing/2014/main" id="{9BAB51D0-EE78-42D2-87DE-ED5FAC04FA02}"/>
              </a:ext>
            </a:extLst>
          </p:cNvPr>
          <p:cNvSpPr/>
          <p:nvPr/>
        </p:nvSpPr>
        <p:spPr>
          <a:xfrm>
            <a:off x="6174638" y="492690"/>
            <a:ext cx="5975764" cy="4383534"/>
          </a:xfrm>
          <a:prstGeom prst="roundRect">
            <a:avLst>
              <a:gd name="adj" fmla="val 3285"/>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25">
            <a:extLst>
              <a:ext uri="{FF2B5EF4-FFF2-40B4-BE49-F238E27FC236}">
                <a16:creationId xmlns:a16="http://schemas.microsoft.com/office/drawing/2014/main" id="{6938466A-5D3C-45D4-ACE6-47380D42268B}"/>
              </a:ext>
            </a:extLst>
          </p:cNvPr>
          <p:cNvSpPr/>
          <p:nvPr/>
        </p:nvSpPr>
        <p:spPr>
          <a:xfrm>
            <a:off x="48234" y="4579336"/>
            <a:ext cx="5975764" cy="2128421"/>
          </a:xfrm>
          <a:prstGeom prst="roundRect">
            <a:avLst>
              <a:gd name="adj" fmla="val 7066"/>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25">
            <a:extLst>
              <a:ext uri="{FF2B5EF4-FFF2-40B4-BE49-F238E27FC236}">
                <a16:creationId xmlns:a16="http://schemas.microsoft.com/office/drawing/2014/main" id="{AA2C6590-87D1-4252-91E1-14E0987431D6}"/>
              </a:ext>
            </a:extLst>
          </p:cNvPr>
          <p:cNvSpPr/>
          <p:nvPr/>
        </p:nvSpPr>
        <p:spPr>
          <a:xfrm>
            <a:off x="6174638" y="4916973"/>
            <a:ext cx="5975764" cy="1038195"/>
          </a:xfrm>
          <a:prstGeom prst="roundRect">
            <a:avLst>
              <a:gd name="adj" fmla="val 7066"/>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25">
            <a:extLst>
              <a:ext uri="{FF2B5EF4-FFF2-40B4-BE49-F238E27FC236}">
                <a16:creationId xmlns:a16="http://schemas.microsoft.com/office/drawing/2014/main" id="{FEC03417-D1CC-4980-A880-0701CF6856D9}"/>
              </a:ext>
            </a:extLst>
          </p:cNvPr>
          <p:cNvSpPr/>
          <p:nvPr/>
        </p:nvSpPr>
        <p:spPr>
          <a:xfrm>
            <a:off x="6168002" y="5985090"/>
            <a:ext cx="5976000" cy="864000"/>
          </a:xfrm>
          <a:prstGeom prst="roundRect">
            <a:avLst>
              <a:gd name="adj" fmla="val 7066"/>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F16A5D6-9AD2-4DB3-8D9F-04F1E3EE813B}"/>
              </a:ext>
            </a:extLst>
          </p:cNvPr>
          <p:cNvSpPr txBox="1"/>
          <p:nvPr/>
        </p:nvSpPr>
        <p:spPr>
          <a:xfrm>
            <a:off x="48470" y="531929"/>
            <a:ext cx="5975764" cy="3870290"/>
          </a:xfrm>
          <a:prstGeom prst="rect">
            <a:avLst/>
          </a:prstGeom>
          <a:noFill/>
        </p:spPr>
        <p:txBody>
          <a:bodyPr wrap="square" rtlCol="0">
            <a:spAutoFit/>
          </a:bodyPr>
          <a:lstStyle/>
          <a:p>
            <a:r>
              <a:rPr kumimoji="1" lang="en-US" altLang="ja-JP" sz="1600" b="1" dirty="0">
                <a:latin typeface="UD デジタル 教科書体 NK-R" panose="02020400000000000000" pitchFamily="18" charset="-128"/>
                <a:ea typeface="UD デジタル 教科書体 NK-R" panose="02020400000000000000" pitchFamily="18" charset="-128"/>
              </a:rPr>
              <a:t>【</a:t>
            </a:r>
            <a:r>
              <a:rPr kumimoji="1" lang="ja-JP" altLang="en-US" sz="1600" b="1" dirty="0">
                <a:latin typeface="UD デジタル 教科書体 NK-R" panose="02020400000000000000" pitchFamily="18" charset="-128"/>
                <a:ea typeface="UD デジタル 教科書体 NK-R" panose="02020400000000000000" pitchFamily="18" charset="-128"/>
              </a:rPr>
              <a:t>金融系企業誘致関係</a:t>
            </a:r>
            <a:r>
              <a:rPr kumimoji="1" lang="en-US" altLang="ja-JP" sz="1600" b="1" dirty="0">
                <a:latin typeface="UD デジタル 教科書体 NK-R" panose="02020400000000000000" pitchFamily="18" charset="-128"/>
                <a:ea typeface="UD デジタル 教科書体 NK-R" panose="02020400000000000000" pitchFamily="18" charset="-128"/>
              </a:rPr>
              <a:t>】</a:t>
            </a:r>
          </a:p>
          <a:p>
            <a:r>
              <a:rPr kumimoji="1" lang="ja-JP" altLang="en-US" sz="1350" dirty="0">
                <a:latin typeface="UD デジタル 教科書体 NK-R" panose="02020400000000000000" pitchFamily="18" charset="-128"/>
                <a:ea typeface="UD デジタル 教科書体 NK-R" panose="02020400000000000000" pitchFamily="18" charset="-128"/>
              </a:rPr>
              <a:t>○</a:t>
            </a:r>
            <a:r>
              <a:rPr kumimoji="1" lang="ja-JP" altLang="en-US" sz="1350" b="1" u="sng" dirty="0">
                <a:latin typeface="UD デジタル 教科書体 NK-R" panose="02020400000000000000" pitchFamily="18" charset="-128"/>
                <a:ea typeface="UD デジタル 教科書体 NK-R" panose="02020400000000000000" pitchFamily="18" charset="-128"/>
              </a:rPr>
              <a:t>日本に進出できない理由は、資金集めができないから</a:t>
            </a:r>
            <a:r>
              <a:rPr kumimoji="1" lang="ja-JP" altLang="en-US" sz="1350" u="sng" dirty="0">
                <a:latin typeface="UD デジタル 教科書体 NK-R" panose="02020400000000000000" pitchFamily="18" charset="-128"/>
                <a:ea typeface="UD デジタル 教科書体 NK-R" panose="02020400000000000000" pitchFamily="18" charset="-128"/>
              </a:rPr>
              <a:t>。</a:t>
            </a:r>
            <a:endParaRPr kumimoji="1" lang="en-US" altLang="ja-JP" sz="1350" u="sng" dirty="0">
              <a:latin typeface="UD デジタル 教科書体 NK-R" panose="02020400000000000000" pitchFamily="18" charset="-128"/>
              <a:ea typeface="UD デジタル 教科書体 NK-R" panose="02020400000000000000" pitchFamily="18" charset="-128"/>
            </a:endParaRPr>
          </a:p>
          <a:p>
            <a:r>
              <a:rPr kumimoji="1" lang="ja-JP" altLang="en-US" sz="1350" dirty="0">
                <a:latin typeface="UD デジタル 教科書体 NK-R" panose="02020400000000000000" pitchFamily="18" charset="-128"/>
                <a:ea typeface="UD デジタル 教科書体 NK-R" panose="02020400000000000000" pitchFamily="18" charset="-128"/>
              </a:rPr>
              <a:t>○機関投資家が東京に集中して</a:t>
            </a:r>
            <a:r>
              <a:rPr lang="ja-JP" altLang="en-US" sz="1350" dirty="0">
                <a:latin typeface="UD デジタル 教科書体 NK-R" panose="02020400000000000000" pitchFamily="18" charset="-128"/>
                <a:ea typeface="UD デジタル 教科書体 NK-R" panose="02020400000000000000" pitchFamily="18" charset="-128"/>
              </a:rPr>
              <a:t>いるため</a:t>
            </a:r>
            <a:r>
              <a:rPr kumimoji="1" lang="ja-JP" altLang="en-US" sz="1350" dirty="0">
                <a:latin typeface="UD デジタル 教科書体 NK-R" panose="02020400000000000000" pitchFamily="18" charset="-128"/>
                <a:ea typeface="UD デジタル 教科書体 NK-R" panose="02020400000000000000" pitchFamily="18" charset="-128"/>
              </a:rPr>
              <a:t>、機関投資家相手の企業は東京拠点を</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lang="ja-JP" altLang="en-US" sz="1350" dirty="0">
                <a:latin typeface="UD デジタル 教科書体 NK-R" panose="02020400000000000000" pitchFamily="18" charset="-128"/>
                <a:ea typeface="UD デジタル 教科書体 NK-R" panose="02020400000000000000" pitchFamily="18" charset="-128"/>
              </a:rPr>
              <a:t>　　</a:t>
            </a:r>
            <a:r>
              <a:rPr kumimoji="1" lang="ja-JP" altLang="en-US" sz="1350" dirty="0">
                <a:latin typeface="UD デジタル 教科書体 NK-R" panose="02020400000000000000" pitchFamily="18" charset="-128"/>
                <a:ea typeface="UD デジタル 教科書体 NK-R" panose="02020400000000000000" pitchFamily="18" charset="-128"/>
              </a:rPr>
              <a:t>作るほかないが、</a:t>
            </a:r>
            <a:r>
              <a:rPr kumimoji="1" lang="ja-JP" altLang="en-US" sz="1350" spc="-150" dirty="0">
                <a:latin typeface="UD デジタル 教科書体 NK-R" panose="02020400000000000000" pitchFamily="18" charset="-128"/>
                <a:ea typeface="UD デジタル 教科書体 NK-R" panose="02020400000000000000" pitchFamily="18" charset="-128"/>
              </a:rPr>
              <a:t>ヘッジファンド</a:t>
            </a:r>
            <a:r>
              <a:rPr kumimoji="1" lang="ja-JP" altLang="en-US" sz="1350" dirty="0">
                <a:latin typeface="UD デジタル 教科書体 NK-R" panose="02020400000000000000" pitchFamily="18" charset="-128"/>
                <a:ea typeface="UD デジタル 教科書体 NK-R" panose="02020400000000000000" pitchFamily="18" charset="-128"/>
              </a:rPr>
              <a:t>を売るような会社は東京拠点でなくてもよい。</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kumimoji="1" lang="ja-JP" altLang="en-US" sz="1350" dirty="0">
                <a:latin typeface="UD デジタル 教科書体 NK-R" panose="02020400000000000000" pitchFamily="18" charset="-128"/>
                <a:ea typeface="UD デジタル 教科書体 NK-R" panose="02020400000000000000" pitchFamily="18" charset="-128"/>
              </a:rPr>
              <a:t>○資産運用とは装置産業で、フロントを支えるバリューチェーンがあって初めて成</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lang="ja-JP" altLang="en-US" sz="1350" dirty="0">
                <a:latin typeface="UD デジタル 教科書体 NK-R" panose="02020400000000000000" pitchFamily="18" charset="-128"/>
                <a:ea typeface="UD デジタル 教科書体 NK-R" panose="02020400000000000000" pitchFamily="18" charset="-128"/>
              </a:rPr>
              <a:t>　　</a:t>
            </a:r>
            <a:r>
              <a:rPr kumimoji="1" lang="ja-JP" altLang="en-US" sz="1350" dirty="0">
                <a:latin typeface="UD デジタル 教科書体 NK-R" panose="02020400000000000000" pitchFamily="18" charset="-128"/>
                <a:ea typeface="UD デジタル 教科書体 NK-R" panose="02020400000000000000" pitchFamily="18" charset="-128"/>
              </a:rPr>
              <a:t>り立つ。</a:t>
            </a:r>
            <a:r>
              <a:rPr kumimoji="1" lang="ja-JP" altLang="en-US" sz="1350" b="1" u="sng" dirty="0">
                <a:latin typeface="UD デジタル 教科書体 NK-R" panose="02020400000000000000" pitchFamily="18" charset="-128"/>
                <a:ea typeface="UD デジタル 教科書体 NK-R" panose="02020400000000000000" pitchFamily="18" charset="-128"/>
              </a:rPr>
              <a:t>ミドル・バックは重要な業務で、雇用の数も非常に大きい</a:t>
            </a:r>
            <a:r>
              <a:rPr kumimoji="1" lang="ja-JP" altLang="en-US" sz="1350" dirty="0">
                <a:latin typeface="UD デジタル 教科書体 NK-R" panose="02020400000000000000" pitchFamily="18" charset="-128"/>
                <a:ea typeface="UD デジタル 教科書体 NK-R" panose="02020400000000000000" pitchFamily="18" charset="-128"/>
              </a:rPr>
              <a:t>。</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kumimoji="1" lang="ja-JP" altLang="en-US" sz="1350" dirty="0">
                <a:latin typeface="UD デジタル 教科書体 NK-R" panose="02020400000000000000" pitchFamily="18" charset="-128"/>
                <a:ea typeface="UD デジタル 教科書体 NK-R" panose="02020400000000000000" pitchFamily="18" charset="-128"/>
              </a:rPr>
              <a:t>○</a:t>
            </a:r>
            <a:r>
              <a:rPr kumimoji="1" lang="ja-JP" altLang="en-US" sz="1350" b="1" u="sng" dirty="0">
                <a:latin typeface="UD デジタル 教科書体 NK-R" panose="02020400000000000000" pitchFamily="18" charset="-128"/>
                <a:ea typeface="UD デジタル 教科書体 NK-R" panose="02020400000000000000" pitchFamily="18" charset="-128"/>
              </a:rPr>
              <a:t>日本では、信頼関係構築に時間を要する</a:t>
            </a:r>
            <a:r>
              <a:rPr kumimoji="1" lang="ja-JP" altLang="en-US" sz="1350" dirty="0">
                <a:latin typeface="UD デジタル 教科書体 NK-R" panose="02020400000000000000" pitchFamily="18" charset="-128"/>
                <a:ea typeface="UD デジタル 教科書体 NK-R" panose="02020400000000000000" pitchFamily="18" charset="-128"/>
              </a:rPr>
              <a:t>。</a:t>
            </a:r>
            <a:r>
              <a:rPr kumimoji="1" lang="ja-JP" altLang="en-US" sz="1350" b="1" u="sng" dirty="0">
                <a:latin typeface="UD デジタル 教科書体 NK-R" panose="02020400000000000000" pitchFamily="18" charset="-128"/>
                <a:ea typeface="UD デジタル 教科書体 NK-R" panose="02020400000000000000" pitchFamily="18" charset="-128"/>
              </a:rPr>
              <a:t>税率の高さ、人材採用も課題</a:t>
            </a:r>
            <a:r>
              <a:rPr kumimoji="1" lang="ja-JP" altLang="en-US" sz="1350" dirty="0">
                <a:latin typeface="UD デジタル 教科書体 NK-R" panose="02020400000000000000" pitchFamily="18" charset="-128"/>
                <a:ea typeface="UD デジタル 教科書体 NK-R" panose="02020400000000000000" pitchFamily="18" charset="-128"/>
              </a:rPr>
              <a:t>。</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kumimoji="1" lang="ja-JP" altLang="en-US" sz="1350" dirty="0">
                <a:latin typeface="UD デジタル 教科書体 NK-R" panose="02020400000000000000" pitchFamily="18" charset="-128"/>
                <a:ea typeface="UD デジタル 教科書体 NK-R" panose="02020400000000000000" pitchFamily="18" charset="-128"/>
              </a:rPr>
              <a:t>○フィンテックは、マーケットの課題解決時に一番伸びる。同じ魅力を持つ都市は</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lang="ja-JP" altLang="en-US" sz="1350" dirty="0">
                <a:latin typeface="UD デジタル 教科書体 NK-R" panose="02020400000000000000" pitchFamily="18" charset="-128"/>
                <a:ea typeface="UD デジタル 教科書体 NK-R" panose="02020400000000000000" pitchFamily="18" charset="-128"/>
              </a:rPr>
              <a:t>　　</a:t>
            </a:r>
            <a:r>
              <a:rPr kumimoji="1" lang="ja-JP" altLang="en-US" sz="1350" dirty="0">
                <a:latin typeface="UD デジタル 教科書体 NK-R" panose="02020400000000000000" pitchFamily="18" charset="-128"/>
                <a:ea typeface="UD デジタル 教科書体 NK-R" panose="02020400000000000000" pitchFamily="18" charset="-128"/>
              </a:rPr>
              <a:t>海外含め多いので、</a:t>
            </a:r>
            <a:r>
              <a:rPr kumimoji="1" lang="ja-JP" altLang="en-US" sz="1350" b="1" u="sng" dirty="0">
                <a:latin typeface="UD デジタル 教科書体 NK-R" panose="02020400000000000000" pitchFamily="18" charset="-128"/>
                <a:ea typeface="UD デジタル 教科書体 NK-R" panose="02020400000000000000" pitchFamily="18" charset="-128"/>
              </a:rPr>
              <a:t>他都市と比べ</a:t>
            </a:r>
            <a:r>
              <a:rPr lang="ja-JP" altLang="en-US" sz="1350" b="1" u="sng" dirty="0">
                <a:latin typeface="UD デジタル 教科書体 NK-R" panose="02020400000000000000" pitchFamily="18" charset="-128"/>
                <a:ea typeface="UD デジタル 教科書体 NK-R" panose="02020400000000000000" pitchFamily="18" charset="-128"/>
              </a:rPr>
              <a:t>挑戦</a:t>
            </a:r>
            <a:r>
              <a:rPr kumimoji="1" lang="ja-JP" altLang="en-US" sz="1350" b="1" u="sng" dirty="0">
                <a:latin typeface="UD デジタル 教科書体 NK-R" panose="02020400000000000000" pitchFamily="18" charset="-128"/>
                <a:ea typeface="UD デジタル 教科書体 NK-R" panose="02020400000000000000" pitchFamily="18" charset="-128"/>
              </a:rPr>
              <a:t>しがいのある課題を明確に提示すること</a:t>
            </a:r>
            <a:endParaRPr kumimoji="1" lang="en-US" altLang="ja-JP" sz="1350" b="1" u="sng" dirty="0">
              <a:latin typeface="UD デジタル 教科書体 NK-R" panose="02020400000000000000" pitchFamily="18" charset="-128"/>
              <a:ea typeface="UD デジタル 教科書体 NK-R" panose="02020400000000000000" pitchFamily="18" charset="-128"/>
            </a:endParaRPr>
          </a:p>
          <a:p>
            <a:r>
              <a:rPr lang="ja-JP" altLang="en-US" sz="1350" b="1" dirty="0">
                <a:latin typeface="UD デジタル 教科書体 NK-R" panose="02020400000000000000" pitchFamily="18" charset="-128"/>
                <a:ea typeface="UD デジタル 教科書体 NK-R" panose="02020400000000000000" pitchFamily="18" charset="-128"/>
              </a:rPr>
              <a:t>　　</a:t>
            </a:r>
            <a:r>
              <a:rPr kumimoji="1" lang="ja-JP" altLang="en-US" sz="1350" b="1" u="sng" dirty="0">
                <a:latin typeface="UD デジタル 教科書体 NK-R" panose="02020400000000000000" pitchFamily="18" charset="-128"/>
                <a:ea typeface="UD デジタル 教科書体 NK-R" panose="02020400000000000000" pitchFamily="18" charset="-128"/>
              </a:rPr>
              <a:t>が重要</a:t>
            </a:r>
            <a:r>
              <a:rPr kumimoji="1" lang="ja-JP" altLang="en-US" sz="1350" dirty="0">
                <a:latin typeface="UD デジタル 教科書体 NK-R" panose="02020400000000000000" pitchFamily="18" charset="-128"/>
                <a:ea typeface="UD デジタル 教科書体 NK-R" panose="02020400000000000000" pitchFamily="18" charset="-128"/>
              </a:rPr>
              <a:t>。</a:t>
            </a:r>
            <a:endParaRPr lang="en-US" altLang="ja-JP" sz="1350" dirty="0">
              <a:latin typeface="UD デジタル 教科書体 NK-R" panose="02020400000000000000" pitchFamily="18" charset="-128"/>
              <a:ea typeface="UD デジタル 教科書体 NK-R" panose="02020400000000000000" pitchFamily="18" charset="-128"/>
            </a:endParaRPr>
          </a:p>
          <a:p>
            <a:r>
              <a:rPr kumimoji="1" lang="ja-JP" altLang="en-US" sz="1350" dirty="0">
                <a:latin typeface="UD デジタル 教科書体 NK-R" panose="02020400000000000000" pitchFamily="18" charset="-128"/>
                <a:ea typeface="UD デジタル 教科書体 NK-R" panose="02020400000000000000" pitchFamily="18" charset="-128"/>
              </a:rPr>
              <a:t>○海外の大学が</a:t>
            </a:r>
            <a:r>
              <a:rPr kumimoji="1" lang="en-US" altLang="ja-JP" sz="1350" dirty="0">
                <a:latin typeface="UD デジタル 教科書体 NK-R" panose="02020400000000000000" pitchFamily="18" charset="-128"/>
                <a:ea typeface="UD デジタル 教科書体 NK-R" panose="02020400000000000000" pitchFamily="18" charset="-128"/>
              </a:rPr>
              <a:t>LinkedIn</a:t>
            </a:r>
            <a:r>
              <a:rPr kumimoji="1" lang="ja-JP" altLang="en-US" sz="1350" dirty="0">
                <a:latin typeface="UD デジタル 教科書体 NK-R" panose="02020400000000000000" pitchFamily="18" charset="-128"/>
                <a:ea typeface="UD デジタル 教科書体 NK-R" panose="02020400000000000000" pitchFamily="18" charset="-128"/>
              </a:rPr>
              <a:t>を活用したアルムナイ（卒業生・同窓生）の</a:t>
            </a:r>
            <a:r>
              <a:rPr kumimoji="1" lang="ja-JP" altLang="en-US" sz="1350" spc="-150" dirty="0">
                <a:latin typeface="UD デジタル 教科書体 NK-R" panose="02020400000000000000" pitchFamily="18" charset="-128"/>
                <a:ea typeface="UD デジタル 教科書体 NK-R" panose="02020400000000000000" pitchFamily="18" charset="-128"/>
              </a:rPr>
              <a:t>ネットワーク</a:t>
            </a:r>
            <a:r>
              <a:rPr kumimoji="1" lang="ja-JP" altLang="en-US" sz="1350" dirty="0">
                <a:latin typeface="UD デジタル 教科書体 NK-R" panose="02020400000000000000" pitchFamily="18" charset="-128"/>
                <a:ea typeface="UD デジタル 教科書体 NK-R" panose="02020400000000000000" pitchFamily="18" charset="-128"/>
              </a:rPr>
              <a:t>を</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lang="ja-JP" altLang="en-US" sz="1350" dirty="0">
                <a:latin typeface="UD デジタル 教科書体 NK-R" panose="02020400000000000000" pitchFamily="18" charset="-128"/>
                <a:ea typeface="UD デジタル 教科書体 NK-R" panose="02020400000000000000" pitchFamily="18" charset="-128"/>
              </a:rPr>
              <a:t>　　</a:t>
            </a:r>
            <a:r>
              <a:rPr kumimoji="1" lang="ja-JP" altLang="en-US" sz="1350" dirty="0">
                <a:latin typeface="UD デジタル 教科書体 NK-R" panose="02020400000000000000" pitchFamily="18" charset="-128"/>
                <a:ea typeface="UD デジタル 教科書体 NK-R" panose="02020400000000000000" pitchFamily="18" charset="-128"/>
              </a:rPr>
              <a:t>構築しているように、</a:t>
            </a:r>
            <a:r>
              <a:rPr kumimoji="1" lang="ja-JP" altLang="en-US" sz="1350" b="1" u="sng" dirty="0">
                <a:latin typeface="UD デジタル 教科書体 NK-R" panose="02020400000000000000" pitchFamily="18" charset="-128"/>
                <a:ea typeface="UD デジタル 教科書体 NK-R" panose="02020400000000000000" pitchFamily="18" charset="-128"/>
              </a:rPr>
              <a:t>大阪にいた人の海外</a:t>
            </a:r>
            <a:r>
              <a:rPr kumimoji="1" lang="ja-JP" altLang="en-US" sz="1350" b="1" u="sng" spc="-150" dirty="0">
                <a:latin typeface="UD デジタル 教科書体 NK-R" panose="02020400000000000000" pitchFamily="18" charset="-128"/>
                <a:ea typeface="UD デジタル 教科書体 NK-R" panose="02020400000000000000" pitchFamily="18" charset="-128"/>
              </a:rPr>
              <a:t>ネットワーク</a:t>
            </a:r>
            <a:r>
              <a:rPr kumimoji="1" lang="ja-JP" altLang="en-US" sz="1350" b="1" u="sng" dirty="0">
                <a:latin typeface="UD デジタル 教科書体 NK-R" panose="02020400000000000000" pitchFamily="18" charset="-128"/>
                <a:ea typeface="UD デジタル 教科書体 NK-R" panose="02020400000000000000" pitchFamily="18" charset="-128"/>
              </a:rPr>
              <a:t>を構築する仕掛けを用意</a:t>
            </a:r>
            <a:endParaRPr kumimoji="1" lang="en-US" altLang="ja-JP" sz="1350" b="1" u="sng" dirty="0">
              <a:latin typeface="UD デジタル 教科書体 NK-R" panose="02020400000000000000" pitchFamily="18" charset="-128"/>
              <a:ea typeface="UD デジタル 教科書体 NK-R" panose="02020400000000000000" pitchFamily="18" charset="-128"/>
            </a:endParaRPr>
          </a:p>
          <a:p>
            <a:r>
              <a:rPr lang="ja-JP" altLang="en-US" sz="1350" b="1" dirty="0">
                <a:latin typeface="UD デジタル 教科書体 NK-R" panose="02020400000000000000" pitchFamily="18" charset="-128"/>
                <a:ea typeface="UD デジタル 教科書体 NK-R" panose="02020400000000000000" pitchFamily="18" charset="-128"/>
              </a:rPr>
              <a:t>　　</a:t>
            </a:r>
            <a:r>
              <a:rPr kumimoji="1" lang="ja-JP" altLang="en-US" sz="1350" b="1" u="sng" dirty="0">
                <a:latin typeface="UD デジタル 教科書体 NK-R" panose="02020400000000000000" pitchFamily="18" charset="-128"/>
                <a:ea typeface="UD デジタル 教科書体 NK-R" panose="02020400000000000000" pitchFamily="18" charset="-128"/>
              </a:rPr>
              <a:t>するのはどうか</a:t>
            </a:r>
            <a:r>
              <a:rPr kumimoji="1" lang="ja-JP" altLang="en-US" sz="1350" dirty="0">
                <a:latin typeface="UD デジタル 教科書体 NK-R" panose="02020400000000000000" pitchFamily="18" charset="-128"/>
                <a:ea typeface="UD デジタル 教科書体 NK-R" panose="02020400000000000000" pitchFamily="18" charset="-128"/>
              </a:rPr>
              <a:t>。</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kumimoji="1" lang="ja-JP" altLang="en-US" sz="1350" dirty="0">
                <a:latin typeface="UD デジタル 教科書体 NK-R" panose="02020400000000000000" pitchFamily="18" charset="-128"/>
                <a:ea typeface="UD デジタル 教科書体 NK-R" panose="02020400000000000000" pitchFamily="18" charset="-128"/>
              </a:rPr>
              <a:t>○</a:t>
            </a:r>
            <a:r>
              <a:rPr kumimoji="1" lang="ja-JP" altLang="en-US" sz="1350" b="1" u="sng" dirty="0">
                <a:latin typeface="UD デジタル 教科書体 NK-R" panose="02020400000000000000" pitchFamily="18" charset="-128"/>
                <a:ea typeface="UD デジタル 教科書体 NK-R" panose="02020400000000000000" pitchFamily="18" charset="-128"/>
              </a:rPr>
              <a:t>海外メディアとは、時間をかけて関係性を構築していくことが必要</a:t>
            </a:r>
            <a:r>
              <a:rPr kumimoji="1" lang="ja-JP" altLang="en-US" sz="1350" dirty="0">
                <a:latin typeface="UD デジタル 教科書体 NK-R" panose="02020400000000000000" pitchFamily="18" charset="-128"/>
                <a:ea typeface="UD デジタル 教科書体 NK-R" panose="02020400000000000000" pitchFamily="18" charset="-128"/>
              </a:rPr>
              <a:t>。</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kumimoji="1" lang="ja-JP" altLang="en-US" sz="1350" dirty="0">
                <a:latin typeface="UD デジタル 教科書体 NK-R" panose="02020400000000000000" pitchFamily="18" charset="-128"/>
                <a:ea typeface="UD デジタル 教科書体 NK-R" panose="02020400000000000000" pitchFamily="18" charset="-128"/>
              </a:rPr>
              <a:t>○ロンドンは、メディアがいる場でトップがインパクトのある情報を発信する。</a:t>
            </a:r>
            <a:r>
              <a:rPr kumimoji="1" lang="ja-JP" altLang="en-US" sz="1350" b="1" u="sng" dirty="0">
                <a:latin typeface="UD デジタル 教科書体 NK-R" panose="02020400000000000000" pitchFamily="18" charset="-128"/>
                <a:ea typeface="UD デジタル 教科書体 NK-R" panose="02020400000000000000" pitchFamily="18" charset="-128"/>
              </a:rPr>
              <a:t>ビッグ</a:t>
            </a:r>
            <a:endParaRPr kumimoji="1" lang="en-US" altLang="ja-JP" sz="1350" b="1" u="sng" dirty="0">
              <a:latin typeface="UD デジタル 教科書体 NK-R" panose="02020400000000000000" pitchFamily="18" charset="-128"/>
              <a:ea typeface="UD デジタル 教科書体 NK-R" panose="02020400000000000000" pitchFamily="18" charset="-128"/>
            </a:endParaRPr>
          </a:p>
          <a:p>
            <a:r>
              <a:rPr lang="ja-JP" altLang="en-US" sz="1350" b="1" dirty="0">
                <a:latin typeface="UD デジタル 教科書体 NK-R" panose="02020400000000000000" pitchFamily="18" charset="-128"/>
                <a:ea typeface="UD デジタル 教科書体 NK-R" panose="02020400000000000000" pitchFamily="18" charset="-128"/>
              </a:rPr>
              <a:t>　　</a:t>
            </a:r>
            <a:r>
              <a:rPr kumimoji="1" lang="ja-JP" altLang="en-US" sz="1350" b="1" u="sng" dirty="0">
                <a:latin typeface="UD デジタル 教科書体 NK-R" panose="02020400000000000000" pitchFamily="18" charset="-128"/>
                <a:ea typeface="UD デジタル 教科書体 NK-R" panose="02020400000000000000" pitchFamily="18" charset="-128"/>
              </a:rPr>
              <a:t>ニュースを英語で発信し、海外メディアに取り上げてもらうことが重要</a:t>
            </a:r>
            <a:r>
              <a:rPr kumimoji="1" lang="ja-JP" altLang="en-US" sz="1350" dirty="0">
                <a:latin typeface="UD デジタル 教科書体 NK-R" panose="02020400000000000000" pitchFamily="18" charset="-128"/>
                <a:ea typeface="UD デジタル 教科書体 NK-R" panose="02020400000000000000" pitchFamily="18" charset="-128"/>
              </a:rPr>
              <a:t>。</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kumimoji="1" lang="ja-JP" altLang="en-US" sz="1350" dirty="0">
                <a:latin typeface="UD デジタル 教科書体 NK-R" panose="02020400000000000000" pitchFamily="18" charset="-128"/>
                <a:ea typeface="UD デジタル 教科書体 NK-R" panose="02020400000000000000" pitchFamily="18" charset="-128"/>
              </a:rPr>
              <a:t>○</a:t>
            </a:r>
            <a:r>
              <a:rPr kumimoji="1" lang="en-US" altLang="ja-JP" sz="1350" dirty="0">
                <a:latin typeface="UD デジタル 教科書体 NK-R" panose="02020400000000000000" pitchFamily="18" charset="-128"/>
                <a:ea typeface="UD デジタル 教科書体 NK-R" panose="02020400000000000000" pitchFamily="18" charset="-128"/>
              </a:rPr>
              <a:t>LinkedIn</a:t>
            </a:r>
            <a:r>
              <a:rPr kumimoji="1" lang="ja-JP" altLang="en-US" sz="1350" dirty="0">
                <a:latin typeface="UD デジタル 教科書体 NK-R" panose="02020400000000000000" pitchFamily="18" charset="-128"/>
                <a:ea typeface="UD デジタル 教科書体 NK-R" panose="02020400000000000000" pitchFamily="18" charset="-128"/>
              </a:rPr>
              <a:t>での情報発信については、大阪の国際的な商業都市としての歴史を</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lang="ja-JP" altLang="en-US" sz="1350" dirty="0">
                <a:latin typeface="UD デジタル 教科書体 NK-R" panose="02020400000000000000" pitchFamily="18" charset="-128"/>
                <a:ea typeface="UD デジタル 教科書体 NK-R" panose="02020400000000000000" pitchFamily="18" charset="-128"/>
              </a:rPr>
              <a:t>　　</a:t>
            </a:r>
            <a:r>
              <a:rPr kumimoji="1" lang="ja-JP" altLang="en-US" sz="1350" dirty="0">
                <a:latin typeface="UD デジタル 教科書体 NK-R" panose="02020400000000000000" pitchFamily="18" charset="-128"/>
                <a:ea typeface="UD デジタル 教科書体 NK-R" panose="02020400000000000000" pitchFamily="18" charset="-128"/>
              </a:rPr>
              <a:t>踏まえつつ、現在の国際金融都市構想を</a:t>
            </a:r>
            <a:r>
              <a:rPr kumimoji="1" lang="en-US" altLang="ja-JP" sz="1350" dirty="0">
                <a:latin typeface="UD デジタル 教科書体 NK-R" panose="02020400000000000000" pitchFamily="18" charset="-128"/>
                <a:ea typeface="UD デジタル 教科書体 NK-R" panose="02020400000000000000" pitchFamily="18" charset="-128"/>
              </a:rPr>
              <a:t>PR</a:t>
            </a:r>
            <a:r>
              <a:rPr kumimoji="1" lang="ja-JP" altLang="en-US" sz="1350" dirty="0">
                <a:latin typeface="UD デジタル 教科書体 NK-R" panose="02020400000000000000" pitchFamily="18" charset="-128"/>
                <a:ea typeface="UD デジタル 教科書体 NK-R" panose="02020400000000000000" pitchFamily="18" charset="-128"/>
              </a:rPr>
              <a:t>するのはどうか。</a:t>
            </a:r>
          </a:p>
        </p:txBody>
      </p:sp>
      <p:sp>
        <p:nvSpPr>
          <p:cNvPr id="11" name="テキスト ボックス 10">
            <a:extLst>
              <a:ext uri="{FF2B5EF4-FFF2-40B4-BE49-F238E27FC236}">
                <a16:creationId xmlns:a16="http://schemas.microsoft.com/office/drawing/2014/main" id="{1FD1F23E-F579-4BBE-910E-3CEBA515214F}"/>
              </a:ext>
            </a:extLst>
          </p:cNvPr>
          <p:cNvSpPr txBox="1"/>
          <p:nvPr/>
        </p:nvSpPr>
        <p:spPr>
          <a:xfrm>
            <a:off x="6216236" y="473738"/>
            <a:ext cx="5975764" cy="4285789"/>
          </a:xfrm>
          <a:prstGeom prst="rect">
            <a:avLst/>
          </a:prstGeom>
          <a:noFill/>
        </p:spPr>
        <p:txBody>
          <a:bodyPr wrap="square" rtlCol="0">
            <a:spAutoFit/>
          </a:bodyPr>
          <a:lstStyle/>
          <a:p>
            <a:r>
              <a:rPr kumimoji="1" lang="en-US" altLang="ja-JP" sz="1600" b="1" dirty="0">
                <a:latin typeface="UD デジタル 教科書体 NK-R" panose="02020400000000000000" pitchFamily="18" charset="-128"/>
                <a:ea typeface="UD デジタル 教科書体 NK-R" panose="02020400000000000000" pitchFamily="18" charset="-128"/>
              </a:rPr>
              <a:t>【</a:t>
            </a:r>
            <a:r>
              <a:rPr kumimoji="1" lang="ja-JP" altLang="en-US" sz="1600" b="1" dirty="0">
                <a:latin typeface="UD デジタル 教科書体 NK-R" panose="02020400000000000000" pitchFamily="18" charset="-128"/>
                <a:ea typeface="UD デジタル 教科書体 NK-R" panose="02020400000000000000" pitchFamily="18" charset="-128"/>
              </a:rPr>
              <a:t>スタートアップ関係</a:t>
            </a:r>
            <a:r>
              <a:rPr kumimoji="1" lang="en-US" altLang="ja-JP" sz="1600" b="1" dirty="0">
                <a:latin typeface="UD デジタル 教科書体 NK-R" panose="02020400000000000000" pitchFamily="18" charset="-128"/>
                <a:ea typeface="UD デジタル 教科書体 NK-R" panose="02020400000000000000" pitchFamily="18" charset="-128"/>
              </a:rPr>
              <a:t>】</a:t>
            </a:r>
            <a:r>
              <a:rPr kumimoji="1" lang="en-US" altLang="ja-JP" sz="1350" dirty="0">
                <a:latin typeface="UD デジタル 教科書体 NK-R" panose="02020400000000000000" pitchFamily="18" charset="-128"/>
                <a:ea typeface="UD デジタル 教科書体 NK-R" panose="02020400000000000000" pitchFamily="18" charset="-128"/>
              </a:rPr>
              <a:t>	</a:t>
            </a:r>
          </a:p>
          <a:p>
            <a:r>
              <a:rPr kumimoji="1" lang="en-US" altLang="ja-JP" sz="1350" dirty="0">
                <a:latin typeface="UD デジタル 教科書体 NK-R" panose="02020400000000000000" pitchFamily="18" charset="-128"/>
                <a:ea typeface="UD デジタル 教科書体 NK-R" panose="02020400000000000000" pitchFamily="18" charset="-128"/>
              </a:rPr>
              <a:t>○</a:t>
            </a:r>
            <a:r>
              <a:rPr kumimoji="1" lang="ja-JP" altLang="en-US" sz="1350" dirty="0">
                <a:latin typeface="UD デジタル 教科書体 NK-R" panose="02020400000000000000" pitchFamily="18" charset="-128"/>
                <a:ea typeface="UD デジタル 教科書体 NK-R" panose="02020400000000000000" pitchFamily="18" charset="-128"/>
              </a:rPr>
              <a:t>日本のＳＵは創業から海外を意識しておらず、投資先として魅力がなかったが、</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lang="ja-JP" altLang="en-US" sz="1350" dirty="0">
                <a:latin typeface="UD デジタル 教科書体 NK-R" panose="02020400000000000000" pitchFamily="18" charset="-128"/>
                <a:ea typeface="UD デジタル 教科書体 NK-R" panose="02020400000000000000" pitchFamily="18" charset="-128"/>
              </a:rPr>
              <a:t>　　</a:t>
            </a:r>
            <a:r>
              <a:rPr kumimoji="1" lang="ja-JP" altLang="en-US" sz="1350" dirty="0">
                <a:latin typeface="UD デジタル 教科書体 NK-R" panose="02020400000000000000" pitchFamily="18" charset="-128"/>
                <a:ea typeface="UD デジタル 教科書体 NK-R" panose="02020400000000000000" pitchFamily="18" charset="-128"/>
              </a:rPr>
              <a:t>技術力は世界</a:t>
            </a:r>
            <a:r>
              <a:rPr kumimoji="1" lang="en-US" altLang="ja-JP" sz="1350" dirty="0">
                <a:latin typeface="UD デジタル 教科書体 NK-R" panose="02020400000000000000" pitchFamily="18" charset="-128"/>
                <a:ea typeface="UD デジタル 教科書体 NK-R" panose="02020400000000000000" pitchFamily="18" charset="-128"/>
              </a:rPr>
              <a:t>3</a:t>
            </a:r>
            <a:r>
              <a:rPr kumimoji="1" lang="ja-JP" altLang="en-US" sz="1350" dirty="0">
                <a:latin typeface="UD デジタル 教科書体 NK-R" panose="02020400000000000000" pitchFamily="18" charset="-128"/>
                <a:ea typeface="UD デジタル 教科書体 NK-R" panose="02020400000000000000" pitchFamily="18" charset="-128"/>
              </a:rPr>
              <a:t>位で、ユニコーンを出せる可能性は十分ある。まずは海外を</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lang="ja-JP" altLang="en-US" sz="1350" dirty="0">
                <a:latin typeface="UD デジタル 教科書体 NK-R" panose="02020400000000000000" pitchFamily="18" charset="-128"/>
                <a:ea typeface="UD デジタル 教科書体 NK-R" panose="02020400000000000000" pitchFamily="18" charset="-128"/>
              </a:rPr>
              <a:t>　　見ながら</a:t>
            </a:r>
            <a:r>
              <a:rPr kumimoji="1" lang="ja-JP" altLang="en-US" sz="1350" dirty="0">
                <a:latin typeface="UD デジタル 教科書体 NK-R" panose="02020400000000000000" pitchFamily="18" charset="-128"/>
                <a:ea typeface="UD デジタル 教科書体 NK-R" panose="02020400000000000000" pitchFamily="18" charset="-128"/>
              </a:rPr>
              <a:t>、日本に入った方がうまくいく。</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lang="ja-JP" altLang="en-US" sz="1350" dirty="0">
                <a:latin typeface="UD デジタル 教科書体 NK-R" panose="02020400000000000000" pitchFamily="18" charset="-128"/>
                <a:ea typeface="UD デジタル 教科書体 NK-R" panose="02020400000000000000" pitchFamily="18" charset="-128"/>
              </a:rPr>
              <a:t>○起業した際、大阪には助けてくれる人はたくさんいるが、時間がかかり、金額も少</a:t>
            </a:r>
            <a:br>
              <a:rPr lang="en-US" altLang="ja-JP" sz="1350" dirty="0">
                <a:latin typeface="UD デジタル 教科書体 NK-R" panose="02020400000000000000" pitchFamily="18" charset="-128"/>
                <a:ea typeface="UD デジタル 教科書体 NK-R" panose="02020400000000000000" pitchFamily="18" charset="-128"/>
              </a:rPr>
            </a:br>
            <a:r>
              <a:rPr lang="ja-JP" altLang="en-US" sz="1350" dirty="0">
                <a:latin typeface="UD デジタル 教科書体 NK-R" panose="02020400000000000000" pitchFamily="18" charset="-128"/>
                <a:ea typeface="UD デジタル 教科書体 NK-R" panose="02020400000000000000" pitchFamily="18" charset="-128"/>
              </a:rPr>
              <a:t>　　額。</a:t>
            </a:r>
            <a:r>
              <a:rPr lang="en-US" altLang="ja-JP" sz="1350" b="1" u="sng" dirty="0">
                <a:latin typeface="UD デジタル 教科書体 NK-R" panose="02020400000000000000" pitchFamily="18" charset="-128"/>
                <a:ea typeface="UD デジタル 教科書体 NK-R" panose="02020400000000000000" pitchFamily="18" charset="-128"/>
              </a:rPr>
              <a:t>SU</a:t>
            </a:r>
            <a:r>
              <a:rPr lang="ja-JP" altLang="en-US" sz="1350" b="1" u="sng" dirty="0">
                <a:latin typeface="UD デジタル 教科書体 NK-R" panose="02020400000000000000" pitchFamily="18" charset="-128"/>
                <a:ea typeface="UD デジタル 教科書体 NK-R" panose="02020400000000000000" pitchFamily="18" charset="-128"/>
              </a:rPr>
              <a:t>の文化が根付き、エンジェル投資家がフリーキャッシュフローを多めに</a:t>
            </a:r>
            <a:br>
              <a:rPr lang="en-US" altLang="ja-JP" sz="1350" b="1" u="sng" dirty="0">
                <a:latin typeface="UD デジタル 教科書体 NK-R" panose="02020400000000000000" pitchFamily="18" charset="-128"/>
                <a:ea typeface="UD デジタル 教科書体 NK-R" panose="02020400000000000000" pitchFamily="18" charset="-128"/>
              </a:rPr>
            </a:br>
            <a:r>
              <a:rPr lang="ja-JP" altLang="en-US" sz="1350" dirty="0">
                <a:latin typeface="UD デジタル 教科書体 NK-R" panose="02020400000000000000" pitchFamily="18" charset="-128"/>
                <a:ea typeface="UD デジタル 教科書体 NK-R" panose="02020400000000000000" pitchFamily="18" charset="-128"/>
              </a:rPr>
              <a:t>　　</a:t>
            </a:r>
            <a:r>
              <a:rPr lang="ja-JP" altLang="en-US" sz="1350" b="1" u="sng" dirty="0">
                <a:latin typeface="UD デジタル 教科書体 NK-R" panose="02020400000000000000" pitchFamily="18" charset="-128"/>
                <a:ea typeface="UD デジタル 教科書体 NK-R" panose="02020400000000000000" pitchFamily="18" charset="-128"/>
              </a:rPr>
              <a:t>持っている東京の方が意思決定を気軽にできる</a:t>
            </a:r>
            <a:r>
              <a:rPr lang="ja-JP" altLang="en-US" sz="1350" dirty="0">
                <a:latin typeface="UD デジタル 教科書体 NK-R" panose="02020400000000000000" pitchFamily="18" charset="-128"/>
                <a:ea typeface="UD デジタル 教科書体 NK-R" panose="02020400000000000000" pitchFamily="18" charset="-128"/>
              </a:rPr>
              <a:t>ので、大阪での起業が少ない。</a:t>
            </a:r>
            <a:endParaRPr kumimoji="1" lang="ja-JP" altLang="en-US" sz="1350" dirty="0">
              <a:latin typeface="UD デジタル 教科書体 NK-R" panose="02020400000000000000" pitchFamily="18" charset="-128"/>
              <a:ea typeface="UD デジタル 教科書体 NK-R" panose="02020400000000000000" pitchFamily="18" charset="-128"/>
            </a:endParaRPr>
          </a:p>
          <a:p>
            <a:r>
              <a:rPr kumimoji="1" lang="ja-JP" altLang="en-US" sz="1350" dirty="0">
                <a:latin typeface="UD デジタル 教科書体 NK-R" panose="02020400000000000000" pitchFamily="18" charset="-128"/>
                <a:ea typeface="UD デジタル 教科書体 NK-R" panose="02020400000000000000" pitchFamily="18" charset="-128"/>
              </a:rPr>
              <a:t>○日本のディープテック</a:t>
            </a:r>
            <a:r>
              <a:rPr kumimoji="1" lang="en-US" altLang="ja-JP" sz="1350" dirty="0">
                <a:latin typeface="UD デジタル 教科書体 NK-R" panose="02020400000000000000" pitchFamily="18" charset="-128"/>
                <a:ea typeface="UD デジタル 教科書体 NK-R" panose="02020400000000000000" pitchFamily="18" charset="-128"/>
              </a:rPr>
              <a:t>SU</a:t>
            </a:r>
            <a:r>
              <a:rPr kumimoji="1" lang="ja-JP" altLang="en-US" sz="1350" dirty="0">
                <a:latin typeface="UD デジタル 教科書体 NK-R" panose="02020400000000000000" pitchFamily="18" charset="-128"/>
                <a:ea typeface="UD デジタル 教科書体 NK-R" panose="02020400000000000000" pitchFamily="18" charset="-128"/>
              </a:rPr>
              <a:t>は安定した売上が出せるまで、</a:t>
            </a:r>
            <a:r>
              <a:rPr lang="ja-JP" altLang="en-US" sz="1350" dirty="0">
                <a:latin typeface="UD デジタル 教科書体 NK-R" panose="02020400000000000000" pitchFamily="18" charset="-128"/>
                <a:ea typeface="UD デジタル 教科書体 NK-R" panose="02020400000000000000" pitchFamily="18" charset="-128"/>
              </a:rPr>
              <a:t>非常に</a:t>
            </a:r>
            <a:r>
              <a:rPr kumimoji="1" lang="ja-JP" altLang="en-US" sz="1350" dirty="0">
                <a:latin typeface="UD デジタル 教科書体 NK-R" panose="02020400000000000000" pitchFamily="18" charset="-128"/>
                <a:ea typeface="UD デジタル 教科書体 NK-R" panose="02020400000000000000" pitchFamily="18" charset="-128"/>
              </a:rPr>
              <a:t>時間を要するた</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lang="ja-JP" altLang="en-US" sz="1350" dirty="0">
                <a:latin typeface="UD デジタル 教科書体 NK-R" panose="02020400000000000000" pitchFamily="18" charset="-128"/>
                <a:ea typeface="UD デジタル 教科書体 NK-R" panose="02020400000000000000" pitchFamily="18" charset="-128"/>
              </a:rPr>
              <a:t>　　</a:t>
            </a:r>
            <a:r>
              <a:rPr kumimoji="1" lang="ja-JP" altLang="en-US" sz="1350" dirty="0">
                <a:latin typeface="UD デジタル 教科書体 NK-R" panose="02020400000000000000" pitchFamily="18" charset="-128"/>
                <a:ea typeface="UD デジタル 教科書体 NK-R" panose="02020400000000000000" pitchFamily="18" charset="-128"/>
              </a:rPr>
              <a:t>め、そこまでの資金調達を日本の</a:t>
            </a:r>
            <a:r>
              <a:rPr kumimoji="1" lang="en-US" altLang="ja-JP" sz="1350" dirty="0">
                <a:latin typeface="UD デジタル 教科書体 NK-R" panose="02020400000000000000" pitchFamily="18" charset="-128"/>
                <a:ea typeface="UD デジタル 教科書体 NK-R" panose="02020400000000000000" pitchFamily="18" charset="-128"/>
              </a:rPr>
              <a:t>VC</a:t>
            </a:r>
            <a:r>
              <a:rPr kumimoji="1" lang="ja-JP" altLang="en-US" sz="1350" dirty="0">
                <a:latin typeface="UD デジタル 教科書体 NK-R" panose="02020400000000000000" pitchFamily="18" charset="-128"/>
                <a:ea typeface="UD デジタル 教科書体 NK-R" panose="02020400000000000000" pitchFamily="18" charset="-128"/>
              </a:rPr>
              <a:t>だけ支えられるものでは到底ない。</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lang="ja-JP" altLang="en-US" sz="1350" dirty="0">
                <a:latin typeface="UD デジタル 教科書体 NK-R" panose="02020400000000000000" pitchFamily="18" charset="-128"/>
                <a:ea typeface="UD デジタル 教科書体 NK-R" panose="02020400000000000000" pitchFamily="18" charset="-128"/>
              </a:rPr>
              <a:t>　　</a:t>
            </a:r>
            <a:r>
              <a:rPr kumimoji="1" lang="ja-JP" altLang="en-US" sz="1350" dirty="0">
                <a:latin typeface="UD デジタル 教科書体 NK-R" panose="02020400000000000000" pitchFamily="18" charset="-128"/>
                <a:ea typeface="UD デジタル 教科書体 NK-R" panose="02020400000000000000" pitchFamily="18" charset="-128"/>
              </a:rPr>
              <a:t>資金調達するには、</a:t>
            </a:r>
            <a:r>
              <a:rPr kumimoji="1" lang="ja-JP" altLang="en-US" sz="1350" b="1" u="sng" dirty="0">
                <a:latin typeface="UD デジタル 教科書体 NK-R" panose="02020400000000000000" pitchFamily="18" charset="-128"/>
                <a:ea typeface="UD デジタル 教科書体 NK-R" panose="02020400000000000000" pitchFamily="18" charset="-128"/>
              </a:rPr>
              <a:t>最初から米国で会社を作る、プロ経営者を雇い入れる等、</a:t>
            </a:r>
            <a:endParaRPr kumimoji="1" lang="en-US" altLang="ja-JP" sz="1350" b="1" u="sng" dirty="0">
              <a:latin typeface="UD デジタル 教科書体 NK-R" panose="02020400000000000000" pitchFamily="18" charset="-128"/>
              <a:ea typeface="UD デジタル 教科書体 NK-R" panose="02020400000000000000" pitchFamily="18" charset="-128"/>
            </a:endParaRPr>
          </a:p>
          <a:p>
            <a:r>
              <a:rPr lang="ja-JP" altLang="en-US" sz="1350" b="1" dirty="0">
                <a:latin typeface="UD デジタル 教科書体 NK-R" panose="02020400000000000000" pitchFamily="18" charset="-128"/>
                <a:ea typeface="UD デジタル 教科書体 NK-R" panose="02020400000000000000" pitchFamily="18" charset="-128"/>
              </a:rPr>
              <a:t>　　</a:t>
            </a:r>
            <a:r>
              <a:rPr kumimoji="1" lang="ja-JP" altLang="en-US" sz="1350" b="1" u="sng" dirty="0">
                <a:latin typeface="UD デジタル 教科書体 NK-R" panose="02020400000000000000" pitchFamily="18" charset="-128"/>
                <a:ea typeface="UD デジタル 教科書体 NK-R" panose="02020400000000000000" pitchFamily="18" charset="-128"/>
              </a:rPr>
              <a:t>グローバルスタンダードで進めなければいけない</a:t>
            </a:r>
            <a:r>
              <a:rPr kumimoji="1" lang="ja-JP" altLang="en-US" sz="1350" dirty="0">
                <a:latin typeface="UD デジタル 教科書体 NK-R" panose="02020400000000000000" pitchFamily="18" charset="-128"/>
                <a:ea typeface="UD デジタル 教科書体 NK-R" panose="02020400000000000000" pitchFamily="18" charset="-128"/>
              </a:rPr>
              <a:t>。</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kumimoji="1" lang="ja-JP" altLang="en-US" sz="1350" dirty="0">
                <a:latin typeface="UD デジタル 教科書体 NK-R" panose="02020400000000000000" pitchFamily="18" charset="-128"/>
                <a:ea typeface="UD デジタル 教科書体 NK-R" panose="02020400000000000000" pitchFamily="18" charset="-128"/>
              </a:rPr>
              <a:t>○日本の</a:t>
            </a:r>
            <a:r>
              <a:rPr lang="en-US" altLang="ja-JP" sz="1350" dirty="0">
                <a:latin typeface="UD デジタル 教科書体 NK-R" panose="02020400000000000000" pitchFamily="18" charset="-128"/>
                <a:ea typeface="UD デジタル 教科書体 NK-R" panose="02020400000000000000" pitchFamily="18" charset="-128"/>
              </a:rPr>
              <a:t>SU</a:t>
            </a:r>
            <a:r>
              <a:rPr kumimoji="1" lang="ja-JP" altLang="en-US" sz="1350" dirty="0">
                <a:latin typeface="UD デジタル 教科書体 NK-R" panose="02020400000000000000" pitchFamily="18" charset="-128"/>
                <a:ea typeface="UD デジタル 教科書体 NK-R" panose="02020400000000000000" pitchFamily="18" charset="-128"/>
              </a:rPr>
              <a:t>はシーズはあるのに、</a:t>
            </a:r>
            <a:r>
              <a:rPr kumimoji="1" lang="ja-JP" altLang="en-US" sz="1350" b="1" u="sng" dirty="0">
                <a:latin typeface="UD デジタル 教科書体 NK-R" panose="02020400000000000000" pitchFamily="18" charset="-128"/>
                <a:ea typeface="UD デジタル 教科書体 NK-R" panose="02020400000000000000" pitchFamily="18" charset="-128"/>
              </a:rPr>
              <a:t>契約等がガラパゴス化し英語対応もできていな</a:t>
            </a:r>
            <a:endParaRPr kumimoji="1" lang="en-US" altLang="ja-JP" sz="1350" b="1" u="sng" dirty="0">
              <a:latin typeface="UD デジタル 教科書体 NK-R" panose="02020400000000000000" pitchFamily="18" charset="-128"/>
              <a:ea typeface="UD デジタル 教科書体 NK-R" panose="02020400000000000000" pitchFamily="18" charset="-128"/>
            </a:endParaRPr>
          </a:p>
          <a:p>
            <a:r>
              <a:rPr lang="ja-JP" altLang="en-US" sz="1350" dirty="0">
                <a:latin typeface="UD デジタル 教科書体 NK-R" panose="02020400000000000000" pitchFamily="18" charset="-128"/>
                <a:ea typeface="UD デジタル 教科書体 NK-R" panose="02020400000000000000" pitchFamily="18" charset="-128"/>
              </a:rPr>
              <a:t>　　</a:t>
            </a:r>
            <a:r>
              <a:rPr kumimoji="1" lang="ja-JP" altLang="en-US" sz="1350" b="1" u="sng" dirty="0">
                <a:latin typeface="UD デジタル 教科書体 NK-R" panose="02020400000000000000" pitchFamily="18" charset="-128"/>
                <a:ea typeface="UD デジタル 教科書体 NK-R" panose="02020400000000000000" pitchFamily="18" charset="-128"/>
              </a:rPr>
              <a:t>い</a:t>
            </a:r>
            <a:r>
              <a:rPr kumimoji="1" lang="ja-JP" altLang="en-US" sz="1350" dirty="0">
                <a:latin typeface="UD デジタル 教科書体 NK-R" panose="02020400000000000000" pitchFamily="18" charset="-128"/>
                <a:ea typeface="UD デジタル 教科書体 NK-R" panose="02020400000000000000" pitchFamily="18" charset="-128"/>
              </a:rPr>
              <a:t>ので、グローバル</a:t>
            </a:r>
            <a:r>
              <a:rPr kumimoji="1" lang="en-US" altLang="ja-JP" sz="1350" dirty="0">
                <a:latin typeface="UD デジタル 教科書体 NK-R" panose="02020400000000000000" pitchFamily="18" charset="-128"/>
                <a:ea typeface="UD デジタル 教科書体 NK-R" panose="02020400000000000000" pitchFamily="18" charset="-128"/>
              </a:rPr>
              <a:t>VC</a:t>
            </a:r>
            <a:r>
              <a:rPr kumimoji="1" lang="ja-JP" altLang="en-US" sz="1350" dirty="0">
                <a:latin typeface="UD デジタル 教科書体 NK-R" panose="02020400000000000000" pitchFamily="18" charset="-128"/>
                <a:ea typeface="UD デジタル 教科書体 NK-R" panose="02020400000000000000" pitchFamily="18" charset="-128"/>
              </a:rPr>
              <a:t>にとって検討の遡上にも上がらない。徹底的に</a:t>
            </a:r>
            <a:r>
              <a:rPr kumimoji="1" lang="ja-JP" altLang="en-US" sz="1350" b="1" u="sng" dirty="0">
                <a:latin typeface="UD デジタル 教科書体 NK-R" panose="02020400000000000000" pitchFamily="18" charset="-128"/>
                <a:ea typeface="UD デジタル 教科書体 NK-R" panose="02020400000000000000" pitchFamily="18" charset="-128"/>
              </a:rPr>
              <a:t>グローバ</a:t>
            </a:r>
            <a:endParaRPr kumimoji="1" lang="en-US" altLang="ja-JP" sz="1350" b="1" u="sng" dirty="0">
              <a:latin typeface="UD デジタル 教科書体 NK-R" panose="02020400000000000000" pitchFamily="18" charset="-128"/>
              <a:ea typeface="UD デジタル 教科書体 NK-R" panose="02020400000000000000" pitchFamily="18" charset="-128"/>
            </a:endParaRPr>
          </a:p>
          <a:p>
            <a:r>
              <a:rPr lang="ja-JP" altLang="en-US" sz="1350" b="1" dirty="0">
                <a:latin typeface="UD デジタル 教科書体 NK-R" panose="02020400000000000000" pitchFamily="18" charset="-128"/>
                <a:ea typeface="UD デジタル 教科書体 NK-R" panose="02020400000000000000" pitchFamily="18" charset="-128"/>
              </a:rPr>
              <a:t>　　</a:t>
            </a:r>
            <a:r>
              <a:rPr kumimoji="1" lang="ja-JP" altLang="en-US" sz="1350" b="1" u="sng" dirty="0">
                <a:latin typeface="UD デジタル 教科書体 NK-R" panose="02020400000000000000" pitchFamily="18" charset="-128"/>
                <a:ea typeface="UD デジタル 教科書体 NK-R" panose="02020400000000000000" pitchFamily="18" charset="-128"/>
              </a:rPr>
              <a:t>ルスタンダードに</a:t>
            </a:r>
            <a:r>
              <a:rPr lang="ja-JP" altLang="en-US" sz="1350" b="1" u="sng" dirty="0">
                <a:latin typeface="UD デジタル 教科書体 NK-R" panose="02020400000000000000" pitchFamily="18" charset="-128"/>
                <a:ea typeface="UD デジタル 教科書体 NK-R" panose="02020400000000000000" pitchFamily="18" charset="-128"/>
              </a:rPr>
              <a:t>あわせる</a:t>
            </a:r>
            <a:r>
              <a:rPr kumimoji="1" lang="ja-JP" altLang="en-US" sz="1350" b="1" u="sng" dirty="0">
                <a:latin typeface="UD デジタル 教科書体 NK-R" panose="02020400000000000000" pitchFamily="18" charset="-128"/>
                <a:ea typeface="UD デジタル 教科書体 NK-R" panose="02020400000000000000" pitchFamily="18" charset="-128"/>
              </a:rPr>
              <a:t>必要がある</a:t>
            </a:r>
            <a:r>
              <a:rPr kumimoji="1" lang="ja-JP" altLang="en-US" sz="1350" dirty="0">
                <a:latin typeface="UD デジタル 教科書体 NK-R" panose="02020400000000000000" pitchFamily="18" charset="-128"/>
                <a:ea typeface="UD デジタル 教科書体 NK-R" panose="02020400000000000000" pitchFamily="18" charset="-128"/>
              </a:rPr>
              <a:t>。</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kumimoji="1" lang="ja-JP" altLang="en-US" sz="1350" dirty="0">
                <a:latin typeface="UD デジタル 教科書体 NK-R" panose="02020400000000000000" pitchFamily="18" charset="-128"/>
                <a:ea typeface="UD デジタル 教科書体 NK-R" panose="02020400000000000000" pitchFamily="18" charset="-128"/>
              </a:rPr>
              <a:t>○海外展開するためには、</a:t>
            </a:r>
            <a:r>
              <a:rPr kumimoji="1" lang="ja-JP" altLang="en-US" sz="1350" b="1" u="sng" dirty="0">
                <a:latin typeface="UD デジタル 教科書体 NK-R" panose="02020400000000000000" pitchFamily="18" charset="-128"/>
                <a:ea typeface="UD デジタル 教科書体 NK-R" panose="02020400000000000000" pitchFamily="18" charset="-128"/>
              </a:rPr>
              <a:t>内部に英語人材がいることが重要</a:t>
            </a:r>
            <a:r>
              <a:rPr kumimoji="1" lang="ja-JP" altLang="en-US" sz="1350" dirty="0">
                <a:latin typeface="UD デジタル 教科書体 NK-R" panose="02020400000000000000" pitchFamily="18" charset="-128"/>
                <a:ea typeface="UD デジタル 教科書体 NK-R" panose="02020400000000000000" pitchFamily="18" charset="-128"/>
              </a:rPr>
              <a:t>。そこに海外のファン</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lang="ja-JP" altLang="en-US" sz="1350" dirty="0">
                <a:latin typeface="UD デジタル 教科書体 NK-R" panose="02020400000000000000" pitchFamily="18" charset="-128"/>
                <a:ea typeface="UD デジタル 教科書体 NK-R" panose="02020400000000000000" pitchFamily="18" charset="-128"/>
              </a:rPr>
              <a:t>　　</a:t>
            </a:r>
            <a:r>
              <a:rPr kumimoji="1" lang="ja-JP" altLang="en-US" sz="1350" dirty="0">
                <a:latin typeface="UD デジタル 教科書体 NK-R" panose="02020400000000000000" pitchFamily="18" charset="-128"/>
                <a:ea typeface="UD デジタル 教科書体 NK-R" panose="02020400000000000000" pitchFamily="18" charset="-128"/>
              </a:rPr>
              <a:t>ドマネージャーがグローバルビジネスを手伝えば、成長の助けになる。</a:t>
            </a:r>
          </a:p>
          <a:p>
            <a:r>
              <a:rPr kumimoji="1" lang="ja-JP" altLang="en-US" sz="1350" dirty="0">
                <a:latin typeface="UD デジタル 教科書体 NK-R" panose="02020400000000000000" pitchFamily="18" charset="-128"/>
                <a:ea typeface="UD デジタル 教科書体 NK-R" panose="02020400000000000000" pitchFamily="18" charset="-128"/>
              </a:rPr>
              <a:t>○海外</a:t>
            </a:r>
            <a:r>
              <a:rPr kumimoji="1" lang="en-US" altLang="ja-JP" sz="1350" dirty="0">
                <a:latin typeface="UD デジタル 教科書体 NK-R" panose="02020400000000000000" pitchFamily="18" charset="-128"/>
                <a:ea typeface="UD デジタル 教科書体 NK-R" panose="02020400000000000000" pitchFamily="18" charset="-128"/>
              </a:rPr>
              <a:t>VC</a:t>
            </a:r>
            <a:r>
              <a:rPr kumimoji="1" lang="ja-JP" altLang="en-US" sz="1350" dirty="0">
                <a:latin typeface="UD デジタル 教科書体 NK-R" panose="02020400000000000000" pitchFamily="18" charset="-128"/>
                <a:ea typeface="UD デジタル 教科書体 NK-R" panose="02020400000000000000" pitchFamily="18" charset="-128"/>
              </a:rPr>
              <a:t>は、</a:t>
            </a:r>
            <a:r>
              <a:rPr kumimoji="1" lang="ja-JP" altLang="en-US" sz="1350" b="1" u="sng" dirty="0">
                <a:latin typeface="UD デジタル 教科書体 NK-R" panose="02020400000000000000" pitchFamily="18" charset="-128"/>
                <a:ea typeface="UD デジタル 教科書体 NK-R" panose="02020400000000000000" pitchFamily="18" charset="-128"/>
              </a:rPr>
              <a:t>現地情報の手に入りやすさを重視</a:t>
            </a:r>
            <a:r>
              <a:rPr kumimoji="1" lang="ja-JP" altLang="en-US" sz="1350" dirty="0">
                <a:latin typeface="UD デジタル 教科書体 NK-R" panose="02020400000000000000" pitchFamily="18" charset="-128"/>
                <a:ea typeface="UD デジタル 教科書体 NK-R" panose="02020400000000000000" pitchFamily="18" charset="-128"/>
              </a:rPr>
              <a:t>しており、投資家同士やアクセラ</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lang="ja-JP" altLang="en-US" sz="1350" dirty="0">
                <a:latin typeface="UD デジタル 教科書体 NK-R" panose="02020400000000000000" pitchFamily="18" charset="-128"/>
                <a:ea typeface="UD デジタル 教科書体 NK-R" panose="02020400000000000000" pitchFamily="18" charset="-128"/>
              </a:rPr>
              <a:t>　　</a:t>
            </a:r>
            <a:r>
              <a:rPr kumimoji="1" lang="ja-JP" altLang="en-US" sz="1350" dirty="0">
                <a:latin typeface="UD デジタル 教科書体 NK-R" panose="02020400000000000000" pitchFamily="18" charset="-128"/>
                <a:ea typeface="UD デジタル 教科書体 NK-R" panose="02020400000000000000" pitchFamily="18" charset="-128"/>
              </a:rPr>
              <a:t>レーター、特に</a:t>
            </a:r>
            <a:r>
              <a:rPr lang="ja-JP" altLang="en-US" sz="1350" b="1" u="sng" dirty="0">
                <a:latin typeface="UD デジタル 教科書体 NK-R" panose="02020400000000000000" pitchFamily="18" charset="-128"/>
                <a:ea typeface="UD デジタル 教科書体 NK-R" panose="02020400000000000000" pitchFamily="18" charset="-128"/>
              </a:rPr>
              <a:t>同じ分野を扱う</a:t>
            </a:r>
            <a:r>
              <a:rPr lang="en-US" altLang="ja-JP" sz="1350" b="1" u="sng" dirty="0">
                <a:latin typeface="UD デジタル 教科書体 NK-R" panose="02020400000000000000" pitchFamily="18" charset="-128"/>
                <a:ea typeface="UD デジタル 教科書体 NK-R" panose="02020400000000000000" pitchFamily="18" charset="-128"/>
              </a:rPr>
              <a:t>VC</a:t>
            </a:r>
            <a:r>
              <a:rPr lang="ja-JP" altLang="en-US" sz="1350" b="1" u="sng" dirty="0">
                <a:latin typeface="UD デジタル 教科書体 NK-R" panose="02020400000000000000" pitchFamily="18" charset="-128"/>
                <a:ea typeface="UD デジタル 教科書体 NK-R" panose="02020400000000000000" pitchFamily="18" charset="-128"/>
              </a:rPr>
              <a:t>同士</a:t>
            </a:r>
            <a:r>
              <a:rPr kumimoji="1" lang="ja-JP" altLang="en-US" sz="1350" b="1" u="sng" dirty="0">
                <a:latin typeface="UD デジタル 教科書体 NK-R" panose="02020400000000000000" pitchFamily="18" charset="-128"/>
                <a:ea typeface="UD デジタル 教科書体 NK-R" panose="02020400000000000000" pitchFamily="18" charset="-128"/>
              </a:rPr>
              <a:t>の情報交換が必要</a:t>
            </a:r>
            <a:r>
              <a:rPr kumimoji="1" lang="ja-JP" altLang="en-US" sz="1350" dirty="0">
                <a:latin typeface="UD デジタル 教科書体 NK-R" panose="02020400000000000000" pitchFamily="18" charset="-128"/>
                <a:ea typeface="UD デジタル 教科書体 NK-R" panose="02020400000000000000" pitchFamily="18" charset="-128"/>
              </a:rPr>
              <a:t>。</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kumimoji="1" lang="ja-JP" altLang="en-US" sz="1350" dirty="0">
                <a:latin typeface="UD デジタル 教科書体 NK-R" panose="02020400000000000000" pitchFamily="18" charset="-128"/>
                <a:ea typeface="UD デジタル 教科書体 NK-R" panose="02020400000000000000" pitchFamily="18" charset="-128"/>
              </a:rPr>
              <a:t>○</a:t>
            </a:r>
            <a:r>
              <a:rPr kumimoji="1" lang="ja-JP" altLang="en-US" sz="1350" spc="-150" dirty="0">
                <a:latin typeface="UD デジタル 教科書体 NK-R" panose="02020400000000000000" pitchFamily="18" charset="-128"/>
                <a:ea typeface="UD デジタル 教科書体 NK-R" panose="02020400000000000000" pitchFamily="18" charset="-128"/>
              </a:rPr>
              <a:t>在阪企業が海外展開するためには</a:t>
            </a:r>
            <a:r>
              <a:rPr kumimoji="1" lang="ja-JP" altLang="en-US" sz="1350" dirty="0">
                <a:latin typeface="UD デジタル 教科書体 NK-R" panose="02020400000000000000" pitchFamily="18" charset="-128"/>
                <a:ea typeface="UD デジタル 教科書体 NK-R" panose="02020400000000000000" pitchFamily="18" charset="-128"/>
              </a:rPr>
              <a:t>、</a:t>
            </a:r>
            <a:r>
              <a:rPr kumimoji="1" lang="ja-JP" altLang="en-US" sz="1350" b="1" u="sng" dirty="0">
                <a:latin typeface="UD デジタル 教科書体 NK-R" panose="02020400000000000000" pitchFamily="18" charset="-128"/>
                <a:ea typeface="UD デジタル 教科書体 NK-R" panose="02020400000000000000" pitchFamily="18" charset="-128"/>
              </a:rPr>
              <a:t>高校生</a:t>
            </a:r>
            <a:r>
              <a:rPr kumimoji="1" lang="ja-JP" altLang="en-US" sz="1350" b="1" u="sng" spc="-150" dirty="0">
                <a:latin typeface="UD デジタル 教科書体 NK-R" panose="02020400000000000000" pitchFamily="18" charset="-128"/>
                <a:ea typeface="UD デジタル 教科書体 NK-R" panose="02020400000000000000" pitchFamily="18" charset="-128"/>
              </a:rPr>
              <a:t>くらいから</a:t>
            </a:r>
            <a:r>
              <a:rPr kumimoji="1" lang="ja-JP" altLang="en-US" sz="1350" b="1" u="sng" dirty="0">
                <a:latin typeface="UD デジタル 教科書体 NK-R" panose="02020400000000000000" pitchFamily="18" charset="-128"/>
                <a:ea typeface="UD デジタル 教科書体 NK-R" panose="02020400000000000000" pitchFamily="18" charset="-128"/>
              </a:rPr>
              <a:t>、金融や</a:t>
            </a:r>
            <a:r>
              <a:rPr kumimoji="1" lang="ja-JP" altLang="en-US" sz="1350" b="1" u="sng" spc="-150" dirty="0">
                <a:latin typeface="UD デジタル 教科書体 NK-R" panose="02020400000000000000" pitchFamily="18" charset="-128"/>
                <a:ea typeface="UD デジタル 教科書体 NK-R" panose="02020400000000000000" pitchFamily="18" charset="-128"/>
              </a:rPr>
              <a:t>ビジネス</a:t>
            </a:r>
            <a:r>
              <a:rPr kumimoji="1" lang="ja-JP" altLang="en-US" sz="1350" b="1" u="sng" dirty="0">
                <a:latin typeface="UD デジタル 教科書体 NK-R" panose="02020400000000000000" pitchFamily="18" charset="-128"/>
                <a:ea typeface="UD デジタル 教科書体 NK-R" panose="02020400000000000000" pitchFamily="18" charset="-128"/>
              </a:rPr>
              <a:t>に関する知識</a:t>
            </a:r>
            <a:endParaRPr kumimoji="1" lang="en-US" altLang="ja-JP" sz="1350" b="1" u="sng" dirty="0">
              <a:latin typeface="UD デジタル 教科書体 NK-R" panose="02020400000000000000" pitchFamily="18" charset="-128"/>
              <a:ea typeface="UD デジタル 教科書体 NK-R" panose="02020400000000000000" pitchFamily="18" charset="-128"/>
            </a:endParaRPr>
          </a:p>
          <a:p>
            <a:r>
              <a:rPr lang="ja-JP" altLang="en-US" sz="1350" b="1" dirty="0">
                <a:latin typeface="UD デジタル 教科書体 NK-R" panose="02020400000000000000" pitchFamily="18" charset="-128"/>
                <a:ea typeface="UD デジタル 教科書体 NK-R" panose="02020400000000000000" pitchFamily="18" charset="-128"/>
              </a:rPr>
              <a:t>　　</a:t>
            </a:r>
            <a:r>
              <a:rPr kumimoji="1" lang="ja-JP" altLang="en-US" sz="1350" b="1" u="sng" dirty="0">
                <a:latin typeface="UD デジタル 教科書体 NK-R" panose="02020400000000000000" pitchFamily="18" charset="-128"/>
                <a:ea typeface="UD デジタル 教科書体 NK-R" panose="02020400000000000000" pitchFamily="18" charset="-128"/>
              </a:rPr>
              <a:t>を植え付けていくこと</a:t>
            </a:r>
            <a:r>
              <a:rPr kumimoji="1" lang="ja-JP" altLang="en-US" sz="1350" dirty="0">
                <a:latin typeface="UD デジタル 教科書体 NK-R" panose="02020400000000000000" pitchFamily="18" charset="-128"/>
                <a:ea typeface="UD デジタル 教科書体 NK-R" panose="02020400000000000000" pitchFamily="18" charset="-128"/>
              </a:rPr>
              <a:t>、在阪企業の技術革新</a:t>
            </a:r>
            <a:r>
              <a:rPr kumimoji="1" lang="ja-JP" altLang="en-US" sz="1350" spc="-150" dirty="0">
                <a:latin typeface="UD デジタル 教科書体 NK-R" panose="02020400000000000000" pitchFamily="18" charset="-128"/>
                <a:ea typeface="UD デジタル 教科書体 NK-R" panose="02020400000000000000" pitchFamily="18" charset="-128"/>
              </a:rPr>
              <a:t>への</a:t>
            </a:r>
            <a:r>
              <a:rPr kumimoji="1" lang="ja-JP" altLang="en-US" sz="1350" dirty="0">
                <a:latin typeface="UD デジタル 教科書体 NK-R" panose="02020400000000000000" pitchFamily="18" charset="-128"/>
                <a:ea typeface="UD デジタル 教科書体 NK-R" panose="02020400000000000000" pitchFamily="18" charset="-128"/>
              </a:rPr>
              <a:t>対応・受入姿勢</a:t>
            </a:r>
            <a:r>
              <a:rPr kumimoji="1" lang="ja-JP" altLang="en-US" sz="1350" spc="-150" dirty="0">
                <a:latin typeface="UD デジタル 教科書体 NK-R" panose="02020400000000000000" pitchFamily="18" charset="-128"/>
                <a:ea typeface="UD デジタル 教科書体 NK-R" panose="02020400000000000000" pitchFamily="18" charset="-128"/>
              </a:rPr>
              <a:t>があることが重要。</a:t>
            </a:r>
          </a:p>
        </p:txBody>
      </p:sp>
      <p:sp>
        <p:nvSpPr>
          <p:cNvPr id="12" name="テキスト ボックス 11">
            <a:extLst>
              <a:ext uri="{FF2B5EF4-FFF2-40B4-BE49-F238E27FC236}">
                <a16:creationId xmlns:a16="http://schemas.microsoft.com/office/drawing/2014/main" id="{B2B2A4CA-C6A6-44E5-82C8-6551777AF5DA}"/>
              </a:ext>
            </a:extLst>
          </p:cNvPr>
          <p:cNvSpPr txBox="1"/>
          <p:nvPr/>
        </p:nvSpPr>
        <p:spPr>
          <a:xfrm>
            <a:off x="6167766" y="5957745"/>
            <a:ext cx="5941821" cy="961802"/>
          </a:xfrm>
          <a:prstGeom prst="rect">
            <a:avLst/>
          </a:prstGeom>
          <a:noFill/>
        </p:spPr>
        <p:txBody>
          <a:bodyPr wrap="square" rtlCol="0">
            <a:spAutoFit/>
          </a:bodyPr>
          <a:lstStyle/>
          <a:p>
            <a:r>
              <a:rPr kumimoji="1" lang="en-US" altLang="ja-JP" sz="1600" b="1" dirty="0">
                <a:latin typeface="UD デジタル 教科書体 NK-R" panose="02020400000000000000" pitchFamily="18" charset="-128"/>
                <a:ea typeface="UD デジタル 教科書体 NK-R" panose="02020400000000000000" pitchFamily="18" charset="-128"/>
              </a:rPr>
              <a:t>【</a:t>
            </a:r>
            <a:r>
              <a:rPr kumimoji="1" lang="ja-JP" altLang="en-US" sz="1600" b="1" dirty="0">
                <a:latin typeface="UD デジタル 教科書体 NK-R" panose="02020400000000000000" pitchFamily="18" charset="-128"/>
                <a:ea typeface="UD デジタル 教科書体 NK-R" panose="02020400000000000000" pitchFamily="18" charset="-128"/>
              </a:rPr>
              <a:t>金融商品・市場関係</a:t>
            </a:r>
            <a:r>
              <a:rPr kumimoji="1" lang="en-US" altLang="ja-JP" sz="1600" b="1" dirty="0">
                <a:latin typeface="UD デジタル 教科書体 NK-R" panose="02020400000000000000" pitchFamily="18" charset="-128"/>
                <a:ea typeface="UD デジタル 教科書体 NK-R" panose="02020400000000000000" pitchFamily="18" charset="-128"/>
              </a:rPr>
              <a:t>】</a:t>
            </a:r>
          </a:p>
          <a:p>
            <a:r>
              <a:rPr kumimoji="1" lang="ja-JP" altLang="en-US" sz="1350" dirty="0">
                <a:latin typeface="UD デジタル 教科書体 NK-R" panose="02020400000000000000" pitchFamily="18" charset="-128"/>
                <a:ea typeface="UD デジタル 教科書体 NK-R" panose="02020400000000000000" pitchFamily="18" charset="-128"/>
              </a:rPr>
              <a:t>○第二種金融商品取引業では、不動産を証券化しているものがあり、不動産にも</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lang="ja-JP" altLang="en-US" sz="1350" dirty="0">
                <a:latin typeface="UD デジタル 教科書体 NK-R" panose="02020400000000000000" pitchFamily="18" charset="-128"/>
                <a:ea typeface="UD デジタル 教科書体 NK-R" panose="02020400000000000000" pitchFamily="18" charset="-128"/>
              </a:rPr>
              <a:t>　　</a:t>
            </a:r>
            <a:r>
              <a:rPr kumimoji="1" lang="ja-JP" altLang="en-US" sz="1350" dirty="0">
                <a:latin typeface="UD デジタル 教科書体 NK-R" panose="02020400000000000000" pitchFamily="18" charset="-128"/>
                <a:ea typeface="UD デジタル 教科書体 NK-R" panose="02020400000000000000" pitchFamily="18" charset="-128"/>
              </a:rPr>
              <a:t>意識を向けるべき。</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kumimoji="1" lang="en-US" altLang="ja-JP" sz="1350" dirty="0">
                <a:latin typeface="UD デジタル 教科書体 NK-R" panose="02020400000000000000" pitchFamily="18" charset="-128"/>
                <a:ea typeface="UD デジタル 教科書体 NK-R" panose="02020400000000000000" pitchFamily="18" charset="-128"/>
              </a:rPr>
              <a:t>○</a:t>
            </a:r>
            <a:r>
              <a:rPr kumimoji="1" lang="ja-JP" altLang="en-US" sz="1350" dirty="0">
                <a:latin typeface="UD デジタル 教科書体 NK-R" panose="02020400000000000000" pitchFamily="18" charset="-128"/>
                <a:ea typeface="UD デジタル 教科書体 NK-R" panose="02020400000000000000" pitchFamily="18" charset="-128"/>
              </a:rPr>
              <a:t>金融関係の業界団体を大阪に誘致してはどうか。</a:t>
            </a:r>
          </a:p>
        </p:txBody>
      </p:sp>
      <p:sp>
        <p:nvSpPr>
          <p:cNvPr id="13" name="テキスト ボックス 12">
            <a:extLst>
              <a:ext uri="{FF2B5EF4-FFF2-40B4-BE49-F238E27FC236}">
                <a16:creationId xmlns:a16="http://schemas.microsoft.com/office/drawing/2014/main" id="{0233639A-12C9-4544-AABE-0AD74C62E248}"/>
              </a:ext>
            </a:extLst>
          </p:cNvPr>
          <p:cNvSpPr txBox="1"/>
          <p:nvPr/>
        </p:nvSpPr>
        <p:spPr>
          <a:xfrm>
            <a:off x="0" y="4674935"/>
            <a:ext cx="5908017" cy="2000548"/>
          </a:xfrm>
          <a:prstGeom prst="rect">
            <a:avLst/>
          </a:prstGeom>
          <a:noFill/>
        </p:spPr>
        <p:txBody>
          <a:bodyPr wrap="square" rtlCol="0">
            <a:spAutoFit/>
          </a:bodyPr>
          <a:lstStyle/>
          <a:p>
            <a:r>
              <a:rPr lang="en-US" altLang="ja-JP" sz="1600" b="1" dirty="0">
                <a:latin typeface="UD デジタル 教科書体 NK-R" panose="02020400000000000000" pitchFamily="18" charset="-128"/>
                <a:ea typeface="UD デジタル 教科書体 NK-R" panose="02020400000000000000" pitchFamily="18" charset="-128"/>
              </a:rPr>
              <a:t>【</a:t>
            </a:r>
            <a:r>
              <a:rPr lang="ja-JP" altLang="en-US" sz="1600" b="1" dirty="0">
                <a:latin typeface="UD デジタル 教科書体 NK-R" panose="02020400000000000000" pitchFamily="18" charset="-128"/>
                <a:ea typeface="UD デジタル 教科書体 NK-R" panose="02020400000000000000" pitchFamily="18" charset="-128"/>
              </a:rPr>
              <a:t>金融エコシステム</a:t>
            </a:r>
            <a:r>
              <a:rPr lang="en-US" altLang="ja-JP" sz="1600" b="1" dirty="0">
                <a:latin typeface="UD デジタル 教科書体 NK-R" panose="02020400000000000000" pitchFamily="18" charset="-128"/>
                <a:ea typeface="UD デジタル 教科書体 NK-R" panose="02020400000000000000" pitchFamily="18" charset="-128"/>
              </a:rPr>
              <a:t>】</a:t>
            </a:r>
            <a:endParaRPr kumimoji="1" lang="ja-JP" altLang="en-US" sz="1600" b="1" dirty="0">
              <a:latin typeface="UD デジタル 教科書体 NK-R" panose="02020400000000000000" pitchFamily="18" charset="-128"/>
              <a:ea typeface="UD デジタル 教科書体 NK-R" panose="02020400000000000000" pitchFamily="18" charset="-128"/>
            </a:endParaRPr>
          </a:p>
          <a:p>
            <a:r>
              <a:rPr kumimoji="1" lang="ja-JP" altLang="en-US" sz="1350" dirty="0">
                <a:latin typeface="UD デジタル 教科書体 NK-R" panose="02020400000000000000" pitchFamily="18" charset="-128"/>
                <a:ea typeface="UD デジタル 教科書体 NK-R" panose="02020400000000000000" pitchFamily="18" charset="-128"/>
              </a:rPr>
              <a:t>○シリコンバレーでは、弁護士などにすぐに相談できるなど、</a:t>
            </a:r>
            <a:r>
              <a:rPr kumimoji="1" lang="en-US" altLang="ja-JP" sz="1350" dirty="0">
                <a:latin typeface="UD デジタル 教科書体 NK-R" panose="02020400000000000000" pitchFamily="18" charset="-128"/>
                <a:ea typeface="UD デジタル 教科書体 NK-R" panose="02020400000000000000" pitchFamily="18" charset="-128"/>
              </a:rPr>
              <a:t>SU</a:t>
            </a:r>
            <a:r>
              <a:rPr kumimoji="1" lang="ja-JP" altLang="en-US" sz="1350" dirty="0">
                <a:latin typeface="UD デジタル 教科書体 NK-R" panose="02020400000000000000" pitchFamily="18" charset="-128"/>
                <a:ea typeface="UD デジタル 教科書体 NK-R" panose="02020400000000000000" pitchFamily="18" charset="-128"/>
              </a:rPr>
              <a:t>が成長するため</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lang="ja-JP" altLang="en-US" sz="1350" dirty="0">
                <a:latin typeface="UD デジタル 教科書体 NK-R" panose="02020400000000000000" pitchFamily="18" charset="-128"/>
                <a:ea typeface="UD デジタル 教科書体 NK-R" panose="02020400000000000000" pitchFamily="18" charset="-128"/>
              </a:rPr>
              <a:t>　　</a:t>
            </a:r>
            <a:r>
              <a:rPr kumimoji="1" lang="ja-JP" altLang="en-US" sz="1350" dirty="0">
                <a:latin typeface="UD デジタル 教科書体 NK-R" panose="02020400000000000000" pitchFamily="18" charset="-128"/>
                <a:ea typeface="UD デジタル 教科書体 NK-R" panose="02020400000000000000" pitchFamily="18" charset="-128"/>
              </a:rPr>
              <a:t>の環境が整っている。同様に、</a:t>
            </a:r>
            <a:r>
              <a:rPr kumimoji="1" lang="ja-JP" altLang="en-US" sz="1350" b="1" u="sng" dirty="0">
                <a:latin typeface="UD デジタル 教科書体 NK-R" panose="02020400000000000000" pitchFamily="18" charset="-128"/>
                <a:ea typeface="UD デジタル 教科書体 NK-R" panose="02020400000000000000" pitchFamily="18" charset="-128"/>
              </a:rPr>
              <a:t>士業や学校環境などの</a:t>
            </a:r>
            <a:r>
              <a:rPr kumimoji="1" lang="ja-JP" altLang="en-US" sz="1350" b="1" u="sng" spc="-150" dirty="0">
                <a:latin typeface="UD デジタル 教科書体 NK-R" panose="02020400000000000000" pitchFamily="18" charset="-128"/>
                <a:ea typeface="UD デジタル 教科書体 NK-R" panose="02020400000000000000" pitchFamily="18" charset="-128"/>
              </a:rPr>
              <a:t>エコシステム</a:t>
            </a:r>
            <a:r>
              <a:rPr kumimoji="1" lang="ja-JP" altLang="en-US" sz="1350" b="1" u="sng" dirty="0">
                <a:latin typeface="UD デジタル 教科書体 NK-R" panose="02020400000000000000" pitchFamily="18" charset="-128"/>
                <a:ea typeface="UD デジタル 教科書体 NK-R" panose="02020400000000000000" pitchFamily="18" charset="-128"/>
              </a:rPr>
              <a:t>を充実すべき</a:t>
            </a:r>
            <a:r>
              <a:rPr kumimoji="1" lang="ja-JP" altLang="en-US" sz="1350" dirty="0">
                <a:latin typeface="UD デジタル 教科書体 NK-R" panose="02020400000000000000" pitchFamily="18" charset="-128"/>
                <a:ea typeface="UD デジタル 教科書体 NK-R" panose="02020400000000000000" pitchFamily="18" charset="-128"/>
              </a:rPr>
              <a:t>。</a:t>
            </a:r>
          </a:p>
          <a:p>
            <a:r>
              <a:rPr kumimoji="1" lang="en-US" altLang="ja-JP" sz="1350" dirty="0">
                <a:latin typeface="UD デジタル 教科書体 NK-R" panose="02020400000000000000" pitchFamily="18" charset="-128"/>
                <a:ea typeface="UD デジタル 教科書体 NK-R" panose="02020400000000000000" pitchFamily="18" charset="-128"/>
              </a:rPr>
              <a:t>○</a:t>
            </a:r>
            <a:r>
              <a:rPr kumimoji="1" lang="ja-JP" altLang="en-US" sz="1350" dirty="0">
                <a:latin typeface="UD デジタル 教科書体 NK-R" panose="02020400000000000000" pitchFamily="18" charset="-128"/>
                <a:ea typeface="UD デジタル 教科書体 NK-R" panose="02020400000000000000" pitchFamily="18" charset="-128"/>
              </a:rPr>
              <a:t>金融エコシステムを発展させるためには、</a:t>
            </a:r>
            <a:r>
              <a:rPr kumimoji="1" lang="ja-JP" altLang="en-US" sz="1350" b="1" u="sng" dirty="0">
                <a:latin typeface="UD デジタル 教科書体 NK-R" panose="02020400000000000000" pitchFamily="18" charset="-128"/>
                <a:ea typeface="UD デジタル 教科書体 NK-R" panose="02020400000000000000" pitchFamily="18" charset="-128"/>
              </a:rPr>
              <a:t>海外の金融都市のような機関投資家</a:t>
            </a:r>
            <a:endParaRPr kumimoji="1" lang="en-US" altLang="ja-JP" sz="1350" b="1" u="sng" dirty="0">
              <a:latin typeface="UD デジタル 教科書体 NK-R" panose="02020400000000000000" pitchFamily="18" charset="-128"/>
              <a:ea typeface="UD デジタル 教科書体 NK-R" panose="02020400000000000000" pitchFamily="18" charset="-128"/>
            </a:endParaRPr>
          </a:p>
          <a:p>
            <a:r>
              <a:rPr lang="ja-JP" altLang="en-US" sz="1350" b="1" dirty="0">
                <a:latin typeface="UD デジタル 教科書体 NK-R" panose="02020400000000000000" pitchFamily="18" charset="-128"/>
                <a:ea typeface="UD デジタル 教科書体 NK-R" panose="02020400000000000000" pitchFamily="18" charset="-128"/>
              </a:rPr>
              <a:t>　　</a:t>
            </a:r>
            <a:r>
              <a:rPr kumimoji="1" lang="ja-JP" altLang="en-US" sz="1350" b="1" u="sng" dirty="0">
                <a:latin typeface="UD デジタル 教科書体 NK-R" panose="02020400000000000000" pitchFamily="18" charset="-128"/>
                <a:ea typeface="UD デジタル 教科書体 NK-R" panose="02020400000000000000" pitchFamily="18" charset="-128"/>
              </a:rPr>
              <a:t>等の</a:t>
            </a:r>
            <a:r>
              <a:rPr kumimoji="1" lang="en-US" altLang="ja-JP" sz="1350" b="1" u="sng" dirty="0">
                <a:latin typeface="UD デジタル 教科書体 NK-R" panose="02020400000000000000" pitchFamily="18" charset="-128"/>
                <a:ea typeface="UD デジタル 教科書体 NK-R" panose="02020400000000000000" pitchFamily="18" charset="-128"/>
              </a:rPr>
              <a:t>LP</a:t>
            </a:r>
            <a:r>
              <a:rPr kumimoji="1" lang="ja-JP" altLang="en-US" sz="1350" b="1" u="sng" dirty="0">
                <a:latin typeface="UD デジタル 教科書体 NK-R" panose="02020400000000000000" pitchFamily="18" charset="-128"/>
                <a:ea typeface="UD デジタル 教科書体 NK-R" panose="02020400000000000000" pitchFamily="18" charset="-128"/>
              </a:rPr>
              <a:t>投資家を中心に構築しなければならない</a:t>
            </a:r>
            <a:r>
              <a:rPr kumimoji="1" lang="ja-JP" altLang="en-US" sz="1350" dirty="0">
                <a:latin typeface="UD デジタル 教科書体 NK-R" panose="02020400000000000000" pitchFamily="18" charset="-128"/>
                <a:ea typeface="UD デジタル 教科書体 NK-R" panose="02020400000000000000" pitchFamily="18" charset="-128"/>
              </a:rPr>
              <a:t>。</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kumimoji="1" lang="ja-JP" altLang="en-US" sz="1350" dirty="0">
                <a:latin typeface="UD デジタル 教科書体 NK-R" panose="02020400000000000000" pitchFamily="18" charset="-128"/>
                <a:ea typeface="UD デジタル 教科書体 NK-R" panose="02020400000000000000" pitchFamily="18" charset="-128"/>
              </a:rPr>
              <a:t>○世界には、ファミリーオフィスや富裕層ネットワークがある</a:t>
            </a:r>
            <a:r>
              <a:rPr lang="ja-JP" altLang="en-US" sz="1350" dirty="0">
                <a:latin typeface="UD デジタル 教科書体 NK-R" panose="02020400000000000000" pitchFamily="18" charset="-128"/>
                <a:ea typeface="UD デジタル 教科書体 NK-R" panose="02020400000000000000" pitchFamily="18" charset="-128"/>
              </a:rPr>
              <a:t>。こ</a:t>
            </a:r>
            <a:r>
              <a:rPr kumimoji="1" lang="ja-JP" altLang="en-US" sz="1350" dirty="0">
                <a:latin typeface="UD デジタル 教科書体 NK-R" panose="02020400000000000000" pitchFamily="18" charset="-128"/>
                <a:ea typeface="UD デジタル 教科書体 NK-R" panose="02020400000000000000" pitchFamily="18" charset="-128"/>
              </a:rPr>
              <a:t>うした人々に大阪に</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lang="ja-JP" altLang="en-US" sz="1350" dirty="0">
                <a:latin typeface="UD デジタル 教科書体 NK-R" panose="02020400000000000000" pitchFamily="18" charset="-128"/>
                <a:ea typeface="UD デジタル 教科書体 NK-R" panose="02020400000000000000" pitchFamily="18" charset="-128"/>
              </a:rPr>
              <a:t>　　</a:t>
            </a:r>
            <a:r>
              <a:rPr kumimoji="1" lang="ja-JP" altLang="en-US" sz="1350" dirty="0">
                <a:latin typeface="UD デジタル 教科書体 NK-R" panose="02020400000000000000" pitchFamily="18" charset="-128"/>
                <a:ea typeface="UD デジタル 教科書体 NK-R" panose="02020400000000000000" pitchFamily="18" charset="-128"/>
              </a:rPr>
              <a:t>来てもらい、</a:t>
            </a:r>
            <a:r>
              <a:rPr kumimoji="1" lang="ja-JP" altLang="en-US" sz="1350" b="1" u="sng" dirty="0">
                <a:latin typeface="UD デジタル 教科書体 NK-R" panose="02020400000000000000" pitchFamily="18" charset="-128"/>
                <a:ea typeface="UD デジタル 教科書体 NK-R" panose="02020400000000000000" pitchFamily="18" charset="-128"/>
              </a:rPr>
              <a:t>投資対象としての大阪の魅力を発信すべき</a:t>
            </a:r>
            <a:r>
              <a:rPr kumimoji="1" lang="ja-JP" altLang="en-US" sz="1350" dirty="0">
                <a:latin typeface="UD デジタル 教科書体 NK-R" panose="02020400000000000000" pitchFamily="18" charset="-128"/>
                <a:ea typeface="UD デジタル 教科書体 NK-R" panose="02020400000000000000" pitchFamily="18" charset="-128"/>
              </a:rPr>
              <a:t>。</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kumimoji="1" lang="ja-JP" altLang="en-US" sz="1350" dirty="0">
                <a:latin typeface="UD デジタル 教科書体 NK-R" panose="02020400000000000000" pitchFamily="18" charset="-128"/>
                <a:ea typeface="UD デジタル 教科書体 NK-R" panose="02020400000000000000" pitchFamily="18" charset="-128"/>
              </a:rPr>
              <a:t>○</a:t>
            </a:r>
            <a:r>
              <a:rPr kumimoji="1" lang="ja-JP" altLang="en-US" sz="1350" spc="-150" dirty="0">
                <a:latin typeface="UD デジタル 教科書体 NK-R" panose="02020400000000000000" pitchFamily="18" charset="-128"/>
                <a:ea typeface="UD デジタル 教科書体 NK-R" panose="02020400000000000000" pitchFamily="18" charset="-128"/>
              </a:rPr>
              <a:t>ヒト・モノ・カネ</a:t>
            </a:r>
            <a:r>
              <a:rPr kumimoji="1" lang="ja-JP" altLang="en-US" sz="1350" dirty="0">
                <a:latin typeface="UD デジタル 教科書体 NK-R" panose="02020400000000000000" pitchFamily="18" charset="-128"/>
                <a:ea typeface="UD デジタル 教科書体 NK-R" panose="02020400000000000000" pitchFamily="18" charset="-128"/>
              </a:rPr>
              <a:t>が揃っている</a:t>
            </a:r>
            <a:r>
              <a:rPr lang="ja-JP" altLang="en-US" sz="1350" dirty="0">
                <a:latin typeface="UD デジタル 教科書体 NK-R" panose="02020400000000000000" pitchFamily="18" charset="-128"/>
                <a:ea typeface="UD デジタル 教科書体 NK-R" panose="02020400000000000000" pitchFamily="18" charset="-128"/>
              </a:rPr>
              <a:t>都市</a:t>
            </a:r>
            <a:r>
              <a:rPr kumimoji="1" lang="ja-JP" altLang="en-US" sz="1350" dirty="0">
                <a:latin typeface="UD デジタル 教科書体 NK-R" panose="02020400000000000000" pitchFamily="18" charset="-128"/>
                <a:ea typeface="UD デジタル 教科書体 NK-R" panose="02020400000000000000" pitchFamily="18" charset="-128"/>
              </a:rPr>
              <a:t>に注力し、時間をかけて、その都市の</a:t>
            </a:r>
            <a:r>
              <a:rPr kumimoji="1" lang="ja-JP" altLang="en-US" sz="1350" b="1" u="sng" spc="-150" dirty="0">
                <a:latin typeface="UD デジタル 教科書体 NK-R" panose="02020400000000000000" pitchFamily="18" charset="-128"/>
                <a:ea typeface="UD デジタル 教科書体 NK-R" panose="02020400000000000000" pitchFamily="18" charset="-128"/>
              </a:rPr>
              <a:t>エコシステム</a:t>
            </a:r>
            <a:endParaRPr kumimoji="1" lang="en-US" altLang="ja-JP" sz="1350" b="1" u="sng" spc="-150" dirty="0">
              <a:latin typeface="UD デジタル 教科書体 NK-R" panose="02020400000000000000" pitchFamily="18" charset="-128"/>
              <a:ea typeface="UD デジタル 教科書体 NK-R" panose="02020400000000000000" pitchFamily="18" charset="-128"/>
            </a:endParaRPr>
          </a:p>
          <a:p>
            <a:r>
              <a:rPr lang="ja-JP" altLang="en-US" sz="1350" b="1" spc="-150" dirty="0">
                <a:latin typeface="UD デジタル 教科書体 NK-R" panose="02020400000000000000" pitchFamily="18" charset="-128"/>
                <a:ea typeface="UD デジタル 教科書体 NK-R" panose="02020400000000000000" pitchFamily="18" charset="-128"/>
              </a:rPr>
              <a:t>　　</a:t>
            </a:r>
            <a:r>
              <a:rPr kumimoji="1" lang="ja-JP" altLang="en-US" sz="1350" b="1" u="sng" dirty="0">
                <a:latin typeface="UD デジタル 教科書体 NK-R" panose="02020400000000000000" pitchFamily="18" charset="-128"/>
                <a:ea typeface="UD デジタル 教科書体 NK-R" panose="02020400000000000000" pitchFamily="18" charset="-128"/>
              </a:rPr>
              <a:t>と経験・ノウハウを日本で循環させるメカニズムを生み出す</a:t>
            </a:r>
            <a:r>
              <a:rPr kumimoji="1" lang="ja-JP" altLang="en-US" sz="1350" dirty="0">
                <a:latin typeface="UD デジタル 教科書体 NK-R" panose="02020400000000000000" pitchFamily="18" charset="-128"/>
                <a:ea typeface="UD デジタル 教科書体 NK-R" panose="02020400000000000000" pitchFamily="18" charset="-128"/>
              </a:rPr>
              <a:t>ことが必要。</a:t>
            </a:r>
          </a:p>
        </p:txBody>
      </p:sp>
      <p:sp>
        <p:nvSpPr>
          <p:cNvPr id="14" name="テキスト ボックス 13">
            <a:extLst>
              <a:ext uri="{FF2B5EF4-FFF2-40B4-BE49-F238E27FC236}">
                <a16:creationId xmlns:a16="http://schemas.microsoft.com/office/drawing/2014/main" id="{CE15AE1B-7D00-4690-A654-23415B02E6FC}"/>
              </a:ext>
            </a:extLst>
          </p:cNvPr>
          <p:cNvSpPr txBox="1"/>
          <p:nvPr/>
        </p:nvSpPr>
        <p:spPr>
          <a:xfrm>
            <a:off x="6172850" y="4858713"/>
            <a:ext cx="6019150" cy="1377300"/>
          </a:xfrm>
          <a:prstGeom prst="rect">
            <a:avLst/>
          </a:prstGeom>
          <a:noFill/>
        </p:spPr>
        <p:txBody>
          <a:bodyPr wrap="square" rtlCol="0">
            <a:spAutoFit/>
          </a:bodyPr>
          <a:lstStyle/>
          <a:p>
            <a:r>
              <a:rPr kumimoji="1" lang="en-US" altLang="ja-JP" sz="1600" b="1" dirty="0">
                <a:latin typeface="UD デジタル 教科書体 NK-R" panose="02020400000000000000" pitchFamily="18" charset="-128"/>
                <a:ea typeface="UD デジタル 教科書体 NK-R" panose="02020400000000000000" pitchFamily="18" charset="-128"/>
              </a:rPr>
              <a:t>【</a:t>
            </a:r>
            <a:r>
              <a:rPr kumimoji="1" lang="ja-JP" altLang="en-US" sz="1600" b="1" dirty="0">
                <a:latin typeface="UD デジタル 教科書体 NK-R" panose="02020400000000000000" pitchFamily="18" charset="-128"/>
                <a:ea typeface="UD デジタル 教科書体 NK-R" panose="02020400000000000000" pitchFamily="18" charset="-128"/>
              </a:rPr>
              <a:t>アセットオーナー関係</a:t>
            </a:r>
            <a:r>
              <a:rPr kumimoji="1" lang="en-US" altLang="ja-JP" sz="1600" b="1" dirty="0">
                <a:latin typeface="UD デジタル 教科書体 NK-R" panose="02020400000000000000" pitchFamily="18" charset="-128"/>
                <a:ea typeface="UD デジタル 教科書体 NK-R" panose="02020400000000000000" pitchFamily="18" charset="-128"/>
              </a:rPr>
              <a:t>】</a:t>
            </a:r>
          </a:p>
          <a:p>
            <a:r>
              <a:rPr kumimoji="1" lang="en-US" altLang="ja-JP" sz="1350" dirty="0">
                <a:latin typeface="UD デジタル 教科書体 NK-R" panose="02020400000000000000" pitchFamily="18" charset="-128"/>
                <a:ea typeface="UD デジタル 教科書体 NK-R" panose="02020400000000000000" pitchFamily="18" charset="-128"/>
              </a:rPr>
              <a:t>○</a:t>
            </a:r>
            <a:r>
              <a:rPr kumimoji="1" lang="ja-JP" altLang="en-US" sz="1350" dirty="0">
                <a:latin typeface="UD デジタル 教科書体 NK-R" panose="02020400000000000000" pitchFamily="18" charset="-128"/>
                <a:ea typeface="UD デジタル 教科書体 NK-R" panose="02020400000000000000" pitchFamily="18" charset="-128"/>
              </a:rPr>
              <a:t>関西の大学は、</a:t>
            </a:r>
            <a:r>
              <a:rPr kumimoji="1" lang="ja-JP" altLang="en-US" sz="1350" b="1" u="sng" dirty="0">
                <a:latin typeface="UD デジタル 教科書体 NK-R" panose="02020400000000000000" pitchFamily="18" charset="-128"/>
                <a:ea typeface="UD デジタル 教科書体 NK-R" panose="02020400000000000000" pitchFamily="18" charset="-128"/>
              </a:rPr>
              <a:t>キャッシュが多く危機意識が低い</a:t>
            </a:r>
            <a:r>
              <a:rPr kumimoji="1" lang="ja-JP" altLang="en-US" sz="1350" dirty="0">
                <a:latin typeface="UD デジタル 教科書体 NK-R" panose="02020400000000000000" pitchFamily="18" charset="-128"/>
                <a:ea typeface="UD デジタル 教科書体 NK-R" panose="02020400000000000000" pitchFamily="18" charset="-128"/>
              </a:rPr>
              <a:t>こと、資産運用に重きを置いて</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lang="ja-JP" altLang="en-US" sz="1350" dirty="0">
                <a:latin typeface="UD デジタル 教科書体 NK-R" panose="02020400000000000000" pitchFamily="18" charset="-128"/>
                <a:ea typeface="UD デジタル 教科書体 NK-R" panose="02020400000000000000" pitchFamily="18" charset="-128"/>
              </a:rPr>
              <a:t>　　</a:t>
            </a:r>
            <a:r>
              <a:rPr kumimoji="1" lang="ja-JP" altLang="en-US" sz="1350" dirty="0">
                <a:latin typeface="UD デジタル 教科書体 NK-R" panose="02020400000000000000" pitchFamily="18" charset="-128"/>
                <a:ea typeface="UD デジタル 教科書体 NK-R" panose="02020400000000000000" pitchFamily="18" charset="-128"/>
              </a:rPr>
              <a:t>いる方が少ないことから、ファンドへのニーズは低い。少子化による市場の縮小や</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lang="ja-JP" altLang="en-US" sz="1350" dirty="0">
                <a:latin typeface="UD デジタル 教科書体 NK-R" panose="02020400000000000000" pitchFamily="18" charset="-128"/>
                <a:ea typeface="UD デジタル 教科書体 NK-R" panose="02020400000000000000" pitchFamily="18" charset="-128"/>
              </a:rPr>
              <a:t>　　</a:t>
            </a:r>
            <a:r>
              <a:rPr kumimoji="1" lang="ja-JP" altLang="en-US" sz="1350" dirty="0">
                <a:latin typeface="UD デジタル 教科書体 NK-R" panose="02020400000000000000" pitchFamily="18" charset="-128"/>
                <a:ea typeface="UD デジタル 教科書体 NK-R" panose="02020400000000000000" pitchFamily="18" charset="-128"/>
              </a:rPr>
              <a:t>インフレ等の状況も踏まえ、</a:t>
            </a:r>
            <a:r>
              <a:rPr kumimoji="1" lang="ja-JP" altLang="en-US" sz="1350" b="1" u="sng" dirty="0">
                <a:latin typeface="UD デジタル 教科書体 NK-R" panose="02020400000000000000" pitchFamily="18" charset="-128"/>
                <a:ea typeface="UD デジタル 教科書体 NK-R" panose="02020400000000000000" pitchFamily="18" charset="-128"/>
              </a:rPr>
              <a:t>私立、国公立大学などの垣根を越えて、資産運用の</a:t>
            </a:r>
            <a:endParaRPr kumimoji="1" lang="en-US" altLang="ja-JP" sz="1350" b="1" u="sng" dirty="0">
              <a:latin typeface="UD デジタル 教科書体 NK-R" panose="02020400000000000000" pitchFamily="18" charset="-128"/>
              <a:ea typeface="UD デジタル 教科書体 NK-R" panose="02020400000000000000" pitchFamily="18" charset="-128"/>
            </a:endParaRPr>
          </a:p>
          <a:p>
            <a:r>
              <a:rPr lang="ja-JP" altLang="en-US" sz="1350" dirty="0">
                <a:latin typeface="UD デジタル 教科書体 NK-R" panose="02020400000000000000" pitchFamily="18" charset="-128"/>
                <a:ea typeface="UD デジタル 教科書体 NK-R" panose="02020400000000000000" pitchFamily="18" charset="-128"/>
              </a:rPr>
              <a:t>　　</a:t>
            </a:r>
            <a:r>
              <a:rPr kumimoji="1" lang="ja-JP" altLang="en-US" sz="1350" b="1" u="sng" dirty="0">
                <a:latin typeface="UD デジタル 教科書体 NK-R" panose="02020400000000000000" pitchFamily="18" charset="-128"/>
                <a:ea typeface="UD デジタル 教科書体 NK-R" panose="02020400000000000000" pitchFamily="18" charset="-128"/>
              </a:rPr>
              <a:t>分野で連携をすることが重要</a:t>
            </a:r>
            <a:r>
              <a:rPr kumimoji="1" lang="ja-JP" altLang="en-US" sz="1350" dirty="0">
                <a:latin typeface="UD デジタル 教科書体 NK-R" panose="02020400000000000000" pitchFamily="18" charset="-128"/>
                <a:ea typeface="UD デジタル 教科書体 NK-R" panose="02020400000000000000" pitchFamily="18" charset="-128"/>
              </a:rPr>
              <a:t>。</a:t>
            </a:r>
            <a:endParaRPr kumimoji="1" lang="en-US" altLang="ja-JP" sz="1350" dirty="0">
              <a:latin typeface="UD デジタル 教科書体 NK-R" panose="02020400000000000000" pitchFamily="18" charset="-128"/>
              <a:ea typeface="UD デジタル 教科書体 NK-R" panose="02020400000000000000" pitchFamily="18" charset="-128"/>
            </a:endParaRPr>
          </a:p>
          <a:p>
            <a:r>
              <a:rPr lang="ja-JP" altLang="en-US" sz="1350" dirty="0">
                <a:latin typeface="UD デジタル 教科書体 NK-R" panose="02020400000000000000" pitchFamily="18" charset="-128"/>
                <a:ea typeface="UD デジタル 教科書体 NK-R" panose="02020400000000000000" pitchFamily="18" charset="-128"/>
              </a:rPr>
              <a:t>　　</a:t>
            </a:r>
            <a:endParaRPr kumimoji="1" lang="ja-JP" altLang="en-US" sz="1350" dirty="0">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B0DB79B9-D4DD-40DE-B216-7F98FFF22D72}"/>
              </a:ext>
            </a:extLst>
          </p:cNvPr>
          <p:cNvSpPr txBox="1"/>
          <p:nvPr/>
        </p:nvSpPr>
        <p:spPr>
          <a:xfrm>
            <a:off x="0" y="1"/>
            <a:ext cx="12191998" cy="461665"/>
          </a:xfrm>
          <a:prstGeom prst="rect">
            <a:avLst/>
          </a:prstGeom>
          <a:solidFill>
            <a:schemeClr val="accent1">
              <a:lumMod val="50000"/>
            </a:schemeClr>
          </a:solidFill>
        </p:spPr>
        <p:txBody>
          <a:bodyPr wrap="square" rtlCol="0">
            <a:spAutoFit/>
          </a:bodyPr>
          <a:lstStyle/>
          <a:p>
            <a:pPr algn="ctr">
              <a:spcBef>
                <a:spcPts val="600"/>
              </a:spcBef>
              <a:spcAft>
                <a:spcPts val="600"/>
              </a:spcAft>
            </a:pPr>
            <a:r>
              <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rPr>
              <a:t>9.</a:t>
            </a:r>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 金融関係者からの主な意見（概要）</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a:extLst>
              <a:ext uri="{FF2B5EF4-FFF2-40B4-BE49-F238E27FC236}">
                <a16:creationId xmlns:a16="http://schemas.microsoft.com/office/drawing/2014/main" id="{ECF64930-229C-4817-9D34-B02FBF22632C}"/>
              </a:ext>
            </a:extLst>
          </p:cNvPr>
          <p:cNvSpPr>
            <a:spLocks noGrp="1"/>
          </p:cNvSpPr>
          <p:nvPr>
            <p:ph type="sldNum" sz="quarter" idx="12"/>
          </p:nvPr>
        </p:nvSpPr>
        <p:spPr>
          <a:xfrm>
            <a:off x="9366152" y="6518931"/>
            <a:ext cx="2743200" cy="365125"/>
          </a:xfrm>
        </p:spPr>
        <p:txBody>
          <a:bodyPr/>
          <a:lstStyle/>
          <a:p>
            <a:fld id="{4CFCB8D1-E384-4ABF-9F79-4EB3205F8B48}" type="slidenum">
              <a:rPr kumimoji="1" lang="ja-JP" altLang="en-US" smtClean="0"/>
              <a:t>22</a:t>
            </a:fld>
            <a:endParaRPr kumimoji="1" lang="ja-JP" altLang="en-US"/>
          </a:p>
        </p:txBody>
      </p:sp>
    </p:spTree>
    <p:extLst>
      <p:ext uri="{BB962C8B-B14F-4D97-AF65-F5344CB8AC3E}">
        <p14:creationId xmlns:p14="http://schemas.microsoft.com/office/powerpoint/2010/main" val="66745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E1C56BD-36F1-4580-8EF7-467EDEABB49E}"/>
              </a:ext>
            </a:extLst>
          </p:cNvPr>
          <p:cNvSpPr>
            <a:spLocks noGrp="1"/>
          </p:cNvSpPr>
          <p:nvPr>
            <p:ph type="sldNum" sz="quarter" idx="12"/>
          </p:nvPr>
        </p:nvSpPr>
        <p:spPr>
          <a:xfrm>
            <a:off x="9219006" y="6406430"/>
            <a:ext cx="2743200" cy="365125"/>
          </a:xfrm>
        </p:spPr>
        <p:txBody>
          <a:bodyPr/>
          <a:lstStyle/>
          <a:p>
            <a:fld id="{4CFCB8D1-E384-4ABF-9F79-4EB3205F8B48}" type="slidenum">
              <a:rPr kumimoji="1" lang="ja-JP" altLang="en-US" smtClean="0"/>
              <a:t>3</a:t>
            </a:fld>
            <a:endParaRPr kumimoji="1" lang="ja-JP" altLang="en-US" dirty="0"/>
          </a:p>
        </p:txBody>
      </p:sp>
      <p:sp>
        <p:nvSpPr>
          <p:cNvPr id="5" name="テキスト ボックス 4">
            <a:extLst>
              <a:ext uri="{FF2B5EF4-FFF2-40B4-BE49-F238E27FC236}">
                <a16:creationId xmlns:a16="http://schemas.microsoft.com/office/drawing/2014/main" id="{2B0BBFC8-CAE1-4E15-AFD9-562330D5A167}"/>
              </a:ext>
            </a:extLst>
          </p:cNvPr>
          <p:cNvSpPr txBox="1"/>
          <p:nvPr/>
        </p:nvSpPr>
        <p:spPr>
          <a:xfrm>
            <a:off x="0" y="0"/>
            <a:ext cx="12192000" cy="461665"/>
          </a:xfrm>
          <a:prstGeom prst="rect">
            <a:avLst/>
          </a:prstGeom>
          <a:solidFill>
            <a:schemeClr val="accent1">
              <a:lumMod val="50000"/>
            </a:schemeClr>
          </a:solidFill>
        </p:spPr>
        <p:txBody>
          <a:bodyPr wrap="square" rtlCol="0">
            <a:spAutoFit/>
          </a:bodyPr>
          <a:lstStyle/>
          <a:p>
            <a:pPr algn="ctr">
              <a:spcBef>
                <a:spcPts val="601"/>
              </a:spcBef>
              <a:spcAft>
                <a:spcPts val="601"/>
              </a:spcAft>
            </a:pPr>
            <a:r>
              <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rPr>
              <a:t>1. </a:t>
            </a:r>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進捗点検のまとめ</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22BC03EB-ACF4-4408-940B-462C7001DD37}"/>
              </a:ext>
            </a:extLst>
          </p:cNvPr>
          <p:cNvSpPr txBox="1"/>
          <p:nvPr/>
        </p:nvSpPr>
        <p:spPr>
          <a:xfrm>
            <a:off x="53387" y="1450331"/>
            <a:ext cx="2709396" cy="400110"/>
          </a:xfrm>
          <a:prstGeom prst="rect">
            <a:avLst/>
          </a:prstGeom>
          <a:noFill/>
        </p:spPr>
        <p:txBody>
          <a:bodyPr wrap="none" rtlCol="0">
            <a:spAutoFit/>
          </a:bodyPr>
          <a:lstStyle/>
          <a:p>
            <a:r>
              <a:rPr kumimoji="1" lang="en-US" altLang="ja-JP" sz="2000" b="1" dirty="0">
                <a:latin typeface="UD デジタル 教科書体 NK-R" panose="02020400000000000000" pitchFamily="18" charset="-128"/>
                <a:ea typeface="UD デジタル 教科書体 NK-R" panose="02020400000000000000" pitchFamily="18" charset="-128"/>
              </a:rPr>
              <a:t>Ⅰ</a:t>
            </a:r>
            <a:r>
              <a:rPr kumimoji="1" lang="ja-JP" altLang="en-US" sz="2000" b="1" dirty="0">
                <a:latin typeface="UD デジタル 教科書体 NK-R" panose="02020400000000000000" pitchFamily="18" charset="-128"/>
                <a:ea typeface="UD デジタル 教科書体 NK-R" panose="02020400000000000000" pitchFamily="18" charset="-128"/>
              </a:rPr>
              <a:t>　進捗している取組み</a:t>
            </a:r>
            <a:endParaRPr kumimoji="1"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EE7F41F2-BD2B-4632-9A35-A8069AA10F70}"/>
              </a:ext>
            </a:extLst>
          </p:cNvPr>
          <p:cNvSpPr txBox="1"/>
          <p:nvPr/>
        </p:nvSpPr>
        <p:spPr>
          <a:xfrm>
            <a:off x="6121019" y="1445519"/>
            <a:ext cx="3284070" cy="400110"/>
          </a:xfrm>
          <a:prstGeom prst="rect">
            <a:avLst/>
          </a:prstGeom>
          <a:noFill/>
        </p:spPr>
        <p:txBody>
          <a:bodyPr wrap="square" rtlCol="0">
            <a:spAutoFit/>
          </a:bodyPr>
          <a:lstStyle/>
          <a:p>
            <a:r>
              <a:rPr kumimoji="1" lang="en-US" altLang="ja-JP" sz="2000" b="1" dirty="0">
                <a:latin typeface="UD デジタル 教科書体 NK-R" panose="02020400000000000000" pitchFamily="18" charset="-128"/>
                <a:ea typeface="UD デジタル 教科書体 NK-R" panose="02020400000000000000" pitchFamily="18" charset="-128"/>
              </a:rPr>
              <a:t>Ⅱ</a:t>
            </a:r>
            <a:r>
              <a:rPr kumimoji="1" lang="ja-JP" altLang="en-US" sz="2000" b="1" dirty="0">
                <a:latin typeface="UD デジタル 教科書体 NK-R" panose="02020400000000000000" pitchFamily="18" charset="-128"/>
                <a:ea typeface="UD デジタル 教科書体 NK-R" panose="02020400000000000000" pitchFamily="18" charset="-128"/>
              </a:rPr>
              <a:t>　やや進捗している取組み</a:t>
            </a:r>
            <a:endParaRPr kumimoji="1"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98" name="テキスト ボックス 97">
            <a:extLst>
              <a:ext uri="{FF2B5EF4-FFF2-40B4-BE49-F238E27FC236}">
                <a16:creationId xmlns:a16="http://schemas.microsoft.com/office/drawing/2014/main" id="{19E1A899-6457-4983-AB01-F4B61C0E8343}"/>
              </a:ext>
            </a:extLst>
          </p:cNvPr>
          <p:cNvSpPr txBox="1"/>
          <p:nvPr/>
        </p:nvSpPr>
        <p:spPr>
          <a:xfrm>
            <a:off x="9901567" y="3973486"/>
            <a:ext cx="3235201" cy="461665"/>
          </a:xfrm>
          <a:prstGeom prst="rect">
            <a:avLst/>
          </a:prstGeom>
          <a:noFill/>
        </p:spPr>
        <p:txBody>
          <a:bodyPr wrap="square" rtlCol="0">
            <a:spAutoFit/>
          </a:bodyPr>
          <a:lstStyle/>
          <a:p>
            <a:br>
              <a:rPr lang="en-US" altLang="ja-JP" sz="1200" dirty="0">
                <a:latin typeface="UD デジタル 教科書体 NK-R" panose="02020400000000000000" pitchFamily="18" charset="-128"/>
                <a:ea typeface="UD デジタル 教科書体 NK-R" panose="02020400000000000000" pitchFamily="18" charset="-128"/>
              </a:rPr>
            </a:b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a:extLst>
              <a:ext uri="{FF2B5EF4-FFF2-40B4-BE49-F238E27FC236}">
                <a16:creationId xmlns:a16="http://schemas.microsoft.com/office/drawing/2014/main" id="{D8B7AB1E-372E-4F49-9E5D-25B75A7A3BAB}"/>
              </a:ext>
            </a:extLst>
          </p:cNvPr>
          <p:cNvSpPr/>
          <p:nvPr/>
        </p:nvSpPr>
        <p:spPr>
          <a:xfrm>
            <a:off x="36327" y="519647"/>
            <a:ext cx="12119346" cy="781556"/>
          </a:xfrm>
          <a:prstGeom prst="rect">
            <a:avLst/>
          </a:prstGeom>
          <a:solidFill>
            <a:schemeClr val="bg1">
              <a:lumMod val="95000"/>
            </a:schemeClr>
          </a:solidFill>
          <a:ln w="5715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lnSpc>
                <a:spcPts val="1500"/>
              </a:lnSpc>
              <a:buFont typeface="Wingdings" panose="05000000000000000000" pitchFamily="2" charset="2"/>
              <a:buChar char="u"/>
            </a:pPr>
            <a:r>
              <a:rPr lang="en-US" altLang="ja-JP" sz="1500" dirty="0">
                <a:latin typeface="UD デジタル 教科書体 NK-R" panose="02020400000000000000" pitchFamily="18" charset="-128"/>
                <a:ea typeface="UD デジタル 教科書体 NK-R" panose="02020400000000000000" pitchFamily="18" charset="-128"/>
              </a:rPr>
              <a:t>2022</a:t>
            </a:r>
            <a:r>
              <a:rPr lang="ja-JP" altLang="en-US" sz="1500" dirty="0">
                <a:latin typeface="UD デジタル 教科書体 NK-R" panose="02020400000000000000" pitchFamily="18" charset="-128"/>
                <a:ea typeface="UD デジタル 教科書体 NK-R" panose="02020400000000000000" pitchFamily="18" charset="-128"/>
              </a:rPr>
              <a:t>年３月に「国際金融都市</a:t>
            </a:r>
            <a:r>
              <a:rPr lang="en-US" altLang="ja-JP" sz="1500" dirty="0">
                <a:latin typeface="UD デジタル 教科書体 NK-R" panose="02020400000000000000" pitchFamily="18" charset="-128"/>
                <a:ea typeface="UD デジタル 教科書体 NK-R" panose="02020400000000000000" pitchFamily="18" charset="-128"/>
              </a:rPr>
              <a:t>OSAKA</a:t>
            </a:r>
            <a:r>
              <a:rPr lang="ja-JP" altLang="en-US" sz="1500" dirty="0">
                <a:latin typeface="UD デジタル 教科書体 NK-R" panose="02020400000000000000" pitchFamily="18" charset="-128"/>
                <a:ea typeface="UD デジタル 教科書体 NK-R" panose="02020400000000000000" pitchFamily="18" charset="-128"/>
              </a:rPr>
              <a:t>戦略」を策定。行政、経済界、民間企業、大学等がアクションプランに掲げた取組みを推進している。</a:t>
            </a:r>
            <a:endParaRPr lang="en-US" altLang="ja-JP" sz="1500" dirty="0">
              <a:latin typeface="UD デジタル 教科書体 NK-R" panose="02020400000000000000" pitchFamily="18" charset="-128"/>
              <a:ea typeface="UD デジタル 教科書体 NK-R" panose="02020400000000000000" pitchFamily="18" charset="-128"/>
            </a:endParaRPr>
          </a:p>
          <a:p>
            <a:pPr marL="285750" indent="-285750">
              <a:lnSpc>
                <a:spcPts val="1500"/>
              </a:lnSpc>
              <a:buFont typeface="Wingdings" panose="05000000000000000000" pitchFamily="2" charset="2"/>
              <a:buChar char="u"/>
            </a:pPr>
            <a:r>
              <a:rPr lang="ja-JP" altLang="en-US" sz="1500" dirty="0">
                <a:latin typeface="UD デジタル 教科書体 NK-R" panose="02020400000000000000" pitchFamily="18" charset="-128"/>
                <a:ea typeface="UD デジタル 教科書体 NK-R" panose="02020400000000000000" pitchFamily="18" charset="-128"/>
              </a:rPr>
              <a:t>金融系外国企業等の誘致や、金融・資産運用特区の認定、堂島取引所での米指数先物取引の開始など、</a:t>
            </a:r>
            <a:r>
              <a:rPr kumimoji="1" lang="ja-JP" altLang="en-US" sz="1500" dirty="0">
                <a:latin typeface="UD デジタル 教科書体 NK-R" panose="02020400000000000000" pitchFamily="18" charset="-128"/>
                <a:ea typeface="UD デジタル 教科書体 NK-R" panose="02020400000000000000" pitchFamily="18" charset="-128"/>
              </a:rPr>
              <a:t>国際金融都市の</a:t>
            </a:r>
            <a:r>
              <a:rPr kumimoji="1" lang="ja-JP" altLang="en-US" sz="1500" spc="-150" dirty="0">
                <a:latin typeface="UD デジタル 教科書体 NK-R" panose="02020400000000000000" pitchFamily="18" charset="-128"/>
                <a:ea typeface="UD デジタル 教科書体 NK-R" panose="02020400000000000000" pitchFamily="18" charset="-128"/>
              </a:rPr>
              <a:t>土台づくり</a:t>
            </a:r>
            <a:r>
              <a:rPr kumimoji="1" lang="ja-JP" altLang="en-US" sz="1500" dirty="0">
                <a:latin typeface="UD デジタル 教科書体 NK-R" panose="02020400000000000000" pitchFamily="18" charset="-128"/>
                <a:ea typeface="UD デジタル 教科書体 NK-R" panose="02020400000000000000" pitchFamily="18" charset="-128"/>
              </a:rPr>
              <a:t>は着実に進んでいる</a:t>
            </a:r>
            <a:r>
              <a:rPr lang="ja-JP" altLang="en-US" sz="1500" dirty="0">
                <a:latin typeface="UD デジタル 教科書体 NK-R" panose="02020400000000000000" pitchFamily="18" charset="-128"/>
                <a:ea typeface="UD デジタル 教科書体 NK-R" panose="02020400000000000000" pitchFamily="18" charset="-128"/>
              </a:rPr>
              <a:t>。一方、官民が連携した金融面からの産業育成や</a:t>
            </a:r>
            <a:r>
              <a:rPr kumimoji="1" lang="ja-JP" altLang="en-US" sz="1500" dirty="0">
                <a:latin typeface="UD デジタル 教科書体 NK-R" panose="02020400000000000000" pitchFamily="18" charset="-128"/>
                <a:ea typeface="UD デジタル 教科書体 NK-R" panose="02020400000000000000" pitchFamily="18" charset="-128"/>
              </a:rPr>
              <a:t>、金融リテラシー向上に繋がる取組み、高度人材の育成等さら</a:t>
            </a:r>
            <a:r>
              <a:rPr lang="ja-JP" altLang="en-US" sz="1500" dirty="0">
                <a:latin typeface="UD デジタル 教科書体 NK-R" panose="02020400000000000000" pitchFamily="18" charset="-128"/>
                <a:ea typeface="UD デジタル 教科書体 NK-R" panose="02020400000000000000" pitchFamily="18" charset="-128"/>
              </a:rPr>
              <a:t>なる進捗が必要な取組みもある。</a:t>
            </a:r>
            <a:endParaRPr kumimoji="1" lang="en-US" altLang="ja-JP" sz="1500" dirty="0">
              <a:latin typeface="UD デジタル 教科書体 NK-R" panose="02020400000000000000" pitchFamily="18" charset="-128"/>
              <a:ea typeface="UD デジタル 教科書体 NK-R" panose="02020400000000000000" pitchFamily="18" charset="-128"/>
            </a:endParaRPr>
          </a:p>
        </p:txBody>
      </p:sp>
      <p:sp>
        <p:nvSpPr>
          <p:cNvPr id="99" name="テキスト ボックス 98">
            <a:extLst>
              <a:ext uri="{FF2B5EF4-FFF2-40B4-BE49-F238E27FC236}">
                <a16:creationId xmlns:a16="http://schemas.microsoft.com/office/drawing/2014/main" id="{44B99676-07BA-48AE-B041-813191951F6E}"/>
              </a:ext>
            </a:extLst>
          </p:cNvPr>
          <p:cNvSpPr txBox="1"/>
          <p:nvPr/>
        </p:nvSpPr>
        <p:spPr>
          <a:xfrm>
            <a:off x="6128818" y="2095481"/>
            <a:ext cx="5760697" cy="46601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dirty="0">
                <a:solidFill>
                  <a:prstClr val="black"/>
                </a:solidFill>
                <a:latin typeface="UD デジタル 教科書体 NK-R" panose="02020400000000000000" pitchFamily="18" charset="-128"/>
                <a:ea typeface="UD デジタル 教科書体 NK-R" panose="02020400000000000000" pitchFamily="18" charset="-128"/>
              </a:rPr>
              <a:t>A</a:t>
            </a:r>
            <a:r>
              <a:rPr lang="ja-JP" altLang="en-US" sz="1400" b="1" u="sng" dirty="0">
                <a:solidFill>
                  <a:prstClr val="black"/>
                </a:solidFill>
                <a:latin typeface="UD デジタル 教科書体 NK-R" panose="02020400000000000000" pitchFamily="18" charset="-128"/>
                <a:ea typeface="UD デジタル 教科書体 NK-R" panose="02020400000000000000" pitchFamily="18" charset="-128"/>
              </a:rPr>
              <a:t>レジリエンス向上の観点による拠点機能の強化</a:t>
            </a:r>
            <a:br>
              <a:rPr kumimoji="1"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各金融機関において、大阪・関西への</a:t>
            </a:r>
            <a:r>
              <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BCP</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・デュアルオペレーション拠点設置が一定</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進んでいるが、大阪・関西での人材確保が困難となって</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いる。</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今後、さらなる拠点設置</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促進と拠点における体制づくりの進展に向けた取組が必要。</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サステナブルファイナンス先進都市に向けた取組み</a:t>
            </a:r>
            <a:endParaRPr kumimoji="1" lang="en-US" altLang="ja-JP" sz="12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府市によるグリーンボンド発行や、金融機関各社によるサステナビリティ・リンク・ローン</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などの商品提供は一定行われているが、個人や資金需要側のニーズが充分に喚起</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されていない。</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altLang="ja-JP" sz="800" dirty="0">
                <a:latin typeface="UD デジタル 教科書体 NK-R" panose="02020400000000000000" pitchFamily="18" charset="-128"/>
                <a:ea typeface="UD デジタル 教科書体 NK-R" panose="02020400000000000000" pitchFamily="18" charset="-128"/>
              </a:rPr>
            </a:br>
            <a:r>
              <a:rPr lang="en-US" altLang="ja-JP" sz="1400" b="1" dirty="0">
                <a:solidFill>
                  <a:prstClr val="black"/>
                </a:solidFill>
                <a:latin typeface="UD デジタル 教科書体 NK-R" panose="02020400000000000000" pitchFamily="18" charset="-128"/>
                <a:ea typeface="UD デジタル 教科書体 NK-R" panose="02020400000000000000" pitchFamily="18" charset="-128"/>
              </a:rPr>
              <a:t>C</a:t>
            </a:r>
            <a:r>
              <a:rPr kumimoji="1" lang="ja-JP" altLang="en-US"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金融サービスに関する規制の見直しに向けた働きかけ</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「金融・資産運用特区」の対象地域に認定され、グローバルスタンダードに合わせた</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規制緩和等の提案項目（</a:t>
            </a:r>
            <a:r>
              <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23</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項目）の</a:t>
            </a:r>
            <a:r>
              <a:rPr kumimoji="1" lang="ja-JP" altLang="en-US" sz="1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うち</a:t>
            </a:r>
            <a:r>
              <a:rPr kumimoji="1" lang="en-US" altLang="ja-JP" sz="1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13</a:t>
            </a:r>
            <a:r>
              <a:rPr kumimoji="1" lang="ja-JP" altLang="en-US" sz="1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項目が認められた。一方、大阪独自の</a:t>
            </a:r>
            <a:endParaRPr kumimoji="1" lang="en-US" altLang="ja-JP" sz="1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提案が認められず、都市の個性が発揮できていない。</a:t>
            </a:r>
            <a:endParaRPr kumimoji="1" lang="en-US" altLang="ja-JP" sz="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a:p>
            <a:endParaRPr lang="en-US" altLang="ja-JP" sz="800" dirty="0">
              <a:latin typeface="UD デジタル 教科書体 NK-R" panose="02020400000000000000" pitchFamily="18" charset="-128"/>
              <a:ea typeface="UD デジタル 教科書体 NK-R" panose="02020400000000000000" pitchFamily="18" charset="-128"/>
            </a:endParaRPr>
          </a:p>
          <a:p>
            <a:r>
              <a:rPr lang="en-US" altLang="ja-JP" sz="1400" b="1" dirty="0">
                <a:latin typeface="UD デジタル 教科書体 NK-R" panose="02020400000000000000" pitchFamily="18" charset="-128"/>
                <a:ea typeface="UD デジタル 教科書体 NK-R" panose="02020400000000000000" pitchFamily="18" charset="-128"/>
              </a:rPr>
              <a:t>D</a:t>
            </a:r>
            <a:r>
              <a:rPr lang="ja-JP" altLang="en-US" sz="1400" b="1" u="sng" dirty="0">
                <a:latin typeface="UD デジタル 教科書体 NK-R" panose="02020400000000000000" pitchFamily="18" charset="-128"/>
                <a:ea typeface="UD デジタル 教科書体 NK-R" panose="02020400000000000000" pitchFamily="18" charset="-128"/>
              </a:rPr>
              <a:t>金融分野における高度人材の育成</a:t>
            </a:r>
            <a:br>
              <a:rPr lang="en-US" altLang="ja-JP" sz="1400" b="1" u="sng" dirty="0">
                <a:latin typeface="UD デジタル 教科書体 NK-R" panose="02020400000000000000" pitchFamily="18" charset="-128"/>
                <a:ea typeface="UD デジタル 教科書体 NK-R" panose="02020400000000000000" pitchFamily="18" charset="-128"/>
              </a:rPr>
            </a:br>
            <a:r>
              <a:rPr kumimoji="1" lang="ja-JP" altLang="en-US" sz="1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大学における金融・経済教育講座が増加しているが、学生側の教育ニーズと企業側が</a:t>
            </a:r>
            <a:endParaRPr kumimoji="1" lang="en-US" altLang="ja-JP" sz="1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a:p>
            <a:r>
              <a:rPr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求める人材ニーズとのミスマッチが起きていないか把握できていない。</a:t>
            </a:r>
            <a:endParaRPr lang="en-US" altLang="ja-JP" sz="1400" b="1" u="sng" dirty="0">
              <a:latin typeface="UD デジタル 教科書体 NK-R" panose="02020400000000000000" pitchFamily="18" charset="-128"/>
              <a:ea typeface="UD デジタル 教科書体 NK-R" panose="02020400000000000000" pitchFamily="18" charset="-128"/>
            </a:endParaRPr>
          </a:p>
          <a:p>
            <a:pPr>
              <a:lnSpc>
                <a:spcPts val="1500"/>
              </a:lnSpc>
            </a:pPr>
            <a:endParaRPr lang="en-US" altLang="ja-JP" sz="1400" b="1" dirty="0">
              <a:latin typeface="UD デジタル 教科書体 NK-R" panose="02020400000000000000" pitchFamily="18" charset="-128"/>
              <a:ea typeface="UD デジタル 教科書体 NK-R" panose="02020400000000000000" pitchFamily="18" charset="-128"/>
            </a:endParaRPr>
          </a:p>
          <a:p>
            <a:pPr>
              <a:lnSpc>
                <a:spcPts val="1500"/>
              </a:lnSpc>
            </a:pPr>
            <a:r>
              <a:rPr lang="en-US" altLang="ja-JP" sz="1400" b="1" dirty="0">
                <a:latin typeface="UD デジタル 教科書体 NK-R" panose="02020400000000000000" pitchFamily="18" charset="-128"/>
                <a:ea typeface="UD デジタル 教科書体 NK-R" panose="02020400000000000000" pitchFamily="18" charset="-128"/>
              </a:rPr>
              <a:t>E</a:t>
            </a:r>
            <a:r>
              <a:rPr lang="ja-JP" altLang="en-US" sz="1400" b="1" u="sng" dirty="0">
                <a:latin typeface="UD デジタル 教科書体 NK-R" panose="02020400000000000000" pitchFamily="18" charset="-128"/>
                <a:ea typeface="UD デジタル 教科書体 NK-R" panose="02020400000000000000" pitchFamily="18" charset="-128"/>
              </a:rPr>
              <a:t>外国人にとっても魅力的な生活環境の整備</a:t>
            </a:r>
            <a:endParaRPr lang="en-US" altLang="ja-JP" sz="1200" dirty="0">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1200" dirty="0">
                <a:latin typeface="UD デジタル 教科書体 NK-R" panose="02020400000000000000" pitchFamily="18" charset="-128"/>
                <a:ea typeface="UD デジタル 教科書体 NK-R" panose="02020400000000000000" pitchFamily="18" charset="-128"/>
              </a:rPr>
              <a:t>　　将来的に、インターナショナルスクールのニーズが高まることが予想されるが、学校設置</a:t>
            </a:r>
            <a:endParaRPr lang="en-US" altLang="ja-JP" sz="1200" dirty="0">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1200" dirty="0">
                <a:latin typeface="UD デジタル 教科書体 NK-R" panose="02020400000000000000" pitchFamily="18" charset="-128"/>
                <a:ea typeface="UD デジタル 教科書体 NK-R" panose="02020400000000000000" pitchFamily="18" charset="-128"/>
              </a:rPr>
              <a:t>　　に係る許認可などに課題があり、円滑な手続きの協力など、環境整備をさらに進めて</a:t>
            </a:r>
            <a:endParaRPr lang="en-US" altLang="ja-JP" sz="1200" dirty="0">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1200" dirty="0">
                <a:latin typeface="UD デジタル 教科書体 NK-R" panose="02020400000000000000" pitchFamily="18" charset="-128"/>
                <a:ea typeface="UD デジタル 教科書体 NK-R" panose="02020400000000000000" pitchFamily="18" charset="-128"/>
              </a:rPr>
              <a:t>　　行くことが必要。</a:t>
            </a:r>
            <a:br>
              <a:rPr kumimoji="1" lang="en-US" altLang="ja-JP" sz="12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br>
            <a:endParaRPr lang="en-US" altLang="ja-JP" sz="1200" b="1" dirty="0">
              <a:latin typeface="UD デジタル 教科書体 NK-R" panose="02020400000000000000" pitchFamily="18" charset="-128"/>
              <a:ea typeface="UD デジタル 教科書体 NK-R" panose="02020400000000000000" pitchFamily="18" charset="-128"/>
            </a:endParaRPr>
          </a:p>
        </p:txBody>
      </p:sp>
      <p:cxnSp>
        <p:nvCxnSpPr>
          <p:cNvPr id="48" name="直線コネクタ 47">
            <a:extLst>
              <a:ext uri="{FF2B5EF4-FFF2-40B4-BE49-F238E27FC236}">
                <a16:creationId xmlns:a16="http://schemas.microsoft.com/office/drawing/2014/main" id="{E798010C-901D-4A39-A697-264211EE2087}"/>
              </a:ext>
            </a:extLst>
          </p:cNvPr>
          <p:cNvCxnSpPr/>
          <p:nvPr/>
        </p:nvCxnSpPr>
        <p:spPr>
          <a:xfrm>
            <a:off x="6096000" y="1424648"/>
            <a:ext cx="0" cy="5585753"/>
          </a:xfrm>
          <a:prstGeom prst="line">
            <a:avLst/>
          </a:prstGeom>
          <a:ln w="28575">
            <a:solidFill>
              <a:schemeClr val="accent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85" name="テキスト ボックス 84">
            <a:extLst>
              <a:ext uri="{FF2B5EF4-FFF2-40B4-BE49-F238E27FC236}">
                <a16:creationId xmlns:a16="http://schemas.microsoft.com/office/drawing/2014/main" id="{DA145483-CD02-4716-878B-1C055542ACA1}"/>
              </a:ext>
            </a:extLst>
          </p:cNvPr>
          <p:cNvSpPr txBox="1"/>
          <p:nvPr/>
        </p:nvSpPr>
        <p:spPr>
          <a:xfrm>
            <a:off x="68553" y="2077398"/>
            <a:ext cx="5760698" cy="4909036"/>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lang="en-US" altLang="ja-JP" sz="1400" b="1" dirty="0">
                <a:solidFill>
                  <a:prstClr val="black"/>
                </a:solidFill>
                <a:latin typeface="UD デジタル 教科書体 NK-R" panose="02020400000000000000" pitchFamily="18" charset="-128"/>
                <a:ea typeface="UD デジタル 教科書体 NK-R" panose="02020400000000000000" pitchFamily="18" charset="-128"/>
              </a:rPr>
              <a:t>A</a:t>
            </a:r>
            <a:r>
              <a:rPr lang="ja-JP" altLang="en-US" sz="1400" b="1" u="sng" dirty="0">
                <a:solidFill>
                  <a:prstClr val="black"/>
                </a:solidFill>
                <a:latin typeface="UD デジタル 教科書体 NK-R" panose="02020400000000000000" pitchFamily="18" charset="-128"/>
                <a:ea typeface="UD デジタル 教科書体 NK-R" panose="02020400000000000000" pitchFamily="18" charset="-128"/>
              </a:rPr>
              <a:t>魅力的なまちづくりに向けた金融面からの推進</a:t>
            </a:r>
            <a:br>
              <a:rPr kumimoji="1"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社会実験・実装プロジェクト</a:t>
            </a:r>
            <a:r>
              <a:rPr kumimoji="1" lang="ja-JP" altLang="en-US" sz="1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の支援や国内外へのＰＲが行われているが、成長が見込め</a:t>
            </a:r>
            <a:br>
              <a:rPr kumimoji="1" lang="en-US" altLang="ja-JP" sz="1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るプロジェクトの絞り込み、リソースの集中など、支援の方法についての検討や、官民が</a:t>
            </a:r>
            <a:endParaRPr kumimoji="1" lang="en-US" altLang="ja-JP" sz="1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spcBef>
                <a:spcPts val="0"/>
              </a:spcBef>
              <a:spcAft>
                <a:spcPts val="0"/>
              </a:spcAft>
              <a:buClrTx/>
              <a:buSzTx/>
              <a:buFontTx/>
              <a:buNone/>
              <a:tabLst/>
              <a:defRPr/>
            </a:pPr>
            <a:r>
              <a:rPr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連携した金融面からの産業育成が必要。</a:t>
            </a:r>
            <a:endParaRPr kumimoji="1" lang="en-US" altLang="ja-JP" sz="1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spcBef>
                <a:spcPts val="0"/>
              </a:spcBef>
              <a:spcAft>
                <a:spcPts val="0"/>
              </a:spcAft>
              <a:buClrTx/>
              <a:buSzTx/>
              <a:buFontTx/>
              <a:buNone/>
              <a:tabLst/>
              <a:defRPr/>
            </a:pPr>
            <a:endParaRPr lang="en-US" altLang="ja-JP" sz="80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spcBef>
                <a:spcPts val="0"/>
              </a:spcBef>
              <a:spcAft>
                <a:spcPts val="0"/>
              </a:spcAft>
              <a:buClrTx/>
              <a:buSzTx/>
              <a:buFontTx/>
              <a:buNone/>
              <a:tabLst/>
              <a:defRPr/>
            </a:pPr>
            <a:r>
              <a:rPr lang="en-US" altLang="ja-JP" sz="1400" b="1" dirty="0">
                <a:latin typeface="UD デジタル 教科書体 NK-R" panose="02020400000000000000" pitchFamily="18" charset="-128"/>
                <a:ea typeface="UD デジタル 教科書体 NK-R" panose="02020400000000000000" pitchFamily="18" charset="-128"/>
              </a:rPr>
              <a:t>B</a:t>
            </a:r>
            <a:r>
              <a:rPr lang="ja-JP" altLang="en-US" sz="1400" b="1" u="sng" dirty="0">
                <a:latin typeface="UD デジタル 教科書体 NK-R" panose="02020400000000000000" pitchFamily="18" charset="-128"/>
                <a:ea typeface="UD デジタル 教科書体 NK-R" panose="02020400000000000000" pitchFamily="18" charset="-128"/>
              </a:rPr>
              <a:t>スタートアップおよび地域活性化のための多様な資金調達の促進</a:t>
            </a:r>
            <a:br>
              <a:rPr lang="en-US" altLang="ja-JP" sz="1400" b="1" u="sng" dirty="0">
                <a:latin typeface="UD デジタル 教科書体 NK-R" panose="02020400000000000000" pitchFamily="18" charset="-128"/>
                <a:ea typeface="UD デジタル 教科書体 NK-R" panose="02020400000000000000" pitchFamily="18" charset="-128"/>
              </a:rPr>
            </a:br>
            <a:r>
              <a:rPr lang="ja-JP" altLang="en-US" sz="1200" dirty="0">
                <a:latin typeface="UD デジタル 教科書体 NK-R" panose="02020400000000000000" pitchFamily="18" charset="-128"/>
                <a:ea typeface="UD デジタル 教科書体 NK-R" panose="02020400000000000000" pitchFamily="18" charset="-128"/>
              </a:rPr>
              <a:t>　　イベント等でのプロモーションなど</a:t>
            </a:r>
            <a:r>
              <a:rPr lang="en-US" altLang="ja-JP" sz="1200" dirty="0">
                <a:latin typeface="UD デジタル 教科書体 NK-R" panose="02020400000000000000" pitchFamily="18" charset="-128"/>
                <a:ea typeface="UD デジタル 教科書体 NK-R" panose="02020400000000000000" pitchFamily="18" charset="-128"/>
              </a:rPr>
              <a:t>VC</a:t>
            </a:r>
            <a:r>
              <a:rPr lang="ja-JP" altLang="en-US" sz="1200" dirty="0">
                <a:latin typeface="UD デジタル 教科書体 NK-R" panose="02020400000000000000" pitchFamily="18" charset="-128"/>
                <a:ea typeface="UD デジタル 教科書体 NK-R" panose="02020400000000000000" pitchFamily="18" charset="-128"/>
              </a:rPr>
              <a:t>とスタートアップ（</a:t>
            </a:r>
            <a:r>
              <a:rPr lang="en-US" altLang="ja-JP" sz="1200" dirty="0">
                <a:latin typeface="UD デジタル 教科書体 NK-R" panose="02020400000000000000" pitchFamily="18" charset="-128"/>
                <a:ea typeface="UD デジタル 教科書体 NK-R" panose="02020400000000000000" pitchFamily="18" charset="-128"/>
              </a:rPr>
              <a:t>SU</a:t>
            </a:r>
            <a:r>
              <a:rPr lang="ja-JP" altLang="en-US" sz="1200" dirty="0">
                <a:latin typeface="UD デジタル 教科書体 NK-R" panose="02020400000000000000" pitchFamily="18" charset="-128"/>
                <a:ea typeface="UD デジタル 教科書体 NK-R" panose="02020400000000000000" pitchFamily="18" charset="-128"/>
              </a:rPr>
              <a:t>）とのビジネス機会の創出、</a:t>
            </a:r>
            <a:endParaRPr lang="en-US" altLang="ja-JP" sz="120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spcBef>
                <a:spcPts val="0"/>
              </a:spcBef>
              <a:spcAft>
                <a:spcPts val="0"/>
              </a:spcAft>
              <a:buClrTx/>
              <a:buSzTx/>
              <a:buFontTx/>
              <a:buNone/>
              <a:tabLst/>
              <a:defRPr/>
            </a:pPr>
            <a:r>
              <a:rPr lang="ja-JP" altLang="en-US" sz="1200" dirty="0">
                <a:latin typeface="UD デジタル 教科書体 NK-R" panose="02020400000000000000" pitchFamily="18" charset="-128"/>
                <a:ea typeface="UD デジタル 教科書体 NK-R" panose="02020400000000000000" pitchFamily="18" charset="-128"/>
              </a:rPr>
              <a:t>　　国際金融ワンストップサポートセンター大阪の運営、補助金制度・地方税軽減制度など</a:t>
            </a:r>
            <a:endParaRPr lang="en-US" altLang="ja-JP" sz="120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spcBef>
                <a:spcPts val="0"/>
              </a:spcBef>
              <a:spcAft>
                <a:spcPts val="0"/>
              </a:spcAft>
              <a:buClrTx/>
              <a:buSzTx/>
              <a:buFontTx/>
              <a:buNone/>
              <a:tabLst/>
              <a:defRPr/>
            </a:pPr>
            <a:r>
              <a:rPr lang="ja-JP" altLang="en-US" sz="1200" dirty="0">
                <a:latin typeface="UD デジタル 教科書体 NK-R" panose="02020400000000000000" pitchFamily="18" charset="-128"/>
                <a:ea typeface="UD デジタル 教科書体 NK-R" panose="02020400000000000000" pitchFamily="18" charset="-128"/>
              </a:rPr>
              <a:t>　　のインセンティブにより、</a:t>
            </a:r>
            <a:r>
              <a:rPr lang="en-US" altLang="ja-JP" sz="1200" dirty="0">
                <a:latin typeface="UD デジタル 教科書体 NK-R" panose="02020400000000000000" pitchFamily="18" charset="-128"/>
                <a:ea typeface="UD デジタル 教科書体 NK-R" panose="02020400000000000000" pitchFamily="18" charset="-128"/>
              </a:rPr>
              <a:t>24</a:t>
            </a:r>
            <a:r>
              <a:rPr kumimoji="1" lang="ja-JP" altLang="en-US" sz="1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社</a:t>
            </a:r>
            <a:r>
              <a:rPr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（目標</a:t>
            </a:r>
            <a:r>
              <a:rPr kumimoji="1" lang="en-US" altLang="ja-JP" sz="1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:’25</a:t>
            </a:r>
            <a:r>
              <a:rPr kumimoji="1" lang="ja-JP" altLang="en-US" sz="1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年度まで</a:t>
            </a:r>
            <a:r>
              <a:rPr kumimoji="1" lang="en-US" altLang="ja-JP" sz="1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30</a:t>
            </a:r>
            <a:r>
              <a:rPr kumimoji="1" lang="ja-JP" altLang="en-US" sz="1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社）の進出が実現。海外からの</a:t>
            </a:r>
            <a:endParaRPr kumimoji="1" lang="en-US" altLang="ja-JP" sz="1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spcBef>
                <a:spcPts val="0"/>
              </a:spcBef>
              <a:spcAft>
                <a:spcPts val="0"/>
              </a:spcAft>
              <a:buClrTx/>
              <a:buSzTx/>
              <a:buFontTx/>
              <a:buNone/>
              <a:tabLst/>
              <a:defRPr/>
            </a:pPr>
            <a:r>
              <a:rPr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一次進出促進に向け、リーガル面での支援体制の強化が必要。</a:t>
            </a:r>
            <a:endParaRPr kumimoji="1" lang="en-US" altLang="ja-JP" sz="6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a:p>
            <a:endParaRPr lang="en-US" altLang="ja-JP" sz="600" b="1" dirty="0">
              <a:latin typeface="UD デジタル 教科書体 NK-R" panose="02020400000000000000" pitchFamily="18" charset="-128"/>
              <a:ea typeface="UD デジタル 教科書体 NK-R" panose="02020400000000000000" pitchFamily="18" charset="-128"/>
            </a:endParaRPr>
          </a:p>
          <a:p>
            <a:r>
              <a:rPr lang="en-US" altLang="ja-JP" sz="1400" b="1" dirty="0">
                <a:latin typeface="UD デジタル 教科書体 NK-R" panose="02020400000000000000" pitchFamily="18" charset="-128"/>
                <a:ea typeface="UD デジタル 教科書体 NK-R" panose="02020400000000000000" pitchFamily="18" charset="-128"/>
              </a:rPr>
              <a:t>C</a:t>
            </a:r>
            <a:r>
              <a:rPr lang="ja-JP" altLang="en-US" sz="1400" b="1" u="sng" dirty="0">
                <a:latin typeface="UD デジタル 教科書体 NK-R" panose="02020400000000000000" pitchFamily="18" charset="-128"/>
                <a:ea typeface="UD デジタル 教科書体 NK-R" panose="02020400000000000000" pitchFamily="18" charset="-128"/>
              </a:rPr>
              <a:t>国内の金融市場の活性化</a:t>
            </a:r>
            <a:br>
              <a:rPr lang="en-US" altLang="ja-JP" sz="1400" u="sng" dirty="0">
                <a:latin typeface="UD デジタル 教科書体 NK-R" panose="02020400000000000000" pitchFamily="18" charset="-128"/>
                <a:ea typeface="UD デジタル 教科書体 NK-R" panose="02020400000000000000" pitchFamily="18" charset="-128"/>
              </a:rPr>
            </a:br>
            <a:r>
              <a:rPr lang="ja-JP" altLang="en-US" sz="1200" dirty="0">
                <a:latin typeface="UD デジタル 教科書体 NK-R" panose="02020400000000000000" pitchFamily="18" charset="-128"/>
                <a:ea typeface="UD デジタル 教科書体 NK-R" panose="02020400000000000000" pitchFamily="18" charset="-128"/>
              </a:rPr>
              <a:t>　　推進委員会委員等による金融リテラシー向上に向けた取組が一定進んでいる。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今後さらに、教育部局を巻き込みながらの周知等、金融経済教育を広く普及させる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ための仕組みづくりや、働く世代を対象とした職域向け金融教育が必要。</a:t>
            </a:r>
            <a:endParaRPr lang="en-US" altLang="ja-JP" sz="1200" dirty="0">
              <a:latin typeface="UD デジタル 教科書体 NK-R" panose="02020400000000000000" pitchFamily="18" charset="-128"/>
              <a:ea typeface="UD デジタル 教科書体 NK-R" panose="02020400000000000000" pitchFamily="18" charset="-128"/>
            </a:endParaRPr>
          </a:p>
          <a:p>
            <a:endParaRPr lang="en-US" altLang="ja-JP" sz="800" dirty="0">
              <a:latin typeface="UD デジタル 教科書体 NK-R" panose="02020400000000000000" pitchFamily="18" charset="-128"/>
              <a:ea typeface="UD デジタル 教科書体 NK-R" panose="02020400000000000000" pitchFamily="18" charset="-128"/>
            </a:endParaRPr>
          </a:p>
          <a:p>
            <a:r>
              <a:rPr lang="en-US" altLang="ja-JP" sz="1400" b="1" dirty="0">
                <a:latin typeface="UD デジタル 教科書体 NK-R" panose="02020400000000000000" pitchFamily="18" charset="-128"/>
                <a:ea typeface="UD デジタル 教科書体 NK-R" panose="02020400000000000000" pitchFamily="18" charset="-128"/>
              </a:rPr>
              <a:t>D</a:t>
            </a:r>
            <a:r>
              <a:rPr lang="ja-JP" altLang="en-US" sz="1400" b="1" u="sng" dirty="0">
                <a:latin typeface="UD デジタル 教科書体 NK-R" panose="02020400000000000000" pitchFamily="18" charset="-128"/>
                <a:ea typeface="UD デジタル 教科書体 NK-R" panose="02020400000000000000" pitchFamily="18" charset="-128"/>
              </a:rPr>
              <a:t>エッジの効いた先駆的な金融商品・市場の形成</a:t>
            </a:r>
            <a:endParaRPr lang="en-US" altLang="ja-JP" sz="1400" b="1" u="sng"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貴金属市場開設・米指数先物取引の開始等、エッジの効いた取組が生まれている。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今後、新たに創設された市場や金融商品等の取引の活性化が必要。</a:t>
            </a:r>
            <a:endParaRPr lang="en-US" altLang="ja-JP" sz="1200" dirty="0">
              <a:latin typeface="UD デジタル 教科書体 NK-R" panose="02020400000000000000" pitchFamily="18" charset="-128"/>
              <a:ea typeface="UD デジタル 教科書体 NK-R" panose="02020400000000000000" pitchFamily="18" charset="-128"/>
            </a:endParaRPr>
          </a:p>
          <a:p>
            <a:br>
              <a:rPr lang="en-US" altLang="ja-JP" sz="800" dirty="0">
                <a:latin typeface="UD デジタル 教科書体 NK-R" panose="02020400000000000000" pitchFamily="18" charset="-128"/>
                <a:ea typeface="UD デジタル 教科書体 NK-R" panose="02020400000000000000" pitchFamily="18" charset="-128"/>
              </a:rPr>
            </a:br>
            <a:r>
              <a:rPr lang="en-US" altLang="ja-JP" sz="1400" b="1" dirty="0">
                <a:latin typeface="UD デジタル 教科書体 NK-R" panose="02020400000000000000" pitchFamily="18" charset="-128"/>
                <a:ea typeface="UD デジタル 教科書体 NK-R" panose="02020400000000000000" pitchFamily="18" charset="-128"/>
              </a:rPr>
              <a:t>E</a:t>
            </a:r>
            <a:r>
              <a:rPr lang="ja-JP" altLang="en-US" sz="1400" b="1" u="sng" dirty="0">
                <a:latin typeface="UD デジタル 教科書体 NK-R" panose="02020400000000000000" pitchFamily="18" charset="-128"/>
                <a:ea typeface="UD デジタル 教科書体 NK-R" panose="02020400000000000000" pitchFamily="18" charset="-128"/>
              </a:rPr>
              <a:t>情報発信・プロモーション</a:t>
            </a:r>
            <a:br>
              <a:rPr lang="en-US" altLang="ja-JP" sz="1400" b="1" dirty="0">
                <a:latin typeface="UD デジタル 教科書体 NK-R" panose="02020400000000000000" pitchFamily="18" charset="-128"/>
                <a:ea typeface="UD デジタル 教科書体 NK-R" panose="02020400000000000000" pitchFamily="18" charset="-128"/>
              </a:rPr>
            </a:br>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err="1">
                <a:latin typeface="UD デジタル 教科書体 NK-R" panose="02020400000000000000" pitchFamily="18" charset="-128"/>
                <a:ea typeface="UD デジタル 教科書体 NK-R" panose="02020400000000000000" pitchFamily="18" charset="-128"/>
              </a:rPr>
              <a:t>Linkedin</a:t>
            </a:r>
            <a:r>
              <a:rPr lang="ja-JP" altLang="en-US" sz="1200" dirty="0">
                <a:latin typeface="UD デジタル 教科書体 NK-R" panose="02020400000000000000" pitchFamily="18" charset="-128"/>
                <a:ea typeface="UD デジタル 教科書体 NK-R" panose="02020400000000000000" pitchFamily="18" charset="-128"/>
              </a:rPr>
              <a:t>などのＳＮＳ等やアンバサダーの活用により情報発信力を強化。金融系外国</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企業等の一次進出を図るため、海外所在の企業に対するさらなる情報発信が必要。</a:t>
            </a:r>
            <a:endParaRPr lang="en-US" altLang="ja-JP" sz="1200" dirty="0">
              <a:latin typeface="UD デジタル 教科書体 NK-R" panose="02020400000000000000" pitchFamily="18" charset="-128"/>
              <a:ea typeface="UD デジタル 教科書体 NK-R" panose="02020400000000000000" pitchFamily="18" charset="-128"/>
            </a:endParaRPr>
          </a:p>
          <a:p>
            <a:endParaRPr lang="en-US" altLang="ja-JP" sz="900" b="1" dirty="0">
              <a:latin typeface="UD デジタル 教科書体 NK-R" panose="02020400000000000000" pitchFamily="18" charset="-128"/>
              <a:ea typeface="UD デジタル 教科書体 NK-R" panose="02020400000000000000" pitchFamily="18" charset="-128"/>
            </a:endParaRPr>
          </a:p>
          <a:p>
            <a:br>
              <a:rPr kumimoji="1" lang="en-US" altLang="ja-JP"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endParaRPr kumimoji="1" lang="ja-JP" altLang="en-US" sz="1200" dirty="0"/>
          </a:p>
        </p:txBody>
      </p:sp>
    </p:spTree>
    <p:extLst>
      <p:ext uri="{BB962C8B-B14F-4D97-AF65-F5344CB8AC3E}">
        <p14:creationId xmlns:p14="http://schemas.microsoft.com/office/powerpoint/2010/main" val="3874978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EF8573B-D6CA-402F-8D9C-C20B79F0FC9E}"/>
              </a:ext>
            </a:extLst>
          </p:cNvPr>
          <p:cNvSpPr txBox="1"/>
          <p:nvPr/>
        </p:nvSpPr>
        <p:spPr>
          <a:xfrm>
            <a:off x="0" y="3"/>
            <a:ext cx="12192000" cy="400110"/>
          </a:xfrm>
          <a:prstGeom prst="rect">
            <a:avLst/>
          </a:prstGeom>
          <a:solidFill>
            <a:schemeClr val="accent1">
              <a:lumMod val="50000"/>
            </a:schemeClr>
          </a:solidFill>
        </p:spPr>
        <p:txBody>
          <a:bodyPr wrap="square" rtlCol="0">
            <a:spAutoFit/>
          </a:bodyPr>
          <a:lstStyle/>
          <a:p>
            <a:pPr algn="ctr">
              <a:spcBef>
                <a:spcPts val="601"/>
              </a:spcBef>
              <a:spcAft>
                <a:spcPts val="601"/>
              </a:spcAft>
            </a:pPr>
            <a:r>
              <a:rPr lang="en-US" altLang="ja-JP" sz="2000" b="1" dirty="0">
                <a:solidFill>
                  <a:schemeClr val="bg1"/>
                </a:solidFill>
                <a:latin typeface="UD デジタル 教科書体 NK-R" panose="02020400000000000000" pitchFamily="18" charset="-128"/>
                <a:ea typeface="UD デジタル 教科書体 NK-R" panose="02020400000000000000" pitchFamily="18" charset="-128"/>
              </a:rPr>
              <a:t>1</a:t>
            </a:r>
            <a:r>
              <a:rPr lang="ja-JP" altLang="en-US" sz="2000" b="1" dirty="0">
                <a:solidFill>
                  <a:schemeClr val="bg1"/>
                </a:solidFill>
                <a:latin typeface="UD デジタル 教科書体 NK-R" panose="02020400000000000000" pitchFamily="18" charset="-128"/>
                <a:ea typeface="UD デジタル 教科書体 NK-R" panose="02020400000000000000" pitchFamily="18" charset="-128"/>
              </a:rPr>
              <a:t>．　進捗点検のまとめ（データ集）</a:t>
            </a:r>
            <a:endParaRPr lang="en-US" altLang="ja-JP" sz="2000" b="1" dirty="0">
              <a:solidFill>
                <a:schemeClr val="bg1"/>
              </a:solidFill>
              <a:latin typeface="UD デジタル 教科書体 NK-R" panose="02020400000000000000" pitchFamily="18" charset="-128"/>
              <a:ea typeface="UD デジタル 教科書体 NK-R" panose="02020400000000000000" pitchFamily="18" charset="-128"/>
            </a:endParaRPr>
          </a:p>
        </p:txBody>
      </p:sp>
      <p:grpSp>
        <p:nvGrpSpPr>
          <p:cNvPr id="8" name="グループ化 7">
            <a:extLst>
              <a:ext uri="{FF2B5EF4-FFF2-40B4-BE49-F238E27FC236}">
                <a16:creationId xmlns:a16="http://schemas.microsoft.com/office/drawing/2014/main" id="{279C75B6-86C7-4AA8-9CC7-D0E47151A155}"/>
              </a:ext>
            </a:extLst>
          </p:cNvPr>
          <p:cNvGrpSpPr/>
          <p:nvPr/>
        </p:nvGrpSpPr>
        <p:grpSpPr>
          <a:xfrm>
            <a:off x="489451" y="626193"/>
            <a:ext cx="2081774" cy="2154193"/>
            <a:chOff x="188785" y="5239709"/>
            <a:chExt cx="1224198" cy="1234789"/>
          </a:xfrm>
        </p:grpSpPr>
        <p:sp>
          <p:nvSpPr>
            <p:cNvPr id="33" name="正方形/長方形 32">
              <a:extLst>
                <a:ext uri="{FF2B5EF4-FFF2-40B4-BE49-F238E27FC236}">
                  <a16:creationId xmlns:a16="http://schemas.microsoft.com/office/drawing/2014/main" id="{3C9060EB-9646-465E-B205-C59EE51CA7AB}"/>
                </a:ext>
              </a:extLst>
            </p:cNvPr>
            <p:cNvSpPr/>
            <p:nvPr/>
          </p:nvSpPr>
          <p:spPr>
            <a:xfrm>
              <a:off x="407506" y="5874906"/>
              <a:ext cx="138881" cy="33952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4" name="正方形/長方形 33">
              <a:extLst>
                <a:ext uri="{FF2B5EF4-FFF2-40B4-BE49-F238E27FC236}">
                  <a16:creationId xmlns:a16="http://schemas.microsoft.com/office/drawing/2014/main" id="{E54815B4-BEB2-4416-B2B1-F55405CB2B31}"/>
                </a:ext>
              </a:extLst>
            </p:cNvPr>
            <p:cNvSpPr/>
            <p:nvPr/>
          </p:nvSpPr>
          <p:spPr>
            <a:xfrm>
              <a:off x="914213" y="5601864"/>
              <a:ext cx="205605" cy="61190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5" name="テキスト ボックス 34">
              <a:extLst>
                <a:ext uri="{FF2B5EF4-FFF2-40B4-BE49-F238E27FC236}">
                  <a16:creationId xmlns:a16="http://schemas.microsoft.com/office/drawing/2014/main" id="{BFBBF36E-A606-4DF6-B0A6-98D7892B22B0}"/>
                </a:ext>
              </a:extLst>
            </p:cNvPr>
            <p:cNvSpPr txBox="1"/>
            <p:nvPr/>
          </p:nvSpPr>
          <p:spPr>
            <a:xfrm>
              <a:off x="675351" y="6238733"/>
              <a:ext cx="652881" cy="141134"/>
            </a:xfrm>
            <a:prstGeom prst="rect">
              <a:avLst/>
            </a:prstGeom>
            <a:noFill/>
            <a:ln>
              <a:noFill/>
            </a:ln>
          </p:spPr>
          <p:txBody>
            <a:bodyPr wrap="square" lIns="0" tIns="0" rIns="0" bIns="0" rtlCol="0">
              <a:spAutoFit/>
            </a:bodyPr>
            <a:lstStyle/>
            <a:p>
              <a:pPr algn="ctr"/>
              <a:r>
                <a:rPr lang="en-US" altLang="ja-JP" sz="900" b="1" dirty="0">
                  <a:latin typeface="UD デジタル 教科書体 NK-R" panose="02020400000000000000" pitchFamily="18" charset="-128"/>
                  <a:ea typeface="UD デジタル 教科書体 NK-R" panose="02020400000000000000" pitchFamily="18" charset="-128"/>
                </a:rPr>
                <a:t>2024</a:t>
              </a:r>
            </a:p>
            <a:p>
              <a:pPr algn="ctr"/>
              <a:r>
                <a:rPr lang="ja-JP" altLang="en-US" sz="700" dirty="0">
                  <a:latin typeface="UD デジタル 教科書体 NK-R" panose="02020400000000000000" pitchFamily="18" charset="-128"/>
                  <a:ea typeface="UD デジタル 教科書体 NK-R" panose="02020400000000000000" pitchFamily="18" charset="-128"/>
                </a:rPr>
                <a:t>（</a:t>
              </a:r>
              <a:r>
                <a:rPr lang="en-US" altLang="ja-JP" sz="700" dirty="0">
                  <a:latin typeface="UD デジタル 教科書体 NK-R" panose="02020400000000000000" pitchFamily="18" charset="-128"/>
                  <a:ea typeface="UD デジタル 教科書体 NK-R" panose="02020400000000000000" pitchFamily="18" charset="-128"/>
                </a:rPr>
                <a:t>3</a:t>
              </a:r>
              <a:r>
                <a:rPr lang="ja-JP" altLang="en-US" sz="700" dirty="0">
                  <a:latin typeface="UD デジタル 教科書体 NK-R" panose="02020400000000000000" pitchFamily="18" charset="-128"/>
                  <a:ea typeface="UD デジタル 教科書体 NK-R" panose="02020400000000000000" pitchFamily="18" charset="-128"/>
                </a:rPr>
                <a:t>月時点</a:t>
              </a:r>
              <a:r>
                <a:rPr lang="ja-JP" altLang="en-US" sz="600" dirty="0">
                  <a:latin typeface="UD デジタル 教科書体 NK-R" panose="02020400000000000000" pitchFamily="18" charset="-128"/>
                  <a:ea typeface="UD デジタル 教科書体 NK-R" panose="02020400000000000000" pitchFamily="18" charset="-128"/>
                </a:rPr>
                <a:t>）</a:t>
              </a:r>
              <a:endParaRPr lang="en-US" altLang="ja-JP" sz="600" dirty="0">
                <a:latin typeface="UD デジタル 教科書体 NK-R" panose="02020400000000000000" pitchFamily="18" charset="-128"/>
                <a:ea typeface="UD デジタル 教科書体 NK-R" panose="02020400000000000000" pitchFamily="18" charset="-128"/>
              </a:endParaRPr>
            </a:p>
          </p:txBody>
        </p:sp>
        <p:sp>
          <p:nvSpPr>
            <p:cNvPr id="36" name="テキスト ボックス 35">
              <a:extLst>
                <a:ext uri="{FF2B5EF4-FFF2-40B4-BE49-F238E27FC236}">
                  <a16:creationId xmlns:a16="http://schemas.microsoft.com/office/drawing/2014/main" id="{B948A38D-424D-4F99-B597-418C11A6AFA0}"/>
                </a:ext>
              </a:extLst>
            </p:cNvPr>
            <p:cNvSpPr txBox="1"/>
            <p:nvPr/>
          </p:nvSpPr>
          <p:spPr>
            <a:xfrm>
              <a:off x="188785" y="6212301"/>
              <a:ext cx="579794" cy="262197"/>
            </a:xfrm>
            <a:prstGeom prst="rect">
              <a:avLst/>
            </a:prstGeom>
            <a:noFill/>
            <a:ln>
              <a:noFill/>
            </a:ln>
          </p:spPr>
          <p:txBody>
            <a:bodyPr wrap="square" lIns="72000" tIns="36000" rIns="72000" bIns="36000" rtlCol="0">
              <a:spAutoFit/>
            </a:bodyPr>
            <a:lstStyle/>
            <a:p>
              <a:pPr algn="ctr"/>
              <a:r>
                <a:rPr lang="en-US" altLang="ja-JP" sz="900" b="1" dirty="0">
                  <a:latin typeface="UD デジタル 教科書体 NK-R" panose="02020400000000000000" pitchFamily="18" charset="-128"/>
                  <a:ea typeface="UD デジタル 教科書体 NK-R" panose="02020400000000000000" pitchFamily="18" charset="-128"/>
                </a:rPr>
                <a:t>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(3/31</a:t>
              </a:r>
              <a:r>
                <a:rPr kumimoji="1" lang="ja-JP" altLang="en-US" sz="7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時点</a:t>
              </a:r>
              <a:r>
                <a:rPr kumimoji="1" lang="en-US" altLang="ja-JP" sz="7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a:t>
              </a:r>
            </a:p>
            <a:p>
              <a:pPr algn="ctr"/>
              <a:endParaRPr lang="en-US" altLang="ja-JP" sz="900" b="1" dirty="0">
                <a:latin typeface="UD デジタル 教科書体 NK-R" panose="02020400000000000000" pitchFamily="18" charset="-128"/>
                <a:ea typeface="UD デジタル 教科書体 NK-R" panose="02020400000000000000" pitchFamily="18" charset="-128"/>
              </a:endParaRPr>
            </a:p>
          </p:txBody>
        </p:sp>
        <p:sp>
          <p:nvSpPr>
            <p:cNvPr id="37" name="テキスト ボックス 36">
              <a:extLst>
                <a:ext uri="{FF2B5EF4-FFF2-40B4-BE49-F238E27FC236}">
                  <a16:creationId xmlns:a16="http://schemas.microsoft.com/office/drawing/2014/main" id="{EB0F2356-3580-499B-A9C9-2B52442689A9}"/>
                </a:ext>
              </a:extLst>
            </p:cNvPr>
            <p:cNvSpPr txBox="1"/>
            <p:nvPr/>
          </p:nvSpPr>
          <p:spPr>
            <a:xfrm>
              <a:off x="346257" y="5776822"/>
              <a:ext cx="485903" cy="121062"/>
            </a:xfrm>
            <a:prstGeom prst="rect">
              <a:avLst/>
            </a:prstGeom>
            <a:noFill/>
            <a:ln>
              <a:noFill/>
            </a:ln>
          </p:spPr>
          <p:txBody>
            <a:bodyPr wrap="square" lIns="72000" tIns="36000" rIns="72000" bIns="36000" rtlCol="0">
              <a:spAutoFit/>
            </a:bodyPr>
            <a:lstStyle/>
            <a:p>
              <a:r>
                <a:rPr lang="en-US" altLang="ja-JP" sz="900" dirty="0">
                  <a:latin typeface="UD デジタル 教科書体 NK-R" panose="02020400000000000000" pitchFamily="18" charset="-128"/>
                  <a:ea typeface="UD デジタル 教科書体 NK-R" panose="02020400000000000000" pitchFamily="18" charset="-128"/>
                </a:rPr>
                <a:t>13</a:t>
              </a:r>
              <a:r>
                <a:rPr lang="ja-JP" altLang="en-US" sz="900" dirty="0">
                  <a:latin typeface="UD デジタル 教科書体 NK-R" panose="02020400000000000000" pitchFamily="18" charset="-128"/>
                  <a:ea typeface="UD デジタル 教科書体 NK-R" panose="02020400000000000000" pitchFamily="18" charset="-128"/>
                </a:rPr>
                <a:t>社</a:t>
              </a:r>
              <a:endParaRPr lang="en-US" altLang="ja-JP" sz="900" dirty="0">
                <a:latin typeface="UD デジタル 教科書体 NK-R" panose="02020400000000000000" pitchFamily="18" charset="-128"/>
                <a:ea typeface="UD デジタル 教科書体 NK-R" panose="02020400000000000000" pitchFamily="18" charset="-128"/>
              </a:endParaRPr>
            </a:p>
          </p:txBody>
        </p:sp>
        <p:sp>
          <p:nvSpPr>
            <p:cNvPr id="38" name="テキスト ボックス 37">
              <a:extLst>
                <a:ext uri="{FF2B5EF4-FFF2-40B4-BE49-F238E27FC236}">
                  <a16:creationId xmlns:a16="http://schemas.microsoft.com/office/drawing/2014/main" id="{3B05F20C-2CFD-40EE-881E-F55E118815BE}"/>
                </a:ext>
              </a:extLst>
            </p:cNvPr>
            <p:cNvSpPr txBox="1"/>
            <p:nvPr/>
          </p:nvSpPr>
          <p:spPr>
            <a:xfrm>
              <a:off x="870339" y="5476266"/>
              <a:ext cx="542644" cy="138704"/>
            </a:xfrm>
            <a:prstGeom prst="rect">
              <a:avLst/>
            </a:prstGeom>
            <a:noFill/>
            <a:ln>
              <a:noFill/>
            </a:ln>
          </p:spPr>
          <p:txBody>
            <a:bodyPr wrap="square" lIns="72000" tIns="36000" rIns="72000" bIns="36000" rtlCol="0">
              <a:spAutoFit/>
            </a:bodyPr>
            <a:lstStyle/>
            <a:p>
              <a:r>
                <a:rPr lang="ja-JP" altLang="en-US" sz="1050" b="1" dirty="0">
                  <a:latin typeface="UD デジタル 教科書体 NK-R" panose="02020400000000000000" pitchFamily="18" charset="-128"/>
                  <a:ea typeface="UD デジタル 教科書体 NK-R" panose="02020400000000000000" pitchFamily="18" charset="-128"/>
                </a:rPr>
                <a:t>２</a:t>
              </a:r>
              <a:r>
                <a:rPr lang="en-US" altLang="ja-JP" sz="1050" b="1" dirty="0">
                  <a:latin typeface="UD デジタル 教科書体 NK-R" panose="02020400000000000000" pitchFamily="18" charset="-128"/>
                  <a:ea typeface="UD デジタル 教科書体 NK-R" panose="02020400000000000000" pitchFamily="18" charset="-128"/>
                </a:rPr>
                <a:t>4</a:t>
              </a:r>
              <a:r>
                <a:rPr lang="ja-JP" altLang="en-US" sz="1050" b="1" dirty="0">
                  <a:latin typeface="UD デジタル 教科書体 NK-R" panose="02020400000000000000" pitchFamily="18" charset="-128"/>
                  <a:ea typeface="UD デジタル 教科書体 NK-R" panose="02020400000000000000" pitchFamily="18" charset="-128"/>
                </a:rPr>
                <a:t>社</a:t>
              </a:r>
              <a:endParaRPr lang="en-US" altLang="ja-JP" sz="1000" b="1" dirty="0">
                <a:latin typeface="UD デジタル 教科書体 NK-R" panose="02020400000000000000" pitchFamily="18" charset="-128"/>
                <a:ea typeface="UD デジタル 教科書体 NK-R" panose="02020400000000000000" pitchFamily="18" charset="-128"/>
              </a:endParaRPr>
            </a:p>
          </p:txBody>
        </p:sp>
        <p:cxnSp>
          <p:nvCxnSpPr>
            <p:cNvPr id="39" name="直線コネクタ 38">
              <a:extLst>
                <a:ext uri="{FF2B5EF4-FFF2-40B4-BE49-F238E27FC236}">
                  <a16:creationId xmlns:a16="http://schemas.microsoft.com/office/drawing/2014/main" id="{A58FC476-3ECE-40B5-A199-8640CEC41DC5}"/>
                </a:ext>
              </a:extLst>
            </p:cNvPr>
            <p:cNvCxnSpPr>
              <a:cxnSpLocks/>
            </p:cNvCxnSpPr>
            <p:nvPr/>
          </p:nvCxnSpPr>
          <p:spPr>
            <a:xfrm flipV="1">
              <a:off x="273923" y="6209079"/>
              <a:ext cx="1002932" cy="519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4F3FA0DF-809B-4971-BF5B-62885252EEAE}"/>
                </a:ext>
              </a:extLst>
            </p:cNvPr>
            <p:cNvSpPr txBox="1"/>
            <p:nvPr/>
          </p:nvSpPr>
          <p:spPr>
            <a:xfrm>
              <a:off x="206466" y="5239709"/>
              <a:ext cx="1062289" cy="165167"/>
            </a:xfrm>
            <a:prstGeom prst="rect">
              <a:avLst/>
            </a:prstGeom>
            <a:noFill/>
            <a:ln>
              <a:noFill/>
              <a:prstDash val="solid"/>
            </a:ln>
          </p:spPr>
          <p:txBody>
            <a:bodyPr wrap="square" lIns="36000" tIns="36000" rIns="36000" bIns="36000" rtlCol="0" anchor="ctr" anchorCtr="0">
              <a:spAutoFit/>
            </a:bodyPr>
            <a:lstStyle/>
            <a:p>
              <a:pPr algn="ctr"/>
              <a:r>
                <a:rPr lang="ja-JP" altLang="en-US" sz="1400" b="1" u="sng" dirty="0">
                  <a:latin typeface="UD デジタル 教科書体 NK-R" panose="02020400000000000000" pitchFamily="18" charset="-128"/>
                  <a:ea typeface="UD デジタル 教科書体 NK-R" panose="02020400000000000000" pitchFamily="18" charset="-128"/>
                </a:rPr>
                <a:t>進出企業数</a:t>
              </a:r>
              <a:endParaRPr kumimoji="1" lang="ja-JP" altLang="en-US" sz="1400" b="1" u="sng" dirty="0">
                <a:latin typeface="UD デジタル 教科書体 NK-R" panose="02020400000000000000" pitchFamily="18" charset="-128"/>
                <a:ea typeface="UD デジタル 教科書体 NK-R" panose="02020400000000000000" pitchFamily="18" charset="-128"/>
              </a:endParaRPr>
            </a:p>
          </p:txBody>
        </p:sp>
        <p:cxnSp>
          <p:nvCxnSpPr>
            <p:cNvPr id="41" name="直線矢印コネクタ 40">
              <a:extLst>
                <a:ext uri="{FF2B5EF4-FFF2-40B4-BE49-F238E27FC236}">
                  <a16:creationId xmlns:a16="http://schemas.microsoft.com/office/drawing/2014/main" id="{1C3C8D09-0310-45C7-BC76-78D0513CE05B}"/>
                </a:ext>
              </a:extLst>
            </p:cNvPr>
            <p:cNvCxnSpPr>
              <a:cxnSpLocks/>
            </p:cNvCxnSpPr>
            <p:nvPr/>
          </p:nvCxnSpPr>
          <p:spPr>
            <a:xfrm flipV="1">
              <a:off x="665646" y="5862132"/>
              <a:ext cx="165411" cy="13895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9" name="グループ化 8">
            <a:extLst>
              <a:ext uri="{FF2B5EF4-FFF2-40B4-BE49-F238E27FC236}">
                <a16:creationId xmlns:a16="http://schemas.microsoft.com/office/drawing/2014/main" id="{79EFFE18-0C8E-44B5-B592-CE1EF947F888}"/>
              </a:ext>
            </a:extLst>
          </p:cNvPr>
          <p:cNvGrpSpPr/>
          <p:nvPr/>
        </p:nvGrpSpPr>
        <p:grpSpPr>
          <a:xfrm>
            <a:off x="-39142" y="2432259"/>
            <a:ext cx="3136982" cy="2334309"/>
            <a:chOff x="12830992" y="-498924"/>
            <a:chExt cx="1844719" cy="1338029"/>
          </a:xfrm>
        </p:grpSpPr>
        <p:sp>
          <p:nvSpPr>
            <p:cNvPr id="23" name="テキスト ボックス 22">
              <a:extLst>
                <a:ext uri="{FF2B5EF4-FFF2-40B4-BE49-F238E27FC236}">
                  <a16:creationId xmlns:a16="http://schemas.microsoft.com/office/drawing/2014/main" id="{5C702232-C709-455D-B6CF-AB60620951BC}"/>
                </a:ext>
              </a:extLst>
            </p:cNvPr>
            <p:cNvSpPr txBox="1"/>
            <p:nvPr/>
          </p:nvSpPr>
          <p:spPr>
            <a:xfrm>
              <a:off x="13036147" y="-282948"/>
              <a:ext cx="1551609" cy="288658"/>
            </a:xfrm>
            <a:prstGeom prst="rect">
              <a:avLst/>
            </a:prstGeom>
            <a:noFill/>
            <a:ln>
              <a:noFill/>
              <a:prstDash val="solid"/>
            </a:ln>
          </p:spPr>
          <p:txBody>
            <a:bodyPr wrap="square" lIns="72000" tIns="36000" rIns="72000" bIns="36000" rtlCol="0" anchor="ctr" anchorCtr="0">
              <a:spAutoFit/>
            </a:bodyPr>
            <a:lstStyle/>
            <a:p>
              <a:pPr algn="ctr"/>
              <a:r>
                <a:rPr lang="ja-JP" altLang="en-US" sz="1400" b="1" u="sng" dirty="0">
                  <a:latin typeface="UD デジタル 教科書体 NK-R" panose="02020400000000000000" pitchFamily="18" charset="-128"/>
                  <a:ea typeface="UD デジタル 教科書体 NK-R" panose="02020400000000000000" pitchFamily="18" charset="-128"/>
                </a:rPr>
                <a:t>大阪府市主催のイベント</a:t>
              </a:r>
              <a:endParaRPr lang="en-US" altLang="ja-JP" sz="1400" b="1" u="sng" dirty="0">
                <a:latin typeface="UD デジタル 教科書体 NK-R" panose="02020400000000000000" pitchFamily="18" charset="-128"/>
                <a:ea typeface="UD デジタル 教科書体 NK-R" panose="02020400000000000000" pitchFamily="18" charset="-128"/>
              </a:endParaRPr>
            </a:p>
            <a:p>
              <a:pPr algn="ctr"/>
              <a:r>
                <a:rPr lang="ja-JP" altLang="en-US" sz="1400" b="1" u="sng" dirty="0">
                  <a:latin typeface="UD デジタル 教科書体 NK-R" panose="02020400000000000000" pitchFamily="18" charset="-128"/>
                  <a:ea typeface="UD デジタル 教科書体 NK-R" panose="02020400000000000000" pitchFamily="18" charset="-128"/>
                </a:rPr>
                <a:t>での個別商談件数</a:t>
              </a:r>
              <a:endParaRPr lang="en-US" altLang="ja-JP" sz="1400" b="1" u="sng" dirty="0">
                <a:latin typeface="UD デジタル 教科書体 NK-R" panose="02020400000000000000" pitchFamily="18" charset="-128"/>
                <a:ea typeface="UD デジタル 教科書体 NK-R" panose="02020400000000000000" pitchFamily="18" charset="-128"/>
              </a:endParaRPr>
            </a:p>
          </p:txBody>
        </p:sp>
        <p:cxnSp>
          <p:nvCxnSpPr>
            <p:cNvPr id="24" name="直線矢印コネクタ 23">
              <a:extLst>
                <a:ext uri="{FF2B5EF4-FFF2-40B4-BE49-F238E27FC236}">
                  <a16:creationId xmlns:a16="http://schemas.microsoft.com/office/drawing/2014/main" id="{F714176A-36F1-49CE-84CC-4149ECEB4F62}"/>
                </a:ext>
              </a:extLst>
            </p:cNvPr>
            <p:cNvCxnSpPr>
              <a:cxnSpLocks/>
            </p:cNvCxnSpPr>
            <p:nvPr/>
          </p:nvCxnSpPr>
          <p:spPr>
            <a:xfrm flipV="1">
              <a:off x="13702909" y="323550"/>
              <a:ext cx="136098" cy="107409"/>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5" name="正方形/長方形 24">
              <a:extLst>
                <a:ext uri="{FF2B5EF4-FFF2-40B4-BE49-F238E27FC236}">
                  <a16:creationId xmlns:a16="http://schemas.microsoft.com/office/drawing/2014/main" id="{5F5CC795-2BE6-46E5-9C82-248A16524B24}"/>
                </a:ext>
              </a:extLst>
            </p:cNvPr>
            <p:cNvSpPr/>
            <p:nvPr/>
          </p:nvSpPr>
          <p:spPr>
            <a:xfrm>
              <a:off x="12830992" y="-498924"/>
              <a:ext cx="1844719" cy="13380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6" name="正方形/長方形 25">
              <a:extLst>
                <a:ext uri="{FF2B5EF4-FFF2-40B4-BE49-F238E27FC236}">
                  <a16:creationId xmlns:a16="http://schemas.microsoft.com/office/drawing/2014/main" id="{91449D0C-BEDD-41AF-BF7F-D3F8B6E99ACF}"/>
                </a:ext>
              </a:extLst>
            </p:cNvPr>
            <p:cNvSpPr/>
            <p:nvPr/>
          </p:nvSpPr>
          <p:spPr>
            <a:xfrm>
              <a:off x="13466512" y="413123"/>
              <a:ext cx="130984" cy="1917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7" name="正方形/長方形 26">
              <a:extLst>
                <a:ext uri="{FF2B5EF4-FFF2-40B4-BE49-F238E27FC236}">
                  <a16:creationId xmlns:a16="http://schemas.microsoft.com/office/drawing/2014/main" id="{B5B0D65E-B116-494E-9C56-89A853AD66ED}"/>
                </a:ext>
              </a:extLst>
            </p:cNvPr>
            <p:cNvSpPr/>
            <p:nvPr/>
          </p:nvSpPr>
          <p:spPr>
            <a:xfrm>
              <a:off x="13912046" y="152195"/>
              <a:ext cx="148532" cy="453904"/>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8" name="テキスト ボックス 27">
              <a:extLst>
                <a:ext uri="{FF2B5EF4-FFF2-40B4-BE49-F238E27FC236}">
                  <a16:creationId xmlns:a16="http://schemas.microsoft.com/office/drawing/2014/main" id="{675C7FFF-615F-4E23-A23E-DB5622C86438}"/>
                </a:ext>
              </a:extLst>
            </p:cNvPr>
            <p:cNvSpPr txBox="1"/>
            <p:nvPr/>
          </p:nvSpPr>
          <p:spPr>
            <a:xfrm>
              <a:off x="13705532" y="625411"/>
              <a:ext cx="661826" cy="79388"/>
            </a:xfrm>
            <a:prstGeom prst="rect">
              <a:avLst/>
            </a:prstGeom>
            <a:noFill/>
            <a:ln>
              <a:noFill/>
            </a:ln>
          </p:spPr>
          <p:txBody>
            <a:bodyPr wrap="square" lIns="0" tIns="0" rIns="0" bIns="0" rtlCol="0">
              <a:spAutoFit/>
            </a:bodyPr>
            <a:lstStyle/>
            <a:p>
              <a:pPr algn="ctr"/>
              <a:r>
                <a:rPr lang="en-US" altLang="ja-JP" sz="900" b="1" dirty="0">
                  <a:latin typeface="UD デジタル 教科書体 NK-R" panose="02020400000000000000" pitchFamily="18" charset="-128"/>
                  <a:ea typeface="UD デジタル 教科書体 NK-R" panose="02020400000000000000" pitchFamily="18" charset="-128"/>
                </a:rPr>
                <a:t>2024</a:t>
              </a:r>
              <a:endParaRPr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29" name="テキスト ボックス 28">
              <a:extLst>
                <a:ext uri="{FF2B5EF4-FFF2-40B4-BE49-F238E27FC236}">
                  <a16:creationId xmlns:a16="http://schemas.microsoft.com/office/drawing/2014/main" id="{8E4C89DF-7F7A-4850-85B0-F85FA8F3D4EC}"/>
                </a:ext>
              </a:extLst>
            </p:cNvPr>
            <p:cNvSpPr txBox="1"/>
            <p:nvPr/>
          </p:nvSpPr>
          <p:spPr>
            <a:xfrm>
              <a:off x="13458411" y="627638"/>
              <a:ext cx="180990" cy="79388"/>
            </a:xfrm>
            <a:prstGeom prst="rect">
              <a:avLst/>
            </a:prstGeom>
            <a:noFill/>
            <a:ln>
              <a:noFill/>
            </a:ln>
          </p:spPr>
          <p:txBody>
            <a:bodyPr wrap="none" lIns="0" tIns="0" rIns="0" bIns="0" rtlCol="0">
              <a:spAutoFit/>
            </a:bodyPr>
            <a:lstStyle/>
            <a:p>
              <a:pPr algn="ctr"/>
              <a:r>
                <a:rPr lang="en-US" altLang="ja-JP" sz="900" b="1" dirty="0">
                  <a:latin typeface="UD デジタル 教科書体 NK-R" panose="02020400000000000000" pitchFamily="18" charset="-128"/>
                  <a:ea typeface="UD デジタル 教科書体 NK-R" panose="02020400000000000000" pitchFamily="18" charset="-128"/>
                </a:rPr>
                <a:t>2023</a:t>
              </a:r>
            </a:p>
          </p:txBody>
        </p:sp>
        <p:sp>
          <p:nvSpPr>
            <p:cNvPr id="30" name="テキスト ボックス 29">
              <a:extLst>
                <a:ext uri="{FF2B5EF4-FFF2-40B4-BE49-F238E27FC236}">
                  <a16:creationId xmlns:a16="http://schemas.microsoft.com/office/drawing/2014/main" id="{5496C4E9-5AFC-44C3-BEC3-98E27D2C221E}"/>
                </a:ext>
              </a:extLst>
            </p:cNvPr>
            <p:cNvSpPr txBox="1"/>
            <p:nvPr/>
          </p:nvSpPr>
          <p:spPr>
            <a:xfrm>
              <a:off x="13300887" y="309897"/>
              <a:ext cx="485903" cy="121062"/>
            </a:xfrm>
            <a:prstGeom prst="rect">
              <a:avLst/>
            </a:prstGeom>
            <a:noFill/>
            <a:ln>
              <a:noFill/>
            </a:ln>
          </p:spPr>
          <p:txBody>
            <a:bodyPr wrap="square" lIns="72000" tIns="36000" rIns="72000" bIns="36000" rtlCol="0">
              <a:spAutoFit/>
            </a:bodyPr>
            <a:lstStyle/>
            <a:p>
              <a:pPr algn="ctr"/>
              <a:r>
                <a:rPr lang="en-US" altLang="ja-JP" sz="900" dirty="0">
                  <a:latin typeface="UD デジタル 教科書体 NK-R" panose="02020400000000000000" pitchFamily="18" charset="-128"/>
                  <a:ea typeface="UD デジタル 教科書体 NK-R" panose="02020400000000000000" pitchFamily="18" charset="-128"/>
                </a:rPr>
                <a:t>159</a:t>
              </a:r>
              <a:r>
                <a:rPr lang="ja-JP" altLang="en-US" sz="900" dirty="0">
                  <a:latin typeface="UD デジタル 教科書体 NK-R" panose="02020400000000000000" pitchFamily="18" charset="-128"/>
                  <a:ea typeface="UD デジタル 教科書体 NK-R" panose="02020400000000000000" pitchFamily="18" charset="-128"/>
                </a:rPr>
                <a:t>件</a:t>
              </a:r>
              <a:endParaRPr lang="en-US" altLang="ja-JP" sz="900" dirty="0">
                <a:latin typeface="UD デジタル 教科書体 NK-R" panose="02020400000000000000" pitchFamily="18" charset="-128"/>
                <a:ea typeface="UD デジタル 教科書体 NK-R" panose="02020400000000000000" pitchFamily="18" charset="-128"/>
              </a:endParaRPr>
            </a:p>
          </p:txBody>
        </p:sp>
        <p:sp>
          <p:nvSpPr>
            <p:cNvPr id="31" name="テキスト ボックス 30">
              <a:extLst>
                <a:ext uri="{FF2B5EF4-FFF2-40B4-BE49-F238E27FC236}">
                  <a16:creationId xmlns:a16="http://schemas.microsoft.com/office/drawing/2014/main" id="{DA677239-15F6-4D7B-B7AE-8C056628F53B}"/>
                </a:ext>
              </a:extLst>
            </p:cNvPr>
            <p:cNvSpPr txBox="1"/>
            <p:nvPr/>
          </p:nvSpPr>
          <p:spPr>
            <a:xfrm>
              <a:off x="13858852" y="13840"/>
              <a:ext cx="680241" cy="138703"/>
            </a:xfrm>
            <a:prstGeom prst="rect">
              <a:avLst/>
            </a:prstGeom>
            <a:noFill/>
            <a:ln>
              <a:noFill/>
            </a:ln>
          </p:spPr>
          <p:txBody>
            <a:bodyPr wrap="square" lIns="72000" tIns="36000" rIns="72000" bIns="36000" rtlCol="0">
              <a:spAutoFit/>
            </a:bodyPr>
            <a:lstStyle/>
            <a:p>
              <a:r>
                <a:rPr lang="en-US" altLang="ja-JP" sz="1050" b="1" dirty="0">
                  <a:latin typeface="UD デジタル 教科書体 NK-R" panose="02020400000000000000" pitchFamily="18" charset="-128"/>
                  <a:ea typeface="UD デジタル 教科書体 NK-R" panose="02020400000000000000" pitchFamily="18" charset="-128"/>
                </a:rPr>
                <a:t>297</a:t>
              </a:r>
              <a:r>
                <a:rPr lang="ja-JP" altLang="en-US" sz="1050" b="1" dirty="0">
                  <a:latin typeface="UD デジタル 教科書体 NK-R" panose="02020400000000000000" pitchFamily="18" charset="-128"/>
                  <a:ea typeface="UD デジタル 教科書体 NK-R" panose="02020400000000000000" pitchFamily="18" charset="-128"/>
                </a:rPr>
                <a:t>件</a:t>
              </a:r>
              <a:endParaRPr lang="en-US" altLang="ja-JP" sz="1000" b="1" dirty="0">
                <a:latin typeface="UD デジタル 教科書体 NK-R" panose="02020400000000000000" pitchFamily="18" charset="-128"/>
                <a:ea typeface="UD デジタル 教科書体 NK-R" panose="02020400000000000000" pitchFamily="18" charset="-128"/>
              </a:endParaRPr>
            </a:p>
          </p:txBody>
        </p:sp>
        <p:cxnSp>
          <p:nvCxnSpPr>
            <p:cNvPr id="32" name="直線コネクタ 31">
              <a:extLst>
                <a:ext uri="{FF2B5EF4-FFF2-40B4-BE49-F238E27FC236}">
                  <a16:creationId xmlns:a16="http://schemas.microsoft.com/office/drawing/2014/main" id="{F438AC18-DF40-4A03-B970-6239A99860F6}"/>
                </a:ext>
              </a:extLst>
            </p:cNvPr>
            <p:cNvCxnSpPr>
              <a:cxnSpLocks/>
            </p:cNvCxnSpPr>
            <p:nvPr/>
          </p:nvCxnSpPr>
          <p:spPr>
            <a:xfrm>
              <a:off x="13317881" y="604862"/>
              <a:ext cx="953620" cy="0"/>
            </a:xfrm>
            <a:prstGeom prst="line">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グループ化 117">
            <a:extLst>
              <a:ext uri="{FF2B5EF4-FFF2-40B4-BE49-F238E27FC236}">
                <a16:creationId xmlns:a16="http://schemas.microsoft.com/office/drawing/2014/main" id="{9256E951-035B-483A-82CC-7F04DFE04B2C}"/>
              </a:ext>
            </a:extLst>
          </p:cNvPr>
          <p:cNvGrpSpPr/>
          <p:nvPr/>
        </p:nvGrpSpPr>
        <p:grpSpPr>
          <a:xfrm>
            <a:off x="-193144" y="4573625"/>
            <a:ext cx="3539709" cy="2121118"/>
            <a:chOff x="12830992" y="-498924"/>
            <a:chExt cx="2081547" cy="1345823"/>
          </a:xfrm>
        </p:grpSpPr>
        <p:sp>
          <p:nvSpPr>
            <p:cNvPr id="119" name="テキスト ボックス 118">
              <a:extLst>
                <a:ext uri="{FF2B5EF4-FFF2-40B4-BE49-F238E27FC236}">
                  <a16:creationId xmlns:a16="http://schemas.microsoft.com/office/drawing/2014/main" id="{82ABF4D5-4421-4CDE-A4D9-E7BFACBF77BF}"/>
                </a:ext>
              </a:extLst>
            </p:cNvPr>
            <p:cNvSpPr txBox="1"/>
            <p:nvPr/>
          </p:nvSpPr>
          <p:spPr>
            <a:xfrm>
              <a:off x="13009807" y="-497063"/>
              <a:ext cx="1902732" cy="456218"/>
            </a:xfrm>
            <a:prstGeom prst="rect">
              <a:avLst/>
            </a:prstGeom>
            <a:noFill/>
            <a:ln>
              <a:noFill/>
              <a:prstDash val="solid"/>
            </a:ln>
          </p:spPr>
          <p:txBody>
            <a:bodyPr wrap="square" lIns="72000" tIns="36000" rIns="72000" bIns="36000" rtlCol="0" anchor="ctr" anchorCtr="0">
              <a:spAutoFit/>
            </a:bodyPr>
            <a:lstStyle/>
            <a:p>
              <a:pPr algn="ctr"/>
              <a:r>
                <a:rPr lang="ja-JP" altLang="en-US" sz="1400" b="1" u="sng" dirty="0">
                  <a:latin typeface="UD デジタル 教科書体 NK-R" panose="02020400000000000000" pitchFamily="18" charset="-128"/>
                  <a:ea typeface="UD デジタル 教科書体 NK-R" panose="02020400000000000000" pitchFamily="18" charset="-128"/>
                </a:rPr>
                <a:t>大阪デジタルエクスチェンジ</a:t>
              </a:r>
              <a:endParaRPr lang="en-US" altLang="ja-JP" sz="1400" b="1" u="sng" dirty="0">
                <a:latin typeface="UD デジタル 教科書体 NK-R" panose="02020400000000000000" pitchFamily="18" charset="-128"/>
                <a:ea typeface="UD デジタル 教科書体 NK-R" panose="02020400000000000000" pitchFamily="18" charset="-128"/>
              </a:endParaRPr>
            </a:p>
            <a:p>
              <a:pPr algn="ctr"/>
              <a:r>
                <a:rPr lang="ja-JP" altLang="en-US" sz="1400" b="1" u="sng" dirty="0">
                  <a:latin typeface="UD デジタル 教科書体 NK-R" panose="02020400000000000000" pitchFamily="18" charset="-128"/>
                  <a:ea typeface="UD デジタル 教科書体 NK-R" panose="02020400000000000000" pitchFamily="18" charset="-128"/>
                </a:rPr>
                <a:t>（</a:t>
              </a:r>
              <a:r>
                <a:rPr lang="en-US" altLang="ja-JP" sz="1400" b="1" u="sng" dirty="0">
                  <a:latin typeface="UD デジタル 教科書体 NK-R" panose="02020400000000000000" pitchFamily="18" charset="-128"/>
                  <a:ea typeface="UD デジタル 教科書体 NK-R" panose="02020400000000000000" pitchFamily="18" charset="-128"/>
                </a:rPr>
                <a:t>ODX</a:t>
              </a:r>
              <a:r>
                <a:rPr lang="ja-JP" altLang="en-US" sz="1400" b="1" u="sng" dirty="0">
                  <a:latin typeface="UD デジタル 教科書体 NK-R" panose="02020400000000000000" pitchFamily="18" charset="-128"/>
                  <a:ea typeface="UD デジタル 教科書体 NK-R" panose="02020400000000000000" pitchFamily="18" charset="-128"/>
                </a:rPr>
                <a:t>）でのセキュリティ</a:t>
              </a:r>
              <a:endParaRPr lang="en-US" altLang="ja-JP" sz="1400" b="1" u="sng" dirty="0">
                <a:latin typeface="UD デジタル 教科書体 NK-R" panose="02020400000000000000" pitchFamily="18" charset="-128"/>
                <a:ea typeface="UD デジタル 教科書体 NK-R" panose="02020400000000000000" pitchFamily="18" charset="-128"/>
              </a:endParaRPr>
            </a:p>
            <a:p>
              <a:pPr algn="ctr"/>
              <a:r>
                <a:rPr lang="ja-JP" altLang="en-US" sz="1400" b="1" u="sng" dirty="0">
                  <a:latin typeface="UD デジタル 教科書体 NK-R" panose="02020400000000000000" pitchFamily="18" charset="-128"/>
                  <a:ea typeface="UD デジタル 教科書体 NK-R" panose="02020400000000000000" pitchFamily="18" charset="-128"/>
                </a:rPr>
                <a:t>トークン取引高（</a:t>
              </a:r>
              <a:r>
                <a:rPr lang="en-US" altLang="ja-JP" sz="1400" b="1" u="sng" dirty="0">
                  <a:latin typeface="UD デジタル 教科書体 NK-R" panose="02020400000000000000" pitchFamily="18" charset="-128"/>
                  <a:ea typeface="UD デジタル 教科書体 NK-R" panose="02020400000000000000" pitchFamily="18" charset="-128"/>
                </a:rPr>
                <a:t>1</a:t>
              </a:r>
              <a:r>
                <a:rPr lang="ja-JP" altLang="en-US" sz="1400" b="1" u="sng" dirty="0">
                  <a:latin typeface="UD デジタル 教科書体 NK-R" panose="02020400000000000000" pitchFamily="18" charset="-128"/>
                  <a:ea typeface="UD デジタル 教科書体 NK-R" panose="02020400000000000000" pitchFamily="18" charset="-128"/>
                </a:rPr>
                <a:t>日平均）</a:t>
              </a:r>
              <a:endParaRPr lang="en-US" altLang="ja-JP" sz="1400" b="1" u="sng" dirty="0">
                <a:latin typeface="UD デジタル 教科書体 NK-R" panose="02020400000000000000" pitchFamily="18" charset="-128"/>
                <a:ea typeface="UD デジタル 教科書体 NK-R" panose="02020400000000000000" pitchFamily="18" charset="-128"/>
              </a:endParaRPr>
            </a:p>
          </p:txBody>
        </p:sp>
        <p:cxnSp>
          <p:nvCxnSpPr>
            <p:cNvPr id="120" name="直線矢印コネクタ 119">
              <a:extLst>
                <a:ext uri="{FF2B5EF4-FFF2-40B4-BE49-F238E27FC236}">
                  <a16:creationId xmlns:a16="http://schemas.microsoft.com/office/drawing/2014/main" id="{A70A495C-CD03-4EDE-AAB9-12B0A2BC5178}"/>
                </a:ext>
              </a:extLst>
            </p:cNvPr>
            <p:cNvCxnSpPr>
              <a:cxnSpLocks/>
            </p:cNvCxnSpPr>
            <p:nvPr/>
          </p:nvCxnSpPr>
          <p:spPr>
            <a:xfrm flipV="1">
              <a:off x="13745374" y="342295"/>
              <a:ext cx="136098" cy="107409"/>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21" name="正方形/長方形 120">
              <a:extLst>
                <a:ext uri="{FF2B5EF4-FFF2-40B4-BE49-F238E27FC236}">
                  <a16:creationId xmlns:a16="http://schemas.microsoft.com/office/drawing/2014/main" id="{43849742-5349-466B-BE18-7724D1163D80}"/>
                </a:ext>
              </a:extLst>
            </p:cNvPr>
            <p:cNvSpPr/>
            <p:nvPr/>
          </p:nvSpPr>
          <p:spPr>
            <a:xfrm>
              <a:off x="12830992" y="-498924"/>
              <a:ext cx="1844719" cy="13380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22" name="正方形/長方形 121">
              <a:extLst>
                <a:ext uri="{FF2B5EF4-FFF2-40B4-BE49-F238E27FC236}">
                  <a16:creationId xmlns:a16="http://schemas.microsoft.com/office/drawing/2014/main" id="{735C6451-2E5A-44CF-A9F6-57682AE2C092}"/>
                </a:ext>
              </a:extLst>
            </p:cNvPr>
            <p:cNvSpPr/>
            <p:nvPr/>
          </p:nvSpPr>
          <p:spPr>
            <a:xfrm>
              <a:off x="13474381" y="370714"/>
              <a:ext cx="152834" cy="23576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23" name="正方形/長方形 122">
              <a:extLst>
                <a:ext uri="{FF2B5EF4-FFF2-40B4-BE49-F238E27FC236}">
                  <a16:creationId xmlns:a16="http://schemas.microsoft.com/office/drawing/2014/main" id="{C7E5553D-9349-453D-A66D-18D22CCFBD60}"/>
                </a:ext>
              </a:extLst>
            </p:cNvPr>
            <p:cNvSpPr/>
            <p:nvPr/>
          </p:nvSpPr>
          <p:spPr>
            <a:xfrm>
              <a:off x="14091377" y="54875"/>
              <a:ext cx="203984" cy="55089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24" name="テキスト ボックス 123">
              <a:extLst>
                <a:ext uri="{FF2B5EF4-FFF2-40B4-BE49-F238E27FC236}">
                  <a16:creationId xmlns:a16="http://schemas.microsoft.com/office/drawing/2014/main" id="{355EBB6A-AA18-4C76-9448-09782368E570}"/>
                </a:ext>
              </a:extLst>
            </p:cNvPr>
            <p:cNvSpPr txBox="1"/>
            <p:nvPr/>
          </p:nvSpPr>
          <p:spPr>
            <a:xfrm>
              <a:off x="13955283" y="622327"/>
              <a:ext cx="473501" cy="224572"/>
            </a:xfrm>
            <a:prstGeom prst="rect">
              <a:avLst/>
            </a:prstGeom>
            <a:noFill/>
            <a:ln>
              <a:noFill/>
            </a:ln>
          </p:spPr>
          <p:txBody>
            <a:bodyPr wrap="square" lIns="0" tIns="0" rIns="0" bIns="0" rtlCol="0">
              <a:spAutoFit/>
            </a:bodyPr>
            <a:lstStyle/>
            <a:p>
              <a:pPr algn="ctr"/>
              <a:r>
                <a:rPr lang="en-US" altLang="ja-JP" sz="900" b="1" dirty="0">
                  <a:latin typeface="UD デジタル 教科書体 NK-R" panose="02020400000000000000" pitchFamily="18" charset="-128"/>
                  <a:ea typeface="UD デジタル 教科書体 NK-R" panose="02020400000000000000" pitchFamily="18" charset="-128"/>
                </a:rPr>
                <a:t>2024</a:t>
              </a:r>
              <a:endParaRPr lang="en-US" altLang="ja-JP" sz="700" dirty="0">
                <a:latin typeface="UD デジタル 教科書体 NK-R" panose="02020400000000000000" pitchFamily="18" charset="-128"/>
                <a:ea typeface="UD デジタル 教科書体 NK-R" panose="02020400000000000000" pitchFamily="18" charset="-128"/>
              </a:endParaRPr>
            </a:p>
            <a:p>
              <a:pPr algn="ctr"/>
              <a:r>
                <a:rPr lang="ja-JP" altLang="en-US" sz="700" dirty="0">
                  <a:latin typeface="UD デジタル 教科書体 NK-R" panose="02020400000000000000" pitchFamily="18" charset="-128"/>
                  <a:ea typeface="UD デジタル 教科書体 NK-R" panose="02020400000000000000" pitchFamily="18" charset="-128"/>
                </a:rPr>
                <a:t>（２０２４年４月～</a:t>
              </a:r>
              <a:r>
                <a:rPr lang="en-US" altLang="ja-JP" sz="700" dirty="0">
                  <a:latin typeface="UD デジタル 教科書体 NK-R" panose="02020400000000000000" pitchFamily="18" charset="-128"/>
                  <a:ea typeface="UD デジタル 教科書体 NK-R" panose="02020400000000000000" pitchFamily="18" charset="-128"/>
                </a:rPr>
                <a:t>2025</a:t>
              </a:r>
              <a:r>
                <a:rPr lang="ja-JP" altLang="en-US" sz="700" dirty="0">
                  <a:latin typeface="UD デジタル 教科書体 NK-R" panose="02020400000000000000" pitchFamily="18" charset="-128"/>
                  <a:ea typeface="UD デジタル 教科書体 NK-R" panose="02020400000000000000" pitchFamily="18" charset="-128"/>
                </a:rPr>
                <a:t>年２月</a:t>
              </a:r>
              <a:r>
                <a:rPr lang="ja-JP" altLang="en-US" sz="600" dirty="0">
                  <a:latin typeface="UD デジタル 教科書体 NK-R" panose="02020400000000000000" pitchFamily="18" charset="-128"/>
                  <a:ea typeface="UD デジタル 教科書体 NK-R" panose="02020400000000000000" pitchFamily="18" charset="-128"/>
                </a:rPr>
                <a:t>）</a:t>
              </a:r>
              <a:endParaRPr lang="en-US" altLang="ja-JP" sz="600" dirty="0">
                <a:latin typeface="UD デジタル 教科書体 NK-R" panose="02020400000000000000" pitchFamily="18" charset="-128"/>
                <a:ea typeface="UD デジタル 教科書体 NK-R" panose="02020400000000000000" pitchFamily="18" charset="-128"/>
              </a:endParaRPr>
            </a:p>
          </p:txBody>
        </p:sp>
        <p:sp>
          <p:nvSpPr>
            <p:cNvPr id="125" name="テキスト ボックス 124">
              <a:extLst>
                <a:ext uri="{FF2B5EF4-FFF2-40B4-BE49-F238E27FC236}">
                  <a16:creationId xmlns:a16="http://schemas.microsoft.com/office/drawing/2014/main" id="{B4329C1F-1914-48FA-AA05-6736B751FCE3}"/>
                </a:ext>
              </a:extLst>
            </p:cNvPr>
            <p:cNvSpPr txBox="1"/>
            <p:nvPr/>
          </p:nvSpPr>
          <p:spPr>
            <a:xfrm>
              <a:off x="13364450" y="621315"/>
              <a:ext cx="373291" cy="224572"/>
            </a:xfrm>
            <a:prstGeom prst="rect">
              <a:avLst/>
            </a:prstGeom>
            <a:noFill/>
            <a:ln>
              <a:noFill/>
            </a:ln>
          </p:spPr>
          <p:txBody>
            <a:bodyPr wrap="none" lIns="0" tIns="0" rIns="0" bIns="0" rtlCol="0">
              <a:spAutoFit/>
            </a:bodyPr>
            <a:lstStyle/>
            <a:p>
              <a:pPr algn="ctr"/>
              <a:r>
                <a:rPr lang="en-US" altLang="ja-JP" sz="900" b="1" dirty="0">
                  <a:latin typeface="UD デジタル 教科書体 NK-R" panose="02020400000000000000" pitchFamily="18" charset="-128"/>
                  <a:ea typeface="UD デジタル 教科書体 NK-R" panose="02020400000000000000" pitchFamily="18" charset="-128"/>
                </a:rPr>
                <a:t>2023</a:t>
              </a:r>
            </a:p>
            <a:p>
              <a:pPr algn="ctr"/>
              <a:r>
                <a:rPr lang="en-US" altLang="ja-JP" sz="700" dirty="0">
                  <a:latin typeface="UD デジタル 教科書体 NK-R" panose="02020400000000000000" pitchFamily="18" charset="-128"/>
                  <a:ea typeface="UD デジタル 教科書体 NK-R" panose="02020400000000000000" pitchFamily="18" charset="-128"/>
                </a:rPr>
                <a:t>(20</a:t>
              </a:r>
              <a:r>
                <a:rPr lang="ja-JP" altLang="en-US" sz="700" dirty="0">
                  <a:latin typeface="UD デジタル 教科書体 NK-R" panose="02020400000000000000" pitchFamily="18" charset="-128"/>
                  <a:ea typeface="UD デジタル 教科書体 NK-R" panose="02020400000000000000" pitchFamily="18" charset="-128"/>
                </a:rPr>
                <a:t>２３年</a:t>
              </a:r>
              <a:r>
                <a:rPr lang="en-US" altLang="ja-JP" sz="700" dirty="0">
                  <a:latin typeface="UD デジタル 教科書体 NK-R" panose="02020400000000000000" pitchFamily="18" charset="-128"/>
                  <a:ea typeface="UD デジタル 教科書体 NK-R" panose="02020400000000000000" pitchFamily="18" charset="-128"/>
                </a:rPr>
                <a:t>12</a:t>
              </a:r>
              <a:r>
                <a:rPr lang="ja-JP" altLang="en-US" sz="700" dirty="0">
                  <a:latin typeface="UD デジタル 教科書体 NK-R" panose="02020400000000000000" pitchFamily="18" charset="-128"/>
                  <a:ea typeface="UD デジタル 教科書体 NK-R" panose="02020400000000000000" pitchFamily="18" charset="-128"/>
                </a:rPr>
                <a:t>月</a:t>
              </a:r>
              <a:endParaRPr lang="en-US" altLang="ja-JP" sz="700" dirty="0">
                <a:latin typeface="UD デジタル 教科書体 NK-R" panose="02020400000000000000" pitchFamily="18" charset="-128"/>
                <a:ea typeface="UD デジタル 教科書体 NK-R" panose="02020400000000000000" pitchFamily="18" charset="-128"/>
              </a:endParaRPr>
            </a:p>
            <a:p>
              <a:pPr algn="ctr"/>
              <a:r>
                <a:rPr lang="ja-JP" altLang="en-US" sz="700" dirty="0">
                  <a:latin typeface="UD デジタル 教科書体 NK-R" panose="02020400000000000000" pitchFamily="18" charset="-128"/>
                  <a:ea typeface="UD デジタル 教科書体 NK-R" panose="02020400000000000000" pitchFamily="18" charset="-128"/>
                </a:rPr>
                <a:t>　～</a:t>
              </a:r>
              <a:r>
                <a:rPr lang="en-US" altLang="ja-JP" sz="700" dirty="0">
                  <a:latin typeface="UD デジタル 教科書体 NK-R" panose="02020400000000000000" pitchFamily="18" charset="-128"/>
                  <a:ea typeface="UD デジタル 教科書体 NK-R" panose="02020400000000000000" pitchFamily="18" charset="-128"/>
                </a:rPr>
                <a:t>20</a:t>
              </a:r>
              <a:r>
                <a:rPr lang="ja-JP" altLang="en-US" sz="700" dirty="0">
                  <a:latin typeface="UD デジタル 教科書体 NK-R" panose="02020400000000000000" pitchFamily="18" charset="-128"/>
                  <a:ea typeface="UD デジタル 教科書体 NK-R" panose="02020400000000000000" pitchFamily="18" charset="-128"/>
                </a:rPr>
                <a:t>２４年３月</a:t>
              </a:r>
              <a:r>
                <a:rPr lang="en-US" altLang="ja-JP" sz="700" dirty="0">
                  <a:latin typeface="UD デジタル 教科書体 NK-R" panose="02020400000000000000" pitchFamily="18" charset="-128"/>
                  <a:ea typeface="UD デジタル 教科書体 NK-R" panose="02020400000000000000" pitchFamily="18" charset="-128"/>
                </a:rPr>
                <a:t>)</a:t>
              </a:r>
            </a:p>
          </p:txBody>
        </p:sp>
        <p:sp>
          <p:nvSpPr>
            <p:cNvPr id="126" name="テキスト ボックス 125">
              <a:extLst>
                <a:ext uri="{FF2B5EF4-FFF2-40B4-BE49-F238E27FC236}">
                  <a16:creationId xmlns:a16="http://schemas.microsoft.com/office/drawing/2014/main" id="{F3861076-0C39-4204-AEEE-12A59D8E53CA}"/>
                </a:ext>
              </a:extLst>
            </p:cNvPr>
            <p:cNvSpPr txBox="1"/>
            <p:nvPr/>
          </p:nvSpPr>
          <p:spPr>
            <a:xfrm>
              <a:off x="13323507" y="266392"/>
              <a:ext cx="485903" cy="134006"/>
            </a:xfrm>
            <a:prstGeom prst="rect">
              <a:avLst/>
            </a:prstGeom>
            <a:noFill/>
            <a:ln>
              <a:noFill/>
            </a:ln>
          </p:spPr>
          <p:txBody>
            <a:bodyPr wrap="square" lIns="72000" tIns="36000" rIns="72000" bIns="36000" rtlCol="0">
              <a:spAutoFit/>
            </a:bodyPr>
            <a:lstStyle/>
            <a:p>
              <a:pPr algn="ctr"/>
              <a:r>
                <a:rPr lang="ja-JP" altLang="en-US" sz="900" dirty="0">
                  <a:latin typeface="UD デジタル 教科書体 NK-R" panose="02020400000000000000" pitchFamily="18" charset="-128"/>
                  <a:ea typeface="UD デジタル 教科書体 NK-R" panose="02020400000000000000" pitchFamily="18" charset="-128"/>
                </a:rPr>
                <a:t>約</a:t>
              </a:r>
              <a:r>
                <a:rPr lang="en-US" altLang="ja-JP" sz="900" dirty="0">
                  <a:latin typeface="UD デジタル 教科書体 NK-R" panose="02020400000000000000" pitchFamily="18" charset="-128"/>
                  <a:ea typeface="UD デジタル 教科書体 NK-R" panose="02020400000000000000" pitchFamily="18" charset="-128"/>
                </a:rPr>
                <a:t>44</a:t>
              </a:r>
              <a:r>
                <a:rPr lang="ja-JP" altLang="en-US" sz="900" dirty="0">
                  <a:latin typeface="UD デジタル 教科書体 NK-R" panose="02020400000000000000" pitchFamily="18" charset="-128"/>
                  <a:ea typeface="UD デジタル 教科書体 NK-R" panose="02020400000000000000" pitchFamily="18" charset="-128"/>
                </a:rPr>
                <a:t>万円</a:t>
              </a:r>
              <a:endParaRPr lang="en-US" altLang="ja-JP" sz="900" dirty="0">
                <a:latin typeface="UD デジタル 教科書体 NK-R" panose="02020400000000000000" pitchFamily="18" charset="-128"/>
                <a:ea typeface="UD デジタル 教科書体 NK-R" panose="02020400000000000000" pitchFamily="18" charset="-128"/>
              </a:endParaRPr>
            </a:p>
          </p:txBody>
        </p:sp>
        <p:sp>
          <p:nvSpPr>
            <p:cNvPr id="127" name="テキスト ボックス 126">
              <a:extLst>
                <a:ext uri="{FF2B5EF4-FFF2-40B4-BE49-F238E27FC236}">
                  <a16:creationId xmlns:a16="http://schemas.microsoft.com/office/drawing/2014/main" id="{02EF1122-B314-45B9-868A-24EE58ECCBD3}"/>
                </a:ext>
              </a:extLst>
            </p:cNvPr>
            <p:cNvSpPr txBox="1"/>
            <p:nvPr/>
          </p:nvSpPr>
          <p:spPr>
            <a:xfrm>
              <a:off x="13958694" y="-64117"/>
              <a:ext cx="680241" cy="148652"/>
            </a:xfrm>
            <a:prstGeom prst="rect">
              <a:avLst/>
            </a:prstGeom>
            <a:noFill/>
            <a:ln>
              <a:noFill/>
            </a:ln>
          </p:spPr>
          <p:txBody>
            <a:bodyPr wrap="square" lIns="72000" tIns="36000" rIns="72000" bIns="36000" rtlCol="0">
              <a:spAutoFit/>
            </a:bodyPr>
            <a:lstStyle/>
            <a:p>
              <a:r>
                <a:rPr lang="ja-JP" altLang="en-US" sz="1050" b="1" dirty="0">
                  <a:latin typeface="UD デジタル 教科書体 NK-R" panose="02020400000000000000" pitchFamily="18" charset="-128"/>
                  <a:ea typeface="UD デジタル 教科書体 NK-R" panose="02020400000000000000" pitchFamily="18" charset="-128"/>
                </a:rPr>
                <a:t>約</a:t>
              </a:r>
              <a:r>
                <a:rPr lang="en-US" altLang="ja-JP" sz="1050" b="1" dirty="0">
                  <a:latin typeface="UD デジタル 教科書体 NK-R" panose="02020400000000000000" pitchFamily="18" charset="-128"/>
                  <a:ea typeface="UD デジタル 教科書体 NK-R" panose="02020400000000000000" pitchFamily="18" charset="-128"/>
                </a:rPr>
                <a:t>1</a:t>
              </a:r>
              <a:r>
                <a:rPr lang="ja-JP" altLang="en-US" sz="1050" b="1" dirty="0">
                  <a:latin typeface="UD デジタル 教科書体 NK-R" panose="02020400000000000000" pitchFamily="18" charset="-128"/>
                  <a:ea typeface="UD デジタル 教科書体 NK-R" panose="02020400000000000000" pitchFamily="18" charset="-128"/>
                </a:rPr>
                <a:t>３３万円</a:t>
              </a:r>
              <a:endParaRPr lang="en-US" altLang="ja-JP" sz="1050" b="1" dirty="0">
                <a:latin typeface="UD デジタル 教科書体 NK-R" panose="02020400000000000000" pitchFamily="18" charset="-128"/>
                <a:ea typeface="UD デジタル 教科書体 NK-R" panose="02020400000000000000" pitchFamily="18" charset="-128"/>
              </a:endParaRPr>
            </a:p>
          </p:txBody>
        </p:sp>
        <p:cxnSp>
          <p:nvCxnSpPr>
            <p:cNvPr id="128" name="直線コネクタ 127">
              <a:extLst>
                <a:ext uri="{FF2B5EF4-FFF2-40B4-BE49-F238E27FC236}">
                  <a16:creationId xmlns:a16="http://schemas.microsoft.com/office/drawing/2014/main" id="{DA8A72F9-1416-4C8F-99C3-E281DC3C0249}"/>
                </a:ext>
              </a:extLst>
            </p:cNvPr>
            <p:cNvCxnSpPr>
              <a:cxnSpLocks/>
            </p:cNvCxnSpPr>
            <p:nvPr/>
          </p:nvCxnSpPr>
          <p:spPr>
            <a:xfrm>
              <a:off x="13443512" y="605235"/>
              <a:ext cx="953620" cy="0"/>
            </a:xfrm>
            <a:prstGeom prst="line">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43" name="グループ化 142">
            <a:extLst>
              <a:ext uri="{FF2B5EF4-FFF2-40B4-BE49-F238E27FC236}">
                <a16:creationId xmlns:a16="http://schemas.microsoft.com/office/drawing/2014/main" id="{B6B39E92-7A30-4783-9A79-67A4A24F30DD}"/>
              </a:ext>
            </a:extLst>
          </p:cNvPr>
          <p:cNvGrpSpPr/>
          <p:nvPr/>
        </p:nvGrpSpPr>
        <p:grpSpPr>
          <a:xfrm>
            <a:off x="2798257" y="4536658"/>
            <a:ext cx="3136981" cy="2334308"/>
            <a:chOff x="14660670" y="-472802"/>
            <a:chExt cx="1844719" cy="1338029"/>
          </a:xfrm>
        </p:grpSpPr>
        <p:grpSp>
          <p:nvGrpSpPr>
            <p:cNvPr id="151" name="グループ化 150">
              <a:extLst>
                <a:ext uri="{FF2B5EF4-FFF2-40B4-BE49-F238E27FC236}">
                  <a16:creationId xmlns:a16="http://schemas.microsoft.com/office/drawing/2014/main" id="{213F90DF-539F-4785-BD2C-6B7DE0780394}"/>
                </a:ext>
              </a:extLst>
            </p:cNvPr>
            <p:cNvGrpSpPr/>
            <p:nvPr/>
          </p:nvGrpSpPr>
          <p:grpSpPr>
            <a:xfrm>
              <a:off x="14660670" y="-472802"/>
              <a:ext cx="1844719" cy="1338029"/>
              <a:chOff x="4142401" y="3527362"/>
              <a:chExt cx="1543606" cy="1008532"/>
            </a:xfrm>
            <a:noFill/>
          </p:grpSpPr>
          <p:sp>
            <p:nvSpPr>
              <p:cNvPr id="161" name="正方形/長方形 160">
                <a:extLst>
                  <a:ext uri="{FF2B5EF4-FFF2-40B4-BE49-F238E27FC236}">
                    <a16:creationId xmlns:a16="http://schemas.microsoft.com/office/drawing/2014/main" id="{3E711B00-A340-4F50-816A-CFB831EF2DA1}"/>
                  </a:ext>
                </a:extLst>
              </p:cNvPr>
              <p:cNvSpPr/>
              <p:nvPr/>
            </p:nvSpPr>
            <p:spPr>
              <a:xfrm>
                <a:off x="4142401" y="3527362"/>
                <a:ext cx="1543606" cy="100853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62" name="正方形/長方形 161">
                <a:extLst>
                  <a:ext uri="{FF2B5EF4-FFF2-40B4-BE49-F238E27FC236}">
                    <a16:creationId xmlns:a16="http://schemas.microsoft.com/office/drawing/2014/main" id="{13D8FBF8-638B-4AAA-B9DD-C3B585D19B24}"/>
                  </a:ext>
                </a:extLst>
              </p:cNvPr>
              <p:cNvSpPr/>
              <p:nvPr/>
            </p:nvSpPr>
            <p:spPr>
              <a:xfrm>
                <a:off x="4683012" y="4101359"/>
                <a:ext cx="102281" cy="25891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63" name="正方形/長方形 162">
                <a:extLst>
                  <a:ext uri="{FF2B5EF4-FFF2-40B4-BE49-F238E27FC236}">
                    <a16:creationId xmlns:a16="http://schemas.microsoft.com/office/drawing/2014/main" id="{6190163C-1B6F-4DEF-A840-0F8A4749009A}"/>
                  </a:ext>
                </a:extLst>
              </p:cNvPr>
              <p:cNvSpPr/>
              <p:nvPr/>
            </p:nvSpPr>
            <p:spPr>
              <a:xfrm>
                <a:off x="5111672" y="3960359"/>
                <a:ext cx="136540" cy="39991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64" name="テキスト ボックス 163">
                <a:extLst>
                  <a:ext uri="{FF2B5EF4-FFF2-40B4-BE49-F238E27FC236}">
                    <a16:creationId xmlns:a16="http://schemas.microsoft.com/office/drawing/2014/main" id="{F2DA969F-8C79-46BF-8A1E-AF70D68E4107}"/>
                  </a:ext>
                </a:extLst>
              </p:cNvPr>
              <p:cNvSpPr txBox="1"/>
              <p:nvPr/>
            </p:nvSpPr>
            <p:spPr>
              <a:xfrm>
                <a:off x="4494352" y="4027597"/>
                <a:ext cx="491665" cy="59838"/>
              </a:xfrm>
              <a:prstGeom prst="rect">
                <a:avLst/>
              </a:prstGeom>
              <a:grpFill/>
              <a:ln>
                <a:noFill/>
              </a:ln>
            </p:spPr>
            <p:txBody>
              <a:bodyPr wrap="square" lIns="0" tIns="0" rIns="0" bIns="0" rtlCol="0">
                <a:spAutoFit/>
              </a:bodyPr>
              <a:lstStyle/>
              <a:p>
                <a:pPr algn="ctr"/>
                <a:r>
                  <a:rPr lang="ja-JP" altLang="en-US" sz="900" dirty="0">
                    <a:latin typeface="UD デジタル 教科書体 NK-R" panose="02020400000000000000" pitchFamily="18" charset="-128"/>
                    <a:ea typeface="UD デジタル 教科書体 NK-R" panose="02020400000000000000" pitchFamily="18" charset="-128"/>
                  </a:rPr>
                  <a:t>２１件</a:t>
                </a:r>
                <a:endParaRPr lang="en-US" altLang="ja-JP" sz="900" dirty="0">
                  <a:latin typeface="UD デジタル 教科書体 NK-R" panose="02020400000000000000" pitchFamily="18" charset="-128"/>
                  <a:ea typeface="UD デジタル 教科書体 NK-R" panose="02020400000000000000" pitchFamily="18" charset="-128"/>
                </a:endParaRPr>
              </a:p>
            </p:txBody>
          </p:sp>
          <p:cxnSp>
            <p:nvCxnSpPr>
              <p:cNvPr id="165" name="直線コネクタ 164">
                <a:extLst>
                  <a:ext uri="{FF2B5EF4-FFF2-40B4-BE49-F238E27FC236}">
                    <a16:creationId xmlns:a16="http://schemas.microsoft.com/office/drawing/2014/main" id="{C7D0F7A6-E189-40F5-B6A5-F79FD8B22986}"/>
                  </a:ext>
                </a:extLst>
              </p:cNvPr>
              <p:cNvCxnSpPr>
                <a:cxnSpLocks/>
              </p:cNvCxnSpPr>
              <p:nvPr/>
            </p:nvCxnSpPr>
            <p:spPr>
              <a:xfrm>
                <a:off x="4584890" y="4359335"/>
                <a:ext cx="783265" cy="1"/>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52" name="グループ化 151">
              <a:extLst>
                <a:ext uri="{FF2B5EF4-FFF2-40B4-BE49-F238E27FC236}">
                  <a16:creationId xmlns:a16="http://schemas.microsoft.com/office/drawing/2014/main" id="{8E66BC2C-2A54-4D56-9941-94F06EC81B3E}"/>
                </a:ext>
              </a:extLst>
            </p:cNvPr>
            <p:cNvGrpSpPr/>
            <p:nvPr/>
          </p:nvGrpSpPr>
          <p:grpSpPr>
            <a:xfrm>
              <a:off x="15085109" y="-288221"/>
              <a:ext cx="1180469" cy="1015615"/>
              <a:chOff x="15085109" y="-288221"/>
              <a:chExt cx="1180469" cy="1015615"/>
            </a:xfrm>
          </p:grpSpPr>
          <p:sp>
            <p:nvSpPr>
              <p:cNvPr id="156" name="テキスト ボックス 155">
                <a:extLst>
                  <a:ext uri="{FF2B5EF4-FFF2-40B4-BE49-F238E27FC236}">
                    <a16:creationId xmlns:a16="http://schemas.microsoft.com/office/drawing/2014/main" id="{4EA6625E-2B50-408E-A4BB-5B8045702AAC}"/>
                  </a:ext>
                </a:extLst>
              </p:cNvPr>
              <p:cNvSpPr txBox="1"/>
              <p:nvPr/>
            </p:nvSpPr>
            <p:spPr>
              <a:xfrm>
                <a:off x="15085109" y="-288221"/>
                <a:ext cx="1148939" cy="288659"/>
              </a:xfrm>
              <a:prstGeom prst="rect">
                <a:avLst/>
              </a:prstGeom>
              <a:noFill/>
              <a:ln>
                <a:noFill/>
                <a:prstDash val="solid"/>
              </a:ln>
            </p:spPr>
            <p:txBody>
              <a:bodyPr wrap="square" lIns="36000" tIns="36000" rIns="36000" bIns="36000" rtlCol="0" anchor="ctr" anchorCtr="0">
                <a:spAutoFit/>
              </a:bodyPr>
              <a:lstStyle/>
              <a:p>
                <a:pPr algn="ctr"/>
                <a:r>
                  <a:rPr lang="ja-JP" altLang="en-US" sz="1400" b="1" u="sng" dirty="0">
                    <a:latin typeface="UD デジタル 教科書体 NK-R" panose="02020400000000000000" pitchFamily="18" charset="-128"/>
                    <a:ea typeface="UD デジタル 教科書体 NK-R" panose="02020400000000000000" pitchFamily="18" charset="-128"/>
                  </a:rPr>
                  <a:t>大阪府・市</a:t>
                </a:r>
                <a:endParaRPr lang="en-US" altLang="ja-JP" sz="1400" b="1" u="sng" dirty="0">
                  <a:latin typeface="UD デジタル 教科書体 NK-R" panose="02020400000000000000" pitchFamily="18" charset="-128"/>
                  <a:ea typeface="UD デジタル 教科書体 NK-R" panose="02020400000000000000" pitchFamily="18" charset="-128"/>
                </a:endParaRPr>
              </a:p>
              <a:p>
                <a:pPr algn="ctr"/>
                <a:r>
                  <a:rPr lang="ja-JP" altLang="en-US" sz="1400" b="1" u="sng" dirty="0">
                    <a:latin typeface="UD デジタル 教科書体 NK-R" panose="02020400000000000000" pitchFamily="18" charset="-128"/>
                    <a:ea typeface="UD デジタル 教科書体 NK-R" panose="02020400000000000000" pitchFamily="18" charset="-128"/>
                  </a:rPr>
                  <a:t>登壇イベント件数</a:t>
                </a:r>
                <a:endParaRPr lang="en-US" altLang="ja-JP" sz="1400" b="1" u="sng" dirty="0">
                  <a:latin typeface="UD デジタル 教科書体 NK-R" panose="02020400000000000000" pitchFamily="18" charset="-128"/>
                  <a:ea typeface="UD デジタル 教科書体 NK-R" panose="02020400000000000000" pitchFamily="18" charset="-128"/>
                </a:endParaRPr>
              </a:p>
            </p:txBody>
          </p:sp>
          <p:sp>
            <p:nvSpPr>
              <p:cNvPr id="157" name="テキスト ボックス 156">
                <a:extLst>
                  <a:ext uri="{FF2B5EF4-FFF2-40B4-BE49-F238E27FC236}">
                    <a16:creationId xmlns:a16="http://schemas.microsoft.com/office/drawing/2014/main" id="{F2C5CA58-61EC-42C7-982D-363A1DB1D934}"/>
                  </a:ext>
                </a:extLst>
              </p:cNvPr>
              <p:cNvSpPr txBox="1"/>
              <p:nvPr/>
            </p:nvSpPr>
            <p:spPr>
              <a:xfrm>
                <a:off x="15539371" y="-23458"/>
                <a:ext cx="722468" cy="92620"/>
              </a:xfrm>
              <a:prstGeom prst="rect">
                <a:avLst/>
              </a:prstGeom>
              <a:noFill/>
              <a:ln>
                <a:noFill/>
              </a:ln>
            </p:spPr>
            <p:txBody>
              <a:bodyPr wrap="square" lIns="0" tIns="0" rIns="0" bIns="0" rtlCol="0">
                <a:spAutoFit/>
              </a:bodyPr>
              <a:lstStyle/>
              <a:p>
                <a:pPr algn="ctr"/>
                <a:r>
                  <a:rPr lang="en-US" altLang="ja-JP" sz="1050" b="1" dirty="0">
                    <a:latin typeface="UD デジタル 教科書体 NK-R" panose="02020400000000000000" pitchFamily="18" charset="-128"/>
                    <a:ea typeface="UD デジタル 教科書体 NK-R" panose="02020400000000000000" pitchFamily="18" charset="-128"/>
                  </a:rPr>
                  <a:t>36</a:t>
                </a:r>
                <a:r>
                  <a:rPr lang="ja-JP" altLang="en-US" sz="1050" b="1" dirty="0">
                    <a:latin typeface="UD デジタル 教科書体 NK-R" panose="02020400000000000000" pitchFamily="18" charset="-128"/>
                    <a:ea typeface="UD デジタル 教科書体 NK-R" panose="02020400000000000000" pitchFamily="18" charset="-128"/>
                  </a:rPr>
                  <a:t>件</a:t>
                </a:r>
                <a:endParaRPr lang="en-US" altLang="ja-JP" sz="1050" b="1" dirty="0">
                  <a:latin typeface="UD デジタル 教科書体 NK-R" panose="02020400000000000000" pitchFamily="18" charset="-128"/>
                  <a:ea typeface="UD デジタル 教科書体 NK-R" panose="02020400000000000000" pitchFamily="18" charset="-128"/>
                </a:endParaRPr>
              </a:p>
            </p:txBody>
          </p:sp>
          <p:cxnSp>
            <p:nvCxnSpPr>
              <p:cNvPr id="158" name="直線矢印コネクタ 157">
                <a:extLst>
                  <a:ext uri="{FF2B5EF4-FFF2-40B4-BE49-F238E27FC236}">
                    <a16:creationId xmlns:a16="http://schemas.microsoft.com/office/drawing/2014/main" id="{F6B1A314-6599-4662-9418-6E2794075A67}"/>
                  </a:ext>
                </a:extLst>
              </p:cNvPr>
              <p:cNvCxnSpPr>
                <a:cxnSpLocks/>
              </p:cNvCxnSpPr>
              <p:nvPr/>
            </p:nvCxnSpPr>
            <p:spPr>
              <a:xfrm flipV="1">
                <a:off x="15563384" y="277253"/>
                <a:ext cx="133378" cy="11571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59" name="テキスト ボックス 158">
                <a:extLst>
                  <a:ext uri="{FF2B5EF4-FFF2-40B4-BE49-F238E27FC236}">
                    <a16:creationId xmlns:a16="http://schemas.microsoft.com/office/drawing/2014/main" id="{7298B427-0E45-4307-8EF1-6B0D2F06CCB1}"/>
                  </a:ext>
                </a:extLst>
              </p:cNvPr>
              <p:cNvSpPr txBox="1"/>
              <p:nvPr/>
            </p:nvSpPr>
            <p:spPr>
              <a:xfrm>
                <a:off x="15603752" y="645737"/>
                <a:ext cx="661826" cy="79388"/>
              </a:xfrm>
              <a:prstGeom prst="rect">
                <a:avLst/>
              </a:prstGeom>
              <a:noFill/>
              <a:ln>
                <a:noFill/>
              </a:ln>
            </p:spPr>
            <p:txBody>
              <a:bodyPr wrap="square" lIns="0" tIns="0" rIns="0" bIns="0" rtlCol="0">
                <a:spAutoFit/>
              </a:bodyPr>
              <a:lstStyle/>
              <a:p>
                <a:pPr algn="ctr"/>
                <a:r>
                  <a:rPr lang="en-US" altLang="ja-JP" sz="900" b="1" dirty="0">
                    <a:latin typeface="UD デジタル 教科書体 NK-R" panose="02020400000000000000" pitchFamily="18" charset="-128"/>
                    <a:ea typeface="UD デジタル 教科書体 NK-R" panose="02020400000000000000" pitchFamily="18" charset="-128"/>
                  </a:rPr>
                  <a:t>2024</a:t>
                </a:r>
                <a:endParaRPr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160" name="テキスト ボックス 159">
                <a:extLst>
                  <a:ext uri="{FF2B5EF4-FFF2-40B4-BE49-F238E27FC236}">
                    <a16:creationId xmlns:a16="http://schemas.microsoft.com/office/drawing/2014/main" id="{99157E0C-26AA-4DDE-B643-BADD7EB2BA3B}"/>
                  </a:ext>
                </a:extLst>
              </p:cNvPr>
              <p:cNvSpPr txBox="1"/>
              <p:nvPr/>
            </p:nvSpPr>
            <p:spPr>
              <a:xfrm>
                <a:off x="15128807" y="648006"/>
                <a:ext cx="482504" cy="79388"/>
              </a:xfrm>
              <a:prstGeom prst="rect">
                <a:avLst/>
              </a:prstGeom>
              <a:noFill/>
              <a:ln>
                <a:noFill/>
              </a:ln>
            </p:spPr>
            <p:txBody>
              <a:bodyPr wrap="square" lIns="0" tIns="0" rIns="0" bIns="0" rtlCol="0">
                <a:spAutoFit/>
              </a:bodyPr>
              <a:lstStyle/>
              <a:p>
                <a:pPr algn="ctr"/>
                <a:r>
                  <a:rPr lang="en-US" altLang="ja-JP" sz="900" b="1" dirty="0">
                    <a:latin typeface="UD デジタル 教科書体 NK-R" panose="02020400000000000000" pitchFamily="18" charset="-128"/>
                    <a:ea typeface="UD デジタル 教科書体 NK-R" panose="02020400000000000000" pitchFamily="18" charset="-128"/>
                  </a:rPr>
                  <a:t>2023</a:t>
                </a:r>
              </a:p>
            </p:txBody>
          </p:sp>
        </p:grpSp>
      </p:grpSp>
      <p:cxnSp>
        <p:nvCxnSpPr>
          <p:cNvPr id="166" name="直線コネクタ 165">
            <a:extLst>
              <a:ext uri="{FF2B5EF4-FFF2-40B4-BE49-F238E27FC236}">
                <a16:creationId xmlns:a16="http://schemas.microsoft.com/office/drawing/2014/main" id="{CF40E0D3-8D61-467A-ADD9-511E38741169}"/>
              </a:ext>
            </a:extLst>
          </p:cNvPr>
          <p:cNvCxnSpPr>
            <a:cxnSpLocks/>
          </p:cNvCxnSpPr>
          <p:nvPr/>
        </p:nvCxnSpPr>
        <p:spPr>
          <a:xfrm>
            <a:off x="6096000" y="469107"/>
            <a:ext cx="0" cy="6320096"/>
          </a:xfrm>
          <a:prstGeom prst="line">
            <a:avLst/>
          </a:prstGeom>
          <a:ln w="28575">
            <a:solidFill>
              <a:schemeClr val="accent1">
                <a:lumMod val="75000"/>
              </a:schemeClr>
            </a:solidFill>
            <a:prstDash val="sysDash"/>
          </a:ln>
        </p:spPr>
        <p:style>
          <a:lnRef idx="1">
            <a:schemeClr val="dk1"/>
          </a:lnRef>
          <a:fillRef idx="0">
            <a:schemeClr val="dk1"/>
          </a:fillRef>
          <a:effectRef idx="0">
            <a:schemeClr val="dk1"/>
          </a:effectRef>
          <a:fontRef idx="minor">
            <a:schemeClr val="tx1"/>
          </a:fontRef>
        </p:style>
      </p:cxnSp>
      <p:grpSp>
        <p:nvGrpSpPr>
          <p:cNvPr id="179" name="グループ化 178">
            <a:extLst>
              <a:ext uri="{FF2B5EF4-FFF2-40B4-BE49-F238E27FC236}">
                <a16:creationId xmlns:a16="http://schemas.microsoft.com/office/drawing/2014/main" id="{3086FA43-C0F3-4A5F-8588-85A9414EA47D}"/>
              </a:ext>
            </a:extLst>
          </p:cNvPr>
          <p:cNvGrpSpPr/>
          <p:nvPr/>
        </p:nvGrpSpPr>
        <p:grpSpPr>
          <a:xfrm>
            <a:off x="2517739" y="390888"/>
            <a:ext cx="3136981" cy="2334308"/>
            <a:chOff x="14660670" y="-472802"/>
            <a:chExt cx="1844719" cy="1338029"/>
          </a:xfrm>
        </p:grpSpPr>
        <p:grpSp>
          <p:nvGrpSpPr>
            <p:cNvPr id="180" name="グループ化 179">
              <a:extLst>
                <a:ext uri="{FF2B5EF4-FFF2-40B4-BE49-F238E27FC236}">
                  <a16:creationId xmlns:a16="http://schemas.microsoft.com/office/drawing/2014/main" id="{198C990F-A9B9-40B7-9408-FCA0900996C1}"/>
                </a:ext>
              </a:extLst>
            </p:cNvPr>
            <p:cNvGrpSpPr/>
            <p:nvPr/>
          </p:nvGrpSpPr>
          <p:grpSpPr>
            <a:xfrm>
              <a:off x="14660670" y="-472802"/>
              <a:ext cx="1844719" cy="1338029"/>
              <a:chOff x="4142401" y="3527362"/>
              <a:chExt cx="1543606" cy="1008532"/>
            </a:xfrm>
            <a:noFill/>
          </p:grpSpPr>
          <p:sp>
            <p:nvSpPr>
              <p:cNvPr id="187" name="正方形/長方形 186">
                <a:extLst>
                  <a:ext uri="{FF2B5EF4-FFF2-40B4-BE49-F238E27FC236}">
                    <a16:creationId xmlns:a16="http://schemas.microsoft.com/office/drawing/2014/main" id="{46672AB7-8E17-4C12-BF50-A3617273CC13}"/>
                  </a:ext>
                </a:extLst>
              </p:cNvPr>
              <p:cNvSpPr/>
              <p:nvPr/>
            </p:nvSpPr>
            <p:spPr>
              <a:xfrm>
                <a:off x="4142401" y="3527362"/>
                <a:ext cx="1543606" cy="100853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88" name="正方形/長方形 187">
                <a:extLst>
                  <a:ext uri="{FF2B5EF4-FFF2-40B4-BE49-F238E27FC236}">
                    <a16:creationId xmlns:a16="http://schemas.microsoft.com/office/drawing/2014/main" id="{F1188269-5255-4F2B-92A8-F2BA5F9433B6}"/>
                  </a:ext>
                </a:extLst>
              </p:cNvPr>
              <p:cNvSpPr/>
              <p:nvPr/>
            </p:nvSpPr>
            <p:spPr>
              <a:xfrm>
                <a:off x="4671160" y="4123743"/>
                <a:ext cx="147306" cy="23681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89" name="正方形/長方形 188">
                <a:extLst>
                  <a:ext uri="{FF2B5EF4-FFF2-40B4-BE49-F238E27FC236}">
                    <a16:creationId xmlns:a16="http://schemas.microsoft.com/office/drawing/2014/main" id="{99E23E96-E5D1-462E-96B6-4DA49D1C3BB5}"/>
                  </a:ext>
                </a:extLst>
              </p:cNvPr>
              <p:cNvSpPr/>
              <p:nvPr/>
            </p:nvSpPr>
            <p:spPr>
              <a:xfrm>
                <a:off x="5111672" y="3883734"/>
                <a:ext cx="156691" cy="476535"/>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90" name="テキスト ボックス 189">
                <a:extLst>
                  <a:ext uri="{FF2B5EF4-FFF2-40B4-BE49-F238E27FC236}">
                    <a16:creationId xmlns:a16="http://schemas.microsoft.com/office/drawing/2014/main" id="{F17DD674-5907-4696-A7D2-469D927D96B3}"/>
                  </a:ext>
                </a:extLst>
              </p:cNvPr>
              <p:cNvSpPr txBox="1"/>
              <p:nvPr/>
            </p:nvSpPr>
            <p:spPr>
              <a:xfrm>
                <a:off x="4495204" y="4051550"/>
                <a:ext cx="491665" cy="59838"/>
              </a:xfrm>
              <a:prstGeom prst="rect">
                <a:avLst/>
              </a:prstGeom>
              <a:grpFill/>
              <a:ln>
                <a:noFill/>
              </a:ln>
            </p:spPr>
            <p:txBody>
              <a:bodyPr wrap="square" lIns="0" tIns="0" rIns="0" bIns="0" rtlCol="0">
                <a:spAutoFit/>
              </a:bodyPr>
              <a:lstStyle/>
              <a:p>
                <a:pPr algn="ctr"/>
                <a:r>
                  <a:rPr lang="ja-JP" altLang="en-US" sz="900" dirty="0">
                    <a:latin typeface="UD デジタル 教科書体 NK-R" panose="02020400000000000000" pitchFamily="18" charset="-128"/>
                    <a:ea typeface="UD デジタル 教科書体 NK-R" panose="02020400000000000000" pitchFamily="18" charset="-128"/>
                  </a:rPr>
                  <a:t>約</a:t>
                </a:r>
                <a:r>
                  <a:rPr lang="en-US" altLang="ja-JP" sz="900" dirty="0">
                    <a:latin typeface="UD デジタル 教科書体 NK-R" panose="02020400000000000000" pitchFamily="18" charset="-128"/>
                    <a:ea typeface="UD デジタル 教科書体 NK-R" panose="02020400000000000000" pitchFamily="18" charset="-128"/>
                  </a:rPr>
                  <a:t>60</a:t>
                </a:r>
                <a:r>
                  <a:rPr lang="ja-JP" altLang="en-US" sz="900" dirty="0">
                    <a:latin typeface="UD デジタル 教科書体 NK-R" panose="02020400000000000000" pitchFamily="18" charset="-128"/>
                    <a:ea typeface="UD デジタル 教科書体 NK-R" panose="02020400000000000000" pitchFamily="18" charset="-128"/>
                  </a:rPr>
                  <a:t>人</a:t>
                </a:r>
                <a:endParaRPr lang="en-US" altLang="ja-JP" sz="900" dirty="0">
                  <a:latin typeface="UD デジタル 教科書体 NK-R" panose="02020400000000000000" pitchFamily="18" charset="-128"/>
                  <a:ea typeface="UD デジタル 教科書体 NK-R" panose="02020400000000000000" pitchFamily="18" charset="-128"/>
                </a:endParaRPr>
              </a:p>
            </p:txBody>
          </p:sp>
          <p:cxnSp>
            <p:nvCxnSpPr>
              <p:cNvPr id="191" name="直線コネクタ 190">
                <a:extLst>
                  <a:ext uri="{FF2B5EF4-FFF2-40B4-BE49-F238E27FC236}">
                    <a16:creationId xmlns:a16="http://schemas.microsoft.com/office/drawing/2014/main" id="{596E2E3B-8A64-4328-9DBD-7681459C1B10}"/>
                  </a:ext>
                </a:extLst>
              </p:cNvPr>
              <p:cNvCxnSpPr>
                <a:cxnSpLocks/>
              </p:cNvCxnSpPr>
              <p:nvPr/>
            </p:nvCxnSpPr>
            <p:spPr>
              <a:xfrm>
                <a:off x="4584890" y="4359335"/>
                <a:ext cx="783265" cy="1"/>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81" name="グループ化 180">
              <a:extLst>
                <a:ext uri="{FF2B5EF4-FFF2-40B4-BE49-F238E27FC236}">
                  <a16:creationId xmlns:a16="http://schemas.microsoft.com/office/drawing/2014/main" id="{BE737B66-0263-4A26-821C-40F1DA7260D1}"/>
                </a:ext>
              </a:extLst>
            </p:cNvPr>
            <p:cNvGrpSpPr/>
            <p:nvPr/>
          </p:nvGrpSpPr>
          <p:grpSpPr>
            <a:xfrm>
              <a:off x="15058767" y="-402776"/>
              <a:ext cx="1209865" cy="1191916"/>
              <a:chOff x="15058767" y="-402776"/>
              <a:chExt cx="1209865" cy="1191916"/>
            </a:xfrm>
          </p:grpSpPr>
          <p:sp>
            <p:nvSpPr>
              <p:cNvPr id="182" name="テキスト ボックス 181">
                <a:extLst>
                  <a:ext uri="{FF2B5EF4-FFF2-40B4-BE49-F238E27FC236}">
                    <a16:creationId xmlns:a16="http://schemas.microsoft.com/office/drawing/2014/main" id="{0D43761C-1CF0-4F8B-BE93-F6550773530D}"/>
                  </a:ext>
                </a:extLst>
              </p:cNvPr>
              <p:cNvSpPr txBox="1"/>
              <p:nvPr/>
            </p:nvSpPr>
            <p:spPr>
              <a:xfrm>
                <a:off x="15058767" y="-402776"/>
                <a:ext cx="1148939" cy="288659"/>
              </a:xfrm>
              <a:prstGeom prst="rect">
                <a:avLst/>
              </a:prstGeom>
              <a:noFill/>
              <a:ln>
                <a:noFill/>
                <a:prstDash val="solid"/>
              </a:ln>
            </p:spPr>
            <p:txBody>
              <a:bodyPr wrap="square" lIns="36000" tIns="36000" rIns="36000" bIns="36000" rtlCol="0" anchor="ctr" anchorCtr="0">
                <a:spAutoFit/>
              </a:bodyPr>
              <a:lstStyle/>
              <a:p>
                <a:pPr algn="ctr"/>
                <a:r>
                  <a:rPr lang="ja-JP" altLang="en-US" sz="1400" b="1" u="sng" dirty="0">
                    <a:latin typeface="UD デジタル 教科書体 NK-R" panose="02020400000000000000" pitchFamily="18" charset="-128"/>
                    <a:ea typeface="UD デジタル 教科書体 NK-R" panose="02020400000000000000" pitchFamily="18" charset="-128"/>
                  </a:rPr>
                  <a:t>進出企業の</a:t>
                </a:r>
                <a:endParaRPr lang="en-US" altLang="ja-JP" sz="1400" b="1" u="sng" dirty="0">
                  <a:latin typeface="UD デジタル 教科書体 NK-R" panose="02020400000000000000" pitchFamily="18" charset="-128"/>
                  <a:ea typeface="UD デジタル 教科書体 NK-R" panose="02020400000000000000" pitchFamily="18" charset="-128"/>
                </a:endParaRPr>
              </a:p>
              <a:p>
                <a:pPr algn="ctr"/>
                <a:r>
                  <a:rPr lang="ja-JP" altLang="en-US" sz="1400" b="1" u="sng" dirty="0">
                    <a:latin typeface="UD デジタル 教科書体 NK-R" panose="02020400000000000000" pitchFamily="18" charset="-128"/>
                    <a:ea typeface="UD デジタル 教科書体 NK-R" panose="02020400000000000000" pitchFamily="18" charset="-128"/>
                  </a:rPr>
                  <a:t>大阪での従業員数</a:t>
                </a:r>
                <a:endParaRPr kumimoji="1" lang="ja-JP" altLang="en-US" sz="1400" b="1" u="sng" dirty="0">
                  <a:latin typeface="UD デジタル 教科書体 NK-R" panose="02020400000000000000" pitchFamily="18" charset="-128"/>
                  <a:ea typeface="UD デジタル 教科書体 NK-R" panose="02020400000000000000" pitchFamily="18" charset="-128"/>
                </a:endParaRPr>
              </a:p>
            </p:txBody>
          </p:sp>
          <p:sp>
            <p:nvSpPr>
              <p:cNvPr id="183" name="テキスト ボックス 182">
                <a:extLst>
                  <a:ext uri="{FF2B5EF4-FFF2-40B4-BE49-F238E27FC236}">
                    <a16:creationId xmlns:a16="http://schemas.microsoft.com/office/drawing/2014/main" id="{D69405D1-02F7-41E9-A9E2-3ABC7F5C267B}"/>
                  </a:ext>
                </a:extLst>
              </p:cNvPr>
              <p:cNvSpPr txBox="1"/>
              <p:nvPr/>
            </p:nvSpPr>
            <p:spPr>
              <a:xfrm>
                <a:off x="15546164" y="-96232"/>
                <a:ext cx="722468" cy="92620"/>
              </a:xfrm>
              <a:prstGeom prst="rect">
                <a:avLst/>
              </a:prstGeom>
              <a:noFill/>
              <a:ln>
                <a:noFill/>
              </a:ln>
            </p:spPr>
            <p:txBody>
              <a:bodyPr wrap="square" lIns="0" tIns="0" rIns="0" bIns="0" rtlCol="0">
                <a:spAutoFit/>
              </a:bodyPr>
              <a:lstStyle/>
              <a:p>
                <a:pPr algn="ctr"/>
                <a:r>
                  <a:rPr lang="ja-JP" altLang="en-US" sz="1050" b="1" dirty="0">
                    <a:latin typeface="UD デジタル 教科書体 NK-R" panose="02020400000000000000" pitchFamily="18" charset="-128"/>
                    <a:ea typeface="UD デジタル 教科書体 NK-R" panose="02020400000000000000" pitchFamily="18" charset="-128"/>
                  </a:rPr>
                  <a:t>約</a:t>
                </a:r>
                <a:r>
                  <a:rPr lang="en-US" altLang="ja-JP" sz="1050" b="1" dirty="0">
                    <a:latin typeface="UD デジタル 教科書体 NK-R" panose="02020400000000000000" pitchFamily="18" charset="-128"/>
                    <a:ea typeface="UD デジタル 教科書体 NK-R" panose="02020400000000000000" pitchFamily="18" charset="-128"/>
                  </a:rPr>
                  <a:t>110</a:t>
                </a:r>
                <a:r>
                  <a:rPr lang="ja-JP" altLang="en-US" sz="1050" b="1" dirty="0">
                    <a:latin typeface="UD デジタル 教科書体 NK-R" panose="02020400000000000000" pitchFamily="18" charset="-128"/>
                    <a:ea typeface="UD デジタル 教科書体 NK-R" panose="02020400000000000000" pitchFamily="18" charset="-128"/>
                  </a:rPr>
                  <a:t>人</a:t>
                </a:r>
                <a:endParaRPr lang="en-US" altLang="ja-JP" sz="1050" b="1" dirty="0">
                  <a:latin typeface="UD デジタル 教科書体 NK-R" panose="02020400000000000000" pitchFamily="18" charset="-128"/>
                  <a:ea typeface="UD デジタル 教科書体 NK-R" panose="02020400000000000000" pitchFamily="18" charset="-128"/>
                </a:endParaRPr>
              </a:p>
            </p:txBody>
          </p:sp>
          <p:cxnSp>
            <p:nvCxnSpPr>
              <p:cNvPr id="184" name="直線矢印コネクタ 183">
                <a:extLst>
                  <a:ext uri="{FF2B5EF4-FFF2-40B4-BE49-F238E27FC236}">
                    <a16:creationId xmlns:a16="http://schemas.microsoft.com/office/drawing/2014/main" id="{A8F744EC-4289-4F4C-B9A5-A04566142ABC}"/>
                  </a:ext>
                </a:extLst>
              </p:cNvPr>
              <p:cNvCxnSpPr>
                <a:cxnSpLocks/>
              </p:cNvCxnSpPr>
              <p:nvPr/>
            </p:nvCxnSpPr>
            <p:spPr>
              <a:xfrm flipV="1">
                <a:off x="15563384" y="277253"/>
                <a:ext cx="133378" cy="11571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85" name="テキスト ボックス 184">
                <a:extLst>
                  <a:ext uri="{FF2B5EF4-FFF2-40B4-BE49-F238E27FC236}">
                    <a16:creationId xmlns:a16="http://schemas.microsoft.com/office/drawing/2014/main" id="{54FAAAD6-0893-4D77-BC4A-8AF623E8F84E}"/>
                  </a:ext>
                </a:extLst>
              </p:cNvPr>
              <p:cNvSpPr txBox="1"/>
              <p:nvPr/>
            </p:nvSpPr>
            <p:spPr>
              <a:xfrm>
                <a:off x="15603752" y="645737"/>
                <a:ext cx="661826" cy="141134"/>
              </a:xfrm>
              <a:prstGeom prst="rect">
                <a:avLst/>
              </a:prstGeom>
              <a:noFill/>
              <a:ln>
                <a:noFill/>
              </a:ln>
            </p:spPr>
            <p:txBody>
              <a:bodyPr wrap="square" lIns="0" tIns="0" rIns="0" bIns="0" rtlCol="0">
                <a:spAutoFit/>
              </a:bodyPr>
              <a:lstStyle/>
              <a:p>
                <a:pPr algn="ctr"/>
                <a:r>
                  <a:rPr lang="en-US" altLang="ja-JP" sz="900" b="1" dirty="0">
                    <a:latin typeface="UD デジタル 教科書体 NK-R" panose="02020400000000000000" pitchFamily="18" charset="-128"/>
                    <a:ea typeface="UD デジタル 教科書体 NK-R" panose="02020400000000000000" pitchFamily="18" charset="-128"/>
                  </a:rPr>
                  <a:t>2024</a:t>
                </a:r>
                <a:endParaRPr lang="en-US" altLang="ja-JP" sz="700" dirty="0">
                  <a:latin typeface="UD デジタル 教科書体 NK-R" panose="02020400000000000000" pitchFamily="18" charset="-128"/>
                  <a:ea typeface="UD デジタル 教科書体 NK-R" panose="02020400000000000000" pitchFamily="18" charset="-128"/>
                </a:endParaRPr>
              </a:p>
              <a:p>
                <a:pPr algn="ctr"/>
                <a:r>
                  <a:rPr lang="ja-JP" altLang="en-US" sz="700" dirty="0">
                    <a:latin typeface="UD デジタル 教科書体 NK-R" panose="02020400000000000000" pitchFamily="18" charset="-128"/>
                    <a:ea typeface="UD デジタル 教科書体 NK-R" panose="02020400000000000000" pitchFamily="18" charset="-128"/>
                  </a:rPr>
                  <a:t>（</a:t>
                </a:r>
                <a:r>
                  <a:rPr lang="en-US" altLang="ja-JP" sz="700" dirty="0">
                    <a:latin typeface="UD デジタル 教科書体 NK-R" panose="02020400000000000000" pitchFamily="18" charset="-128"/>
                    <a:ea typeface="UD デジタル 教科書体 NK-R" panose="02020400000000000000" pitchFamily="18" charset="-128"/>
                  </a:rPr>
                  <a:t>12</a:t>
                </a:r>
                <a:r>
                  <a:rPr lang="ja-JP" altLang="en-US" sz="700" dirty="0">
                    <a:latin typeface="UD デジタル 教科書体 NK-R" panose="02020400000000000000" pitchFamily="18" charset="-128"/>
                    <a:ea typeface="UD デジタル 教科書体 NK-R" panose="02020400000000000000" pitchFamily="18" charset="-128"/>
                  </a:rPr>
                  <a:t>月時点</a:t>
                </a:r>
                <a:r>
                  <a:rPr lang="ja-JP" altLang="en-US" sz="600" dirty="0">
                    <a:latin typeface="UD デジタル 教科書体 NK-R" panose="02020400000000000000" pitchFamily="18" charset="-128"/>
                    <a:ea typeface="UD デジタル 教科書体 NK-R" panose="02020400000000000000" pitchFamily="18" charset="-128"/>
                  </a:rPr>
                  <a:t>）</a:t>
                </a:r>
                <a:endParaRPr lang="en-US" altLang="ja-JP" sz="600" dirty="0">
                  <a:latin typeface="UD デジタル 教科書体 NK-R" panose="02020400000000000000" pitchFamily="18" charset="-128"/>
                  <a:ea typeface="UD デジタル 教科書体 NK-R" panose="02020400000000000000" pitchFamily="18" charset="-128"/>
                </a:endParaRPr>
              </a:p>
            </p:txBody>
          </p:sp>
          <p:sp>
            <p:nvSpPr>
              <p:cNvPr id="186" name="テキスト ボックス 185">
                <a:extLst>
                  <a:ext uri="{FF2B5EF4-FFF2-40B4-BE49-F238E27FC236}">
                    <a16:creationId xmlns:a16="http://schemas.microsoft.com/office/drawing/2014/main" id="{6155A672-D77D-4F9E-9FCF-B7B8440EB7A1}"/>
                  </a:ext>
                </a:extLst>
              </p:cNvPr>
              <p:cNvSpPr txBox="1"/>
              <p:nvPr/>
            </p:nvSpPr>
            <p:spPr>
              <a:xfrm>
                <a:off x="15128807" y="648006"/>
                <a:ext cx="482504" cy="141134"/>
              </a:xfrm>
              <a:prstGeom prst="rect">
                <a:avLst/>
              </a:prstGeom>
              <a:noFill/>
              <a:ln>
                <a:noFill/>
              </a:ln>
            </p:spPr>
            <p:txBody>
              <a:bodyPr wrap="square" lIns="0" tIns="0" rIns="0" bIns="0" rtlCol="0">
                <a:spAutoFit/>
              </a:bodyPr>
              <a:lstStyle/>
              <a:p>
                <a:pPr algn="ctr"/>
                <a:r>
                  <a:rPr lang="en-US" altLang="ja-JP" sz="900" b="1" dirty="0">
                    <a:latin typeface="UD デジタル 教科書体 NK-R" panose="02020400000000000000" pitchFamily="18" charset="-128"/>
                    <a:ea typeface="UD デジタル 教科書体 NK-R" panose="02020400000000000000" pitchFamily="18" charset="-128"/>
                  </a:rPr>
                  <a:t>2023</a:t>
                </a:r>
              </a:p>
              <a:p>
                <a:pPr algn="ctr"/>
                <a:r>
                  <a:rPr lang="en-US" altLang="ja-JP" sz="700" dirty="0">
                    <a:latin typeface="UD デジタル 教科書体 NK-R" panose="02020400000000000000" pitchFamily="18" charset="-128"/>
                    <a:ea typeface="UD デジタル 教科書体 NK-R" panose="02020400000000000000" pitchFamily="18" charset="-128"/>
                  </a:rPr>
                  <a:t>(3/31</a:t>
                </a:r>
                <a:r>
                  <a:rPr lang="ja-JP" altLang="en-US" sz="700" dirty="0">
                    <a:latin typeface="UD デジタル 教科書体 NK-R" panose="02020400000000000000" pitchFamily="18" charset="-128"/>
                    <a:ea typeface="UD デジタル 教科書体 NK-R" panose="02020400000000000000" pitchFamily="18" charset="-128"/>
                  </a:rPr>
                  <a:t>時点</a:t>
                </a:r>
                <a:r>
                  <a:rPr lang="en-US" altLang="ja-JP" sz="700" dirty="0">
                    <a:latin typeface="UD デジタル 教科書体 NK-R" panose="02020400000000000000" pitchFamily="18" charset="-128"/>
                    <a:ea typeface="UD デジタル 教科書体 NK-R" panose="02020400000000000000" pitchFamily="18" charset="-128"/>
                  </a:rPr>
                  <a:t>)</a:t>
                </a:r>
              </a:p>
            </p:txBody>
          </p:sp>
        </p:grpSp>
      </p:grpSp>
      <p:grpSp>
        <p:nvGrpSpPr>
          <p:cNvPr id="71" name="グループ化 70">
            <a:extLst>
              <a:ext uri="{FF2B5EF4-FFF2-40B4-BE49-F238E27FC236}">
                <a16:creationId xmlns:a16="http://schemas.microsoft.com/office/drawing/2014/main" id="{EB2C562D-6274-4A37-8394-1D6E20C5EF75}"/>
              </a:ext>
            </a:extLst>
          </p:cNvPr>
          <p:cNvGrpSpPr/>
          <p:nvPr/>
        </p:nvGrpSpPr>
        <p:grpSpPr>
          <a:xfrm>
            <a:off x="5965149" y="525507"/>
            <a:ext cx="3625067" cy="2537307"/>
            <a:chOff x="5818575" y="439108"/>
            <a:chExt cx="3750046" cy="2334309"/>
          </a:xfrm>
        </p:grpSpPr>
        <p:grpSp>
          <p:nvGrpSpPr>
            <p:cNvPr id="10" name="グループ化 9">
              <a:extLst>
                <a:ext uri="{FF2B5EF4-FFF2-40B4-BE49-F238E27FC236}">
                  <a16:creationId xmlns:a16="http://schemas.microsoft.com/office/drawing/2014/main" id="{EC5F42C8-530D-4DF2-8E40-90EE8BA78E2D}"/>
                </a:ext>
              </a:extLst>
            </p:cNvPr>
            <p:cNvGrpSpPr/>
            <p:nvPr/>
          </p:nvGrpSpPr>
          <p:grpSpPr>
            <a:xfrm>
              <a:off x="5818575" y="439108"/>
              <a:ext cx="3375552" cy="2334309"/>
              <a:chOff x="14660670" y="-472799"/>
              <a:chExt cx="1985012" cy="1338030"/>
            </a:xfrm>
          </p:grpSpPr>
          <p:grpSp>
            <p:nvGrpSpPr>
              <p:cNvPr id="11" name="グループ化 10">
                <a:extLst>
                  <a:ext uri="{FF2B5EF4-FFF2-40B4-BE49-F238E27FC236}">
                    <a16:creationId xmlns:a16="http://schemas.microsoft.com/office/drawing/2014/main" id="{582A5F69-1B0D-43E8-9A25-477B12545BC2}"/>
                  </a:ext>
                </a:extLst>
              </p:cNvPr>
              <p:cNvGrpSpPr/>
              <p:nvPr/>
            </p:nvGrpSpPr>
            <p:grpSpPr>
              <a:xfrm>
                <a:off x="14660670" y="-472799"/>
                <a:ext cx="1844719" cy="1338030"/>
                <a:chOff x="4142401" y="3527362"/>
                <a:chExt cx="1543606" cy="1008532"/>
              </a:xfrm>
              <a:noFill/>
            </p:grpSpPr>
            <p:sp>
              <p:nvSpPr>
                <p:cNvPr id="18" name="正方形/長方形 17">
                  <a:extLst>
                    <a:ext uri="{FF2B5EF4-FFF2-40B4-BE49-F238E27FC236}">
                      <a16:creationId xmlns:a16="http://schemas.microsoft.com/office/drawing/2014/main" id="{629C97A1-BF42-443E-B7C7-EDFEE8FFDD50}"/>
                    </a:ext>
                  </a:extLst>
                </p:cNvPr>
                <p:cNvSpPr/>
                <p:nvPr/>
              </p:nvSpPr>
              <p:spPr>
                <a:xfrm>
                  <a:off x="4142401" y="3527362"/>
                  <a:ext cx="1543606" cy="100853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9" name="正方形/長方形 18">
                  <a:extLst>
                    <a:ext uri="{FF2B5EF4-FFF2-40B4-BE49-F238E27FC236}">
                      <a16:creationId xmlns:a16="http://schemas.microsoft.com/office/drawing/2014/main" id="{F12F2377-42CD-4B52-861F-EF42AD7FD6B3}"/>
                    </a:ext>
                  </a:extLst>
                </p:cNvPr>
                <p:cNvSpPr/>
                <p:nvPr/>
              </p:nvSpPr>
              <p:spPr>
                <a:xfrm>
                  <a:off x="4669017" y="4059386"/>
                  <a:ext cx="147306" cy="30117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0" name="正方形/長方形 19">
                  <a:extLst>
                    <a:ext uri="{FF2B5EF4-FFF2-40B4-BE49-F238E27FC236}">
                      <a16:creationId xmlns:a16="http://schemas.microsoft.com/office/drawing/2014/main" id="{35AB9BBF-A2A6-448F-AAE3-CE0962074E92}"/>
                    </a:ext>
                  </a:extLst>
                </p:cNvPr>
                <p:cNvSpPr/>
                <p:nvPr/>
              </p:nvSpPr>
              <p:spPr>
                <a:xfrm>
                  <a:off x="5111672" y="3883734"/>
                  <a:ext cx="156691" cy="476535"/>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a:extLst>
                    <a:ext uri="{FF2B5EF4-FFF2-40B4-BE49-F238E27FC236}">
                      <a16:creationId xmlns:a16="http://schemas.microsoft.com/office/drawing/2014/main" id="{98A63B40-F583-4C92-9EFE-6C2DB521B208}"/>
                    </a:ext>
                  </a:extLst>
                </p:cNvPr>
                <p:cNvSpPr txBox="1"/>
                <p:nvPr/>
              </p:nvSpPr>
              <p:spPr>
                <a:xfrm>
                  <a:off x="4310709" y="3982815"/>
                  <a:ext cx="491665" cy="237895"/>
                </a:xfrm>
                <a:prstGeom prst="rect">
                  <a:avLst/>
                </a:prstGeom>
                <a:grpFill/>
                <a:ln>
                  <a:noFill/>
                </a:ln>
              </p:spPr>
              <p:txBody>
                <a:bodyPr wrap="square" lIns="0" tIns="0" rIns="0" bIns="0" rtlCol="0">
                  <a:spAutoFit/>
                </a:bodyPr>
                <a:lstStyle/>
                <a:p>
                  <a:r>
                    <a:rPr lang="ja-JP" altLang="en-US" sz="900" dirty="0">
                      <a:latin typeface="UD デジタル 教科書体 NK-R" panose="02020400000000000000" pitchFamily="18" charset="-128"/>
                      <a:ea typeface="UD デジタル 教科書体 NK-R" panose="02020400000000000000" pitchFamily="18" charset="-128"/>
                    </a:rPr>
                    <a:t>検討中　　５件</a:t>
                  </a:r>
                  <a:endParaRPr lang="en-US" altLang="ja-JP" sz="900" dirty="0">
                    <a:latin typeface="UD デジタル 教科書体 NK-R" panose="02020400000000000000" pitchFamily="18" charset="-128"/>
                    <a:ea typeface="UD デジタル 教科書体 NK-R" panose="02020400000000000000" pitchFamily="18" charset="-128"/>
                  </a:endParaRPr>
                </a:p>
                <a:p>
                  <a:endParaRPr lang="en-US" altLang="ja-JP" sz="900" dirty="0">
                    <a:latin typeface="UD デジタル 教科書体 NK-R" panose="02020400000000000000" pitchFamily="18" charset="-128"/>
                    <a:ea typeface="UD デジタル 教科書体 NK-R" panose="02020400000000000000" pitchFamily="18" charset="-128"/>
                  </a:endParaRPr>
                </a:p>
                <a:p>
                  <a:endParaRPr lang="en-US" altLang="ja-JP" sz="900" dirty="0">
                    <a:latin typeface="UD デジタル 教科書体 NK-R" panose="02020400000000000000" pitchFamily="18" charset="-128"/>
                    <a:ea typeface="UD デジタル 教科書体 NK-R" panose="02020400000000000000" pitchFamily="18" charset="-128"/>
                  </a:endParaRPr>
                </a:p>
                <a:p>
                  <a:endParaRPr lang="en-US" altLang="ja-JP" sz="900" dirty="0">
                    <a:latin typeface="UD デジタル 教科書体 NK-R" panose="02020400000000000000" pitchFamily="18" charset="-128"/>
                    <a:ea typeface="UD デジタル 教科書体 NK-R" panose="02020400000000000000" pitchFamily="18" charset="-128"/>
                  </a:endParaRPr>
                </a:p>
                <a:p>
                  <a:r>
                    <a:rPr lang="ja-JP" altLang="en-US" sz="900" dirty="0">
                      <a:latin typeface="UD デジタル 教科書体 NK-R" panose="02020400000000000000" pitchFamily="18" charset="-128"/>
                      <a:ea typeface="UD デジタル 教科書体 NK-R" panose="02020400000000000000" pitchFamily="18" charset="-128"/>
                    </a:rPr>
                    <a:t>実施済　</a:t>
                  </a:r>
                  <a:r>
                    <a:rPr lang="en-US" altLang="ja-JP" sz="900" dirty="0">
                      <a:latin typeface="UD デジタル 教科書体 NK-R" panose="02020400000000000000" pitchFamily="18" charset="-128"/>
                      <a:ea typeface="UD デジタル 教科書体 NK-R" panose="02020400000000000000" pitchFamily="18" charset="-128"/>
                    </a:rPr>
                    <a:t>10</a:t>
                  </a:r>
                  <a:r>
                    <a:rPr lang="ja-JP" altLang="en-US" sz="900" dirty="0">
                      <a:latin typeface="UD デジタル 教科書体 NK-R" panose="02020400000000000000" pitchFamily="18" charset="-128"/>
                      <a:ea typeface="UD デジタル 教科書体 NK-R" panose="02020400000000000000" pitchFamily="18" charset="-128"/>
                    </a:rPr>
                    <a:t>件</a:t>
                  </a:r>
                  <a:endParaRPr lang="en-US" altLang="ja-JP" sz="900" dirty="0">
                    <a:latin typeface="UD デジタル 教科書体 NK-R" panose="02020400000000000000" pitchFamily="18" charset="-128"/>
                    <a:ea typeface="UD デジタル 教科書体 NK-R" panose="02020400000000000000" pitchFamily="18" charset="-128"/>
                  </a:endParaRPr>
                </a:p>
              </p:txBody>
            </p:sp>
            <p:cxnSp>
              <p:nvCxnSpPr>
                <p:cNvPr id="22" name="直線コネクタ 21">
                  <a:extLst>
                    <a:ext uri="{FF2B5EF4-FFF2-40B4-BE49-F238E27FC236}">
                      <a16:creationId xmlns:a16="http://schemas.microsoft.com/office/drawing/2014/main" id="{0AFEAA1E-74C9-4EB5-BF23-297CE43C178D}"/>
                    </a:ext>
                  </a:extLst>
                </p:cNvPr>
                <p:cNvCxnSpPr>
                  <a:cxnSpLocks/>
                </p:cNvCxnSpPr>
                <p:nvPr/>
              </p:nvCxnSpPr>
              <p:spPr>
                <a:xfrm>
                  <a:off x="4584890" y="4359335"/>
                  <a:ext cx="783265" cy="1"/>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2" name="グループ化 11">
                <a:extLst>
                  <a:ext uri="{FF2B5EF4-FFF2-40B4-BE49-F238E27FC236}">
                    <a16:creationId xmlns:a16="http://schemas.microsoft.com/office/drawing/2014/main" id="{851D8716-0C3C-44A3-98CF-32989BB5A723}"/>
                  </a:ext>
                </a:extLst>
              </p:cNvPr>
              <p:cNvGrpSpPr/>
              <p:nvPr/>
            </p:nvGrpSpPr>
            <p:grpSpPr>
              <a:xfrm>
                <a:off x="14927611" y="-303671"/>
                <a:ext cx="1718071" cy="1041233"/>
                <a:chOff x="14927611" y="-303671"/>
                <a:chExt cx="1718071" cy="1041233"/>
              </a:xfrm>
            </p:grpSpPr>
            <p:sp>
              <p:nvSpPr>
                <p:cNvPr id="13" name="テキスト ボックス 12">
                  <a:extLst>
                    <a:ext uri="{FF2B5EF4-FFF2-40B4-BE49-F238E27FC236}">
                      <a16:creationId xmlns:a16="http://schemas.microsoft.com/office/drawing/2014/main" id="{36ED4EBB-2B0D-429C-89A4-12BC963C36D2}"/>
                    </a:ext>
                  </a:extLst>
                </p:cNvPr>
                <p:cNvSpPr txBox="1"/>
                <p:nvPr/>
              </p:nvSpPr>
              <p:spPr>
                <a:xfrm>
                  <a:off x="14927611" y="-303671"/>
                  <a:ext cx="1718071" cy="151952"/>
                </a:xfrm>
                <a:prstGeom prst="rect">
                  <a:avLst/>
                </a:prstGeom>
                <a:noFill/>
                <a:ln>
                  <a:noFill/>
                  <a:prstDash val="solid"/>
                </a:ln>
              </p:spPr>
              <p:txBody>
                <a:bodyPr wrap="square" lIns="36000" tIns="36000" rIns="36000" bIns="36000" rtlCol="0" anchor="ctr" anchorCtr="0">
                  <a:spAutoFit/>
                </a:bodyPr>
                <a:lstStyle/>
                <a:p>
                  <a:pPr algn="ctr"/>
                  <a:r>
                    <a:rPr lang="ja-JP" altLang="en-US" sz="1400" b="1" u="sng" dirty="0">
                      <a:latin typeface="UD デジタル 教科書体 NK-R" panose="02020400000000000000" pitchFamily="18" charset="-128"/>
                      <a:ea typeface="UD デジタル 教科書体 NK-R" panose="02020400000000000000" pitchFamily="18" charset="-128"/>
                    </a:rPr>
                    <a:t>デュアルオペレーション実施件数</a:t>
                  </a:r>
                  <a:endParaRPr lang="en-US" altLang="ja-JP" sz="1400" b="1" u="sng" dirty="0">
                    <a:latin typeface="UD デジタル 教科書体 NK-R" panose="02020400000000000000" pitchFamily="18" charset="-128"/>
                    <a:ea typeface="UD デジタル 教科書体 NK-R" panose="02020400000000000000" pitchFamily="18" charset="-128"/>
                  </a:endParaRPr>
                </a:p>
              </p:txBody>
            </p:sp>
            <p:cxnSp>
              <p:nvCxnSpPr>
                <p:cNvPr id="15" name="直線矢印コネクタ 14">
                  <a:extLst>
                    <a:ext uri="{FF2B5EF4-FFF2-40B4-BE49-F238E27FC236}">
                      <a16:creationId xmlns:a16="http://schemas.microsoft.com/office/drawing/2014/main" id="{4CB5D3F7-02DF-446B-BB65-2CC6FEB80A46}"/>
                    </a:ext>
                  </a:extLst>
                </p:cNvPr>
                <p:cNvCxnSpPr>
                  <a:cxnSpLocks/>
                </p:cNvCxnSpPr>
                <p:nvPr/>
              </p:nvCxnSpPr>
              <p:spPr>
                <a:xfrm flipV="1">
                  <a:off x="15563384" y="277253"/>
                  <a:ext cx="133378" cy="11571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6" name="テキスト ボックス 15">
                  <a:extLst>
                    <a:ext uri="{FF2B5EF4-FFF2-40B4-BE49-F238E27FC236}">
                      <a16:creationId xmlns:a16="http://schemas.microsoft.com/office/drawing/2014/main" id="{1A01BE97-F645-47D9-A39F-6D48D08A06BC}"/>
                    </a:ext>
                  </a:extLst>
                </p:cNvPr>
                <p:cNvSpPr txBox="1"/>
                <p:nvPr/>
              </p:nvSpPr>
              <p:spPr>
                <a:xfrm>
                  <a:off x="15693863" y="658185"/>
                  <a:ext cx="411255" cy="65115"/>
                </a:xfrm>
                <a:prstGeom prst="rect">
                  <a:avLst/>
                </a:prstGeom>
                <a:noFill/>
                <a:ln>
                  <a:noFill/>
                </a:ln>
              </p:spPr>
              <p:txBody>
                <a:bodyPr wrap="square" lIns="0" tIns="0" rIns="0" bIns="0" rtlCol="0">
                  <a:spAutoFit/>
                </a:bodyPr>
                <a:lstStyle/>
                <a:p>
                  <a:pPr algn="ctr"/>
                  <a:r>
                    <a:rPr lang="en-US" altLang="ja-JP" sz="900" b="1" dirty="0">
                      <a:latin typeface="UD デジタル 教科書体 NK-R" panose="02020400000000000000" pitchFamily="18" charset="-128"/>
                      <a:ea typeface="UD デジタル 教科書体 NK-R" panose="02020400000000000000" pitchFamily="18" charset="-128"/>
                    </a:rPr>
                    <a:t>2024</a:t>
                  </a:r>
                  <a:endParaRPr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a:extLst>
                    <a:ext uri="{FF2B5EF4-FFF2-40B4-BE49-F238E27FC236}">
                      <a16:creationId xmlns:a16="http://schemas.microsoft.com/office/drawing/2014/main" id="{3E2C0D3D-6FDF-4EDB-B60A-E762FC9BD500}"/>
                    </a:ext>
                  </a:extLst>
                </p:cNvPr>
                <p:cNvSpPr txBox="1"/>
                <p:nvPr/>
              </p:nvSpPr>
              <p:spPr>
                <a:xfrm>
                  <a:off x="15134836" y="658174"/>
                  <a:ext cx="482504" cy="79388"/>
                </a:xfrm>
                <a:prstGeom prst="rect">
                  <a:avLst/>
                </a:prstGeom>
                <a:noFill/>
                <a:ln>
                  <a:noFill/>
                </a:ln>
              </p:spPr>
              <p:txBody>
                <a:bodyPr wrap="square" lIns="0" tIns="0" rIns="0" bIns="0" rtlCol="0">
                  <a:spAutoFit/>
                </a:bodyPr>
                <a:lstStyle/>
                <a:p>
                  <a:pPr algn="ctr"/>
                  <a:r>
                    <a:rPr lang="en-US" altLang="ja-JP" sz="900" b="1" dirty="0">
                      <a:latin typeface="UD デジタル 教科書体 NK-R" panose="02020400000000000000" pitchFamily="18" charset="-128"/>
                      <a:ea typeface="UD デジタル 教科書体 NK-R" panose="02020400000000000000" pitchFamily="18" charset="-128"/>
                    </a:rPr>
                    <a:t>202</a:t>
                  </a:r>
                  <a:r>
                    <a:rPr lang="ja-JP" altLang="en-US" sz="900" b="1" dirty="0">
                      <a:latin typeface="UD デジタル 教科書体 NK-R" panose="02020400000000000000" pitchFamily="18" charset="-128"/>
                      <a:ea typeface="UD デジタル 教科書体 NK-R" panose="02020400000000000000" pitchFamily="18" charset="-128"/>
                    </a:rPr>
                    <a:t>２</a:t>
                  </a:r>
                  <a:endParaRPr lang="en-US" altLang="ja-JP" sz="900" b="1" dirty="0">
                    <a:latin typeface="UD デジタル 教科書体 NK-R" panose="02020400000000000000" pitchFamily="18" charset="-128"/>
                    <a:ea typeface="UD デジタル 教科書体 NK-R" panose="02020400000000000000" pitchFamily="18" charset="-128"/>
                  </a:endParaRPr>
                </a:p>
              </p:txBody>
            </p:sp>
          </p:grpSp>
        </p:grpSp>
        <p:sp>
          <p:nvSpPr>
            <p:cNvPr id="70" name="正方形/長方形 69">
              <a:extLst>
                <a:ext uri="{FF2B5EF4-FFF2-40B4-BE49-F238E27FC236}">
                  <a16:creationId xmlns:a16="http://schemas.microsoft.com/office/drawing/2014/main" id="{E897C63F-2395-476A-9ED9-F732BBE72863}"/>
                </a:ext>
              </a:extLst>
            </p:cNvPr>
            <p:cNvSpPr/>
            <p:nvPr/>
          </p:nvSpPr>
          <p:spPr>
            <a:xfrm>
              <a:off x="6889347" y="1276195"/>
              <a:ext cx="298800" cy="392287"/>
            </a:xfrm>
            <a:prstGeom prst="rect">
              <a:avLst/>
            </a:prstGeom>
            <a:pattFill prst="pct10">
              <a:fgClr>
                <a:schemeClr val="accent1"/>
              </a:fgClr>
              <a:bgClr>
                <a:schemeClr val="bg1"/>
              </a:bgClr>
            </a:patt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a:extLst>
                <a:ext uri="{FF2B5EF4-FFF2-40B4-BE49-F238E27FC236}">
                  <a16:creationId xmlns:a16="http://schemas.microsoft.com/office/drawing/2014/main" id="{5D6CB042-722A-42F7-8955-B51CAA0256C5}"/>
                </a:ext>
              </a:extLst>
            </p:cNvPr>
            <p:cNvSpPr/>
            <p:nvPr/>
          </p:nvSpPr>
          <p:spPr>
            <a:xfrm>
              <a:off x="7787007" y="1260139"/>
              <a:ext cx="320400" cy="145985"/>
            </a:xfrm>
            <a:prstGeom prst="rect">
              <a:avLst/>
            </a:prstGeom>
            <a:pattFill prst="pct10">
              <a:fgClr>
                <a:schemeClr val="accent1"/>
              </a:fgClr>
              <a:bgClr>
                <a:schemeClr val="bg1"/>
              </a:bgClr>
            </a:patt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テキスト ボックス 192">
              <a:extLst>
                <a:ext uri="{FF2B5EF4-FFF2-40B4-BE49-F238E27FC236}">
                  <a16:creationId xmlns:a16="http://schemas.microsoft.com/office/drawing/2014/main" id="{E8228703-2857-47C7-9487-F4A0565FB04D}"/>
                </a:ext>
              </a:extLst>
            </p:cNvPr>
            <p:cNvSpPr txBox="1"/>
            <p:nvPr/>
          </p:nvSpPr>
          <p:spPr>
            <a:xfrm>
              <a:off x="7456532" y="2554798"/>
              <a:ext cx="2112089" cy="171305"/>
            </a:xfrm>
            <a:prstGeom prst="rect">
              <a:avLst/>
            </a:prstGeom>
            <a:noFill/>
            <a:ln>
              <a:noFill/>
            </a:ln>
          </p:spPr>
          <p:txBody>
            <a:bodyPr wrap="square" lIns="0" tIns="0" rIns="0" bIns="0" rtlCol="0">
              <a:spAutoFit/>
            </a:bodyPr>
            <a:lstStyle/>
            <a:p>
              <a:r>
                <a:rPr lang="en-US" altLang="ja-JP" sz="700" dirty="0">
                  <a:latin typeface="UD デジタル 教科書体 NK-R" panose="02020400000000000000" pitchFamily="18" charset="-128"/>
                  <a:ea typeface="UD デジタル 教科書体 NK-R" panose="02020400000000000000" pitchFamily="18" charset="-128"/>
                </a:rPr>
                <a:t>※</a:t>
              </a:r>
              <a:r>
                <a:rPr lang="ja-JP" altLang="en-US" sz="700" dirty="0">
                  <a:latin typeface="UD デジタル 教科書体 NK-R" panose="02020400000000000000" pitchFamily="18" charset="-128"/>
                  <a:ea typeface="UD デジタル 教科書体 NK-R" panose="02020400000000000000" pitchFamily="18" charset="-128"/>
                </a:rPr>
                <a:t>国際金融都市</a:t>
              </a:r>
              <a:r>
                <a:rPr lang="en-US" altLang="ja-JP" sz="700" dirty="0">
                  <a:latin typeface="UD デジタル 教科書体 NK-R" panose="02020400000000000000" pitchFamily="18" charset="-128"/>
                  <a:ea typeface="UD デジタル 教科書体 NK-R" panose="02020400000000000000" pitchFamily="18" charset="-128"/>
                </a:rPr>
                <a:t>OSAKA</a:t>
              </a:r>
              <a:r>
                <a:rPr lang="ja-JP" altLang="en-US" sz="700" dirty="0">
                  <a:latin typeface="UD デジタル 教科書体 NK-R" panose="02020400000000000000" pitchFamily="18" charset="-128"/>
                  <a:ea typeface="UD デジタル 教科書体 NK-R" panose="02020400000000000000" pitchFamily="18" charset="-128"/>
                </a:rPr>
                <a:t>推進委員である銀行・証券</a:t>
              </a:r>
              <a:endParaRPr lang="en-US" altLang="ja-JP" sz="700" dirty="0">
                <a:latin typeface="UD デジタル 教科書体 NK-R" panose="02020400000000000000" pitchFamily="18" charset="-128"/>
                <a:ea typeface="UD デジタル 教科書体 NK-R" panose="02020400000000000000" pitchFamily="18" charset="-128"/>
              </a:endParaRPr>
            </a:p>
            <a:p>
              <a:r>
                <a:rPr lang="ja-JP" altLang="en-US" sz="700" dirty="0">
                  <a:latin typeface="UD デジタル 教科書体 NK-R" panose="02020400000000000000" pitchFamily="18" charset="-128"/>
                  <a:ea typeface="UD デジタル 教科書体 NK-R" panose="02020400000000000000" pitchFamily="18" charset="-128"/>
                </a:rPr>
                <a:t>　　・保険会社・取引所１５社に調査（在阪企業除く）</a:t>
              </a:r>
            </a:p>
          </p:txBody>
        </p:sp>
        <p:sp>
          <p:nvSpPr>
            <p:cNvPr id="194" name="正方形/長方形 193">
              <a:extLst>
                <a:ext uri="{FF2B5EF4-FFF2-40B4-BE49-F238E27FC236}">
                  <a16:creationId xmlns:a16="http://schemas.microsoft.com/office/drawing/2014/main" id="{FF723F81-280C-426C-9E0F-E043D9DAF758}"/>
                </a:ext>
              </a:extLst>
            </p:cNvPr>
            <p:cNvSpPr/>
            <p:nvPr/>
          </p:nvSpPr>
          <p:spPr>
            <a:xfrm>
              <a:off x="7786677" y="1407181"/>
              <a:ext cx="320400" cy="71561"/>
            </a:xfrm>
            <a:prstGeom prst="rect">
              <a:avLst/>
            </a:prstGeom>
            <a:pattFill prst="wdUpDiag">
              <a:fgClr>
                <a:schemeClr val="accent1"/>
              </a:fgClr>
              <a:bgClr>
                <a:schemeClr val="bg1"/>
              </a:bgClr>
            </a:patt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テキスト ボックス 194">
              <a:extLst>
                <a:ext uri="{FF2B5EF4-FFF2-40B4-BE49-F238E27FC236}">
                  <a16:creationId xmlns:a16="http://schemas.microsoft.com/office/drawing/2014/main" id="{929B8DC9-1D65-4BB4-81AF-AECE96701E59}"/>
                </a:ext>
              </a:extLst>
            </p:cNvPr>
            <p:cNvSpPr txBox="1"/>
            <p:nvPr/>
          </p:nvSpPr>
          <p:spPr>
            <a:xfrm>
              <a:off x="8153050" y="1294015"/>
              <a:ext cx="999182" cy="659926"/>
            </a:xfrm>
            <a:prstGeom prst="rect">
              <a:avLst/>
            </a:prstGeom>
            <a:noFill/>
            <a:ln>
              <a:noFill/>
            </a:ln>
          </p:spPr>
          <p:txBody>
            <a:bodyPr wrap="square" lIns="0" tIns="0" rIns="0" bIns="0" rtlCol="0">
              <a:spAutoFit/>
            </a:bodyPr>
            <a:lstStyle/>
            <a:p>
              <a:r>
                <a:rPr lang="ja-JP" altLang="en-US" sz="900" b="1" dirty="0">
                  <a:latin typeface="UD デジタル 教科書体 NK-R" panose="02020400000000000000" pitchFamily="18" charset="-128"/>
                  <a:ea typeface="UD デジタル 教科書体 NK-R" panose="02020400000000000000" pitchFamily="18" charset="-128"/>
                </a:rPr>
                <a:t>検討中　　　２件</a:t>
              </a:r>
              <a:endParaRPr lang="en-US" altLang="ja-JP" sz="900" b="1" dirty="0">
                <a:latin typeface="UD デジタル 教科書体 NK-R" panose="02020400000000000000" pitchFamily="18" charset="-128"/>
                <a:ea typeface="UD デジタル 教科書体 NK-R" panose="02020400000000000000" pitchFamily="18" charset="-128"/>
              </a:endParaRPr>
            </a:p>
            <a:p>
              <a:r>
                <a:rPr lang="ja-JP" altLang="en-US" sz="900" b="1" dirty="0">
                  <a:latin typeface="UD デジタル 教科書体 NK-R" panose="02020400000000000000" pitchFamily="18" charset="-128"/>
                  <a:ea typeface="UD デジタル 教科書体 NK-R" panose="02020400000000000000" pitchFamily="18" charset="-128"/>
                </a:rPr>
                <a:t>実施予定　１件</a:t>
              </a:r>
              <a:endParaRPr lang="en-US" altLang="ja-JP" sz="900" b="1" dirty="0">
                <a:latin typeface="UD デジタル 教科書体 NK-R" panose="02020400000000000000" pitchFamily="18" charset="-128"/>
                <a:ea typeface="UD デジタル 教科書体 NK-R" panose="02020400000000000000" pitchFamily="18" charset="-128"/>
              </a:endParaRPr>
            </a:p>
            <a:p>
              <a:endParaRPr lang="en-US" altLang="ja-JP" sz="800" b="1" dirty="0">
                <a:latin typeface="UD デジタル 教科書体 NK-R" panose="02020400000000000000" pitchFamily="18" charset="-128"/>
                <a:ea typeface="UD デジタル 教科書体 NK-R" panose="02020400000000000000" pitchFamily="18" charset="-128"/>
              </a:endParaRPr>
            </a:p>
            <a:p>
              <a:endParaRPr lang="en-US" altLang="ja-JP" sz="800" b="1" dirty="0">
                <a:latin typeface="UD デジタル 教科書体 NK-R" panose="02020400000000000000" pitchFamily="18" charset="-128"/>
                <a:ea typeface="UD デジタル 教科書体 NK-R" panose="02020400000000000000" pitchFamily="18" charset="-128"/>
              </a:endParaRPr>
            </a:p>
            <a:p>
              <a:endParaRPr lang="en-US" altLang="ja-JP" sz="800" b="1" dirty="0">
                <a:latin typeface="UD デジタル 教科書体 NK-R" panose="02020400000000000000" pitchFamily="18" charset="-128"/>
                <a:ea typeface="UD デジタル 教科書体 NK-R" panose="02020400000000000000" pitchFamily="18" charset="-128"/>
              </a:endParaRPr>
            </a:p>
            <a:p>
              <a:r>
                <a:rPr lang="ja-JP" altLang="en-US" sz="1050" b="1" dirty="0">
                  <a:latin typeface="UD デジタル 教科書体 NK-R" panose="02020400000000000000" pitchFamily="18" charset="-128"/>
                  <a:ea typeface="UD デジタル 教科書体 NK-R" panose="02020400000000000000" pitchFamily="18" charset="-128"/>
                </a:rPr>
                <a:t>実施済　　</a:t>
              </a:r>
              <a:r>
                <a:rPr lang="en-US" altLang="ja-JP" sz="1050" b="1" dirty="0">
                  <a:latin typeface="UD デジタル 教科書体 NK-R" panose="02020400000000000000" pitchFamily="18" charset="-128"/>
                  <a:ea typeface="UD デジタル 教科書体 NK-R" panose="02020400000000000000" pitchFamily="18" charset="-128"/>
                </a:rPr>
                <a:t>1</a:t>
              </a:r>
              <a:r>
                <a:rPr lang="ja-JP" altLang="en-US" sz="1050" b="1" dirty="0">
                  <a:latin typeface="UD デジタル 教科書体 NK-R" panose="02020400000000000000" pitchFamily="18" charset="-128"/>
                  <a:ea typeface="UD デジタル 教科書体 NK-R" panose="02020400000000000000" pitchFamily="18" charset="-128"/>
                </a:rPr>
                <a:t>２件</a:t>
              </a:r>
              <a:endParaRPr lang="en-US" altLang="ja-JP" sz="1050" b="1" dirty="0">
                <a:latin typeface="UD デジタル 教科書体 NK-R" panose="02020400000000000000" pitchFamily="18" charset="-128"/>
                <a:ea typeface="UD デジタル 教科書体 NK-R" panose="02020400000000000000" pitchFamily="18" charset="-128"/>
              </a:endParaRPr>
            </a:p>
          </p:txBody>
        </p:sp>
      </p:grpSp>
      <p:sp>
        <p:nvSpPr>
          <p:cNvPr id="223" name="テキスト ボックス 222">
            <a:extLst>
              <a:ext uri="{FF2B5EF4-FFF2-40B4-BE49-F238E27FC236}">
                <a16:creationId xmlns:a16="http://schemas.microsoft.com/office/drawing/2014/main" id="{EEECB0D8-BFE8-4668-A9D7-09694BC7B357}"/>
              </a:ext>
            </a:extLst>
          </p:cNvPr>
          <p:cNvSpPr txBox="1"/>
          <p:nvPr/>
        </p:nvSpPr>
        <p:spPr>
          <a:xfrm>
            <a:off x="2898802" y="444361"/>
            <a:ext cx="628698" cy="307777"/>
          </a:xfrm>
          <a:prstGeom prst="rect">
            <a:avLst/>
          </a:prstGeom>
          <a:noFill/>
        </p:spPr>
        <p:txBody>
          <a:bodyPr wrap="none" rtlCol="0">
            <a:spAutoFit/>
          </a:bodyPr>
          <a:lstStyle/>
          <a:p>
            <a:r>
              <a:rPr lang="en-US" altLang="ja-JP" sz="1400" b="1" dirty="0">
                <a:latin typeface="UD デジタル 教科書体 NK-R" panose="02020400000000000000" pitchFamily="18" charset="-128"/>
                <a:ea typeface="UD デジタル 教科書体 NK-R" panose="02020400000000000000" pitchFamily="18" charset="-128"/>
              </a:rPr>
              <a:t>Ⅰ</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B</a:t>
            </a:r>
            <a:endParaRPr kumimoji="1" lang="ja-JP" altLang="en-US" sz="1400" dirty="0"/>
          </a:p>
        </p:txBody>
      </p:sp>
      <p:sp>
        <p:nvSpPr>
          <p:cNvPr id="226" name="テキスト ボックス 225">
            <a:extLst>
              <a:ext uri="{FF2B5EF4-FFF2-40B4-BE49-F238E27FC236}">
                <a16:creationId xmlns:a16="http://schemas.microsoft.com/office/drawing/2014/main" id="{63DFB03A-1824-485C-A541-D0AAECAE0389}"/>
              </a:ext>
            </a:extLst>
          </p:cNvPr>
          <p:cNvSpPr txBox="1"/>
          <p:nvPr/>
        </p:nvSpPr>
        <p:spPr>
          <a:xfrm>
            <a:off x="2945347" y="2722027"/>
            <a:ext cx="646884" cy="307777"/>
          </a:xfrm>
          <a:prstGeom prst="rect">
            <a:avLst/>
          </a:prstGeom>
          <a:noFill/>
        </p:spPr>
        <p:txBody>
          <a:bodyPr wrap="square" rtlCol="0">
            <a:spAutoFit/>
          </a:bodyPr>
          <a:lstStyle/>
          <a:p>
            <a:r>
              <a:rPr lang="en-US" altLang="ja-JP" sz="1400" b="1" dirty="0">
                <a:latin typeface="UD デジタル 教科書体 NK-R" panose="02020400000000000000" pitchFamily="18" charset="-128"/>
                <a:ea typeface="UD デジタル 教科書体 NK-R" panose="02020400000000000000" pitchFamily="18" charset="-128"/>
              </a:rPr>
              <a:t>Ⅰ</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D</a:t>
            </a:r>
            <a:endParaRPr kumimoji="1" lang="ja-JP" altLang="en-US" sz="1400" dirty="0"/>
          </a:p>
        </p:txBody>
      </p:sp>
      <p:sp>
        <p:nvSpPr>
          <p:cNvPr id="227" name="テキスト ボックス 226">
            <a:extLst>
              <a:ext uri="{FF2B5EF4-FFF2-40B4-BE49-F238E27FC236}">
                <a16:creationId xmlns:a16="http://schemas.microsoft.com/office/drawing/2014/main" id="{AEB1C600-44E0-4900-BC54-6E0078B24CEF}"/>
              </a:ext>
            </a:extLst>
          </p:cNvPr>
          <p:cNvSpPr txBox="1"/>
          <p:nvPr/>
        </p:nvSpPr>
        <p:spPr>
          <a:xfrm>
            <a:off x="2949742" y="4884316"/>
            <a:ext cx="617477" cy="307777"/>
          </a:xfrm>
          <a:prstGeom prst="rect">
            <a:avLst/>
          </a:prstGeom>
          <a:noFill/>
        </p:spPr>
        <p:txBody>
          <a:bodyPr wrap="none" rtlCol="0">
            <a:spAutoFit/>
          </a:bodyPr>
          <a:lstStyle/>
          <a:p>
            <a:r>
              <a:rPr lang="en-US" altLang="ja-JP" sz="1400" b="1" dirty="0">
                <a:latin typeface="UD デジタル 教科書体 NK-R" panose="02020400000000000000" pitchFamily="18" charset="-128"/>
                <a:ea typeface="UD デジタル 教科書体 NK-R" panose="02020400000000000000" pitchFamily="18" charset="-128"/>
              </a:rPr>
              <a:t>Ⅰ</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E</a:t>
            </a:r>
            <a:endParaRPr kumimoji="1" lang="ja-JP" altLang="en-US" sz="1400" dirty="0"/>
          </a:p>
        </p:txBody>
      </p:sp>
      <p:sp>
        <p:nvSpPr>
          <p:cNvPr id="229" name="テキスト ボックス 228">
            <a:extLst>
              <a:ext uri="{FF2B5EF4-FFF2-40B4-BE49-F238E27FC236}">
                <a16:creationId xmlns:a16="http://schemas.microsoft.com/office/drawing/2014/main" id="{47CA1285-5AD0-4A53-A708-1A9643F73D17}"/>
              </a:ext>
            </a:extLst>
          </p:cNvPr>
          <p:cNvSpPr txBox="1"/>
          <p:nvPr/>
        </p:nvSpPr>
        <p:spPr>
          <a:xfrm>
            <a:off x="6164377" y="563247"/>
            <a:ext cx="625492" cy="307777"/>
          </a:xfrm>
          <a:prstGeom prst="rect">
            <a:avLst/>
          </a:prstGeom>
          <a:noFill/>
        </p:spPr>
        <p:txBody>
          <a:bodyPr wrap="none" rtlCol="0">
            <a:spAutoFit/>
          </a:bodyPr>
          <a:lstStyle/>
          <a:p>
            <a:r>
              <a:rPr lang="en-US" altLang="ja-JP" sz="1400" b="1" dirty="0">
                <a:latin typeface="UD デジタル 教科書体 NK-R" panose="02020400000000000000" pitchFamily="18" charset="-128"/>
                <a:ea typeface="UD デジタル 教科書体 NK-R" panose="02020400000000000000" pitchFamily="18" charset="-128"/>
              </a:rPr>
              <a:t>Ⅱ</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A</a:t>
            </a:r>
            <a:endParaRPr kumimoji="1" lang="ja-JP" altLang="en-US" sz="1400" dirty="0"/>
          </a:p>
        </p:txBody>
      </p:sp>
      <p:sp>
        <p:nvSpPr>
          <p:cNvPr id="230" name="テキスト ボックス 229">
            <a:extLst>
              <a:ext uri="{FF2B5EF4-FFF2-40B4-BE49-F238E27FC236}">
                <a16:creationId xmlns:a16="http://schemas.microsoft.com/office/drawing/2014/main" id="{381E3600-2FBF-40CA-85F6-699D5B64D649}"/>
              </a:ext>
            </a:extLst>
          </p:cNvPr>
          <p:cNvSpPr txBox="1"/>
          <p:nvPr/>
        </p:nvSpPr>
        <p:spPr>
          <a:xfrm>
            <a:off x="8978850" y="563247"/>
            <a:ext cx="628698" cy="307777"/>
          </a:xfrm>
          <a:prstGeom prst="rect">
            <a:avLst/>
          </a:prstGeom>
          <a:noFill/>
        </p:spPr>
        <p:txBody>
          <a:bodyPr wrap="none" rtlCol="0">
            <a:spAutoFit/>
          </a:bodyPr>
          <a:lstStyle/>
          <a:p>
            <a:r>
              <a:rPr lang="en-US" altLang="ja-JP" sz="1400" b="1" dirty="0">
                <a:latin typeface="UD デジタル 教科書体 NK-R" panose="02020400000000000000" pitchFamily="18" charset="-128"/>
                <a:ea typeface="UD デジタル 教科書体 NK-R" panose="02020400000000000000" pitchFamily="18" charset="-128"/>
              </a:rPr>
              <a:t>Ⅱ</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B</a:t>
            </a:r>
            <a:endParaRPr kumimoji="1" lang="ja-JP" altLang="en-US" sz="1400" dirty="0"/>
          </a:p>
        </p:txBody>
      </p:sp>
      <p:grpSp>
        <p:nvGrpSpPr>
          <p:cNvPr id="3" name="グループ化 2">
            <a:extLst>
              <a:ext uri="{FF2B5EF4-FFF2-40B4-BE49-F238E27FC236}">
                <a16:creationId xmlns:a16="http://schemas.microsoft.com/office/drawing/2014/main" id="{429944BC-B2F1-4F97-829C-07C4238A69CC}"/>
              </a:ext>
            </a:extLst>
          </p:cNvPr>
          <p:cNvGrpSpPr/>
          <p:nvPr/>
        </p:nvGrpSpPr>
        <p:grpSpPr>
          <a:xfrm>
            <a:off x="8893783" y="571093"/>
            <a:ext cx="3623868" cy="2333753"/>
            <a:chOff x="9020825" y="4550936"/>
            <a:chExt cx="3329155" cy="2219672"/>
          </a:xfrm>
        </p:grpSpPr>
        <p:grpSp>
          <p:nvGrpSpPr>
            <p:cNvPr id="233" name="グループ化 232">
              <a:extLst>
                <a:ext uri="{FF2B5EF4-FFF2-40B4-BE49-F238E27FC236}">
                  <a16:creationId xmlns:a16="http://schemas.microsoft.com/office/drawing/2014/main" id="{64D0D3A1-B518-49E3-A159-F6CF7A7868E3}"/>
                </a:ext>
              </a:extLst>
            </p:cNvPr>
            <p:cNvGrpSpPr/>
            <p:nvPr/>
          </p:nvGrpSpPr>
          <p:grpSpPr>
            <a:xfrm>
              <a:off x="9020825" y="4550936"/>
              <a:ext cx="3329155" cy="2219672"/>
              <a:chOff x="8975932" y="1739059"/>
              <a:chExt cx="3329155" cy="2219672"/>
            </a:xfrm>
          </p:grpSpPr>
          <p:sp>
            <p:nvSpPr>
              <p:cNvPr id="234" name="正方形/長方形 233">
                <a:extLst>
                  <a:ext uri="{FF2B5EF4-FFF2-40B4-BE49-F238E27FC236}">
                    <a16:creationId xmlns:a16="http://schemas.microsoft.com/office/drawing/2014/main" id="{07DDE033-0EAC-4FC2-A2E6-05D206A08A74}"/>
                  </a:ext>
                </a:extLst>
              </p:cNvPr>
              <p:cNvSpPr/>
              <p:nvPr/>
            </p:nvSpPr>
            <p:spPr>
              <a:xfrm>
                <a:off x="10895093" y="2726591"/>
                <a:ext cx="253232" cy="83398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235" name="グループ化 234">
                <a:extLst>
                  <a:ext uri="{FF2B5EF4-FFF2-40B4-BE49-F238E27FC236}">
                    <a16:creationId xmlns:a16="http://schemas.microsoft.com/office/drawing/2014/main" id="{F520DE37-673D-4242-8D02-54CE21665280}"/>
                  </a:ext>
                </a:extLst>
              </p:cNvPr>
              <p:cNvGrpSpPr/>
              <p:nvPr/>
            </p:nvGrpSpPr>
            <p:grpSpPr>
              <a:xfrm>
                <a:off x="8975932" y="1739059"/>
                <a:ext cx="3329155" cy="2219672"/>
                <a:chOff x="12754166" y="-498924"/>
                <a:chExt cx="1957728" cy="1338029"/>
              </a:xfrm>
            </p:grpSpPr>
            <p:sp>
              <p:nvSpPr>
                <p:cNvPr id="238" name="テキスト ボックス 237">
                  <a:extLst>
                    <a:ext uri="{FF2B5EF4-FFF2-40B4-BE49-F238E27FC236}">
                      <a16:creationId xmlns:a16="http://schemas.microsoft.com/office/drawing/2014/main" id="{22CB6CE7-F685-4FF4-85A3-9BC7646AF370}"/>
                    </a:ext>
                  </a:extLst>
                </p:cNvPr>
                <p:cNvSpPr txBox="1"/>
                <p:nvPr/>
              </p:nvSpPr>
              <p:spPr>
                <a:xfrm>
                  <a:off x="12754166" y="-334715"/>
                  <a:ext cx="1902732" cy="140555"/>
                </a:xfrm>
                <a:prstGeom prst="rect">
                  <a:avLst/>
                </a:prstGeom>
                <a:noFill/>
                <a:ln>
                  <a:noFill/>
                  <a:prstDash val="solid"/>
                </a:ln>
              </p:spPr>
              <p:txBody>
                <a:bodyPr wrap="square" lIns="72000" tIns="36000" rIns="72000" bIns="36000" rtlCol="0" anchor="ctr" anchorCtr="0">
                  <a:spAutoFit/>
                </a:bodyPr>
                <a:lstStyle/>
                <a:p>
                  <a:pPr algn="ctr"/>
                  <a:r>
                    <a:rPr lang="ja-JP" altLang="en-US" sz="1400" b="1" u="sng" dirty="0">
                      <a:latin typeface="UD デジタル 教科書体 NK-R" panose="02020400000000000000" pitchFamily="18" charset="-128"/>
                      <a:ea typeface="UD デジタル 教科書体 NK-R" panose="02020400000000000000" pitchFamily="18" charset="-128"/>
                    </a:rPr>
                    <a:t>サステナビリティ・リンク・ローン発行額</a:t>
                  </a:r>
                  <a:endParaRPr lang="en-US" altLang="ja-JP" sz="1400" b="1" u="sng" dirty="0">
                    <a:latin typeface="UD デジタル 教科書体 NK-R" panose="02020400000000000000" pitchFamily="18" charset="-128"/>
                    <a:ea typeface="UD デジタル 教科書体 NK-R" panose="02020400000000000000" pitchFamily="18" charset="-128"/>
                  </a:endParaRPr>
                </a:p>
              </p:txBody>
            </p:sp>
            <p:sp>
              <p:nvSpPr>
                <p:cNvPr id="239" name="正方形/長方形 238">
                  <a:extLst>
                    <a:ext uri="{FF2B5EF4-FFF2-40B4-BE49-F238E27FC236}">
                      <a16:creationId xmlns:a16="http://schemas.microsoft.com/office/drawing/2014/main" id="{725AF0D1-1B9A-4053-A2A6-0B809235E0C2}"/>
                    </a:ext>
                  </a:extLst>
                </p:cNvPr>
                <p:cNvSpPr/>
                <p:nvPr/>
              </p:nvSpPr>
              <p:spPr>
                <a:xfrm>
                  <a:off x="12830992" y="-498924"/>
                  <a:ext cx="1844719" cy="13380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40" name="正方形/長方形 239">
                  <a:extLst>
                    <a:ext uri="{FF2B5EF4-FFF2-40B4-BE49-F238E27FC236}">
                      <a16:creationId xmlns:a16="http://schemas.microsoft.com/office/drawing/2014/main" id="{0BCEE0EC-09F5-4545-A471-3D6F864BDE68}"/>
                    </a:ext>
                  </a:extLst>
                </p:cNvPr>
                <p:cNvSpPr/>
                <p:nvPr/>
              </p:nvSpPr>
              <p:spPr>
                <a:xfrm>
                  <a:off x="13225523" y="35686"/>
                  <a:ext cx="148915" cy="5645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41" name="正方形/長方形 240">
                  <a:extLst>
                    <a:ext uri="{FF2B5EF4-FFF2-40B4-BE49-F238E27FC236}">
                      <a16:creationId xmlns:a16="http://schemas.microsoft.com/office/drawing/2014/main" id="{E9A58853-5F22-45A4-8788-E13B1E210E2D}"/>
                    </a:ext>
                  </a:extLst>
                </p:cNvPr>
                <p:cNvSpPr/>
                <p:nvPr/>
              </p:nvSpPr>
              <p:spPr>
                <a:xfrm>
                  <a:off x="14075347" y="451576"/>
                  <a:ext cx="148914" cy="14622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42" name="テキスト ボックス 241">
                  <a:extLst>
                    <a:ext uri="{FF2B5EF4-FFF2-40B4-BE49-F238E27FC236}">
                      <a16:creationId xmlns:a16="http://schemas.microsoft.com/office/drawing/2014/main" id="{0CCDF3A4-791F-4801-A414-BB68507EDE60}"/>
                    </a:ext>
                  </a:extLst>
                </p:cNvPr>
                <p:cNvSpPr txBox="1"/>
                <p:nvPr/>
              </p:nvSpPr>
              <p:spPr>
                <a:xfrm>
                  <a:off x="13705532" y="625411"/>
                  <a:ext cx="661826" cy="141134"/>
                </a:xfrm>
                <a:prstGeom prst="rect">
                  <a:avLst/>
                </a:prstGeom>
                <a:noFill/>
                <a:ln>
                  <a:noFill/>
                </a:ln>
              </p:spPr>
              <p:txBody>
                <a:bodyPr wrap="square" lIns="0" tIns="0" rIns="0" bIns="0" rtlCol="0">
                  <a:spAutoFit/>
                </a:bodyPr>
                <a:lstStyle/>
                <a:p>
                  <a:pPr algn="ctr"/>
                  <a:r>
                    <a:rPr lang="en-US" altLang="ja-JP" sz="900" b="1" dirty="0">
                      <a:latin typeface="UD デジタル 教科書体 NK-R" panose="02020400000000000000" pitchFamily="18" charset="-128"/>
                      <a:ea typeface="UD デジタル 教科書体 NK-R" panose="02020400000000000000" pitchFamily="18" charset="-128"/>
                    </a:rPr>
                    <a:t>2024</a:t>
                  </a:r>
                  <a:endParaRPr lang="en-US" altLang="ja-JP" sz="700" dirty="0">
                    <a:latin typeface="UD デジタル 教科書体 NK-R" panose="02020400000000000000" pitchFamily="18" charset="-128"/>
                    <a:ea typeface="UD デジタル 教科書体 NK-R" panose="02020400000000000000" pitchFamily="18" charset="-128"/>
                  </a:endParaRPr>
                </a:p>
                <a:p>
                  <a:pPr algn="ctr"/>
                  <a:r>
                    <a:rPr lang="ja-JP" altLang="en-US" sz="700" dirty="0">
                      <a:latin typeface="UD デジタル 教科書体 NK-R" panose="02020400000000000000" pitchFamily="18" charset="-128"/>
                      <a:ea typeface="UD デジタル 教科書体 NK-R" panose="02020400000000000000" pitchFamily="18" charset="-128"/>
                    </a:rPr>
                    <a:t>（４月～</a:t>
                  </a:r>
                  <a:r>
                    <a:rPr lang="en-US" altLang="ja-JP" sz="700" dirty="0">
                      <a:latin typeface="UD デジタル 教科書体 NK-R" panose="02020400000000000000" pitchFamily="18" charset="-128"/>
                      <a:ea typeface="UD デジタル 教科書体 NK-R" panose="02020400000000000000" pitchFamily="18" charset="-128"/>
                    </a:rPr>
                    <a:t>10</a:t>
                  </a:r>
                  <a:r>
                    <a:rPr lang="ja-JP" altLang="en-US" sz="700" dirty="0">
                      <a:latin typeface="UD デジタル 教科書体 NK-R" panose="02020400000000000000" pitchFamily="18" charset="-128"/>
                      <a:ea typeface="UD デジタル 教科書体 NK-R" panose="02020400000000000000" pitchFamily="18" charset="-128"/>
                    </a:rPr>
                    <a:t>月</a:t>
                  </a:r>
                  <a:r>
                    <a:rPr lang="ja-JP" altLang="en-US" sz="600" dirty="0">
                      <a:latin typeface="UD デジタル 教科書体 NK-R" panose="02020400000000000000" pitchFamily="18" charset="-128"/>
                      <a:ea typeface="UD デジタル 教科書体 NK-R" panose="02020400000000000000" pitchFamily="18" charset="-128"/>
                    </a:rPr>
                    <a:t>）</a:t>
                  </a:r>
                  <a:endParaRPr lang="en-US" altLang="ja-JP" sz="600" dirty="0">
                    <a:latin typeface="UD デジタル 教科書体 NK-R" panose="02020400000000000000" pitchFamily="18" charset="-128"/>
                    <a:ea typeface="UD デジタル 教科書体 NK-R" panose="02020400000000000000" pitchFamily="18" charset="-128"/>
                  </a:endParaRPr>
                </a:p>
              </p:txBody>
            </p:sp>
            <p:sp>
              <p:nvSpPr>
                <p:cNvPr id="243" name="テキスト ボックス 242">
                  <a:extLst>
                    <a:ext uri="{FF2B5EF4-FFF2-40B4-BE49-F238E27FC236}">
                      <a16:creationId xmlns:a16="http://schemas.microsoft.com/office/drawing/2014/main" id="{AA7A91D9-A014-4242-9769-309FB9E46864}"/>
                    </a:ext>
                  </a:extLst>
                </p:cNvPr>
                <p:cNvSpPr txBox="1"/>
                <p:nvPr/>
              </p:nvSpPr>
              <p:spPr>
                <a:xfrm>
                  <a:off x="13256548" y="630183"/>
                  <a:ext cx="300707" cy="141134"/>
                </a:xfrm>
                <a:prstGeom prst="rect">
                  <a:avLst/>
                </a:prstGeom>
                <a:noFill/>
                <a:ln>
                  <a:noFill/>
                </a:ln>
              </p:spPr>
              <p:txBody>
                <a:bodyPr wrap="none" lIns="0" tIns="0" rIns="0" bIns="0" rtlCol="0">
                  <a:spAutoFit/>
                </a:bodyPr>
                <a:lstStyle/>
                <a:p>
                  <a:pPr algn="ctr"/>
                  <a:r>
                    <a:rPr lang="en-US" altLang="ja-JP" sz="900" b="1" dirty="0">
                      <a:latin typeface="UD デジタル 教科書体 NK-R" panose="02020400000000000000" pitchFamily="18" charset="-128"/>
                      <a:ea typeface="UD デジタル 教科書体 NK-R" panose="02020400000000000000" pitchFamily="18" charset="-128"/>
                    </a:rPr>
                    <a:t>2023</a:t>
                  </a:r>
                </a:p>
                <a:p>
                  <a:pPr algn="ctr"/>
                  <a:r>
                    <a:rPr lang="en-US" altLang="ja-JP" sz="700" dirty="0">
                      <a:latin typeface="UD デジタル 教科書体 NK-R" panose="02020400000000000000" pitchFamily="18" charset="-128"/>
                      <a:ea typeface="UD デジタル 教科書体 NK-R" panose="02020400000000000000" pitchFamily="18" charset="-128"/>
                    </a:rPr>
                    <a:t>(4</a:t>
                  </a:r>
                  <a:r>
                    <a:rPr lang="ja-JP" altLang="en-US" sz="700" dirty="0">
                      <a:latin typeface="UD デジタル 教科書体 NK-R" panose="02020400000000000000" pitchFamily="18" charset="-128"/>
                      <a:ea typeface="UD デジタル 教科書体 NK-R" panose="02020400000000000000" pitchFamily="18" charset="-128"/>
                    </a:rPr>
                    <a:t>月～</a:t>
                  </a:r>
                  <a:r>
                    <a:rPr lang="en-US" altLang="ja-JP" sz="700" dirty="0">
                      <a:latin typeface="UD デジタル 教科書体 NK-R" panose="02020400000000000000" pitchFamily="18" charset="-128"/>
                      <a:ea typeface="UD デジタル 教科書体 NK-R" panose="02020400000000000000" pitchFamily="18" charset="-128"/>
                    </a:rPr>
                    <a:t>10</a:t>
                  </a:r>
                  <a:r>
                    <a:rPr lang="ja-JP" altLang="en-US" sz="700" dirty="0">
                      <a:latin typeface="UD デジタル 教科書体 NK-R" panose="02020400000000000000" pitchFamily="18" charset="-128"/>
                      <a:ea typeface="UD デジタル 教科書体 NK-R" panose="02020400000000000000" pitchFamily="18" charset="-128"/>
                    </a:rPr>
                    <a:t>月</a:t>
                  </a:r>
                  <a:r>
                    <a:rPr lang="en-US" altLang="ja-JP" sz="700" dirty="0">
                      <a:latin typeface="UD デジタル 教科書体 NK-R" panose="02020400000000000000" pitchFamily="18" charset="-128"/>
                      <a:ea typeface="UD デジタル 教科書体 NK-R" panose="02020400000000000000" pitchFamily="18" charset="-128"/>
                    </a:rPr>
                    <a:t>)</a:t>
                  </a:r>
                </a:p>
              </p:txBody>
            </p:sp>
            <p:sp>
              <p:nvSpPr>
                <p:cNvPr id="244" name="テキスト ボックス 243">
                  <a:extLst>
                    <a:ext uri="{FF2B5EF4-FFF2-40B4-BE49-F238E27FC236}">
                      <a16:creationId xmlns:a16="http://schemas.microsoft.com/office/drawing/2014/main" id="{75470532-700F-4B30-B09E-46EB69DE73A0}"/>
                    </a:ext>
                  </a:extLst>
                </p:cNvPr>
                <p:cNvSpPr txBox="1"/>
                <p:nvPr/>
              </p:nvSpPr>
              <p:spPr>
                <a:xfrm>
                  <a:off x="13374438" y="259674"/>
                  <a:ext cx="533191" cy="170581"/>
                </a:xfrm>
                <a:prstGeom prst="rect">
                  <a:avLst/>
                </a:prstGeom>
                <a:noFill/>
                <a:ln>
                  <a:noFill/>
                </a:ln>
              </p:spPr>
              <p:txBody>
                <a:bodyPr wrap="square" lIns="72000" tIns="36000" rIns="72000" bIns="36000" rtlCol="0">
                  <a:spAutoFit/>
                </a:bodyPr>
                <a:lstStyle/>
                <a:p>
                  <a:r>
                    <a:rPr lang="ja-JP" altLang="en-US" sz="900" b="1" dirty="0">
                      <a:latin typeface="UD デジタル 教科書体 NK-R" panose="02020400000000000000" pitchFamily="18" charset="-128"/>
                      <a:ea typeface="UD デジタル 教科書体 NK-R" panose="02020400000000000000" pitchFamily="18" charset="-128"/>
                    </a:rPr>
                    <a:t>大阪</a:t>
                  </a:r>
                  <a:endParaRPr lang="en-US" altLang="ja-JP" sz="900" b="1" dirty="0">
                    <a:latin typeface="UD デジタル 教科書体 NK-R" panose="02020400000000000000" pitchFamily="18" charset="-128"/>
                    <a:ea typeface="UD デジタル 教科書体 NK-R" panose="02020400000000000000" pitchFamily="18" charset="-128"/>
                  </a:endParaRPr>
                </a:p>
                <a:p>
                  <a:r>
                    <a:rPr lang="ja-JP" altLang="en-US" sz="900" b="1" dirty="0">
                      <a:latin typeface="UD デジタル 教科書体 NK-R" panose="02020400000000000000" pitchFamily="18" charset="-128"/>
                      <a:ea typeface="UD デジタル 教科書体 NK-R" panose="02020400000000000000" pitchFamily="18" charset="-128"/>
                    </a:rPr>
                    <a:t>約</a:t>
                  </a:r>
                  <a:r>
                    <a:rPr lang="en-US" altLang="ja-JP" sz="900" b="1" dirty="0">
                      <a:latin typeface="UD デジタル 教科書体 NK-R" panose="02020400000000000000" pitchFamily="18" charset="-128"/>
                      <a:ea typeface="UD デジタル 教科書体 NK-R" panose="02020400000000000000" pitchFamily="18" charset="-128"/>
                    </a:rPr>
                    <a:t>6,240</a:t>
                  </a:r>
                  <a:r>
                    <a:rPr lang="ja-JP" altLang="en-US" sz="900" b="1" dirty="0">
                      <a:latin typeface="UD デジタル 教科書体 NK-R" panose="02020400000000000000" pitchFamily="18" charset="-128"/>
                      <a:ea typeface="UD デジタル 教科書体 NK-R" panose="02020400000000000000" pitchFamily="18" charset="-128"/>
                    </a:rPr>
                    <a:t>億円</a:t>
                  </a:r>
                  <a:endParaRPr lang="en-US" altLang="ja-JP" sz="900" b="1" dirty="0">
                    <a:latin typeface="UD デジタル 教科書体 NK-R" panose="02020400000000000000" pitchFamily="18" charset="-128"/>
                    <a:ea typeface="UD デジタル 教科書体 NK-R" panose="02020400000000000000" pitchFamily="18" charset="-128"/>
                  </a:endParaRPr>
                </a:p>
              </p:txBody>
            </p:sp>
            <p:sp>
              <p:nvSpPr>
                <p:cNvPr id="245" name="テキスト ボックス 244">
                  <a:extLst>
                    <a:ext uri="{FF2B5EF4-FFF2-40B4-BE49-F238E27FC236}">
                      <a16:creationId xmlns:a16="http://schemas.microsoft.com/office/drawing/2014/main" id="{2CB54E17-94B1-4B74-A474-CC3BDED228D7}"/>
                    </a:ext>
                  </a:extLst>
                </p:cNvPr>
                <p:cNvSpPr txBox="1"/>
                <p:nvPr/>
              </p:nvSpPr>
              <p:spPr>
                <a:xfrm>
                  <a:off x="14031653" y="233290"/>
                  <a:ext cx="680241" cy="193101"/>
                </a:xfrm>
                <a:prstGeom prst="rect">
                  <a:avLst/>
                </a:prstGeom>
                <a:noFill/>
                <a:ln>
                  <a:noFill/>
                </a:ln>
              </p:spPr>
              <p:txBody>
                <a:bodyPr wrap="square" lIns="72000" tIns="36000" rIns="72000" bIns="36000" rtlCol="0">
                  <a:spAutoFit/>
                </a:bodyPr>
                <a:lstStyle/>
                <a:p>
                  <a:r>
                    <a:rPr lang="ja-JP" altLang="en-US" sz="1050" b="1" dirty="0">
                      <a:latin typeface="UD デジタル 教科書体 NK-R" panose="02020400000000000000" pitchFamily="18" charset="-128"/>
                      <a:ea typeface="UD デジタル 教科書体 NK-R" panose="02020400000000000000" pitchFamily="18" charset="-128"/>
                    </a:rPr>
                    <a:t>大阪</a:t>
                  </a:r>
                  <a:endParaRPr lang="en-US" altLang="ja-JP" sz="1050" b="1" dirty="0">
                    <a:latin typeface="UD デジタル 教科書体 NK-R" panose="02020400000000000000" pitchFamily="18" charset="-128"/>
                    <a:ea typeface="UD デジタル 教科書体 NK-R" panose="02020400000000000000" pitchFamily="18" charset="-128"/>
                  </a:endParaRPr>
                </a:p>
                <a:p>
                  <a:r>
                    <a:rPr lang="ja-JP" altLang="en-US" sz="1050" b="1" dirty="0">
                      <a:latin typeface="UD デジタル 教科書体 NK-R" panose="02020400000000000000" pitchFamily="18" charset="-128"/>
                      <a:ea typeface="UD デジタル 教科書体 NK-R" panose="02020400000000000000" pitchFamily="18" charset="-128"/>
                    </a:rPr>
                    <a:t>約</a:t>
                  </a:r>
                  <a:r>
                    <a:rPr lang="en-US" altLang="ja-JP" sz="1050" b="1" dirty="0">
                      <a:latin typeface="UD デジタル 教科書体 NK-R" panose="02020400000000000000" pitchFamily="18" charset="-128"/>
                      <a:ea typeface="UD デジタル 教科書体 NK-R" panose="02020400000000000000" pitchFamily="18" charset="-128"/>
                    </a:rPr>
                    <a:t>7,168</a:t>
                  </a:r>
                  <a:r>
                    <a:rPr lang="ja-JP" altLang="en-US" sz="1050" b="1" dirty="0">
                      <a:latin typeface="UD デジタル 教科書体 NK-R" panose="02020400000000000000" pitchFamily="18" charset="-128"/>
                      <a:ea typeface="UD デジタル 教科書体 NK-R" panose="02020400000000000000" pitchFamily="18" charset="-128"/>
                    </a:rPr>
                    <a:t>億円</a:t>
                  </a:r>
                  <a:endParaRPr lang="en-US" altLang="ja-JP" sz="1000" b="1" dirty="0">
                    <a:latin typeface="UD デジタル 教科書体 NK-R" panose="02020400000000000000" pitchFamily="18" charset="-128"/>
                    <a:ea typeface="UD デジタル 教科書体 NK-R" panose="02020400000000000000" pitchFamily="18" charset="-128"/>
                  </a:endParaRPr>
                </a:p>
              </p:txBody>
            </p:sp>
            <p:cxnSp>
              <p:nvCxnSpPr>
                <p:cNvPr id="246" name="直線コネクタ 245">
                  <a:extLst>
                    <a:ext uri="{FF2B5EF4-FFF2-40B4-BE49-F238E27FC236}">
                      <a16:creationId xmlns:a16="http://schemas.microsoft.com/office/drawing/2014/main" id="{23415888-844D-4A46-9B28-E907EF893246}"/>
                    </a:ext>
                  </a:extLst>
                </p:cNvPr>
                <p:cNvCxnSpPr>
                  <a:cxnSpLocks/>
                </p:cNvCxnSpPr>
                <p:nvPr/>
              </p:nvCxnSpPr>
              <p:spPr>
                <a:xfrm>
                  <a:off x="13085585" y="598995"/>
                  <a:ext cx="1281773" cy="0"/>
                </a:xfrm>
                <a:prstGeom prst="line">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36" name="テキスト ボックス 235">
                <a:extLst>
                  <a:ext uri="{FF2B5EF4-FFF2-40B4-BE49-F238E27FC236}">
                    <a16:creationId xmlns:a16="http://schemas.microsoft.com/office/drawing/2014/main" id="{93997B52-889F-4E33-824E-A4E222DF023D}"/>
                  </a:ext>
                </a:extLst>
              </p:cNvPr>
              <p:cNvSpPr txBox="1"/>
              <p:nvPr/>
            </p:nvSpPr>
            <p:spPr>
              <a:xfrm>
                <a:off x="9584552" y="2281364"/>
                <a:ext cx="906702" cy="282979"/>
              </a:xfrm>
              <a:prstGeom prst="rect">
                <a:avLst/>
              </a:prstGeom>
              <a:noFill/>
              <a:ln>
                <a:noFill/>
              </a:ln>
            </p:spPr>
            <p:txBody>
              <a:bodyPr wrap="square" lIns="72000" tIns="36000" rIns="72000" bIns="36000" rtlCol="0">
                <a:spAutoFit/>
              </a:bodyPr>
              <a:lstStyle/>
              <a:p>
                <a:r>
                  <a:rPr lang="ja-JP" altLang="en-US" sz="900" dirty="0">
                    <a:latin typeface="UD デジタル 教科書体 NK-R" panose="02020400000000000000" pitchFamily="18" charset="-128"/>
                    <a:ea typeface="UD デジタル 教科書体 NK-R" panose="02020400000000000000" pitchFamily="18" charset="-128"/>
                  </a:rPr>
                  <a:t>東京</a:t>
                </a:r>
                <a:endParaRPr lang="en-US" altLang="ja-JP" sz="900" dirty="0">
                  <a:latin typeface="UD デジタル 教科書体 NK-R" panose="02020400000000000000" pitchFamily="18" charset="-128"/>
                  <a:ea typeface="UD デジタル 教科書体 NK-R" panose="02020400000000000000" pitchFamily="18" charset="-128"/>
                </a:endParaRPr>
              </a:p>
              <a:p>
                <a:r>
                  <a:rPr lang="ja-JP" altLang="en-US" sz="900" dirty="0">
                    <a:latin typeface="UD デジタル 教科書体 NK-R" panose="02020400000000000000" pitchFamily="18" charset="-128"/>
                    <a:ea typeface="UD デジタル 教科書体 NK-R" panose="02020400000000000000" pitchFamily="18" charset="-128"/>
                  </a:rPr>
                  <a:t>約</a:t>
                </a:r>
                <a:r>
                  <a:rPr lang="en-US" altLang="ja-JP" sz="900" dirty="0">
                    <a:latin typeface="UD デジタル 教科書体 NK-R" panose="02020400000000000000" pitchFamily="18" charset="-128"/>
                    <a:ea typeface="UD デジタル 教科書体 NK-R" panose="02020400000000000000" pitchFamily="18" charset="-128"/>
                  </a:rPr>
                  <a:t>31,775</a:t>
                </a:r>
                <a:r>
                  <a:rPr lang="ja-JP" altLang="en-US" sz="900" dirty="0">
                    <a:latin typeface="UD デジタル 教科書体 NK-R" panose="02020400000000000000" pitchFamily="18" charset="-128"/>
                    <a:ea typeface="UD デジタル 教科書体 NK-R" panose="02020400000000000000" pitchFamily="18" charset="-128"/>
                  </a:rPr>
                  <a:t>億円</a:t>
                </a:r>
                <a:endParaRPr lang="en-US" altLang="ja-JP" sz="900" dirty="0">
                  <a:latin typeface="UD デジタル 教科書体 NK-R" panose="02020400000000000000" pitchFamily="18" charset="-128"/>
                  <a:ea typeface="UD デジタル 教科書体 NK-R" panose="02020400000000000000" pitchFamily="18" charset="-128"/>
                </a:endParaRPr>
              </a:p>
            </p:txBody>
          </p:sp>
          <p:sp>
            <p:nvSpPr>
              <p:cNvPr id="237" name="テキスト ボックス 236">
                <a:extLst>
                  <a:ext uri="{FF2B5EF4-FFF2-40B4-BE49-F238E27FC236}">
                    <a16:creationId xmlns:a16="http://schemas.microsoft.com/office/drawing/2014/main" id="{9CFCB3F0-C313-4291-A430-63E0B212A457}"/>
                  </a:ext>
                </a:extLst>
              </p:cNvPr>
              <p:cNvSpPr txBox="1"/>
              <p:nvPr/>
            </p:nvSpPr>
            <p:spPr>
              <a:xfrm>
                <a:off x="10703120" y="2286206"/>
                <a:ext cx="906702" cy="282979"/>
              </a:xfrm>
              <a:prstGeom prst="rect">
                <a:avLst/>
              </a:prstGeom>
              <a:noFill/>
              <a:ln>
                <a:noFill/>
              </a:ln>
            </p:spPr>
            <p:txBody>
              <a:bodyPr wrap="square" lIns="72000" tIns="36000" rIns="72000" bIns="36000" rtlCol="0">
                <a:spAutoFit/>
              </a:bodyPr>
              <a:lstStyle/>
              <a:p>
                <a:r>
                  <a:rPr lang="ja-JP" altLang="en-US" sz="900" dirty="0">
                    <a:latin typeface="UD デジタル 教科書体 NK-R" panose="02020400000000000000" pitchFamily="18" charset="-128"/>
                    <a:ea typeface="UD デジタル 教科書体 NK-R" panose="02020400000000000000" pitchFamily="18" charset="-128"/>
                  </a:rPr>
                  <a:t>東京</a:t>
                </a:r>
                <a:endParaRPr lang="en-US" altLang="ja-JP" sz="900" dirty="0">
                  <a:latin typeface="UD デジタル 教科書体 NK-R" panose="02020400000000000000" pitchFamily="18" charset="-128"/>
                  <a:ea typeface="UD デジタル 教科書体 NK-R" panose="02020400000000000000" pitchFamily="18" charset="-128"/>
                </a:endParaRPr>
              </a:p>
              <a:p>
                <a:r>
                  <a:rPr lang="ja-JP" altLang="en-US" sz="900" dirty="0">
                    <a:latin typeface="UD デジタル 教科書体 NK-R" panose="02020400000000000000" pitchFamily="18" charset="-128"/>
                    <a:ea typeface="UD デジタル 教科書体 NK-R" panose="02020400000000000000" pitchFamily="18" charset="-128"/>
                  </a:rPr>
                  <a:t>約</a:t>
                </a:r>
                <a:r>
                  <a:rPr lang="en-US" altLang="ja-JP" sz="900" dirty="0">
                    <a:latin typeface="UD デジタル 教科書体 NK-R" panose="02020400000000000000" pitchFamily="18" charset="-128"/>
                    <a:ea typeface="UD デジタル 教科書体 NK-R" panose="02020400000000000000" pitchFamily="18" charset="-128"/>
                  </a:rPr>
                  <a:t>22,978</a:t>
                </a:r>
                <a:r>
                  <a:rPr lang="ja-JP" altLang="en-US" sz="900" dirty="0">
                    <a:latin typeface="UD デジタル 教科書体 NK-R" panose="02020400000000000000" pitchFamily="18" charset="-128"/>
                    <a:ea typeface="UD デジタル 教科書体 NK-R" panose="02020400000000000000" pitchFamily="18" charset="-128"/>
                  </a:rPr>
                  <a:t>億円</a:t>
                </a:r>
                <a:endParaRPr lang="en-US" altLang="ja-JP" sz="900" dirty="0">
                  <a:latin typeface="UD デジタル 教科書体 NK-R" panose="02020400000000000000" pitchFamily="18" charset="-128"/>
                  <a:ea typeface="UD デジタル 教科書体 NK-R" panose="02020400000000000000" pitchFamily="18" charset="-128"/>
                </a:endParaRPr>
              </a:p>
            </p:txBody>
          </p:sp>
        </p:grpSp>
        <p:sp>
          <p:nvSpPr>
            <p:cNvPr id="248" name="正方形/長方形 247">
              <a:extLst>
                <a:ext uri="{FF2B5EF4-FFF2-40B4-BE49-F238E27FC236}">
                  <a16:creationId xmlns:a16="http://schemas.microsoft.com/office/drawing/2014/main" id="{81867B3C-6408-4D51-AE07-B904429C77E3}"/>
                </a:ext>
              </a:extLst>
            </p:cNvPr>
            <p:cNvSpPr/>
            <p:nvPr/>
          </p:nvSpPr>
          <p:spPr>
            <a:xfrm>
              <a:off x="10179371" y="6171770"/>
              <a:ext cx="253233" cy="19853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grpSp>
        <p:nvGrpSpPr>
          <p:cNvPr id="14" name="グループ化 13">
            <a:extLst>
              <a:ext uri="{FF2B5EF4-FFF2-40B4-BE49-F238E27FC236}">
                <a16:creationId xmlns:a16="http://schemas.microsoft.com/office/drawing/2014/main" id="{0483703A-424A-4D28-8497-AFAD822077A9}"/>
              </a:ext>
            </a:extLst>
          </p:cNvPr>
          <p:cNvGrpSpPr/>
          <p:nvPr/>
        </p:nvGrpSpPr>
        <p:grpSpPr>
          <a:xfrm>
            <a:off x="9192699" y="3074693"/>
            <a:ext cx="2921130" cy="3261824"/>
            <a:chOff x="5033213" y="3096060"/>
            <a:chExt cx="3705191" cy="3628641"/>
          </a:xfrm>
        </p:grpSpPr>
        <p:graphicFrame>
          <p:nvGraphicFramePr>
            <p:cNvPr id="77" name="グラフ 76">
              <a:extLst>
                <a:ext uri="{FF2B5EF4-FFF2-40B4-BE49-F238E27FC236}">
                  <a16:creationId xmlns:a16="http://schemas.microsoft.com/office/drawing/2014/main" id="{65764272-940A-4C89-940C-C1AB12C0E13D}"/>
                </a:ext>
              </a:extLst>
            </p:cNvPr>
            <p:cNvGraphicFramePr/>
            <p:nvPr/>
          </p:nvGraphicFramePr>
          <p:xfrm>
            <a:off x="5033213" y="4132288"/>
            <a:ext cx="3705191" cy="2431844"/>
          </p:xfrm>
          <a:graphic>
            <a:graphicData uri="http://schemas.openxmlformats.org/drawingml/2006/chart">
              <c:chart xmlns:c="http://schemas.openxmlformats.org/drawingml/2006/chart" xmlns:r="http://schemas.openxmlformats.org/officeDocument/2006/relationships" r:id="rId2"/>
            </a:graphicData>
          </a:graphic>
        </p:graphicFrame>
        <p:sp>
          <p:nvSpPr>
            <p:cNvPr id="231" name="テキスト ボックス 230">
              <a:extLst>
                <a:ext uri="{FF2B5EF4-FFF2-40B4-BE49-F238E27FC236}">
                  <a16:creationId xmlns:a16="http://schemas.microsoft.com/office/drawing/2014/main" id="{3468B327-1254-45FE-A97F-D950A361C7D4}"/>
                </a:ext>
              </a:extLst>
            </p:cNvPr>
            <p:cNvSpPr txBox="1"/>
            <p:nvPr/>
          </p:nvSpPr>
          <p:spPr>
            <a:xfrm>
              <a:off x="5150956" y="3096060"/>
              <a:ext cx="617477" cy="307777"/>
            </a:xfrm>
            <a:prstGeom prst="rect">
              <a:avLst/>
            </a:prstGeom>
            <a:noFill/>
          </p:spPr>
          <p:txBody>
            <a:bodyPr wrap="none" rtlCol="0">
              <a:spAutoFit/>
            </a:bodyPr>
            <a:lstStyle/>
            <a:p>
              <a:r>
                <a:rPr lang="en-US" altLang="ja-JP" sz="1400" b="1" dirty="0">
                  <a:latin typeface="UD デジタル 教科書体 NK-R" panose="02020400000000000000" pitchFamily="18" charset="-128"/>
                  <a:ea typeface="UD デジタル 教科書体 NK-R" panose="02020400000000000000" pitchFamily="18" charset="-128"/>
                </a:rPr>
                <a:t>Ⅱ</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E</a:t>
              </a:r>
              <a:endParaRPr kumimoji="1" lang="ja-JP" altLang="en-US" sz="1400" dirty="0"/>
            </a:p>
          </p:txBody>
        </p:sp>
        <p:sp>
          <p:nvSpPr>
            <p:cNvPr id="144" name="テキスト ボックス 143">
              <a:extLst>
                <a:ext uri="{FF2B5EF4-FFF2-40B4-BE49-F238E27FC236}">
                  <a16:creationId xmlns:a16="http://schemas.microsoft.com/office/drawing/2014/main" id="{AB34BD61-702D-4753-B691-CD1F5E6C1D9E}"/>
                </a:ext>
              </a:extLst>
            </p:cNvPr>
            <p:cNvSpPr txBox="1"/>
            <p:nvPr/>
          </p:nvSpPr>
          <p:spPr>
            <a:xfrm>
              <a:off x="5071140" y="3296173"/>
              <a:ext cx="3497665" cy="582060"/>
            </a:xfrm>
            <a:prstGeom prst="rect">
              <a:avLst/>
            </a:prstGeom>
            <a:noFill/>
          </p:spPr>
          <p:txBody>
            <a:bodyPr wrap="square" rtlCol="0">
              <a:spAutoFit/>
            </a:bodyPr>
            <a:lstStyle/>
            <a:p>
              <a:pPr algn="ctr"/>
              <a:r>
                <a:rPr kumimoji="1" lang="ja-JP" altLang="en-US" sz="1400" b="1" u="sng" dirty="0">
                  <a:latin typeface="UD デジタル 教科書体 NK-R" panose="02020400000000000000" pitchFamily="18" charset="-128"/>
                  <a:ea typeface="UD デジタル 教科書体 NK-R" panose="02020400000000000000" pitchFamily="18" charset="-128"/>
                </a:rPr>
                <a:t>海外勤務先における</a:t>
              </a:r>
              <a:endParaRPr kumimoji="1" lang="en-US" altLang="ja-JP" sz="1400" b="1" u="sng" dirty="0">
                <a:latin typeface="UD デジタル 教科書体 NK-R" panose="02020400000000000000" pitchFamily="18" charset="-128"/>
                <a:ea typeface="UD デジタル 教科書体 NK-R" panose="02020400000000000000" pitchFamily="18" charset="-128"/>
              </a:endParaRPr>
            </a:p>
            <a:p>
              <a:pPr algn="ctr"/>
              <a:r>
                <a:rPr kumimoji="1" lang="ja-JP" altLang="en-US" sz="1400" b="1" u="sng" dirty="0">
                  <a:latin typeface="UD デジタル 教科書体 NK-R" panose="02020400000000000000" pitchFamily="18" charset="-128"/>
                  <a:ea typeface="UD デジタル 教科書体 NK-R" panose="02020400000000000000" pitchFamily="18" charset="-128"/>
                </a:rPr>
                <a:t>子どもの進学先の希望</a:t>
              </a:r>
            </a:p>
          </p:txBody>
        </p:sp>
        <p:sp>
          <p:nvSpPr>
            <p:cNvPr id="46" name="テキスト ボックス 45">
              <a:extLst>
                <a:ext uri="{FF2B5EF4-FFF2-40B4-BE49-F238E27FC236}">
                  <a16:creationId xmlns:a16="http://schemas.microsoft.com/office/drawing/2014/main" id="{D1756F8C-E6D2-4D03-80E4-76008F4E87CD}"/>
                </a:ext>
              </a:extLst>
            </p:cNvPr>
            <p:cNvSpPr txBox="1"/>
            <p:nvPr/>
          </p:nvSpPr>
          <p:spPr>
            <a:xfrm>
              <a:off x="7076019" y="4834154"/>
              <a:ext cx="993665" cy="410866"/>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現地の学校</a:t>
              </a:r>
              <a:endParaRPr kumimoji="1" lang="en-US" altLang="ja-JP" sz="900" dirty="0">
                <a:latin typeface="UD デジタル 教科書体 NK-R" panose="02020400000000000000" pitchFamily="18" charset="-128"/>
                <a:ea typeface="UD デジタル 教科書体 NK-R" panose="02020400000000000000" pitchFamily="18" charset="-128"/>
              </a:endParaRPr>
            </a:p>
            <a:p>
              <a:r>
                <a:rPr lang="en-US" altLang="ja-JP" sz="900" dirty="0">
                  <a:latin typeface="UD デジタル 教科書体 NK-R" panose="02020400000000000000" pitchFamily="18" charset="-128"/>
                  <a:ea typeface="UD デジタル 教科書体 NK-R" panose="02020400000000000000" pitchFamily="18" charset="-128"/>
                </a:rPr>
                <a:t>30.6</a:t>
              </a:r>
              <a:r>
                <a:rPr lang="ja-JP" altLang="en-US" sz="900" dirty="0">
                  <a:latin typeface="UD デジタル 教科書体 NK-R" panose="02020400000000000000" pitchFamily="18" charset="-128"/>
                  <a:ea typeface="UD デジタル 教科書体 NK-R" panose="02020400000000000000" pitchFamily="18" charset="-128"/>
                </a:rPr>
                <a:t>％</a:t>
              </a:r>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215" name="テキスト ボックス 214">
              <a:extLst>
                <a:ext uri="{FF2B5EF4-FFF2-40B4-BE49-F238E27FC236}">
                  <a16:creationId xmlns:a16="http://schemas.microsoft.com/office/drawing/2014/main" id="{F4A93361-507F-4EA3-99AA-65843523D626}"/>
                </a:ext>
              </a:extLst>
            </p:cNvPr>
            <p:cNvSpPr txBox="1"/>
            <p:nvPr/>
          </p:nvSpPr>
          <p:spPr>
            <a:xfrm>
              <a:off x="5970678" y="5470787"/>
              <a:ext cx="1232872" cy="641978"/>
            </a:xfrm>
            <a:prstGeom prst="rect">
              <a:avLst/>
            </a:prstGeom>
            <a:noFill/>
          </p:spPr>
          <p:txBody>
            <a:bodyPr wrap="square" rtlCol="0">
              <a:spAutoFit/>
            </a:bodyPr>
            <a:lstStyle/>
            <a:p>
              <a:r>
                <a:rPr lang="ja-JP" altLang="en-US" sz="1050" b="1" dirty="0">
                  <a:latin typeface="UD デジタル 教科書体 NK-R" panose="02020400000000000000" pitchFamily="18" charset="-128"/>
                  <a:ea typeface="UD デジタル 教科書体 NK-R" panose="02020400000000000000" pitchFamily="18" charset="-128"/>
                </a:rPr>
                <a:t>インターナショナルスクール</a:t>
              </a:r>
              <a:endParaRPr lang="en-US" altLang="ja-JP" sz="1050" b="1" dirty="0">
                <a:latin typeface="UD デジタル 教科書体 NK-R" panose="02020400000000000000" pitchFamily="18" charset="-128"/>
                <a:ea typeface="UD デジタル 教科書体 NK-R" panose="02020400000000000000" pitchFamily="18" charset="-128"/>
              </a:endParaRPr>
            </a:p>
            <a:p>
              <a:r>
                <a:rPr kumimoji="1" lang="en-US" altLang="ja-JP" sz="1050" b="1" dirty="0">
                  <a:latin typeface="UD デジタル 教科書体 NK-R" panose="02020400000000000000" pitchFamily="18" charset="-128"/>
                  <a:ea typeface="UD デジタル 教科書体 NK-R" panose="02020400000000000000" pitchFamily="18" charset="-128"/>
                </a:rPr>
                <a:t>64.9</a:t>
              </a:r>
              <a:r>
                <a:rPr kumimoji="1" lang="ja-JP" altLang="en-US" sz="1050" b="1" dirty="0">
                  <a:latin typeface="UD デジタル 教科書体 NK-R" panose="02020400000000000000" pitchFamily="18" charset="-128"/>
                  <a:ea typeface="UD デジタル 教科書体 NK-R" panose="02020400000000000000" pitchFamily="18" charset="-128"/>
                </a:rPr>
                <a:t>％</a:t>
              </a:r>
            </a:p>
          </p:txBody>
        </p:sp>
        <p:sp>
          <p:nvSpPr>
            <p:cNvPr id="216" name="テキスト ボックス 215">
              <a:extLst>
                <a:ext uri="{FF2B5EF4-FFF2-40B4-BE49-F238E27FC236}">
                  <a16:creationId xmlns:a16="http://schemas.microsoft.com/office/drawing/2014/main" id="{80B9D644-F9A5-4258-896F-F474C890F3FA}"/>
                </a:ext>
              </a:extLst>
            </p:cNvPr>
            <p:cNvSpPr txBox="1"/>
            <p:nvPr/>
          </p:nvSpPr>
          <p:spPr>
            <a:xfrm>
              <a:off x="5997956" y="3944510"/>
              <a:ext cx="973439" cy="564941"/>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わからない</a:t>
              </a:r>
              <a:endParaRPr kumimoji="1" lang="en-US" altLang="ja-JP" sz="900" dirty="0">
                <a:latin typeface="UD デジタル 教科書体 NK-R" panose="02020400000000000000" pitchFamily="18" charset="-128"/>
                <a:ea typeface="UD デジタル 教科書体 NK-R" panose="02020400000000000000" pitchFamily="18" charset="-128"/>
              </a:endParaRPr>
            </a:p>
            <a:p>
              <a:r>
                <a:rPr lang="en-US" altLang="ja-JP" sz="900" dirty="0">
                  <a:latin typeface="UD デジタル 教科書体 NK-R" panose="02020400000000000000" pitchFamily="18" charset="-128"/>
                  <a:ea typeface="UD デジタル 教科書体 NK-R" panose="02020400000000000000" pitchFamily="18" charset="-128"/>
                </a:rPr>
                <a:t>4.5%</a:t>
              </a:r>
            </a:p>
            <a:p>
              <a:endParaRPr lang="en-US" altLang="ja-JP" sz="900" dirty="0">
                <a:latin typeface="UD デジタル 教科書体 NK-R" panose="02020400000000000000" pitchFamily="18" charset="-128"/>
                <a:ea typeface="UD デジタル 教科書体 NK-R" panose="02020400000000000000" pitchFamily="18" charset="-128"/>
              </a:endParaRPr>
            </a:p>
          </p:txBody>
        </p:sp>
        <p:sp>
          <p:nvSpPr>
            <p:cNvPr id="224" name="テキスト ボックス 223">
              <a:extLst>
                <a:ext uri="{FF2B5EF4-FFF2-40B4-BE49-F238E27FC236}">
                  <a16:creationId xmlns:a16="http://schemas.microsoft.com/office/drawing/2014/main" id="{E92B4CD8-10A8-42BB-B329-AACA2A0C1B36}"/>
                </a:ext>
              </a:extLst>
            </p:cNvPr>
            <p:cNvSpPr txBox="1"/>
            <p:nvPr/>
          </p:nvSpPr>
          <p:spPr>
            <a:xfrm>
              <a:off x="5352047" y="6478865"/>
              <a:ext cx="3386354" cy="245836"/>
            </a:xfrm>
            <a:prstGeom prst="rect">
              <a:avLst/>
            </a:prstGeom>
            <a:noFill/>
            <a:ln>
              <a:noFill/>
            </a:ln>
          </p:spPr>
          <p:txBody>
            <a:bodyPr wrap="square" lIns="0" tIns="0" rIns="0" bIns="0" rtlCol="0">
              <a:spAutoFit/>
            </a:bodyPr>
            <a:lstStyle/>
            <a:p>
              <a:r>
                <a:rPr lang="en-US" altLang="ja-JP" sz="700" dirty="0">
                  <a:latin typeface="UD デジタル 教科書体 NK-R" panose="02020400000000000000" pitchFamily="18" charset="-128"/>
                  <a:ea typeface="UD デジタル 教科書体 NK-R" panose="02020400000000000000" pitchFamily="18" charset="-128"/>
                </a:rPr>
                <a:t>※</a:t>
              </a:r>
              <a:r>
                <a:rPr lang="ja-JP" altLang="en-US" sz="700" dirty="0">
                  <a:latin typeface="UD デジタル 教科書体 NK-R" panose="02020400000000000000" pitchFamily="18" charset="-128"/>
                  <a:ea typeface="UD デジタル 教科書体 NK-R" panose="02020400000000000000" pitchFamily="18" charset="-128"/>
                </a:rPr>
                <a:t>出典：大阪府・大阪市</a:t>
              </a:r>
              <a:r>
                <a:rPr lang="en-US" altLang="ja-JP" sz="700" dirty="0">
                  <a:latin typeface="UD デジタル 教科書体 NK-R" panose="02020400000000000000" pitchFamily="18" charset="-128"/>
                  <a:ea typeface="UD デジタル 教科書体 NK-R" panose="02020400000000000000" pitchFamily="18" charset="-128"/>
                </a:rPr>
                <a:t>『</a:t>
              </a:r>
              <a:r>
                <a:rPr lang="ja-JP" altLang="en-US" sz="700" dirty="0">
                  <a:latin typeface="UD デジタル 教科書体 NK-R" panose="02020400000000000000" pitchFamily="18" charset="-128"/>
                  <a:ea typeface="UD デジタル 教科書体 NK-R" panose="02020400000000000000" pitchFamily="18" charset="-128"/>
                </a:rPr>
                <a:t>高度外国人材のインターナショナルスクールに</a:t>
              </a:r>
              <a:endParaRPr lang="en-US" altLang="ja-JP" sz="700" dirty="0">
                <a:latin typeface="UD デジタル 教科書体 NK-R" panose="02020400000000000000" pitchFamily="18" charset="-128"/>
                <a:ea typeface="UD デジタル 教科書体 NK-R" panose="02020400000000000000" pitchFamily="18" charset="-128"/>
              </a:endParaRPr>
            </a:p>
            <a:p>
              <a:r>
                <a:rPr lang="ja-JP" altLang="en-US" sz="700" dirty="0">
                  <a:latin typeface="UD デジタル 教科書体 NK-R" panose="02020400000000000000" pitchFamily="18" charset="-128"/>
                  <a:ea typeface="UD デジタル 教科書体 NK-R" panose="02020400000000000000" pitchFamily="18" charset="-128"/>
                </a:rPr>
                <a:t>　係るニーズ調査</a:t>
              </a:r>
              <a:r>
                <a:rPr lang="en-US" altLang="ja-JP" sz="700" dirty="0">
                  <a:latin typeface="UD デジタル 教科書体 NK-R" panose="02020400000000000000" pitchFamily="18" charset="-128"/>
                  <a:ea typeface="UD デジタル 教科書体 NK-R" panose="02020400000000000000" pitchFamily="18" charset="-128"/>
                </a:rPr>
                <a:t>』</a:t>
              </a:r>
              <a:endParaRPr lang="ja-JP" altLang="en-US" sz="700" dirty="0">
                <a:latin typeface="UD デジタル 教科書体 NK-R" panose="02020400000000000000" pitchFamily="18" charset="-128"/>
                <a:ea typeface="UD デジタル 教科書体 NK-R" panose="02020400000000000000" pitchFamily="18" charset="-128"/>
              </a:endParaRPr>
            </a:p>
          </p:txBody>
        </p:sp>
      </p:grpSp>
      <p:sp>
        <p:nvSpPr>
          <p:cNvPr id="247" name="スライド番号プレースホルダー 3">
            <a:extLst>
              <a:ext uri="{FF2B5EF4-FFF2-40B4-BE49-F238E27FC236}">
                <a16:creationId xmlns:a16="http://schemas.microsoft.com/office/drawing/2014/main" id="{8C66B981-D18E-46E8-A1AA-E777AF38180E}"/>
              </a:ext>
            </a:extLst>
          </p:cNvPr>
          <p:cNvSpPr txBox="1">
            <a:spLocks/>
          </p:cNvSpPr>
          <p:nvPr/>
        </p:nvSpPr>
        <p:spPr>
          <a:xfrm>
            <a:off x="9399535" y="650331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CFCB8D1-E384-4ABF-9F79-4EB3205F8B48}" type="slidenum">
              <a:rPr lang="ja-JP" altLang="en-US" smtClean="0"/>
              <a:pPr/>
              <a:t>4</a:t>
            </a:fld>
            <a:endParaRPr lang="ja-JP" altLang="en-US" dirty="0"/>
          </a:p>
        </p:txBody>
      </p:sp>
      <p:sp>
        <p:nvSpPr>
          <p:cNvPr id="208" name="テキスト ボックス 207">
            <a:extLst>
              <a:ext uri="{FF2B5EF4-FFF2-40B4-BE49-F238E27FC236}">
                <a16:creationId xmlns:a16="http://schemas.microsoft.com/office/drawing/2014/main" id="{F20B1F11-4FFD-4DA2-9A9D-6877BD3B32AC}"/>
              </a:ext>
            </a:extLst>
          </p:cNvPr>
          <p:cNvSpPr txBox="1"/>
          <p:nvPr/>
        </p:nvSpPr>
        <p:spPr>
          <a:xfrm>
            <a:off x="3942786" y="2633791"/>
            <a:ext cx="1561653" cy="107722"/>
          </a:xfrm>
          <a:prstGeom prst="rect">
            <a:avLst/>
          </a:prstGeom>
          <a:noFill/>
          <a:ln>
            <a:noFill/>
          </a:ln>
        </p:spPr>
        <p:txBody>
          <a:bodyPr wrap="square" lIns="0" tIns="0" rIns="0" bIns="0" rtlCol="0">
            <a:spAutoFit/>
          </a:bodyPr>
          <a:lstStyle/>
          <a:p>
            <a:r>
              <a:rPr lang="en-US" altLang="ja-JP" sz="700" dirty="0">
                <a:latin typeface="UD デジタル 教科書体 NK-R" panose="02020400000000000000" pitchFamily="18" charset="-128"/>
                <a:ea typeface="UD デジタル 教科書体 NK-R" panose="02020400000000000000" pitchFamily="18" charset="-128"/>
              </a:rPr>
              <a:t>※</a:t>
            </a:r>
            <a:r>
              <a:rPr lang="ja-JP" altLang="en-US" sz="700" dirty="0">
                <a:latin typeface="UD デジタル 教科書体 NK-R" panose="02020400000000000000" pitchFamily="18" charset="-128"/>
                <a:ea typeface="UD デジタル 教科書体 NK-R" panose="02020400000000000000" pitchFamily="18" charset="-128"/>
              </a:rPr>
              <a:t>大阪府進出企業</a:t>
            </a:r>
            <a:r>
              <a:rPr lang="en-US" altLang="ja-JP" sz="700" dirty="0">
                <a:latin typeface="UD デジタル 教科書体 NK-R" panose="02020400000000000000" pitchFamily="18" charset="-128"/>
                <a:ea typeface="UD デジタル 教科書体 NK-R" panose="02020400000000000000" pitchFamily="18" charset="-128"/>
              </a:rPr>
              <a:t>19</a:t>
            </a:r>
            <a:r>
              <a:rPr lang="ja-JP" altLang="en-US" sz="700" dirty="0">
                <a:latin typeface="UD デジタル 教科書体 NK-R" panose="02020400000000000000" pitchFamily="18" charset="-128"/>
                <a:ea typeface="UD デジタル 教科書体 NK-R" panose="02020400000000000000" pitchFamily="18" charset="-128"/>
              </a:rPr>
              <a:t>社からヒアリング</a:t>
            </a:r>
          </a:p>
        </p:txBody>
      </p:sp>
      <p:grpSp>
        <p:nvGrpSpPr>
          <p:cNvPr id="43" name="グループ化 42">
            <a:extLst>
              <a:ext uri="{FF2B5EF4-FFF2-40B4-BE49-F238E27FC236}">
                <a16:creationId xmlns:a16="http://schemas.microsoft.com/office/drawing/2014/main" id="{EA743692-4BAE-4C88-8001-1837248B398B}"/>
              </a:ext>
            </a:extLst>
          </p:cNvPr>
          <p:cNvGrpSpPr/>
          <p:nvPr/>
        </p:nvGrpSpPr>
        <p:grpSpPr>
          <a:xfrm>
            <a:off x="5935313" y="3291062"/>
            <a:ext cx="3472185" cy="3048064"/>
            <a:chOff x="8550069" y="3205747"/>
            <a:chExt cx="4107708" cy="3437949"/>
          </a:xfrm>
        </p:grpSpPr>
        <p:graphicFrame>
          <p:nvGraphicFramePr>
            <p:cNvPr id="73" name="グラフ 72">
              <a:extLst>
                <a:ext uri="{FF2B5EF4-FFF2-40B4-BE49-F238E27FC236}">
                  <a16:creationId xmlns:a16="http://schemas.microsoft.com/office/drawing/2014/main" id="{31948F40-AA21-4D7D-962D-72DEF200DB80}"/>
                </a:ext>
              </a:extLst>
            </p:cNvPr>
            <p:cNvGraphicFramePr/>
            <p:nvPr/>
          </p:nvGraphicFramePr>
          <p:xfrm>
            <a:off x="8550069" y="4005254"/>
            <a:ext cx="3716644" cy="2638442"/>
          </p:xfrm>
          <a:graphic>
            <a:graphicData uri="http://schemas.openxmlformats.org/drawingml/2006/chart">
              <c:chart xmlns:c="http://schemas.openxmlformats.org/drawingml/2006/chart" xmlns:r="http://schemas.openxmlformats.org/officeDocument/2006/relationships" r:id="rId3"/>
            </a:graphicData>
          </a:graphic>
        </p:graphicFrame>
        <p:sp>
          <p:nvSpPr>
            <p:cNvPr id="74" name="テキスト ボックス 73">
              <a:extLst>
                <a:ext uri="{FF2B5EF4-FFF2-40B4-BE49-F238E27FC236}">
                  <a16:creationId xmlns:a16="http://schemas.microsoft.com/office/drawing/2014/main" id="{BF13C100-56B0-4697-BBD5-3BAF523F2289}"/>
                </a:ext>
              </a:extLst>
            </p:cNvPr>
            <p:cNvSpPr txBox="1"/>
            <p:nvPr/>
          </p:nvSpPr>
          <p:spPr>
            <a:xfrm>
              <a:off x="8778565" y="4235849"/>
              <a:ext cx="1498828" cy="572789"/>
            </a:xfrm>
            <a:prstGeom prst="rect">
              <a:avLst/>
            </a:prstGeom>
            <a:noFill/>
          </p:spPr>
          <p:txBody>
            <a:bodyPr wrap="square" rtlCol="0">
              <a:spAutoFit/>
            </a:bodyPr>
            <a:lstStyle/>
            <a:p>
              <a:r>
                <a:rPr lang="ja-JP" altLang="en-US" sz="900" b="1"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rPr>
                <a:t>取引先の支援ニーズは既に強く、将来的には一段と広がる	</a:t>
              </a:r>
            </a:p>
          </p:txBody>
        </p:sp>
        <p:sp>
          <p:nvSpPr>
            <p:cNvPr id="218" name="テキスト ボックス 217">
              <a:extLst>
                <a:ext uri="{FF2B5EF4-FFF2-40B4-BE49-F238E27FC236}">
                  <a16:creationId xmlns:a16="http://schemas.microsoft.com/office/drawing/2014/main" id="{C894C777-F4C5-48B6-8564-4F01E3565D7C}"/>
                </a:ext>
              </a:extLst>
            </p:cNvPr>
            <p:cNvSpPr txBox="1"/>
            <p:nvPr/>
          </p:nvSpPr>
          <p:spPr>
            <a:xfrm>
              <a:off x="8703150" y="3205747"/>
              <a:ext cx="3497665" cy="590146"/>
            </a:xfrm>
            <a:prstGeom prst="rect">
              <a:avLst/>
            </a:prstGeom>
            <a:noFill/>
          </p:spPr>
          <p:txBody>
            <a:bodyPr wrap="square" rtlCol="0">
              <a:spAutoFit/>
            </a:bodyPr>
            <a:lstStyle/>
            <a:p>
              <a:pPr algn="ctr"/>
              <a:r>
                <a:rPr kumimoji="1" lang="ja-JP" altLang="en-US" sz="1400" b="1" u="sng" spc="-150" dirty="0">
                  <a:latin typeface="UD デジタル 教科書体 NK-R" panose="02020400000000000000" pitchFamily="18" charset="-128"/>
                  <a:ea typeface="UD デジタル 教科書体 NK-R" panose="02020400000000000000" pitchFamily="18" charset="-128"/>
                </a:rPr>
                <a:t>取引先企業の脱炭素化に向けた</a:t>
              </a:r>
              <a:endParaRPr kumimoji="1" lang="en-US" altLang="ja-JP" sz="1400" b="1" u="sng" spc="-150" dirty="0">
                <a:latin typeface="UD デジタル 教科書体 NK-R" panose="02020400000000000000" pitchFamily="18" charset="-128"/>
                <a:ea typeface="UD デジタル 教科書体 NK-R" panose="02020400000000000000" pitchFamily="18" charset="-128"/>
              </a:endParaRPr>
            </a:p>
            <a:p>
              <a:pPr algn="ctr"/>
              <a:r>
                <a:rPr kumimoji="1" lang="ja-JP" altLang="en-US" sz="1400" b="1" u="sng" spc="-150" dirty="0">
                  <a:latin typeface="UD デジタル 教科書体 NK-R" panose="02020400000000000000" pitchFamily="18" charset="-128"/>
                  <a:ea typeface="UD デジタル 教科書体 NK-R" panose="02020400000000000000" pitchFamily="18" charset="-128"/>
                </a:rPr>
                <a:t>支援ニーズ</a:t>
              </a:r>
            </a:p>
          </p:txBody>
        </p:sp>
        <p:sp>
          <p:nvSpPr>
            <p:cNvPr id="219" name="テキスト ボックス 218">
              <a:extLst>
                <a:ext uri="{FF2B5EF4-FFF2-40B4-BE49-F238E27FC236}">
                  <a16:creationId xmlns:a16="http://schemas.microsoft.com/office/drawing/2014/main" id="{0C83B7CC-9116-4F7D-AB2E-5444429C5CDD}"/>
                </a:ext>
              </a:extLst>
            </p:cNvPr>
            <p:cNvSpPr txBox="1"/>
            <p:nvPr/>
          </p:nvSpPr>
          <p:spPr>
            <a:xfrm>
              <a:off x="10732031" y="3891558"/>
              <a:ext cx="1781448" cy="381859"/>
            </a:xfrm>
            <a:prstGeom prst="rect">
              <a:avLst/>
            </a:prstGeom>
            <a:noFill/>
          </p:spPr>
          <p:txBody>
            <a:bodyPr wrap="square" rtlCol="0">
              <a:spAutoFit/>
            </a:bodyPr>
            <a:lstStyle/>
            <a:p>
              <a:r>
                <a:rPr lang="ja-JP" altLang="en-US" sz="800" b="0"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rPr>
                <a:t>取引先の支援ニーズは現時点で強くなく、将来も拡がらない</a:t>
              </a:r>
              <a:endParaRPr kumimoji="1" lang="ja-JP" altLang="en-US" sz="800" dirty="0">
                <a:latin typeface="UD デジタル 教科書体 NK-R" panose="02020400000000000000" pitchFamily="18" charset="-128"/>
                <a:ea typeface="UD デジタル 教科書体 NK-R" panose="02020400000000000000" pitchFamily="18" charset="-128"/>
              </a:endParaRPr>
            </a:p>
          </p:txBody>
        </p:sp>
        <p:sp>
          <p:nvSpPr>
            <p:cNvPr id="220" name="テキスト ボックス 219">
              <a:extLst>
                <a:ext uri="{FF2B5EF4-FFF2-40B4-BE49-F238E27FC236}">
                  <a16:creationId xmlns:a16="http://schemas.microsoft.com/office/drawing/2014/main" id="{7D0B91F0-EA65-4926-9EFA-AE3859BEB664}"/>
                </a:ext>
              </a:extLst>
            </p:cNvPr>
            <p:cNvSpPr txBox="1"/>
            <p:nvPr/>
          </p:nvSpPr>
          <p:spPr>
            <a:xfrm>
              <a:off x="9903327" y="3935500"/>
              <a:ext cx="881233" cy="243002"/>
            </a:xfrm>
            <a:prstGeom prst="rect">
              <a:avLst/>
            </a:prstGeom>
            <a:noFill/>
          </p:spPr>
          <p:txBody>
            <a:bodyPr wrap="square" rtlCol="0">
              <a:spAutoFit/>
            </a:bodyPr>
            <a:lstStyle/>
            <a:p>
              <a:r>
                <a:rPr lang="ja-JP" altLang="en-US" sz="800" dirty="0">
                  <a:solidFill>
                    <a:srgbClr val="000000"/>
                  </a:solidFill>
                  <a:latin typeface="UD デジタル 教科書体 NK-R" panose="02020400000000000000" pitchFamily="18" charset="-128"/>
                  <a:ea typeface="UD デジタル 教科書体 NK-R" panose="02020400000000000000" pitchFamily="18" charset="-128"/>
                </a:rPr>
                <a:t>そ</a:t>
              </a:r>
              <a:r>
                <a:rPr lang="ja-JP" altLang="en-US" sz="800" b="0"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rPr>
                <a:t>の他</a:t>
              </a:r>
              <a:endParaRPr kumimoji="1" lang="ja-JP" altLang="en-US" sz="800" dirty="0">
                <a:latin typeface="UD デジタル 教科書体 NK-R" panose="02020400000000000000" pitchFamily="18" charset="-128"/>
                <a:ea typeface="UD デジタル 教科書体 NK-R" panose="02020400000000000000" pitchFamily="18" charset="-128"/>
              </a:endParaRPr>
            </a:p>
          </p:txBody>
        </p:sp>
        <p:sp>
          <p:nvSpPr>
            <p:cNvPr id="221" name="テキスト ボックス 220">
              <a:extLst>
                <a:ext uri="{FF2B5EF4-FFF2-40B4-BE49-F238E27FC236}">
                  <a16:creationId xmlns:a16="http://schemas.microsoft.com/office/drawing/2014/main" id="{9B61DBC9-9842-4AC1-A52A-00092A35E962}"/>
                </a:ext>
              </a:extLst>
            </p:cNvPr>
            <p:cNvSpPr txBox="1"/>
            <p:nvPr/>
          </p:nvSpPr>
          <p:spPr>
            <a:xfrm>
              <a:off x="11007771" y="5224093"/>
              <a:ext cx="1539773" cy="572789"/>
            </a:xfrm>
            <a:prstGeom prst="rect">
              <a:avLst/>
            </a:prstGeom>
            <a:noFill/>
          </p:spPr>
          <p:txBody>
            <a:bodyPr wrap="square" rtlCol="0">
              <a:spAutoFit/>
            </a:bodyPr>
            <a:lstStyle/>
            <a:p>
              <a:r>
                <a:rPr lang="ja-JP" altLang="en-US" sz="900" b="1"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rPr>
                <a:t>取引先の支援ニーズは現時点で強くないが、将来的には拡がる	</a:t>
              </a:r>
            </a:p>
          </p:txBody>
        </p:sp>
        <p:sp>
          <p:nvSpPr>
            <p:cNvPr id="222" name="テキスト ボックス 221">
              <a:extLst>
                <a:ext uri="{FF2B5EF4-FFF2-40B4-BE49-F238E27FC236}">
                  <a16:creationId xmlns:a16="http://schemas.microsoft.com/office/drawing/2014/main" id="{7574E2B8-25FD-45CD-AE8E-182EF212F5FE}"/>
                </a:ext>
              </a:extLst>
            </p:cNvPr>
            <p:cNvSpPr txBox="1"/>
            <p:nvPr/>
          </p:nvSpPr>
          <p:spPr>
            <a:xfrm>
              <a:off x="8753631" y="5170966"/>
              <a:ext cx="1537408" cy="729005"/>
            </a:xfrm>
            <a:prstGeom prst="rect">
              <a:avLst/>
            </a:prstGeom>
            <a:noFill/>
          </p:spPr>
          <p:txBody>
            <a:bodyPr wrap="square" rtlCol="0">
              <a:spAutoFit/>
            </a:bodyPr>
            <a:lstStyle/>
            <a:p>
              <a:r>
                <a:rPr lang="ja-JP" altLang="en-US" sz="900" b="1"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rPr>
                <a:t>取引先の支援ニーズは既に強く、将来的にも現状同様の状態が続く	</a:t>
              </a:r>
            </a:p>
          </p:txBody>
        </p:sp>
        <p:sp>
          <p:nvSpPr>
            <p:cNvPr id="232" name="テキスト ボックス 231">
              <a:extLst>
                <a:ext uri="{FF2B5EF4-FFF2-40B4-BE49-F238E27FC236}">
                  <a16:creationId xmlns:a16="http://schemas.microsoft.com/office/drawing/2014/main" id="{8CE0BEAE-250B-4C74-B67C-0AB8635FB1C4}"/>
                </a:ext>
              </a:extLst>
            </p:cNvPr>
            <p:cNvSpPr txBox="1"/>
            <p:nvPr/>
          </p:nvSpPr>
          <p:spPr>
            <a:xfrm>
              <a:off x="9428259" y="6414052"/>
              <a:ext cx="3229518" cy="215444"/>
            </a:xfrm>
            <a:prstGeom prst="rect">
              <a:avLst/>
            </a:prstGeom>
            <a:noFill/>
            <a:ln>
              <a:noFill/>
            </a:ln>
          </p:spPr>
          <p:txBody>
            <a:bodyPr wrap="square" lIns="0" tIns="0" rIns="0" bIns="0" rtlCol="0">
              <a:spAutoFit/>
            </a:bodyPr>
            <a:lstStyle/>
            <a:p>
              <a:r>
                <a:rPr lang="en-US" altLang="ja-JP" sz="700" dirty="0">
                  <a:latin typeface="UD デジタル 教科書体 NK-R" panose="02020400000000000000" pitchFamily="18" charset="-128"/>
                  <a:ea typeface="UD デジタル 教科書体 NK-R" panose="02020400000000000000" pitchFamily="18" charset="-128"/>
                </a:rPr>
                <a:t>※</a:t>
              </a:r>
              <a:r>
                <a:rPr lang="ja-JP" altLang="en-US" sz="700" dirty="0">
                  <a:latin typeface="UD デジタル 教科書体 NK-R" panose="02020400000000000000" pitchFamily="18" charset="-128"/>
                  <a:ea typeface="UD デジタル 教科書体 NK-R" panose="02020400000000000000" pitchFamily="18" charset="-128"/>
                </a:rPr>
                <a:t>出典：（一社）大阪銀行協会</a:t>
              </a:r>
              <a:r>
                <a:rPr lang="en-US" altLang="ja-JP" sz="700" dirty="0">
                  <a:latin typeface="UD デジタル 教科書体 NK-R" panose="02020400000000000000" pitchFamily="18" charset="-128"/>
                  <a:ea typeface="UD デジタル 教科書体 NK-R" panose="02020400000000000000" pitchFamily="18" charset="-128"/>
                </a:rPr>
                <a:t>『</a:t>
              </a:r>
              <a:r>
                <a:rPr lang="ja-JP" altLang="en-US" sz="700" dirty="0">
                  <a:latin typeface="UD デジタル 教科書体 NK-R" panose="02020400000000000000" pitchFamily="18" charset="-128"/>
                  <a:ea typeface="UD デジタル 教科書体 NK-R" panose="02020400000000000000" pitchFamily="18" charset="-128"/>
                </a:rPr>
                <a:t>大阪府内企業の脱炭素化に向けた</a:t>
              </a:r>
              <a:endParaRPr lang="en-US" altLang="ja-JP" sz="700" dirty="0">
                <a:latin typeface="UD デジタル 教科書体 NK-R" panose="02020400000000000000" pitchFamily="18" charset="-128"/>
                <a:ea typeface="UD デジタル 教科書体 NK-R" panose="02020400000000000000" pitchFamily="18" charset="-128"/>
              </a:endParaRPr>
            </a:p>
            <a:p>
              <a:r>
                <a:rPr lang="ja-JP" altLang="en-US" sz="700" dirty="0">
                  <a:latin typeface="UD デジタル 教科書体 NK-R" panose="02020400000000000000" pitchFamily="18" charset="-128"/>
                  <a:ea typeface="UD デジタル 教科書体 NK-R" panose="02020400000000000000" pitchFamily="18" charset="-128"/>
                </a:rPr>
                <a:t>　　　　　　　当地金融機関の取り組み状況ーアンケート調査結果ー</a:t>
              </a:r>
              <a:r>
                <a:rPr lang="en-US" altLang="ja-JP" sz="700" dirty="0">
                  <a:latin typeface="UD デジタル 教科書体 NK-R" panose="02020400000000000000" pitchFamily="18" charset="-128"/>
                  <a:ea typeface="UD デジタル 教科書体 NK-R" panose="02020400000000000000" pitchFamily="18" charset="-128"/>
                </a:rPr>
                <a:t>』</a:t>
              </a:r>
              <a:endParaRPr lang="ja-JP" altLang="en-US" sz="700" dirty="0">
                <a:latin typeface="UD デジタル 教科書体 NK-R" panose="02020400000000000000" pitchFamily="18" charset="-128"/>
                <a:ea typeface="UD デジタル 教科書体 NK-R" panose="02020400000000000000" pitchFamily="18" charset="-128"/>
              </a:endParaRPr>
            </a:p>
          </p:txBody>
        </p:sp>
      </p:grpSp>
      <p:sp>
        <p:nvSpPr>
          <p:cNvPr id="209" name="テキスト ボックス 208">
            <a:extLst>
              <a:ext uri="{FF2B5EF4-FFF2-40B4-BE49-F238E27FC236}">
                <a16:creationId xmlns:a16="http://schemas.microsoft.com/office/drawing/2014/main" id="{62BCC34E-0550-4A7A-A14D-E4E211DE10B0}"/>
              </a:ext>
            </a:extLst>
          </p:cNvPr>
          <p:cNvSpPr txBox="1"/>
          <p:nvPr/>
        </p:nvSpPr>
        <p:spPr>
          <a:xfrm>
            <a:off x="10351534" y="2822461"/>
            <a:ext cx="1833781" cy="218671"/>
          </a:xfrm>
          <a:prstGeom prst="rect">
            <a:avLst/>
          </a:prstGeom>
          <a:noFill/>
          <a:ln>
            <a:noFill/>
          </a:ln>
        </p:spPr>
        <p:txBody>
          <a:bodyPr wrap="square" lIns="0" tIns="0" rIns="0" bIns="0" rtlCol="0">
            <a:spAutoFit/>
          </a:bodyPr>
          <a:lstStyle/>
          <a:p>
            <a:r>
              <a:rPr lang="en-US" altLang="ja-JP" sz="700" dirty="0">
                <a:latin typeface="UD デジタル 教科書体 NK-R" panose="02020400000000000000" pitchFamily="18" charset="-128"/>
                <a:ea typeface="UD デジタル 教科書体 NK-R" panose="02020400000000000000" pitchFamily="18" charset="-128"/>
              </a:rPr>
              <a:t>※</a:t>
            </a:r>
            <a:r>
              <a:rPr lang="ja-JP" altLang="en-US" sz="700" dirty="0">
                <a:latin typeface="UD デジタル 教科書体 NK-R" panose="02020400000000000000" pitchFamily="18" charset="-128"/>
                <a:ea typeface="UD デジタル 教科書体 NK-R" panose="02020400000000000000" pitchFamily="18" charset="-128"/>
              </a:rPr>
              <a:t>各発行体の</a:t>
            </a:r>
            <a:r>
              <a:rPr lang="en-US" altLang="ja-JP" sz="700" dirty="0">
                <a:latin typeface="UD デジタル 教科書体 NK-R" panose="02020400000000000000" pitchFamily="18" charset="-128"/>
                <a:ea typeface="UD デジタル 教科書体 NK-R" panose="02020400000000000000" pitchFamily="18" charset="-128"/>
              </a:rPr>
              <a:t>HP</a:t>
            </a:r>
            <a:r>
              <a:rPr lang="ja-JP" altLang="en-US" sz="700" dirty="0">
                <a:latin typeface="UD デジタル 教科書体 NK-R" panose="02020400000000000000" pitchFamily="18" charset="-128"/>
                <a:ea typeface="UD デジタル 教科書体 NK-R" panose="02020400000000000000" pitchFamily="18" charset="-128"/>
              </a:rPr>
              <a:t>等の公開情報より大阪府作成</a:t>
            </a:r>
            <a:br>
              <a:rPr lang="en-US" altLang="ja-JP" sz="700" dirty="0">
                <a:latin typeface="UD デジタル 教科書体 NK-R" panose="02020400000000000000" pitchFamily="18" charset="-128"/>
                <a:ea typeface="UD デジタル 教科書体 NK-R" panose="02020400000000000000" pitchFamily="18" charset="-128"/>
              </a:rPr>
            </a:br>
            <a:r>
              <a:rPr lang="ja-JP" altLang="en-US" sz="700" dirty="0">
                <a:latin typeface="UD デジタル 教科書体 NK-R" panose="02020400000000000000" pitchFamily="18" charset="-128"/>
                <a:ea typeface="UD デジタル 教科書体 NK-R" panose="02020400000000000000" pitchFamily="18" charset="-128"/>
              </a:rPr>
              <a:t>　（</a:t>
            </a:r>
            <a:r>
              <a:rPr lang="en-US" altLang="ja-JP" sz="700" dirty="0">
                <a:latin typeface="UD デジタル 教科書体 NK-R" panose="02020400000000000000" pitchFamily="18" charset="-128"/>
                <a:ea typeface="UD デジタル 教科書体 NK-R" panose="02020400000000000000" pitchFamily="18" charset="-128"/>
              </a:rPr>
              <a:t>2024</a:t>
            </a:r>
            <a:r>
              <a:rPr lang="ja-JP" altLang="en-US" sz="700" dirty="0">
                <a:latin typeface="UD デジタル 教科書体 NK-R" panose="02020400000000000000" pitchFamily="18" charset="-128"/>
                <a:ea typeface="UD デジタル 教科書体 NK-R" panose="02020400000000000000" pitchFamily="18" charset="-128"/>
              </a:rPr>
              <a:t>年</a:t>
            </a:r>
            <a:r>
              <a:rPr lang="en-US" altLang="ja-JP" sz="700" dirty="0">
                <a:latin typeface="UD デジタル 教科書体 NK-R" panose="02020400000000000000" pitchFamily="18" charset="-128"/>
                <a:ea typeface="UD デジタル 教科書体 NK-R" panose="02020400000000000000" pitchFamily="18" charset="-128"/>
              </a:rPr>
              <a:t>12</a:t>
            </a:r>
            <a:r>
              <a:rPr lang="ja-JP" altLang="en-US" sz="700" dirty="0">
                <a:latin typeface="UD デジタル 教科書体 NK-R" panose="02020400000000000000" pitchFamily="18" charset="-128"/>
                <a:ea typeface="UD デジタル 教科書体 NK-R" panose="02020400000000000000" pitchFamily="18" charset="-128"/>
              </a:rPr>
              <a:t>月時点）</a:t>
            </a:r>
          </a:p>
        </p:txBody>
      </p:sp>
      <p:sp>
        <p:nvSpPr>
          <p:cNvPr id="210" name="テキスト ボックス 209">
            <a:extLst>
              <a:ext uri="{FF2B5EF4-FFF2-40B4-BE49-F238E27FC236}">
                <a16:creationId xmlns:a16="http://schemas.microsoft.com/office/drawing/2014/main" id="{6AA3220F-C2E5-437C-A63E-1C39A7AC9C70}"/>
              </a:ext>
            </a:extLst>
          </p:cNvPr>
          <p:cNvSpPr txBox="1"/>
          <p:nvPr/>
        </p:nvSpPr>
        <p:spPr>
          <a:xfrm>
            <a:off x="846696" y="6744124"/>
            <a:ext cx="1561653" cy="107722"/>
          </a:xfrm>
          <a:prstGeom prst="rect">
            <a:avLst/>
          </a:prstGeom>
          <a:noFill/>
          <a:ln>
            <a:noFill/>
          </a:ln>
        </p:spPr>
        <p:txBody>
          <a:bodyPr wrap="square" lIns="0" tIns="0" rIns="0" bIns="0" rtlCol="0">
            <a:spAutoFit/>
          </a:bodyPr>
          <a:lstStyle/>
          <a:p>
            <a:pPr algn="r"/>
            <a:r>
              <a:rPr lang="en-US" altLang="ja-JP" sz="700" dirty="0">
                <a:latin typeface="UD デジタル 教科書体 NK-R" panose="02020400000000000000" pitchFamily="18" charset="-128"/>
                <a:ea typeface="UD デジタル 教科書体 NK-R" panose="02020400000000000000" pitchFamily="18" charset="-128"/>
              </a:rPr>
              <a:t>※ODXHP</a:t>
            </a:r>
            <a:r>
              <a:rPr lang="ja-JP" altLang="en-US" sz="700" dirty="0">
                <a:latin typeface="UD デジタル 教科書体 NK-R" panose="02020400000000000000" pitchFamily="18" charset="-128"/>
                <a:ea typeface="UD デジタル 教科書体 NK-R" panose="02020400000000000000" pitchFamily="18" charset="-128"/>
              </a:rPr>
              <a:t>より大阪府作成</a:t>
            </a:r>
          </a:p>
        </p:txBody>
      </p:sp>
      <p:grpSp>
        <p:nvGrpSpPr>
          <p:cNvPr id="2" name="グループ化 1">
            <a:extLst>
              <a:ext uri="{FF2B5EF4-FFF2-40B4-BE49-F238E27FC236}">
                <a16:creationId xmlns:a16="http://schemas.microsoft.com/office/drawing/2014/main" id="{3CE4E89D-240A-401B-BF17-1A564AB8B768}"/>
              </a:ext>
            </a:extLst>
          </p:cNvPr>
          <p:cNvGrpSpPr/>
          <p:nvPr/>
        </p:nvGrpSpPr>
        <p:grpSpPr>
          <a:xfrm>
            <a:off x="2595304" y="2409495"/>
            <a:ext cx="3772821" cy="2340432"/>
            <a:chOff x="2547789" y="2620348"/>
            <a:chExt cx="3772821" cy="2340432"/>
          </a:xfrm>
        </p:grpSpPr>
        <p:grpSp>
          <p:nvGrpSpPr>
            <p:cNvPr id="196" name="グループ化 195">
              <a:extLst>
                <a:ext uri="{FF2B5EF4-FFF2-40B4-BE49-F238E27FC236}">
                  <a16:creationId xmlns:a16="http://schemas.microsoft.com/office/drawing/2014/main" id="{C377AE70-A764-4B63-BC45-231B124EB36D}"/>
                </a:ext>
              </a:extLst>
            </p:cNvPr>
            <p:cNvGrpSpPr/>
            <p:nvPr/>
          </p:nvGrpSpPr>
          <p:grpSpPr>
            <a:xfrm>
              <a:off x="2547789" y="2620348"/>
              <a:ext cx="3219035" cy="2334309"/>
              <a:chOff x="12830992" y="-498924"/>
              <a:chExt cx="1892971" cy="1338029"/>
            </a:xfrm>
          </p:grpSpPr>
          <p:sp>
            <p:nvSpPr>
              <p:cNvPr id="197" name="テキスト ボックス 196">
                <a:extLst>
                  <a:ext uri="{FF2B5EF4-FFF2-40B4-BE49-F238E27FC236}">
                    <a16:creationId xmlns:a16="http://schemas.microsoft.com/office/drawing/2014/main" id="{75FF55E6-08A6-4751-A189-7C8241055FDF}"/>
                  </a:ext>
                </a:extLst>
              </p:cNvPr>
              <p:cNvSpPr txBox="1"/>
              <p:nvPr/>
            </p:nvSpPr>
            <p:spPr>
              <a:xfrm>
                <a:off x="13002737" y="-237604"/>
                <a:ext cx="1721226" cy="288658"/>
              </a:xfrm>
              <a:prstGeom prst="rect">
                <a:avLst/>
              </a:prstGeom>
              <a:noFill/>
              <a:ln>
                <a:noFill/>
                <a:prstDash val="solid"/>
              </a:ln>
            </p:spPr>
            <p:txBody>
              <a:bodyPr wrap="square" lIns="72000" tIns="36000" rIns="72000" bIns="36000" rtlCol="0" anchor="ctr" anchorCtr="0">
                <a:spAutoFit/>
              </a:bodyPr>
              <a:lstStyle/>
              <a:p>
                <a:pPr algn="ctr"/>
                <a:r>
                  <a:rPr lang="ja-JP" altLang="en-US" sz="1400" b="1" u="sng" dirty="0">
                    <a:latin typeface="UD デジタル 教科書体 NK-R" panose="02020400000000000000" pitchFamily="18" charset="-128"/>
                    <a:ea typeface="UD デジタル 教科書体 NK-R" panose="02020400000000000000" pitchFamily="18" charset="-128"/>
                  </a:rPr>
                  <a:t>米指数先物取引量</a:t>
                </a:r>
                <a:endParaRPr lang="en-US" altLang="ja-JP" sz="1400" b="1" u="sng" dirty="0">
                  <a:latin typeface="UD デジタル 教科書体 NK-R" panose="02020400000000000000" pitchFamily="18" charset="-128"/>
                  <a:ea typeface="UD デジタル 教科書体 NK-R" panose="02020400000000000000" pitchFamily="18" charset="-128"/>
                </a:endParaRPr>
              </a:p>
              <a:p>
                <a:pPr algn="ctr"/>
                <a:r>
                  <a:rPr lang="ja-JP" altLang="en-US" sz="1400" b="1" u="sng" dirty="0">
                    <a:latin typeface="UD デジタル 教科書体 NK-R" panose="02020400000000000000" pitchFamily="18" charset="-128"/>
                    <a:ea typeface="UD デジタル 教科書体 NK-R" panose="02020400000000000000" pitchFamily="18" charset="-128"/>
                  </a:rPr>
                  <a:t>（１日平均）</a:t>
                </a:r>
                <a:endParaRPr lang="en-US" altLang="ja-JP" sz="1400" b="1" u="sng" dirty="0">
                  <a:latin typeface="UD デジタル 教科書体 NK-R" panose="02020400000000000000" pitchFamily="18" charset="-128"/>
                  <a:ea typeface="UD デジタル 教科書体 NK-R" panose="02020400000000000000" pitchFamily="18" charset="-128"/>
                </a:endParaRPr>
              </a:p>
            </p:txBody>
          </p:sp>
          <p:cxnSp>
            <p:nvCxnSpPr>
              <p:cNvPr id="198" name="直線矢印コネクタ 197">
                <a:extLst>
                  <a:ext uri="{FF2B5EF4-FFF2-40B4-BE49-F238E27FC236}">
                    <a16:creationId xmlns:a16="http://schemas.microsoft.com/office/drawing/2014/main" id="{42E6EE58-5E64-4721-A5DC-C12764124643}"/>
                  </a:ext>
                </a:extLst>
              </p:cNvPr>
              <p:cNvCxnSpPr>
                <a:cxnSpLocks/>
              </p:cNvCxnSpPr>
              <p:nvPr/>
            </p:nvCxnSpPr>
            <p:spPr>
              <a:xfrm flipV="1">
                <a:off x="13700771" y="370620"/>
                <a:ext cx="138235" cy="83474"/>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99" name="正方形/長方形 198">
                <a:extLst>
                  <a:ext uri="{FF2B5EF4-FFF2-40B4-BE49-F238E27FC236}">
                    <a16:creationId xmlns:a16="http://schemas.microsoft.com/office/drawing/2014/main" id="{0A71C970-7744-4DDD-952E-626E06925E04}"/>
                  </a:ext>
                </a:extLst>
              </p:cNvPr>
              <p:cNvSpPr/>
              <p:nvPr/>
            </p:nvSpPr>
            <p:spPr>
              <a:xfrm>
                <a:off x="12830992" y="-498924"/>
                <a:ext cx="1844719" cy="13380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00" name="正方形/長方形 199">
                <a:extLst>
                  <a:ext uri="{FF2B5EF4-FFF2-40B4-BE49-F238E27FC236}">
                    <a16:creationId xmlns:a16="http://schemas.microsoft.com/office/drawing/2014/main" id="{D982C5B6-09CE-4821-97A1-CA5ED562BE35}"/>
                  </a:ext>
                </a:extLst>
              </p:cNvPr>
              <p:cNvSpPr/>
              <p:nvPr/>
            </p:nvSpPr>
            <p:spPr>
              <a:xfrm>
                <a:off x="13499387" y="550446"/>
                <a:ext cx="101261" cy="563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01" name="正方形/長方形 200">
                <a:extLst>
                  <a:ext uri="{FF2B5EF4-FFF2-40B4-BE49-F238E27FC236}">
                    <a16:creationId xmlns:a16="http://schemas.microsoft.com/office/drawing/2014/main" id="{9DA07855-D0DD-41D0-9C6A-074BE39760F9}"/>
                  </a:ext>
                </a:extLst>
              </p:cNvPr>
              <p:cNvSpPr/>
              <p:nvPr/>
            </p:nvSpPr>
            <p:spPr>
              <a:xfrm>
                <a:off x="13912045" y="159853"/>
                <a:ext cx="172734" cy="4462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02" name="テキスト ボックス 201">
                <a:extLst>
                  <a:ext uri="{FF2B5EF4-FFF2-40B4-BE49-F238E27FC236}">
                    <a16:creationId xmlns:a16="http://schemas.microsoft.com/office/drawing/2014/main" id="{37FDEADA-6C0B-4711-8581-DFCDAE8D45E3}"/>
                  </a:ext>
                </a:extLst>
              </p:cNvPr>
              <p:cNvSpPr txBox="1"/>
              <p:nvPr/>
            </p:nvSpPr>
            <p:spPr>
              <a:xfrm>
                <a:off x="13705532" y="625411"/>
                <a:ext cx="661826" cy="79388"/>
              </a:xfrm>
              <a:prstGeom prst="rect">
                <a:avLst/>
              </a:prstGeom>
              <a:noFill/>
              <a:ln>
                <a:noFill/>
              </a:ln>
            </p:spPr>
            <p:txBody>
              <a:bodyPr wrap="square" lIns="0" tIns="0" rIns="0" bIns="0" rtlCol="0">
                <a:spAutoFit/>
              </a:bodyPr>
              <a:lstStyle/>
              <a:p>
                <a:pPr algn="ctr"/>
                <a:r>
                  <a:rPr lang="en-US" altLang="ja-JP" sz="900" b="1" dirty="0">
                    <a:latin typeface="UD デジタル 教科書体 NK-R" panose="02020400000000000000" pitchFamily="18" charset="-128"/>
                    <a:ea typeface="UD デジタル 教科書体 NK-R" panose="02020400000000000000" pitchFamily="18" charset="-128"/>
                  </a:rPr>
                  <a:t>2025.2</a:t>
                </a:r>
                <a:endParaRPr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203" name="テキスト ボックス 202">
                <a:extLst>
                  <a:ext uri="{FF2B5EF4-FFF2-40B4-BE49-F238E27FC236}">
                    <a16:creationId xmlns:a16="http://schemas.microsoft.com/office/drawing/2014/main" id="{6687E0E6-C979-4225-9E4C-9EBE36C68E69}"/>
                  </a:ext>
                </a:extLst>
              </p:cNvPr>
              <p:cNvSpPr txBox="1"/>
              <p:nvPr/>
            </p:nvSpPr>
            <p:spPr>
              <a:xfrm>
                <a:off x="13418820" y="627638"/>
                <a:ext cx="260173" cy="79388"/>
              </a:xfrm>
              <a:prstGeom prst="rect">
                <a:avLst/>
              </a:prstGeom>
              <a:noFill/>
              <a:ln>
                <a:no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202</a:t>
                </a:r>
                <a:r>
                  <a:rPr kumimoji="1" lang="ja-JP" altLang="en-US" sz="9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４．８</a:t>
                </a:r>
                <a:endParaRPr kumimoji="1" lang="en-US" altLang="ja-JP" sz="9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4" name="テキスト ボックス 203">
                <a:extLst>
                  <a:ext uri="{FF2B5EF4-FFF2-40B4-BE49-F238E27FC236}">
                    <a16:creationId xmlns:a16="http://schemas.microsoft.com/office/drawing/2014/main" id="{AABC3A1E-5CBA-4421-BEB6-C62F5FA59313}"/>
                  </a:ext>
                </a:extLst>
              </p:cNvPr>
              <p:cNvSpPr txBox="1"/>
              <p:nvPr/>
            </p:nvSpPr>
            <p:spPr>
              <a:xfrm>
                <a:off x="13316997" y="440979"/>
                <a:ext cx="485903" cy="121062"/>
              </a:xfrm>
              <a:prstGeom prst="rect">
                <a:avLst/>
              </a:prstGeom>
              <a:noFill/>
              <a:ln>
                <a:noFill/>
              </a:ln>
            </p:spPr>
            <p:txBody>
              <a:bodyPr wrap="square" lIns="72000" tIns="36000" rIns="72000" bIns="36000" rtlCol="0">
                <a:spAutoFit/>
              </a:bodyPr>
              <a:lstStyle/>
              <a:p>
                <a:pPr algn="ctr"/>
                <a:r>
                  <a:rPr lang="ja-JP" altLang="en-US" sz="900" dirty="0">
                    <a:latin typeface="UD デジタル 教科書体 NK-R" panose="02020400000000000000" pitchFamily="18" charset="-128"/>
                    <a:ea typeface="UD デジタル 教科書体 NK-R" panose="02020400000000000000" pitchFamily="18" charset="-128"/>
                  </a:rPr>
                  <a:t>約８枚</a:t>
                </a:r>
                <a:endParaRPr lang="en-US" altLang="ja-JP" sz="900" dirty="0">
                  <a:latin typeface="UD デジタル 教科書体 NK-R" panose="02020400000000000000" pitchFamily="18" charset="-128"/>
                  <a:ea typeface="UD デジタル 教科書体 NK-R" panose="02020400000000000000" pitchFamily="18" charset="-128"/>
                </a:endParaRPr>
              </a:p>
            </p:txBody>
          </p:sp>
          <p:sp>
            <p:nvSpPr>
              <p:cNvPr id="205" name="テキスト ボックス 204">
                <a:extLst>
                  <a:ext uri="{FF2B5EF4-FFF2-40B4-BE49-F238E27FC236}">
                    <a16:creationId xmlns:a16="http://schemas.microsoft.com/office/drawing/2014/main" id="{CA19F102-AFDA-4F8C-BA99-9C374E2F435A}"/>
                  </a:ext>
                </a:extLst>
              </p:cNvPr>
              <p:cNvSpPr txBox="1"/>
              <p:nvPr/>
            </p:nvSpPr>
            <p:spPr>
              <a:xfrm>
                <a:off x="13821581" y="42302"/>
                <a:ext cx="521946" cy="134293"/>
              </a:xfrm>
              <a:prstGeom prst="rect">
                <a:avLst/>
              </a:prstGeom>
              <a:noFill/>
              <a:ln>
                <a:noFill/>
              </a:ln>
            </p:spPr>
            <p:txBody>
              <a:bodyPr wrap="square" lIns="72000" tIns="36000" rIns="72000" bIns="36000" rtlCol="0">
                <a:spAutoFit/>
              </a:bodyPr>
              <a:lstStyle/>
              <a:p>
                <a:r>
                  <a:rPr lang="ja-JP" altLang="en-US" sz="1050" b="1" dirty="0">
                    <a:latin typeface="UD デジタル 教科書体 NK-R" panose="02020400000000000000" pitchFamily="18" charset="-128"/>
                    <a:ea typeface="UD デジタル 教科書体 NK-R" panose="02020400000000000000" pitchFamily="18" charset="-128"/>
                  </a:rPr>
                  <a:t>約</a:t>
                </a:r>
                <a:r>
                  <a:rPr lang="en-US" altLang="ja-JP" sz="1050" b="1" dirty="0">
                    <a:latin typeface="UD デジタル 教科書体 NK-R" panose="02020400000000000000" pitchFamily="18" charset="-128"/>
                    <a:ea typeface="UD デジタル 教科書体 NK-R" panose="02020400000000000000" pitchFamily="18" charset="-128"/>
                  </a:rPr>
                  <a:t>370</a:t>
                </a:r>
                <a:r>
                  <a:rPr lang="ja-JP" altLang="en-US" sz="1050" b="1" dirty="0">
                    <a:latin typeface="UD デジタル 教科書体 NK-R" panose="02020400000000000000" pitchFamily="18" charset="-128"/>
                    <a:ea typeface="UD デジタル 教科書体 NK-R" panose="02020400000000000000" pitchFamily="18" charset="-128"/>
                  </a:rPr>
                  <a:t>枚</a:t>
                </a:r>
                <a:endParaRPr lang="en-US" altLang="ja-JP" sz="1000" b="1" dirty="0">
                  <a:latin typeface="UD デジタル 教科書体 NK-R" panose="02020400000000000000" pitchFamily="18" charset="-128"/>
                  <a:ea typeface="UD デジタル 教科書体 NK-R" panose="02020400000000000000" pitchFamily="18" charset="-128"/>
                </a:endParaRPr>
              </a:p>
            </p:txBody>
          </p:sp>
          <p:cxnSp>
            <p:nvCxnSpPr>
              <p:cNvPr id="206" name="直線コネクタ 205">
                <a:extLst>
                  <a:ext uri="{FF2B5EF4-FFF2-40B4-BE49-F238E27FC236}">
                    <a16:creationId xmlns:a16="http://schemas.microsoft.com/office/drawing/2014/main" id="{EBFA54B1-4196-4EAC-A963-1A9F6C12B032}"/>
                  </a:ext>
                </a:extLst>
              </p:cNvPr>
              <p:cNvCxnSpPr>
                <a:cxnSpLocks/>
              </p:cNvCxnSpPr>
              <p:nvPr/>
            </p:nvCxnSpPr>
            <p:spPr>
              <a:xfrm>
                <a:off x="13317881" y="604862"/>
                <a:ext cx="953620" cy="0"/>
              </a:xfrm>
              <a:prstGeom prst="line">
                <a:avLst/>
              </a:prstGeom>
              <a:no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07" name="テキスト ボックス 206">
              <a:extLst>
                <a:ext uri="{FF2B5EF4-FFF2-40B4-BE49-F238E27FC236}">
                  <a16:creationId xmlns:a16="http://schemas.microsoft.com/office/drawing/2014/main" id="{342217BB-1632-489C-8CB8-E75A90FD4EF7}"/>
                </a:ext>
              </a:extLst>
            </p:cNvPr>
            <p:cNvSpPr txBox="1"/>
            <p:nvPr/>
          </p:nvSpPr>
          <p:spPr>
            <a:xfrm>
              <a:off x="3644346" y="4761934"/>
              <a:ext cx="2676264" cy="107722"/>
            </a:xfrm>
            <a:prstGeom prst="rect">
              <a:avLst/>
            </a:prstGeom>
            <a:noFill/>
            <a:ln>
              <a:noFill/>
            </a:ln>
          </p:spPr>
          <p:txBody>
            <a:bodyPr wrap="square" lIns="0" tIns="0" rIns="0" bIns="0" rtlCol="0">
              <a:spAutoFit/>
            </a:bodyPr>
            <a:lstStyle/>
            <a:p>
              <a:r>
                <a:rPr lang="en-US" altLang="ja-JP" sz="700" dirty="0">
                  <a:latin typeface="UD デジタル 教科書体 NK-R" panose="02020400000000000000" pitchFamily="18" charset="-128"/>
                  <a:ea typeface="UD デジタル 教科書体 NK-R" panose="02020400000000000000" pitchFamily="18" charset="-128"/>
                </a:rPr>
                <a:t>※</a:t>
              </a:r>
              <a:r>
                <a:rPr lang="ja-JP" altLang="en-US" sz="700" dirty="0">
                  <a:latin typeface="UD デジタル 教科書体 NK-R" panose="02020400000000000000" pitchFamily="18" charset="-128"/>
                  <a:ea typeface="UD デジタル 教科書体 NK-R" panose="02020400000000000000" pitchFamily="18" charset="-128"/>
                </a:rPr>
                <a:t>枚：取引単位。</a:t>
              </a:r>
              <a:r>
                <a:rPr lang="en-US" altLang="ja-JP" sz="700" dirty="0">
                  <a:latin typeface="UD デジタル 教科書体 NK-R" panose="02020400000000000000" pitchFamily="18" charset="-128"/>
                  <a:ea typeface="UD デジタル 教科書体 NK-R" panose="02020400000000000000" pitchFamily="18" charset="-128"/>
                </a:rPr>
                <a:t>1</a:t>
              </a:r>
              <a:r>
                <a:rPr lang="ja-JP" altLang="en-US" sz="700" dirty="0">
                  <a:latin typeface="UD デジタル 教科書体 NK-R" panose="02020400000000000000" pitchFamily="18" charset="-128"/>
                  <a:ea typeface="UD デジタル 教科書体 NK-R" panose="02020400000000000000" pitchFamily="18" charset="-128"/>
                </a:rPr>
                <a:t>枚あたり</a:t>
              </a:r>
              <a:r>
                <a:rPr lang="en-US" altLang="ja-JP" sz="700" dirty="0">
                  <a:latin typeface="UD デジタル 教科書体 NK-R" panose="02020400000000000000" pitchFamily="18" charset="-128"/>
                  <a:ea typeface="UD デジタル 教科書体 NK-R" panose="02020400000000000000" pitchFamily="18" charset="-128"/>
                </a:rPr>
                <a:t>50</a:t>
              </a:r>
              <a:r>
                <a:rPr lang="ja-JP" altLang="en-US" sz="700" dirty="0">
                  <a:latin typeface="UD デジタル 教科書体 NK-R" panose="02020400000000000000" pitchFamily="18" charset="-128"/>
                  <a:ea typeface="UD デジタル 教科書体 NK-R" panose="02020400000000000000" pitchFamily="18" charset="-128"/>
                </a:rPr>
                <a:t>俵（</a:t>
              </a:r>
              <a:r>
                <a:rPr lang="en-US" altLang="ja-JP" sz="700" dirty="0">
                  <a:latin typeface="UD デジタル 教科書体 NK-R" panose="02020400000000000000" pitchFamily="18" charset="-128"/>
                  <a:ea typeface="UD デジタル 教科書体 NK-R" panose="02020400000000000000" pitchFamily="18" charset="-128"/>
                </a:rPr>
                <a:t>3</a:t>
              </a:r>
              <a:r>
                <a:rPr lang="ja-JP" altLang="en-US" sz="700" dirty="0">
                  <a:latin typeface="UD デジタル 教科書体 NK-R" panose="02020400000000000000" pitchFamily="18" charset="-128"/>
                  <a:ea typeface="UD デジタル 教科書体 NK-R" panose="02020400000000000000" pitchFamily="18" charset="-128"/>
                </a:rPr>
                <a:t>トン）</a:t>
              </a:r>
            </a:p>
          </p:txBody>
        </p:sp>
        <p:sp>
          <p:nvSpPr>
            <p:cNvPr id="213" name="テキスト ボックス 212">
              <a:extLst>
                <a:ext uri="{FF2B5EF4-FFF2-40B4-BE49-F238E27FC236}">
                  <a16:creationId xmlns:a16="http://schemas.microsoft.com/office/drawing/2014/main" id="{CD538119-24A5-43CE-9D2E-A5AFE78CC0BD}"/>
                </a:ext>
              </a:extLst>
            </p:cNvPr>
            <p:cNvSpPr txBox="1"/>
            <p:nvPr/>
          </p:nvSpPr>
          <p:spPr>
            <a:xfrm>
              <a:off x="3654365" y="4853058"/>
              <a:ext cx="1780568" cy="107722"/>
            </a:xfrm>
            <a:prstGeom prst="rect">
              <a:avLst/>
            </a:prstGeom>
            <a:noFill/>
            <a:ln>
              <a:noFill/>
            </a:ln>
          </p:spPr>
          <p:txBody>
            <a:bodyPr wrap="square" lIns="0" tIns="0" rIns="0" bIns="0" rtlCol="0">
              <a:spAutoFit/>
            </a:bodyPr>
            <a:lstStyle/>
            <a:p>
              <a:r>
                <a:rPr lang="en-US" altLang="ja-JP" sz="700" dirty="0">
                  <a:latin typeface="UD デジタル 教科書体 NK-R" panose="02020400000000000000" pitchFamily="18" charset="-128"/>
                  <a:ea typeface="UD デジタル 教科書体 NK-R" panose="02020400000000000000" pitchFamily="18" charset="-128"/>
                </a:rPr>
                <a:t>※</a:t>
              </a:r>
              <a:r>
                <a:rPr lang="ja-JP" altLang="en-US" sz="700" dirty="0">
                  <a:latin typeface="UD デジタル 教科書体 NK-R" panose="02020400000000000000" pitchFamily="18" charset="-128"/>
                  <a:ea typeface="UD デジタル 教科書体 NK-R" panose="02020400000000000000" pitchFamily="18" charset="-128"/>
                </a:rPr>
                <a:t>堂島取引所</a:t>
              </a:r>
              <a:r>
                <a:rPr lang="en-US" altLang="ja-JP" sz="700" dirty="0">
                  <a:latin typeface="UD デジタル 教科書体 NK-R" panose="02020400000000000000" pitchFamily="18" charset="-128"/>
                  <a:ea typeface="UD デジタル 教科書体 NK-R" panose="02020400000000000000" pitchFamily="18" charset="-128"/>
                </a:rPr>
                <a:t>HP</a:t>
              </a:r>
              <a:r>
                <a:rPr lang="ja-JP" altLang="en-US" sz="700" dirty="0">
                  <a:latin typeface="UD デジタル 教科書体 NK-R" panose="02020400000000000000" pitchFamily="18" charset="-128"/>
                  <a:ea typeface="UD デジタル 教科書体 NK-R" panose="02020400000000000000" pitchFamily="18" charset="-128"/>
                </a:rPr>
                <a:t>の公開情報より大阪府作成</a:t>
              </a:r>
            </a:p>
          </p:txBody>
        </p:sp>
      </p:grpSp>
      <p:sp>
        <p:nvSpPr>
          <p:cNvPr id="214" name="テキスト ボックス 213">
            <a:extLst>
              <a:ext uri="{FF2B5EF4-FFF2-40B4-BE49-F238E27FC236}">
                <a16:creationId xmlns:a16="http://schemas.microsoft.com/office/drawing/2014/main" id="{21961F4C-8067-4EF8-A064-55A0E73F9434}"/>
              </a:ext>
            </a:extLst>
          </p:cNvPr>
          <p:cNvSpPr txBox="1"/>
          <p:nvPr/>
        </p:nvSpPr>
        <p:spPr>
          <a:xfrm>
            <a:off x="6096000" y="3113825"/>
            <a:ext cx="628698" cy="307777"/>
          </a:xfrm>
          <a:prstGeom prst="rect">
            <a:avLst/>
          </a:prstGeom>
          <a:noFill/>
        </p:spPr>
        <p:txBody>
          <a:bodyPr wrap="none" rtlCol="0">
            <a:spAutoFit/>
          </a:bodyPr>
          <a:lstStyle/>
          <a:p>
            <a:r>
              <a:rPr lang="en-US" altLang="ja-JP" sz="1400" b="1" dirty="0">
                <a:latin typeface="UD デジタル 教科書体 NK-R" panose="02020400000000000000" pitchFamily="18" charset="-128"/>
                <a:ea typeface="UD デジタル 教科書体 NK-R" panose="02020400000000000000" pitchFamily="18" charset="-128"/>
              </a:rPr>
              <a:t>Ⅱ</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B</a:t>
            </a:r>
            <a:endParaRPr kumimoji="1" lang="ja-JP" altLang="en-US" sz="1400" dirty="0"/>
          </a:p>
        </p:txBody>
      </p:sp>
      <p:sp>
        <p:nvSpPr>
          <p:cNvPr id="136" name="テキスト ボックス 135">
            <a:extLst>
              <a:ext uri="{FF2B5EF4-FFF2-40B4-BE49-F238E27FC236}">
                <a16:creationId xmlns:a16="http://schemas.microsoft.com/office/drawing/2014/main" id="{FF0E6A57-9B9B-4049-8EA0-421BBFE6D9D1}"/>
              </a:ext>
            </a:extLst>
          </p:cNvPr>
          <p:cNvSpPr txBox="1"/>
          <p:nvPr/>
        </p:nvSpPr>
        <p:spPr>
          <a:xfrm>
            <a:off x="139811" y="459768"/>
            <a:ext cx="628698" cy="307777"/>
          </a:xfrm>
          <a:prstGeom prst="rect">
            <a:avLst/>
          </a:prstGeom>
          <a:noFill/>
        </p:spPr>
        <p:txBody>
          <a:bodyPr wrap="none" rtlCol="0">
            <a:spAutoFit/>
          </a:bodyPr>
          <a:lstStyle/>
          <a:p>
            <a:r>
              <a:rPr lang="en-US" altLang="ja-JP" sz="1400" b="1" dirty="0">
                <a:latin typeface="UD デジタル 教科書体 NK-R" panose="02020400000000000000" pitchFamily="18" charset="-128"/>
                <a:ea typeface="UD デジタル 教科書体 NK-R" panose="02020400000000000000" pitchFamily="18" charset="-128"/>
              </a:rPr>
              <a:t>Ⅰ</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B</a:t>
            </a:r>
            <a:endParaRPr kumimoji="1" lang="ja-JP" altLang="en-US" sz="1400" dirty="0"/>
          </a:p>
        </p:txBody>
      </p:sp>
      <p:sp>
        <p:nvSpPr>
          <p:cNvPr id="138" name="テキスト ボックス 137">
            <a:extLst>
              <a:ext uri="{FF2B5EF4-FFF2-40B4-BE49-F238E27FC236}">
                <a16:creationId xmlns:a16="http://schemas.microsoft.com/office/drawing/2014/main" id="{AAF781D4-DF4D-4560-8FC1-B1B23A960157}"/>
              </a:ext>
            </a:extLst>
          </p:cNvPr>
          <p:cNvSpPr txBox="1"/>
          <p:nvPr/>
        </p:nvSpPr>
        <p:spPr>
          <a:xfrm>
            <a:off x="129685" y="2722230"/>
            <a:ext cx="628698" cy="307777"/>
          </a:xfrm>
          <a:prstGeom prst="rect">
            <a:avLst/>
          </a:prstGeom>
          <a:noFill/>
        </p:spPr>
        <p:txBody>
          <a:bodyPr wrap="none" rtlCol="0">
            <a:spAutoFit/>
          </a:bodyPr>
          <a:lstStyle/>
          <a:p>
            <a:r>
              <a:rPr lang="en-US" altLang="ja-JP" sz="1400" b="1" dirty="0">
                <a:latin typeface="UD デジタル 教科書体 NK-R" panose="02020400000000000000" pitchFamily="18" charset="-128"/>
                <a:ea typeface="UD デジタル 教科書体 NK-R" panose="02020400000000000000" pitchFamily="18" charset="-128"/>
              </a:rPr>
              <a:t>Ⅰ</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B</a:t>
            </a:r>
            <a:endParaRPr kumimoji="1" lang="ja-JP" altLang="en-US" sz="1400" dirty="0"/>
          </a:p>
        </p:txBody>
      </p:sp>
      <p:sp>
        <p:nvSpPr>
          <p:cNvPr id="139" name="テキスト ボックス 138">
            <a:extLst>
              <a:ext uri="{FF2B5EF4-FFF2-40B4-BE49-F238E27FC236}">
                <a16:creationId xmlns:a16="http://schemas.microsoft.com/office/drawing/2014/main" id="{F71575E2-4B92-4F51-B625-FBC9A9D43E90}"/>
              </a:ext>
            </a:extLst>
          </p:cNvPr>
          <p:cNvSpPr txBox="1"/>
          <p:nvPr/>
        </p:nvSpPr>
        <p:spPr>
          <a:xfrm>
            <a:off x="104710" y="4573248"/>
            <a:ext cx="646884" cy="307777"/>
          </a:xfrm>
          <a:prstGeom prst="rect">
            <a:avLst/>
          </a:prstGeom>
          <a:noFill/>
        </p:spPr>
        <p:txBody>
          <a:bodyPr wrap="square" rtlCol="0">
            <a:spAutoFit/>
          </a:bodyPr>
          <a:lstStyle/>
          <a:p>
            <a:r>
              <a:rPr lang="en-US" altLang="ja-JP" sz="1400" b="1" dirty="0">
                <a:latin typeface="UD デジタル 教科書体 NK-R" panose="02020400000000000000" pitchFamily="18" charset="-128"/>
                <a:ea typeface="UD デジタル 教科書体 NK-R" panose="02020400000000000000" pitchFamily="18" charset="-128"/>
              </a:rPr>
              <a:t>Ⅰ</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D</a:t>
            </a:r>
            <a:endParaRPr kumimoji="1" lang="ja-JP" altLang="en-US" sz="1400" dirty="0"/>
          </a:p>
        </p:txBody>
      </p:sp>
    </p:spTree>
    <p:extLst>
      <p:ext uri="{BB962C8B-B14F-4D97-AF65-F5344CB8AC3E}">
        <p14:creationId xmlns:p14="http://schemas.microsoft.com/office/powerpoint/2010/main" val="1466715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168">
            <a:extLst>
              <a:ext uri="{FF2B5EF4-FFF2-40B4-BE49-F238E27FC236}">
                <a16:creationId xmlns:a16="http://schemas.microsoft.com/office/drawing/2014/main" id="{C8F09A98-EE5B-468C-8C9B-05B926CF21FB}"/>
              </a:ext>
            </a:extLst>
          </p:cNvPr>
          <p:cNvGraphicFramePr>
            <a:graphicFrameLocks noGrp="1"/>
          </p:cNvGraphicFramePr>
          <p:nvPr>
            <p:extLst>
              <p:ext uri="{D42A27DB-BD31-4B8C-83A1-F6EECF244321}">
                <p14:modId xmlns:p14="http://schemas.microsoft.com/office/powerpoint/2010/main" val="1577132225"/>
              </p:ext>
            </p:extLst>
          </p:nvPr>
        </p:nvGraphicFramePr>
        <p:xfrm>
          <a:off x="142673" y="444157"/>
          <a:ext cx="11906654" cy="6389410"/>
        </p:xfrm>
        <a:graphic>
          <a:graphicData uri="http://schemas.openxmlformats.org/drawingml/2006/table">
            <a:tbl>
              <a:tblPr firstRow="1" bandRow="1">
                <a:tableStyleId>{5C22544A-7EE6-4342-B048-85BDC9FD1C3A}</a:tableStyleId>
              </a:tblPr>
              <a:tblGrid>
                <a:gridCol w="2130358">
                  <a:extLst>
                    <a:ext uri="{9D8B030D-6E8A-4147-A177-3AD203B41FA5}">
                      <a16:colId xmlns:a16="http://schemas.microsoft.com/office/drawing/2014/main" val="1309173544"/>
                    </a:ext>
                  </a:extLst>
                </a:gridCol>
                <a:gridCol w="4068440">
                  <a:extLst>
                    <a:ext uri="{9D8B030D-6E8A-4147-A177-3AD203B41FA5}">
                      <a16:colId xmlns:a16="http://schemas.microsoft.com/office/drawing/2014/main" val="607243568"/>
                    </a:ext>
                  </a:extLst>
                </a:gridCol>
                <a:gridCol w="5707856">
                  <a:extLst>
                    <a:ext uri="{9D8B030D-6E8A-4147-A177-3AD203B41FA5}">
                      <a16:colId xmlns:a16="http://schemas.microsoft.com/office/drawing/2014/main" val="3856192549"/>
                    </a:ext>
                  </a:extLst>
                </a:gridCol>
              </a:tblGrid>
              <a:tr h="3685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取組み内容</a:t>
                      </a:r>
                      <a:endParaRPr kumimoji="1" lang="ja-JP" altLang="en-US" sz="1400" b="0" u="none" spc="-230" baseline="0" dirty="0">
                        <a:solidFill>
                          <a:schemeClr val="tx1"/>
                        </a:solidFill>
                        <a:latin typeface="UD デジタル 教科書体 NP-B" panose="02020700000000000000" pitchFamily="18" charset="-128"/>
                        <a:ea typeface="UD デジタル 教科書体 NP-B" panose="02020700000000000000" pitchFamily="18" charset="-128"/>
                      </a:endParaRPr>
                    </a:p>
                  </a:txBody>
                  <a:tcPr marL="3600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spc="0" dirty="0">
                          <a:latin typeface="UD デジタル 教科書体 NP-R" panose="02020400000000000000" pitchFamily="18" charset="-128"/>
                          <a:ea typeface="UD デジタル 教科書体 NP-R" panose="02020400000000000000" pitchFamily="18" charset="-128"/>
                        </a:rPr>
                        <a:t>課題</a:t>
                      </a:r>
                      <a:endParaRPr kumimoji="1" lang="en-US" altLang="ja-JP" sz="2000" b="1" spc="0" dirty="0">
                        <a:latin typeface="UD デジタル 教科書体 NP-R" panose="02020400000000000000" pitchFamily="18" charset="-128"/>
                        <a:ea typeface="UD デジタル 教科書体 NP-R" panose="02020400000000000000" pitchFamily="18" charset="-128"/>
                      </a:endParaRPr>
                    </a:p>
                  </a:txBody>
                  <a:tcPr marL="36000" marR="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spc="0" dirty="0">
                          <a:latin typeface="UD デジタル 教科書体 NP-R" panose="02020400000000000000" pitchFamily="18" charset="-128"/>
                          <a:ea typeface="UD デジタル 教科書体 NP-R" panose="02020400000000000000" pitchFamily="18" charset="-128"/>
                        </a:rPr>
                        <a:t>第一期活動期の仕上げに向けた取組案</a:t>
                      </a:r>
                      <a:endParaRPr kumimoji="1" lang="en-US" altLang="ja-JP" sz="2000" b="1" spc="0" dirty="0">
                        <a:latin typeface="UD デジタル 教科書体 NP-R" panose="02020400000000000000" pitchFamily="18" charset="-128"/>
                        <a:ea typeface="UD デジタル 教科書体 NP-R" panose="02020400000000000000" pitchFamily="18" charset="-128"/>
                      </a:endParaRPr>
                    </a:p>
                  </a:txBody>
                  <a:tcPr marL="36000" marR="0" marT="36000" marB="36000" anchor="ctr"/>
                </a:tc>
                <a:extLst>
                  <a:ext uri="{0D108BD9-81ED-4DB2-BD59-A6C34878D82A}">
                    <a16:rowId xmlns:a16="http://schemas.microsoft.com/office/drawing/2014/main" val="3701108027"/>
                  </a:ext>
                </a:extLst>
              </a:tr>
              <a:tr h="8513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spc="-230" baseline="0" dirty="0">
                          <a:solidFill>
                            <a:schemeClr val="tx1"/>
                          </a:solidFill>
                          <a:latin typeface="UD デジタル 教科書体 NP-R" panose="02020400000000000000" pitchFamily="18" charset="-128"/>
                          <a:ea typeface="UD デジタル 教科書体 NP-R" panose="02020400000000000000" pitchFamily="18" charset="-128"/>
                        </a:rPr>
                        <a:t>金融系外国企業等の誘致・   国内外からの資金呼び込み</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spc="0" dirty="0">
                          <a:latin typeface="UD デジタル 教科書体 NP-R" panose="02020400000000000000" pitchFamily="18" charset="-128"/>
                          <a:ea typeface="UD デジタル 教科書体 NP-R" panose="02020400000000000000" pitchFamily="18" charset="-128"/>
                        </a:rPr>
                        <a:t>企業の一次進出を図るため、</a:t>
                      </a:r>
                      <a:r>
                        <a:rPr kumimoji="1" lang="ja-JP" altLang="en-US" sz="1200" b="1" u="sng" spc="0" dirty="0">
                          <a:latin typeface="UD デジタル 教科書体 NP-R" panose="02020400000000000000" pitchFamily="18" charset="-128"/>
                          <a:ea typeface="UD デジタル 教科書体 NP-R" panose="02020400000000000000" pitchFamily="18" charset="-128"/>
                        </a:rPr>
                        <a:t>リーガル面での支援体制の強化</a:t>
                      </a:r>
                      <a:r>
                        <a:rPr lang="ja-JP" altLang="en-US" sz="1200" b="1" spc="0" dirty="0">
                          <a:latin typeface="UD デジタル 教科書体 NP-R" panose="02020400000000000000" pitchFamily="18" charset="-128"/>
                          <a:ea typeface="UD デジタル 教科書体 NP-R" panose="02020400000000000000" pitchFamily="18" charset="-128"/>
                        </a:rPr>
                        <a:t>や</a:t>
                      </a:r>
                      <a:r>
                        <a:rPr kumimoji="1" lang="ja-JP" altLang="en-US" sz="1200" b="1" u="sng" spc="0" dirty="0">
                          <a:latin typeface="UD デジタル 教科書体 NP-R" panose="02020400000000000000" pitchFamily="18" charset="-128"/>
                          <a:ea typeface="UD デジタル 教科書体 NP-R" panose="02020400000000000000" pitchFamily="18" charset="-128"/>
                        </a:rPr>
                        <a:t>海外企業への更なる情報発信</a:t>
                      </a:r>
                      <a:r>
                        <a:rPr kumimoji="1" lang="ja-JP" altLang="en-US" sz="1200" b="0" spc="0" dirty="0">
                          <a:latin typeface="UD デジタル 教科書体 NP-R" panose="02020400000000000000" pitchFamily="18" charset="-128"/>
                          <a:ea typeface="UD デジタル 教科書体 NP-R" panose="02020400000000000000" pitchFamily="18" charset="-128"/>
                        </a:rPr>
                        <a:t>が必要</a:t>
                      </a:r>
                      <a:endParaRPr kumimoji="1" lang="en-US" altLang="ja-JP" sz="1200" b="0" spc="0" dirty="0">
                        <a:latin typeface="UD デジタル 教科書体 NP-R" panose="02020400000000000000" pitchFamily="18" charset="-128"/>
                        <a:ea typeface="UD デジタル 教科書体 NP-R" panose="02020400000000000000" pitchFamily="18" charset="-128"/>
                      </a:endParaRPr>
                    </a:p>
                  </a:txBody>
                  <a:tcPr marL="72000" marR="72000" marT="36000" marB="36000" anchor="ctr"/>
                </a:tc>
                <a:tc>
                  <a:txBody>
                    <a:bodyPr/>
                    <a:lstStyle/>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ja-JP" altLang="en-US" sz="1200" spc="0" dirty="0">
                          <a:latin typeface="UD デジタル 教科書体 NP-R" panose="02020400000000000000" pitchFamily="18" charset="-128"/>
                          <a:ea typeface="UD デジタル 教科書体 NP-R" panose="02020400000000000000" pitchFamily="18" charset="-128"/>
                        </a:rPr>
                        <a:t>士業によるサポート体制の整備</a:t>
                      </a:r>
                      <a:r>
                        <a:rPr kumimoji="1" lang="en-US" altLang="ja-JP" sz="900" spc="0" dirty="0">
                          <a:latin typeface="UD デジタル 教科書体 NP-R" panose="02020400000000000000" pitchFamily="18" charset="-128"/>
                          <a:ea typeface="UD デジタル 教科書体 NP-R" panose="02020400000000000000" pitchFamily="18" charset="-128"/>
                        </a:rPr>
                        <a:t>【P6</a:t>
                      </a:r>
                      <a:r>
                        <a:rPr kumimoji="1" lang="ja-JP" altLang="en-US" sz="900" spc="0" dirty="0">
                          <a:latin typeface="UD デジタル 教科書体 NP-R" panose="02020400000000000000" pitchFamily="18" charset="-128"/>
                          <a:ea typeface="UD デジタル 教科書体 NP-R" panose="02020400000000000000" pitchFamily="18" charset="-128"/>
                        </a:rPr>
                        <a:t>　士業コンソーシアム</a:t>
                      </a:r>
                      <a:r>
                        <a:rPr kumimoji="1" lang="en-US" altLang="ja-JP" sz="900" spc="0" dirty="0">
                          <a:latin typeface="UD デジタル 教科書体 NP-R" panose="02020400000000000000" pitchFamily="18" charset="-128"/>
                          <a:ea typeface="UD デジタル 教科書体 NP-R" panose="02020400000000000000" pitchFamily="18" charset="-128"/>
                        </a:rPr>
                        <a:t>】</a:t>
                      </a: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ja-JP" altLang="en-US" sz="1200" spc="0" dirty="0">
                          <a:latin typeface="UD デジタル 教科書体 NP-R" panose="02020400000000000000" pitchFamily="18" charset="-128"/>
                          <a:ea typeface="UD デジタル 教科書体 NP-R" panose="02020400000000000000" pitchFamily="18" charset="-128"/>
                        </a:rPr>
                        <a:t>推進委員会委員が有する</a:t>
                      </a:r>
                      <a:r>
                        <a:rPr kumimoji="1" lang="en-US" altLang="ja-JP" sz="1200" spc="0" dirty="0">
                          <a:latin typeface="UD デジタル 教科書体 NP-R" panose="02020400000000000000" pitchFamily="18" charset="-128"/>
                          <a:ea typeface="UD デジタル 教科書体 NP-R" panose="02020400000000000000" pitchFamily="18" charset="-128"/>
                        </a:rPr>
                        <a:t>SU</a:t>
                      </a:r>
                      <a:r>
                        <a:rPr kumimoji="1" lang="ja-JP" altLang="en-US" sz="1200" spc="0" dirty="0">
                          <a:latin typeface="UD デジタル 教科書体 NP-R" panose="02020400000000000000" pitchFamily="18" charset="-128"/>
                          <a:ea typeface="UD デジタル 教科書体 NP-R" panose="02020400000000000000" pitchFamily="18" charset="-128"/>
                        </a:rPr>
                        <a:t>支援拠点等と連携した海外への情報発信</a:t>
                      </a:r>
                      <a:endParaRPr kumimoji="1" lang="en-US" altLang="ja-JP" sz="1200" spc="0" dirty="0">
                        <a:latin typeface="UD デジタル 教科書体 NP-R" panose="02020400000000000000" pitchFamily="18" charset="-128"/>
                        <a:ea typeface="UD デジタル 教科書体 NP-R" panose="02020400000000000000" pitchFamily="18" charset="-128"/>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ja-JP" altLang="en-US" sz="1200" spc="0" dirty="0">
                          <a:latin typeface="UD デジタル 教科書体 NP-R" panose="02020400000000000000" pitchFamily="18" charset="-128"/>
                          <a:ea typeface="UD デジタル 教科書体 NP-R" panose="02020400000000000000" pitchFamily="18" charset="-128"/>
                        </a:rPr>
                        <a:t>資金力のある</a:t>
                      </a:r>
                      <a:r>
                        <a:rPr kumimoji="1" lang="en-US" altLang="ja-JP" sz="1200" spc="0" dirty="0">
                          <a:latin typeface="UD デジタル 教科書体 NP-R" panose="02020400000000000000" pitchFamily="18" charset="-128"/>
                          <a:ea typeface="UD デジタル 教科書体 NP-R" panose="02020400000000000000" pitchFamily="18" charset="-128"/>
                        </a:rPr>
                        <a:t>VC</a:t>
                      </a:r>
                      <a:r>
                        <a:rPr kumimoji="1" lang="ja-JP" altLang="en-US" sz="1200" spc="0" dirty="0">
                          <a:latin typeface="UD デジタル 教科書体 NP-R" panose="02020400000000000000" pitchFamily="18" charset="-128"/>
                          <a:ea typeface="UD デジタル 教科書体 NP-R" panose="02020400000000000000" pitchFamily="18" charset="-128"/>
                        </a:rPr>
                        <a:t>と</a:t>
                      </a:r>
                      <a:r>
                        <a:rPr kumimoji="1" lang="en-US" altLang="ja-JP" sz="1200" spc="0" dirty="0">
                          <a:latin typeface="UD デジタル 教科書体 NP-R" panose="02020400000000000000" pitchFamily="18" charset="-128"/>
                          <a:ea typeface="UD デジタル 教科書体 NP-R" panose="02020400000000000000" pitchFamily="18" charset="-128"/>
                        </a:rPr>
                        <a:t>SU</a:t>
                      </a:r>
                      <a:r>
                        <a:rPr kumimoji="1" lang="ja-JP" altLang="en-US" sz="1200" spc="0" dirty="0">
                          <a:latin typeface="UD デジタル 教科書体 NP-R" panose="02020400000000000000" pitchFamily="18" charset="-128"/>
                          <a:ea typeface="UD デジタル 教科書体 NP-R" panose="02020400000000000000" pitchFamily="18" charset="-128"/>
                        </a:rPr>
                        <a:t>とのマッチング強化</a:t>
                      </a:r>
                      <a:endParaRPr kumimoji="1" lang="en-US" altLang="ja-JP" sz="1200" spc="0" dirty="0">
                        <a:latin typeface="UD デジタル 教科書体 NP-R" panose="02020400000000000000" pitchFamily="18" charset="-128"/>
                        <a:ea typeface="UD デジタル 教科書体 NP-R" panose="02020400000000000000" pitchFamily="18" charset="-128"/>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ja-JP" altLang="en-US" sz="1200" spc="0" dirty="0">
                          <a:latin typeface="UD デジタル 教科書体 NP-R" panose="02020400000000000000" pitchFamily="18" charset="-128"/>
                          <a:ea typeface="UD デジタル 教科書体 NP-R" panose="02020400000000000000" pitchFamily="18" charset="-128"/>
                        </a:rPr>
                        <a:t>グラングリーン大阪と国際金融都市の取組みの連携</a:t>
                      </a:r>
                      <a:endParaRPr kumimoji="1" lang="en-US" altLang="ja-JP" sz="1200" spc="0" dirty="0">
                        <a:latin typeface="UD デジタル 教科書体 NP-R" panose="02020400000000000000" pitchFamily="18" charset="-128"/>
                        <a:ea typeface="UD デジタル 教科書体 NP-R" panose="02020400000000000000" pitchFamily="18" charset="-128"/>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ja-JP" altLang="en-US" sz="1200" spc="0" dirty="0">
                          <a:latin typeface="UD デジタル 教科書体 NP-R" panose="02020400000000000000" pitchFamily="18" charset="-128"/>
                          <a:ea typeface="UD デジタル 教科書体 NP-R" panose="02020400000000000000" pitchFamily="18" charset="-128"/>
                        </a:rPr>
                        <a:t>海外マスメディアなどを活用した海外企業に対する効果的な情報発信の実施</a:t>
                      </a:r>
                      <a:endParaRPr kumimoji="1" lang="en-US" altLang="ja-JP" sz="1200" spc="0" dirty="0">
                        <a:latin typeface="UD デジタル 教科書体 NP-R" panose="02020400000000000000" pitchFamily="18" charset="-128"/>
                        <a:ea typeface="UD デジタル 教科書体 NP-R" panose="02020400000000000000" pitchFamily="18" charset="-128"/>
                      </a:endParaRPr>
                    </a:p>
                  </a:txBody>
                  <a:tcPr marL="72000" marR="72000" marT="72000" marB="72000" anchor="ctr"/>
                </a:tc>
                <a:extLst>
                  <a:ext uri="{0D108BD9-81ED-4DB2-BD59-A6C34878D82A}">
                    <a16:rowId xmlns:a16="http://schemas.microsoft.com/office/drawing/2014/main" val="2404366519"/>
                  </a:ext>
                </a:extLst>
              </a:tr>
              <a:tr h="582783">
                <a:tc>
                  <a:txBody>
                    <a:bodyPr/>
                    <a:lstStyle/>
                    <a:p>
                      <a:pPr>
                        <a:lnSpc>
                          <a:spcPct val="100000"/>
                        </a:lnSpc>
                      </a:pPr>
                      <a:r>
                        <a:rPr kumimoji="1" lang="ja-JP" altLang="en-US" sz="1400" b="0" u="none" spc="-230" baseline="0" dirty="0">
                          <a:solidFill>
                            <a:schemeClr val="tx1"/>
                          </a:solidFill>
                          <a:latin typeface="UD デジタル 教科書体 NP-R" panose="02020400000000000000" pitchFamily="18" charset="-128"/>
                          <a:ea typeface="UD デジタル 教科書体 NP-R" panose="02020400000000000000" pitchFamily="18" charset="-128"/>
                        </a:rPr>
                        <a:t>投資マインドの醸成・</a:t>
                      </a:r>
                      <a:endParaRPr kumimoji="1" lang="en-US" altLang="ja-JP" sz="1400" b="0" u="none" spc="-230" baseline="0" dirty="0">
                        <a:solidFill>
                          <a:schemeClr val="tx1"/>
                        </a:solidFill>
                        <a:latin typeface="UD デジタル 教科書体 NP-R" panose="02020400000000000000" pitchFamily="18" charset="-128"/>
                        <a:ea typeface="UD デジタル 教科書体 NP-R" panose="02020400000000000000" pitchFamily="18" charset="-128"/>
                      </a:endParaRPr>
                    </a:p>
                    <a:p>
                      <a:pPr>
                        <a:lnSpc>
                          <a:spcPct val="100000"/>
                        </a:lnSpc>
                      </a:pPr>
                      <a:r>
                        <a:rPr kumimoji="1" lang="ja-JP" altLang="en-US" sz="1400" b="0" u="none" spc="-230" baseline="0" dirty="0">
                          <a:solidFill>
                            <a:schemeClr val="tx1"/>
                          </a:solidFill>
                          <a:latin typeface="UD デジタル 教科書体 NP-R" panose="02020400000000000000" pitchFamily="18" charset="-128"/>
                          <a:ea typeface="UD デジタル 教科書体 NP-R" panose="02020400000000000000" pitchFamily="18" charset="-128"/>
                        </a:rPr>
                        <a:t>金融リテラシ</a:t>
                      </a:r>
                      <a:r>
                        <a:rPr kumimoji="1" lang="en-US" altLang="ja-JP" sz="1400" b="0" u="none" spc="-230" baseline="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400" b="0" u="none" spc="-230" baseline="0" dirty="0">
                          <a:solidFill>
                            <a:schemeClr val="tx1"/>
                          </a:solidFill>
                          <a:latin typeface="UD デジタル 教科書体 NP-R" panose="02020400000000000000" pitchFamily="18" charset="-128"/>
                          <a:ea typeface="UD デジタル 教科書体 NP-R" panose="02020400000000000000" pitchFamily="18" charset="-128"/>
                        </a:rPr>
                        <a:t>向上</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spc="0" dirty="0">
                          <a:latin typeface="UD デジタル 教科書体 NP-R" panose="02020400000000000000" pitchFamily="18" charset="-128"/>
                          <a:ea typeface="UD デジタル 教科書体 NP-R" panose="02020400000000000000" pitchFamily="18" charset="-128"/>
                        </a:rPr>
                        <a:t>金融経済教育を広く普及させるための仕組み作り</a:t>
                      </a:r>
                      <a:r>
                        <a:rPr lang="ja-JP" altLang="en-US" sz="1200" b="0" spc="0" dirty="0">
                          <a:latin typeface="UD デジタル 教科書体 NP-R" panose="02020400000000000000" pitchFamily="18" charset="-128"/>
                          <a:ea typeface="UD デジタル 教科書体 NP-R" panose="02020400000000000000" pitchFamily="18" charset="-128"/>
                        </a:rPr>
                        <a:t>が必要</a:t>
                      </a:r>
                      <a:endParaRPr lang="en-US" altLang="ja-JP" sz="1200" b="0" spc="0" dirty="0">
                        <a:latin typeface="UD デジタル 教科書体 NP-R" panose="02020400000000000000" pitchFamily="18" charset="-128"/>
                        <a:ea typeface="UD デジタル 教科書体 NP-R" panose="02020400000000000000" pitchFamily="18" charset="-128"/>
                      </a:endParaRPr>
                    </a:p>
                  </a:txBody>
                  <a:tcPr marL="72000" marR="72000" marT="36000" marB="36000" anchor="ctr"/>
                </a:tc>
                <a:tc>
                  <a:txBody>
                    <a:bodyPr/>
                    <a:lstStyle/>
                    <a:p>
                      <a:pPr marL="171450" marR="0" lvl="0" indent="-171450" algn="l" defTabSz="914400" rtl="0" eaLnBrk="1" fontAlgn="auto" latinLnBrk="0" hangingPunct="1">
                        <a:lnSpc>
                          <a:spcPts val="1400"/>
                        </a:lnSpc>
                        <a:spcBef>
                          <a:spcPts val="0"/>
                        </a:spcBef>
                        <a:spcAft>
                          <a:spcPts val="0"/>
                        </a:spcAft>
                        <a:buClrTx/>
                        <a:buSzTx/>
                        <a:buFont typeface="Arial" panose="020B0604020202020204" pitchFamily="34" charset="0"/>
                        <a:buChar char="•"/>
                        <a:tabLst/>
                        <a:defRPr/>
                      </a:pPr>
                      <a:r>
                        <a:rPr lang="ja-JP" altLang="en-US" sz="1200" spc="0" dirty="0">
                          <a:latin typeface="UD デジタル 教科書体 NP-R" panose="02020400000000000000" pitchFamily="18" charset="-128"/>
                          <a:ea typeface="UD デジタル 教科書体 NP-R" panose="02020400000000000000" pitchFamily="18" charset="-128"/>
                        </a:rPr>
                        <a:t>学校と金融機関をつなぎ金融経済教育をさらに推進するネットワークの構築</a:t>
                      </a:r>
                      <a:br>
                        <a:rPr lang="en-US" altLang="ja-JP" sz="1200" spc="0" dirty="0">
                          <a:latin typeface="UD デジタル 教科書体 NP-R" panose="02020400000000000000" pitchFamily="18" charset="-128"/>
                          <a:ea typeface="UD デジタル 教科書体 NP-R" panose="02020400000000000000" pitchFamily="18" charset="-128"/>
                        </a:rPr>
                      </a:br>
                      <a:r>
                        <a:rPr lang="en-US" altLang="ja-JP" sz="900" spc="0" dirty="0">
                          <a:latin typeface="UD デジタル 教科書体 NP-R" panose="02020400000000000000" pitchFamily="18" charset="-128"/>
                          <a:ea typeface="UD デジタル 教科書体 NP-R" panose="02020400000000000000" pitchFamily="18" charset="-128"/>
                        </a:rPr>
                        <a:t>【P7</a:t>
                      </a:r>
                      <a:r>
                        <a:rPr lang="ja-JP" altLang="en-US" sz="900" spc="0" dirty="0">
                          <a:latin typeface="UD デジタル 教科書体 NP-R" panose="02020400000000000000" pitchFamily="18" charset="-128"/>
                          <a:ea typeface="UD デジタル 教科書体 NP-R" panose="02020400000000000000" pitchFamily="18" charset="-128"/>
                        </a:rPr>
                        <a:t>　金融経済教育推進ネットワーク</a:t>
                      </a:r>
                      <a:r>
                        <a:rPr lang="en-US" altLang="ja-JP" sz="900" spc="0" dirty="0">
                          <a:latin typeface="UD デジタル 教科書体 NP-R" panose="02020400000000000000" pitchFamily="18" charset="-128"/>
                          <a:ea typeface="UD デジタル 教科書体 NP-R" panose="02020400000000000000" pitchFamily="18" charset="-128"/>
                        </a:rPr>
                        <a:t>】</a:t>
                      </a: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lang="ja-JP" altLang="en-US" sz="1200" spc="0" dirty="0">
                          <a:latin typeface="UD デジタル 教科書体 NP-R" panose="02020400000000000000" pitchFamily="18" charset="-128"/>
                          <a:ea typeface="UD デジタル 教科書体 NP-R" panose="02020400000000000000" pitchFamily="18" charset="-128"/>
                        </a:rPr>
                        <a:t>府内の金融リテラシー向上率の把握手法の検討</a:t>
                      </a:r>
                      <a:endParaRPr lang="en-US" altLang="ja-JP" sz="1200" spc="0" dirty="0">
                        <a:latin typeface="UD デジタル 教科書体 NP-R" panose="02020400000000000000" pitchFamily="18" charset="-128"/>
                        <a:ea typeface="UD デジタル 教科書体 NP-R" panose="02020400000000000000" pitchFamily="18" charset="-128"/>
                      </a:endParaRPr>
                    </a:p>
                  </a:txBody>
                  <a:tcPr marL="72000" marR="72000" marT="72000" marB="72000" anchor="ctr"/>
                </a:tc>
                <a:extLst>
                  <a:ext uri="{0D108BD9-81ED-4DB2-BD59-A6C34878D82A}">
                    <a16:rowId xmlns:a16="http://schemas.microsoft.com/office/drawing/2014/main" val="1740107925"/>
                  </a:ext>
                </a:extLst>
              </a:tr>
              <a:tr h="43250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23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エッジの効いた先駆的な</a:t>
                      </a:r>
                      <a:endParaRPr kumimoji="1" lang="en-US" altLang="ja-JP" sz="1400" b="0" i="0" u="none" strike="noStrike" kern="1200" cap="none" spc="-23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23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金融商品・市場の形成</a:t>
                      </a:r>
                      <a:endParaRPr kumimoji="1" lang="en-US" altLang="ja-JP" sz="1400" b="0" i="0" u="none" strike="noStrike" kern="1200" cap="none" spc="-23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spc="0" dirty="0">
                          <a:solidFill>
                            <a:schemeClr val="tx1"/>
                          </a:solidFill>
                          <a:latin typeface="UD デジタル 教科書体 NP-R" panose="02020400000000000000" pitchFamily="18" charset="-128"/>
                          <a:ea typeface="UD デジタル 教科書体 NP-R" panose="02020400000000000000" pitchFamily="18" charset="-128"/>
                        </a:rPr>
                        <a:t>新たに創設された市場や金融商品等の取引の活性化</a:t>
                      </a:r>
                      <a:r>
                        <a:rPr kumimoji="1" lang="ja-JP" altLang="en-US" sz="1200" b="0" u="none" spc="0" dirty="0">
                          <a:solidFill>
                            <a:schemeClr val="tx1"/>
                          </a:solidFill>
                          <a:latin typeface="UD デジタル 教科書体 NP-R" panose="02020400000000000000" pitchFamily="18" charset="-128"/>
                          <a:ea typeface="UD デジタル 教科書体 NP-R" panose="02020400000000000000" pitchFamily="18" charset="-128"/>
                        </a:rPr>
                        <a:t>が   必要</a:t>
                      </a:r>
                    </a:p>
                  </a:txBody>
                  <a:tcPr marL="72000" marR="72000" marT="36000" marB="36000" anchor="ctr"/>
                </a:tc>
                <a:tc>
                  <a:txBody>
                    <a:bodyPr/>
                    <a:lstStyle/>
                    <a:p>
                      <a:pPr marL="171450" marR="0" lvl="0" indent="-171450" algn="l" defTabSz="9144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1" lang="ja-JP" altLang="en-US" sz="1200" b="0" u="none" spc="0" dirty="0">
                          <a:solidFill>
                            <a:schemeClr val="tx1"/>
                          </a:solidFill>
                          <a:latin typeface="UD デジタル 教科書体 NP-R" panose="02020400000000000000" pitchFamily="18" charset="-128"/>
                          <a:ea typeface="UD デジタル 教科書体 NP-R" panose="02020400000000000000" pitchFamily="18" charset="-128"/>
                        </a:rPr>
                        <a:t>新たに創設された市場や先駆的な金融商品の育成</a:t>
                      </a:r>
                      <a:br>
                        <a:rPr kumimoji="1" lang="en-US" altLang="ja-JP" sz="1200" b="0" u="none" spc="0" dirty="0">
                          <a:solidFill>
                            <a:schemeClr val="tx1"/>
                          </a:solidFill>
                          <a:latin typeface="UD デジタル 教科書体 NP-R" panose="02020400000000000000" pitchFamily="18" charset="-128"/>
                          <a:ea typeface="UD デジタル 教科書体 NP-R" panose="02020400000000000000" pitchFamily="18" charset="-128"/>
                        </a:rPr>
                      </a:br>
                      <a:r>
                        <a:rPr kumimoji="1" lang="ja-JP" altLang="en-US" sz="1200" b="0" u="none" spc="0" dirty="0">
                          <a:solidFill>
                            <a:schemeClr val="tx1"/>
                          </a:solidFill>
                          <a:latin typeface="UD デジタル 教科書体 NP-R" panose="02020400000000000000" pitchFamily="18" charset="-128"/>
                          <a:ea typeface="UD デジタル 教科書体 NP-R" panose="02020400000000000000" pitchFamily="18" charset="-128"/>
                        </a:rPr>
                        <a:t>（ニーズに沿った商品設計の改善、情報発信、大阪ならではの飛び抜けた</a:t>
                      </a:r>
                      <a:endParaRPr kumimoji="1" lang="en-US" altLang="ja-JP" sz="1200" b="0" u="none"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1" lang="ja-JP" altLang="en-US" sz="1200" b="0" u="none" spc="0" dirty="0">
                          <a:solidFill>
                            <a:schemeClr val="tx1"/>
                          </a:solidFill>
                          <a:latin typeface="UD デジタル 教科書体 NP-R" panose="02020400000000000000" pitchFamily="18" charset="-128"/>
                          <a:ea typeface="UD デジタル 教科書体 NP-R" panose="02020400000000000000" pitchFamily="18" charset="-128"/>
                        </a:rPr>
                        <a:t>　コンセプトに即した商品開発等）</a:t>
                      </a:r>
                    </a:p>
                  </a:txBody>
                  <a:tcPr marL="72000" marR="72000" marT="72000" marB="72000" anchor="ctr"/>
                </a:tc>
                <a:extLst>
                  <a:ext uri="{0D108BD9-81ED-4DB2-BD59-A6C34878D82A}">
                    <a16:rowId xmlns:a16="http://schemas.microsoft.com/office/drawing/2014/main" val="2263775415"/>
                  </a:ext>
                </a:extLst>
              </a:tr>
              <a:tr h="4482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u="none" spc="-230" baseline="0" dirty="0">
                          <a:solidFill>
                            <a:schemeClr val="tx1"/>
                          </a:solidFill>
                          <a:latin typeface="UD デジタル 教科書体 NP-R" panose="02020400000000000000" pitchFamily="18" charset="-128"/>
                          <a:ea typeface="UD デジタル 教科書体 NP-R" panose="02020400000000000000" pitchFamily="18" charset="-128"/>
                        </a:rPr>
                        <a:t>レジリエンス向上の観点</a:t>
                      </a:r>
                      <a:endParaRPr lang="en-US" altLang="ja-JP" sz="1400" b="0" u="none" spc="-230" baseline="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u="none" spc="-230" baseline="0" dirty="0">
                          <a:solidFill>
                            <a:schemeClr val="tx1"/>
                          </a:solidFill>
                          <a:latin typeface="UD デジタル 教科書体 NP-R" panose="02020400000000000000" pitchFamily="18" charset="-128"/>
                          <a:ea typeface="UD デジタル 教科書体 NP-R" panose="02020400000000000000" pitchFamily="18" charset="-128"/>
                        </a:rPr>
                        <a:t>による拠点機能の強化</a:t>
                      </a:r>
                      <a:endParaRPr kumimoji="1" lang="ja-JP" altLang="en-US" sz="1400" b="0" u="none" spc="-230" baseline="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spc="0" dirty="0">
                          <a:latin typeface="UD デジタル 教科書体 NP-R" panose="02020400000000000000" pitchFamily="18" charset="-128"/>
                          <a:ea typeface="UD デジタル 教科書体 NP-R" panose="02020400000000000000" pitchFamily="18" charset="-128"/>
                        </a:rPr>
                        <a:t>更なる</a:t>
                      </a:r>
                      <a:r>
                        <a:rPr kumimoji="1" lang="en-US" altLang="ja-JP" sz="1200" b="1" u="sng" spc="0" dirty="0">
                          <a:latin typeface="UD デジタル 教科書体 NP-R" panose="02020400000000000000" pitchFamily="18" charset="-128"/>
                          <a:ea typeface="UD デジタル 教科書体 NP-R" panose="02020400000000000000" pitchFamily="18" charset="-128"/>
                        </a:rPr>
                        <a:t>BCP</a:t>
                      </a:r>
                      <a:r>
                        <a:rPr kumimoji="1" lang="ja-JP" altLang="en-US" sz="1200" b="1" u="sng" spc="0" dirty="0">
                          <a:latin typeface="UD デジタル 教科書体 NP-R" panose="02020400000000000000" pitchFamily="18" charset="-128"/>
                          <a:ea typeface="UD デジタル 教科書体 NP-R" panose="02020400000000000000" pitchFamily="18" charset="-128"/>
                        </a:rPr>
                        <a:t>拠点等設置促進と拠点における人材確保に   向けた取組み</a:t>
                      </a:r>
                      <a:r>
                        <a:rPr kumimoji="1" lang="ja-JP" altLang="en-US" sz="1200" b="0" spc="0" dirty="0">
                          <a:latin typeface="UD デジタル 教科書体 NP-R" panose="02020400000000000000" pitchFamily="18" charset="-128"/>
                          <a:ea typeface="UD デジタル 教科書体 NP-R" panose="02020400000000000000" pitchFamily="18" charset="-128"/>
                        </a:rPr>
                        <a:t>が必要</a:t>
                      </a:r>
                      <a:endParaRPr kumimoji="1" lang="en-US" altLang="ja-JP" sz="1200" b="0" spc="0" dirty="0">
                        <a:latin typeface="UD デジタル 教科書体 NP-R" panose="02020400000000000000" pitchFamily="18" charset="-128"/>
                        <a:ea typeface="UD デジタル 教科書体 NP-R" panose="02020400000000000000" pitchFamily="18" charset="-128"/>
                      </a:endParaRPr>
                    </a:p>
                  </a:txBody>
                  <a:tcPr marL="72000" marR="72000" marT="36000" marB="36000" anchor="ctr"/>
                </a:tc>
                <a:tc>
                  <a:txBody>
                    <a:bodyPr/>
                    <a:lstStyle/>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ja-JP" altLang="en-US" sz="1200" spc="0" dirty="0">
                          <a:latin typeface="UD デジタル 教科書体 NP-R" panose="02020400000000000000" pitchFamily="18" charset="-128"/>
                          <a:ea typeface="UD デジタル 教科書体 NP-R" panose="02020400000000000000" pitchFamily="18" charset="-128"/>
                        </a:rPr>
                        <a:t>大阪・関西での人材確保に向けた情報交換の場の提供</a:t>
                      </a:r>
                      <a:endParaRPr kumimoji="1" lang="en-US" altLang="ja-JP" sz="1200" spc="0" dirty="0">
                        <a:latin typeface="UD デジタル 教科書体 NP-R" panose="02020400000000000000" pitchFamily="18" charset="-128"/>
                        <a:ea typeface="UD デジタル 教科書体 NP-R" panose="02020400000000000000" pitchFamily="18" charset="-128"/>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ja-JP" altLang="en-US" sz="1200" spc="0" dirty="0">
                          <a:latin typeface="UD デジタル 教科書体 NP-R" panose="02020400000000000000" pitchFamily="18" charset="-128"/>
                          <a:ea typeface="UD デジタル 教科書体 NP-R" panose="02020400000000000000" pitchFamily="18" charset="-128"/>
                        </a:rPr>
                        <a:t>人材確保に向けた取組みの検討（都市魅力向上等）</a:t>
                      </a:r>
                      <a:endParaRPr kumimoji="1" lang="en-US" altLang="ja-JP" sz="1200" spc="0" dirty="0">
                        <a:latin typeface="UD デジタル 教科書体 NP-R" panose="02020400000000000000" pitchFamily="18" charset="-128"/>
                        <a:ea typeface="UD デジタル 教科書体 NP-R" panose="02020400000000000000" pitchFamily="18" charset="-128"/>
                      </a:endParaRPr>
                    </a:p>
                  </a:txBody>
                  <a:tcPr marL="72000" marR="72000" marT="72000" marB="72000" anchor="ctr"/>
                </a:tc>
                <a:extLst>
                  <a:ext uri="{0D108BD9-81ED-4DB2-BD59-A6C34878D82A}">
                    <a16:rowId xmlns:a16="http://schemas.microsoft.com/office/drawing/2014/main" val="358388829"/>
                  </a:ext>
                </a:extLst>
              </a:tr>
              <a:tr h="452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u="none" spc="-230" baseline="0" dirty="0">
                          <a:solidFill>
                            <a:schemeClr val="tx1"/>
                          </a:solidFill>
                          <a:latin typeface="UD デジタル 教科書体 NP-R" panose="02020400000000000000" pitchFamily="18" charset="-128"/>
                          <a:ea typeface="UD デジタル 教科書体 NP-R" panose="02020400000000000000" pitchFamily="18" charset="-128"/>
                        </a:rPr>
                        <a:t>脱炭素に向けた金融の取組み</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spc="0" dirty="0">
                          <a:latin typeface="UD デジタル 教科書体 NP-R" panose="02020400000000000000" pitchFamily="18" charset="-128"/>
                          <a:ea typeface="UD デジタル 教科書体 NP-R" panose="02020400000000000000" pitchFamily="18" charset="-128"/>
                        </a:rPr>
                        <a:t>サステナブル関連金融商品の個人や資金需要側のニーズ喚起</a:t>
                      </a:r>
                      <a:r>
                        <a:rPr kumimoji="1" lang="ja-JP" altLang="en-US" sz="1200" b="0" spc="0" dirty="0">
                          <a:latin typeface="UD デジタル 教科書体 NP-R" panose="02020400000000000000" pitchFamily="18" charset="-128"/>
                          <a:ea typeface="UD デジタル 教科書体 NP-R" panose="02020400000000000000" pitchFamily="18" charset="-128"/>
                        </a:rPr>
                        <a:t>が必要</a:t>
                      </a:r>
                      <a:endParaRPr kumimoji="1" lang="en-US" altLang="ja-JP" sz="1200" b="0" spc="0" dirty="0">
                        <a:latin typeface="UD デジタル 教科書体 NP-R" panose="02020400000000000000" pitchFamily="18" charset="-128"/>
                        <a:ea typeface="UD デジタル 教科書体 NP-R" panose="02020400000000000000" pitchFamily="18" charset="-128"/>
                      </a:endParaRPr>
                    </a:p>
                  </a:txBody>
                  <a:tcPr marL="72000" marR="72000" marT="36000" marB="36000" anchor="ctr"/>
                </a:tc>
                <a:tc>
                  <a:txBody>
                    <a:bodyPr/>
                    <a:lstStyle/>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ja-JP" altLang="en-US" sz="1200" spc="0" dirty="0">
                          <a:solidFill>
                            <a:schemeClr val="tx1"/>
                          </a:solidFill>
                          <a:latin typeface="UD デジタル 教科書体 NP-R" panose="02020400000000000000" pitchFamily="18" charset="-128"/>
                          <a:ea typeface="UD デジタル 教科書体 NP-R" panose="02020400000000000000" pitchFamily="18" charset="-128"/>
                        </a:rPr>
                        <a:t>サステナブルファイナンスのニーズ把握</a:t>
                      </a:r>
                      <a:endParaRPr kumimoji="1" lang="en-US" altLang="ja-JP" sz="1200" spc="0" dirty="0">
                        <a:solidFill>
                          <a:schemeClr val="tx1"/>
                        </a:solidFill>
                        <a:latin typeface="UD デジタル 教科書体 NP-R" panose="02020400000000000000" pitchFamily="18" charset="-128"/>
                        <a:ea typeface="UD デジタル 教科書体 NP-R" panose="02020400000000000000" pitchFamily="18" charset="-128"/>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ja-JP" altLang="en-US" sz="1200" spc="0" dirty="0">
                          <a:solidFill>
                            <a:schemeClr val="tx1"/>
                          </a:solidFill>
                          <a:latin typeface="UD デジタル 教科書体 NP-R" panose="02020400000000000000" pitchFamily="18" charset="-128"/>
                          <a:ea typeface="UD デジタル 教科書体 NP-R" panose="02020400000000000000" pitchFamily="18" charset="-128"/>
                        </a:rPr>
                        <a:t>サステナブルファイナンス推進に向けた取組の検討</a:t>
                      </a:r>
                      <a:endParaRPr kumimoji="1" lang="en-US" altLang="ja-JP" sz="120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72000" marT="72000" marB="72000" anchor="ctr"/>
                </a:tc>
                <a:extLst>
                  <a:ext uri="{0D108BD9-81ED-4DB2-BD59-A6C34878D82A}">
                    <a16:rowId xmlns:a16="http://schemas.microsoft.com/office/drawing/2014/main" val="1473610367"/>
                  </a:ext>
                </a:extLst>
              </a:tr>
              <a:tr h="2653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23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金融サービスに関する規制の見直しに向けた働きかけ</a:t>
                      </a:r>
                      <a:endParaRPr kumimoji="1" lang="en-US" altLang="ja-JP" sz="1400" b="0" i="0" u="none" strike="noStrike" kern="1200" cap="none" spc="-23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spc="0" dirty="0">
                          <a:latin typeface="UD デジタル 教科書体 NP-R" panose="02020400000000000000" pitchFamily="18" charset="-128"/>
                          <a:ea typeface="UD デジタル 教科書体 NP-R" panose="02020400000000000000" pitchFamily="18" charset="-128"/>
                        </a:rPr>
                        <a:t>大阪独自の特区提案が認められず</a:t>
                      </a:r>
                      <a:r>
                        <a:rPr kumimoji="1" lang="ja-JP" altLang="en-US" sz="1200" b="0" spc="0" dirty="0">
                          <a:latin typeface="UD デジタル 教科書体 NP-R" panose="02020400000000000000" pitchFamily="18" charset="-128"/>
                          <a:ea typeface="UD デジタル 教科書体 NP-R" panose="02020400000000000000" pitchFamily="18" charset="-128"/>
                        </a:rPr>
                        <a:t>、都市の個性が発揮   できていない</a:t>
                      </a:r>
                      <a:endParaRPr kumimoji="1" lang="ja-JP" altLang="en-US" sz="1200" b="0" u="none"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72000" marT="36000" marB="36000" anchor="ctr"/>
                </a:tc>
                <a:tc>
                  <a:txBody>
                    <a:bodyPr/>
                    <a:lstStyle/>
                    <a:p>
                      <a:pPr marL="171450" marR="0" lvl="0" indent="-171450" algn="l" defTabSz="9144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1" lang="ja-JP" altLang="en-US" sz="1200" b="0" u="none" spc="0" dirty="0">
                          <a:solidFill>
                            <a:schemeClr val="tx1"/>
                          </a:solidFill>
                          <a:latin typeface="UD デジタル 教科書体 NP-R" panose="02020400000000000000" pitchFamily="18" charset="-128"/>
                          <a:ea typeface="UD デジタル 教科書体 NP-R" panose="02020400000000000000" pitchFamily="18" charset="-128"/>
                        </a:rPr>
                        <a:t>「金融・資産運用特区」において、大阪の独自性の発揮に資する規制緩和などの具体的ニーズ把握と国への新規・継続提案</a:t>
                      </a:r>
                      <a:r>
                        <a:rPr kumimoji="1" lang="en-US" altLang="ja-JP" sz="900" b="0" u="none" spc="0" dirty="0">
                          <a:solidFill>
                            <a:schemeClr val="tx1"/>
                          </a:solidFill>
                          <a:latin typeface="UD デジタル 教科書体 NP-R" panose="02020400000000000000" pitchFamily="18" charset="-128"/>
                          <a:ea typeface="UD デジタル 教科書体 NP-R" panose="02020400000000000000" pitchFamily="18" charset="-128"/>
                        </a:rPr>
                        <a:t>【P8,9 </a:t>
                      </a:r>
                      <a:r>
                        <a:rPr kumimoji="1" lang="ja-JP" altLang="en-US" sz="900" b="0" u="none" spc="0" dirty="0">
                          <a:solidFill>
                            <a:schemeClr val="tx1"/>
                          </a:solidFill>
                          <a:latin typeface="UD デジタル 教科書体 NP-R" panose="02020400000000000000" pitchFamily="18" charset="-128"/>
                          <a:ea typeface="UD デジタル 教科書体 NP-R" panose="02020400000000000000" pitchFamily="18" charset="-128"/>
                        </a:rPr>
                        <a:t>「金融・資産運用特区」</a:t>
                      </a:r>
                      <a:r>
                        <a:rPr kumimoji="1" lang="en-US" altLang="ja-JP" sz="900" b="0" u="none" spc="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1200" b="0" u="none"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72000" marT="72000" marB="72000" anchor="ctr"/>
                </a:tc>
                <a:extLst>
                  <a:ext uri="{0D108BD9-81ED-4DB2-BD59-A6C34878D82A}">
                    <a16:rowId xmlns:a16="http://schemas.microsoft.com/office/drawing/2014/main" val="1400857337"/>
                  </a:ext>
                </a:extLst>
              </a:tr>
              <a:tr h="63333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400" b="0" u="none" spc="-230" baseline="0" dirty="0">
                          <a:solidFill>
                            <a:schemeClr val="tx1"/>
                          </a:solidFill>
                          <a:latin typeface="UD デジタル 教科書体 NP-R" panose="02020400000000000000" pitchFamily="18" charset="-128"/>
                          <a:ea typeface="UD デジタル 教科書体 NP-R" panose="02020400000000000000" pitchFamily="18" charset="-128"/>
                        </a:rPr>
                        <a:t>金融分野における</a:t>
                      </a:r>
                      <a:endParaRPr lang="en-US" altLang="ja-JP" sz="1400" b="0" u="none" spc="-230" baseline="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400" b="0" u="none" spc="-230" baseline="0" dirty="0">
                          <a:solidFill>
                            <a:schemeClr val="tx1"/>
                          </a:solidFill>
                          <a:latin typeface="UD デジタル 教科書体 NP-R" panose="02020400000000000000" pitchFamily="18" charset="-128"/>
                          <a:ea typeface="UD デジタル 教科書体 NP-R" panose="02020400000000000000" pitchFamily="18" charset="-128"/>
                        </a:rPr>
                        <a:t>高度人材の育成</a:t>
                      </a:r>
                      <a:endParaRPr lang="en-US" altLang="ja-JP" sz="1400" b="0" u="none" spc="-230" baseline="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spc="0" dirty="0">
                          <a:latin typeface="UD デジタル 教科書体 NP-R" panose="02020400000000000000" pitchFamily="18" charset="-128"/>
                          <a:ea typeface="UD デジタル 教科書体 NP-R" panose="02020400000000000000" pitchFamily="18" charset="-128"/>
                        </a:rPr>
                        <a:t>学生の教育ニーズと企業の人材ニーズとのミスマッチ</a:t>
                      </a:r>
                      <a:r>
                        <a:rPr lang="ja-JP" altLang="en-US" sz="1200" b="0" spc="0" dirty="0">
                          <a:latin typeface="UD デジタル 教科書体 NP-R" panose="02020400000000000000" pitchFamily="18" charset="-128"/>
                          <a:ea typeface="UD デジタル 教科書体 NP-R" panose="02020400000000000000" pitchFamily="18" charset="-128"/>
                        </a:rPr>
                        <a:t>の有無の把握ができていない</a:t>
                      </a:r>
                      <a:endParaRPr lang="en-US" altLang="ja-JP" sz="1200" b="0" spc="0" dirty="0">
                        <a:latin typeface="UD デジタル 教科書体 NP-R" panose="02020400000000000000" pitchFamily="18" charset="-128"/>
                        <a:ea typeface="UD デジタル 教科書体 NP-R" panose="02020400000000000000" pitchFamily="18" charset="-128"/>
                      </a:endParaRPr>
                    </a:p>
                  </a:txBody>
                  <a:tcPr marL="72000" marR="72000" marT="36000" marB="36000" anchor="ctr"/>
                </a:tc>
                <a:tc>
                  <a:txBody>
                    <a:bodyPr/>
                    <a:lstStyle/>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lang="ja-JP" altLang="en-US" sz="1200" spc="0" dirty="0">
                          <a:solidFill>
                            <a:schemeClr val="tx1"/>
                          </a:solidFill>
                          <a:latin typeface="UD デジタル 教科書体 NP-R" panose="02020400000000000000" pitchFamily="18" charset="-128"/>
                          <a:ea typeface="UD デジタル 教科書体 NP-R" panose="02020400000000000000" pitchFamily="18" charset="-128"/>
                        </a:rPr>
                        <a:t>学生側の教育ニーズと企業側の求める人材ニーズの把握</a:t>
                      </a:r>
                      <a:endParaRPr lang="en-US" altLang="ja-JP" sz="1200" spc="0" dirty="0">
                        <a:solidFill>
                          <a:schemeClr val="tx1"/>
                        </a:solidFill>
                        <a:latin typeface="UD デジタル 教科書体 NP-R" panose="02020400000000000000" pitchFamily="18" charset="-128"/>
                        <a:ea typeface="UD デジタル 教科書体 NP-R" panose="02020400000000000000" pitchFamily="18" charset="-128"/>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lang="ja-JP" altLang="en-US" sz="1200" spc="0" dirty="0">
                          <a:solidFill>
                            <a:schemeClr val="tx1"/>
                          </a:solidFill>
                          <a:latin typeface="UD デジタル 教科書体 NP-R" panose="02020400000000000000" pitchFamily="18" charset="-128"/>
                          <a:ea typeface="UD デジタル 教科書体 NP-R" panose="02020400000000000000" pitchFamily="18" charset="-128"/>
                        </a:rPr>
                        <a:t>大学、大学院や高等専門学校を活用した人材育成の検討</a:t>
                      </a:r>
                      <a:endParaRPr lang="en-US" altLang="ja-JP" sz="1200" spc="0" dirty="0">
                        <a:solidFill>
                          <a:schemeClr val="tx1"/>
                        </a:solidFill>
                        <a:latin typeface="UD デジタル 教科書体 NP-R" panose="02020400000000000000" pitchFamily="18" charset="-128"/>
                        <a:ea typeface="UD デジタル 教科書体 NP-R" panose="02020400000000000000" pitchFamily="18" charset="-128"/>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lang="ja-JP" altLang="en-US" sz="1200" spc="0" dirty="0">
                          <a:solidFill>
                            <a:schemeClr val="tx1"/>
                          </a:solidFill>
                          <a:latin typeface="UD デジタル 教科書体 NP-R" panose="02020400000000000000" pitchFamily="18" charset="-128"/>
                          <a:ea typeface="UD デジタル 教科書体 NP-R" panose="02020400000000000000" pitchFamily="18" charset="-128"/>
                        </a:rPr>
                        <a:t>海外事例（民間による寄附講座や大学での授業等）を踏まえた取組の検討</a:t>
                      </a:r>
                      <a:endParaRPr lang="en-US" altLang="ja-JP" sz="120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72000" marT="72000" marB="72000" anchor="ctr"/>
                </a:tc>
                <a:extLst>
                  <a:ext uri="{0D108BD9-81ED-4DB2-BD59-A6C34878D82A}">
                    <a16:rowId xmlns:a16="http://schemas.microsoft.com/office/drawing/2014/main" val="1706042668"/>
                  </a:ext>
                </a:extLst>
              </a:tr>
              <a:tr h="688398">
                <a:tc>
                  <a:txBody>
                    <a:bodyPr/>
                    <a:lstStyle/>
                    <a:p>
                      <a:pPr>
                        <a:lnSpc>
                          <a:spcPct val="100000"/>
                        </a:lnSpc>
                      </a:pPr>
                      <a:r>
                        <a:rPr lang="ja-JP" altLang="en-US" sz="1400" b="0" u="none" spc="-230" baseline="0" dirty="0">
                          <a:solidFill>
                            <a:schemeClr val="tx1"/>
                          </a:solidFill>
                          <a:latin typeface="UD デジタル 教科書体 NP-R" panose="02020400000000000000" pitchFamily="18" charset="-128"/>
                          <a:ea typeface="UD デジタル 教科書体 NP-R" panose="02020400000000000000" pitchFamily="18" charset="-128"/>
                        </a:rPr>
                        <a:t>外国人にとって魅力的な</a:t>
                      </a:r>
                      <a:endParaRPr lang="en-US" altLang="ja-JP" sz="1400" b="0" u="none" spc="-230" baseline="0" dirty="0">
                        <a:solidFill>
                          <a:schemeClr val="tx1"/>
                        </a:solidFill>
                        <a:latin typeface="UD デジタル 教科書体 NP-R" panose="02020400000000000000" pitchFamily="18" charset="-128"/>
                        <a:ea typeface="UD デジタル 教科書体 NP-R" panose="02020400000000000000" pitchFamily="18" charset="-128"/>
                      </a:endParaRPr>
                    </a:p>
                    <a:p>
                      <a:pPr>
                        <a:lnSpc>
                          <a:spcPct val="100000"/>
                        </a:lnSpc>
                      </a:pPr>
                      <a:r>
                        <a:rPr lang="ja-JP" altLang="en-US" sz="1400" b="0" u="none" spc="-230" baseline="0" dirty="0">
                          <a:solidFill>
                            <a:schemeClr val="tx1"/>
                          </a:solidFill>
                          <a:latin typeface="UD デジタル 教科書体 NP-R" panose="02020400000000000000" pitchFamily="18" charset="-128"/>
                          <a:ea typeface="UD デジタル 教科書体 NP-R" panose="02020400000000000000" pitchFamily="18" charset="-128"/>
                        </a:rPr>
                        <a:t>生活環境の整備</a:t>
                      </a:r>
                      <a:endParaRPr kumimoji="1" lang="ja-JP" altLang="en-US" sz="1400" b="0" u="none" spc="-230" baseline="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spc="0" dirty="0">
                          <a:latin typeface="UD デジタル 教科書体 NP-R" panose="02020400000000000000" pitchFamily="18" charset="-128"/>
                          <a:ea typeface="UD デジタル 教科書体 NP-R" panose="02020400000000000000" pitchFamily="18" charset="-128"/>
                        </a:rPr>
                        <a:t>インターナショナルスクール</a:t>
                      </a:r>
                      <a:r>
                        <a:rPr kumimoji="1" lang="ja-JP" altLang="en-US" sz="1200" b="0" spc="0" dirty="0">
                          <a:latin typeface="UD デジタル 教科書体 NP-R" panose="02020400000000000000" pitchFamily="18" charset="-128"/>
                          <a:ea typeface="UD デジタル 教科書体 NP-R" panose="02020400000000000000" pitchFamily="18" charset="-128"/>
                        </a:rPr>
                        <a:t>ニーズの高まりを踏まえた</a:t>
                      </a:r>
                      <a:r>
                        <a:rPr lang="ja-JP" altLang="en-US" sz="1200" b="1" u="sng" spc="0" dirty="0">
                          <a:latin typeface="UD デジタル 教科書体 NP-R" panose="02020400000000000000" pitchFamily="18" charset="-128"/>
                          <a:ea typeface="UD デジタル 教科書体 NP-R" panose="02020400000000000000" pitchFamily="18" charset="-128"/>
                        </a:rPr>
                        <a:t>環境整備等</a:t>
                      </a:r>
                      <a:r>
                        <a:rPr lang="ja-JP" altLang="en-US" sz="1200" b="0" spc="0" dirty="0">
                          <a:latin typeface="UD デジタル 教科書体 NP-R" panose="02020400000000000000" pitchFamily="18" charset="-128"/>
                          <a:ea typeface="UD デジタル 教科書体 NP-R" panose="02020400000000000000" pitchFamily="18" charset="-128"/>
                        </a:rPr>
                        <a:t>が必要</a:t>
                      </a:r>
                      <a:endParaRPr lang="en-US" altLang="ja-JP" sz="1200" b="0" spc="0" dirty="0">
                        <a:latin typeface="UD デジタル 教科書体 NP-R" panose="02020400000000000000" pitchFamily="18" charset="-128"/>
                        <a:ea typeface="UD デジタル 教科書体 NP-R" panose="02020400000000000000" pitchFamily="18" charset="-128"/>
                      </a:endParaRPr>
                    </a:p>
                  </a:txBody>
                  <a:tcPr marL="72000" marR="72000" marT="36000" marB="36000" anchor="ctr"/>
                </a:tc>
                <a:tc>
                  <a:txBody>
                    <a:bodyPr/>
                    <a:lstStyle/>
                    <a:p>
                      <a:pPr marL="171450" marR="0" lvl="0" indent="-171450" algn="l" defTabSz="9144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1" lang="ja-JP" altLang="en-US" sz="1200" b="0" u="none" spc="0" dirty="0">
                          <a:solidFill>
                            <a:schemeClr val="tx1"/>
                          </a:solidFill>
                          <a:latin typeface="UD デジタル 教科書体 NP-R" panose="02020400000000000000" pitchFamily="18" charset="-128"/>
                          <a:ea typeface="UD デジタル 教科書体 NP-R" panose="02020400000000000000" pitchFamily="18" charset="-128"/>
                        </a:rPr>
                        <a:t>大阪・関西に進出済の外国企業に対するインターナショナルスクールのニーズ調査の実施</a:t>
                      </a:r>
                      <a:endParaRPr kumimoji="1" lang="en-US" altLang="ja-JP" sz="1200" b="0" u="none" spc="0" dirty="0">
                        <a:solidFill>
                          <a:schemeClr val="tx1"/>
                        </a:solidFill>
                        <a:latin typeface="UD デジタル 教科書体 NP-R" panose="02020400000000000000" pitchFamily="18" charset="-128"/>
                        <a:ea typeface="UD デジタル 教科書体 NP-R" panose="02020400000000000000" pitchFamily="18" charset="-128"/>
                      </a:endParaRPr>
                    </a:p>
                    <a:p>
                      <a:pPr marL="171450" marR="0" lvl="0" indent="-171450" algn="l" defTabSz="9144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1" lang="ja-JP" altLang="en-US" sz="1200" b="0" u="none" spc="0" dirty="0">
                          <a:solidFill>
                            <a:schemeClr val="tx1"/>
                          </a:solidFill>
                          <a:latin typeface="UD デジタル 教科書体 NP-R" panose="02020400000000000000" pitchFamily="18" charset="-128"/>
                          <a:ea typeface="UD デジタル 教科書体 NP-R" panose="02020400000000000000" pitchFamily="18" charset="-128"/>
                        </a:rPr>
                        <a:t>インターナショナルスクールの進出に向けた環境整備</a:t>
                      </a:r>
                      <a:r>
                        <a:rPr kumimoji="1" lang="en-US" altLang="ja-JP" sz="12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2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200" i="0" u="non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用地情報の提供</a:t>
                      </a:r>
                      <a:r>
                        <a:rPr kumimoji="1" lang="ja-JP" altLang="en-US" sz="12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や設置に関する規制緩和の検討など</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スクールの立地に向けた協力</a:t>
                      </a:r>
                      <a:r>
                        <a:rPr kumimoji="1" lang="ja-JP" altLang="en-US" sz="12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2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L="72000" marR="72000" marT="72000" marB="72000" anchor="ctr"/>
                </a:tc>
                <a:extLst>
                  <a:ext uri="{0D108BD9-81ED-4DB2-BD59-A6C34878D82A}">
                    <a16:rowId xmlns:a16="http://schemas.microsoft.com/office/drawing/2014/main" val="1142956861"/>
                  </a:ext>
                </a:extLst>
              </a:tr>
            </a:tbl>
          </a:graphicData>
        </a:graphic>
      </p:graphicFrame>
      <p:sp>
        <p:nvSpPr>
          <p:cNvPr id="4" name="スライド番号プレースホルダー 3">
            <a:extLst>
              <a:ext uri="{FF2B5EF4-FFF2-40B4-BE49-F238E27FC236}">
                <a16:creationId xmlns:a16="http://schemas.microsoft.com/office/drawing/2014/main" id="{B631BB69-2346-4694-BC39-14F1ECFDB7D6}"/>
              </a:ext>
            </a:extLst>
          </p:cNvPr>
          <p:cNvSpPr>
            <a:spLocks noGrp="1"/>
          </p:cNvSpPr>
          <p:nvPr>
            <p:ph type="sldNum" sz="quarter" idx="12"/>
          </p:nvPr>
        </p:nvSpPr>
        <p:spPr>
          <a:xfrm>
            <a:off x="9327037" y="6492875"/>
            <a:ext cx="2743200" cy="365125"/>
          </a:xfrm>
        </p:spPr>
        <p:txBody>
          <a:bodyPr/>
          <a:lstStyle/>
          <a:p>
            <a:fld id="{4CFCB8D1-E384-4ABF-9F79-4EB3205F8B48}" type="slidenum">
              <a:rPr kumimoji="1" lang="ja-JP" altLang="en-US" smtClean="0"/>
              <a:t>5</a:t>
            </a:fld>
            <a:endParaRPr kumimoji="1" lang="ja-JP" altLang="en-US"/>
          </a:p>
        </p:txBody>
      </p:sp>
      <p:sp>
        <p:nvSpPr>
          <p:cNvPr id="9" name="テキスト ボックス 8">
            <a:extLst>
              <a:ext uri="{FF2B5EF4-FFF2-40B4-BE49-F238E27FC236}">
                <a16:creationId xmlns:a16="http://schemas.microsoft.com/office/drawing/2014/main" id="{D2762400-450C-40F4-A3C7-B4C1803B0CFD}"/>
              </a:ext>
            </a:extLst>
          </p:cNvPr>
          <p:cNvSpPr txBox="1"/>
          <p:nvPr/>
        </p:nvSpPr>
        <p:spPr>
          <a:xfrm>
            <a:off x="0" y="3"/>
            <a:ext cx="12192000" cy="400110"/>
          </a:xfrm>
          <a:prstGeom prst="rect">
            <a:avLst/>
          </a:prstGeom>
          <a:solidFill>
            <a:schemeClr val="accent1">
              <a:lumMod val="50000"/>
            </a:schemeClr>
          </a:solidFill>
        </p:spPr>
        <p:txBody>
          <a:bodyPr wrap="square" rtlCol="0">
            <a:spAutoFit/>
          </a:bodyPr>
          <a:lstStyle/>
          <a:p>
            <a:pPr algn="ctr">
              <a:spcBef>
                <a:spcPts val="601"/>
              </a:spcBef>
              <a:spcAft>
                <a:spcPts val="601"/>
              </a:spcAft>
            </a:pPr>
            <a:r>
              <a:rPr lang="en-US" altLang="ja-JP" sz="2000" b="1" dirty="0">
                <a:solidFill>
                  <a:schemeClr val="bg1"/>
                </a:solidFill>
                <a:latin typeface="UD デジタル 教科書体 NK-R" panose="02020400000000000000" pitchFamily="18" charset="-128"/>
                <a:ea typeface="UD デジタル 教科書体 NK-R" panose="02020400000000000000" pitchFamily="18" charset="-128"/>
              </a:rPr>
              <a:t>1</a:t>
            </a:r>
            <a:r>
              <a:rPr lang="ja-JP" altLang="en-US" sz="2000" b="1" dirty="0">
                <a:solidFill>
                  <a:schemeClr val="bg1"/>
                </a:solidFill>
                <a:latin typeface="UD デジタル 教科書体 NK-R" panose="02020400000000000000" pitchFamily="18" charset="-128"/>
                <a:ea typeface="UD デジタル 教科書体 NK-R" panose="02020400000000000000" pitchFamily="18" charset="-128"/>
              </a:rPr>
              <a:t>．　進捗点検のまとめ（各取組みの課題、第一期活動期の仕上げに向けた取組案）</a:t>
            </a:r>
            <a:endParaRPr lang="en-US" altLang="ja-JP" sz="20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a:extLst>
              <a:ext uri="{FF2B5EF4-FFF2-40B4-BE49-F238E27FC236}">
                <a16:creationId xmlns:a16="http://schemas.microsoft.com/office/drawing/2014/main" id="{BD175843-B431-424F-9104-D3B9FB43017A}"/>
              </a:ext>
            </a:extLst>
          </p:cNvPr>
          <p:cNvSpPr txBox="1"/>
          <p:nvPr/>
        </p:nvSpPr>
        <p:spPr>
          <a:xfrm>
            <a:off x="1650240" y="1740775"/>
            <a:ext cx="576000" cy="252000"/>
          </a:xfrm>
          <a:prstGeom prst="rect">
            <a:avLst/>
          </a:prstGeom>
          <a:solidFill>
            <a:schemeClr val="bg1"/>
          </a:solidFill>
          <a:ln>
            <a:noFill/>
            <a:prstDash val="solid"/>
          </a:ln>
        </p:spPr>
        <p:txBody>
          <a:bodyPr wrap="square" lIns="36000" tIns="36000" rIns="36000" bIns="36000" rtlCol="0" anchor="ctr" anchorCtr="0">
            <a:spAutoFit/>
          </a:bodyPr>
          <a:lstStyle/>
          <a:p>
            <a:r>
              <a:rPr lang="en-US" altLang="ja-JP" sz="1400" b="1" dirty="0">
                <a:latin typeface="UD デジタル 教科書体 NK-R" panose="02020400000000000000" pitchFamily="18" charset="-128"/>
                <a:ea typeface="UD デジタル 教科書体 NK-R" panose="02020400000000000000" pitchFamily="18" charset="-128"/>
              </a:rPr>
              <a:t>I-B</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E</a:t>
            </a:r>
          </a:p>
        </p:txBody>
      </p:sp>
      <p:sp>
        <p:nvSpPr>
          <p:cNvPr id="7" name="テキスト ボックス 6">
            <a:extLst>
              <a:ext uri="{FF2B5EF4-FFF2-40B4-BE49-F238E27FC236}">
                <a16:creationId xmlns:a16="http://schemas.microsoft.com/office/drawing/2014/main" id="{D92912B6-F00D-4D2E-8BAD-D2B31C39B50B}"/>
              </a:ext>
            </a:extLst>
          </p:cNvPr>
          <p:cNvSpPr txBox="1"/>
          <p:nvPr/>
        </p:nvSpPr>
        <p:spPr>
          <a:xfrm>
            <a:off x="1770528" y="2480976"/>
            <a:ext cx="432000" cy="252000"/>
          </a:xfrm>
          <a:prstGeom prst="rect">
            <a:avLst/>
          </a:prstGeom>
          <a:solidFill>
            <a:schemeClr val="bg1"/>
          </a:solidFill>
          <a:ln>
            <a:noFill/>
            <a:prstDash val="solid"/>
          </a:ln>
        </p:spPr>
        <p:txBody>
          <a:bodyPr wrap="square" lIns="36000" tIns="36000" rIns="36000" bIns="36000" rtlCol="0" anchor="ctr" anchorCtr="0">
            <a:spAutoFit/>
          </a:bodyPr>
          <a:lstStyle/>
          <a:p>
            <a:r>
              <a:rPr lang="en-US" altLang="ja-JP" sz="1400" b="1" dirty="0">
                <a:latin typeface="UD デジタル 教科書体 NK-R" panose="02020400000000000000" pitchFamily="18" charset="-128"/>
                <a:ea typeface="UD デジタル 教科書体 NK-R" panose="02020400000000000000" pitchFamily="18" charset="-128"/>
              </a:rPr>
              <a:t>I-C</a:t>
            </a:r>
          </a:p>
        </p:txBody>
      </p:sp>
      <p:sp>
        <p:nvSpPr>
          <p:cNvPr id="8" name="テキスト ボックス 7">
            <a:extLst>
              <a:ext uri="{FF2B5EF4-FFF2-40B4-BE49-F238E27FC236}">
                <a16:creationId xmlns:a16="http://schemas.microsoft.com/office/drawing/2014/main" id="{F8FC0D14-18C3-44E4-97DD-69690FF97355}"/>
              </a:ext>
            </a:extLst>
          </p:cNvPr>
          <p:cNvSpPr txBox="1"/>
          <p:nvPr/>
        </p:nvSpPr>
        <p:spPr>
          <a:xfrm>
            <a:off x="1809856" y="3240474"/>
            <a:ext cx="396000" cy="252000"/>
          </a:xfrm>
          <a:prstGeom prst="rect">
            <a:avLst/>
          </a:prstGeom>
          <a:solidFill>
            <a:schemeClr val="bg1"/>
          </a:solidFill>
          <a:ln>
            <a:noFill/>
            <a:prstDash val="solid"/>
          </a:ln>
        </p:spPr>
        <p:txBody>
          <a:bodyPr wrap="square" lIns="36000" tIns="36000" rIns="36000" bIns="36000" rtlCol="0" anchor="ctr" anchorCtr="0">
            <a:spAutoFit/>
          </a:bodyPr>
          <a:lstStyle/>
          <a:p>
            <a:r>
              <a:rPr lang="en-US" altLang="ja-JP" sz="1400" b="1" dirty="0">
                <a:latin typeface="UD デジタル 教科書体 NK-R" panose="02020400000000000000" pitchFamily="18" charset="-128"/>
                <a:ea typeface="UD デジタル 教科書体 NK-R" panose="02020400000000000000" pitchFamily="18" charset="-128"/>
              </a:rPr>
              <a:t>I-D</a:t>
            </a:r>
          </a:p>
        </p:txBody>
      </p:sp>
      <p:sp>
        <p:nvSpPr>
          <p:cNvPr id="10" name="テキスト ボックス 9">
            <a:extLst>
              <a:ext uri="{FF2B5EF4-FFF2-40B4-BE49-F238E27FC236}">
                <a16:creationId xmlns:a16="http://schemas.microsoft.com/office/drawing/2014/main" id="{41CC6C85-34FA-452B-B841-EFB9AE989F6C}"/>
              </a:ext>
            </a:extLst>
          </p:cNvPr>
          <p:cNvSpPr txBox="1"/>
          <p:nvPr/>
        </p:nvSpPr>
        <p:spPr>
          <a:xfrm>
            <a:off x="1749538" y="3827024"/>
            <a:ext cx="468000" cy="252000"/>
          </a:xfrm>
          <a:prstGeom prst="rect">
            <a:avLst/>
          </a:prstGeom>
          <a:solidFill>
            <a:schemeClr val="bg1"/>
          </a:solidFill>
          <a:ln>
            <a:noFill/>
            <a:prstDash val="solid"/>
          </a:ln>
        </p:spPr>
        <p:txBody>
          <a:bodyPr wrap="square" lIns="36000" tIns="36000" rIns="36000" bIns="36000" rtlCol="0" anchor="ctr" anchorCtr="0">
            <a:spAutoFit/>
          </a:bodyPr>
          <a:lstStyle/>
          <a:p>
            <a:r>
              <a:rPr lang="en-US" altLang="ja-JP" sz="1400" b="1" dirty="0">
                <a:latin typeface="UD デジタル 教科書体 NK-R" panose="02020400000000000000" pitchFamily="18" charset="-128"/>
                <a:ea typeface="UD デジタル 教科書体 NK-R" panose="02020400000000000000" pitchFamily="18" charset="-128"/>
              </a:rPr>
              <a:t>II-A</a:t>
            </a:r>
          </a:p>
        </p:txBody>
      </p:sp>
      <p:sp>
        <p:nvSpPr>
          <p:cNvPr id="12" name="テキスト ボックス 11">
            <a:extLst>
              <a:ext uri="{FF2B5EF4-FFF2-40B4-BE49-F238E27FC236}">
                <a16:creationId xmlns:a16="http://schemas.microsoft.com/office/drawing/2014/main" id="{BFE2C463-5B06-4EFB-882F-7B9D6D73B4E4}"/>
              </a:ext>
            </a:extLst>
          </p:cNvPr>
          <p:cNvSpPr txBox="1"/>
          <p:nvPr/>
        </p:nvSpPr>
        <p:spPr>
          <a:xfrm>
            <a:off x="1753047" y="4447925"/>
            <a:ext cx="468000" cy="252000"/>
          </a:xfrm>
          <a:prstGeom prst="rect">
            <a:avLst/>
          </a:prstGeom>
          <a:solidFill>
            <a:schemeClr val="bg1"/>
          </a:solidFill>
          <a:ln>
            <a:noFill/>
            <a:prstDash val="solid"/>
          </a:ln>
        </p:spPr>
        <p:txBody>
          <a:bodyPr wrap="square" lIns="36000" tIns="36000" rIns="36000" bIns="36000" rtlCol="0" anchor="ctr" anchorCtr="0">
            <a:spAutoFit/>
          </a:bodyPr>
          <a:lstStyle/>
          <a:p>
            <a:r>
              <a:rPr lang="en-US" altLang="ja-JP" sz="1400" b="1" dirty="0">
                <a:latin typeface="UD デジタル 教科書体 NK-R" panose="02020400000000000000" pitchFamily="18" charset="-128"/>
                <a:ea typeface="UD デジタル 教科書体 NK-R" panose="02020400000000000000" pitchFamily="18" charset="-128"/>
              </a:rPr>
              <a:t>II-B</a:t>
            </a:r>
          </a:p>
        </p:txBody>
      </p:sp>
      <p:sp>
        <p:nvSpPr>
          <p:cNvPr id="13" name="テキスト ボックス 12">
            <a:extLst>
              <a:ext uri="{FF2B5EF4-FFF2-40B4-BE49-F238E27FC236}">
                <a16:creationId xmlns:a16="http://schemas.microsoft.com/office/drawing/2014/main" id="{D53FB211-A52B-4B8F-96D3-342158F3AF79}"/>
              </a:ext>
            </a:extLst>
          </p:cNvPr>
          <p:cNvSpPr txBox="1"/>
          <p:nvPr/>
        </p:nvSpPr>
        <p:spPr>
          <a:xfrm>
            <a:off x="1749538" y="5075335"/>
            <a:ext cx="468000" cy="252000"/>
          </a:xfrm>
          <a:prstGeom prst="rect">
            <a:avLst/>
          </a:prstGeom>
          <a:solidFill>
            <a:schemeClr val="bg1"/>
          </a:solidFill>
          <a:ln>
            <a:noFill/>
            <a:prstDash val="solid"/>
          </a:ln>
        </p:spPr>
        <p:txBody>
          <a:bodyPr wrap="square" lIns="36000" tIns="36000" rIns="36000" bIns="36000" rtlCol="0" anchor="ctr" anchorCtr="0">
            <a:spAutoFit/>
          </a:bodyPr>
          <a:lstStyle/>
          <a:p>
            <a:r>
              <a:rPr lang="en-US" altLang="ja-JP" sz="1400" b="1" dirty="0">
                <a:latin typeface="UD デジタル 教科書体 NK-R" panose="02020400000000000000" pitchFamily="18" charset="-128"/>
                <a:ea typeface="UD デジタル 教科書体 NK-R" panose="02020400000000000000" pitchFamily="18" charset="-128"/>
              </a:rPr>
              <a:t>II-C</a:t>
            </a:r>
          </a:p>
        </p:txBody>
      </p:sp>
      <p:sp>
        <p:nvSpPr>
          <p:cNvPr id="14" name="テキスト ボックス 13">
            <a:extLst>
              <a:ext uri="{FF2B5EF4-FFF2-40B4-BE49-F238E27FC236}">
                <a16:creationId xmlns:a16="http://schemas.microsoft.com/office/drawing/2014/main" id="{B41303E3-694D-4EDD-8243-C4D4BE3D7CBF}"/>
              </a:ext>
            </a:extLst>
          </p:cNvPr>
          <p:cNvSpPr txBox="1"/>
          <p:nvPr/>
        </p:nvSpPr>
        <p:spPr>
          <a:xfrm>
            <a:off x="1753401" y="5645264"/>
            <a:ext cx="468000" cy="252000"/>
          </a:xfrm>
          <a:prstGeom prst="rect">
            <a:avLst/>
          </a:prstGeom>
          <a:solidFill>
            <a:schemeClr val="bg1"/>
          </a:solidFill>
          <a:ln>
            <a:noFill/>
            <a:prstDash val="solid"/>
          </a:ln>
        </p:spPr>
        <p:txBody>
          <a:bodyPr wrap="square" lIns="36000" tIns="36000" rIns="36000" bIns="36000" rtlCol="0" anchor="ctr" anchorCtr="0">
            <a:spAutoFit/>
          </a:bodyPr>
          <a:lstStyle/>
          <a:p>
            <a:r>
              <a:rPr lang="en-US" altLang="ja-JP" sz="1400" b="1" dirty="0">
                <a:latin typeface="UD デジタル 教科書体 NK-R" panose="02020400000000000000" pitchFamily="18" charset="-128"/>
                <a:ea typeface="UD デジタル 教科書体 NK-R" panose="02020400000000000000" pitchFamily="18" charset="-128"/>
              </a:rPr>
              <a:t>II-D</a:t>
            </a:r>
          </a:p>
        </p:txBody>
      </p:sp>
      <p:sp>
        <p:nvSpPr>
          <p:cNvPr id="15" name="テキスト ボックス 14">
            <a:extLst>
              <a:ext uri="{FF2B5EF4-FFF2-40B4-BE49-F238E27FC236}">
                <a16:creationId xmlns:a16="http://schemas.microsoft.com/office/drawing/2014/main" id="{1B9E2D18-061B-4606-B614-138AE253EDE0}"/>
              </a:ext>
            </a:extLst>
          </p:cNvPr>
          <p:cNvSpPr txBox="1"/>
          <p:nvPr/>
        </p:nvSpPr>
        <p:spPr>
          <a:xfrm>
            <a:off x="1742345" y="6484431"/>
            <a:ext cx="468000" cy="252000"/>
          </a:xfrm>
          <a:prstGeom prst="rect">
            <a:avLst/>
          </a:prstGeom>
          <a:solidFill>
            <a:schemeClr val="bg1"/>
          </a:solidFill>
          <a:ln>
            <a:noFill/>
            <a:prstDash val="solid"/>
          </a:ln>
        </p:spPr>
        <p:txBody>
          <a:bodyPr wrap="square" lIns="36000" tIns="36000" rIns="36000" bIns="36000" rtlCol="0" anchor="ctr" anchorCtr="0">
            <a:spAutoFit/>
          </a:bodyPr>
          <a:lstStyle/>
          <a:p>
            <a:r>
              <a:rPr lang="en-US" altLang="ja-JP" sz="1400" b="1" dirty="0">
                <a:latin typeface="UD デジタル 教科書体 NK-R" panose="02020400000000000000" pitchFamily="18" charset="-128"/>
                <a:ea typeface="UD デジタル 教科書体 NK-R" panose="02020400000000000000" pitchFamily="18" charset="-128"/>
              </a:rPr>
              <a:t>II-E</a:t>
            </a:r>
          </a:p>
        </p:txBody>
      </p:sp>
    </p:spTree>
    <p:extLst>
      <p:ext uri="{BB962C8B-B14F-4D97-AF65-F5344CB8AC3E}">
        <p14:creationId xmlns:p14="http://schemas.microsoft.com/office/powerpoint/2010/main" val="419826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1692855C-A7D5-400F-9E5F-15A643528640}"/>
              </a:ext>
            </a:extLst>
          </p:cNvPr>
          <p:cNvSpPr>
            <a:spLocks noGrp="1"/>
          </p:cNvSpPr>
          <p:nvPr>
            <p:ph type="subTitle" idx="1"/>
          </p:nvPr>
        </p:nvSpPr>
        <p:spPr>
          <a:xfrm>
            <a:off x="0" y="646600"/>
            <a:ext cx="12192000" cy="991700"/>
          </a:xfrm>
        </p:spPr>
        <p:txBody>
          <a:bodyPr>
            <a:normAutofit/>
          </a:bodyPr>
          <a:lstStyle/>
          <a:p>
            <a:pPr algn="l"/>
            <a:r>
              <a:rPr lang="ja-JP" altLang="en-US" sz="1800" b="1" dirty="0">
                <a:latin typeface="UD デジタル 教科書体 NK-R" panose="02020400000000000000" pitchFamily="18" charset="-128"/>
                <a:ea typeface="UD デジタル 教科書体 NK-R" panose="02020400000000000000" pitchFamily="18" charset="-128"/>
              </a:rPr>
              <a:t>◆</a:t>
            </a:r>
            <a:r>
              <a:rPr kumimoji="1" lang="ja-JP" altLang="en-US" sz="1800" b="1" dirty="0">
                <a:latin typeface="UD デジタル 教科書体 NK-R" panose="02020400000000000000" pitchFamily="18" charset="-128"/>
                <a:ea typeface="UD デジタル 教科書体 NK-R" panose="02020400000000000000" pitchFamily="18" charset="-128"/>
              </a:rPr>
              <a:t>設置の趣旨・目的</a:t>
            </a:r>
            <a:endParaRPr kumimoji="1" lang="en-US" altLang="ja-JP" sz="1800" b="1" dirty="0">
              <a:latin typeface="UD デジタル 教科書体 NK-R" panose="02020400000000000000" pitchFamily="18" charset="-128"/>
              <a:ea typeface="UD デジタル 教科書体 NK-R" panose="02020400000000000000" pitchFamily="18" charset="-128"/>
            </a:endParaRPr>
          </a:p>
          <a:p>
            <a:pPr algn="l">
              <a:spcBef>
                <a:spcPts val="0"/>
              </a:spcBef>
            </a:pPr>
            <a:r>
              <a:rPr lang="ja-JP" altLang="en-US" sz="1600" dirty="0">
                <a:latin typeface="UD デジタル 教科書体 NK-R" panose="02020400000000000000" pitchFamily="18" charset="-128"/>
                <a:ea typeface="UD デジタル 教科書体 NK-R" panose="02020400000000000000" pitchFamily="18" charset="-128"/>
              </a:rPr>
              <a:t>　国際金融都市</a:t>
            </a:r>
            <a:r>
              <a:rPr lang="en-US" altLang="ja-JP" sz="1600" dirty="0">
                <a:latin typeface="UD デジタル 教科書体 NK-R" panose="02020400000000000000" pitchFamily="18" charset="-128"/>
                <a:ea typeface="UD デジタル 教科書体 NK-R" panose="02020400000000000000" pitchFamily="18" charset="-128"/>
              </a:rPr>
              <a:t>OSAKA</a:t>
            </a:r>
            <a:r>
              <a:rPr lang="ja-JP" altLang="en-US" sz="1600" dirty="0">
                <a:latin typeface="UD デジタル 教科書体 NK-R" panose="02020400000000000000" pitchFamily="18" charset="-128"/>
                <a:ea typeface="UD デジタル 教科書体 NK-R" panose="02020400000000000000" pitchFamily="18" charset="-128"/>
              </a:rPr>
              <a:t>の実現に向けて、士業の専門性を活かし、大阪府市の活動の補完的機能を果たす</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4" name="字幕 2">
            <a:extLst>
              <a:ext uri="{FF2B5EF4-FFF2-40B4-BE49-F238E27FC236}">
                <a16:creationId xmlns:a16="http://schemas.microsoft.com/office/drawing/2014/main" id="{0BC4D9A5-2A2B-41F4-B804-759B53DD4F44}"/>
              </a:ext>
            </a:extLst>
          </p:cNvPr>
          <p:cNvSpPr txBox="1">
            <a:spLocks/>
          </p:cNvSpPr>
          <p:nvPr/>
        </p:nvSpPr>
        <p:spPr>
          <a:xfrm>
            <a:off x="0" y="1457846"/>
            <a:ext cx="12192000" cy="1363176"/>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kumimoji="1"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kumimoji="1"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kumimoji="1"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baseline="0">
                <a:solidFill>
                  <a:schemeClr val="tx1"/>
                </a:solidFill>
                <a:latin typeface="+mn-lt"/>
                <a:ea typeface="+mn-ea"/>
                <a:cs typeface="+mn-cs"/>
              </a:defRPr>
            </a:lvl9pPr>
          </a:lstStyle>
          <a:p>
            <a:pPr algn="l"/>
            <a:r>
              <a:rPr lang="ja-JP" altLang="en-US" sz="1800" b="1" dirty="0">
                <a:solidFill>
                  <a:schemeClr val="tx1"/>
                </a:solidFill>
                <a:latin typeface="UD デジタル 教科書体 NK-R" panose="02020400000000000000" pitchFamily="18" charset="-128"/>
                <a:ea typeface="UD デジタル 教科書体 NK-R" panose="02020400000000000000" pitchFamily="18" charset="-128"/>
              </a:rPr>
              <a:t>◆具体的機能</a:t>
            </a:r>
            <a:endParaRPr lang="en-US" altLang="ja-JP" sz="1600" b="1" dirty="0">
              <a:solidFill>
                <a:schemeClr val="tx1"/>
              </a:solidFill>
              <a:highlight>
                <a:srgbClr val="FFFF00"/>
              </a:highlight>
              <a:latin typeface="UD デジタル 教科書体 NK-R" panose="02020400000000000000" pitchFamily="18" charset="-128"/>
              <a:ea typeface="UD デジタル 教科書体 NK-R" panose="02020400000000000000" pitchFamily="18" charset="-128"/>
            </a:endParaRPr>
          </a:p>
          <a:p>
            <a:pPr algn="l">
              <a:spcBef>
                <a:spcPts val="0"/>
              </a:spcBef>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・個別企業への支援（金融系外国企業等へのリーガル面での支援）</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algn="l">
              <a:spcBef>
                <a:spcPts val="0"/>
              </a:spcBef>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・「金融・資産運用特区」への支援（追加提案への協力、拠点開設サポートオフィスへの人材派遣への協力）　など</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字幕 2">
            <a:extLst>
              <a:ext uri="{FF2B5EF4-FFF2-40B4-BE49-F238E27FC236}">
                <a16:creationId xmlns:a16="http://schemas.microsoft.com/office/drawing/2014/main" id="{D39385F0-2555-425A-86C8-148F0EE2342F}"/>
              </a:ext>
            </a:extLst>
          </p:cNvPr>
          <p:cNvSpPr txBox="1">
            <a:spLocks/>
          </p:cNvSpPr>
          <p:nvPr/>
        </p:nvSpPr>
        <p:spPr>
          <a:xfrm>
            <a:off x="0" y="2815943"/>
            <a:ext cx="12192000" cy="2059600"/>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kumimoji="1"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kumimoji="1"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kumimoji="1"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baseline="0">
                <a:solidFill>
                  <a:schemeClr val="tx1"/>
                </a:solidFill>
                <a:latin typeface="+mn-lt"/>
                <a:ea typeface="+mn-ea"/>
                <a:cs typeface="+mn-cs"/>
              </a:defRPr>
            </a:lvl9pPr>
          </a:lstStyle>
          <a:p>
            <a:pPr algn="l"/>
            <a:r>
              <a:rPr lang="ja-JP" altLang="en-US" sz="1800" b="1" dirty="0">
                <a:solidFill>
                  <a:schemeClr val="tx1"/>
                </a:solidFill>
                <a:latin typeface="UD デジタル 教科書体 NK-R" panose="02020400000000000000" pitchFamily="18" charset="-128"/>
                <a:ea typeface="UD デジタル 教科書体 NK-R" panose="02020400000000000000" pitchFamily="18" charset="-128"/>
              </a:rPr>
              <a:t>◆組織形態・体制</a:t>
            </a:r>
            <a:endParaRPr lang="en-US" altLang="ja-JP" sz="1800" b="1" dirty="0">
              <a:solidFill>
                <a:schemeClr val="tx1"/>
              </a:solidFill>
              <a:latin typeface="UD デジタル 教科書体 NK-R" panose="02020400000000000000" pitchFamily="18" charset="-128"/>
              <a:ea typeface="UD デジタル 教科書体 NK-R" panose="02020400000000000000" pitchFamily="18" charset="-128"/>
            </a:endParaRPr>
          </a:p>
          <a:p>
            <a:pPr algn="l">
              <a:spcBef>
                <a:spcPts val="0"/>
              </a:spcBef>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・権利能力なき社団（任意団体）として設置</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algn="l">
              <a:spcBef>
                <a:spcPts val="0"/>
              </a:spcBef>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・大阪の取組に賛同いただける弁護士をメンバーにする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algn="l">
              <a:spcBef>
                <a:spcPts val="0"/>
              </a:spcBef>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・各メンバーの得意分野に応じて、案件を割り振る</a:t>
            </a:r>
            <a:endParaRPr lang="ja-JP" altLang="en-US" sz="1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 name="字幕 2">
            <a:extLst>
              <a:ext uri="{FF2B5EF4-FFF2-40B4-BE49-F238E27FC236}">
                <a16:creationId xmlns:a16="http://schemas.microsoft.com/office/drawing/2014/main" id="{CFD0C9FE-BEAB-44BB-B593-58186AED58F0}"/>
              </a:ext>
            </a:extLst>
          </p:cNvPr>
          <p:cNvSpPr txBox="1">
            <a:spLocks/>
          </p:cNvSpPr>
          <p:nvPr/>
        </p:nvSpPr>
        <p:spPr>
          <a:xfrm>
            <a:off x="0" y="4286603"/>
            <a:ext cx="12192000" cy="1609725"/>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kumimoji="1"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kumimoji="1"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kumimoji="1"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baseline="0">
                <a:solidFill>
                  <a:schemeClr val="tx1"/>
                </a:solidFill>
                <a:latin typeface="+mn-lt"/>
                <a:ea typeface="+mn-ea"/>
                <a:cs typeface="+mn-cs"/>
              </a:defRPr>
            </a:lvl9pPr>
          </a:lstStyle>
          <a:p>
            <a:pPr algn="l"/>
            <a:r>
              <a:rPr lang="ja-JP" altLang="en-US" sz="1800" b="1" dirty="0">
                <a:solidFill>
                  <a:schemeClr val="tx1"/>
                </a:solidFill>
                <a:latin typeface="UD デジタル 教科書体 NK-R" panose="02020400000000000000" pitchFamily="18" charset="-128"/>
                <a:ea typeface="UD デジタル 教科書体 NK-R" panose="02020400000000000000" pitchFamily="18" charset="-128"/>
              </a:rPr>
              <a:t>◆その他</a:t>
            </a:r>
            <a:endParaRPr lang="en-US" altLang="ja-JP" sz="1800" b="1" dirty="0">
              <a:solidFill>
                <a:schemeClr val="tx1"/>
              </a:solidFill>
              <a:latin typeface="UD デジタル 教科書体 NK-R" panose="02020400000000000000" pitchFamily="18" charset="-128"/>
              <a:ea typeface="UD デジタル 教科書体 NK-R" panose="02020400000000000000" pitchFamily="18" charset="-128"/>
            </a:endParaRPr>
          </a:p>
          <a:p>
            <a:pPr algn="l">
              <a:spcBef>
                <a:spcPts val="0"/>
              </a:spcBef>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・発足時は弁護士のみで構成</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algn="l">
              <a:spcBef>
                <a:spcPts val="0"/>
              </a:spcBef>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・謝礼は原則なし。個別企業への支援については、本格的な支援案件になった段階で</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algn="l">
              <a:spcBef>
                <a:spcPts val="0"/>
              </a:spcBef>
            </a:pP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通常の弁護士活動として相談料を徴収いただく。</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algn="l">
              <a:spcBef>
                <a:spcPts val="0"/>
              </a:spcBef>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⇒一般論的な「説明」部分は無償、個別論の「支援」に入ると案件として有償化、のイメージ</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8" name="字幕 2">
            <a:extLst>
              <a:ext uri="{FF2B5EF4-FFF2-40B4-BE49-F238E27FC236}">
                <a16:creationId xmlns:a16="http://schemas.microsoft.com/office/drawing/2014/main" id="{6740F912-7D40-4EF4-B422-D14DC9A6D935}"/>
              </a:ext>
            </a:extLst>
          </p:cNvPr>
          <p:cNvSpPr txBox="1">
            <a:spLocks/>
          </p:cNvSpPr>
          <p:nvPr/>
        </p:nvSpPr>
        <p:spPr>
          <a:xfrm>
            <a:off x="8634478" y="2498047"/>
            <a:ext cx="2438790" cy="335361"/>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kumimoji="1"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kumimoji="1"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kumimoji="1"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baseline="0">
                <a:solidFill>
                  <a:schemeClr val="tx1"/>
                </a:solidFill>
                <a:latin typeface="+mn-lt"/>
                <a:ea typeface="+mn-ea"/>
                <a:cs typeface="+mn-cs"/>
              </a:defRPr>
            </a:lvl9pPr>
          </a:lstStyle>
          <a:p>
            <a:pPr algn="l"/>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＜個別企業への支援イメージ＞</a:t>
            </a:r>
          </a:p>
        </p:txBody>
      </p:sp>
      <p:sp>
        <p:nvSpPr>
          <p:cNvPr id="11" name="テキスト ボックス 10">
            <a:extLst>
              <a:ext uri="{FF2B5EF4-FFF2-40B4-BE49-F238E27FC236}">
                <a16:creationId xmlns:a16="http://schemas.microsoft.com/office/drawing/2014/main" id="{19D6F76D-91EE-4250-8036-EBF3F9DFFAF3}"/>
              </a:ext>
            </a:extLst>
          </p:cNvPr>
          <p:cNvSpPr txBox="1"/>
          <p:nvPr/>
        </p:nvSpPr>
        <p:spPr>
          <a:xfrm>
            <a:off x="0" y="1"/>
            <a:ext cx="12192000" cy="461665"/>
          </a:xfrm>
          <a:prstGeom prst="rect">
            <a:avLst/>
          </a:prstGeom>
          <a:solidFill>
            <a:schemeClr val="accent1">
              <a:lumMod val="50000"/>
            </a:schemeClr>
          </a:solidFill>
        </p:spPr>
        <p:txBody>
          <a:bodyPr wrap="square" rtlCol="0">
            <a:spAutoFit/>
          </a:bodyPr>
          <a:lstStyle/>
          <a:p>
            <a:pPr algn="ctr">
              <a:spcBef>
                <a:spcPts val="600"/>
              </a:spcBef>
              <a:spcAft>
                <a:spcPts val="600"/>
              </a:spcAft>
            </a:pPr>
            <a:r>
              <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rPr>
              <a:t>2. </a:t>
            </a:r>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士業コンソーシアム</a:t>
            </a:r>
          </a:p>
        </p:txBody>
      </p:sp>
      <p:sp>
        <p:nvSpPr>
          <p:cNvPr id="9" name="スライド番号プレースホルダー 1">
            <a:extLst>
              <a:ext uri="{FF2B5EF4-FFF2-40B4-BE49-F238E27FC236}">
                <a16:creationId xmlns:a16="http://schemas.microsoft.com/office/drawing/2014/main" id="{7B2C73D2-753B-4BA9-8A87-EDA4183C6B9F}"/>
              </a:ext>
            </a:extLst>
          </p:cNvPr>
          <p:cNvSpPr txBox="1">
            <a:spLocks/>
          </p:cNvSpPr>
          <p:nvPr/>
        </p:nvSpPr>
        <p:spPr>
          <a:xfrm>
            <a:off x="9434849" y="648878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6</a:t>
            </a:fld>
            <a:endParaRPr lang="ja-JP" altLang="en-US" dirty="0">
              <a:solidFill>
                <a:prstClr val="black">
                  <a:tint val="75000"/>
                </a:prstClr>
              </a:solidFill>
              <a:latin typeface="游ゴシック" panose="020F0502020204030204"/>
              <a:ea typeface="游ゴシック" panose="020B0400000000000000" pitchFamily="50" charset="-128"/>
            </a:endParaRPr>
          </a:p>
        </p:txBody>
      </p:sp>
      <p:grpSp>
        <p:nvGrpSpPr>
          <p:cNvPr id="7" name="グループ化 6">
            <a:extLst>
              <a:ext uri="{FF2B5EF4-FFF2-40B4-BE49-F238E27FC236}">
                <a16:creationId xmlns:a16="http://schemas.microsoft.com/office/drawing/2014/main" id="{85599767-7951-402B-B1D9-BEE902BD9C3A}"/>
              </a:ext>
            </a:extLst>
          </p:cNvPr>
          <p:cNvGrpSpPr/>
          <p:nvPr/>
        </p:nvGrpSpPr>
        <p:grpSpPr>
          <a:xfrm>
            <a:off x="8242942" y="2833408"/>
            <a:ext cx="3695629" cy="2986641"/>
            <a:chOff x="4990985" y="2210525"/>
            <a:chExt cx="3153165" cy="2686575"/>
          </a:xfrm>
        </p:grpSpPr>
        <p:pic>
          <p:nvPicPr>
            <p:cNvPr id="10" name="図 9">
              <a:extLst>
                <a:ext uri="{FF2B5EF4-FFF2-40B4-BE49-F238E27FC236}">
                  <a16:creationId xmlns:a16="http://schemas.microsoft.com/office/drawing/2014/main" id="{B1C72895-0B88-426F-BC3F-C44A58C1D7ED}"/>
                </a:ext>
              </a:extLst>
            </p:cNvPr>
            <p:cNvPicPr>
              <a:picLocks noChangeAspect="1"/>
            </p:cNvPicPr>
            <p:nvPr/>
          </p:nvPicPr>
          <p:blipFill>
            <a:blip r:embed="rId2"/>
            <a:stretch>
              <a:fillRect/>
            </a:stretch>
          </p:blipFill>
          <p:spPr>
            <a:xfrm>
              <a:off x="4990985" y="2210525"/>
              <a:ext cx="3153165" cy="2686575"/>
            </a:xfrm>
            <a:prstGeom prst="rect">
              <a:avLst/>
            </a:prstGeom>
          </p:spPr>
        </p:pic>
        <p:sp>
          <p:nvSpPr>
            <p:cNvPr id="2" name="正方形/長方形 1">
              <a:extLst>
                <a:ext uri="{FF2B5EF4-FFF2-40B4-BE49-F238E27FC236}">
                  <a16:creationId xmlns:a16="http://schemas.microsoft.com/office/drawing/2014/main" id="{74428F1B-D4A2-425E-AA7B-6AC59D32A557}"/>
                </a:ext>
              </a:extLst>
            </p:cNvPr>
            <p:cNvSpPr/>
            <p:nvPr/>
          </p:nvSpPr>
          <p:spPr>
            <a:xfrm>
              <a:off x="5134868" y="3327668"/>
              <a:ext cx="2140858" cy="232228"/>
            </a:xfrm>
            <a:prstGeom prst="rect">
              <a:avLst/>
            </a:prstGeom>
            <a:solidFill>
              <a:srgbClr val="D7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7A7425"/>
                  </a:solidFill>
                  <a:latin typeface="HGSｺﾞｼｯｸE" panose="020B0900000000000000" pitchFamily="50" charset="-128"/>
                  <a:ea typeface="HGSｺﾞｼｯｸE" panose="020B0900000000000000" pitchFamily="50" charset="-128"/>
                </a:rPr>
                <a:t>府市（ワンストップ）</a:t>
              </a:r>
            </a:p>
          </p:txBody>
        </p:sp>
      </p:grpSp>
    </p:spTree>
    <p:extLst>
      <p:ext uri="{BB962C8B-B14F-4D97-AF65-F5344CB8AC3E}">
        <p14:creationId xmlns:p14="http://schemas.microsoft.com/office/powerpoint/2010/main" val="1865407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8438F69F-2924-41CC-A2DB-80C7F5C4E20B}"/>
              </a:ext>
            </a:extLst>
          </p:cNvPr>
          <p:cNvSpPr/>
          <p:nvPr/>
        </p:nvSpPr>
        <p:spPr>
          <a:xfrm>
            <a:off x="9159919" y="2841815"/>
            <a:ext cx="2988000" cy="3258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6468394-ED42-42DF-9E41-8C1DDDCA3364}"/>
              </a:ext>
            </a:extLst>
          </p:cNvPr>
          <p:cNvSpPr txBox="1"/>
          <p:nvPr/>
        </p:nvSpPr>
        <p:spPr>
          <a:xfrm>
            <a:off x="-78784" y="4091111"/>
            <a:ext cx="1045028" cy="366213"/>
          </a:xfrm>
          <a:prstGeom prst="rect">
            <a:avLst/>
          </a:prstGeom>
          <a:noFill/>
        </p:spPr>
        <p:txBody>
          <a:bodyPr wrap="square" rIns="0">
            <a:spAutoFit/>
          </a:bodyPr>
          <a:lstStyle/>
          <a:p>
            <a:r>
              <a:rPr lang="ja-JP" altLang="en-US" b="1" dirty="0">
                <a:latin typeface="UD デジタル 教科書体 NK-R" panose="02020400000000000000" pitchFamily="18" charset="-128"/>
                <a:ea typeface="UD デジタル 教科書体 NK-R" panose="02020400000000000000" pitchFamily="18" charset="-128"/>
              </a:rPr>
              <a:t>◆体制</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36" name="テキスト ボックス 35">
            <a:extLst>
              <a:ext uri="{FF2B5EF4-FFF2-40B4-BE49-F238E27FC236}">
                <a16:creationId xmlns:a16="http://schemas.microsoft.com/office/drawing/2014/main" id="{A767C215-07F1-4B42-B4DC-6609AADEAEAB}"/>
              </a:ext>
            </a:extLst>
          </p:cNvPr>
          <p:cNvSpPr txBox="1"/>
          <p:nvPr/>
        </p:nvSpPr>
        <p:spPr>
          <a:xfrm>
            <a:off x="10096459" y="5739132"/>
            <a:ext cx="2095540" cy="230832"/>
          </a:xfrm>
          <a:prstGeom prst="rect">
            <a:avLst/>
          </a:prstGeom>
          <a:noFill/>
          <a:ln w="19050">
            <a:noFill/>
            <a:prstDash val="sysDot"/>
          </a:ln>
        </p:spPr>
        <p:txBody>
          <a:bodyPr wrap="square">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事務局から</a:t>
            </a:r>
            <a:r>
              <a:rPr lang="en-US" altLang="ja-JP" sz="900" dirty="0">
                <a:latin typeface="Meiryo UI" panose="020B0604030504040204" pitchFamily="50" charset="-128"/>
                <a:ea typeface="Meiryo UI" panose="020B0604030504040204" pitchFamily="50" charset="-128"/>
              </a:rPr>
              <a:t>J-FLEC</a:t>
            </a:r>
            <a:r>
              <a:rPr lang="ja-JP" altLang="en-US" sz="900" dirty="0">
                <a:latin typeface="Meiryo UI" panose="020B0604030504040204" pitchFamily="50" charset="-128"/>
                <a:ea typeface="Meiryo UI" panose="020B0604030504040204" pitchFamily="50" charset="-128"/>
              </a:rPr>
              <a:t>の講師派遣も周知</a:t>
            </a:r>
            <a:endParaRPr lang="ja-JP" altLang="en-US" sz="900" b="1"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A86C51E1-D9FF-4B3F-8FEB-54267F1EF52C}"/>
              </a:ext>
            </a:extLst>
          </p:cNvPr>
          <p:cNvSpPr txBox="1"/>
          <p:nvPr/>
        </p:nvSpPr>
        <p:spPr>
          <a:xfrm>
            <a:off x="0" y="1"/>
            <a:ext cx="12192000" cy="461665"/>
          </a:xfrm>
          <a:prstGeom prst="rect">
            <a:avLst/>
          </a:prstGeom>
          <a:solidFill>
            <a:schemeClr val="accent1">
              <a:lumMod val="50000"/>
            </a:schemeClr>
          </a:solidFill>
        </p:spPr>
        <p:txBody>
          <a:bodyPr wrap="square" rtlCol="0">
            <a:spAutoFit/>
          </a:bodyPr>
          <a:lstStyle/>
          <a:p>
            <a:pPr algn="ctr">
              <a:spcBef>
                <a:spcPts val="600"/>
              </a:spcBef>
              <a:spcAft>
                <a:spcPts val="600"/>
              </a:spcAft>
            </a:pPr>
            <a:r>
              <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rPr>
              <a:t>3. </a:t>
            </a:r>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大阪金融経済教育推進ネットワーク</a:t>
            </a:r>
          </a:p>
        </p:txBody>
      </p:sp>
      <p:sp>
        <p:nvSpPr>
          <p:cNvPr id="43" name="スライド番号プレースホルダー 1">
            <a:extLst>
              <a:ext uri="{FF2B5EF4-FFF2-40B4-BE49-F238E27FC236}">
                <a16:creationId xmlns:a16="http://schemas.microsoft.com/office/drawing/2014/main" id="{A33AEAC9-4309-40B6-90AF-E542E8591E29}"/>
              </a:ext>
            </a:extLst>
          </p:cNvPr>
          <p:cNvSpPr txBox="1">
            <a:spLocks/>
          </p:cNvSpPr>
          <p:nvPr/>
        </p:nvSpPr>
        <p:spPr>
          <a:xfrm>
            <a:off x="9434849" y="648878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7</a:t>
            </a:fld>
            <a:endParaRPr lang="ja-JP" altLang="en-US" dirty="0">
              <a:solidFill>
                <a:prstClr val="black">
                  <a:tint val="75000"/>
                </a:prstClr>
              </a:solidFill>
              <a:latin typeface="游ゴシック" panose="020F0502020204030204"/>
              <a:ea typeface="游ゴシック" panose="020B0400000000000000" pitchFamily="50" charset="-128"/>
            </a:endParaRPr>
          </a:p>
        </p:txBody>
      </p:sp>
      <p:sp>
        <p:nvSpPr>
          <p:cNvPr id="46" name="テキスト ボックス 45">
            <a:extLst>
              <a:ext uri="{FF2B5EF4-FFF2-40B4-BE49-F238E27FC236}">
                <a16:creationId xmlns:a16="http://schemas.microsoft.com/office/drawing/2014/main" id="{E30EDA4E-66AB-473B-B7C8-9EBC11296B18}"/>
              </a:ext>
            </a:extLst>
          </p:cNvPr>
          <p:cNvSpPr txBox="1"/>
          <p:nvPr/>
        </p:nvSpPr>
        <p:spPr>
          <a:xfrm>
            <a:off x="8302" y="479556"/>
            <a:ext cx="12302812" cy="1354217"/>
          </a:xfrm>
          <a:prstGeom prst="rect">
            <a:avLst/>
          </a:prstGeom>
          <a:noFill/>
        </p:spPr>
        <p:txBody>
          <a:bodyPr wrap="square">
            <a:spAutoFit/>
          </a:bodyPr>
          <a:lstStyle/>
          <a:p>
            <a:r>
              <a:rPr lang="ja-JP" altLang="en-US" b="1" dirty="0">
                <a:latin typeface="UD デジタル 教科書体 NK-R" panose="02020400000000000000" pitchFamily="18" charset="-128"/>
                <a:ea typeface="UD デジタル 教科書体 NK-R" panose="02020400000000000000" pitchFamily="18" charset="-128"/>
              </a:rPr>
              <a:t>◆現状・目的</a:t>
            </a:r>
            <a:endParaRPr lang="en-US" altLang="ja-JP" b="1" u="sng"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〇国民の金融リテラシーの向上を目的として、昨年</a:t>
            </a:r>
            <a:r>
              <a:rPr lang="en-US" altLang="ja-JP" sz="1600" dirty="0">
                <a:latin typeface="UD デジタル 教科書体 NK-R" panose="02020400000000000000" pitchFamily="18" charset="-128"/>
                <a:ea typeface="UD デジタル 教科書体 NK-R" panose="02020400000000000000" pitchFamily="18" charset="-128"/>
              </a:rPr>
              <a:t>4</a:t>
            </a:r>
            <a:r>
              <a:rPr lang="ja-JP" altLang="en-US" sz="1600" dirty="0">
                <a:latin typeface="UD デジタル 教科書体 NK-R" panose="02020400000000000000" pitchFamily="18" charset="-128"/>
                <a:ea typeface="UD デジタル 教科書体 NK-R" panose="02020400000000000000" pitchFamily="18" charset="-128"/>
              </a:rPr>
              <a:t>月に国等により設立された金融経済教育推進機構（</a:t>
            </a:r>
            <a:r>
              <a:rPr lang="en-US" altLang="ja-JP" sz="1600" dirty="0">
                <a:latin typeface="UD デジタル 教科書体 NK-R" panose="02020400000000000000" pitchFamily="18" charset="-128"/>
                <a:ea typeface="UD デジタル 教科書体 NK-R" panose="02020400000000000000" pitchFamily="18" charset="-128"/>
              </a:rPr>
              <a:t>J-FLEC</a:t>
            </a:r>
            <a:r>
              <a:rPr lang="ja-JP" altLang="en-US" sz="1600" dirty="0">
                <a:latin typeface="UD デジタル 教科書体 NK-R" panose="02020400000000000000" pitchFamily="18" charset="-128"/>
                <a:ea typeface="UD デジタル 教科書体 NK-R" panose="02020400000000000000" pitchFamily="18" charset="-128"/>
              </a:rPr>
              <a:t>）は、年間</a:t>
            </a:r>
            <a:r>
              <a:rPr lang="en-US" altLang="ja-JP" sz="1600" dirty="0">
                <a:latin typeface="UD デジタル 教科書体 NK-R" panose="02020400000000000000" pitchFamily="18" charset="-128"/>
                <a:ea typeface="UD デジタル 教科書体 NK-R" panose="02020400000000000000" pitchFamily="18" charset="-128"/>
              </a:rPr>
              <a:t>75</a:t>
            </a:r>
            <a:r>
              <a:rPr lang="ja-JP" altLang="en-US" sz="1600" dirty="0">
                <a:latin typeface="UD デジタル 教科書体 NK-R" panose="02020400000000000000" pitchFamily="18" charset="-128"/>
                <a:ea typeface="UD デジタル 教科書体 NK-R" panose="02020400000000000000" pitchFamily="18" charset="-128"/>
              </a:rPr>
              <a:t>万人に対する</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金融経済教育の提供を目標として掲げ、企業や学校等に講師を派遣する無料出張授業を中立・公正な立場で行っている。その中で、金融</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経済教育を広く波及させるためには民間との連携も必要となるが、現状、各金融機関等は個別に学校等にアプローチし、授業を行っている。</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〇こうした現状を踏まえ、</a:t>
            </a:r>
            <a:r>
              <a:rPr lang="en-US" altLang="ja-JP" sz="1600" dirty="0">
                <a:latin typeface="UD デジタル 教科書体 NK-R" panose="02020400000000000000" pitchFamily="18" charset="-128"/>
                <a:ea typeface="UD デジタル 教科書体 NK-R" panose="02020400000000000000" pitchFamily="18" charset="-128"/>
              </a:rPr>
              <a:t>J-FLEC</a:t>
            </a:r>
            <a:r>
              <a:rPr lang="ja-JP" altLang="en-US" sz="1600" dirty="0">
                <a:latin typeface="UD デジタル 教科書体 NK-R" panose="02020400000000000000" pitchFamily="18" charset="-128"/>
                <a:ea typeface="UD デジタル 教科書体 NK-R" panose="02020400000000000000" pitchFamily="18" charset="-128"/>
              </a:rPr>
              <a:t>の出張授業を補完する形で、学校等と金融機関をつなぐネットワークを構築する。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47" name="テキスト ボックス 46">
            <a:extLst>
              <a:ext uri="{FF2B5EF4-FFF2-40B4-BE49-F238E27FC236}">
                <a16:creationId xmlns:a16="http://schemas.microsoft.com/office/drawing/2014/main" id="{DB12DAFF-E281-4C48-86A9-C274FD8DE507}"/>
              </a:ext>
            </a:extLst>
          </p:cNvPr>
          <p:cNvSpPr txBox="1"/>
          <p:nvPr/>
        </p:nvSpPr>
        <p:spPr>
          <a:xfrm>
            <a:off x="8302" y="1999818"/>
            <a:ext cx="9434849" cy="2092881"/>
          </a:xfrm>
          <a:prstGeom prst="rect">
            <a:avLst/>
          </a:prstGeom>
          <a:noFill/>
        </p:spPr>
        <p:txBody>
          <a:bodyPr wrap="square">
            <a:spAutoFit/>
          </a:bodyPr>
          <a:lstStyle/>
          <a:p>
            <a:r>
              <a:rPr lang="ja-JP" altLang="en-US" b="1" dirty="0">
                <a:latin typeface="UD デジタル 教科書体 NK-R" panose="02020400000000000000" pitchFamily="18" charset="-128"/>
                <a:ea typeface="UD デジタル 教科書体 NK-R" panose="02020400000000000000" pitchFamily="18" charset="-128"/>
              </a:rPr>
              <a:t>◆具体的機能　</a:t>
            </a:r>
            <a:endParaRPr lang="en-US" altLang="ja-JP" b="1" u="sng"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〇金融経済教育を受けたい学校等への出張授業等の実施 ＜金融機関とのマッチング・コーディネート＞</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・各学校等のニーズに応じた金融経済教育メニューの提供</a:t>
            </a: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　　　 ・各学校等のニーズに応じて、府市国際金融担当から、推進委員会委員等（事業連携協定先含む）</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又は、</a:t>
            </a:r>
            <a:r>
              <a:rPr lang="en-US" altLang="ja-JP" sz="1600" dirty="0">
                <a:latin typeface="UD デジタル 教科書体 NK-R" panose="02020400000000000000" pitchFamily="18" charset="-128"/>
                <a:ea typeface="UD デジタル 教科書体 NK-R" panose="02020400000000000000" pitchFamily="18" charset="-128"/>
              </a:rPr>
              <a:t>J</a:t>
            </a:r>
            <a:r>
              <a:rPr lang="ja-JP" altLang="en-US" sz="1600" dirty="0">
                <a:latin typeface="UD デジタル 教科書体 NK-R" panose="02020400000000000000" pitchFamily="18" charset="-128"/>
                <a:ea typeface="UD デジタル 教科書体 NK-R" panose="02020400000000000000" pitchFamily="18" charset="-128"/>
              </a:rPr>
              <a:t>ー</a:t>
            </a:r>
            <a:r>
              <a:rPr lang="en-US" altLang="ja-JP" sz="1600" dirty="0">
                <a:latin typeface="UD デジタル 教科書体 NK-R" panose="02020400000000000000" pitchFamily="18" charset="-128"/>
                <a:ea typeface="UD デジタル 教科書体 NK-R" panose="02020400000000000000" pitchFamily="18" charset="-128"/>
              </a:rPr>
              <a:t>FLEC</a:t>
            </a:r>
            <a:r>
              <a:rPr lang="ja-JP" altLang="en-US" sz="1600" dirty="0">
                <a:latin typeface="UD デジタル 教科書体 NK-R" panose="02020400000000000000" pitchFamily="18" charset="-128"/>
                <a:ea typeface="UD デジタル 教科書体 NK-R" panose="02020400000000000000" pitchFamily="18" charset="-128"/>
              </a:rPr>
              <a:t>による講師派遣</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・各学校等からのアンケートをもとに効果検証</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・金融経済教育メニューに対する教育関係者によるアドバイス</a:t>
            </a:r>
            <a:endParaRPr lang="en-US" altLang="ja-JP" sz="1600" dirty="0">
              <a:latin typeface="UD デジタル 教科書体 NK-R" panose="02020400000000000000" pitchFamily="18" charset="-128"/>
              <a:ea typeface="UD デジタル 教科書体 NK-R" panose="02020400000000000000" pitchFamily="18" charset="-128"/>
            </a:endParaRPr>
          </a:p>
          <a:p>
            <a:endParaRPr lang="en-US" altLang="ja-JP" sz="1600" dirty="0">
              <a:latin typeface="UD デジタル 教科書体 NK-R" panose="02020400000000000000" pitchFamily="18" charset="-128"/>
              <a:ea typeface="UD デジタル 教科書体 NK-R" panose="02020400000000000000" pitchFamily="18" charset="-128"/>
            </a:endParaRPr>
          </a:p>
        </p:txBody>
      </p:sp>
      <p:graphicFrame>
        <p:nvGraphicFramePr>
          <p:cNvPr id="49" name="表 2">
            <a:extLst>
              <a:ext uri="{FF2B5EF4-FFF2-40B4-BE49-F238E27FC236}">
                <a16:creationId xmlns:a16="http://schemas.microsoft.com/office/drawing/2014/main" id="{0FB41E4B-511F-49A5-B979-D5A573AE5B84}"/>
              </a:ext>
            </a:extLst>
          </p:cNvPr>
          <p:cNvGraphicFramePr>
            <a:graphicFrameLocks noGrp="1"/>
          </p:cNvGraphicFramePr>
          <p:nvPr>
            <p:extLst>
              <p:ext uri="{D42A27DB-BD31-4B8C-83A1-F6EECF244321}">
                <p14:modId xmlns:p14="http://schemas.microsoft.com/office/powerpoint/2010/main" val="56260071"/>
              </p:ext>
            </p:extLst>
          </p:nvPr>
        </p:nvGraphicFramePr>
        <p:xfrm>
          <a:off x="287222" y="4466128"/>
          <a:ext cx="8830813" cy="1594799"/>
        </p:xfrm>
        <a:graphic>
          <a:graphicData uri="http://schemas.openxmlformats.org/drawingml/2006/table">
            <a:tbl>
              <a:tblPr firstRow="1" bandRow="1">
                <a:tableStyleId>{5C22544A-7EE6-4342-B048-85BDC9FD1C3A}</a:tableStyleId>
              </a:tblPr>
              <a:tblGrid>
                <a:gridCol w="3694574">
                  <a:extLst>
                    <a:ext uri="{9D8B030D-6E8A-4147-A177-3AD203B41FA5}">
                      <a16:colId xmlns:a16="http://schemas.microsoft.com/office/drawing/2014/main" val="3306304592"/>
                    </a:ext>
                  </a:extLst>
                </a:gridCol>
                <a:gridCol w="5136239">
                  <a:extLst>
                    <a:ext uri="{9D8B030D-6E8A-4147-A177-3AD203B41FA5}">
                      <a16:colId xmlns:a16="http://schemas.microsoft.com/office/drawing/2014/main" val="50166159"/>
                    </a:ext>
                  </a:extLst>
                </a:gridCol>
              </a:tblGrid>
              <a:tr h="228510">
                <a:tc>
                  <a:txBody>
                    <a:bodyPr/>
                    <a:lstStyle/>
                    <a:p>
                      <a:pPr algn="ct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メンバー</a:t>
                      </a:r>
                    </a:p>
                  </a:txBody>
                  <a:tcPr marL="3600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役割</a:t>
                      </a:r>
                    </a:p>
                  </a:txBody>
                  <a:tcPr marL="3600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24176920"/>
                  </a:ext>
                </a:extLst>
              </a:tr>
              <a:tr h="348829">
                <a:tc>
                  <a:txBody>
                    <a:bodyPr/>
                    <a:lstStyle/>
                    <a:p>
                      <a:r>
                        <a:rPr kumimoji="1" lang="zh-CN" altLang="en-US" sz="1400" dirty="0">
                          <a:latin typeface="UD デジタル 教科書体 NK-R" panose="02020400000000000000" pitchFamily="18" charset="-128"/>
                          <a:ea typeface="UD デジタル 教科書体 NK-R" panose="02020400000000000000" pitchFamily="18" charset="-128"/>
                        </a:rPr>
                        <a:t>大阪府市</a:t>
                      </a:r>
                      <a:r>
                        <a:rPr kumimoji="1" lang="ja-JP" altLang="en-US" sz="1400" dirty="0">
                          <a:latin typeface="UD デジタル 教科書体 NK-R" panose="02020400000000000000" pitchFamily="18" charset="-128"/>
                          <a:ea typeface="UD デジタル 教科書体 NK-R" panose="02020400000000000000" pitchFamily="18" charset="-128"/>
                        </a:rPr>
                        <a:t>国際</a:t>
                      </a:r>
                      <a:r>
                        <a:rPr kumimoji="1" lang="zh-CN" altLang="en-US" sz="1400" dirty="0">
                          <a:latin typeface="UD デジタル 教科書体 NK-R" panose="02020400000000000000" pitchFamily="18" charset="-128"/>
                          <a:ea typeface="UD デジタル 教科書体 NK-R" panose="02020400000000000000" pitchFamily="18" charset="-128"/>
                        </a:rPr>
                        <a:t>金融都市担当（事務局）</a:t>
                      </a:r>
                      <a:endParaRPr kumimoji="1" lang="ja-JP" altLang="en-US" sz="1400" dirty="0">
                        <a:latin typeface="UD デジタル 教科書体 NK-R" panose="02020400000000000000" pitchFamily="18" charset="-128"/>
                        <a:ea typeface="UD デジタル 教科書体 NK-R" panose="02020400000000000000" pitchFamily="18" charset="-128"/>
                      </a:endParaRPr>
                    </a:p>
                  </a:txBody>
                  <a:tcPr marL="36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〇</a:t>
                      </a:r>
                      <a:r>
                        <a:rPr kumimoji="1" lang="ja-JP" altLang="en-US" sz="1400" spc="-100" baseline="0" dirty="0">
                          <a:latin typeface="UD デジタル 教科書体 NK-R" panose="02020400000000000000" pitchFamily="18" charset="-128"/>
                          <a:ea typeface="UD デジタル 教科書体 NK-R" panose="02020400000000000000" pitchFamily="18" charset="-128"/>
                        </a:rPr>
                        <a:t>金融経済教育を受けたい学校等からの窓口、金融機関とのマッチング</a:t>
                      </a:r>
                      <a:endParaRPr kumimoji="1" lang="en-US" altLang="ja-JP" sz="1400" spc="-100" baseline="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〇金融経済教育メニューの提供に係るコーディネート　など</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4975117"/>
                  </a:ext>
                </a:extLst>
              </a:tr>
              <a:tr h="367596">
                <a:tc>
                  <a:txBody>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国際金融都市</a:t>
                      </a:r>
                      <a:r>
                        <a:rPr kumimoji="1" lang="en-US" altLang="ja-JP" sz="1400" dirty="0">
                          <a:latin typeface="UD デジタル 教科書体 NK-R" panose="02020400000000000000" pitchFamily="18" charset="-128"/>
                          <a:ea typeface="UD デジタル 教科書体 NK-R" panose="02020400000000000000" pitchFamily="18" charset="-128"/>
                        </a:rPr>
                        <a:t>OSAKA</a:t>
                      </a:r>
                      <a:r>
                        <a:rPr kumimoji="1" lang="ja-JP" altLang="en-US" sz="1400" dirty="0">
                          <a:latin typeface="UD デジタル 教科書体 NK-R" panose="02020400000000000000" pitchFamily="18" charset="-128"/>
                          <a:ea typeface="UD デジタル 教科書体 NK-R" panose="02020400000000000000" pitchFamily="18" charset="-128"/>
                        </a:rPr>
                        <a:t>推進委員会委員等</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事業連携協定先含む</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の金融経済教育プログラム提供企業</a:t>
                      </a:r>
                      <a:endParaRPr kumimoji="1" lang="ja-JP" altLang="en-US" sz="1400" dirty="0">
                        <a:solidFill>
                          <a:srgbClr val="FF0000"/>
                        </a:solidFill>
                        <a:highlight>
                          <a:srgbClr val="FFFF00"/>
                        </a:highlight>
                        <a:latin typeface="UD デジタル 教科書体 NK-R" panose="02020400000000000000" pitchFamily="18" charset="-128"/>
                        <a:ea typeface="UD デジタル 教科書体 NK-R" panose="02020400000000000000" pitchFamily="18" charset="-128"/>
                      </a:endParaRPr>
                    </a:p>
                  </a:txBody>
                  <a:tcPr marL="36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〇金融経済教育メニューの提供</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〇金融経済教育を行う講師の派遣（無料）</a:t>
                      </a:r>
                    </a:p>
                  </a:txBody>
                  <a:tcPr marL="36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1297831"/>
                  </a:ext>
                </a:extLst>
              </a:tr>
              <a:tr h="311999">
                <a:tc>
                  <a:txBody>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大阪府教育庁</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a:txBody>
                  <a:tcPr marL="36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〇金融経済教育メニューに対する</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アドバイス、学校への周知</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36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8283778"/>
                  </a:ext>
                </a:extLst>
              </a:tr>
            </a:tbl>
          </a:graphicData>
        </a:graphic>
      </p:graphicFrame>
      <p:sp>
        <p:nvSpPr>
          <p:cNvPr id="51" name="テキスト ボックス 50">
            <a:extLst>
              <a:ext uri="{FF2B5EF4-FFF2-40B4-BE49-F238E27FC236}">
                <a16:creationId xmlns:a16="http://schemas.microsoft.com/office/drawing/2014/main" id="{E6AFC237-FB87-4240-A442-387C597DE45C}"/>
              </a:ext>
            </a:extLst>
          </p:cNvPr>
          <p:cNvSpPr txBox="1"/>
          <p:nvPr/>
        </p:nvSpPr>
        <p:spPr>
          <a:xfrm>
            <a:off x="2773376" y="6083944"/>
            <a:ext cx="6772664" cy="430887"/>
          </a:xfrm>
          <a:prstGeom prst="rect">
            <a:avLst/>
          </a:prstGeom>
          <a:noFill/>
          <a:ln w="19050">
            <a:noFill/>
            <a:prstDash val="sysDot"/>
          </a:ln>
        </p:spPr>
        <p:txBody>
          <a:bodyPr wrap="square">
            <a:spAutoFit/>
          </a:bodyPr>
          <a:lstStyle/>
          <a:p>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市町村教育委員会とも今後連携</a:t>
            </a:r>
            <a:endParaRPr lang="en-US" altLang="ja-JP" sz="1100" dirty="0">
              <a:latin typeface="UD デジタル 教科書体 NK-R" panose="02020400000000000000" pitchFamily="18" charset="-128"/>
              <a:ea typeface="UD デジタル 教科書体 NK-R" panose="02020400000000000000" pitchFamily="18" charset="-128"/>
            </a:endParaRPr>
          </a:p>
          <a:p>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ネットワーク構築にあたっては、府内金融リテラシー向上に向けた協議の場として、「実務担当者会議」を設置</a:t>
            </a:r>
            <a:endParaRPr lang="ja-JP" altLang="en-US" sz="1100" b="1" dirty="0">
              <a:latin typeface="UD デジタル 教科書体 NK-R" panose="02020400000000000000" pitchFamily="18" charset="-128"/>
              <a:ea typeface="UD デジタル 教科書体 NK-R" panose="02020400000000000000" pitchFamily="18" charset="-128"/>
            </a:endParaRPr>
          </a:p>
        </p:txBody>
      </p:sp>
      <p:sp>
        <p:nvSpPr>
          <p:cNvPr id="53" name="右矢印 44">
            <a:extLst>
              <a:ext uri="{FF2B5EF4-FFF2-40B4-BE49-F238E27FC236}">
                <a16:creationId xmlns:a16="http://schemas.microsoft.com/office/drawing/2014/main" id="{86BC3BCA-5B94-41F3-9609-CEA4F0DE0809}"/>
              </a:ext>
            </a:extLst>
          </p:cNvPr>
          <p:cNvSpPr/>
          <p:nvPr/>
        </p:nvSpPr>
        <p:spPr>
          <a:xfrm rot="5400000">
            <a:off x="9351747" y="3726464"/>
            <a:ext cx="565068" cy="344661"/>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右矢印 44">
            <a:extLst>
              <a:ext uri="{FF2B5EF4-FFF2-40B4-BE49-F238E27FC236}">
                <a16:creationId xmlns:a16="http://schemas.microsoft.com/office/drawing/2014/main" id="{E83E3C07-43B1-4FDB-9A11-BD99669A456A}"/>
              </a:ext>
            </a:extLst>
          </p:cNvPr>
          <p:cNvSpPr/>
          <p:nvPr/>
        </p:nvSpPr>
        <p:spPr>
          <a:xfrm rot="5400000">
            <a:off x="9344160" y="4733858"/>
            <a:ext cx="565068" cy="344661"/>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325ECF96-7930-4486-A1F5-E6C6EF66C58B}"/>
              </a:ext>
            </a:extLst>
          </p:cNvPr>
          <p:cNvSpPr txBox="1"/>
          <p:nvPr/>
        </p:nvSpPr>
        <p:spPr>
          <a:xfrm>
            <a:off x="9866570" y="3672392"/>
            <a:ext cx="546514" cy="411257"/>
          </a:xfrm>
          <a:prstGeom prst="rect">
            <a:avLst/>
          </a:prstGeom>
          <a:noFill/>
          <a:ln w="19050">
            <a:noFill/>
            <a:prstDash val="sysDot"/>
          </a:ln>
        </p:spPr>
        <p:txBody>
          <a:bodyPr wrap="square" lIns="0" tIns="36000" rIns="0" bIns="36000">
            <a:spAutoFit/>
          </a:bodyPr>
          <a:lstStyle/>
          <a:p>
            <a:r>
              <a:rPr lang="ja-JP" altLang="en-US" sz="1100" b="1" dirty="0">
                <a:latin typeface="Meiryo UI" panose="020B0604030504040204" pitchFamily="50" charset="-128"/>
                <a:ea typeface="Meiryo UI" panose="020B0604030504040204" pitchFamily="50" charset="-128"/>
              </a:rPr>
              <a:t>メニュー</a:t>
            </a:r>
            <a:endParaRPr lang="en-US" altLang="ja-JP" sz="1100" b="1"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提供</a:t>
            </a:r>
            <a:endParaRPr lang="en-US" altLang="ja-JP" sz="1100" b="1" dirty="0">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C84AEE80-C56B-48FB-B6F7-5D0E67D74D40}"/>
              </a:ext>
            </a:extLst>
          </p:cNvPr>
          <p:cNvSpPr txBox="1"/>
          <p:nvPr/>
        </p:nvSpPr>
        <p:spPr>
          <a:xfrm>
            <a:off x="9855710" y="4667439"/>
            <a:ext cx="712183" cy="411257"/>
          </a:xfrm>
          <a:prstGeom prst="rect">
            <a:avLst/>
          </a:prstGeom>
          <a:noFill/>
          <a:ln w="19050">
            <a:noFill/>
            <a:prstDash val="sysDot"/>
          </a:ln>
        </p:spPr>
        <p:txBody>
          <a:bodyPr wrap="square" lIns="0" tIns="36000" rIns="0" bIns="36000">
            <a:spAutoFit/>
          </a:bodyPr>
          <a:lstStyle/>
          <a:p>
            <a:r>
              <a:rPr lang="ja-JP" altLang="en-US" sz="1100" b="1" dirty="0">
                <a:latin typeface="Meiryo UI" panose="020B0604030504040204" pitchFamily="50" charset="-128"/>
                <a:ea typeface="Meiryo UI" panose="020B0604030504040204" pitchFamily="50" charset="-128"/>
              </a:rPr>
              <a:t>メニュー</a:t>
            </a:r>
            <a:endParaRPr lang="en-US" altLang="ja-JP" sz="1100" b="1"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周知依頼</a:t>
            </a:r>
            <a:endParaRPr lang="en-US" altLang="ja-JP" sz="1100" b="1" dirty="0">
              <a:latin typeface="Meiryo UI" panose="020B0604030504040204" pitchFamily="50" charset="-128"/>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9B650D7F-6845-4EAD-948D-95847F69CA35}"/>
              </a:ext>
            </a:extLst>
          </p:cNvPr>
          <p:cNvSpPr/>
          <p:nvPr/>
        </p:nvSpPr>
        <p:spPr>
          <a:xfrm>
            <a:off x="9257092" y="4196583"/>
            <a:ext cx="1296000" cy="36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anose="020B0604030504040204" pitchFamily="50" charset="-128"/>
                <a:ea typeface="Meiryo UI" panose="020B0604030504040204" pitchFamily="50" charset="-128"/>
              </a:rPr>
              <a:t>府市国際金融都市</a:t>
            </a:r>
            <a:endParaRPr kumimoji="1" lang="en-US" altLang="ja-JP" sz="1050" b="1" dirty="0">
              <a:latin typeface="Meiryo UI" panose="020B0604030504040204" pitchFamily="50" charset="-128"/>
              <a:ea typeface="Meiryo UI" panose="020B0604030504040204" pitchFamily="50" charset="-128"/>
            </a:endParaRPr>
          </a:p>
          <a:p>
            <a:pPr algn="ctr"/>
            <a:r>
              <a:rPr kumimoji="1" lang="ja-JP" altLang="en-US" sz="1050" b="1" dirty="0">
                <a:latin typeface="Meiryo UI" panose="020B0604030504040204" pitchFamily="50" charset="-128"/>
                <a:ea typeface="Meiryo UI" panose="020B0604030504040204" pitchFamily="50" charset="-128"/>
              </a:rPr>
              <a:t>担当</a:t>
            </a: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事務局</a:t>
            </a:r>
            <a:r>
              <a:rPr lang="en-US" altLang="ja-JP" sz="1000" b="1" dirty="0">
                <a:latin typeface="Meiryo UI" panose="020B0604030504040204" pitchFamily="50" charset="-128"/>
                <a:ea typeface="Meiryo UI" panose="020B0604030504040204" pitchFamily="50" charset="-128"/>
              </a:rPr>
              <a:t>】</a:t>
            </a:r>
            <a:endParaRPr kumimoji="1" lang="ja-JP" altLang="en-US" sz="1050" b="1" dirty="0">
              <a:latin typeface="Meiryo UI" panose="020B0604030504040204" pitchFamily="50" charset="-128"/>
              <a:ea typeface="Meiryo UI" panose="020B0604030504040204" pitchFamily="50" charset="-128"/>
            </a:endParaRPr>
          </a:p>
        </p:txBody>
      </p:sp>
      <p:sp>
        <p:nvSpPr>
          <p:cNvPr id="17" name="四角形: 角を丸くする 16">
            <a:extLst>
              <a:ext uri="{FF2B5EF4-FFF2-40B4-BE49-F238E27FC236}">
                <a16:creationId xmlns:a16="http://schemas.microsoft.com/office/drawing/2014/main" id="{76BB1AC1-C1C1-4292-AFB4-E689EC6FAD74}"/>
              </a:ext>
            </a:extLst>
          </p:cNvPr>
          <p:cNvSpPr/>
          <p:nvPr/>
        </p:nvSpPr>
        <p:spPr>
          <a:xfrm>
            <a:off x="9270403" y="5227435"/>
            <a:ext cx="1296000" cy="3547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latin typeface="Meiryo UI" panose="020B0604030504040204" pitchFamily="50" charset="-128"/>
                <a:ea typeface="Meiryo UI" panose="020B0604030504040204" pitchFamily="50" charset="-128"/>
              </a:rPr>
              <a:t>府教育庁</a:t>
            </a:r>
            <a:endParaRPr kumimoji="1" lang="en-US" altLang="ja-JP" sz="1050" b="1" dirty="0">
              <a:latin typeface="Meiryo UI" panose="020B0604030504040204" pitchFamily="50" charset="-128"/>
              <a:ea typeface="Meiryo UI" panose="020B0604030504040204" pitchFamily="50" charset="-128"/>
            </a:endParaRPr>
          </a:p>
        </p:txBody>
      </p:sp>
      <p:sp>
        <p:nvSpPr>
          <p:cNvPr id="25" name="四角形: 角を丸くする 24">
            <a:extLst>
              <a:ext uri="{FF2B5EF4-FFF2-40B4-BE49-F238E27FC236}">
                <a16:creationId xmlns:a16="http://schemas.microsoft.com/office/drawing/2014/main" id="{EABBB964-9AA1-4AE4-93D0-CF1D0280CB9D}"/>
              </a:ext>
            </a:extLst>
          </p:cNvPr>
          <p:cNvSpPr/>
          <p:nvPr/>
        </p:nvSpPr>
        <p:spPr>
          <a:xfrm>
            <a:off x="9273953" y="3221574"/>
            <a:ext cx="1296000" cy="36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000" b="1" dirty="0">
                <a:latin typeface="Meiryo UI" panose="020B0604030504040204" pitchFamily="50" charset="-128"/>
                <a:ea typeface="Meiryo UI" panose="020B0604030504040204" pitchFamily="50" charset="-128"/>
              </a:rPr>
              <a:t>推進委員会委員等</a:t>
            </a:r>
            <a:endParaRPr lang="en-US" altLang="ja-JP" sz="1000" b="1" dirty="0">
              <a:latin typeface="Meiryo UI" panose="020B0604030504040204" pitchFamily="50" charset="-128"/>
              <a:ea typeface="Meiryo UI" panose="020B0604030504040204" pitchFamily="50" charset="-128"/>
            </a:endParaRPr>
          </a:p>
          <a:p>
            <a:pPr algn="ctr"/>
            <a:r>
              <a:rPr kumimoji="1"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事業連携協定先含む</a:t>
            </a:r>
            <a:r>
              <a:rPr lang="en-US" altLang="ja-JP" sz="900" b="1" dirty="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44" name="四角形: 角を丸くする 43">
            <a:extLst>
              <a:ext uri="{FF2B5EF4-FFF2-40B4-BE49-F238E27FC236}">
                <a16:creationId xmlns:a16="http://schemas.microsoft.com/office/drawing/2014/main" id="{D89F6238-0F06-468C-B58D-21D0267FDAC6}"/>
              </a:ext>
            </a:extLst>
          </p:cNvPr>
          <p:cNvSpPr/>
          <p:nvPr/>
        </p:nvSpPr>
        <p:spPr>
          <a:xfrm>
            <a:off x="11453379" y="3221574"/>
            <a:ext cx="673300" cy="2360583"/>
          </a:xfrm>
          <a:prstGeom prst="roundRect">
            <a:avLst>
              <a:gd name="adj" fmla="val 7720"/>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対</a:t>
            </a:r>
            <a:endParaRPr lang="en-US" altLang="ja-JP" dirty="0">
              <a:solidFill>
                <a:schemeClr val="tx1"/>
              </a:solidFill>
              <a:latin typeface="Meiryo UI" panose="020B0604030504040204" pitchFamily="50" charset="-128"/>
              <a:ea typeface="Meiryo UI" panose="020B0604030504040204" pitchFamily="50" charset="-128"/>
            </a:endParaRPr>
          </a:p>
          <a:p>
            <a:pPr algn="ctr"/>
            <a:endParaRPr lang="en-US" altLang="ja-JP" dirty="0">
              <a:solidFill>
                <a:schemeClr val="tx1"/>
              </a:solidFill>
              <a:latin typeface="Meiryo UI" panose="020B0604030504040204" pitchFamily="50" charset="-128"/>
              <a:ea typeface="Meiryo UI" panose="020B0604030504040204" pitchFamily="50" charset="-128"/>
            </a:endParaRPr>
          </a:p>
          <a:p>
            <a:pPr algn="ctr"/>
            <a:r>
              <a:rPr lang="ja-JP" altLang="en-US" dirty="0">
                <a:solidFill>
                  <a:schemeClr val="tx1"/>
                </a:solidFill>
                <a:latin typeface="Meiryo UI" panose="020B0604030504040204" pitchFamily="50" charset="-128"/>
                <a:ea typeface="Meiryo UI" panose="020B0604030504040204" pitchFamily="50" charset="-128"/>
              </a:rPr>
              <a:t>象</a:t>
            </a:r>
            <a:endParaRPr lang="en-US" altLang="ja-JP" dirty="0">
              <a:solidFill>
                <a:schemeClr val="tx1"/>
              </a:solidFill>
              <a:latin typeface="Meiryo UI" panose="020B0604030504040204" pitchFamily="50" charset="-128"/>
              <a:ea typeface="Meiryo UI" panose="020B0604030504040204" pitchFamily="50" charset="-128"/>
            </a:endParaRPr>
          </a:p>
          <a:p>
            <a:pPr algn="ctr"/>
            <a:endParaRPr lang="en-US" altLang="ja-JP" dirty="0">
              <a:solidFill>
                <a:schemeClr val="tx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p:txBody>
      </p:sp>
      <p:sp>
        <p:nvSpPr>
          <p:cNvPr id="45" name="右矢印 44">
            <a:extLst>
              <a:ext uri="{FF2B5EF4-FFF2-40B4-BE49-F238E27FC236}">
                <a16:creationId xmlns:a16="http://schemas.microsoft.com/office/drawing/2014/main" id="{5FC45DCC-485B-4FE3-9E31-A8A4A4AB78BB}"/>
              </a:ext>
            </a:extLst>
          </p:cNvPr>
          <p:cNvSpPr/>
          <p:nvPr/>
        </p:nvSpPr>
        <p:spPr>
          <a:xfrm>
            <a:off x="10623544" y="3212318"/>
            <a:ext cx="792000" cy="792000"/>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右矢印 44">
            <a:extLst>
              <a:ext uri="{FF2B5EF4-FFF2-40B4-BE49-F238E27FC236}">
                <a16:creationId xmlns:a16="http://schemas.microsoft.com/office/drawing/2014/main" id="{83276B15-07B0-4120-8C66-74D405A99598}"/>
              </a:ext>
            </a:extLst>
          </p:cNvPr>
          <p:cNvSpPr/>
          <p:nvPr/>
        </p:nvSpPr>
        <p:spPr>
          <a:xfrm rot="10800000">
            <a:off x="10557688" y="4289652"/>
            <a:ext cx="792000" cy="792000"/>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04FF384E-7F9C-464E-8D31-60C803169266}"/>
              </a:ext>
            </a:extLst>
          </p:cNvPr>
          <p:cNvSpPr txBox="1"/>
          <p:nvPr/>
        </p:nvSpPr>
        <p:spPr>
          <a:xfrm>
            <a:off x="10620915" y="4549222"/>
            <a:ext cx="975327" cy="257369"/>
          </a:xfrm>
          <a:prstGeom prst="rect">
            <a:avLst/>
          </a:prstGeom>
          <a:noFill/>
          <a:ln w="19050">
            <a:noFill/>
            <a:prstDash val="sysDot"/>
          </a:ln>
        </p:spPr>
        <p:txBody>
          <a:bodyPr wrap="square" lIns="0" tIns="36000" rIns="0" bIns="36000">
            <a:spAutoFit/>
          </a:bodyPr>
          <a:lstStyle/>
          <a:p>
            <a:r>
              <a:rPr lang="ja-JP" altLang="en-US" sz="1200" b="1" dirty="0">
                <a:latin typeface="Meiryo UI" panose="020B0604030504040204" pitchFamily="50" charset="-128"/>
                <a:ea typeface="Meiryo UI" panose="020B0604030504040204" pitchFamily="50" charset="-128"/>
              </a:rPr>
              <a:t>依頼・相談</a:t>
            </a:r>
            <a:endParaRPr lang="en-US" altLang="ja-JP" sz="1200" b="1" dirty="0">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B136295E-68F7-40F1-9048-B756E078653D}"/>
              </a:ext>
            </a:extLst>
          </p:cNvPr>
          <p:cNvSpPr txBox="1"/>
          <p:nvPr/>
        </p:nvSpPr>
        <p:spPr>
          <a:xfrm>
            <a:off x="9496742" y="2876336"/>
            <a:ext cx="2740291" cy="257369"/>
          </a:xfrm>
          <a:prstGeom prst="rect">
            <a:avLst/>
          </a:prstGeom>
          <a:noFill/>
          <a:ln w="19050">
            <a:noFill/>
            <a:prstDash val="sysDot"/>
          </a:ln>
        </p:spPr>
        <p:txBody>
          <a:bodyPr wrap="square" lIns="0" tIns="36000" rIns="0" bIns="36000">
            <a:spAutoFit/>
          </a:bodyPr>
          <a:lstStyle/>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大阪金融経済教育推進ネットワーク</a:t>
            </a:r>
            <a:r>
              <a:rPr lang="en-US" altLang="ja-JP" sz="1200" b="1" dirty="0">
                <a:latin typeface="Meiryo UI" panose="020B0604030504040204" pitchFamily="50" charset="-128"/>
                <a:ea typeface="Meiryo UI" panose="020B0604030504040204" pitchFamily="50" charset="-128"/>
              </a:rPr>
              <a:t>〉</a:t>
            </a:r>
          </a:p>
        </p:txBody>
      </p:sp>
      <p:sp>
        <p:nvSpPr>
          <p:cNvPr id="59" name="テキスト ボックス 58">
            <a:extLst>
              <a:ext uri="{FF2B5EF4-FFF2-40B4-BE49-F238E27FC236}">
                <a16:creationId xmlns:a16="http://schemas.microsoft.com/office/drawing/2014/main" id="{E139CEEC-43BA-4F75-A8EE-47C68E0EDE7F}"/>
              </a:ext>
            </a:extLst>
          </p:cNvPr>
          <p:cNvSpPr txBox="1"/>
          <p:nvPr/>
        </p:nvSpPr>
        <p:spPr>
          <a:xfrm>
            <a:off x="10657389" y="3478213"/>
            <a:ext cx="975327" cy="257369"/>
          </a:xfrm>
          <a:prstGeom prst="rect">
            <a:avLst/>
          </a:prstGeom>
          <a:noFill/>
          <a:ln w="19050">
            <a:noFill/>
            <a:prstDash val="sysDot"/>
          </a:ln>
        </p:spPr>
        <p:txBody>
          <a:bodyPr wrap="square" lIns="0" tIns="36000" rIns="0" bIns="36000">
            <a:spAutoFit/>
          </a:bodyPr>
          <a:lstStyle/>
          <a:p>
            <a:r>
              <a:rPr lang="ja-JP" altLang="en-US" sz="1200" b="1" dirty="0">
                <a:latin typeface="Meiryo UI" panose="020B0604030504040204" pitchFamily="50" charset="-128"/>
                <a:ea typeface="Meiryo UI" panose="020B0604030504040204" pitchFamily="50" charset="-128"/>
              </a:rPr>
              <a:t>講師派遣</a:t>
            </a:r>
            <a:endParaRPr lang="en-US" altLang="ja-JP" sz="1200" b="1" dirty="0">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F158245D-110C-4CA1-AEC9-87489715CBD9}"/>
              </a:ext>
            </a:extLst>
          </p:cNvPr>
          <p:cNvGrpSpPr/>
          <p:nvPr/>
        </p:nvGrpSpPr>
        <p:grpSpPr>
          <a:xfrm>
            <a:off x="10608286" y="5191478"/>
            <a:ext cx="864384" cy="360000"/>
            <a:chOff x="10740964" y="5338958"/>
            <a:chExt cx="864384" cy="360000"/>
          </a:xfrm>
        </p:grpSpPr>
        <p:sp>
          <p:nvSpPr>
            <p:cNvPr id="64" name="右矢印 44">
              <a:extLst>
                <a:ext uri="{FF2B5EF4-FFF2-40B4-BE49-F238E27FC236}">
                  <a16:creationId xmlns:a16="http://schemas.microsoft.com/office/drawing/2014/main" id="{77BBFDAB-5B17-4899-81CA-CF5C1FA17933}"/>
                </a:ext>
              </a:extLst>
            </p:cNvPr>
            <p:cNvSpPr/>
            <p:nvPr/>
          </p:nvSpPr>
          <p:spPr>
            <a:xfrm>
              <a:off x="10740964" y="5338958"/>
              <a:ext cx="792000" cy="360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4518CA0B-6FF7-4516-A92B-5BC0BF375099}"/>
                </a:ext>
              </a:extLst>
            </p:cNvPr>
            <p:cNvSpPr txBox="1"/>
            <p:nvPr/>
          </p:nvSpPr>
          <p:spPr>
            <a:xfrm>
              <a:off x="10813347" y="5410286"/>
              <a:ext cx="792001" cy="226591"/>
            </a:xfrm>
            <a:prstGeom prst="rect">
              <a:avLst/>
            </a:prstGeom>
            <a:noFill/>
            <a:ln w="19050">
              <a:noFill/>
              <a:prstDash val="sysDot"/>
            </a:ln>
          </p:spPr>
          <p:txBody>
            <a:bodyPr wrap="square" lIns="0" tIns="36000" rIns="0" bIns="36000">
              <a:spAutoFit/>
            </a:bodyPr>
            <a:lstStyle/>
            <a:p>
              <a:r>
                <a:rPr lang="ja-JP" altLang="en-US" sz="1000" dirty="0">
                  <a:latin typeface="Meiryo UI" panose="020B0604030504040204" pitchFamily="50" charset="-128"/>
                  <a:ea typeface="Meiryo UI" panose="020B0604030504040204" pitchFamily="50" charset="-128"/>
                </a:rPr>
                <a:t>学校へ周知</a:t>
              </a:r>
              <a:endParaRPr lang="en-US" altLang="ja-JP" sz="1000" dirty="0">
                <a:latin typeface="Meiryo UI" panose="020B0604030504040204" pitchFamily="50" charset="-128"/>
                <a:ea typeface="Meiryo UI" panose="020B0604030504040204" pitchFamily="50" charset="-128"/>
              </a:endParaRPr>
            </a:p>
          </p:txBody>
        </p:sp>
      </p:grpSp>
      <p:grpSp>
        <p:nvGrpSpPr>
          <p:cNvPr id="2" name="グループ化 1">
            <a:extLst>
              <a:ext uri="{FF2B5EF4-FFF2-40B4-BE49-F238E27FC236}">
                <a16:creationId xmlns:a16="http://schemas.microsoft.com/office/drawing/2014/main" id="{0089E0E9-A11F-49B5-9ECA-4C9580B54195}"/>
              </a:ext>
            </a:extLst>
          </p:cNvPr>
          <p:cNvGrpSpPr/>
          <p:nvPr/>
        </p:nvGrpSpPr>
        <p:grpSpPr>
          <a:xfrm>
            <a:off x="10601944" y="4070301"/>
            <a:ext cx="909460" cy="360000"/>
            <a:chOff x="10714958" y="4994527"/>
            <a:chExt cx="909460" cy="360000"/>
          </a:xfrm>
        </p:grpSpPr>
        <p:sp>
          <p:nvSpPr>
            <p:cNvPr id="65" name="右矢印 44">
              <a:extLst>
                <a:ext uri="{FF2B5EF4-FFF2-40B4-BE49-F238E27FC236}">
                  <a16:creationId xmlns:a16="http://schemas.microsoft.com/office/drawing/2014/main" id="{7C67686A-5BE0-436A-B050-7B9C8C77B757}"/>
                </a:ext>
              </a:extLst>
            </p:cNvPr>
            <p:cNvSpPr/>
            <p:nvPr/>
          </p:nvSpPr>
          <p:spPr>
            <a:xfrm>
              <a:off x="10714958" y="4994527"/>
              <a:ext cx="792000" cy="360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E45AE459-10A3-4B8D-BB2C-EFC975DE76EB}"/>
                </a:ext>
              </a:extLst>
            </p:cNvPr>
            <p:cNvSpPr txBox="1"/>
            <p:nvPr/>
          </p:nvSpPr>
          <p:spPr>
            <a:xfrm>
              <a:off x="10832417" y="5069304"/>
              <a:ext cx="792001" cy="226591"/>
            </a:xfrm>
            <a:prstGeom prst="rect">
              <a:avLst/>
            </a:prstGeom>
            <a:noFill/>
            <a:ln w="19050">
              <a:noFill/>
              <a:prstDash val="sysDot"/>
            </a:ln>
          </p:spPr>
          <p:txBody>
            <a:bodyPr wrap="square" lIns="0" tIns="36000" rIns="0" bIns="36000">
              <a:spAutoFit/>
            </a:bodyPr>
            <a:lstStyle/>
            <a:p>
              <a:r>
                <a:rPr lang="en-US" altLang="ja-JP" sz="1000" dirty="0">
                  <a:latin typeface="Meiryo UI" panose="020B0604030504040204" pitchFamily="50" charset="-128"/>
                  <a:ea typeface="Meiryo UI" panose="020B0604030504040204" pitchFamily="50" charset="-128"/>
                </a:rPr>
                <a:t>HP</a:t>
              </a:r>
              <a:r>
                <a:rPr lang="ja-JP" altLang="en-US" sz="1000" dirty="0">
                  <a:latin typeface="Meiryo UI" panose="020B0604030504040204" pitchFamily="50" charset="-128"/>
                  <a:ea typeface="Meiryo UI" panose="020B0604030504040204" pitchFamily="50" charset="-128"/>
                </a:rPr>
                <a:t>周知</a:t>
              </a:r>
              <a:endParaRPr lang="en-US" altLang="ja-JP" sz="1000" dirty="0">
                <a:latin typeface="Meiryo UI" panose="020B0604030504040204" pitchFamily="50" charset="-128"/>
                <a:ea typeface="Meiryo UI" panose="020B0604030504040204" pitchFamily="50" charset="-128"/>
              </a:endParaRPr>
            </a:p>
          </p:txBody>
        </p:sp>
      </p:grpSp>
      <p:sp>
        <p:nvSpPr>
          <p:cNvPr id="29" name="テキスト ボックス 28">
            <a:extLst>
              <a:ext uri="{FF2B5EF4-FFF2-40B4-BE49-F238E27FC236}">
                <a16:creationId xmlns:a16="http://schemas.microsoft.com/office/drawing/2014/main" id="{DA70C126-396B-4490-BF2D-9CFDDF56ECAF}"/>
              </a:ext>
            </a:extLst>
          </p:cNvPr>
          <p:cNvSpPr txBox="1"/>
          <p:nvPr/>
        </p:nvSpPr>
        <p:spPr>
          <a:xfrm>
            <a:off x="11415134" y="4971527"/>
            <a:ext cx="1002151" cy="553998"/>
          </a:xfrm>
          <a:prstGeom prst="rect">
            <a:avLst/>
          </a:prstGeom>
          <a:noFill/>
          <a:ln w="19050">
            <a:noFill/>
            <a:prstDash val="sysDot"/>
          </a:ln>
        </p:spPr>
        <p:txBody>
          <a:bodyPr wrap="square">
            <a:spAutoFit/>
          </a:bodyPr>
          <a:lstStyle/>
          <a:p>
            <a:r>
              <a:rPr lang="ja-JP" altLang="en-US" sz="1000" dirty="0">
                <a:latin typeface="Meiryo UI" panose="020B0604030504040204" pitchFamily="50" charset="-128"/>
                <a:ea typeface="Meiryo UI" panose="020B0604030504040204" pitchFamily="50" charset="-128"/>
              </a:rPr>
              <a:t>学校</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職域</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子育て世代</a:t>
            </a:r>
            <a:endParaRPr lang="ja-JP" altLang="en-US" sz="1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773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12A8633-B887-4E9A-ADA2-447C88A0E90A}"/>
              </a:ext>
            </a:extLst>
          </p:cNvPr>
          <p:cNvSpPr txBox="1"/>
          <p:nvPr/>
        </p:nvSpPr>
        <p:spPr>
          <a:xfrm>
            <a:off x="0" y="1"/>
            <a:ext cx="12192000" cy="461665"/>
          </a:xfrm>
          <a:prstGeom prst="rect">
            <a:avLst/>
          </a:prstGeom>
          <a:solidFill>
            <a:schemeClr val="accent1">
              <a:lumMod val="50000"/>
            </a:schemeClr>
          </a:solidFill>
        </p:spPr>
        <p:txBody>
          <a:bodyPr wrap="square" rtlCol="0">
            <a:spAutoFit/>
          </a:bodyPr>
          <a:lstStyle/>
          <a:p>
            <a:pPr algn="ctr">
              <a:spcBef>
                <a:spcPts val="600"/>
              </a:spcBef>
              <a:spcAft>
                <a:spcPts val="600"/>
              </a:spcAft>
            </a:pPr>
            <a:r>
              <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rPr>
              <a:t>4. </a:t>
            </a:r>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「金融・資産運用特区」概要</a:t>
            </a:r>
          </a:p>
        </p:txBody>
      </p:sp>
      <p:sp>
        <p:nvSpPr>
          <p:cNvPr id="13" name="テキスト ボックス 12">
            <a:extLst>
              <a:ext uri="{FF2B5EF4-FFF2-40B4-BE49-F238E27FC236}">
                <a16:creationId xmlns:a16="http://schemas.microsoft.com/office/drawing/2014/main" id="{DBDFDF0C-41DD-47F5-8B9B-2DBD91C9AF49}"/>
              </a:ext>
            </a:extLst>
          </p:cNvPr>
          <p:cNvSpPr txBox="1"/>
          <p:nvPr/>
        </p:nvSpPr>
        <p:spPr>
          <a:xfrm>
            <a:off x="-13951" y="527115"/>
            <a:ext cx="5032265" cy="400110"/>
          </a:xfrm>
          <a:prstGeom prst="rect">
            <a:avLst/>
          </a:prstGeom>
          <a:solidFill>
            <a:schemeClr val="accent1">
              <a:lumMod val="50000"/>
            </a:schemeClr>
          </a:solidFill>
        </p:spPr>
        <p:txBody>
          <a:bodyPr wrap="square" rtlCol="0">
            <a:spAutoFit/>
          </a:bodyPr>
          <a:lstStyle/>
          <a:p>
            <a:pPr>
              <a:spcBef>
                <a:spcPts val="600"/>
              </a:spcBef>
              <a:spcAft>
                <a:spcPts val="600"/>
              </a:spcAft>
            </a:pPr>
            <a:r>
              <a:rPr lang="ja-JP" altLang="en-US" sz="2000" dirty="0">
                <a:solidFill>
                  <a:schemeClr val="bg1"/>
                </a:solidFill>
                <a:latin typeface="UD デジタル 教科書体 NK-R" panose="02020400000000000000" pitchFamily="18" charset="-128"/>
                <a:ea typeface="UD デジタル 教科書体 NK-R" panose="02020400000000000000" pitchFamily="18" charset="-128"/>
              </a:rPr>
              <a:t>特区実現パッケージ（</a:t>
            </a:r>
            <a:r>
              <a:rPr lang="en-US" altLang="ja-JP" sz="2000" dirty="0">
                <a:solidFill>
                  <a:schemeClr val="bg1"/>
                </a:solidFill>
                <a:latin typeface="UD デジタル 教科書体 NK-R" panose="02020400000000000000" pitchFamily="18" charset="-128"/>
                <a:ea typeface="UD デジタル 教科書体 NK-R" panose="02020400000000000000" pitchFamily="18" charset="-128"/>
              </a:rPr>
              <a:t>2024</a:t>
            </a:r>
            <a:r>
              <a:rPr lang="ja-JP" altLang="en-US" sz="2000" dirty="0">
                <a:solidFill>
                  <a:schemeClr val="bg1"/>
                </a:solidFill>
                <a:latin typeface="UD デジタル 教科書体 NK-R" panose="02020400000000000000" pitchFamily="18" charset="-128"/>
                <a:ea typeface="UD デジタル 教科書体 NK-R" panose="02020400000000000000" pitchFamily="18" charset="-128"/>
              </a:rPr>
              <a:t>年</a:t>
            </a:r>
            <a:r>
              <a:rPr lang="en-US" altLang="ja-JP" sz="2000" dirty="0">
                <a:solidFill>
                  <a:schemeClr val="bg1"/>
                </a:solidFill>
                <a:latin typeface="UD デジタル 教科書体 NK-R" panose="02020400000000000000" pitchFamily="18" charset="-128"/>
                <a:ea typeface="UD デジタル 教科書体 NK-R" panose="02020400000000000000" pitchFamily="18" charset="-128"/>
              </a:rPr>
              <a:t>6</a:t>
            </a:r>
            <a:r>
              <a:rPr lang="ja-JP" altLang="en-US" sz="2000" dirty="0">
                <a:solidFill>
                  <a:schemeClr val="bg1"/>
                </a:solidFill>
                <a:latin typeface="UD デジタル 教科書体 NK-R" panose="02020400000000000000" pitchFamily="18" charset="-128"/>
                <a:ea typeface="UD デジタル 教科書体 NK-R" panose="02020400000000000000" pitchFamily="18" charset="-128"/>
              </a:rPr>
              <a:t>月４日発表）</a:t>
            </a:r>
          </a:p>
        </p:txBody>
      </p:sp>
      <p:sp>
        <p:nvSpPr>
          <p:cNvPr id="14" name="四角形: 角を丸くする 13">
            <a:extLst>
              <a:ext uri="{FF2B5EF4-FFF2-40B4-BE49-F238E27FC236}">
                <a16:creationId xmlns:a16="http://schemas.microsoft.com/office/drawing/2014/main" id="{D65F37AF-D774-40DC-9995-B6FA42F05F22}"/>
              </a:ext>
            </a:extLst>
          </p:cNvPr>
          <p:cNvSpPr/>
          <p:nvPr/>
        </p:nvSpPr>
        <p:spPr>
          <a:xfrm>
            <a:off x="130628" y="1036214"/>
            <a:ext cx="11898085" cy="901469"/>
          </a:xfrm>
          <a:prstGeom prst="roundRect">
            <a:avLst>
              <a:gd name="adj" fmla="val 2467"/>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rPr>
              <a:t>　◆　</a:t>
            </a:r>
            <a:r>
              <a:rPr kumimoji="1" lang="ja-JP" altLang="en-US"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魅力的なビジネス・生活環境を整備し、</a:t>
            </a:r>
            <a:r>
              <a:rPr kumimoji="1" lang="ja-JP" altLang="en-US" sz="1600" b="0" i="0" u="sng"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rPr>
              <a:t>金融・資産運用業を特定地域へ集積</a:t>
            </a:r>
            <a:endParaRPr lang="en-US" altLang="ja-JP" sz="1600" dirty="0">
              <a:solidFill>
                <a:prstClr val="black"/>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rPr>
              <a:t>　◆　</a:t>
            </a:r>
            <a:r>
              <a:rPr kumimoji="1" lang="ja-JP" altLang="en-US"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国内外の投資資金を呼び込みながら、</a:t>
            </a:r>
            <a:r>
              <a:rPr kumimoji="1" lang="ja-JP" altLang="en-US" sz="1600" b="1" i="0" u="sng"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rPr>
              <a:t>地域の産業・企業が発展しやすい環境整備</a:t>
            </a:r>
            <a:endParaRPr kumimoji="1" lang="en-US" altLang="ja-JP" sz="1600" b="1" i="0" u="sng"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endParaRPr>
          </a:p>
        </p:txBody>
      </p:sp>
      <p:sp>
        <p:nvSpPr>
          <p:cNvPr id="16" name="四角形: 角を丸くする 15">
            <a:extLst>
              <a:ext uri="{FF2B5EF4-FFF2-40B4-BE49-F238E27FC236}">
                <a16:creationId xmlns:a16="http://schemas.microsoft.com/office/drawing/2014/main" id="{57008E31-37AB-4CE0-95D9-BBF472BD2C01}"/>
              </a:ext>
            </a:extLst>
          </p:cNvPr>
          <p:cNvSpPr/>
          <p:nvPr/>
        </p:nvSpPr>
        <p:spPr>
          <a:xfrm>
            <a:off x="130628" y="2061439"/>
            <a:ext cx="11898085" cy="901468"/>
          </a:xfrm>
          <a:prstGeom prst="roundRect">
            <a:avLst>
              <a:gd name="adj" fmla="val 2467"/>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rPr>
              <a:t>　①　</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北海道・札幌市</a:t>
            </a: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rPr>
              <a:t>：</a:t>
            </a:r>
            <a:r>
              <a:rPr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GX</a:t>
            </a: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rPr>
              <a:t>金融・資産運用特区　　　　　　　  　  ②　</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東京都</a:t>
            </a: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rPr>
              <a:t>：アジアのイノベーション・金融ハブ東京</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rPr>
              <a:t>　③　</a:t>
            </a:r>
            <a:r>
              <a:rPr lang="ja-JP" altLang="en-US" sz="1600" dirty="0">
                <a:solidFill>
                  <a:prstClr val="black"/>
                </a:solidFill>
                <a:latin typeface="HGS創英角ｺﾞｼｯｸUB" panose="020B0900000000000000" pitchFamily="50" charset="-128"/>
                <a:ea typeface="HGS創英角ｺﾞｼｯｸUB" panose="020B0900000000000000" pitchFamily="50" charset="-128"/>
              </a:rPr>
              <a:t>大阪府・大阪市：</a:t>
            </a:r>
            <a:r>
              <a:rPr lang="ja-JP" altLang="en-US" sz="1600" b="1" dirty="0">
                <a:solidFill>
                  <a:prstClr val="black"/>
                </a:solidFill>
                <a:latin typeface="HGS創英角ｺﾞｼｯｸUB" panose="020B0900000000000000" pitchFamily="50" charset="-128"/>
                <a:ea typeface="HGS創英角ｺﾞｼｯｸUB" panose="020B0900000000000000" pitchFamily="50" charset="-128"/>
              </a:rPr>
              <a:t>未来社会の実現に向けたチャレンジ特区　</a:t>
            </a: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rPr>
              <a:t>④　</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福岡県・福岡市</a:t>
            </a: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rPr>
              <a:t>：スタートアップ金融・資産運用特区</a:t>
            </a:r>
            <a:endParaRPr lang="en-US" altLang="ja-JP" sz="16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17" name="テキスト ボックス 16">
            <a:extLst>
              <a:ext uri="{FF2B5EF4-FFF2-40B4-BE49-F238E27FC236}">
                <a16:creationId xmlns:a16="http://schemas.microsoft.com/office/drawing/2014/main" id="{974E0C97-BC9F-4FDD-B93B-E9AD11D79FF1}"/>
              </a:ext>
            </a:extLst>
          </p:cNvPr>
          <p:cNvSpPr txBox="1"/>
          <p:nvPr/>
        </p:nvSpPr>
        <p:spPr>
          <a:xfrm>
            <a:off x="130632" y="964925"/>
            <a:ext cx="1723008" cy="338554"/>
          </a:xfrm>
          <a:prstGeom prst="rect">
            <a:avLst/>
          </a:prstGeom>
          <a:solidFill>
            <a:schemeClr val="accent1">
              <a:lumMod val="50000"/>
            </a:schemeClr>
          </a:solidFill>
        </p:spPr>
        <p:txBody>
          <a:bodyPr wrap="square" rtlCol="0">
            <a:spAutoFit/>
          </a:bodyPr>
          <a:lstStyle/>
          <a:p>
            <a:pPr>
              <a:spcBef>
                <a:spcPts val="600"/>
              </a:spcBef>
              <a:spcAft>
                <a:spcPts val="600"/>
              </a:spcAft>
            </a:pP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　１．　目　的</a:t>
            </a:r>
            <a:endParaRPr lang="en-US" altLang="ja-JP" sz="16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a:extLst>
              <a:ext uri="{FF2B5EF4-FFF2-40B4-BE49-F238E27FC236}">
                <a16:creationId xmlns:a16="http://schemas.microsoft.com/office/drawing/2014/main" id="{7C432E18-8008-4881-85C8-148D8AC1571F}"/>
              </a:ext>
            </a:extLst>
          </p:cNvPr>
          <p:cNvSpPr txBox="1"/>
          <p:nvPr/>
        </p:nvSpPr>
        <p:spPr>
          <a:xfrm>
            <a:off x="130628" y="2007009"/>
            <a:ext cx="1723008" cy="338554"/>
          </a:xfrm>
          <a:prstGeom prst="rect">
            <a:avLst/>
          </a:prstGeom>
          <a:solidFill>
            <a:schemeClr val="accent1">
              <a:lumMod val="50000"/>
            </a:schemeClr>
          </a:solidFill>
        </p:spPr>
        <p:txBody>
          <a:bodyPr wrap="square" rtlCol="0">
            <a:spAutoFit/>
          </a:bodyPr>
          <a:lstStyle/>
          <a:p>
            <a:pPr>
              <a:spcBef>
                <a:spcPts val="600"/>
              </a:spcBef>
              <a:spcAft>
                <a:spcPts val="600"/>
              </a:spcAft>
            </a:pP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　２． 対象地域</a:t>
            </a:r>
            <a:endParaRPr lang="en-US" altLang="ja-JP" sz="16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9" name="四角形: 角を丸くする 18">
            <a:extLst>
              <a:ext uri="{FF2B5EF4-FFF2-40B4-BE49-F238E27FC236}">
                <a16:creationId xmlns:a16="http://schemas.microsoft.com/office/drawing/2014/main" id="{E35234B3-E6FA-4B8F-AEDB-1D4A1108DD45}"/>
              </a:ext>
            </a:extLst>
          </p:cNvPr>
          <p:cNvSpPr/>
          <p:nvPr/>
        </p:nvSpPr>
        <p:spPr>
          <a:xfrm>
            <a:off x="107896" y="3077348"/>
            <a:ext cx="11920817" cy="3693566"/>
          </a:xfrm>
          <a:prstGeom prst="roundRect">
            <a:avLst>
              <a:gd name="adj" fmla="val 2467"/>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a:solidFill>
                <a:prstClr val="black"/>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ts val="900"/>
              </a:lnSpc>
              <a:spcBef>
                <a:spcPts val="0"/>
              </a:spcBef>
              <a:spcAft>
                <a:spcPts val="0"/>
              </a:spcAft>
              <a:buClrTx/>
              <a:buSzTx/>
              <a:buFontTx/>
              <a:buNone/>
              <a:tabLst/>
              <a:defRPr/>
            </a:pPr>
            <a:endParaRPr lang="en-US" altLang="ja-JP" sz="1050" dirty="0">
              <a:solidFill>
                <a:prstClr val="black"/>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UD デジタル 教科書体 NP-R" panose="02020400000000000000" pitchFamily="18" charset="-128"/>
                <a:ea typeface="UD デジタル 教科書体 NP-R" panose="02020400000000000000" pitchFamily="18" charset="-128"/>
              </a:rPr>
              <a:t>＊［</a:t>
            </a:r>
            <a:r>
              <a:rPr lang="en-US" altLang="ja-JP" sz="1050" dirty="0">
                <a:solidFill>
                  <a:prstClr val="black"/>
                </a:solidFill>
                <a:latin typeface="UD デジタル 教科書体 NP-R" panose="02020400000000000000" pitchFamily="18" charset="-128"/>
                <a:ea typeface="UD デジタル 教科書体 NP-R" panose="02020400000000000000" pitchFamily="18" charset="-128"/>
              </a:rPr>
              <a:t>Ⅳ</a:t>
            </a:r>
            <a:r>
              <a:rPr lang="ja-JP" altLang="en-US" sz="1050" dirty="0">
                <a:solidFill>
                  <a:prstClr val="black"/>
                </a:solidFill>
                <a:latin typeface="UD デジタル 教科書体 NP-R" panose="02020400000000000000" pitchFamily="18" charset="-128"/>
                <a:ea typeface="UD デジタル 教科書体 NP-R" panose="02020400000000000000" pitchFamily="18" charset="-128"/>
              </a:rPr>
              <a:t>－</a:t>
            </a:r>
            <a:r>
              <a:rPr lang="en-US" altLang="ja-JP" sz="1050" dirty="0">
                <a:solidFill>
                  <a:prstClr val="black"/>
                </a:solidFill>
                <a:latin typeface="UD デジタル 教科書体 NP-R" panose="02020400000000000000" pitchFamily="18" charset="-128"/>
                <a:ea typeface="UD デジタル 教科書体 NP-R" panose="02020400000000000000" pitchFamily="18" charset="-128"/>
              </a:rPr>
              <a:t>2</a:t>
            </a:r>
            <a:r>
              <a:rPr lang="ja-JP" altLang="en-US" sz="1050" dirty="0">
                <a:solidFill>
                  <a:prstClr val="black"/>
                </a:solidFill>
                <a:latin typeface="UD デジタル 教科書体 NP-R" panose="02020400000000000000" pitchFamily="18" charset="-128"/>
                <a:ea typeface="UD デジタル 教科書体 NP-R" panose="02020400000000000000" pitchFamily="18" charset="-128"/>
              </a:rPr>
              <a:t>］英語での金融商品の勧誘の要件緩和、［</a:t>
            </a:r>
            <a:r>
              <a:rPr lang="en-US" altLang="ja-JP" sz="1050" dirty="0">
                <a:solidFill>
                  <a:prstClr val="black"/>
                </a:solidFill>
                <a:latin typeface="UD デジタル 教科書体 NP-R" panose="02020400000000000000" pitchFamily="18" charset="-128"/>
                <a:ea typeface="UD デジタル 教科書体 NP-R" panose="02020400000000000000" pitchFamily="18" charset="-128"/>
              </a:rPr>
              <a:t>Ⅳ</a:t>
            </a:r>
            <a:r>
              <a:rPr lang="ja-JP" altLang="en-US" sz="1050" dirty="0">
                <a:solidFill>
                  <a:prstClr val="black"/>
                </a:solidFill>
                <a:latin typeface="UD デジタル 教科書体 NP-R" panose="02020400000000000000" pitchFamily="18" charset="-128"/>
                <a:ea typeface="UD デジタル 教科書体 NP-R" panose="02020400000000000000" pitchFamily="18" charset="-128"/>
              </a:rPr>
              <a:t>－</a:t>
            </a:r>
            <a:r>
              <a:rPr lang="en-US" altLang="ja-JP" sz="1050" dirty="0">
                <a:solidFill>
                  <a:prstClr val="black"/>
                </a:solidFill>
                <a:latin typeface="UD デジタル 教科書体 NP-R" panose="02020400000000000000" pitchFamily="18" charset="-128"/>
                <a:ea typeface="UD デジタル 教科書体 NP-R" panose="02020400000000000000" pitchFamily="18" charset="-128"/>
              </a:rPr>
              <a:t>3</a:t>
            </a:r>
            <a:r>
              <a:rPr lang="ja-JP" altLang="en-US" sz="1050" dirty="0">
                <a:solidFill>
                  <a:prstClr val="black"/>
                </a:solidFill>
                <a:latin typeface="UD デジタル 教科書体 NP-R" panose="02020400000000000000" pitchFamily="18" charset="-128"/>
                <a:ea typeface="UD デジタル 教科書体 NP-R" panose="02020400000000000000" pitchFamily="18" charset="-128"/>
              </a:rPr>
              <a:t>］国立大学教員の兼業要件の緩和については、既に措置済み</a:t>
            </a:r>
            <a:endParaRPr lang="en-US" altLang="ja-JP" sz="105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20" name="テキスト ボックス 19">
            <a:extLst>
              <a:ext uri="{FF2B5EF4-FFF2-40B4-BE49-F238E27FC236}">
                <a16:creationId xmlns:a16="http://schemas.microsoft.com/office/drawing/2014/main" id="{8AA91FF2-959C-43E0-8C58-055DC94F45ED}"/>
              </a:ext>
            </a:extLst>
          </p:cNvPr>
          <p:cNvSpPr txBox="1"/>
          <p:nvPr/>
        </p:nvSpPr>
        <p:spPr>
          <a:xfrm>
            <a:off x="107895" y="3017337"/>
            <a:ext cx="7229076" cy="338554"/>
          </a:xfrm>
          <a:prstGeom prst="rect">
            <a:avLst/>
          </a:prstGeom>
          <a:solidFill>
            <a:schemeClr val="accent1">
              <a:lumMod val="50000"/>
            </a:schemeClr>
          </a:solidFill>
        </p:spPr>
        <p:txBody>
          <a:bodyPr wrap="square" rtlCol="0">
            <a:spAutoFit/>
          </a:bodyPr>
          <a:lstStyle/>
          <a:p>
            <a:pPr>
              <a:spcBef>
                <a:spcPts val="600"/>
              </a:spcBef>
              <a:spcAft>
                <a:spcPts val="600"/>
              </a:spcAft>
            </a:pP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　３．国の主な取組みについて　＊府市提案のものを抜粋</a:t>
            </a:r>
            <a:endParaRPr lang="en-US" altLang="ja-JP" sz="1600" dirty="0">
              <a:solidFill>
                <a:schemeClr val="bg1"/>
              </a:solidFill>
              <a:latin typeface="UD デジタル 教科書体 NK-R" panose="02020400000000000000" pitchFamily="18" charset="-128"/>
              <a:ea typeface="UD デジタル 教科書体 NK-R" panose="02020400000000000000" pitchFamily="18" charset="-128"/>
            </a:endParaRPr>
          </a:p>
        </p:txBody>
      </p:sp>
      <p:graphicFrame>
        <p:nvGraphicFramePr>
          <p:cNvPr id="21" name="オブジェクト 20">
            <a:extLst>
              <a:ext uri="{FF2B5EF4-FFF2-40B4-BE49-F238E27FC236}">
                <a16:creationId xmlns:a16="http://schemas.microsoft.com/office/drawing/2014/main" id="{623FDC6B-EB9E-49B0-BD21-DBB22AAF6FF8}"/>
              </a:ext>
            </a:extLst>
          </p:cNvPr>
          <p:cNvGraphicFramePr>
            <a:graphicFrameLocks noChangeAspect="1"/>
          </p:cNvGraphicFramePr>
          <p:nvPr/>
        </p:nvGraphicFramePr>
        <p:xfrm>
          <a:off x="214648" y="3426249"/>
          <a:ext cx="10174760" cy="3159608"/>
        </p:xfrm>
        <a:graphic>
          <a:graphicData uri="http://schemas.openxmlformats.org/presentationml/2006/ole">
            <mc:AlternateContent xmlns:mc="http://schemas.openxmlformats.org/markup-compatibility/2006">
              <mc:Choice xmlns:v="urn:schemas-microsoft-com:vml" Requires="v">
                <p:oleObj spid="_x0000_s3968" name="Worksheet" r:id="rId3" imgW="10813972" imgH="4127685" progId="Excel.Sheet.12">
                  <p:embed/>
                </p:oleObj>
              </mc:Choice>
              <mc:Fallback>
                <p:oleObj name="Worksheet" r:id="rId3" imgW="10813972" imgH="4127685" progId="Excel.Sheet.12">
                  <p:embed/>
                  <p:pic>
                    <p:nvPicPr>
                      <p:cNvPr id="21" name="オブジェクト 20">
                        <a:extLst>
                          <a:ext uri="{FF2B5EF4-FFF2-40B4-BE49-F238E27FC236}">
                            <a16:creationId xmlns:a16="http://schemas.microsoft.com/office/drawing/2014/main" id="{623FDC6B-EB9E-49B0-BD21-DBB22AAF6FF8}"/>
                          </a:ext>
                        </a:extLst>
                      </p:cNvPr>
                      <p:cNvPicPr/>
                      <p:nvPr/>
                    </p:nvPicPr>
                    <p:blipFill>
                      <a:blip r:embed="rId4"/>
                      <a:stretch>
                        <a:fillRect/>
                      </a:stretch>
                    </p:blipFill>
                    <p:spPr>
                      <a:xfrm>
                        <a:off x="214648" y="3426249"/>
                        <a:ext cx="10174760" cy="3159608"/>
                      </a:xfrm>
                      <a:prstGeom prst="rect">
                        <a:avLst/>
                      </a:prstGeom>
                    </p:spPr>
                  </p:pic>
                </p:oleObj>
              </mc:Fallback>
            </mc:AlternateContent>
          </a:graphicData>
        </a:graphic>
      </p:graphicFrame>
      <p:sp>
        <p:nvSpPr>
          <p:cNvPr id="22" name="正方形/長方形 21">
            <a:extLst>
              <a:ext uri="{FF2B5EF4-FFF2-40B4-BE49-F238E27FC236}">
                <a16:creationId xmlns:a16="http://schemas.microsoft.com/office/drawing/2014/main" id="{423471CF-56B9-42C7-95AF-62FECB3B786A}"/>
              </a:ext>
            </a:extLst>
          </p:cNvPr>
          <p:cNvSpPr/>
          <p:nvPr/>
        </p:nvSpPr>
        <p:spPr>
          <a:xfrm>
            <a:off x="10496160" y="3469794"/>
            <a:ext cx="1401925" cy="3018989"/>
          </a:xfrm>
          <a:prstGeom prst="rect">
            <a:avLst/>
          </a:prstGeom>
          <a:ln w="50800" cmpd="dbl">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HGS創英角ｺﾞｼｯｸUB" panose="020B0900000000000000" pitchFamily="50" charset="-128"/>
                <a:ea typeface="HGS創英角ｺﾞｼｯｸUB" panose="020B0900000000000000" pitchFamily="50" charset="-128"/>
              </a:rPr>
              <a:t>提案項目</a:t>
            </a:r>
            <a:endParaRPr kumimoji="1" lang="en-US" altLang="ja-JP" dirty="0">
              <a:latin typeface="HGS創英角ｺﾞｼｯｸUB" panose="020B0900000000000000" pitchFamily="50" charset="-128"/>
              <a:ea typeface="HGS創英角ｺﾞｼｯｸUB" panose="020B0900000000000000" pitchFamily="50" charset="-128"/>
            </a:endParaRPr>
          </a:p>
          <a:p>
            <a:pPr algn="ctr"/>
            <a:r>
              <a:rPr lang="ja-JP" altLang="en-US" dirty="0">
                <a:latin typeface="HGS創英角ｺﾞｼｯｸUB" panose="020B0900000000000000" pitchFamily="50" charset="-128"/>
                <a:ea typeface="HGS創英角ｺﾞｼｯｸUB" panose="020B0900000000000000" pitchFamily="50" charset="-128"/>
              </a:rPr>
              <a:t>２３件</a:t>
            </a:r>
            <a:endParaRPr lang="en-US" altLang="ja-JP" dirty="0">
              <a:latin typeface="HGS創英角ｺﾞｼｯｸUB" panose="020B0900000000000000" pitchFamily="50" charset="-128"/>
              <a:ea typeface="HGS創英角ｺﾞｼｯｸUB" panose="020B0900000000000000" pitchFamily="50" charset="-128"/>
            </a:endParaRPr>
          </a:p>
          <a:p>
            <a:pPr algn="ctr"/>
            <a:r>
              <a:rPr kumimoji="1" lang="ja-JP" altLang="en-US" dirty="0">
                <a:latin typeface="HGS創英角ｺﾞｼｯｸUB" panose="020B0900000000000000" pitchFamily="50" charset="-128"/>
                <a:ea typeface="HGS創英角ｺﾞｼｯｸUB" panose="020B0900000000000000" pitchFamily="50" charset="-128"/>
              </a:rPr>
              <a:t>／</a:t>
            </a:r>
            <a:endParaRPr kumimoji="1" lang="en-US" altLang="ja-JP" dirty="0">
              <a:latin typeface="HGS創英角ｺﾞｼｯｸUB" panose="020B0900000000000000" pitchFamily="50" charset="-128"/>
              <a:ea typeface="HGS創英角ｺﾞｼｯｸUB" panose="020B0900000000000000" pitchFamily="50" charset="-128"/>
            </a:endParaRPr>
          </a:p>
          <a:p>
            <a:pPr algn="ctr"/>
            <a:r>
              <a:rPr lang="ja-JP" altLang="en-US" dirty="0">
                <a:latin typeface="HGS創英角ｺﾞｼｯｸUB" panose="020B0900000000000000" pitchFamily="50" charset="-128"/>
                <a:ea typeface="HGS創英角ｺﾞｼｯｸUB" panose="020B0900000000000000" pitchFamily="50" charset="-128"/>
              </a:rPr>
              <a:t>実現項目</a:t>
            </a:r>
            <a:endParaRPr lang="en-US" altLang="ja-JP" dirty="0">
              <a:latin typeface="HGS創英角ｺﾞｼｯｸUB" panose="020B0900000000000000" pitchFamily="50" charset="-128"/>
              <a:ea typeface="HGS創英角ｺﾞｼｯｸUB" panose="020B0900000000000000" pitchFamily="50" charset="-128"/>
            </a:endParaRPr>
          </a:p>
          <a:p>
            <a:pPr algn="ctr"/>
            <a:r>
              <a:rPr lang="ja-JP" altLang="en-US" dirty="0">
                <a:latin typeface="HGS創英角ｺﾞｼｯｸUB" panose="020B0900000000000000" pitchFamily="50" charset="-128"/>
                <a:ea typeface="HGS創英角ｺﾞｼｯｸUB" panose="020B0900000000000000" pitchFamily="50" charset="-128"/>
              </a:rPr>
              <a:t>１３</a:t>
            </a:r>
            <a:r>
              <a:rPr kumimoji="1" lang="ja-JP" altLang="en-US" dirty="0">
                <a:latin typeface="HGS創英角ｺﾞｼｯｸUB" panose="020B0900000000000000" pitchFamily="50" charset="-128"/>
                <a:ea typeface="HGS創英角ｺﾞｼｯｸUB" panose="020B0900000000000000" pitchFamily="50" charset="-128"/>
              </a:rPr>
              <a:t>件</a:t>
            </a:r>
            <a:endParaRPr lang="en-US" altLang="ja-JP" dirty="0">
              <a:latin typeface="HGS創英角ｺﾞｼｯｸUB" panose="020B0900000000000000" pitchFamily="50" charset="-128"/>
              <a:ea typeface="HGS創英角ｺﾞｼｯｸUB" panose="020B0900000000000000" pitchFamily="50" charset="-128"/>
            </a:endParaRPr>
          </a:p>
          <a:p>
            <a:pPr algn="ctr"/>
            <a:endParaRPr kumimoji="1" lang="en-US" altLang="ja-JP" sz="1200" dirty="0">
              <a:latin typeface="UD デジタル 教科書体 NP-R" panose="02020400000000000000" pitchFamily="18" charset="-128"/>
              <a:ea typeface="UD デジタル 教科書体 NP-R" panose="02020400000000000000" pitchFamily="18" charset="-128"/>
            </a:endParaRPr>
          </a:p>
          <a:p>
            <a:pPr algn="ctr"/>
            <a:r>
              <a:rPr kumimoji="1" lang="ja-JP" altLang="en-US" sz="1200" dirty="0">
                <a:latin typeface="UD デジタル 教科書体 NP-R" panose="02020400000000000000" pitchFamily="18" charset="-128"/>
                <a:ea typeface="UD デジタル 教科書体 NP-R" panose="02020400000000000000" pitchFamily="18" charset="-128"/>
              </a:rPr>
              <a:t>全国措置</a:t>
            </a:r>
            <a:endParaRPr kumimoji="1" lang="en-US" altLang="ja-JP" sz="1200" dirty="0">
              <a:latin typeface="UD デジタル 教科書体 NP-R" panose="02020400000000000000" pitchFamily="18" charset="-128"/>
              <a:ea typeface="UD デジタル 教科書体 NP-R" panose="02020400000000000000" pitchFamily="18" charset="-128"/>
            </a:endParaRPr>
          </a:p>
          <a:p>
            <a:pPr algn="ctr"/>
            <a:r>
              <a:rPr kumimoji="1" lang="en-US" altLang="ja-JP" sz="1200" dirty="0">
                <a:latin typeface="UD デジタル 教科書体 NP-R" panose="02020400000000000000" pitchFamily="18" charset="-128"/>
                <a:ea typeface="UD デジタル 教科書体 NP-R" panose="02020400000000000000" pitchFamily="18" charset="-128"/>
              </a:rPr>
              <a:t>9</a:t>
            </a:r>
            <a:r>
              <a:rPr kumimoji="1" lang="ja-JP" altLang="en-US" sz="1200" dirty="0">
                <a:latin typeface="UD デジタル 教科書体 NP-R" panose="02020400000000000000" pitchFamily="18" charset="-128"/>
                <a:ea typeface="UD デジタル 教科書体 NP-R" panose="02020400000000000000" pitchFamily="18" charset="-128"/>
              </a:rPr>
              <a:t>件</a:t>
            </a:r>
            <a:endParaRPr kumimoji="1" lang="en-US" altLang="ja-JP" sz="1200" dirty="0">
              <a:latin typeface="UD デジタル 教科書体 NP-R" panose="02020400000000000000" pitchFamily="18" charset="-128"/>
              <a:ea typeface="UD デジタル 教科書体 NP-R" panose="02020400000000000000" pitchFamily="18" charset="-128"/>
            </a:endParaRPr>
          </a:p>
          <a:p>
            <a:pPr algn="ctr"/>
            <a:r>
              <a:rPr lang="en-US" altLang="ja-JP" sz="1050" dirty="0">
                <a:latin typeface="UD デジタル 教科書体 NP-R" panose="02020400000000000000" pitchFamily="18" charset="-128"/>
                <a:ea typeface="UD デジタル 教科書体 NP-R" panose="02020400000000000000" pitchFamily="18" charset="-128"/>
              </a:rPr>
              <a:t>(</a:t>
            </a:r>
            <a:r>
              <a:rPr lang="ja-JP" altLang="en-US" sz="1050" dirty="0">
                <a:latin typeface="UD デジタル 教科書体 NP-R" panose="02020400000000000000" pitchFamily="18" charset="-128"/>
                <a:ea typeface="UD デジタル 教科書体 NP-R" panose="02020400000000000000" pitchFamily="18" charset="-128"/>
              </a:rPr>
              <a:t>措置済含む）</a:t>
            </a:r>
            <a:endParaRPr kumimoji="1" lang="en-US" altLang="ja-JP" sz="1050" dirty="0">
              <a:latin typeface="UD デジタル 教科書体 NP-R" panose="02020400000000000000" pitchFamily="18" charset="-128"/>
              <a:ea typeface="UD デジタル 教科書体 NP-R" panose="02020400000000000000" pitchFamily="18" charset="-128"/>
            </a:endParaRPr>
          </a:p>
          <a:p>
            <a:pPr algn="ctr"/>
            <a:endParaRPr lang="en-US" altLang="ja-JP" sz="1200" dirty="0">
              <a:latin typeface="UD デジタル 教科書体 NP-R" panose="02020400000000000000" pitchFamily="18" charset="-128"/>
              <a:ea typeface="UD デジタル 教科書体 NP-R" panose="02020400000000000000" pitchFamily="18" charset="-128"/>
            </a:endParaRPr>
          </a:p>
          <a:p>
            <a:pPr algn="ctr"/>
            <a:r>
              <a:rPr lang="ja-JP" altLang="en-US" sz="1200" dirty="0">
                <a:latin typeface="UD デジタル 教科書体 NP-R" panose="02020400000000000000" pitchFamily="18" charset="-128"/>
                <a:ea typeface="UD デジタル 教科書体 NP-R" panose="02020400000000000000" pitchFamily="18" charset="-128"/>
              </a:rPr>
              <a:t>地域限定</a:t>
            </a:r>
            <a:endParaRPr lang="en-US" altLang="ja-JP" sz="1200" dirty="0">
              <a:latin typeface="UD デジタル 教科書体 NP-R" panose="02020400000000000000" pitchFamily="18" charset="-128"/>
              <a:ea typeface="UD デジタル 教科書体 NP-R" panose="02020400000000000000" pitchFamily="18" charset="-128"/>
            </a:endParaRPr>
          </a:p>
          <a:p>
            <a:pPr algn="ctr"/>
            <a:r>
              <a:rPr lang="en-US" altLang="ja-JP" sz="1200" dirty="0">
                <a:latin typeface="UD デジタル 教科書体 NP-R" panose="02020400000000000000" pitchFamily="18" charset="-128"/>
                <a:ea typeface="UD デジタル 教科書体 NP-R" panose="02020400000000000000" pitchFamily="18" charset="-128"/>
              </a:rPr>
              <a:t>4</a:t>
            </a:r>
            <a:r>
              <a:rPr lang="ja-JP" altLang="en-US" sz="1200" dirty="0">
                <a:latin typeface="UD デジタル 教科書体 NP-R" panose="02020400000000000000" pitchFamily="18" charset="-128"/>
                <a:ea typeface="UD デジタル 教科書体 NP-R" panose="02020400000000000000" pitchFamily="18" charset="-128"/>
              </a:rPr>
              <a:t>件</a:t>
            </a:r>
            <a:endParaRPr kumimoji="1" lang="en-US" altLang="ja-JP" sz="1200" dirty="0">
              <a:latin typeface="UD デジタル 教科書体 NP-R" panose="02020400000000000000" pitchFamily="18" charset="-128"/>
              <a:ea typeface="UD デジタル 教科書体 NP-R" panose="02020400000000000000" pitchFamily="18" charset="-128"/>
            </a:endParaRPr>
          </a:p>
        </p:txBody>
      </p:sp>
      <p:sp>
        <p:nvSpPr>
          <p:cNvPr id="23" name="大かっこ 22">
            <a:extLst>
              <a:ext uri="{FF2B5EF4-FFF2-40B4-BE49-F238E27FC236}">
                <a16:creationId xmlns:a16="http://schemas.microsoft.com/office/drawing/2014/main" id="{090FA3BA-FDC6-4AC0-88C1-F983C523BA0C}"/>
              </a:ext>
            </a:extLst>
          </p:cNvPr>
          <p:cNvSpPr/>
          <p:nvPr/>
        </p:nvSpPr>
        <p:spPr>
          <a:xfrm>
            <a:off x="10678886" y="5211005"/>
            <a:ext cx="1066800" cy="1113595"/>
          </a:xfrm>
          <a:prstGeom prst="bracketPair">
            <a:avLst>
              <a:gd name="adj" fmla="val 545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スライド番号プレースホルダー 1">
            <a:extLst>
              <a:ext uri="{FF2B5EF4-FFF2-40B4-BE49-F238E27FC236}">
                <a16:creationId xmlns:a16="http://schemas.microsoft.com/office/drawing/2014/main" id="{4F3D173D-EC11-414F-A596-3EC6AE98F381}"/>
              </a:ext>
            </a:extLst>
          </p:cNvPr>
          <p:cNvSpPr txBox="1">
            <a:spLocks/>
          </p:cNvSpPr>
          <p:nvPr/>
        </p:nvSpPr>
        <p:spPr>
          <a:xfrm>
            <a:off x="9434849" y="648878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8</a:t>
            </a:fld>
            <a:endParaRPr lang="ja-JP" altLang="en-US" dirty="0">
              <a:solidFill>
                <a:prstClr val="black">
                  <a:tint val="75000"/>
                </a:prstClr>
              </a:solidFill>
              <a:latin typeface="游ゴシック" panose="020F0502020204030204"/>
              <a:ea typeface="游ゴシック" panose="020B0400000000000000" pitchFamily="50" charset="-128"/>
            </a:endParaRPr>
          </a:p>
        </p:txBody>
      </p:sp>
      <p:sp>
        <p:nvSpPr>
          <p:cNvPr id="2" name="正方形/長方形 1">
            <a:extLst>
              <a:ext uri="{FF2B5EF4-FFF2-40B4-BE49-F238E27FC236}">
                <a16:creationId xmlns:a16="http://schemas.microsoft.com/office/drawing/2014/main" id="{6E0FB5FE-7370-43A2-A6B6-C9ED066A3EB2}"/>
              </a:ext>
            </a:extLst>
          </p:cNvPr>
          <p:cNvSpPr/>
          <p:nvPr/>
        </p:nvSpPr>
        <p:spPr>
          <a:xfrm>
            <a:off x="718456" y="2624754"/>
            <a:ext cx="5562600" cy="261352"/>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014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12A8633-B887-4E9A-ADA2-447C88A0E90A}"/>
              </a:ext>
            </a:extLst>
          </p:cNvPr>
          <p:cNvSpPr txBox="1"/>
          <p:nvPr/>
        </p:nvSpPr>
        <p:spPr>
          <a:xfrm>
            <a:off x="0" y="1"/>
            <a:ext cx="12192000" cy="461665"/>
          </a:xfrm>
          <a:prstGeom prst="rect">
            <a:avLst/>
          </a:prstGeom>
          <a:solidFill>
            <a:schemeClr val="accent1">
              <a:lumMod val="50000"/>
            </a:schemeClr>
          </a:solidFill>
        </p:spPr>
        <p:txBody>
          <a:bodyPr wrap="square" rtlCol="0">
            <a:spAutoFit/>
          </a:bodyPr>
          <a:lstStyle/>
          <a:p>
            <a:pPr algn="ctr">
              <a:spcBef>
                <a:spcPts val="600"/>
              </a:spcBef>
              <a:spcAft>
                <a:spcPts val="600"/>
              </a:spcAft>
            </a:pPr>
            <a:r>
              <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rPr>
              <a:t>4. </a:t>
            </a:r>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「金融・資産運用特区」の進捗状況と今後の方向性</a:t>
            </a:r>
          </a:p>
        </p:txBody>
      </p:sp>
      <p:sp>
        <p:nvSpPr>
          <p:cNvPr id="11" name="正方形/長方形 10">
            <a:extLst>
              <a:ext uri="{FF2B5EF4-FFF2-40B4-BE49-F238E27FC236}">
                <a16:creationId xmlns:a16="http://schemas.microsoft.com/office/drawing/2014/main" id="{D729FECA-AD4C-4FDE-9417-52D56B5B7260}"/>
              </a:ext>
            </a:extLst>
          </p:cNvPr>
          <p:cNvSpPr/>
          <p:nvPr/>
        </p:nvSpPr>
        <p:spPr>
          <a:xfrm>
            <a:off x="79980" y="663703"/>
            <a:ext cx="12069193" cy="43158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ⅰ</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．国内外の金融・資産運用業者の集積</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6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〇資産運用業に対する金融行政の英語化の拡充</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・国際金融ワンストップサポートセンター大阪内に</a:t>
            </a:r>
            <a:r>
              <a:rPr lang="ja-JP" altLang="en-US" sz="1400" u="sng" dirty="0">
                <a:solidFill>
                  <a:schemeClr val="tx1"/>
                </a:solidFill>
                <a:latin typeface="UD デジタル 教科書体 NP-R" panose="02020400000000000000" pitchFamily="18" charset="-128"/>
                <a:ea typeface="UD デジタル 教科書体 NP-R" panose="02020400000000000000" pitchFamily="18" charset="-128"/>
              </a:rPr>
              <a:t>拠点開設サポートオフィスの大阪バーチャルオフィスを</a:t>
            </a:r>
            <a:r>
              <a:rPr lang="en-US" altLang="ja-JP" sz="1400" u="sng" dirty="0">
                <a:solidFill>
                  <a:schemeClr val="tx1"/>
                </a:solidFill>
                <a:latin typeface="UD デジタル 教科書体 NP-R" panose="02020400000000000000" pitchFamily="18" charset="-128"/>
                <a:ea typeface="UD デジタル 教科書体 NP-R" panose="02020400000000000000" pitchFamily="18" charset="-128"/>
              </a:rPr>
              <a:t>2025</a:t>
            </a:r>
            <a:r>
              <a:rPr lang="ja-JP" altLang="en-US" sz="1400" u="sng" dirty="0">
                <a:solidFill>
                  <a:schemeClr val="tx1"/>
                </a:solidFill>
                <a:latin typeface="UD デジタル 教科書体 NP-R" panose="02020400000000000000" pitchFamily="18" charset="-128"/>
                <a:ea typeface="UD デジタル 教科書体 NP-R" panose="02020400000000000000" pitchFamily="18" charset="-128"/>
              </a:rPr>
              <a:t>年４月に設置</a:t>
            </a:r>
            <a:endParaRPr lang="en-US" altLang="ja-JP" sz="1400" u="sng"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・兜町にある同オフィスへの</a:t>
            </a:r>
            <a:r>
              <a:rPr lang="ja-JP" altLang="en-US" sz="1400" u="sng" dirty="0">
                <a:solidFill>
                  <a:schemeClr val="tx1"/>
                </a:solidFill>
                <a:latin typeface="UD デジタル 教科書体 NP-R" panose="02020400000000000000" pitchFamily="18" charset="-128"/>
                <a:ea typeface="UD デジタル 教科書体 NP-R" panose="02020400000000000000" pitchFamily="18" charset="-128"/>
              </a:rPr>
              <a:t>大阪から人材（弁護士）派遣</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〇行政手続きの英語化（開業手続き）</a:t>
            </a:r>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＊英語による申請手続き</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法務省（会社設立関係）</a:t>
            </a:r>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a:t>
            </a:r>
            <a:r>
              <a:rPr lang="en-US" altLang="ja-JP" sz="1400" u="sng" dirty="0">
                <a:solidFill>
                  <a:schemeClr val="tx1"/>
                </a:solidFill>
                <a:latin typeface="UD デジタル 教科書体 NP-R" panose="02020400000000000000" pitchFamily="18" charset="-128"/>
                <a:ea typeface="UD デジタル 教科書体 NP-R" panose="02020400000000000000" pitchFamily="18" charset="-128"/>
              </a:rPr>
              <a:t>2025</a:t>
            </a:r>
            <a:r>
              <a:rPr lang="ja-JP" altLang="en-US" sz="1400" u="sng" dirty="0">
                <a:solidFill>
                  <a:schemeClr val="tx1"/>
                </a:solidFill>
                <a:latin typeface="UD デジタル 教科書体 NP-R" panose="02020400000000000000" pitchFamily="18" charset="-128"/>
                <a:ea typeface="UD デジタル 教科書体 NP-R" panose="02020400000000000000" pitchFamily="18" charset="-128"/>
              </a:rPr>
              <a:t>年</a:t>
            </a:r>
            <a:r>
              <a:rPr lang="en-US" altLang="ja-JP" sz="1400" u="sng" dirty="0">
                <a:solidFill>
                  <a:schemeClr val="tx1"/>
                </a:solidFill>
                <a:latin typeface="UD デジタル 教科書体 NP-R" panose="02020400000000000000" pitchFamily="18" charset="-128"/>
                <a:ea typeface="UD デジタル 教科書体 NP-R" panose="02020400000000000000" pitchFamily="18" charset="-128"/>
              </a:rPr>
              <a:t>2</a:t>
            </a:r>
            <a:r>
              <a:rPr lang="ja-JP" altLang="en-US" sz="1400" u="sng" dirty="0">
                <a:solidFill>
                  <a:schemeClr val="tx1"/>
                </a:solidFill>
                <a:latin typeface="UD デジタル 教科書体 NP-R" panose="02020400000000000000" pitchFamily="18" charset="-128"/>
                <a:ea typeface="UD デジタル 教科書体 NP-R" panose="02020400000000000000" pitchFamily="18" charset="-128"/>
              </a:rPr>
              <a:t>月</a:t>
            </a:r>
            <a:r>
              <a:rPr lang="en-US" altLang="ja-JP" sz="1400" u="sng" dirty="0">
                <a:solidFill>
                  <a:schemeClr val="tx1"/>
                </a:solidFill>
                <a:latin typeface="UD デジタル 教科書体 NP-R" panose="02020400000000000000" pitchFamily="18" charset="-128"/>
                <a:ea typeface="UD デジタル 教科書体 NP-R" panose="02020400000000000000" pitchFamily="18" charset="-128"/>
              </a:rPr>
              <a:t>26</a:t>
            </a:r>
            <a:r>
              <a:rPr lang="ja-JP" altLang="en-US" sz="1400" u="sng" dirty="0">
                <a:solidFill>
                  <a:schemeClr val="tx1"/>
                </a:solidFill>
                <a:latin typeface="UD デジタル 教科書体 NP-R" panose="02020400000000000000" pitchFamily="18" charset="-128"/>
                <a:ea typeface="UD デジタル 教科書体 NP-R" panose="02020400000000000000" pitchFamily="18" charset="-128"/>
              </a:rPr>
              <a:t>日より運用開始</a:t>
            </a:r>
            <a:endParaRPr lang="en-US" altLang="ja-JP" sz="1400" u="sng"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厚生労働省（各種保険関係）</a:t>
            </a:r>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a:t>
            </a:r>
            <a:r>
              <a:rPr lang="en-US" altLang="ja-JP" sz="1400" u="sng" dirty="0">
                <a:solidFill>
                  <a:schemeClr val="tx1"/>
                </a:solidFill>
                <a:latin typeface="UD デジタル 教科書体 NP-R" panose="02020400000000000000" pitchFamily="18" charset="-128"/>
                <a:ea typeface="UD デジタル 教科書体 NP-R" panose="02020400000000000000" pitchFamily="18" charset="-128"/>
              </a:rPr>
              <a:t>2024</a:t>
            </a:r>
            <a:r>
              <a:rPr lang="ja-JP" altLang="en-US" sz="1400" u="sng" dirty="0">
                <a:solidFill>
                  <a:schemeClr val="tx1"/>
                </a:solidFill>
                <a:latin typeface="UD デジタル 教科書体 NP-R" panose="02020400000000000000" pitchFamily="18" charset="-128"/>
                <a:ea typeface="UD デジタル 教科書体 NP-R" panose="02020400000000000000" pitchFamily="18" charset="-128"/>
              </a:rPr>
              <a:t>年</a:t>
            </a:r>
            <a:r>
              <a:rPr lang="en-US" altLang="ja-JP" sz="1400" u="sng" dirty="0">
                <a:solidFill>
                  <a:schemeClr val="tx1"/>
                </a:solidFill>
                <a:latin typeface="UD デジタル 教科書体 NP-R" panose="02020400000000000000" pitchFamily="18" charset="-128"/>
                <a:ea typeface="UD デジタル 教科書体 NP-R" panose="02020400000000000000" pitchFamily="18" charset="-128"/>
              </a:rPr>
              <a:t>10</a:t>
            </a:r>
            <a:r>
              <a:rPr lang="ja-JP" altLang="en-US" sz="1400" u="sng" dirty="0">
                <a:solidFill>
                  <a:schemeClr val="tx1"/>
                </a:solidFill>
                <a:latin typeface="UD デジタル 教科書体 NP-R" panose="02020400000000000000" pitchFamily="18" charset="-128"/>
                <a:ea typeface="UD デジタル 教科書体 NP-R" panose="02020400000000000000" pitchFamily="18" charset="-128"/>
              </a:rPr>
              <a:t>月</a:t>
            </a:r>
            <a:r>
              <a:rPr lang="en-US" altLang="ja-JP" sz="1400" u="sng" dirty="0">
                <a:solidFill>
                  <a:schemeClr val="tx1"/>
                </a:solidFill>
                <a:latin typeface="UD デジタル 教科書体 NP-R" panose="02020400000000000000" pitchFamily="18" charset="-128"/>
                <a:ea typeface="UD デジタル 教科書体 NP-R" panose="02020400000000000000" pitchFamily="18" charset="-128"/>
              </a:rPr>
              <a:t>22</a:t>
            </a:r>
            <a:r>
              <a:rPr lang="ja-JP" altLang="en-US" sz="1400" u="sng" dirty="0">
                <a:solidFill>
                  <a:schemeClr val="tx1"/>
                </a:solidFill>
                <a:latin typeface="UD デジタル 教科書体 NP-R" panose="02020400000000000000" pitchFamily="18" charset="-128"/>
                <a:ea typeface="UD デジタル 教科書体 NP-R" panose="02020400000000000000" pitchFamily="18" charset="-128"/>
              </a:rPr>
              <a:t>日より運用開始</a:t>
            </a:r>
            <a:endParaRPr lang="en-US" altLang="ja-JP" sz="1400" u="sng"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〇スタートアップへ投資する外国人投資家向け在留資格の創設</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・必要な措置を講ずるため出入国在留管理庁において制度内容を検討中</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〇外国人銀行口座開設支援</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・国際金融ワンストップサポートセンター大阪と銀行が連携することで、外国人の銀行口座開設の手続きが迅速化・円滑化するための</a:t>
            </a:r>
            <a:r>
              <a:rPr lang="ja-JP" altLang="en-US" sz="1400" u="sng" dirty="0">
                <a:solidFill>
                  <a:schemeClr val="tx1"/>
                </a:solidFill>
                <a:latin typeface="UD デジタル 教科書体 NP-R" panose="02020400000000000000" pitchFamily="18" charset="-128"/>
                <a:ea typeface="UD デジタル 教科書体 NP-R" panose="02020400000000000000" pitchFamily="18" charset="-128"/>
              </a:rPr>
              <a:t>外国人</a:t>
            </a:r>
            <a:endParaRPr lang="en-US" altLang="ja-JP" sz="1400" u="sng"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1400" u="sng" dirty="0">
                <a:solidFill>
                  <a:schemeClr val="tx1"/>
                </a:solidFill>
                <a:latin typeface="UD デジタル 教科書体 NP-R" panose="02020400000000000000" pitchFamily="18" charset="-128"/>
                <a:ea typeface="UD デジタル 教科書体 NP-R" panose="02020400000000000000" pitchFamily="18" charset="-128"/>
              </a:rPr>
              <a:t>銀行口座開設支援ネットワークを</a:t>
            </a:r>
            <a:r>
              <a:rPr lang="en-US" altLang="ja-JP" sz="1400" u="sng" dirty="0">
                <a:solidFill>
                  <a:schemeClr val="tx1"/>
                </a:solidFill>
                <a:latin typeface="UD デジタル 教科書体 NP-R" panose="02020400000000000000" pitchFamily="18" charset="-128"/>
                <a:ea typeface="UD デジタル 教科書体 NP-R" panose="02020400000000000000" pitchFamily="18" charset="-128"/>
              </a:rPr>
              <a:t>2025</a:t>
            </a:r>
            <a:r>
              <a:rPr lang="ja-JP" altLang="en-US" sz="1400" u="sng" dirty="0">
                <a:solidFill>
                  <a:schemeClr val="tx1"/>
                </a:solidFill>
                <a:latin typeface="UD デジタル 教科書体 NP-R" panose="02020400000000000000" pitchFamily="18" charset="-128"/>
                <a:ea typeface="UD デジタル 教科書体 NP-R" panose="02020400000000000000" pitchFamily="18" charset="-128"/>
              </a:rPr>
              <a:t>年</a:t>
            </a:r>
            <a:r>
              <a:rPr lang="en-US" altLang="ja-JP" sz="1400" u="sng" dirty="0">
                <a:solidFill>
                  <a:schemeClr val="tx1"/>
                </a:solidFill>
                <a:latin typeface="UD デジタル 教科書体 NP-R" panose="02020400000000000000" pitchFamily="18" charset="-128"/>
                <a:ea typeface="UD デジタル 教科書体 NP-R" panose="02020400000000000000" pitchFamily="18" charset="-128"/>
              </a:rPr>
              <a:t>4</a:t>
            </a:r>
            <a:r>
              <a:rPr lang="ja-JP" altLang="en-US" sz="1400" u="sng" dirty="0">
                <a:solidFill>
                  <a:schemeClr val="tx1"/>
                </a:solidFill>
                <a:latin typeface="UD デジタル 教科書体 NP-R" panose="02020400000000000000" pitchFamily="18" charset="-128"/>
                <a:ea typeface="UD デジタル 教科書体 NP-R" panose="02020400000000000000" pitchFamily="18" charset="-128"/>
              </a:rPr>
              <a:t>月までに構築予定</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ⅱ</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．金融・資産運用業者等による地域の成長産業の育成支援</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〇公立大学によるスタートアップの投資環境の整備</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・公立大学法人が大学発スタートアップを支援するファンドへの出資が可能となるように</a:t>
            </a:r>
            <a:r>
              <a:rPr lang="ja-JP" altLang="en-US" sz="1400" u="sng" dirty="0">
                <a:solidFill>
                  <a:schemeClr val="tx1"/>
                </a:solidFill>
                <a:latin typeface="UD デジタル 教科書体 NP-R" panose="02020400000000000000" pitchFamily="18" charset="-128"/>
                <a:ea typeface="UD デジタル 教科書体 NP-R" panose="02020400000000000000" pitchFamily="18" charset="-128"/>
              </a:rPr>
              <a:t>地方分権一括法改正案を</a:t>
            </a:r>
            <a:r>
              <a:rPr lang="en-US" altLang="ja-JP" sz="1400" u="sng" dirty="0">
                <a:solidFill>
                  <a:schemeClr val="tx1"/>
                </a:solidFill>
                <a:latin typeface="UD デジタル 教科書体 NP-R" panose="02020400000000000000" pitchFamily="18" charset="-128"/>
                <a:ea typeface="UD デジタル 教科書体 NP-R" panose="02020400000000000000" pitchFamily="18" charset="-128"/>
              </a:rPr>
              <a:t>2025</a:t>
            </a:r>
            <a:r>
              <a:rPr lang="ja-JP" altLang="en-US" sz="1400" u="sng" dirty="0">
                <a:solidFill>
                  <a:schemeClr val="tx1"/>
                </a:solidFill>
                <a:latin typeface="UD デジタル 教科書体 NP-R" panose="02020400000000000000" pitchFamily="18" charset="-128"/>
                <a:ea typeface="UD デジタル 教科書体 NP-R" panose="02020400000000000000" pitchFamily="18" charset="-128"/>
              </a:rPr>
              <a:t>年通常国会に提出予定</a:t>
            </a:r>
            <a:endParaRPr lang="en-US" altLang="ja-JP" sz="1400" u="sng" dirty="0">
              <a:solidFill>
                <a:schemeClr val="tx1"/>
              </a:solidFill>
              <a:latin typeface="UD デジタル 教科書体 NP-R" panose="02020400000000000000" pitchFamily="18" charset="-128"/>
              <a:ea typeface="UD デジタル 教科書体 NP-R" panose="02020400000000000000" pitchFamily="18" charset="-128"/>
            </a:endParaRPr>
          </a:p>
          <a:p>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ⅲ</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．成長産業（ＧＸ・スタートアップ）自体の振興・育成</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〇高度人材ポイント制の特別加算の対象となる自治体支援措置の明確化</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pPr>
              <a:lnSpc>
                <a:spcPts val="1680"/>
              </a:lnSpc>
            </a:pPr>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・金融系外国企業等進出補助金や地方税の軽減制度が対象となる</a:t>
            </a:r>
            <a:r>
              <a:rPr lang="ja-JP" altLang="en-US" sz="1400" u="sng" dirty="0">
                <a:solidFill>
                  <a:schemeClr val="tx1"/>
                </a:solidFill>
                <a:latin typeface="UD デジタル 教科書体 NP-R" panose="02020400000000000000" pitchFamily="18" charset="-128"/>
                <a:ea typeface="UD デジタル 教科書体 NP-R" panose="02020400000000000000" pitchFamily="18" charset="-128"/>
              </a:rPr>
              <a:t>金融系外国企業等で働こうとする外国人に対してポイント特別加算の対象と　</a:t>
            </a:r>
            <a:endParaRPr lang="en-US" altLang="ja-JP" sz="1400" u="sng" dirty="0">
              <a:solidFill>
                <a:schemeClr val="tx1"/>
              </a:solidFill>
              <a:latin typeface="UD デジタル 教科書体 NP-R" panose="02020400000000000000" pitchFamily="18" charset="-128"/>
              <a:ea typeface="UD デジタル 教科書体 NP-R" panose="02020400000000000000" pitchFamily="18" charset="-128"/>
            </a:endParaRPr>
          </a:p>
          <a:p>
            <a:pPr>
              <a:lnSpc>
                <a:spcPts val="1680"/>
              </a:lnSpc>
            </a:pPr>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1400" u="sng" dirty="0">
                <a:solidFill>
                  <a:schemeClr val="tx1"/>
                </a:solidFill>
                <a:latin typeface="UD デジタル 教科書体 NP-R" panose="02020400000000000000" pitchFamily="18" charset="-128"/>
                <a:ea typeface="UD デジタル 教科書体 NP-R" panose="02020400000000000000" pitchFamily="18" charset="-128"/>
              </a:rPr>
              <a:t>なるよう調整中</a:t>
            </a:r>
            <a:r>
              <a:rPr lang="ja-JP" altLang="en-US" dirty="0">
                <a:latin typeface="UD デジタル 教科書体 NP-R" panose="02020400000000000000" pitchFamily="18" charset="-128"/>
                <a:ea typeface="UD デジタル 教科書体 NP-R" panose="02020400000000000000" pitchFamily="18" charset="-128"/>
              </a:rPr>
              <a:t>な具現化内容</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a:extLst>
              <a:ext uri="{FF2B5EF4-FFF2-40B4-BE49-F238E27FC236}">
                <a16:creationId xmlns:a16="http://schemas.microsoft.com/office/drawing/2014/main" id="{A4F0454F-6E75-4CE7-A672-B7EFE638F75F}"/>
              </a:ext>
            </a:extLst>
          </p:cNvPr>
          <p:cNvSpPr txBox="1"/>
          <p:nvPr/>
        </p:nvSpPr>
        <p:spPr>
          <a:xfrm>
            <a:off x="60731" y="491849"/>
            <a:ext cx="7195457" cy="338554"/>
          </a:xfrm>
          <a:prstGeom prst="rect">
            <a:avLst/>
          </a:prstGeom>
          <a:solidFill>
            <a:schemeClr val="accent1">
              <a:lumMod val="50000"/>
            </a:schemeClr>
          </a:solidFill>
        </p:spPr>
        <p:txBody>
          <a:bodyPr wrap="square" rtlCol="0">
            <a:spAutoFit/>
          </a:bodyPr>
          <a:lstStyle/>
          <a:p>
            <a:pPr>
              <a:spcBef>
                <a:spcPts val="600"/>
              </a:spcBef>
              <a:spcAft>
                <a:spcPts val="600"/>
              </a:spcAft>
            </a:pP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　</a:t>
            </a:r>
            <a:r>
              <a:rPr lang="en-US" altLang="ja-JP" sz="1600" dirty="0">
                <a:solidFill>
                  <a:schemeClr val="bg1"/>
                </a:solidFill>
                <a:latin typeface="UD デジタル 教科書体 NK-R" panose="02020400000000000000" pitchFamily="18" charset="-128"/>
                <a:ea typeface="UD デジタル 教科書体 NK-R" panose="02020400000000000000" pitchFamily="18" charset="-128"/>
              </a:rPr>
              <a:t>4</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　認められた提案項目の具現化に向けた主な進捗状況（進捗のある項目のみ）</a:t>
            </a:r>
            <a:endParaRPr lang="en-US" altLang="ja-JP" sz="16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3" name="正方形/長方形 12">
            <a:extLst>
              <a:ext uri="{FF2B5EF4-FFF2-40B4-BE49-F238E27FC236}">
                <a16:creationId xmlns:a16="http://schemas.microsoft.com/office/drawing/2014/main" id="{5D7BFA43-9E29-4ED3-B87C-548DC4239AFF}"/>
              </a:ext>
            </a:extLst>
          </p:cNvPr>
          <p:cNvSpPr/>
          <p:nvPr/>
        </p:nvSpPr>
        <p:spPr>
          <a:xfrm>
            <a:off x="79980" y="5151416"/>
            <a:ext cx="12069193" cy="165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b="1" spc="-15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400" b="1" spc="-150" dirty="0">
                <a:solidFill>
                  <a:schemeClr val="tx1"/>
                </a:solidFill>
                <a:latin typeface="UD デジタル 教科書体 NP-R" panose="02020400000000000000" pitchFamily="18" charset="-128"/>
                <a:ea typeface="UD デジタル 教科書体 NP-R" panose="02020400000000000000" pitchFamily="18" charset="-128"/>
              </a:rPr>
              <a:t>グローバルスタンダードに合わせた規制緩和等を実現し、</a:t>
            </a:r>
            <a:r>
              <a:rPr lang="ja-JP" altLang="en-US" sz="1400" b="1" u="sng" spc="-150" dirty="0">
                <a:solidFill>
                  <a:schemeClr val="tx1"/>
                </a:solidFill>
                <a:latin typeface="UD デジタル 教科書体 NP-R" panose="02020400000000000000" pitchFamily="18" charset="-128"/>
                <a:ea typeface="UD デジタル 教科書体 NP-R" panose="02020400000000000000" pitchFamily="18" charset="-128"/>
              </a:rPr>
              <a:t>海外からの企業を取り込むとともに国内外の資産運用業者やフィンテック企業等を呼び込む</a:t>
            </a:r>
            <a:r>
              <a:rPr lang="ja-JP" altLang="en-US" sz="1400" b="1" spc="-150" dirty="0">
                <a:solidFill>
                  <a:schemeClr val="tx1"/>
                </a:solidFill>
                <a:latin typeface="UD デジタル 教科書体 NP-R" panose="02020400000000000000" pitchFamily="18" charset="-128"/>
                <a:ea typeface="UD デジタル 教科書体 NP-R" panose="02020400000000000000" pitchFamily="18" charset="-128"/>
              </a:rPr>
              <a:t>。</a:t>
            </a:r>
            <a:endParaRPr lang="en-US" altLang="ja-JP" sz="1400" b="1" spc="-15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200" dirty="0">
                <a:solidFill>
                  <a:schemeClr val="tx1"/>
                </a:solidFill>
                <a:latin typeface="UD デジタル 教科書体 NP-R" panose="02020400000000000000" pitchFamily="18" charset="-128"/>
                <a:ea typeface="UD デジタル 教科書体 NP-R" panose="02020400000000000000" pitchFamily="18" charset="-128"/>
              </a:rPr>
              <a:t>　</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a:p>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2" name="テキスト ボックス 11">
            <a:extLst>
              <a:ext uri="{FF2B5EF4-FFF2-40B4-BE49-F238E27FC236}">
                <a16:creationId xmlns:a16="http://schemas.microsoft.com/office/drawing/2014/main" id="{8D1FFA5B-5EB0-413C-9531-D779ACF9E405}"/>
              </a:ext>
            </a:extLst>
          </p:cNvPr>
          <p:cNvSpPr txBox="1"/>
          <p:nvPr/>
        </p:nvSpPr>
        <p:spPr>
          <a:xfrm>
            <a:off x="59699" y="5011126"/>
            <a:ext cx="7195457" cy="338554"/>
          </a:xfrm>
          <a:prstGeom prst="rect">
            <a:avLst/>
          </a:prstGeom>
          <a:solidFill>
            <a:schemeClr val="accent1">
              <a:lumMod val="50000"/>
            </a:schemeClr>
          </a:solidFill>
        </p:spPr>
        <p:txBody>
          <a:bodyPr wrap="square" rtlCol="0">
            <a:spAutoFit/>
          </a:bodyPr>
          <a:lstStyle/>
          <a:p>
            <a:pPr>
              <a:spcBef>
                <a:spcPts val="600"/>
              </a:spcBef>
              <a:spcAft>
                <a:spcPts val="600"/>
              </a:spcAft>
            </a:pP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　５．　今後の方向性</a:t>
            </a:r>
            <a:endParaRPr lang="en-US" altLang="ja-JP" sz="16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4" name="加算記号 13">
            <a:extLst>
              <a:ext uri="{FF2B5EF4-FFF2-40B4-BE49-F238E27FC236}">
                <a16:creationId xmlns:a16="http://schemas.microsoft.com/office/drawing/2014/main" id="{1F22BDD7-CC17-453E-9941-1E19AEB8AE93}"/>
              </a:ext>
            </a:extLst>
          </p:cNvPr>
          <p:cNvSpPr/>
          <p:nvPr/>
        </p:nvSpPr>
        <p:spPr>
          <a:xfrm>
            <a:off x="2974819" y="6086375"/>
            <a:ext cx="438791" cy="46228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加算記号 15">
            <a:extLst>
              <a:ext uri="{FF2B5EF4-FFF2-40B4-BE49-F238E27FC236}">
                <a16:creationId xmlns:a16="http://schemas.microsoft.com/office/drawing/2014/main" id="{B1D12FF5-1B63-4EB4-A99C-1C45E4501AC7}"/>
              </a:ext>
            </a:extLst>
          </p:cNvPr>
          <p:cNvSpPr/>
          <p:nvPr/>
        </p:nvSpPr>
        <p:spPr>
          <a:xfrm>
            <a:off x="4579671" y="6090754"/>
            <a:ext cx="438791" cy="46228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11C4622B-E3D7-4D14-96CC-C2AEBF50C5B3}"/>
              </a:ext>
            </a:extLst>
          </p:cNvPr>
          <p:cNvSpPr/>
          <p:nvPr/>
        </p:nvSpPr>
        <p:spPr>
          <a:xfrm>
            <a:off x="5018462" y="5384675"/>
            <a:ext cx="904066" cy="1569660"/>
          </a:xfrm>
          <a:prstGeom prst="rect">
            <a:avLst/>
          </a:prstGeom>
          <a:noFill/>
        </p:spPr>
        <p:txBody>
          <a:bodyPr wrap="square" lIns="91440" tIns="45720" rIns="91440" bIns="45720">
            <a:spAutoFit/>
          </a:bodyPr>
          <a:lstStyle/>
          <a:p>
            <a:pPr algn="ctr"/>
            <a:r>
              <a:rPr lang="en-US" altLang="ja-JP" sz="9600" dirty="0">
                <a:ln w="0"/>
                <a:effectLst>
                  <a:outerShdw blurRad="38100" dist="25400" dir="5400000" algn="ctr" rotWithShape="0">
                    <a:srgbClr val="6E747A">
                      <a:alpha val="43000"/>
                    </a:srgbClr>
                  </a:outerShdw>
                </a:effectLst>
                <a:latin typeface="Algerian" panose="04020705040A02060702" pitchFamily="82" charset="0"/>
                <a:ea typeface="HGS創英角ｺﾞｼｯｸUB" panose="020B0900000000000000" pitchFamily="50" charset="-128"/>
              </a:rPr>
              <a:t>α</a:t>
            </a:r>
            <a:endParaRPr lang="ja-JP" altLang="en-US" sz="7200" b="0" cap="none" spc="0" dirty="0">
              <a:ln w="0"/>
              <a:effectLst>
                <a:outerShdw blurRad="38100" dist="19050" dir="2700000" algn="tl" rotWithShape="0">
                  <a:schemeClr val="dk1">
                    <a:alpha val="40000"/>
                  </a:schemeClr>
                </a:outerShdw>
              </a:effectLst>
              <a:latin typeface="Algerian" panose="04020705040A02060702" pitchFamily="82" charset="0"/>
            </a:endParaRPr>
          </a:p>
        </p:txBody>
      </p:sp>
      <p:pic>
        <p:nvPicPr>
          <p:cNvPr id="5" name="グラフィックス 4" descr="山形の矢印 単色塗りつぶし">
            <a:extLst>
              <a:ext uri="{FF2B5EF4-FFF2-40B4-BE49-F238E27FC236}">
                <a16:creationId xmlns:a16="http://schemas.microsoft.com/office/drawing/2014/main" id="{86A7D5A5-9B58-4511-B626-E8A62323E5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3902" y="5860315"/>
            <a:ext cx="602596" cy="914400"/>
          </a:xfrm>
          <a:prstGeom prst="rect">
            <a:avLst/>
          </a:prstGeom>
        </p:spPr>
      </p:pic>
      <p:sp>
        <p:nvSpPr>
          <p:cNvPr id="18" name="正方形/長方形 17">
            <a:extLst>
              <a:ext uri="{FF2B5EF4-FFF2-40B4-BE49-F238E27FC236}">
                <a16:creationId xmlns:a16="http://schemas.microsoft.com/office/drawing/2014/main" id="{0D8C9F6B-A156-42F2-93DF-78DE58AD0B31}"/>
              </a:ext>
            </a:extLst>
          </p:cNvPr>
          <p:cNvSpPr/>
          <p:nvPr/>
        </p:nvSpPr>
        <p:spPr>
          <a:xfrm>
            <a:off x="6585071" y="5711594"/>
            <a:ext cx="5345817" cy="1045800"/>
          </a:xfrm>
          <a:prstGeom prst="rect">
            <a:avLst/>
          </a:prstGeom>
          <a:solidFill>
            <a:schemeClr val="bg1"/>
          </a:solidFill>
          <a:ln w="444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今回認められなかった提案項目（税制措置も含む）については、提案内容の精査や具体的なニーズの掘り起こしなどによって、</a:t>
            </a:r>
            <a:endParaRPr kumimoji="1"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国に対して、引き続き協議を求めていくとともに、新たな規制</a:t>
            </a:r>
            <a:endParaRPr kumimoji="1"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緩和等の提案も継続的に行っていく。</a:t>
            </a:r>
            <a:endParaRPr kumimoji="1" lang="ja-JP" altLang="en-US" dirty="0"/>
          </a:p>
        </p:txBody>
      </p:sp>
      <p:sp>
        <p:nvSpPr>
          <p:cNvPr id="7" name="スライド番号プレースホルダー 1">
            <a:extLst>
              <a:ext uri="{FF2B5EF4-FFF2-40B4-BE49-F238E27FC236}">
                <a16:creationId xmlns:a16="http://schemas.microsoft.com/office/drawing/2014/main" id="{4F3D173D-EC11-414F-A596-3EC6AE98F381}"/>
              </a:ext>
            </a:extLst>
          </p:cNvPr>
          <p:cNvSpPr txBox="1">
            <a:spLocks/>
          </p:cNvSpPr>
          <p:nvPr/>
        </p:nvSpPr>
        <p:spPr>
          <a:xfrm>
            <a:off x="9434849" y="648878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9</a:t>
            </a:fld>
            <a:endParaRPr lang="ja-JP" altLang="en-US" dirty="0">
              <a:solidFill>
                <a:prstClr val="black">
                  <a:tint val="75000"/>
                </a:prstClr>
              </a:solidFill>
              <a:latin typeface="游ゴシック" panose="020F0502020204030204"/>
              <a:ea typeface="游ゴシック" panose="020B0400000000000000" pitchFamily="50" charset="-128"/>
            </a:endParaRPr>
          </a:p>
        </p:txBody>
      </p:sp>
      <p:graphicFrame>
        <p:nvGraphicFramePr>
          <p:cNvPr id="19" name="表 18">
            <a:extLst>
              <a:ext uri="{FF2B5EF4-FFF2-40B4-BE49-F238E27FC236}">
                <a16:creationId xmlns:a16="http://schemas.microsoft.com/office/drawing/2014/main" id="{0F2814D1-4560-46CF-A858-7E9D51E850D6}"/>
              </a:ext>
            </a:extLst>
          </p:cNvPr>
          <p:cNvGraphicFramePr>
            <a:graphicFrameLocks noGrp="1"/>
          </p:cNvGraphicFramePr>
          <p:nvPr/>
        </p:nvGraphicFramePr>
        <p:xfrm>
          <a:off x="617682" y="5866466"/>
          <a:ext cx="2139262" cy="912825"/>
        </p:xfrm>
        <a:graphic>
          <a:graphicData uri="http://schemas.openxmlformats.org/drawingml/2006/table">
            <a:tbl>
              <a:tblPr>
                <a:tableStyleId>{5C22544A-7EE6-4342-B048-85BDC9FD1C3A}</a:tableStyleId>
              </a:tblPr>
              <a:tblGrid>
                <a:gridCol w="2139262">
                  <a:extLst>
                    <a:ext uri="{9D8B030D-6E8A-4147-A177-3AD203B41FA5}">
                      <a16:colId xmlns:a16="http://schemas.microsoft.com/office/drawing/2014/main" val="38911334"/>
                    </a:ext>
                  </a:extLst>
                </a:gridCol>
              </a:tblGrid>
              <a:tr h="195275">
                <a:tc>
                  <a:txBody>
                    <a:bodyPr/>
                    <a:lstStyle/>
                    <a:p>
                      <a:pPr algn="ctr" fontAlgn="ctr"/>
                      <a:r>
                        <a:rPr lang="ja-JP" altLang="en-US" sz="1050" u="none" strike="noStrike" dirty="0">
                          <a:effectLst/>
                          <a:latin typeface="UD デジタル 教科書体 NP-R" panose="02020400000000000000" pitchFamily="18" charset="-128"/>
                          <a:ea typeface="UD デジタル 教科書体 NP-R" panose="02020400000000000000" pitchFamily="18" charset="-128"/>
                        </a:rPr>
                        <a:t>提案内容</a:t>
                      </a:r>
                      <a:endParaRPr lang="ja-JP" altLang="en-US" sz="105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0087388"/>
                  </a:ext>
                </a:extLst>
              </a:tr>
              <a:tr h="134751">
                <a:tc>
                  <a:txBody>
                    <a:bodyPr/>
                    <a:lstStyle/>
                    <a:p>
                      <a:pPr algn="l" fontAlgn="ctr"/>
                      <a:r>
                        <a:rPr lang="ja-JP" altLang="en-US" sz="900" u="none" strike="noStrike" dirty="0">
                          <a:effectLst/>
                          <a:latin typeface="UD デジタル 教科書体 NP-R" panose="02020400000000000000" pitchFamily="18" charset="-128"/>
                          <a:ea typeface="UD デジタル 教科書体 NP-R" panose="02020400000000000000" pitchFamily="18" charset="-128"/>
                        </a:rPr>
                        <a:t>　「特定活動（</a:t>
                      </a:r>
                      <a:r>
                        <a:rPr lang="en-US" altLang="ja-JP" sz="900" u="none" strike="noStrike" dirty="0">
                          <a:effectLst/>
                          <a:latin typeface="UD デジタル 教科書体 NP-R" panose="02020400000000000000" pitchFamily="18" charset="-128"/>
                          <a:ea typeface="UD デジタル 教科書体 NP-R" panose="02020400000000000000" pitchFamily="18" charset="-128"/>
                        </a:rPr>
                        <a:t>33</a:t>
                      </a:r>
                      <a:r>
                        <a:rPr lang="ja-JP" altLang="en-US" sz="900" u="none" strike="noStrike" dirty="0">
                          <a:effectLst/>
                          <a:latin typeface="UD デジタル 教科書体 NP-R" panose="02020400000000000000" pitchFamily="18" charset="-128"/>
                          <a:ea typeface="UD デジタル 教科書体 NP-R" panose="02020400000000000000" pitchFamily="18" charset="-128"/>
                        </a:rPr>
                        <a:t>号）」の要件緩和</a:t>
                      </a:r>
                      <a:endPar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5374987"/>
                  </a:ext>
                </a:extLst>
              </a:tr>
              <a:tr h="134751">
                <a:tc>
                  <a:txBody>
                    <a:bodyPr/>
                    <a:lstStyle/>
                    <a:p>
                      <a:pPr algn="l" fontAlgn="ctr"/>
                      <a:r>
                        <a:rPr lang="ja-JP" altLang="en-US" sz="900" u="none" strike="noStrike" dirty="0">
                          <a:effectLst/>
                          <a:latin typeface="UD デジタル 教科書体 NP-R" panose="02020400000000000000" pitchFamily="18" charset="-128"/>
                          <a:ea typeface="UD デジタル 教科書体 NP-R" panose="02020400000000000000" pitchFamily="18" charset="-128"/>
                        </a:rPr>
                        <a:t>　金融ライセンスに係る実証実験</a:t>
                      </a:r>
                      <a:endPar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1637888"/>
                  </a:ext>
                </a:extLst>
              </a:tr>
              <a:tr h="134751">
                <a:tc>
                  <a:txBody>
                    <a:bodyPr/>
                    <a:lstStyle/>
                    <a:p>
                      <a:pPr algn="l" fontAlgn="ctr"/>
                      <a:r>
                        <a:rPr lang="ja-JP" altLang="en-US" sz="900" u="none" strike="noStrike" dirty="0">
                          <a:effectLst/>
                          <a:latin typeface="UD デジタル 教科書体 NP-R" panose="02020400000000000000" pitchFamily="18" charset="-128"/>
                          <a:ea typeface="UD デジタル 教科書体 NP-R" panose="02020400000000000000" pitchFamily="18" charset="-128"/>
                        </a:rPr>
                        <a:t>　金融ライセンスの届出の簡素化</a:t>
                      </a:r>
                      <a:endPar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0075050"/>
                  </a:ext>
                </a:extLst>
              </a:tr>
              <a:tr h="134751">
                <a:tc>
                  <a:txBody>
                    <a:bodyPr/>
                    <a:lstStyle/>
                    <a:p>
                      <a:pPr algn="l" fontAlgn="ctr"/>
                      <a:r>
                        <a:rPr lang="ja-JP" altLang="en-US" sz="900" u="none" strike="noStrike" dirty="0">
                          <a:effectLst/>
                          <a:latin typeface="UD デジタル 教科書体 NP-R" panose="02020400000000000000" pitchFamily="18" charset="-128"/>
                          <a:ea typeface="UD デジタル 教科書体 NP-R" panose="02020400000000000000" pitchFamily="18" charset="-128"/>
                        </a:rPr>
                        <a:t>　個人の適格投資家の要件緩和</a:t>
                      </a:r>
                      <a:endPar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8683129"/>
                  </a:ext>
                </a:extLst>
              </a:tr>
              <a:tr h="134751">
                <a:tc>
                  <a:txBody>
                    <a:bodyPr/>
                    <a:lstStyle/>
                    <a:p>
                      <a:pPr algn="l" fontAlgn="ctr"/>
                      <a:r>
                        <a:rPr lang="ja-JP" altLang="en-US" sz="900" u="none" strike="noStrike" dirty="0">
                          <a:effectLst/>
                          <a:latin typeface="UD デジタル 教科書体 NP-R" panose="02020400000000000000" pitchFamily="18" charset="-128"/>
                          <a:ea typeface="UD デジタル 教科書体 NP-R" panose="02020400000000000000" pitchFamily="18" charset="-128"/>
                        </a:rPr>
                        <a:t>　銀行保有不動産の賃貸者要件緩和</a:t>
                      </a:r>
                      <a:endPar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2306978"/>
                  </a:ext>
                </a:extLst>
              </a:tr>
            </a:tbl>
          </a:graphicData>
        </a:graphic>
      </p:graphicFrame>
      <p:sp>
        <p:nvSpPr>
          <p:cNvPr id="20" name="正方形/長方形 19">
            <a:extLst>
              <a:ext uri="{FF2B5EF4-FFF2-40B4-BE49-F238E27FC236}">
                <a16:creationId xmlns:a16="http://schemas.microsoft.com/office/drawing/2014/main" id="{A62D3DCF-E233-42AA-ABE6-77F86DCDD259}"/>
              </a:ext>
            </a:extLst>
          </p:cNvPr>
          <p:cNvSpPr/>
          <p:nvPr/>
        </p:nvSpPr>
        <p:spPr>
          <a:xfrm>
            <a:off x="3595894" y="5872033"/>
            <a:ext cx="828680" cy="869032"/>
          </a:xfrm>
          <a:prstGeom prst="rect">
            <a:avLst/>
          </a:prstGeom>
          <a:ln w="50800" cmpd="dbl">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latin typeface="HGS創英角ｺﾞｼｯｸUB" panose="020B0900000000000000" pitchFamily="50" charset="-128"/>
                <a:ea typeface="HGS創英角ｺﾞｼｯｸUB" panose="020B0900000000000000" pitchFamily="50" charset="-128"/>
              </a:rPr>
              <a:t>税制措置</a:t>
            </a:r>
            <a:endParaRPr lang="en-US" altLang="ja-JP" sz="1200" dirty="0">
              <a:latin typeface="HGS創英角ｺﾞｼｯｸUB" panose="020B0900000000000000" pitchFamily="50" charset="-128"/>
              <a:ea typeface="HGS創英角ｺﾞｼｯｸUB" panose="020B0900000000000000" pitchFamily="50" charset="-128"/>
            </a:endParaRPr>
          </a:p>
          <a:p>
            <a:pPr algn="ctr"/>
            <a:endParaRPr kumimoji="1" lang="en-US" altLang="ja-JP" sz="1200" dirty="0">
              <a:latin typeface="HGS創英角ｺﾞｼｯｸUB" panose="020B0900000000000000" pitchFamily="50" charset="-128"/>
              <a:ea typeface="HGS創英角ｺﾞｼｯｸUB" panose="020B0900000000000000" pitchFamily="50" charset="-128"/>
            </a:endParaRPr>
          </a:p>
          <a:p>
            <a:pPr algn="ctr"/>
            <a:r>
              <a:rPr lang="ja-JP" altLang="en-US" sz="1200" dirty="0">
                <a:latin typeface="HGS創英角ｺﾞｼｯｸUB" panose="020B0900000000000000" pitchFamily="50" charset="-128"/>
                <a:ea typeface="HGS創英角ｺﾞｼｯｸUB" panose="020B0900000000000000" pitchFamily="50" charset="-128"/>
              </a:rPr>
              <a:t>７件</a:t>
            </a:r>
            <a:endParaRPr kumimoji="1" lang="en-US" altLang="ja-JP" sz="1200" dirty="0">
              <a:latin typeface="HGS創英角ｺﾞｼｯｸUB" panose="020B0900000000000000" pitchFamily="50" charset="-128"/>
              <a:ea typeface="HGS創英角ｺﾞｼｯｸUB" panose="020B0900000000000000" pitchFamily="50" charset="-128"/>
            </a:endParaRPr>
          </a:p>
        </p:txBody>
      </p:sp>
      <p:sp>
        <p:nvSpPr>
          <p:cNvPr id="2" name="テキスト ボックス 1">
            <a:extLst>
              <a:ext uri="{FF2B5EF4-FFF2-40B4-BE49-F238E27FC236}">
                <a16:creationId xmlns:a16="http://schemas.microsoft.com/office/drawing/2014/main" id="{00EF62FA-8AFE-45DD-B8C8-E9849A8E7A14}"/>
              </a:ext>
            </a:extLst>
          </p:cNvPr>
          <p:cNvSpPr txBox="1"/>
          <p:nvPr/>
        </p:nvSpPr>
        <p:spPr>
          <a:xfrm>
            <a:off x="367904" y="5622231"/>
            <a:ext cx="2781300" cy="276999"/>
          </a:xfrm>
          <a:prstGeom prst="rect">
            <a:avLst/>
          </a:prstGeom>
          <a:noFill/>
        </p:spPr>
        <p:txBody>
          <a:bodyPr wrap="square" rtlCol="0">
            <a:spAutoFit/>
          </a:bodyPr>
          <a:lstStyle/>
          <a:p>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認められなかった主な提案項目</a:t>
            </a: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endParaRPr kumimoji="1" lang="ja-JP" altLang="en-US" dirty="0"/>
          </a:p>
        </p:txBody>
      </p:sp>
      <p:sp>
        <p:nvSpPr>
          <p:cNvPr id="22" name="テキスト ボックス 21">
            <a:extLst>
              <a:ext uri="{FF2B5EF4-FFF2-40B4-BE49-F238E27FC236}">
                <a16:creationId xmlns:a16="http://schemas.microsoft.com/office/drawing/2014/main" id="{3D3857D0-D475-487F-8EA0-DFCF68BC50A4}"/>
              </a:ext>
            </a:extLst>
          </p:cNvPr>
          <p:cNvSpPr txBox="1"/>
          <p:nvPr/>
        </p:nvSpPr>
        <p:spPr>
          <a:xfrm>
            <a:off x="4937142" y="5621439"/>
            <a:ext cx="2781300" cy="276999"/>
          </a:xfrm>
          <a:prstGeom prst="rect">
            <a:avLst/>
          </a:prstGeom>
          <a:noFill/>
        </p:spPr>
        <p:txBody>
          <a:bodyPr wrap="square" rtlCol="0">
            <a:spAutoFit/>
          </a:bodyPr>
          <a:lstStyle/>
          <a:p>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新規提案</a:t>
            </a: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endParaRPr kumimoji="1" lang="ja-JP" altLang="en-US" dirty="0"/>
          </a:p>
        </p:txBody>
      </p:sp>
    </p:spTree>
    <p:extLst>
      <p:ext uri="{BB962C8B-B14F-4D97-AF65-F5344CB8AC3E}">
        <p14:creationId xmlns:p14="http://schemas.microsoft.com/office/powerpoint/2010/main" val="239548941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11183</Words>
  <Application>Microsoft Office PowerPoint</Application>
  <PresentationFormat>ワイド画面</PresentationFormat>
  <Paragraphs>813</Paragraphs>
  <Slides>22</Slides>
  <Notes>3</Notes>
  <HiddenSlides>0</HiddenSlides>
  <MMClips>0</MMClips>
  <ScaleCrop>false</ScaleCrop>
  <HeadingPairs>
    <vt:vector size="8" baseType="variant">
      <vt:variant>
        <vt:lpstr>使用されているフォント</vt:lpstr>
      </vt:variant>
      <vt:variant>
        <vt:i4>15</vt:i4>
      </vt:variant>
      <vt:variant>
        <vt:lpstr>テーマ</vt:lpstr>
      </vt:variant>
      <vt:variant>
        <vt:i4>1</vt:i4>
      </vt:variant>
      <vt:variant>
        <vt:lpstr>埋め込まれた OLE サーバー</vt:lpstr>
      </vt:variant>
      <vt:variant>
        <vt:i4>1</vt:i4>
      </vt:variant>
      <vt:variant>
        <vt:lpstr>スライド タイトル</vt:lpstr>
      </vt:variant>
      <vt:variant>
        <vt:i4>22</vt:i4>
      </vt:variant>
    </vt:vector>
  </HeadingPairs>
  <TitlesOfParts>
    <vt:vector size="39" baseType="lpstr">
      <vt:lpstr>HGP創英角ｺﾞｼｯｸUB</vt:lpstr>
      <vt:lpstr>HGSｺﾞｼｯｸE</vt:lpstr>
      <vt:lpstr>HGS創英角ｺﾞｼｯｸUB</vt:lpstr>
      <vt:lpstr>Meiryo UI</vt:lpstr>
      <vt:lpstr>UD デジタル 教科書体 NK-B</vt:lpstr>
      <vt:lpstr>UD デジタル 教科書体 NK-R</vt:lpstr>
      <vt:lpstr>UD デジタル 教科書体 NP-B</vt:lpstr>
      <vt:lpstr>UD デジタル 教科書体 NP-R</vt:lpstr>
      <vt:lpstr>メイリオ</vt:lpstr>
      <vt:lpstr>游ゴシック</vt:lpstr>
      <vt:lpstr>游ゴシック Light</vt:lpstr>
      <vt:lpstr>游明朝</vt:lpstr>
      <vt:lpstr>Algerian</vt:lpstr>
      <vt:lpstr>Arial</vt:lpstr>
      <vt:lpstr>Wingdings</vt:lpstr>
      <vt:lpstr>Office テーマ</vt:lpstr>
      <vt:lpstr>Worksheet</vt:lpstr>
      <vt:lpstr>国際金融都市OSAKA戦略 アクションプラン進捗状況中間まとめ（案）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2025-03-25T06:07:26Z</dcterms:modified>
</cp:coreProperties>
</file>