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13"/>
  </p:notesMasterIdLst>
  <p:sldIdLst>
    <p:sldId id="256" r:id="rId2"/>
    <p:sldId id="265" r:id="rId3"/>
    <p:sldId id="261" r:id="rId4"/>
    <p:sldId id="262" r:id="rId5"/>
    <p:sldId id="263" r:id="rId6"/>
    <p:sldId id="268" r:id="rId7"/>
    <p:sldId id="273" r:id="rId8"/>
    <p:sldId id="274" r:id="rId9"/>
    <p:sldId id="313" r:id="rId10"/>
    <p:sldId id="314" r:id="rId11"/>
    <p:sldId id="315"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0000"/>
    <a:srgbClr val="FC7878"/>
    <a:srgbClr val="FDA3A3"/>
    <a:srgbClr val="FF6600"/>
    <a:srgbClr val="FFAEA0"/>
    <a:srgbClr val="FFAEBA"/>
    <a:srgbClr val="FFAE82"/>
    <a:srgbClr val="FAAE82"/>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7" autoAdjust="0"/>
    <p:restoredTop sz="93899" autoAdjust="0"/>
  </p:normalViewPr>
  <p:slideViewPr>
    <p:cSldViewPr snapToGrid="0">
      <p:cViewPr varScale="1">
        <p:scale>
          <a:sx n="64" d="100"/>
          <a:sy n="64" d="100"/>
        </p:scale>
        <p:origin x="1004" y="52"/>
      </p:cViewPr>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8693"/>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2" rIns="91424" bIns="45712" rtlCol="0"/>
          <a:lstStyle>
            <a:lvl1pPr algn="r">
              <a:defRPr sz="1200"/>
            </a:lvl1pPr>
          </a:lstStyle>
          <a:p>
            <a:fld id="{B5BB58FE-C50D-4FCC-9864-742372085D7B}" type="datetimeFigureOut">
              <a:rPr kumimoji="1" lang="ja-JP" altLang="en-US" smtClean="0"/>
              <a:t>2024/4/5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2" rIns="91424" bIns="45712" rtlCol="0" anchor="b"/>
          <a:lstStyle>
            <a:lvl1pPr algn="r">
              <a:defRPr sz="1200"/>
            </a:lvl1pPr>
          </a:lstStyle>
          <a:p>
            <a:fld id="{1C31A743-B267-4F88-9F80-B852F463C00D}" type="slidenum">
              <a:rPr kumimoji="1" lang="ja-JP" altLang="en-US" smtClean="0"/>
              <a:t>‹#›</a:t>
            </a:fld>
            <a:endParaRPr kumimoji="1" lang="ja-JP" altLang="en-US"/>
          </a:p>
        </p:txBody>
      </p:sp>
    </p:spTree>
    <p:extLst>
      <p:ext uri="{BB962C8B-B14F-4D97-AF65-F5344CB8AC3E}">
        <p14:creationId xmlns:p14="http://schemas.microsoft.com/office/powerpoint/2010/main" val="2743174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4042D1D-05F8-496D-98BE-EAD188C36442}" type="datetime1">
              <a:rPr kumimoji="1" lang="ja-JP" altLang="en-US" smtClean="0"/>
              <a:t>2024/4/5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153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951EE4-1F77-454D-B9DB-5D1B5E99BD21}" type="datetime1">
              <a:rPr kumimoji="1" lang="ja-JP" altLang="en-US" smtClean="0"/>
              <a:t>2024/4/5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15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0D77B74-407D-43AF-AD52-4CDE03F9148A}" type="datetime1">
              <a:rPr kumimoji="1" lang="ja-JP" altLang="en-US" smtClean="0"/>
              <a:t>2024/4/5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73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F7A1B58-4F76-4179-B4FE-3D8371642D7C}" type="datetime1">
              <a:rPr kumimoji="1" lang="ja-JP" altLang="en-US" smtClean="0"/>
              <a:t>2024/4/5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8514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B8B4112-3927-4816-9E09-372EACED5DE4}" type="datetime1">
              <a:rPr kumimoji="1" lang="ja-JP" altLang="en-US" smtClean="0"/>
              <a:t>2024/4/5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68004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8A557DA-C22B-4D15-9725-9392DDECDDA5}" type="datetime1">
              <a:rPr kumimoji="1" lang="ja-JP" altLang="en-US" smtClean="0"/>
              <a:t>2024/4/5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01295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5199B02-EED4-40A5-8ABC-D24021703299}" type="datetime1">
              <a:rPr kumimoji="1" lang="ja-JP" altLang="en-US" smtClean="0"/>
              <a:t>2024/4/5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74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5D0160-6D62-4073-8041-AA1CAB76881F}" type="datetime1">
              <a:rPr kumimoji="1" lang="ja-JP" altLang="en-US" smtClean="0"/>
              <a:t>2024/4/5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79954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B7A17BF-6E6A-4B3D-B8A6-F06837E5564B}" type="datetime1">
              <a:rPr kumimoji="1" lang="ja-JP" altLang="en-US" smtClean="0"/>
              <a:t>2024/4/5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385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D5BA60-6CE3-4906-8E32-535EF9876CB1}" type="datetime1">
              <a:rPr kumimoji="1" lang="ja-JP" altLang="en-US" smtClean="0"/>
              <a:t>2024/4/5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54348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1F3DCF-75D7-48BB-802F-07864FE4A694}" type="datetime1">
              <a:rPr kumimoji="1" lang="ja-JP" altLang="en-US" smtClean="0"/>
              <a:t>2024/4/5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97992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68399E-BAB2-4915-A827-8703CC623473}" type="datetime1">
              <a:rPr kumimoji="1" lang="ja-JP" altLang="en-US" smtClean="0"/>
              <a:t>2024/4/5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19493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1832" y="1986436"/>
            <a:ext cx="10003809" cy="1635681"/>
          </a:xfrm>
        </p:spPr>
        <p:txBody>
          <a:bodyPr anchor="ctr">
            <a:normAutofit/>
          </a:bodyPr>
          <a:lstStyle/>
          <a:p>
            <a:r>
              <a:rPr lang="ja-JP" altLang="en-US" sz="5400" dirty="0">
                <a:latin typeface="UD デジタル 教科書体 NK-R" panose="02020400000000000000" pitchFamily="18" charset="-128"/>
                <a:ea typeface="UD デジタル 教科書体 NK-R" panose="02020400000000000000" pitchFamily="18" charset="-128"/>
              </a:rPr>
              <a:t>国際金融都市</a:t>
            </a:r>
            <a:r>
              <a:rPr lang="en-US" altLang="ja-JP" sz="5400" dirty="0">
                <a:latin typeface="UD デジタル 教科書体 NK-R" panose="02020400000000000000" pitchFamily="18" charset="-128"/>
                <a:ea typeface="UD デジタル 教科書体 NK-R" panose="02020400000000000000" pitchFamily="18" charset="-128"/>
              </a:rPr>
              <a:t>OSAKA</a:t>
            </a:r>
            <a:r>
              <a:rPr lang="ja-JP" altLang="ja-JP" sz="5400" dirty="0">
                <a:latin typeface="UD デジタル 教科書体 NK-R" panose="02020400000000000000" pitchFamily="18" charset="-128"/>
                <a:ea typeface="UD デジタル 教科書体 NK-R" panose="02020400000000000000" pitchFamily="18" charset="-128"/>
              </a:rPr>
              <a:t>戦略</a:t>
            </a:r>
            <a:br>
              <a:rPr lang="en-US" altLang="ja-JP" sz="5400" dirty="0">
                <a:latin typeface="UD デジタル 教科書体 NK-R" panose="02020400000000000000" pitchFamily="18" charset="-128"/>
                <a:ea typeface="UD デジタル 教科書体 NK-R" panose="02020400000000000000" pitchFamily="18" charset="-128"/>
              </a:rPr>
            </a:br>
            <a:r>
              <a:rPr lang="ja-JP" altLang="en-US" sz="5400" dirty="0">
                <a:latin typeface="UD デジタル 教科書体 NK-R" panose="02020400000000000000" pitchFamily="18" charset="-128"/>
                <a:ea typeface="UD デジタル 教科書体 NK-R" panose="02020400000000000000" pitchFamily="18" charset="-128"/>
              </a:rPr>
              <a:t>進捗状況等概要（案）</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1238712" y="3622118"/>
            <a:ext cx="9510050" cy="0"/>
          </a:xfrm>
          <a:prstGeom prst="line">
            <a:avLst/>
          </a:prstGeom>
          <a:ln w="76200">
            <a:solidFill>
              <a:schemeClr val="accent1">
                <a:lumMod val="75000"/>
                <a:alpha val="49000"/>
              </a:schemeClr>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p:txBody>
          <a:bodyPr>
            <a:normAutofit/>
          </a:bodyPr>
          <a:lstStyle/>
          <a:p>
            <a:endParaRPr lang="en-US" altLang="ja-JP" dirty="0">
              <a:latin typeface="UD デジタル 教科書体 NK-R" panose="02020400000000000000" pitchFamily="18" charset="-128"/>
              <a:ea typeface="UD デジタル 教科書体 NK-R" panose="02020400000000000000" pitchFamily="18" charset="-128"/>
            </a:endParaRPr>
          </a:p>
          <a:p>
            <a:r>
              <a:rPr lang="en-US" altLang="ja-JP" dirty="0">
                <a:latin typeface="UD デジタル 教科書体 NK-R" panose="02020400000000000000" pitchFamily="18" charset="-128"/>
                <a:ea typeface="UD デジタル 教科書体 NK-R" panose="02020400000000000000" pitchFamily="18" charset="-128"/>
              </a:rPr>
              <a:t>2024</a:t>
            </a:r>
            <a:r>
              <a:rPr lang="ja-JP" altLang="en-US" dirty="0">
                <a:latin typeface="UD デジタル 教科書体 NK-R" panose="02020400000000000000" pitchFamily="18" charset="-128"/>
                <a:ea typeface="UD デジタル 教科書体 NK-R" panose="02020400000000000000" pitchFamily="18" charset="-128"/>
              </a:rPr>
              <a:t>年</a:t>
            </a:r>
            <a:r>
              <a:rPr lang="en-US" altLang="ja-JP" dirty="0">
                <a:latin typeface="UD デジタル 教科書体 NK-R" panose="02020400000000000000" pitchFamily="18" charset="-128"/>
                <a:ea typeface="UD デジタル 教科書体 NK-R" panose="02020400000000000000" pitchFamily="18" charset="-128"/>
              </a:rPr>
              <a:t>3</a:t>
            </a:r>
            <a:r>
              <a:rPr lang="ja-JP" altLang="en-US" dirty="0">
                <a:latin typeface="UD デジタル 教科書体 NK-R" panose="02020400000000000000" pitchFamily="18" charset="-128"/>
                <a:ea typeface="UD デジタル 教科書体 NK-R" panose="02020400000000000000" pitchFamily="18" charset="-128"/>
              </a:rPr>
              <a:t>月</a:t>
            </a:r>
            <a:r>
              <a:rPr lang="en-US" altLang="ja-JP" dirty="0">
                <a:latin typeface="UD デジタル 教科書体 NK-R" panose="02020400000000000000" pitchFamily="18" charset="-128"/>
                <a:ea typeface="UD デジタル 教科書体 NK-R" panose="02020400000000000000" pitchFamily="18" charset="-128"/>
              </a:rPr>
              <a:t>28</a:t>
            </a:r>
            <a:r>
              <a:rPr lang="ja-JP" altLang="en-US" dirty="0">
                <a:latin typeface="UD デジタル 教科書体 NK-R" panose="02020400000000000000" pitchFamily="18" charset="-128"/>
                <a:ea typeface="UD デジタル 教科書体 NK-R" panose="02020400000000000000" pitchFamily="18" charset="-128"/>
              </a:rPr>
              <a:t>日</a:t>
            </a:r>
            <a:endParaRPr lang="ja-JP" altLang="en-US" dirty="0"/>
          </a:p>
          <a:p>
            <a:r>
              <a:rPr lang="ja-JP" altLang="en-US" dirty="0">
                <a:latin typeface="UD デジタル 教科書体 NK-R" panose="02020400000000000000" pitchFamily="18" charset="-128"/>
                <a:ea typeface="UD デジタル 教科書体 NK-R" panose="02020400000000000000" pitchFamily="18" charset="-128"/>
              </a:rPr>
              <a:t>国際金融都市</a:t>
            </a:r>
            <a:r>
              <a:rPr lang="en-US" altLang="ja-JP" dirty="0">
                <a:latin typeface="UD デジタル 教科書体 NK-R" panose="02020400000000000000" pitchFamily="18" charset="-128"/>
                <a:ea typeface="UD デジタル 教科書体 NK-R" panose="02020400000000000000" pitchFamily="18" charset="-128"/>
              </a:rPr>
              <a:t>OSAKA </a:t>
            </a:r>
            <a:r>
              <a:rPr lang="ja-JP" altLang="en-US" dirty="0">
                <a:latin typeface="UD デジタル 教科書体 NK-R" panose="02020400000000000000" pitchFamily="18" charset="-128"/>
                <a:ea typeface="UD デジタル 教科書体 NK-R" panose="02020400000000000000" pitchFamily="18" charset="-128"/>
              </a:rPr>
              <a:t>推進委員会 総会</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1074431" y="176505"/>
            <a:ext cx="877163" cy="369332"/>
          </a:xfrm>
          <a:prstGeom prst="rect">
            <a:avLst/>
          </a:prstGeom>
          <a:noFill/>
          <a:ln>
            <a:solidFill>
              <a:schemeClr val="tx1"/>
            </a:solidFill>
          </a:ln>
        </p:spPr>
        <p:txBody>
          <a:bodyPr wrap="none" rtlCol="0">
            <a:spAutoFit/>
          </a:bodyPr>
          <a:lstStyle/>
          <a:p>
            <a:r>
              <a:rPr lang="ja-JP" altLang="en-US" b="1" dirty="0"/>
              <a:t>資料３</a:t>
            </a:r>
            <a:endParaRPr kumimoji="1" lang="ja-JP" altLang="en-US" b="1" dirty="0"/>
          </a:p>
        </p:txBody>
      </p:sp>
    </p:spTree>
    <p:extLst>
      <p:ext uri="{BB962C8B-B14F-4D97-AF65-F5344CB8AC3E}">
        <p14:creationId xmlns:p14="http://schemas.microsoft.com/office/powerpoint/2010/main" val="1626203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四角形: 角を丸くする 33">
            <a:extLst>
              <a:ext uri="{FF2B5EF4-FFF2-40B4-BE49-F238E27FC236}">
                <a16:creationId xmlns:a16="http://schemas.microsoft.com/office/drawing/2014/main" id="{F188ECC3-3C5F-4446-993B-CFEF4B7DCD53}"/>
              </a:ext>
            </a:extLst>
          </p:cNvPr>
          <p:cNvSpPr/>
          <p:nvPr/>
        </p:nvSpPr>
        <p:spPr>
          <a:xfrm>
            <a:off x="151687" y="965262"/>
            <a:ext cx="11773222" cy="4039342"/>
          </a:xfrm>
          <a:prstGeom prst="roundRect">
            <a:avLst>
              <a:gd name="adj" fmla="val 3545"/>
            </a:avLst>
          </a:prstGeom>
          <a:no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rPr>
              <a:t>規制緩和等</a:t>
            </a:r>
            <a:r>
              <a:rPr lang="ja-JP" altLang="en-US" sz="2400" b="1" dirty="0">
                <a:solidFill>
                  <a:srgbClr val="002060"/>
                </a:solidFill>
                <a:latin typeface="UD デジタル 教科書体 NK-R" panose="02020400000000000000" pitchFamily="18" charset="-128"/>
                <a:ea typeface="UD デジタル 教科書体 NK-R" panose="02020400000000000000" pitchFamily="18" charset="-128"/>
              </a:rPr>
              <a:t>　　　２３</a:t>
            </a:r>
            <a:r>
              <a:rPr kumimoji="1" lang="ja-JP" altLang="en-US" sz="24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rPr>
              <a:t>件</a:t>
            </a:r>
            <a:endParaRPr kumimoji="1" lang="en-US" altLang="ja-JP" sz="24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endParaRPr>
          </a:p>
        </p:txBody>
      </p:sp>
      <p:sp>
        <p:nvSpPr>
          <p:cNvPr id="36" name="四角形: 角を丸くする 35">
            <a:extLst>
              <a:ext uri="{FF2B5EF4-FFF2-40B4-BE49-F238E27FC236}">
                <a16:creationId xmlns:a16="http://schemas.microsoft.com/office/drawing/2014/main" id="{8DC4F5A9-4E45-42E8-8D45-D820F587A3BD}"/>
              </a:ext>
            </a:extLst>
          </p:cNvPr>
          <p:cNvSpPr/>
          <p:nvPr/>
        </p:nvSpPr>
        <p:spPr>
          <a:xfrm>
            <a:off x="151686" y="5169075"/>
            <a:ext cx="11773222" cy="1589944"/>
          </a:xfrm>
          <a:prstGeom prst="roundRect">
            <a:avLst>
              <a:gd name="adj" fmla="val 7581"/>
            </a:avLst>
          </a:prstGeom>
          <a:no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2400" b="1" dirty="0">
                <a:solidFill>
                  <a:srgbClr val="002060"/>
                </a:solidFill>
                <a:latin typeface="UD デジタル 教科書体 NK-R" panose="02020400000000000000" pitchFamily="18" charset="-128"/>
                <a:ea typeface="UD デジタル 教科書体 NK-R" panose="02020400000000000000" pitchFamily="18" charset="-128"/>
              </a:rPr>
              <a:t>税制措置</a:t>
            </a:r>
            <a:r>
              <a:rPr kumimoji="1" lang="ja-JP" altLang="en-US" sz="24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rPr>
              <a:t>　　　　　 </a:t>
            </a:r>
            <a:r>
              <a:rPr lang="ja-JP" altLang="en-US" sz="2400" b="1" dirty="0">
                <a:solidFill>
                  <a:srgbClr val="002060"/>
                </a:solidFill>
                <a:latin typeface="UD デジタル 教科書体 NK-R" panose="02020400000000000000" pitchFamily="18" charset="-128"/>
                <a:ea typeface="UD デジタル 教科書体 NK-R" panose="02020400000000000000" pitchFamily="18" charset="-128"/>
              </a:rPr>
              <a:t>７</a:t>
            </a:r>
            <a:r>
              <a:rPr kumimoji="1" lang="ja-JP" altLang="en-US" sz="24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rPr>
              <a:t>件</a:t>
            </a:r>
            <a:endParaRPr kumimoji="1" lang="en-US" altLang="ja-JP" sz="24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endParaRPr>
          </a:p>
        </p:txBody>
      </p:sp>
      <p:sp>
        <p:nvSpPr>
          <p:cNvPr id="15" name="四角形: 角を丸くする 14">
            <a:extLst>
              <a:ext uri="{FF2B5EF4-FFF2-40B4-BE49-F238E27FC236}">
                <a16:creationId xmlns:a16="http://schemas.microsoft.com/office/drawing/2014/main" id="{7158CBB6-6BF0-44A3-A15F-5B40F1A0F31B}"/>
              </a:ext>
            </a:extLst>
          </p:cNvPr>
          <p:cNvSpPr/>
          <p:nvPr/>
        </p:nvSpPr>
        <p:spPr>
          <a:xfrm>
            <a:off x="849084" y="5742691"/>
            <a:ext cx="6749143" cy="900536"/>
          </a:xfrm>
          <a:prstGeom prst="roundRect">
            <a:avLst>
              <a:gd name="adj" fmla="val 3545"/>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1600" i="0" u="none" strike="noStrike" kern="1200" cap="none" spc="0" normalizeH="0" baseline="0" noProof="0" dirty="0">
                <a:ln>
                  <a:noFill/>
                </a:ln>
                <a:solidFill>
                  <a:schemeClr val="tx1"/>
                </a:solidFill>
                <a:uLnTx/>
                <a:uFillTx/>
                <a:latin typeface="UD デジタル 教科書体 NP-B" panose="02020700000000000000" pitchFamily="18" charset="-128"/>
                <a:ea typeface="UD デジタル 教科書体 NP-B" panose="02020700000000000000" pitchFamily="18" charset="-128"/>
              </a:rPr>
              <a:t>法人税（国税）の軽減措置</a:t>
            </a:r>
            <a:endParaRPr kumimoji="1" lang="en-US" altLang="ja-JP" sz="1600" i="0" u="none" strike="noStrike" kern="1200" cap="none" spc="0" normalizeH="0" baseline="0" noProof="0" dirty="0">
              <a:ln>
                <a:noFill/>
              </a:ln>
              <a:solidFill>
                <a:schemeClr val="tx1"/>
              </a:solidFill>
              <a:uLnTx/>
              <a:uFillTx/>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1600" i="0" u="none" strike="noStrike" kern="1200" cap="none" spc="0" normalizeH="0" baseline="0" noProof="0" dirty="0">
                <a:ln>
                  <a:noFill/>
                </a:ln>
                <a:solidFill>
                  <a:schemeClr val="tx1"/>
                </a:solidFill>
                <a:uLnTx/>
                <a:uFillTx/>
                <a:latin typeface="UD デジタル 教科書体 NP-B" panose="02020700000000000000" pitchFamily="18" charset="-128"/>
                <a:ea typeface="UD デジタル 教科書体 NP-B" panose="02020700000000000000" pitchFamily="18" charset="-128"/>
              </a:rPr>
              <a:t>ファンドマネージャー等の個人課税</a:t>
            </a:r>
            <a:r>
              <a:rPr lang="ja-JP" altLang="en-US" sz="1600" dirty="0">
                <a:solidFill>
                  <a:schemeClr val="tx1"/>
                </a:solidFill>
                <a:latin typeface="UD デジタル 教科書体 NP-B" panose="02020700000000000000" pitchFamily="18" charset="-128"/>
                <a:ea typeface="UD デジタル 教科書体 NP-B" panose="02020700000000000000" pitchFamily="18" charset="-128"/>
              </a:rPr>
              <a:t>に係る軽減措置</a:t>
            </a:r>
            <a:endParaRPr lang="en-US" altLang="ja-JP" sz="1600" dirty="0">
              <a:solidFill>
                <a:schemeClr val="tx1"/>
              </a:solidFill>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schemeClr val="tx1"/>
                </a:solidFill>
                <a:latin typeface="UD デジタル 教科書体 NP-B" panose="02020700000000000000" pitchFamily="18" charset="-128"/>
                <a:ea typeface="UD デジタル 教科書体 NP-B" panose="02020700000000000000" pitchFamily="18" charset="-128"/>
              </a:rPr>
              <a:t>・インターナショナルスクールの</a:t>
            </a:r>
            <a:r>
              <a:rPr kumimoji="1" lang="ja-JP" altLang="en-US" sz="1600" i="0" u="none" strike="noStrike" kern="1200" cap="none" spc="0" normalizeH="0" baseline="0" noProof="0" dirty="0">
                <a:ln>
                  <a:noFill/>
                </a:ln>
                <a:solidFill>
                  <a:schemeClr val="tx1"/>
                </a:solidFill>
                <a:uLnTx/>
                <a:uFillTx/>
                <a:latin typeface="UD デジタル 教科書体 NP-B" panose="02020700000000000000" pitchFamily="18" charset="-128"/>
                <a:ea typeface="UD デジタル 教科書体 NP-B" panose="02020700000000000000" pitchFamily="18" charset="-128"/>
              </a:rPr>
              <a:t>授業料非課税措置</a:t>
            </a:r>
            <a:r>
              <a:rPr lang="ja-JP" altLang="en-US" sz="1600" dirty="0">
                <a:solidFill>
                  <a:schemeClr val="tx1"/>
                </a:solidFill>
                <a:latin typeface="UD デジタル 教科書体 NP-B" panose="02020700000000000000" pitchFamily="18" charset="-128"/>
                <a:ea typeface="UD デジタル 教科書体 NP-B" panose="02020700000000000000" pitchFamily="18" charset="-128"/>
              </a:rPr>
              <a:t>　　　　　　など</a:t>
            </a:r>
            <a:endParaRPr kumimoji="1" lang="en-US" altLang="ja-JP" sz="1600" i="0" u="none" strike="noStrike" kern="1200" cap="none" spc="0" normalizeH="0" baseline="0" noProof="0" dirty="0">
              <a:ln>
                <a:noFill/>
              </a:ln>
              <a:solidFill>
                <a:schemeClr val="tx1"/>
              </a:solidFill>
              <a:uLnTx/>
              <a:uFillTx/>
              <a:latin typeface="UD デジタル 教科書体 NP-B" panose="02020700000000000000" pitchFamily="18" charset="-128"/>
              <a:ea typeface="UD デジタル 教科書体 NP-B" panose="02020700000000000000" pitchFamily="18" charset="-128"/>
            </a:endParaRPr>
          </a:p>
        </p:txBody>
      </p:sp>
      <p:sp>
        <p:nvSpPr>
          <p:cNvPr id="12" name="正方形/長方形 11">
            <a:extLst>
              <a:ext uri="{FF2B5EF4-FFF2-40B4-BE49-F238E27FC236}">
                <a16:creationId xmlns:a16="http://schemas.microsoft.com/office/drawing/2014/main" id="{766A7901-3CA8-4992-809D-F99697BF3F95}"/>
              </a:ext>
            </a:extLst>
          </p:cNvPr>
          <p:cNvSpPr/>
          <p:nvPr/>
        </p:nvSpPr>
        <p:spPr>
          <a:xfrm>
            <a:off x="683778" y="1598945"/>
            <a:ext cx="5410570" cy="3309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b="1" u="sng" dirty="0">
                <a:solidFill>
                  <a:prstClr val="black"/>
                </a:solidFill>
                <a:latin typeface="UD デジタル 教科書体 NK-R" panose="02020400000000000000" pitchFamily="18" charset="-128"/>
                <a:ea typeface="UD デジタル 教科書体 NK-R" panose="02020400000000000000" pitchFamily="18" charset="-128"/>
              </a:rPr>
              <a:t>Ⅰ</a:t>
            </a:r>
            <a:r>
              <a:rPr lang="ja-JP" altLang="en-US" sz="2000" b="1" u="sng" dirty="0">
                <a:solidFill>
                  <a:prstClr val="black"/>
                </a:solidFill>
                <a:latin typeface="UD デジタル 教科書体 NK-R" panose="02020400000000000000" pitchFamily="18" charset="-128"/>
                <a:ea typeface="UD デジタル 教科書体 NK-R" panose="02020400000000000000" pitchFamily="18" charset="-128"/>
              </a:rPr>
              <a:t>．海外から入りやすくする</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　（３件）</a:t>
            </a:r>
            <a:endParaRPr kumimoji="1" lang="en-US" altLang="ja-JP" sz="1800" b="1" i="0"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・投資家ビザの創設</a:t>
            </a:r>
            <a:endParaRPr kumimoji="1" lang="en-US" altLang="ja-JP"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　　・「高度専門職」ポイント制の特例</a:t>
            </a:r>
            <a:r>
              <a:rPr lang="ja-JP" altLang="en-US" b="1" dirty="0">
                <a:solidFill>
                  <a:prstClr val="black"/>
                </a:solidFill>
                <a:latin typeface="UD デジタル 教科書体 NK-R" panose="02020400000000000000" pitchFamily="18" charset="-128"/>
                <a:ea typeface="UD デジタル 教科書体 NK-R" panose="02020400000000000000" pitchFamily="18" charset="-128"/>
              </a:rPr>
              <a:t>　</a:t>
            </a:r>
            <a:endParaRPr lang="en-US" altLang="ja-JP" b="1"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solidFill>
                  <a:prstClr val="black"/>
                </a:solidFill>
                <a:latin typeface="UD デジタル 教科書体 NK-R" panose="02020400000000000000" pitchFamily="18" charset="-128"/>
                <a:ea typeface="UD デジタル 教科書体 NK-R" panose="02020400000000000000" pitchFamily="18" charset="-128"/>
              </a:rPr>
              <a:t>　　　　　　　　　　　　　　　　　　　など</a:t>
            </a:r>
            <a:endParaRPr lang="en-US" altLang="ja-JP" b="1"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1" dirty="0">
              <a:solidFill>
                <a:prstClr val="black"/>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1" dirty="0">
              <a:solidFill>
                <a:prstClr val="black"/>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b="1" u="sng" dirty="0">
                <a:solidFill>
                  <a:prstClr val="black"/>
                </a:solidFill>
                <a:latin typeface="UD デジタル 教科書体 NK-R" panose="02020400000000000000" pitchFamily="18" charset="-128"/>
                <a:ea typeface="UD デジタル 教科書体 NK-R" panose="02020400000000000000" pitchFamily="18" charset="-128"/>
              </a:rPr>
              <a:t>Ⅲ</a:t>
            </a:r>
            <a:r>
              <a:rPr lang="ja-JP" altLang="en-US" sz="2000" b="1" u="sng" dirty="0">
                <a:solidFill>
                  <a:prstClr val="black"/>
                </a:solidFill>
                <a:latin typeface="UD デジタル 教科書体 NK-R" panose="02020400000000000000" pitchFamily="18" charset="-128"/>
                <a:ea typeface="UD デジタル 教科書体 NK-R" panose="02020400000000000000" pitchFamily="18" charset="-128"/>
              </a:rPr>
              <a:t>．ビジネスを展開しやすくする</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rPr>
              <a:t>1</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０件）</a:t>
            </a:r>
            <a:endPar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　　・コンプライアンス人材の要件緩和</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　　・投資運用業以外の外部委託の要件緩和</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　　・金融ライセンスに係る実証実験　　　</a:t>
            </a:r>
            <a:endParaRPr kumimoji="1" lang="en-US" altLang="ja-JP"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・金融ライセンスの届出の簡素化　　など</a:t>
            </a:r>
            <a:r>
              <a:rPr lang="ja-JP" altLang="en-US" b="1" dirty="0">
                <a:solidFill>
                  <a:prstClr val="black"/>
                </a:solidFill>
                <a:latin typeface="UD デジタル 教科書体 NK-R" panose="02020400000000000000" pitchFamily="18" charset="-128"/>
                <a:ea typeface="UD デジタル 教科書体 NK-R" panose="02020400000000000000" pitchFamily="18" charset="-128"/>
              </a:rPr>
              <a:t>　　</a:t>
            </a:r>
            <a:endParaRPr lang="en-US" altLang="ja-JP"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3" name="正方形/長方形 12">
            <a:extLst>
              <a:ext uri="{FF2B5EF4-FFF2-40B4-BE49-F238E27FC236}">
                <a16:creationId xmlns:a16="http://schemas.microsoft.com/office/drawing/2014/main" id="{3CA2E6B5-E868-483F-96C4-D859AD10B3B0}"/>
              </a:ext>
            </a:extLst>
          </p:cNvPr>
          <p:cNvSpPr/>
          <p:nvPr/>
        </p:nvSpPr>
        <p:spPr>
          <a:xfrm>
            <a:off x="5981700" y="1005212"/>
            <a:ext cx="5524870" cy="40393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dirty="0">
                <a:solidFill>
                  <a:prstClr val="black"/>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　　</a:t>
            </a:r>
            <a:endParaRPr lang="en-US" altLang="ja-JP" sz="2400" b="1" dirty="0">
              <a:solidFill>
                <a:prstClr val="black"/>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endParaRPr>
          </a:p>
          <a:p>
            <a:pPr>
              <a:defRPr/>
            </a:pPr>
            <a:r>
              <a:rPr lang="en-US" altLang="ja-JP" sz="2000" b="1" u="sng" dirty="0">
                <a:solidFill>
                  <a:prstClr val="black"/>
                </a:solidFill>
                <a:latin typeface="UD デジタル 教科書体 NK-R" panose="02020400000000000000" pitchFamily="18" charset="-128"/>
                <a:ea typeface="UD デジタル 教科書体 NK-R" panose="02020400000000000000" pitchFamily="18" charset="-128"/>
              </a:rPr>
              <a:t>Ⅱ</a:t>
            </a:r>
            <a:r>
              <a:rPr lang="ja-JP" altLang="en-US" sz="2000" b="1" u="sng" dirty="0">
                <a:solidFill>
                  <a:prstClr val="black"/>
                </a:solidFill>
                <a:latin typeface="UD デジタル 教科書体 NK-R" panose="02020400000000000000" pitchFamily="18" charset="-128"/>
                <a:ea typeface="UD デジタル 教科書体 NK-R" panose="02020400000000000000" pitchFamily="18" charset="-128"/>
              </a:rPr>
              <a:t>．ビジネス・生活をはじめやすくする</a:t>
            </a:r>
            <a:r>
              <a:rPr kumimoji="1" lang="ja-JP" altLang="en-US" sz="20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（４件）</a:t>
            </a:r>
            <a:endPar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　　・</a:t>
            </a: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進出企業等の銀行口座開設の促進</a:t>
            </a:r>
            <a:endParaRPr lang="en-US" altLang="ja-JP" b="1"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　　・</a:t>
            </a: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金融面での相談窓口・手続きの連携</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20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a:t>
            </a: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行政等の手続きの簡素化・デジタル化・</a:t>
            </a:r>
            <a:endParaRPr kumimoji="1" lang="en-US" altLang="ja-JP"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英語化の対応　　　　　　　　　　　　など　</a:t>
            </a:r>
            <a:r>
              <a:rPr kumimoji="1" lang="ja-JP" altLang="en-US" sz="1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UD デジタル 教科書体 NK-R" panose="02020400000000000000" pitchFamily="18" charset="-128"/>
                <a:ea typeface="UD デジタル 教科書体 NK-R" panose="02020400000000000000" pitchFamily="18" charset="-128"/>
              </a:rPr>
              <a:t>　</a:t>
            </a:r>
            <a:endParaRPr kumimoji="1" lang="en-US" altLang="ja-JP" sz="1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b="1" dirty="0">
              <a:solidFill>
                <a:prstClr val="black"/>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b="1" u="sng" dirty="0">
                <a:solidFill>
                  <a:prstClr val="black"/>
                </a:solidFill>
                <a:latin typeface="UD デジタル 教科書体 NK-R" panose="02020400000000000000" pitchFamily="18" charset="-128"/>
                <a:ea typeface="UD デジタル 教科書体 NK-R" panose="02020400000000000000" pitchFamily="18" charset="-128"/>
              </a:rPr>
              <a:t>Ⅳ</a:t>
            </a:r>
            <a:r>
              <a:rPr lang="ja-JP" altLang="en-US" sz="2000" b="1" u="sng" dirty="0">
                <a:solidFill>
                  <a:prstClr val="black"/>
                </a:solidFill>
                <a:latin typeface="UD デジタル 教科書体 NK-R" panose="02020400000000000000" pitchFamily="18" charset="-128"/>
                <a:ea typeface="UD デジタル 教科書体 NK-R" panose="02020400000000000000" pitchFamily="18" charset="-128"/>
              </a:rPr>
              <a:t>．在阪企業の活動を活性化させる</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　</a:t>
            </a:r>
            <a:endParaRPr lang="en-US" altLang="ja-JP" sz="2000" b="1" dirty="0">
              <a:solidFill>
                <a:prstClr val="black"/>
              </a:solidFill>
              <a:latin typeface="UD デジタル 教科書体 NK-R" panose="02020400000000000000" pitchFamily="18" charset="-128"/>
              <a:ea typeface="UD デジタル 教科書体 NK-R" panose="02020400000000000000" pitchFamily="18" charset="-128"/>
            </a:endParaRPr>
          </a:p>
          <a:p>
            <a:pPr>
              <a:defRPr/>
            </a:pPr>
            <a:r>
              <a:rPr kumimoji="1" lang="ja-JP" altLang="en-US" sz="20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　　</a:t>
            </a:r>
            <a:r>
              <a:rPr kumimoji="1" lang="ja-JP" altLang="en-US" sz="2000" b="1" i="0" u="sng"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府民の資産形成を向上させる　</a:t>
            </a:r>
            <a:r>
              <a:rPr lang="ja-JP" altLang="en-US" sz="2000" b="1" dirty="0">
                <a:solidFill>
                  <a:prstClr val="black"/>
                </a:solidFill>
                <a:latin typeface="UD デジタル 教科書体 NK-R" panose="02020400000000000000" pitchFamily="18" charset="-128"/>
                <a:ea typeface="UD デジタル 教科書体 NK-R" panose="02020400000000000000" pitchFamily="18" charset="-128"/>
              </a:rPr>
              <a:t>（６件）</a:t>
            </a:r>
            <a:endParaRPr lang="en-US" altLang="ja-JP" sz="2000" b="1" u="sng"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　　・アセットオーナーの金融リテラシー向上</a:t>
            </a:r>
            <a:endParaRPr kumimoji="1" lang="en-US" altLang="ja-JP"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　　・国立大学教員の兼業要件の緩和</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rPr>
              <a:t>　　・公立大学の出資範囲の拡大</a:t>
            </a:r>
            <a:r>
              <a:rPr lang="ja-JP" altLang="en-US" b="1" dirty="0">
                <a:solidFill>
                  <a:prstClr val="black"/>
                </a:solidFill>
                <a:latin typeface="UD デジタル 教科書体 NK-R" panose="02020400000000000000" pitchFamily="18" charset="-128"/>
                <a:ea typeface="UD デジタル 教科書体 NK-R" panose="02020400000000000000" pitchFamily="18" charset="-128"/>
              </a:rPr>
              <a:t>　　　　など</a:t>
            </a:r>
            <a:endParaRPr kumimoji="1" lang="en-US" altLang="ja-JP" sz="1800" b="1" i="0" u="none" strike="noStrike" kern="1200" cap="none" spc="0" normalizeH="0" baseline="0" noProof="0" dirty="0">
              <a:ln>
                <a:noFill/>
              </a:ln>
              <a:solidFill>
                <a:prstClr val="black"/>
              </a:solidFill>
              <a:uLnTx/>
              <a:uFillTx/>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F7D38483-965C-4590-9026-8F61C517D748}"/>
              </a:ext>
            </a:extLst>
          </p:cNvPr>
          <p:cNvSpPr/>
          <p:nvPr/>
        </p:nvSpPr>
        <p:spPr>
          <a:xfrm>
            <a:off x="571129" y="1578429"/>
            <a:ext cx="5274499" cy="1577524"/>
          </a:xfrm>
          <a:prstGeom prst="rect">
            <a:avLst/>
          </a:prstGeom>
          <a:noFill/>
          <a:ln w="41275"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1ED046FF-5737-42EE-BAF5-1AE5B1B391F8}"/>
              </a:ext>
            </a:extLst>
          </p:cNvPr>
          <p:cNvSpPr/>
          <p:nvPr/>
        </p:nvSpPr>
        <p:spPr>
          <a:xfrm>
            <a:off x="571130" y="3260330"/>
            <a:ext cx="5274498" cy="1577524"/>
          </a:xfrm>
          <a:prstGeom prst="rect">
            <a:avLst/>
          </a:prstGeom>
          <a:noFill/>
          <a:ln w="41275"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23919425-C4BF-4CDB-B81F-2CAF99F7993C}"/>
              </a:ext>
            </a:extLst>
          </p:cNvPr>
          <p:cNvSpPr/>
          <p:nvPr/>
        </p:nvSpPr>
        <p:spPr>
          <a:xfrm>
            <a:off x="5969863" y="1578429"/>
            <a:ext cx="5651008" cy="1577524"/>
          </a:xfrm>
          <a:prstGeom prst="rect">
            <a:avLst/>
          </a:prstGeom>
          <a:noFill/>
          <a:ln w="41275"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E2541C8E-605A-40AE-BBD6-737DF14685CC}"/>
              </a:ext>
            </a:extLst>
          </p:cNvPr>
          <p:cNvSpPr/>
          <p:nvPr/>
        </p:nvSpPr>
        <p:spPr>
          <a:xfrm>
            <a:off x="5981700" y="3264810"/>
            <a:ext cx="5639170" cy="1577524"/>
          </a:xfrm>
          <a:prstGeom prst="rect">
            <a:avLst/>
          </a:prstGeom>
          <a:noFill/>
          <a:ln w="41275"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a:extLst>
              <a:ext uri="{FF2B5EF4-FFF2-40B4-BE49-F238E27FC236}">
                <a16:creationId xmlns:a16="http://schemas.microsoft.com/office/drawing/2014/main" id="{7DB99FD1-BB33-485C-92EC-246A3B1FE994}"/>
              </a:ext>
            </a:extLst>
          </p:cNvPr>
          <p:cNvCxnSpPr/>
          <p:nvPr/>
        </p:nvCxnSpPr>
        <p:spPr>
          <a:xfrm>
            <a:off x="5748872" y="2433434"/>
            <a:ext cx="346229"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685641F9-5710-48D0-9C78-2D59A52EB7BC}"/>
              </a:ext>
            </a:extLst>
          </p:cNvPr>
          <p:cNvCxnSpPr>
            <a:cxnSpLocks/>
          </p:cNvCxnSpPr>
          <p:nvPr/>
        </p:nvCxnSpPr>
        <p:spPr>
          <a:xfrm flipH="1">
            <a:off x="5688763" y="3044913"/>
            <a:ext cx="426128" cy="30628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DF06BA55-FFBD-4304-944E-7C1867AD166A}"/>
              </a:ext>
            </a:extLst>
          </p:cNvPr>
          <p:cNvCxnSpPr/>
          <p:nvPr/>
        </p:nvCxnSpPr>
        <p:spPr>
          <a:xfrm>
            <a:off x="5768662" y="4149360"/>
            <a:ext cx="346229"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6A93EAA7-99FA-47D9-9129-8D9CC7A3E872}"/>
              </a:ext>
            </a:extLst>
          </p:cNvPr>
          <p:cNvSpPr/>
          <p:nvPr/>
        </p:nvSpPr>
        <p:spPr>
          <a:xfrm>
            <a:off x="592901" y="5706369"/>
            <a:ext cx="11027969" cy="918786"/>
          </a:xfrm>
          <a:prstGeom prst="rect">
            <a:avLst/>
          </a:prstGeom>
          <a:noFill/>
          <a:ln w="41275"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CAC7962D-DC14-4E24-8EA7-1C98ED937084}"/>
              </a:ext>
            </a:extLst>
          </p:cNvPr>
          <p:cNvSpPr txBox="1"/>
          <p:nvPr/>
        </p:nvSpPr>
        <p:spPr>
          <a:xfrm>
            <a:off x="-1652" y="0"/>
            <a:ext cx="12192000" cy="461665"/>
          </a:xfrm>
          <a:prstGeom prst="rect">
            <a:avLst/>
          </a:prstGeom>
          <a:solidFill>
            <a:schemeClr val="accent1">
              <a:lumMod val="50000"/>
            </a:schemeClr>
          </a:solidFill>
        </p:spPr>
        <p:txBody>
          <a:bodyPr wrap="square" rtlCol="0">
            <a:spAutoFit/>
          </a:bodyPr>
          <a:lstStyle/>
          <a:p>
            <a:pPr algn="ctr">
              <a:spcBef>
                <a:spcPts val="600"/>
              </a:spcBef>
              <a:spcAft>
                <a:spcPts val="600"/>
              </a:spcAft>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⑤</a:t>
            </a:r>
            <a:r>
              <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未来社会の実現に向けたチャレンジ特区</a:t>
            </a:r>
            <a:r>
              <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　について　</a:t>
            </a:r>
          </a:p>
        </p:txBody>
      </p:sp>
      <p:sp>
        <p:nvSpPr>
          <p:cNvPr id="24" name="テキスト ボックス 23">
            <a:extLst>
              <a:ext uri="{FF2B5EF4-FFF2-40B4-BE49-F238E27FC236}">
                <a16:creationId xmlns:a16="http://schemas.microsoft.com/office/drawing/2014/main" id="{F995FFA4-C297-42D5-B325-6B3C960BE662}"/>
              </a:ext>
            </a:extLst>
          </p:cNvPr>
          <p:cNvSpPr txBox="1"/>
          <p:nvPr/>
        </p:nvSpPr>
        <p:spPr>
          <a:xfrm>
            <a:off x="-129468" y="452685"/>
            <a:ext cx="2646878" cy="461665"/>
          </a:xfrm>
          <a:prstGeom prst="rect">
            <a:avLst/>
          </a:prstGeom>
          <a:noFill/>
        </p:spPr>
        <p:txBody>
          <a:bodyPr wrap="square" rtlCol="0">
            <a:spAutoFit/>
          </a:bodyPr>
          <a:lstStyle/>
          <a:p>
            <a:r>
              <a:rPr kumimoji="1" lang="en-US" altLang="ja-JP" sz="2400" b="1" dirty="0">
                <a:latin typeface="UD デジタル 教科書体 NP-R" panose="02020400000000000000" pitchFamily="18" charset="-128"/>
                <a:ea typeface="UD デジタル 教科書体 NP-R" panose="02020400000000000000" pitchFamily="18" charset="-128"/>
              </a:rPr>
              <a:t>【</a:t>
            </a:r>
            <a:r>
              <a:rPr lang="ja-JP" altLang="en-US" sz="2400" b="1" dirty="0">
                <a:latin typeface="UD デジタル 教科書体 NP-R" panose="02020400000000000000" pitchFamily="18" charset="-128"/>
                <a:ea typeface="UD デジタル 教科書体 NP-R" panose="02020400000000000000" pitchFamily="18" charset="-128"/>
              </a:rPr>
              <a:t>主な提案内容</a:t>
            </a:r>
            <a:r>
              <a:rPr kumimoji="1" lang="en-US" altLang="ja-JP" sz="2400" b="1" dirty="0">
                <a:latin typeface="UD デジタル 教科書体 NP-R" panose="02020400000000000000" pitchFamily="18" charset="-128"/>
                <a:ea typeface="UD デジタル 教科書体 NP-R" panose="02020400000000000000" pitchFamily="18" charset="-128"/>
              </a:rPr>
              <a:t>】</a:t>
            </a:r>
            <a:endParaRPr kumimoji="1" lang="ja-JP" altLang="en-US" sz="2400" b="1" dirty="0">
              <a:latin typeface="UD デジタル 教科書体 NP-R" panose="02020400000000000000" pitchFamily="18" charset="-128"/>
              <a:ea typeface="UD デジタル 教科書体 NP-R" panose="02020400000000000000" pitchFamily="18" charset="-128"/>
            </a:endParaRPr>
          </a:p>
        </p:txBody>
      </p:sp>
      <p:sp>
        <p:nvSpPr>
          <p:cNvPr id="25" name="スライド番号プレースホルダー 1">
            <a:extLst>
              <a:ext uri="{FF2B5EF4-FFF2-40B4-BE49-F238E27FC236}">
                <a16:creationId xmlns:a16="http://schemas.microsoft.com/office/drawing/2014/main" id="{21636C92-949F-41F9-9C3B-60A30C8ABDDF}"/>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9</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41653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8452B8B-3E55-4874-84DC-CE563100D612}"/>
              </a:ext>
            </a:extLst>
          </p:cNvPr>
          <p:cNvSpPr txBox="1"/>
          <p:nvPr/>
        </p:nvSpPr>
        <p:spPr>
          <a:xfrm>
            <a:off x="0" y="1"/>
            <a:ext cx="12192000" cy="461665"/>
          </a:xfrm>
          <a:prstGeom prst="rect">
            <a:avLst/>
          </a:prstGeom>
          <a:solidFill>
            <a:schemeClr val="accent1">
              <a:lumMod val="50000"/>
            </a:schemeClr>
          </a:solidFill>
        </p:spPr>
        <p:txBody>
          <a:bodyPr wrap="square" rtlCol="0">
            <a:spAutoFit/>
          </a:bodyPr>
          <a:lstStyle/>
          <a:p>
            <a:pPr algn="ctr">
              <a:spcBef>
                <a:spcPts val="600"/>
              </a:spcBef>
              <a:spcAft>
                <a:spcPts val="600"/>
              </a:spcAft>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（参考）在阪企業の成長支援、事業高度化・生産性向上の主な事例</a:t>
            </a:r>
            <a:endPar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2" name="スライド番号プレースホルダー 1">
            <a:extLst>
              <a:ext uri="{FF2B5EF4-FFF2-40B4-BE49-F238E27FC236}">
                <a16:creationId xmlns:a16="http://schemas.microsoft.com/office/drawing/2014/main" id="{85893F98-F9AC-4168-815F-86FF90705764}"/>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10</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7" name="四角形: 角を丸くする 6">
            <a:extLst>
              <a:ext uri="{FF2B5EF4-FFF2-40B4-BE49-F238E27FC236}">
                <a16:creationId xmlns:a16="http://schemas.microsoft.com/office/drawing/2014/main" id="{9011A73C-08FC-496C-8939-79B52ED06E0B}"/>
              </a:ext>
            </a:extLst>
          </p:cNvPr>
          <p:cNvSpPr/>
          <p:nvPr/>
        </p:nvSpPr>
        <p:spPr>
          <a:xfrm>
            <a:off x="150829" y="603315"/>
            <a:ext cx="11877498" cy="5986020"/>
          </a:xfrm>
          <a:prstGeom prst="roundRect">
            <a:avLst>
              <a:gd name="adj" fmla="val 6902"/>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marL="298450" lvl="0" indent="-298450">
              <a:lnSpc>
                <a:spcPts val="18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・大阪・関西の</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時価総額が数百億円程度以上の事業会社に対し</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、資金提供のみならず、投資先の事業成長支援の専門家チームによって、</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lvl="0" indent="-298450">
              <a:lnSpc>
                <a:spcPts val="18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プロダクトやサービスの開発、新たなマーケットへの進出、生産性の向上、オペレーションの強化</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などを</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支援。</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大阪で支援を受けた企業</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lvl="0" indent="-298450">
              <a:lnSpc>
                <a:spcPts val="18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は、</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マーケットシェアの拡大につながるなど、企業収益が向上した</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a:t>
            </a:r>
          </a:p>
          <a:p>
            <a:pPr marL="206375" lvl="0" indent="-206375">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06375" lvl="0" indent="-206375">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rPr>
              <a:t>CVC</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投資（コーポレート・ベンチャー・キャピタル：事業会社が社外のスタートアップに対して行う投資活動）を行う</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大阪・関西の事業会社に対し</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、投資先となるスタートアップを紹介し、</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投資がなされるとともに企業同士の協業を促し</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、今後の新たな産業用ロボットの共同研究と開発につなげた。</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06375" lvl="0" indent="-206375">
              <a:spcBef>
                <a:spcPts val="600"/>
              </a:spcBef>
              <a:defRPr/>
            </a:pPr>
            <a:endPar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196850" lvl="0" indent="-196850">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大阪・関西の事業会社等に</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、請求書処理、経費精算、稟議申請、法人カード等の支出管理を一本化する</a:t>
            </a:r>
            <a:r>
              <a:rPr lang="en-US" altLang="ja-JP" sz="1600" b="1" u="sng" dirty="0">
                <a:solidFill>
                  <a:schemeClr val="tx1"/>
                </a:solidFill>
                <a:latin typeface="UD デジタル 教科書体 NK-R" panose="02020400000000000000" pitchFamily="18" charset="-128"/>
                <a:ea typeface="UD デジタル 教科書体 NK-R" panose="02020400000000000000" pitchFamily="18" charset="-128"/>
              </a:rPr>
              <a:t>SaaS</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600" b="1" u="sng" dirty="0">
                <a:solidFill>
                  <a:schemeClr val="tx1"/>
                </a:solidFill>
                <a:latin typeface="UD デジタル 教科書体 NK-R" panose="02020400000000000000" pitchFamily="18" charset="-128"/>
                <a:ea typeface="UD デジタル 教科書体 NK-R" panose="02020400000000000000" pitchFamily="18" charset="-128"/>
              </a:rPr>
              <a:t>Software as a Service</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：インターネット等を介して提供されるソフトウェア）製品を提供</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。電子帳簿保存法やインボイス制度にも対応し、</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業務効率化と法令対応の両立を実現</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lvl="0" indent="-298450">
              <a:spcBef>
                <a:spcPts val="600"/>
              </a:spcBef>
              <a:defRPr/>
            </a:pPr>
            <a:endPar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lvl="0" indent="-298450">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⼤阪の飲⾷店</a:t>
            </a:r>
            <a:r>
              <a:rPr lang="en-US" altLang="ja-JP" sz="1600" b="1" u="sng" dirty="0">
                <a:solidFill>
                  <a:schemeClr val="tx1"/>
                </a:solidFill>
                <a:latin typeface="UD デジタル 教科書体 NK-R" panose="02020400000000000000" pitchFamily="18" charset="-128"/>
                <a:ea typeface="UD デジタル 教科書体 NK-R" panose="02020400000000000000" pitchFamily="18" charset="-128"/>
              </a:rPr>
              <a:t>36</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店舗と連携</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し、店舗で</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特典の利⽤が可能なクーポン</a:t>
            </a:r>
            <a:r>
              <a:rPr lang="en-US" altLang="ja-JP" sz="1600" b="1" u="sng" dirty="0">
                <a:solidFill>
                  <a:schemeClr val="tx1"/>
                </a:solidFill>
                <a:latin typeface="UD デジタル 教科書体 NK-R" panose="02020400000000000000" pitchFamily="18" charset="-128"/>
                <a:ea typeface="UD デジタル 教科書体 NK-R" panose="02020400000000000000" pitchFamily="18" charset="-128"/>
              </a:rPr>
              <a:t>NFT</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を配布し、アプリを利用した飲食店向けのサービスを展開</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32758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8452B8B-3E55-4874-84DC-CE563100D612}"/>
              </a:ext>
            </a:extLst>
          </p:cNvPr>
          <p:cNvSpPr txBox="1"/>
          <p:nvPr/>
        </p:nvSpPr>
        <p:spPr>
          <a:xfrm>
            <a:off x="0" y="1"/>
            <a:ext cx="12191998" cy="461665"/>
          </a:xfrm>
          <a:prstGeom prst="rect">
            <a:avLst/>
          </a:prstGeom>
          <a:solidFill>
            <a:schemeClr val="accent1">
              <a:lumMod val="50000"/>
            </a:schemeClr>
          </a:solidFill>
        </p:spPr>
        <p:txBody>
          <a:bodyPr wrap="square" rtlCol="0">
            <a:spAutoFit/>
          </a:bodyPr>
          <a:lstStyle/>
          <a:p>
            <a:pPr algn="ctr">
              <a:spcBef>
                <a:spcPts val="600"/>
              </a:spcBef>
              <a:spcAft>
                <a:spcPts val="600"/>
              </a:spcAft>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①戦略の進捗状況</a:t>
            </a:r>
            <a:endPar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a:extLst>
              <a:ext uri="{FF2B5EF4-FFF2-40B4-BE49-F238E27FC236}">
                <a16:creationId xmlns:a16="http://schemas.microsoft.com/office/drawing/2014/main" id="{A5CE9CE8-8D0E-43C9-80FE-5EDF43B4DDA7}"/>
              </a:ext>
            </a:extLst>
          </p:cNvPr>
          <p:cNvSpPr txBox="1"/>
          <p:nvPr/>
        </p:nvSpPr>
        <p:spPr>
          <a:xfrm>
            <a:off x="0" y="461666"/>
            <a:ext cx="7545788" cy="584775"/>
          </a:xfrm>
          <a:prstGeom prst="rect">
            <a:avLst/>
          </a:prstGeom>
          <a:noFill/>
        </p:spPr>
        <p:txBody>
          <a:bodyPr wrap="square" rtlCol="0">
            <a:spAutoFit/>
          </a:bodyPr>
          <a:lstStyle/>
          <a:p>
            <a:r>
              <a:rPr lang="ja-JP" altLang="en-US" sz="1600" b="1" dirty="0">
                <a:latin typeface="UD デジタル 教科書体 NK-R" panose="02020400000000000000" pitchFamily="18" charset="-128"/>
                <a:ea typeface="UD デジタル 教科書体 NK-R" panose="02020400000000000000" pitchFamily="18" charset="-128"/>
              </a:rPr>
              <a:t>アクションプランの各施策　◇大阪府・大阪市</a:t>
            </a:r>
          </a:p>
          <a:p>
            <a:endParaRPr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a:extLst>
              <a:ext uri="{FF2B5EF4-FFF2-40B4-BE49-F238E27FC236}">
                <a16:creationId xmlns:a16="http://schemas.microsoft.com/office/drawing/2014/main" id="{E649FF49-EFB1-4227-94F2-0FA39CB5F030}"/>
              </a:ext>
            </a:extLst>
          </p:cNvPr>
          <p:cNvSpPr txBox="1"/>
          <p:nvPr/>
        </p:nvSpPr>
        <p:spPr>
          <a:xfrm>
            <a:off x="150828" y="780051"/>
            <a:ext cx="11823835" cy="5673284"/>
          </a:xfrm>
          <a:prstGeom prst="rect">
            <a:avLst/>
          </a:prstGeom>
          <a:noFill/>
        </p:spPr>
        <p:txBody>
          <a:bodyPr wrap="square" rtlCol="0">
            <a:spAutoFit/>
          </a:bodyPr>
          <a:lstStyle/>
          <a:p>
            <a:pPr>
              <a:lnSpc>
                <a:spcPts val="1900"/>
              </a:lnSpc>
            </a:pPr>
            <a:r>
              <a:rPr lang="ja-JP" altLang="en-US" sz="1400" b="1" u="sng" dirty="0">
                <a:latin typeface="UD デジタル 教科書体 NK-R" panose="02020400000000000000" pitchFamily="18" charset="-128"/>
                <a:ea typeface="UD デジタル 教科書体 NK-R" panose="02020400000000000000" pitchFamily="18" charset="-128"/>
              </a:rPr>
              <a:t>１．企業誘致の推進　</a:t>
            </a:r>
          </a:p>
          <a:p>
            <a:pPr>
              <a:lnSpc>
                <a:spcPts val="1700"/>
              </a:lnSpc>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b="1" dirty="0">
                <a:latin typeface="UD デジタル 教科書体 NK-R" panose="02020400000000000000" pitchFamily="18" charset="-128"/>
                <a:ea typeface="UD デジタル 教科書体 NK-R" panose="02020400000000000000" pitchFamily="18" charset="-128"/>
              </a:rPr>
              <a:t>特任顧問による総合マネジメント</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2023.4 </a:t>
            </a:r>
            <a:r>
              <a:rPr lang="ja-JP" altLang="en-US" sz="1200" dirty="0">
                <a:latin typeface="UD デジタル 教科書体 NK-R" panose="02020400000000000000" pitchFamily="18" charset="-128"/>
                <a:ea typeface="UD デジタル 教科書体 NK-R" panose="02020400000000000000" pitchFamily="18" charset="-128"/>
              </a:rPr>
              <a:t>成長戦略特任顧問委嘱）  </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b="1" dirty="0">
                <a:latin typeface="UD デジタル 教科書体 NK-R" panose="02020400000000000000" pitchFamily="18" charset="-128"/>
                <a:ea typeface="UD デジタル 教科書体 NK-R" panose="02020400000000000000" pitchFamily="18" charset="-128"/>
              </a:rPr>
              <a:t>金融系外国企業等誘致事業の実施</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2023.7 </a:t>
            </a:r>
            <a:r>
              <a:rPr lang="ja-JP" altLang="en-US" sz="1200" dirty="0">
                <a:latin typeface="UD デジタル 教科書体 NK-R" panose="02020400000000000000" pitchFamily="18" charset="-128"/>
                <a:ea typeface="UD デジタル 教科書体 NK-R" panose="02020400000000000000" pitchFamily="18" charset="-128"/>
              </a:rPr>
              <a:t>包括委託（個別誘致、情報発信、プロモーション、ビジネスマッチング））</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b="1" dirty="0">
                <a:latin typeface="UD デジタル 教科書体 NK-R" panose="02020400000000000000" pitchFamily="18" charset="-128"/>
                <a:ea typeface="UD デジタル 教科書体 NK-R" panose="02020400000000000000" pitchFamily="18" charset="-128"/>
              </a:rPr>
              <a:t>マス・プロモーション活動</a:t>
            </a:r>
            <a:endParaRPr lang="en-US" altLang="ja-JP" sz="1200" b="1" dirty="0">
              <a:latin typeface="UD デジタル 教科書体 NK-R" panose="02020400000000000000" pitchFamily="18" charset="-128"/>
              <a:ea typeface="UD デジタル 教科書体 NK-R" panose="02020400000000000000" pitchFamily="18" charset="-128"/>
            </a:endParaRPr>
          </a:p>
          <a:p>
            <a:pPr>
              <a:lnSpc>
                <a:spcPts val="1700"/>
              </a:lnSpc>
              <a:spcBef>
                <a:spcPts val="600"/>
              </a:spcBef>
            </a:pPr>
            <a:r>
              <a:rPr lang="en-US" altLang="ja-JP" sz="1200" dirty="0">
                <a:latin typeface="UD デジタル 教科書体 NK-R" panose="02020400000000000000" pitchFamily="18" charset="-128"/>
                <a:ea typeface="UD デジタル 教科書体 NK-R" panose="02020400000000000000" pitchFamily="18" charset="-128"/>
              </a:rPr>
              <a:t> (1)</a:t>
            </a:r>
            <a:r>
              <a:rPr lang="ja-JP" altLang="en-US" sz="1200" b="1" dirty="0">
                <a:latin typeface="UD デジタル 教科書体 NK-R" panose="02020400000000000000" pitchFamily="18" charset="-128"/>
                <a:ea typeface="UD デジタル 教科書体 NK-R" panose="02020400000000000000" pitchFamily="18" charset="-128"/>
              </a:rPr>
              <a:t>プロモーション</a:t>
            </a:r>
            <a:endParaRPr lang="en-US" altLang="ja-JP" sz="1200" b="1" dirty="0">
              <a:latin typeface="UD デジタル 教科書体 NK-R" panose="02020400000000000000" pitchFamily="18" charset="-128"/>
              <a:ea typeface="UD デジタル 教科書体 NK-R" panose="02020400000000000000" pitchFamily="18" charset="-128"/>
            </a:endParaRPr>
          </a:p>
          <a:p>
            <a:pPr>
              <a:lnSpc>
                <a:spcPts val="1700"/>
              </a:lnSpc>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知事・市長による海外トッププロモーション</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2022.12/</a:t>
            </a:r>
            <a:r>
              <a:rPr lang="ja-JP" altLang="en-US" sz="1200" dirty="0">
                <a:latin typeface="UD デジタル 教科書体 NK-R" panose="02020400000000000000" pitchFamily="18" charset="-128"/>
                <a:ea typeface="UD デジタル 教科書体 NK-R" panose="02020400000000000000" pitchFamily="18" charset="-128"/>
              </a:rPr>
              <a:t>英国、</a:t>
            </a:r>
            <a:r>
              <a:rPr lang="en-US" altLang="ja-JP" sz="1200" dirty="0">
                <a:latin typeface="UD デジタル 教科書体 NK-R" panose="02020400000000000000" pitchFamily="18" charset="-128"/>
                <a:ea typeface="UD デジタル 教科書体 NK-R" panose="02020400000000000000" pitchFamily="18" charset="-128"/>
              </a:rPr>
              <a:t>2023.</a:t>
            </a:r>
            <a:r>
              <a:rPr lang="ja-JP" altLang="en-US" sz="1200" dirty="0">
                <a:latin typeface="UD デジタル 教科書体 NK-R" panose="02020400000000000000" pitchFamily="18" charset="-128"/>
                <a:ea typeface="UD デジタル 教科書体 NK-R" panose="02020400000000000000" pitchFamily="18" charset="-128"/>
              </a:rPr>
              <a:t>７～８</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highlight>
                  <a:srgbClr val="C0C0C0"/>
                </a:highlight>
                <a:latin typeface="UD デジタル 教科書体 NK-R" panose="02020400000000000000" pitchFamily="18" charset="-128"/>
                <a:ea typeface="UD デジタル 教科書体 NK-R" panose="02020400000000000000" pitchFamily="18" charset="-128"/>
              </a:rPr>
              <a:t>米国、</a:t>
            </a:r>
            <a:r>
              <a:rPr lang="en-US" altLang="ja-JP" sz="1200" dirty="0">
                <a:highlight>
                  <a:srgbClr val="C0C0C0"/>
                </a:highlight>
                <a:latin typeface="UD デジタル 教科書体 NK-R" panose="02020400000000000000" pitchFamily="18" charset="-128"/>
                <a:ea typeface="UD デジタル 教科書体 NK-R" panose="02020400000000000000" pitchFamily="18" charset="-128"/>
              </a:rPr>
              <a:t>10/</a:t>
            </a:r>
            <a:r>
              <a:rPr lang="ja-JP" altLang="en-US" sz="1200" dirty="0">
                <a:highlight>
                  <a:srgbClr val="C0C0C0"/>
                </a:highlight>
                <a:latin typeface="UD デジタル 教科書体 NK-R" panose="02020400000000000000" pitchFamily="18" charset="-128"/>
                <a:ea typeface="UD デジタル 教科書体 NK-R" panose="02020400000000000000" pitchFamily="18" charset="-128"/>
              </a:rPr>
              <a:t>豪州</a:t>
            </a:r>
            <a:r>
              <a:rPr lang="ja-JP" altLang="en-US" sz="1200" dirty="0">
                <a:latin typeface="UD デジタル 教科書体 NK-R" panose="02020400000000000000" pitchFamily="18" charset="-128"/>
                <a:ea typeface="UD デジタル 教科書体 NK-R" panose="02020400000000000000" pitchFamily="18" charset="-128"/>
              </a:rPr>
              <a:t>）</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pPr>
            <a:r>
              <a:rPr lang="en-US" altLang="ja-JP" sz="1200"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国内金融イベントにおける知事の基調講演等</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a:t>
            </a:r>
            <a:r>
              <a:rPr lang="ja-JP" altLang="en-US" sz="1200" dirty="0">
                <a:latin typeface="UD デジタル 教科書体 NK-R" panose="02020400000000000000" pitchFamily="18" charset="-128"/>
                <a:ea typeface="UD デジタル 教科書体 NK-R" panose="02020400000000000000" pitchFamily="18" charset="-128"/>
              </a:rPr>
              <a:t>５</a:t>
            </a:r>
            <a:r>
              <a:rPr lang="en-US" altLang="ja-JP" sz="1200" dirty="0">
                <a:latin typeface="UD デジタル 教科書体 NK-R" panose="02020400000000000000" pitchFamily="18" charset="-128"/>
                <a:ea typeface="UD デジタル 教科書体 NK-R" panose="02020400000000000000" pitchFamily="18" charset="-128"/>
              </a:rPr>
              <a:t>/2023.</a:t>
            </a:r>
            <a:r>
              <a:rPr lang="ja-JP" altLang="en-US" sz="1200" dirty="0">
                <a:latin typeface="UD デジタル 教科書体 NK-R" panose="02020400000000000000" pitchFamily="18" charset="-128"/>
                <a:ea typeface="UD デジタル 教科書体 NK-R" panose="02020400000000000000" pitchFamily="18" charset="-128"/>
              </a:rPr>
              <a:t>５</a:t>
            </a:r>
            <a:r>
              <a:rPr lang="en-US" altLang="ja-JP" sz="1200" dirty="0">
                <a:latin typeface="UD デジタル 教科書体 NK-R" panose="02020400000000000000" pitchFamily="18" charset="-128"/>
                <a:ea typeface="UD デジタル 教科書体 NK-R" panose="02020400000000000000" pitchFamily="18" charset="-128"/>
              </a:rPr>
              <a:t>  CLSA</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Japan Forum</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2023.7 </a:t>
            </a:r>
            <a:r>
              <a:rPr lang="en-US" altLang="ja-JP" sz="1200" dirty="0" err="1">
                <a:latin typeface="UD デジタル 教科書体 NK-R" panose="02020400000000000000" pitchFamily="18" charset="-128"/>
                <a:ea typeface="UD デジタル 教科書体 NK-R" panose="02020400000000000000" pitchFamily="18" charset="-128"/>
              </a:rPr>
              <a:t>WebX</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2024.2 </a:t>
            </a:r>
            <a:r>
              <a:rPr lang="ja-JP" altLang="en-US" sz="1200" dirty="0">
                <a:latin typeface="UD デジタル 教科書体 NK-R" panose="02020400000000000000" pitchFamily="18" charset="-128"/>
                <a:ea typeface="UD デジタル 教科書体 NK-R" panose="02020400000000000000" pitchFamily="18" charset="-128"/>
              </a:rPr>
              <a:t>デジタル空間経済連盟、</a:t>
            </a:r>
            <a:r>
              <a:rPr lang="en-US" altLang="ja-JP" sz="1200" dirty="0">
                <a:latin typeface="UD デジタル 教科書体 NK-R" panose="02020400000000000000" pitchFamily="18" charset="-128"/>
                <a:ea typeface="UD デジタル 教科書体 NK-R" panose="02020400000000000000" pitchFamily="18" charset="-128"/>
              </a:rPr>
              <a:t>  2024.3 </a:t>
            </a:r>
            <a:r>
              <a:rPr lang="en-US" altLang="ja-JP" sz="1200" dirty="0">
                <a:highlight>
                  <a:srgbClr val="C0C0C0"/>
                </a:highlight>
                <a:latin typeface="UD デジタル 教科書体 NK-R" panose="02020400000000000000" pitchFamily="18" charset="-128"/>
                <a:ea typeface="UD デジタル 教科書体 NK-R" panose="02020400000000000000" pitchFamily="18" charset="-128"/>
              </a:rPr>
              <a:t>FIN/SUM</a:t>
            </a:r>
            <a:r>
              <a:rPr lang="ja-JP" altLang="en-US" sz="1200" dirty="0">
                <a:latin typeface="UD デジタル 教科書体 NK-R" panose="02020400000000000000" pitchFamily="18" charset="-128"/>
                <a:ea typeface="UD デジタル 教科書体 NK-R" panose="02020400000000000000" pitchFamily="18" charset="-128"/>
              </a:rPr>
              <a:t>）</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latin typeface="UD デジタル 教科書体 NK-R" panose="02020400000000000000" pitchFamily="18" charset="-128"/>
                <a:ea typeface="UD デジタル 教科書体 NK-R" panose="02020400000000000000" pitchFamily="18" charset="-128"/>
              </a:rPr>
              <a:t>海外での金融イベントへの参加・出展</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2022.11/2023.11 Singapore Fintech Festival</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2024.1 Asian Financial Forum</a:t>
            </a:r>
            <a:r>
              <a:rPr lang="ja-JP" altLang="en-US" sz="1200" dirty="0">
                <a:latin typeface="UD デジタル 教科書体 NK-R" panose="02020400000000000000" pitchFamily="18" charset="-128"/>
                <a:ea typeface="UD デジタル 教科書体 NK-R" panose="02020400000000000000" pitchFamily="18" charset="-128"/>
              </a:rPr>
              <a:t>）</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府市主催ビジネスマッチングイベントの開催</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2023.11 …</a:t>
            </a:r>
            <a:r>
              <a:rPr lang="zh-TW" altLang="en-US" sz="1200" dirty="0">
                <a:latin typeface="UD デジタル 教科書体 NK-R" panose="02020400000000000000" pitchFamily="18" charset="-128"/>
                <a:ea typeface="UD デジタル 教科書体 NK-R" panose="02020400000000000000" pitchFamily="18" charset="-128"/>
              </a:rPr>
              <a:t>現地</a:t>
            </a:r>
            <a:r>
              <a:rPr lang="en-US" altLang="zh-TW" sz="1200" dirty="0">
                <a:latin typeface="UD デジタル 教科書体 NK-R" panose="02020400000000000000" pitchFamily="18" charset="-128"/>
                <a:ea typeface="UD デジタル 教科書体 NK-R" panose="02020400000000000000" pitchFamily="18" charset="-128"/>
              </a:rPr>
              <a:t>90</a:t>
            </a:r>
            <a:r>
              <a:rPr lang="zh-TW" altLang="en-US" sz="1200" dirty="0">
                <a:latin typeface="UD デジタル 教科書体 NK-R" panose="02020400000000000000" pitchFamily="18" charset="-128"/>
                <a:ea typeface="UD デジタル 教科書体 NK-R" panose="02020400000000000000" pitchFamily="18" charset="-128"/>
              </a:rPr>
              <a:t>社</a:t>
            </a:r>
            <a:r>
              <a:rPr lang="ja-JP" altLang="en-US" sz="1200" dirty="0">
                <a:latin typeface="UD デジタル 教科書体 NK-R" panose="02020400000000000000" pitchFamily="18" charset="-128"/>
                <a:ea typeface="UD デジタル 教科書体 NK-R" panose="02020400000000000000" pitchFamily="18" charset="-128"/>
              </a:rPr>
              <a:t>・オンライン</a:t>
            </a:r>
            <a:r>
              <a:rPr lang="en-US" altLang="zh-TW" sz="1200" dirty="0">
                <a:latin typeface="UD デジタル 教科書体 NK-R" panose="02020400000000000000" pitchFamily="18" charset="-128"/>
                <a:ea typeface="UD デジタル 教科書体 NK-R" panose="02020400000000000000" pitchFamily="18" charset="-128"/>
              </a:rPr>
              <a:t>150</a:t>
            </a:r>
            <a:r>
              <a:rPr lang="zh-TW" altLang="en-US" sz="1200" dirty="0">
                <a:latin typeface="UD デジタル 教科書体 NK-R" panose="02020400000000000000" pitchFamily="18" charset="-128"/>
                <a:ea typeface="UD デジタル 教科書体 NK-R" panose="02020400000000000000" pitchFamily="18" charset="-128"/>
              </a:rPr>
              <a:t>社参加、個別商談</a:t>
            </a:r>
            <a:r>
              <a:rPr lang="en-US" altLang="zh-TW" sz="1200" dirty="0">
                <a:latin typeface="UD デジタル 教科書体 NK-R" panose="02020400000000000000" pitchFamily="18" charset="-128"/>
                <a:ea typeface="UD デジタル 教科書体 NK-R" panose="02020400000000000000" pitchFamily="18" charset="-128"/>
              </a:rPr>
              <a:t>100</a:t>
            </a:r>
            <a:r>
              <a:rPr lang="zh-TW" altLang="en-US" sz="1200" dirty="0">
                <a:latin typeface="UD デジタル 教科書体 NK-R" panose="02020400000000000000" pitchFamily="18" charset="-128"/>
                <a:ea typeface="UD デジタル 教科書体 NK-R" panose="02020400000000000000" pitchFamily="18" charset="-128"/>
              </a:rPr>
              <a:t>件超</a:t>
            </a:r>
            <a:r>
              <a:rPr lang="ja-JP" altLang="en-US" sz="1200" dirty="0">
                <a:latin typeface="UD デジタル 教科書体 NK-R" panose="02020400000000000000" pitchFamily="18" charset="-128"/>
                <a:ea typeface="UD デジタル 教科書体 NK-R" panose="02020400000000000000" pitchFamily="18" charset="-128"/>
              </a:rPr>
              <a:t>）</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b="1" dirty="0">
                <a:highlight>
                  <a:srgbClr val="C0C0C0"/>
                </a:highlight>
                <a:latin typeface="UD デジタル 教科書体 NK-R" panose="02020400000000000000" pitchFamily="18" charset="-128"/>
                <a:ea typeface="UD デジタル 教科書体 NK-R" panose="02020400000000000000" pitchFamily="18" charset="-128"/>
              </a:rPr>
              <a:t>Japan Fintech Week</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サイドイベントの開催</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2024.3…</a:t>
            </a:r>
            <a:r>
              <a:rPr lang="ja-JP" altLang="en-US" sz="1200" dirty="0">
                <a:latin typeface="UD デジタル 教科書体 NK-R" panose="02020400000000000000" pitchFamily="18" charset="-128"/>
                <a:ea typeface="UD デジタル 教科書体 NK-R" panose="02020400000000000000" pitchFamily="18" charset="-128"/>
              </a:rPr>
              <a:t>５２社参加）</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latin typeface="UD デジタル 教科書体 NK-R" panose="02020400000000000000" pitchFamily="18" charset="-128"/>
                <a:ea typeface="UD デジタル 教科書体 NK-R" panose="02020400000000000000" pitchFamily="18" charset="-128"/>
              </a:rPr>
              <a:t>国内各種イベントでの</a:t>
            </a:r>
            <a:r>
              <a:rPr lang="en-US" altLang="ja-JP" sz="1200" b="1" dirty="0">
                <a:latin typeface="UD デジタル 教科書体 NK-R" panose="02020400000000000000" pitchFamily="18" charset="-128"/>
                <a:ea typeface="UD デジタル 教科書体 NK-R" panose="02020400000000000000" pitchFamily="18" charset="-128"/>
              </a:rPr>
              <a:t>PR</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2022.11/2023.11 </a:t>
            </a:r>
            <a:r>
              <a:rPr lang="ja-JP" altLang="en-US" sz="1200" dirty="0">
                <a:latin typeface="UD デジタル 教科書体 NK-R" panose="02020400000000000000" pitchFamily="18" charset="-128"/>
                <a:ea typeface="UD デジタル 教科書体 NK-R" panose="02020400000000000000" pitchFamily="18" charset="-128"/>
              </a:rPr>
              <a:t>スイス領事館主催フィンテック、</a:t>
            </a:r>
            <a:r>
              <a:rPr lang="en-US" altLang="ja-JP" sz="1200" dirty="0">
                <a:latin typeface="UD デジタル 教科書体 NK-R" panose="02020400000000000000" pitchFamily="18" charset="-128"/>
                <a:ea typeface="UD デジタル 教科書体 NK-R" panose="02020400000000000000" pitchFamily="18" charset="-128"/>
              </a:rPr>
              <a:t>2023.6 </a:t>
            </a:r>
            <a:r>
              <a:rPr lang="ja-JP" altLang="en-US" sz="1200" dirty="0">
                <a:latin typeface="UD デジタル 教科書体 NK-R" panose="02020400000000000000" pitchFamily="18" charset="-128"/>
                <a:ea typeface="UD デジタル 教科書体 NK-R" panose="02020400000000000000" pitchFamily="18" charset="-128"/>
              </a:rPr>
              <a:t>スタートアップ</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暗号資産カンファレンス「</a:t>
            </a:r>
            <a:r>
              <a:rPr lang="en-US" altLang="ja-JP" sz="1200" dirty="0">
                <a:latin typeface="UD デジタル 教科書体 NK-R" panose="02020400000000000000" pitchFamily="18" charset="-128"/>
                <a:ea typeface="UD デジタル 教科書体 NK-R" panose="02020400000000000000" pitchFamily="18" charset="-128"/>
              </a:rPr>
              <a:t>IVS</a:t>
            </a:r>
            <a:r>
              <a:rPr lang="ja-JP" altLang="en-US" sz="1200" dirty="0">
                <a:latin typeface="UD デジタル 教科書体 NK-R" panose="02020400000000000000" pitchFamily="18" charset="-128"/>
                <a:ea typeface="UD デジタル 教科書体 NK-R" panose="02020400000000000000" pitchFamily="18" charset="-128"/>
              </a:rPr>
              <a:t>」、</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2023.7 </a:t>
            </a:r>
            <a:r>
              <a:rPr lang="ja-JP" altLang="en-US" sz="1200" dirty="0">
                <a:latin typeface="UD デジタル 教科書体 NK-R" panose="02020400000000000000" pitchFamily="18" charset="-128"/>
                <a:ea typeface="UD デジタル 教科書体 NK-R" panose="02020400000000000000" pitchFamily="18" charset="-128"/>
              </a:rPr>
              <a:t>台湾スタートアップイベント、</a:t>
            </a:r>
            <a:r>
              <a:rPr lang="en-US" altLang="ja-JP" sz="1200" dirty="0">
                <a:latin typeface="UD デジタル 教科書体 NK-R" panose="02020400000000000000" pitchFamily="18" charset="-128"/>
                <a:ea typeface="UD デジタル 教科書体 NK-R" panose="02020400000000000000" pitchFamily="18" charset="-128"/>
              </a:rPr>
              <a:t>2023.5/2023.9 </a:t>
            </a:r>
            <a:r>
              <a:rPr lang="ja-JP" altLang="en-US" sz="1200" dirty="0">
                <a:latin typeface="UD デジタル 教科書体 NK-R" panose="02020400000000000000" pitchFamily="18" charset="-128"/>
                <a:ea typeface="UD デジタル 教科書体 NK-R" panose="02020400000000000000" pitchFamily="18" charset="-128"/>
              </a:rPr>
              <a:t>国際資産運用センター推進機構</a:t>
            </a:r>
            <a:r>
              <a:rPr lang="en-US" altLang="ja-JP" sz="1200" dirty="0">
                <a:latin typeface="UD デジタル 教科書体 NK-R" panose="02020400000000000000" pitchFamily="18" charset="-128"/>
                <a:ea typeface="UD デジタル 教科書体 NK-R" panose="02020400000000000000" pitchFamily="18" charset="-128"/>
              </a:rPr>
              <a:t>(JIAM)</a:t>
            </a:r>
            <a:r>
              <a:rPr lang="ja-JP" altLang="en-US" sz="1200" dirty="0">
                <a:latin typeface="UD デジタル 教科書体 NK-R" panose="02020400000000000000" pitchFamily="18" charset="-128"/>
                <a:ea typeface="UD デジタル 教科書体 NK-R" panose="02020400000000000000" pitchFamily="18" charset="-128"/>
              </a:rPr>
              <a:t>主催イベント、</a:t>
            </a:r>
            <a:r>
              <a:rPr lang="en-US" altLang="ja-JP" sz="1200" dirty="0">
                <a:latin typeface="UD デジタル 教科書体 NK-R" panose="02020400000000000000" pitchFamily="18" charset="-128"/>
                <a:ea typeface="UD デジタル 教科書体 NK-R" panose="02020400000000000000" pitchFamily="18" charset="-128"/>
              </a:rPr>
              <a:t>2023.12 Hack Osaka</a:t>
            </a:r>
            <a:r>
              <a:rPr lang="ja-JP" altLang="en-US" sz="1200" dirty="0">
                <a:latin typeface="UD デジタル 教科書体 NK-R" panose="02020400000000000000" pitchFamily="18" charset="-128"/>
                <a:ea typeface="UD デジタル 教科書体 NK-R" panose="02020400000000000000" pitchFamily="18" charset="-128"/>
              </a:rPr>
              <a:t>　など）</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spcBef>
                <a:spcPts val="600"/>
              </a:spcBef>
            </a:pPr>
            <a:r>
              <a:rPr lang="en-US" altLang="ja-JP" sz="1200" dirty="0">
                <a:latin typeface="UD デジタル 教科書体 NK-R" panose="02020400000000000000" pitchFamily="18" charset="-128"/>
                <a:ea typeface="UD デジタル 教科書体 NK-R" panose="02020400000000000000" pitchFamily="18" charset="-128"/>
              </a:rPr>
              <a:t> (2)</a:t>
            </a:r>
            <a:r>
              <a:rPr lang="ja-JP" altLang="en-US" sz="1200" b="1" dirty="0">
                <a:latin typeface="UD デジタル 教科書体 NK-R" panose="02020400000000000000" pitchFamily="18" charset="-128"/>
                <a:ea typeface="UD デジタル 教科書体 NK-R" panose="02020400000000000000" pitchFamily="18" charset="-128"/>
              </a:rPr>
              <a:t>情報発信</a:t>
            </a:r>
            <a:endParaRPr lang="en-US" altLang="ja-JP" sz="1200" b="1" dirty="0">
              <a:latin typeface="UD デジタル 教科書体 NK-R" panose="02020400000000000000" pitchFamily="18" charset="-128"/>
              <a:ea typeface="UD デジタル 教科書体 NK-R" panose="02020400000000000000" pitchFamily="18" charset="-128"/>
            </a:endParaRPr>
          </a:p>
          <a:p>
            <a:pPr>
              <a:lnSpc>
                <a:spcPts val="1700"/>
              </a:lnSpc>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latin typeface="UD デジタル 教科書体 NK-R" panose="02020400000000000000" pitchFamily="18" charset="-128"/>
                <a:ea typeface="UD デジタル 教科書体 NK-R" panose="02020400000000000000" pitchFamily="18" charset="-128"/>
              </a:rPr>
              <a:t>ポータルサイト「</a:t>
            </a:r>
            <a:r>
              <a:rPr lang="en-US" altLang="ja-JP" sz="1200" b="1" dirty="0">
                <a:latin typeface="UD デジタル 教科書体 NK-R" panose="02020400000000000000" pitchFamily="18" charset="-128"/>
                <a:ea typeface="UD デジタル 教科書体 NK-R" panose="02020400000000000000" pitchFamily="18" charset="-128"/>
              </a:rPr>
              <a:t>Global Financial City</a:t>
            </a:r>
            <a:r>
              <a:rPr lang="ja-JP" altLang="en-US" sz="1200" b="1" dirty="0">
                <a:latin typeface="UD デジタル 教科書体 NK-R" panose="02020400000000000000" pitchFamily="18" charset="-128"/>
                <a:ea typeface="UD デジタル 教科書体 NK-R" panose="02020400000000000000" pitchFamily="18" charset="-128"/>
              </a:rPr>
              <a:t> </a:t>
            </a:r>
            <a:r>
              <a:rPr lang="en-US" altLang="ja-JP" sz="1200" b="1" dirty="0">
                <a:latin typeface="UD デジタル 教科書体 NK-R" panose="02020400000000000000" pitchFamily="18" charset="-128"/>
                <a:ea typeface="UD デジタル 教科書体 NK-R" panose="02020400000000000000" pitchFamily="18" charset="-128"/>
              </a:rPr>
              <a:t>OSAKA</a:t>
            </a:r>
            <a:r>
              <a:rPr lang="ja-JP" altLang="en-US" sz="1200" b="1" dirty="0">
                <a:latin typeface="UD デジタル 教科書体 NK-R" panose="02020400000000000000" pitchFamily="18" charset="-128"/>
                <a:ea typeface="UD デジタル 教科書体 NK-R" panose="02020400000000000000" pitchFamily="18" charset="-128"/>
              </a:rPr>
              <a:t>」による情報発信</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2022.10</a:t>
            </a:r>
            <a:r>
              <a:rPr lang="ja-JP" altLang="en-US" sz="1200" dirty="0">
                <a:latin typeface="UD デジタル 教科書体 NK-R" panose="02020400000000000000" pitchFamily="18" charset="-128"/>
                <a:ea typeface="UD デジタル 教科書体 NK-R" panose="02020400000000000000" pitchFamily="18" charset="-128"/>
              </a:rPr>
              <a:t>開設⇒リニューアル</a:t>
            </a:r>
            <a:r>
              <a:rPr lang="en-US" altLang="ja-JP" sz="1200" dirty="0">
                <a:latin typeface="UD デジタル 教科書体 NK-R" panose="02020400000000000000" pitchFamily="18" charset="-128"/>
                <a:ea typeface="UD デジタル 教科書体 NK-R" panose="02020400000000000000" pitchFamily="18" charset="-128"/>
              </a:rPr>
              <a:t>2023.4</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View</a:t>
            </a:r>
            <a:r>
              <a:rPr lang="ja-JP" altLang="en-US" sz="1200" dirty="0">
                <a:latin typeface="UD デジタル 教科書体 NK-R" panose="02020400000000000000" pitchFamily="18" charset="-128"/>
                <a:ea typeface="UD デジタル 教科書体 NK-R" panose="02020400000000000000" pitchFamily="18" charset="-128"/>
              </a:rPr>
              <a:t>数　</a:t>
            </a:r>
            <a:r>
              <a:rPr lang="en-US" altLang="ja-JP" sz="1200" dirty="0">
                <a:latin typeface="UD デジタル 教科書体 NK-R" panose="02020400000000000000" pitchFamily="18" charset="-128"/>
                <a:ea typeface="UD デジタル 教科書体 NK-R" panose="02020400000000000000" pitchFamily="18" charset="-128"/>
              </a:rPr>
              <a:t>2022.</a:t>
            </a:r>
            <a:r>
              <a:rPr lang="ja-JP" altLang="en-US" sz="1200" dirty="0">
                <a:latin typeface="UD デジタル 教科書体 NK-R" panose="02020400000000000000" pitchFamily="18" charset="-128"/>
                <a:ea typeface="UD デジタル 教科書体 NK-R" panose="02020400000000000000" pitchFamily="18" charset="-128"/>
              </a:rPr>
              <a:t>４～３　約</a:t>
            </a:r>
            <a:r>
              <a:rPr lang="en-US" altLang="ja-JP" sz="1200" dirty="0">
                <a:latin typeface="UD デジタル 教科書体 NK-R" panose="02020400000000000000" pitchFamily="18" charset="-128"/>
                <a:ea typeface="UD デジタル 教科書体 NK-R" panose="02020400000000000000" pitchFamily="18" charset="-128"/>
              </a:rPr>
              <a:t>1.5</a:t>
            </a:r>
            <a:r>
              <a:rPr lang="ja-JP" altLang="en-US" sz="1200" dirty="0">
                <a:latin typeface="UD デジタル 教科書体 NK-R" panose="02020400000000000000" pitchFamily="18" charset="-128"/>
                <a:ea typeface="UD デジタル 教科書体 NK-R" panose="02020400000000000000" pitchFamily="18" charset="-128"/>
              </a:rPr>
              <a:t>万回、</a:t>
            </a:r>
            <a:r>
              <a:rPr lang="en-US" altLang="ja-JP" sz="1200" dirty="0">
                <a:latin typeface="UD デジタル 教科書体 NK-R" panose="02020400000000000000" pitchFamily="18" charset="-128"/>
                <a:ea typeface="UD デジタル 教科書体 NK-R" panose="02020400000000000000" pitchFamily="18" charset="-128"/>
              </a:rPr>
              <a:t>2023.</a:t>
            </a:r>
            <a:r>
              <a:rPr lang="ja-JP" altLang="en-US" sz="1200" dirty="0">
                <a:latin typeface="UD デジタル 教科書体 NK-R" panose="02020400000000000000" pitchFamily="18" charset="-128"/>
                <a:ea typeface="UD デジタル 教科書体 NK-R" panose="02020400000000000000" pitchFamily="18" charset="-128"/>
              </a:rPr>
              <a:t>４～</a:t>
            </a:r>
            <a:r>
              <a:rPr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　約</a:t>
            </a:r>
            <a:r>
              <a:rPr lang="en-US" altLang="ja-JP" sz="1200" dirty="0">
                <a:latin typeface="UD デジタル 教科書体 NK-R" panose="02020400000000000000" pitchFamily="18" charset="-128"/>
                <a:ea typeface="UD デジタル 教科書体 NK-R" panose="02020400000000000000" pitchFamily="18" charset="-128"/>
              </a:rPr>
              <a:t>2.3</a:t>
            </a:r>
            <a:r>
              <a:rPr lang="ja-JP" altLang="en-US" sz="1200" dirty="0">
                <a:latin typeface="UD デジタル 教科書体 NK-R" panose="02020400000000000000" pitchFamily="18" charset="-128"/>
                <a:ea typeface="UD デジタル 教科書体 NK-R" panose="02020400000000000000" pitchFamily="18" charset="-128"/>
              </a:rPr>
              <a:t>万回）</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b="1" dirty="0">
                <a:highlight>
                  <a:srgbClr val="C0C0C0"/>
                </a:highlight>
                <a:latin typeface="UD デジタル 教科書体 NK-R" panose="02020400000000000000" pitchFamily="18" charset="-128"/>
                <a:ea typeface="UD デジタル 教科書体 NK-R" panose="02020400000000000000" pitchFamily="18" charset="-128"/>
              </a:rPr>
              <a:t>SNS</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を活用した情報発信</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2022.8</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Facebook </a:t>
            </a:r>
            <a:r>
              <a:rPr lang="ja-JP" altLang="en-US" sz="1200" u="sng" dirty="0">
                <a:latin typeface="UD デジタル 教科書体 NK-R" panose="02020400000000000000" pitchFamily="18" charset="-128"/>
                <a:ea typeface="UD デジタル 教科書体 NK-R" panose="02020400000000000000" pitchFamily="18" charset="-128"/>
              </a:rPr>
              <a:t>投稿</a:t>
            </a:r>
            <a:r>
              <a:rPr lang="en-US" altLang="ja-JP" sz="1200" u="sng" dirty="0">
                <a:latin typeface="UD デジタル 教科書体 NK-R" panose="02020400000000000000" pitchFamily="18" charset="-128"/>
                <a:ea typeface="UD デジタル 教科書体 NK-R" panose="02020400000000000000" pitchFamily="18" charset="-128"/>
              </a:rPr>
              <a:t>23</a:t>
            </a:r>
            <a:r>
              <a:rPr lang="ja-JP" altLang="en-US" sz="1200" u="sng" dirty="0">
                <a:latin typeface="UD デジタル 教科書体 NK-R" panose="02020400000000000000" pitchFamily="18" charset="-128"/>
                <a:ea typeface="UD デジタル 教科書体 NK-R" panose="02020400000000000000" pitchFamily="18" charset="-128"/>
              </a:rPr>
              <a:t>回、フォロワー</a:t>
            </a:r>
            <a:r>
              <a:rPr lang="en-US" altLang="ja-JP" sz="1200" u="sng" dirty="0">
                <a:latin typeface="UD デジタル 教科書体 NK-R" panose="02020400000000000000" pitchFamily="18" charset="-128"/>
                <a:ea typeface="UD デジタル 教科書体 NK-R" panose="02020400000000000000" pitchFamily="18" charset="-128"/>
              </a:rPr>
              <a:t>291</a:t>
            </a:r>
            <a:r>
              <a:rPr lang="ja-JP" altLang="en-US" sz="1200" u="sng" dirty="0">
                <a:latin typeface="UD デジタル 教科書体 NK-R" panose="02020400000000000000" pitchFamily="18" charset="-128"/>
                <a:ea typeface="UD デジタル 教科書体 NK-R" panose="02020400000000000000" pitchFamily="18" charset="-128"/>
              </a:rPr>
              <a:t>名</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2023.8 </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LinkedIn</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X</a:t>
            </a:r>
            <a:r>
              <a:rPr lang="ja-JP" altLang="en-US" sz="1200" dirty="0">
                <a:latin typeface="UD デジタル 教科書体 NK-R" panose="02020400000000000000" pitchFamily="18" charset="-128"/>
                <a:ea typeface="UD デジタル 教科書体 NK-R" panose="02020400000000000000" pitchFamily="18" charset="-128"/>
              </a:rPr>
              <a:t>（旧</a:t>
            </a:r>
            <a:r>
              <a:rPr lang="en-US" altLang="ja-JP" sz="1200" dirty="0">
                <a:latin typeface="UD デジタル 教科書体 NK-R" panose="02020400000000000000" pitchFamily="18" charset="-128"/>
                <a:ea typeface="UD デジタル 教科書体 NK-R" panose="02020400000000000000" pitchFamily="18" charset="-128"/>
              </a:rPr>
              <a:t>Twitter</a:t>
            </a: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u="sng" dirty="0">
                <a:latin typeface="UD デジタル 教科書体 NK-R" panose="02020400000000000000" pitchFamily="18" charset="-128"/>
                <a:ea typeface="UD デジタル 教科書体 NK-R" panose="02020400000000000000" pitchFamily="18" charset="-128"/>
              </a:rPr>
              <a:t>投稿</a:t>
            </a:r>
            <a:r>
              <a:rPr lang="en-US" altLang="ja-JP" sz="1200" u="sng" dirty="0">
                <a:latin typeface="UD デジタル 教科書体 NK-R" panose="02020400000000000000" pitchFamily="18" charset="-128"/>
                <a:ea typeface="UD デジタル 教科書体 NK-R" panose="02020400000000000000" pitchFamily="18" charset="-128"/>
              </a:rPr>
              <a:t>43</a:t>
            </a:r>
            <a:r>
              <a:rPr lang="ja-JP" altLang="en-US" sz="1200" u="sng" dirty="0">
                <a:latin typeface="UD デジタル 教科書体 NK-R" panose="02020400000000000000" pitchFamily="18" charset="-128"/>
                <a:ea typeface="UD デジタル 教科書体 NK-R" panose="02020400000000000000" pitchFamily="18" charset="-128"/>
              </a:rPr>
              <a:t>回、フォロワー７５７名</a:t>
            </a:r>
            <a:r>
              <a:rPr lang="en-US" altLang="ja-JP" sz="1200" dirty="0">
                <a:latin typeface="UD デジタル 教科書体 NK-R" panose="02020400000000000000" pitchFamily="18" charset="-128"/>
                <a:ea typeface="UD デジタル 教科書体 NK-R" panose="02020400000000000000" pitchFamily="18" charset="-128"/>
              </a:rPr>
              <a:t>)</a:t>
            </a:r>
          </a:p>
          <a:p>
            <a:pPr>
              <a:lnSpc>
                <a:spcPts val="17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「アンバサダー」制度の開始</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2023.12 </a:t>
            </a:r>
            <a:r>
              <a:rPr lang="ja-JP" altLang="en-US" sz="1200" dirty="0">
                <a:latin typeface="UD デジタル 教科書体 NK-R" panose="02020400000000000000" pitchFamily="18" charset="-128"/>
                <a:ea typeface="UD デジタル 教科書体 NK-R" panose="02020400000000000000" pitchFamily="18" charset="-128"/>
              </a:rPr>
              <a:t>国内外で活躍する方に情報の拡散等をいただく仕組み。現在</a:t>
            </a:r>
            <a:r>
              <a:rPr lang="en-US" altLang="ja-JP" sz="1200" dirty="0">
                <a:latin typeface="UD デジタル 教科書体 NK-R" panose="02020400000000000000" pitchFamily="18" charset="-128"/>
                <a:ea typeface="UD デジタル 教科書体 NK-R" panose="02020400000000000000" pitchFamily="18" charset="-128"/>
              </a:rPr>
              <a:t>20</a:t>
            </a:r>
            <a:r>
              <a:rPr lang="ja-JP" altLang="en-US" sz="1200" dirty="0">
                <a:latin typeface="UD デジタル 教科書体 NK-R" panose="02020400000000000000" pitchFamily="18" charset="-128"/>
                <a:ea typeface="UD デジタル 教科書体 NK-R" panose="02020400000000000000" pitchFamily="18" charset="-128"/>
              </a:rPr>
              <a:t>名</a:t>
            </a:r>
            <a:r>
              <a:rPr lang="en-US" altLang="ja-JP" sz="1200" dirty="0">
                <a:latin typeface="UD デジタル 教科書体 NK-R" panose="02020400000000000000" pitchFamily="18" charset="-128"/>
                <a:ea typeface="UD デジタル 教科書体 NK-R" panose="02020400000000000000" pitchFamily="18" charset="-128"/>
              </a:rPr>
              <a:t>)</a:t>
            </a:r>
          </a:p>
          <a:p>
            <a:pPr>
              <a:lnSpc>
                <a:spcPts val="1700"/>
              </a:lnSpc>
            </a:pP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b="1" dirty="0">
                <a:latin typeface="UD デジタル 教科書体 NK-R" panose="02020400000000000000" pitchFamily="18" charset="-128"/>
                <a:ea typeface="UD デジタル 教科書体 NK-R" panose="02020400000000000000" pitchFamily="18" charset="-128"/>
              </a:rPr>
              <a:t>個別ターゲットへの戦略的なアプローチ／伴走支援</a:t>
            </a:r>
            <a:endParaRPr lang="en-US" altLang="ja-JP" sz="1200" b="1" dirty="0">
              <a:latin typeface="UD デジタル 教科書体 NK-R" panose="02020400000000000000" pitchFamily="18" charset="-128"/>
              <a:ea typeface="UD デジタル 教科書体 NK-R" panose="02020400000000000000" pitchFamily="18" charset="-128"/>
            </a:endParaRPr>
          </a:p>
          <a:p>
            <a:pPr>
              <a:lnSpc>
                <a:spcPts val="1700"/>
              </a:lnSpc>
              <a:spcBef>
                <a:spcPts val="600"/>
              </a:spcBef>
            </a:pPr>
            <a:r>
              <a:rPr lang="en-US" altLang="ja-JP" sz="1200" dirty="0">
                <a:latin typeface="UD デジタル 教科書体 NK-R" panose="02020400000000000000" pitchFamily="18" charset="-128"/>
                <a:ea typeface="UD デジタル 教科書体 NK-R" panose="02020400000000000000" pitchFamily="18" charset="-128"/>
              </a:rPr>
              <a:t> (3)</a:t>
            </a:r>
            <a:r>
              <a:rPr lang="ja-JP" altLang="en-US" sz="1200" b="1" dirty="0">
                <a:latin typeface="UD デジタル 教科書体 NK-R" panose="02020400000000000000" pitchFamily="18" charset="-128"/>
                <a:ea typeface="UD デジタル 教科書体 NK-R" panose="02020400000000000000" pitchFamily="18" charset="-128"/>
              </a:rPr>
              <a:t>「国際金融ワンストップサポートセンター大阪」での相談対応</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a:t>
            </a:r>
            <a:r>
              <a:rPr lang="ja-JP" altLang="en-US" sz="1200" dirty="0">
                <a:latin typeface="UD デジタル 教科書体 NK-R" panose="02020400000000000000" pitchFamily="18" charset="-128"/>
                <a:ea typeface="UD デジタル 教科書体 NK-R" panose="02020400000000000000" pitchFamily="18" charset="-128"/>
              </a:rPr>
              <a:t>設置</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２０２３年４月～２０２４年</a:t>
            </a:r>
            <a:r>
              <a:rPr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月２２日現在８</a:t>
            </a:r>
            <a:r>
              <a:rPr lang="en-US" altLang="ja-JP" sz="1200" dirty="0">
                <a:latin typeface="UD デジタル 教科書体 NK-R" panose="02020400000000000000" pitchFamily="18" charset="-128"/>
                <a:ea typeface="UD デジタル 教科書体 NK-R" panose="02020400000000000000" pitchFamily="18" charset="-128"/>
              </a:rPr>
              <a:t>7</a:t>
            </a:r>
            <a:r>
              <a:rPr lang="ja-JP" altLang="en-US" sz="1200" dirty="0">
                <a:latin typeface="UD デジタル 教科書体 NK-R" panose="02020400000000000000" pitchFamily="18" charset="-128"/>
                <a:ea typeface="UD デジタル 教科書体 NK-R" panose="02020400000000000000" pitchFamily="18" charset="-128"/>
              </a:rPr>
              <a:t>社相談対応）</a:t>
            </a:r>
          </a:p>
          <a:p>
            <a:pPr>
              <a:lnSpc>
                <a:spcPts val="1700"/>
              </a:lnSpc>
              <a:spcBef>
                <a:spcPts val="600"/>
              </a:spcBef>
            </a:pPr>
            <a:r>
              <a:rPr lang="en-US" altLang="ja-JP" sz="1200" dirty="0">
                <a:latin typeface="UD デジタル 教科書体 NK-R" panose="02020400000000000000" pitchFamily="18" charset="-128"/>
                <a:ea typeface="UD デジタル 教科書体 NK-R" panose="02020400000000000000" pitchFamily="18" charset="-128"/>
              </a:rPr>
              <a:t> (4)</a:t>
            </a:r>
            <a:r>
              <a:rPr lang="ja-JP" altLang="en-US" sz="1200" b="1" dirty="0">
                <a:latin typeface="UD デジタル 教科書体 NK-R" panose="02020400000000000000" pitchFamily="18" charset="-128"/>
                <a:ea typeface="UD デジタル 教科書体 NK-R" panose="02020400000000000000" pitchFamily="18" charset="-128"/>
              </a:rPr>
              <a:t>誘致インセンティブ</a:t>
            </a:r>
            <a:endParaRPr lang="en-US" altLang="ja-JP" sz="1200" b="1" dirty="0">
              <a:latin typeface="UD デジタル 教科書体 NK-R" panose="02020400000000000000" pitchFamily="18" charset="-128"/>
              <a:ea typeface="UD デジタル 教科書体 NK-R" panose="02020400000000000000" pitchFamily="18" charset="-128"/>
            </a:endParaRPr>
          </a:p>
          <a:p>
            <a:pPr>
              <a:lnSpc>
                <a:spcPts val="1700"/>
              </a:lnSpc>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金融系外国企業等拠点設立補助金制度の創設</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2023.4</a:t>
            </a:r>
            <a:r>
              <a:rPr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rPr>
              <a:t>（エントリー７社、うち内示５社）</a:t>
            </a:r>
            <a:endParaRPr lang="ja-JP" altLang="en-US" sz="1200" dirty="0">
              <a:latin typeface="UD デジタル 教科書体 NK-R" panose="02020400000000000000" pitchFamily="18" charset="-128"/>
              <a:ea typeface="UD デジタル 教科書体 NK-R" panose="02020400000000000000" pitchFamily="18" charset="-128"/>
            </a:endParaRPr>
          </a:p>
          <a:p>
            <a:pPr>
              <a:lnSpc>
                <a:spcPts val="17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金融系外国企業等に係る地方税軽減制度の創設</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2023.11</a:t>
            </a:r>
            <a:r>
              <a:rPr lang="ja-JP" altLang="en-US" sz="1200" dirty="0">
                <a:latin typeface="UD デジタル 教科書体 NK-R" panose="02020400000000000000" pitchFamily="18" charset="-128"/>
                <a:ea typeface="UD デジタル 教科書体 NK-R" panose="02020400000000000000" pitchFamily="18" charset="-128"/>
              </a:rPr>
              <a:t>）</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3" name="スライド番号プレースホルダー 1">
            <a:extLst>
              <a:ext uri="{FF2B5EF4-FFF2-40B4-BE49-F238E27FC236}">
                <a16:creationId xmlns:a16="http://schemas.microsoft.com/office/drawing/2014/main" id="{F902080E-456E-4497-B7E9-C640F05FC32D}"/>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1</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661826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8452B8B-3E55-4874-84DC-CE563100D612}"/>
              </a:ext>
            </a:extLst>
          </p:cNvPr>
          <p:cNvSpPr txBox="1"/>
          <p:nvPr/>
        </p:nvSpPr>
        <p:spPr>
          <a:xfrm>
            <a:off x="0" y="1"/>
            <a:ext cx="12192000" cy="461665"/>
          </a:xfrm>
          <a:prstGeom prst="rect">
            <a:avLst/>
          </a:prstGeom>
          <a:solidFill>
            <a:schemeClr val="accent1">
              <a:lumMod val="50000"/>
            </a:schemeClr>
          </a:solidFill>
        </p:spPr>
        <p:txBody>
          <a:bodyPr wrap="square" rtlCol="0">
            <a:spAutoFit/>
          </a:bodyPr>
          <a:lstStyle/>
          <a:p>
            <a:pPr algn="ctr">
              <a:spcBef>
                <a:spcPts val="600"/>
              </a:spcBef>
              <a:spcAft>
                <a:spcPts val="600"/>
              </a:spcAft>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①戦略の進捗状況</a:t>
            </a:r>
            <a:endPar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a:extLst>
              <a:ext uri="{FF2B5EF4-FFF2-40B4-BE49-F238E27FC236}">
                <a16:creationId xmlns:a16="http://schemas.microsoft.com/office/drawing/2014/main" id="{A5CE9CE8-8D0E-43C9-80FE-5EDF43B4DDA7}"/>
              </a:ext>
            </a:extLst>
          </p:cNvPr>
          <p:cNvSpPr txBox="1"/>
          <p:nvPr/>
        </p:nvSpPr>
        <p:spPr>
          <a:xfrm>
            <a:off x="0" y="461666"/>
            <a:ext cx="6353092" cy="584775"/>
          </a:xfrm>
          <a:prstGeom prst="rect">
            <a:avLst/>
          </a:prstGeom>
          <a:noFill/>
        </p:spPr>
        <p:txBody>
          <a:bodyPr wrap="square" rtlCol="0">
            <a:spAutoFit/>
          </a:bodyPr>
          <a:lstStyle/>
          <a:p>
            <a:r>
              <a:rPr lang="ja-JP" altLang="en-US" sz="1600" b="1" dirty="0">
                <a:latin typeface="UD デジタル 教科書体 NK-R" panose="02020400000000000000" pitchFamily="18" charset="-128"/>
                <a:ea typeface="UD デジタル 教科書体 NK-R" panose="02020400000000000000" pitchFamily="18" charset="-128"/>
              </a:rPr>
              <a:t>アクションプランの各施策　◇大阪府・大阪市</a:t>
            </a:r>
          </a:p>
          <a:p>
            <a:endParaRPr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a:extLst>
              <a:ext uri="{FF2B5EF4-FFF2-40B4-BE49-F238E27FC236}">
                <a16:creationId xmlns:a16="http://schemas.microsoft.com/office/drawing/2014/main" id="{E649FF49-EFB1-4227-94F2-0FA39CB5F030}"/>
              </a:ext>
            </a:extLst>
          </p:cNvPr>
          <p:cNvSpPr txBox="1"/>
          <p:nvPr/>
        </p:nvSpPr>
        <p:spPr>
          <a:xfrm>
            <a:off x="84841" y="876231"/>
            <a:ext cx="12297455" cy="6077241"/>
          </a:xfrm>
          <a:prstGeom prst="rect">
            <a:avLst/>
          </a:prstGeom>
          <a:noFill/>
          <a:ln>
            <a:noFill/>
          </a:ln>
        </p:spPr>
        <p:txBody>
          <a:bodyPr wrap="square" rtlCol="0">
            <a:spAutoFit/>
          </a:bodyPr>
          <a:lstStyle/>
          <a:p>
            <a:pPr>
              <a:lnSpc>
                <a:spcPts val="1900"/>
              </a:lnSpc>
            </a:pPr>
            <a:r>
              <a:rPr lang="ja-JP" altLang="en-US" sz="1400" b="1" u="sng" dirty="0">
                <a:latin typeface="UD デジタル 教科書体 NK-R" panose="02020400000000000000" pitchFamily="18" charset="-128"/>
                <a:ea typeface="UD デジタル 教科書体 NK-R" panose="02020400000000000000" pitchFamily="18" charset="-128"/>
              </a:rPr>
              <a:t>２．サステナブルファイナンスの促進　</a:t>
            </a:r>
          </a:p>
          <a:p>
            <a:pPr>
              <a:lnSpc>
                <a:spcPts val="1400"/>
              </a:lnSpc>
              <a:spcBef>
                <a:spcPts val="600"/>
              </a:spcBef>
            </a:pPr>
            <a:r>
              <a:rPr lang="ja-JP" altLang="en-US" sz="1200" b="1" dirty="0">
                <a:latin typeface="UD デジタル 教科書体 NK-R" panose="02020400000000000000" pitchFamily="18" charset="-128"/>
                <a:ea typeface="UD デジタル 教科書体 NK-R" panose="02020400000000000000" pitchFamily="18" charset="-128"/>
              </a:rPr>
              <a:t>■府市によるグリーンボンド発行</a:t>
            </a:r>
            <a:r>
              <a:rPr lang="ja-JP" altLang="en-US" sz="1200" dirty="0">
                <a:latin typeface="UD デジタル 教科書体 NK-R" panose="02020400000000000000" pitchFamily="18" charset="-128"/>
                <a:ea typeface="UD デジタル 教科書体 NK-R" panose="02020400000000000000" pitchFamily="18" charset="-128"/>
              </a:rPr>
              <a:t>（府：</a:t>
            </a:r>
            <a:r>
              <a:rPr lang="en-US" altLang="ja-JP" sz="1200" dirty="0">
                <a:latin typeface="UD デジタル 教科書体 NK-R" panose="02020400000000000000" pitchFamily="18" charset="-128"/>
                <a:ea typeface="UD デジタル 教科書体 NK-R" panose="02020400000000000000" pitchFamily="18" charset="-128"/>
              </a:rPr>
              <a:t>2022.10 </a:t>
            </a:r>
            <a:r>
              <a:rPr lang="ja-JP" altLang="en-US" sz="1200" dirty="0">
                <a:latin typeface="UD デジタル 教科書体 NK-R" panose="02020400000000000000" pitchFamily="18" charset="-128"/>
                <a:ea typeface="UD デジタル 教科書体 NK-R" panose="02020400000000000000" pitchFamily="18" charset="-128"/>
              </a:rPr>
              <a:t>発行額</a:t>
            </a:r>
            <a:r>
              <a:rPr lang="en-US" altLang="ja-JP" sz="1200" dirty="0">
                <a:latin typeface="UD デジタル 教科書体 NK-R" panose="02020400000000000000" pitchFamily="18" charset="-128"/>
                <a:ea typeface="UD デジタル 教科書体 NK-R" panose="02020400000000000000" pitchFamily="18" charset="-128"/>
              </a:rPr>
              <a:t>50</a:t>
            </a:r>
            <a:r>
              <a:rPr lang="ja-JP" altLang="en-US" sz="1200" dirty="0">
                <a:latin typeface="UD デジタル 教科書体 NK-R" panose="02020400000000000000" pitchFamily="18" charset="-128"/>
                <a:ea typeface="UD デジタル 教科書体 NK-R" panose="02020400000000000000" pitchFamily="18" charset="-128"/>
              </a:rPr>
              <a:t>億円、</a:t>
            </a:r>
            <a:r>
              <a:rPr lang="en-US" altLang="ja-JP" sz="1200" dirty="0">
                <a:latin typeface="UD デジタル 教科書体 NK-R" panose="02020400000000000000" pitchFamily="18" charset="-128"/>
                <a:ea typeface="UD デジタル 教科書体 NK-R" panose="02020400000000000000" pitchFamily="18" charset="-128"/>
              </a:rPr>
              <a:t>2023.12 50</a:t>
            </a:r>
            <a:r>
              <a:rPr lang="ja-JP" altLang="en-US" sz="1200" dirty="0">
                <a:latin typeface="UD デジタル 教科書体 NK-R" panose="02020400000000000000" pitchFamily="18" charset="-128"/>
                <a:ea typeface="UD デジタル 教科書体 NK-R" panose="02020400000000000000" pitchFamily="18" charset="-128"/>
              </a:rPr>
              <a:t>億円、市：</a:t>
            </a:r>
            <a:r>
              <a:rPr lang="en-US" altLang="ja-JP" sz="1200" dirty="0">
                <a:latin typeface="UD デジタル 教科書体 NK-R" panose="02020400000000000000" pitchFamily="18" charset="-128"/>
                <a:ea typeface="UD デジタル 教科書体 NK-R" panose="02020400000000000000" pitchFamily="18" charset="-128"/>
              </a:rPr>
              <a:t>2023.2 </a:t>
            </a:r>
            <a:r>
              <a:rPr lang="ja-JP" altLang="en-US" sz="1200" dirty="0">
                <a:latin typeface="UD デジタル 教科書体 NK-R" panose="02020400000000000000" pitchFamily="18" charset="-128"/>
                <a:ea typeface="UD デジタル 教科書体 NK-R" panose="02020400000000000000" pitchFamily="18" charset="-128"/>
              </a:rPr>
              <a:t>発行額</a:t>
            </a:r>
            <a:r>
              <a:rPr lang="en-US" altLang="ja-JP" sz="1200" dirty="0">
                <a:latin typeface="UD デジタル 教科書体 NK-R" panose="02020400000000000000" pitchFamily="18" charset="-128"/>
                <a:ea typeface="UD デジタル 教科書体 NK-R" panose="02020400000000000000" pitchFamily="18" charset="-128"/>
              </a:rPr>
              <a:t>50</a:t>
            </a:r>
            <a:r>
              <a:rPr lang="ja-JP" altLang="en-US" sz="1200" dirty="0">
                <a:latin typeface="UD デジタル 教科書体 NK-R" panose="02020400000000000000" pitchFamily="18" charset="-128"/>
                <a:ea typeface="UD デジタル 教科書体 NK-R" panose="02020400000000000000" pitchFamily="18" charset="-128"/>
              </a:rPr>
              <a:t>億円、</a:t>
            </a:r>
            <a:r>
              <a:rPr lang="en-US" altLang="ja-JP" sz="1200" dirty="0">
                <a:latin typeface="UD デジタル 教科書体 NK-R" panose="02020400000000000000" pitchFamily="18" charset="-128"/>
                <a:ea typeface="UD デジタル 教科書体 NK-R" panose="02020400000000000000" pitchFamily="18" charset="-128"/>
              </a:rPr>
              <a:t>2024.1 50</a:t>
            </a:r>
            <a:r>
              <a:rPr lang="ja-JP" altLang="en-US" sz="1200" dirty="0">
                <a:latin typeface="UD デジタル 教科書体 NK-R" panose="02020400000000000000" pitchFamily="18" charset="-128"/>
                <a:ea typeface="UD デジタル 教科書体 NK-R" panose="02020400000000000000" pitchFamily="18" charset="-128"/>
              </a:rPr>
              <a:t>億円）</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400"/>
              </a:lnSpc>
              <a:spcBef>
                <a:spcPts val="600"/>
              </a:spcBef>
            </a:pPr>
            <a:r>
              <a:rPr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　府内の</a:t>
            </a:r>
            <a:r>
              <a:rPr lang="en-US" altLang="ja-JP" sz="1200" dirty="0">
                <a:latin typeface="UD デジタル 教科書体 NK-R" panose="02020400000000000000" pitchFamily="18" charset="-128"/>
                <a:ea typeface="UD デジタル 教科書体 NK-R" panose="02020400000000000000" pitchFamily="18" charset="-128"/>
              </a:rPr>
              <a:t>SDG</a:t>
            </a:r>
            <a:r>
              <a:rPr lang="ja-JP" altLang="en-US" sz="1200" dirty="0">
                <a:latin typeface="UD デジタル 教科書体 NK-R" panose="02020400000000000000" pitchFamily="18" charset="-128"/>
                <a:ea typeface="UD デジタル 教科書体 NK-R" panose="02020400000000000000" pitchFamily="18" charset="-128"/>
              </a:rPr>
              <a:t>ｓ債発行額</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２０２３年４月～１２月まで</a:t>
            </a:r>
            <a:r>
              <a:rPr lang="en-US" altLang="ja-JP" sz="1200" dirty="0">
                <a:latin typeface="UD デジタル 教科書体 NK-R" panose="02020400000000000000" pitchFamily="18" charset="-128"/>
                <a:ea typeface="UD デジタル 教科書体 NK-R" panose="02020400000000000000" pitchFamily="18" charset="-128"/>
              </a:rPr>
              <a:t>7,800</a:t>
            </a:r>
            <a:r>
              <a:rPr lang="ja-JP" altLang="en-US" sz="1200" dirty="0">
                <a:latin typeface="UD デジタル 教科書体 NK-R" panose="02020400000000000000" pitchFamily="18" charset="-128"/>
                <a:ea typeface="UD デジタル 教科書体 NK-R" panose="02020400000000000000" pitchFamily="18" charset="-128"/>
              </a:rPr>
              <a:t>億円）（前年同月比対比＋</a:t>
            </a:r>
            <a:r>
              <a:rPr lang="en-US" altLang="ja-JP" sz="1200" dirty="0">
                <a:latin typeface="UD デジタル 教科書体 NK-R" panose="02020400000000000000" pitchFamily="18" charset="-128"/>
                <a:ea typeface="UD デジタル 教科書体 NK-R" panose="02020400000000000000" pitchFamily="18" charset="-128"/>
              </a:rPr>
              <a:t>900</a:t>
            </a:r>
            <a:r>
              <a:rPr lang="ja-JP" altLang="en-US" sz="1200" dirty="0">
                <a:latin typeface="UD デジタル 教科書体 NK-R" panose="02020400000000000000" pitchFamily="18" charset="-128"/>
                <a:ea typeface="UD デジタル 教科書体 NK-R" panose="02020400000000000000" pitchFamily="18" charset="-128"/>
              </a:rPr>
              <a:t>億円）</a:t>
            </a:r>
            <a:endParaRPr lang="en-US" altLang="ja-JP" sz="1400" b="1" dirty="0">
              <a:latin typeface="UD デジタル 教科書体 NK-R" panose="02020400000000000000" pitchFamily="18" charset="-128"/>
              <a:ea typeface="UD デジタル 教科書体 NK-R" panose="02020400000000000000" pitchFamily="18" charset="-128"/>
            </a:endParaRPr>
          </a:p>
          <a:p>
            <a:pPr>
              <a:lnSpc>
                <a:spcPts val="1600"/>
              </a:lnSpc>
              <a:spcBef>
                <a:spcPts val="600"/>
              </a:spcBef>
            </a:pPr>
            <a:r>
              <a:rPr lang="ja-JP" altLang="en-US" sz="1200" b="1" dirty="0">
                <a:latin typeface="UD デジタル 教科書体 NK-R" panose="02020400000000000000" pitchFamily="18" charset="-128"/>
                <a:ea typeface="UD デジタル 教科書体 NK-R" panose="02020400000000000000" pitchFamily="18" charset="-128"/>
              </a:rPr>
              <a:t>■プロモーション活動</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2024.2 </a:t>
            </a:r>
            <a:r>
              <a:rPr lang="ja-JP" altLang="en-US" sz="1200" dirty="0">
                <a:latin typeface="UD デジタル 教科書体 NK-R" panose="02020400000000000000" pitchFamily="18" charset="-128"/>
                <a:ea typeface="UD デジタル 教科書体 NK-R" panose="02020400000000000000" pitchFamily="18" charset="-128"/>
              </a:rPr>
              <a:t>企業・投資家を対象とした府市主催グリーンボンドパネルディスカッション</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現地８社・オンライン２２社参加）</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spcBef>
                <a:spcPts val="600"/>
              </a:spcBef>
            </a:pP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900"/>
              </a:lnSpc>
              <a:spcBef>
                <a:spcPts val="800"/>
              </a:spcBef>
            </a:pPr>
            <a:r>
              <a:rPr lang="ja-JP" altLang="en-US" sz="1400" b="1" u="sng" dirty="0">
                <a:latin typeface="UD デジタル 教科書体 NK-R" panose="02020400000000000000" pitchFamily="18" charset="-128"/>
                <a:ea typeface="UD デジタル 教科書体 NK-R" panose="02020400000000000000" pitchFamily="18" charset="-128"/>
              </a:rPr>
              <a:t>３．民間等との連携の充実強化　</a:t>
            </a:r>
            <a:endParaRPr lang="en-US" altLang="ja-JP" sz="1400" b="1" u="sng" dirty="0">
              <a:latin typeface="UD デジタル 教科書体 NK-R" panose="02020400000000000000" pitchFamily="18" charset="-128"/>
              <a:ea typeface="UD デジタル 教科書体 NK-R" panose="02020400000000000000" pitchFamily="18" charset="-128"/>
            </a:endParaRPr>
          </a:p>
          <a:p>
            <a:pPr>
              <a:lnSpc>
                <a:spcPts val="1600"/>
              </a:lnSpc>
              <a:spcBef>
                <a:spcPts val="600"/>
              </a:spcBef>
            </a:pPr>
            <a:r>
              <a:rPr lang="ja-JP" altLang="en-US" sz="1200" b="1" dirty="0">
                <a:latin typeface="UD デジタル 教科書体 NK-R" panose="02020400000000000000" pitchFamily="18" charset="-128"/>
                <a:ea typeface="UD デジタル 教科書体 NK-R" panose="02020400000000000000" pitchFamily="18" charset="-128"/>
              </a:rPr>
              <a:t>■連携による事業推進</a:t>
            </a:r>
            <a:endParaRPr lang="en-US" altLang="ja-JP" sz="1200" b="1" dirty="0">
              <a:latin typeface="UD デジタル 教科書体 NK-R" panose="02020400000000000000" pitchFamily="18" charset="-128"/>
              <a:ea typeface="UD デジタル 教科書体 NK-R" panose="02020400000000000000" pitchFamily="18" charset="-128"/>
            </a:endParaRPr>
          </a:p>
          <a:p>
            <a:pPr>
              <a:lnSpc>
                <a:spcPts val="1700"/>
              </a:lnSpc>
              <a:spcBef>
                <a:spcPts val="300"/>
              </a:spcBef>
            </a:pPr>
            <a:r>
              <a:rPr lang="en-US" altLang="ja-JP" sz="1200" b="1"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b="1" dirty="0">
                <a:latin typeface="UD デジタル 教科書体 NK-R" panose="02020400000000000000" pitchFamily="18" charset="-128"/>
                <a:ea typeface="UD デジタル 教科書体 NK-R" panose="02020400000000000000" pitchFamily="18" charset="-128"/>
              </a:rPr>
              <a:t>事業連携協定の締結</a:t>
            </a:r>
          </a:p>
          <a:p>
            <a:pPr>
              <a:lnSpc>
                <a:spcPts val="1800"/>
              </a:lnSpc>
              <a:spcBef>
                <a:spcPts val="300"/>
              </a:spcBef>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latin typeface="UD デジタル 教科書体 NK-R" panose="02020400000000000000" pitchFamily="18" charset="-128"/>
                <a:ea typeface="UD デジタル 教科書体 NK-R" panose="02020400000000000000" pitchFamily="18" charset="-128"/>
              </a:rPr>
              <a:t>岩井コスモ証券</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2021.8</a:t>
            </a:r>
            <a:r>
              <a:rPr lang="ja-JP" altLang="en-US" sz="1200" dirty="0">
                <a:latin typeface="UD デジタル 教科書体 NK-R" panose="02020400000000000000" pitchFamily="18" charset="-128"/>
                <a:ea typeface="UD デジタル 教科書体 NK-R" panose="02020400000000000000" pitchFamily="18" charset="-128"/>
              </a:rPr>
              <a:t>締結 取組：国際金融都市特任顧問派遣、府市職員向けの金融セミナーの実施、情報発信）</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8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en-US" altLang="ja-JP" sz="1200" b="1" dirty="0">
                <a:latin typeface="UD デジタル 教科書体 NK-R" panose="02020400000000000000" pitchFamily="18" charset="-128"/>
                <a:ea typeface="UD デジタル 教科書体 NK-R" panose="02020400000000000000" pitchFamily="18" charset="-128"/>
              </a:rPr>
              <a:t>SBI</a:t>
            </a:r>
            <a:r>
              <a:rPr lang="ja-JP" altLang="en-US" sz="1200" b="1" dirty="0">
                <a:latin typeface="UD デジタル 教科書体 NK-R" panose="02020400000000000000" pitchFamily="18" charset="-128"/>
                <a:ea typeface="UD デジタル 教科書体 NK-R" panose="02020400000000000000" pitchFamily="18" charset="-128"/>
              </a:rPr>
              <a:t>ホールディングス</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2021.8</a:t>
            </a:r>
            <a:r>
              <a:rPr lang="ja-JP" altLang="en-US" sz="1200" dirty="0">
                <a:latin typeface="UD デジタル 教科書体 NK-R" panose="02020400000000000000" pitchFamily="18" charset="-128"/>
                <a:ea typeface="UD デジタル 教科書体 NK-R" panose="02020400000000000000" pitchFamily="18" charset="-128"/>
              </a:rPr>
              <a:t>締結 取組：国際金融都市特任顧問派遣、職員相互派遣、府市職員向け金融リテラシー教育研修、出資・投資先企業に対する大阪進出の働きかけと紹介等）</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8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en-US" altLang="ja-JP" sz="1200" b="1" dirty="0">
                <a:latin typeface="UD デジタル 教科書体 NK-R" panose="02020400000000000000" pitchFamily="18" charset="-128"/>
                <a:ea typeface="UD デジタル 教科書体 NK-R" panose="02020400000000000000" pitchFamily="18" charset="-128"/>
              </a:rPr>
              <a:t>Fintech</a:t>
            </a:r>
            <a:r>
              <a:rPr lang="ja-JP" altLang="en-US" sz="1200" b="1" dirty="0">
                <a:latin typeface="UD デジタル 教科書体 NK-R" panose="02020400000000000000" pitchFamily="18" charset="-128"/>
                <a:ea typeface="UD デジタル 教科書体 NK-R" panose="02020400000000000000" pitchFamily="18" charset="-128"/>
              </a:rPr>
              <a:t>協会</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2021.8</a:t>
            </a:r>
            <a:r>
              <a:rPr lang="ja-JP" altLang="en-US" sz="1200" dirty="0">
                <a:latin typeface="UD デジタル 教科書体 NK-R" panose="02020400000000000000" pitchFamily="18" charset="-128"/>
                <a:ea typeface="UD デジタル 教科書体 NK-R" panose="02020400000000000000" pitchFamily="18" charset="-128"/>
              </a:rPr>
              <a:t>締結 取組：海外</a:t>
            </a:r>
            <a:r>
              <a:rPr lang="en-US" altLang="ja-JP" sz="1200" dirty="0">
                <a:latin typeface="UD デジタル 教科書体 NK-R" panose="02020400000000000000" pitchFamily="18" charset="-128"/>
                <a:ea typeface="UD デジタル 教科書体 NK-R" panose="02020400000000000000" pitchFamily="18" charset="-128"/>
              </a:rPr>
              <a:t>Fintech</a:t>
            </a:r>
            <a:r>
              <a:rPr lang="ja-JP" altLang="en-US" sz="1200" dirty="0">
                <a:latin typeface="UD デジタル 教科書体 NK-R" panose="02020400000000000000" pitchFamily="18" charset="-128"/>
                <a:ea typeface="UD デジタル 教科書体 NK-R" panose="02020400000000000000" pitchFamily="18" charset="-128"/>
              </a:rPr>
              <a:t>誘致協力、首都圏報道関係者向け国際金融都市取組紹介、ブース出展協力、大阪デスクの設置等）</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8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latin typeface="UD デジタル 教科書体 NK-R" panose="02020400000000000000" pitchFamily="18" charset="-128"/>
                <a:ea typeface="UD デジタル 教科書体 NK-R" panose="02020400000000000000" pitchFamily="18" charset="-128"/>
              </a:rPr>
              <a:t>大阪取引所</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2022.1</a:t>
            </a:r>
            <a:r>
              <a:rPr lang="ja-JP" altLang="en-US" sz="1200" dirty="0">
                <a:latin typeface="UD デジタル 教科書体 NK-R" panose="02020400000000000000" pitchFamily="18" charset="-128"/>
                <a:ea typeface="UD デジタル 教科書体 NK-R" panose="02020400000000000000" pitchFamily="18" charset="-128"/>
              </a:rPr>
              <a:t>締結 取組：大阪スタートアップ成長支援塾の共催、大阪</a:t>
            </a:r>
            <a:r>
              <a:rPr lang="en-US" altLang="ja-JP" sz="1200" dirty="0">
                <a:latin typeface="UD デジタル 教科書体 NK-R" panose="02020400000000000000" pitchFamily="18" charset="-128"/>
                <a:ea typeface="UD デジタル 教科書体 NK-R" panose="02020400000000000000" pitchFamily="18" charset="-128"/>
              </a:rPr>
              <a:t>IPO</a:t>
            </a:r>
            <a:r>
              <a:rPr lang="ja-JP" altLang="en-US" sz="1200" dirty="0">
                <a:latin typeface="UD デジタル 教科書体 NK-R" panose="02020400000000000000" pitchFamily="18" charset="-128"/>
                <a:ea typeface="UD デジタル 教科書体 NK-R" panose="02020400000000000000" pitchFamily="18" charset="-128"/>
              </a:rPr>
              <a:t>センターの設置　）</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8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latin typeface="UD デジタル 教科書体 NK-R" panose="02020400000000000000" pitchFamily="18" charset="-128"/>
                <a:ea typeface="UD デジタル 教科書体 NK-R" panose="02020400000000000000" pitchFamily="18" charset="-128"/>
              </a:rPr>
              <a:t>三井住友海上火災保険</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2022.1</a:t>
            </a:r>
            <a:r>
              <a:rPr lang="ja-JP" altLang="en-US" sz="1200" dirty="0">
                <a:latin typeface="UD デジタル 教科書体 NK-R" panose="02020400000000000000" pitchFamily="18" charset="-128"/>
                <a:ea typeface="UD デジタル 教科書体 NK-R" panose="02020400000000000000" pitchFamily="18" charset="-128"/>
              </a:rPr>
              <a:t>締結 取組：金融教育プログラムの提供）</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8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latin typeface="UD デジタル 教科書体 NK-R" panose="02020400000000000000" pitchFamily="18" charset="-128"/>
                <a:ea typeface="UD デジタル 教科書体 NK-R" panose="02020400000000000000" pitchFamily="18" charset="-128"/>
              </a:rPr>
              <a:t>りそな銀行</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2022.1</a:t>
            </a:r>
            <a:r>
              <a:rPr lang="ja-JP" altLang="en-US" sz="1200" dirty="0">
                <a:latin typeface="UD デジタル 教科書体 NK-R" panose="02020400000000000000" pitchFamily="18" charset="-128"/>
                <a:ea typeface="UD デジタル 教科書体 NK-R" panose="02020400000000000000" pitchFamily="18" charset="-128"/>
              </a:rPr>
              <a:t>締結 取組：金融教育プログラムの提供）</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8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関西大学</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2023.9</a:t>
            </a:r>
            <a:r>
              <a:rPr lang="ja-JP" altLang="en-US" sz="1200" dirty="0">
                <a:latin typeface="UD デジタル 教科書体 NK-R" panose="02020400000000000000" pitchFamily="18" charset="-128"/>
                <a:ea typeface="UD デジタル 教科書体 NK-R" panose="02020400000000000000" pitchFamily="18" charset="-128"/>
              </a:rPr>
              <a:t>締結 取組：金融リテラシー入門講座の開講、金融人材育成講座のトライアル実施及びカリキュラムに係る海外</a:t>
            </a:r>
            <a:r>
              <a:rPr lang="en-US" altLang="ja-JP" sz="1200" dirty="0">
                <a:latin typeface="UD デジタル 教科書体 NK-R" panose="02020400000000000000" pitchFamily="18" charset="-128"/>
                <a:ea typeface="UD デジタル 教科書体 NK-R" panose="02020400000000000000" pitchFamily="18" charset="-128"/>
              </a:rPr>
              <a:t>Web3</a:t>
            </a:r>
            <a:r>
              <a:rPr lang="ja-JP" altLang="en-US" sz="1200" dirty="0">
                <a:latin typeface="UD デジタル 教科書体 NK-R" panose="02020400000000000000" pitchFamily="18" charset="-128"/>
                <a:ea typeface="UD デジタル 教科書体 NK-R" panose="02020400000000000000" pitchFamily="18" charset="-128"/>
              </a:rPr>
              <a:t>企業とのコラボ検討）</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900"/>
              </a:lnSpc>
              <a:spcBef>
                <a:spcPts val="300"/>
              </a:spcBef>
            </a:pPr>
            <a:r>
              <a:rPr lang="ja-JP" altLang="en-US" sz="1200" b="1"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(2)</a:t>
            </a:r>
            <a:r>
              <a:rPr lang="ja-JP" altLang="en-US" sz="1200" b="1" dirty="0">
                <a:latin typeface="UD デジタル 教科書体 NK-R" panose="02020400000000000000" pitchFamily="18" charset="-128"/>
                <a:ea typeface="UD デジタル 教科書体 NK-R" panose="02020400000000000000" pitchFamily="18" charset="-128"/>
              </a:rPr>
              <a:t>その他の事業連携</a:t>
            </a:r>
          </a:p>
          <a:p>
            <a:pPr>
              <a:lnSpc>
                <a:spcPts val="1800"/>
              </a:lnSpc>
              <a:spcBef>
                <a:spcPts val="300"/>
              </a:spcBef>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latin typeface="UD デジタル 教科書体 NK-R" panose="02020400000000000000" pitchFamily="18" charset="-128"/>
                <a:ea typeface="UD デジタル 教科書体 NK-R" panose="02020400000000000000" pitchFamily="18" charset="-128"/>
              </a:rPr>
              <a:t>大阪公立大学、大阪大学</a:t>
            </a:r>
            <a:r>
              <a:rPr lang="ja-JP" altLang="en-US" sz="1200" dirty="0">
                <a:latin typeface="UD デジタル 教科書体 NK-R" panose="02020400000000000000" pitchFamily="18" charset="-128"/>
                <a:ea typeface="UD デジタル 教科書体 NK-R" panose="02020400000000000000" pitchFamily="18" charset="-128"/>
              </a:rPr>
              <a:t>（金融人材育成での連携を検討中） </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8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大阪商工会議所</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2023.10 </a:t>
            </a:r>
            <a:r>
              <a:rPr lang="ja-JP" altLang="en-US" sz="1200" dirty="0">
                <a:latin typeface="UD デジタル 教科書体 NK-R" panose="02020400000000000000" pitchFamily="18" charset="-128"/>
                <a:ea typeface="UD デジタル 教科書体 NK-R" panose="02020400000000000000" pitchFamily="18" charset="-128"/>
              </a:rPr>
              <a:t>府内中小企業等を対象とした外国資本を活用した成長セミナーの実施）</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800"/>
              </a:lnSpc>
            </a:pPr>
            <a:r>
              <a:rPr lang="en-US" altLang="ja-JP" sz="1200"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　 〇</a:t>
            </a:r>
            <a:r>
              <a:rPr lang="en-US" altLang="ja-JP" sz="1200" b="1" dirty="0">
                <a:highlight>
                  <a:srgbClr val="C0C0C0"/>
                </a:highlight>
                <a:latin typeface="UD デジタル 教科書体 NK-R" panose="02020400000000000000" pitchFamily="18" charset="-128"/>
                <a:ea typeface="UD デジタル 教科書体 NK-R" panose="02020400000000000000" pitchFamily="18" charset="-128"/>
              </a:rPr>
              <a:t>JETRO</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2023.12 </a:t>
            </a:r>
            <a:r>
              <a:rPr lang="ja-JP" altLang="en-US" sz="1200" dirty="0">
                <a:latin typeface="UD デジタル 教科書体 NK-R" panose="02020400000000000000" pitchFamily="18" charset="-128"/>
                <a:ea typeface="UD デジタル 教科書体 NK-R" panose="02020400000000000000" pitchFamily="18" charset="-128"/>
              </a:rPr>
              <a:t>金融系外国企業とのオンライン面談機会の提供、個別招へいでの連携等）</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spcBef>
                <a:spcPts val="600"/>
              </a:spcBef>
            </a:pPr>
            <a:r>
              <a:rPr lang="ja-JP" altLang="en-US" sz="1200" b="1" dirty="0">
                <a:latin typeface="UD デジタル 教科書体 NK-R" panose="02020400000000000000" pitchFamily="18" charset="-128"/>
                <a:ea typeface="UD デジタル 教科書体 NK-R" panose="02020400000000000000" pitchFamily="18" charset="-128"/>
              </a:rPr>
              <a:t>■</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大阪・関西万博への協力</a:t>
            </a:r>
            <a:r>
              <a:rPr lang="ja-JP" altLang="en-US" sz="1200" b="1" dirty="0">
                <a:latin typeface="UD デジタル 教科書体 NK-R" panose="02020400000000000000" pitchFamily="18" charset="-128"/>
                <a:ea typeface="UD デジタル 教科書体 NK-R" panose="02020400000000000000" pitchFamily="18" charset="-128"/>
              </a:rPr>
              <a:t>（デジタルウォレット）　</a:t>
            </a:r>
          </a:p>
          <a:p>
            <a:pPr>
              <a:lnSpc>
                <a:spcPts val="1900"/>
              </a:lnSpc>
              <a:spcBef>
                <a:spcPts val="300"/>
              </a:spcBef>
            </a:pPr>
            <a:r>
              <a:rPr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(3)</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デジタルウォレットの利用拡大、プロモーション</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 2024.3</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FIN/SUM</a:t>
            </a:r>
            <a:r>
              <a:rPr lang="ja-JP" altLang="en-US" sz="1200" dirty="0">
                <a:latin typeface="UD デジタル 教科書体 NK-R" panose="02020400000000000000" pitchFamily="18" charset="-128"/>
                <a:ea typeface="UD デジタル 教科書体 NK-R" panose="02020400000000000000" pitchFamily="18" charset="-128"/>
              </a:rPr>
              <a:t>における連携など）</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900"/>
              </a:lnSpc>
              <a:spcBef>
                <a:spcPts val="300"/>
              </a:spcBef>
            </a:pP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900"/>
              </a:lnSpc>
              <a:spcBef>
                <a:spcPts val="300"/>
              </a:spcBef>
            </a:pP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7" name="スライド番号プレースホルダー 1">
            <a:extLst>
              <a:ext uri="{FF2B5EF4-FFF2-40B4-BE49-F238E27FC236}">
                <a16:creationId xmlns:a16="http://schemas.microsoft.com/office/drawing/2014/main" id="{1E4C97DC-882A-42E3-B81B-D7A18249701B}"/>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2</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82637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8452B8B-3E55-4874-84DC-CE563100D612}"/>
              </a:ext>
            </a:extLst>
          </p:cNvPr>
          <p:cNvSpPr txBox="1"/>
          <p:nvPr/>
        </p:nvSpPr>
        <p:spPr>
          <a:xfrm>
            <a:off x="-1" y="1"/>
            <a:ext cx="12191999" cy="461665"/>
          </a:xfrm>
          <a:prstGeom prst="rect">
            <a:avLst/>
          </a:prstGeom>
          <a:solidFill>
            <a:schemeClr val="accent1">
              <a:lumMod val="50000"/>
            </a:schemeClr>
          </a:solidFill>
        </p:spPr>
        <p:txBody>
          <a:bodyPr wrap="square" rtlCol="0">
            <a:spAutoFit/>
          </a:bodyPr>
          <a:lstStyle/>
          <a:p>
            <a:pPr algn="ctr">
              <a:spcBef>
                <a:spcPts val="600"/>
              </a:spcBef>
              <a:spcAft>
                <a:spcPts val="600"/>
              </a:spcAft>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①戦略の進捗状況</a:t>
            </a:r>
            <a:endPar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a:extLst>
              <a:ext uri="{FF2B5EF4-FFF2-40B4-BE49-F238E27FC236}">
                <a16:creationId xmlns:a16="http://schemas.microsoft.com/office/drawing/2014/main" id="{A5CE9CE8-8D0E-43C9-80FE-5EDF43B4DDA7}"/>
              </a:ext>
            </a:extLst>
          </p:cNvPr>
          <p:cNvSpPr txBox="1"/>
          <p:nvPr/>
        </p:nvSpPr>
        <p:spPr>
          <a:xfrm>
            <a:off x="0" y="460622"/>
            <a:ext cx="9342783" cy="584775"/>
          </a:xfrm>
          <a:prstGeom prst="rect">
            <a:avLst/>
          </a:prstGeom>
          <a:noFill/>
        </p:spPr>
        <p:txBody>
          <a:bodyPr wrap="square" rtlCol="0">
            <a:spAutoFit/>
          </a:bodyPr>
          <a:lstStyle/>
          <a:p>
            <a:r>
              <a:rPr lang="ja-JP" altLang="en-US" sz="1600" b="1" dirty="0">
                <a:latin typeface="UD デジタル 教科書体 NK-R" panose="02020400000000000000" pitchFamily="18" charset="-128"/>
                <a:ea typeface="UD デジタル 教科書体 NK-R" panose="02020400000000000000" pitchFamily="18" charset="-128"/>
              </a:rPr>
              <a:t>アクションプランの各施策　◇経済界・民間（グループ企業を含む）・取引所・大学</a:t>
            </a:r>
          </a:p>
          <a:p>
            <a:endParaRPr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a:extLst>
              <a:ext uri="{FF2B5EF4-FFF2-40B4-BE49-F238E27FC236}">
                <a16:creationId xmlns:a16="http://schemas.microsoft.com/office/drawing/2014/main" id="{E649FF49-EFB1-4227-94F2-0FA39CB5F030}"/>
              </a:ext>
            </a:extLst>
          </p:cNvPr>
          <p:cNvSpPr txBox="1"/>
          <p:nvPr/>
        </p:nvSpPr>
        <p:spPr>
          <a:xfrm>
            <a:off x="119268" y="860842"/>
            <a:ext cx="12178050" cy="6243953"/>
          </a:xfrm>
          <a:prstGeom prst="rect">
            <a:avLst/>
          </a:prstGeom>
          <a:noFill/>
        </p:spPr>
        <p:txBody>
          <a:bodyPr wrap="square" rtlCol="0">
            <a:spAutoFit/>
          </a:bodyPr>
          <a:lstStyle/>
          <a:p>
            <a:pPr>
              <a:lnSpc>
                <a:spcPts val="1900"/>
              </a:lnSpc>
            </a:pPr>
            <a:r>
              <a:rPr lang="ja-JP" altLang="en-US" sz="1400" b="1" u="sng" dirty="0">
                <a:latin typeface="UD デジタル 教科書体 NK-R" panose="02020400000000000000" pitchFamily="18" charset="-128"/>
                <a:ea typeface="UD デジタル 教科書体 NK-R" panose="02020400000000000000" pitchFamily="18" charset="-128"/>
              </a:rPr>
              <a:t>１．企業誘致活動への協力　</a:t>
            </a:r>
          </a:p>
          <a:p>
            <a:pPr>
              <a:lnSpc>
                <a:spcPts val="1700"/>
              </a:lnSpc>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シンガポール関係者との意見交換</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a:t>
            </a:r>
            <a:r>
              <a:rPr lang="ja-JP" altLang="en-US" sz="1200" dirty="0">
                <a:latin typeface="UD デジタル 教科書体 NK-R" panose="02020400000000000000" pitchFamily="18" charset="-128"/>
                <a:ea typeface="UD デジタル 教科書体 NK-R" panose="02020400000000000000" pitchFamily="18" charset="-128"/>
              </a:rPr>
              <a:t>～ 関西経済連合会）</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日本アセアンビジネス促進プラットフォームを設置（アセアン企業の来阪・大阪進出に向けた現地経済界へのプロモーション活動）</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2023/4</a:t>
            </a:r>
            <a:r>
              <a:rPr lang="ja-JP" altLang="en-US" sz="1200" dirty="0">
                <a:latin typeface="UD デジタル 教科書体 NK-R" panose="02020400000000000000" pitchFamily="18" charset="-128"/>
                <a:ea typeface="UD デジタル 教科書体 NK-R" panose="02020400000000000000" pitchFamily="18" charset="-128"/>
              </a:rPr>
              <a:t>～　大阪商工会議所）</a:t>
            </a:r>
            <a:br>
              <a:rPr lang="en-US" altLang="ja-JP" sz="1200" dirty="0">
                <a:latin typeface="UD デジタル 教科書体 NK-R" panose="02020400000000000000" pitchFamily="18" charset="-128"/>
                <a:ea typeface="UD デジタル 教科書体 NK-R" panose="02020400000000000000" pitchFamily="18" charset="-128"/>
              </a:rPr>
            </a:b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大阪デジタルエクスチェンジ（</a:t>
            </a:r>
            <a:r>
              <a:rPr lang="en-US" altLang="ja-JP" sz="1200" b="1" dirty="0">
                <a:highlight>
                  <a:srgbClr val="C0C0C0"/>
                </a:highlight>
                <a:latin typeface="UD デジタル 教科書体 NK-R" panose="02020400000000000000" pitchFamily="18" charset="-128"/>
                <a:ea typeface="UD デジタル 教科書体 NK-R" panose="02020400000000000000" pitchFamily="18" charset="-128"/>
              </a:rPr>
              <a:t>ODX)</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の大阪への本社移転</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2023.8</a:t>
            </a:r>
            <a:r>
              <a:rPr lang="ja-JP" altLang="en-US" sz="1200" dirty="0">
                <a:latin typeface="UD デジタル 教科書体 NK-R" panose="02020400000000000000" pitchFamily="18" charset="-128"/>
                <a:ea typeface="UD デジタル 教科書体 NK-R" panose="02020400000000000000" pitchFamily="18" charset="-128"/>
              </a:rPr>
              <a:t>）</a:t>
            </a:r>
            <a:br>
              <a:rPr lang="en-US" altLang="ja-JP" sz="1200" dirty="0">
                <a:latin typeface="UD デジタル 教科書体 NK-R" panose="02020400000000000000" pitchFamily="18" charset="-128"/>
                <a:ea typeface="UD デジタル 教科書体 NK-R" panose="02020400000000000000" pitchFamily="18" charset="-128"/>
              </a:rPr>
            </a:b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b="1" dirty="0">
                <a:highlight>
                  <a:srgbClr val="C0C0C0"/>
                </a:highlight>
                <a:latin typeface="UD デジタル 教科書体 NK-R" panose="02020400000000000000" pitchFamily="18" charset="-128"/>
                <a:ea typeface="UD デジタル 教科書体 NK-R" panose="02020400000000000000" pitchFamily="18" charset="-128"/>
              </a:rPr>
              <a:t>Fintech</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協会の大阪デスク設置</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2023.9</a:t>
            </a:r>
            <a:r>
              <a:rPr lang="ja-JP" altLang="en-US" sz="1200" dirty="0">
                <a:latin typeface="UD デジタル 教科書体 NK-R" panose="02020400000000000000" pitchFamily="18" charset="-128"/>
                <a:ea typeface="UD デジタル 教科書体 NK-R" panose="02020400000000000000" pitchFamily="18" charset="-128"/>
              </a:rPr>
              <a:t>）</a:t>
            </a:r>
            <a:br>
              <a:rPr lang="en-US" altLang="ja-JP" sz="1200" dirty="0">
                <a:latin typeface="UD デジタル 教科書体 NK-R" panose="02020400000000000000" pitchFamily="18" charset="-128"/>
                <a:ea typeface="UD デジタル 教科書体 NK-R" panose="02020400000000000000" pitchFamily="18" charset="-128"/>
              </a:rPr>
            </a:b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b="1" dirty="0">
                <a:latin typeface="UD デジタル 教科書体 NK-R" panose="02020400000000000000" pitchFamily="18" charset="-128"/>
                <a:ea typeface="UD デジタル 教科書体 NK-R" panose="02020400000000000000" pitchFamily="18" charset="-128"/>
              </a:rPr>
              <a:t>マス・プロモーション活動</a:t>
            </a:r>
            <a:r>
              <a:rPr lang="ja-JP" altLang="en-US" sz="1200" dirty="0">
                <a:latin typeface="UD デジタル 教科書体 NK-R" panose="02020400000000000000" pitchFamily="18" charset="-128"/>
                <a:ea typeface="UD デジタル 教科書体 NK-R" panose="02020400000000000000" pitchFamily="18" charset="-128"/>
              </a:rPr>
              <a:t>（海外拠点や海外イベント出展等を通じた情報発信）</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700"/>
              </a:lnSpc>
            </a:pPr>
            <a:endParaRPr lang="en-US" altLang="ja-JP" sz="1200" b="1" u="sng" dirty="0">
              <a:latin typeface="UD デジタル 教科書体 NK-R" panose="02020400000000000000" pitchFamily="18" charset="-128"/>
              <a:ea typeface="UD デジタル 教科書体 NK-R" panose="02020400000000000000" pitchFamily="18" charset="-128"/>
            </a:endParaRPr>
          </a:p>
          <a:p>
            <a:pPr>
              <a:lnSpc>
                <a:spcPts val="1700"/>
              </a:lnSpc>
            </a:pPr>
            <a:r>
              <a:rPr lang="ja-JP" altLang="en-US" sz="1400" b="1" u="sng" dirty="0">
                <a:latin typeface="UD デジタル 教科書体 NK-R" panose="02020400000000000000" pitchFamily="18" charset="-128"/>
                <a:ea typeface="UD デジタル 教科書体 NK-R" panose="02020400000000000000" pitchFamily="18" charset="-128"/>
              </a:rPr>
              <a:t>２．スタートアップ支援　</a:t>
            </a:r>
          </a:p>
          <a:p>
            <a:pPr>
              <a:lnSpc>
                <a:spcPts val="1900"/>
              </a:lnSpc>
              <a:spcBef>
                <a:spcPts val="200"/>
              </a:spcBef>
            </a:pPr>
            <a:r>
              <a:rPr lang="ja-JP" altLang="en-US" sz="1200" b="1" dirty="0">
                <a:latin typeface="UD デジタル 教科書体 NK-R" panose="02020400000000000000" pitchFamily="18" charset="-128"/>
                <a:ea typeface="UD デジタル 教科書体 NK-R" panose="02020400000000000000" pitchFamily="18" charset="-128"/>
              </a:rPr>
              <a:t>■環境整備</a:t>
            </a:r>
            <a:endParaRPr lang="en-US" altLang="ja-JP" sz="1200" b="1" dirty="0">
              <a:latin typeface="UD デジタル 教科書体 NK-R" panose="02020400000000000000" pitchFamily="18" charset="-128"/>
              <a:ea typeface="UD デジタル 教科書体 NK-R" panose="02020400000000000000" pitchFamily="18" charset="-128"/>
            </a:endParaRPr>
          </a:p>
          <a:p>
            <a:pPr>
              <a:lnSpc>
                <a:spcPts val="1900"/>
              </a:lnSpc>
              <a:spcBef>
                <a:spcPts val="200"/>
              </a:spcBef>
            </a:pP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b="1" dirty="0">
                <a:latin typeface="UD デジタル 教科書体 NK-R" panose="02020400000000000000" pitchFamily="18" charset="-128"/>
                <a:ea typeface="UD デジタル 教科書体 NK-R" panose="02020400000000000000" pitchFamily="18" charset="-128"/>
              </a:rPr>
              <a:t>機能面</a:t>
            </a:r>
            <a:endParaRPr lang="en-US" altLang="ja-JP" sz="1200" b="1" dirty="0">
              <a:latin typeface="UD デジタル 教科書体 NK-R" panose="02020400000000000000" pitchFamily="18" charset="-128"/>
              <a:ea typeface="UD デジタル 教科書体 NK-R" panose="02020400000000000000" pitchFamily="18" charset="-128"/>
            </a:endParaRPr>
          </a:p>
          <a:p>
            <a:pPr>
              <a:lnSpc>
                <a:spcPts val="19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latin typeface="UD デジタル 教科書体 NK-R" panose="02020400000000000000" pitchFamily="18" charset="-128"/>
                <a:ea typeface="UD デジタル 教科書体 NK-R" panose="02020400000000000000" pitchFamily="18" charset="-128"/>
              </a:rPr>
              <a:t>大阪</a:t>
            </a:r>
            <a:r>
              <a:rPr lang="en-US" altLang="ja-JP" sz="1200" b="1" dirty="0">
                <a:latin typeface="UD デジタル 教科書体 NK-R" panose="02020400000000000000" pitchFamily="18" charset="-128"/>
                <a:ea typeface="UD デジタル 教科書体 NK-R" panose="02020400000000000000" pitchFamily="18" charset="-128"/>
              </a:rPr>
              <a:t>IPO</a:t>
            </a:r>
            <a:r>
              <a:rPr lang="ja-JP" altLang="en-US" sz="1200" b="1" dirty="0">
                <a:latin typeface="UD デジタル 教科書体 NK-R" panose="02020400000000000000" pitchFamily="18" charset="-128"/>
                <a:ea typeface="UD デジタル 教科書体 NK-R" panose="02020400000000000000" pitchFamily="18" charset="-128"/>
              </a:rPr>
              <a:t>センターの設置</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2022.4 </a:t>
            </a:r>
            <a:r>
              <a:rPr lang="ja-JP" altLang="en-US" sz="1200" dirty="0">
                <a:latin typeface="UD デジタル 教科書体 NK-R" panose="02020400000000000000" pitchFamily="18" charset="-128"/>
                <a:ea typeface="UD デジタル 教科書体 NK-R" panose="02020400000000000000" pitchFamily="18" charset="-128"/>
              </a:rPr>
              <a:t>大阪取引所）関西の</a:t>
            </a:r>
            <a:r>
              <a:rPr lang="en-US" altLang="ja-JP" sz="1200" dirty="0">
                <a:latin typeface="UD デジタル 教科書体 NK-R" panose="02020400000000000000" pitchFamily="18" charset="-128"/>
                <a:ea typeface="UD デジタル 教科書体 NK-R" panose="02020400000000000000" pitchFamily="18" charset="-128"/>
              </a:rPr>
              <a:t>IPO</a:t>
            </a:r>
            <a:r>
              <a:rPr lang="ja-JP" altLang="en-US" sz="1200" dirty="0">
                <a:latin typeface="UD デジタル 教科書体 NK-R" panose="02020400000000000000" pitchFamily="18" charset="-128"/>
                <a:ea typeface="UD デジタル 教科書体 NK-R" panose="02020400000000000000" pitchFamily="18" charset="-128"/>
              </a:rPr>
              <a:t>件数は、</a:t>
            </a:r>
            <a:r>
              <a:rPr lang="en-US" altLang="ja-JP" sz="1200" dirty="0">
                <a:latin typeface="UD デジタル 教科書体 NK-R" panose="02020400000000000000" pitchFamily="18" charset="-128"/>
                <a:ea typeface="UD デジタル 教科書体 NK-R" panose="02020400000000000000" pitchFamily="18" charset="-128"/>
              </a:rPr>
              <a:t>2022</a:t>
            </a:r>
            <a:r>
              <a:rPr lang="ja-JP" altLang="en-US" sz="1200" dirty="0">
                <a:latin typeface="UD デジタル 教科書体 NK-R" panose="02020400000000000000" pitchFamily="18" charset="-128"/>
                <a:ea typeface="UD デジタル 教科書体 NK-R" panose="02020400000000000000" pitchFamily="18" charset="-128"/>
              </a:rPr>
              <a:t>年</a:t>
            </a:r>
            <a:r>
              <a:rPr lang="en-US" altLang="ja-JP" sz="1200" dirty="0">
                <a:latin typeface="UD デジタル 教科書体 NK-R" panose="02020400000000000000" pitchFamily="18" charset="-128"/>
                <a:ea typeface="UD デジタル 教科書体 NK-R" panose="02020400000000000000" pitchFamily="18" charset="-128"/>
              </a:rPr>
              <a:t>11</a:t>
            </a:r>
            <a:r>
              <a:rPr lang="ja-JP" altLang="en-US" sz="1200" dirty="0">
                <a:latin typeface="UD デジタル 教科書体 NK-R" panose="02020400000000000000" pitchFamily="18" charset="-128"/>
                <a:ea typeface="UD デジタル 教科書体 NK-R" panose="02020400000000000000" pitchFamily="18" charset="-128"/>
              </a:rPr>
              <a:t>社、</a:t>
            </a:r>
            <a:r>
              <a:rPr lang="en-US" altLang="ja-JP" sz="1200" dirty="0">
                <a:latin typeface="UD デジタル 教科書体 NK-R" panose="02020400000000000000" pitchFamily="18" charset="-128"/>
                <a:ea typeface="UD デジタル 教科書体 NK-R" panose="02020400000000000000" pitchFamily="18" charset="-128"/>
              </a:rPr>
              <a:t>2023</a:t>
            </a:r>
            <a:r>
              <a:rPr lang="ja-JP" altLang="en-US" sz="1200" dirty="0">
                <a:latin typeface="UD デジタル 教科書体 NK-R" panose="02020400000000000000" pitchFamily="18" charset="-128"/>
                <a:ea typeface="UD デジタル 教科書体 NK-R" panose="02020400000000000000" pitchFamily="18" charset="-128"/>
              </a:rPr>
              <a:t>年</a:t>
            </a:r>
            <a:r>
              <a:rPr lang="en-US" altLang="ja-JP" sz="1200" dirty="0">
                <a:latin typeface="UD デジタル 教科書体 NK-R" panose="02020400000000000000" pitchFamily="18" charset="-128"/>
                <a:ea typeface="UD デジタル 教科書体 NK-R" panose="02020400000000000000" pitchFamily="18" charset="-128"/>
              </a:rPr>
              <a:t>19</a:t>
            </a:r>
            <a:r>
              <a:rPr lang="ja-JP" altLang="en-US" sz="1200" dirty="0">
                <a:latin typeface="UD デジタル 教科書体 NK-R" panose="02020400000000000000" pitchFamily="18" charset="-128"/>
                <a:ea typeface="UD デジタル 教科書体 NK-R" panose="02020400000000000000" pitchFamily="18" charset="-128"/>
              </a:rPr>
              <a:t>社と増加傾向</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9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latin typeface="UD デジタル 教科書体 NK-R" panose="02020400000000000000" pitchFamily="18" charset="-128"/>
                <a:ea typeface="UD デジタル 教科書体 NK-R" panose="02020400000000000000" pitchFamily="18" charset="-128"/>
              </a:rPr>
              <a:t>スタートアップ支援施設の設置・運営</a:t>
            </a:r>
            <a:r>
              <a:rPr lang="ja-JP" altLang="en-US" sz="1200" dirty="0">
                <a:latin typeface="UD デジタル 教科書体 NK-R" panose="02020400000000000000" pitchFamily="18" charset="-128"/>
                <a:ea typeface="UD デジタル 教科書体 NK-R" panose="02020400000000000000" pitchFamily="18" charset="-128"/>
              </a:rPr>
              <a:t>（大阪信用金庫（だいしんシェアオフィス）、三菱</a:t>
            </a:r>
            <a:r>
              <a:rPr lang="en-US" altLang="ja-JP" sz="1200" dirty="0">
                <a:latin typeface="UD デジタル 教科書体 NK-R" panose="02020400000000000000" pitchFamily="18" charset="-128"/>
                <a:ea typeface="UD デジタル 教科書体 NK-R" panose="02020400000000000000" pitchFamily="18" charset="-128"/>
              </a:rPr>
              <a:t>UFJ</a:t>
            </a:r>
            <a:r>
              <a:rPr lang="ja-JP" altLang="en-US" sz="1200" dirty="0">
                <a:latin typeface="UD デジタル 教科書体 NK-R" panose="02020400000000000000" pitchFamily="18" charset="-128"/>
                <a:ea typeface="UD デジタル 教科書体 NK-R" panose="02020400000000000000" pitchFamily="18" charset="-128"/>
              </a:rPr>
              <a:t>銀行（</a:t>
            </a:r>
            <a:r>
              <a:rPr lang="en-US" altLang="ja-JP" sz="1200" dirty="0">
                <a:latin typeface="UD デジタル 教科書体 NK-R" panose="02020400000000000000" pitchFamily="18" charset="-128"/>
                <a:ea typeface="UD デジタル 教科書体 NK-R" panose="02020400000000000000" pitchFamily="18" charset="-128"/>
              </a:rPr>
              <a:t>MUIC Kansai</a:t>
            </a:r>
            <a:r>
              <a:rPr lang="ja-JP" altLang="en-US" sz="1200" dirty="0">
                <a:latin typeface="UD デジタル 教科書体 NK-R" panose="02020400000000000000" pitchFamily="18" charset="-128"/>
                <a:ea typeface="UD デジタル 教科書体 NK-R" panose="02020400000000000000" pitchFamily="18" charset="-128"/>
              </a:rPr>
              <a:t>）等）</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900"/>
              </a:lnSpc>
              <a:spcBef>
                <a:spcPts val="600"/>
              </a:spcBef>
            </a:pPr>
            <a:r>
              <a:rPr lang="en-US" altLang="ja-JP" sz="1200" dirty="0">
                <a:latin typeface="UD デジタル 教科書体 NK-R" panose="02020400000000000000" pitchFamily="18" charset="-128"/>
                <a:ea typeface="UD デジタル 教科書体 NK-R" panose="02020400000000000000" pitchFamily="18" charset="-128"/>
              </a:rPr>
              <a:t>  (2)</a:t>
            </a:r>
            <a:r>
              <a:rPr lang="ja-JP" altLang="en-US" sz="1200" b="1" dirty="0">
                <a:latin typeface="UD デジタル 教科書体 NK-R" panose="02020400000000000000" pitchFamily="18" charset="-128"/>
                <a:ea typeface="UD デジタル 教科書体 NK-R" panose="02020400000000000000" pitchFamily="18" charset="-128"/>
              </a:rPr>
              <a:t>イベント、プログラム</a:t>
            </a:r>
            <a:r>
              <a:rPr lang="en-US" altLang="ja-JP" sz="1200" b="1" dirty="0">
                <a:latin typeface="UD デジタル 教科書体 NK-R" panose="02020400000000000000" pitchFamily="18" charset="-128"/>
                <a:ea typeface="UD デジタル 教科書体 NK-R" panose="02020400000000000000" pitchFamily="18" charset="-128"/>
              </a:rPr>
              <a:t>  </a:t>
            </a:r>
          </a:p>
          <a:p>
            <a:pPr>
              <a:lnSpc>
                <a:spcPts val="19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latin typeface="UD デジタル 教科書体 NK-R" panose="02020400000000000000" pitchFamily="18" charset="-128"/>
                <a:ea typeface="UD デジタル 教科書体 NK-R" panose="02020400000000000000" pitchFamily="18" charset="-128"/>
              </a:rPr>
              <a:t>アクセラレーションプログラムの運営等</a:t>
            </a:r>
            <a:r>
              <a:rPr lang="ja-JP" altLang="en-US" sz="1200" dirty="0">
                <a:latin typeface="UD デジタル 教科書体 NK-R" panose="02020400000000000000" pitchFamily="18" charset="-128"/>
                <a:ea typeface="UD デジタル 教科書体 NK-R" panose="02020400000000000000" pitchFamily="18" charset="-128"/>
              </a:rPr>
              <a:t>（池田泉州銀行、大阪産業局、損害保険ジャパン、三井住友海上火災保険、三井住友銀行、三井住友信託銀行等）</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9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大阪スタートアップ成長支援塾の開催</a:t>
            </a:r>
            <a:r>
              <a:rPr lang="ja-JP" altLang="en-US" sz="1200" b="1" dirty="0">
                <a:latin typeface="UD デジタル 教科書体 NK-R" panose="02020400000000000000" pitchFamily="18" charset="-128"/>
                <a:ea typeface="UD デジタル 教科書体 NK-R" panose="02020400000000000000" pitchFamily="18" charset="-128"/>
              </a:rPr>
              <a:t>・講師派遣</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2023.1</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11 </a:t>
            </a:r>
            <a:r>
              <a:rPr lang="ja-JP" altLang="en-US" sz="1200" dirty="0">
                <a:latin typeface="UD デジタル 教科書体 NK-R" panose="02020400000000000000" pitchFamily="18" charset="-128"/>
                <a:ea typeface="UD デジタル 教科書体 NK-R" panose="02020400000000000000" pitchFamily="18" charset="-128"/>
              </a:rPr>
              <a:t>大阪取引所・池田泉州銀行、大和証券、野村證券、みずほ証券、りそな銀行等）</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900"/>
              </a:lnSpc>
            </a:pPr>
            <a:r>
              <a:rPr lang="ja-JP" altLang="en-US" sz="1200" dirty="0">
                <a:latin typeface="UD デジタル 教科書体 NK-R" panose="02020400000000000000" pitchFamily="18" charset="-128"/>
                <a:ea typeface="UD デジタル 教科書体 NK-R" panose="02020400000000000000" pitchFamily="18" charset="-128"/>
              </a:rPr>
              <a:t>　　  〇</a:t>
            </a:r>
            <a:r>
              <a:rPr lang="ja-JP" altLang="en-US" sz="1200" b="1" dirty="0">
                <a:latin typeface="UD デジタル 教科書体 NK-R" panose="02020400000000000000" pitchFamily="18" charset="-128"/>
                <a:ea typeface="UD デジタル 教科書体 NK-R" panose="02020400000000000000" pitchFamily="18" charset="-128"/>
              </a:rPr>
              <a:t>スタートアップイベント・セミナーの開催等</a:t>
            </a:r>
            <a:br>
              <a:rPr lang="en-US" altLang="ja-JP" sz="1200" b="1" dirty="0">
                <a:latin typeface="UD デジタル 教科書体 NK-R" panose="02020400000000000000" pitchFamily="18" charset="-128"/>
                <a:ea typeface="UD デジタル 教科書体 NK-R" panose="02020400000000000000" pitchFamily="18" charset="-128"/>
              </a:rPr>
            </a:br>
            <a:r>
              <a:rPr lang="ja-JP" altLang="en-US" sz="1200" b="1"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（池田泉州銀行、大阪産業局、大阪商工会議所、大阪信用金庫、関西経済同友会、野村證券、みずほ銀行、三井住友海上火災保険、三井住友銀行、りそな銀行等）</a:t>
            </a:r>
            <a:endParaRPr lang="en-US" altLang="ja-JP" sz="1400" b="1" u="sng" dirty="0">
              <a:latin typeface="UD デジタル 教科書体 NK-R" panose="02020400000000000000" pitchFamily="18" charset="-128"/>
              <a:ea typeface="UD デジタル 教科書体 NK-R" panose="02020400000000000000" pitchFamily="18" charset="-128"/>
            </a:endParaRPr>
          </a:p>
          <a:p>
            <a:pPr>
              <a:lnSpc>
                <a:spcPts val="1900"/>
              </a:lnSpc>
            </a:pPr>
            <a:endParaRPr lang="en-US" altLang="ja-JP" sz="1400" b="1" u="sng" dirty="0">
              <a:latin typeface="UD デジタル 教科書体 NK-R" panose="02020400000000000000" pitchFamily="18" charset="-128"/>
              <a:ea typeface="UD デジタル 教科書体 NK-R" panose="02020400000000000000" pitchFamily="18" charset="-128"/>
            </a:endParaRPr>
          </a:p>
          <a:p>
            <a:pPr>
              <a:lnSpc>
                <a:spcPts val="1900"/>
              </a:lnSpc>
            </a:pPr>
            <a:r>
              <a:rPr lang="ja-JP" altLang="en-US" sz="1400" b="1" u="sng" dirty="0">
                <a:latin typeface="UD デジタル 教科書体 NK-R" panose="02020400000000000000" pitchFamily="18" charset="-128"/>
                <a:ea typeface="UD デジタル 教科書体 NK-R" panose="02020400000000000000" pitchFamily="18" charset="-128"/>
              </a:rPr>
              <a:t>３．新たな金融事業の実施、金融市場の形成　</a:t>
            </a:r>
          </a:p>
          <a:p>
            <a:pPr>
              <a:lnSpc>
                <a:spcPts val="1900"/>
              </a:lnSpc>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貴金属市場開設、米先物取引の本上場認可申請</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2023.3</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2024.2 </a:t>
            </a:r>
            <a:r>
              <a:rPr lang="ja-JP" altLang="en-US" sz="1200" dirty="0">
                <a:latin typeface="UD デジタル 教科書体 NK-R" panose="02020400000000000000" pitchFamily="18" charset="-128"/>
                <a:ea typeface="UD デジタル 教科書体 NK-R" panose="02020400000000000000" pitchFamily="18" charset="-128"/>
              </a:rPr>
              <a:t>堂島取引所</a:t>
            </a:r>
            <a:r>
              <a:rPr lang="en-US" altLang="ja-JP" sz="1200" dirty="0">
                <a:latin typeface="UD デジタル 教科書体 NK-R" panose="02020400000000000000" pitchFamily="18" charset="-128"/>
                <a:ea typeface="UD デジタル 教科書体 NK-R" panose="02020400000000000000" pitchFamily="18" charset="-128"/>
              </a:rPr>
              <a:t>)</a:t>
            </a:r>
            <a:br>
              <a:rPr lang="en-US" altLang="ja-JP" sz="1200" dirty="0">
                <a:latin typeface="UD デジタル 教科書体 NK-R" panose="02020400000000000000" pitchFamily="18" charset="-128"/>
                <a:ea typeface="UD デジタル 教科書体 NK-R" panose="02020400000000000000" pitchFamily="18" charset="-128"/>
              </a:rPr>
            </a:b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latin typeface="UD デジタル 教科書体 NK-R" panose="02020400000000000000" pitchFamily="18" charset="-128"/>
                <a:ea typeface="UD デジタル 教科書体 NK-R" panose="02020400000000000000" pitchFamily="18" charset="-128"/>
              </a:rPr>
              <a:t>万博会場内のキャッシュレス決済の運営に向けたコンソーシアムの組成</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2022.9</a:t>
            </a:r>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SBI</a:t>
            </a:r>
            <a:r>
              <a:rPr lang="ja-JP" altLang="en-US" sz="1200" dirty="0">
                <a:latin typeface="UD デジタル 教科書体 NK-R" panose="02020400000000000000" pitchFamily="18" charset="-128"/>
                <a:ea typeface="UD デジタル 教科書体 NK-R" panose="02020400000000000000" pitchFamily="18" charset="-128"/>
              </a:rPr>
              <a:t>ホールディングス、三井住友銀行、三菱</a:t>
            </a:r>
            <a:r>
              <a:rPr lang="en-US" altLang="ja-JP" sz="1200" dirty="0">
                <a:latin typeface="UD デジタル 教科書体 NK-R" panose="02020400000000000000" pitchFamily="18" charset="-128"/>
                <a:ea typeface="UD デジタル 教科書体 NK-R" panose="02020400000000000000" pitchFamily="18" charset="-128"/>
              </a:rPr>
              <a:t>UFJ</a:t>
            </a:r>
            <a:r>
              <a:rPr lang="ja-JP" altLang="en-US" sz="1200" dirty="0">
                <a:latin typeface="UD デジタル 教科書体 NK-R" panose="02020400000000000000" pitchFamily="18" charset="-128"/>
                <a:ea typeface="UD デジタル 教科書体 NK-R" panose="02020400000000000000" pitchFamily="18" charset="-128"/>
              </a:rPr>
              <a:t>銀行、りそな銀行）</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9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セキュリティトークン（</a:t>
            </a:r>
            <a:r>
              <a:rPr lang="en-US" altLang="ja-JP" sz="1200" b="1" dirty="0">
                <a:highlight>
                  <a:srgbClr val="C0C0C0"/>
                </a:highlight>
                <a:latin typeface="UD デジタル 教科書体 NK-R" panose="02020400000000000000" pitchFamily="18" charset="-128"/>
                <a:ea typeface="UD デジタル 教科書体 NK-R" panose="02020400000000000000" pitchFamily="18" charset="-128"/>
              </a:rPr>
              <a:t>ST</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）二次流通市場（</a:t>
            </a:r>
            <a:r>
              <a:rPr lang="en-US" altLang="ja-JP" sz="1200" b="1" dirty="0">
                <a:highlight>
                  <a:srgbClr val="C0C0C0"/>
                </a:highlight>
                <a:latin typeface="UD デジタル 教科書体 NK-R" panose="02020400000000000000" pitchFamily="18" charset="-128"/>
                <a:ea typeface="UD デジタル 教科書体 NK-R" panose="02020400000000000000" pitchFamily="18" charset="-128"/>
              </a:rPr>
              <a:t>START</a:t>
            </a:r>
            <a:r>
              <a:rPr lang="ja-JP" altLang="en-US" sz="1200" b="1" dirty="0">
                <a:highlight>
                  <a:srgbClr val="C0C0C0"/>
                </a:highlight>
                <a:latin typeface="UD デジタル 教科書体 NK-R" panose="02020400000000000000" pitchFamily="18" charset="-128"/>
                <a:ea typeface="UD デジタル 教科書体 NK-R" panose="02020400000000000000" pitchFamily="18" charset="-128"/>
              </a:rPr>
              <a:t>）の大阪での開業</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2023.12 </a:t>
            </a:r>
            <a:r>
              <a:rPr lang="ja-JP" altLang="en-US" sz="1200" dirty="0">
                <a:latin typeface="UD デジタル 教科書体 NK-R" panose="02020400000000000000" pitchFamily="18" charset="-128"/>
                <a:ea typeface="UD デジタル 教科書体 NK-R" panose="02020400000000000000" pitchFamily="18" charset="-128"/>
              </a:rPr>
              <a:t>大阪デジタルエクスチェンジ（</a:t>
            </a:r>
            <a:r>
              <a:rPr lang="en-US" altLang="ja-JP" sz="1200" dirty="0">
                <a:latin typeface="UD デジタル 教科書体 NK-R" panose="02020400000000000000" pitchFamily="18" charset="-128"/>
                <a:ea typeface="UD デジタル 教科書体 NK-R" panose="02020400000000000000" pitchFamily="18" charset="-128"/>
              </a:rPr>
              <a:t>ODX</a:t>
            </a:r>
            <a:r>
              <a:rPr lang="ja-JP" altLang="en-US" sz="1200" dirty="0">
                <a:latin typeface="UD デジタル 教科書体 NK-R" panose="02020400000000000000" pitchFamily="18" charset="-128"/>
                <a:ea typeface="UD デジタル 教科書体 NK-R" panose="02020400000000000000" pitchFamily="18" charset="-128"/>
              </a:rPr>
              <a:t>））</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9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latin typeface="UD デジタル 教科書体 NK-R" panose="02020400000000000000" pitchFamily="18" charset="-128"/>
                <a:ea typeface="UD デジタル 教科書体 NK-R" panose="02020400000000000000" pitchFamily="18" charset="-128"/>
              </a:rPr>
              <a:t>サステナブルファイナンスの取組み</a:t>
            </a:r>
            <a:r>
              <a:rPr lang="ja-JP" altLang="en-US" sz="1200" dirty="0">
                <a:latin typeface="UD デジタル 教科書体 NK-R" panose="02020400000000000000" pitchFamily="18" charset="-128"/>
                <a:ea typeface="UD デジタル 教科書体 NK-R" panose="02020400000000000000" pitchFamily="18" charset="-128"/>
              </a:rPr>
              <a:t>（池田泉州銀行、大阪信用金庫、大和証券、日本政策投資銀行、日本生命保険、野村證券、バークレイズ証券等）</a:t>
            </a:r>
            <a:endParaRPr lang="en-US" altLang="ja-JP" sz="1200" dirty="0">
              <a:latin typeface="UD デジタル 教科書体 NK-R" panose="02020400000000000000" pitchFamily="18" charset="-128"/>
              <a:ea typeface="UD デジタル 教科書体 NK-R" panose="02020400000000000000" pitchFamily="18" charset="-128"/>
            </a:endParaRPr>
          </a:p>
          <a:p>
            <a:pPr>
              <a:lnSpc>
                <a:spcPts val="19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b="1" dirty="0">
                <a:latin typeface="UD デジタル 教科書体 NK-R" panose="02020400000000000000" pitchFamily="18" charset="-128"/>
                <a:ea typeface="UD デジタル 教科書体 NK-R" panose="02020400000000000000" pitchFamily="18" charset="-128"/>
              </a:rPr>
              <a:t>大阪でのデータセンター、ミドル・バックオフィス、</a:t>
            </a:r>
            <a:r>
              <a:rPr lang="en-US" altLang="ja-JP" sz="1200" b="1" dirty="0">
                <a:latin typeface="UD デジタル 教科書体 NK-R" panose="02020400000000000000" pitchFamily="18" charset="-128"/>
                <a:ea typeface="UD デジタル 教科書体 NK-R" panose="02020400000000000000" pitchFamily="18" charset="-128"/>
              </a:rPr>
              <a:t>BCP</a:t>
            </a:r>
            <a:r>
              <a:rPr lang="ja-JP" altLang="en-US" sz="1200" b="1" dirty="0">
                <a:latin typeface="UD デジタル 教科書体 NK-R" panose="02020400000000000000" pitchFamily="18" charset="-128"/>
                <a:ea typeface="UD デジタル 教科書体 NK-R" panose="02020400000000000000" pitchFamily="18" charset="-128"/>
              </a:rPr>
              <a:t>拠点の設置等</a:t>
            </a:r>
            <a:r>
              <a:rPr lang="ja-JP" altLang="en-US" sz="1200" dirty="0">
                <a:latin typeface="UD デジタル 教科書体 NK-R" panose="02020400000000000000" pitchFamily="18" charset="-128"/>
                <a:ea typeface="UD デジタル 教科書体 NK-R" panose="02020400000000000000" pitchFamily="18" charset="-128"/>
              </a:rPr>
              <a:t>（大阪取引所、日本生命、野村総合研究所、ピクテ・ジャパン、</a:t>
            </a:r>
            <a:r>
              <a:rPr lang="en-US" altLang="ja-JP" sz="1200" dirty="0">
                <a:latin typeface="UD デジタル 教科書体 NK-R" panose="02020400000000000000" pitchFamily="18" charset="-128"/>
                <a:ea typeface="UD デジタル 教科書体 NK-R" panose="02020400000000000000" pitchFamily="18" charset="-128"/>
              </a:rPr>
              <a:t>BNP</a:t>
            </a:r>
            <a:r>
              <a:rPr lang="ja-JP" altLang="en-US" sz="1200" dirty="0">
                <a:latin typeface="UD デジタル 教科書体 NK-R" panose="02020400000000000000" pitchFamily="18" charset="-128"/>
                <a:ea typeface="UD デジタル 教科書体 NK-R" panose="02020400000000000000" pitchFamily="18" charset="-128"/>
              </a:rPr>
              <a:t>パリバ等）</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3" name="スライド番号プレースホルダー 1">
            <a:extLst>
              <a:ext uri="{FF2B5EF4-FFF2-40B4-BE49-F238E27FC236}">
                <a16:creationId xmlns:a16="http://schemas.microsoft.com/office/drawing/2014/main" id="{F715BCF4-2778-4C15-B2F6-71F185AD8D6D}"/>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schemeClr val="tx1"/>
                </a:solidFill>
                <a:latin typeface="游ゴシック" panose="020F0502020204030204"/>
                <a:ea typeface="游ゴシック" panose="020B0400000000000000" pitchFamily="50" charset="-128"/>
              </a:rPr>
              <a:pPr>
                <a:defRPr/>
              </a:pPr>
              <a:t>3</a:t>
            </a:fld>
            <a:endParaRPr lang="ja-JP" altLang="en-US" dirty="0">
              <a:solidFill>
                <a:schemeClr val="tx1"/>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487241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8452B8B-3E55-4874-84DC-CE563100D612}"/>
              </a:ext>
            </a:extLst>
          </p:cNvPr>
          <p:cNvSpPr txBox="1"/>
          <p:nvPr/>
        </p:nvSpPr>
        <p:spPr>
          <a:xfrm>
            <a:off x="0" y="1"/>
            <a:ext cx="12192000" cy="461665"/>
          </a:xfrm>
          <a:prstGeom prst="rect">
            <a:avLst/>
          </a:prstGeom>
          <a:solidFill>
            <a:schemeClr val="accent1">
              <a:lumMod val="50000"/>
            </a:schemeClr>
          </a:solidFill>
        </p:spPr>
        <p:txBody>
          <a:bodyPr wrap="square" rtlCol="0">
            <a:spAutoFit/>
          </a:bodyPr>
          <a:lstStyle/>
          <a:p>
            <a:pPr algn="ctr">
              <a:spcBef>
                <a:spcPts val="600"/>
              </a:spcBef>
              <a:spcAft>
                <a:spcPts val="600"/>
              </a:spcAft>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②目標の進捗状況</a:t>
            </a:r>
            <a:endPar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aphicFrame>
        <p:nvGraphicFramePr>
          <p:cNvPr id="13" name="表 12">
            <a:extLst>
              <a:ext uri="{FF2B5EF4-FFF2-40B4-BE49-F238E27FC236}">
                <a16:creationId xmlns:a16="http://schemas.microsoft.com/office/drawing/2014/main" id="{DA024792-8271-4259-9003-2D960906B0B2}"/>
              </a:ext>
            </a:extLst>
          </p:cNvPr>
          <p:cNvGraphicFramePr>
            <a:graphicFrameLocks noGrp="1"/>
          </p:cNvGraphicFramePr>
          <p:nvPr>
            <p:extLst>
              <p:ext uri="{D42A27DB-BD31-4B8C-83A1-F6EECF244321}">
                <p14:modId xmlns:p14="http://schemas.microsoft.com/office/powerpoint/2010/main" val="2435434885"/>
              </p:ext>
            </p:extLst>
          </p:nvPr>
        </p:nvGraphicFramePr>
        <p:xfrm>
          <a:off x="123716" y="1727214"/>
          <a:ext cx="11944568" cy="4349362"/>
        </p:xfrm>
        <a:graphic>
          <a:graphicData uri="http://schemas.openxmlformats.org/drawingml/2006/table">
            <a:tbl>
              <a:tblPr firstRow="1" bandRow="1">
                <a:tableStyleId>{5C22544A-7EE6-4342-B048-85BDC9FD1C3A}</a:tableStyleId>
              </a:tblPr>
              <a:tblGrid>
                <a:gridCol w="3419013">
                  <a:extLst>
                    <a:ext uri="{9D8B030D-6E8A-4147-A177-3AD203B41FA5}">
                      <a16:colId xmlns:a16="http://schemas.microsoft.com/office/drawing/2014/main" val="3650492976"/>
                    </a:ext>
                  </a:extLst>
                </a:gridCol>
                <a:gridCol w="3791609">
                  <a:extLst>
                    <a:ext uri="{9D8B030D-6E8A-4147-A177-3AD203B41FA5}">
                      <a16:colId xmlns:a16="http://schemas.microsoft.com/office/drawing/2014/main" val="501323711"/>
                    </a:ext>
                  </a:extLst>
                </a:gridCol>
                <a:gridCol w="4733946">
                  <a:extLst>
                    <a:ext uri="{9D8B030D-6E8A-4147-A177-3AD203B41FA5}">
                      <a16:colId xmlns:a16="http://schemas.microsoft.com/office/drawing/2014/main" val="3665278096"/>
                    </a:ext>
                  </a:extLst>
                </a:gridCol>
              </a:tblGrid>
              <a:tr h="421096">
                <a:tc>
                  <a:txBody>
                    <a:bodyPr/>
                    <a:lstStyle/>
                    <a:p>
                      <a:pPr marL="567055" indent="-567055" algn="ctr">
                        <a:spcAft>
                          <a:spcPts val="0"/>
                        </a:spcAft>
                      </a:pPr>
                      <a:r>
                        <a:rPr lang="ja-JP" sz="1800" b="1" kern="100" dirty="0">
                          <a:solidFill>
                            <a:schemeClr val="bg1"/>
                          </a:solidFill>
                          <a:effectLst/>
                          <a:latin typeface="UD デジタル 教科書体 NK-R" panose="02020400000000000000" pitchFamily="18" charset="-128"/>
                          <a:ea typeface="UD デジタル 教科書体 NK-R" panose="02020400000000000000" pitchFamily="18" charset="-128"/>
                        </a:rPr>
                        <a:t>指標</a:t>
                      </a:r>
                      <a:endParaRPr lang="ja-JP" sz="1800" b="1" kern="100" dirty="0">
                        <a:solidFill>
                          <a:schemeClr val="bg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spcAft>
                          <a:spcPts val="0"/>
                        </a:spcAft>
                      </a:pPr>
                      <a:r>
                        <a:rPr lang="ja-JP" sz="1800" b="1" kern="100" dirty="0">
                          <a:solidFill>
                            <a:schemeClr val="bg1"/>
                          </a:solidFill>
                          <a:effectLst/>
                          <a:latin typeface="UD デジタル 教科書体 NK-R" panose="02020400000000000000" pitchFamily="18" charset="-128"/>
                          <a:ea typeface="UD デジタル 教科書体 NK-R" panose="02020400000000000000" pitchFamily="18" charset="-128"/>
                        </a:rPr>
                        <a:t>目標</a:t>
                      </a:r>
                      <a:endParaRPr lang="ja-JP" sz="1800" b="1" kern="100" dirty="0">
                        <a:solidFill>
                          <a:schemeClr val="bg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spcAft>
                          <a:spcPts val="0"/>
                        </a:spcAft>
                      </a:pPr>
                      <a:r>
                        <a:rPr lang="ja-JP" altLang="en-US" sz="1800" b="1" kern="100" dirty="0">
                          <a:solidFill>
                            <a:schemeClr val="bg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進捗</a:t>
                      </a:r>
                      <a:endParaRPr lang="ja-JP" sz="1800" b="1" kern="100" dirty="0">
                        <a:solidFill>
                          <a:schemeClr val="bg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066361708"/>
                  </a:ext>
                </a:extLst>
              </a:tr>
              <a:tr h="1518717">
                <a:tc>
                  <a:txBody>
                    <a:bodyPr/>
                    <a:lstStyle/>
                    <a:p>
                      <a:pPr algn="l">
                        <a:spcAft>
                          <a:spcPts val="0"/>
                        </a:spcAft>
                      </a:pP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ja-JP" altLang="en-US"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アウトプット</a:t>
                      </a: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目標】</a:t>
                      </a:r>
                    </a:p>
                    <a:p>
                      <a:pPr algn="l">
                        <a:spcAft>
                          <a:spcPts val="0"/>
                        </a:spcAft>
                      </a:pP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国際金融</a:t>
                      </a:r>
                      <a:r>
                        <a:rPr lang="ja-JP" altLang="en-US"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ワンストップサポートセンター</a:t>
                      </a: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大阪の相談件数</a:t>
                      </a:r>
                      <a:endPar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altLang="ja-JP" sz="1600" kern="100" dirty="0">
                          <a:effectLst/>
                          <a:latin typeface="UD デジタル 教科書体 NK-R" panose="02020400000000000000" pitchFamily="18" charset="-128"/>
                          <a:ea typeface="UD デジタル 教科書体 NK-R" panose="02020400000000000000" pitchFamily="18" charset="-128"/>
                        </a:rPr>
                        <a:t>2025</a:t>
                      </a:r>
                      <a:r>
                        <a:rPr lang="ja-JP" sz="1600" kern="100" dirty="0">
                          <a:effectLst/>
                          <a:latin typeface="UD デジタル 教科書体 NK-R" panose="02020400000000000000" pitchFamily="18" charset="-128"/>
                          <a:ea typeface="UD デジタル 教科書体 NK-R" panose="02020400000000000000" pitchFamily="18" charset="-128"/>
                        </a:rPr>
                        <a:t>年度までに</a:t>
                      </a:r>
                    </a:p>
                    <a:p>
                      <a:pPr algn="l">
                        <a:spcAft>
                          <a:spcPts val="0"/>
                        </a:spcAft>
                      </a:pPr>
                      <a:r>
                        <a:rPr lang="en-US" sz="1600" kern="100" dirty="0">
                          <a:effectLst/>
                          <a:latin typeface="UD デジタル 教科書体 NK-R" panose="02020400000000000000" pitchFamily="18" charset="-128"/>
                          <a:ea typeface="UD デジタル 教科書体 NK-R" panose="02020400000000000000" pitchFamily="18" charset="-128"/>
                        </a:rPr>
                        <a:t>100</a:t>
                      </a:r>
                      <a:r>
                        <a:rPr lang="ja-JP" sz="1600" kern="100" dirty="0">
                          <a:effectLst/>
                          <a:latin typeface="UD デジタル 教科書体 NK-R" panose="02020400000000000000" pitchFamily="18" charset="-128"/>
                          <a:ea typeface="UD デジタル 教科書体 NK-R" panose="02020400000000000000" pitchFamily="18" charset="-128"/>
                        </a:rPr>
                        <a:t>社／年平均達成</a:t>
                      </a:r>
                      <a:endParaRPr lang="ja-JP" sz="16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2023</a:t>
                      </a:r>
                      <a:r>
                        <a:rPr lang="ja-JP" altLang="en-US"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年度</a:t>
                      </a:r>
                      <a:r>
                        <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【3</a:t>
                      </a:r>
                      <a:r>
                        <a:rPr lang="ja-JP" altLang="en-US"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月２２日時点</a:t>
                      </a:r>
                      <a:r>
                        <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８</a:t>
                      </a:r>
                      <a:r>
                        <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7</a:t>
                      </a:r>
                      <a:r>
                        <a:rPr lang="ja-JP" altLang="en-US"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社</a:t>
                      </a:r>
                      <a:endPar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l">
                        <a:spcAft>
                          <a:spcPts val="0"/>
                        </a:spcAft>
                      </a:pPr>
                      <a:r>
                        <a:rPr lang="en-US" altLang="ja-JP"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相談件数約</a:t>
                      </a:r>
                      <a:r>
                        <a:rPr lang="en-US" altLang="ja-JP"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a:t>
                      </a:r>
                      <a:r>
                        <a:rPr lang="ja-JP" altLang="en-US"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５</a:t>
                      </a:r>
                      <a:r>
                        <a:rPr lang="en-US" altLang="ja-JP"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0</a:t>
                      </a:r>
                      <a:r>
                        <a:rPr lang="ja-JP" altLang="en-US"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件。うち、インセンティブ約</a:t>
                      </a:r>
                      <a:r>
                        <a:rPr lang="en-US" altLang="ja-JP"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200</a:t>
                      </a:r>
                      <a:r>
                        <a:rPr lang="ja-JP" altLang="en-US"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件、国際金融都市</a:t>
                      </a:r>
                      <a:r>
                        <a:rPr lang="en-US" altLang="ja-JP"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OSAKA</a:t>
                      </a:r>
                      <a:r>
                        <a:rPr lang="ja-JP" altLang="en-US"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の事業やサポート内容約８</a:t>
                      </a:r>
                      <a:r>
                        <a:rPr lang="en-US" altLang="ja-JP"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0</a:t>
                      </a:r>
                      <a:r>
                        <a:rPr lang="ja-JP" altLang="en-US"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件、ビジネスマッチング約６</a:t>
                      </a:r>
                      <a:r>
                        <a:rPr lang="en-US" altLang="ja-JP"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0</a:t>
                      </a:r>
                      <a:r>
                        <a:rPr lang="ja-JP" altLang="en-US"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件（重複あり）。</a:t>
                      </a:r>
                      <a:r>
                        <a:rPr lang="en-US" altLang="ja-JP" sz="1100" u="sng"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p>
                    <a:p>
                      <a:pPr algn="l">
                        <a:spcAft>
                          <a:spcPts val="0"/>
                        </a:spcAft>
                      </a:pP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進出確度が高い企業では、ライセンスや登記、人材採用、オフィス等具体的な内容に関する相談が寄せられている。</a:t>
                      </a:r>
                      <a:endPar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2633204"/>
                  </a:ext>
                </a:extLst>
              </a:tr>
              <a:tr h="950502">
                <a:tc>
                  <a:txBody>
                    <a:bodyPr/>
                    <a:lstStyle/>
                    <a:p>
                      <a:pPr algn="l">
                        <a:spcAft>
                          <a:spcPts val="0"/>
                        </a:spcAft>
                      </a:pP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ja-JP" altLang="en-US"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アウトカム</a:t>
                      </a: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目標</a:t>
                      </a:r>
                      <a:r>
                        <a:rPr lang="en-US" alt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0</a:t>
                      </a: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１】</a:t>
                      </a:r>
                    </a:p>
                    <a:p>
                      <a:pPr algn="l">
                        <a:spcAft>
                          <a:spcPts val="0"/>
                        </a:spcAft>
                      </a:pP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金融系外国企業・投資家等の誘致数</a:t>
                      </a:r>
                      <a:endPar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kern="100" dirty="0">
                          <a:effectLst/>
                          <a:latin typeface="UD デジタル 教科書体 NK-R" panose="02020400000000000000" pitchFamily="18" charset="-128"/>
                          <a:ea typeface="UD デジタル 教科書体 NK-R" panose="02020400000000000000" pitchFamily="18" charset="-128"/>
                        </a:rPr>
                        <a:t>2025</a:t>
                      </a:r>
                      <a:r>
                        <a:rPr lang="ja-JP" sz="1600" kern="100" dirty="0">
                          <a:effectLst/>
                          <a:latin typeface="UD デジタル 教科書体 NK-R" panose="02020400000000000000" pitchFamily="18" charset="-128"/>
                          <a:ea typeface="UD デジタル 教科書体 NK-R" panose="02020400000000000000" pitchFamily="18" charset="-128"/>
                        </a:rPr>
                        <a:t>年度までに</a:t>
                      </a:r>
                      <a:endParaRPr lang="en-US" altLang="ja-JP" sz="1600" kern="100" dirty="0">
                        <a:effectLst/>
                        <a:latin typeface="UD デジタル 教科書体 NK-R" panose="02020400000000000000" pitchFamily="18" charset="-128"/>
                        <a:ea typeface="UD デジタル 教科書体 NK-R" panose="02020400000000000000" pitchFamily="18" charset="-128"/>
                      </a:endParaRPr>
                    </a:p>
                    <a:p>
                      <a:pPr algn="l">
                        <a:spcAft>
                          <a:spcPts val="0"/>
                        </a:spcAft>
                      </a:pPr>
                      <a:r>
                        <a:rPr kumimoji="1" lang="en-US" sz="1600" b="0" kern="1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30</a:t>
                      </a:r>
                      <a:r>
                        <a:rPr lang="ja-JP" sz="1600" kern="100" dirty="0">
                          <a:effectLst/>
                          <a:latin typeface="UD デジタル 教科書体 NK-R" panose="02020400000000000000" pitchFamily="18" charset="-128"/>
                          <a:ea typeface="UD デジタル 教科書体 NK-R" panose="02020400000000000000" pitchFamily="18" charset="-128"/>
                        </a:rPr>
                        <a:t>社誘致</a:t>
                      </a:r>
                      <a:endParaRPr lang="ja-JP" sz="16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600" u="none"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en-US" altLang="ja-JP" sz="1600" u="none"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3</a:t>
                      </a:r>
                      <a:r>
                        <a:rPr lang="ja-JP" altLang="en-US"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社</a:t>
                      </a:r>
                      <a:r>
                        <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【3</a:t>
                      </a:r>
                      <a:r>
                        <a:rPr lang="ja-JP" altLang="en-US"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月</a:t>
                      </a:r>
                      <a:r>
                        <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28</a:t>
                      </a:r>
                      <a:r>
                        <a:rPr lang="ja-JP" altLang="en-US"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日時点</a:t>
                      </a:r>
                      <a:r>
                        <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2941184"/>
                  </a:ext>
                </a:extLst>
              </a:tr>
              <a:tr h="1459047">
                <a:tc>
                  <a:txBody>
                    <a:bodyPr/>
                    <a:lstStyle/>
                    <a:p>
                      <a:pPr algn="l">
                        <a:spcAft>
                          <a:spcPts val="0"/>
                        </a:spcAft>
                      </a:pP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ja-JP" altLang="en-US"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アウトカム</a:t>
                      </a: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目標</a:t>
                      </a:r>
                      <a:r>
                        <a:rPr lang="ja-JP" altLang="en-US"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０</a:t>
                      </a: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２】</a:t>
                      </a:r>
                    </a:p>
                    <a:p>
                      <a:pPr algn="l">
                        <a:spcAft>
                          <a:spcPts val="0"/>
                        </a:spcAft>
                      </a:pPr>
                      <a:r>
                        <a:rPr lang="ja-JP" altLang="en-US" sz="1600" kern="100" dirty="0">
                          <a:effectLst/>
                          <a:latin typeface="UD デジタル 教科書体 NK-R" panose="02020400000000000000" pitchFamily="18" charset="-128"/>
                          <a:ea typeface="UD デジタル 教科書体 NK-R" panose="02020400000000000000" pitchFamily="18" charset="-128"/>
                        </a:rPr>
                        <a:t>ユニコーン</a:t>
                      </a:r>
                      <a:r>
                        <a:rPr lang="ja-JP" altLang="en-US"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ja-JP" altLang="en-US" sz="16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スタートアップ</a:t>
                      </a:r>
                      <a:r>
                        <a:rPr lang="ja-JP" altLang="en-US"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大学発</a:t>
                      </a:r>
                      <a:endParaRPr lang="en-US" alt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endParaRPr>
                    </a:p>
                    <a:p>
                      <a:pPr algn="l">
                        <a:spcAft>
                          <a:spcPts val="0"/>
                        </a:spcAft>
                      </a:pPr>
                      <a:r>
                        <a:rPr lang="ja-JP" altLang="en-US"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ベンチャー</a:t>
                      </a:r>
                      <a:r>
                        <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rPr>
                        <a:t>創出数</a:t>
                      </a:r>
                      <a:endParaRPr lang="ja-JP" sz="1600" b="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kern="100" dirty="0">
                          <a:effectLst/>
                          <a:latin typeface="UD デジタル 教科書体 NK-R" panose="02020400000000000000" pitchFamily="18" charset="-128"/>
                          <a:ea typeface="UD デジタル 教科書体 NK-R" panose="02020400000000000000" pitchFamily="18" charset="-128"/>
                        </a:rPr>
                        <a:t>2024</a:t>
                      </a:r>
                      <a:r>
                        <a:rPr lang="ja-JP" sz="1600" kern="100" dirty="0">
                          <a:effectLst/>
                          <a:latin typeface="UD デジタル 教科書体 NK-R" panose="02020400000000000000" pitchFamily="18" charset="-128"/>
                          <a:ea typeface="UD デジタル 教科書体 NK-R" panose="02020400000000000000" pitchFamily="18" charset="-128"/>
                        </a:rPr>
                        <a:t>年度までに</a:t>
                      </a:r>
                    </a:p>
                    <a:p>
                      <a:pPr algn="l">
                        <a:spcAft>
                          <a:spcPts val="0"/>
                        </a:spcAft>
                      </a:pPr>
                      <a:r>
                        <a:rPr lang="ja-JP" altLang="en-US" sz="1600" kern="100" dirty="0">
                          <a:effectLst/>
                          <a:latin typeface="UD デジタル 教科書体 NK-R" panose="02020400000000000000" pitchFamily="18" charset="-128"/>
                          <a:ea typeface="UD デジタル 教科書体 NK-R" panose="02020400000000000000" pitchFamily="18" charset="-128"/>
                        </a:rPr>
                        <a:t>ユニコーン</a:t>
                      </a:r>
                      <a:r>
                        <a:rPr lang="en-US" sz="1600" kern="100" dirty="0">
                          <a:effectLst/>
                          <a:latin typeface="UD デジタル 教科書体 NK-R" panose="02020400000000000000" pitchFamily="18" charset="-128"/>
                          <a:ea typeface="UD デジタル 教科書体 NK-R" panose="02020400000000000000" pitchFamily="18" charset="-128"/>
                        </a:rPr>
                        <a:t>3</a:t>
                      </a:r>
                      <a:r>
                        <a:rPr lang="ja-JP" sz="1600" kern="100" dirty="0">
                          <a:effectLst/>
                          <a:latin typeface="UD デジタル 教科書体 NK-R" panose="02020400000000000000" pitchFamily="18" charset="-128"/>
                          <a:ea typeface="UD デジタル 教科書体 NK-R" panose="02020400000000000000" pitchFamily="18" charset="-128"/>
                        </a:rPr>
                        <a:t>社、</a:t>
                      </a:r>
                      <a:endParaRPr lang="en-US" altLang="ja-JP" sz="1600" kern="100" dirty="0">
                        <a:effectLst/>
                        <a:latin typeface="UD デジタル 教科書体 NK-R" panose="02020400000000000000" pitchFamily="18" charset="-128"/>
                        <a:ea typeface="UD デジタル 教科書体 NK-R" panose="02020400000000000000" pitchFamily="18" charset="-128"/>
                      </a:endParaRPr>
                    </a:p>
                    <a:p>
                      <a:pPr algn="l">
                        <a:spcAft>
                          <a:spcPts val="0"/>
                        </a:spcAft>
                      </a:pPr>
                      <a:r>
                        <a:rPr lang="ja-JP" altLang="en-US" sz="16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スタートアップ</a:t>
                      </a:r>
                      <a:r>
                        <a:rPr lang="en-US" sz="1600" kern="100" dirty="0">
                          <a:effectLst/>
                          <a:latin typeface="UD デジタル 教科書体 NK-R" panose="02020400000000000000" pitchFamily="18" charset="-128"/>
                          <a:ea typeface="UD デジタル 教科書体 NK-R" panose="02020400000000000000" pitchFamily="18" charset="-128"/>
                        </a:rPr>
                        <a:t>300</a:t>
                      </a:r>
                      <a:r>
                        <a:rPr lang="ja-JP" sz="1600" kern="100" dirty="0">
                          <a:effectLst/>
                          <a:latin typeface="UD デジタル 教科書体 NK-R" panose="02020400000000000000" pitchFamily="18" charset="-128"/>
                          <a:ea typeface="UD デジタル 教科書体 NK-R" panose="02020400000000000000" pitchFamily="18" charset="-128"/>
                        </a:rPr>
                        <a:t>社（うち大学発</a:t>
                      </a:r>
                      <a:r>
                        <a:rPr lang="en-US" sz="1600" kern="100" dirty="0">
                          <a:effectLst/>
                          <a:latin typeface="UD デジタル 教科書体 NK-R" panose="02020400000000000000" pitchFamily="18" charset="-128"/>
                          <a:ea typeface="UD デジタル 教科書体 NK-R" panose="02020400000000000000" pitchFamily="18" charset="-128"/>
                        </a:rPr>
                        <a:t>100</a:t>
                      </a:r>
                      <a:r>
                        <a:rPr lang="ja-JP" sz="1600" kern="100" dirty="0">
                          <a:effectLst/>
                          <a:latin typeface="UD デジタル 教科書体 NK-R" panose="02020400000000000000" pitchFamily="18" charset="-128"/>
                          <a:ea typeface="UD デジタル 教科書体 NK-R" panose="02020400000000000000" pitchFamily="18" charset="-128"/>
                        </a:rPr>
                        <a:t>社）</a:t>
                      </a:r>
                      <a:r>
                        <a:rPr lang="ja-JP" altLang="en-US" sz="1600" kern="100" dirty="0">
                          <a:effectLst/>
                          <a:latin typeface="UD デジタル 教科書体 NK-R" panose="02020400000000000000" pitchFamily="18" charset="-128"/>
                          <a:ea typeface="UD デジタル 教科書体 NK-R" panose="02020400000000000000" pitchFamily="18" charset="-128"/>
                        </a:rPr>
                        <a:t>創出</a:t>
                      </a:r>
                      <a:endParaRPr lang="ja-JP" sz="16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スタートアップ</a:t>
                      </a:r>
                      <a:r>
                        <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279</a:t>
                      </a:r>
                      <a:r>
                        <a:rPr lang="ja-JP" altLang="en-US"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社（うち大学発</a:t>
                      </a:r>
                      <a:r>
                        <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98</a:t>
                      </a:r>
                      <a:r>
                        <a:rPr lang="ja-JP" altLang="en-US"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社）</a:t>
                      </a:r>
                      <a:endPar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l">
                        <a:spcAft>
                          <a:spcPts val="0"/>
                        </a:spcAft>
                      </a:pPr>
                      <a:r>
                        <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【2023</a:t>
                      </a:r>
                      <a:r>
                        <a:rPr lang="ja-JP" altLang="en-US"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年３月時点</a:t>
                      </a:r>
                      <a:r>
                        <a:rPr lang="en-US" altLang="ja-JP" sz="16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p>
                    <a:p>
                      <a:pPr algn="l">
                        <a:spcAft>
                          <a:spcPts val="0"/>
                        </a:spcAft>
                      </a:pPr>
                      <a:r>
                        <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2020</a:t>
                      </a: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年</a:t>
                      </a:r>
                      <a:r>
                        <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7</a:t>
                      </a: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月時点を</a:t>
                      </a:r>
                      <a:r>
                        <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0</a:t>
                      </a:r>
                      <a:r>
                        <a:rPr lang="ja-JP" altLang="en-US"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社として算出。</a:t>
                      </a:r>
                      <a:endPar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l">
                        <a:spcAft>
                          <a:spcPts val="0"/>
                        </a:spcAft>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「スタートアップ創出件数</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300</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社」の進捗状況は、大阪産業局の調査により算出。 </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l">
                        <a:spcAft>
                          <a:spcPts val="0"/>
                        </a:spcAft>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「大学発スタートアップ輩出件数</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100</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社」の進捗状況は、経済産業省「産業技術調査（大学発ベンチャー実態等調査）」をもとに算出。</a:t>
                      </a:r>
                      <a:endParaRPr lang="en-US" altLang="ja-JP" sz="1100" kern="100" dirty="0">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74769635"/>
                  </a:ext>
                </a:extLst>
              </a:tr>
            </a:tbl>
          </a:graphicData>
        </a:graphic>
      </p:graphicFrame>
      <p:sp>
        <p:nvSpPr>
          <p:cNvPr id="12" name="スライド番号プレースホルダー 1">
            <a:extLst>
              <a:ext uri="{FF2B5EF4-FFF2-40B4-BE49-F238E27FC236}">
                <a16:creationId xmlns:a16="http://schemas.microsoft.com/office/drawing/2014/main" id="{85893F98-F9AC-4168-815F-86FF90705764}"/>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4</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15" name="テキスト ボックス 14">
            <a:extLst>
              <a:ext uri="{FF2B5EF4-FFF2-40B4-BE49-F238E27FC236}">
                <a16:creationId xmlns:a16="http://schemas.microsoft.com/office/drawing/2014/main" id="{B76F8466-8C1B-4B90-8550-9418E6BDF13C}"/>
              </a:ext>
            </a:extLst>
          </p:cNvPr>
          <p:cNvSpPr txBox="1"/>
          <p:nvPr/>
        </p:nvSpPr>
        <p:spPr>
          <a:xfrm>
            <a:off x="0" y="643949"/>
            <a:ext cx="12192000" cy="584775"/>
          </a:xfrm>
          <a:prstGeom prst="rect">
            <a:avLst/>
          </a:prstGeom>
          <a:noFill/>
        </p:spPr>
        <p:txBody>
          <a:bodyPr wrap="square" rtlCol="0">
            <a:spAutoFit/>
          </a:bodyPr>
          <a:lstStyle/>
          <a:p>
            <a:pPr marL="285750" indent="-285750">
              <a:buFont typeface="Wingdings" panose="05000000000000000000" pitchFamily="2" charset="2"/>
              <a:buChar char="u"/>
            </a:pPr>
            <a:r>
              <a:rPr lang="ja-JP" altLang="en-US" sz="1600" b="1" dirty="0">
                <a:latin typeface="UD デジタル 教科書体 NK-R" panose="02020400000000000000" pitchFamily="18" charset="-128"/>
                <a:ea typeface="UD デジタル 教科書体 NK-R" panose="02020400000000000000" pitchFamily="18" charset="-128"/>
              </a:rPr>
              <a:t>プロモーション活動、特任顧問等のコネクション等を活用したアプローチなどが奏功し、前回総会時から</a:t>
            </a:r>
            <a:r>
              <a:rPr lang="en-US" altLang="ja-JP" sz="1600" b="1" dirty="0">
                <a:latin typeface="UD デジタル 教科書体 NK-R" panose="02020400000000000000" pitchFamily="18" charset="-128"/>
                <a:ea typeface="UD デジタル 教科書体 NK-R" panose="02020400000000000000" pitchFamily="18" charset="-128"/>
              </a:rPr>
              <a:t>10</a:t>
            </a:r>
            <a:r>
              <a:rPr lang="ja-JP" altLang="en-US" sz="1600" b="1" dirty="0">
                <a:latin typeface="UD デジタル 教科書体 NK-R" panose="02020400000000000000" pitchFamily="18" charset="-128"/>
                <a:ea typeface="UD デジタル 教科書体 NK-R" panose="02020400000000000000" pitchFamily="18" charset="-128"/>
              </a:rPr>
              <a:t>社が新規進出。インセンティブが一定の後押しとなった事例も存在。</a:t>
            </a:r>
          </a:p>
        </p:txBody>
      </p:sp>
    </p:spTree>
    <p:extLst>
      <p:ext uri="{BB962C8B-B14F-4D97-AF65-F5344CB8AC3E}">
        <p14:creationId xmlns:p14="http://schemas.microsoft.com/office/powerpoint/2010/main" val="2399305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8452B8B-3E55-4874-84DC-CE563100D612}"/>
              </a:ext>
            </a:extLst>
          </p:cNvPr>
          <p:cNvSpPr txBox="1"/>
          <p:nvPr/>
        </p:nvSpPr>
        <p:spPr>
          <a:xfrm>
            <a:off x="0" y="1"/>
            <a:ext cx="12192000" cy="461665"/>
          </a:xfrm>
          <a:prstGeom prst="rect">
            <a:avLst/>
          </a:prstGeom>
          <a:solidFill>
            <a:schemeClr val="accent1">
              <a:lumMod val="50000"/>
            </a:schemeClr>
          </a:solidFill>
        </p:spPr>
        <p:txBody>
          <a:bodyPr wrap="square" rtlCol="0">
            <a:spAutoFit/>
          </a:bodyPr>
          <a:lstStyle/>
          <a:p>
            <a:pPr algn="ctr">
              <a:spcBef>
                <a:spcPts val="600"/>
              </a:spcBef>
              <a:spcAft>
                <a:spcPts val="600"/>
              </a:spcAft>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②目標の進捗状況</a:t>
            </a:r>
            <a:endPar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2" name="スライド番号プレースホルダー 1">
            <a:extLst>
              <a:ext uri="{FF2B5EF4-FFF2-40B4-BE49-F238E27FC236}">
                <a16:creationId xmlns:a16="http://schemas.microsoft.com/office/drawing/2014/main" id="{85893F98-F9AC-4168-815F-86FF90705764}"/>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5</a:t>
            </a:fld>
            <a:endParaRPr lang="ja-JP" altLang="en-US" dirty="0">
              <a:solidFill>
                <a:prstClr val="black">
                  <a:tint val="75000"/>
                </a:prstClr>
              </a:solidFill>
              <a:latin typeface="游ゴシック" panose="020F0502020204030204"/>
              <a:ea typeface="游ゴシック" panose="020B0400000000000000" pitchFamily="50" charset="-128"/>
            </a:endParaRPr>
          </a:p>
        </p:txBody>
      </p:sp>
      <p:pic>
        <p:nvPicPr>
          <p:cNvPr id="11" name="Picture 2">
            <a:extLst>
              <a:ext uri="{FF2B5EF4-FFF2-40B4-BE49-F238E27FC236}">
                <a16:creationId xmlns:a16="http://schemas.microsoft.com/office/drawing/2014/main" id="{DEADBE25-E6D7-4379-8FE6-56894AAB890A}"/>
              </a:ext>
            </a:extLst>
          </p:cNvPr>
          <p:cNvPicPr>
            <a:picLocks noChangeAspect="1" noChangeArrowheads="1"/>
          </p:cNvPicPr>
          <p:nvPr/>
        </p:nvPicPr>
        <p:blipFill rotWithShape="1">
          <a:blip r:embed="rId2">
            <a:extLst>
              <a:ext uri="{28A0092B-C50C-407E-A947-70E740481C1C}">
                <a14:useLocalDpi xmlns:a14="http://schemas.microsoft.com/office/drawing/2010/main"/>
              </a:ext>
            </a:extLst>
          </a:blip>
          <a:srcRect b="37324"/>
          <a:stretch/>
        </p:blipFill>
        <p:spPr bwMode="auto">
          <a:xfrm>
            <a:off x="593560" y="1807038"/>
            <a:ext cx="2945873" cy="575429"/>
          </a:xfrm>
          <a:prstGeom prst="rect">
            <a:avLst/>
          </a:prstGeom>
          <a:solidFill>
            <a:schemeClr val="accent6">
              <a:lumMod val="20000"/>
              <a:lumOff val="80000"/>
            </a:schemeClr>
          </a:solidFill>
        </p:spPr>
      </p:pic>
      <p:pic>
        <p:nvPicPr>
          <p:cNvPr id="14" name="Picture 4" descr="LayerX_logo">
            <a:extLst>
              <a:ext uri="{FF2B5EF4-FFF2-40B4-BE49-F238E27FC236}">
                <a16:creationId xmlns:a16="http://schemas.microsoft.com/office/drawing/2014/main" id="{FE9A0A3D-4C90-45E6-8335-74FDD3B7CFBE}"/>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785649" y="1418159"/>
            <a:ext cx="2265552" cy="806313"/>
          </a:xfrm>
          <a:prstGeom prst="rect">
            <a:avLst/>
          </a:prstGeom>
          <a:solidFill>
            <a:schemeClr val="accent6">
              <a:lumMod val="20000"/>
              <a:lumOff val="80000"/>
            </a:schemeClr>
          </a:solidFill>
        </p:spPr>
      </p:pic>
      <p:pic>
        <p:nvPicPr>
          <p:cNvPr id="15" name="Picture 6">
            <a:extLst>
              <a:ext uri="{FF2B5EF4-FFF2-40B4-BE49-F238E27FC236}">
                <a16:creationId xmlns:a16="http://schemas.microsoft.com/office/drawing/2014/main" id="{2E914C5F-6258-45B9-9FE5-A90AC5F815DA}"/>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4961128" y="3226879"/>
            <a:ext cx="1942069" cy="1156558"/>
          </a:xfrm>
          <a:prstGeom prst="rect">
            <a:avLst/>
          </a:prstGeom>
          <a:solidFill>
            <a:schemeClr val="accent6">
              <a:lumMod val="20000"/>
              <a:lumOff val="80000"/>
            </a:schemeClr>
          </a:solidFill>
        </p:spPr>
      </p:pic>
      <p:pic>
        <p:nvPicPr>
          <p:cNvPr id="16" name="Picture 8">
            <a:extLst>
              <a:ext uri="{FF2B5EF4-FFF2-40B4-BE49-F238E27FC236}">
                <a16:creationId xmlns:a16="http://schemas.microsoft.com/office/drawing/2014/main" id="{DFFAC9B6-57C9-44D7-838B-69A570D7E788}"/>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530926" y="3062523"/>
            <a:ext cx="3365492" cy="389166"/>
          </a:xfrm>
          <a:prstGeom prst="rect">
            <a:avLst/>
          </a:prstGeom>
          <a:solidFill>
            <a:schemeClr val="accent6">
              <a:lumMod val="20000"/>
              <a:lumOff val="80000"/>
            </a:schemeClr>
          </a:solidFill>
        </p:spPr>
      </p:pic>
      <p:pic>
        <p:nvPicPr>
          <p:cNvPr id="17" name="Picture 10" descr="odx.logo">
            <a:extLst>
              <a:ext uri="{FF2B5EF4-FFF2-40B4-BE49-F238E27FC236}">
                <a16:creationId xmlns:a16="http://schemas.microsoft.com/office/drawing/2014/main" id="{61BA3AA7-49E3-4A57-A513-16ACEAE655BE}"/>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422803" y="3974546"/>
            <a:ext cx="2332648" cy="850226"/>
          </a:xfrm>
          <a:prstGeom prst="rect">
            <a:avLst/>
          </a:prstGeom>
          <a:solidFill>
            <a:schemeClr val="accent6">
              <a:lumMod val="20000"/>
              <a:lumOff val="80000"/>
            </a:schemeClr>
          </a:solidFill>
        </p:spPr>
      </p:pic>
      <p:pic>
        <p:nvPicPr>
          <p:cNvPr id="18" name="Picture 12" descr="fintechlogo">
            <a:extLst>
              <a:ext uri="{FF2B5EF4-FFF2-40B4-BE49-F238E27FC236}">
                <a16:creationId xmlns:a16="http://schemas.microsoft.com/office/drawing/2014/main" id="{24C9FD04-55FD-4855-9AD8-64F11A06EBDC}"/>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8492456" y="1880018"/>
            <a:ext cx="2924189" cy="803109"/>
          </a:xfrm>
          <a:prstGeom prst="rect">
            <a:avLst/>
          </a:prstGeom>
          <a:solidFill>
            <a:schemeClr val="accent6">
              <a:lumMod val="20000"/>
              <a:lumOff val="80000"/>
            </a:schemeClr>
          </a:solidFill>
        </p:spPr>
      </p:pic>
      <p:pic>
        <p:nvPicPr>
          <p:cNvPr id="19" name="Picture 14" descr="SOURCING BROTHERS">
            <a:extLst>
              <a:ext uri="{FF2B5EF4-FFF2-40B4-BE49-F238E27FC236}">
                <a16:creationId xmlns:a16="http://schemas.microsoft.com/office/drawing/2014/main" id="{A2217313-2038-4D7A-8F74-7C8A5D712213}"/>
              </a:ext>
            </a:extLst>
          </p:cNvPr>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8125126" y="3748787"/>
            <a:ext cx="3658852" cy="319854"/>
          </a:xfrm>
          <a:prstGeom prst="rect">
            <a:avLst/>
          </a:prstGeom>
          <a:solidFill>
            <a:schemeClr val="accent6">
              <a:lumMod val="20000"/>
              <a:lumOff val="80000"/>
            </a:schemeClr>
          </a:solidFill>
        </p:spPr>
      </p:pic>
      <p:pic>
        <p:nvPicPr>
          <p:cNvPr id="20" name="図 19">
            <a:extLst>
              <a:ext uri="{FF2B5EF4-FFF2-40B4-BE49-F238E27FC236}">
                <a16:creationId xmlns:a16="http://schemas.microsoft.com/office/drawing/2014/main" id="{CCF088DC-53AC-4F72-AD55-8C9C61EC3BC6}"/>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8654546" y="5393410"/>
            <a:ext cx="2600007" cy="596689"/>
          </a:xfrm>
          <a:prstGeom prst="rect">
            <a:avLst/>
          </a:prstGeom>
        </p:spPr>
      </p:pic>
      <p:pic>
        <p:nvPicPr>
          <p:cNvPr id="21" name="図 20">
            <a:extLst>
              <a:ext uri="{FF2B5EF4-FFF2-40B4-BE49-F238E27FC236}">
                <a16:creationId xmlns:a16="http://schemas.microsoft.com/office/drawing/2014/main" id="{737EA052-53EA-4B03-9903-764DC613C05A}"/>
              </a:ext>
            </a:extLst>
          </p:cNvPr>
          <p:cNvPicPr>
            <a:picLocks noChangeAspect="1"/>
          </p:cNvPicPr>
          <p:nvPr/>
        </p:nvPicPr>
        <p:blipFill rotWithShape="1">
          <a:blip r:embed="rId10" cstate="email">
            <a:extLst>
              <a:ext uri="{28A0092B-C50C-407E-A947-70E740481C1C}">
                <a14:useLocalDpi xmlns:a14="http://schemas.microsoft.com/office/drawing/2010/main"/>
              </a:ext>
            </a:extLst>
          </a:blip>
          <a:srcRect/>
          <a:stretch/>
        </p:blipFill>
        <p:spPr>
          <a:xfrm>
            <a:off x="4882492" y="2219620"/>
            <a:ext cx="2427015" cy="919261"/>
          </a:xfrm>
          <a:prstGeom prst="rect">
            <a:avLst/>
          </a:prstGeom>
        </p:spPr>
      </p:pic>
      <p:pic>
        <p:nvPicPr>
          <p:cNvPr id="22" name="Picture 2" descr="theseed">
            <a:extLst>
              <a:ext uri="{FF2B5EF4-FFF2-40B4-BE49-F238E27FC236}">
                <a16:creationId xmlns:a16="http://schemas.microsoft.com/office/drawing/2014/main" id="{306FC289-D2F3-4236-A56E-C3E33BDBCE5A}"/>
              </a:ext>
            </a:extLst>
          </p:cNvPr>
          <p:cNvPicPr>
            <a:picLocks noChangeAspect="1" noChangeArrowheads="1"/>
          </p:cNvPicPr>
          <p:nvPr/>
        </p:nvPicPr>
        <p:blipFill>
          <a:blip r:embed="rId11">
            <a:extLst>
              <a:ext uri="{28A0092B-C50C-407E-A947-70E740481C1C}">
                <a14:useLocalDpi xmlns:a14="http://schemas.microsoft.com/office/drawing/2010/main"/>
              </a:ext>
            </a:extLst>
          </a:blip>
          <a:srcRect/>
          <a:stretch>
            <a:fillRect/>
          </a:stretch>
        </p:blipFill>
        <p:spPr bwMode="auto">
          <a:xfrm>
            <a:off x="422803" y="5691755"/>
            <a:ext cx="3573511" cy="464557"/>
          </a:xfrm>
          <a:prstGeom prst="rect">
            <a:avLst/>
          </a:prstGeom>
          <a:noFill/>
          <a:extLst>
            <a:ext uri="{909E8E84-426E-40DD-AFC4-6F175D3DCCD1}">
              <a14:hiddenFill xmlns:a14="http://schemas.microsoft.com/office/drawing/2010/main">
                <a:solidFill>
                  <a:srgbClr val="FFFFFF"/>
                </a:solidFill>
              </a14:hiddenFill>
            </a:ext>
          </a:extLst>
        </p:spPr>
      </p:pic>
      <p:sp>
        <p:nvSpPr>
          <p:cNvPr id="23" name="四角形: 角を丸くする 22">
            <a:extLst>
              <a:ext uri="{FF2B5EF4-FFF2-40B4-BE49-F238E27FC236}">
                <a16:creationId xmlns:a16="http://schemas.microsoft.com/office/drawing/2014/main" id="{47BADFBB-096F-4DC6-AD57-6310ABFF7BA0}"/>
              </a:ext>
            </a:extLst>
          </p:cNvPr>
          <p:cNvSpPr/>
          <p:nvPr/>
        </p:nvSpPr>
        <p:spPr>
          <a:xfrm>
            <a:off x="293814" y="1053392"/>
            <a:ext cx="3831491" cy="5710646"/>
          </a:xfrm>
          <a:prstGeom prst="roundRect">
            <a:avLst>
              <a:gd name="adj" fmla="val 497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資産運用業・金融商品取引業（</a:t>
            </a:r>
            <a:r>
              <a:rPr kumimoji="1" lang="en-US" altLang="ja-JP" sz="1600" b="1" dirty="0">
                <a:solidFill>
                  <a:schemeClr val="tx1"/>
                </a:solidFill>
                <a:latin typeface="メイリオ" panose="020B0604030504040204" pitchFamily="50" charset="-128"/>
                <a:ea typeface="メイリオ" panose="020B0604030504040204" pitchFamily="50" charset="-128"/>
              </a:rPr>
              <a:t>4</a:t>
            </a:r>
            <a:r>
              <a:rPr kumimoji="1" lang="ja-JP" altLang="en-US" sz="1600" b="1" dirty="0">
                <a:solidFill>
                  <a:schemeClr val="tx1"/>
                </a:solidFill>
                <a:latin typeface="メイリオ" panose="020B0604030504040204" pitchFamily="50" charset="-128"/>
                <a:ea typeface="メイリオ" panose="020B0604030504040204" pitchFamily="50" charset="-128"/>
              </a:rPr>
              <a:t>社）</a:t>
            </a:r>
          </a:p>
        </p:txBody>
      </p:sp>
      <p:sp>
        <p:nvSpPr>
          <p:cNvPr id="24" name="四角形: 角を丸くする 23">
            <a:extLst>
              <a:ext uri="{FF2B5EF4-FFF2-40B4-BE49-F238E27FC236}">
                <a16:creationId xmlns:a16="http://schemas.microsoft.com/office/drawing/2014/main" id="{369399F7-529E-4D24-8EBB-37EB9E185D90}"/>
              </a:ext>
            </a:extLst>
          </p:cNvPr>
          <p:cNvSpPr/>
          <p:nvPr/>
        </p:nvSpPr>
        <p:spPr>
          <a:xfrm>
            <a:off x="4162496" y="1053393"/>
            <a:ext cx="3842727" cy="5710646"/>
          </a:xfrm>
          <a:prstGeom prst="roundRect">
            <a:avLst>
              <a:gd name="adj" fmla="val 497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フィンテック（</a:t>
            </a:r>
            <a:r>
              <a:rPr lang="ja-JP" altLang="en-US" sz="1600" b="1" dirty="0">
                <a:solidFill>
                  <a:schemeClr val="tx1"/>
                </a:solidFill>
                <a:latin typeface="メイリオ" panose="020B0604030504040204" pitchFamily="50" charset="-128"/>
                <a:ea typeface="メイリオ" panose="020B0604030504040204" pitchFamily="50" charset="-128"/>
              </a:rPr>
              <a:t>６</a:t>
            </a:r>
            <a:r>
              <a:rPr kumimoji="1" lang="ja-JP" altLang="en-US" sz="1600" b="1" dirty="0">
                <a:solidFill>
                  <a:schemeClr val="tx1"/>
                </a:solidFill>
                <a:latin typeface="メイリオ" panose="020B0604030504040204" pitchFamily="50" charset="-128"/>
                <a:ea typeface="メイリオ" panose="020B0604030504040204" pitchFamily="50" charset="-128"/>
              </a:rPr>
              <a:t>社）</a:t>
            </a:r>
          </a:p>
        </p:txBody>
      </p:sp>
      <p:sp>
        <p:nvSpPr>
          <p:cNvPr id="25" name="四角形: 角を丸くする 24">
            <a:extLst>
              <a:ext uri="{FF2B5EF4-FFF2-40B4-BE49-F238E27FC236}">
                <a16:creationId xmlns:a16="http://schemas.microsoft.com/office/drawing/2014/main" id="{370C70EC-C624-4B7D-84CB-23139E3F597A}"/>
              </a:ext>
            </a:extLst>
          </p:cNvPr>
          <p:cNvSpPr/>
          <p:nvPr/>
        </p:nvSpPr>
        <p:spPr>
          <a:xfrm>
            <a:off x="8039248" y="1053391"/>
            <a:ext cx="3842727" cy="5710645"/>
          </a:xfrm>
          <a:prstGeom prst="roundRect">
            <a:avLst>
              <a:gd name="adj" fmla="val 497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r>
              <a:rPr kumimoji="1" lang="en-US" altLang="ja-JP" sz="1600" b="1" dirty="0">
                <a:solidFill>
                  <a:schemeClr val="tx1"/>
                </a:solidFill>
                <a:latin typeface="メイリオ" panose="020B0604030504040204" pitchFamily="50" charset="-128"/>
                <a:ea typeface="メイリオ" panose="020B0604030504040204" pitchFamily="50" charset="-128"/>
              </a:rPr>
              <a:t>3</a:t>
            </a:r>
            <a:r>
              <a:rPr kumimoji="1" lang="ja-JP" altLang="en-US" sz="1600" b="1" dirty="0">
                <a:solidFill>
                  <a:schemeClr val="tx1"/>
                </a:solidFill>
                <a:latin typeface="メイリオ" panose="020B0604030504040204" pitchFamily="50" charset="-128"/>
                <a:ea typeface="メイリオ" panose="020B0604030504040204" pitchFamily="50" charset="-128"/>
              </a:rPr>
              <a:t>社）</a:t>
            </a:r>
          </a:p>
        </p:txBody>
      </p:sp>
      <p:pic>
        <p:nvPicPr>
          <p:cNvPr id="26" name="図 25">
            <a:extLst>
              <a:ext uri="{FF2B5EF4-FFF2-40B4-BE49-F238E27FC236}">
                <a16:creationId xmlns:a16="http://schemas.microsoft.com/office/drawing/2014/main" id="{5C946F06-8326-44DD-8278-E10B370B84F9}"/>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4961128" y="5129459"/>
            <a:ext cx="2193470" cy="780510"/>
          </a:xfrm>
          <a:prstGeom prst="rect">
            <a:avLst/>
          </a:prstGeom>
        </p:spPr>
      </p:pic>
      <p:pic>
        <p:nvPicPr>
          <p:cNvPr id="27" name="図 26">
            <a:extLst>
              <a:ext uri="{FF2B5EF4-FFF2-40B4-BE49-F238E27FC236}">
                <a16:creationId xmlns:a16="http://schemas.microsoft.com/office/drawing/2014/main" id="{1A7E9BC7-BD5F-49A7-A37F-130DD879B6EA}"/>
              </a:ext>
            </a:extLst>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4573919" y="4399659"/>
            <a:ext cx="2675415" cy="713578"/>
          </a:xfrm>
          <a:prstGeom prst="rect">
            <a:avLst/>
          </a:prstGeom>
        </p:spPr>
      </p:pic>
      <p:sp>
        <p:nvSpPr>
          <p:cNvPr id="28" name="テキスト ボックス 27">
            <a:extLst>
              <a:ext uri="{FF2B5EF4-FFF2-40B4-BE49-F238E27FC236}">
                <a16:creationId xmlns:a16="http://schemas.microsoft.com/office/drawing/2014/main" id="{47D4A2A0-758B-48EC-907D-42329609DE8F}"/>
              </a:ext>
            </a:extLst>
          </p:cNvPr>
          <p:cNvSpPr txBox="1"/>
          <p:nvPr/>
        </p:nvSpPr>
        <p:spPr>
          <a:xfrm>
            <a:off x="293814" y="725520"/>
            <a:ext cx="12192000" cy="338554"/>
          </a:xfrm>
          <a:prstGeom prst="rect">
            <a:avLst/>
          </a:prstGeom>
          <a:noFill/>
        </p:spPr>
        <p:txBody>
          <a:bodyPr wrap="square" rtlCol="0">
            <a:spAutoFit/>
          </a:bodyPr>
          <a:lstStyle/>
          <a:p>
            <a:r>
              <a:rPr lang="ja-JP" altLang="en-US" sz="1600" b="1" dirty="0">
                <a:latin typeface="UD デジタル 教科書体 NK-R" panose="02020400000000000000" pitchFamily="18" charset="-128"/>
                <a:ea typeface="UD デジタル 教科書体 NK-R" panose="02020400000000000000" pitchFamily="18" charset="-128"/>
              </a:rPr>
              <a:t>企業の進出状況</a:t>
            </a:r>
          </a:p>
        </p:txBody>
      </p:sp>
      <p:pic>
        <p:nvPicPr>
          <p:cNvPr id="4" name="図 3">
            <a:extLst>
              <a:ext uri="{FF2B5EF4-FFF2-40B4-BE49-F238E27FC236}">
                <a16:creationId xmlns:a16="http://schemas.microsoft.com/office/drawing/2014/main" id="{FAB05FAA-043B-4942-8BD1-3FA49803D429}"/>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635411" y="6041114"/>
            <a:ext cx="2552430" cy="630230"/>
          </a:xfrm>
          <a:prstGeom prst="rect">
            <a:avLst/>
          </a:prstGeom>
        </p:spPr>
      </p:pic>
    </p:spTree>
    <p:extLst>
      <p:ext uri="{BB962C8B-B14F-4D97-AF65-F5344CB8AC3E}">
        <p14:creationId xmlns:p14="http://schemas.microsoft.com/office/powerpoint/2010/main" val="1964980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8452B8B-3E55-4874-84DC-CE563100D612}"/>
              </a:ext>
            </a:extLst>
          </p:cNvPr>
          <p:cNvSpPr txBox="1"/>
          <p:nvPr/>
        </p:nvSpPr>
        <p:spPr>
          <a:xfrm>
            <a:off x="0" y="1"/>
            <a:ext cx="12192000" cy="461665"/>
          </a:xfrm>
          <a:prstGeom prst="rect">
            <a:avLst/>
          </a:prstGeom>
          <a:solidFill>
            <a:schemeClr val="accent1">
              <a:lumMod val="50000"/>
            </a:schemeClr>
          </a:solidFill>
        </p:spPr>
        <p:txBody>
          <a:bodyPr wrap="square" rtlCol="0">
            <a:spAutoFit/>
          </a:bodyPr>
          <a:lstStyle/>
          <a:p>
            <a:pPr algn="ctr">
              <a:spcBef>
                <a:spcPts val="600"/>
              </a:spcBef>
              <a:spcAft>
                <a:spcPts val="600"/>
              </a:spcAft>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③これまでの主な成果と課題（中間とりまとめ）</a:t>
            </a:r>
            <a:endPar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2" name="スライド番号プレースホルダー 1">
            <a:extLst>
              <a:ext uri="{FF2B5EF4-FFF2-40B4-BE49-F238E27FC236}">
                <a16:creationId xmlns:a16="http://schemas.microsoft.com/office/drawing/2014/main" id="{85893F98-F9AC-4168-815F-86FF90705764}"/>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6</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15" name="四角形: 角を丸くする 14">
            <a:extLst>
              <a:ext uri="{FF2B5EF4-FFF2-40B4-BE49-F238E27FC236}">
                <a16:creationId xmlns:a16="http://schemas.microsoft.com/office/drawing/2014/main" id="{915D6C1A-8373-44D7-8901-51BC96100220}"/>
              </a:ext>
            </a:extLst>
          </p:cNvPr>
          <p:cNvSpPr/>
          <p:nvPr/>
        </p:nvSpPr>
        <p:spPr>
          <a:xfrm>
            <a:off x="88811" y="778511"/>
            <a:ext cx="12014376" cy="4264829"/>
          </a:xfrm>
          <a:prstGeom prst="roundRect">
            <a:avLst>
              <a:gd name="adj" fmla="val 6902"/>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nSpc>
                <a:spcPts val="1500"/>
              </a:lnSpc>
              <a:buFont typeface="Wingdings" panose="05000000000000000000" pitchFamily="2" charset="2"/>
              <a:buChar char="u"/>
              <a:defRPr/>
            </a:pP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本委員会参画企業・団体における主体的取組み等によって、アクションプランが一定進捗した。</a:t>
            </a: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marL="285750" indent="-285750">
              <a:lnSpc>
                <a:spcPts val="1500"/>
              </a:lnSpc>
              <a:spcBef>
                <a:spcPts val="600"/>
              </a:spcBef>
              <a:buFont typeface="Wingdings" panose="05000000000000000000" pitchFamily="2" charset="2"/>
              <a:buChar char="u"/>
              <a:defRPr/>
            </a:pP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大阪らしいエッジの効いた取組みとして、</a:t>
            </a:r>
            <a:r>
              <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rPr>
              <a:t>ODX</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におけるブロックチェーン技術を活用したセキュリティトークン（</a:t>
            </a:r>
            <a:r>
              <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rPr>
              <a:t>ST</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）の二次流通市場「ＳＴＡＲＴ」の開業、堂島取引所における</a:t>
            </a:r>
            <a:r>
              <a:rPr lang="zh-TW" altLang="en-US" sz="1500" b="1" dirty="0">
                <a:solidFill>
                  <a:schemeClr val="tx1"/>
                </a:solidFill>
                <a:latin typeface="UD デジタル 教科書体 NK-R" panose="02020400000000000000" pitchFamily="18" charset="-128"/>
                <a:ea typeface="UD デジタル 教科書体 NK-R" panose="02020400000000000000" pitchFamily="18" charset="-128"/>
              </a:rPr>
              <a:t>貴金属市場開設</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、米先物取引の本上場認可申請など、新たな金融商品の創出・市場の創設に向けた動きがあった。</a:t>
            </a: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0" indent="-285750">
              <a:lnSpc>
                <a:spcPts val="1500"/>
              </a:lnSpc>
              <a:spcBef>
                <a:spcPts val="600"/>
              </a:spcBef>
              <a:buFont typeface="Wingdings" panose="05000000000000000000" pitchFamily="2" charset="2"/>
              <a:buChar char="u"/>
              <a:defRPr/>
            </a:pP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アウトプット目標である国際金融ワンストップサポートセンター大阪の相談件数は、８７件で前年度対比では１６１％に増加。</a:t>
            </a: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lvl="0">
              <a:lnSpc>
                <a:spcPts val="1500"/>
              </a:lnSpc>
              <a:spcBef>
                <a:spcPts val="600"/>
              </a:spcBef>
              <a:defRPr/>
            </a:pP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　　（２０２２年度　５４件　２０２３年度　８７件）</a:t>
            </a: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0" indent="-285750">
              <a:lnSpc>
                <a:spcPts val="1500"/>
              </a:lnSpc>
              <a:spcBef>
                <a:spcPts val="600"/>
              </a:spcBef>
              <a:buFont typeface="Wingdings" panose="05000000000000000000" pitchFamily="2" charset="2"/>
              <a:buChar char="u"/>
              <a:defRPr/>
            </a:pP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一方、アウトカム目標である金融系外国企業等の誘致数</a:t>
            </a:r>
            <a:r>
              <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rPr>
              <a:t>30</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社に対し</a:t>
            </a:r>
            <a:r>
              <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rPr>
              <a:t>13</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社となり、進捗率は４３％だが、</a:t>
            </a:r>
            <a:r>
              <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rPr>
              <a:t>2023</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年度単年度誘致数は</a:t>
            </a:r>
            <a:r>
              <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rPr>
              <a:t>12</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社 と前年度から大きく伸長。また、もう一つのアウトカム目標であるユニコーン・スタートアップ・大学発ベンチャー創出数は、目標（</a:t>
            </a:r>
            <a:r>
              <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rPr>
              <a:t>300</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社・</a:t>
            </a:r>
            <a:r>
              <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rPr>
              <a:t>10</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０社）に対して、スタートアップ創出数が</a:t>
            </a:r>
            <a:r>
              <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rPr>
              <a:t>279</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社、うち大学発ベンチャーは</a:t>
            </a:r>
            <a:r>
              <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rPr>
              <a:t>98</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社で、進捗率はそれぞれ</a:t>
            </a:r>
            <a:r>
              <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rPr>
              <a:t>93</a:t>
            </a: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％、９８％ととなったが、ユニコーン創出は０件に留まる。</a:t>
            </a: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marL="265113" lvl="0" indent="-265113">
              <a:spcBef>
                <a:spcPts val="600"/>
              </a:spcBef>
              <a:defRPr/>
            </a:pP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marL="265113" lvl="0" indent="-265113">
              <a:spcBef>
                <a:spcPts val="600"/>
              </a:spcBef>
              <a:defRPr/>
            </a:pP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marL="265113" lvl="0" indent="-265113">
              <a:spcBef>
                <a:spcPts val="600"/>
              </a:spcBef>
              <a:defRPr/>
            </a:pP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marL="265113" lvl="0" indent="-265113">
              <a:spcBef>
                <a:spcPts val="600"/>
              </a:spcBef>
              <a:defRPr/>
            </a:pP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marL="265113" lvl="0" indent="-265113">
              <a:spcBef>
                <a:spcPts val="600"/>
              </a:spcBef>
              <a:defRPr/>
            </a:pPr>
            <a:endParaRPr lang="en-US" altLang="ja-JP" sz="1500" b="1"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16" name="矢印: 下 15">
            <a:extLst>
              <a:ext uri="{FF2B5EF4-FFF2-40B4-BE49-F238E27FC236}">
                <a16:creationId xmlns:a16="http://schemas.microsoft.com/office/drawing/2014/main" id="{A40A30F8-2A4D-4575-917D-44A67ADC8D0F}"/>
              </a:ext>
            </a:extLst>
          </p:cNvPr>
          <p:cNvSpPr/>
          <p:nvPr/>
        </p:nvSpPr>
        <p:spPr>
          <a:xfrm>
            <a:off x="5248496" y="5098617"/>
            <a:ext cx="1296140" cy="29269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17" name="四角形: 角を丸くする 16">
            <a:extLst>
              <a:ext uri="{FF2B5EF4-FFF2-40B4-BE49-F238E27FC236}">
                <a16:creationId xmlns:a16="http://schemas.microsoft.com/office/drawing/2014/main" id="{204C33EC-9EEE-4A98-8EE4-00941BD627E0}"/>
              </a:ext>
            </a:extLst>
          </p:cNvPr>
          <p:cNvSpPr/>
          <p:nvPr/>
        </p:nvSpPr>
        <p:spPr>
          <a:xfrm>
            <a:off x="278129" y="5571241"/>
            <a:ext cx="11635738" cy="1198228"/>
          </a:xfrm>
          <a:prstGeom prst="roundRect">
            <a:avLst>
              <a:gd name="adj" fmla="val 6902"/>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①　在阪企業等の活性化に資するターゲットを絞った金融系外国企業等の誘致</a:t>
            </a: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a:defRPr/>
            </a:pP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②　在阪企業の成長等につながる事例が次々と生まれるよう、円滑なビジネス展開を支えるパートナー企業の確保やサポーティング企業等の拡充</a:t>
            </a: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lvl="0">
              <a:defRPr/>
            </a:pP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③　新たな市場や金融商品を生むためのビジネス・生活環境のより一層の改善　</a:t>
            </a: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a:p>
            <a:pPr>
              <a:defRPr/>
            </a:pPr>
            <a:r>
              <a:rPr lang="ja-JP" altLang="en-US" sz="1500" b="1" dirty="0">
                <a:solidFill>
                  <a:schemeClr val="tx1"/>
                </a:solidFill>
                <a:latin typeface="UD デジタル 教科書体 NK-R" panose="02020400000000000000" pitchFamily="18" charset="-128"/>
                <a:ea typeface="UD デジタル 教科書体 NK-R" panose="02020400000000000000" pitchFamily="18" charset="-128"/>
              </a:rPr>
              <a:t>④　社会経済情勢の変化等を踏まえたアクションプランの取組みの再整理に向けた検討が必要</a:t>
            </a:r>
            <a:endParaRPr lang="en-US" altLang="ja-JP" sz="15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8" name="テキスト ボックス 17">
            <a:extLst>
              <a:ext uri="{FF2B5EF4-FFF2-40B4-BE49-F238E27FC236}">
                <a16:creationId xmlns:a16="http://schemas.microsoft.com/office/drawing/2014/main" id="{AE21D98A-A573-4622-A858-882FE17422F7}"/>
              </a:ext>
            </a:extLst>
          </p:cNvPr>
          <p:cNvSpPr txBox="1"/>
          <p:nvPr/>
        </p:nvSpPr>
        <p:spPr>
          <a:xfrm>
            <a:off x="-140765" y="5175519"/>
            <a:ext cx="1107996" cy="369332"/>
          </a:xfrm>
          <a:prstGeom prst="rect">
            <a:avLst/>
          </a:prstGeom>
          <a:noFill/>
        </p:spPr>
        <p:txBody>
          <a:bodyPr wrap="none" rtlCol="0">
            <a:spAutoFit/>
          </a:bodyPr>
          <a:lstStyle/>
          <a:p>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課題</a:t>
            </a:r>
            <a:r>
              <a:rPr kumimoji="1" lang="en-US" altLang="ja-JP" dirty="0">
                <a:latin typeface="UD デジタル 教科書体 NP-R" panose="02020400000000000000" pitchFamily="18" charset="-128"/>
                <a:ea typeface="UD デジタル 教科書体 NP-R" panose="02020400000000000000" pitchFamily="18" charset="-128"/>
              </a:rPr>
              <a:t>】</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19" name="テキスト ボックス 18">
            <a:extLst>
              <a:ext uri="{FF2B5EF4-FFF2-40B4-BE49-F238E27FC236}">
                <a16:creationId xmlns:a16="http://schemas.microsoft.com/office/drawing/2014/main" id="{17ACD1CA-B69C-478A-BB2F-E9CA09BA936D}"/>
              </a:ext>
            </a:extLst>
          </p:cNvPr>
          <p:cNvSpPr txBox="1"/>
          <p:nvPr/>
        </p:nvSpPr>
        <p:spPr>
          <a:xfrm>
            <a:off x="273379" y="2833045"/>
            <a:ext cx="11640488" cy="2064796"/>
          </a:xfrm>
          <a:prstGeom prst="rect">
            <a:avLst/>
          </a:prstGeom>
          <a:solidFill>
            <a:schemeClr val="bg2"/>
          </a:solidFill>
          <a:ln>
            <a:solidFill>
              <a:schemeClr val="tx1"/>
            </a:solidFill>
          </a:ln>
        </p:spPr>
        <p:txBody>
          <a:bodyPr wrap="square" rtlCol="0" anchor="ctr">
            <a:spAutoFit/>
          </a:bodyPr>
          <a:lstStyle/>
          <a:p>
            <a:pPr marL="265113" lvl="0" indent="-265113">
              <a:lnSpc>
                <a:spcPts val="600"/>
              </a:lnSpc>
              <a:spcBef>
                <a:spcPts val="600"/>
              </a:spcBef>
              <a:defRPr/>
            </a:pPr>
            <a:endParaRPr lang="en-US" altLang="ja-JP" sz="300" b="1" dirty="0">
              <a:latin typeface="UD デジタル 教科書体 NK-R" panose="02020400000000000000" pitchFamily="18" charset="-128"/>
              <a:ea typeface="UD デジタル 教科書体 NK-R" panose="02020400000000000000" pitchFamily="18" charset="-128"/>
            </a:endParaRPr>
          </a:p>
          <a:p>
            <a:pPr marL="265113" lvl="0" indent="-265113">
              <a:lnSpc>
                <a:spcPts val="600"/>
              </a:lnSpc>
              <a:spcBef>
                <a:spcPts val="600"/>
              </a:spcBef>
              <a:defRPr/>
            </a:pPr>
            <a:r>
              <a:rPr lang="ja-JP" altLang="en-US" sz="1500" b="1" dirty="0">
                <a:latin typeface="UD デジタル 教科書体 NK-R" panose="02020400000000000000" pitchFamily="18" charset="-128"/>
                <a:ea typeface="UD デジタル 教科書体 NK-R" panose="02020400000000000000" pitchFamily="18" charset="-128"/>
              </a:rPr>
              <a:t>★ 取組みを通じた評価</a:t>
            </a:r>
            <a:endParaRPr lang="en-US" altLang="ja-JP" sz="1500" b="1" dirty="0">
              <a:latin typeface="UD デジタル 教科書体 NK-R" panose="02020400000000000000" pitchFamily="18" charset="-128"/>
              <a:ea typeface="UD デジタル 教科書体 NK-R" panose="02020400000000000000" pitchFamily="18" charset="-128"/>
            </a:endParaRPr>
          </a:p>
          <a:p>
            <a:pPr marL="265113" lvl="0" indent="-265113">
              <a:lnSpc>
                <a:spcPts val="1000"/>
              </a:lnSpc>
              <a:spcBef>
                <a:spcPts val="1200"/>
              </a:spcBef>
              <a:defRPr/>
            </a:pPr>
            <a:r>
              <a:rPr lang="ja-JP" altLang="en-US" sz="1400" b="1" dirty="0">
                <a:latin typeface="UD デジタル 教科書体 NK-R" panose="02020400000000000000" pitchFamily="18" charset="-128"/>
                <a:ea typeface="UD デジタル 教科書体 NK-R" panose="02020400000000000000" pitchFamily="18" charset="-128"/>
              </a:rPr>
              <a:t>（在阪企業等の成長支援を通じた経済活性化）</a:t>
            </a:r>
            <a:endParaRPr lang="en-US" altLang="ja-JP" sz="1400" b="1" dirty="0">
              <a:latin typeface="UD デジタル 教科書体 NK-R" panose="02020400000000000000" pitchFamily="18" charset="-128"/>
              <a:ea typeface="UD デジタル 教科書体 NK-R" panose="02020400000000000000" pitchFamily="18" charset="-128"/>
            </a:endParaRPr>
          </a:p>
          <a:p>
            <a:pPr marL="265113" lvl="0" indent="-265113">
              <a:lnSpc>
                <a:spcPts val="1000"/>
              </a:lnSpc>
              <a:spcBef>
                <a:spcPts val="600"/>
              </a:spcBef>
              <a:defRPr/>
            </a:pPr>
            <a:r>
              <a:rPr lang="ja-JP" altLang="en-US" sz="1500" b="1" dirty="0">
                <a:latin typeface="UD デジタル 教科書体 NK-R" panose="02020400000000000000" pitchFamily="18" charset="-128"/>
                <a:ea typeface="UD デジタル 教科書体 NK-R" panose="02020400000000000000" pitchFamily="18" charset="-128"/>
              </a:rPr>
              <a:t>　〇　在阪企業に対する資金供給に厚みが増すとともに、ブロックチェーン技術等、</a:t>
            </a:r>
            <a:r>
              <a:rPr lang="en-US" altLang="ja-JP" sz="1500" b="1" dirty="0">
                <a:latin typeface="UD デジタル 教科書体 NK-R" panose="02020400000000000000" pitchFamily="18" charset="-128"/>
                <a:ea typeface="UD デジタル 教科書体 NK-R" panose="02020400000000000000" pitchFamily="18" charset="-128"/>
              </a:rPr>
              <a:t>IT</a:t>
            </a:r>
            <a:r>
              <a:rPr lang="ja-JP" altLang="en-US" sz="1500" b="1" dirty="0">
                <a:latin typeface="UD デジタル 教科書体 NK-R" panose="02020400000000000000" pitchFamily="18" charset="-128"/>
                <a:ea typeface="UD デジタル 教科書体 NK-R" panose="02020400000000000000" pitchFamily="18" charset="-128"/>
              </a:rPr>
              <a:t>技術を駆使したサービスの提供により、</a:t>
            </a:r>
            <a:r>
              <a:rPr lang="ja-JP" altLang="en-US" sz="1500" b="1" u="sng" dirty="0">
                <a:latin typeface="UD デジタル 教科書体 NK-R" panose="02020400000000000000" pitchFamily="18" charset="-128"/>
                <a:ea typeface="UD デジタル 教科書体 NK-R" panose="02020400000000000000" pitchFamily="18" charset="-128"/>
              </a:rPr>
              <a:t>在阪企業の成長支援</a:t>
            </a:r>
            <a:endParaRPr lang="en-US" altLang="ja-JP" sz="1500" b="1" u="sng" dirty="0">
              <a:latin typeface="UD デジタル 教科書体 NK-R" panose="02020400000000000000" pitchFamily="18" charset="-128"/>
              <a:ea typeface="UD デジタル 教科書体 NK-R" panose="02020400000000000000" pitchFamily="18" charset="-128"/>
            </a:endParaRPr>
          </a:p>
          <a:p>
            <a:pPr marL="265113" lvl="0" indent="-265113">
              <a:lnSpc>
                <a:spcPts val="1000"/>
              </a:lnSpc>
              <a:spcBef>
                <a:spcPts val="600"/>
              </a:spcBef>
              <a:defRPr/>
            </a:pPr>
            <a:r>
              <a:rPr lang="ja-JP" altLang="en-US" sz="1500" b="1" dirty="0">
                <a:latin typeface="UD デジタル 教科書体 NK-R" panose="02020400000000000000" pitchFamily="18" charset="-128"/>
                <a:ea typeface="UD デジタル 教科書体 NK-R" panose="02020400000000000000" pitchFamily="18" charset="-128"/>
              </a:rPr>
              <a:t>　　　　</a:t>
            </a:r>
            <a:r>
              <a:rPr lang="ja-JP" altLang="en-US" sz="1500" b="1" u="sng" dirty="0">
                <a:latin typeface="UD デジタル 教科書体 NK-R" panose="02020400000000000000" pitchFamily="18" charset="-128"/>
                <a:ea typeface="UD デジタル 教科書体 NK-R" panose="02020400000000000000" pitchFamily="18" charset="-128"/>
              </a:rPr>
              <a:t>や事業の高度化・生産性の向上</a:t>
            </a:r>
            <a:r>
              <a:rPr lang="ja-JP" altLang="en-US" sz="1500" b="1" dirty="0">
                <a:latin typeface="UD デジタル 教科書体 NK-R" panose="02020400000000000000" pitchFamily="18" charset="-128"/>
                <a:ea typeface="UD デジタル 教科書体 NK-R" panose="02020400000000000000" pitchFamily="18" charset="-128"/>
              </a:rPr>
              <a:t>につながる事例も生じた。</a:t>
            </a:r>
            <a:endParaRPr lang="en-US" altLang="ja-JP" sz="1500" b="1" u="sng" dirty="0">
              <a:latin typeface="UD デジタル 教科書体 NK-R" panose="02020400000000000000" pitchFamily="18" charset="-128"/>
              <a:ea typeface="UD デジタル 教科書体 NK-R" panose="02020400000000000000" pitchFamily="18" charset="-128"/>
            </a:endParaRPr>
          </a:p>
          <a:p>
            <a:pPr marL="265113" lvl="0" indent="-265113">
              <a:lnSpc>
                <a:spcPts val="1000"/>
              </a:lnSpc>
              <a:spcBef>
                <a:spcPts val="600"/>
              </a:spcBef>
              <a:defRPr/>
            </a:pPr>
            <a:r>
              <a:rPr lang="ja-JP" altLang="en-US" sz="1400" b="1" dirty="0">
                <a:latin typeface="UD デジタル 教科書体 NK-R" panose="02020400000000000000" pitchFamily="18" charset="-128"/>
                <a:ea typeface="UD デジタル 教科書体 NK-R" panose="02020400000000000000" pitchFamily="18" charset="-128"/>
              </a:rPr>
              <a:t>（独自の個性の発揮・都市格向上）</a:t>
            </a:r>
            <a:endParaRPr lang="en-US" altLang="ja-JP" sz="1400" b="1" dirty="0">
              <a:latin typeface="UD デジタル 教科書体 NK-R" panose="02020400000000000000" pitchFamily="18" charset="-128"/>
              <a:ea typeface="UD デジタル 教科書体 NK-R" panose="02020400000000000000" pitchFamily="18" charset="-128"/>
            </a:endParaRPr>
          </a:p>
          <a:p>
            <a:pPr marL="265113" lvl="0" indent="-265113">
              <a:lnSpc>
                <a:spcPts val="1000"/>
              </a:lnSpc>
              <a:spcBef>
                <a:spcPts val="600"/>
              </a:spcBef>
              <a:defRPr/>
            </a:pPr>
            <a:r>
              <a:rPr lang="ja-JP" altLang="en-US" sz="1500" b="1" dirty="0">
                <a:latin typeface="UD デジタル 教科書体 NK-R" panose="02020400000000000000" pitchFamily="18" charset="-128"/>
                <a:ea typeface="UD デジタル 教科書体 NK-R" panose="02020400000000000000" pitchFamily="18" charset="-128"/>
              </a:rPr>
              <a:t>　〇　 新たな市場の形成、商品先物取引の開始は、</a:t>
            </a:r>
            <a:r>
              <a:rPr lang="ja-JP" altLang="en-US" sz="1500" b="1" u="sng" dirty="0">
                <a:latin typeface="UD デジタル 教科書体 NK-R" panose="02020400000000000000" pitchFamily="18" charset="-128"/>
                <a:ea typeface="UD デジタル 教科書体 NK-R" panose="02020400000000000000" pitchFamily="18" charset="-128"/>
              </a:rPr>
              <a:t>大阪独自の個性の発揮につながり、都市格の向上に寄与</a:t>
            </a:r>
            <a:r>
              <a:rPr lang="ja-JP" altLang="en-US" sz="1500" b="1" dirty="0">
                <a:latin typeface="UD デジタル 教科書体 NK-R" panose="02020400000000000000" pitchFamily="18" charset="-128"/>
                <a:ea typeface="UD デジタル 教科書体 NK-R" panose="02020400000000000000" pitchFamily="18" charset="-128"/>
              </a:rPr>
              <a:t>。今後、取扱い商品等の拡大も期待</a:t>
            </a:r>
            <a:endParaRPr lang="en-US" altLang="ja-JP" sz="1500" b="1" dirty="0">
              <a:latin typeface="UD デジタル 教科書体 NK-R" panose="02020400000000000000" pitchFamily="18" charset="-128"/>
              <a:ea typeface="UD デジタル 教科書体 NK-R" panose="02020400000000000000" pitchFamily="18" charset="-128"/>
            </a:endParaRPr>
          </a:p>
          <a:p>
            <a:pPr marL="265113" lvl="0" indent="-265113">
              <a:lnSpc>
                <a:spcPts val="1000"/>
              </a:lnSpc>
              <a:spcBef>
                <a:spcPts val="600"/>
              </a:spcBef>
              <a:defRPr/>
            </a:pPr>
            <a:r>
              <a:rPr lang="ja-JP" altLang="en-US" sz="1500" b="1" dirty="0">
                <a:latin typeface="UD デジタル 教科書体 NK-R" panose="02020400000000000000" pitchFamily="18" charset="-128"/>
                <a:ea typeface="UD デジタル 教科書体 NK-R" panose="02020400000000000000" pitchFamily="18" charset="-128"/>
              </a:rPr>
              <a:t>　　　　され、資金調達のための新たなマーケットとして、</a:t>
            </a:r>
            <a:r>
              <a:rPr lang="ja-JP" altLang="en-US" sz="1500" b="1" u="sng" dirty="0">
                <a:latin typeface="UD デジタル 教科書体 NK-R" panose="02020400000000000000" pitchFamily="18" charset="-128"/>
                <a:ea typeface="UD デジタル 教科書体 NK-R" panose="02020400000000000000" pitchFamily="18" charset="-128"/>
              </a:rPr>
              <a:t>大阪で発展する可能性</a:t>
            </a:r>
            <a:r>
              <a:rPr lang="ja-JP" altLang="en-US" sz="1500" b="1" dirty="0">
                <a:latin typeface="UD デジタル 教科書体 NK-R" panose="02020400000000000000" pitchFamily="18" charset="-128"/>
                <a:ea typeface="UD デジタル 教科書体 NK-R" panose="02020400000000000000" pitchFamily="18" charset="-128"/>
              </a:rPr>
              <a:t>がある。</a:t>
            </a:r>
            <a:endParaRPr lang="en-US" altLang="ja-JP" sz="1500" b="1" dirty="0">
              <a:latin typeface="UD デジタル 教科書体 NK-R" panose="02020400000000000000" pitchFamily="18" charset="-128"/>
              <a:ea typeface="UD デジタル 教科書体 NK-R" panose="02020400000000000000" pitchFamily="18" charset="-128"/>
            </a:endParaRPr>
          </a:p>
          <a:p>
            <a:pPr marL="265113" lvl="0" indent="-265113">
              <a:lnSpc>
                <a:spcPts val="1000"/>
              </a:lnSpc>
              <a:spcBef>
                <a:spcPts val="600"/>
              </a:spcBef>
              <a:defRPr/>
            </a:pPr>
            <a:r>
              <a:rPr lang="ja-JP" altLang="en-US" sz="1400" b="1" dirty="0">
                <a:latin typeface="UD デジタル 教科書体 NK-R" panose="02020400000000000000" pitchFamily="18" charset="-128"/>
                <a:ea typeface="UD デジタル 教科書体 NK-R" panose="02020400000000000000" pitchFamily="18" charset="-128"/>
              </a:rPr>
              <a:t>（雇用創出）</a:t>
            </a:r>
            <a:endParaRPr lang="en-US" altLang="ja-JP" sz="1400" b="1" dirty="0">
              <a:latin typeface="UD デジタル 教科書体 NK-R" panose="02020400000000000000" pitchFamily="18" charset="-128"/>
              <a:ea typeface="UD デジタル 教科書体 NK-R" panose="02020400000000000000" pitchFamily="18" charset="-128"/>
            </a:endParaRPr>
          </a:p>
          <a:p>
            <a:pPr marL="265113" indent="-265113">
              <a:lnSpc>
                <a:spcPts val="1000"/>
              </a:lnSpc>
              <a:spcBef>
                <a:spcPts val="600"/>
              </a:spcBef>
              <a:defRPr/>
            </a:pPr>
            <a:r>
              <a:rPr lang="ja-JP" altLang="en-US" sz="1500" b="1" dirty="0">
                <a:latin typeface="UD デジタル 教科書体 NK-R" panose="02020400000000000000" pitchFamily="18" charset="-128"/>
                <a:ea typeface="UD デジタル 教科書体 NK-R" panose="02020400000000000000" pitchFamily="18" charset="-128"/>
              </a:rPr>
              <a:t>　〇　 進出企業全体で</a:t>
            </a:r>
            <a:r>
              <a:rPr lang="ja-JP" altLang="en-US" sz="1500" b="1" u="sng" dirty="0">
                <a:latin typeface="UD デジタル 教科書体 NK-R" panose="02020400000000000000" pitchFamily="18" charset="-128"/>
                <a:ea typeface="UD デジタル 教科書体 NK-R" panose="02020400000000000000" pitchFamily="18" charset="-128"/>
              </a:rPr>
              <a:t>約６０名（３月時点）</a:t>
            </a:r>
            <a:r>
              <a:rPr lang="ja-JP" altLang="en-US" sz="1500" b="1" dirty="0">
                <a:latin typeface="UD デジタル 教科書体 NK-R" panose="02020400000000000000" pitchFamily="18" charset="-128"/>
                <a:ea typeface="UD デジタル 教科書体 NK-R" panose="02020400000000000000" pitchFamily="18" charset="-128"/>
              </a:rPr>
              <a:t>が</a:t>
            </a:r>
            <a:r>
              <a:rPr lang="ja-JP" altLang="en-US" sz="1500" b="1" u="sng" dirty="0">
                <a:latin typeface="UD デジタル 教科書体 NK-R" panose="02020400000000000000" pitchFamily="18" charset="-128"/>
                <a:ea typeface="UD デジタル 教科書体 NK-R" panose="02020400000000000000" pitchFamily="18" charset="-128"/>
              </a:rPr>
              <a:t>大阪で勤務。現地採用など、新たな雇用創出につながっている</a:t>
            </a:r>
            <a:r>
              <a:rPr lang="ja-JP" altLang="en-US" sz="1500" b="1" dirty="0">
                <a:latin typeface="UD デジタル 教科書体 NK-R" panose="02020400000000000000" pitchFamily="18" charset="-128"/>
                <a:ea typeface="UD デジタル 教科書体 NK-R" panose="02020400000000000000" pitchFamily="18" charset="-128"/>
              </a:rPr>
              <a:t>。</a:t>
            </a:r>
            <a:endParaRPr lang="en-US" altLang="ja-JP" sz="1500" b="1" dirty="0">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a:extLst>
              <a:ext uri="{FF2B5EF4-FFF2-40B4-BE49-F238E27FC236}">
                <a16:creationId xmlns:a16="http://schemas.microsoft.com/office/drawing/2014/main" id="{F2C613CD-C265-4BD7-8C1A-07C377D1EB9A}"/>
              </a:ext>
            </a:extLst>
          </p:cNvPr>
          <p:cNvSpPr txBox="1"/>
          <p:nvPr/>
        </p:nvSpPr>
        <p:spPr>
          <a:xfrm>
            <a:off x="-140765" y="476755"/>
            <a:ext cx="1569660" cy="369332"/>
          </a:xfrm>
          <a:prstGeom prst="rect">
            <a:avLst/>
          </a:prstGeom>
          <a:noFill/>
        </p:spPr>
        <p:txBody>
          <a:bodyPr wrap="none" rtlCol="0">
            <a:spAutoFit/>
          </a:bodyPr>
          <a:lstStyle/>
          <a:p>
            <a:r>
              <a:rPr kumimoji="1"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主な成果</a:t>
            </a:r>
            <a:r>
              <a:rPr kumimoji="1" lang="en-US" altLang="ja-JP" dirty="0">
                <a:latin typeface="UD デジタル 教科書体 NP-R" panose="02020400000000000000" pitchFamily="18" charset="-128"/>
                <a:ea typeface="UD デジタル 教科書体 NP-R" panose="02020400000000000000" pitchFamily="18" charset="-128"/>
              </a:rPr>
              <a:t>】</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699334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8452B8B-3E55-4874-84DC-CE563100D612}"/>
              </a:ext>
            </a:extLst>
          </p:cNvPr>
          <p:cNvSpPr txBox="1"/>
          <p:nvPr/>
        </p:nvSpPr>
        <p:spPr>
          <a:xfrm>
            <a:off x="0" y="1"/>
            <a:ext cx="12192000" cy="461665"/>
          </a:xfrm>
          <a:prstGeom prst="rect">
            <a:avLst/>
          </a:prstGeom>
          <a:solidFill>
            <a:schemeClr val="accent1">
              <a:lumMod val="50000"/>
            </a:schemeClr>
          </a:solidFill>
        </p:spPr>
        <p:txBody>
          <a:bodyPr wrap="square" rtlCol="0">
            <a:spAutoFit/>
          </a:bodyPr>
          <a:lstStyle/>
          <a:p>
            <a:pPr algn="ctr">
              <a:spcBef>
                <a:spcPts val="600"/>
              </a:spcBef>
              <a:spcAft>
                <a:spcPts val="600"/>
              </a:spcAft>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④今後の取組みの方向性</a:t>
            </a:r>
            <a:endPar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2" name="スライド番号プレースホルダー 1">
            <a:extLst>
              <a:ext uri="{FF2B5EF4-FFF2-40B4-BE49-F238E27FC236}">
                <a16:creationId xmlns:a16="http://schemas.microsoft.com/office/drawing/2014/main" id="{85893F98-F9AC-4168-815F-86FF90705764}"/>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7</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5" name="四角形: 角を丸くする 4">
            <a:extLst>
              <a:ext uri="{FF2B5EF4-FFF2-40B4-BE49-F238E27FC236}">
                <a16:creationId xmlns:a16="http://schemas.microsoft.com/office/drawing/2014/main" id="{AA919925-362F-46E6-898E-661BDE4F60C3}"/>
              </a:ext>
            </a:extLst>
          </p:cNvPr>
          <p:cNvSpPr/>
          <p:nvPr/>
        </p:nvSpPr>
        <p:spPr>
          <a:xfrm>
            <a:off x="135392" y="1470578"/>
            <a:ext cx="12014376" cy="5351593"/>
          </a:xfrm>
          <a:prstGeom prst="roundRect">
            <a:avLst>
              <a:gd name="adj" fmla="val 6902"/>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98450" indent="-298450">
              <a:lnSpc>
                <a:spcPts val="17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①　在阪企業等の活性化に資するターゲットを絞った金融系外国企業等の誘致</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indent="-298450">
              <a:lnSpc>
                <a:spcPts val="17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・在阪企業等の活性化に資するため、ライフサイエンスやカーボンニュートラルなど、大阪の成長産業への投資や、在阪企業のＤＸ化や</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indent="-298450">
              <a:lnSpc>
                <a:spcPts val="1700"/>
              </a:lnSpc>
              <a:spcBef>
                <a:spcPts val="600"/>
              </a:spcBef>
              <a:defRPr/>
            </a:pPr>
            <a:r>
              <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新事業展開をサポートをすることが可能となるよう、</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ターゲットを絞った企業誘致に取り組む</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indent="-298450">
              <a:lnSpc>
                <a:spcPts val="17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・新たな金融事業を創出するため、在阪企業との協業等の機会につなげるなど、</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ビジネスマッチングに注力</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していく。</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indent="-298450">
              <a:lnSpc>
                <a:spcPts val="17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・特に、大阪・関西万博を目的に大阪に訪れる金融系企業や投資家に、うめきた２期や中之島</a:t>
            </a:r>
            <a:r>
              <a:rPr lang="zh-CN" altLang="en-US" sz="1600" b="1" dirty="0">
                <a:solidFill>
                  <a:schemeClr val="tx1"/>
                </a:solidFill>
                <a:latin typeface="UD デジタル 教科書体 NK-R" panose="02020400000000000000" pitchFamily="18" charset="-128"/>
                <a:ea typeface="UD デジタル 教科書体 NK-R" panose="02020400000000000000" pitchFamily="18" charset="-128"/>
              </a:rPr>
              <a:t>未来医療国際拠点</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などのビッグプロジェクトを紹介し、大阪への投資や協業が進むよう取り組んでいく。</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indent="-298450">
              <a:lnSpc>
                <a:spcPts val="1700"/>
              </a:lnSpc>
              <a:spcBef>
                <a:spcPts val="600"/>
              </a:spcBef>
              <a:defRPr/>
            </a:pP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lvl="0" indent="-298450">
              <a:lnSpc>
                <a:spcPts val="17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②　地域経済エコシステムの構築に向けたネットワークの強化</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lvl="0" indent="-298450">
              <a:lnSpc>
                <a:spcPts val="17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より密に、推進委員会参画企業・機関同士のコミュニケーションの活発化を図る</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など、</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横の連携を強化</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することで、金融系企業の誘致や協業を進めるため、必要なパートナー企業の確保や、テクノロジー人材、士業なども呼び込み、</a:t>
            </a: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rPr>
              <a:t>地域経済エコシステムの構築につなげる。</a:t>
            </a:r>
            <a:endParaRPr lang="en-US" altLang="ja-JP" sz="16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298450" lvl="0" indent="-298450">
              <a:lnSpc>
                <a:spcPts val="1700"/>
              </a:lnSpc>
              <a:spcBef>
                <a:spcPts val="600"/>
              </a:spcBef>
              <a:defRPr/>
            </a:pPr>
            <a:endParaRPr lang="en-US" altLang="ja-JP" sz="16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298450" indent="-298450">
              <a:lnSpc>
                <a:spcPts val="17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③　新たな市場や金融商品を生むためのビジネス、生活環境のより一層の改善</a:t>
            </a:r>
            <a:r>
              <a:rPr lang="ja-JP" altLang="en-US" sz="1600" b="1" dirty="0">
                <a:solidFill>
                  <a:srgbClr val="FF0000"/>
                </a:solidFill>
                <a:latin typeface="UD デジタル 教科書体 NK-R" panose="02020400000000000000" pitchFamily="18" charset="-128"/>
                <a:ea typeface="UD デジタル 教科書体 NK-R" panose="02020400000000000000" pitchFamily="18" charset="-128"/>
              </a:rPr>
              <a:t>　</a:t>
            </a:r>
            <a:endParaRPr lang="en-US" altLang="ja-JP" sz="1600" b="1" dirty="0">
              <a:solidFill>
                <a:srgbClr val="FF0000"/>
              </a:solidFill>
              <a:latin typeface="UD デジタル 教科書体 NK-R" panose="02020400000000000000" pitchFamily="18" charset="-128"/>
              <a:ea typeface="UD デジタル 教科書体 NK-R" panose="02020400000000000000" pitchFamily="18" charset="-128"/>
            </a:endParaRPr>
          </a:p>
          <a:p>
            <a:pPr marL="298450" lvl="0" indent="-298450">
              <a:lnSpc>
                <a:spcPts val="1700"/>
              </a:lnSpc>
              <a:spcBef>
                <a:spcPts val="600"/>
              </a:spcBef>
              <a:defRPr/>
            </a:pPr>
            <a:r>
              <a:rPr lang="ja-JP" altLang="en-US" sz="1600" b="1" dirty="0">
                <a:solidFill>
                  <a:srgbClr val="FF0000"/>
                </a:solidFill>
                <a:latin typeface="UD デジタル 教科書体 NK-R" panose="02020400000000000000" pitchFamily="18" charset="-128"/>
                <a:ea typeface="UD デジタル 教科書体 NK-R" panose="02020400000000000000" pitchFamily="18" charset="-128"/>
              </a:rPr>
              <a:t>　　</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金融・資産運用特区の指定獲得と規制緩和等項目の実現により、ビジネス環境（ビザの緩和、サンドボックス制度の活用等）や、</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lvl="0" indent="-298450">
              <a:lnSpc>
                <a:spcPts val="17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生活環境（英語による手続き拡充、インターナショナルスクールの誘致等）の改善を図る。</a:t>
            </a:r>
            <a:endParaRPr lang="en-US" altLang="ja-JP" sz="16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298450" lvl="0" indent="-298450">
              <a:lnSpc>
                <a:spcPts val="1700"/>
              </a:lnSpc>
              <a:spcBef>
                <a:spcPts val="600"/>
              </a:spcBef>
              <a:defRPr/>
            </a:pP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87338" indent="-287338">
              <a:lnSpc>
                <a:spcPts val="17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④　社会経済情勢の変化等を踏まえたアクションプランの取組みの再整理に向けた検討</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87338" indent="-287338">
              <a:lnSpc>
                <a:spcPts val="17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・国際金融都市</a:t>
            </a:r>
            <a:r>
              <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rPr>
              <a:t>OSAKA</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戦略アクションプランに掲げる取組みについては、策定時から社会経済情勢の変化等が生じていること、また、万博後の大阪の成長も見据えた大阪版万博アクションプランの改訂の動きと併せて、本アクションプランの再整理に向けた検討を行う。</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四角形: 角を丸くする 6">
            <a:extLst>
              <a:ext uri="{FF2B5EF4-FFF2-40B4-BE49-F238E27FC236}">
                <a16:creationId xmlns:a16="http://schemas.microsoft.com/office/drawing/2014/main" id="{A42E0547-A43D-41C7-98DB-FB01517F61C7}"/>
              </a:ext>
            </a:extLst>
          </p:cNvPr>
          <p:cNvSpPr/>
          <p:nvPr/>
        </p:nvSpPr>
        <p:spPr>
          <a:xfrm>
            <a:off x="107111" y="522911"/>
            <a:ext cx="12005777" cy="878223"/>
          </a:xfrm>
          <a:prstGeom prst="roundRect">
            <a:avLst>
              <a:gd name="adj" fmla="val 6902"/>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98450" lvl="0" indent="-298450">
              <a:lnSpc>
                <a:spcPts val="14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来年４月に迫った大阪・関西万博のインパクトを最大限に活かして、大阪のビジネス魅力を</a:t>
            </a:r>
            <a:r>
              <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rPr>
              <a:t>PR</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し、国内外から資金、企業、人材を強力に</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lvl="0" indent="-298450">
              <a:lnSpc>
                <a:spcPts val="14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呼び込んでいく。併せて、ビジネス環境等をより一層改善する取組みを進めることで、新たなイノベーションを創出し、大阪経済の成長・</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a:p>
            <a:pPr marL="298450" lvl="0" indent="-298450">
              <a:lnSpc>
                <a:spcPts val="1400"/>
              </a:lnSpc>
              <a:spcBef>
                <a:spcPts val="600"/>
              </a:spcBef>
              <a:defRPr/>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　　　発展につなげていく。</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4026298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四角形: 角を丸くする 10">
            <a:extLst>
              <a:ext uri="{FF2B5EF4-FFF2-40B4-BE49-F238E27FC236}">
                <a16:creationId xmlns:a16="http://schemas.microsoft.com/office/drawing/2014/main" id="{F68021E0-8933-45E9-AA51-54936FEA2995}"/>
              </a:ext>
            </a:extLst>
          </p:cNvPr>
          <p:cNvSpPr/>
          <p:nvPr/>
        </p:nvSpPr>
        <p:spPr>
          <a:xfrm>
            <a:off x="189485" y="914350"/>
            <a:ext cx="11894360" cy="1495850"/>
          </a:xfrm>
          <a:prstGeom prst="roundRect">
            <a:avLst>
              <a:gd name="adj" fmla="val 6902"/>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5900" lvl="0" indent="-215900">
              <a:lnSpc>
                <a:spcPts val="2500"/>
              </a:lnSpc>
              <a:defRPr/>
            </a:pPr>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世界から投資・企業・人材を呼び込み、スムーズに事業活動を行っていただけるよう、</a:t>
            </a:r>
            <a:endParaRPr lang="en-US" altLang="ja-JP" sz="2200" dirty="0">
              <a:solidFill>
                <a:schemeClr val="tx1"/>
              </a:solidFill>
              <a:latin typeface="UD デジタル 教科書体 NK-R" panose="02020400000000000000" pitchFamily="18" charset="-128"/>
              <a:ea typeface="UD デジタル 教科書体 NK-R" panose="02020400000000000000" pitchFamily="18" charset="-128"/>
            </a:endParaRPr>
          </a:p>
          <a:p>
            <a:pPr marL="215900" lvl="0" indent="-215900">
              <a:lnSpc>
                <a:spcPts val="2500"/>
              </a:lnSpc>
              <a:defRPr/>
            </a:pPr>
            <a:r>
              <a:rPr lang="ja-JP" altLang="en-US" sz="2200" u="sng" dirty="0">
                <a:solidFill>
                  <a:schemeClr val="tx1"/>
                </a:solidFill>
                <a:latin typeface="UD デジタル 教科書体 NK-R" panose="02020400000000000000" pitchFamily="18" charset="-128"/>
                <a:ea typeface="UD デジタル 教科書体 NK-R" panose="02020400000000000000" pitchFamily="18" charset="-128"/>
              </a:rPr>
              <a:t>グローバルスタンダードに合わせた規制改革等を実現</a:t>
            </a:r>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し、成長産業等におけるチャレンジを支えるた</a:t>
            </a:r>
            <a:endParaRPr lang="en-US" altLang="ja-JP" sz="2200" dirty="0">
              <a:solidFill>
                <a:schemeClr val="tx1"/>
              </a:solidFill>
              <a:latin typeface="UD デジタル 教科書体 NK-R" panose="02020400000000000000" pitchFamily="18" charset="-128"/>
              <a:ea typeface="UD デジタル 教科書体 NK-R" panose="02020400000000000000" pitchFamily="18" charset="-128"/>
            </a:endParaRPr>
          </a:p>
          <a:p>
            <a:pPr marL="215900" lvl="0" indent="-215900">
              <a:lnSpc>
                <a:spcPts val="2500"/>
              </a:lnSpc>
              <a:defRPr/>
            </a:pPr>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めの</a:t>
            </a:r>
            <a:r>
              <a:rPr lang="ja-JP" altLang="en-US" sz="2200" u="sng" dirty="0">
                <a:solidFill>
                  <a:schemeClr val="tx1"/>
                </a:solidFill>
                <a:latin typeface="UD デジタル 教科書体 NK-R" panose="02020400000000000000" pitchFamily="18" charset="-128"/>
                <a:ea typeface="UD デジタル 教科書体 NK-R" panose="02020400000000000000" pitchFamily="18" charset="-128"/>
              </a:rPr>
              <a:t>金融を軸にしたエコシステムを構築</a:t>
            </a:r>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する。</a:t>
            </a:r>
            <a:endParaRPr lang="en-US" altLang="ja-JP" sz="2200" dirty="0">
              <a:solidFill>
                <a:schemeClr val="tx1"/>
              </a:solidFill>
              <a:latin typeface="UD デジタル 教科書体 NK-R" panose="02020400000000000000" pitchFamily="18" charset="-128"/>
              <a:ea typeface="UD デジタル 教科書体 NK-R" panose="02020400000000000000" pitchFamily="18" charset="-128"/>
            </a:endParaRPr>
          </a:p>
          <a:p>
            <a:pPr marL="215900" lvl="0" indent="-215900">
              <a:lnSpc>
                <a:spcPts val="3500"/>
              </a:lnSpc>
              <a:defRPr/>
            </a:pPr>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2200" b="1" u="sng" dirty="0">
                <a:solidFill>
                  <a:schemeClr val="tx1"/>
                </a:solidFill>
                <a:latin typeface="UD デジタル 教科書体 NK-R" panose="02020400000000000000" pitchFamily="18" charset="-128"/>
                <a:ea typeface="UD デジタル 教科書体 NK-R" panose="02020400000000000000" pitchFamily="18" charset="-128"/>
              </a:rPr>
              <a:t>「未来社会」を実現し、大阪の成長や世界課題の解決に貢献</a:t>
            </a:r>
            <a:r>
              <a:rPr lang="ja-JP" altLang="en-US" sz="2200" b="1" u="sng" dirty="0">
                <a:solidFill>
                  <a:schemeClr val="tx1"/>
                </a:solidFill>
                <a:latin typeface="UD デジタル 教科書体 N-R" panose="02020400000000000000" pitchFamily="17" charset="-128"/>
                <a:ea typeface="UD デジタル 教科書体 N-R" panose="02020400000000000000" pitchFamily="17" charset="-128"/>
              </a:rPr>
              <a:t>。</a:t>
            </a:r>
            <a:endParaRPr lang="en-US" altLang="ja-JP" sz="2200" b="1" u="sng" dirty="0">
              <a:solidFill>
                <a:schemeClr val="tx1"/>
              </a:solidFill>
              <a:latin typeface="UD デジタル 教科書体 N-R" panose="02020400000000000000" pitchFamily="17" charset="-128"/>
              <a:ea typeface="UD デジタル 教科書体 N-R" panose="02020400000000000000" pitchFamily="17" charset="-128"/>
            </a:endParaRPr>
          </a:p>
        </p:txBody>
      </p:sp>
      <p:sp>
        <p:nvSpPr>
          <p:cNvPr id="73" name="四角形: 角を丸くする 72">
            <a:extLst>
              <a:ext uri="{FF2B5EF4-FFF2-40B4-BE49-F238E27FC236}">
                <a16:creationId xmlns:a16="http://schemas.microsoft.com/office/drawing/2014/main" id="{F737F1EB-8B42-4475-9044-37F80BB15435}"/>
              </a:ext>
            </a:extLst>
          </p:cNvPr>
          <p:cNvSpPr/>
          <p:nvPr/>
        </p:nvSpPr>
        <p:spPr>
          <a:xfrm>
            <a:off x="179276" y="2973804"/>
            <a:ext cx="6895359" cy="3786867"/>
          </a:xfrm>
          <a:prstGeom prst="roundRect">
            <a:avLst>
              <a:gd name="adj" fmla="val 6902"/>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15900" marR="0" lvl="0" indent="-215900" defTabSz="914400" rtl="0" eaLnBrk="1" fontAlgn="auto" latinLnBrk="0" hangingPunct="1">
              <a:lnSpc>
                <a:spcPts val="3500"/>
              </a:lnSpc>
              <a:spcBef>
                <a:spcPts val="0"/>
              </a:spcBef>
              <a:spcAft>
                <a:spcPts val="0"/>
              </a:spcAft>
              <a:buClrTx/>
              <a:buSzTx/>
              <a:buFontTx/>
              <a:buNone/>
              <a:tabLst/>
              <a:defRPr/>
            </a:pPr>
            <a:r>
              <a:rPr lang="en-US" altLang="ja-JP" sz="2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2400"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rPr>
              <a:t>Ⅰ</a:t>
            </a: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．海外から入りやすくする</a:t>
            </a:r>
            <a:endPar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endParaRPr>
          </a:p>
          <a:p>
            <a:pPr marL="215900" marR="0" lvl="0" indent="-215900" defTabSz="914400" rtl="0" eaLnBrk="1" fontAlgn="auto" latinLnBrk="0" hangingPunct="1">
              <a:lnSpc>
                <a:spcPts val="3500"/>
              </a:lnSpc>
              <a:spcBef>
                <a:spcPts val="0"/>
              </a:spcBef>
              <a:spcAft>
                <a:spcPts val="0"/>
              </a:spcAft>
              <a:buClrTx/>
              <a:buSzTx/>
              <a:buFontTx/>
              <a:buNone/>
              <a:tabLst/>
              <a:defRPr/>
            </a:pP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endParaRPr>
          </a:p>
          <a:p>
            <a:pPr marL="215900" marR="0" lvl="0" indent="-215900" defTabSz="914400" rtl="0" eaLnBrk="1" fontAlgn="auto" latinLnBrk="0" hangingPunct="1">
              <a:lnSpc>
                <a:spcPts val="3500"/>
              </a:lnSpc>
              <a:spcBef>
                <a:spcPts val="0"/>
              </a:spcBef>
              <a:spcAft>
                <a:spcPts val="0"/>
              </a:spcAft>
              <a:buClrTx/>
              <a:buSzTx/>
              <a:buFontTx/>
              <a:buNone/>
              <a:tabLst/>
              <a:defRPr/>
            </a:pP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rPr>
              <a:t>Ⅱ</a:t>
            </a: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．ビジネスと生活をはじめやすくする</a:t>
            </a:r>
            <a:endPar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endParaRPr>
          </a:p>
          <a:p>
            <a:pPr marL="215900" marR="0" lvl="0" indent="-215900" defTabSz="914400" rtl="0" eaLnBrk="1" fontAlgn="auto" latinLnBrk="0" hangingPunct="1">
              <a:lnSpc>
                <a:spcPts val="3500"/>
              </a:lnSpc>
              <a:spcBef>
                <a:spcPts val="0"/>
              </a:spcBef>
              <a:spcAft>
                <a:spcPts val="0"/>
              </a:spcAft>
              <a:buClrTx/>
              <a:buSzTx/>
              <a:buFontTx/>
              <a:buNone/>
              <a:tabLst/>
              <a:defRPr/>
            </a:pP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endParaRPr>
          </a:p>
          <a:p>
            <a:pPr marL="215900" marR="0" lvl="0" indent="-215900" defTabSz="914400" rtl="0" eaLnBrk="1" fontAlgn="auto" latinLnBrk="0" hangingPunct="1">
              <a:lnSpc>
                <a:spcPts val="3500"/>
              </a:lnSpc>
              <a:spcBef>
                <a:spcPts val="0"/>
              </a:spcBef>
              <a:spcAft>
                <a:spcPts val="0"/>
              </a:spcAft>
              <a:buClrTx/>
              <a:buSzTx/>
              <a:buFontTx/>
              <a:buNone/>
              <a:tabLst/>
              <a:defRPr/>
            </a:pP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rPr>
              <a:t>Ⅲ</a:t>
            </a: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．ビジネスを展開しやすくする</a:t>
            </a:r>
            <a:endPar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endParaRPr>
          </a:p>
          <a:p>
            <a:pPr marL="215900" marR="0" lvl="0" indent="-215900" defTabSz="914400" rtl="0" eaLnBrk="1" fontAlgn="auto" latinLnBrk="0" hangingPunct="1">
              <a:lnSpc>
                <a:spcPts val="3500"/>
              </a:lnSpc>
              <a:spcBef>
                <a:spcPts val="0"/>
              </a:spcBef>
              <a:spcAft>
                <a:spcPts val="0"/>
              </a:spcAft>
              <a:buClrTx/>
              <a:buSzTx/>
              <a:buFontTx/>
              <a:buNone/>
              <a:tabLst/>
              <a:defRPr/>
            </a:pP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endParaRPr>
          </a:p>
          <a:p>
            <a:pPr marL="215900" marR="0" lvl="0" indent="-215900" defTabSz="914400" rtl="0" eaLnBrk="1" fontAlgn="auto" latinLnBrk="0" hangingPunct="1">
              <a:lnSpc>
                <a:spcPts val="3500"/>
              </a:lnSpc>
              <a:spcBef>
                <a:spcPts val="0"/>
              </a:spcBef>
              <a:spcAft>
                <a:spcPts val="0"/>
              </a:spcAft>
              <a:buClrTx/>
              <a:buSzTx/>
              <a:buFontTx/>
              <a:buNone/>
              <a:tabLst/>
              <a:defRPr/>
            </a:pP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rPr>
              <a:t>Ⅳ</a:t>
            </a: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．在阪企業の活動を活性化させる</a:t>
            </a:r>
            <a:endPar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endParaRPr>
          </a:p>
          <a:p>
            <a:pPr marL="215900" marR="0" lvl="0" indent="-215900" defTabSz="914400" rtl="0" eaLnBrk="1" fontAlgn="auto" latinLnBrk="0" hangingPunct="1">
              <a:lnSpc>
                <a:spcPts val="3500"/>
              </a:lnSpc>
              <a:spcBef>
                <a:spcPts val="0"/>
              </a:spcBef>
              <a:spcAft>
                <a:spcPts val="0"/>
              </a:spcAft>
              <a:buClrTx/>
              <a:buSzTx/>
              <a:buFontTx/>
              <a:buNone/>
              <a:tabLst/>
              <a:defRPr/>
            </a:pP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　　　　　　　　　府民の資産形成を向上させる　</a:t>
            </a: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4" name="四角形: 角を丸くする 33">
            <a:extLst>
              <a:ext uri="{FF2B5EF4-FFF2-40B4-BE49-F238E27FC236}">
                <a16:creationId xmlns:a16="http://schemas.microsoft.com/office/drawing/2014/main" id="{F188ECC3-3C5F-4446-993B-CFEF4B7DCD53}"/>
              </a:ext>
            </a:extLst>
          </p:cNvPr>
          <p:cNvSpPr/>
          <p:nvPr/>
        </p:nvSpPr>
        <p:spPr>
          <a:xfrm>
            <a:off x="8341605" y="3277956"/>
            <a:ext cx="3428790" cy="1420107"/>
          </a:xfrm>
          <a:prstGeom prst="roundRect">
            <a:avLst>
              <a:gd name="adj" fmla="val 3545"/>
            </a:avLst>
          </a:prstGeom>
          <a:solidFill>
            <a:schemeClr val="accent5">
              <a:lumMod val="20000"/>
              <a:lumOff val="80000"/>
            </a:schemeClr>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rPr>
              <a:t>規制緩和等</a:t>
            </a:r>
            <a:endParaRPr lang="en-US" altLang="ja-JP" sz="2800" b="1" dirty="0">
              <a:solidFill>
                <a:srgbClr val="002060"/>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solidFill>
                  <a:srgbClr val="002060"/>
                </a:solidFill>
                <a:latin typeface="UD デジタル 教科書体 NK-R" panose="02020400000000000000" pitchFamily="18" charset="-128"/>
                <a:ea typeface="UD デジタル 教科書体 NK-R" panose="02020400000000000000" pitchFamily="18" charset="-128"/>
              </a:rPr>
              <a:t>２３</a:t>
            </a:r>
            <a:r>
              <a:rPr kumimoji="1" lang="ja-JP" altLang="en-US" sz="28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rPr>
              <a:t>件</a:t>
            </a:r>
            <a:endParaRPr kumimoji="1" lang="en-US" altLang="ja-JP" sz="28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endParaRPr>
          </a:p>
        </p:txBody>
      </p:sp>
      <p:sp>
        <p:nvSpPr>
          <p:cNvPr id="36" name="四角形: 角を丸くする 35">
            <a:extLst>
              <a:ext uri="{FF2B5EF4-FFF2-40B4-BE49-F238E27FC236}">
                <a16:creationId xmlns:a16="http://schemas.microsoft.com/office/drawing/2014/main" id="{8DC4F5A9-4E45-42E8-8D45-D820F587A3BD}"/>
              </a:ext>
            </a:extLst>
          </p:cNvPr>
          <p:cNvSpPr/>
          <p:nvPr/>
        </p:nvSpPr>
        <p:spPr>
          <a:xfrm>
            <a:off x="8341605" y="5005062"/>
            <a:ext cx="3428790" cy="1420107"/>
          </a:xfrm>
          <a:prstGeom prst="roundRect">
            <a:avLst>
              <a:gd name="adj" fmla="val 3545"/>
            </a:avLst>
          </a:prstGeom>
          <a:solidFill>
            <a:schemeClr val="accent5">
              <a:lumMod val="20000"/>
              <a:lumOff val="80000"/>
            </a:schemeClr>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solidFill>
                  <a:srgbClr val="002060"/>
                </a:solidFill>
                <a:latin typeface="UD デジタル 教科書体 NK-R" panose="02020400000000000000" pitchFamily="18" charset="-128"/>
                <a:ea typeface="UD デジタル 教科書体 NK-R" panose="02020400000000000000" pitchFamily="18" charset="-128"/>
              </a:rPr>
              <a:t>税制措置</a:t>
            </a:r>
            <a:r>
              <a:rPr kumimoji="1" lang="ja-JP" altLang="en-US" sz="28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rPr>
              <a:t>　</a:t>
            </a:r>
            <a:endParaRPr kumimoji="1" lang="en-US" altLang="ja-JP" sz="28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rPr>
              <a:t>　</a:t>
            </a:r>
            <a:r>
              <a:rPr lang="ja-JP" altLang="en-US" sz="2800" b="1" dirty="0">
                <a:solidFill>
                  <a:srgbClr val="002060"/>
                </a:solidFill>
                <a:latin typeface="UD デジタル 教科書体 NK-R" panose="02020400000000000000" pitchFamily="18" charset="-128"/>
                <a:ea typeface="UD デジタル 教科書体 NK-R" panose="02020400000000000000" pitchFamily="18" charset="-128"/>
              </a:rPr>
              <a:t>７</a:t>
            </a:r>
            <a:r>
              <a:rPr kumimoji="1" lang="ja-JP" altLang="en-US" sz="28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rPr>
              <a:t>件</a:t>
            </a:r>
            <a:endParaRPr kumimoji="1" lang="en-US" altLang="ja-JP" sz="2400" b="1" i="0" u="none" strike="noStrike" kern="1200" cap="none" spc="0" normalizeH="0" baseline="0" noProof="0" dirty="0">
              <a:ln>
                <a:noFill/>
              </a:ln>
              <a:solidFill>
                <a:srgbClr val="002060"/>
              </a:solidFill>
              <a:uLnTx/>
              <a:uFillTx/>
              <a:latin typeface="UD デジタル 教科書体 NK-R" panose="02020400000000000000" pitchFamily="18" charset="-128"/>
              <a:ea typeface="UD デジタル 教科書体 NK-R" panose="02020400000000000000" pitchFamily="18" charset="-128"/>
            </a:endParaRPr>
          </a:p>
        </p:txBody>
      </p:sp>
      <p:sp>
        <p:nvSpPr>
          <p:cNvPr id="4" name="矢印: 下 3">
            <a:extLst>
              <a:ext uri="{FF2B5EF4-FFF2-40B4-BE49-F238E27FC236}">
                <a16:creationId xmlns:a16="http://schemas.microsoft.com/office/drawing/2014/main" id="{75A8D046-CAF2-4FA8-988E-5144A16449B7}"/>
              </a:ext>
            </a:extLst>
          </p:cNvPr>
          <p:cNvSpPr/>
          <p:nvPr/>
        </p:nvSpPr>
        <p:spPr>
          <a:xfrm>
            <a:off x="3160641" y="3609412"/>
            <a:ext cx="932627" cy="29461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 name="矢印: 下 12">
            <a:extLst>
              <a:ext uri="{FF2B5EF4-FFF2-40B4-BE49-F238E27FC236}">
                <a16:creationId xmlns:a16="http://schemas.microsoft.com/office/drawing/2014/main" id="{0AD28902-1E46-43BE-94CE-69186A402987}"/>
              </a:ext>
            </a:extLst>
          </p:cNvPr>
          <p:cNvSpPr/>
          <p:nvPr/>
        </p:nvSpPr>
        <p:spPr>
          <a:xfrm>
            <a:off x="3160641" y="4504643"/>
            <a:ext cx="932627" cy="29461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76322668-FBF2-46C5-8117-799F56BDAED7}"/>
              </a:ext>
            </a:extLst>
          </p:cNvPr>
          <p:cNvSpPr/>
          <p:nvPr/>
        </p:nvSpPr>
        <p:spPr>
          <a:xfrm>
            <a:off x="3160640" y="5399874"/>
            <a:ext cx="932627" cy="29461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 name="矢印: 右 5">
            <a:extLst>
              <a:ext uri="{FF2B5EF4-FFF2-40B4-BE49-F238E27FC236}">
                <a16:creationId xmlns:a16="http://schemas.microsoft.com/office/drawing/2014/main" id="{30935361-1BF0-489D-8FC6-E9054B1F575C}"/>
              </a:ext>
            </a:extLst>
          </p:cNvPr>
          <p:cNvSpPr/>
          <p:nvPr/>
        </p:nvSpPr>
        <p:spPr>
          <a:xfrm>
            <a:off x="7337059" y="3689610"/>
            <a:ext cx="432061" cy="2016906"/>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47585D2E-3E94-480F-8115-D034B2CEBAE5}"/>
              </a:ext>
            </a:extLst>
          </p:cNvPr>
          <p:cNvSpPr txBox="1"/>
          <p:nvPr/>
        </p:nvSpPr>
        <p:spPr>
          <a:xfrm>
            <a:off x="0" y="1"/>
            <a:ext cx="12192000" cy="461665"/>
          </a:xfrm>
          <a:prstGeom prst="rect">
            <a:avLst/>
          </a:prstGeom>
          <a:solidFill>
            <a:schemeClr val="accent1">
              <a:lumMod val="50000"/>
            </a:schemeClr>
          </a:solidFill>
        </p:spPr>
        <p:txBody>
          <a:bodyPr wrap="square" rtlCol="0">
            <a:spAutoFit/>
          </a:bodyPr>
          <a:lstStyle/>
          <a:p>
            <a:pPr algn="ctr">
              <a:spcBef>
                <a:spcPts val="600"/>
              </a:spcBef>
              <a:spcAft>
                <a:spcPts val="600"/>
              </a:spcAft>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⑤</a:t>
            </a:r>
            <a:r>
              <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未来社会の実現に向けたチャレンジ特区</a:t>
            </a:r>
            <a:r>
              <a:rPr lang="en-US" altLang="ja-JP" sz="2400" b="1" dirty="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　について　　</a:t>
            </a:r>
          </a:p>
        </p:txBody>
      </p:sp>
      <p:sp>
        <p:nvSpPr>
          <p:cNvPr id="16" name="テキスト ボックス 15">
            <a:extLst>
              <a:ext uri="{FF2B5EF4-FFF2-40B4-BE49-F238E27FC236}">
                <a16:creationId xmlns:a16="http://schemas.microsoft.com/office/drawing/2014/main" id="{EF92FCB2-58DA-4890-99C8-0707A64438F6}"/>
              </a:ext>
            </a:extLst>
          </p:cNvPr>
          <p:cNvSpPr txBox="1"/>
          <p:nvPr/>
        </p:nvSpPr>
        <p:spPr>
          <a:xfrm>
            <a:off x="-129468" y="452685"/>
            <a:ext cx="2646878" cy="461665"/>
          </a:xfrm>
          <a:prstGeom prst="rect">
            <a:avLst/>
          </a:prstGeom>
          <a:noFill/>
        </p:spPr>
        <p:txBody>
          <a:bodyPr wrap="square" rtlCol="0">
            <a:spAutoFit/>
          </a:bodyPr>
          <a:lstStyle/>
          <a:p>
            <a:r>
              <a:rPr kumimoji="1" lang="en-US" altLang="ja-JP" sz="2400" b="1" dirty="0">
                <a:latin typeface="UD デジタル 教科書体 NP-R" panose="02020400000000000000" pitchFamily="18" charset="-128"/>
                <a:ea typeface="UD デジタル 教科書体 NP-R" panose="02020400000000000000" pitchFamily="18" charset="-128"/>
              </a:rPr>
              <a:t>【</a:t>
            </a:r>
            <a:r>
              <a:rPr kumimoji="1" lang="ja-JP" altLang="en-US" sz="2400" b="1" dirty="0">
                <a:latin typeface="UD デジタル 教科書体 NP-R" panose="02020400000000000000" pitchFamily="18" charset="-128"/>
                <a:ea typeface="UD デジタル 教科書体 NP-R" panose="02020400000000000000" pitchFamily="18" charset="-128"/>
              </a:rPr>
              <a:t>目的</a:t>
            </a:r>
            <a:r>
              <a:rPr kumimoji="1" lang="en-US" altLang="ja-JP" sz="2400" b="1" dirty="0">
                <a:latin typeface="UD デジタル 教科書体 NP-R" panose="02020400000000000000" pitchFamily="18" charset="-128"/>
                <a:ea typeface="UD デジタル 教科書体 NP-R" panose="02020400000000000000" pitchFamily="18" charset="-128"/>
              </a:rPr>
              <a:t>】</a:t>
            </a:r>
            <a:endParaRPr kumimoji="1" lang="ja-JP" altLang="en-US" sz="2400" b="1" dirty="0">
              <a:latin typeface="UD デジタル 教科書体 NP-R" panose="02020400000000000000" pitchFamily="18" charset="-128"/>
              <a:ea typeface="UD デジタル 教科書体 NP-R" panose="02020400000000000000" pitchFamily="18" charset="-128"/>
            </a:endParaRPr>
          </a:p>
        </p:txBody>
      </p:sp>
      <p:sp>
        <p:nvSpPr>
          <p:cNvPr id="17" name="テキスト ボックス 16">
            <a:extLst>
              <a:ext uri="{FF2B5EF4-FFF2-40B4-BE49-F238E27FC236}">
                <a16:creationId xmlns:a16="http://schemas.microsoft.com/office/drawing/2014/main" id="{89DDD0B0-7063-447F-9B2B-58AD8096B32B}"/>
              </a:ext>
            </a:extLst>
          </p:cNvPr>
          <p:cNvSpPr txBox="1"/>
          <p:nvPr/>
        </p:nvSpPr>
        <p:spPr>
          <a:xfrm>
            <a:off x="-129468" y="2442661"/>
            <a:ext cx="2646878" cy="461665"/>
          </a:xfrm>
          <a:prstGeom prst="rect">
            <a:avLst/>
          </a:prstGeom>
          <a:noFill/>
        </p:spPr>
        <p:txBody>
          <a:bodyPr wrap="square" rtlCol="0">
            <a:spAutoFit/>
          </a:bodyPr>
          <a:lstStyle/>
          <a:p>
            <a:r>
              <a:rPr kumimoji="1" lang="en-US" altLang="ja-JP" sz="2400" b="1" dirty="0">
                <a:latin typeface="UD デジタル 教科書体 NP-R" panose="02020400000000000000" pitchFamily="18" charset="-128"/>
                <a:ea typeface="UD デジタル 教科書体 NP-R" panose="02020400000000000000" pitchFamily="18" charset="-128"/>
              </a:rPr>
              <a:t>【</a:t>
            </a:r>
            <a:r>
              <a:rPr lang="ja-JP" altLang="en-US" sz="2400" b="1" dirty="0">
                <a:latin typeface="UD デジタル 教科書体 NP-R" panose="02020400000000000000" pitchFamily="18" charset="-128"/>
                <a:ea typeface="UD デジタル 教科書体 NP-R" panose="02020400000000000000" pitchFamily="18" charset="-128"/>
              </a:rPr>
              <a:t>提案の考え方</a:t>
            </a:r>
            <a:r>
              <a:rPr kumimoji="1" lang="en-US" altLang="ja-JP" sz="2400" b="1" dirty="0">
                <a:latin typeface="UD デジタル 教科書体 NP-R" panose="02020400000000000000" pitchFamily="18" charset="-128"/>
                <a:ea typeface="UD デジタル 教科書体 NP-R" panose="02020400000000000000" pitchFamily="18" charset="-128"/>
              </a:rPr>
              <a:t>】</a:t>
            </a:r>
            <a:endParaRPr kumimoji="1" lang="ja-JP" altLang="en-US" sz="2400" b="1" dirty="0">
              <a:latin typeface="UD デジタル 教科書体 NP-R" panose="02020400000000000000" pitchFamily="18" charset="-128"/>
              <a:ea typeface="UD デジタル 教科書体 NP-R" panose="02020400000000000000" pitchFamily="18" charset="-128"/>
            </a:endParaRPr>
          </a:p>
        </p:txBody>
      </p:sp>
      <p:sp>
        <p:nvSpPr>
          <p:cNvPr id="18" name="テキスト ボックス 17">
            <a:extLst>
              <a:ext uri="{FF2B5EF4-FFF2-40B4-BE49-F238E27FC236}">
                <a16:creationId xmlns:a16="http://schemas.microsoft.com/office/drawing/2014/main" id="{D0D9834B-B801-475F-9952-0B046ABA97EE}"/>
              </a:ext>
            </a:extLst>
          </p:cNvPr>
          <p:cNvSpPr txBox="1"/>
          <p:nvPr/>
        </p:nvSpPr>
        <p:spPr>
          <a:xfrm>
            <a:off x="7750267" y="2442661"/>
            <a:ext cx="2646878" cy="461665"/>
          </a:xfrm>
          <a:prstGeom prst="rect">
            <a:avLst/>
          </a:prstGeom>
          <a:noFill/>
        </p:spPr>
        <p:txBody>
          <a:bodyPr wrap="square" rtlCol="0">
            <a:spAutoFit/>
          </a:bodyPr>
          <a:lstStyle/>
          <a:p>
            <a:r>
              <a:rPr kumimoji="1" lang="en-US" altLang="ja-JP" sz="2400" b="1" dirty="0">
                <a:latin typeface="UD デジタル 教科書体 NP-R" panose="02020400000000000000" pitchFamily="18" charset="-128"/>
                <a:ea typeface="UD デジタル 教科書体 NP-R" panose="02020400000000000000" pitchFamily="18" charset="-128"/>
              </a:rPr>
              <a:t>【</a:t>
            </a:r>
            <a:r>
              <a:rPr lang="ja-JP" altLang="en-US" sz="2400" b="1" dirty="0">
                <a:latin typeface="UD デジタル 教科書体 NP-R" panose="02020400000000000000" pitchFamily="18" charset="-128"/>
                <a:ea typeface="UD デジタル 教科書体 NP-R" panose="02020400000000000000" pitchFamily="18" charset="-128"/>
              </a:rPr>
              <a:t>提案項目</a:t>
            </a:r>
            <a:r>
              <a:rPr kumimoji="1" lang="en-US" altLang="ja-JP" sz="2400" b="1" dirty="0">
                <a:latin typeface="UD デジタル 教科書体 NP-R" panose="02020400000000000000" pitchFamily="18" charset="-128"/>
                <a:ea typeface="UD デジタル 教科書体 NP-R" panose="02020400000000000000" pitchFamily="18" charset="-128"/>
              </a:rPr>
              <a:t>】</a:t>
            </a:r>
            <a:endParaRPr kumimoji="1" lang="ja-JP" altLang="en-US" sz="2400" b="1" dirty="0">
              <a:latin typeface="UD デジタル 教科書体 NP-R" panose="02020400000000000000" pitchFamily="18" charset="-128"/>
              <a:ea typeface="UD デジタル 教科書体 NP-R" panose="02020400000000000000" pitchFamily="18" charset="-128"/>
            </a:endParaRPr>
          </a:p>
        </p:txBody>
      </p:sp>
      <p:sp>
        <p:nvSpPr>
          <p:cNvPr id="19" name="四角形: 角を丸くする 18">
            <a:extLst>
              <a:ext uri="{FF2B5EF4-FFF2-40B4-BE49-F238E27FC236}">
                <a16:creationId xmlns:a16="http://schemas.microsoft.com/office/drawing/2014/main" id="{BBAB2B0D-2DDA-4554-8059-B592B4BBAF07}"/>
              </a:ext>
            </a:extLst>
          </p:cNvPr>
          <p:cNvSpPr/>
          <p:nvPr/>
        </p:nvSpPr>
        <p:spPr>
          <a:xfrm>
            <a:off x="7991007" y="2973804"/>
            <a:ext cx="4021718" cy="3786867"/>
          </a:xfrm>
          <a:prstGeom prst="roundRect">
            <a:avLst>
              <a:gd name="adj" fmla="val 6902"/>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15900" marR="0" lvl="0" indent="-215900" defTabSz="914400" rtl="0" eaLnBrk="1" fontAlgn="auto" latinLnBrk="0" hangingPunct="1">
              <a:lnSpc>
                <a:spcPts val="3500"/>
              </a:lnSpc>
              <a:spcBef>
                <a:spcPts val="0"/>
              </a:spcBef>
              <a:spcAft>
                <a:spcPts val="0"/>
              </a:spcAft>
              <a:buClrTx/>
              <a:buSzTx/>
              <a:buFontTx/>
              <a:buNone/>
              <a:tabLst/>
              <a:defRPr/>
            </a:pPr>
            <a:r>
              <a:rPr lang="en-US" altLang="ja-JP" sz="2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24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スライド番号プレースホルダー 1">
            <a:extLst>
              <a:ext uri="{FF2B5EF4-FFF2-40B4-BE49-F238E27FC236}">
                <a16:creationId xmlns:a16="http://schemas.microsoft.com/office/drawing/2014/main" id="{19712CAC-C401-42BD-A7FA-D08E208AF3C6}"/>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8</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2541780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3414</Words>
  <Application>Microsoft Office PowerPoint</Application>
  <PresentationFormat>ワイド画面</PresentationFormat>
  <Paragraphs>221</Paragraphs>
  <Slides>11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UD デジタル 教科書体 NK-R</vt:lpstr>
      <vt:lpstr>UD デジタル 教科書体 NP-B</vt:lpstr>
      <vt:lpstr>UD デジタル 教科書体 NP-R</vt:lpstr>
      <vt:lpstr>UD デジタル 教科書体 N-R</vt:lpstr>
      <vt:lpstr>メイリオ</vt:lpstr>
      <vt:lpstr>游ゴシック</vt:lpstr>
      <vt:lpstr>游ゴシック Light</vt:lpstr>
      <vt:lpstr>Arial</vt:lpstr>
      <vt:lpstr>Wingdings</vt:lpstr>
      <vt:lpstr>Office テーマ</vt:lpstr>
      <vt:lpstr>国際金融都市OSAKA戦略 進捗状況等概要（案）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2024-04-05T02:38:02Z</dcterms:modified>
</cp:coreProperties>
</file>