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3"/>
  </p:notesMasterIdLst>
  <p:sldIdLst>
    <p:sldId id="519" r:id="rId5"/>
    <p:sldId id="535" r:id="rId6"/>
    <p:sldId id="526" r:id="rId7"/>
    <p:sldId id="531" r:id="rId8"/>
    <p:sldId id="532" r:id="rId9"/>
    <p:sldId id="533" r:id="rId10"/>
    <p:sldId id="524" r:id="rId11"/>
    <p:sldId id="525" r:id="rId12"/>
  </p:sldIdLst>
  <p:sldSz cx="12192000"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末永　健" initials="末永　健"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595959"/>
    <a:srgbClr val="2E75B6"/>
    <a:srgbClr val="44546A"/>
    <a:srgbClr val="FC7878"/>
    <a:srgbClr val="FDA3A3"/>
    <a:srgbClr val="CC0000"/>
    <a:srgbClr val="FF6600"/>
    <a:srgbClr val="FFAEA0"/>
    <a:srgbClr val="FFAE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3" autoAdjust="0"/>
    <p:restoredTop sz="94061" autoAdjust="0"/>
  </p:normalViewPr>
  <p:slideViewPr>
    <p:cSldViewPr snapToGrid="0">
      <p:cViewPr varScale="1">
        <p:scale>
          <a:sx n="57" d="100"/>
          <a:sy n="57" d="100"/>
        </p:scale>
        <p:origin x="78" y="252"/>
      </p:cViewPr>
      <p:guideLst>
        <p:guide orient="horz" pos="2160"/>
        <p:guide pos="384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880307" cy="490569"/>
          </a:xfrm>
          <a:prstGeom prst="rect">
            <a:avLst/>
          </a:prstGeom>
        </p:spPr>
        <p:txBody>
          <a:bodyPr vert="horz" lIns="89660" tIns="44830" rIns="89660" bIns="4483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7" cy="490569"/>
          </a:xfrm>
          <a:prstGeom prst="rect">
            <a:avLst/>
          </a:prstGeom>
        </p:spPr>
        <p:txBody>
          <a:bodyPr vert="horz" lIns="89660" tIns="44830" rIns="89660" bIns="44830" rtlCol="0"/>
          <a:lstStyle>
            <a:lvl1pPr algn="r">
              <a:defRPr sz="1200"/>
            </a:lvl1pPr>
          </a:lstStyle>
          <a:p>
            <a:fld id="{B5BB58FE-C50D-4FCC-9864-742372085D7B}" type="datetimeFigureOut">
              <a:rPr kumimoji="1" lang="ja-JP" altLang="en-US" smtClean="0"/>
              <a:t>2023/6/6</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89660" tIns="44830" rIns="89660" bIns="44830"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60" tIns="44830" rIns="89660" bIns="4483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286846"/>
            <a:ext cx="2880307" cy="490568"/>
          </a:xfrm>
          <a:prstGeom prst="rect">
            <a:avLst/>
          </a:prstGeom>
        </p:spPr>
        <p:txBody>
          <a:bodyPr vert="horz" lIns="89660" tIns="44830" rIns="89660" bIns="4483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6"/>
            <a:ext cx="2880307" cy="490568"/>
          </a:xfrm>
          <a:prstGeom prst="rect">
            <a:avLst/>
          </a:prstGeom>
        </p:spPr>
        <p:txBody>
          <a:bodyPr vert="horz" lIns="89660" tIns="44830" rIns="89660" bIns="44830"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0</a:t>
            </a:fld>
            <a:endParaRPr kumimoji="1" lang="ja-JP" altLang="en-US"/>
          </a:p>
        </p:txBody>
      </p:sp>
    </p:spTree>
    <p:extLst>
      <p:ext uri="{BB962C8B-B14F-4D97-AF65-F5344CB8AC3E}">
        <p14:creationId xmlns:p14="http://schemas.microsoft.com/office/powerpoint/2010/main" val="4142450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7</a:t>
            </a:fld>
            <a:endParaRPr kumimoji="1" lang="ja-JP" altLang="en-US"/>
          </a:p>
        </p:txBody>
      </p:sp>
    </p:spTree>
    <p:extLst>
      <p:ext uri="{BB962C8B-B14F-4D97-AF65-F5344CB8AC3E}">
        <p14:creationId xmlns:p14="http://schemas.microsoft.com/office/powerpoint/2010/main" val="103008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2023/6/6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2023/6/6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2023/6/6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2023/6/6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2023/6/6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2023/6/6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2023/6/6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2023/6/6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2023/6/6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2023/6/6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2023/6/6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2023/6/6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1606" y="1986437"/>
            <a:ext cx="10408787"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a:latin typeface="UD デジタル 教科書体 NK-R" panose="02020400000000000000" pitchFamily="18" charset="-128"/>
                <a:ea typeface="UD デジタル 教科書体 NK-R" panose="02020400000000000000" pitchFamily="18" charset="-128"/>
              </a:rPr>
              <a:t>戦略</a:t>
            </a:r>
            <a:r>
              <a:rPr lang="en-US" altLang="ja-JP" sz="5400" dirty="0">
                <a:latin typeface="UD デジタル 教科書体 NK-R" panose="02020400000000000000" pitchFamily="18" charset="-128"/>
                <a:ea typeface="UD デジタル 教科書体 NK-R" panose="02020400000000000000" pitchFamily="18" charset="-128"/>
              </a:rPr>
              <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進捗状況等</a:t>
            </a:r>
            <a:r>
              <a:rPr lang="ja-JP" altLang="en-US" sz="5400" dirty="0" smtClean="0">
                <a:latin typeface="UD デジタル 教科書体 NK-R" panose="02020400000000000000" pitchFamily="18" charset="-128"/>
                <a:ea typeface="UD デジタル 教科書体 NK-R" panose="02020400000000000000" pitchFamily="18" charset="-128"/>
              </a:rPr>
              <a:t>概要（案）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chemeClr val="accent1">
                <a:lumMod val="50000"/>
                <a:alpha val="49000"/>
              </a:scheme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2023</a:t>
            </a:r>
            <a:r>
              <a:rPr lang="ja-JP" altLang="en-US" dirty="0">
                <a:latin typeface="UD デジタル 教科書体 NK-R" panose="02020400000000000000" pitchFamily="18" charset="-128"/>
                <a:ea typeface="UD デジタル 教科書体 NK-R" panose="02020400000000000000" pitchFamily="18" charset="-128"/>
              </a:rPr>
              <a:t>年</a:t>
            </a:r>
            <a:r>
              <a:rPr lang="en-US" altLang="ja-JP" dirty="0">
                <a:latin typeface="UD デジタル 教科書体 NK-R" panose="02020400000000000000" pitchFamily="18" charset="-128"/>
                <a:ea typeface="UD デジタル 教科書体 NK-R" panose="02020400000000000000" pitchFamily="18" charset="-128"/>
              </a:rPr>
              <a:t>4</a:t>
            </a:r>
            <a:r>
              <a:rPr lang="ja-JP" altLang="en-US" dirty="0">
                <a:latin typeface="UD デジタル 教科書体 NK-R" panose="02020400000000000000" pitchFamily="18" charset="-128"/>
                <a:ea typeface="UD デジタル 教科書体 NK-R" panose="02020400000000000000" pitchFamily="18" charset="-128"/>
              </a:rPr>
              <a:t>月</a:t>
            </a:r>
            <a:r>
              <a:rPr lang="en-US" altLang="ja-JP" dirty="0">
                <a:latin typeface="UD デジタル 教科書体 NK-R" panose="02020400000000000000" pitchFamily="18" charset="-128"/>
                <a:ea typeface="UD デジタル 教科書体 NK-R" panose="02020400000000000000" pitchFamily="18" charset="-128"/>
              </a:rPr>
              <a:t>24</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1074431" y="176505"/>
            <a:ext cx="877163" cy="369332"/>
          </a:xfrm>
          <a:prstGeom prst="rect">
            <a:avLst/>
          </a:prstGeom>
          <a:noFill/>
          <a:ln>
            <a:solidFill>
              <a:schemeClr val="tx1"/>
            </a:solidFill>
          </a:ln>
        </p:spPr>
        <p:txBody>
          <a:bodyPr wrap="none" rtlCol="0">
            <a:spAutoFit/>
          </a:bodyPr>
          <a:lstStyle/>
          <a:p>
            <a:r>
              <a:rPr kumimoji="1" lang="ja-JP" altLang="en-US" b="1" dirty="0" smtClean="0"/>
              <a:t>資料３</a:t>
            </a:r>
            <a:endParaRPr kumimoji="1" lang="ja-JP" altLang="en-US" b="1" dirty="0"/>
          </a:p>
        </p:txBody>
      </p:sp>
    </p:spTree>
    <p:extLst>
      <p:ext uri="{BB962C8B-B14F-4D97-AF65-F5344CB8AC3E}">
        <p14:creationId xmlns:p14="http://schemas.microsoft.com/office/powerpoint/2010/main" val="3680007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p:cNvGrpSpPr/>
          <p:nvPr/>
        </p:nvGrpSpPr>
        <p:grpSpPr>
          <a:xfrm>
            <a:off x="102147" y="515316"/>
            <a:ext cx="11940478" cy="6084128"/>
            <a:chOff x="167048" y="490382"/>
            <a:chExt cx="9497851" cy="6084128"/>
          </a:xfrm>
        </p:grpSpPr>
        <p:sp>
          <p:nvSpPr>
            <p:cNvPr id="7" name="正方形/長方形 6"/>
            <p:cNvSpPr/>
            <p:nvPr/>
          </p:nvSpPr>
          <p:spPr>
            <a:xfrm>
              <a:off x="2704296" y="507071"/>
              <a:ext cx="6960602" cy="769441"/>
            </a:xfrm>
            <a:prstGeom prst="rect">
              <a:avLst/>
            </a:prstGeom>
            <a:solidFill>
              <a:schemeClr val="accent1">
                <a:lumMod val="20000"/>
                <a:lumOff val="80000"/>
              </a:schemeClr>
            </a:solidFill>
          </p:spPr>
          <p:txBody>
            <a:bodyPr wrap="square">
              <a:spAutoFit/>
            </a:bodyPr>
            <a:lstStyle/>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対応するアクションプラン：</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「金融をテコに発展するグローバル都市」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（２）①「金融系企業・フィンテック企業誘致に向けた取組み」</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「共通の取組み」</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a:t>
              </a:r>
              <a:r>
                <a:rPr lang="en-US" altLang="ja-JP" sz="1100" dirty="0">
                  <a:latin typeface="UD デジタル 教科書体 NK-R" panose="02020400000000000000" pitchFamily="18" charset="-128"/>
                  <a:ea typeface="UD デジタル 教科書体 NK-R" panose="02020400000000000000" pitchFamily="18" charset="-128"/>
                </a:rPr>
                <a:t>1</a:t>
              </a:r>
              <a:r>
                <a:rPr lang="ja-JP" altLang="en-US" sz="1100" dirty="0">
                  <a:latin typeface="UD デジタル 教科書体 NK-R" panose="02020400000000000000" pitchFamily="18" charset="-128"/>
                  <a:ea typeface="UD デジタル 教科書体 NK-R" panose="02020400000000000000" pitchFamily="18" charset="-128"/>
                </a:rPr>
                <a:t>）②「多言語対応ホームページ等による情報発信や英語対応ワンストップ窓口の設置」</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（３）①「在外公館・政府関係機関・自治体事務所や民間ネットワークなどを活用した</a:t>
              </a:r>
              <a:r>
                <a:rPr lang="en-US" altLang="ja-JP" sz="1100" dirty="0">
                  <a:latin typeface="UD デジタル 教科書体 NK-R" panose="02020400000000000000" pitchFamily="18" charset="-128"/>
                  <a:ea typeface="UD デジタル 教科書体 NK-R" panose="02020400000000000000" pitchFamily="18" charset="-128"/>
                </a:rPr>
                <a:t>PR</a:t>
              </a:r>
              <a:r>
                <a:rPr lang="ja-JP" altLang="en-US" sz="1100" dirty="0">
                  <a:latin typeface="UD デジタル 教科書体 NK-R" panose="02020400000000000000" pitchFamily="18" charset="-128"/>
                  <a:ea typeface="UD デジタル 教科書体 NK-R" panose="02020400000000000000" pitchFamily="18" charset="-128"/>
                </a:rPr>
                <a:t>活動」</a:t>
              </a:r>
              <a:endParaRPr lang="en-US" altLang="ja-JP" sz="1100" b="1" dirty="0">
                <a:latin typeface="UD デジタル 教科書体 NK-R" panose="02020400000000000000" pitchFamily="18" charset="-128"/>
                <a:ea typeface="UD デジタル 教科書体 NK-R" panose="02020400000000000000" pitchFamily="18" charset="-128"/>
              </a:endParaRPr>
            </a:p>
          </p:txBody>
        </p:sp>
        <p:sp>
          <p:nvSpPr>
            <p:cNvPr id="14" name="正方形/長方形 13"/>
            <p:cNvSpPr/>
            <p:nvPr/>
          </p:nvSpPr>
          <p:spPr>
            <a:xfrm>
              <a:off x="167048" y="490382"/>
              <a:ext cx="9497851" cy="6084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①</a:t>
            </a:r>
            <a:r>
              <a:rPr lang="en-US" altLang="ja-JP" b="1" dirty="0">
                <a:solidFill>
                  <a:schemeClr val="bg1"/>
                </a:solidFill>
                <a:latin typeface="UD デジタル 教科書体 NK-R" panose="02020400000000000000" pitchFamily="18" charset="-128"/>
                <a:ea typeface="UD デジタル 教科書体 NK-R" panose="02020400000000000000" pitchFamily="18" charset="-128"/>
              </a:rPr>
              <a:t>2022</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年度の主な進捗</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nvGrpSpPr>
          <p:cNvPr id="5" name="グループ化 4"/>
          <p:cNvGrpSpPr/>
          <p:nvPr/>
        </p:nvGrpSpPr>
        <p:grpSpPr>
          <a:xfrm>
            <a:off x="9949598" y="3199760"/>
            <a:ext cx="2211197" cy="1591333"/>
            <a:chOff x="9349128" y="3011720"/>
            <a:chExt cx="2687783" cy="1906480"/>
          </a:xfrm>
        </p:grpSpPr>
        <p:pic>
          <p:nvPicPr>
            <p:cNvPr id="10" name="図 9"/>
            <p:cNvPicPr>
              <a:picLocks noChangeAspect="1"/>
            </p:cNvPicPr>
            <p:nvPr/>
          </p:nvPicPr>
          <p:blipFill rotWithShape="1">
            <a:blip r:embed="rId2"/>
            <a:srcRect l="17515" r="23339" b="18698"/>
            <a:stretch/>
          </p:blipFill>
          <p:spPr>
            <a:xfrm>
              <a:off x="9689910" y="3011720"/>
              <a:ext cx="2006221" cy="1437446"/>
            </a:xfrm>
            <a:prstGeom prst="rect">
              <a:avLst/>
            </a:prstGeom>
          </p:spPr>
        </p:pic>
        <p:sp>
          <p:nvSpPr>
            <p:cNvPr id="18" name="正方形/長方形 17"/>
            <p:cNvSpPr/>
            <p:nvPr/>
          </p:nvSpPr>
          <p:spPr>
            <a:xfrm>
              <a:off x="9349128" y="4365107"/>
              <a:ext cx="2687783" cy="553093"/>
            </a:xfrm>
            <a:prstGeom prst="rect">
              <a:avLst/>
            </a:prstGeom>
          </p:spPr>
          <p:txBody>
            <a:bodyPr wrap="square">
              <a:spAutoFit/>
            </a:bodyPr>
            <a:lstStyle/>
            <a:p>
              <a:pPr marL="144000" indent="-457200" algn="ctr"/>
              <a:r>
                <a:rPr lang="ja-JP" altLang="en-US" sz="1200" dirty="0">
                  <a:latin typeface="UD デジタル 教科書体 NK-R" panose="02020400000000000000" pitchFamily="18" charset="-128"/>
                  <a:ea typeface="UD デジタル 教科書体 NK-R" panose="02020400000000000000" pitchFamily="18" charset="-128"/>
                </a:rPr>
                <a:t>シンガポール・フィンテック・</a:t>
              </a:r>
              <a:endParaRPr lang="en-US" altLang="ja-JP" sz="1200" dirty="0">
                <a:latin typeface="UD デジタル 教科書体 NK-R" panose="02020400000000000000" pitchFamily="18" charset="-128"/>
                <a:ea typeface="UD デジタル 教科書体 NK-R" panose="02020400000000000000" pitchFamily="18" charset="-128"/>
              </a:endParaRPr>
            </a:p>
            <a:p>
              <a:pPr marL="144000" indent="-457200" algn="ctr"/>
              <a:r>
                <a:rPr lang="ja-JP" altLang="en-US" sz="1200" dirty="0">
                  <a:latin typeface="UD デジタル 教科書体 NK-R" panose="02020400000000000000" pitchFamily="18" charset="-128"/>
                  <a:ea typeface="UD デジタル 教科書体 NK-R" panose="02020400000000000000" pitchFamily="18" charset="-128"/>
                </a:rPr>
                <a:t>フェスティバル</a:t>
              </a:r>
              <a:endParaRPr lang="en-US" altLang="ja-JP" sz="1200" dirty="0">
                <a:latin typeface="UD デジタル 教科書体 NK-R" panose="02020400000000000000" pitchFamily="18" charset="-128"/>
                <a:ea typeface="UD デジタル 教科書体 NK-R" panose="02020400000000000000" pitchFamily="18" charset="-128"/>
              </a:endParaRPr>
            </a:p>
          </p:txBody>
        </p:sp>
      </p:grpSp>
      <p:grpSp>
        <p:nvGrpSpPr>
          <p:cNvPr id="25" name="グループ化 24"/>
          <p:cNvGrpSpPr/>
          <p:nvPr/>
        </p:nvGrpSpPr>
        <p:grpSpPr>
          <a:xfrm>
            <a:off x="9939143" y="1568034"/>
            <a:ext cx="2238906" cy="1399361"/>
            <a:chOff x="9569282" y="555864"/>
            <a:chExt cx="2687783" cy="1766114"/>
          </a:xfrm>
        </p:grpSpPr>
        <p:sp>
          <p:nvSpPr>
            <p:cNvPr id="15" name="正方形/長方形 14"/>
            <p:cNvSpPr/>
            <p:nvPr/>
          </p:nvSpPr>
          <p:spPr>
            <a:xfrm>
              <a:off x="9569282" y="1972381"/>
              <a:ext cx="2687783" cy="349597"/>
            </a:xfrm>
            <a:prstGeom prst="rect">
              <a:avLst/>
            </a:prstGeom>
          </p:spPr>
          <p:txBody>
            <a:bodyPr wrap="square">
              <a:spAutoFit/>
            </a:bodyPr>
            <a:lstStyle/>
            <a:p>
              <a:pPr marL="144000" indent="-457200" algn="ctr"/>
              <a:r>
                <a:rPr lang="ja-JP" altLang="en-US" sz="1200" dirty="0">
                  <a:latin typeface="UD デジタル 教科書体 NK-R" panose="02020400000000000000" pitchFamily="18" charset="-128"/>
                  <a:ea typeface="UD デジタル 教科書体 NK-R" panose="02020400000000000000" pitchFamily="18" charset="-128"/>
                </a:rPr>
                <a:t>英国トッププロモーション</a:t>
              </a:r>
              <a:endParaRPr lang="en-US" altLang="ja-JP" sz="1200" dirty="0">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rotWithShape="1">
            <a:blip r:embed="rId3"/>
            <a:srcRect l="4940" t="27899" r="3108" b="17854"/>
            <a:stretch/>
          </p:blipFill>
          <p:spPr>
            <a:xfrm>
              <a:off x="10032245" y="555864"/>
              <a:ext cx="1761858" cy="1385888"/>
            </a:xfrm>
            <a:prstGeom prst="rect">
              <a:avLst/>
            </a:prstGeom>
            <a:ln>
              <a:solidFill>
                <a:schemeClr val="tx1"/>
              </a:solidFill>
            </a:ln>
          </p:spPr>
        </p:pic>
      </p:grpSp>
      <p:sp>
        <p:nvSpPr>
          <p:cNvPr id="19" name="正方形/長方形 18"/>
          <p:cNvSpPr/>
          <p:nvPr/>
        </p:nvSpPr>
        <p:spPr>
          <a:xfrm>
            <a:off x="102147" y="515316"/>
            <a:ext cx="3189770" cy="374550"/>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rPr>
              <a:t>金融系外国企業等の誘致</a:t>
            </a:r>
            <a:endParaRPr kumimoji="1" lang="ja-JP" altLang="en-US" sz="16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392905" y="1414313"/>
            <a:ext cx="9931883" cy="4985980"/>
          </a:xfrm>
          <a:prstGeom prst="rect">
            <a:avLst/>
          </a:prstGeom>
        </p:spPr>
        <p:txBody>
          <a:bodyPr wrap="square">
            <a:spAutoFit/>
          </a:bodyPr>
          <a:lstStyle/>
          <a:p>
            <a:pPr marL="146050" indent="-457200">
              <a:spcAft>
                <a:spcPts val="0"/>
              </a:spcAft>
            </a:pP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en-US" sz="1400" b="1"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a:t>
            </a: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）個別ターゲットへの戦略的なアプローチ</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知事による英国トッププロモーション</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1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・ブルームバーグ社主催のグローバル・レギュラトリー・フォーラムに登壇</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・英国のフィンテックスタートアップ等との面談（</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約</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団体</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と面談）</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・英国経営者協会との意見交換</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・マンチェスター市長等との面談</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○関西経済連合会会長によるシンガポール関係者との意見交換（経済界）（</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2023</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3</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r>
              <a:rPr kumimoji="1" lang="ja-JP" sz="1400" kern="1200" dirty="0" smtClean="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endParaRPr kumimoji="1" lang="en-US" altLang="ja-JP" sz="1400" kern="1200" dirty="0" smtClean="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146050" indent="-457200">
              <a:spcAft>
                <a:spcPts val="0"/>
              </a:spcAft>
            </a:pP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en-US" sz="1400" b="1"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a:t>
            </a: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）金融系外国企業等の誘致活動</a:t>
            </a:r>
            <a:r>
              <a:rPr kumimoji="1" lang="ja-JP" sz="1400" b="1"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金融系外国企業等誘致事業</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 （資産運用業、フィンテック企業</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約３万社</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へ大阪の投資魅力を</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PR</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し、</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約</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90</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社</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が面談を希望）</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b="1"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国際金融ワンストップサポートセンター大阪での相談対応</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年度の相談社数、</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54</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社</a:t>
            </a:r>
            <a:r>
              <a:rPr kumimoji="1" lang="ja-JP" sz="1400" kern="1200" dirty="0" smtClean="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endParaRPr kumimoji="1" lang="en-US" altLang="ja-JP" sz="1400" kern="1200" dirty="0" smtClean="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146050" indent="-457200">
              <a:spcAft>
                <a:spcPts val="0"/>
              </a:spcAft>
            </a:pP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en-US" sz="1400" b="1"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3</a:t>
            </a:r>
            <a:r>
              <a:rPr kumimoji="1" lang="ja-JP" sz="1400" b="1"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）マス・プロモーション活動</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○外資系証券会社の投資家向けフォーラムで知事・市長メッセージ放映（府市）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5</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シンガポール現地調査</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（府市）（２０２２年６月）</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（政府機関やフィンテック協会、投資家等</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14</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団体・法人等に、大阪進出の可能性についてリサーチを実施）</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世界最大規模のフィンテック関連イベント「シンガポール・フィンテック・フェスティバル」でのプロモーション活動</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11</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月、ブース出展により</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約</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500</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名</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に</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PR</a:t>
            </a:r>
            <a:r>
              <a:rPr kumimoji="1" lang="ja-JP" sz="11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1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sz="1400" kern="1200" dirty="0">
                <a:solidFill>
                  <a:srgbClr val="000000"/>
                </a:solidFill>
                <a:effectLst/>
                <a:highlight>
                  <a:srgbClr val="C0C0C0"/>
                </a:highlight>
                <a:latin typeface="ＭＳ Ｐゴシック" panose="020B0600070205080204" pitchFamily="50" charset="-128"/>
                <a:ea typeface="UD デジタル 教科書体 NK-R" panose="02020400000000000000" pitchFamily="18" charset="-128"/>
                <a:cs typeface="Times New Roman" panose="02020603050405020304" pitchFamily="18" charset="0"/>
              </a:rPr>
              <a:t>アジア向けオンラインセミナー</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（府市）（</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10</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72</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名</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が参加）</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○在大阪スイス領事館主催のフィンテックセミナーへの協力（府市）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11</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Hack Osaka2023</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において「フィンテック」をテーマの一つとしたピッチコンテストを実施 （府市・民間）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2023</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2</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月）</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○ポータルサイト「</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Global Financial City</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OSAKA</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」による情報発信（府市） （２０２１年１０月～、</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約２</a:t>
            </a:r>
            <a:r>
              <a:rPr kumimoji="1" lang="en-US" sz="1400" u="sng"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.5</a:t>
            </a:r>
            <a:r>
              <a:rPr kumimoji="1" lang="ja-JP" sz="1400" u="sng"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万</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アクセス）</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46050" indent="-457200">
              <a:spcAft>
                <a:spcPts val="0"/>
              </a:spcAft>
            </a:pPr>
            <a:r>
              <a:rPr kumimoji="1" lang="en-US" sz="1400" kern="1200" dirty="0">
                <a:solidFill>
                  <a:srgbClr val="000000"/>
                </a:solidFill>
                <a:effectLst/>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kumimoji="1" lang="ja-JP" sz="1400" kern="1200" dirty="0">
                <a:solidFill>
                  <a:srgbClr val="000000"/>
                </a:solidFill>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○海外拠点や海外イベント出展等を通じた情報発信（民間）</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4061082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3280229" y="5095249"/>
            <a:ext cx="8750711" cy="600164"/>
          </a:xfrm>
          <a:prstGeom prst="rect">
            <a:avLst/>
          </a:prstGeom>
          <a:solidFill>
            <a:schemeClr val="accent1">
              <a:lumMod val="20000"/>
              <a:lumOff val="80000"/>
            </a:schemeClr>
          </a:solidFill>
        </p:spPr>
        <p:txBody>
          <a:bodyPr wrap="square">
            <a:spAutoFit/>
          </a:bodyPr>
          <a:lstStyle/>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「金融をテコに発展するグローバル都市」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（４）②「長期的視点で資産を育てる投資マインドの醸成・金融リテラシー向上につながる取組み」</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「金融のフロントランナー都市」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（４）「金融分野における高度人材の育成」</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「共通の取組み」</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（５）②「金融リテラシーや金融知識を有する職員の育成」</a:t>
            </a:r>
            <a:endParaRPr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28" name="正方形/長方形 27"/>
          <p:cNvSpPr/>
          <p:nvPr/>
        </p:nvSpPr>
        <p:spPr>
          <a:xfrm>
            <a:off x="3280228" y="1906925"/>
            <a:ext cx="8750711" cy="938719"/>
          </a:xfrm>
          <a:prstGeom prst="rect">
            <a:avLst/>
          </a:prstGeom>
          <a:solidFill>
            <a:schemeClr val="accent1">
              <a:lumMod val="20000"/>
              <a:lumOff val="80000"/>
            </a:schemeClr>
          </a:solidFill>
        </p:spPr>
        <p:txBody>
          <a:bodyPr wrap="square">
            <a:spAutoFit/>
          </a:bodyPr>
          <a:lstStyle/>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「金融をテコに発展するグローバル都市」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（１）①「万博を契機とした社会実験・実装プロジェクトへ国内外から資金が流入する仕組みづくり」</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（１）②「万博後もみすえた地域の発展につながるデジタル地域通貨・デジタル</a:t>
            </a:r>
            <a:r>
              <a:rPr lang="en-US" altLang="ja-JP" sz="1100" dirty="0">
                <a:latin typeface="UD デジタル 教科書体 NK-R" panose="02020400000000000000" pitchFamily="18" charset="-128"/>
                <a:ea typeface="UD デジタル 教科書体 NK-R" panose="02020400000000000000" pitchFamily="18" charset="-128"/>
              </a:rPr>
              <a:t>ID</a:t>
            </a:r>
            <a:r>
              <a:rPr lang="ja-JP" altLang="en-US" sz="1100" dirty="0">
                <a:latin typeface="UD デジタル 教科書体 NK-R" panose="02020400000000000000" pitchFamily="18" charset="-128"/>
                <a:ea typeface="UD デジタル 教科書体 NK-R" panose="02020400000000000000" pitchFamily="18" charset="-128"/>
              </a:rPr>
              <a:t>の発行・浸透」</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（２）③「</a:t>
            </a:r>
            <a:r>
              <a:rPr lang="en-US" altLang="ja-JP" sz="1100" dirty="0">
                <a:latin typeface="UD デジタル 教科書体 NK-R" panose="02020400000000000000" pitchFamily="18" charset="-128"/>
                <a:ea typeface="UD デジタル 教科書体 NK-R" panose="02020400000000000000" pitchFamily="18" charset="-128"/>
              </a:rPr>
              <a:t>STO</a:t>
            </a:r>
            <a:r>
              <a:rPr lang="ja-JP" altLang="en-US" sz="1100" dirty="0">
                <a:latin typeface="UD デジタル 教科書体 NK-R" panose="02020400000000000000" pitchFamily="18" charset="-128"/>
                <a:ea typeface="UD デジタル 教科書体 NK-R" panose="02020400000000000000" pitchFamily="18" charset="-128"/>
              </a:rPr>
              <a:t>など新たな手法を活用した資金調達の促進に向けた取組み」</a:t>
            </a:r>
          </a:p>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「金融のフロントランナー都市」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（１）①「アジア随一のデリバティブ市場に向けた先駆的な商品群の展開」</a:t>
            </a:r>
            <a:endParaRPr lang="en-US" altLang="ja-JP" sz="1100" dirty="0">
              <a:latin typeface="UD デジタル 教科書体 NK-R" panose="02020400000000000000" pitchFamily="18" charset="-128"/>
              <a:ea typeface="UD デジタル 教科書体 NK-R" panose="02020400000000000000" pitchFamily="18" charset="-128"/>
            </a:endParaRPr>
          </a:p>
          <a:p>
            <a:pPr marL="144000" indent="-457200"/>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（２）①「脱炭素に向けた金融の取組み」</a:t>
            </a:r>
            <a:endParaRPr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p:cNvSpPr/>
          <p:nvPr/>
        </p:nvSpPr>
        <p:spPr>
          <a:xfrm>
            <a:off x="3280229" y="475063"/>
            <a:ext cx="8750711" cy="260306"/>
          </a:xfrm>
          <a:prstGeom prst="rect">
            <a:avLst/>
          </a:prstGeom>
          <a:solidFill>
            <a:schemeClr val="accent1">
              <a:lumMod val="20000"/>
              <a:lumOff val="80000"/>
            </a:schemeClr>
          </a:solidFill>
        </p:spPr>
        <p:txBody>
          <a:bodyPr wrap="square">
            <a:spAutoFit/>
          </a:bodyPr>
          <a:lstStyle/>
          <a:p>
            <a:pPr marL="144000" indent="-457200"/>
            <a:r>
              <a:rPr lang="ja-JP" altLang="en-US" sz="1100" dirty="0">
                <a:latin typeface="UD デジタル 教科書体 NK-R" panose="02020400000000000000" pitchFamily="18" charset="-128"/>
                <a:ea typeface="UD デジタル 教科書体 NK-R" panose="02020400000000000000" pitchFamily="18" charset="-128"/>
              </a:rPr>
              <a:t>「金融をテコに発展するグローバル都市」</a:t>
            </a:r>
            <a:r>
              <a:rPr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（２）②「スタートアップに対するさらなる投資促進に向けた支援」</a:t>
            </a:r>
            <a:endParaRPr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①</a:t>
            </a:r>
            <a:r>
              <a:rPr lang="en-US" altLang="ja-JP" b="1" dirty="0">
                <a:solidFill>
                  <a:schemeClr val="bg1"/>
                </a:solidFill>
                <a:latin typeface="UD デジタル 教科書体 NK-R" panose="02020400000000000000" pitchFamily="18" charset="-128"/>
                <a:ea typeface="UD デジタル 教科書体 NK-R" panose="02020400000000000000" pitchFamily="18" charset="-128"/>
              </a:rPr>
              <a:t>2022</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年度の主な進捗</a:t>
            </a:r>
          </a:p>
        </p:txBody>
      </p:sp>
      <p:grpSp>
        <p:nvGrpSpPr>
          <p:cNvPr id="22" name="グループ化 21"/>
          <p:cNvGrpSpPr/>
          <p:nvPr/>
        </p:nvGrpSpPr>
        <p:grpSpPr>
          <a:xfrm>
            <a:off x="90459" y="480726"/>
            <a:ext cx="11940480" cy="1209701"/>
            <a:chOff x="68651" y="831903"/>
            <a:chExt cx="9572627" cy="1111836"/>
          </a:xfrm>
        </p:grpSpPr>
        <p:sp>
          <p:nvSpPr>
            <p:cNvPr id="23" name="正方形/長方形 22"/>
            <p:cNvSpPr/>
            <p:nvPr/>
          </p:nvSpPr>
          <p:spPr>
            <a:xfrm>
              <a:off x="68651" y="831903"/>
              <a:ext cx="9572627" cy="11118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68651" y="831903"/>
              <a:ext cx="2557224" cy="344249"/>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rPr>
                <a:t>スタートアップ支援</a:t>
              </a:r>
              <a:endParaRPr kumimoji="1" lang="ja-JP" altLang="en-US" sz="1600"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10" name="正方形/長方形 9"/>
          <p:cNvSpPr/>
          <p:nvPr/>
        </p:nvSpPr>
        <p:spPr>
          <a:xfrm>
            <a:off x="90459" y="2864073"/>
            <a:ext cx="11748674" cy="1815882"/>
          </a:xfrm>
          <a:prstGeom prst="rect">
            <a:avLst/>
          </a:prstGeom>
        </p:spPr>
        <p:txBody>
          <a:bodyPr wrap="square">
            <a:spAutoFit/>
          </a:bodyPr>
          <a:lstStyle/>
          <a:p>
            <a:pPr marL="146050" indent="-457200"/>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万博のテーマに関連するファンドの組成・出資（民間）</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万博会場内のキャッシュレス決済の運営に向けたコンソーシアムの組成（民間）（</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2022</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9</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ST</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社債、不動産受益証券の発行等（民間）</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ODX</a:t>
            </a:r>
            <a:r>
              <a:rPr lang="ja-JP" altLang="en-US" sz="1400" dirty="0" err="1">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での</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日本株取引開始（民間）（</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2022</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年６月）</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spcAft>
                <a:spcPts val="0"/>
              </a:spcAft>
            </a:pP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堂島取引所での貴金属先物取扱い開始（取引所）（</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2023</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3</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spcAft>
                <a:spcPts val="0"/>
              </a:spcAft>
            </a:pP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府市によるグリーンボンド発行</a:t>
            </a:r>
            <a:endParaRPr lang="en-US"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146050" indent="-457200">
              <a:spcAft>
                <a:spcPts val="0"/>
              </a:spcAft>
            </a:pP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　</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府：</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2022</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10</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月、発行額</a:t>
            </a:r>
            <a:r>
              <a:rPr lang="en-US" altLang="ja-JP" sz="1400" u="sng"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50</a:t>
            </a:r>
            <a:r>
              <a:rPr lang="ja-JP" altLang="ja-JP" sz="1400" u="sng"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億円</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　年限</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15</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　機関投資家向け）</a:t>
            </a:r>
            <a:endParaRPr lang="en-US" altLang="ja-JP" sz="12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46050" indent="-457200">
              <a:spcAft>
                <a:spcPts val="0"/>
              </a:spcAft>
            </a:pP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市：</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2023</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2</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月、発行額</a:t>
            </a:r>
            <a:r>
              <a:rPr lang="en-US" altLang="ja-JP" sz="1400" u="sng"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50</a:t>
            </a:r>
            <a:r>
              <a:rPr lang="ja-JP" altLang="ja-JP" sz="1400" u="sng"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億円</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　年限</a:t>
            </a: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5</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　機関投資家向け）</a:t>
            </a:r>
            <a:endParaRPr lang="en-US"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p:txBody>
      </p:sp>
      <p:sp>
        <p:nvSpPr>
          <p:cNvPr id="14" name="正方形/長方形 13"/>
          <p:cNvSpPr/>
          <p:nvPr/>
        </p:nvSpPr>
        <p:spPr>
          <a:xfrm>
            <a:off x="90461" y="1897811"/>
            <a:ext cx="3189770" cy="374550"/>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rPr>
              <a:t>新たな金融事業</a:t>
            </a:r>
            <a:endParaRPr kumimoji="1" lang="ja-JP" altLang="en-US" sz="16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5" name="正方形/長方形 14"/>
          <p:cNvSpPr/>
          <p:nvPr/>
        </p:nvSpPr>
        <p:spPr>
          <a:xfrm>
            <a:off x="90460" y="1897810"/>
            <a:ext cx="11940480" cy="29919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90459" y="5771799"/>
            <a:ext cx="11748674" cy="738664"/>
          </a:xfrm>
          <a:prstGeom prst="rect">
            <a:avLst/>
          </a:prstGeom>
        </p:spPr>
        <p:txBody>
          <a:bodyPr wrap="square">
            <a:spAutoFit/>
          </a:bodyPr>
          <a:lstStyle/>
          <a:p>
            <a:pPr marL="146050" indent="-457200"/>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○「大学生のための金融リテラシー入門」講座等の開講（関西大学）</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2023</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年４月～）</a:t>
            </a:r>
            <a:endParaRPr lang="en-US"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146050" indent="-457200"/>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○数理・データサイエンス</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AI</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に関する体系的な講義や、</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AI</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の社会・経済・ビジネス</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現場での使用に係る講義の実施（大阪公立大学）</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年４月～）</a:t>
            </a:r>
            <a:endParaRPr lang="en-US"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146050" indent="-457200">
              <a:spcAft>
                <a:spcPts val="0"/>
              </a:spcAft>
            </a:pP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○事業連携協定に基づく府市職員向け研修</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（府市）</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（大阪府市で合計</a:t>
            </a:r>
            <a:r>
              <a:rPr lang="ja-JP" altLang="ja-JP" sz="1400" u="sng"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約</a:t>
            </a:r>
            <a:r>
              <a:rPr lang="en-US" altLang="ja-JP" sz="1400" u="sng"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200</a:t>
            </a:r>
            <a:r>
              <a:rPr lang="ja-JP" altLang="ja-JP" sz="1400" u="sng"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名</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が受講</a:t>
            </a:r>
            <a:r>
              <a:rPr lang="ja-JP" altLang="ja-JP" sz="11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endParaRPr lang="en-US" altLang="ja-JP" sz="11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p:txBody>
      </p:sp>
      <p:sp>
        <p:nvSpPr>
          <p:cNvPr id="25" name="正方形/長方形 24"/>
          <p:cNvSpPr/>
          <p:nvPr/>
        </p:nvSpPr>
        <p:spPr>
          <a:xfrm>
            <a:off x="90460" y="5097119"/>
            <a:ext cx="3189770" cy="374550"/>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rPr>
              <a:t>金融教育・人材育成</a:t>
            </a:r>
            <a:endParaRPr kumimoji="1" lang="ja-JP" altLang="en-US" sz="16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6" name="正方形/長方形 25"/>
          <p:cNvSpPr/>
          <p:nvPr/>
        </p:nvSpPr>
        <p:spPr>
          <a:xfrm>
            <a:off x="90459" y="5097118"/>
            <a:ext cx="11940480" cy="1441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0" y="1019757"/>
            <a:ext cx="11748674" cy="523220"/>
          </a:xfrm>
          <a:prstGeom prst="rect">
            <a:avLst/>
          </a:prstGeom>
        </p:spPr>
        <p:txBody>
          <a:bodyPr wrap="square">
            <a:spAutoFit/>
          </a:bodyPr>
          <a:lstStyle/>
          <a:p>
            <a:pPr marL="146050" indent="-457200">
              <a:spcAft>
                <a:spcPts val="0"/>
              </a:spcAft>
            </a:pP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IPO</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センターの設置（取引所）（</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2022</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a:t>
            </a:r>
            <a:r>
              <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4</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a:t>
            </a:r>
            <a:endParaRPr lang="en-US" altLang="ja-JP" sz="1400"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46050" indent="-457200">
              <a:spcAft>
                <a:spcPts val="0"/>
              </a:spcAft>
            </a:pPr>
            <a:r>
              <a:rPr lang="en-US" altLang="ja-JP" sz="1400" dirty="0">
                <a:solidFill>
                  <a:srgbClr val="000000"/>
                </a:solidFill>
                <a:latin typeface="UD デジタル 教科書体 NK-R" panose="02020400000000000000" pitchFamily="18" charset="-128"/>
                <a:ea typeface="ＭＳ Ｐゴシック" panose="020B0600070205080204" pitchFamily="50" charset="-128"/>
                <a:cs typeface="Times New Roman" panose="02020603050405020304" pitchFamily="18" charset="0"/>
              </a:rPr>
              <a:t> </a:t>
            </a:r>
            <a:r>
              <a:rPr lang="ja-JP"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○大阪スタートアップ成長支援塾の開催</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（府市・取引所）（２０２３年１月～、２回開催済み、参加者</a:t>
            </a:r>
            <a:r>
              <a:rPr lang="ja-JP" altLang="en-US" sz="1400" u="sng"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１５社</a:t>
            </a:r>
            <a:r>
              <a:rPr lang="ja-JP" altLang="en-US"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endParaRPr lang="en-US" altLang="ja-JP" sz="1400" dirty="0">
              <a:solidFill>
                <a:srgbClr val="000000"/>
              </a:solidFill>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69528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82979" y="2222733"/>
            <a:ext cx="12065478" cy="4599642"/>
          </a:xfrm>
          <a:prstGeom prst="rect">
            <a:avLst/>
          </a:prstGeom>
          <a:solidFill>
            <a:schemeClr val="accent1">
              <a:lumMod val="20000"/>
              <a:lumOff val="80000"/>
            </a:schemeClr>
          </a:solidFill>
        </p:spPr>
        <p:txBody>
          <a:bodyPr wrap="square">
            <a:spAutoFit/>
          </a:bodyPr>
          <a:lstStyle/>
          <a:p>
            <a:pPr marL="144000" indent="-457200"/>
            <a:endParaRPr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kumimoji="1"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②</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目標</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の進捗状況及び</a:t>
            </a:r>
            <a:r>
              <a:rPr lang="en-US" altLang="ja-JP" b="1" dirty="0">
                <a:solidFill>
                  <a:schemeClr val="bg1"/>
                </a:solidFill>
                <a:latin typeface="UD デジタル 教科書体 NK-R" panose="02020400000000000000" pitchFamily="18" charset="-128"/>
                <a:ea typeface="UD デジタル 教科書体 NK-R" panose="02020400000000000000" pitchFamily="18" charset="-128"/>
              </a:rPr>
              <a:t>2022</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年度</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の活動から得られた</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内容</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graphicFrame>
        <p:nvGraphicFramePr>
          <p:cNvPr id="2" name="表 1"/>
          <p:cNvGraphicFramePr>
            <a:graphicFrameLocks noGrp="1"/>
          </p:cNvGraphicFramePr>
          <p:nvPr>
            <p:extLst/>
          </p:nvPr>
        </p:nvGraphicFramePr>
        <p:xfrm>
          <a:off x="678728" y="527749"/>
          <a:ext cx="10834543" cy="1605504"/>
        </p:xfrm>
        <a:graphic>
          <a:graphicData uri="http://schemas.openxmlformats.org/drawingml/2006/table">
            <a:tbl>
              <a:tblPr firstRow="1" bandRow="1">
                <a:tableStyleId>{5C22544A-7EE6-4342-B048-85BDC9FD1C3A}</a:tableStyleId>
              </a:tblPr>
              <a:tblGrid>
                <a:gridCol w="3834303">
                  <a:extLst>
                    <a:ext uri="{9D8B030D-6E8A-4147-A177-3AD203B41FA5}">
                      <a16:colId xmlns:a16="http://schemas.microsoft.com/office/drawing/2014/main" val="3650492976"/>
                    </a:ext>
                  </a:extLst>
                </a:gridCol>
                <a:gridCol w="3545840">
                  <a:extLst>
                    <a:ext uri="{9D8B030D-6E8A-4147-A177-3AD203B41FA5}">
                      <a16:colId xmlns:a16="http://schemas.microsoft.com/office/drawing/2014/main" val="501323711"/>
                    </a:ext>
                  </a:extLst>
                </a:gridCol>
                <a:gridCol w="3454400">
                  <a:extLst>
                    <a:ext uri="{9D8B030D-6E8A-4147-A177-3AD203B41FA5}">
                      <a16:colId xmlns:a16="http://schemas.microsoft.com/office/drawing/2014/main" val="966438172"/>
                    </a:ext>
                  </a:extLst>
                </a:gridCol>
              </a:tblGrid>
              <a:tr h="198204">
                <a:tc>
                  <a:txBody>
                    <a:bodyPr/>
                    <a:lstStyle/>
                    <a:p>
                      <a:pPr marL="567055" indent="-567055" algn="ctr">
                        <a:spcAft>
                          <a:spcPts val="0"/>
                        </a:spcAft>
                      </a:pPr>
                      <a:r>
                        <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rPr>
                        <a:t>指標</a:t>
                      </a:r>
                      <a:endPar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spcAft>
                          <a:spcPts val="0"/>
                        </a:spcAft>
                      </a:pPr>
                      <a:r>
                        <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rPr>
                        <a:t>目標</a:t>
                      </a:r>
                      <a:endPar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spcAft>
                          <a:spcPts val="0"/>
                        </a:spcAft>
                      </a:pPr>
                      <a:r>
                        <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rPr>
                        <a:t>進捗状況</a:t>
                      </a:r>
                      <a:endParaRPr lang="ja-JP" sz="14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066361708"/>
                  </a:ext>
                </a:extLst>
              </a:tr>
              <a:tr h="421752">
                <a:tc>
                  <a:txBody>
                    <a:bodyPr/>
                    <a:lstStyle/>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【アウトプット目標】</a:t>
                      </a:r>
                    </a:p>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国際金融ワンストップサポートセンター大阪の相談件数</a:t>
                      </a:r>
                      <a:endPar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2025</a:t>
                      </a:r>
                      <a:r>
                        <a:rPr lang="ja-JP" sz="1200" kern="100" dirty="0">
                          <a:effectLst/>
                          <a:latin typeface="UD デジタル 教科書体 NK-R" panose="02020400000000000000" pitchFamily="18" charset="-128"/>
                          <a:ea typeface="UD デジタル 教科書体 NK-R" panose="02020400000000000000" pitchFamily="18" charset="-128"/>
                        </a:rPr>
                        <a:t>年度までに</a:t>
                      </a:r>
                    </a:p>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100</a:t>
                      </a:r>
                      <a:r>
                        <a:rPr lang="ja-JP" sz="1200" kern="100" dirty="0">
                          <a:effectLst/>
                          <a:latin typeface="UD デジタル 教科書体 NK-R" panose="02020400000000000000" pitchFamily="18" charset="-128"/>
                          <a:ea typeface="UD デジタル 教科書体 NK-R" panose="02020400000000000000" pitchFamily="18" charset="-128"/>
                        </a:rPr>
                        <a:t>社／年平均達成</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 </a:t>
                      </a:r>
                      <a:r>
                        <a:rPr lang="en-US" altLang="ja-JP" sz="1200" kern="100" dirty="0">
                          <a:effectLst/>
                          <a:latin typeface="UD デジタル 教科書体 NK-R" panose="02020400000000000000" pitchFamily="18" charset="-128"/>
                          <a:ea typeface="UD デジタル 教科書体 NK-R" panose="02020400000000000000" pitchFamily="18" charset="-128"/>
                        </a:rPr>
                        <a:t>54</a:t>
                      </a:r>
                      <a:r>
                        <a:rPr lang="ja-JP" altLang="en-US" sz="1200" kern="100" dirty="0">
                          <a:effectLst/>
                          <a:latin typeface="UD デジタル 教科書体 NK-R" panose="02020400000000000000" pitchFamily="18" charset="-128"/>
                          <a:ea typeface="UD デジタル 教科書体 NK-R" panose="02020400000000000000" pitchFamily="18" charset="-128"/>
                        </a:rPr>
                        <a:t>社（</a:t>
                      </a:r>
                      <a:r>
                        <a:rPr lang="en-US" altLang="ja-JP" sz="1200" kern="100" dirty="0">
                          <a:effectLst/>
                          <a:latin typeface="UD デジタル 教科書体 NK-R" panose="02020400000000000000" pitchFamily="18" charset="-128"/>
                          <a:ea typeface="UD デジタル 教科書体 NK-R" panose="02020400000000000000" pitchFamily="18" charset="-128"/>
                        </a:rPr>
                        <a:t>2022</a:t>
                      </a:r>
                      <a:r>
                        <a:rPr lang="ja-JP" altLang="en-US" sz="1200" kern="100" dirty="0">
                          <a:effectLst/>
                          <a:latin typeface="UD デジタル 教科書体 NK-R" panose="02020400000000000000" pitchFamily="18" charset="-128"/>
                          <a:ea typeface="UD デジタル 教科書体 NK-R" panose="02020400000000000000" pitchFamily="18" charset="-128"/>
                        </a:rPr>
                        <a:t>年度実績）</a:t>
                      </a:r>
                      <a:endParaRPr lang="en-US" altLang="ja-JP" sz="120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2633204"/>
                  </a:ext>
                </a:extLst>
              </a:tr>
              <a:tr h="421752">
                <a:tc>
                  <a:txBody>
                    <a:bodyPr/>
                    <a:lstStyle/>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【アウトカム目標</a:t>
                      </a:r>
                      <a:r>
                        <a:rPr lang="en-US" alt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0</a:t>
                      </a: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１】</a:t>
                      </a:r>
                    </a:p>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金融系外国企業・投資家等の誘致数</a:t>
                      </a:r>
                      <a:endPar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2025</a:t>
                      </a:r>
                      <a:r>
                        <a:rPr lang="ja-JP" sz="1200" kern="100" dirty="0">
                          <a:effectLst/>
                          <a:latin typeface="UD デジタル 教科書体 NK-R" panose="02020400000000000000" pitchFamily="18" charset="-128"/>
                          <a:ea typeface="UD デジタル 教科書体 NK-R" panose="02020400000000000000" pitchFamily="18" charset="-128"/>
                        </a:rPr>
                        <a:t>年度までに</a:t>
                      </a:r>
                      <a:endParaRPr lang="en-US" altLang="ja-JP" sz="1200" kern="100" dirty="0">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kumimoji="1" lang="en-US" sz="12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30</a:t>
                      </a:r>
                      <a:r>
                        <a:rPr lang="ja-JP" sz="1200" kern="100" dirty="0">
                          <a:effectLst/>
                          <a:latin typeface="UD デジタル 教科書体 NK-R" panose="02020400000000000000" pitchFamily="18" charset="-128"/>
                          <a:ea typeface="UD デジタル 教科書体 NK-R" panose="02020400000000000000" pitchFamily="18" charset="-128"/>
                        </a:rPr>
                        <a:t>社誘致</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 </a:t>
                      </a:r>
                      <a:r>
                        <a:rPr lang="en-US" altLang="ja-JP" sz="1200" kern="100" dirty="0">
                          <a:effectLst/>
                          <a:latin typeface="UD デジタル 教科書体 NK-R" panose="02020400000000000000" pitchFamily="18" charset="-128"/>
                          <a:ea typeface="UD デジタル 教科書体 NK-R" panose="02020400000000000000" pitchFamily="18" charset="-128"/>
                        </a:rPr>
                        <a:t>3</a:t>
                      </a:r>
                      <a:r>
                        <a:rPr lang="ja-JP" sz="1200" kern="100" dirty="0">
                          <a:effectLst/>
                          <a:latin typeface="UD デジタル 教科書体 NK-R" panose="02020400000000000000" pitchFamily="18" charset="-128"/>
                          <a:ea typeface="UD デジタル 教科書体 NK-R" panose="02020400000000000000" pitchFamily="18" charset="-128"/>
                        </a:rPr>
                        <a:t>社</a:t>
                      </a:r>
                      <a:r>
                        <a:rPr lang="ja-JP" altLang="en-US" sz="1200" kern="100" dirty="0">
                          <a:effectLst/>
                          <a:latin typeface="UD デジタル 教科書体 NK-R" panose="02020400000000000000" pitchFamily="18" charset="-128"/>
                          <a:ea typeface="UD デジタル 教科書体 NK-R" panose="02020400000000000000" pitchFamily="18" charset="-128"/>
                        </a:rPr>
                        <a:t>（</a:t>
                      </a:r>
                      <a:r>
                        <a:rPr lang="en-US" altLang="ja-JP" sz="1200" kern="100" dirty="0">
                          <a:effectLst/>
                          <a:latin typeface="UD デジタル 教科書体 NK-R" panose="02020400000000000000" pitchFamily="18" charset="-128"/>
                          <a:ea typeface="UD デジタル 教科書体 NK-R" panose="02020400000000000000" pitchFamily="18" charset="-128"/>
                        </a:rPr>
                        <a:t>2023</a:t>
                      </a:r>
                      <a:r>
                        <a:rPr lang="ja-JP" altLang="ja-JP" sz="1200" kern="100" dirty="0">
                          <a:effectLst/>
                          <a:latin typeface="UD デジタル 教科書体 NK-R" panose="02020400000000000000" pitchFamily="18" charset="-128"/>
                          <a:ea typeface="UD デジタル 教科書体 NK-R" panose="02020400000000000000" pitchFamily="18" charset="-128"/>
                        </a:rPr>
                        <a:t>年</a:t>
                      </a:r>
                      <a:r>
                        <a:rPr lang="en-US" altLang="ja-JP" sz="1200" kern="100" dirty="0">
                          <a:effectLst/>
                          <a:latin typeface="UD デジタル 教科書体 NK-R" panose="02020400000000000000" pitchFamily="18" charset="-128"/>
                          <a:ea typeface="UD デジタル 教科書体 NK-R" panose="02020400000000000000" pitchFamily="18" charset="-128"/>
                        </a:rPr>
                        <a:t>4</a:t>
                      </a:r>
                      <a:r>
                        <a:rPr lang="ja-JP" altLang="ja-JP" sz="1200" kern="100" dirty="0">
                          <a:effectLst/>
                          <a:latin typeface="UD デジタル 教科書体 NK-R" panose="02020400000000000000" pitchFamily="18" charset="-128"/>
                          <a:ea typeface="UD デジタル 教科書体 NK-R" panose="02020400000000000000" pitchFamily="18" charset="-128"/>
                        </a:rPr>
                        <a:t>月</a:t>
                      </a:r>
                      <a:r>
                        <a:rPr lang="ja-JP" altLang="en-US" sz="1200" kern="100" dirty="0">
                          <a:effectLst/>
                          <a:latin typeface="UD デジタル 教科書体 NK-R" panose="02020400000000000000" pitchFamily="18" charset="-128"/>
                          <a:ea typeface="UD デジタル 教科書体 NK-R" panose="02020400000000000000" pitchFamily="18" charset="-128"/>
                        </a:rPr>
                        <a:t>現在）</a:t>
                      </a:r>
                      <a:endParaRPr lang="en-US" altLang="ja-JP" sz="120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2941184"/>
                  </a:ext>
                </a:extLst>
              </a:tr>
              <a:tr h="509667">
                <a:tc>
                  <a:txBody>
                    <a:bodyPr/>
                    <a:lstStyle/>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【アウトカム目標</a:t>
                      </a:r>
                      <a:r>
                        <a:rPr lang="ja-JP" altLang="en-US"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０</a:t>
                      </a: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２】</a:t>
                      </a:r>
                    </a:p>
                    <a:p>
                      <a:pPr algn="l">
                        <a:spcAft>
                          <a:spcPts val="0"/>
                        </a:spcAft>
                      </a:pPr>
                      <a:r>
                        <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rPr>
                        <a:t>ユニコーン・スタートアップ・大学発ベンチャー創出数</a:t>
                      </a:r>
                      <a:endParaRPr lang="ja-JP" sz="12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200" kern="100" dirty="0">
                          <a:effectLst/>
                          <a:latin typeface="UD デジタル 教科書体 NK-R" panose="02020400000000000000" pitchFamily="18" charset="-128"/>
                          <a:ea typeface="UD デジタル 教科書体 NK-R" panose="02020400000000000000" pitchFamily="18" charset="-128"/>
                        </a:rPr>
                        <a:t>2024</a:t>
                      </a:r>
                      <a:r>
                        <a:rPr lang="ja-JP" sz="1200" kern="100" dirty="0">
                          <a:effectLst/>
                          <a:latin typeface="UD デジタル 教科書体 NK-R" panose="02020400000000000000" pitchFamily="18" charset="-128"/>
                          <a:ea typeface="UD デジタル 教科書体 NK-R" panose="02020400000000000000" pitchFamily="18" charset="-128"/>
                        </a:rPr>
                        <a:t>年度までに</a:t>
                      </a:r>
                    </a:p>
                    <a:p>
                      <a:pPr algn="l">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ユニコーン</a:t>
                      </a:r>
                      <a:r>
                        <a:rPr lang="en-US" sz="1200" kern="100" dirty="0">
                          <a:effectLst/>
                          <a:latin typeface="UD デジタル 教科書体 NK-R" panose="02020400000000000000" pitchFamily="18" charset="-128"/>
                          <a:ea typeface="UD デジタル 教科書体 NK-R" panose="02020400000000000000" pitchFamily="18" charset="-128"/>
                        </a:rPr>
                        <a:t>3</a:t>
                      </a:r>
                      <a:r>
                        <a:rPr lang="ja-JP" sz="1200" kern="100" dirty="0">
                          <a:effectLst/>
                          <a:latin typeface="UD デジタル 教科書体 NK-R" panose="02020400000000000000" pitchFamily="18" charset="-128"/>
                          <a:ea typeface="UD デジタル 教科書体 NK-R" panose="02020400000000000000" pitchFamily="18" charset="-128"/>
                        </a:rPr>
                        <a:t>社、</a:t>
                      </a:r>
                      <a:endParaRPr lang="en-US" altLang="ja-JP" sz="1200" kern="100" dirty="0">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lang="ja-JP" sz="1200" kern="100" dirty="0">
                          <a:effectLst/>
                          <a:latin typeface="UD デジタル 教科書体 NK-R" panose="02020400000000000000" pitchFamily="18" charset="-128"/>
                          <a:ea typeface="UD デジタル 教科書体 NK-R" panose="02020400000000000000" pitchFamily="18" charset="-128"/>
                        </a:rPr>
                        <a:t>スタートアップ</a:t>
                      </a:r>
                      <a:r>
                        <a:rPr lang="en-US" sz="1200" kern="100" dirty="0">
                          <a:effectLst/>
                          <a:latin typeface="UD デジタル 教科書体 NK-R" panose="02020400000000000000" pitchFamily="18" charset="-128"/>
                          <a:ea typeface="UD デジタル 教科書体 NK-R" panose="02020400000000000000" pitchFamily="18" charset="-128"/>
                        </a:rPr>
                        <a:t>300</a:t>
                      </a:r>
                      <a:r>
                        <a:rPr lang="ja-JP" sz="1200" kern="100" dirty="0">
                          <a:effectLst/>
                          <a:latin typeface="UD デジタル 教科書体 NK-R" panose="02020400000000000000" pitchFamily="18" charset="-128"/>
                          <a:ea typeface="UD デジタル 教科書体 NK-R" panose="02020400000000000000" pitchFamily="18" charset="-128"/>
                        </a:rPr>
                        <a:t>社（うち大学発</a:t>
                      </a:r>
                      <a:r>
                        <a:rPr lang="en-US" sz="1200" kern="100" dirty="0">
                          <a:effectLst/>
                          <a:latin typeface="UD デジタル 教科書体 NK-R" panose="02020400000000000000" pitchFamily="18" charset="-128"/>
                          <a:ea typeface="UD デジタル 教科書体 NK-R" panose="02020400000000000000" pitchFamily="18" charset="-128"/>
                        </a:rPr>
                        <a:t>100</a:t>
                      </a:r>
                      <a:r>
                        <a:rPr lang="ja-JP" sz="1200" kern="100" dirty="0">
                          <a:effectLst/>
                          <a:latin typeface="UD デジタル 教科書体 NK-R" panose="02020400000000000000" pitchFamily="18" charset="-128"/>
                          <a:ea typeface="UD デジタル 教科書体 NK-R" panose="02020400000000000000" pitchFamily="18" charset="-128"/>
                        </a:rPr>
                        <a:t>社）</a:t>
                      </a:r>
                      <a:r>
                        <a:rPr lang="ja-JP" altLang="en-US" sz="1200" kern="100" dirty="0">
                          <a:effectLst/>
                          <a:latin typeface="UD デジタル 教科書体 NK-R" panose="02020400000000000000" pitchFamily="18" charset="-128"/>
                          <a:ea typeface="UD デジタル 教科書体 NK-R" panose="02020400000000000000" pitchFamily="18" charset="-128"/>
                        </a:rPr>
                        <a:t>創出</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ユニコーン</a:t>
                      </a:r>
                      <a:r>
                        <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0</a:t>
                      </a:r>
                      <a:r>
                        <a:rPr lang="ja-JP" alt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社</a:t>
                      </a:r>
                      <a:endPar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スタートアップ</a:t>
                      </a:r>
                      <a:r>
                        <a:rPr 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163</a:t>
                      </a: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社（うち大学発</a:t>
                      </a:r>
                      <a:r>
                        <a:rPr lang="en-US" sz="1200" kern="100" dirty="0">
                          <a:solidFill>
                            <a:schemeClr val="tx1"/>
                          </a:solidFill>
                          <a:effectLst/>
                          <a:latin typeface="UD デジタル 教科書体 NK-R" panose="02020400000000000000" pitchFamily="18" charset="-128"/>
                          <a:ea typeface="UD デジタル 教科書体 NK-R" panose="02020400000000000000" pitchFamily="18" charset="-128"/>
                        </a:rPr>
                        <a:t>69</a:t>
                      </a:r>
                      <a:r>
                        <a:rPr 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rPr>
                        <a:t>社）</a:t>
                      </a:r>
                      <a:endParaRPr lang="en-US" altLang="ja-JP" sz="1200" kern="1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UD デジタル 教科書体 NK-R" panose="02020400000000000000" pitchFamily="18" charset="-128"/>
                          <a:ea typeface="UD デジタル 教科書体 NK-R" panose="02020400000000000000" pitchFamily="18" charset="-128"/>
                        </a:rPr>
                        <a:t>（</a:t>
                      </a:r>
                      <a:r>
                        <a:rPr lang="en-US" altLang="ja-JP" sz="1200" kern="100" dirty="0">
                          <a:effectLst/>
                          <a:latin typeface="UD デジタル 教科書体 NK-R" panose="02020400000000000000" pitchFamily="18" charset="-128"/>
                          <a:ea typeface="UD デジタル 教科書体 NK-R" panose="02020400000000000000" pitchFamily="18" charset="-128"/>
                        </a:rPr>
                        <a:t>2022</a:t>
                      </a:r>
                      <a:r>
                        <a:rPr lang="ja-JP" altLang="ja-JP" sz="1200" kern="100" dirty="0">
                          <a:effectLst/>
                          <a:latin typeface="UD デジタル 教科書体 NK-R" panose="02020400000000000000" pitchFamily="18" charset="-128"/>
                          <a:ea typeface="UD デジタル 教科書体 NK-R" panose="02020400000000000000" pitchFamily="18" charset="-128"/>
                        </a:rPr>
                        <a:t>年</a:t>
                      </a:r>
                      <a:r>
                        <a:rPr lang="en-US" altLang="ja-JP" sz="1200" kern="100" dirty="0">
                          <a:effectLst/>
                          <a:latin typeface="UD デジタル 教科書体 NK-R" panose="02020400000000000000" pitchFamily="18" charset="-128"/>
                          <a:ea typeface="UD デジタル 教科書体 NK-R" panose="02020400000000000000" pitchFamily="18" charset="-128"/>
                        </a:rPr>
                        <a:t>3</a:t>
                      </a:r>
                      <a:r>
                        <a:rPr lang="ja-JP" altLang="ja-JP" sz="1200" kern="100" dirty="0">
                          <a:effectLst/>
                          <a:latin typeface="UD デジタル 教科書体 NK-R" panose="02020400000000000000" pitchFamily="18" charset="-128"/>
                          <a:ea typeface="UD デジタル 教科書体 NK-R" panose="02020400000000000000" pitchFamily="18" charset="-128"/>
                        </a:rPr>
                        <a:t>月末時点</a:t>
                      </a:r>
                      <a:r>
                        <a:rPr lang="ja-JP" altLang="en-US" sz="1200" kern="100" dirty="0">
                          <a:effectLst/>
                          <a:latin typeface="UD デジタル 教科書体 NK-R" panose="02020400000000000000" pitchFamily="18" charset="-128"/>
                          <a:ea typeface="UD デジタル 教科書体 NK-R" panose="02020400000000000000" pitchFamily="18" charset="-128"/>
                        </a:rPr>
                        <a:t>）</a:t>
                      </a:r>
                      <a:endParaRPr lang="ja-JP" altLang="ja-JP" sz="1200" kern="100" dirty="0">
                        <a:effectLst/>
                        <a:latin typeface="UD デジタル 教科書体 NK-R" panose="02020400000000000000" pitchFamily="18" charset="-128"/>
                        <a:ea typeface="UD デジタル 教科書体 NK-R" panose="02020400000000000000" pitchFamily="18"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4769635"/>
                  </a:ext>
                </a:extLst>
              </a:tr>
            </a:tbl>
          </a:graphicData>
        </a:graphic>
      </p:graphicFrame>
      <p:sp>
        <p:nvSpPr>
          <p:cNvPr id="16" name="スライド番号プレースホルダー 1">
            <a:extLst>
              <a:ext uri="{FF2B5EF4-FFF2-40B4-BE49-F238E27FC236}">
                <a16:creationId xmlns:a16="http://schemas.microsoft.com/office/drawing/2014/main" id="{A62E6343-D0A0-4C65-969B-8F1CA9F4DA8A}"/>
              </a:ext>
            </a:extLst>
          </p:cNvPr>
          <p:cNvSpPr txBox="1">
            <a:spLocks/>
          </p:cNvSpPr>
          <p:nvPr/>
        </p:nvSpPr>
        <p:spPr>
          <a:xfrm>
            <a:off x="9448800" y="6451320"/>
            <a:ext cx="2743200" cy="40668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3</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7" name="正方形/長方形 16">
            <a:extLst>
              <a:ext uri="{FF2B5EF4-FFF2-40B4-BE49-F238E27FC236}">
                <a16:creationId xmlns:a16="http://schemas.microsoft.com/office/drawing/2014/main" id="{3D58576F-0ED3-417B-8615-F1BDCAEE6714}"/>
              </a:ext>
            </a:extLst>
          </p:cNvPr>
          <p:cNvSpPr/>
          <p:nvPr/>
        </p:nvSpPr>
        <p:spPr>
          <a:xfrm>
            <a:off x="82979" y="2273345"/>
            <a:ext cx="5871633" cy="4549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2022</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年度</a:t>
            </a:r>
            <a:r>
              <a:rPr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の主な誘致活動と得られた</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内容</a:t>
            </a:r>
            <a:r>
              <a:rPr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6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600"/>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．知事による英国トッププロモーション（</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2022</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年</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12</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月）</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ブルームバーグ社主催のグローバル・レギュラトリー・フォーラムに登壇</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万博はじめ大阪</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のビジネス機会や世界的に関心の高い</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取組み</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を</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PR</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英国経営者協会との意見交換</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英国関係者に橋渡しいただき、同協会と今後</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の英国企業の大阪への</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進出</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促進</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に向け友好関係</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を</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構築</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外国企業を強力に誘致していくためには、海外に強いネットワークを</a:t>
            </a:r>
            <a:endParaRPr lang="en-US" altLang="ja-JP" sz="14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有する人材</a:t>
            </a:r>
            <a:r>
              <a:rPr lang="ja-JP" altLang="en-US" sz="1400" b="1" u="sng" smtClean="0">
                <a:solidFill>
                  <a:schemeClr val="tx1"/>
                </a:solidFill>
                <a:latin typeface="UD デジタル 教科書体 NK-R" panose="02020400000000000000" pitchFamily="18" charset="-128"/>
                <a:ea typeface="UD デジタル 教科書体 NK-R" panose="02020400000000000000" pitchFamily="18" charset="-128"/>
              </a:rPr>
              <a:t>をメンバーに据える</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ことが必要</a:t>
            </a:r>
            <a:endParaRPr lang="en-US" altLang="ja-JP" sz="14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b="1" dirty="0">
              <a:solidFill>
                <a:srgbClr val="FF0000"/>
              </a:solidFill>
              <a:latin typeface="UD デジタル 教科書体 NK-R" panose="02020400000000000000" pitchFamily="18" charset="-128"/>
              <a:ea typeface="UD デジタル 教科書体 NK-R" panose="02020400000000000000" pitchFamily="18" charset="-128"/>
            </a:endParaRPr>
          </a:p>
          <a:p>
            <a:pPr>
              <a:spcBef>
                <a:spcPts val="600"/>
              </a:spcBef>
            </a:pP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2.</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金融系外国企業</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等の誘致、プロモーション活動</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・シンガポールにて現地調査</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(6</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月</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やプロモーション活動</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(11</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月</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を実施</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政府機関や投資家等に、大阪進出の可能性についてリサーチ</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また、フィンテック・フェスティバルにおいてブースを設置し、</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PR</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活動を実施</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・国内外約</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３万社へ大阪の投資魅力を</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PR</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し、約</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90</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社が</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面談を希望</a:t>
            </a: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大阪</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進出に関心を示している</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企業に対して誘致</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活動を</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実施</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大阪・関西の投資魅力や生活環境を継続的にＰＲするとともに、</a:t>
            </a:r>
            <a:endParaRPr lang="en-US" altLang="ja-JP" sz="14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大阪・関西に関心を示す外国企業等のニーズに応じて、大阪・関西での　　</a:t>
            </a:r>
            <a:endParaRPr lang="en-US" altLang="ja-JP" sz="14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ビジネス機会やポテンシャルを示していくことが必要</a:t>
            </a:r>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 name="正方形/長方形 30">
            <a:extLst>
              <a:ext uri="{FF2B5EF4-FFF2-40B4-BE49-F238E27FC236}">
                <a16:creationId xmlns:a16="http://schemas.microsoft.com/office/drawing/2014/main" id="{59F09022-6ABC-48F4-9EE2-A2CCEF8399C8}"/>
              </a:ext>
            </a:extLst>
          </p:cNvPr>
          <p:cNvSpPr/>
          <p:nvPr/>
        </p:nvSpPr>
        <p:spPr>
          <a:xfrm>
            <a:off x="5954612" y="2571345"/>
            <a:ext cx="6122593" cy="4025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３．国際金融ワンストップサポートセンター大阪等での誘致活動</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（コンタクトのあった企業の主な相談内容）　</a:t>
            </a: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在阪金融機関、投資先、顧客や提携先とのビジネスマッチングを</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お願いしたい</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会社設立時の登記手続きやライセンスの取得等について伴走支援してほしい</a:t>
            </a: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補助金や税制などのインセンティブがあれば利用したい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（誘致企業の進出の主な理由）</a:t>
            </a: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事業規模の拡大に伴い、関西圏の既存取引先が増加したため</a:t>
            </a: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大阪・関西万博等により、インバウンド等のビジネス機会が見込まれる</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ため</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・関西の潜在顧客層の</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DX</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化や経営支援等のニーズに対応するため</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金融系外国企業</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rPr>
              <a:t>が大阪で</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事業を実施・継続することができるよう、各企業の</a:t>
            </a:r>
            <a:endParaRPr lang="en-US" altLang="ja-JP" sz="14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u="sng" dirty="0" smtClean="0">
                <a:solidFill>
                  <a:schemeClr val="tx1"/>
                </a:solidFill>
                <a:latin typeface="UD デジタル 教科書体 NK-R" panose="02020400000000000000" pitchFamily="18" charset="-128"/>
                <a:ea typeface="UD デジタル 教科書体 NK-R" panose="02020400000000000000" pitchFamily="18" charset="-128"/>
              </a:rPr>
              <a:t>様々なニーズに対応して支援する仕組みが必要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lang="ja-JP" altLang="en-US" sz="1400" u="sng"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15117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627797" y="4128788"/>
            <a:ext cx="10867517" cy="2682786"/>
          </a:xfrm>
          <a:prstGeom prst="rect">
            <a:avLst/>
          </a:prstGeom>
          <a:solidFill>
            <a:schemeClr val="accent1">
              <a:lumMod val="20000"/>
              <a:lumOff val="80000"/>
            </a:schemeClr>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endParaRPr>
          </a:p>
          <a:p>
            <a:pPr lvl="0">
              <a:defRPr/>
            </a:pPr>
            <a:r>
              <a:rPr lang="ja-JP" altLang="en-US" sz="1600" dirty="0">
                <a:latin typeface="UD デジタル 教科書体 NK-R" panose="02020400000000000000" pitchFamily="18" charset="-128"/>
                <a:ea typeface="UD デジタル 教科書体 NK-R" panose="02020400000000000000" pitchFamily="18" charset="-128"/>
              </a:rPr>
              <a:t>　　</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lvl="0">
              <a:defRPr/>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まずは、以下の点について取り組む</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lvl="0">
              <a:spcBef>
                <a:spcPts val="600"/>
              </a:spcBef>
              <a:defRPr/>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①　海外に強いネットワークを有する特</a:t>
            </a:r>
            <a:r>
              <a:rPr lang="ja-JP" altLang="en-US" sz="1600" dirty="0">
                <a:latin typeface="UD デジタル 教科書体 NK-R" panose="02020400000000000000" pitchFamily="18" charset="-128"/>
                <a:ea typeface="UD デジタル 教科書体 NK-R" panose="02020400000000000000" pitchFamily="18" charset="-128"/>
              </a:rPr>
              <a:t>任</a:t>
            </a:r>
            <a:r>
              <a:rPr lang="ja-JP" altLang="en-US" sz="1600" dirty="0" smtClean="0">
                <a:latin typeface="UD デジタル 教科書体 NK-R" panose="02020400000000000000" pitchFamily="18" charset="-128"/>
                <a:ea typeface="UD デジタル 教科書体 NK-R" panose="02020400000000000000" pitchFamily="18" charset="-128"/>
              </a:rPr>
              <a:t>顧問のアドバイス・コネクション等を活かし、個別の誘致</a:t>
            </a:r>
            <a:r>
              <a:rPr lang="ja-JP" altLang="en-US" sz="1600" dirty="0">
                <a:latin typeface="UD デジタル 教科書体 NK-R" panose="02020400000000000000" pitchFamily="18" charset="-128"/>
                <a:ea typeface="UD デジタル 教科書体 NK-R" panose="02020400000000000000" pitchFamily="18" charset="-128"/>
              </a:rPr>
              <a:t>活動を展開</a:t>
            </a:r>
            <a:r>
              <a:rPr lang="ja-JP" altLang="en-US" sz="1600" dirty="0" smtClean="0">
                <a:latin typeface="UD デジタル 教科書体 NK-R" panose="02020400000000000000" pitchFamily="18" charset="-128"/>
                <a:ea typeface="UD デジタル 教科書体 NK-R" panose="02020400000000000000" pitchFamily="18" charset="-128"/>
              </a:rPr>
              <a:t>する</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参考１</a:t>
            </a:r>
            <a:r>
              <a:rPr lang="en-US" altLang="ja-JP" sz="1600" dirty="0" smtClean="0">
                <a:latin typeface="UD デジタル 教科書体 NK-R" panose="02020400000000000000" pitchFamily="18" charset="-128"/>
                <a:ea typeface="UD デジタル 教科書体 NK-R" panose="02020400000000000000" pitchFamily="18" charset="-128"/>
              </a:rPr>
              <a:t>】</a:t>
            </a:r>
            <a:endParaRPr lang="ja-JP" altLang="en-US" sz="1600" dirty="0">
              <a:latin typeface="UD デジタル 教科書体 NK-R" panose="02020400000000000000" pitchFamily="18" charset="-128"/>
              <a:ea typeface="UD デジタル 教科書体 NK-R" panose="02020400000000000000" pitchFamily="18" charset="-128"/>
            </a:endParaRPr>
          </a:p>
          <a:p>
            <a:pPr>
              <a:lnSpc>
                <a:spcPts val="1920"/>
              </a:lnSpc>
              <a:spcBef>
                <a:spcPts val="600"/>
              </a:spcBef>
              <a:defRPr/>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②　あわせて、大阪・関西の投資魅力等を</a:t>
            </a:r>
            <a:r>
              <a:rPr lang="en-US" altLang="ja-JP" sz="1600" dirty="0" smtClean="0">
                <a:latin typeface="UD デジタル 教科書体 NK-R" panose="02020400000000000000" pitchFamily="18" charset="-128"/>
                <a:ea typeface="UD デジタル 教科書体 NK-R" panose="02020400000000000000" pitchFamily="18" charset="-128"/>
              </a:rPr>
              <a:t>PR</a:t>
            </a:r>
            <a:r>
              <a:rPr lang="ja-JP" altLang="en-US" sz="1600" dirty="0" smtClean="0">
                <a:latin typeface="UD デジタル 教科書体 NK-R" panose="02020400000000000000" pitchFamily="18" charset="-128"/>
                <a:ea typeface="UD デジタル 教科書体 NK-R" panose="02020400000000000000" pitchFamily="18" charset="-128"/>
              </a:rPr>
              <a:t>するプロモーション活動等を通じ、広範なネットワークづくりに取り組む</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marL="328613" indent="-642938">
              <a:lnSpc>
                <a:spcPts val="1920"/>
              </a:lnSpc>
              <a:spcBef>
                <a:spcPts val="600"/>
              </a:spcBef>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③　</a:t>
            </a:r>
            <a:r>
              <a:rPr lang="ja-JP" altLang="en-US" sz="1600" dirty="0">
                <a:latin typeface="UD デジタル 教科書体 NK-R" panose="02020400000000000000" pitchFamily="18" charset="-128"/>
                <a:ea typeface="UD デジタル 教科書体 NK-R" panose="02020400000000000000" pitchFamily="18" charset="-128"/>
              </a:rPr>
              <a:t>誘致</a:t>
            </a:r>
            <a:r>
              <a:rPr lang="ja-JP" altLang="en-US" sz="1600" dirty="0" smtClean="0">
                <a:latin typeface="UD デジタル 教科書体 NK-R" panose="02020400000000000000" pitchFamily="18" charset="-128"/>
                <a:ea typeface="UD デジタル 教科書体 NK-R" panose="02020400000000000000" pitchFamily="18" charset="-128"/>
              </a:rPr>
              <a:t>にあたっては、補助金や地方税軽減に向けてのインセンティブを活かす</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marL="328613" indent="-642938">
              <a:lnSpc>
                <a:spcPts val="1920"/>
              </a:lnSpc>
              <a:spcBef>
                <a:spcPts val="600"/>
              </a:spcBef>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④　誘致</a:t>
            </a:r>
            <a:r>
              <a:rPr lang="ja-JP" altLang="en-US" sz="1600" dirty="0">
                <a:latin typeface="UD デジタル 教科書体 NK-R" panose="02020400000000000000" pitchFamily="18" charset="-128"/>
                <a:ea typeface="UD デジタル 教科書体 NK-R" panose="02020400000000000000" pitchFamily="18" charset="-128"/>
              </a:rPr>
              <a:t>に係る事業を外部の民間事業者に包括委託し</a:t>
            </a:r>
            <a:r>
              <a:rPr lang="ja-JP" altLang="en-US" sz="1600" dirty="0" smtClean="0">
                <a:latin typeface="UD デジタル 教科書体 NK-R" panose="02020400000000000000" pitchFamily="18" charset="-128"/>
                <a:ea typeface="UD デジタル 教科書体 NK-R" panose="02020400000000000000" pitchFamily="18" charset="-128"/>
              </a:rPr>
              <a:t>、一体的に実施することにより、個々の企業ニーズに丁寧に対応</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marL="328613" indent="-642938">
              <a:lnSpc>
                <a:spcPts val="1920"/>
              </a:lnSpc>
            </a:pPr>
            <a:r>
              <a:rPr lang="en-US" altLang="ja-JP" sz="1600" dirty="0">
                <a:latin typeface="UD デジタル 教科書体 NK-R" panose="02020400000000000000" pitchFamily="18" charset="-128"/>
                <a:ea typeface="UD デジタル 教科書体 NK-R" panose="02020400000000000000" pitchFamily="18" charset="-128"/>
              </a:rPr>
              <a:t> </a:t>
            </a:r>
            <a:r>
              <a:rPr lang="en-US" altLang="ja-JP" sz="1600" dirty="0" smtClean="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して、事業効果を最大限発揮する</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参考２</a:t>
            </a:r>
            <a:r>
              <a:rPr lang="en-US" altLang="ja-JP" sz="1600" dirty="0">
                <a:latin typeface="UD デジタル 教科書体 NK-R" panose="02020400000000000000" pitchFamily="18" charset="-128"/>
                <a:ea typeface="UD デジタル 教科書体 NK-R" panose="02020400000000000000" pitchFamily="18" charset="-128"/>
              </a:rPr>
              <a:t>】</a:t>
            </a:r>
          </a:p>
          <a:p>
            <a:pPr marL="328613" indent="-642938"/>
            <a:r>
              <a:rPr lang="ja-JP" altLang="en-US" sz="1600" dirty="0">
                <a:latin typeface="UD デジタル 教科書体 NK-R" panose="02020400000000000000" pitchFamily="18" charset="-128"/>
                <a:ea typeface="UD デジタル 教科書体 NK-R" panose="02020400000000000000" pitchFamily="18" charset="-128"/>
              </a:rPr>
              <a:t>　　　　　　</a:t>
            </a:r>
            <a:r>
              <a:rPr lang="en-US" altLang="ja-JP" sz="1600" dirty="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包括委託方式による</a:t>
            </a:r>
            <a:r>
              <a:rPr lang="ja-JP" altLang="en-US" sz="1600" dirty="0" smtClean="0">
                <a:latin typeface="UD デジタル 教科書体 NK-R" panose="02020400000000000000" pitchFamily="18" charset="-128"/>
                <a:ea typeface="UD デジタル 教科書体 NK-R" panose="02020400000000000000" pitchFamily="18" charset="-128"/>
              </a:rPr>
              <a:t>事業</a:t>
            </a:r>
            <a:r>
              <a:rPr lang="ja-JP" altLang="en-US" sz="1600" dirty="0">
                <a:latin typeface="UD デジタル 教科書体 NK-R" panose="02020400000000000000" pitchFamily="18" charset="-128"/>
                <a:ea typeface="UD デジタル 教科書体 NK-R" panose="02020400000000000000" pitchFamily="18" charset="-128"/>
              </a:rPr>
              <a:t>を</a:t>
            </a:r>
            <a:r>
              <a:rPr lang="ja-JP" altLang="en-US" sz="1600" dirty="0" smtClean="0">
                <a:latin typeface="UD デジタル 教科書体 NK-R" panose="02020400000000000000" pitchFamily="18" charset="-128"/>
                <a:ea typeface="UD デジタル 教科書体 NK-R" panose="02020400000000000000" pitchFamily="18" charset="-128"/>
              </a:rPr>
              <a:t>定着させ、積み重ねることで、将来的</a:t>
            </a:r>
            <a:r>
              <a:rPr lang="ja-JP" altLang="en-US" sz="1600" dirty="0">
                <a:latin typeface="UD デジタル 教科書体 NK-R" panose="02020400000000000000" pitchFamily="18" charset="-128"/>
                <a:ea typeface="UD デジタル 教科書体 NK-R" panose="02020400000000000000" pitchFamily="18" charset="-128"/>
              </a:rPr>
              <a:t>に新た</a:t>
            </a:r>
            <a:r>
              <a:rPr lang="ja-JP" altLang="en-US" sz="1600" dirty="0" smtClean="0">
                <a:latin typeface="UD デジタル 教科書体 NK-R" panose="02020400000000000000" pitchFamily="18" charset="-128"/>
                <a:ea typeface="UD デジタル 教科書体 NK-R" panose="02020400000000000000" pitchFamily="18" charset="-128"/>
              </a:rPr>
              <a:t>な体制</a:t>
            </a:r>
            <a:r>
              <a:rPr lang="ja-JP" altLang="en-US" sz="1600" dirty="0">
                <a:latin typeface="UD デジタル 教科書体 NK-R" panose="02020400000000000000" pitchFamily="18" charset="-128"/>
                <a:ea typeface="UD デジタル 教科書体 NK-R" panose="02020400000000000000" pitchFamily="18" charset="-128"/>
              </a:rPr>
              <a:t>への移行を</a:t>
            </a:r>
            <a:r>
              <a:rPr lang="ja-JP" altLang="en-US" sz="1600" dirty="0" smtClean="0">
                <a:latin typeface="UD デジタル 教科書体 NK-R" panose="02020400000000000000" pitchFamily="18" charset="-128"/>
                <a:ea typeface="UD デジタル 教科書体 NK-R" panose="02020400000000000000" pitchFamily="18" charset="-128"/>
              </a:rPr>
              <a:t>検討</a:t>
            </a:r>
            <a:endParaRPr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25" name="正方形/長方形 24"/>
          <p:cNvSpPr/>
          <p:nvPr/>
        </p:nvSpPr>
        <p:spPr>
          <a:xfrm>
            <a:off x="2410691" y="1449309"/>
            <a:ext cx="7184572" cy="2403371"/>
          </a:xfrm>
          <a:prstGeom prst="rect">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73" name="直線コネクタ 72"/>
          <p:cNvCxnSpPr/>
          <p:nvPr/>
        </p:nvCxnSpPr>
        <p:spPr>
          <a:xfrm flipH="1">
            <a:off x="9317247" y="2559090"/>
            <a:ext cx="1297505" cy="0"/>
          </a:xfrm>
          <a:prstGeom prst="line">
            <a:avLst/>
          </a:prstGeom>
          <a:ln w="57150">
            <a:solidFill>
              <a:srgbClr val="595959"/>
            </a:solidFill>
          </a:ln>
        </p:spPr>
        <p:style>
          <a:lnRef idx="1">
            <a:schemeClr val="dk1"/>
          </a:lnRef>
          <a:fillRef idx="0">
            <a:schemeClr val="dk1"/>
          </a:fillRef>
          <a:effectRef idx="0">
            <a:schemeClr val="dk1"/>
          </a:effectRef>
          <a:fontRef idx="minor">
            <a:schemeClr val="tx1"/>
          </a:fontRef>
        </p:style>
      </p:cxnSp>
      <p:sp>
        <p:nvSpPr>
          <p:cNvPr id="2" name="下矢印 1"/>
          <p:cNvSpPr/>
          <p:nvPr/>
        </p:nvSpPr>
        <p:spPr>
          <a:xfrm>
            <a:off x="3562812" y="3493347"/>
            <a:ext cx="451831" cy="613349"/>
          </a:xfrm>
          <a:prstGeom prst="downArrow">
            <a:avLst/>
          </a:prstGeom>
          <a:solidFill>
            <a:srgbClr val="595959"/>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曲折矢印 2"/>
          <p:cNvSpPr/>
          <p:nvPr/>
        </p:nvSpPr>
        <p:spPr>
          <a:xfrm rot="10800000">
            <a:off x="4945741" y="3083906"/>
            <a:ext cx="2116822" cy="332674"/>
          </a:xfrm>
          <a:prstGeom prst="bentArrow">
            <a:avLst>
              <a:gd name="adj1" fmla="val 40270"/>
              <a:gd name="adj2" fmla="val 42179"/>
              <a:gd name="adj3" fmla="val 50000"/>
              <a:gd name="adj4" fmla="val 43750"/>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正方形/長方形 19"/>
          <p:cNvSpPr/>
          <p:nvPr/>
        </p:nvSpPr>
        <p:spPr>
          <a:xfrm>
            <a:off x="5464918" y="2005074"/>
            <a:ext cx="3969931" cy="1108033"/>
          </a:xfrm>
          <a:prstGeom prst="rect">
            <a:avLst/>
          </a:prstGeom>
          <a:solidFill>
            <a:schemeClr val="accent1">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600"/>
              </a:lnSpc>
            </a:pP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総合マネジメント</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（大阪府特任顧問）</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a:t>
            </a:r>
          </a:p>
        </p:txBody>
      </p:sp>
      <p:sp>
        <p:nvSpPr>
          <p:cNvPr id="31" name="テキスト ボックス 30"/>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③２０２３年度</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の推進体制と今後の方向性</a:t>
            </a:r>
            <a:endParaRPr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6" name="正方形/長方形 35"/>
          <p:cNvSpPr/>
          <p:nvPr/>
        </p:nvSpPr>
        <p:spPr>
          <a:xfrm>
            <a:off x="4710812" y="3480786"/>
            <a:ext cx="2716382" cy="2530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戦略</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推進に関する指導・助言</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誘致企業の情報</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提供</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p:cNvSpPr/>
          <p:nvPr/>
        </p:nvSpPr>
        <p:spPr>
          <a:xfrm>
            <a:off x="227933" y="598185"/>
            <a:ext cx="11601028" cy="44734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34975" indent="-434975"/>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　</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前年度の活動から得られた</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内容</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を踏まえ、以下の通り、推進体制を強化した上で、今後の方向性に沿って、誘致活動を展開する</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6" name="直線コネクタ 5"/>
          <p:cNvCxnSpPr>
            <a:stCxn id="43" idx="2"/>
            <a:endCxn id="40" idx="0"/>
          </p:cNvCxnSpPr>
          <p:nvPr/>
        </p:nvCxnSpPr>
        <p:spPr>
          <a:xfrm>
            <a:off x="3788727" y="2416887"/>
            <a:ext cx="0" cy="532013"/>
          </a:xfrm>
          <a:prstGeom prst="line">
            <a:avLst/>
          </a:prstGeom>
          <a:ln w="222250">
            <a:solidFill>
              <a:srgbClr val="595959"/>
            </a:solidFill>
            <a:prstDash val="solid"/>
          </a:ln>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5464917" y="2336234"/>
            <a:ext cx="3969932" cy="692497"/>
          </a:xfrm>
          <a:prstGeom prst="rect">
            <a:avLst/>
          </a:prstGeom>
        </p:spPr>
        <p:txBody>
          <a:bodyPr wrap="square">
            <a:spAutoFit/>
          </a:bodyPr>
          <a:lstStyle/>
          <a:p>
            <a:r>
              <a:rPr lang="ja-JP" altLang="en-US" sz="1300" dirty="0">
                <a:latin typeface="UD デジタル 教科書体 NK-R" panose="02020400000000000000" pitchFamily="18" charset="-128"/>
                <a:ea typeface="UD デジタル 教科書体 NK-R" panose="02020400000000000000" pitchFamily="18" charset="-128"/>
              </a:rPr>
              <a:t>世界の金融・投資・ビジネスに関する知識・経験・企業</a:t>
            </a:r>
            <a:r>
              <a:rPr lang="ja-JP" altLang="en-US" sz="1300" dirty="0" smtClean="0">
                <a:latin typeface="UD デジタル 教科書体 NK-R" panose="02020400000000000000" pitchFamily="18" charset="-128"/>
                <a:ea typeface="UD デジタル 教科書体 NK-R" panose="02020400000000000000" pitchFamily="18" charset="-128"/>
              </a:rPr>
              <a:t>等と</a:t>
            </a:r>
            <a:r>
              <a:rPr lang="ja-JP" altLang="en-US" sz="1300" dirty="0">
                <a:latin typeface="UD デジタル 教科書体 NK-R" panose="02020400000000000000" pitchFamily="18" charset="-128"/>
                <a:ea typeface="UD デジタル 教科書体 NK-R" panose="02020400000000000000" pitchFamily="18" charset="-128"/>
              </a:rPr>
              <a:t>のネットワークを有する人材による、総合マネジメント</a:t>
            </a:r>
            <a:r>
              <a:rPr lang="ja-JP" altLang="en-US" sz="1300" dirty="0" smtClean="0">
                <a:latin typeface="UD デジタル 教科書体 NK-R" panose="02020400000000000000" pitchFamily="18" charset="-128"/>
                <a:ea typeface="UD デジタル 教科書体 NK-R" panose="02020400000000000000" pitchFamily="18" charset="-128"/>
              </a:rPr>
              <a:t>の下</a:t>
            </a:r>
            <a:r>
              <a:rPr lang="ja-JP" altLang="en-US" sz="1300" dirty="0">
                <a:latin typeface="UD デジタル 教科書体 NK-R" panose="02020400000000000000" pitchFamily="18" charset="-128"/>
                <a:ea typeface="UD デジタル 教科書体 NK-R" panose="02020400000000000000" pitchFamily="18" charset="-128"/>
              </a:rPr>
              <a:t>、企業の誘致活動や事業の連携等に取り組む</a:t>
            </a:r>
          </a:p>
        </p:txBody>
      </p:sp>
      <p:sp>
        <p:nvSpPr>
          <p:cNvPr id="10" name="正方形/長方形 9"/>
          <p:cNvSpPr/>
          <p:nvPr/>
        </p:nvSpPr>
        <p:spPr>
          <a:xfrm>
            <a:off x="5378339" y="1727327"/>
            <a:ext cx="1205719" cy="325287"/>
          </a:xfrm>
          <a:prstGeom prst="rect">
            <a:avLst/>
          </a:prstGeom>
          <a:solidFill>
            <a:schemeClr val="bg1">
              <a:lumMod val="50000"/>
            </a:schemeClr>
          </a:solidFill>
          <a:ln w="571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a:t>強化ポイント</a:t>
            </a:r>
            <a:endParaRPr kumimoji="1" lang="ja-JP" altLang="en-US" sz="1200" dirty="0"/>
          </a:p>
        </p:txBody>
      </p:sp>
      <p:sp>
        <p:nvSpPr>
          <p:cNvPr id="30" name="正方形/長方形 29"/>
          <p:cNvSpPr/>
          <p:nvPr/>
        </p:nvSpPr>
        <p:spPr>
          <a:xfrm>
            <a:off x="2410690" y="1452456"/>
            <a:ext cx="1455058" cy="333877"/>
          </a:xfrm>
          <a:prstGeom prst="rect">
            <a:avLst/>
          </a:prstGeom>
          <a:solidFill>
            <a:schemeClr val="accent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推進体制</a:t>
            </a:r>
          </a:p>
        </p:txBody>
      </p:sp>
      <p:sp>
        <p:nvSpPr>
          <p:cNvPr id="26" name="正方形/長方形 25"/>
          <p:cNvSpPr/>
          <p:nvPr/>
        </p:nvSpPr>
        <p:spPr>
          <a:xfrm>
            <a:off x="3255806" y="3834458"/>
            <a:ext cx="1689935" cy="26178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2" name="正方形/長方形 21"/>
          <p:cNvSpPr/>
          <p:nvPr/>
        </p:nvSpPr>
        <p:spPr>
          <a:xfrm>
            <a:off x="3808573" y="3844075"/>
            <a:ext cx="2716382" cy="2530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総合マネジメントの下、事業実施</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2" name="正方形/長方形 41"/>
          <p:cNvSpPr/>
          <p:nvPr/>
        </p:nvSpPr>
        <p:spPr>
          <a:xfrm>
            <a:off x="1435904" y="1701047"/>
            <a:ext cx="1301369" cy="38057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ダイレクト</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な誘致</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2660571" y="2948900"/>
            <a:ext cx="2256311" cy="649764"/>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事務局</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大阪府・大阪市</a:t>
            </a:r>
          </a:p>
        </p:txBody>
      </p:sp>
      <p:sp>
        <p:nvSpPr>
          <p:cNvPr id="45" name="角丸四角形 44"/>
          <p:cNvSpPr/>
          <p:nvPr/>
        </p:nvSpPr>
        <p:spPr>
          <a:xfrm>
            <a:off x="10212355" y="2005074"/>
            <a:ext cx="1616606" cy="1038701"/>
          </a:xfrm>
          <a:prstGeom prst="roundRect">
            <a:avLst>
              <a:gd name="adj" fmla="val 5000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特任顧問の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海外企業との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ネットワーク</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69" name="直線コネクタ 68"/>
          <p:cNvCxnSpPr/>
          <p:nvPr/>
        </p:nvCxnSpPr>
        <p:spPr>
          <a:xfrm flipH="1" flipV="1">
            <a:off x="1527459" y="2151809"/>
            <a:ext cx="1230742" cy="6664"/>
          </a:xfrm>
          <a:prstGeom prst="line">
            <a:avLst/>
          </a:prstGeom>
          <a:ln w="57150">
            <a:solidFill>
              <a:srgbClr val="595959"/>
            </a:solidFill>
            <a:prstDash val="sysDot"/>
          </a:ln>
        </p:spPr>
        <p:style>
          <a:lnRef idx="1">
            <a:schemeClr val="dk1"/>
          </a:lnRef>
          <a:fillRef idx="0">
            <a:schemeClr val="dk1"/>
          </a:fillRef>
          <a:effectRef idx="0">
            <a:schemeClr val="dk1"/>
          </a:effectRef>
          <a:fontRef idx="minor">
            <a:schemeClr val="tx1"/>
          </a:fontRef>
        </p:style>
      </p:cxnSp>
      <p:sp>
        <p:nvSpPr>
          <p:cNvPr id="43" name="正方形/長方形 42"/>
          <p:cNvSpPr/>
          <p:nvPr/>
        </p:nvSpPr>
        <p:spPr>
          <a:xfrm>
            <a:off x="2660571" y="1821155"/>
            <a:ext cx="2256311" cy="595732"/>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統括</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国際金融</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都市</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OSAKA</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推進委員会</a:t>
            </a:r>
          </a:p>
        </p:txBody>
      </p:sp>
      <p:sp>
        <p:nvSpPr>
          <p:cNvPr id="75" name="正方形/長方形 74"/>
          <p:cNvSpPr/>
          <p:nvPr/>
        </p:nvSpPr>
        <p:spPr>
          <a:xfrm>
            <a:off x="9284877" y="2158473"/>
            <a:ext cx="1301369" cy="38057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ダイレクト</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な誘致</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 name="曲折矢印 26"/>
          <p:cNvSpPr/>
          <p:nvPr/>
        </p:nvSpPr>
        <p:spPr>
          <a:xfrm rot="10800000" flipH="1">
            <a:off x="910338" y="3105561"/>
            <a:ext cx="1699456" cy="305113"/>
          </a:xfrm>
          <a:prstGeom prst="bentArrow">
            <a:avLst>
              <a:gd name="adj1" fmla="val 40270"/>
              <a:gd name="adj2" fmla="val 42179"/>
              <a:gd name="adj3" fmla="val 50000"/>
              <a:gd name="adj4" fmla="val 43750"/>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8" name="直線コネクタ 27"/>
          <p:cNvCxnSpPr/>
          <p:nvPr/>
        </p:nvCxnSpPr>
        <p:spPr>
          <a:xfrm>
            <a:off x="968446" y="2575929"/>
            <a:ext cx="0" cy="532013"/>
          </a:xfrm>
          <a:prstGeom prst="line">
            <a:avLst/>
          </a:prstGeom>
          <a:ln w="120650">
            <a:solidFill>
              <a:srgbClr val="595959"/>
            </a:solidFill>
            <a:prstDash val="solid"/>
          </a:ln>
        </p:spPr>
        <p:style>
          <a:lnRef idx="1">
            <a:schemeClr val="dk1"/>
          </a:lnRef>
          <a:fillRef idx="0">
            <a:schemeClr val="dk1"/>
          </a:fillRef>
          <a:effectRef idx="0">
            <a:schemeClr val="dk1"/>
          </a:effectRef>
          <a:fontRef idx="minor">
            <a:schemeClr val="tx1"/>
          </a:fontRef>
        </p:style>
      </p:cxnSp>
      <p:sp>
        <p:nvSpPr>
          <p:cNvPr id="32" name="角丸四角形 31"/>
          <p:cNvSpPr/>
          <p:nvPr/>
        </p:nvSpPr>
        <p:spPr>
          <a:xfrm>
            <a:off x="160143" y="1597272"/>
            <a:ext cx="1616606" cy="1038701"/>
          </a:xfrm>
          <a:prstGeom prst="roundRect">
            <a:avLst>
              <a:gd name="adj" fmla="val 5000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各企業等の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海外企業との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ネットワーク</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正方形/長方形 28"/>
          <p:cNvSpPr/>
          <p:nvPr/>
        </p:nvSpPr>
        <p:spPr>
          <a:xfrm>
            <a:off x="319268" y="3400687"/>
            <a:ext cx="2716382" cy="2530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誘致</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企業の情報</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提供</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4" name="正方形/長方形 33"/>
          <p:cNvSpPr/>
          <p:nvPr/>
        </p:nvSpPr>
        <p:spPr>
          <a:xfrm>
            <a:off x="621923" y="4118047"/>
            <a:ext cx="1455058" cy="333877"/>
          </a:xfrm>
          <a:prstGeom prst="rect">
            <a:avLst/>
          </a:prstGeom>
          <a:solidFill>
            <a:schemeClr val="accent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今後</a:t>
            </a:r>
            <a:r>
              <a:rPr lang="ja-JP" altLang="en-US" sz="1400" dirty="0" smtClean="0">
                <a:solidFill>
                  <a:schemeClr val="bg1"/>
                </a:solidFill>
                <a:latin typeface="UD デジタル 教科書体 NK-R" panose="02020400000000000000" pitchFamily="18" charset="-128"/>
                <a:ea typeface="UD デジタル 教科書体 NK-R" panose="02020400000000000000" pitchFamily="18" charset="-128"/>
              </a:rPr>
              <a:t>の方向性</a:t>
            </a:r>
            <a:endParaRPr lang="ja-JP" altLang="en-US" sz="14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5" name="スライド番号プレースホルダー 1">
            <a:extLst>
              <a:ext uri="{FF2B5EF4-FFF2-40B4-BE49-F238E27FC236}">
                <a16:creationId xmlns:a16="http://schemas.microsoft.com/office/drawing/2014/main" id="{A62E6343-D0A0-4C65-969B-8F1CA9F4DA8A}"/>
              </a:ext>
            </a:extLst>
          </p:cNvPr>
          <p:cNvSpPr txBox="1">
            <a:spLocks/>
          </p:cNvSpPr>
          <p:nvPr/>
        </p:nvSpPr>
        <p:spPr>
          <a:xfrm>
            <a:off x="9448800" y="6451320"/>
            <a:ext cx="2743200" cy="40668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960097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en-US" altLang="ja-JP" b="1" dirty="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参考１、参考２</a:t>
            </a:r>
            <a:r>
              <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特任顧問及び包括委託事業</a:t>
            </a:r>
            <a:endParaRPr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6" name="スライド番号プレースホルダー 1">
            <a:extLst>
              <a:ext uri="{FF2B5EF4-FFF2-40B4-BE49-F238E27FC236}">
                <a16:creationId xmlns:a16="http://schemas.microsoft.com/office/drawing/2014/main" id="{A62E6343-D0A0-4C65-969B-8F1CA9F4DA8A}"/>
              </a:ext>
            </a:extLst>
          </p:cNvPr>
          <p:cNvSpPr txBox="1">
            <a:spLocks/>
          </p:cNvSpPr>
          <p:nvPr/>
        </p:nvSpPr>
        <p:spPr>
          <a:xfrm>
            <a:off x="9448800" y="6451320"/>
            <a:ext cx="2743200" cy="406680"/>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5</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5" name="正方形/長方形 4"/>
          <p:cNvSpPr/>
          <p:nvPr/>
        </p:nvSpPr>
        <p:spPr>
          <a:xfrm>
            <a:off x="960760" y="915249"/>
            <a:ext cx="10316840" cy="2492990"/>
          </a:xfrm>
          <a:prstGeom prst="rect">
            <a:avLst/>
          </a:prstGeom>
          <a:solidFill>
            <a:schemeClr val="bg1">
              <a:lumMod val="95000"/>
            </a:schemeClr>
          </a:solidFill>
          <a:ln>
            <a:solidFill>
              <a:schemeClr val="tx1"/>
            </a:solidFill>
          </a:ln>
        </p:spPr>
        <p:txBody>
          <a:bodyPr wrap="square">
            <a:spAutoFit/>
          </a:bodyPr>
          <a:lstStyle/>
          <a:p>
            <a:pPr>
              <a:lnSpc>
                <a:spcPct val="150000"/>
              </a:lnSpc>
            </a:pPr>
            <a:r>
              <a:rPr lang="en-US" altLang="ja-JP" b="1"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b="1"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参考１</a:t>
            </a:r>
            <a:r>
              <a:rPr lang="en-US" altLang="ja-JP" b="1"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b="1"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特任顧問</a:t>
            </a:r>
            <a:endParaRPr lang="en-US" altLang="ja-JP" b="1"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50000"/>
              </a:lnSpc>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日本</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サイバーディフェンス株式会社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取締役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児玉 </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哲哉（こだま てつや</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50000"/>
              </a:lnSpc>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ブルームバーグ </a:t>
            </a:r>
            <a:r>
              <a:rPr lang="en-US"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L.P.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ジャパンチェア</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石橋 </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邦裕（いしばし くにひろ</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50000"/>
              </a:lnSpc>
            </a:pP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英国経営者協会 ジャパングループ</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副議長　　　　　　 　　　　浜口 </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理枝（はまぐち りえ</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50000"/>
              </a:lnSpc>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岩井コスモ証券株式会社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シニアアドバイザー</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澤</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康彦（さわ　やすひこ）　　　　　　　　　　　　　　　　　</a:t>
            </a:r>
            <a:endPar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nSpc>
                <a:spcPct val="150000"/>
              </a:lnSpc>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a:t>
            </a:r>
            <a:r>
              <a:rPr lang="en-US"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S</a:t>
            </a:r>
            <a:r>
              <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BI</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ホールディングス株式会社  社長室マネージャー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山下</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能</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弘（やました　よしひろ） </a:t>
            </a:r>
            <a:r>
              <a:rPr lang="ja-JP" altLang="en-US"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7" name="テキスト ボックス 6"/>
          <p:cNvSpPr txBox="1"/>
          <p:nvPr/>
        </p:nvSpPr>
        <p:spPr>
          <a:xfrm>
            <a:off x="960760" y="4046490"/>
            <a:ext cx="10316840" cy="2462213"/>
          </a:xfrm>
          <a:prstGeom prst="rect">
            <a:avLst/>
          </a:prstGeom>
          <a:solidFill>
            <a:schemeClr val="bg1">
              <a:lumMod val="95000"/>
            </a:schemeClr>
          </a:solidFill>
          <a:ln>
            <a:solidFill>
              <a:schemeClr val="tx1"/>
            </a:solid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参考２</a:t>
            </a:r>
            <a:r>
              <a:rPr lang="en-US" altLang="ja-JP"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包括委託事業</a:t>
            </a:r>
            <a:endParaRPr lang="en-US" altLang="ja-JP"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誘致</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事業（企業発掘・調査、個別コンタクト、ハンズオン支援</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プロモーション</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業務</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（国内外のイベントに出展・営業活動、セミナーの開催　等</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en-US"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lvl="0">
              <a:lnSpc>
                <a:spcPct val="150000"/>
              </a:lnSpc>
              <a:defRPr/>
            </a:pP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情報</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発信</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LinkedIn</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等</a:t>
            </a:r>
            <a:r>
              <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SNS</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を活用した</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発信、国際金融都市</a:t>
            </a:r>
            <a:r>
              <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OSAKA</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ポータルサイトの運営）</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190625" indent="-1190625">
              <a:lnSpc>
                <a:spcPct val="150000"/>
              </a:lnSpc>
              <a:spcAft>
                <a:spcPts val="600"/>
              </a:spcAft>
              <a:defRPr/>
            </a:pP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　企業</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（海外資金調達のための英文情報開示</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支援、ライセンス手続き支援・生活支援等総合的なコンサルティング、　　　</a:t>
            </a:r>
            <a:endPar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190625" indent="-1190625">
              <a:spcAft>
                <a:spcPts val="600"/>
              </a:spcAft>
              <a:defRPr/>
            </a:pPr>
            <a:r>
              <a:rPr lang="en-US"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進出補助金申請に係る事前相談対応</a:t>
            </a:r>
            <a:r>
              <a:rPr lang="ja-JP" altLang="en-US"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等）</a:t>
            </a:r>
            <a:endParaRPr lang="en-US" altLang="ja-JP" sz="16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190625" indent="-1190625">
              <a:lnSpc>
                <a:spcPts val="600"/>
              </a:lnSpc>
              <a:defRPr/>
            </a:pPr>
            <a:endParaRPr lang="en-US" altLang="ja-JP" sz="1600" kern="100" dirty="0" smtClean="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98936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金融</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系外国企業等拠点設立補助金</a:t>
            </a:r>
          </a:p>
        </p:txBody>
      </p:sp>
      <p:sp>
        <p:nvSpPr>
          <p:cNvPr id="34" name="正方形/長方形 33"/>
          <p:cNvSpPr/>
          <p:nvPr/>
        </p:nvSpPr>
        <p:spPr>
          <a:xfrm>
            <a:off x="1285133" y="438623"/>
            <a:ext cx="9648000" cy="2227884"/>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1285132" y="2785041"/>
            <a:ext cx="9648001" cy="118533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46" name="正方形/長方形 45"/>
          <p:cNvSpPr/>
          <p:nvPr/>
        </p:nvSpPr>
        <p:spPr>
          <a:xfrm>
            <a:off x="1421174" y="3189655"/>
            <a:ext cx="9341340" cy="636757"/>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nSpc>
                <a:spcPts val="1800"/>
              </a:lnSpc>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大阪市域へ新たに進出</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する資産運用業及びフィンテック事業を営む</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外国及び内国法人</a:t>
            </a:r>
            <a:r>
              <a:rPr lang="en-US" altLang="ja-JP" sz="1200" u="sng" baseline="30000"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000" u="sng" baseline="30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7" name="テキスト ボックス 46"/>
          <p:cNvSpPr txBox="1"/>
          <p:nvPr/>
        </p:nvSpPr>
        <p:spPr>
          <a:xfrm>
            <a:off x="8084985" y="3580191"/>
            <a:ext cx="3129964" cy="246221"/>
          </a:xfrm>
          <a:prstGeom prst="rect">
            <a:avLst/>
          </a:prstGeom>
          <a:noFill/>
        </p:spPr>
        <p:txBody>
          <a:bodyPr wrap="square" rtlCol="0">
            <a:spAutoFit/>
          </a:bodyPr>
          <a:lstStyle/>
          <a:p>
            <a:r>
              <a:rPr lang="ja-JP" altLang="en-US" sz="1000" dirty="0">
                <a:latin typeface="UD デジタル 教科書体 NK-R" panose="02020400000000000000" pitchFamily="18" charset="-128"/>
                <a:ea typeface="UD デジタル 教科書体 NK-R" panose="02020400000000000000" pitchFamily="18" charset="-128"/>
              </a:rPr>
              <a:t>　</a:t>
            </a:r>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u="sng" dirty="0">
                <a:latin typeface="UD デジタル 教科書体 NK-R" panose="02020400000000000000" pitchFamily="18" charset="-128"/>
                <a:ea typeface="UD デジタル 教科書体 NK-R" panose="02020400000000000000" pitchFamily="18" charset="-128"/>
              </a:rPr>
              <a:t>国内他地域からの二次進出等を含む</a:t>
            </a:r>
            <a:endParaRPr lang="ja-JP" altLang="en-US" sz="1000" strike="dblStrike"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8" name="二等辺三角形 47"/>
          <p:cNvSpPr/>
          <p:nvPr/>
        </p:nvSpPr>
        <p:spPr>
          <a:xfrm rot="10800000">
            <a:off x="5577937" y="1650157"/>
            <a:ext cx="1566261" cy="216000"/>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2292442" y="1880975"/>
            <a:ext cx="8470072" cy="736385"/>
          </a:xfrm>
          <a:prstGeom prst="rect">
            <a:avLst/>
          </a:prstGeom>
          <a:solidFill>
            <a:schemeClr val="accent1">
              <a:lumMod val="20000"/>
              <a:lumOff val="80000"/>
            </a:schemeClr>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72000" bIns="36000"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〇　進出企業による府内企業の成長支援</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（スタートアップへの資金提供や経営面のサポート、フィンテックを活用した新たな金融サービスの提供等）</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〇　他産業への波及効果</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（システム導入など設備投資促進）</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、周辺産業</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（ミドル</a:t>
            </a:r>
            <a:r>
              <a:rPr lang="ja-JP" altLang="en-US" sz="10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バックオフィス等）</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の立地促進効果、高度人材の集積</a:t>
            </a:r>
          </a:p>
        </p:txBody>
      </p:sp>
      <p:sp>
        <p:nvSpPr>
          <p:cNvPr id="50" name="正方形/長方形 49"/>
          <p:cNvSpPr/>
          <p:nvPr/>
        </p:nvSpPr>
        <p:spPr>
          <a:xfrm>
            <a:off x="2292441" y="877766"/>
            <a:ext cx="8470074" cy="715576"/>
          </a:xfrm>
          <a:prstGeom prst="rect">
            <a:avLst/>
          </a:prstGeom>
          <a:solidFill>
            <a:schemeClr val="accent1">
              <a:lumMod val="20000"/>
              <a:lumOff val="80000"/>
            </a:schemeClr>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36000" rtlCol="0" anchor="ctr"/>
          <a:lstStyle/>
          <a:p>
            <a:pPr>
              <a:lnSpc>
                <a:spcPts val="18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金融機能の集積に向け、国内外から金融系企業を誘致するための伴走支援の一環として創設</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し、進出時の負担を軽減することで、</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企業の進出促進及び定着を図る</a:t>
            </a:r>
          </a:p>
        </p:txBody>
      </p:sp>
      <p:sp>
        <p:nvSpPr>
          <p:cNvPr id="51" name="ホームベース 50"/>
          <p:cNvSpPr/>
          <p:nvPr/>
        </p:nvSpPr>
        <p:spPr>
          <a:xfrm>
            <a:off x="1468298" y="877766"/>
            <a:ext cx="879312" cy="715576"/>
          </a:xfrm>
          <a:prstGeom prst="homePlate">
            <a:avLst>
              <a:gd name="adj" fmla="val 3263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目 的</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2" name="ホームベース 51"/>
          <p:cNvSpPr/>
          <p:nvPr/>
        </p:nvSpPr>
        <p:spPr>
          <a:xfrm>
            <a:off x="1468298" y="1893977"/>
            <a:ext cx="879312" cy="713309"/>
          </a:xfrm>
          <a:prstGeom prst="homePlate">
            <a:avLst>
              <a:gd name="adj" fmla="val 3263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効 果</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3" name="正方形/長方形 52"/>
          <p:cNvSpPr/>
          <p:nvPr/>
        </p:nvSpPr>
        <p:spPr>
          <a:xfrm>
            <a:off x="1271277" y="4111753"/>
            <a:ext cx="9661855" cy="254226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55" name="正方形/長方形 54"/>
          <p:cNvSpPr/>
          <p:nvPr/>
        </p:nvSpPr>
        <p:spPr>
          <a:xfrm>
            <a:off x="1456606" y="4464786"/>
            <a:ext cx="9305908" cy="679200"/>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新たに大阪市域での拠点設立を検討している対象企業に対し、大阪進出に向けた事前調査等のための一時滞在及び拠点設立に際し、必要な経費の一部を支援</a:t>
            </a:r>
          </a:p>
        </p:txBody>
      </p:sp>
      <p:graphicFrame>
        <p:nvGraphicFramePr>
          <p:cNvPr id="29" name="表 28"/>
          <p:cNvGraphicFramePr>
            <a:graphicFrameLocks noGrp="1"/>
          </p:cNvGraphicFramePr>
          <p:nvPr>
            <p:extLst>
              <p:ext uri="{D42A27DB-BD31-4B8C-83A1-F6EECF244321}">
                <p14:modId xmlns:p14="http://schemas.microsoft.com/office/powerpoint/2010/main" val="779272424"/>
              </p:ext>
            </p:extLst>
          </p:nvPr>
        </p:nvGraphicFramePr>
        <p:xfrm>
          <a:off x="1714053" y="5238023"/>
          <a:ext cx="8639770" cy="1336783"/>
        </p:xfrm>
        <a:graphic>
          <a:graphicData uri="http://schemas.openxmlformats.org/drawingml/2006/table">
            <a:tbl>
              <a:tblPr firstRow="1" bandRow="1">
                <a:tableStyleId>{5C22544A-7EE6-4342-B048-85BDC9FD1C3A}</a:tableStyleId>
              </a:tblPr>
              <a:tblGrid>
                <a:gridCol w="1001012">
                  <a:extLst>
                    <a:ext uri="{9D8B030D-6E8A-4147-A177-3AD203B41FA5}">
                      <a16:colId xmlns:a16="http://schemas.microsoft.com/office/drawing/2014/main" val="3493494786"/>
                    </a:ext>
                  </a:extLst>
                </a:gridCol>
                <a:gridCol w="3685735">
                  <a:extLst>
                    <a:ext uri="{9D8B030D-6E8A-4147-A177-3AD203B41FA5}">
                      <a16:colId xmlns:a16="http://schemas.microsoft.com/office/drawing/2014/main" val="2036386592"/>
                    </a:ext>
                  </a:extLst>
                </a:gridCol>
                <a:gridCol w="3953023">
                  <a:extLst>
                    <a:ext uri="{9D8B030D-6E8A-4147-A177-3AD203B41FA5}">
                      <a16:colId xmlns:a16="http://schemas.microsoft.com/office/drawing/2014/main" val="160635688"/>
                    </a:ext>
                  </a:extLst>
                </a:gridCol>
              </a:tblGrid>
              <a:tr h="330943">
                <a:tc>
                  <a:txBody>
                    <a:bodyPr/>
                    <a:lstStyle/>
                    <a:p>
                      <a:pPr algn="ctr"/>
                      <a:endPar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拠点設置検討調査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拠点設立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394426"/>
                  </a:ext>
                </a:extLst>
              </a:tr>
              <a:tr h="854251">
                <a:tc>
                  <a:txBody>
                    <a:bodyPr/>
                    <a:lstStyle/>
                    <a:p>
                      <a:pPr algn="ct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補助対象・</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ct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補助額</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sz="1200"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事業所の</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賃借料及び初期</a:t>
                      </a:r>
                      <a:r>
                        <a:rPr kumimoji="1" lang="ja-JP" altLang="en-US" sz="1200"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費用の</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合計額</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l"/>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上限 </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1,100</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千円</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以下の費用の合計額の２分の１　</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上限</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10,000</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千円</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l"/>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（１）</a:t>
                      </a:r>
                      <a:r>
                        <a:rPr kumimoji="1" lang="ja-JP" altLang="en-US" sz="1200"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事業所の</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賃借料及び初期費用</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l"/>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（２）（１）の</a:t>
                      </a:r>
                      <a:r>
                        <a:rPr kumimoji="1" lang="ja-JP" altLang="en-US" sz="1200" kern="120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事業所で</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必要となる備品購入費用</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l"/>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（３）拠点設置に関する専門家への相談費用</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gn="l"/>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（４）人材採用に係る費用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3552255"/>
                  </a:ext>
                </a:extLst>
              </a:tr>
            </a:tbl>
          </a:graphicData>
        </a:graphic>
      </p:graphicFrame>
      <p:sp>
        <p:nvSpPr>
          <p:cNvPr id="20"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6</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1" name="正方形/長方形 20"/>
          <p:cNvSpPr/>
          <p:nvPr/>
        </p:nvSpPr>
        <p:spPr>
          <a:xfrm>
            <a:off x="1290614" y="438623"/>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目的・効果</a:t>
            </a:r>
          </a:p>
        </p:txBody>
      </p:sp>
      <p:sp>
        <p:nvSpPr>
          <p:cNvPr id="22" name="正方形/長方形 21"/>
          <p:cNvSpPr/>
          <p:nvPr/>
        </p:nvSpPr>
        <p:spPr>
          <a:xfrm>
            <a:off x="1290614" y="2785041"/>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対象</a:t>
            </a:r>
          </a:p>
        </p:txBody>
      </p:sp>
      <p:sp>
        <p:nvSpPr>
          <p:cNvPr id="23" name="正方形/長方形 22"/>
          <p:cNvSpPr/>
          <p:nvPr/>
        </p:nvSpPr>
        <p:spPr>
          <a:xfrm>
            <a:off x="1271277" y="4111753"/>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補助概要</a:t>
            </a:r>
          </a:p>
        </p:txBody>
      </p:sp>
    </p:spTree>
    <p:extLst>
      <p:ext uri="{BB962C8B-B14F-4D97-AF65-F5344CB8AC3E}">
        <p14:creationId xmlns:p14="http://schemas.microsoft.com/office/powerpoint/2010/main" val="2626151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地方税</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の軽減</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制度</a:t>
            </a:r>
            <a:endParaRPr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4" name="正方形/長方形 33"/>
          <p:cNvSpPr/>
          <p:nvPr/>
        </p:nvSpPr>
        <p:spPr>
          <a:xfrm>
            <a:off x="1285133" y="585203"/>
            <a:ext cx="9648000" cy="1178142"/>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1285132" y="2000849"/>
            <a:ext cx="9648001" cy="116697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46" name="正方形/長方形 45"/>
          <p:cNvSpPr/>
          <p:nvPr/>
        </p:nvSpPr>
        <p:spPr>
          <a:xfrm>
            <a:off x="1421174" y="2416784"/>
            <a:ext cx="9341341" cy="576000"/>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nSpc>
                <a:spcPts val="1800"/>
              </a:lnSpc>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大阪市域へ新たに進出</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する資産運用業及びフィンテック事業を営む</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外国法人</a:t>
            </a:r>
            <a:endParaRPr lang="en-US" altLang="ja-JP" sz="1000" u="sng" strike="dblStrike"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0" name="正方形/長方形 49"/>
          <p:cNvSpPr/>
          <p:nvPr/>
        </p:nvSpPr>
        <p:spPr>
          <a:xfrm>
            <a:off x="1421174" y="1000797"/>
            <a:ext cx="9341341" cy="576000"/>
          </a:xfrm>
          <a:prstGeom prst="rect">
            <a:avLst/>
          </a:prstGeom>
          <a:solidFill>
            <a:schemeClr val="accent1">
              <a:lumMod val="20000"/>
              <a:lumOff val="80000"/>
            </a:schemeClr>
          </a:solidFill>
          <a:ln w="3175">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36000" rtlCol="0" anchor="ctr"/>
          <a:lstStyle/>
          <a:p>
            <a:pPr>
              <a:lnSpc>
                <a:spcPts val="18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大阪・関西万博を契機に、</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海外から大阪へ資金・企業・人材を呼び込み</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金融機能の強化を図ることで、</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在阪企業の持続的な成長やスタート　アップ等のイノベーションを促進</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し、　大阪経済の成長・発展につなげる</a:t>
            </a:r>
          </a:p>
        </p:txBody>
      </p:sp>
      <p:sp>
        <p:nvSpPr>
          <p:cNvPr id="53" name="正方形/長方形 52"/>
          <p:cNvSpPr/>
          <p:nvPr/>
        </p:nvSpPr>
        <p:spPr>
          <a:xfrm>
            <a:off x="1285132" y="3405330"/>
            <a:ext cx="9648001" cy="329089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UD デジタル 教科書体 NK-R" panose="02020400000000000000" pitchFamily="18" charset="-128"/>
              <a:ea typeface="UD デジタル 教科書体 NK-R" panose="02020400000000000000" pitchFamily="18" charset="-128"/>
            </a:endParaRPr>
          </a:p>
        </p:txBody>
      </p:sp>
      <p:sp>
        <p:nvSpPr>
          <p:cNvPr id="55" name="正方形/長方形 54"/>
          <p:cNvSpPr/>
          <p:nvPr/>
        </p:nvSpPr>
        <p:spPr>
          <a:xfrm>
            <a:off x="1457102" y="3898150"/>
            <a:ext cx="9305414" cy="2670046"/>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lstStyle/>
          <a:p>
            <a:pPr>
              <a:lnSpc>
                <a:spcPct val="200000"/>
              </a:lnSpc>
              <a:spcBef>
                <a:spcPts val="2400"/>
              </a:spcBef>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法人住民税</a:t>
            </a:r>
            <a:r>
              <a:rPr lang="ja-JP" altLang="en-US" sz="1000" u="sng" dirty="0">
                <a:solidFill>
                  <a:schemeClr val="tx1"/>
                </a:solidFill>
                <a:latin typeface="UD デジタル 教科書体 NK-R" panose="02020400000000000000" pitchFamily="18" charset="-128"/>
                <a:ea typeface="UD デジタル 教科書体 NK-R" panose="02020400000000000000" pitchFamily="18" charset="-128"/>
              </a:rPr>
              <a:t>（均等割・法人税割）</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、法人事業税が最大</a:t>
            </a:r>
            <a:r>
              <a:rPr lang="en-US" altLang="ja-JP" sz="1200" u="sng"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年間ゼロ</a:t>
            </a:r>
            <a:endParaRPr lang="en-US" altLang="ja-JP" sz="1200" u="sng"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6" name="テキスト ボックス 55"/>
          <p:cNvSpPr txBox="1"/>
          <p:nvPr/>
        </p:nvSpPr>
        <p:spPr>
          <a:xfrm>
            <a:off x="1639540" y="4567648"/>
            <a:ext cx="5872608" cy="2000548"/>
          </a:xfrm>
          <a:prstGeom prst="rect">
            <a:avLst/>
          </a:prstGeom>
          <a:noFill/>
        </p:spPr>
        <p:txBody>
          <a:bodyPr wrap="square" rtlCol="0">
            <a:spAutoFit/>
          </a:bodyPr>
          <a:lstStyle/>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　資産運用業</a:t>
            </a:r>
          </a:p>
          <a:p>
            <a:r>
              <a:rPr lang="ja-JP" altLang="en-US" sz="1200" dirty="0">
                <a:latin typeface="UD デジタル 教科書体 NK-R" panose="02020400000000000000" pitchFamily="18" charset="-128"/>
                <a:ea typeface="UD デジタル 教科書体 NK-R" panose="02020400000000000000" pitchFamily="18" charset="-128"/>
              </a:rPr>
              <a:t>　　　　　　・第一種金融商品取引業　（例：証券会社）</a:t>
            </a:r>
          </a:p>
          <a:p>
            <a:r>
              <a:rPr lang="ja-JP" altLang="en-US" sz="1200" dirty="0">
                <a:latin typeface="UD デジタル 教科書体 NK-R" panose="02020400000000000000" pitchFamily="18" charset="-128"/>
                <a:ea typeface="UD デジタル 教科書体 NK-R" panose="02020400000000000000" pitchFamily="18" charset="-128"/>
              </a:rPr>
              <a:t>　　　　　　・第二種金融商品取引業　（例：クラウドファンディング事業者）</a:t>
            </a:r>
          </a:p>
          <a:p>
            <a:r>
              <a:rPr lang="ja-JP" altLang="en-US" sz="1200" dirty="0">
                <a:latin typeface="UD デジタル 教科書体 NK-R" panose="02020400000000000000" pitchFamily="18" charset="-128"/>
                <a:ea typeface="UD デジタル 教科書体 NK-R" panose="02020400000000000000" pitchFamily="18" charset="-128"/>
              </a:rPr>
              <a:t>　　　　　　・投資助言・代理業　（例：投資顧問業者）</a:t>
            </a:r>
          </a:p>
          <a:p>
            <a:r>
              <a:rPr lang="ja-JP" altLang="en-US" sz="1200" dirty="0">
                <a:latin typeface="UD デジタル 教科書体 NK-R" panose="02020400000000000000" pitchFamily="18" charset="-128"/>
                <a:ea typeface="UD デジタル 教科書体 NK-R" panose="02020400000000000000" pitchFamily="18" charset="-128"/>
              </a:rPr>
              <a:t>　　　　　　・投資運用業　（例：アセットマネジメント、ベンチャーキャピタル）</a:t>
            </a:r>
          </a:p>
          <a:p>
            <a:endParaRPr lang="ja-JP" altLang="en-US"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　フィンテック事業</a:t>
            </a:r>
          </a:p>
          <a:p>
            <a:r>
              <a:rPr lang="ja-JP" altLang="en-US" sz="1200" dirty="0">
                <a:latin typeface="UD デジタル 教科書体 NK-R" panose="02020400000000000000" pitchFamily="18" charset="-128"/>
                <a:ea typeface="UD デジタル 教科書体 NK-R" panose="02020400000000000000" pitchFamily="18" charset="-128"/>
              </a:rPr>
              <a:t>　　　　　　・情報技術を用いて革新的な金融サービスを提供するもの</a:t>
            </a:r>
          </a:p>
          <a:p>
            <a:r>
              <a:rPr lang="ja-JP" altLang="en-US" sz="1000" dirty="0">
                <a:latin typeface="UD デジタル 教科書体 NK-R" panose="02020400000000000000" pitchFamily="18" charset="-128"/>
                <a:ea typeface="UD デジタル 教科書体 NK-R" panose="02020400000000000000" pitchFamily="18" charset="-128"/>
              </a:rPr>
              <a:t>　　　　　</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61" name="角丸四角形 60"/>
          <p:cNvSpPr/>
          <p:nvPr/>
        </p:nvSpPr>
        <p:spPr>
          <a:xfrm>
            <a:off x="6678512" y="4477815"/>
            <a:ext cx="1152128" cy="317851"/>
          </a:xfrm>
          <a:prstGeom prst="roundRect">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UD デジタル 教科書体 NK-R" panose="02020400000000000000" pitchFamily="18" charset="-128"/>
                <a:ea typeface="UD デジタル 教科書体 NK-R" panose="02020400000000000000" pitchFamily="18" charset="-128"/>
              </a:rPr>
              <a:t>軽減割合</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63" name="角丸四角形 62"/>
          <p:cNvSpPr/>
          <p:nvPr/>
        </p:nvSpPr>
        <p:spPr>
          <a:xfrm>
            <a:off x="6650319" y="5177935"/>
            <a:ext cx="1152128" cy="326908"/>
          </a:xfrm>
          <a:prstGeom prst="roundRect">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軽減効果</a:t>
            </a:r>
          </a:p>
        </p:txBody>
      </p:sp>
      <p:sp>
        <p:nvSpPr>
          <p:cNvPr id="64" name="角丸四角形 63"/>
          <p:cNvSpPr/>
          <p:nvPr/>
        </p:nvSpPr>
        <p:spPr>
          <a:xfrm>
            <a:off x="1919343" y="4477815"/>
            <a:ext cx="1152000" cy="321076"/>
          </a:xfrm>
          <a:prstGeom prst="roundRect">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UD デジタル 教科書体 NK-R" panose="02020400000000000000" pitchFamily="18" charset="-128"/>
                <a:ea typeface="UD デジタル 教科書体 NK-R" panose="02020400000000000000" pitchFamily="18" charset="-128"/>
              </a:rPr>
              <a:t>対象事業</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3" name="正方形/長方形 2"/>
          <p:cNvSpPr/>
          <p:nvPr/>
        </p:nvSpPr>
        <p:spPr>
          <a:xfrm>
            <a:off x="6128658" y="4760359"/>
            <a:ext cx="6096000" cy="369332"/>
          </a:xfrm>
          <a:prstGeom prst="rect">
            <a:avLst/>
          </a:prstGeom>
        </p:spPr>
        <p:txBody>
          <a:bodyPr>
            <a:spAutoFit/>
          </a:bodyPr>
          <a:lstStyle/>
          <a:p>
            <a:r>
              <a:rPr lang="ja-JP" altLang="en-US" dirty="0"/>
              <a:t>　　</a:t>
            </a:r>
            <a:r>
              <a:rPr lang="ja-JP" altLang="en-US" sz="1200" dirty="0">
                <a:latin typeface="UD デジタル 教科書体 NK-R" panose="02020400000000000000" pitchFamily="18" charset="-128"/>
                <a:ea typeface="UD デジタル 教科書体 NK-R" panose="02020400000000000000" pitchFamily="18" charset="-128"/>
              </a:rPr>
              <a:t>■　対象事業の割合に応じて、相当する額を全額控除　</a:t>
            </a:r>
          </a:p>
        </p:txBody>
      </p:sp>
      <p:sp>
        <p:nvSpPr>
          <p:cNvPr id="22" name="テキスト ボックス 21"/>
          <p:cNvSpPr txBox="1"/>
          <p:nvPr/>
        </p:nvSpPr>
        <p:spPr>
          <a:xfrm>
            <a:off x="6579843" y="5451420"/>
            <a:ext cx="4055332" cy="369332"/>
          </a:xfrm>
          <a:prstGeom prst="rect">
            <a:avLst/>
          </a:prstGeom>
          <a:noFill/>
        </p:spPr>
        <p:txBody>
          <a:bodyPr wrap="square" rtlCol="0">
            <a:spAutoFit/>
          </a:bodyPr>
          <a:lstStyle/>
          <a:p>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法人実効税率を最大</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％程度軽減</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3"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7</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4" name="正方形/長方形 23"/>
          <p:cNvSpPr/>
          <p:nvPr/>
        </p:nvSpPr>
        <p:spPr>
          <a:xfrm>
            <a:off x="1285132" y="592955"/>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目的</a:t>
            </a:r>
          </a:p>
        </p:txBody>
      </p:sp>
      <p:sp>
        <p:nvSpPr>
          <p:cNvPr id="25" name="正方形/長方形 24"/>
          <p:cNvSpPr/>
          <p:nvPr/>
        </p:nvSpPr>
        <p:spPr>
          <a:xfrm>
            <a:off x="1287156" y="2001789"/>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対象</a:t>
            </a:r>
          </a:p>
        </p:txBody>
      </p:sp>
      <p:sp>
        <p:nvSpPr>
          <p:cNvPr id="26" name="正方形/長方形 25"/>
          <p:cNvSpPr/>
          <p:nvPr/>
        </p:nvSpPr>
        <p:spPr>
          <a:xfrm>
            <a:off x="1285131" y="3402042"/>
            <a:ext cx="1200567" cy="296243"/>
          </a:xfrm>
          <a:prstGeom prst="rect">
            <a:avLst/>
          </a:prstGeom>
          <a:solidFill>
            <a:schemeClr val="accent1">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軽減内容</a:t>
            </a:r>
          </a:p>
        </p:txBody>
      </p:sp>
      <p:sp>
        <p:nvSpPr>
          <p:cNvPr id="19" name="テキスト ボックス 18"/>
          <p:cNvSpPr txBox="1"/>
          <p:nvPr/>
        </p:nvSpPr>
        <p:spPr>
          <a:xfrm>
            <a:off x="6579843" y="6057706"/>
            <a:ext cx="4055332" cy="276999"/>
          </a:xfrm>
          <a:prstGeom prst="rect">
            <a:avLst/>
          </a:prstGeom>
          <a:noFill/>
        </p:spPr>
        <p:txBody>
          <a:bodyPr wrap="square" rtlCol="0">
            <a:spAutoFit/>
          </a:bodyPr>
          <a:lstStyle/>
          <a:p>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条例案の議会への提案時期は検討中</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4110901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18" ma:contentTypeDescription="新しいドキュメントを作成します。" ma:contentTypeScope="" ma:versionID="c6d45406b0ab1b56e6259c13e3df835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2982a54eafb3b5d035ba3b7ae929205"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2653D2-9D8C-448E-B3B3-18F769CB81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CE9A2C-4641-498F-928B-D2D1172B2144}">
  <ds:schemaRefs>
    <ds:schemaRef ds:uri="http://www.w3.org/XML/1998/namespace"/>
    <ds:schemaRef ds:uri="http://purl.org/dc/terms/"/>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8f4cdcb3-8df3-40bb-aa01-17e691cee2b9"/>
    <ds:schemaRef ds:uri="ac1f43fb-e9e4-4612-89b7-617d43053bba"/>
  </ds:schemaRefs>
</ds:datastoreItem>
</file>

<file path=customXml/itemProps3.xml><?xml version="1.0" encoding="utf-8"?>
<ds:datastoreItem xmlns:ds="http://schemas.openxmlformats.org/officeDocument/2006/customXml" ds:itemID="{1D8B38FA-3C21-401A-84A1-77C97A551B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13949</TotalTime>
  <Words>2833</Words>
  <Application>Microsoft Office PowerPoint</Application>
  <PresentationFormat>ワイド画面</PresentationFormat>
  <Paragraphs>225</Paragraphs>
  <Slides>8</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Ｐゴシック</vt:lpstr>
      <vt:lpstr>UD デジタル 教科書体 NK-B</vt:lpstr>
      <vt:lpstr>UD デジタル 教科書体 NK-R</vt:lpstr>
      <vt:lpstr>游ゴシック</vt:lpstr>
      <vt:lpstr>游ゴシック Light</vt:lpstr>
      <vt:lpstr>Arial</vt:lpstr>
      <vt:lpstr>Times New Roman</vt:lpstr>
      <vt:lpstr>Office テーマ</vt:lpstr>
      <vt:lpstr>国際金融都市OSAKA戦略 進捗状況等概要（案）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 戦略骨子素案（事務局作成） </dc:title>
  <cp:lastModifiedBy>大野　友香</cp:lastModifiedBy>
  <cp:revision>1</cp:revision>
  <cp:lastPrinted>2023-06-06T05:22:13Z</cp:lastPrinted>
  <dcterms:modified xsi:type="dcterms:W3CDTF">2023-06-06T05:22:54Z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ies>
</file>