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12192000" cy="6858000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CC"/>
    <a:srgbClr val="FF0000"/>
    <a:srgbClr val="D15A3E"/>
    <a:srgbClr val="FF0066"/>
    <a:srgbClr val="FF6699"/>
    <a:srgbClr val="A43F27"/>
    <a:srgbClr val="88640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1" autoAdjust="0"/>
    <p:restoredTop sz="94706" autoAdjust="0"/>
  </p:normalViewPr>
  <p:slideViewPr>
    <p:cSldViewPr snapToGrid="0">
      <p:cViewPr varScale="1">
        <p:scale>
          <a:sx n="74" d="100"/>
          <a:sy n="74" d="100"/>
        </p:scale>
        <p:origin x="708" y="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 rtl="0"/>
            <a:fld id="{F78864D8-D4EA-4630-8C2E-104DAD0E0EE3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2021年6月4日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15F51FCC-6853-4383-B2F8-998AA394481E}" type="datetime4">
              <a:rPr lang="ja-JP" altLang="en-US" smtClean="0"/>
              <a:pPr/>
              <a:t>2021年6月4日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354527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2869989-EB00-4EE7-BCB5-25BDC5BB29F8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84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直線​​コネクタ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​​コネクタ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直線​​コネクタ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グループ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直線​​コネクタ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​​コネクタ(S)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線​​コネクタ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(S)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直線コネクタ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​​コネクタ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グループ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直線​​コネクタ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​​コネクタ(S)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​​コネクタ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(S)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F5401F-9999-454F-9A7B-F9B89ED9C91A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5442DE-D790-4AF6-98D1-6BB366851DDC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D23076-6C35-4239-BC7E-18BC21FEEE34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直線​​コネクタ(S)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グループ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直線​​コネクタ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グループ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直線​​コネクタ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​​コネクタ(S)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​​コネクタ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​​コネクタ(S)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グループ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直線コネクタ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​​コネクタ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グループ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直線​​コネクタ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​​コネクタ(S)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直線​​コネクタ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​​コネクタ(S)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58" name="直線​​コネクタ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F484AD-21EA-4628-86BB-EA326AE28F68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818A72-7BCB-4800-828E-D7E851401F62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30545-DC52-4BAC-BC78-237D4702162D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グループ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直線​​コネクタ(S)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​​コネクタ(S)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​​コネクタ(S)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​​コネクタ(S)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​​コネクタ(S)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​​コネクタ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​​コネクタ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​​コネクタ(S)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​​コネクタ(S)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​​コネクタ(S)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​​コネクタ(S)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​​コネクタ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​​コネクタ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​​コネクタ(S)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​​コネクタ(S)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​​コネクタ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グループ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直線​​コネクタ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​​コネクタ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​​コネクタ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​​コネクタ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​​コネクタ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グループ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直線​​コネクタ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線​​コネクタ(S)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​​コネクタ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​​コネクタ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直線​​コネクタ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直線​​コネクタ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​​コネクタ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​​コネクタ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​​コネクタ(S)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​​コネクタ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グループ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直線​​コネクタ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​​コネクタ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​​コネクタ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​​コネクタ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​​コネクタ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グループ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直線​​コネクタ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直線​​コネクタ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​​コネクタ(S)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​​コネクタ(S)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​​コネクタ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直線​​コネクタ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​​コネクタ(S)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​​コネクタ(S)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​​コネクタ(S)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​​コネクタ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フッター プレースホルダー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212" name="日付プレースホルダー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E75A9F-D334-4A20-83DC-80F1FE2C6ED9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214" name="スライド番号プレースホルダー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直線​​コネクタ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グループ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直線​​コネクタ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(S)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​​コネクタ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グループ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直線​​コネクタ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​​コネクタ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(S)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​​コネクタ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グループ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直線​​コネクタ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(S)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​​コネクタ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グループ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直線​​コネクタ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​​コネクタ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(S)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​​コネクタ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長方形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cxnSp>
        <p:nvCxnSpPr>
          <p:cNvPr id="60" name="直線​​コネクタ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56F9F9B-6ABB-4874-AC08-5F1C82329193}" type="datetime4">
              <a:rPr lang="ja-JP" altLang="en-US" smtClean="0"/>
              <a:t>2021年6月4日</a:t>
            </a:fld>
            <a:endParaRPr 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直線コネクタ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​​コネクタ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​​コネクタ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​​コネクタ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​​コネクタ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​​コネクタ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​​コネクタ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​​コネクタ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​​コネクタ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​​コネクタ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​​コネクタ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​​コネクタ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​​コネクタ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​​コネクタ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グループ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直線​​コネクタ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​​コネクタ(S)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​​コネクタ(S)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​​コネクタ(S)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​​コネクタ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グループ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直線​​コネクタ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​​コネクタ(S)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​​コネクタ(S)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​​コネクタ(S)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​​コネクタ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直線​​コネクタ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​​コネクタ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​​コネクタ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​​コネクタ(S)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​​コネクタ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グループ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直線​​コネクタ(S)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​​コネクタ(S)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​​コネクタ(S)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​​コネクタ(S)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​​コネクタ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グループ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直線​​コネクタ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​​コネクタ(S)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​​コネクタ(S)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​​コネクタ(S)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​​コネクタ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直線​​コネクタ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​​コネクタ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​​コネクタ(S)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​​コネクタ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長方形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/>
          </a:p>
        </p:txBody>
      </p:sp>
      <p:cxnSp>
        <p:nvCxnSpPr>
          <p:cNvPr id="59" name="直線​​コネクタ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。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グループ 95"/>
          <p:cNvGrpSpPr/>
          <p:nvPr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直線​​コネクタ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​​コネクタ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​​コネクタ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​​コネクタ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​​コネクタ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​​コネクタ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​​コネクタ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​​コネクタ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​​コネクタ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​​コネクタ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​​コネクタ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​​コネクタ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​​コネクタ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​​コネクタ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​​コネクタ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​​コネクタ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グループ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直線​​コネクタ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​​コネクタ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​​コネクタ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​​コネクタ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​​コネクタ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グループ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直線​​コネクタ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​​コネクタ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​​コネクタ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​​コネクタ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​​コネクタ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直線​​コネクタ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​​コネクタ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​​コネクタ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​​コネクタ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​​コネクタ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グループ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直線​​コネクタ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​​コネクタ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​​コネクタ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​​コネクタ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​​コネクタ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グループ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直線​​コネクタ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​​コネクタ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​​コネクタ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​​コネクタ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​​コネクタ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直線​​コネクタ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​​コネクタ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​​コネクタ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​​コネクタ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​​コネクタ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148" name="直線​​コネクタ 147"/>
          <p:cNvCxnSpPr/>
          <p:nvPr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133200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E256363-F777-4CDC-B7B0-13449133AA3E}" type="datetime4">
              <a:rPr lang="ja-JP" altLang="en-US" smtClean="0"/>
              <a:t>2021年6月4日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>
          <a:solidFill>
            <a:schemeClr val="accent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9164CD3A-FEDA-40D9-948F-64A743878514}"/>
              </a:ext>
            </a:extLst>
          </p:cNvPr>
          <p:cNvCxnSpPr/>
          <p:nvPr/>
        </p:nvCxnSpPr>
        <p:spPr>
          <a:xfrm>
            <a:off x="2509227" y="1115566"/>
            <a:ext cx="30854" cy="5660871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ホームベース 96"/>
          <p:cNvSpPr/>
          <p:nvPr/>
        </p:nvSpPr>
        <p:spPr>
          <a:xfrm>
            <a:off x="680801" y="1213798"/>
            <a:ext cx="3659279" cy="2820609"/>
          </a:xfrm>
          <a:prstGeom prst="homePlate">
            <a:avLst>
              <a:gd name="adj" fmla="val 595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・戦略の基本コンセプトの構築と共有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▸</a:t>
            </a:r>
            <a:r>
              <a:rPr kumimoji="1" lang="ja-JP" altLang="en-US" sz="1100" dirty="0" smtClean="0">
                <a:solidFill>
                  <a:schemeClr val="tx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めざ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べき方向性、課題、取組み等の整理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9164CD3A-FEDA-40D9-948F-64A743878514}"/>
              </a:ext>
            </a:extLst>
          </p:cNvPr>
          <p:cNvCxnSpPr/>
          <p:nvPr/>
        </p:nvCxnSpPr>
        <p:spPr>
          <a:xfrm>
            <a:off x="4402429" y="1115566"/>
            <a:ext cx="564" cy="5660871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9164CD3A-FEDA-40D9-948F-64A743878514}"/>
              </a:ext>
            </a:extLst>
          </p:cNvPr>
          <p:cNvCxnSpPr/>
          <p:nvPr/>
        </p:nvCxnSpPr>
        <p:spPr>
          <a:xfrm>
            <a:off x="6334265" y="1115566"/>
            <a:ext cx="25241" cy="5660871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>
            <a:extLst>
              <a:ext uri="{FF2B5EF4-FFF2-40B4-BE49-F238E27FC236}">
                <a16:creationId xmlns:a16="http://schemas.microsoft.com/office/drawing/2014/main" id="{9164CD3A-FEDA-40D9-948F-64A743878514}"/>
              </a:ext>
            </a:extLst>
          </p:cNvPr>
          <p:cNvCxnSpPr/>
          <p:nvPr/>
        </p:nvCxnSpPr>
        <p:spPr>
          <a:xfrm>
            <a:off x="8212432" y="1126297"/>
            <a:ext cx="42614" cy="5650140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9164CD3A-FEDA-40D9-948F-64A743878514}"/>
              </a:ext>
            </a:extLst>
          </p:cNvPr>
          <p:cNvCxnSpPr/>
          <p:nvPr/>
        </p:nvCxnSpPr>
        <p:spPr>
          <a:xfrm>
            <a:off x="10105634" y="1126297"/>
            <a:ext cx="21346" cy="5650140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>
            <a:extLst>
              <a:ext uri="{FF2B5EF4-FFF2-40B4-BE49-F238E27FC236}">
                <a16:creationId xmlns:a16="http://schemas.microsoft.com/office/drawing/2014/main" id="{BDB1933D-621D-41F4-BE9E-42632E0EFA41}"/>
              </a:ext>
            </a:extLst>
          </p:cNvPr>
          <p:cNvSpPr txBox="1">
            <a:spLocks/>
          </p:cNvSpPr>
          <p:nvPr/>
        </p:nvSpPr>
        <p:spPr>
          <a:xfrm>
            <a:off x="277092" y="4652"/>
            <a:ext cx="6226740" cy="369856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317875" algn="l"/>
              </a:tabLst>
              <a:defRPr/>
            </a:pPr>
            <a:r>
              <a:rPr lang="en-US" altLang="ja-JP" sz="2400" dirty="0">
                <a:solidFill>
                  <a:srgbClr val="D15A3E">
                    <a:lumMod val="75000"/>
                  </a:srgb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2021</a:t>
            </a:r>
            <a:r>
              <a:rPr lang="ja-JP" altLang="en-US" sz="2400" dirty="0">
                <a:solidFill>
                  <a:srgbClr val="D15A3E">
                    <a:lumMod val="75000"/>
                  </a:srgb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年度前半の</a:t>
            </a:r>
            <a:r>
              <a:rPr lang="ja-JP" altLang="en-US" sz="2400" noProof="0" dirty="0">
                <a:solidFill>
                  <a:srgbClr val="D15A3E">
                    <a:lumMod val="75000"/>
                  </a:srgb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進め方とスケジュール</a:t>
            </a:r>
            <a:r>
              <a:rPr lang="ja-JP" altLang="en-US" sz="2400" dirty="0">
                <a:solidFill>
                  <a:srgbClr val="D15A3E">
                    <a:lumMod val="75000"/>
                  </a:srgb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（案）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D15A3E">
                  <a:lumMod val="75000"/>
                </a:srgbClr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j-cs"/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D3BF1E5F-1B85-49E9-BBA2-509E46877C12}"/>
              </a:ext>
            </a:extLst>
          </p:cNvPr>
          <p:cNvCxnSpPr/>
          <p:nvPr/>
        </p:nvCxnSpPr>
        <p:spPr>
          <a:xfrm>
            <a:off x="196656" y="405904"/>
            <a:ext cx="11844000" cy="0"/>
          </a:xfrm>
          <a:prstGeom prst="line">
            <a:avLst/>
          </a:prstGeom>
          <a:ln w="76200">
            <a:solidFill>
              <a:srgbClr val="C0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D14706C-4001-44DC-9F85-326F99C9BBC8}"/>
              </a:ext>
            </a:extLst>
          </p:cNvPr>
          <p:cNvSpPr/>
          <p:nvPr/>
        </p:nvSpPr>
        <p:spPr>
          <a:xfrm>
            <a:off x="630544" y="764740"/>
            <a:ext cx="1800000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４月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72D2E75-AC7B-4405-A7F5-091AC4B94D9F}"/>
              </a:ext>
            </a:extLst>
          </p:cNvPr>
          <p:cNvSpPr/>
          <p:nvPr/>
        </p:nvSpPr>
        <p:spPr>
          <a:xfrm>
            <a:off x="2540081" y="772295"/>
            <a:ext cx="1800000" cy="2471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５月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0BFBE62-6721-4D17-AA7A-18FD8666A4B7}"/>
              </a:ext>
            </a:extLst>
          </p:cNvPr>
          <p:cNvSpPr/>
          <p:nvPr/>
        </p:nvSpPr>
        <p:spPr>
          <a:xfrm>
            <a:off x="4452642" y="762040"/>
            <a:ext cx="1800000" cy="2471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６月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A1D1EEE-2002-4C1C-8E52-AD0A80DE5FFB}"/>
              </a:ext>
            </a:extLst>
          </p:cNvPr>
          <p:cNvSpPr/>
          <p:nvPr/>
        </p:nvSpPr>
        <p:spPr>
          <a:xfrm>
            <a:off x="6359506" y="762592"/>
            <a:ext cx="1800000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７月</a:t>
            </a:r>
          </a:p>
        </p:txBody>
      </p:sp>
      <p:sp>
        <p:nvSpPr>
          <p:cNvPr id="33" name="角丸四角形 79">
            <a:extLst>
              <a:ext uri="{FF2B5EF4-FFF2-40B4-BE49-F238E27FC236}">
                <a16:creationId xmlns:a16="http://schemas.microsoft.com/office/drawing/2014/main" id="{4DB915D6-535D-453A-959C-ADFEA54D26E1}"/>
              </a:ext>
            </a:extLst>
          </p:cNvPr>
          <p:cNvSpPr/>
          <p:nvPr/>
        </p:nvSpPr>
        <p:spPr>
          <a:xfrm>
            <a:off x="604787" y="498110"/>
            <a:ext cx="11412000" cy="23342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2021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E08F8AC-6F52-4E42-AAD9-7C16478F318A}"/>
              </a:ext>
            </a:extLst>
          </p:cNvPr>
          <p:cNvSpPr/>
          <p:nvPr/>
        </p:nvSpPr>
        <p:spPr>
          <a:xfrm>
            <a:off x="192667" y="5886796"/>
            <a:ext cx="324000" cy="799488"/>
          </a:xfrm>
          <a:prstGeom prst="rect">
            <a:avLst/>
          </a:prstGeom>
          <a:solidFill>
            <a:srgbClr val="FF6699"/>
          </a:solidFill>
          <a:ln>
            <a:solidFill>
              <a:srgbClr val="FF006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府・市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4402993" y="1209159"/>
            <a:ext cx="241980" cy="28226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eaVert" wrap="square" lIns="36000" rIns="36000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●第</a:t>
            </a:r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回幹事会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（論点整理）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9164CD3A-FEDA-40D9-948F-64A743878514}"/>
              </a:ext>
            </a:extLst>
          </p:cNvPr>
          <p:cNvCxnSpPr/>
          <p:nvPr/>
        </p:nvCxnSpPr>
        <p:spPr>
          <a:xfrm>
            <a:off x="631060" y="1104835"/>
            <a:ext cx="0" cy="5671602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3F76DA9C-B622-4265-9014-607E7F6FABE7}"/>
              </a:ext>
            </a:extLst>
          </p:cNvPr>
          <p:cNvCxnSpPr/>
          <p:nvPr/>
        </p:nvCxnSpPr>
        <p:spPr>
          <a:xfrm flipV="1">
            <a:off x="634742" y="1114802"/>
            <a:ext cx="11340000" cy="0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192667" y="1261796"/>
            <a:ext cx="324000" cy="2776164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推進委員会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50BFBE62-6721-4D17-AA7A-18FD8666A4B7}"/>
              </a:ext>
            </a:extLst>
          </p:cNvPr>
          <p:cNvSpPr/>
          <p:nvPr/>
        </p:nvSpPr>
        <p:spPr>
          <a:xfrm>
            <a:off x="8262642" y="772771"/>
            <a:ext cx="1800000" cy="2471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８月</a:t>
            </a: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A1D1EEE-2002-4C1C-8E52-AD0A80DE5FFB}"/>
              </a:ext>
            </a:extLst>
          </p:cNvPr>
          <p:cNvSpPr/>
          <p:nvPr/>
        </p:nvSpPr>
        <p:spPr>
          <a:xfrm>
            <a:off x="10182381" y="773323"/>
            <a:ext cx="1800000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９月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192667" y="4360713"/>
            <a:ext cx="310225" cy="1228721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要望等</a:t>
            </a: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6858538" y="1193517"/>
            <a:ext cx="241980" cy="23506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eaVert" wrap="square" lIns="36000" rIns="36000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●第２回幹事会（意見反映の確認）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8485002" y="1194036"/>
            <a:ext cx="241980" cy="23496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eaVert" wrap="square" lIns="36000" rIns="36000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●第１回役員会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9966697" y="1209315"/>
            <a:ext cx="241980" cy="23216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eaVert" wrap="square" lIns="36000" rIns="36000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●第２回総会　</a:t>
            </a:r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（骨子取りまとめ）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936825" y="1638995"/>
            <a:ext cx="2030958" cy="621630"/>
          </a:xfrm>
          <a:prstGeom prst="homePlate">
            <a:avLst>
              <a:gd name="adj" fmla="val 251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100" dirty="0" smtClean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各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委員へ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のヒアリング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▸現状、課題の整理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▸都市像、重点項目検討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3" name="ホームベース 62"/>
          <p:cNvSpPr/>
          <p:nvPr/>
        </p:nvSpPr>
        <p:spPr>
          <a:xfrm>
            <a:off x="2293941" y="2307036"/>
            <a:ext cx="2019472" cy="898474"/>
          </a:xfrm>
          <a:prstGeom prst="homePlate">
            <a:avLst>
              <a:gd name="adj" fmla="val 251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戦略骨子案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検討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▸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アドバイザーから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endParaRPr kumimoji="1" lang="en-US" altLang="ja-JP" sz="11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意見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聴取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6" name="ホームベース 65"/>
          <p:cNvSpPr/>
          <p:nvPr/>
        </p:nvSpPr>
        <p:spPr>
          <a:xfrm>
            <a:off x="4675000" y="1221228"/>
            <a:ext cx="2127612" cy="1125527"/>
          </a:xfrm>
          <a:prstGeom prst="homePlate">
            <a:avLst>
              <a:gd name="adj" fmla="val 1392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戦略骨子案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への意見反映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7" name="ホームベース 66"/>
          <p:cNvSpPr/>
          <p:nvPr/>
        </p:nvSpPr>
        <p:spPr>
          <a:xfrm>
            <a:off x="898151" y="3242125"/>
            <a:ext cx="3431380" cy="727838"/>
          </a:xfrm>
          <a:prstGeom prst="homePlate">
            <a:avLst>
              <a:gd name="adj" fmla="val 251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・その他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▸推進委員メーリングリストによる情報発信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▸設立総会議事録・英語版資料の</a:t>
            </a:r>
            <a:r>
              <a:rPr kumimoji="1" lang="en-US" altLang="ja-JP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HP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掲載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▸アドバイザー委嘱　等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5" name="ホームベース 74"/>
          <p:cNvSpPr/>
          <p:nvPr/>
        </p:nvSpPr>
        <p:spPr>
          <a:xfrm>
            <a:off x="7148591" y="1221817"/>
            <a:ext cx="1293869" cy="1114975"/>
          </a:xfrm>
          <a:prstGeom prst="homePlate">
            <a:avLst>
              <a:gd name="adj" fmla="val 99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戦略骨子案作成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6" name="ホームベース 75"/>
          <p:cNvSpPr/>
          <p:nvPr/>
        </p:nvSpPr>
        <p:spPr>
          <a:xfrm>
            <a:off x="8807729" y="1197922"/>
            <a:ext cx="1103041" cy="1148834"/>
          </a:xfrm>
          <a:prstGeom prst="homePlate">
            <a:avLst>
              <a:gd name="adj" fmla="val 1641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2000" rIns="72000"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 戦略骨子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案</a:t>
            </a:r>
            <a:endParaRPr kumimoji="1" lang="en-US" altLang="ja-JP" sz="11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最終調整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DA80EBC0-1CAC-4E3F-98E5-4FDA01153A52}"/>
              </a:ext>
            </a:extLst>
          </p:cNvPr>
          <p:cNvCxnSpPr>
            <a:cxnSpLocks/>
          </p:cNvCxnSpPr>
          <p:nvPr/>
        </p:nvCxnSpPr>
        <p:spPr>
          <a:xfrm>
            <a:off x="613445" y="5749914"/>
            <a:ext cx="11340000" cy="0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ホームベース 101"/>
          <p:cNvSpPr/>
          <p:nvPr/>
        </p:nvSpPr>
        <p:spPr>
          <a:xfrm>
            <a:off x="4465342" y="4377970"/>
            <a:ext cx="7517039" cy="379273"/>
          </a:xfrm>
          <a:prstGeom prst="homePlate">
            <a:avLst>
              <a:gd name="adj" fmla="val 2517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・詳細な要望内容・手法の検討（必要に応じて個別要望を実施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8306397" y="6004130"/>
            <a:ext cx="699034" cy="2836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HP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開設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10736711" y="6008477"/>
            <a:ext cx="805089" cy="3779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vert="horz" wrap="square" lIns="36000" rIns="36000" rtlCol="0" anchor="ctr">
            <a:noAutofit/>
          </a:bodyPr>
          <a:lstStyle/>
          <a:p>
            <a:pPr algn="ctr"/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ワンストップ</a:t>
            </a:r>
            <a:endParaRPr kumimoji="1"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窓口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開設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155464AF-D512-45F5-AA9E-A3D6E99EE5C8}"/>
              </a:ext>
            </a:extLst>
          </p:cNvPr>
          <p:cNvCxnSpPr>
            <a:cxnSpLocks/>
          </p:cNvCxnSpPr>
          <p:nvPr/>
        </p:nvCxnSpPr>
        <p:spPr>
          <a:xfrm>
            <a:off x="625739" y="4155870"/>
            <a:ext cx="11340000" cy="0"/>
          </a:xfrm>
          <a:prstGeom prst="line">
            <a:avLst/>
          </a:prstGeom>
          <a:ln w="19050">
            <a:solidFill>
              <a:schemeClr val="accent1">
                <a:alpha val="50196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11476329" y="1778935"/>
            <a:ext cx="411257" cy="15119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eaVert" wrap="square" lIns="36000" rIns="36000" rtlCol="0">
            <a:spAutoFit/>
          </a:bodyPr>
          <a:lstStyle/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</a:t>
            </a:r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議会</a:t>
            </a:r>
            <a:endParaRPr kumimoji="1" lang="en-US" altLang="ja-JP" sz="11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議会・市議会）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0" name="ホームベース 89"/>
          <p:cNvSpPr/>
          <p:nvPr/>
        </p:nvSpPr>
        <p:spPr>
          <a:xfrm>
            <a:off x="5228950" y="3605902"/>
            <a:ext cx="6736193" cy="418874"/>
          </a:xfrm>
          <a:prstGeom prst="homePlate">
            <a:avLst>
              <a:gd name="adj" fmla="val 38606"/>
            </a:avLst>
          </a:prstGeom>
          <a:solidFill>
            <a:schemeClr val="accent3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●部会（幹事会での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議論等を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踏まえ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、テーマ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ごと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に実施。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2" name="ホームベース 91"/>
          <p:cNvSpPr/>
          <p:nvPr/>
        </p:nvSpPr>
        <p:spPr>
          <a:xfrm>
            <a:off x="10293762" y="1244582"/>
            <a:ext cx="1705074" cy="360000"/>
          </a:xfrm>
          <a:prstGeom prst="homePlate">
            <a:avLst>
              <a:gd name="adj" fmla="val 3333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2000" rIns="72000"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・成案化に向けた検討　　　　　　　</a:t>
            </a:r>
            <a:endParaRPr kumimoji="1" lang="en-US" altLang="ja-JP" sz="11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タイトル 1">
            <a:extLst>
              <a:ext uri="{FF2B5EF4-FFF2-40B4-BE49-F238E27FC236}">
                <a16:creationId xmlns:a16="http://schemas.microsoft.com/office/drawing/2014/main" id="{BDB1933D-621D-41F4-BE9E-42632E0EFA41}"/>
              </a:ext>
            </a:extLst>
          </p:cNvPr>
          <p:cNvSpPr txBox="1">
            <a:spLocks/>
          </p:cNvSpPr>
          <p:nvPr/>
        </p:nvSpPr>
        <p:spPr>
          <a:xfrm>
            <a:off x="7867438" y="68223"/>
            <a:ext cx="2152325" cy="2214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317875" algn="l"/>
              </a:tabLs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２０２１年６月８日時点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ホームベース 80">
            <a:extLst>
              <a:ext uri="{FF2B5EF4-FFF2-40B4-BE49-F238E27FC236}">
                <a16:creationId xmlns:a16="http://schemas.microsoft.com/office/drawing/2014/main" id="{59D71D7E-EE3A-4515-9DAF-B3E2AA6900AA}"/>
              </a:ext>
            </a:extLst>
          </p:cNvPr>
          <p:cNvSpPr/>
          <p:nvPr/>
        </p:nvSpPr>
        <p:spPr>
          <a:xfrm>
            <a:off x="4465342" y="4980997"/>
            <a:ext cx="7517039" cy="363888"/>
          </a:xfrm>
          <a:prstGeom prst="homePlate">
            <a:avLst>
              <a:gd name="adj" fmla="val 2517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645AE675-807F-4859-8186-70E42BD47671}"/>
              </a:ext>
            </a:extLst>
          </p:cNvPr>
          <p:cNvSpPr txBox="1"/>
          <p:nvPr/>
        </p:nvSpPr>
        <p:spPr>
          <a:xfrm>
            <a:off x="4494724" y="5055319"/>
            <a:ext cx="4779791" cy="33909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36000" rIns="36000" rtlCol="0">
            <a:noAutofit/>
          </a:bodyPr>
          <a:lstStyle/>
          <a:p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コロナの状況を踏まえたプロモーション手法の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検討</a:t>
            </a:r>
            <a:endParaRPr kumimoji="1"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0736711" y="37638"/>
            <a:ext cx="1245670" cy="40789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参考資料２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409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ひし形グリッド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4_TF03031015.potx" id="{925D1454-276A-41E5-BC80-1DB7D1488C87}" vid="{D8870C55-330C-4B67-B140-D42EB958FF23}"/>
    </a:ext>
  </a:extLst>
</a:theme>
</file>

<file path=ppt/theme/theme2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ビジネス向けひし形グリッド プレゼンテーション (ワイド画面)</Template>
  <TotalTime>18061</TotalTime>
  <Words>244</Words>
  <Application>Microsoft Office PowerPoint</Application>
  <PresentationFormat>ワイド画面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ゴシック</vt:lpstr>
      <vt:lpstr>UD デジタル 教科書体 NK-B</vt:lpstr>
      <vt:lpstr>UD デジタル 教科書体 NK-R</vt:lpstr>
      <vt:lpstr>游ゴシック</vt:lpstr>
      <vt:lpstr>Arial</vt:lpstr>
      <vt:lpstr>ひし形グリッド 16 x 9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国際金融都市OSAKA推進委員会の運営体制について（案）</dc:title>
  <cp:revision>105</cp:revision>
  <cp:lastPrinted>2021-06-04T07:07:35Z</cp:lastPrinted>
  <dcterms:created xsi:type="dcterms:W3CDTF">2020-11-19T01:25:38Z</dcterms:created>
  <dcterms:modified xsi:type="dcterms:W3CDTF">2021-06-04T07:12:57Z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