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4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1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B58FE-C50D-4FCC-9864-742372085D7B}" type="datetimeFigureOut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1A743-B267-4F88-9F80-B852F463C0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174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EFADB-3CEB-418C-A904-4A99933E2468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53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275E3-4C93-4054-B235-E7EFB1502578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1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29DD6-8ACF-48AE-A059-2750C9928A29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3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BEF7-A3ED-46A4-A4AB-49DBB277F7E0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41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5C1E-6092-4629-94A6-93883CF7517C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046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6E435-FE75-4DD1-9EBE-C4710D65A332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959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01DA-4E38-444F-8C18-2C0BF33B847C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48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35EF-BDCE-4496-AFEB-FBA214353044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54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ADD59-753B-429D-A0C8-EE60B7E2D719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5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2A93-2584-420C-9B89-1DFC6B068984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48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ED784-8E45-46CA-9E1D-ACD7B3EB707A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92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14FFE-CD32-4842-AD9B-7AECBCF9F002}" type="datetime1">
              <a:rPr kumimoji="1" lang="ja-JP" altLang="en-US" smtClean="0"/>
              <a:t>2021/7/9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CB8D1-E384-4ABF-9F79-4EB3205F8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93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/>
          <p:cNvSpPr/>
          <p:nvPr/>
        </p:nvSpPr>
        <p:spPr>
          <a:xfrm>
            <a:off x="6135481" y="3689179"/>
            <a:ext cx="5709653" cy="26085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/>
              <a:t>金融の</a:t>
            </a:r>
            <a:r>
              <a:rPr kumimoji="1" lang="ja-JP" altLang="en-US" sz="1400" dirty="0" smtClean="0"/>
              <a:t>フロントランナー都市</a:t>
            </a:r>
            <a:endParaRPr kumimoji="1" lang="ja-JP" altLang="en-US" sz="1100" dirty="0"/>
          </a:p>
        </p:txBody>
      </p:sp>
      <p:sp>
        <p:nvSpPr>
          <p:cNvPr id="39" name="正方形/長方形 38"/>
          <p:cNvSpPr/>
          <p:nvPr/>
        </p:nvSpPr>
        <p:spPr>
          <a:xfrm>
            <a:off x="6139138" y="3689179"/>
            <a:ext cx="193151" cy="2868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/>
              <a:t>2</a:t>
            </a:r>
            <a:endParaRPr kumimoji="1" lang="ja-JP" altLang="en-US" sz="1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086" y="154548"/>
            <a:ext cx="8035344" cy="502276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部会の設置について（案）</a:t>
            </a:r>
            <a:endParaRPr kumimoji="1" lang="ja-JP" altLang="en-US" sz="4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5" name="直線コネクタ 4"/>
          <p:cNvCxnSpPr>
            <a:cxnSpLocks/>
          </p:cNvCxnSpPr>
          <p:nvPr/>
        </p:nvCxnSpPr>
        <p:spPr>
          <a:xfrm>
            <a:off x="258650" y="798802"/>
            <a:ext cx="11772000" cy="0"/>
          </a:xfrm>
          <a:prstGeom prst="line">
            <a:avLst/>
          </a:prstGeom>
          <a:ln w="76200">
            <a:solidFill>
              <a:srgbClr val="C00000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8249" y="3689179"/>
            <a:ext cx="5800380" cy="26085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dirty="0"/>
              <a:t>金融をテコに</a:t>
            </a:r>
            <a:r>
              <a:rPr kumimoji="1" lang="ja-JP" altLang="en-US" sz="1400" dirty="0" smtClean="0"/>
              <a:t>発展するグローバル都市</a:t>
            </a:r>
            <a:endParaRPr kumimoji="1" lang="ja-JP" altLang="en-US" sz="1100" dirty="0"/>
          </a:p>
        </p:txBody>
      </p:sp>
      <p:sp>
        <p:nvSpPr>
          <p:cNvPr id="8" name="正方形/長方形 7"/>
          <p:cNvSpPr/>
          <p:nvPr/>
        </p:nvSpPr>
        <p:spPr>
          <a:xfrm>
            <a:off x="438232" y="3976056"/>
            <a:ext cx="5514274" cy="2180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45081" y="3689179"/>
            <a:ext cx="193151" cy="2868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/>
              <a:t>1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5439" y="4017063"/>
            <a:ext cx="55482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50" dirty="0"/>
              <a:t>(1)</a:t>
            </a:r>
            <a:r>
              <a:rPr kumimoji="1" lang="ja-JP" altLang="en-US" sz="1050" dirty="0"/>
              <a:t>魅力的なまちづくりに向けた金融面からの推進</a:t>
            </a:r>
            <a:endParaRPr kumimoji="1"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(2)</a:t>
            </a:r>
            <a:r>
              <a:rPr lang="ja-JP" altLang="en-US" sz="1050" dirty="0"/>
              <a:t>ベ</a:t>
            </a:r>
            <a:r>
              <a:rPr kumimoji="1" lang="ja-JP" altLang="en-US" sz="1050" dirty="0"/>
              <a:t>ンチャー企業および地域活性化のための多様な資金調達方法の支援</a:t>
            </a:r>
            <a:endParaRPr kumimoji="1"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(3)</a:t>
            </a:r>
            <a:r>
              <a:rPr lang="ja-JP" altLang="en-US" sz="1050" dirty="0"/>
              <a:t>レジリエンス向上のためのデュアルオペレーション</a:t>
            </a:r>
            <a:endParaRPr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(4)</a:t>
            </a:r>
            <a:r>
              <a:rPr lang="ja-JP" altLang="en-US" sz="1050" dirty="0"/>
              <a:t>国内の金融市場の活性化</a:t>
            </a:r>
            <a:endParaRPr lang="en-US" altLang="ja-JP" sz="900" dirty="0"/>
          </a:p>
        </p:txBody>
      </p:sp>
      <p:sp>
        <p:nvSpPr>
          <p:cNvPr id="41" name="正方形/長方形 40"/>
          <p:cNvSpPr/>
          <p:nvPr/>
        </p:nvSpPr>
        <p:spPr>
          <a:xfrm>
            <a:off x="6332289" y="3976056"/>
            <a:ext cx="5415993" cy="2180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24940" y="4017062"/>
            <a:ext cx="52403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050" dirty="0"/>
              <a:t>(1)</a:t>
            </a:r>
            <a:r>
              <a:rPr kumimoji="1" lang="ja-JP" altLang="en-US" sz="1050" dirty="0"/>
              <a:t>エッジの効いた先駆的な金融商品・市場の形成</a:t>
            </a:r>
            <a:endParaRPr kumimoji="1"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(2)ESG</a:t>
            </a:r>
            <a:r>
              <a:rPr lang="ja-JP" altLang="en-US" sz="1050" dirty="0"/>
              <a:t>ファイナンス先進地域に向けた取組み</a:t>
            </a:r>
            <a:endParaRPr kumimoji="1"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(3)</a:t>
            </a:r>
            <a:r>
              <a:rPr lang="ja-JP" altLang="en-US" sz="1050" dirty="0"/>
              <a:t>金融サービスに関する規制の緩和に向けた働きかけ</a:t>
            </a:r>
            <a:endParaRPr lang="en-US" altLang="ja-JP" sz="900" dirty="0"/>
          </a:p>
          <a:p>
            <a:pPr>
              <a:lnSpc>
                <a:spcPts val="1200"/>
              </a:lnSpc>
            </a:pPr>
            <a:endParaRPr lang="en-US" altLang="ja-JP" sz="600" dirty="0"/>
          </a:p>
          <a:p>
            <a:pPr>
              <a:lnSpc>
                <a:spcPts val="1200"/>
              </a:lnSpc>
            </a:pPr>
            <a:r>
              <a:rPr lang="en-US" altLang="ja-JP" sz="1050" dirty="0"/>
              <a:t>(4)</a:t>
            </a:r>
            <a:r>
              <a:rPr lang="ja-JP" altLang="en-US" sz="1050" dirty="0"/>
              <a:t>金融分野における高度人材の育成</a:t>
            </a:r>
            <a:endParaRPr lang="en-US" altLang="ja-JP" sz="1050" dirty="0"/>
          </a:p>
        </p:txBody>
      </p:sp>
      <p:sp>
        <p:nvSpPr>
          <p:cNvPr id="40" name="正方形/長方形 39"/>
          <p:cNvSpPr/>
          <p:nvPr/>
        </p:nvSpPr>
        <p:spPr>
          <a:xfrm>
            <a:off x="833776" y="5319960"/>
            <a:ext cx="10589784" cy="7046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29629" y="5321673"/>
            <a:ext cx="973235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/>
              <a:t>【</a:t>
            </a:r>
            <a:r>
              <a:rPr lang="ja-JP" altLang="en-US" sz="1200" b="1" dirty="0"/>
              <a:t>共通する取組み</a:t>
            </a:r>
            <a:r>
              <a:rPr lang="en-US" altLang="ja-JP" sz="1200" b="1" dirty="0"/>
              <a:t>】</a:t>
            </a:r>
          </a:p>
          <a:p>
            <a:pPr algn="ctr"/>
            <a:endParaRPr lang="en-US" altLang="ja-JP" sz="500" b="1" dirty="0"/>
          </a:p>
          <a:p>
            <a:pPr algn="ctr"/>
            <a:r>
              <a:rPr lang="en-US" altLang="ja-JP" sz="1050" dirty="0"/>
              <a:t>(1)</a:t>
            </a:r>
            <a:r>
              <a:rPr lang="ja-JP" altLang="en-US" sz="1050" dirty="0"/>
              <a:t>海外との連携　　　</a:t>
            </a:r>
            <a:r>
              <a:rPr kumimoji="1" lang="ja-JP" altLang="en-US" sz="900" dirty="0"/>
              <a:t>　</a:t>
            </a:r>
            <a:r>
              <a:rPr lang="en-US" altLang="ja-JP" sz="1050" dirty="0"/>
              <a:t>(2)</a:t>
            </a:r>
            <a:r>
              <a:rPr lang="ja-JP" altLang="en-US" sz="1050" dirty="0"/>
              <a:t>情報発信・プロモーション　　　</a:t>
            </a:r>
            <a:r>
              <a:rPr kumimoji="1" lang="ja-JP" altLang="en-US" sz="900" dirty="0"/>
              <a:t>　</a:t>
            </a:r>
            <a:r>
              <a:rPr lang="en-US" altLang="ja-JP" sz="1050" dirty="0"/>
              <a:t>(3)</a:t>
            </a:r>
            <a:r>
              <a:rPr lang="ja-JP" altLang="en-US" sz="1050" dirty="0"/>
              <a:t>海外</a:t>
            </a:r>
            <a:r>
              <a:rPr lang="ja-JP" altLang="en-US" sz="1050" dirty="0" smtClean="0"/>
              <a:t>から企業・人</a:t>
            </a:r>
            <a:r>
              <a:rPr lang="ja-JP" altLang="en-US" sz="1050" dirty="0"/>
              <a:t>を惹きつける</a:t>
            </a:r>
            <a:r>
              <a:rPr lang="ja-JP" altLang="en-US" sz="1050" dirty="0" smtClean="0"/>
              <a:t>取組み</a:t>
            </a:r>
            <a:endParaRPr lang="en-US" altLang="ja-JP" sz="900" dirty="0"/>
          </a:p>
          <a:p>
            <a:pPr algn="ctr"/>
            <a:endParaRPr lang="en-US" altLang="ja-JP" sz="300" dirty="0"/>
          </a:p>
          <a:p>
            <a:pPr algn="ctr"/>
            <a:r>
              <a:rPr lang="en-US" altLang="ja-JP" sz="1050" dirty="0"/>
              <a:t>(4)</a:t>
            </a:r>
            <a:r>
              <a:rPr lang="ja-JP" altLang="en-US" sz="1050" dirty="0"/>
              <a:t>外国人にとっても魅力的な住環境の整備　　　　</a:t>
            </a:r>
            <a:r>
              <a:rPr lang="en-US" altLang="ja-JP" sz="1050" dirty="0"/>
              <a:t>(5)</a:t>
            </a:r>
            <a:r>
              <a:rPr lang="ja-JP" altLang="en-US" sz="1050" dirty="0"/>
              <a:t>大阪府市による先駆けたインパクトのある取組み</a:t>
            </a:r>
            <a:endParaRPr lang="en-US" altLang="ja-JP" sz="1050" dirty="0"/>
          </a:p>
        </p:txBody>
      </p:sp>
      <p:sp>
        <p:nvSpPr>
          <p:cNvPr id="18" name="正方形/長方形 17"/>
          <p:cNvSpPr/>
          <p:nvPr/>
        </p:nvSpPr>
        <p:spPr>
          <a:xfrm>
            <a:off x="204345" y="974888"/>
            <a:ext cx="11644218" cy="1609286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 tIns="108000" bIns="108000">
            <a:noAutofit/>
          </a:bodyPr>
          <a:lstStyle/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　「めざす都市像」の実現に向けた戦略の柱に基づき、戦略に盛り込む具体的な取組みを検討する必要。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　めざす都市像を軸に考えられる取組みのうち、取組みの具体化にあたって深掘りが必要と考えられるテーマについて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は部会を設置し、委員（幹事）・アドバイザーによる議論・協議を行う。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　今後、必要に応じて他のテーマについても部会設置等を検討。なお、行政が主体となる取組みについては、別途、府市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において検討を行う。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49969" y="4005330"/>
            <a:ext cx="4536000" cy="52295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47821" y="4619228"/>
            <a:ext cx="3456000" cy="216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348501" y="4325159"/>
            <a:ext cx="2916000" cy="216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5909" y="3155324"/>
            <a:ext cx="11985938" cy="33613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33E91A-D645-4F28-ACDE-0A3E99091C7E}"/>
              </a:ext>
            </a:extLst>
          </p:cNvPr>
          <p:cNvSpPr txBox="1"/>
          <p:nvPr/>
        </p:nvSpPr>
        <p:spPr>
          <a:xfrm>
            <a:off x="180303" y="2941433"/>
            <a:ext cx="11850347" cy="507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（参考）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めざす都市像「金融をテコに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発展するグローバル都市」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、「金融の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フロントランナー都市」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実現に向けた戦略の柱と重点取組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イメージ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/>
            <a:r>
              <a:rPr kumimoji="1" lang="ja-JP" altLang="en-US" sz="1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戦略骨子素案（たたき台）</a:t>
            </a:r>
            <a:r>
              <a:rPr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よ</a:t>
            </a:r>
            <a:r>
              <a:rPr kumimoji="1" lang="ja-JP" altLang="en-US" sz="1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り）</a:t>
            </a:r>
            <a:endParaRPr lang="ja-JP" altLang="ja-JP" sz="1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1153179" y="100431"/>
            <a:ext cx="948668" cy="405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資料４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27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351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部会の設置について（案）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部会の設置について（案）</dc:title>
  <cp:revision>6</cp:revision>
  <dcterms:modified xsi:type="dcterms:W3CDTF">2021-07-09T08:53:31Z</dcterms:modified>
</cp:coreProperties>
</file>