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7" r:id="rId3"/>
    <p:sldId id="311" r:id="rId4"/>
    <p:sldId id="323" r:id="rId5"/>
    <p:sldId id="324" r:id="rId6"/>
    <p:sldId id="345" r:id="rId7"/>
    <p:sldId id="337" r:id="rId8"/>
    <p:sldId id="325" r:id="rId9"/>
    <p:sldId id="338" r:id="rId10"/>
    <p:sldId id="344" r:id="rId11"/>
    <p:sldId id="343" r:id="rId12"/>
    <p:sldId id="339" r:id="rId13"/>
    <p:sldId id="319" r:id="rId14"/>
    <p:sldId id="320" r:id="rId15"/>
    <p:sldId id="321" r:id="rId16"/>
    <p:sldId id="346" r:id="rId17"/>
    <p:sldId id="316" r:id="rId18"/>
    <p:sldId id="310" r:id="rId19"/>
    <p:sldId id="341" r:id="rId20"/>
    <p:sldId id="303" r:id="rId2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末永　健" initials="末永　健" lastIdx="1" clrIdx="0">
    <p:extLst>
      <p:ext uri="{19B8F6BF-5375-455C-9EA6-DF929625EA0E}">
        <p15:presenceInfo xmlns:p15="http://schemas.microsoft.com/office/powerpoint/2012/main" userId="S-1-5-21-161959346-1900351369-444732941-223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1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4660"/>
  </p:normalViewPr>
  <p:slideViewPr>
    <p:cSldViewPr snapToGrid="0">
      <p:cViewPr varScale="1">
        <p:scale>
          <a:sx n="70" d="100"/>
          <a:sy n="70"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px-fs2\o-koho\&#22823;&#38442;&#24195;&#22577;\01_&#31038;&#38263;&#38306;&#20418;&#65288;&#35611;&#28436;&#12539;&#25384;&#25334;&#31561;&#65289;\FIA\&#12459;&#12486;&#12468;&#12522;&#12540;&#21029;&#21462;&#24341;&#39640;&#12398;&#25512;&#31227;\&#9733;FIA%20global%20future%20&amp;%20Option%20volume%20by%20category.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b="0">
                <a:latin typeface="+mn-ea"/>
                <a:ea typeface="+mn-ea"/>
              </a:defRPr>
            </a:pPr>
            <a:r>
              <a:rPr kumimoji="1" lang="ja-JP" altLang="ja-JP" sz="1050" b="0" i="0" baseline="0">
                <a:effectLst/>
                <a:latin typeface="+mn-ea"/>
                <a:ea typeface="+mn-ea"/>
              </a:rPr>
              <a:t>資産別取引所デリバティブ取引高の推移</a:t>
            </a:r>
            <a:endParaRPr lang="ja-JP" altLang="ja-JP" sz="1050" b="0">
              <a:effectLst/>
              <a:latin typeface="+mn-ea"/>
              <a:ea typeface="+mn-ea"/>
            </a:endParaRPr>
          </a:p>
        </c:rich>
      </c:tx>
      <c:layout>
        <c:manualLayout>
          <c:xMode val="edge"/>
          <c:yMode val="edge"/>
          <c:x val="0.33581114429661812"/>
          <c:y val="1.2458115632742168E-2"/>
        </c:manualLayout>
      </c:layout>
      <c:overlay val="0"/>
    </c:title>
    <c:autoTitleDeleted val="0"/>
    <c:plotArea>
      <c:layout>
        <c:manualLayout>
          <c:layoutTarget val="inner"/>
          <c:xMode val="edge"/>
          <c:yMode val="edge"/>
          <c:x val="8.0643941509293549E-2"/>
          <c:y val="9.4026253789245243E-2"/>
          <c:w val="0.89923967099249003"/>
          <c:h val="0.82123664583036482"/>
        </c:manualLayout>
      </c:layout>
      <c:barChart>
        <c:barDir val="col"/>
        <c:grouping val="stacked"/>
        <c:varyColors val="0"/>
        <c:ser>
          <c:idx val="5"/>
          <c:order val="0"/>
          <c:tx>
            <c:strRef>
              <c:f>データ!$B$1</c:f>
              <c:strCache>
                <c:ptCount val="1"/>
                <c:pt idx="0">
                  <c:v>株価指数</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データ!$B$2:$B$21</c:f>
              <c:numCache>
                <c:formatCode>#,##0_);[Red]\(#,##0\)</c:formatCode>
                <c:ptCount val="20"/>
                <c:pt idx="0">
                  <c:v>1498150000</c:v>
                </c:pt>
                <c:pt idx="1">
                  <c:v>2791180000</c:v>
                </c:pt>
                <c:pt idx="2">
                  <c:v>3960870000</c:v>
                </c:pt>
                <c:pt idx="3">
                  <c:v>3799400000</c:v>
                </c:pt>
                <c:pt idx="4">
                  <c:v>4080330000</c:v>
                </c:pt>
                <c:pt idx="5">
                  <c:v>4454222902</c:v>
                </c:pt>
                <c:pt idx="6">
                  <c:v>5499833555</c:v>
                </c:pt>
                <c:pt idx="7">
                  <c:v>6488621284</c:v>
                </c:pt>
                <c:pt idx="8">
                  <c:v>7449846538</c:v>
                </c:pt>
                <c:pt idx="9">
                  <c:v>8664986804</c:v>
                </c:pt>
                <c:pt idx="10">
                  <c:v>10228716966</c:v>
                </c:pt>
                <c:pt idx="11">
                  <c:v>7464351381</c:v>
                </c:pt>
                <c:pt idx="12">
                  <c:v>6830177458</c:v>
                </c:pt>
                <c:pt idx="13">
                  <c:v>7339406137</c:v>
                </c:pt>
                <c:pt idx="14">
                  <c:v>8339938815</c:v>
                </c:pt>
                <c:pt idx="15">
                  <c:v>7117924279</c:v>
                </c:pt>
                <c:pt idx="16">
                  <c:v>7515908716</c:v>
                </c:pt>
                <c:pt idx="17">
                  <c:v>9982559310</c:v>
                </c:pt>
                <c:pt idx="18">
                  <c:v>12460888338</c:v>
                </c:pt>
                <c:pt idx="19">
                  <c:v>18609021646</c:v>
                </c:pt>
              </c:numCache>
            </c:numRef>
          </c:val>
          <c:extLst>
            <c:ext xmlns:c16="http://schemas.microsoft.com/office/drawing/2014/chart" uri="{C3380CC4-5D6E-409C-BE32-E72D297353CC}">
              <c16:uniqueId val="{00000000-E321-4825-8CA7-D80DF9DA3130}"/>
            </c:ext>
          </c:extLst>
        </c:ser>
        <c:ser>
          <c:idx val="4"/>
          <c:order val="1"/>
          <c:tx>
            <c:strRef>
              <c:f>データ!$C$1</c:f>
              <c:strCache>
                <c:ptCount val="1"/>
                <c:pt idx="0">
                  <c:v>個別証券</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データ!$C$2:$C$21</c:f>
              <c:numCache>
                <c:formatCode>#,##0_);[Red]\(#,##0\)</c:formatCode>
                <c:ptCount val="20"/>
                <c:pt idx="0">
                  <c:v>1179010000</c:v>
                </c:pt>
                <c:pt idx="1">
                  <c:v>1354700000</c:v>
                </c:pt>
                <c:pt idx="2">
                  <c:v>1558520000</c:v>
                </c:pt>
                <c:pt idx="3">
                  <c:v>1996660000</c:v>
                </c:pt>
                <c:pt idx="4">
                  <c:v>2356870000</c:v>
                </c:pt>
                <c:pt idx="5">
                  <c:v>2876486897</c:v>
                </c:pt>
                <c:pt idx="6">
                  <c:v>4400437854</c:v>
                </c:pt>
                <c:pt idx="7">
                  <c:v>5511194380</c:v>
                </c:pt>
                <c:pt idx="8">
                  <c:v>4520849065</c:v>
                </c:pt>
                <c:pt idx="9">
                  <c:v>5046629020</c:v>
                </c:pt>
                <c:pt idx="10">
                  <c:v>5296596675</c:v>
                </c:pt>
                <c:pt idx="11">
                  <c:v>5054049740</c:v>
                </c:pt>
                <c:pt idx="12">
                  <c:v>4946500754</c:v>
                </c:pt>
                <c:pt idx="13">
                  <c:v>4943659298</c:v>
                </c:pt>
                <c:pt idx="14">
                  <c:v>4944753556</c:v>
                </c:pt>
                <c:pt idx="15">
                  <c:v>4557835036</c:v>
                </c:pt>
                <c:pt idx="16">
                  <c:v>4754164789</c:v>
                </c:pt>
                <c:pt idx="17">
                  <c:v>5787981798</c:v>
                </c:pt>
                <c:pt idx="18">
                  <c:v>6099212729</c:v>
                </c:pt>
                <c:pt idx="19">
                  <c:v>9897318982</c:v>
                </c:pt>
              </c:numCache>
            </c:numRef>
          </c:val>
          <c:extLst>
            <c:ext xmlns:c16="http://schemas.microsoft.com/office/drawing/2014/chart" uri="{C3380CC4-5D6E-409C-BE32-E72D297353CC}">
              <c16:uniqueId val="{00000001-E321-4825-8CA7-D80DF9DA3130}"/>
            </c:ext>
          </c:extLst>
        </c:ser>
        <c:ser>
          <c:idx val="3"/>
          <c:order val="2"/>
          <c:tx>
            <c:strRef>
              <c:f>データ!$D$1</c:f>
              <c:strCache>
                <c:ptCount val="1"/>
                <c:pt idx="0">
                  <c:v>金利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データ!$D$2:$D$21</c:f>
              <c:numCache>
                <c:formatCode>#,##0_);[Red]\(#,##0\)</c:formatCode>
                <c:ptCount val="20"/>
                <c:pt idx="0">
                  <c:v>1233560000</c:v>
                </c:pt>
                <c:pt idx="1">
                  <c:v>1478440000</c:v>
                </c:pt>
                <c:pt idx="2">
                  <c:v>1881270000</c:v>
                </c:pt>
                <c:pt idx="3">
                  <c:v>2271250000</c:v>
                </c:pt>
                <c:pt idx="4">
                  <c:v>2536770000</c:v>
                </c:pt>
                <c:pt idx="5">
                  <c:v>3193410504</c:v>
                </c:pt>
                <c:pt idx="6">
                  <c:v>3745176350</c:v>
                </c:pt>
                <c:pt idx="7">
                  <c:v>3204838617</c:v>
                </c:pt>
                <c:pt idx="8">
                  <c:v>2464092298</c:v>
                </c:pt>
                <c:pt idx="9">
                  <c:v>3196005638</c:v>
                </c:pt>
                <c:pt idx="10">
                  <c:v>3455673679</c:v>
                </c:pt>
                <c:pt idx="11">
                  <c:v>2892935562</c:v>
                </c:pt>
                <c:pt idx="12">
                  <c:v>3344450251</c:v>
                </c:pt>
                <c:pt idx="13">
                  <c:v>3300300084</c:v>
                </c:pt>
                <c:pt idx="14">
                  <c:v>3263181266</c:v>
                </c:pt>
                <c:pt idx="15">
                  <c:v>3519100552</c:v>
                </c:pt>
                <c:pt idx="16">
                  <c:v>3967995313</c:v>
                </c:pt>
                <c:pt idx="17">
                  <c:v>4554195669</c:v>
                </c:pt>
                <c:pt idx="18">
                  <c:v>4771985821</c:v>
                </c:pt>
                <c:pt idx="19">
                  <c:v>4151838110</c:v>
                </c:pt>
              </c:numCache>
            </c:numRef>
          </c:val>
          <c:extLst>
            <c:ext xmlns:c16="http://schemas.microsoft.com/office/drawing/2014/chart" uri="{C3380CC4-5D6E-409C-BE32-E72D297353CC}">
              <c16:uniqueId val="{00000002-E321-4825-8CA7-D80DF9DA3130}"/>
            </c:ext>
          </c:extLst>
        </c:ser>
        <c:ser>
          <c:idx val="2"/>
          <c:order val="3"/>
          <c:tx>
            <c:strRef>
              <c:f>データ!$E$1</c:f>
              <c:strCache>
                <c:ptCount val="1"/>
                <c:pt idx="0">
                  <c:v>通貨</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データ!$E$2:$E$21</c:f>
              <c:numCache>
                <c:formatCode>#,##0_);[Red]\(#,##0\)</c:formatCode>
                <c:ptCount val="20"/>
                <c:pt idx="0">
                  <c:v>55380000</c:v>
                </c:pt>
                <c:pt idx="1">
                  <c:v>60560000</c:v>
                </c:pt>
                <c:pt idx="2">
                  <c:v>77850000</c:v>
                </c:pt>
                <c:pt idx="3">
                  <c:v>105380000</c:v>
                </c:pt>
                <c:pt idx="4">
                  <c:v>167190000</c:v>
                </c:pt>
                <c:pt idx="5">
                  <c:v>240053180</c:v>
                </c:pt>
                <c:pt idx="6">
                  <c:v>459752816</c:v>
                </c:pt>
                <c:pt idx="7">
                  <c:v>597481714</c:v>
                </c:pt>
                <c:pt idx="8">
                  <c:v>990872926</c:v>
                </c:pt>
                <c:pt idx="9">
                  <c:v>2525981511</c:v>
                </c:pt>
                <c:pt idx="10">
                  <c:v>3147464132</c:v>
                </c:pt>
                <c:pt idx="11">
                  <c:v>2434557602</c:v>
                </c:pt>
                <c:pt idx="12">
                  <c:v>2497275021</c:v>
                </c:pt>
                <c:pt idx="13">
                  <c:v>2122783609</c:v>
                </c:pt>
                <c:pt idx="14">
                  <c:v>2785081607</c:v>
                </c:pt>
                <c:pt idx="15">
                  <c:v>3073420689</c:v>
                </c:pt>
                <c:pt idx="16">
                  <c:v>2984103494</c:v>
                </c:pt>
                <c:pt idx="17">
                  <c:v>3928907250</c:v>
                </c:pt>
                <c:pt idx="18">
                  <c:v>3938596707</c:v>
                </c:pt>
                <c:pt idx="19">
                  <c:v>4523688389</c:v>
                </c:pt>
              </c:numCache>
            </c:numRef>
          </c:val>
          <c:extLst>
            <c:ext xmlns:c16="http://schemas.microsoft.com/office/drawing/2014/chart" uri="{C3380CC4-5D6E-409C-BE32-E72D297353CC}">
              <c16:uniqueId val="{00000003-E321-4825-8CA7-D80DF9DA3130}"/>
            </c:ext>
          </c:extLst>
        </c:ser>
        <c:ser>
          <c:idx val="0"/>
          <c:order val="4"/>
          <c:tx>
            <c:strRef>
              <c:f>データ!$F$1</c:f>
              <c:strCache>
                <c:ptCount val="1"/>
                <c:pt idx="0">
                  <c:v>エネルギー</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データ!$F$2:$F$21</c:f>
              <c:numCache>
                <c:formatCode>#,##0_);[Red]\(#,##0\)</c:formatCode>
                <c:ptCount val="20"/>
                <c:pt idx="0">
                  <c:v>166900000</c:v>
                </c:pt>
                <c:pt idx="1">
                  <c:v>209370000</c:v>
                </c:pt>
                <c:pt idx="2">
                  <c:v>217560000</c:v>
                </c:pt>
                <c:pt idx="3">
                  <c:v>243460000</c:v>
                </c:pt>
                <c:pt idx="4">
                  <c:v>280130000</c:v>
                </c:pt>
                <c:pt idx="5">
                  <c:v>385965150</c:v>
                </c:pt>
                <c:pt idx="6">
                  <c:v>496770566</c:v>
                </c:pt>
                <c:pt idx="7">
                  <c:v>580952996</c:v>
                </c:pt>
                <c:pt idx="8">
                  <c:v>657653860</c:v>
                </c:pt>
                <c:pt idx="9">
                  <c:v>723618042</c:v>
                </c:pt>
                <c:pt idx="10">
                  <c:v>813511365</c:v>
                </c:pt>
                <c:pt idx="11">
                  <c:v>900680624</c:v>
                </c:pt>
                <c:pt idx="12">
                  <c:v>1311008765</c:v>
                </c:pt>
                <c:pt idx="13">
                  <c:v>1160869956</c:v>
                </c:pt>
                <c:pt idx="14">
                  <c:v>1410908886</c:v>
                </c:pt>
                <c:pt idx="15">
                  <c:v>2214163491</c:v>
                </c:pt>
                <c:pt idx="16">
                  <c:v>2171206765</c:v>
                </c:pt>
                <c:pt idx="17">
                  <c:v>2237728622</c:v>
                </c:pt>
                <c:pt idx="18">
                  <c:v>2542348018</c:v>
                </c:pt>
                <c:pt idx="19">
                  <c:v>3152479136</c:v>
                </c:pt>
              </c:numCache>
            </c:numRef>
          </c:val>
          <c:extLst>
            <c:ext xmlns:c16="http://schemas.microsoft.com/office/drawing/2014/chart" uri="{C3380CC4-5D6E-409C-BE32-E72D297353CC}">
              <c16:uniqueId val="{00000004-E321-4825-8CA7-D80DF9DA3130}"/>
            </c:ext>
          </c:extLst>
        </c:ser>
        <c:ser>
          <c:idx val="7"/>
          <c:order val="5"/>
          <c:tx>
            <c:strRef>
              <c:f>データ!$J$1</c:f>
              <c:strCache>
                <c:ptCount val="1"/>
                <c:pt idx="0">
                  <c:v>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データ!$J$2:$J$21</c:f>
              <c:numCache>
                <c:formatCode>#,##0_);[Red]\(#,##0\)</c:formatCode>
                <c:ptCount val="20"/>
                <c:pt idx="0">
                  <c:v>39140000</c:v>
                </c:pt>
                <c:pt idx="1">
                  <c:v>51260000</c:v>
                </c:pt>
                <c:pt idx="2">
                  <c:v>64459999.999999993</c:v>
                </c:pt>
                <c:pt idx="3">
                  <c:v>60560000</c:v>
                </c:pt>
                <c:pt idx="4">
                  <c:v>55340000</c:v>
                </c:pt>
                <c:pt idx="5">
                  <c:v>102298908</c:v>
                </c:pt>
                <c:pt idx="6">
                  <c:v>150976113</c:v>
                </c:pt>
                <c:pt idx="7">
                  <c:v>157443026</c:v>
                </c:pt>
                <c:pt idx="8">
                  <c:v>151451722</c:v>
                </c:pt>
                <c:pt idx="9">
                  <c:v>174946553</c:v>
                </c:pt>
                <c:pt idx="10">
                  <c:v>342134687</c:v>
                </c:pt>
                <c:pt idx="11">
                  <c:v>319434323</c:v>
                </c:pt>
                <c:pt idx="12">
                  <c:v>433708193</c:v>
                </c:pt>
                <c:pt idx="13">
                  <c:v>371064966</c:v>
                </c:pt>
                <c:pt idx="14">
                  <c:v>316685335</c:v>
                </c:pt>
                <c:pt idx="15">
                  <c:v>312137035</c:v>
                </c:pt>
                <c:pt idx="16">
                  <c:v>281823613</c:v>
                </c:pt>
                <c:pt idx="17">
                  <c:v>317927192</c:v>
                </c:pt>
                <c:pt idx="18">
                  <c:v>582292397</c:v>
                </c:pt>
                <c:pt idx="19">
                  <c:v>983139556</c:v>
                </c:pt>
              </c:numCache>
            </c:numRef>
          </c:val>
          <c:extLst>
            <c:ext xmlns:c16="http://schemas.microsoft.com/office/drawing/2014/chart" uri="{C3380CC4-5D6E-409C-BE32-E72D297353CC}">
              <c16:uniqueId val="{00000005-E321-4825-8CA7-D80DF9DA3130}"/>
            </c:ext>
          </c:extLst>
        </c:ser>
        <c:ser>
          <c:idx val="1"/>
          <c:order val="6"/>
          <c:tx>
            <c:strRef>
              <c:f>データ!$H$1</c:f>
              <c:strCache>
                <c:ptCount val="1"/>
                <c:pt idx="0">
                  <c:v>非貴金属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データ!$H$2:$H$21</c:f>
              <c:numCache>
                <c:formatCode>#,##0_);[Red]\(#,##0\)</c:formatCode>
                <c:ptCount val="20"/>
                <c:pt idx="0">
                  <c:v>70150000</c:v>
                </c:pt>
                <c:pt idx="1">
                  <c:v>71570000</c:v>
                </c:pt>
                <c:pt idx="2">
                  <c:v>90390000</c:v>
                </c:pt>
                <c:pt idx="3">
                  <c:v>105230000</c:v>
                </c:pt>
                <c:pt idx="4">
                  <c:v>98000000</c:v>
                </c:pt>
                <c:pt idx="5">
                  <c:v>116383437</c:v>
                </c:pt>
                <c:pt idx="6">
                  <c:v>106859969</c:v>
                </c:pt>
                <c:pt idx="7">
                  <c:v>198715383</c:v>
                </c:pt>
                <c:pt idx="8">
                  <c:v>462823525</c:v>
                </c:pt>
                <c:pt idx="9">
                  <c:v>643646141</c:v>
                </c:pt>
                <c:pt idx="10">
                  <c:v>435115597</c:v>
                </c:pt>
                <c:pt idx="11">
                  <c:v>554253753</c:v>
                </c:pt>
                <c:pt idx="12">
                  <c:v>646353626</c:v>
                </c:pt>
                <c:pt idx="13">
                  <c:v>872626126</c:v>
                </c:pt>
                <c:pt idx="14">
                  <c:v>1280935517</c:v>
                </c:pt>
                <c:pt idx="15">
                  <c:v>1877347635</c:v>
                </c:pt>
                <c:pt idx="16">
                  <c:v>1740499534</c:v>
                </c:pt>
                <c:pt idx="17">
                  <c:v>1523423150</c:v>
                </c:pt>
                <c:pt idx="18">
                  <c:v>1439730644</c:v>
                </c:pt>
                <c:pt idx="19">
                  <c:v>1433275953</c:v>
                </c:pt>
              </c:numCache>
            </c:numRef>
          </c:val>
          <c:extLst>
            <c:ext xmlns:c16="http://schemas.microsoft.com/office/drawing/2014/chart" uri="{C3380CC4-5D6E-409C-BE32-E72D297353CC}">
              <c16:uniqueId val="{00000006-E321-4825-8CA7-D80DF9DA3130}"/>
            </c:ext>
          </c:extLst>
        </c:ser>
        <c:ser>
          <c:idx val="8"/>
          <c:order val="7"/>
          <c:tx>
            <c:strRef>
              <c:f>データ!$G$1</c:f>
              <c:strCache>
                <c:ptCount val="1"/>
                <c:pt idx="0">
                  <c:v>農産物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データ!$G$2:$G$21</c:f>
              <c:numCache>
                <c:formatCode>#,##0_);[Red]\(#,##0\)</c:formatCode>
                <c:ptCount val="20"/>
                <c:pt idx="0">
                  <c:v>139400000</c:v>
                </c:pt>
                <c:pt idx="1">
                  <c:v>199390000</c:v>
                </c:pt>
                <c:pt idx="2">
                  <c:v>261149999.99999997</c:v>
                </c:pt>
                <c:pt idx="3">
                  <c:v>301910000</c:v>
                </c:pt>
                <c:pt idx="4">
                  <c:v>378900000</c:v>
                </c:pt>
                <c:pt idx="5">
                  <c:v>489031853</c:v>
                </c:pt>
                <c:pt idx="6">
                  <c:v>640683907</c:v>
                </c:pt>
                <c:pt idx="7">
                  <c:v>897633132</c:v>
                </c:pt>
                <c:pt idx="8">
                  <c:v>927839377</c:v>
                </c:pt>
                <c:pt idx="9">
                  <c:v>1305504989</c:v>
                </c:pt>
                <c:pt idx="10">
                  <c:v>996805471</c:v>
                </c:pt>
                <c:pt idx="11">
                  <c:v>1254451535</c:v>
                </c:pt>
                <c:pt idx="12">
                  <c:v>1211465802</c:v>
                </c:pt>
                <c:pt idx="13">
                  <c:v>1388095447</c:v>
                </c:pt>
                <c:pt idx="14">
                  <c:v>1639886712</c:v>
                </c:pt>
                <c:pt idx="15">
                  <c:v>1932074899</c:v>
                </c:pt>
                <c:pt idx="16">
                  <c:v>1306068499</c:v>
                </c:pt>
                <c:pt idx="17">
                  <c:v>1487755387</c:v>
                </c:pt>
                <c:pt idx="18">
                  <c:v>1767719357</c:v>
                </c:pt>
                <c:pt idx="19">
                  <c:v>2569466044</c:v>
                </c:pt>
              </c:numCache>
            </c:numRef>
          </c:val>
          <c:extLst>
            <c:ext xmlns:c16="http://schemas.microsoft.com/office/drawing/2014/chart" uri="{C3380CC4-5D6E-409C-BE32-E72D297353CC}">
              <c16:uniqueId val="{00000007-E321-4825-8CA7-D80DF9DA3130}"/>
            </c:ext>
          </c:extLst>
        </c:ser>
        <c:ser>
          <c:idx val="9"/>
          <c:order val="8"/>
          <c:tx>
            <c:strRef>
              <c:f>データ!$I$1</c:f>
              <c:strCache>
                <c:ptCount val="1"/>
                <c:pt idx="0">
                  <c:v>その他</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データ!$I$2:$I$21</c:f>
              <c:numCache>
                <c:formatCode>#,##0_);[Red]\(#,##0\)</c:formatCode>
                <c:ptCount val="20"/>
                <c:pt idx="0">
                  <c:v>750000</c:v>
                </c:pt>
                <c:pt idx="1">
                  <c:v>800000</c:v>
                </c:pt>
                <c:pt idx="2">
                  <c:v>660000</c:v>
                </c:pt>
                <c:pt idx="3">
                  <c:v>860000</c:v>
                </c:pt>
                <c:pt idx="4">
                  <c:v>2590000</c:v>
                </c:pt>
                <c:pt idx="5">
                  <c:v>4360194</c:v>
                </c:pt>
                <c:pt idx="6">
                  <c:v>26140974</c:v>
                </c:pt>
                <c:pt idx="7">
                  <c:v>44896671</c:v>
                </c:pt>
                <c:pt idx="8">
                  <c:v>114469433</c:v>
                </c:pt>
                <c:pt idx="9">
                  <c:v>137657192</c:v>
                </c:pt>
                <c:pt idx="10">
                  <c:v>230305531</c:v>
                </c:pt>
                <c:pt idx="11">
                  <c:v>253203391</c:v>
                </c:pt>
                <c:pt idx="12">
                  <c:v>345924587</c:v>
                </c:pt>
                <c:pt idx="13">
                  <c:v>354372337</c:v>
                </c:pt>
                <c:pt idx="14">
                  <c:v>819711258</c:v>
                </c:pt>
                <c:pt idx="15">
                  <c:v>616015068</c:v>
                </c:pt>
                <c:pt idx="16">
                  <c:v>479809831</c:v>
                </c:pt>
                <c:pt idx="17">
                  <c:v>489018266</c:v>
                </c:pt>
                <c:pt idx="18">
                  <c:v>889168670</c:v>
                </c:pt>
                <c:pt idx="19">
                  <c:v>1447264077</c:v>
                </c:pt>
              </c:numCache>
            </c:numRef>
          </c:val>
          <c:extLst>
            <c:ext xmlns:c16="http://schemas.microsoft.com/office/drawing/2014/chart" uri="{C3380CC4-5D6E-409C-BE32-E72D297353CC}">
              <c16:uniqueId val="{00000008-E321-4825-8CA7-D80DF9DA3130}"/>
            </c:ext>
          </c:extLst>
        </c:ser>
        <c:dLbls>
          <c:showLegendKey val="0"/>
          <c:showVal val="0"/>
          <c:showCatName val="0"/>
          <c:showSerName val="0"/>
          <c:showPercent val="0"/>
          <c:showBubbleSize val="0"/>
        </c:dLbls>
        <c:gapWidth val="150"/>
        <c:overlap val="100"/>
        <c:axId val="2112162688"/>
        <c:axId val="1"/>
      </c:barChart>
      <c:catAx>
        <c:axId val="2112162688"/>
        <c:scaling>
          <c:orientation val="minMax"/>
        </c:scaling>
        <c:delete val="0"/>
        <c:axPos val="b"/>
        <c:numFmt formatCode="General" sourceLinked="1"/>
        <c:majorTickMark val="out"/>
        <c:minorTickMark val="none"/>
        <c:tickLblPos val="nextTo"/>
        <c:txPr>
          <a:bodyPr/>
          <a:lstStyle/>
          <a:p>
            <a:pPr>
              <a:defRPr sz="1100"/>
            </a:pPr>
            <a:endParaRPr lang="ja-JP"/>
          </a:p>
        </c:txPr>
        <c:crossAx val="1"/>
        <c:crosses val="autoZero"/>
        <c:auto val="1"/>
        <c:lblAlgn val="ctr"/>
        <c:lblOffset val="100"/>
        <c:noMultiLvlLbl val="0"/>
      </c:catAx>
      <c:valAx>
        <c:axId val="1"/>
        <c:scaling>
          <c:orientation val="minMax"/>
          <c:min val="0"/>
        </c:scaling>
        <c:delete val="0"/>
        <c:axPos val="l"/>
        <c:majorGridlines/>
        <c:numFmt formatCode="#,##0_);[Red]\(#,##0\)" sourceLinked="0"/>
        <c:majorTickMark val="out"/>
        <c:minorTickMark val="none"/>
        <c:tickLblPos val="nextTo"/>
        <c:txPr>
          <a:bodyPr/>
          <a:lstStyle/>
          <a:p>
            <a:pPr>
              <a:defRPr sz="1200"/>
            </a:pPr>
            <a:endParaRPr lang="ja-JP"/>
          </a:p>
        </c:txPr>
        <c:crossAx val="2112162688"/>
        <c:crosses val="autoZero"/>
        <c:crossBetween val="between"/>
        <c:dispUnits>
          <c:builtInUnit val="millions"/>
        </c:dispUnits>
      </c:valAx>
    </c:plotArea>
    <c:legend>
      <c:legendPos val="r"/>
      <c:legendEntry>
        <c:idx val="2"/>
        <c:txPr>
          <a:bodyPr/>
          <a:lstStyle/>
          <a:p>
            <a:pPr>
              <a:defRPr sz="900"/>
            </a:pPr>
            <a:endParaRPr lang="ja-JP"/>
          </a:p>
        </c:txPr>
      </c:legendEntry>
      <c:layout>
        <c:manualLayout>
          <c:xMode val="edge"/>
          <c:yMode val="edge"/>
          <c:x val="0.1220484230878259"/>
          <c:y val="0.12955719320352321"/>
          <c:w val="0.15485616153906592"/>
          <c:h val="0.30276383114916106"/>
        </c:manualLayout>
      </c:layout>
      <c:overlay val="0"/>
      <c:spPr>
        <a:solidFill>
          <a:sysClr val="window" lastClr="FFFFFF"/>
        </a:solidFill>
        <a:ln>
          <a:solidFill>
            <a:schemeClr val="bg1">
              <a:lumMod val="50000"/>
            </a:schemeClr>
          </a:solidFill>
        </a:ln>
      </c:spPr>
      <c:txPr>
        <a:bodyPr/>
        <a:lstStyle/>
        <a:p>
          <a:pPr>
            <a:defRPr sz="9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0.12116</cdr:x>
      <cdr:y>0.0801</cdr:y>
    </cdr:to>
    <cdr:sp macro="" textlink="">
      <cdr:nvSpPr>
        <cdr:cNvPr id="2" name="テキスト ボックス 1"/>
        <cdr:cNvSpPr txBox="1"/>
      </cdr:nvSpPr>
      <cdr:spPr>
        <a:xfrm xmlns:a="http://schemas.openxmlformats.org/drawingml/2006/main">
          <a:off x="-6496033" y="-882207"/>
          <a:ext cx="666767" cy="2171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800" dirty="0"/>
            <a:t>(</a:t>
          </a:r>
          <a:r>
            <a:rPr lang="ja-JP" altLang="en-US" sz="800" dirty="0"/>
            <a:t>百万単位</a:t>
          </a:r>
          <a:r>
            <a:rPr lang="en-US" altLang="ja-JP" sz="800" dirty="0"/>
            <a:t>) </a:t>
          </a:r>
          <a:endParaRPr lang="ja-JP" altLang="en-US" sz="800" dirty="0"/>
        </a:p>
      </cdr:txBody>
    </cdr:sp>
  </cdr:relSizeAnchor>
  <cdr:relSizeAnchor xmlns:cdr="http://schemas.openxmlformats.org/drawingml/2006/chartDrawing">
    <cdr:from>
      <cdr:x>0.66096</cdr:x>
      <cdr:y>0.23937</cdr:y>
    </cdr:from>
    <cdr:to>
      <cdr:x>0.77691</cdr:x>
      <cdr:y>0.48315</cdr:y>
    </cdr:to>
    <cdr:sp macro="" textlink="">
      <cdr:nvSpPr>
        <cdr:cNvPr id="5" name="テキスト ボックス 4"/>
        <cdr:cNvSpPr txBox="1"/>
      </cdr:nvSpPr>
      <cdr:spPr>
        <a:xfrm xmlns:a="http://schemas.openxmlformats.org/drawingml/2006/main">
          <a:off x="5238750" y="914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B5BB58FE-C50D-4FCC-9864-742372085D7B}" type="datetimeFigureOut">
              <a:rPr kumimoji="1" lang="ja-JP" altLang="en-US" smtClean="0"/>
              <a:t>2021/7/13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14</a:t>
            </a:fld>
            <a:endParaRPr kumimoji="1" lang="ja-JP" altLang="en-US"/>
          </a:p>
        </p:txBody>
      </p:sp>
    </p:spTree>
    <p:extLst>
      <p:ext uri="{BB962C8B-B14F-4D97-AF65-F5344CB8AC3E}">
        <p14:creationId xmlns:p14="http://schemas.microsoft.com/office/powerpoint/2010/main" val="101466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208">
              <a:defRPr/>
            </a:pPr>
            <a:fld id="{82869989-EB00-4EE7-BCB5-25BDC5BB29F8}" type="slidenum">
              <a:rPr lang="en-US" altLang="ja-JP">
                <a:solidFill>
                  <a:srgbClr val="2D2E2D"/>
                </a:solidFill>
              </a:rPr>
              <a:pPr defTabSz="914208">
                <a:defRPr/>
              </a:pPr>
              <a:t>15</a:t>
            </a:fld>
            <a:endParaRPr lang="ja-JP" altLang="en-US" dirty="0">
              <a:solidFill>
                <a:srgbClr val="2D2E2D"/>
              </a:solidFill>
            </a:endParaRPr>
          </a:p>
        </p:txBody>
      </p:sp>
    </p:spTree>
    <p:extLst>
      <p:ext uri="{BB962C8B-B14F-4D97-AF65-F5344CB8AC3E}">
        <p14:creationId xmlns:p14="http://schemas.microsoft.com/office/powerpoint/2010/main" val="377417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200">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200">
                <a:defRPr/>
              </a:pPr>
              <a:t>16</a:t>
            </a:fld>
            <a:endParaRPr lang="ja-JP" altLang="en-US" dirty="0">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208">
              <a:defRPr/>
            </a:pPr>
            <a:fld id="{82869989-EB00-4EE7-BCB5-25BDC5BB29F8}" type="slidenum">
              <a:rPr lang="en-US" altLang="ja-JP">
                <a:solidFill>
                  <a:srgbClr val="2D2E2D"/>
                </a:solidFill>
              </a:rPr>
              <a:pPr defTabSz="914208">
                <a:defRPr/>
              </a:pPr>
              <a:t>17</a:t>
            </a:fld>
            <a:endParaRPr lang="ja-JP" altLang="en-US" dirty="0">
              <a:solidFill>
                <a:srgbClr val="2D2E2D"/>
              </a:solidFill>
            </a:endParaRPr>
          </a:p>
        </p:txBody>
      </p:sp>
    </p:spTree>
    <p:extLst>
      <p:ext uri="{BB962C8B-B14F-4D97-AF65-F5344CB8AC3E}">
        <p14:creationId xmlns:p14="http://schemas.microsoft.com/office/powerpoint/2010/main" val="414268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208">
              <a:defRPr/>
            </a:pPr>
            <a:fld id="{82869989-EB00-4EE7-BCB5-25BDC5BB29F8}" type="slidenum">
              <a:rPr lang="en-US" altLang="ja-JP">
                <a:solidFill>
                  <a:srgbClr val="2D2E2D"/>
                </a:solidFill>
              </a:rPr>
              <a:pPr defTabSz="914208">
                <a:defRPr/>
              </a:pPr>
              <a:t>18</a:t>
            </a:fld>
            <a:endParaRPr lang="ja-JP" altLang="en-US" dirty="0">
              <a:solidFill>
                <a:srgbClr val="2D2E2D"/>
              </a:solidFill>
            </a:endParaRPr>
          </a:p>
        </p:txBody>
      </p:sp>
    </p:spTree>
    <p:extLst>
      <p:ext uri="{BB962C8B-B14F-4D97-AF65-F5344CB8AC3E}">
        <p14:creationId xmlns:p14="http://schemas.microsoft.com/office/powerpoint/2010/main" val="199490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208">
              <a:defRPr/>
            </a:pPr>
            <a:fld id="{82869989-EB00-4EE7-BCB5-25BDC5BB29F8}" type="slidenum">
              <a:rPr lang="en-US" altLang="ja-JP">
                <a:solidFill>
                  <a:srgbClr val="2D2E2D"/>
                </a:solidFill>
              </a:rPr>
              <a:pPr defTabSz="914208">
                <a:defRPr/>
              </a:pPr>
              <a:t>20</a:t>
            </a:fld>
            <a:endParaRPr lang="ja-JP" altLang="en-US" dirty="0">
              <a:solidFill>
                <a:srgbClr val="2D2E2D"/>
              </a:solidFill>
            </a:endParaRPr>
          </a:p>
        </p:txBody>
      </p:sp>
    </p:spTree>
    <p:extLst>
      <p:ext uri="{BB962C8B-B14F-4D97-AF65-F5344CB8AC3E}">
        <p14:creationId xmlns:p14="http://schemas.microsoft.com/office/powerpoint/2010/main" val="413623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2021/7/13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2021/7/13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2021/7/13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2021/7/13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2021/7/13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2021/7/13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2021/7/13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2021/7/13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2021/7/13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2021/7/13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2021/7/13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2021/7/13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87082" y="673527"/>
            <a:ext cx="10003809" cy="2387600"/>
          </a:xfrm>
        </p:spPr>
        <p:txBody>
          <a:bodyPr>
            <a:normAutofit fontScale="90000"/>
          </a:bodyPr>
          <a:lstStyle/>
          <a:p>
            <a:r>
              <a:rPr lang="ja-JP" altLang="en-US" dirty="0">
                <a:latin typeface="UD デジタル 教科書体 NK-R" panose="02020400000000000000" pitchFamily="18" charset="-128"/>
                <a:ea typeface="UD デジタル 教科書体 NK-R" panose="02020400000000000000" pitchFamily="18" charset="-128"/>
              </a:rPr>
              <a:t>国際金融都市</a:t>
            </a:r>
            <a:r>
              <a:rPr lang="en-US" altLang="ja-JP" dirty="0">
                <a:latin typeface="UD デジタル 教科書体 NK-R" panose="02020400000000000000" pitchFamily="18" charset="-128"/>
                <a:ea typeface="UD デジタル 教科書体 NK-R" panose="02020400000000000000" pitchFamily="18" charset="-128"/>
              </a:rPr>
              <a:t>OSAKA</a:t>
            </a:r>
            <a:br>
              <a:rPr lang="en-US" altLang="ja-JP" dirty="0">
                <a:latin typeface="UD デジタル 教科書体 NK-R" panose="02020400000000000000" pitchFamily="18" charset="-128"/>
                <a:ea typeface="UD デジタル 教科書体 NK-R" panose="02020400000000000000" pitchFamily="18" charset="-128"/>
              </a:rPr>
            </a:br>
            <a:r>
              <a:rPr lang="ja-JP" altLang="ja-JP" dirty="0" smtClean="0">
                <a:latin typeface="UD デジタル 教科書体 NK-R" panose="02020400000000000000" pitchFamily="18" charset="-128"/>
                <a:ea typeface="UD デジタル 教科書体 NK-R" panose="02020400000000000000" pitchFamily="18" charset="-128"/>
              </a:rPr>
              <a:t>戦略骨子</a:t>
            </a:r>
            <a:r>
              <a:rPr lang="ja-JP" altLang="en-US" dirty="0" smtClean="0">
                <a:latin typeface="UD デジタル 教科書体 NK-R" panose="02020400000000000000" pitchFamily="18" charset="-128"/>
                <a:ea typeface="UD デジタル 教科書体 NK-R" panose="02020400000000000000" pitchFamily="18" charset="-128"/>
              </a:rPr>
              <a:t>素案</a:t>
            </a:r>
            <a:r>
              <a:rPr lang="ja-JP" altLang="en-US" sz="5300" dirty="0" smtClean="0">
                <a:latin typeface="UD デジタル 教科書体 NK-R" panose="02020400000000000000" pitchFamily="18" charset="-128"/>
                <a:ea typeface="UD デジタル 教科書体 NK-R" panose="02020400000000000000" pitchFamily="18" charset="-128"/>
              </a:rPr>
              <a:t>（たたき台）</a:t>
            </a:r>
            <a:r>
              <a:rPr lang="en-US" altLang="ja-JP" sz="5300" dirty="0">
                <a:latin typeface="UD デジタル 教科書体 NK-R" panose="02020400000000000000" pitchFamily="18" charset="-128"/>
                <a:ea typeface="UD デジタル 教科書体 NK-R" panose="02020400000000000000" pitchFamily="18" charset="-128"/>
              </a:rPr>
              <a:t/>
            </a:r>
            <a:br>
              <a:rPr lang="en-US" altLang="ja-JP" sz="5300" dirty="0">
                <a:latin typeface="UD デジタル 教科書体 NK-R" panose="02020400000000000000" pitchFamily="18" charset="-128"/>
                <a:ea typeface="UD デジタル 教科書体 NK-R" panose="02020400000000000000" pitchFamily="18" charset="-128"/>
              </a:rPr>
            </a:br>
            <a:endParaRPr kumimoji="1" lang="ja-JP" altLang="en-US" sz="5300" dirty="0">
              <a:latin typeface="UD デジタル 教科書体 NK-R" panose="02020400000000000000" pitchFamily="18" charset="-128"/>
              <a:ea typeface="UD デジタル 教科書体 NK-R" panose="02020400000000000000" pitchFamily="18" charset="-128"/>
            </a:endParaRPr>
          </a:p>
        </p:txBody>
      </p:sp>
      <p:sp>
        <p:nvSpPr>
          <p:cNvPr id="3" name="サブタイトル 2"/>
          <p:cNvSpPr>
            <a:spLocks noGrp="1"/>
          </p:cNvSpPr>
          <p:nvPr>
            <p:ph type="subTitle" idx="1"/>
          </p:nvPr>
        </p:nvSpPr>
        <p:spPr>
          <a:xfrm>
            <a:off x="1516987" y="3061127"/>
            <a:ext cx="9144000" cy="416170"/>
          </a:xfrm>
        </p:spPr>
        <p:txBody>
          <a:bodyPr>
            <a:normAutofit lnSpcReduction="10000"/>
          </a:bodyPr>
          <a:lstStyle/>
          <a:p>
            <a:r>
              <a:rPr kumimoji="1" lang="en-US" altLang="ja-JP" dirty="0" smtClean="0">
                <a:latin typeface="UD デジタル 教科書体 NK-R" panose="02020400000000000000" pitchFamily="18" charset="-128"/>
                <a:ea typeface="UD デジタル 教科書体 NK-R" panose="02020400000000000000" pitchFamily="18" charset="-128"/>
              </a:rPr>
              <a:t>2021</a:t>
            </a:r>
            <a:r>
              <a:rPr kumimoji="1" lang="ja-JP" altLang="en-US" dirty="0" smtClean="0">
                <a:latin typeface="UD デジタル 教科書体 NK-R" panose="02020400000000000000" pitchFamily="18" charset="-128"/>
                <a:ea typeface="UD デジタル 教科書体 NK-R" panose="02020400000000000000" pitchFamily="18" charset="-128"/>
              </a:rPr>
              <a:t>年７月</a:t>
            </a:r>
            <a:r>
              <a:rPr kumimoji="1" lang="en-US" altLang="ja-JP" dirty="0" smtClean="0">
                <a:latin typeface="UD デジタル 教科書体 NK-R" panose="02020400000000000000" pitchFamily="18" charset="-128"/>
                <a:ea typeface="UD デジタル 教科書体 NK-R" panose="02020400000000000000" pitchFamily="18" charset="-128"/>
              </a:rPr>
              <a:t>14</a:t>
            </a:r>
            <a:r>
              <a:rPr kumimoji="1" lang="ja-JP" altLang="en-US" dirty="0" smtClean="0">
                <a:latin typeface="UD デジタル 教科書体 NK-R" panose="02020400000000000000" pitchFamily="18" charset="-128"/>
                <a:ea typeface="UD デジタル 教科書体 NK-R" panose="02020400000000000000" pitchFamily="18" charset="-128"/>
              </a:rPr>
              <a:t>日</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第２回</a:t>
            </a:r>
            <a:r>
              <a:rPr kumimoji="1" lang="ja-JP" altLang="en-US" dirty="0">
                <a:latin typeface="UD デジタル 教科書体 NK-R" panose="02020400000000000000" pitchFamily="18" charset="-128"/>
                <a:ea typeface="UD デジタル 教科書体 NK-R" panose="02020400000000000000" pitchFamily="18" charset="-128"/>
              </a:rPr>
              <a:t>幹事会</a:t>
            </a:r>
          </a:p>
        </p:txBody>
      </p:sp>
      <p:cxnSp>
        <p:nvCxnSpPr>
          <p:cNvPr id="4" name="直線コネクタ 3"/>
          <p:cNvCxnSpPr>
            <a:cxnSpLocks/>
          </p:cNvCxnSpPr>
          <p:nvPr/>
        </p:nvCxnSpPr>
        <p:spPr>
          <a:xfrm>
            <a:off x="1333962" y="2441018"/>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121537" y="3971899"/>
            <a:ext cx="9748234" cy="2660721"/>
          </a:xfrm>
          <a:prstGeom prst="rect">
            <a:avLst/>
          </a:prstGeom>
          <a:noFill/>
          <a:ln>
            <a:solidFill>
              <a:schemeClr val="tx1"/>
            </a:solidFill>
            <a:prstDash val="dash"/>
          </a:ln>
        </p:spPr>
        <p:txBody>
          <a:bodyPr wrap="square" rtlCol="0">
            <a:noAutofit/>
          </a:bodyPr>
          <a:lstStyle/>
          <a:p>
            <a:endParaRPr kumimoji="1" lang="en-US" altLang="ja-JP" sz="20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000" dirty="0" smtClean="0">
                <a:latin typeface="UD デジタル 教科書体 NK-R" panose="02020400000000000000" pitchFamily="18" charset="-128"/>
                <a:ea typeface="UD デジタル 教科書体 NK-R" panose="02020400000000000000" pitchFamily="18" charset="-128"/>
              </a:rPr>
              <a:t>○　本資料については、第２回幹事会でご議論頂くための</a:t>
            </a:r>
            <a:r>
              <a:rPr lang="ja-JP" altLang="en-US" sz="2000" dirty="0" smtClean="0">
                <a:latin typeface="UD デジタル 教科書体 NK-R" panose="02020400000000000000" pitchFamily="18" charset="-128"/>
                <a:ea typeface="UD デジタル 教科書体 NK-R" panose="02020400000000000000" pitchFamily="18" charset="-128"/>
              </a:rPr>
              <a:t>た</a:t>
            </a:r>
            <a:r>
              <a:rPr kumimoji="1" lang="ja-JP" altLang="en-US" sz="2000" dirty="0" smtClean="0">
                <a:latin typeface="UD デジタル 教科書体 NK-R" panose="02020400000000000000" pitchFamily="18" charset="-128"/>
                <a:ea typeface="UD デジタル 教科書体 NK-R" panose="02020400000000000000" pitchFamily="18" charset="-128"/>
              </a:rPr>
              <a:t>たき台として事務局から提案し</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kumimoji="1" lang="ja-JP" altLang="en-US" sz="2000" dirty="0" err="1" smtClean="0">
                <a:latin typeface="UD デジタル 教科書体 NK-R" panose="02020400000000000000" pitchFamily="18" charset="-128"/>
                <a:ea typeface="UD デジタル 教科書体 NK-R" panose="02020400000000000000" pitchFamily="18" charset="-128"/>
              </a:rPr>
              <a:t>た</a:t>
            </a:r>
            <a:r>
              <a:rPr kumimoji="1" lang="ja-JP" altLang="en-US" sz="2000" dirty="0" smtClean="0">
                <a:latin typeface="UD デジタル 教科書体 NK-R" panose="02020400000000000000" pitchFamily="18" charset="-128"/>
                <a:ea typeface="UD デジタル 教科書体 NK-R" panose="02020400000000000000" pitchFamily="18" charset="-128"/>
              </a:rPr>
              <a:t>ものであり、今後、総会までに議論を深め、適宜変更を行うもの。</a:t>
            </a:r>
            <a:endParaRPr lang="en-US" altLang="ja-JP" sz="20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smtClean="0">
                <a:latin typeface="UD デジタル 教科書体 NK-R" panose="02020400000000000000" pitchFamily="18" charset="-128"/>
                <a:ea typeface="UD デジタル 教科書体 NK-R" panose="02020400000000000000" pitchFamily="18" charset="-128"/>
              </a:rPr>
              <a:t>○　戦略骨子策定のスケジュール（予定）</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lang="en-US" altLang="ja-JP" sz="2000" dirty="0" smtClean="0">
                <a:latin typeface="UD デジタル 教科書体 NK-R" panose="02020400000000000000" pitchFamily="18" charset="-128"/>
                <a:ea typeface="UD デジタル 教科書体 NK-R" panose="02020400000000000000" pitchFamily="18" charset="-128"/>
              </a:rPr>
              <a:t>7</a:t>
            </a:r>
            <a:r>
              <a:rPr lang="ja-JP" altLang="en-US" sz="2000" dirty="0" smtClean="0">
                <a:latin typeface="UD デジタル 教科書体 NK-R" panose="02020400000000000000" pitchFamily="18" charset="-128"/>
                <a:ea typeface="UD デジタル 教科書体 NK-R" panose="02020400000000000000" pitchFamily="18" charset="-128"/>
              </a:rPr>
              <a:t>月</a:t>
            </a:r>
            <a:r>
              <a:rPr lang="en-US" altLang="ja-JP" sz="2000" dirty="0" smtClean="0">
                <a:latin typeface="UD デジタル 教科書体 NK-R" panose="02020400000000000000" pitchFamily="18" charset="-128"/>
                <a:ea typeface="UD デジタル 教科書体 NK-R" panose="02020400000000000000" pitchFamily="18" charset="-128"/>
              </a:rPr>
              <a:t>14</a:t>
            </a:r>
            <a:r>
              <a:rPr lang="ja-JP" altLang="en-US" sz="2000" dirty="0" smtClean="0">
                <a:latin typeface="UD デジタル 教科書体 NK-R" panose="02020400000000000000" pitchFamily="18" charset="-128"/>
                <a:ea typeface="UD デジタル 教科書体 NK-R" panose="02020400000000000000" pitchFamily="18" charset="-128"/>
              </a:rPr>
              <a:t>日　第２回幹事会</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lang="en-US" altLang="ja-JP" sz="2000" dirty="0" smtClean="0">
                <a:latin typeface="UD デジタル 教科書体 NK-R" panose="02020400000000000000" pitchFamily="18" charset="-128"/>
                <a:ea typeface="UD デジタル 教科書体 NK-R" panose="02020400000000000000" pitchFamily="18" charset="-128"/>
              </a:rPr>
              <a:t>8</a:t>
            </a:r>
            <a:r>
              <a:rPr lang="ja-JP" altLang="en-US" sz="2000" dirty="0" smtClean="0">
                <a:latin typeface="UD デジタル 教科書体 NK-R" panose="02020400000000000000" pitchFamily="18" charset="-128"/>
                <a:ea typeface="UD デジタル 教科書体 NK-R" panose="02020400000000000000" pitchFamily="18" charset="-128"/>
              </a:rPr>
              <a:t>月下旬　役員会</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kumimoji="1" lang="ja-JP" altLang="en-US" sz="2000" dirty="0" smtClean="0">
                <a:latin typeface="UD デジタル 教科書体 NK-R" panose="02020400000000000000" pitchFamily="18" charset="-128"/>
                <a:ea typeface="UD デジタル 教科書体 NK-R" panose="02020400000000000000" pitchFamily="18" charset="-128"/>
              </a:rPr>
              <a:t>９月上旬　推進委員会総会（戦略骨子決定）</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p:txBody>
      </p:sp>
      <p:sp>
        <p:nvSpPr>
          <p:cNvPr id="6" name="タイトル 1"/>
          <p:cNvSpPr txBox="1">
            <a:spLocks/>
          </p:cNvSpPr>
          <p:nvPr/>
        </p:nvSpPr>
        <p:spPr>
          <a:xfrm>
            <a:off x="3838986" y="3778025"/>
            <a:ext cx="4300468" cy="407609"/>
          </a:xfrm>
          <a:prstGeom prst="rect">
            <a:avLst/>
          </a:prstGeom>
          <a:solidFill>
            <a:schemeClr val="bg1"/>
          </a:solidFill>
          <a:ln>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UD デジタル 教科書体 NK-R" panose="02020400000000000000" pitchFamily="18" charset="-128"/>
                <a:ea typeface="UD デジタル 教科書体 NK-R" panose="02020400000000000000" pitchFamily="18" charset="-128"/>
              </a:rPr>
              <a:t>本</a:t>
            </a:r>
            <a:r>
              <a:rPr lang="ja-JP" altLang="en-US" sz="1800" dirty="0">
                <a:latin typeface="UD デジタル 教科書体 NK-R" panose="02020400000000000000" pitchFamily="18" charset="-128"/>
                <a:ea typeface="UD デジタル 教科書体 NK-R" panose="02020400000000000000" pitchFamily="18" charset="-128"/>
              </a:rPr>
              <a:t>資料</a:t>
            </a:r>
            <a:r>
              <a:rPr lang="ja-JP" altLang="en-US" sz="1800" dirty="0" smtClean="0">
                <a:latin typeface="UD デジタル 教科書体 NK-R" panose="02020400000000000000" pitchFamily="18" charset="-128"/>
                <a:ea typeface="UD デジタル 教科書体 NK-R" panose="02020400000000000000" pitchFamily="18" charset="-128"/>
              </a:rPr>
              <a:t>の位置づけ等について</a:t>
            </a:r>
            <a:endParaRPr lang="ja-JP" altLang="en-US" sz="18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p:cNvSpPr/>
          <p:nvPr/>
        </p:nvSpPr>
        <p:spPr>
          <a:xfrm>
            <a:off x="10660987" y="209503"/>
            <a:ext cx="1173708" cy="464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資料３</a:t>
            </a:r>
            <a:endParaRPr kumimoji="1" lang="ja-JP" altLang="en-US" dirty="0">
              <a:solidFill>
                <a:schemeClr val="tx1"/>
              </a:solidFill>
            </a:endParaRPr>
          </a:p>
        </p:txBody>
      </p:sp>
    </p:spTree>
    <p:extLst>
      <p:ext uri="{BB962C8B-B14F-4D97-AF65-F5344CB8AC3E}">
        <p14:creationId xmlns:p14="http://schemas.microsoft.com/office/powerpoint/2010/main" val="162620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10</a:t>
            </a:fld>
            <a:endParaRPr kumimoji="1" lang="ja-JP" altLang="en-US" dirty="0"/>
          </a:p>
        </p:txBody>
      </p:sp>
      <p:sp>
        <p:nvSpPr>
          <p:cNvPr id="12" name="正方形/長方形 11"/>
          <p:cNvSpPr/>
          <p:nvPr/>
        </p:nvSpPr>
        <p:spPr>
          <a:xfrm>
            <a:off x="485631" y="1197587"/>
            <a:ext cx="10868169"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【ESG</a:t>
            </a:r>
            <a:r>
              <a:rPr lang="ja-JP" altLang="en-US" sz="2000" dirty="0">
                <a:latin typeface="UD デジタル 教科書体 NK-R" panose="02020400000000000000" pitchFamily="18" charset="-128"/>
                <a:ea typeface="UD デジタル 教科書体 NK-R" panose="02020400000000000000" pitchFamily="18" charset="-128"/>
              </a:rPr>
              <a:t>投資</a:t>
            </a:r>
            <a:r>
              <a:rPr lang="ja-JP" altLang="en-US" sz="2000" dirty="0" smtClean="0">
                <a:latin typeface="UD デジタル 教科書体 NK-R" panose="02020400000000000000" pitchFamily="18" charset="-128"/>
                <a:ea typeface="UD デジタル 教科書体 NK-R" panose="02020400000000000000" pitchFamily="18" charset="-128"/>
              </a:rPr>
              <a:t>の拡大②</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〇世界</a:t>
            </a:r>
            <a:r>
              <a:rPr lang="ja-JP" altLang="en-US" dirty="0">
                <a:latin typeface="UD デジタル 教科書体 NK-R" panose="02020400000000000000" pitchFamily="18" charset="-128"/>
                <a:ea typeface="UD デジタル 教科書体 NK-R" panose="02020400000000000000" pitchFamily="18" charset="-128"/>
              </a:rPr>
              <a:t>全体では</a:t>
            </a:r>
            <a:r>
              <a:rPr lang="ja-JP" altLang="en-US" dirty="0" smtClean="0">
                <a:latin typeface="UD デジタル 教科書体 NK-R" panose="02020400000000000000" pitchFamily="18" charset="-128"/>
                <a:ea typeface="UD デジタル 教科書体 NK-R" panose="02020400000000000000" pitchFamily="18" charset="-128"/>
              </a:rPr>
              <a:t>、グリーンボンド以外のソーシャルボンド</a:t>
            </a:r>
            <a:r>
              <a:rPr lang="ja-JP" altLang="en-US" dirty="0">
                <a:latin typeface="UD デジタル 教科書体 NK-R" panose="02020400000000000000" pitchFamily="18" charset="-128"/>
                <a:ea typeface="UD デジタル 教科書体 NK-R" panose="02020400000000000000" pitchFamily="18" charset="-128"/>
              </a:rPr>
              <a:t>、サステナビリティボンドの発行も</a:t>
            </a:r>
            <a:r>
              <a:rPr lang="ja-JP" altLang="en-US" dirty="0" smtClean="0">
                <a:latin typeface="UD デジタル 教科書体 NK-R" panose="02020400000000000000" pitchFamily="18" charset="-128"/>
                <a:ea typeface="UD デジタル 教科書体 NK-R" panose="02020400000000000000" pitchFamily="18" charset="-128"/>
              </a:rPr>
              <a:t>増加。</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smtClean="0">
                <a:latin typeface="UD デジタル 教科書体 NK-R" panose="02020400000000000000" pitchFamily="18" charset="-128"/>
                <a:ea typeface="UD デジタル 教科書体 NK-R" panose="02020400000000000000" pitchFamily="18" charset="-128"/>
              </a:rPr>
              <a:t>　〇株式や</a:t>
            </a:r>
            <a:r>
              <a:rPr lang="ja-JP" altLang="en-US" dirty="0">
                <a:latin typeface="UD デジタル 教科書体 NK-R" panose="02020400000000000000" pitchFamily="18" charset="-128"/>
                <a:ea typeface="UD デジタル 教科書体 NK-R" panose="02020400000000000000" pitchFamily="18" charset="-128"/>
              </a:rPr>
              <a:t>債券</a:t>
            </a:r>
            <a:r>
              <a:rPr lang="ja-JP" altLang="en-US" dirty="0" smtClean="0">
                <a:latin typeface="UD デジタル 教科書体 NK-R" panose="02020400000000000000" pitchFamily="18" charset="-128"/>
                <a:ea typeface="UD デジタル 教科書体 NK-R" panose="02020400000000000000" pitchFamily="18" charset="-128"/>
              </a:rPr>
              <a:t>など投資手法も多様化。</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672293" y="2398436"/>
            <a:ext cx="372701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サステイナブル</a:t>
            </a:r>
            <a:r>
              <a:rPr lang="ja-JP" altLang="en-US" sz="1400" dirty="0">
                <a:solidFill>
                  <a:schemeClr val="tx1"/>
                </a:solidFill>
                <a:latin typeface="Meiryo UI" panose="020B0604030504040204" pitchFamily="50" charset="-128"/>
                <a:ea typeface="Meiryo UI" panose="020B0604030504040204" pitchFamily="50" charset="-128"/>
              </a:rPr>
              <a:t>債券</a:t>
            </a:r>
            <a:r>
              <a:rPr lang="ja-JP" altLang="en-US" sz="1400" dirty="0" smtClean="0">
                <a:solidFill>
                  <a:schemeClr val="tx1"/>
                </a:solidFill>
                <a:latin typeface="Meiryo UI" panose="020B0604030504040204" pitchFamily="50" charset="-128"/>
                <a:ea typeface="Meiryo UI" panose="020B0604030504040204" pitchFamily="50" charset="-128"/>
              </a:rPr>
              <a:t>の発行額＞</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出典</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Climate Bonds Initiative</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659CB45-3587-4936-A1F2-06EB11CB2BED}"/>
              </a:ext>
            </a:extLst>
          </p:cNvPr>
          <p:cNvSpPr/>
          <p:nvPr/>
        </p:nvSpPr>
        <p:spPr>
          <a:xfrm>
            <a:off x="1430781" y="6333543"/>
            <a:ext cx="3855198" cy="390620"/>
          </a:xfrm>
          <a:prstGeom prst="rect">
            <a:avLst/>
          </a:prstGeom>
        </p:spPr>
        <p:txBody>
          <a:bodyPr wrap="square">
            <a:spAutoFit/>
          </a:bodyPr>
          <a:lstStyle/>
          <a:p>
            <a:pPr defTabSz="844083" fontAlgn="base">
              <a:spcBef>
                <a:spcPct val="0"/>
              </a:spcBef>
              <a:spcAft>
                <a:spcPct val="0"/>
              </a:spcAft>
            </a:pPr>
            <a:r>
              <a:rPr lang="en-US" altLang="ja-JP" sz="969" dirty="0">
                <a:solidFill>
                  <a:srgbClr val="000000"/>
                </a:solidFill>
                <a:latin typeface="Meiryo UI" panose="020B0604030504040204" pitchFamily="50" charset="-128"/>
                <a:ea typeface="Meiryo UI" panose="020B0604030504040204" pitchFamily="50" charset="-128"/>
              </a:rPr>
              <a:t>※</a:t>
            </a:r>
            <a:r>
              <a:rPr lang="ja-JP" altLang="en-US" sz="969" dirty="0">
                <a:solidFill>
                  <a:srgbClr val="000000"/>
                </a:solidFill>
                <a:latin typeface="Meiryo UI" panose="020B0604030504040204" pitchFamily="50" charset="-128"/>
                <a:ea typeface="Meiryo UI" panose="020B0604030504040204" pitchFamily="50" charset="-128"/>
              </a:rPr>
              <a:t>資金使途が、環境改善（グリーン）や社会課題解決（ソーシャル）、</a:t>
            </a:r>
            <a:endParaRPr lang="en-US" altLang="ja-JP" sz="969" dirty="0">
              <a:solidFill>
                <a:srgbClr val="000000"/>
              </a:solidFill>
              <a:latin typeface="Meiryo UI" panose="020B0604030504040204" pitchFamily="50" charset="-128"/>
              <a:ea typeface="Meiryo UI" panose="020B0604030504040204" pitchFamily="50" charset="-128"/>
            </a:endParaRPr>
          </a:p>
          <a:p>
            <a:pPr defTabSz="844083" fontAlgn="base">
              <a:spcBef>
                <a:spcPct val="0"/>
              </a:spcBef>
              <a:spcAft>
                <a:spcPct val="0"/>
              </a:spcAft>
            </a:pPr>
            <a:r>
              <a:rPr lang="ja-JP" altLang="en-US" sz="969" dirty="0">
                <a:solidFill>
                  <a:srgbClr val="000000"/>
                </a:solidFill>
                <a:latin typeface="Meiryo UI" panose="020B0604030504040204" pitchFamily="50" charset="-128"/>
                <a:ea typeface="Meiryo UI" panose="020B0604030504040204" pitchFamily="50" charset="-128"/>
              </a:rPr>
              <a:t>　その双方（サステナビリティ）に資するプロジェクトに限定されている債券。</a:t>
            </a:r>
          </a:p>
        </p:txBody>
      </p:sp>
      <p:pic>
        <p:nvPicPr>
          <p:cNvPr id="17" name="図 16"/>
          <p:cNvPicPr>
            <a:picLocks noChangeAspect="1"/>
          </p:cNvPicPr>
          <p:nvPr/>
        </p:nvPicPr>
        <p:blipFill>
          <a:blip r:embed="rId2"/>
          <a:stretch>
            <a:fillRect/>
          </a:stretch>
        </p:blipFill>
        <p:spPr>
          <a:xfrm>
            <a:off x="6227976" y="2869727"/>
            <a:ext cx="3990080" cy="2967242"/>
          </a:xfrm>
          <a:prstGeom prst="rect">
            <a:avLst/>
          </a:prstGeom>
        </p:spPr>
      </p:pic>
      <p:sp>
        <p:nvSpPr>
          <p:cNvPr id="18" name="正方形/長方形 17"/>
          <p:cNvSpPr/>
          <p:nvPr/>
        </p:nvSpPr>
        <p:spPr>
          <a:xfrm>
            <a:off x="6242491" y="2373401"/>
            <a:ext cx="3690708" cy="307777"/>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400" spc="-73" dirty="0">
                <a:solidFill>
                  <a:schemeClr val="tx1"/>
                </a:solidFill>
                <a:latin typeface="Meiryo UI" panose="020B0604030504040204" pitchFamily="50" charset="-128"/>
                <a:ea typeface="Meiryo UI" panose="020B0604030504040204" pitchFamily="50" charset="-128"/>
              </a:rPr>
              <a:t>＜</a:t>
            </a:r>
            <a:r>
              <a:rPr kumimoji="1" lang="en-US" altLang="ja-JP" sz="1400" spc="-73" dirty="0" smtClean="0">
                <a:solidFill>
                  <a:schemeClr val="tx1"/>
                </a:solidFill>
                <a:latin typeface="Meiryo UI" panose="020B0604030504040204" pitchFamily="50" charset="-128"/>
                <a:ea typeface="Meiryo UI" panose="020B0604030504040204" pitchFamily="50" charset="-128"/>
              </a:rPr>
              <a:t>ESG</a:t>
            </a:r>
            <a:r>
              <a:rPr kumimoji="1" lang="ja-JP" altLang="en-US" sz="1400" spc="-73" dirty="0">
                <a:solidFill>
                  <a:schemeClr val="tx1"/>
                </a:solidFill>
                <a:latin typeface="Meiryo UI" panose="020B0604030504040204" pitchFamily="50" charset="-128"/>
                <a:ea typeface="Meiryo UI" panose="020B0604030504040204" pitchFamily="50" charset="-128"/>
              </a:rPr>
              <a:t>資産世界合計の</a:t>
            </a:r>
            <a:r>
              <a:rPr kumimoji="1" lang="ja-JP" altLang="en-US" sz="1400" spc="-73" dirty="0" smtClean="0">
                <a:solidFill>
                  <a:schemeClr val="tx1"/>
                </a:solidFill>
                <a:latin typeface="Meiryo UI" panose="020B0604030504040204" pitchFamily="50" charset="-128"/>
                <a:ea typeface="Meiryo UI" panose="020B0604030504040204" pitchFamily="50" charset="-128"/>
              </a:rPr>
              <a:t>種類別内訳</a:t>
            </a:r>
            <a:r>
              <a:rPr lang="ja-JP" altLang="en-US" sz="1400" spc="-73" dirty="0">
                <a:solidFill>
                  <a:schemeClr val="tx1"/>
                </a:solidFill>
                <a:latin typeface="Meiryo UI" panose="020B0604030504040204" pitchFamily="50" charset="-128"/>
                <a:ea typeface="Meiryo UI" panose="020B0604030504040204" pitchFamily="50" charset="-128"/>
              </a:rPr>
              <a:t>＞</a:t>
            </a:r>
            <a:endParaRPr kumimoji="1" lang="en-US" altLang="ja-JP" sz="1400" spc="-73"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6419900" y="2612581"/>
            <a:ext cx="5074734" cy="307777"/>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400" spc="-73" dirty="0" smtClean="0">
                <a:solidFill>
                  <a:schemeClr val="tx1"/>
                </a:solidFill>
                <a:latin typeface="Meiryo UI" panose="020B0604030504040204" pitchFamily="50" charset="-128"/>
                <a:ea typeface="Meiryo UI" panose="020B0604030504040204" pitchFamily="50" charset="-128"/>
              </a:rPr>
              <a:t>出典：ファイナンス</a:t>
            </a:r>
            <a:r>
              <a:rPr kumimoji="1" lang="en-US" altLang="ja-JP" sz="1400" spc="-73" dirty="0">
                <a:solidFill>
                  <a:schemeClr val="tx1"/>
                </a:solidFill>
                <a:latin typeface="Meiryo UI" panose="020B0604030504040204" pitchFamily="50" charset="-128"/>
                <a:ea typeface="Meiryo UI" panose="020B0604030504040204" pitchFamily="50" charset="-128"/>
              </a:rPr>
              <a:t>2020.1</a:t>
            </a:r>
            <a:r>
              <a:rPr kumimoji="1" lang="ja-JP" altLang="en-US" sz="1400" spc="-73" dirty="0">
                <a:solidFill>
                  <a:schemeClr val="tx1"/>
                </a:solidFill>
                <a:latin typeface="Meiryo UI" panose="020B0604030504040204" pitchFamily="50" charset="-128"/>
                <a:ea typeface="Meiryo UI" panose="020B0604030504040204" pitchFamily="50" charset="-128"/>
              </a:rPr>
              <a:t>月号</a:t>
            </a:r>
            <a:r>
              <a:rPr kumimoji="1" lang="en-US" altLang="ja-JP" sz="1400" spc="-73" dirty="0">
                <a:solidFill>
                  <a:schemeClr val="tx1"/>
                </a:solidFill>
                <a:latin typeface="Meiryo UI" panose="020B0604030504040204" pitchFamily="50" charset="-128"/>
                <a:ea typeface="Meiryo UI" panose="020B0604030504040204" pitchFamily="50" charset="-128"/>
              </a:rPr>
              <a:t>P39-40</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984702" y="2946494"/>
            <a:ext cx="4747357" cy="3387049"/>
          </a:xfrm>
          <a:prstGeom prst="rect">
            <a:avLst/>
          </a:prstGeom>
          <a:noFill/>
          <a:ln>
            <a:noFill/>
          </a:ln>
        </p:spPr>
      </p:pic>
    </p:spTree>
    <p:extLst>
      <p:ext uri="{BB962C8B-B14F-4D97-AF65-F5344CB8AC3E}">
        <p14:creationId xmlns:p14="http://schemas.microsoft.com/office/powerpoint/2010/main" val="219446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11</a:t>
            </a:fld>
            <a:endParaRPr kumimoji="1" lang="ja-JP" altLang="en-US" dirty="0"/>
          </a:p>
        </p:txBody>
      </p:sp>
      <p:sp>
        <p:nvSpPr>
          <p:cNvPr id="16" name="正方形/長方形 15"/>
          <p:cNvSpPr/>
          <p:nvPr/>
        </p:nvSpPr>
        <p:spPr>
          <a:xfrm>
            <a:off x="500144" y="1136841"/>
            <a:ext cx="6283659"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フィンテック投資</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〇フィンテック投資は、案件数・投資額ともに増加傾向。</a:t>
            </a:r>
            <a:r>
              <a:rPr lang="ja-JP" altLang="en-US" dirty="0">
                <a:latin typeface="UD デジタル 教科書体 NK-R" panose="02020400000000000000" pitchFamily="18" charset="-128"/>
                <a:ea typeface="UD デジタル 教科書体 NK-R" panose="02020400000000000000" pitchFamily="18" charset="-128"/>
              </a:rPr>
              <a:t>特</a:t>
            </a:r>
            <a:r>
              <a:rPr lang="ja-JP" altLang="en-US" dirty="0" smtClean="0">
                <a:latin typeface="UD デジタル 教科書体 NK-R" panose="02020400000000000000" pitchFamily="18" charset="-128"/>
                <a:ea typeface="UD デジタル 教科書体 NK-R" panose="02020400000000000000" pitchFamily="18" charset="-128"/>
              </a:rPr>
              <a:t>に</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アジア</a:t>
            </a:r>
            <a:r>
              <a:rPr lang="ja-JP" altLang="en-US" dirty="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パシフィック地域で急速に加速している。</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20" name="図 19"/>
          <p:cNvPicPr>
            <a:picLocks noChangeAspect="1"/>
          </p:cNvPicPr>
          <p:nvPr/>
        </p:nvPicPr>
        <p:blipFill rotWithShape="1">
          <a:blip r:embed="rId2"/>
          <a:srcRect l="14749" t="29911" r="16200" b="7763"/>
          <a:stretch/>
        </p:blipFill>
        <p:spPr>
          <a:xfrm>
            <a:off x="6783803" y="1015591"/>
            <a:ext cx="4939623" cy="2591419"/>
          </a:xfrm>
          <a:prstGeom prst="rect">
            <a:avLst/>
          </a:prstGeom>
        </p:spPr>
      </p:pic>
      <p:sp>
        <p:nvSpPr>
          <p:cNvPr id="21" name="角丸四角形 20"/>
          <p:cNvSpPr/>
          <p:nvPr/>
        </p:nvSpPr>
        <p:spPr>
          <a:xfrm>
            <a:off x="7526600" y="3513861"/>
            <a:ext cx="3533285" cy="27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出典</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アクセンチュアによる</a:t>
            </a:r>
            <a:r>
              <a:rPr lang="en-US" altLang="ja-JP" sz="1000" dirty="0">
                <a:solidFill>
                  <a:schemeClr val="tx1"/>
                </a:solidFill>
                <a:latin typeface="メイリオ" panose="020B0604030504040204" pitchFamily="50" charset="-128"/>
                <a:ea typeface="メイリオ" panose="020B0604030504040204" pitchFamily="50" charset="-128"/>
              </a:rPr>
              <a:t>CB Insights</a:t>
            </a:r>
            <a:r>
              <a:rPr lang="ja-JP" altLang="en-US" sz="1000" dirty="0">
                <a:solidFill>
                  <a:schemeClr val="tx1"/>
                </a:solidFill>
                <a:latin typeface="メイリオ" panose="020B0604030504040204" pitchFamily="50" charset="-128"/>
                <a:ea typeface="メイリオ" panose="020B0604030504040204" pitchFamily="50" charset="-128"/>
              </a:rPr>
              <a:t>データの分析</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40224" y="4067961"/>
            <a:ext cx="6051076" cy="2062103"/>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家計の金融資産</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○家計が保有する「現金・預金」残高は、</a:t>
            </a:r>
            <a:r>
              <a:rPr lang="en-US" altLang="ja-JP" dirty="0" smtClean="0">
                <a:latin typeface="UD デジタル 教科書体 NK-R" panose="02020400000000000000" pitchFamily="18" charset="-128"/>
                <a:ea typeface="UD デジタル 教科書体 NK-R" panose="02020400000000000000" pitchFamily="18" charset="-128"/>
              </a:rPr>
              <a:t>1</a:t>
            </a:r>
            <a:r>
              <a:rPr lang="ja-JP" altLang="en-US" dirty="0" smtClean="0">
                <a:latin typeface="UD デジタル 教科書体 NK-R" panose="02020400000000000000" pitchFamily="18" charset="-128"/>
                <a:ea typeface="UD デジタル 教科書体 NK-R" panose="02020400000000000000" pitchFamily="18" charset="-128"/>
              </a:rPr>
              <a:t>年前に比べ</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a:t>
            </a:r>
            <a:r>
              <a:rPr lang="en-US" altLang="ja-JP" dirty="0" smtClean="0">
                <a:latin typeface="UD デジタル 教科書体 NK-R" panose="02020400000000000000" pitchFamily="18" charset="-128"/>
                <a:ea typeface="UD デジタル 教科書体 NK-R" panose="02020400000000000000" pitchFamily="18" charset="-128"/>
              </a:rPr>
              <a:t>5.5%</a:t>
            </a:r>
            <a:r>
              <a:rPr lang="ja-JP" altLang="en-US" dirty="0" smtClean="0">
                <a:latin typeface="UD デジタル 教科書体 NK-R" panose="02020400000000000000" pitchFamily="18" charset="-128"/>
                <a:ea typeface="UD デジタル 教科書体 NK-R" panose="02020400000000000000" pitchFamily="18" charset="-128"/>
              </a:rPr>
              <a:t>増の</a:t>
            </a:r>
            <a:r>
              <a:rPr lang="en-US" altLang="ja-JP" dirty="0" smtClean="0">
                <a:latin typeface="UD デジタル 教科書体 NK-R" panose="02020400000000000000" pitchFamily="18" charset="-128"/>
                <a:ea typeface="UD デジタル 教科書体 NK-R" panose="02020400000000000000" pitchFamily="18" charset="-128"/>
              </a:rPr>
              <a:t>1,056</a:t>
            </a:r>
            <a:r>
              <a:rPr lang="ja-JP" altLang="en-US" dirty="0" smtClean="0">
                <a:latin typeface="UD デジタル 教科書体 NK-R" panose="02020400000000000000" pitchFamily="18" charset="-128"/>
                <a:ea typeface="UD デジタル 教科書体 NK-R" panose="02020400000000000000" pitchFamily="18" charset="-128"/>
              </a:rPr>
              <a:t>兆円（</a:t>
            </a:r>
            <a:r>
              <a:rPr lang="en-US" altLang="ja-JP" dirty="0" smtClean="0">
                <a:latin typeface="UD デジタル 教科書体 NK-R" panose="02020400000000000000" pitchFamily="18" charset="-128"/>
                <a:ea typeface="UD デジタル 教科書体 NK-R" panose="02020400000000000000" pitchFamily="18" charset="-128"/>
              </a:rPr>
              <a:t>2021</a:t>
            </a:r>
            <a:r>
              <a:rPr lang="ja-JP" altLang="en-US" dirty="0">
                <a:latin typeface="UD デジタル 教科書体 NK-R" panose="02020400000000000000" pitchFamily="18" charset="-128"/>
                <a:ea typeface="UD デジタル 教科書体 NK-R" panose="02020400000000000000" pitchFamily="18" charset="-128"/>
              </a:rPr>
              <a:t>年</a:t>
            </a:r>
            <a:r>
              <a:rPr lang="en-US" altLang="ja-JP" dirty="0">
                <a:latin typeface="UD デジタル 教科書体 NK-R" panose="02020400000000000000" pitchFamily="18" charset="-128"/>
                <a:ea typeface="UD デジタル 教科書体 NK-R" panose="02020400000000000000" pitchFamily="18" charset="-128"/>
              </a:rPr>
              <a:t>3</a:t>
            </a:r>
            <a:r>
              <a:rPr lang="ja-JP" altLang="en-US" dirty="0">
                <a:latin typeface="UD デジタル 教科書体 NK-R" panose="02020400000000000000" pitchFamily="18" charset="-128"/>
                <a:ea typeface="UD デジタル 教科書体 NK-R" panose="02020400000000000000" pitchFamily="18" charset="-128"/>
              </a:rPr>
              <a:t>月末</a:t>
            </a:r>
            <a:r>
              <a:rPr lang="ja-JP" altLang="en-US" dirty="0" smtClean="0">
                <a:latin typeface="UD デジタル 教科書体 NK-R" panose="02020400000000000000" pitchFamily="18" charset="-128"/>
                <a:ea typeface="UD デジタル 教科書体 NK-R" panose="02020400000000000000" pitchFamily="18" charset="-128"/>
              </a:rPr>
              <a:t>時点）。</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○「現金・預金」の個人金融資産全体に対する割合は、</a:t>
            </a: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直</a:t>
            </a:r>
            <a:r>
              <a:rPr lang="ja-JP" altLang="en-US" dirty="0">
                <a:latin typeface="UD デジタル 教科書体 NK-R" panose="02020400000000000000" pitchFamily="18" charset="-128"/>
                <a:ea typeface="UD デジタル 教科書体 NK-R" panose="02020400000000000000" pitchFamily="18" charset="-128"/>
              </a:rPr>
              <a:t>近では、</a:t>
            </a:r>
            <a:r>
              <a:rPr lang="en-US" altLang="ja-JP" dirty="0">
                <a:latin typeface="UD デジタル 教科書体 NK-R" panose="02020400000000000000" pitchFamily="18" charset="-128"/>
                <a:ea typeface="UD デジタル 教科書体 NK-R" panose="02020400000000000000" pitchFamily="18" charset="-128"/>
              </a:rPr>
              <a:t>54.3%</a:t>
            </a:r>
            <a:r>
              <a:rPr lang="ja-JP" altLang="en-US" dirty="0">
                <a:latin typeface="UD デジタル 教科書体 NK-R" panose="02020400000000000000" pitchFamily="18" charset="-128"/>
                <a:ea typeface="UD デジタル 教科書体 NK-R" panose="02020400000000000000" pitchFamily="18" charset="-128"/>
              </a:rPr>
              <a:t>（現金・預金</a:t>
            </a:r>
            <a:r>
              <a:rPr lang="en-US" altLang="ja-JP" dirty="0">
                <a:latin typeface="UD デジタル 教科書体 NK-R" panose="02020400000000000000" pitchFamily="18" charset="-128"/>
                <a:ea typeface="UD デジタル 教科書体 NK-R" panose="02020400000000000000" pitchFamily="18" charset="-128"/>
              </a:rPr>
              <a:t>1,056</a:t>
            </a:r>
            <a:r>
              <a:rPr lang="ja-JP" altLang="en-US" dirty="0">
                <a:latin typeface="UD デジタル 教科書体 NK-R" panose="02020400000000000000" pitchFamily="18" charset="-128"/>
                <a:ea typeface="UD デジタル 教科書体 NK-R" panose="02020400000000000000" pitchFamily="18" charset="-128"/>
              </a:rPr>
              <a:t>兆円、</a:t>
            </a:r>
            <a:r>
              <a:rPr lang="ja-JP" altLang="en-US" dirty="0" smtClean="0">
                <a:latin typeface="UD デジタル 教科書体 NK-R" panose="02020400000000000000" pitchFamily="18" charset="-128"/>
                <a:ea typeface="UD デジタル 教科書体 NK-R" panose="02020400000000000000" pitchFamily="18" charset="-128"/>
              </a:rPr>
              <a:t>全体</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a:t>
            </a:r>
            <a:r>
              <a:rPr lang="en-US" altLang="ja-JP" dirty="0" smtClean="0">
                <a:latin typeface="UD デジタル 教科書体 NK-R" panose="02020400000000000000" pitchFamily="18" charset="-128"/>
                <a:ea typeface="UD デジタル 教科書体 NK-R" panose="02020400000000000000" pitchFamily="18" charset="-128"/>
              </a:rPr>
              <a:t>1,946</a:t>
            </a:r>
            <a:r>
              <a:rPr lang="ja-JP" altLang="en-US" dirty="0">
                <a:latin typeface="UD デジタル 教科書体 NK-R" panose="02020400000000000000" pitchFamily="18" charset="-128"/>
                <a:ea typeface="UD デジタル 教科書体 NK-R" panose="02020400000000000000" pitchFamily="18" charset="-128"/>
              </a:rPr>
              <a:t>兆円</a:t>
            </a:r>
            <a:r>
              <a:rPr lang="ja-JP" altLang="en-US" dirty="0" smtClean="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で、</a:t>
            </a:r>
            <a:r>
              <a:rPr lang="ja-JP" altLang="en-US" dirty="0">
                <a:latin typeface="UD デジタル 教科書体 NK-R" panose="02020400000000000000" pitchFamily="18" charset="-128"/>
                <a:ea typeface="UD デジタル 教科書体 NK-R" panose="02020400000000000000" pitchFamily="18" charset="-128"/>
              </a:rPr>
              <a:t>ここ</a:t>
            </a:r>
            <a:r>
              <a:rPr lang="en-US" altLang="ja-JP" dirty="0">
                <a:latin typeface="UD デジタル 教科書体 NK-R" panose="02020400000000000000" pitchFamily="18" charset="-128"/>
                <a:ea typeface="UD デジタル 教科書体 NK-R" panose="02020400000000000000" pitchFamily="18" charset="-128"/>
              </a:rPr>
              <a:t>10</a:t>
            </a:r>
            <a:r>
              <a:rPr lang="ja-JP" altLang="en-US" dirty="0">
                <a:latin typeface="UD デジタル 教科書体 NK-R" panose="02020400000000000000" pitchFamily="18" charset="-128"/>
                <a:ea typeface="UD デジタル 教科書体 NK-R" panose="02020400000000000000" pitchFamily="18" charset="-128"/>
              </a:rPr>
              <a:t>年</a:t>
            </a:r>
            <a:r>
              <a:rPr lang="ja-JP" altLang="en-US" dirty="0" smtClean="0">
                <a:latin typeface="UD デジタル 教科書体 NK-R" panose="02020400000000000000" pitchFamily="18" charset="-128"/>
                <a:ea typeface="UD デジタル 教科書体 NK-R" panose="02020400000000000000" pitchFamily="18" charset="-128"/>
              </a:rPr>
              <a:t>以上大きな変化</a:t>
            </a:r>
            <a:r>
              <a:rPr lang="ja-JP" altLang="en-US" dirty="0">
                <a:latin typeface="UD デジタル 教科書体 NK-R" panose="02020400000000000000" pitchFamily="18" charset="-128"/>
                <a:ea typeface="UD デジタル 教科書体 NK-R" panose="02020400000000000000" pitchFamily="18" charset="-128"/>
              </a:rPr>
              <a:t>は</a:t>
            </a:r>
            <a:r>
              <a:rPr lang="ja-JP" altLang="en-US" dirty="0" smtClean="0">
                <a:latin typeface="UD デジタル 教科書体 NK-R" panose="02020400000000000000" pitchFamily="18" charset="-128"/>
                <a:ea typeface="UD デジタル 教科書体 NK-R" panose="02020400000000000000" pitchFamily="18" charset="-128"/>
              </a:rPr>
              <a:t>ない</a:t>
            </a:r>
            <a:r>
              <a:rPr lang="ja-JP" altLang="en-US" dirty="0">
                <a:latin typeface="UD デジタル 教科書体 NK-R" panose="02020400000000000000" pitchFamily="18" charset="-128"/>
                <a:ea typeface="UD デジタル 教科書体 NK-R" panose="02020400000000000000" pitchFamily="18" charset="-128"/>
              </a:rPr>
              <a:t>。</a:t>
            </a:r>
          </a:p>
          <a:p>
            <a:r>
              <a:rPr lang="ja-JP" altLang="en-US" dirty="0" smtClean="0">
                <a:solidFill>
                  <a:srgbClr val="FF0000"/>
                </a:solidFill>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p:txBody>
      </p:sp>
      <p:pic>
        <p:nvPicPr>
          <p:cNvPr id="12" name="図 11"/>
          <p:cNvPicPr>
            <a:picLocks noChangeAspect="1"/>
          </p:cNvPicPr>
          <p:nvPr/>
        </p:nvPicPr>
        <p:blipFill rotWithShape="1">
          <a:blip r:embed="rId3"/>
          <a:srcRect l="8602" t="25594" r="11575" b="6965"/>
          <a:stretch/>
        </p:blipFill>
        <p:spPr>
          <a:xfrm>
            <a:off x="6146313" y="4046793"/>
            <a:ext cx="5707630" cy="2711127"/>
          </a:xfrm>
          <a:prstGeom prst="rect">
            <a:avLst/>
          </a:prstGeom>
        </p:spPr>
      </p:pic>
      <p:sp>
        <p:nvSpPr>
          <p:cNvPr id="13" name="正方形/長方形 12"/>
          <p:cNvSpPr/>
          <p:nvPr/>
        </p:nvSpPr>
        <p:spPr>
          <a:xfrm>
            <a:off x="8034698" y="3814814"/>
            <a:ext cx="2062185" cy="253916"/>
          </a:xfrm>
          <a:prstGeom prst="rect">
            <a:avLst/>
          </a:prstGeom>
          <a:solidFill>
            <a:schemeClr val="accent5"/>
          </a:solidFill>
          <a:ln>
            <a:noFill/>
          </a:ln>
        </p:spPr>
        <p:txBody>
          <a:bodyPr wrap="square">
            <a:spAutoFit/>
          </a:bodyPr>
          <a:lstStyle/>
          <a:p>
            <a:pPr algn="ctr"/>
            <a:r>
              <a:rPr lang="en-US" altLang="ja-JP" sz="1050" dirty="0" smtClean="0">
                <a:solidFill>
                  <a:schemeClr val="bg1"/>
                </a:solidFill>
              </a:rPr>
              <a:t>【</a:t>
            </a:r>
            <a:r>
              <a:rPr lang="ja-JP" altLang="en-US" sz="1050" dirty="0" smtClean="0">
                <a:solidFill>
                  <a:schemeClr val="bg1"/>
                </a:solidFill>
              </a:rPr>
              <a:t>家計</a:t>
            </a:r>
            <a:r>
              <a:rPr lang="ja-JP" altLang="en-US" sz="1050" dirty="0">
                <a:solidFill>
                  <a:schemeClr val="bg1"/>
                </a:solidFill>
              </a:rPr>
              <a:t>の金融</a:t>
            </a:r>
            <a:r>
              <a:rPr lang="ja-JP" altLang="en-US" sz="1050" dirty="0" smtClean="0">
                <a:solidFill>
                  <a:schemeClr val="bg1"/>
                </a:solidFill>
              </a:rPr>
              <a:t>資産　残高推移</a:t>
            </a:r>
            <a:r>
              <a:rPr lang="en-US" altLang="ja-JP" sz="1050" dirty="0" smtClean="0">
                <a:solidFill>
                  <a:schemeClr val="bg1"/>
                </a:solidFill>
              </a:rPr>
              <a:t>】</a:t>
            </a:r>
            <a:endParaRPr lang="en-US" altLang="ja-JP" sz="11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924D99DC-8F2A-4B8C-9C15-9527F599BE9E}"/>
              </a:ext>
            </a:extLst>
          </p:cNvPr>
          <p:cNvSpPr/>
          <p:nvPr/>
        </p:nvSpPr>
        <p:spPr>
          <a:xfrm>
            <a:off x="5733388" y="6557651"/>
            <a:ext cx="4543567" cy="246221"/>
          </a:xfrm>
          <a:prstGeom prst="rect">
            <a:avLst/>
          </a:prstGeom>
        </p:spPr>
        <p:txBody>
          <a:bodyPr wrap="square">
            <a:spAutoFit/>
          </a:bodyPr>
          <a:lstStyle/>
          <a:p>
            <a:pPr>
              <a:spcBef>
                <a:spcPct val="20000"/>
              </a:spcBef>
              <a:buClr>
                <a:schemeClr val="tx1"/>
              </a:buClr>
              <a:tabLst>
                <a:tab pos="920282" algn="l"/>
              </a:tabLst>
            </a:pPr>
            <a:r>
              <a:rPr lang="ja-JP" altLang="en-US" sz="1000" dirty="0">
                <a:latin typeface="+mn-ea"/>
                <a:cs typeface="メイリオ" panose="020B0604030504040204" pitchFamily="50" charset="-128"/>
              </a:rPr>
              <a:t>出典</a:t>
            </a:r>
            <a:r>
              <a:rPr lang="ja-JP" altLang="en-US" sz="1000" dirty="0" smtClean="0">
                <a:latin typeface="+mn-ea"/>
                <a:cs typeface="メイリオ" panose="020B0604030504040204" pitchFamily="50" charset="-128"/>
              </a:rPr>
              <a:t>：日本銀行「資金循環統計（速報）」（</a:t>
            </a:r>
            <a:r>
              <a:rPr lang="en-US" altLang="ja-JP" sz="1000" dirty="0" smtClean="0">
                <a:latin typeface="+mn-ea"/>
                <a:cs typeface="メイリオ" panose="020B0604030504040204" pitchFamily="50" charset="-128"/>
              </a:rPr>
              <a:t>2021</a:t>
            </a:r>
            <a:r>
              <a:rPr lang="ja-JP" altLang="en-US" sz="1000" dirty="0" smtClean="0">
                <a:latin typeface="+mn-ea"/>
                <a:cs typeface="メイリオ" panose="020B0604030504040204" pitchFamily="50" charset="-128"/>
              </a:rPr>
              <a:t>年第</a:t>
            </a:r>
            <a:r>
              <a:rPr lang="en-US" altLang="ja-JP" sz="1000" dirty="0" smtClean="0">
                <a:latin typeface="+mn-ea"/>
                <a:cs typeface="メイリオ" panose="020B0604030504040204" pitchFamily="50" charset="-128"/>
              </a:rPr>
              <a:t>1</a:t>
            </a:r>
            <a:r>
              <a:rPr lang="ja-JP" altLang="en-US" sz="1000" dirty="0" smtClean="0">
                <a:latin typeface="+mn-ea"/>
                <a:cs typeface="メイリオ" panose="020B0604030504040204" pitchFamily="50" charset="-128"/>
              </a:rPr>
              <a:t>四半期）</a:t>
            </a:r>
            <a:endParaRPr lang="en-US" altLang="ja-JP" sz="1000" b="1" dirty="0">
              <a:solidFill>
                <a:srgbClr val="000099"/>
              </a:solidFill>
              <a:latin typeface="+mn-ea"/>
            </a:endParaRPr>
          </a:p>
        </p:txBody>
      </p:sp>
    </p:spTree>
    <p:extLst>
      <p:ext uri="{BB962C8B-B14F-4D97-AF65-F5344CB8AC3E}">
        <p14:creationId xmlns:p14="http://schemas.microsoft.com/office/powerpoint/2010/main" val="9787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12</a:t>
            </a:fld>
            <a:endParaRPr kumimoji="1" lang="ja-JP" altLang="en-US" dirty="0"/>
          </a:p>
        </p:txBody>
      </p:sp>
      <p:sp>
        <p:nvSpPr>
          <p:cNvPr id="8" name="正方形/長方形 7"/>
          <p:cNvSpPr/>
          <p:nvPr/>
        </p:nvSpPr>
        <p:spPr>
          <a:xfrm>
            <a:off x="358336" y="1162542"/>
            <a:ext cx="10186919"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a:t>
            </a:r>
            <a:r>
              <a:rPr lang="en-US" altLang="ja-JP" dirty="0">
                <a:latin typeface="UD デジタル 教科書体 NK-R" panose="02020400000000000000" pitchFamily="18" charset="-128"/>
                <a:ea typeface="UD デジタル 教科書体 NK-R" panose="02020400000000000000" pitchFamily="18" charset="-128"/>
              </a:rPr>
              <a:t>2021</a:t>
            </a:r>
            <a:r>
              <a:rPr lang="ja-JP" altLang="en-US" dirty="0">
                <a:latin typeface="UD デジタル 教科書体 NK-R" panose="02020400000000000000" pitchFamily="18" charset="-128"/>
                <a:ea typeface="UD デジタル 教科書体 NK-R" panose="02020400000000000000" pitchFamily="18" charset="-128"/>
              </a:rPr>
              <a:t>年</a:t>
            </a:r>
            <a:r>
              <a:rPr lang="en-US" altLang="ja-JP" dirty="0">
                <a:latin typeface="UD デジタル 教科書体 NK-R" panose="02020400000000000000" pitchFamily="18" charset="-128"/>
                <a:ea typeface="UD デジタル 教科書体 NK-R" panose="02020400000000000000" pitchFamily="18" charset="-128"/>
              </a:rPr>
              <a:t>3</a:t>
            </a:r>
            <a:r>
              <a:rPr lang="ja-JP" altLang="en-US" dirty="0">
                <a:latin typeface="UD デジタル 教科書体 NK-R" panose="02020400000000000000" pitchFamily="18" charset="-128"/>
                <a:ea typeface="UD デジタル 教科書体 NK-R" panose="02020400000000000000" pitchFamily="18" charset="-128"/>
              </a:rPr>
              <a:t>月の国際金融センター都市ランキングでは</a:t>
            </a:r>
            <a:r>
              <a:rPr lang="ja-JP" altLang="en-US" dirty="0" smtClean="0">
                <a:latin typeface="UD デジタル 教科書体 NK-R" panose="02020400000000000000" pitchFamily="18" charset="-128"/>
                <a:ea typeface="UD デジタル 教科書体 NK-R" panose="02020400000000000000" pitchFamily="18" charset="-128"/>
              </a:rPr>
              <a:t>、東京</a:t>
            </a:r>
            <a:r>
              <a:rPr lang="ja-JP" altLang="en-US" dirty="0">
                <a:latin typeface="UD デジタル 教科書体 NK-R" panose="02020400000000000000" pitchFamily="18" charset="-128"/>
                <a:ea typeface="UD デジタル 教科書体 NK-R" panose="02020400000000000000" pitchFamily="18" charset="-128"/>
              </a:rPr>
              <a:t>は７位、大阪は</a:t>
            </a:r>
            <a:r>
              <a:rPr lang="en-US" altLang="ja-JP" dirty="0">
                <a:latin typeface="UD デジタル 教科書体 NK-R" panose="02020400000000000000" pitchFamily="18" charset="-128"/>
                <a:ea typeface="UD デジタル 教科書体 NK-R" panose="02020400000000000000" pitchFamily="18" charset="-128"/>
              </a:rPr>
              <a:t>32</a:t>
            </a:r>
            <a:r>
              <a:rPr lang="ja-JP" altLang="en-US" dirty="0">
                <a:latin typeface="UD デジタル 教科書体 NK-R" panose="02020400000000000000" pitchFamily="18" charset="-128"/>
                <a:ea typeface="UD デジタル 教科書体 NK-R" panose="02020400000000000000" pitchFamily="18" charset="-128"/>
              </a:rPr>
              <a:t>位</a:t>
            </a:r>
            <a:r>
              <a:rPr lang="ja-JP" altLang="en-US" dirty="0" smtClean="0">
                <a:latin typeface="UD デジタル 教科書体 NK-R" panose="02020400000000000000" pitchFamily="18" charset="-128"/>
                <a:ea typeface="UD デジタル 教科書体 NK-R" panose="02020400000000000000" pitchFamily="18" charset="-128"/>
              </a:rPr>
              <a:t>。</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〇大阪は、「ローカル」な国際金融都市との評価。</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5786569" y="6361427"/>
            <a:ext cx="2606804" cy="246221"/>
          </a:xfrm>
          <a:prstGeom prst="rect">
            <a:avLst/>
          </a:prstGeom>
        </p:spPr>
        <p:txBody>
          <a:bodyPr wrap="none">
            <a:spAutoFit/>
          </a:bodyPr>
          <a:lstStyle/>
          <a:p>
            <a:r>
              <a:rPr lang="ja-JP" altLang="en-US" sz="1000" dirty="0">
                <a:latin typeface="+mn-ea"/>
              </a:rPr>
              <a:t>出典：英シンクタンク</a:t>
            </a:r>
            <a:r>
              <a:rPr lang="en-US" altLang="ja-JP" sz="1000" dirty="0">
                <a:latin typeface="+mn-ea"/>
              </a:rPr>
              <a:t>Z/Yen</a:t>
            </a:r>
            <a:r>
              <a:rPr lang="ja-JP" altLang="en-US" sz="1000" dirty="0">
                <a:latin typeface="+mn-ea"/>
              </a:rPr>
              <a:t>調査より作成</a:t>
            </a:r>
          </a:p>
        </p:txBody>
      </p:sp>
      <p:graphicFrame>
        <p:nvGraphicFramePr>
          <p:cNvPr id="11" name="表 10"/>
          <p:cNvGraphicFramePr>
            <a:graphicFrameLocks noGrp="1"/>
          </p:cNvGraphicFramePr>
          <p:nvPr>
            <p:extLst>
              <p:ext uri="{D42A27DB-BD31-4B8C-83A1-F6EECF244321}">
                <p14:modId xmlns:p14="http://schemas.microsoft.com/office/powerpoint/2010/main" val="996484455"/>
              </p:ext>
            </p:extLst>
          </p:nvPr>
        </p:nvGraphicFramePr>
        <p:xfrm>
          <a:off x="600020" y="2336209"/>
          <a:ext cx="7793353" cy="3865614"/>
        </p:xfrm>
        <a:graphic>
          <a:graphicData uri="http://schemas.openxmlformats.org/drawingml/2006/table">
            <a:tbl>
              <a:tblPr firstRow="1" bandRow="1">
                <a:tableStyleId>{5940675A-B579-460E-94D1-54222C63F5DA}</a:tableStyleId>
              </a:tblPr>
              <a:tblGrid>
                <a:gridCol w="764103">
                  <a:extLst>
                    <a:ext uri="{9D8B030D-6E8A-4147-A177-3AD203B41FA5}">
                      <a16:colId xmlns:a16="http://schemas.microsoft.com/office/drawing/2014/main" val="3328768580"/>
                    </a:ext>
                  </a:extLst>
                </a:gridCol>
                <a:gridCol w="1749010">
                  <a:extLst>
                    <a:ext uri="{9D8B030D-6E8A-4147-A177-3AD203B41FA5}">
                      <a16:colId xmlns:a16="http://schemas.microsoft.com/office/drawing/2014/main" val="438710236"/>
                    </a:ext>
                  </a:extLst>
                </a:gridCol>
                <a:gridCol w="1716412">
                  <a:extLst>
                    <a:ext uri="{9D8B030D-6E8A-4147-A177-3AD203B41FA5}">
                      <a16:colId xmlns:a16="http://schemas.microsoft.com/office/drawing/2014/main" val="2807464932"/>
                    </a:ext>
                  </a:extLst>
                </a:gridCol>
                <a:gridCol w="1714245">
                  <a:extLst>
                    <a:ext uri="{9D8B030D-6E8A-4147-A177-3AD203B41FA5}">
                      <a16:colId xmlns:a16="http://schemas.microsoft.com/office/drawing/2014/main" val="2141303298"/>
                    </a:ext>
                  </a:extLst>
                </a:gridCol>
                <a:gridCol w="1849583">
                  <a:extLst>
                    <a:ext uri="{9D8B030D-6E8A-4147-A177-3AD203B41FA5}">
                      <a16:colId xmlns:a16="http://schemas.microsoft.com/office/drawing/2014/main" val="1683974059"/>
                    </a:ext>
                  </a:extLst>
                </a:gridCol>
              </a:tblGrid>
              <a:tr h="188127">
                <a:tc>
                  <a:txBody>
                    <a:bodyPr/>
                    <a:lstStyle/>
                    <a:p>
                      <a:pPr algn="ctr"/>
                      <a:endParaRPr lang="ja-JP" sz="1200" b="1" kern="100" dirty="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sz="1200" b="1" kern="1200" dirty="0">
                          <a:effectLst/>
                          <a:latin typeface="Meiryo UI" panose="020B0604030504040204" pitchFamily="50" charset="-128"/>
                          <a:ea typeface="Meiryo UI" panose="020B0604030504040204" pitchFamily="50" charset="-128"/>
                        </a:rPr>
                        <a:t>2019</a:t>
                      </a:r>
                      <a:r>
                        <a:rPr lang="ja-JP" sz="1200" b="1" kern="1200" dirty="0">
                          <a:effectLst/>
                          <a:latin typeface="Meiryo UI" panose="020B0604030504040204" pitchFamily="50" charset="-128"/>
                          <a:ea typeface="Meiryo UI" panose="020B0604030504040204" pitchFamily="50" charset="-128"/>
                        </a:rPr>
                        <a:t>年</a:t>
                      </a:r>
                      <a:r>
                        <a:rPr lang="en-US" sz="1200" b="1" kern="1200" dirty="0">
                          <a:effectLst/>
                          <a:latin typeface="Meiryo UI" panose="020B0604030504040204" pitchFamily="50" charset="-128"/>
                          <a:ea typeface="Meiryo UI" panose="020B0604030504040204" pitchFamily="50" charset="-128"/>
                        </a:rPr>
                        <a:t>9</a:t>
                      </a:r>
                      <a:r>
                        <a:rPr lang="ja-JP" sz="1200" b="1" kern="1200" dirty="0">
                          <a:effectLst/>
                          <a:latin typeface="Meiryo UI" panose="020B0604030504040204" pitchFamily="50" charset="-128"/>
                          <a:ea typeface="Meiryo UI" panose="020B0604030504040204" pitchFamily="50" charset="-128"/>
                        </a:rPr>
                        <a:t>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sz="1200" b="1" kern="1200" dirty="0">
                          <a:effectLst/>
                          <a:latin typeface="Meiryo UI" panose="020B0604030504040204" pitchFamily="50" charset="-128"/>
                          <a:ea typeface="Meiryo UI" panose="020B0604030504040204" pitchFamily="50" charset="-128"/>
                        </a:rPr>
                        <a:t>2020</a:t>
                      </a:r>
                      <a:r>
                        <a:rPr lang="ja-JP" sz="1200" b="1" kern="1200" dirty="0">
                          <a:effectLst/>
                          <a:latin typeface="Meiryo UI" panose="020B0604030504040204" pitchFamily="50" charset="-128"/>
                          <a:ea typeface="Meiryo UI" panose="020B0604030504040204" pitchFamily="50" charset="-128"/>
                        </a:rPr>
                        <a:t>年</a:t>
                      </a:r>
                      <a:r>
                        <a:rPr lang="en-US" sz="1200" b="1" kern="1200" dirty="0">
                          <a:effectLst/>
                          <a:latin typeface="Meiryo UI" panose="020B0604030504040204" pitchFamily="50" charset="-128"/>
                          <a:ea typeface="Meiryo UI" panose="020B0604030504040204" pitchFamily="50" charset="-128"/>
                        </a:rPr>
                        <a:t>3</a:t>
                      </a:r>
                      <a:r>
                        <a:rPr lang="ja-JP" sz="1200" b="1" kern="1200" dirty="0">
                          <a:effectLst/>
                          <a:latin typeface="Meiryo UI" panose="020B0604030504040204" pitchFamily="50" charset="-128"/>
                          <a:ea typeface="Meiryo UI" panose="020B0604030504040204" pitchFamily="50" charset="-128"/>
                        </a:rPr>
                        <a:t>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sz="1200" b="1" kern="1200" dirty="0">
                          <a:effectLst/>
                          <a:latin typeface="Meiryo UI" panose="020B0604030504040204" pitchFamily="50" charset="-128"/>
                          <a:ea typeface="Meiryo UI" panose="020B0604030504040204" pitchFamily="50" charset="-128"/>
                        </a:rPr>
                        <a:t>2020</a:t>
                      </a:r>
                      <a:r>
                        <a:rPr lang="ja-JP" sz="1200" b="1" kern="1200" dirty="0">
                          <a:effectLst/>
                          <a:latin typeface="Meiryo UI" panose="020B0604030504040204" pitchFamily="50" charset="-128"/>
                          <a:ea typeface="Meiryo UI" panose="020B0604030504040204" pitchFamily="50" charset="-128"/>
                        </a:rPr>
                        <a:t>年</a:t>
                      </a:r>
                      <a:r>
                        <a:rPr lang="en-US" sz="1200" b="1" kern="1200" dirty="0">
                          <a:effectLst/>
                          <a:latin typeface="Meiryo UI" panose="020B0604030504040204" pitchFamily="50" charset="-128"/>
                          <a:ea typeface="Meiryo UI" panose="020B0604030504040204" pitchFamily="50" charset="-128"/>
                        </a:rPr>
                        <a:t>9</a:t>
                      </a:r>
                      <a:r>
                        <a:rPr lang="ja-JP" sz="1200" b="1" kern="1200" dirty="0">
                          <a:effectLst/>
                          <a:latin typeface="Meiryo UI" panose="020B0604030504040204" pitchFamily="50" charset="-128"/>
                          <a:ea typeface="Meiryo UI" panose="020B0604030504040204" pitchFamily="50" charset="-128"/>
                        </a:rPr>
                        <a:t>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sz="1200" b="1" kern="1200" dirty="0" smtClean="0">
                          <a:effectLst/>
                          <a:latin typeface="Meiryo UI" panose="020B0604030504040204" pitchFamily="50" charset="-128"/>
                          <a:ea typeface="Meiryo UI" panose="020B0604030504040204" pitchFamily="50" charset="-128"/>
                        </a:rPr>
                        <a:t>2021</a:t>
                      </a:r>
                      <a:r>
                        <a:rPr lang="ja-JP" sz="1200" b="1" kern="1200" dirty="0" smtClean="0">
                          <a:effectLst/>
                          <a:latin typeface="Meiryo UI" panose="020B0604030504040204" pitchFamily="50" charset="-128"/>
                          <a:ea typeface="Meiryo UI" panose="020B0604030504040204" pitchFamily="50" charset="-128"/>
                        </a:rPr>
                        <a:t>年</a:t>
                      </a:r>
                      <a:r>
                        <a:rPr lang="en-US" altLang="ja-JP" sz="1200" b="1" kern="1200" dirty="0" smtClean="0">
                          <a:effectLst/>
                          <a:latin typeface="Meiryo UI" panose="020B0604030504040204" pitchFamily="50" charset="-128"/>
                          <a:ea typeface="Meiryo UI" panose="020B0604030504040204" pitchFamily="50" charset="-128"/>
                        </a:rPr>
                        <a:t>3</a:t>
                      </a:r>
                      <a:r>
                        <a:rPr lang="ja-JP" sz="1200" b="1" kern="1200" dirty="0" smtClean="0">
                          <a:effectLst/>
                          <a:latin typeface="Meiryo UI" panose="020B0604030504040204" pitchFamily="50" charset="-128"/>
                          <a:ea typeface="Meiryo UI" panose="020B0604030504040204" pitchFamily="50" charset="-128"/>
                        </a:rPr>
                        <a:t>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215666">
                <a:tc>
                  <a:txBody>
                    <a:bodyPr/>
                    <a:lstStyle/>
                    <a:p>
                      <a:pPr algn="ctr">
                        <a:lnSpc>
                          <a:spcPts val="1500"/>
                        </a:lnSpc>
                        <a:spcAft>
                          <a:spcPts val="0"/>
                        </a:spcAft>
                      </a:pPr>
                      <a:r>
                        <a:rPr lang="ja-JP" sz="1200" kern="1200">
                          <a:effectLst/>
                          <a:latin typeface="Meiryo UI" panose="020B0604030504040204" pitchFamily="50" charset="-128"/>
                          <a:ea typeface="Meiryo UI" panose="020B0604030504040204" pitchFamily="50" charset="-128"/>
                        </a:rPr>
                        <a:t>１位</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ニューヨーク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ニューヨーク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ニューヨーク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ニューヨーク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215666">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２位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ロンドン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ロンドン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ロンドン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sz="1200" b="1" kern="1200" dirty="0" smtClean="0">
                          <a:effectLst/>
                          <a:latin typeface="Meiryo UI" panose="020B0604030504040204" pitchFamily="50" charset="-128"/>
                          <a:ea typeface="Meiryo UI" panose="020B0604030504040204" pitchFamily="50" charset="-128"/>
                        </a:rPr>
                        <a:t>ロンドン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215666">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３位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香港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東京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rgbClr val="92D050"/>
                    </a:solidFill>
                  </a:tcP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上海</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上海</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215666">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４位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シンガポール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上海</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東京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200" b="1" kern="1200" dirty="0" smtClean="0">
                          <a:effectLst/>
                          <a:latin typeface="Meiryo UI" panose="020B0604030504040204" pitchFamily="50" charset="-128"/>
                          <a:ea typeface="Meiryo UI" panose="020B0604030504040204" pitchFamily="50" charset="-128"/>
                          <a:cs typeface="+mn-cs"/>
                        </a:rPr>
                        <a:t>香港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215666">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５位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上海</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シンガポール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香港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200" b="1" kern="1200" dirty="0" smtClean="0">
                          <a:effectLst/>
                          <a:latin typeface="Meiryo UI" panose="020B0604030504040204" pitchFamily="50" charset="-128"/>
                          <a:ea typeface="Meiryo UI" panose="020B0604030504040204" pitchFamily="50" charset="-128"/>
                          <a:cs typeface="+mn-cs"/>
                        </a:rPr>
                        <a:t>シンガポール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215666">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６位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東京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rgbClr val="92D050"/>
                    </a:solidFill>
                  </a:tcP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香港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sz="1200" b="1" kern="1200" dirty="0">
                          <a:effectLst/>
                          <a:latin typeface="Meiryo UI" panose="020B0604030504040204" pitchFamily="50" charset="-128"/>
                          <a:ea typeface="Meiryo UI" panose="020B0604030504040204" pitchFamily="50" charset="-128"/>
                        </a:rPr>
                        <a:t>シンガポール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200" dirty="0" smtClean="0">
                          <a:effectLst/>
                          <a:latin typeface="Meiryo UI" panose="020B0604030504040204" pitchFamily="50" charset="-128"/>
                          <a:ea typeface="Meiryo UI" panose="020B0604030504040204" pitchFamily="50" charset="-128"/>
                          <a:cs typeface="+mn-cs"/>
                        </a:rPr>
                        <a:t>北京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535750441"/>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ドバイ</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ジュネーブ</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チューリッヒ</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チューリッヒ</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トロント</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バンクーバー</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27373426"/>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ドバイ</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ルクセンブルク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282001"/>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エジンバラ</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833277352"/>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チューリッヒ</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チューリッヒ</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ジュネーブ</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5514578"/>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095183079"/>
                  </a:ext>
                </a:extLst>
              </a:tr>
              <a:tr h="215666">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98203750"/>
                  </a:ext>
                </a:extLst>
              </a:tr>
              <a:tr h="215666">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200" b="1" kern="1200" dirty="0">
                          <a:solidFill>
                            <a:schemeClr val="bg1"/>
                          </a:solidFill>
                          <a:effectLst/>
                          <a:latin typeface="Meiryo UI" panose="020B0604030504040204" pitchFamily="50" charset="-128"/>
                          <a:ea typeface="Meiryo UI" panose="020B0604030504040204" pitchFamily="50" charset="-128"/>
                        </a:rPr>
                        <a:t>大阪（</a:t>
                      </a:r>
                      <a:r>
                        <a:rPr lang="en-US" sz="1200" b="1" kern="1200" dirty="0">
                          <a:solidFill>
                            <a:schemeClr val="bg1"/>
                          </a:solidFill>
                          <a:effectLst/>
                          <a:latin typeface="Meiryo UI" panose="020B0604030504040204" pitchFamily="50" charset="-128"/>
                          <a:ea typeface="Meiryo UI" panose="020B0604030504040204" pitchFamily="50" charset="-128"/>
                        </a:rPr>
                        <a:t>27</a:t>
                      </a:r>
                      <a:r>
                        <a:rPr lang="ja-JP" sz="1200" b="1" kern="1200" dirty="0">
                          <a:solidFill>
                            <a:schemeClr val="bg1"/>
                          </a:solidFill>
                          <a:effectLst/>
                          <a:latin typeface="Meiryo UI" panose="020B0604030504040204" pitchFamily="50" charset="-128"/>
                          <a:ea typeface="Meiryo UI" panose="020B0604030504040204" pitchFamily="50" charset="-128"/>
                        </a:rPr>
                        <a:t>位）</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chemeClr val="tx2"/>
                    </a:solidFill>
                  </a:tcPr>
                </a:tc>
                <a:tc>
                  <a:txBody>
                    <a:bodyPr/>
                    <a:lstStyle/>
                    <a:p>
                      <a:pPr algn="ctr">
                        <a:lnSpc>
                          <a:spcPts val="1500"/>
                        </a:lnSpc>
                        <a:spcAft>
                          <a:spcPts val="0"/>
                        </a:spcAft>
                      </a:pPr>
                      <a:r>
                        <a:rPr lang="ja-JP" sz="1200" b="1" kern="1200" dirty="0">
                          <a:solidFill>
                            <a:schemeClr val="bg1"/>
                          </a:solidFill>
                          <a:effectLst/>
                          <a:latin typeface="Meiryo UI" panose="020B0604030504040204" pitchFamily="50" charset="-128"/>
                          <a:ea typeface="Meiryo UI" panose="020B0604030504040204" pitchFamily="50" charset="-128"/>
                        </a:rPr>
                        <a:t>大阪（</a:t>
                      </a:r>
                      <a:r>
                        <a:rPr lang="en-US" sz="1200" b="1" kern="1200" dirty="0">
                          <a:solidFill>
                            <a:schemeClr val="bg1"/>
                          </a:solidFill>
                          <a:effectLst/>
                          <a:latin typeface="Meiryo UI" panose="020B0604030504040204" pitchFamily="50" charset="-128"/>
                          <a:ea typeface="Meiryo UI" panose="020B0604030504040204" pitchFamily="50" charset="-128"/>
                        </a:rPr>
                        <a:t>59</a:t>
                      </a:r>
                      <a:r>
                        <a:rPr lang="ja-JP" sz="1200" b="1" kern="1200" dirty="0">
                          <a:solidFill>
                            <a:schemeClr val="bg1"/>
                          </a:solidFill>
                          <a:effectLst/>
                          <a:latin typeface="Meiryo UI" panose="020B0604030504040204" pitchFamily="50" charset="-128"/>
                          <a:ea typeface="Meiryo UI" panose="020B0604030504040204" pitchFamily="50" charset="-128"/>
                        </a:rPr>
                        <a:t>位）</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chemeClr val="tx2"/>
                    </a:solidFill>
                  </a:tcPr>
                </a:tc>
                <a:tc>
                  <a:txBody>
                    <a:bodyPr/>
                    <a:lstStyle/>
                    <a:p>
                      <a:pPr algn="ctr">
                        <a:lnSpc>
                          <a:spcPts val="1500"/>
                        </a:lnSpc>
                        <a:spcAft>
                          <a:spcPts val="0"/>
                        </a:spcAft>
                      </a:pPr>
                      <a:r>
                        <a:rPr lang="ja-JP" sz="1200" b="1" kern="1200" dirty="0">
                          <a:solidFill>
                            <a:schemeClr val="bg1"/>
                          </a:solidFill>
                          <a:effectLst/>
                          <a:latin typeface="Meiryo UI" panose="020B0604030504040204" pitchFamily="50" charset="-128"/>
                          <a:ea typeface="Meiryo UI" panose="020B0604030504040204" pitchFamily="50" charset="-128"/>
                        </a:rPr>
                        <a:t>大阪（</a:t>
                      </a:r>
                      <a:r>
                        <a:rPr lang="en-US" sz="1200" b="1" kern="1200" dirty="0">
                          <a:solidFill>
                            <a:schemeClr val="bg1"/>
                          </a:solidFill>
                          <a:effectLst/>
                          <a:latin typeface="Meiryo UI" panose="020B0604030504040204" pitchFamily="50" charset="-128"/>
                          <a:ea typeface="Meiryo UI" panose="020B0604030504040204" pitchFamily="50" charset="-128"/>
                        </a:rPr>
                        <a:t>39</a:t>
                      </a:r>
                      <a:r>
                        <a:rPr lang="ja-JP" sz="1200" b="1" kern="1200" dirty="0">
                          <a:solidFill>
                            <a:schemeClr val="bg1"/>
                          </a:solidFill>
                          <a:effectLst/>
                          <a:latin typeface="Meiryo UI" panose="020B0604030504040204" pitchFamily="50" charset="-128"/>
                          <a:ea typeface="Meiryo UI" panose="020B0604030504040204" pitchFamily="50" charset="-128"/>
                        </a:rPr>
                        <a:t>位）</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sz="1200" b="1" kern="1200" dirty="0">
                          <a:solidFill>
                            <a:schemeClr val="bg1"/>
                          </a:solidFill>
                          <a:effectLst/>
                          <a:latin typeface="Meiryo UI" panose="020B0604030504040204" pitchFamily="50" charset="-128"/>
                          <a:ea typeface="Meiryo UI" panose="020B0604030504040204" pitchFamily="50" charset="-128"/>
                        </a:rPr>
                        <a:t>大阪（</a:t>
                      </a:r>
                      <a:r>
                        <a:rPr lang="en-US" sz="1200" b="1" kern="1200" dirty="0" smtClean="0">
                          <a:solidFill>
                            <a:schemeClr val="bg1"/>
                          </a:solidFill>
                          <a:effectLst/>
                          <a:latin typeface="Meiryo UI" panose="020B0604030504040204" pitchFamily="50" charset="-128"/>
                          <a:ea typeface="Meiryo UI" panose="020B0604030504040204" pitchFamily="50" charset="-128"/>
                        </a:rPr>
                        <a:t>32</a:t>
                      </a:r>
                      <a:r>
                        <a:rPr lang="ja-JP" sz="1200" b="1" kern="1200" dirty="0" smtClean="0">
                          <a:solidFill>
                            <a:schemeClr val="bg1"/>
                          </a:solidFill>
                          <a:effectLst/>
                          <a:latin typeface="Meiryo UI" panose="020B0604030504040204" pitchFamily="50" charset="-128"/>
                          <a:ea typeface="Meiryo UI" panose="020B0604030504040204" pitchFamily="50" charset="-128"/>
                        </a:rPr>
                        <a:t>位</a:t>
                      </a:r>
                      <a:r>
                        <a:rPr lang="ja-JP" sz="1200" b="1" kern="1200" dirty="0">
                          <a:solidFill>
                            <a:schemeClr val="bg1"/>
                          </a:solidFill>
                          <a:effectLst/>
                          <a:latin typeface="Meiryo UI" panose="020B0604030504040204" pitchFamily="50" charset="-128"/>
                          <a:ea typeface="Meiryo UI" panose="020B0604030504040204" pitchFamily="50" charset="-128"/>
                        </a:rPr>
                        <a:t>）</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graphicFrame>
        <p:nvGraphicFramePr>
          <p:cNvPr id="5" name="表 4"/>
          <p:cNvGraphicFramePr>
            <a:graphicFrameLocks noGrp="1" noChangeAspect="1"/>
          </p:cNvGraphicFramePr>
          <p:nvPr>
            <p:extLst>
              <p:ext uri="{D42A27DB-BD31-4B8C-83A1-F6EECF244321}">
                <p14:modId xmlns:p14="http://schemas.microsoft.com/office/powerpoint/2010/main" val="2039112579"/>
              </p:ext>
            </p:extLst>
          </p:nvPr>
        </p:nvGraphicFramePr>
        <p:xfrm>
          <a:off x="9034597" y="2803288"/>
          <a:ext cx="2513113" cy="3390915"/>
        </p:xfrm>
        <a:graphic>
          <a:graphicData uri="http://schemas.openxmlformats.org/drawingml/2006/table">
            <a:tbl>
              <a:tblPr firstRow="1" bandRow="1">
                <a:tableStyleId>{5940675A-B579-460E-94D1-54222C63F5DA}</a:tableStyleId>
              </a:tblPr>
              <a:tblGrid>
                <a:gridCol w="764103">
                  <a:extLst>
                    <a:ext uri="{9D8B030D-6E8A-4147-A177-3AD203B41FA5}">
                      <a16:colId xmlns:a16="http://schemas.microsoft.com/office/drawing/2014/main" val="3585933520"/>
                    </a:ext>
                  </a:extLst>
                </a:gridCol>
                <a:gridCol w="1749010">
                  <a:extLst>
                    <a:ext uri="{9D8B030D-6E8A-4147-A177-3AD203B41FA5}">
                      <a16:colId xmlns:a16="http://schemas.microsoft.com/office/drawing/2014/main" val="357345686"/>
                    </a:ext>
                  </a:extLst>
                </a:gridCol>
              </a:tblGrid>
              <a:tr h="277816">
                <a:tc>
                  <a:txBody>
                    <a:bodyPr/>
                    <a:lstStyle/>
                    <a:p>
                      <a:pPr algn="ctr"/>
                      <a:endParaRPr lang="ja-JP" sz="1200" b="1" kern="100" dirty="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sz="1200" b="1" kern="1200" dirty="0" smtClean="0">
                          <a:effectLst/>
                          <a:latin typeface="Meiryo UI" panose="020B0604030504040204" pitchFamily="50" charset="-128"/>
                          <a:ea typeface="Meiryo UI" panose="020B0604030504040204" pitchFamily="50" charset="-128"/>
                        </a:rPr>
                        <a:t>20</a:t>
                      </a:r>
                      <a:r>
                        <a:rPr lang="en-US" altLang="ja-JP" sz="1200" b="1" kern="1200" dirty="0" smtClean="0">
                          <a:effectLst/>
                          <a:latin typeface="Meiryo UI" panose="020B0604030504040204" pitchFamily="50" charset="-128"/>
                          <a:ea typeface="Meiryo UI" panose="020B0604030504040204" pitchFamily="50" charset="-128"/>
                        </a:rPr>
                        <a:t>21</a:t>
                      </a:r>
                      <a:r>
                        <a:rPr lang="ja-JP" sz="1200" b="1" kern="1200" dirty="0" smtClean="0">
                          <a:effectLst/>
                          <a:latin typeface="Meiryo UI" panose="020B0604030504040204" pitchFamily="50" charset="-128"/>
                          <a:ea typeface="Meiryo UI" panose="020B0604030504040204" pitchFamily="50" charset="-128"/>
                        </a:rPr>
                        <a:t>年</a:t>
                      </a:r>
                      <a:r>
                        <a:rPr lang="ja-JP" altLang="en-US" sz="1200" b="1" kern="1200" dirty="0" smtClean="0">
                          <a:effectLst/>
                          <a:latin typeface="Meiryo UI" panose="020B0604030504040204" pitchFamily="50" charset="-128"/>
                          <a:ea typeface="Meiryo UI" panose="020B0604030504040204" pitchFamily="50" charset="-128"/>
                        </a:rPr>
                        <a:t>３</a:t>
                      </a:r>
                      <a:r>
                        <a:rPr lang="ja-JP" sz="1200" b="1" kern="1200" dirty="0" smtClean="0">
                          <a:effectLst/>
                          <a:latin typeface="Meiryo UI" panose="020B0604030504040204" pitchFamily="50" charset="-128"/>
                          <a:ea typeface="Meiryo UI" panose="020B0604030504040204" pitchFamily="50" charset="-128"/>
                        </a:rPr>
                        <a:t>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chemeClr val="bg1">
                        <a:lumMod val="85000"/>
                      </a:schemeClr>
                    </a:solidFill>
                  </a:tcPr>
                </a:tc>
                <a:extLst>
                  <a:ext uri="{0D108BD9-81ED-4DB2-BD59-A6C34878D82A}">
                    <a16:rowId xmlns:a16="http://schemas.microsoft.com/office/drawing/2014/main" val="1180166551"/>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１位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3165490033"/>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２位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1636150534"/>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３位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1601952103"/>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４位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3785572694"/>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５位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2660459181"/>
                  </a:ext>
                </a:extLst>
              </a:tr>
              <a:tr h="283009">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６位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4163021923"/>
                  </a:ext>
                </a:extLst>
              </a:tr>
              <a:tr h="283009">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７位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2785088683"/>
                  </a:ext>
                </a:extLst>
              </a:tr>
              <a:tr h="283009">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８位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3015156945"/>
                  </a:ext>
                </a:extLst>
              </a:tr>
              <a:tr h="283009">
                <a:tc>
                  <a:txBody>
                    <a:bodyPr/>
                    <a:lstStyle/>
                    <a:p>
                      <a:pPr algn="ctr">
                        <a:lnSpc>
                          <a:spcPts val="1500"/>
                        </a:lnSpc>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９位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広州</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3506634597"/>
                  </a:ext>
                </a:extLst>
              </a:tr>
              <a:tr h="283009">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メルボルン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2220802824"/>
                  </a:ext>
                </a:extLst>
              </a:tr>
              <a:tr h="283009">
                <a:tc>
                  <a:txBody>
                    <a:bodyPr/>
                    <a:lstStyle/>
                    <a:p>
                      <a:pPr algn="ctr">
                        <a:lnSpc>
                          <a:spcPts val="1500"/>
                        </a:lnSpc>
                        <a:spcAft>
                          <a:spcPts val="0"/>
                        </a:spcAft>
                      </a:pP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大阪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2554569614"/>
                  </a:ext>
                </a:extLst>
              </a:tr>
            </a:tbl>
          </a:graphicData>
        </a:graphic>
      </p:graphicFrame>
      <p:sp>
        <p:nvSpPr>
          <p:cNvPr id="6" name="テキスト ボックス 5"/>
          <p:cNvSpPr txBox="1"/>
          <p:nvPr/>
        </p:nvSpPr>
        <p:spPr>
          <a:xfrm>
            <a:off x="8416607" y="2340593"/>
            <a:ext cx="3775393" cy="307777"/>
          </a:xfrm>
          <a:prstGeom prst="rect">
            <a:avLst/>
          </a:prstGeom>
          <a:noFill/>
        </p:spPr>
        <p:txBody>
          <a:bodyPr wrap="none" rtlCol="0">
            <a:spAutoFit/>
          </a:bodyPr>
          <a:lstStyle/>
          <a:p>
            <a:r>
              <a:rPr lang="ja-JP" altLang="en-US" sz="1400" b="1" dirty="0"/>
              <a:t>＜アジア・パシフィック地域</a:t>
            </a:r>
            <a:r>
              <a:rPr kumimoji="1" lang="ja-JP" altLang="en-US" sz="1400" b="1" dirty="0" smtClean="0"/>
              <a:t>のランキング＞</a:t>
            </a:r>
            <a:endParaRPr kumimoji="1" lang="ja-JP" altLang="en-US" sz="1400" b="1" dirty="0"/>
          </a:p>
        </p:txBody>
      </p:sp>
      <p:sp>
        <p:nvSpPr>
          <p:cNvPr id="7" name="正方形/長方形 6"/>
          <p:cNvSpPr/>
          <p:nvPr/>
        </p:nvSpPr>
        <p:spPr>
          <a:xfrm>
            <a:off x="9034597" y="5895833"/>
            <a:ext cx="2513113" cy="298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49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13</a:t>
            </a:fld>
            <a:endParaRPr kumimoji="1" lang="ja-JP" altLang="en-US" dirty="0"/>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935864" y="1152230"/>
            <a:ext cx="9817993" cy="4524315"/>
          </a:xfrm>
          <a:prstGeom prst="rect">
            <a:avLst/>
          </a:prstGeom>
        </p:spPr>
        <p:txBody>
          <a:bodyPr wrap="square">
            <a:spAutoFit/>
          </a:bodyPr>
          <a:lstStyle/>
          <a:p>
            <a:r>
              <a:rPr lang="ja-JP" altLang="en-US" sz="2400" dirty="0" smtClean="0">
                <a:latin typeface="UD デジタル 教科書体 NK-R" panose="02020400000000000000" pitchFamily="18" charset="-128"/>
                <a:ea typeface="UD デジタル 教科書体 NK-R" panose="02020400000000000000" pitchFamily="18" charset="-128"/>
              </a:rPr>
              <a:t>◆国際</a:t>
            </a:r>
            <a:r>
              <a:rPr lang="ja-JP" altLang="en-US" sz="2400" dirty="0">
                <a:latin typeface="UD デジタル 教科書体 NK-R" panose="02020400000000000000" pitchFamily="18" charset="-128"/>
                <a:ea typeface="UD デジタル 教科書体 NK-R" panose="02020400000000000000" pitchFamily="18" charset="-128"/>
              </a:rPr>
              <a:t>金融</a:t>
            </a:r>
            <a:r>
              <a:rPr lang="ja-JP" altLang="en-US" sz="2400" dirty="0" smtClean="0">
                <a:latin typeface="UD デジタル 教科書体 NK-R" panose="02020400000000000000" pitchFamily="18" charset="-128"/>
                <a:ea typeface="UD デジタル 教科書体 NK-R" panose="02020400000000000000" pitchFamily="18" charset="-128"/>
              </a:rPr>
              <a:t>都市は、地域の発展のためにめざすものであり、その実現により　</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経済の発展をめざす地域のビジョン・戦略の具現化に寄与し、もって、府民</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の利益・幸福につながるもの。</a:t>
            </a:r>
            <a:r>
              <a:rPr lang="ja-JP" altLang="en-US" sz="2400" b="1" dirty="0">
                <a:latin typeface="UD デジタル 教科書体 NK-R" panose="02020400000000000000" pitchFamily="18" charset="-128"/>
                <a:ea typeface="UD デジタル 教科書体 NK-R" panose="02020400000000000000" pitchFamily="18" charset="-128"/>
              </a:rPr>
              <a:t>　</a:t>
            </a:r>
            <a:r>
              <a:rPr lang="ja-JP" altLang="en-US" sz="2400" b="1" dirty="0" smtClean="0">
                <a:latin typeface="UD デジタル 教科書体 NK-R" panose="02020400000000000000" pitchFamily="18" charset="-128"/>
                <a:ea typeface="UD デジタル 教科書体 NK-R" panose="02020400000000000000" pitchFamily="18" charset="-128"/>
              </a:rPr>
              <a:t>　</a:t>
            </a:r>
            <a:r>
              <a:rPr lang="en-US" altLang="ja-JP" sz="2400" b="1" u="sng" dirty="0" smtClean="0">
                <a:latin typeface="UD デジタル 教科書体 NK-R" panose="02020400000000000000" pitchFamily="18" charset="-128"/>
                <a:ea typeface="UD デジタル 教科書体 NK-R" panose="02020400000000000000" pitchFamily="18" charset="-128"/>
              </a:rPr>
              <a:t>【</a:t>
            </a:r>
            <a:r>
              <a:rPr lang="ja-JP" altLang="en-US" sz="2400" b="1" u="sng" dirty="0">
                <a:latin typeface="UD デジタル 教科書体 NK-R" panose="02020400000000000000" pitchFamily="18" charset="-128"/>
                <a:ea typeface="UD デジタル 教科書体 NK-R" panose="02020400000000000000" pitchFamily="18" charset="-128"/>
              </a:rPr>
              <a:t>地域の発展の視点</a:t>
            </a:r>
            <a:r>
              <a:rPr lang="en-US" altLang="ja-JP" sz="2400" b="1" u="sng" dirty="0">
                <a:latin typeface="UD デジタル 教科書体 NK-R" panose="02020400000000000000" pitchFamily="18" charset="-128"/>
                <a:ea typeface="UD デジタル 教科書体 NK-R" panose="02020400000000000000" pitchFamily="18" charset="-128"/>
              </a:rPr>
              <a:t>】</a:t>
            </a:r>
          </a:p>
          <a:p>
            <a:r>
              <a:rPr lang="ja-JP" altLang="en-US" sz="2400" dirty="0" smtClean="0">
                <a:latin typeface="UD デジタル 教科書体 NK-R" panose="02020400000000000000" pitchFamily="18" charset="-128"/>
                <a:ea typeface="UD デジタル 教科書体 NK-R" panose="02020400000000000000" pitchFamily="18" charset="-128"/>
              </a:rPr>
              <a:t>◆また、個々</a:t>
            </a:r>
            <a:r>
              <a:rPr lang="ja-JP" altLang="en-US" sz="2400" dirty="0">
                <a:latin typeface="UD デジタル 教科書体 NK-R" panose="02020400000000000000" pitchFamily="18" charset="-128"/>
                <a:ea typeface="UD デジタル 教科書体 NK-R" panose="02020400000000000000" pitchFamily="18" charset="-128"/>
              </a:rPr>
              <a:t>の</a:t>
            </a:r>
            <a:r>
              <a:rPr lang="ja-JP" altLang="en-US" sz="2400" dirty="0" smtClean="0">
                <a:latin typeface="UD デジタル 教科書体 NK-R" panose="02020400000000000000" pitchFamily="18" charset="-128"/>
                <a:ea typeface="UD デジタル 教科書体 NK-R" panose="02020400000000000000" pitchFamily="18" charset="-128"/>
              </a:rPr>
              <a:t>取組みも含め</a:t>
            </a:r>
            <a:r>
              <a:rPr lang="ja-JP" altLang="en-US" sz="2400" dirty="0">
                <a:latin typeface="UD デジタル 教科書体 NK-R" panose="02020400000000000000" pitchFamily="18" charset="-128"/>
                <a:ea typeface="UD デジタル 教科書体 NK-R" panose="02020400000000000000" pitchFamily="18" charset="-128"/>
              </a:rPr>
              <a:t>、持続</a:t>
            </a:r>
            <a:r>
              <a:rPr lang="ja-JP" altLang="en-US" sz="2400" dirty="0" smtClean="0">
                <a:latin typeface="UD デジタル 教科書体 NK-R" panose="02020400000000000000" pitchFamily="18" charset="-128"/>
                <a:ea typeface="UD デジタル 教科書体 NK-R" panose="02020400000000000000" pitchFamily="18" charset="-128"/>
              </a:rPr>
              <a:t>可能でよりよい社会の実現をめざす全世</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界共通の目標である</a:t>
            </a:r>
            <a:r>
              <a:rPr lang="en-US" altLang="ja-JP" sz="2400" dirty="0" smtClean="0">
                <a:latin typeface="UD デジタル 教科書体 NK-R" panose="02020400000000000000" pitchFamily="18" charset="-128"/>
                <a:ea typeface="UD デジタル 教科書体 NK-R" panose="02020400000000000000" pitchFamily="18" charset="-128"/>
              </a:rPr>
              <a:t>SDGs</a:t>
            </a: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smtClean="0">
                <a:latin typeface="UD デジタル 教科書体 NK-R" panose="02020400000000000000" pitchFamily="18" charset="-128"/>
                <a:ea typeface="UD デジタル 教科書体 NK-R" panose="02020400000000000000" pitchFamily="18" charset="-128"/>
              </a:rPr>
              <a:t>Sustainable </a:t>
            </a:r>
            <a:r>
              <a:rPr lang="en-US" altLang="ja-JP" sz="2400" dirty="0">
                <a:latin typeface="UD デジタル 教科書体 NK-R" panose="02020400000000000000" pitchFamily="18" charset="-128"/>
                <a:ea typeface="UD デジタル 教科書体 NK-R" panose="02020400000000000000" pitchFamily="18" charset="-128"/>
              </a:rPr>
              <a:t>Development Goals</a:t>
            </a:r>
            <a:r>
              <a:rPr lang="ja-JP" altLang="en-US" sz="2400" dirty="0" smtClean="0">
                <a:latin typeface="UD デジタル 教科書体 NK-R" panose="02020400000000000000" pitchFamily="18" charset="-128"/>
                <a:ea typeface="UD デジタル 教科書体 NK-R" panose="02020400000000000000" pitchFamily="18" charset="-128"/>
              </a:rPr>
              <a:t>）の達</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成</a:t>
            </a:r>
            <a:r>
              <a:rPr lang="ja-JP" altLang="en-US" sz="2400" dirty="0">
                <a:latin typeface="UD デジタル 教科書体 NK-R" panose="02020400000000000000" pitchFamily="18" charset="-128"/>
                <a:ea typeface="UD デジタル 教科書体 NK-R" panose="02020400000000000000" pitchFamily="18" charset="-128"/>
              </a:rPr>
              <a:t>に資する</a:t>
            </a:r>
            <a:r>
              <a:rPr lang="ja-JP" altLang="en-US" sz="2400" dirty="0" smtClean="0">
                <a:latin typeface="UD デジタル 教科書体 NK-R" panose="02020400000000000000" pitchFamily="18" charset="-128"/>
                <a:ea typeface="UD デジタル 教科書体 NK-R" panose="02020400000000000000" pitchFamily="18" charset="-128"/>
              </a:rPr>
              <a:t>もの</a:t>
            </a:r>
            <a:r>
              <a:rPr lang="ja-JP" altLang="en-US" sz="2400" dirty="0">
                <a:latin typeface="UD デジタル 教科書体 NK-R" panose="02020400000000000000" pitchFamily="18" charset="-128"/>
                <a:ea typeface="UD デジタル 教科書体 NK-R" panose="02020400000000000000" pitchFamily="18" charset="-128"/>
              </a:rPr>
              <a:t>と</a:t>
            </a:r>
            <a:r>
              <a:rPr lang="ja-JP" altLang="en-US" sz="2400" dirty="0" smtClean="0">
                <a:latin typeface="UD デジタル 教科書体 NK-R" panose="02020400000000000000" pitchFamily="18" charset="-128"/>
                <a:ea typeface="UD デジタル 教科書体 NK-R" panose="02020400000000000000" pitchFamily="18" charset="-128"/>
              </a:rPr>
              <a:t>すべき　</a:t>
            </a:r>
            <a:r>
              <a:rPr lang="en-US" altLang="ja-JP" sz="2400" b="1" u="sng" dirty="0" smtClean="0">
                <a:latin typeface="UD デジタル 教科書体 NK-R" panose="02020400000000000000" pitchFamily="18" charset="-128"/>
                <a:ea typeface="UD デジタル 教科書体 NK-R" panose="02020400000000000000" pitchFamily="18" charset="-128"/>
              </a:rPr>
              <a:t>【</a:t>
            </a:r>
            <a:r>
              <a:rPr lang="en-US" altLang="ja-JP" sz="2400" b="1" u="sng" dirty="0">
                <a:latin typeface="UD デジタル 教科書体 NK-R" panose="02020400000000000000" pitchFamily="18" charset="-128"/>
                <a:ea typeface="UD デジタル 教科書体 NK-R" panose="02020400000000000000" pitchFamily="18" charset="-128"/>
              </a:rPr>
              <a:t>SDG</a:t>
            </a:r>
            <a:r>
              <a:rPr lang="ja-JP" altLang="en-US" sz="2400" b="1" u="sng" dirty="0" err="1">
                <a:latin typeface="UD デジタル 教科書体 NK-R" panose="02020400000000000000" pitchFamily="18" charset="-128"/>
                <a:ea typeface="UD デジタル 教科書体 NK-R" panose="02020400000000000000" pitchFamily="18" charset="-128"/>
              </a:rPr>
              <a:t>ｓ</a:t>
            </a:r>
            <a:r>
              <a:rPr lang="ja-JP" altLang="en-US" sz="2400" b="1" u="sng" dirty="0">
                <a:latin typeface="UD デジタル 教科書体 NK-R" panose="02020400000000000000" pitchFamily="18" charset="-128"/>
                <a:ea typeface="UD デジタル 教科書体 NK-R" panose="02020400000000000000" pitchFamily="18" charset="-128"/>
              </a:rPr>
              <a:t>の視点</a:t>
            </a:r>
            <a:r>
              <a:rPr lang="en-US" altLang="ja-JP" sz="2400" b="1" u="sng" dirty="0">
                <a:latin typeface="UD デジタル 教科書体 NK-R" panose="02020400000000000000" pitchFamily="18" charset="-128"/>
                <a:ea typeface="UD デジタル 教科書体 NK-R" panose="02020400000000000000" pitchFamily="18" charset="-128"/>
              </a:rPr>
              <a:t>】</a:t>
            </a:r>
          </a:p>
          <a:p>
            <a:r>
              <a:rPr lang="ja-JP" altLang="en-US" sz="2400" b="1" dirty="0" smtClean="0"/>
              <a:t>◆</a:t>
            </a:r>
            <a:r>
              <a:rPr lang="ja-JP" altLang="en-US" sz="2400" dirty="0">
                <a:latin typeface="UD デジタル 教科書体 NK-R" panose="02020400000000000000" pitchFamily="18" charset="-128"/>
                <a:ea typeface="UD デジタル 教科書体 NK-R" panose="02020400000000000000" pitchFamily="18" charset="-128"/>
              </a:rPr>
              <a:t>戦略</a:t>
            </a:r>
            <a:r>
              <a:rPr lang="ja-JP" altLang="en-US" sz="2400" dirty="0" smtClean="0">
                <a:latin typeface="UD デジタル 教科書体 NK-R" panose="02020400000000000000" pitchFamily="18" charset="-128"/>
                <a:ea typeface="UD デジタル 教科書体 NK-R" panose="02020400000000000000" pitchFamily="18" charset="-128"/>
              </a:rPr>
              <a:t>の</a:t>
            </a:r>
            <a:r>
              <a:rPr lang="ja-JP" altLang="en-US" sz="2400" dirty="0">
                <a:latin typeface="UD デジタル 教科書体 NK-R" panose="02020400000000000000" pitchFamily="18" charset="-128"/>
                <a:ea typeface="UD デジタル 教科書体 NK-R" panose="02020400000000000000" pitchFamily="18" charset="-128"/>
              </a:rPr>
              <a:t>策定</a:t>
            </a:r>
            <a:r>
              <a:rPr lang="ja-JP" altLang="en-US" sz="2400" dirty="0" smtClean="0">
                <a:latin typeface="UD デジタル 教科書体 NK-R" panose="02020400000000000000" pitchFamily="18" charset="-128"/>
                <a:ea typeface="UD デジタル 教科書体 NK-R" panose="02020400000000000000" pitchFamily="18" charset="-128"/>
              </a:rPr>
              <a:t>にあたっては、上記の目的・意義や、</a:t>
            </a:r>
            <a:r>
              <a:rPr lang="ja-JP" altLang="en-US" sz="2400" dirty="0">
                <a:latin typeface="UD デジタル 教科書体 NK-R" panose="02020400000000000000" pitchFamily="18" charset="-128"/>
                <a:ea typeface="UD デジタル 教科書体 NK-R" panose="02020400000000000000" pitchFamily="18" charset="-128"/>
              </a:rPr>
              <a:t>めざす都市像を共有</a:t>
            </a:r>
            <a:r>
              <a:rPr lang="ja-JP" altLang="en-US" sz="2400" dirty="0" smtClean="0">
                <a:latin typeface="UD デジタル 教科書体 NK-R" panose="02020400000000000000" pitchFamily="18" charset="-128"/>
                <a:ea typeface="UD デジタル 教科書体 NK-R" panose="02020400000000000000" pitchFamily="18" charset="-128"/>
              </a:rPr>
              <a:t>した</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うえ</a:t>
            </a:r>
            <a:r>
              <a:rPr lang="ja-JP" altLang="en-US" sz="2400" dirty="0">
                <a:latin typeface="UD デジタル 教科書体 NK-R" panose="02020400000000000000" pitchFamily="18" charset="-128"/>
                <a:ea typeface="UD デジタル 教科書体 NK-R" panose="02020400000000000000" pitchFamily="18" charset="-128"/>
              </a:rPr>
              <a:t>で、その実現に向けた取組みについて</a:t>
            </a:r>
            <a:r>
              <a:rPr lang="ja-JP" altLang="en-US" sz="2400" b="1" u="sng" dirty="0" smtClean="0">
                <a:latin typeface="UD デジタル 教科書体 NK-R" panose="02020400000000000000" pitchFamily="18" charset="-128"/>
                <a:ea typeface="UD デジタル 教科書体 NK-R" panose="02020400000000000000" pitchFamily="18" charset="-128"/>
              </a:rPr>
              <a:t>明快</a:t>
            </a:r>
            <a:r>
              <a:rPr lang="ja-JP" altLang="en-US" sz="2400" b="1" u="sng" dirty="0">
                <a:latin typeface="UD デジタル 教科書体 NK-R" panose="02020400000000000000" pitchFamily="18" charset="-128"/>
                <a:ea typeface="UD デジタル 教科書体 NK-R" panose="02020400000000000000" pitchFamily="18" charset="-128"/>
              </a:rPr>
              <a:t>なコンセプト・</a:t>
            </a:r>
            <a:r>
              <a:rPr lang="ja-JP" altLang="en-US" sz="2400" b="1" u="sng" dirty="0" smtClean="0">
                <a:latin typeface="UD デジタル 教科書体 NK-R" panose="02020400000000000000" pitchFamily="18" charset="-128"/>
                <a:ea typeface="UD デジタル 教科書体 NK-R" panose="02020400000000000000" pitchFamily="18" charset="-128"/>
              </a:rPr>
              <a:t>ストーリー</a:t>
            </a:r>
            <a:r>
              <a:rPr lang="ja-JP" altLang="en-US" sz="2400" dirty="0" smtClean="0">
                <a:latin typeface="UD デジタル 教科書体 NK-R" panose="02020400000000000000" pitchFamily="18" charset="-128"/>
                <a:ea typeface="UD デジタル 教科書体 NK-R" panose="02020400000000000000" pitchFamily="18" charset="-128"/>
              </a:rPr>
              <a:t>を</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示していく</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smtClean="0">
                <a:latin typeface="UD デジタル 教科書体 NK-R" panose="02020400000000000000" pitchFamily="18" charset="-128"/>
                <a:ea typeface="UD デジタル 教科書体 NK-R" panose="02020400000000000000" pitchFamily="18" charset="-128"/>
              </a:rPr>
              <a:t>◆めざす都市像や導入すべき機能の検討にあたり、まずは大阪の現状を精</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a:t>
            </a:r>
            <a:r>
              <a:rPr lang="ja-JP" altLang="en-US" sz="2400" dirty="0" err="1" smtClean="0">
                <a:latin typeface="UD デジタル 教科書体 NK-R" panose="02020400000000000000" pitchFamily="18" charset="-128"/>
                <a:ea typeface="UD デジタル 教科書体 NK-R" panose="02020400000000000000" pitchFamily="18" charset="-128"/>
              </a:rPr>
              <a:t>査し</a:t>
            </a:r>
            <a:r>
              <a:rPr lang="ja-JP" altLang="en-US" sz="2400" dirty="0" smtClean="0">
                <a:latin typeface="UD デジタル 教科書体 NK-R" panose="02020400000000000000" pitchFamily="18" charset="-128"/>
                <a:ea typeface="UD デジタル 教科書体 NK-R" panose="02020400000000000000" pitchFamily="18" charset="-128"/>
              </a:rPr>
              <a:t>、優位性・</a:t>
            </a:r>
            <a:r>
              <a:rPr lang="ja-JP" altLang="en-US" sz="2400" dirty="0">
                <a:latin typeface="UD デジタル 教科書体 NK-R" panose="02020400000000000000" pitchFamily="18" charset="-128"/>
                <a:ea typeface="UD デジタル 教科書体 NK-R" panose="02020400000000000000" pitchFamily="18" charset="-128"/>
              </a:rPr>
              <a:t>不足して</a:t>
            </a:r>
            <a:r>
              <a:rPr lang="ja-JP" altLang="en-US" sz="2400" dirty="0" smtClean="0">
                <a:latin typeface="UD デジタル 教科書体 NK-R" panose="02020400000000000000" pitchFamily="18" charset="-128"/>
                <a:ea typeface="UD デジタル 教科書体 NK-R" panose="02020400000000000000" pitchFamily="18" charset="-128"/>
              </a:rPr>
              <a:t>いる点や将来の可能性などの環境分析を行った。</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latin typeface="UD デジタル 教科書体 NK-R" panose="02020400000000000000" pitchFamily="18" charset="-128"/>
                <a:ea typeface="UD デジタル 教科書体 NK-R" panose="02020400000000000000" pitchFamily="18" charset="-128"/>
              </a:rPr>
              <a:t>Ⅰ</a:t>
            </a:r>
            <a:r>
              <a:rPr lang="ja-JP" altLang="en-US" dirty="0" smtClean="0">
                <a:latin typeface="UD デジタル 教科書体 NK-R" panose="02020400000000000000" pitchFamily="18" charset="-128"/>
                <a:ea typeface="UD デジタル 教科書体 NK-R" panose="02020400000000000000" pitchFamily="18" charset="-128"/>
              </a:rPr>
              <a:t>　３</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戦略策定にあたり重視すべき視点</a:t>
            </a:r>
            <a:endParaRPr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8163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3559764973"/>
              </p:ext>
            </p:extLst>
          </p:nvPr>
        </p:nvGraphicFramePr>
        <p:xfrm>
          <a:off x="927816" y="1195779"/>
          <a:ext cx="10263389" cy="5246620"/>
        </p:xfrm>
        <a:graphic>
          <a:graphicData uri="http://schemas.openxmlformats.org/drawingml/2006/table">
            <a:tbl>
              <a:tblPr firstRow="1" bandRow="1">
                <a:tableStyleId>{5C22544A-7EE6-4342-B048-85BDC9FD1C3A}</a:tableStyleId>
              </a:tblPr>
              <a:tblGrid>
                <a:gridCol w="5241047">
                  <a:extLst>
                    <a:ext uri="{9D8B030D-6E8A-4147-A177-3AD203B41FA5}">
                      <a16:colId xmlns:a16="http://schemas.microsoft.com/office/drawing/2014/main" val="184446745"/>
                    </a:ext>
                  </a:extLst>
                </a:gridCol>
                <a:gridCol w="5022342">
                  <a:extLst>
                    <a:ext uri="{9D8B030D-6E8A-4147-A177-3AD203B41FA5}">
                      <a16:colId xmlns:a16="http://schemas.microsoft.com/office/drawing/2014/main" val="1778674380"/>
                    </a:ext>
                  </a:extLst>
                </a:gridCol>
              </a:tblGrid>
              <a:tr h="324581">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強み （</a:t>
                      </a:r>
                      <a:r>
                        <a:rPr kumimoji="1" lang="en-US" altLang="ja-JP" sz="1800" b="1" dirty="0">
                          <a:solidFill>
                            <a:schemeClr val="tx1"/>
                          </a:solidFill>
                          <a:latin typeface="Meiryo UI" panose="020B0604030504040204" pitchFamily="50" charset="-128"/>
                          <a:ea typeface="Meiryo UI" panose="020B0604030504040204" pitchFamily="50" charset="-128"/>
                        </a:rPr>
                        <a:t>Strength</a:t>
                      </a:r>
                      <a:r>
                        <a:rPr kumimoji="1" lang="ja-JP" altLang="en-US" sz="1800" b="1" dirty="0" smtClean="0">
                          <a:solidFill>
                            <a:schemeClr val="tx1"/>
                          </a:solidFill>
                          <a:latin typeface="Meiryo UI" panose="020B0604030504040204" pitchFamily="50" charset="-128"/>
                          <a:ea typeface="Meiryo UI" panose="020B0604030504040204" pitchFamily="50" charset="-128"/>
                        </a:rPr>
                        <a:t>）</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弱み （</a:t>
                      </a:r>
                      <a:r>
                        <a:rPr kumimoji="1" lang="en-US" altLang="ja-JP" sz="1800" b="1" dirty="0">
                          <a:solidFill>
                            <a:schemeClr val="tx1"/>
                          </a:solidFill>
                          <a:latin typeface="Meiryo UI" panose="020B0604030504040204" pitchFamily="50" charset="-128"/>
                          <a:ea typeface="Meiryo UI" panose="020B0604030504040204" pitchFamily="50" charset="-128"/>
                        </a:rPr>
                        <a:t>Weakness</a:t>
                      </a:r>
                      <a:r>
                        <a:rPr kumimoji="1" lang="ja-JP" altLang="en-US" sz="1800" b="1" dirty="0" smtClean="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事業環境</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・政治的安定、治安のよさ</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・うめきた２期や中之島未来医療拠点等新たなイノベーション創出拠点</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・ライフサイエンス分野などグローバル企業の集積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人的資本</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・関西の高等教育機関・研究機関の集積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rPr>
                        <a:t>「やってみなはれ」精神、</a:t>
                      </a:r>
                      <a:r>
                        <a:rPr kumimoji="1" lang="ja-JP" altLang="en-US" sz="1100" dirty="0" smtClean="0">
                          <a:solidFill>
                            <a:schemeClr val="tx1"/>
                          </a:solidFill>
                          <a:latin typeface="Meiryo UI" panose="020B0604030504040204" pitchFamily="50" charset="-128"/>
                          <a:ea typeface="Meiryo UI" panose="020B0604030504040204" pitchFamily="50" charset="-128"/>
                        </a:rPr>
                        <a:t>大阪人気質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・食文化など住みやすく魅力のある町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インフラ</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・割安な不動産</a:t>
                      </a:r>
                      <a:r>
                        <a:rPr kumimoji="1" lang="ja-JP" altLang="en-US" sz="1100" b="1" dirty="0" smtClean="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・人口規模</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・２つの取引所の存在、新たな</a:t>
                      </a:r>
                      <a:r>
                        <a:rPr kumimoji="1" lang="en-US" altLang="ja-JP" sz="1100" dirty="0" smtClean="0">
                          <a:solidFill>
                            <a:schemeClr val="tx1"/>
                          </a:solidFill>
                          <a:latin typeface="Meiryo UI" panose="020B0604030504040204" pitchFamily="50" charset="-128"/>
                          <a:ea typeface="Meiryo UI" panose="020B0604030504040204" pitchFamily="50" charset="-128"/>
                        </a:rPr>
                        <a:t>PTS</a:t>
                      </a:r>
                      <a:r>
                        <a:rPr kumimoji="1" lang="ja-JP" altLang="en-US" sz="1100" dirty="0" smtClean="0">
                          <a:solidFill>
                            <a:schemeClr val="tx1"/>
                          </a:solidFill>
                          <a:latin typeface="Meiryo UI" panose="020B0604030504040204" pitchFamily="50" charset="-128"/>
                          <a:ea typeface="Meiryo UI" panose="020B0604030504040204" pitchFamily="50" charset="-128"/>
                        </a:rPr>
                        <a:t>の設置　</a:t>
                      </a:r>
                      <a:r>
                        <a:rPr kumimoji="1" lang="ja-JP" altLang="en-US" sz="1100" b="0" dirty="0" smtClean="0">
                          <a:solidFill>
                            <a:schemeClr val="tx1"/>
                          </a:solidFill>
                          <a:latin typeface="Meiryo UI" panose="020B0604030504040204" pitchFamily="50" charset="-128"/>
                          <a:ea typeface="Meiryo UI" panose="020B0604030504040204" pitchFamily="50" charset="-128"/>
                        </a:rPr>
                        <a:t>・豊富な個人金融資産</a:t>
                      </a:r>
                      <a:endParaRPr kumimoji="1" lang="en-US" altLang="ja-JP" sz="1100" b="0"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評判</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・デリバティブ発祥の地</a:t>
                      </a:r>
                      <a:endParaRPr kumimoji="1" lang="en-US" altLang="ja-JP" sz="1100" b="0"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・アジアとの近接性</a:t>
                      </a:r>
                      <a:endParaRPr kumimoji="1" lang="en-US" altLang="ja-JP" sz="1100" b="0" dirty="0" smtClean="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事業環境</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zh-TW" altLang="en-US" sz="1100" dirty="0" smtClean="0">
                          <a:solidFill>
                            <a:schemeClr val="tx1"/>
                          </a:solidFill>
                          <a:latin typeface="Meiryo UI" panose="020B0604030504040204" pitchFamily="50" charset="-128"/>
                          <a:ea typeface="Meiryo UI" panose="020B0604030504040204" pitchFamily="50" charset="-128"/>
                        </a:rPr>
                        <a:t>企業本社、資金、情報</a:t>
                      </a:r>
                      <a:r>
                        <a:rPr kumimoji="1" lang="ja-JP" altLang="en-US" sz="1100" dirty="0" smtClean="0">
                          <a:solidFill>
                            <a:schemeClr val="tx1"/>
                          </a:solidFill>
                          <a:latin typeface="Meiryo UI" panose="020B0604030504040204" pitchFamily="50" charset="-128"/>
                          <a:ea typeface="Meiryo UI" panose="020B0604030504040204" pitchFamily="50" charset="-128"/>
                        </a:rPr>
                        <a:t>などの</a:t>
                      </a:r>
                      <a:r>
                        <a:rPr kumimoji="1" lang="zh-TW" altLang="en-US" sz="1100" dirty="0" smtClean="0">
                          <a:solidFill>
                            <a:schemeClr val="tx1"/>
                          </a:solidFill>
                          <a:latin typeface="Meiryo UI" panose="020B0604030504040204" pitchFamily="50" charset="-128"/>
                          <a:ea typeface="Meiryo UI" panose="020B0604030504040204" pitchFamily="50" charset="-128"/>
                        </a:rPr>
                        <a:t>東京</a:t>
                      </a:r>
                      <a:r>
                        <a:rPr kumimoji="1" lang="ja-JP" altLang="en-US" sz="1100" dirty="0" smtClean="0">
                          <a:solidFill>
                            <a:schemeClr val="tx1"/>
                          </a:solidFill>
                          <a:latin typeface="Meiryo UI" panose="020B0604030504040204" pitchFamily="50" charset="-128"/>
                          <a:ea typeface="Meiryo UI" panose="020B0604030504040204" pitchFamily="50" charset="-128"/>
                        </a:rPr>
                        <a:t>集中・</a:t>
                      </a:r>
                      <a:r>
                        <a:rPr kumimoji="1" lang="zh-TW" altLang="en-US" sz="1100" dirty="0" smtClean="0">
                          <a:solidFill>
                            <a:schemeClr val="tx1"/>
                          </a:solidFill>
                          <a:latin typeface="Meiryo UI" panose="020B0604030504040204" pitchFamily="50" charset="-128"/>
                          <a:ea typeface="Meiryo UI" panose="020B0604030504040204" pitchFamily="50" charset="-128"/>
                        </a:rPr>
                        <a:t>流出</a:t>
                      </a:r>
                      <a:r>
                        <a:rPr kumimoji="1" lang="ja-JP" altLang="en-US" sz="1100" dirty="0" smtClean="0">
                          <a:solidFill>
                            <a:schemeClr val="tx1"/>
                          </a:solidFill>
                          <a:latin typeface="Meiryo UI" panose="020B0604030504040204" pitchFamily="50" charset="-128"/>
                          <a:ea typeface="Meiryo UI" panose="020B0604030504040204" pitchFamily="50" charset="-128"/>
                        </a:rPr>
                        <a:t>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・投資対象となるスタートアップの不足</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・起業から成長過程のファイナンス支援体制の不足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・技術力を持った中小企業の事業承継の遅れ</a:t>
                      </a:r>
                      <a:r>
                        <a:rPr kumimoji="1" lang="ja-JP" altLang="en-US" sz="1100" b="0" dirty="0" smtClean="0">
                          <a:solidFill>
                            <a:srgbClr val="FF0000"/>
                          </a:solidFill>
                          <a:latin typeface="Meiryo UI" panose="020B0604030504040204" pitchFamily="50" charset="-128"/>
                          <a:ea typeface="Meiryo UI" panose="020B0604030504040204" pitchFamily="50" charset="-128"/>
                        </a:rPr>
                        <a:t>　</a:t>
                      </a:r>
                      <a:endParaRPr kumimoji="1" lang="en-US" altLang="ja-JP" sz="1100" b="0"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・行政</a:t>
                      </a:r>
                      <a:r>
                        <a:rPr kumimoji="1" lang="en-US" altLang="ja-JP" sz="1100" dirty="0" smtClean="0">
                          <a:solidFill>
                            <a:schemeClr val="tx1"/>
                          </a:solidFill>
                          <a:latin typeface="Meiryo UI" panose="020B0604030504040204" pitchFamily="50" charset="-128"/>
                          <a:ea typeface="Meiryo UI" panose="020B0604030504040204" pitchFamily="50" charset="-128"/>
                        </a:rPr>
                        <a:t>DX</a:t>
                      </a:r>
                      <a:r>
                        <a:rPr kumimoji="1" lang="ja-JP" altLang="en-US" sz="1100" dirty="0" smtClean="0">
                          <a:solidFill>
                            <a:schemeClr val="tx1"/>
                          </a:solidFill>
                          <a:latin typeface="Meiryo UI" panose="020B0604030504040204" pitchFamily="50" charset="-128"/>
                          <a:ea typeface="Meiryo UI" panose="020B0604030504040204" pitchFamily="50" charset="-128"/>
                        </a:rPr>
                        <a:t>の遅れ</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人的資本</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・高度金融人材・テクノロジー人材の不足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rPr>
                        <a:t>・格付機関、弁護士等金融市場に関わる専門機関・人材の不足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rPr>
                        <a:t>・起業マインド・グローバル意識の不足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rPr>
                        <a:t>・金融リテラシー教育の不足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インフラ</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・病院、学校、生活施設等住環境の多言語化対応（災害時を含む）</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・少子高齢化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・取引所での取引時間や日数が少ない</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・フィンテック企業の不足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評判</a:t>
                      </a:r>
                      <a:r>
                        <a:rPr kumimoji="1" lang="en-US" altLang="ja-JP"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・国際金融都市ランキングの低さ</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・国際的知名度の低さ、対外的アピール不足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機会 （</a:t>
                      </a:r>
                      <a:r>
                        <a:rPr kumimoji="1" lang="en-US" altLang="ja-JP" sz="1100" b="1" dirty="0">
                          <a:latin typeface="Meiryo UI" panose="020B0604030504040204" pitchFamily="50" charset="-128"/>
                          <a:ea typeface="Meiryo UI" panose="020B0604030504040204" pitchFamily="50" charset="-128"/>
                        </a:rPr>
                        <a:t>Opportunity</a:t>
                      </a:r>
                      <a:r>
                        <a:rPr kumimoji="1" lang="ja-JP" altLang="en-US" sz="1100" b="1" dirty="0" smtClean="0">
                          <a:latin typeface="Meiryo UI" panose="020B0604030504040204" pitchFamily="50" charset="-128"/>
                          <a:ea typeface="Meiryo UI" panose="020B0604030504040204" pitchFamily="50" charset="-128"/>
                        </a:rPr>
                        <a:t>）</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脅威 （</a:t>
                      </a:r>
                      <a:r>
                        <a:rPr kumimoji="1" lang="en-US" altLang="ja-JP" sz="1100" b="1" dirty="0">
                          <a:solidFill>
                            <a:schemeClr val="tx1"/>
                          </a:solidFill>
                          <a:latin typeface="Meiryo UI" panose="020B0604030504040204" pitchFamily="50" charset="-128"/>
                          <a:ea typeface="Meiryo UI" panose="020B0604030504040204" pitchFamily="50" charset="-128"/>
                        </a:rPr>
                        <a:t>Threat</a:t>
                      </a: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rPr>
                        <a:t>年大阪・関西万博のインパクト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BCP</a:t>
                      </a:r>
                      <a:r>
                        <a:rPr kumimoji="1" lang="ja-JP" altLang="en-US" sz="1100" dirty="0" smtClean="0">
                          <a:solidFill>
                            <a:schemeClr val="tx1"/>
                          </a:solidFill>
                          <a:latin typeface="Meiryo UI" panose="020B0604030504040204" pitchFamily="50" charset="-128"/>
                          <a:ea typeface="Meiryo UI" panose="020B0604030504040204" pitchFamily="50" charset="-128"/>
                        </a:rPr>
                        <a:t>の観点による東京一極集中解消に向けた機運の高まり</a:t>
                      </a:r>
                      <a:endParaRPr kumimoji="1" lang="ja-JP" altLang="en-US" sz="1100"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・デジタル化やリモート文化の進展</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rPr>
                        <a:t>・レジリエンス向上に向けたデータセンター等の設備投資の機運</a:t>
                      </a:r>
                      <a:endParaRPr kumimoji="1" lang="ja-JP" altLang="en-US" sz="1100"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・世界的な</a:t>
                      </a:r>
                      <a:r>
                        <a:rPr kumimoji="1" lang="en-US" altLang="ja-JP" sz="1100" dirty="0" smtClean="0">
                          <a:solidFill>
                            <a:schemeClr val="tx1"/>
                          </a:solidFill>
                          <a:latin typeface="Meiryo UI" panose="020B0604030504040204" pitchFamily="50" charset="-128"/>
                          <a:ea typeface="Meiryo UI" panose="020B0604030504040204" pitchFamily="50" charset="-128"/>
                        </a:rPr>
                        <a:t>ESG</a:t>
                      </a:r>
                      <a:r>
                        <a:rPr kumimoji="1" lang="ja-JP" altLang="en-US" sz="1100" dirty="0" smtClean="0">
                          <a:solidFill>
                            <a:schemeClr val="tx1"/>
                          </a:solidFill>
                          <a:latin typeface="Meiryo UI" panose="020B0604030504040204" pitchFamily="50" charset="-128"/>
                          <a:ea typeface="Meiryo UI" panose="020B0604030504040204" pitchFamily="50" charset="-128"/>
                        </a:rPr>
                        <a:t>投資の流れの加速</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Fintech</a:t>
                      </a:r>
                      <a:r>
                        <a:rPr kumimoji="1" lang="ja-JP" altLang="en-US" sz="1100" dirty="0" smtClean="0">
                          <a:solidFill>
                            <a:schemeClr val="tx1"/>
                          </a:solidFill>
                          <a:latin typeface="Meiryo UI" panose="020B0604030504040204" pitchFamily="50" charset="-128"/>
                          <a:ea typeface="Meiryo UI" panose="020B0604030504040204" pitchFamily="50" charset="-128"/>
                        </a:rPr>
                        <a:t>を活用した金融サービスの広がり</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・規制、税制</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・日本進出時の各種手続きの困難さ、煩雑さ</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rPr>
                        <a:t>自然災害、気候変動やテロのリスク</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・データセンター立地の偏在</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100" b="0" dirty="0" smtClean="0">
                          <a:solidFill>
                            <a:schemeClr val="tx1"/>
                          </a:solidFill>
                          <a:latin typeface="Meiryo UI" panose="020B0604030504040204" pitchFamily="50" charset="-128"/>
                          <a:ea typeface="Meiryo UI" panose="020B0604030504040204" pitchFamily="50" charset="-128"/>
                        </a:rPr>
                        <a:t>・非上場企業の資金調達の場が少ない</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100" b="0" dirty="0" smtClean="0">
                          <a:solidFill>
                            <a:schemeClr val="tx1"/>
                          </a:solidFill>
                          <a:latin typeface="Meiryo UI" panose="020B0604030504040204" pitchFamily="50" charset="-128"/>
                          <a:ea typeface="Meiryo UI" panose="020B0604030504040204" pitchFamily="50" charset="-128"/>
                        </a:rPr>
                        <a:t>・株式の流動性の低さ</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20" name="タイトル 1"/>
          <p:cNvSpPr txBox="1">
            <a:spLocks/>
          </p:cNvSpPr>
          <p:nvPr/>
        </p:nvSpPr>
        <p:spPr>
          <a:xfrm>
            <a:off x="928352" y="839351"/>
            <a:ext cx="8571803" cy="356428"/>
          </a:xfrm>
          <a:prstGeom prst="rect">
            <a:avLst/>
          </a:prstGeom>
          <a:solidFill>
            <a:srgbClr val="073E87"/>
          </a:solidFill>
        </p:spPr>
        <p:txBody>
          <a:bodyPr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8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800" b="1" kern="0" spc="-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めざす都市像・</a:t>
            </a:r>
            <a:r>
              <a:rPr lang="ja-JP" altLang="en-US" sz="18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取組み検討にあたっての強み・弱み・機会・脅威～</a:t>
            </a:r>
          </a:p>
        </p:txBody>
      </p:sp>
      <p:cxnSp>
        <p:nvCxnSpPr>
          <p:cNvPr id="6" name="直線コネクタ 5"/>
          <p:cNvCxnSpPr>
            <a:cxnSpLocks/>
          </p:cNvCxnSpPr>
          <p:nvPr/>
        </p:nvCxnSpPr>
        <p:spPr>
          <a:xfrm>
            <a:off x="928352" y="721688"/>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061952" y="6425055"/>
            <a:ext cx="8291848" cy="461665"/>
          </a:xfrm>
          <a:prstGeom prst="rect">
            <a:avLst/>
          </a:prstGeom>
        </p:spPr>
        <p:txBody>
          <a:bodyPr wrap="square">
            <a:spAutoFit/>
          </a:bodyPr>
          <a:lstStyle/>
          <a:p>
            <a:r>
              <a:rPr lang="en-US" altLang="ja-JP" sz="1200" dirty="0" smtClean="0">
                <a:latin typeface="UD デジタル 教科書体 NK-R" panose="02020400000000000000" pitchFamily="18" charset="-128"/>
                <a:ea typeface="UD デジタル 教科書体 NK-R" panose="02020400000000000000" pitchFamily="18" charset="-128"/>
              </a:rPr>
              <a:t>※</a:t>
            </a:r>
            <a:r>
              <a:rPr lang="ja-JP" altLang="en-US" sz="1200" dirty="0" smtClean="0">
                <a:latin typeface="UD デジタル 教科書体 NK-R" panose="02020400000000000000" pitchFamily="18" charset="-128"/>
                <a:ea typeface="UD デジタル 教科書体 NK-R" panose="02020400000000000000" pitchFamily="18" charset="-128"/>
              </a:rPr>
              <a:t>強み・弱みについては、</a:t>
            </a: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民間シンクタンクが毎年発表する「国際金融センター指数（</a:t>
            </a:r>
            <a:r>
              <a:rPr lang="en-US" altLang="ja-JP" sz="1200" dirty="0" smtClean="0">
                <a:latin typeface="UD デジタル 教科書体 NK-R" panose="02020400000000000000" pitchFamily="18" charset="-128"/>
                <a:ea typeface="UD デジタル 教科書体 NK-R" panose="02020400000000000000" pitchFamily="18" charset="-128"/>
              </a:rPr>
              <a:t>GFCI</a:t>
            </a:r>
            <a:r>
              <a:rPr lang="ja-JP" altLang="en-US" sz="1200" dirty="0" smtClean="0">
                <a:latin typeface="UD デジタル 教科書体 NK-R" panose="02020400000000000000" pitchFamily="18" charset="-128"/>
                <a:ea typeface="UD デジタル 教科書体 NK-R" panose="02020400000000000000" pitchFamily="18" charset="-128"/>
              </a:rPr>
              <a:t>）」の評価基準となる５つの分野</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（事業環境、人的資本、インフラ、金融セクターの発展、評判）で分類した。</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latin typeface="UD デジタル 教科書体 NK-R" panose="02020400000000000000" pitchFamily="18" charset="-128"/>
                <a:ea typeface="UD デジタル 教科書体 NK-R" panose="02020400000000000000" pitchFamily="18" charset="-128"/>
              </a:rPr>
              <a:t>Ⅰ</a:t>
            </a:r>
            <a:r>
              <a:rPr lang="ja-JP" altLang="en-US" dirty="0" smtClean="0">
                <a:latin typeface="UD デジタル 教科書体 NK-R" panose="02020400000000000000" pitchFamily="18" charset="-128"/>
                <a:ea typeface="UD デジタル 教科書体 NK-R" panose="02020400000000000000" pitchFamily="18" charset="-128"/>
              </a:rPr>
              <a:t>　３</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戦略策定にあたり重視すべき視点</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9434849" y="6488782"/>
            <a:ext cx="2743200" cy="365125"/>
          </a:xfrm>
        </p:spPr>
        <p:txBody>
          <a:bodyPr/>
          <a:lstStyle/>
          <a:p>
            <a:fld id="{4CFCB8D1-E384-4ABF-9F79-4EB3205F8B48}" type="slidenum">
              <a:rPr kumimoji="1" lang="ja-JP" altLang="en-US" smtClean="0"/>
              <a:t>14</a:t>
            </a:fld>
            <a:endParaRPr kumimoji="1" lang="ja-JP" altLang="en-US" dirty="0"/>
          </a:p>
        </p:txBody>
      </p:sp>
    </p:spTree>
    <p:extLst>
      <p:ext uri="{BB962C8B-B14F-4D97-AF65-F5344CB8AC3E}">
        <p14:creationId xmlns:p14="http://schemas.microsoft.com/office/powerpoint/2010/main" val="237669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latin typeface="UD デジタル 教科書体 NK-R" panose="02020400000000000000" pitchFamily="18" charset="-128"/>
                <a:ea typeface="UD デジタル 教科書体 NK-R" panose="02020400000000000000" pitchFamily="18" charset="-128"/>
              </a:rPr>
              <a:t>Ⅰ</a:t>
            </a:r>
            <a:r>
              <a:rPr lang="ja-JP" altLang="en-US" dirty="0" smtClean="0">
                <a:latin typeface="UD デジタル 教科書体 NK-R" panose="02020400000000000000" pitchFamily="18" charset="-128"/>
                <a:ea typeface="UD デジタル 教科書体 NK-R" panose="02020400000000000000" pitchFamily="18" charset="-128"/>
              </a:rPr>
              <a:t>　３</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戦略策定にあたり重視すべき視点</a:t>
            </a:r>
            <a:endParaRPr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33" name="直線コネクタ 32"/>
          <p:cNvCxnSpPr>
            <a:cxnSpLocks/>
          </p:cNvCxnSpPr>
          <p:nvPr/>
        </p:nvCxnSpPr>
        <p:spPr>
          <a:xfrm>
            <a:off x="838200" y="779391"/>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9434849" y="6488782"/>
            <a:ext cx="2743200" cy="365125"/>
          </a:xfrm>
        </p:spPr>
        <p:txBody>
          <a:bodyPr/>
          <a:lstStyle/>
          <a:p>
            <a:fld id="{4CFCB8D1-E384-4ABF-9F79-4EB3205F8B48}" type="slidenum">
              <a:rPr kumimoji="1" lang="ja-JP" altLang="en-US" smtClean="0"/>
              <a:t>15</a:t>
            </a:fld>
            <a:endParaRPr kumimoji="1" lang="ja-JP" altLang="en-US" dirty="0"/>
          </a:p>
        </p:txBody>
      </p:sp>
      <p:sp>
        <p:nvSpPr>
          <p:cNvPr id="6" name="正方形/長方形 5"/>
          <p:cNvSpPr/>
          <p:nvPr/>
        </p:nvSpPr>
        <p:spPr>
          <a:xfrm>
            <a:off x="885423" y="889202"/>
            <a:ext cx="9921026" cy="6001643"/>
          </a:xfrm>
          <a:prstGeom prst="rect">
            <a:avLst/>
          </a:prstGeom>
        </p:spPr>
        <p:txBody>
          <a:bodyPr wrap="square">
            <a:spAutoFit/>
          </a:bodyPr>
          <a:lstStyle/>
          <a:p>
            <a:r>
              <a:rPr lang="ja-JP" altLang="en-US" sz="2400" dirty="0" smtClean="0">
                <a:latin typeface="UD デジタル 教科書体 NK-R" panose="02020400000000000000" pitchFamily="18" charset="-128"/>
                <a:ea typeface="UD デジタル 教科書体 NK-R" panose="02020400000000000000" pitchFamily="18" charset="-128"/>
              </a:rPr>
              <a:t>　　環境分析を踏まえ、</a:t>
            </a:r>
            <a:r>
              <a:rPr lang="ja-JP" altLang="en-US" sz="2400" dirty="0">
                <a:latin typeface="UD デジタル 教科書体 NK-R" panose="02020400000000000000" pitchFamily="18" charset="-128"/>
                <a:ea typeface="UD デジタル 教科書体 NK-R" panose="02020400000000000000" pitchFamily="18" charset="-128"/>
              </a:rPr>
              <a:t>　</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smtClean="0">
                <a:latin typeface="UD デジタル 教科書体 NK-R" panose="02020400000000000000" pitchFamily="18" charset="-128"/>
                <a:ea typeface="UD デジタル 教科書体 NK-R" panose="02020400000000000000" pitchFamily="18" charset="-128"/>
              </a:rPr>
              <a:t>◆常に世界を意識して大阪の強みや機会等を活かし、他都市、特</a:t>
            </a:r>
            <a:r>
              <a:rPr lang="ja-JP" altLang="en-US" sz="2400" dirty="0">
                <a:latin typeface="UD デジタル 教科書体 NK-R" panose="02020400000000000000" pitchFamily="18" charset="-128"/>
                <a:ea typeface="UD デジタル 教科書体 NK-R" panose="02020400000000000000" pitchFamily="18" charset="-128"/>
              </a:rPr>
              <a:t>に</a:t>
            </a:r>
            <a:r>
              <a:rPr lang="ja-JP" altLang="en-US" sz="2400" dirty="0" smtClean="0">
                <a:latin typeface="UD デジタル 教科書体 NK-R" panose="02020400000000000000" pitchFamily="18" charset="-128"/>
                <a:ea typeface="UD デジタル 教科書体 NK-R" panose="02020400000000000000" pitchFamily="18" charset="-128"/>
              </a:rPr>
              <a:t>地理的</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近接性</a:t>
            </a:r>
            <a:r>
              <a:rPr lang="ja-JP" altLang="en-US" sz="2400" dirty="0">
                <a:latin typeface="UD デジタル 教科書体 NK-R" panose="02020400000000000000" pitchFamily="18" charset="-128"/>
                <a:ea typeface="UD デジタル 教科書体 NK-R" panose="02020400000000000000" pitchFamily="18" charset="-128"/>
              </a:rPr>
              <a:t>のある成長著しい</a:t>
            </a:r>
            <a:r>
              <a:rPr lang="ja-JP" altLang="en-US" sz="2400" dirty="0" smtClean="0">
                <a:latin typeface="UD デジタル 教科書体 NK-R" panose="02020400000000000000" pitchFamily="18" charset="-128"/>
                <a:ea typeface="UD デジタル 教科書体 NK-R" panose="02020400000000000000" pitchFamily="18" charset="-128"/>
              </a:rPr>
              <a:t>アジアと</a:t>
            </a:r>
            <a:r>
              <a:rPr lang="ja-JP" altLang="en-US" sz="2400" dirty="0">
                <a:latin typeface="UD デジタル 教科書体 NK-R" panose="02020400000000000000" pitchFamily="18" charset="-128"/>
                <a:ea typeface="UD デジタル 教科書体 NK-R" panose="02020400000000000000" pitchFamily="18" charset="-128"/>
              </a:rPr>
              <a:t>の連携に</a:t>
            </a:r>
            <a:r>
              <a:rPr lang="ja-JP" altLang="en-US" sz="2400" dirty="0" smtClean="0">
                <a:latin typeface="UD デジタル 教科書体 NK-R" panose="02020400000000000000" pitchFamily="18" charset="-128"/>
                <a:ea typeface="UD デジタル 教科書体 NK-R" panose="02020400000000000000" pitchFamily="18" charset="-128"/>
              </a:rPr>
              <a:t>より</a:t>
            </a:r>
            <a:r>
              <a:rPr lang="ja-JP" altLang="en-US" sz="2400" dirty="0">
                <a:latin typeface="UD デジタル 教科書体 NK-R" panose="02020400000000000000" pitchFamily="18" charset="-128"/>
                <a:ea typeface="UD デジタル 教科書体 NK-R" panose="02020400000000000000" pitchFamily="18" charset="-128"/>
              </a:rPr>
              <a:t>相乗効果を</a:t>
            </a:r>
            <a:r>
              <a:rPr lang="ja-JP" altLang="en-US" sz="2400" dirty="0" smtClean="0">
                <a:latin typeface="UD デジタル 教科書体 NK-R" panose="02020400000000000000" pitchFamily="18" charset="-128"/>
                <a:ea typeface="UD デジタル 教科書体 NK-R" panose="02020400000000000000" pitchFamily="18" charset="-128"/>
              </a:rPr>
              <a:t>生み出し、</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世界のハブ</a:t>
            </a:r>
            <a:r>
              <a:rPr lang="ja-JP" altLang="en-US" sz="2400" dirty="0">
                <a:latin typeface="UD デジタル 教科書体 NK-R" panose="02020400000000000000" pitchFamily="18" charset="-128"/>
                <a:ea typeface="UD デジタル 教科書体 NK-R" panose="02020400000000000000" pitchFamily="18" charset="-128"/>
              </a:rPr>
              <a:t>となって</a:t>
            </a:r>
            <a:r>
              <a:rPr lang="ja-JP" altLang="en-US" sz="2400" dirty="0" smtClean="0">
                <a:latin typeface="UD デジタル 教科書体 NK-R" panose="02020400000000000000" pitchFamily="18" charset="-128"/>
                <a:ea typeface="UD デジタル 教科書体 NK-R" panose="02020400000000000000" pitchFamily="18" charset="-128"/>
              </a:rPr>
              <a:t>人材・資金・情報を集めること</a:t>
            </a:r>
            <a:r>
              <a:rPr lang="en-US" altLang="ja-JP" sz="2400" b="1" u="sng" dirty="0" smtClean="0">
                <a:latin typeface="UD デジタル 教科書体 NK-R" panose="02020400000000000000" pitchFamily="18" charset="-128"/>
                <a:ea typeface="UD デジタル 教科書体 NK-R" panose="02020400000000000000" pitchFamily="18" charset="-128"/>
              </a:rPr>
              <a:t>【</a:t>
            </a:r>
            <a:r>
              <a:rPr lang="ja-JP" altLang="en-US" sz="2400" b="1" u="sng" dirty="0" smtClean="0">
                <a:latin typeface="UD デジタル 教科書体 NK-R" panose="02020400000000000000" pitchFamily="18" charset="-128"/>
                <a:ea typeface="UD デジタル 教科書体 NK-R" panose="02020400000000000000" pitchFamily="18" charset="-128"/>
              </a:rPr>
              <a:t>アジア／グローバルの</a:t>
            </a:r>
            <a:endParaRPr lang="en-US" altLang="ja-JP" sz="2400" b="1" u="sng" dirty="0" smtClean="0">
              <a:latin typeface="UD デジタル 教科書体 NK-R" panose="02020400000000000000" pitchFamily="18" charset="-128"/>
              <a:ea typeface="UD デジタル 教科書体 NK-R" panose="02020400000000000000" pitchFamily="18" charset="-128"/>
            </a:endParaRPr>
          </a:p>
          <a:p>
            <a:r>
              <a:rPr lang="ja-JP" altLang="en-US" sz="2400" b="1" dirty="0">
                <a:latin typeface="UD デジタル 教科書体 NK-R" panose="02020400000000000000" pitchFamily="18" charset="-128"/>
                <a:ea typeface="UD デジタル 教科書体 NK-R" panose="02020400000000000000" pitchFamily="18" charset="-128"/>
              </a:rPr>
              <a:t>　</a:t>
            </a:r>
            <a:r>
              <a:rPr lang="ja-JP" altLang="en-US" sz="2400" b="1" dirty="0" smtClean="0">
                <a:latin typeface="UD デジタル 教科書体 NK-R" panose="02020400000000000000" pitchFamily="18" charset="-128"/>
                <a:ea typeface="UD デジタル 教科書体 NK-R" panose="02020400000000000000" pitchFamily="18" charset="-128"/>
              </a:rPr>
              <a:t>　</a:t>
            </a:r>
            <a:r>
              <a:rPr lang="ja-JP" altLang="en-US" sz="2400" b="1" u="sng" dirty="0" smtClean="0">
                <a:latin typeface="UD デジタル 教科書体 NK-R" panose="02020400000000000000" pitchFamily="18" charset="-128"/>
                <a:ea typeface="UD デジタル 教科書体 NK-R" panose="02020400000000000000" pitchFamily="18" charset="-128"/>
              </a:rPr>
              <a:t>視点</a:t>
            </a:r>
            <a:r>
              <a:rPr lang="en-US" altLang="ja-JP" sz="2400" b="1" u="sng" dirty="0" smtClean="0">
                <a:latin typeface="UD デジタル 教科書体 NK-R" panose="02020400000000000000" pitchFamily="18" charset="-128"/>
                <a:ea typeface="UD デジタル 教科書体 NK-R" panose="02020400000000000000" pitchFamily="18" charset="-128"/>
              </a:rPr>
              <a:t>】</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smtClean="0">
                <a:latin typeface="UD デジタル 教科書体 NK-R" panose="02020400000000000000" pitchFamily="18" charset="-128"/>
                <a:ea typeface="UD デジタル 教科書体 NK-R" panose="02020400000000000000" pitchFamily="18" charset="-128"/>
              </a:rPr>
              <a:t>国際金融に関する現在</a:t>
            </a:r>
            <a:r>
              <a:rPr lang="ja-JP" altLang="en-US" sz="2400" dirty="0">
                <a:latin typeface="UD デジタル 教科書体 NK-R" panose="02020400000000000000" pitchFamily="18" charset="-128"/>
                <a:ea typeface="UD デジタル 教科書体 NK-R" panose="02020400000000000000" pitchFamily="18" charset="-128"/>
              </a:rPr>
              <a:t>の国際的な評価を</a:t>
            </a:r>
            <a:r>
              <a:rPr lang="ja-JP" altLang="en-US" sz="2400" dirty="0" smtClean="0">
                <a:latin typeface="UD デジタル 教科書体 NK-R" panose="02020400000000000000" pitchFamily="18" charset="-128"/>
                <a:ea typeface="UD デジタル 教科書体 NK-R" panose="02020400000000000000" pitchFamily="18" charset="-128"/>
              </a:rPr>
              <a:t>踏まえ</a:t>
            </a:r>
            <a:r>
              <a:rPr lang="ja-JP" altLang="en-US" sz="2400" dirty="0">
                <a:latin typeface="UD デジタル 教科書体 NK-R" panose="02020400000000000000" pitchFamily="18" charset="-128"/>
                <a:ea typeface="UD デジタル 教科書体 NK-R" panose="02020400000000000000" pitchFamily="18" charset="-128"/>
              </a:rPr>
              <a:t>、大阪の特性を</a:t>
            </a:r>
            <a:r>
              <a:rPr lang="ja-JP" altLang="en-US" sz="2400" dirty="0" smtClean="0">
                <a:latin typeface="UD デジタル 教科書体 NK-R" panose="02020400000000000000" pitchFamily="18" charset="-128"/>
                <a:ea typeface="UD デジタル 教科書体 NK-R" panose="02020400000000000000" pitchFamily="18" charset="-128"/>
              </a:rPr>
              <a:t>生かした</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エッジの効いた取組みにより独自の個性・機能を備えるとともに、</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国内一極集中のリスクを回避し、日本のレジリエンスを向上する役割を</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果たすこと</a:t>
            </a:r>
            <a:r>
              <a:rPr lang="en-US" altLang="ja-JP" sz="2400" u="sng" dirty="0" smtClean="0">
                <a:latin typeface="UD デジタル 教科書体 NK-R" panose="02020400000000000000" pitchFamily="18" charset="-128"/>
                <a:ea typeface="UD デジタル 教科書体 NK-R" panose="02020400000000000000" pitchFamily="18" charset="-128"/>
              </a:rPr>
              <a:t>【</a:t>
            </a:r>
            <a:r>
              <a:rPr lang="ja-JP" altLang="en-US" sz="2400" b="1" u="sng" dirty="0" smtClean="0">
                <a:latin typeface="UD デジタル 教科書体 NK-R" panose="02020400000000000000" pitchFamily="18" charset="-128"/>
                <a:ea typeface="UD デジタル 教科書体 NK-R" panose="02020400000000000000" pitchFamily="18" charset="-128"/>
              </a:rPr>
              <a:t>差別化・補完性の視点</a:t>
            </a:r>
            <a:r>
              <a:rPr lang="en-US" altLang="ja-JP" sz="2400" b="1" u="sng" dirty="0" smtClean="0">
                <a:latin typeface="UD デジタル 教科書体 NK-R" panose="02020400000000000000" pitchFamily="18" charset="-128"/>
                <a:ea typeface="UD デジタル 教科書体 NK-R" panose="02020400000000000000" pitchFamily="18" charset="-128"/>
              </a:rPr>
              <a:t>】</a:t>
            </a:r>
          </a:p>
          <a:p>
            <a:r>
              <a:rPr lang="ja-JP" altLang="en-US" sz="2400" dirty="0" smtClean="0">
                <a:latin typeface="UD デジタル 教科書体 NK-R" panose="02020400000000000000" pitchFamily="18" charset="-128"/>
                <a:ea typeface="UD デジタル 教科書体 NK-R" panose="02020400000000000000" pitchFamily="18" charset="-128"/>
              </a:rPr>
              <a:t>を重視してめざす都市像を設定する。</a:t>
            </a:r>
            <a:endParaRPr lang="en-US" altLang="ja-JP" sz="2400" dirty="0" smtClean="0">
              <a:latin typeface="UD デジタル 教科書体 NK-R" panose="02020400000000000000" pitchFamily="18" charset="-128"/>
              <a:ea typeface="UD デジタル 教科書体 NK-R" panose="02020400000000000000" pitchFamily="18" charset="-128"/>
            </a:endParaRPr>
          </a:p>
          <a:p>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smtClean="0">
                <a:latin typeface="UD デジタル 教科書体 NK-R" panose="02020400000000000000" pitchFamily="18" charset="-128"/>
                <a:ea typeface="UD デジタル 教科書体 NK-R" panose="02020400000000000000" pitchFamily="18" charset="-128"/>
              </a:rPr>
              <a:t>ま</a:t>
            </a:r>
            <a:r>
              <a:rPr lang="ja-JP" altLang="en-US" sz="2400" dirty="0">
                <a:latin typeface="UD デジタル 教科書体 NK-R" panose="02020400000000000000" pitchFamily="18" charset="-128"/>
                <a:ea typeface="UD デジタル 教科書体 NK-R" panose="02020400000000000000" pitchFamily="18" charset="-128"/>
              </a:rPr>
              <a:t>た</a:t>
            </a:r>
            <a:r>
              <a:rPr lang="ja-JP" altLang="en-US" sz="2400" dirty="0" smtClean="0">
                <a:latin typeface="UD デジタル 教科書体 NK-R" panose="02020400000000000000" pitchFamily="18" charset="-128"/>
                <a:ea typeface="UD デジタル 教科書体 NK-R" panose="02020400000000000000" pitchFamily="18" charset="-128"/>
              </a:rPr>
              <a:t>、具体的な取組みにあたっては、</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smtClean="0">
                <a:latin typeface="UD デジタル 教科書体 NK-R" panose="02020400000000000000" pitchFamily="18" charset="-128"/>
                <a:ea typeface="UD デジタル 教科書体 NK-R" panose="02020400000000000000" pitchFamily="18" charset="-128"/>
              </a:rPr>
              <a:t>世界の潮流であり、フィンテックなど金融と親和性</a:t>
            </a:r>
            <a:r>
              <a:rPr lang="ja-JP" altLang="en-US" sz="2400" dirty="0">
                <a:latin typeface="UD デジタル 教科書体 NK-R" panose="02020400000000000000" pitchFamily="18" charset="-128"/>
                <a:ea typeface="UD デジタル 教科書体 NK-R" panose="02020400000000000000" pitchFamily="18" charset="-128"/>
              </a:rPr>
              <a:t>が</a:t>
            </a:r>
            <a:r>
              <a:rPr lang="ja-JP" altLang="en-US" sz="2400" dirty="0" smtClean="0">
                <a:latin typeface="UD デジタル 教科書体 NK-R" panose="02020400000000000000" pitchFamily="18" charset="-128"/>
                <a:ea typeface="UD デジタル 教科書体 NK-R" panose="02020400000000000000" pitchFamily="18" charset="-128"/>
              </a:rPr>
              <a:t>高く、新たな成長の</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原動力となる</a:t>
            </a:r>
            <a:r>
              <a:rPr lang="ja-JP" altLang="en-US" sz="2400" b="1" u="sng" dirty="0" smtClean="0">
                <a:latin typeface="UD デジタル 教科書体 NK-R" panose="02020400000000000000" pitchFamily="18" charset="-128"/>
                <a:ea typeface="UD デジタル 教科書体 NK-R" panose="02020400000000000000" pitchFamily="18" charset="-128"/>
              </a:rPr>
              <a:t>デジタル化の視点</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smtClean="0">
                <a:latin typeface="UD デジタル 教科書体 NK-R" panose="02020400000000000000" pitchFamily="18" charset="-128"/>
                <a:ea typeface="UD デジタル 教科書体 NK-R" panose="02020400000000000000" pitchFamily="18" charset="-128"/>
              </a:rPr>
              <a:t>◆関西各地域の個性や強み、歴史や文化を活かす</a:t>
            </a:r>
            <a:r>
              <a:rPr lang="ja-JP" altLang="en-US" sz="2400" b="1" u="sng" dirty="0" smtClean="0">
                <a:latin typeface="UD デジタル 教科書体 NK-R" panose="02020400000000000000" pitchFamily="18" charset="-128"/>
                <a:ea typeface="UD デジタル 教科書体 NK-R" panose="02020400000000000000" pitchFamily="18" charset="-128"/>
              </a:rPr>
              <a:t>関西広域の視点</a:t>
            </a:r>
            <a:endParaRPr lang="en-US" altLang="ja-JP" sz="2400" b="1" u="sng" dirty="0" smtClean="0">
              <a:latin typeface="UD デジタル 教科書体 NK-R" panose="02020400000000000000" pitchFamily="18" charset="-128"/>
              <a:ea typeface="UD デジタル 教科書体 NK-R" panose="02020400000000000000" pitchFamily="18" charset="-128"/>
            </a:endParaRPr>
          </a:p>
          <a:p>
            <a:r>
              <a:rPr lang="ja-JP" altLang="en-US" sz="2400" dirty="0" smtClean="0">
                <a:latin typeface="UD デジタル 教科書体 NK-R" panose="02020400000000000000" pitchFamily="18" charset="-128"/>
                <a:ea typeface="UD デジタル 教科書体 NK-R" panose="02020400000000000000" pitchFamily="18" charset="-128"/>
              </a:rPr>
              <a:t>を踏まえて取組みを展開していく。</a:t>
            </a:r>
            <a:endParaRPr lang="en-US" altLang="ja-JP" sz="2400"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834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dirty="0">
                <a:solidFill>
                  <a:schemeClr val="tx1"/>
                </a:solidFill>
              </a:rPr>
              <a:t>戦略全体の視点（</a:t>
            </a:r>
            <a:r>
              <a:rPr lang="en-US" altLang="ja-JP" b="1" dirty="0">
                <a:solidFill>
                  <a:schemeClr val="tx1"/>
                </a:solidFill>
              </a:rPr>
              <a:t>Why</a:t>
            </a:r>
            <a:r>
              <a:rPr lang="ja-JP" altLang="en-US" b="1" dirty="0">
                <a:solidFill>
                  <a:schemeClr val="tx1"/>
                </a:solidFill>
              </a:rPr>
              <a:t>）</a:t>
            </a:r>
          </a:p>
        </p:txBody>
      </p:sp>
      <p:sp>
        <p:nvSpPr>
          <p:cNvPr id="22" name="角丸四角形 21"/>
          <p:cNvSpPr/>
          <p:nvPr/>
        </p:nvSpPr>
        <p:spPr>
          <a:xfrm>
            <a:off x="342926" y="2014112"/>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具体的取組みにつながる視点（</a:t>
            </a:r>
            <a:r>
              <a:rPr lang="en-US" altLang="ja-JP" b="1">
                <a:solidFill>
                  <a:schemeClr val="tx1"/>
                </a:solidFill>
              </a:rPr>
              <a:t>How</a:t>
            </a:r>
            <a:r>
              <a:rPr lang="ja-JP" altLang="en-US" b="1">
                <a:solidFill>
                  <a:schemeClr val="tx1"/>
                </a:solidFill>
              </a:rPr>
              <a:t>）</a:t>
            </a:r>
            <a:endParaRPr lang="ja-JP" altLang="en-US" b="1" dirty="0">
              <a:solidFill>
                <a:schemeClr val="tx1"/>
              </a:solidFill>
            </a:endParaRPr>
          </a:p>
        </p:txBody>
      </p:sp>
      <p:sp>
        <p:nvSpPr>
          <p:cNvPr id="26" name="角丸四角形 25"/>
          <p:cNvSpPr/>
          <p:nvPr/>
        </p:nvSpPr>
        <p:spPr>
          <a:xfrm>
            <a:off x="342926" y="1263379"/>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endParaRPr lang="ja-JP" altLang="en-US" b="1" dirty="0">
              <a:solidFill>
                <a:schemeClr val="tx1"/>
              </a:solidFill>
            </a:endParaRPr>
          </a:p>
        </p:txBody>
      </p:sp>
      <p:sp>
        <p:nvSpPr>
          <p:cNvPr id="35" name="フリーフォーム 34"/>
          <p:cNvSpPr/>
          <p:nvPr/>
        </p:nvSpPr>
        <p:spPr>
          <a:xfrm>
            <a:off x="10458978" y="384067"/>
            <a:ext cx="439905" cy="2332479"/>
          </a:xfrm>
          <a:custGeom>
            <a:avLst/>
            <a:gdLst>
              <a:gd name="connsiteX0" fmla="*/ 0 w 1873249"/>
              <a:gd name="connsiteY0" fmla="*/ 124883 h 1248833"/>
              <a:gd name="connsiteX1" fmla="*/ 124883 w 1873249"/>
              <a:gd name="connsiteY1" fmla="*/ 0 h 1248833"/>
              <a:gd name="connsiteX2" fmla="*/ 1748366 w 1873249"/>
              <a:gd name="connsiteY2" fmla="*/ 0 h 1248833"/>
              <a:gd name="connsiteX3" fmla="*/ 1873249 w 1873249"/>
              <a:gd name="connsiteY3" fmla="*/ 124883 h 1248833"/>
              <a:gd name="connsiteX4" fmla="*/ 1873249 w 1873249"/>
              <a:gd name="connsiteY4" fmla="*/ 1123950 h 1248833"/>
              <a:gd name="connsiteX5" fmla="*/ 1748366 w 1873249"/>
              <a:gd name="connsiteY5" fmla="*/ 1248833 h 1248833"/>
              <a:gd name="connsiteX6" fmla="*/ 124883 w 1873249"/>
              <a:gd name="connsiteY6" fmla="*/ 1248833 h 1248833"/>
              <a:gd name="connsiteX7" fmla="*/ 0 w 1873249"/>
              <a:gd name="connsiteY7" fmla="*/ 1123950 h 1248833"/>
              <a:gd name="connsiteX8" fmla="*/ 0 w 1873249"/>
              <a:gd name="connsiteY8" fmla="*/ 124883 h 124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249" h="1248833">
                <a:moveTo>
                  <a:pt x="0" y="124883"/>
                </a:moveTo>
                <a:cubicBezTo>
                  <a:pt x="0" y="55912"/>
                  <a:pt x="55912" y="0"/>
                  <a:pt x="124883" y="0"/>
                </a:cubicBezTo>
                <a:lnTo>
                  <a:pt x="1748366" y="0"/>
                </a:lnTo>
                <a:cubicBezTo>
                  <a:pt x="1817337" y="0"/>
                  <a:pt x="1873249" y="55912"/>
                  <a:pt x="1873249" y="124883"/>
                </a:cubicBezTo>
                <a:lnTo>
                  <a:pt x="1873249" y="1123950"/>
                </a:lnTo>
                <a:cubicBezTo>
                  <a:pt x="1873249" y="1192921"/>
                  <a:pt x="1817337" y="1248833"/>
                  <a:pt x="1748366" y="1248833"/>
                </a:cubicBezTo>
                <a:lnTo>
                  <a:pt x="124883" y="1248833"/>
                </a:lnTo>
                <a:cubicBezTo>
                  <a:pt x="55912" y="1248833"/>
                  <a:pt x="0" y="1192921"/>
                  <a:pt x="0" y="1123950"/>
                </a:cubicBezTo>
                <a:lnTo>
                  <a:pt x="0" y="124883"/>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727" tIns="93727" rIns="93727" bIns="93727" numCol="1" spcCol="1270" anchor="ctr" anchorCtr="0">
            <a:noAutofit/>
          </a:bodyPr>
          <a:lstStyle/>
          <a:p>
            <a:pPr lvl="0" algn="ctr" defTabSz="666750">
              <a:lnSpc>
                <a:spcPct val="90000"/>
              </a:lnSpc>
              <a:spcBef>
                <a:spcPct val="0"/>
              </a:spcBef>
              <a:spcAft>
                <a:spcPct val="35000"/>
              </a:spcAft>
            </a:pPr>
            <a:r>
              <a:rPr lang="ja-JP" altLang="en-US" sz="1400" dirty="0" smtClean="0"/>
              <a:t>明快なコンセプトづくり</a:t>
            </a:r>
            <a:endParaRPr kumimoji="1" lang="ja-JP" altLang="en-US" sz="1400" kern="1200" dirty="0"/>
          </a:p>
        </p:txBody>
      </p:sp>
      <p:sp>
        <p:nvSpPr>
          <p:cNvPr id="5" name="正方形/長方形 4"/>
          <p:cNvSpPr/>
          <p:nvPr/>
        </p:nvSpPr>
        <p:spPr>
          <a:xfrm>
            <a:off x="6730081" y="616074"/>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t>〇 地域の発展</a:t>
            </a:r>
            <a:endParaRPr kumimoji="1" lang="en-US" altLang="ja-JP" sz="1400" dirty="0" smtClean="0"/>
          </a:p>
          <a:p>
            <a:r>
              <a:rPr lang="ja-JP" altLang="en-US" sz="1400" dirty="0" smtClean="0"/>
              <a:t>〇 </a:t>
            </a:r>
            <a:r>
              <a:rPr lang="en-US" altLang="ja-JP" sz="1400" dirty="0" smtClean="0"/>
              <a:t>SDGs</a:t>
            </a:r>
            <a:endParaRPr kumimoji="1" lang="ja-JP" altLang="en-US" sz="1400" dirty="0"/>
          </a:p>
        </p:txBody>
      </p:sp>
      <p:sp>
        <p:nvSpPr>
          <p:cNvPr id="31" name="正方形/長方形 30"/>
          <p:cNvSpPr/>
          <p:nvPr/>
        </p:nvSpPr>
        <p:spPr>
          <a:xfrm>
            <a:off x="7968813" y="206220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t>〇 関西広域</a:t>
            </a:r>
            <a:endParaRPr kumimoji="1" lang="ja-JP" altLang="en-US" sz="1400" dirty="0"/>
          </a:p>
        </p:txBody>
      </p:sp>
      <p:sp>
        <p:nvSpPr>
          <p:cNvPr id="33" name="正方形/長方形 32"/>
          <p:cNvSpPr/>
          <p:nvPr/>
        </p:nvSpPr>
        <p:spPr>
          <a:xfrm>
            <a:off x="5550084" y="2061534"/>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t>〇 デジタル化</a:t>
            </a:r>
            <a:endParaRPr kumimoji="1" lang="ja-JP" altLang="en-US" sz="1400" dirty="0"/>
          </a:p>
        </p:txBody>
      </p:sp>
      <p:cxnSp>
        <p:nvCxnSpPr>
          <p:cNvPr id="9" name="直線コネクタ 8"/>
          <p:cNvCxnSpPr/>
          <p:nvPr/>
        </p:nvCxnSpPr>
        <p:spPr>
          <a:xfrm flipV="1">
            <a:off x="6723443" y="1193045"/>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7733191" y="1030581"/>
            <a:ext cx="1" cy="1766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28067" y="1187528"/>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38083" y="1176909"/>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968813"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t>〇 差別化・補完化</a:t>
            </a:r>
            <a:endParaRPr kumimoji="1" lang="ja-JP" altLang="en-US" sz="1400" dirty="0"/>
          </a:p>
        </p:txBody>
      </p:sp>
      <p:sp>
        <p:nvSpPr>
          <p:cNvPr id="28" name="正方形/長方形 27"/>
          <p:cNvSpPr/>
          <p:nvPr/>
        </p:nvSpPr>
        <p:spPr>
          <a:xfrm>
            <a:off x="5550084"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t>〇 アジア／</a:t>
            </a:r>
            <a:endParaRPr kumimoji="1" lang="en-US" altLang="ja-JP" sz="1400" dirty="0" smtClean="0"/>
          </a:p>
          <a:p>
            <a:r>
              <a:rPr kumimoji="1" lang="ja-JP" altLang="en-US" sz="1400" dirty="0" smtClean="0"/>
              <a:t>グローバリゼーション</a:t>
            </a:r>
            <a:endParaRPr kumimoji="1" lang="ja-JP" altLang="en-US" sz="1400" dirty="0"/>
          </a:p>
        </p:txBody>
      </p:sp>
      <p:cxnSp>
        <p:nvCxnSpPr>
          <p:cNvPr id="46" name="直線コネクタ 45"/>
          <p:cNvCxnSpPr/>
          <p:nvPr/>
        </p:nvCxnSpPr>
        <p:spPr>
          <a:xfrm flipV="1">
            <a:off x="6723443" y="1969733"/>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727858" y="1866726"/>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728067" y="1964216"/>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38083" y="1953597"/>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721429" y="1866726"/>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728067" y="1673884"/>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736069" y="1663265"/>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13897" y="2606931"/>
            <a:ext cx="11573303" cy="44319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戦略全体の視点</a:t>
            </a:r>
            <a:endParaRPr kumimoji="1" lang="en-US" altLang="ja-JP" sz="14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◆明快</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a:t>
            </a: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コンセプトづくり</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国際</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金融都市の定義</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や要件はないため、</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めざす都市像を共有</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したうえで</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、その実現に向けた</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取組み</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に</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ついて</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明快</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コンセプト</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ストーリを示す視点</a:t>
            </a:r>
            <a:endParaRPr kumimoji="1" lang="en-US" altLang="ja-JP"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地域の発展</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経済</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活動の潤滑油</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であり、地域社会や経済活動と密接な関係に</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ある金融の力を活用して、</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地域の成長</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発展</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、ひいては</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住民</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の利益・幸福にも</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つなげる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　大阪を国際金融都市にしていくための個々の取組みが</a:t>
            </a:r>
            <a:r>
              <a:rPr kumimoji="1" lang="en-US" altLang="ja-JP"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SDGs</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達成にもつながる</a:t>
            </a:r>
            <a:r>
              <a:rPr kumimoji="1" lang="ja-JP" altLang="en-US" sz="1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めざす都市像につながる視点</a:t>
            </a:r>
            <a:endParaRPr kumimoji="1" lang="en-US" altLang="ja-JP" sz="14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◆アジア／グローバリゼーション</a:t>
            </a:r>
            <a:endParaRPr kumimoji="1" lang="en-US" altLang="ja-JP"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　金融をはじめビジネスは国境を越えてグローバルに展開されており、常に世界を意識して国際競争力を持ちながら、</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他都市との連携によりアジア・世界のハブと</a:t>
            </a:r>
            <a:endParaRPr kumimoji="1" lang="en-US" altLang="ja-JP"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noProof="0" dirty="0" smtClean="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なって人材、資金、情報を集め、相乗効果を生み出す</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◆他</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都市・他地域との差別化・補完性</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　大阪</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・関西が選ばれる地域に</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なるため、大阪の強みや機会を活かし</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革新的でエッジ</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の</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効いた取組みなどに</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よる</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差別化</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を図るとともに</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レジリエンス向上による</a:t>
            </a:r>
            <a:endParaRPr kumimoji="1" lang="en-US" altLang="ja-JP"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日本</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の国際的地位を</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高めるため、補完性</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備える</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具体的</a:t>
            </a: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取組みにつながる視点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◆デジタル化</a:t>
            </a:r>
            <a:endParaRPr kumimoji="1" lang="en-US" altLang="ja-JP"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　世界的</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デジタル化の潮流を踏まえ、</a:t>
            </a:r>
            <a:r>
              <a:rPr kumimoji="1" lang="ja-JP" altLang="en-US" sz="1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特にデジタルと親和性の高い金融分野において</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フィンテックなどの新しい技術を取り入れていく</a:t>
            </a:r>
            <a:r>
              <a:rPr kumimoji="1" lang="ja-JP" altLang="en-US" sz="1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◆関西広域</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　異なる特色</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を持つ都市が</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集積し、多彩</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な魅力を</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有する関西の特徴を生かし、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その総合力を</a:t>
            </a:r>
            <a:r>
              <a:rPr kumimoji="1" lang="ja-JP" altLang="en-US" sz="1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発揮して国際的に存在感を示す</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UD デジタル 教科書体 NK-R" panose="02020400000000000000" pitchFamily="18" charset="-128"/>
                <a:ea typeface="UD デジタル 教科書体 NK-R" panose="02020400000000000000" pitchFamily="18" charset="-128"/>
              </a:rPr>
              <a:t>Ⅱ</a:t>
            </a:r>
            <a:r>
              <a:rPr lang="ja-JP" altLang="en-US" sz="3600" dirty="0" smtClean="0">
                <a:latin typeface="UD デジタル 教科書体 NK-R" panose="02020400000000000000" pitchFamily="18" charset="-128"/>
                <a:ea typeface="UD デジタル 教科書体 NK-R" panose="02020400000000000000" pitchFamily="18" charset="-128"/>
              </a:rPr>
              <a:t>　大阪</a:t>
            </a:r>
            <a:r>
              <a:rPr lang="ja-JP" altLang="en-US" sz="3600" dirty="0">
                <a:latin typeface="UD デジタル 教科書体 NK-R" panose="02020400000000000000" pitchFamily="18" charset="-128"/>
                <a:ea typeface="UD デジタル 教科書体 NK-R" panose="02020400000000000000" pitchFamily="18" charset="-128"/>
              </a:rPr>
              <a:t>のめざす国際金融</a:t>
            </a:r>
            <a:r>
              <a:rPr lang="ja-JP" altLang="en-US" sz="3600" dirty="0" smtClean="0">
                <a:latin typeface="UD デジタル 教科書体 NK-R" panose="02020400000000000000" pitchFamily="18" charset="-128"/>
                <a:ea typeface="UD デジタル 教科書体 NK-R" panose="02020400000000000000" pitchFamily="18" charset="-128"/>
              </a:rPr>
              <a:t>都市像</a:t>
            </a:r>
            <a:endParaRPr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33" name="直線コネクタ 32"/>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9444509" y="6591550"/>
            <a:ext cx="2743200" cy="365125"/>
          </a:xfrm>
        </p:spPr>
        <p:txBody>
          <a:bodyPr/>
          <a:lstStyle/>
          <a:p>
            <a:fld id="{4CFCB8D1-E384-4ABF-9F79-4EB3205F8B48}" type="slidenum">
              <a:rPr kumimoji="1" lang="ja-JP" altLang="en-US" smtClean="0"/>
              <a:t>17</a:t>
            </a:fld>
            <a:endParaRPr kumimoji="1" lang="ja-JP" altLang="en-US" dirty="0"/>
          </a:p>
        </p:txBody>
      </p:sp>
      <p:sp>
        <p:nvSpPr>
          <p:cNvPr id="29" name="コンテンツ プレースホルダー 2"/>
          <p:cNvSpPr txBox="1">
            <a:spLocks/>
          </p:cNvSpPr>
          <p:nvPr/>
        </p:nvSpPr>
        <p:spPr>
          <a:xfrm>
            <a:off x="531492" y="1825121"/>
            <a:ext cx="10914693"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smtClean="0">
                <a:latin typeface="UD デジタル 教科書体 NK-R" panose="02020400000000000000" pitchFamily="18" charset="-128"/>
                <a:ea typeface="UD デジタル 教科書体 NK-R" panose="02020400000000000000" pitchFamily="18" charset="-128"/>
              </a:rPr>
              <a:t>　　　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31" name="コンテンツ プレースホルダー 2"/>
          <p:cNvSpPr txBox="1">
            <a:spLocks/>
          </p:cNvSpPr>
          <p:nvPr/>
        </p:nvSpPr>
        <p:spPr>
          <a:xfrm>
            <a:off x="531491" y="5050603"/>
            <a:ext cx="10914693" cy="875442"/>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vert="horz" lIns="36000" tIns="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800" b="1" dirty="0" smtClean="0">
                <a:latin typeface="UD デジタル 教科書体 NK-R" panose="02020400000000000000" pitchFamily="18" charset="-128"/>
                <a:ea typeface="UD デジタル 教科書体 NK-R" panose="02020400000000000000" pitchFamily="18" charset="-128"/>
              </a:rPr>
              <a:t>◆</a:t>
            </a:r>
            <a:r>
              <a:rPr kumimoji="0" lang="ja-JP" altLang="en-US" sz="1800" b="1" kern="0" dirty="0" smtClean="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めざす</a:t>
            </a:r>
            <a:r>
              <a:rPr kumimoji="0" lang="ja-JP" altLang="en-US" sz="1800" b="1" kern="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姿の具体的なイメージ</a:t>
            </a:r>
          </a:p>
          <a:p>
            <a:pPr marL="0" indent="0">
              <a:lnSpc>
                <a:spcPct val="100000"/>
              </a:lnSpc>
              <a:spcBef>
                <a:spcPts val="600"/>
              </a:spcBef>
              <a:buNone/>
            </a:pPr>
            <a:r>
              <a:rPr lang="ja-JP" altLang="en-US" sz="1800" dirty="0" smtClean="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スタートアップ等へ</a:t>
            </a:r>
            <a:r>
              <a:rPr lang="ja-JP" altLang="en-US" sz="1800" dirty="0" smtClean="0">
                <a:latin typeface="UD デジタル 教科書体 NK-R" panose="02020400000000000000" pitchFamily="18" charset="-128"/>
                <a:ea typeface="UD デジタル 教科書体 NK-R" panose="02020400000000000000" pitchFamily="18" charset="-128"/>
              </a:rPr>
              <a:t>の</a:t>
            </a:r>
            <a:r>
              <a:rPr lang="ja-JP" altLang="en-US" sz="1800" dirty="0">
                <a:latin typeface="UD デジタル 教科書体 NK-R" panose="02020400000000000000" pitchFamily="18" charset="-128"/>
                <a:ea typeface="UD デジタル 教科書体 NK-R" panose="02020400000000000000" pitchFamily="18" charset="-128"/>
              </a:rPr>
              <a:t>フィンテックなどを活用した</a:t>
            </a:r>
            <a:r>
              <a:rPr lang="ja-JP" altLang="en-US" sz="1800" dirty="0" smtClean="0">
                <a:latin typeface="UD デジタル 教科書体 NK-R" panose="02020400000000000000" pitchFamily="18" charset="-128"/>
                <a:ea typeface="UD デジタル 教科書体 NK-R" panose="02020400000000000000" pitchFamily="18" charset="-128"/>
              </a:rPr>
              <a:t>多様</a:t>
            </a:r>
            <a:r>
              <a:rPr lang="ja-JP" altLang="en-US" sz="1800" dirty="0">
                <a:latin typeface="UD デジタル 教科書体 NK-R" panose="02020400000000000000" pitchFamily="18" charset="-128"/>
                <a:ea typeface="UD デジタル 教科書体 NK-R" panose="02020400000000000000" pitchFamily="18" charset="-128"/>
              </a:rPr>
              <a:t>な資金調達により成長を支援するエコシステムの拠点　　</a:t>
            </a:r>
          </a:p>
          <a:p>
            <a:pPr marL="0" indent="0">
              <a:lnSpc>
                <a:spcPct val="100000"/>
              </a:lnSpc>
              <a:spcBef>
                <a:spcPts val="600"/>
              </a:spcBef>
              <a:buNone/>
            </a:pPr>
            <a:r>
              <a:rPr lang="ja-JP" altLang="en-US" sz="1800" dirty="0" smtClean="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日本の金融機能における</a:t>
            </a:r>
            <a:r>
              <a:rPr lang="ja-JP" altLang="en-US" sz="1800" dirty="0" smtClean="0">
                <a:latin typeface="UD デジタル 教科書体 NK-R" panose="02020400000000000000" pitchFamily="18" charset="-128"/>
                <a:ea typeface="UD デジタル 教科書体 NK-R" panose="02020400000000000000" pitchFamily="18" charset="-128"/>
              </a:rPr>
              <a:t>レジリエント（強靭）な</a:t>
            </a:r>
            <a:r>
              <a:rPr lang="ja-JP" altLang="en-US" sz="1800" dirty="0">
                <a:latin typeface="UD デジタル 教科書体 NK-R" panose="02020400000000000000" pitchFamily="18" charset="-128"/>
                <a:ea typeface="UD デジタル 教科書体 NK-R" panose="02020400000000000000" pitchFamily="18" charset="-128"/>
              </a:rPr>
              <a:t>都市　　</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lnSpc>
                <a:spcPct val="100000"/>
              </a:lnSpc>
              <a:spcBef>
                <a:spcPts val="600"/>
              </a:spcBef>
              <a:buNone/>
            </a:pPr>
            <a:r>
              <a:rPr lang="ja-JP" altLang="en-US" sz="1800" dirty="0" smtClean="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金融リテラシーが高く投資が活発な都市　　</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lnSpc>
                <a:spcPct val="100000"/>
              </a:lnSpc>
              <a:spcBef>
                <a:spcPts val="600"/>
              </a:spcBef>
              <a:buNone/>
            </a:pPr>
            <a:r>
              <a:rPr lang="ja-JP" altLang="en-US" sz="1600" dirty="0">
                <a:latin typeface="UD デジタル 教科書体 NK-R" panose="02020400000000000000" pitchFamily="18" charset="-128"/>
                <a:ea typeface="UD デジタル 教科書体 NK-R" panose="02020400000000000000" pitchFamily="18" charset="-128"/>
              </a:rPr>
              <a:t>　　</a:t>
            </a:r>
          </a:p>
        </p:txBody>
      </p:sp>
      <p:sp>
        <p:nvSpPr>
          <p:cNvPr id="13" name="テキスト ボックス 7"/>
          <p:cNvSpPr txBox="1">
            <a:spLocks noChangeArrowheads="1"/>
          </p:cNvSpPr>
          <p:nvPr/>
        </p:nvSpPr>
        <p:spPr bwMode="auto">
          <a:xfrm>
            <a:off x="531492" y="2712846"/>
            <a:ext cx="1091469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r>
              <a:rPr lang="ja-JP" altLang="en-US" sz="1800" b="1"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800" b="1"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基本的考え方</a:t>
            </a:r>
            <a:endParaRPr lang="en-US" altLang="ja-JP" sz="1800" b="1"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地域の</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発展のため、</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大阪・関西万博などを契機とした</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まちづくり・</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イノベーション</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推進</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や</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スタートアップ</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の成長に</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向</a:t>
            </a:r>
            <a:r>
              <a:rPr lang="en-US" altLang="ja-JP" sz="1800" dirty="0">
                <a:latin typeface="UD デジタル 教科書体 NK-R" panose="02020400000000000000" pitchFamily="18" charset="-128"/>
                <a:ea typeface="UD デジタル 教科書体 NK-R" panose="02020400000000000000" pitchFamily="18" charset="-128"/>
                <a:cs typeface="Meiryo UI" pitchFamily="50" charset="-128"/>
              </a:rPr>
              <a:t> </a:t>
            </a:r>
            <a:endParaRPr lang="en-US" altLang="ja-JP" sz="18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en-US" altLang="ja-JP" sz="18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180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け、国内外から投資が流入・循環することが必要。</a:t>
            </a:r>
            <a:r>
              <a:rPr lang="en-US" altLang="ja-JP" sz="1800" dirty="0">
                <a:latin typeface="UD デジタル 教科書体 NK-R" panose="02020400000000000000" pitchFamily="18" charset="-128"/>
                <a:ea typeface="UD デジタル 教科書体 NK-R" panose="02020400000000000000" pitchFamily="18" charset="-128"/>
                <a:cs typeface="Meiryo UI" pitchFamily="50" charset="-128"/>
              </a:rPr>
              <a:t/>
            </a:r>
            <a:br>
              <a:rPr lang="en-US" altLang="ja-JP" sz="1800" dirty="0">
                <a:latin typeface="UD デジタル 教科書体 NK-R" panose="02020400000000000000" pitchFamily="18" charset="-128"/>
                <a:ea typeface="UD デジタル 教科書体 NK-R" panose="02020400000000000000" pitchFamily="18" charset="-128"/>
                <a:cs typeface="Meiryo UI" pitchFamily="50" charset="-128"/>
              </a:rPr>
            </a:b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 また</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、自然</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災害等を</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見据えた補完的役割を通じた金融の</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レジリエンス（強靭化）向上</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のほか、金融</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リテラシー向</a:t>
            </a:r>
            <a:endParaRPr lang="en-US" altLang="ja-JP" sz="18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  上</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などを通じた</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国内市場</a:t>
            </a:r>
            <a:r>
              <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rPr>
              <a:t>の</a:t>
            </a:r>
            <a:r>
              <a:rPr lang="ja-JP" altLang="en-US" sz="1800" dirty="0" smtClean="0">
                <a:latin typeface="UD デジタル 教科書体 NK-R" panose="02020400000000000000" pitchFamily="18" charset="-128"/>
                <a:ea typeface="UD デジタル 教科書体 NK-R" panose="02020400000000000000" pitchFamily="18" charset="-128"/>
                <a:cs typeface="Meiryo UI" pitchFamily="50" charset="-128"/>
              </a:rPr>
              <a:t>活性化が必要。</a:t>
            </a:r>
            <a:endParaRPr lang="ja-JP" altLang="en-US" sz="18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10" name="正方形/長方形 9"/>
          <p:cNvSpPr/>
          <p:nvPr/>
        </p:nvSpPr>
        <p:spPr>
          <a:xfrm>
            <a:off x="627181" y="829930"/>
            <a:ext cx="10551679" cy="707886"/>
          </a:xfrm>
          <a:prstGeom prst="rect">
            <a:avLst/>
          </a:prstGeom>
        </p:spPr>
        <p:txBody>
          <a:bodyPr wrap="square">
            <a:spAutoFit/>
          </a:bodyPr>
          <a:lstStyle/>
          <a:p>
            <a:r>
              <a:rPr lang="ja-JP" altLang="en-US" sz="2000" dirty="0" smtClean="0">
                <a:latin typeface="UD デジタル 教科書体 NK-R" panose="02020400000000000000" pitchFamily="18" charset="-128"/>
                <a:ea typeface="UD デジタル 教科書体 NK-R" panose="02020400000000000000" pitchFamily="18" charset="-128"/>
              </a:rPr>
              <a:t>◆国際金融都市実現のために重視すべき視点（</a:t>
            </a:r>
            <a:r>
              <a:rPr lang="ja-JP" altLang="en-US" sz="2000" b="1" u="sng" dirty="0" smtClean="0">
                <a:latin typeface="UD デジタル 教科書体 NK-R" panose="02020400000000000000" pitchFamily="18" charset="-128"/>
                <a:ea typeface="UD デジタル 教科書体 NK-R" panose="02020400000000000000" pitchFamily="18" charset="-128"/>
              </a:rPr>
              <a:t>アジア／グローバルの視点</a:t>
            </a:r>
            <a:r>
              <a:rPr lang="ja-JP" altLang="en-US"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smtClean="0">
                <a:latin typeface="UD デジタル 教科書体 NK-R" panose="02020400000000000000" pitchFamily="18" charset="-128"/>
                <a:ea typeface="UD デジタル 教科書体 NK-R" panose="02020400000000000000" pitchFamily="18" charset="-128"/>
              </a:rPr>
              <a:t>差別化・補完性の視</a:t>
            </a:r>
            <a:endParaRPr lang="en-US" altLang="ja-JP" sz="2000" b="1" u="sng" dirty="0" smtClean="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sz="2000" b="1" dirty="0" smtClean="0">
                <a:latin typeface="UD デジタル 教科書体 NK-R" panose="02020400000000000000" pitchFamily="18" charset="-128"/>
                <a:ea typeface="UD デジタル 教科書体 NK-R" panose="02020400000000000000" pitchFamily="18" charset="-128"/>
              </a:rPr>
              <a:t>　</a:t>
            </a:r>
            <a:r>
              <a:rPr lang="ja-JP" altLang="en-US" sz="2000" b="1" u="sng" dirty="0" smtClean="0">
                <a:latin typeface="UD デジタル 教科書体 NK-R" panose="02020400000000000000" pitchFamily="18" charset="-128"/>
                <a:ea typeface="UD デジタル 教科書体 NK-R" panose="02020400000000000000" pitchFamily="18" charset="-128"/>
              </a:rPr>
              <a:t>点）を踏まえ、２つの都市像を掲げて取り組む</a:t>
            </a:r>
            <a:endParaRPr lang="en-US" altLang="ja-JP" sz="2000" b="1" u="sng"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784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UD デジタル 教科書体 NK-R" panose="02020400000000000000" pitchFamily="18" charset="-128"/>
                <a:ea typeface="UD デジタル 教科書体 NK-R" panose="02020400000000000000" pitchFamily="18" charset="-128"/>
              </a:rPr>
              <a:t>Ⅱ</a:t>
            </a:r>
            <a:r>
              <a:rPr lang="ja-JP" altLang="en-US" sz="3600" dirty="0" smtClean="0">
                <a:latin typeface="UD デジタル 教科書体 NK-R" panose="02020400000000000000" pitchFamily="18" charset="-128"/>
                <a:ea typeface="UD デジタル 教科書体 NK-R" panose="02020400000000000000" pitchFamily="18" charset="-128"/>
              </a:rPr>
              <a:t>　大阪</a:t>
            </a:r>
            <a:r>
              <a:rPr lang="ja-JP" altLang="en-US" sz="3600" dirty="0">
                <a:latin typeface="UD デジタル 教科書体 NK-R" panose="02020400000000000000" pitchFamily="18" charset="-128"/>
                <a:ea typeface="UD デジタル 教科書体 NK-R" panose="02020400000000000000" pitchFamily="18" charset="-128"/>
              </a:rPr>
              <a:t>のめざす国際金融</a:t>
            </a:r>
            <a:r>
              <a:rPr lang="ja-JP" altLang="en-US" sz="3600" dirty="0" smtClean="0">
                <a:latin typeface="UD デジタル 教科書体 NK-R" panose="02020400000000000000" pitchFamily="18" charset="-128"/>
                <a:ea typeface="UD デジタル 教科書体 NK-R" panose="02020400000000000000" pitchFamily="18" charset="-128"/>
              </a:rPr>
              <a:t>都市像</a:t>
            </a:r>
            <a:endParaRPr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33" name="直線コネクタ 32"/>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9444509" y="6591550"/>
            <a:ext cx="2743200" cy="365125"/>
          </a:xfrm>
        </p:spPr>
        <p:txBody>
          <a:bodyPr/>
          <a:lstStyle/>
          <a:p>
            <a:fld id="{4CFCB8D1-E384-4ABF-9F79-4EB3205F8B48}" type="slidenum">
              <a:rPr kumimoji="1" lang="ja-JP" altLang="en-US" smtClean="0"/>
              <a:t>18</a:t>
            </a:fld>
            <a:endParaRPr kumimoji="1" lang="ja-JP" altLang="en-US" dirty="0"/>
          </a:p>
        </p:txBody>
      </p:sp>
      <p:sp>
        <p:nvSpPr>
          <p:cNvPr id="24" name="コンテンツ プレースホルダー 2"/>
          <p:cNvSpPr txBox="1">
            <a:spLocks/>
          </p:cNvSpPr>
          <p:nvPr/>
        </p:nvSpPr>
        <p:spPr>
          <a:xfrm>
            <a:off x="613055" y="4550487"/>
            <a:ext cx="9909506" cy="1124787"/>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vert="horz" lIns="36000" tIns="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800" b="1" dirty="0">
                <a:latin typeface="UD デジタル 教科書体 NK-R" panose="02020400000000000000" pitchFamily="18" charset="-128"/>
                <a:ea typeface="UD デジタル 教科書体 NK-R" panose="02020400000000000000" pitchFamily="18" charset="-128"/>
              </a:rPr>
              <a:t>◆</a:t>
            </a:r>
            <a:r>
              <a:rPr kumimoji="0" lang="ja-JP" altLang="en-US" sz="1800" b="1" kern="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めざす姿の具体的なイメージ</a:t>
            </a:r>
          </a:p>
          <a:p>
            <a:pPr marL="0" indent="0">
              <a:lnSpc>
                <a:spcPts val="2500"/>
              </a:lnSpc>
              <a:spcBef>
                <a:spcPts val="0"/>
              </a:spcBef>
              <a:buNone/>
            </a:pPr>
            <a:r>
              <a:rPr lang="ja-JP" altLang="en-US" sz="1800" dirty="0" smtClean="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エッジの効いた金融商品の開発によるアジアにおける先駆的なデリバティブ</a:t>
            </a:r>
            <a:r>
              <a:rPr lang="ja-JP" altLang="en-US" sz="1800" dirty="0" smtClean="0">
                <a:latin typeface="UD デジタル 教科書体 NK-R" panose="02020400000000000000" pitchFamily="18" charset="-128"/>
                <a:ea typeface="UD デジタル 教科書体 NK-R" panose="02020400000000000000" pitchFamily="18" charset="-128"/>
              </a:rPr>
              <a:t>の拠点</a:t>
            </a:r>
            <a:endParaRPr lang="ja-JP" altLang="en-US" sz="1800" dirty="0">
              <a:latin typeface="UD デジタル 教科書体 NK-R" panose="02020400000000000000" pitchFamily="18" charset="-128"/>
              <a:ea typeface="UD デジタル 教科書体 NK-R" panose="02020400000000000000" pitchFamily="18" charset="-128"/>
            </a:endParaRPr>
          </a:p>
          <a:p>
            <a:pPr marL="0" indent="0">
              <a:lnSpc>
                <a:spcPts val="2500"/>
              </a:lnSpc>
              <a:spcBef>
                <a:spcPts val="0"/>
              </a:spcBef>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en-US" altLang="ja-JP" sz="1800" dirty="0">
                <a:latin typeface="UD デジタル 教科書体 NK-R" panose="02020400000000000000" pitchFamily="18" charset="-128"/>
                <a:ea typeface="UD デジタル 教科書体 NK-R" panose="02020400000000000000" pitchFamily="18" charset="-128"/>
              </a:rPr>
              <a:t>ESG</a:t>
            </a:r>
            <a:r>
              <a:rPr lang="ja-JP" altLang="en-US" sz="1800" dirty="0">
                <a:latin typeface="UD デジタル 教科書体 NK-R" panose="02020400000000000000" pitchFamily="18" charset="-128"/>
                <a:ea typeface="UD デジタル 教科書体 NK-R" panose="02020400000000000000" pitchFamily="18" charset="-128"/>
              </a:rPr>
              <a:t>ファイナンスの</a:t>
            </a:r>
            <a:r>
              <a:rPr lang="ja-JP" altLang="en-US" sz="1800" dirty="0" smtClean="0">
                <a:latin typeface="UD デジタル 教科書体 NK-R" panose="02020400000000000000" pitchFamily="18" charset="-128"/>
                <a:ea typeface="UD デジタル 教科書体 NK-R" panose="02020400000000000000" pitchFamily="18" charset="-128"/>
              </a:rPr>
              <a:t>先進都市</a:t>
            </a:r>
            <a:endParaRPr lang="ja-JP" altLang="en-US" sz="1800" dirty="0">
              <a:latin typeface="UD デジタル 教科書体 NK-R" panose="02020400000000000000" pitchFamily="18" charset="-128"/>
              <a:ea typeface="UD デジタル 教科書体 NK-R" panose="02020400000000000000" pitchFamily="18" charset="-128"/>
            </a:endParaRPr>
          </a:p>
          <a:p>
            <a:pPr marL="0" indent="0">
              <a:lnSpc>
                <a:spcPts val="2500"/>
              </a:lnSpc>
              <a:spcBef>
                <a:spcPts val="0"/>
              </a:spcBef>
              <a:buNone/>
            </a:pPr>
            <a:r>
              <a:rPr lang="ja-JP" altLang="en-US" sz="1800" dirty="0">
                <a:latin typeface="UD デジタル 教科書体 NK-R" panose="02020400000000000000" pitchFamily="18" charset="-128"/>
                <a:ea typeface="UD デジタル 教科書体 NK-R" panose="02020400000000000000" pitchFamily="18" charset="-128"/>
              </a:rPr>
              <a:t>　・革新的な</a:t>
            </a:r>
            <a:r>
              <a:rPr lang="ja-JP" altLang="en-US" sz="1800" dirty="0" smtClean="0">
                <a:latin typeface="UD デジタル 教科書体 NK-R" panose="02020400000000000000" pitchFamily="18" charset="-128"/>
                <a:ea typeface="UD デジタル 教科書体 NK-R" panose="02020400000000000000" pitchFamily="18" charset="-128"/>
              </a:rPr>
              <a:t>金融社会実験</a:t>
            </a:r>
            <a:r>
              <a:rPr lang="ja-JP" altLang="en-US" sz="1800" dirty="0">
                <a:latin typeface="UD デジタル 教科書体 NK-R" panose="02020400000000000000" pitchFamily="18" charset="-128"/>
                <a:ea typeface="UD デジタル 教科書体 NK-R" panose="02020400000000000000" pitchFamily="18" charset="-128"/>
              </a:rPr>
              <a:t>・実装が可能と</a:t>
            </a:r>
            <a:r>
              <a:rPr lang="ja-JP" altLang="en-US" sz="1800" dirty="0" smtClean="0">
                <a:latin typeface="UD デジタル 教科書体 NK-R" panose="02020400000000000000" pitchFamily="18" charset="-128"/>
                <a:ea typeface="UD デジタル 教科書体 NK-R" panose="02020400000000000000" pitchFamily="18" charset="-128"/>
              </a:rPr>
              <a:t>なる都市</a:t>
            </a:r>
            <a:endParaRPr lang="ja-JP" altLang="en-US" sz="1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613055" y="2481912"/>
            <a:ext cx="10788749" cy="1477328"/>
          </a:xfrm>
          <a:prstGeom prst="rect">
            <a:avLst/>
          </a:prstGeom>
        </p:spPr>
        <p:txBody>
          <a:bodyPr wrap="square">
            <a:spAutoFit/>
          </a:bodyPr>
          <a:lstStyle/>
          <a:p>
            <a:pPr>
              <a:lnSpc>
                <a:spcPts val="2400"/>
              </a:lnSpc>
              <a:spcBef>
                <a:spcPct val="0"/>
              </a:spcBef>
              <a:spcAft>
                <a:spcPts val="400"/>
              </a:spcAft>
            </a:pPr>
            <a:r>
              <a:rPr lang="ja-JP" altLang="en-US" b="1"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◆基本的考え方</a:t>
            </a:r>
            <a:endParaRPr lang="en-US" altLang="ja-JP" b="1"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endParaRPr>
          </a:p>
          <a:p>
            <a:pPr>
              <a:lnSpc>
                <a:spcPts val="2400"/>
              </a:lnSpc>
              <a:spcBef>
                <a:spcPct val="0"/>
              </a:spcBef>
              <a:spcAft>
                <a:spcPts val="400"/>
              </a:spcAft>
            </a:pPr>
            <a:r>
              <a:rPr lang="ja-JP" altLang="en-US" spc="-40"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金融において大阪・</a:t>
            </a:r>
            <a:r>
              <a:rPr lang="ja-JP" altLang="en-US" spc="-40"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関西らしい</a:t>
            </a:r>
            <a:r>
              <a:rPr lang="ja-JP" altLang="en-US" spc="-40" dirty="0" smtClean="0">
                <a:latin typeface="UD デジタル 教科書体 NK-R" panose="02020400000000000000" pitchFamily="18" charset="-128"/>
                <a:ea typeface="UD デジタル 教科書体 NK-R" panose="02020400000000000000" pitchFamily="18" charset="-128"/>
                <a:cs typeface="Meiryo UI" pitchFamily="50" charset="-128"/>
              </a:rPr>
              <a:t>エッジ</a:t>
            </a:r>
            <a:r>
              <a:rPr lang="ja-JP" altLang="en-US" spc="-40" dirty="0">
                <a:latin typeface="UD デジタル 教科書体 NK-R" panose="02020400000000000000" pitchFamily="18" charset="-128"/>
                <a:ea typeface="UD デジタル 教科書体 NK-R" panose="02020400000000000000" pitchFamily="18" charset="-128"/>
                <a:cs typeface="Meiryo UI" pitchFamily="50" charset="-128"/>
              </a:rPr>
              <a:t>の効いた</a:t>
            </a:r>
            <a:r>
              <a:rPr lang="ja-JP" altLang="en-US" spc="-40" dirty="0" smtClean="0">
                <a:latin typeface="UD デジタル 教科書体 NK-R" panose="02020400000000000000" pitchFamily="18" charset="-128"/>
                <a:ea typeface="UD デジタル 教科書体 NK-R" panose="02020400000000000000" pitchFamily="18" charset="-128"/>
                <a:cs typeface="Meiryo UI" pitchFamily="50" charset="-128"/>
              </a:rPr>
              <a:t>取組み</a:t>
            </a:r>
            <a:r>
              <a:rPr lang="ja-JP" altLang="en-US"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を</a:t>
            </a:r>
            <a:r>
              <a:rPr lang="ja-JP" altLang="en-US" spc="-40"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通じ、企業</a:t>
            </a:r>
            <a:r>
              <a:rPr lang="ja-JP" altLang="en-US"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や人を惹きつける求心力を高めることが重要。</a:t>
            </a:r>
            <a:endParaRPr lang="en-US" altLang="ja-JP"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endParaRPr>
          </a:p>
          <a:p>
            <a:pPr>
              <a:lnSpc>
                <a:spcPts val="2400"/>
              </a:lnSpc>
              <a:spcBef>
                <a:spcPct val="0"/>
              </a:spcBef>
              <a:spcAft>
                <a:spcPts val="400"/>
              </a:spcAft>
            </a:pPr>
            <a:r>
              <a:rPr lang="ja-JP" altLang="en-US" spc="-40"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・デリバティブ</a:t>
            </a:r>
            <a:r>
              <a:rPr lang="ja-JP" altLang="en-US"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や</a:t>
            </a:r>
            <a:r>
              <a:rPr lang="en-US" altLang="ja-JP"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ESG</a:t>
            </a:r>
            <a:r>
              <a:rPr lang="ja-JP" altLang="en-US" spc="-40" dirty="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ファイナンスの特定分野などに</a:t>
            </a:r>
            <a:r>
              <a:rPr lang="ja-JP" altLang="en-US" spc="-40" dirty="0" smtClean="0">
                <a:solidFill>
                  <a:srgbClr val="000000"/>
                </a:solidFill>
                <a:latin typeface="UD デジタル 教科書体 NK-R" panose="02020400000000000000" pitchFamily="18" charset="-128"/>
                <a:ea typeface="UD デジタル 教科書体 NK-R" panose="02020400000000000000" pitchFamily="18" charset="-128"/>
                <a:cs typeface="Meiryo UI" pitchFamily="50" charset="-128"/>
              </a:rPr>
              <a:t>おける</a:t>
            </a:r>
            <a:r>
              <a:rPr lang="ja-JP" altLang="en-US" spc="-40" dirty="0" smtClean="0">
                <a:latin typeface="UD デジタル 教科書体 NK-R" panose="02020400000000000000" pitchFamily="18" charset="-128"/>
                <a:ea typeface="UD デジタル 教科書体 NK-R" panose="02020400000000000000" pitchFamily="18" charset="-128"/>
                <a:cs typeface="Meiryo UI" pitchFamily="50" charset="-128"/>
              </a:rPr>
              <a:t>先駆けた取組み</a:t>
            </a:r>
            <a:r>
              <a:rPr lang="ja-JP" altLang="en-US" spc="-40" dirty="0">
                <a:latin typeface="UD デジタル 教科書体 NK-R" panose="02020400000000000000" pitchFamily="18" charset="-128"/>
                <a:ea typeface="UD デジタル 教科書体 NK-R" panose="02020400000000000000" pitchFamily="18" charset="-128"/>
                <a:cs typeface="Meiryo UI" pitchFamily="50" charset="-128"/>
              </a:rPr>
              <a:t>や金融サービス</a:t>
            </a:r>
            <a:r>
              <a:rPr lang="ja-JP" altLang="en-US" spc="-40" dirty="0" smtClean="0">
                <a:latin typeface="UD デジタル 教科書体 NK-R" panose="02020400000000000000" pitchFamily="18" charset="-128"/>
                <a:ea typeface="UD デジタル 教科書体 NK-R" panose="02020400000000000000" pitchFamily="18" charset="-128"/>
                <a:cs typeface="Meiryo UI" pitchFamily="50" charset="-128"/>
              </a:rPr>
              <a:t>においてこれ</a:t>
            </a:r>
            <a:r>
              <a:rPr lang="ja-JP" altLang="en-US" spc="-40" dirty="0">
                <a:latin typeface="UD デジタル 教科書体 NK-R" panose="02020400000000000000" pitchFamily="18" charset="-128"/>
                <a:ea typeface="UD デジタル 教科書体 NK-R" panose="02020400000000000000" pitchFamily="18" charset="-128"/>
                <a:cs typeface="Meiryo UI" pitchFamily="50" charset="-128"/>
              </a:rPr>
              <a:t>までに</a:t>
            </a:r>
            <a:r>
              <a:rPr lang="ja-JP" altLang="en-US" spc="-40" dirty="0" err="1" smtClean="0">
                <a:latin typeface="UD デジタル 教科書体 NK-R" panose="02020400000000000000" pitchFamily="18" charset="-128"/>
                <a:ea typeface="UD デジタル 教科書体 NK-R" panose="02020400000000000000" pitchFamily="18" charset="-128"/>
                <a:cs typeface="Meiryo UI" pitchFamily="50" charset="-128"/>
              </a:rPr>
              <a:t>な</a:t>
            </a:r>
            <a:endParaRPr lang="en-US" altLang="ja-JP" spc="-4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a:lnSpc>
                <a:spcPts val="2400"/>
              </a:lnSpc>
              <a:spcBef>
                <a:spcPct val="0"/>
              </a:spcBef>
              <a:spcAft>
                <a:spcPts val="400"/>
              </a:spcAft>
            </a:pPr>
            <a:r>
              <a:rPr lang="ja-JP" altLang="en-US" spc="-4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pc="-40" dirty="0" smtClean="0">
                <a:latin typeface="UD デジタル 教科書体 NK-R" panose="02020400000000000000" pitchFamily="18" charset="-128"/>
                <a:ea typeface="UD デジタル 教科書体 NK-R" panose="02020400000000000000" pitchFamily="18" charset="-128"/>
                <a:cs typeface="Meiryo UI" pitchFamily="50" charset="-128"/>
              </a:rPr>
              <a:t>かった取組み</a:t>
            </a:r>
            <a:r>
              <a:rPr lang="ja-JP" altLang="en-US" spc="-40" dirty="0">
                <a:latin typeface="UD デジタル 教科書体 NK-R" panose="02020400000000000000" pitchFamily="18" charset="-128"/>
                <a:ea typeface="UD デジタル 教科書体 NK-R" panose="02020400000000000000" pitchFamily="18" charset="-128"/>
                <a:cs typeface="Meiryo UI" pitchFamily="50" charset="-128"/>
              </a:rPr>
              <a:t>が展開</a:t>
            </a:r>
            <a:r>
              <a:rPr lang="ja-JP" altLang="en-US" spc="-40" dirty="0" smtClean="0">
                <a:latin typeface="UD デジタル 教科書体 NK-R" panose="02020400000000000000" pitchFamily="18" charset="-128"/>
                <a:ea typeface="UD デジタル 教科書体 NK-R" panose="02020400000000000000" pitchFamily="18" charset="-128"/>
                <a:cs typeface="Meiryo UI" pitchFamily="50" charset="-128"/>
              </a:rPr>
              <a:t>されることが必要。</a:t>
            </a:r>
            <a:endParaRPr lang="ja-JP" altLang="en-US"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10" name="コンテンツ プレースホルダー 2"/>
          <p:cNvSpPr txBox="1">
            <a:spLocks/>
          </p:cNvSpPr>
          <p:nvPr/>
        </p:nvSpPr>
        <p:spPr>
          <a:xfrm>
            <a:off x="613055" y="1244907"/>
            <a:ext cx="10670127" cy="699803"/>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smtClean="0">
                <a:latin typeface="UD デジタル 教科書体 NK-R" panose="02020400000000000000" pitchFamily="18" charset="-128"/>
                <a:ea typeface="UD デジタル 教科書体 NK-R" panose="02020400000000000000" pitchFamily="18" charset="-128"/>
              </a:rPr>
              <a:t>　先駆けた</a:t>
            </a:r>
            <a:r>
              <a:rPr lang="ja-JP" altLang="en-US" sz="2000" b="1" dirty="0">
                <a:latin typeface="UD デジタル 教科書体 NK-R" panose="02020400000000000000" pitchFamily="18" charset="-128"/>
                <a:ea typeface="UD デジタル 教科書体 NK-R" panose="02020400000000000000" pitchFamily="18" charset="-128"/>
              </a:rPr>
              <a:t>取組みで世界に挑戦</a:t>
            </a:r>
            <a:r>
              <a:rPr lang="ja-JP" altLang="en-US" sz="2000" b="1" dirty="0" smtClean="0">
                <a:latin typeface="UD デジタル 教科書体 NK-R" panose="02020400000000000000" pitchFamily="18" charset="-128"/>
                <a:ea typeface="UD デジタル 教科書体 NK-R" panose="02020400000000000000" pitchFamily="18" charset="-128"/>
              </a:rPr>
              <a:t>する</a:t>
            </a:r>
            <a:r>
              <a:rPr lang="ja-JP" altLang="en-US" sz="2000" b="1" dirty="0">
                <a:latin typeface="UD デジタル 教科書体 NK-R" panose="02020400000000000000" pitchFamily="18" charset="-128"/>
                <a:ea typeface="UD デジタル 教科書体 NK-R" panose="02020400000000000000" pitchFamily="18" charset="-128"/>
              </a:rPr>
              <a:t>「</a:t>
            </a:r>
            <a:r>
              <a:rPr lang="ja-JP" altLang="en-US" sz="2000" b="1" dirty="0" smtClean="0">
                <a:latin typeface="UD デジタル 教科書体 NK-R" panose="02020400000000000000" pitchFamily="18" charset="-128"/>
                <a:ea typeface="UD デジタル 教科書体 NK-R" panose="02020400000000000000" pitchFamily="18" charset="-128"/>
              </a:rPr>
              <a:t>金融のフロントランナー都市」</a:t>
            </a:r>
            <a:endParaRPr lang="en-US" altLang="ja-JP" sz="2000" b="1"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42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225634" y="1280828"/>
            <a:ext cx="5709653" cy="2093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dirty="0" smtClean="0"/>
              <a:t>金融のフロントランナー都市</a:t>
            </a:r>
            <a:endParaRPr kumimoji="1" lang="ja-JP" altLang="en-US" sz="1100" dirty="0"/>
          </a:p>
        </p:txBody>
      </p:sp>
      <p:sp>
        <p:nvSpPr>
          <p:cNvPr id="39" name="正方形/長方形 38"/>
          <p:cNvSpPr/>
          <p:nvPr/>
        </p:nvSpPr>
        <p:spPr>
          <a:xfrm>
            <a:off x="6229291" y="1280828"/>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2</a:t>
            </a:r>
            <a:endParaRPr kumimoji="1" lang="ja-JP" altLang="en-US" sz="1200" dirty="0"/>
          </a:p>
        </p:txBody>
      </p:sp>
      <p:sp>
        <p:nvSpPr>
          <p:cNvPr id="6" name="テキスト ボックス 5">
            <a:extLst>
              <a:ext uri="{FF2B5EF4-FFF2-40B4-BE49-F238E27FC236}">
                <a16:creationId xmlns:a16="http://schemas.microsoft.com/office/drawing/2014/main" id="{CF33E91A-D645-4F28-ACDE-0A3E99091C7E}"/>
              </a:ext>
            </a:extLst>
          </p:cNvPr>
          <p:cNvSpPr txBox="1"/>
          <p:nvPr/>
        </p:nvSpPr>
        <p:spPr>
          <a:xfrm>
            <a:off x="489397" y="855051"/>
            <a:ext cx="11024316" cy="400110"/>
          </a:xfrm>
          <a:prstGeom prst="rect">
            <a:avLst/>
          </a:prstGeom>
          <a:solidFill>
            <a:schemeClr val="bg1"/>
          </a:solidFill>
        </p:spPr>
        <p:txBody>
          <a:bodyPr wrap="square" rtlCol="0">
            <a:spAutoFit/>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◆めざす都市像実現に向けた戦略の柱と重点取組</a:t>
            </a:r>
            <a:endParaRPr lang="ja-JP" altLang="ja-JP"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タイトル 1"/>
          <p:cNvSpPr>
            <a:spLocks noGrp="1"/>
          </p:cNvSpPr>
          <p:nvPr>
            <p:ph type="title"/>
          </p:nvPr>
        </p:nvSpPr>
        <p:spPr>
          <a:xfrm>
            <a:off x="680329" y="12879"/>
            <a:ext cx="8035344" cy="944515"/>
          </a:xfrm>
        </p:spPr>
        <p:txBody>
          <a:bodyPr>
            <a:normAutofit fontScale="90000"/>
          </a:bodyPr>
          <a:lstStyle/>
          <a:p>
            <a:r>
              <a:rPr lang="en-US" altLang="ja-JP" dirty="0">
                <a:latin typeface="UD デジタル 教科書体 NK-R" panose="02020400000000000000" pitchFamily="18" charset="-128"/>
                <a:ea typeface="UD デジタル 教科書体 NK-R" panose="02020400000000000000" pitchFamily="18" charset="-128"/>
              </a:rPr>
              <a:t>Ⅲ</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戦略</a:t>
            </a:r>
            <a:r>
              <a:rPr lang="ja-JP" altLang="en-US" dirty="0">
                <a:latin typeface="UD デジタル 教科書体 NK-R" panose="02020400000000000000" pitchFamily="18" charset="-128"/>
                <a:ea typeface="UD デジタル 教科書体 NK-R" panose="02020400000000000000" pitchFamily="18" charset="-128"/>
              </a:rPr>
              <a:t>の</a:t>
            </a:r>
            <a:r>
              <a:rPr lang="ja-JP" altLang="en-US" dirty="0" smtClean="0">
                <a:latin typeface="UD デジタル 教科書体 NK-R" panose="02020400000000000000" pitchFamily="18" charset="-128"/>
                <a:ea typeface="UD デジタル 教科書体 NK-R" panose="02020400000000000000" pitchFamily="18" charset="-128"/>
              </a:rPr>
              <a:t>柱と重点取組（イメージ）</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5" name="直線コネクタ 4"/>
          <p:cNvCxnSpPr>
            <a:cxnSpLocks/>
          </p:cNvCxnSpPr>
          <p:nvPr/>
        </p:nvCxnSpPr>
        <p:spPr>
          <a:xfrm>
            <a:off x="567745" y="760167"/>
            <a:ext cx="10764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5">
            <a:extLst>
              <a:ext uri="{FF2B5EF4-FFF2-40B4-BE49-F238E27FC236}">
                <a16:creationId xmlns:a16="http://schemas.microsoft.com/office/drawing/2014/main" id="{2970B9B3-79F0-481E-83E7-62F3F4F5EE5B}"/>
              </a:ext>
            </a:extLst>
          </p:cNvPr>
          <p:cNvGraphicFramePr>
            <a:graphicFrameLocks noGrp="1"/>
          </p:cNvGraphicFramePr>
          <p:nvPr>
            <p:extLst>
              <p:ext uri="{D42A27DB-BD31-4B8C-83A1-F6EECF244321}">
                <p14:modId xmlns:p14="http://schemas.microsoft.com/office/powerpoint/2010/main" val="3666627998"/>
              </p:ext>
            </p:extLst>
          </p:nvPr>
        </p:nvGraphicFramePr>
        <p:xfrm>
          <a:off x="165100" y="4397466"/>
          <a:ext cx="11861800" cy="2118377"/>
        </p:xfrm>
        <a:graphic>
          <a:graphicData uri="http://schemas.openxmlformats.org/drawingml/2006/table">
            <a:tbl>
              <a:tblPr firstRow="1" bandRow="1">
                <a:tableStyleId>{5C22544A-7EE6-4342-B048-85BDC9FD1C3A}</a:tableStyleId>
              </a:tblPr>
              <a:tblGrid>
                <a:gridCol w="905967">
                  <a:extLst>
                    <a:ext uri="{9D8B030D-6E8A-4147-A177-3AD203B41FA5}">
                      <a16:colId xmlns:a16="http://schemas.microsoft.com/office/drawing/2014/main" val="3071576586"/>
                    </a:ext>
                  </a:extLst>
                </a:gridCol>
                <a:gridCol w="3666953">
                  <a:extLst>
                    <a:ext uri="{9D8B030D-6E8A-4147-A177-3AD203B41FA5}">
                      <a16:colId xmlns:a16="http://schemas.microsoft.com/office/drawing/2014/main" val="352604522"/>
                    </a:ext>
                  </a:extLst>
                </a:gridCol>
                <a:gridCol w="3751815">
                  <a:extLst>
                    <a:ext uri="{9D8B030D-6E8A-4147-A177-3AD203B41FA5}">
                      <a16:colId xmlns:a16="http://schemas.microsoft.com/office/drawing/2014/main" val="3221950790"/>
                    </a:ext>
                  </a:extLst>
                </a:gridCol>
                <a:gridCol w="3537065">
                  <a:extLst>
                    <a:ext uri="{9D8B030D-6E8A-4147-A177-3AD203B41FA5}">
                      <a16:colId xmlns:a16="http://schemas.microsoft.com/office/drawing/2014/main" val="166912827"/>
                    </a:ext>
                  </a:extLst>
                </a:gridCol>
              </a:tblGrid>
              <a:tr h="247124">
                <a:tc>
                  <a:txBody>
                    <a:bodyPr/>
                    <a:lstStyle/>
                    <a:p>
                      <a:endParaRPr kumimoji="1" lang="ja-JP" altLang="en-US" sz="1600"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UD デジタル 教科書体 NK-R" panose="02020400000000000000" pitchFamily="18" charset="-128"/>
                          <a:ea typeface="UD デジタル 教科書体 NK-R" panose="02020400000000000000" pitchFamily="18" charset="-128"/>
                        </a:rPr>
                        <a:t>１　金融をテコに発展するグローバル都市</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UD デジタル 教科書体 NK-R" panose="02020400000000000000" pitchFamily="18" charset="-128"/>
                          <a:ea typeface="UD デジタル 教科書体 NK-R" panose="02020400000000000000" pitchFamily="18" charset="-128"/>
                        </a:rPr>
                        <a:t>２　金融のフロントランナー都市</a:t>
                      </a:r>
                    </a:p>
                  </a:txBody>
                  <a:tcPr marL="36000" marR="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UD デジタル 教科書体 NK-R" panose="02020400000000000000" pitchFamily="18" charset="-128"/>
                          <a:ea typeface="UD デジタル 教科書体 NK-R" panose="02020400000000000000" pitchFamily="18" charset="-128"/>
                        </a:rPr>
                        <a:t>１　２　共通</a:t>
                      </a:r>
                      <a:endParaRPr kumimoji="1" lang="en-US" altLang="ja-JP" sz="140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anchor="ctr"/>
                </a:tc>
                <a:extLst>
                  <a:ext uri="{0D108BD9-81ED-4DB2-BD59-A6C34878D82A}">
                    <a16:rowId xmlns:a16="http://schemas.microsoft.com/office/drawing/2014/main" val="1334988009"/>
                  </a:ext>
                </a:extLst>
              </a:tr>
              <a:tr h="471781">
                <a:tc>
                  <a:txBody>
                    <a:bodyPr/>
                    <a:lstStyle/>
                    <a:p>
                      <a:pPr algn="ctr"/>
                      <a:r>
                        <a:rPr kumimoji="1" lang="ja-JP" altLang="en-US" sz="1400" dirty="0" smtClean="0">
                          <a:latin typeface="UD デジタル 教科書体 NK-R" panose="02020400000000000000" pitchFamily="18" charset="-128"/>
                          <a:ea typeface="UD デジタル 教科書体 NK-R" panose="02020400000000000000" pitchFamily="18" charset="-128"/>
                        </a:rPr>
                        <a:t>育む</a:t>
                      </a: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(1)</a:t>
                      </a: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魅力的なまちづくりに向けた金融面からの推進</a:t>
                      </a: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 </a:t>
                      </a:r>
                      <a:endPar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 </a:t>
                      </a:r>
                      <a:endParaRPr kumimoji="1" lang="ja-JP" altLang="en-US" sz="1200" dirty="0" smtClean="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(1)</a:t>
                      </a: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エッジの効いた先駆的な金融商品・市場の形成</a:t>
                      </a:r>
                      <a:endPar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(4)</a:t>
                      </a: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金融分野における高度人材の育成</a:t>
                      </a:r>
                      <a:endPar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marL="36000" marR="36000"/>
                </a:tc>
                <a:extLst>
                  <a:ext uri="{0D108BD9-81ED-4DB2-BD59-A6C34878D82A}">
                    <a16:rowId xmlns:a16="http://schemas.microsoft.com/office/drawing/2014/main" val="2270067266"/>
                  </a:ext>
                </a:extLst>
              </a:tr>
              <a:tr h="606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呼び込む</a:t>
                      </a: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 </a:t>
                      </a:r>
                      <a:endParaRPr kumimoji="1" lang="ja-JP" altLang="en-US" sz="1000" dirty="0" smtClean="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(1)</a:t>
                      </a:r>
                      <a:r>
                        <a:rPr kumimoji="1" lang="ja-JP" altLang="en-US" sz="1200" dirty="0" smtClean="0">
                          <a:latin typeface="UD デジタル 教科書体 NK-R" panose="02020400000000000000" pitchFamily="18" charset="-128"/>
                          <a:ea typeface="UD デジタル 教科書体 NK-R" panose="02020400000000000000" pitchFamily="18" charset="-128"/>
                        </a:rPr>
                        <a:t>海外との連携</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(2)</a:t>
                      </a:r>
                      <a:r>
                        <a:rPr kumimoji="1" lang="ja-JP" altLang="en-US" sz="1200" dirty="0" smtClean="0">
                          <a:latin typeface="UD デジタル 教科書体 NK-R" panose="02020400000000000000" pitchFamily="18" charset="-128"/>
                          <a:ea typeface="UD デジタル 教科書体 NK-R" panose="02020400000000000000" pitchFamily="18" charset="-128"/>
                        </a:rPr>
                        <a:t>情報発信・プロモーション</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(3)</a:t>
                      </a:r>
                      <a:r>
                        <a:rPr kumimoji="1" lang="ja-JP" altLang="en-US" sz="1200" dirty="0" smtClean="0">
                          <a:latin typeface="UD デジタル 教科書体 NK-R" panose="02020400000000000000" pitchFamily="18" charset="-128"/>
                          <a:ea typeface="UD デジタル 教科書体 NK-R" panose="02020400000000000000" pitchFamily="18" charset="-128"/>
                        </a:rPr>
                        <a:t>海外から企業・人を惹きつける取組み</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txBody>
                  <a:tcPr marL="36000" marR="36000"/>
                </a:tc>
                <a:extLst>
                  <a:ext uri="{0D108BD9-81ED-4DB2-BD59-A6C34878D82A}">
                    <a16:rowId xmlns:a16="http://schemas.microsoft.com/office/drawing/2014/main" val="3980648024"/>
                  </a:ext>
                </a:extLst>
              </a:tr>
              <a:tr h="488356">
                <a:tc>
                  <a:txBody>
                    <a:bodyPr/>
                    <a:lstStyle/>
                    <a:p>
                      <a:pPr algn="ctr"/>
                      <a:r>
                        <a:rPr kumimoji="1" lang="ja-JP" altLang="en-US" sz="1400" dirty="0" smtClean="0">
                          <a:latin typeface="UD デジタル 教科書体 NK-R" panose="02020400000000000000" pitchFamily="18" charset="-128"/>
                          <a:ea typeface="UD デジタル 教科書体 NK-R" panose="02020400000000000000" pitchFamily="18" charset="-128"/>
                        </a:rPr>
                        <a:t>支える</a:t>
                      </a: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(3)</a:t>
                      </a:r>
                      <a:r>
                        <a:rPr kumimoji="1" lang="ja-JP" altLang="en-US"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レジリエンス</a:t>
                      </a: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向上のためのデュアルオペレーション化</a:t>
                      </a:r>
                      <a:endPar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(4)</a:t>
                      </a: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国内の金融市場の活性化</a:t>
                      </a:r>
                      <a:endPar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(3)</a:t>
                      </a:r>
                      <a:r>
                        <a:rPr kumimoji="1" lang="ja-JP" altLang="ja-JP" sz="1200" kern="1200" dirty="0" smtClean="0">
                          <a:solidFill>
                            <a:schemeClr val="dk1"/>
                          </a:solidFill>
                          <a:effectLst/>
                          <a:latin typeface="UD デジタル 教科書体 NK-R" panose="02020400000000000000" pitchFamily="18" charset="-128"/>
                          <a:ea typeface="UD デジタル 教科書体 NK-R" panose="02020400000000000000" pitchFamily="18" charset="-128"/>
                          <a:cs typeface="+mn-cs"/>
                        </a:rPr>
                        <a:t>金融サービスに関する規制の緩和に向けた働きかけ</a:t>
                      </a:r>
                      <a:endParaRPr kumimoji="1" lang="ja-JP" altLang="en-US" sz="1200" dirty="0" smtClean="0">
                        <a:latin typeface="UD デジタル 教科書体 NK-R" panose="02020400000000000000" pitchFamily="18" charset="-128"/>
                        <a:ea typeface="UD デジタル 教科書体 NK-R" panose="02020400000000000000" pitchFamily="18"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(4)</a:t>
                      </a:r>
                      <a:r>
                        <a:rPr kumimoji="1" lang="ja-JP" altLang="en-US" sz="1200" dirty="0" smtClean="0">
                          <a:latin typeface="UD デジタル 教科書体 NK-R" panose="02020400000000000000" pitchFamily="18" charset="-128"/>
                          <a:ea typeface="UD デジタル 教科書体 NK-R" panose="02020400000000000000" pitchFamily="18" charset="-128"/>
                        </a:rPr>
                        <a:t>魅力的な住環境の整備</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marL="36000" marR="36000"/>
                </a:tc>
                <a:extLst>
                  <a:ext uri="{0D108BD9-81ED-4DB2-BD59-A6C34878D82A}">
                    <a16:rowId xmlns:a16="http://schemas.microsoft.com/office/drawing/2014/main" val="1938582613"/>
                  </a:ext>
                </a:extLst>
              </a:tr>
            </a:tbl>
          </a:graphicData>
        </a:graphic>
      </p:graphicFrame>
      <p:sp>
        <p:nvSpPr>
          <p:cNvPr id="7" name="テキスト ボックス 6">
            <a:extLst>
              <a:ext uri="{FF2B5EF4-FFF2-40B4-BE49-F238E27FC236}">
                <a16:creationId xmlns:a16="http://schemas.microsoft.com/office/drawing/2014/main" id="{CF33E91A-D645-4F28-ACDE-0A3E99091C7E}"/>
              </a:ext>
            </a:extLst>
          </p:cNvPr>
          <p:cNvSpPr txBox="1"/>
          <p:nvPr/>
        </p:nvSpPr>
        <p:spPr>
          <a:xfrm>
            <a:off x="437586" y="3463323"/>
            <a:ext cx="11754413" cy="923330"/>
          </a:xfrm>
          <a:prstGeom prst="rect">
            <a:avLst/>
          </a:prstGeom>
          <a:noFill/>
        </p:spPr>
        <p:txBody>
          <a:bodyPr wrap="square" rtlCol="0">
            <a:spAutoFit/>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◆上記、戦略の柱と重点取組を「育む」「呼び込む」「支える」の３つのアプローチ軸で整理</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1600" dirty="0" smtClean="0">
                <a:latin typeface="UD デジタル 教科書体 NK-R" panose="02020400000000000000" pitchFamily="18" charset="-128"/>
                <a:ea typeface="UD デジタル 教科書体 NK-R" panose="02020400000000000000" pitchFamily="18" charset="-128"/>
              </a:rPr>
              <a:t>　　</a:t>
            </a:r>
            <a:r>
              <a:rPr lang="ja-JP" altLang="ja-JP" sz="1600" dirty="0" smtClean="0">
                <a:latin typeface="UD デジタル 教科書体 NK-R" panose="02020400000000000000" pitchFamily="18" charset="-128"/>
                <a:ea typeface="UD デジタル 教科書体 NK-R" panose="02020400000000000000" pitchFamily="18" charset="-128"/>
              </a:rPr>
              <a:t>「</a:t>
            </a:r>
            <a:r>
              <a:rPr lang="ja-JP" altLang="ja-JP" sz="1600" dirty="0">
                <a:latin typeface="UD デジタル 教科書体 NK-R" panose="02020400000000000000" pitchFamily="18" charset="-128"/>
                <a:ea typeface="UD デジタル 教科書体 NK-R" panose="02020400000000000000" pitchFamily="18" charset="-128"/>
              </a:rPr>
              <a:t>育む</a:t>
            </a:r>
            <a:r>
              <a:rPr lang="ja-JP" altLang="ja-JP" sz="1600" dirty="0" smtClean="0">
                <a:latin typeface="UD デジタル 教科書体 NK-R" panose="02020400000000000000" pitchFamily="18" charset="-128"/>
                <a:ea typeface="UD デジタル 教科書体 NK-R" panose="02020400000000000000" pitchFamily="18" charset="-128"/>
              </a:rPr>
              <a:t>」：</a:t>
            </a:r>
            <a:r>
              <a:rPr lang="ja-JP" altLang="ja-JP" sz="1600" dirty="0">
                <a:latin typeface="UD デジタル 教科書体 NK-R" panose="02020400000000000000" pitchFamily="18" charset="-128"/>
                <a:ea typeface="UD デジタル 教科書体 NK-R" panose="02020400000000000000" pitchFamily="18" charset="-128"/>
              </a:rPr>
              <a:t>自らの魅力を高めて</a:t>
            </a:r>
            <a:r>
              <a:rPr lang="ja-JP" altLang="ja-JP" sz="1600" dirty="0" smtClean="0">
                <a:latin typeface="UD デジタル 教科書体 NK-R" panose="02020400000000000000" pitchFamily="18" charset="-128"/>
                <a:ea typeface="UD デジタル 教科書体 NK-R" panose="02020400000000000000" pitchFamily="18" charset="-128"/>
              </a:rPr>
              <a:t>いく</a:t>
            </a:r>
            <a:r>
              <a:rPr lang="ja-JP" altLang="en-US" sz="1600" dirty="0" smtClean="0">
                <a:latin typeface="UD デジタル 教科書体 NK-R" panose="02020400000000000000" pitchFamily="18" charset="-128"/>
                <a:ea typeface="UD デジタル 教科書体 NK-R" panose="02020400000000000000" pitchFamily="18" charset="-128"/>
              </a:rPr>
              <a:t>　　</a:t>
            </a:r>
            <a:r>
              <a:rPr lang="ja-JP" altLang="ja-JP" sz="1600" dirty="0" smtClean="0">
                <a:latin typeface="UD デジタル 教科書体 NK-R" panose="02020400000000000000" pitchFamily="18" charset="-128"/>
                <a:ea typeface="UD デジタル 教科書体 NK-R" panose="02020400000000000000" pitchFamily="18" charset="-128"/>
              </a:rPr>
              <a:t>「</a:t>
            </a:r>
            <a:r>
              <a:rPr lang="ja-JP" altLang="ja-JP" sz="1600" dirty="0">
                <a:latin typeface="UD デジタル 教科書体 NK-R" panose="02020400000000000000" pitchFamily="18" charset="-128"/>
                <a:ea typeface="UD デジタル 教科書体 NK-R" panose="02020400000000000000" pitchFamily="18" charset="-128"/>
              </a:rPr>
              <a:t>呼び込む」：国内外他地域から呼び込んで</a:t>
            </a:r>
            <a:r>
              <a:rPr lang="ja-JP" altLang="ja-JP" sz="1600" dirty="0" smtClean="0">
                <a:latin typeface="UD デジタル 教科書体 NK-R" panose="02020400000000000000" pitchFamily="18" charset="-128"/>
                <a:ea typeface="UD デジタル 教科書体 NK-R" panose="02020400000000000000" pitchFamily="18" charset="-128"/>
              </a:rPr>
              <a:t>くる</a:t>
            </a:r>
            <a:r>
              <a:rPr lang="ja-JP" altLang="en-US" sz="1600" dirty="0" smtClean="0">
                <a:latin typeface="UD デジタル 教科書体 NK-R" panose="02020400000000000000" pitchFamily="18" charset="-128"/>
                <a:ea typeface="UD デジタル 教科書体 NK-R" panose="02020400000000000000" pitchFamily="18" charset="-128"/>
              </a:rPr>
              <a:t>　　</a:t>
            </a:r>
            <a:r>
              <a:rPr lang="ja-JP" altLang="ja-JP" sz="1600" dirty="0" smtClean="0">
                <a:latin typeface="UD デジタル 教科書体 NK-R" panose="02020400000000000000" pitchFamily="18" charset="-128"/>
                <a:ea typeface="UD デジタル 教科書体 NK-R" panose="02020400000000000000" pitchFamily="18" charset="-128"/>
              </a:rPr>
              <a:t>「</a:t>
            </a:r>
            <a:r>
              <a:rPr lang="ja-JP" altLang="ja-JP" sz="1600" dirty="0">
                <a:latin typeface="UD デジタル 教科書体 NK-R" panose="02020400000000000000" pitchFamily="18" charset="-128"/>
                <a:ea typeface="UD デジタル 教科書体 NK-R" panose="02020400000000000000" pitchFamily="18" charset="-128"/>
              </a:rPr>
              <a:t>支える」</a:t>
            </a:r>
            <a:r>
              <a:rPr lang="ja-JP" altLang="ja-JP" sz="1600" dirty="0" smtClean="0">
                <a:latin typeface="UD デジタル 教科書体 NK-R" panose="02020400000000000000" pitchFamily="18" charset="-128"/>
                <a:ea typeface="UD デジタル 教科書体 NK-R" panose="02020400000000000000" pitchFamily="18" charset="-128"/>
              </a:rPr>
              <a:t>：</a:t>
            </a:r>
            <a:r>
              <a:rPr lang="ja-JP" altLang="en-US" sz="1600" dirty="0" smtClean="0">
                <a:latin typeface="UD デジタル 教科書体 NK-R" panose="02020400000000000000" pitchFamily="18" charset="-128"/>
                <a:ea typeface="UD デジタル 教科書体 NK-R" panose="02020400000000000000" pitchFamily="18" charset="-128"/>
              </a:rPr>
              <a:t>「育む」、「呼び込む」た</a:t>
            </a:r>
            <a:r>
              <a:rPr lang="ja-JP" altLang="en-US" sz="1600" dirty="0">
                <a:latin typeface="UD デジタル 教科書体 NK-R" panose="02020400000000000000" pitchFamily="18" charset="-128"/>
                <a:ea typeface="UD デジタル 教科書体 NK-R" panose="02020400000000000000" pitchFamily="18" charset="-128"/>
              </a:rPr>
              <a:t>め</a:t>
            </a:r>
            <a:r>
              <a:rPr lang="ja-JP" altLang="ja-JP" sz="1600" dirty="0" smtClean="0">
                <a:latin typeface="UD デジタル 教科書体 NK-R" panose="02020400000000000000" pitchFamily="18" charset="-128"/>
                <a:ea typeface="UD デジタル 教科書体 NK-R" panose="02020400000000000000" pitchFamily="18" charset="-128"/>
              </a:rPr>
              <a:t>の</a:t>
            </a:r>
            <a:r>
              <a:rPr lang="ja-JP" altLang="ja-JP" sz="1600" dirty="0">
                <a:latin typeface="UD デジタル 教科書体 NK-R" panose="02020400000000000000" pitchFamily="18" charset="-128"/>
                <a:ea typeface="UD デジタル 教科書体 NK-R" panose="02020400000000000000" pitchFamily="18" charset="-128"/>
              </a:rPr>
              <a:t>基盤整備</a:t>
            </a:r>
          </a:p>
          <a:p>
            <a:r>
              <a:rPr lang="ja-JP" altLang="en-US" sz="1600" dirty="0" smtClean="0">
                <a:latin typeface="UD デジタル 教科書体 NK-R" panose="02020400000000000000" pitchFamily="18" charset="-128"/>
                <a:ea typeface="UD デジタル 教科書体 NK-R" panose="02020400000000000000" pitchFamily="18" charset="-128"/>
              </a:rPr>
              <a:t>　　</a:t>
            </a:r>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　</a:t>
            </a:r>
            <a:r>
              <a:rPr lang="en-US" altLang="ja-JP" sz="1600" dirty="0" smtClean="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今後、取組みを検討する際に、柱立て、実施主体、</a:t>
            </a:r>
            <a:r>
              <a:rPr lang="ja-JP" altLang="ja-JP" sz="1600" dirty="0" smtClean="0">
                <a:solidFill>
                  <a:srgbClr val="FF0000"/>
                </a:solidFill>
                <a:latin typeface="UD デジタル 教科書体 NK-R" panose="02020400000000000000" pitchFamily="18" charset="-128"/>
                <a:ea typeface="UD デジタル 教科書体 NK-R" panose="02020400000000000000" pitchFamily="18" charset="-128"/>
              </a:rPr>
              <a:t>時間軸</a:t>
            </a:r>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などについて整理・精査。</a:t>
            </a:r>
            <a:endParaRPr lang="ja-JP"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4" name="正方形/長方形 13"/>
          <p:cNvSpPr/>
          <p:nvPr/>
        </p:nvSpPr>
        <p:spPr>
          <a:xfrm>
            <a:off x="328402" y="1280828"/>
            <a:ext cx="5800380" cy="2093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dirty="0" smtClean="0"/>
              <a:t>金融をテコに発展するグローバル都市</a:t>
            </a:r>
            <a:endParaRPr kumimoji="1" lang="ja-JP" altLang="en-US" sz="1100" dirty="0"/>
          </a:p>
        </p:txBody>
      </p:sp>
      <p:sp>
        <p:nvSpPr>
          <p:cNvPr id="8" name="正方形/長方形 7"/>
          <p:cNvSpPr/>
          <p:nvPr/>
        </p:nvSpPr>
        <p:spPr>
          <a:xfrm>
            <a:off x="528385" y="1567705"/>
            <a:ext cx="5514274" cy="177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35234" y="1280828"/>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1</a:t>
            </a:r>
            <a:endParaRPr kumimoji="1" lang="ja-JP" altLang="en-US" sz="1200" dirty="0"/>
          </a:p>
        </p:txBody>
      </p:sp>
      <p:sp>
        <p:nvSpPr>
          <p:cNvPr id="22" name="テキスト ボックス 21"/>
          <p:cNvSpPr txBox="1"/>
          <p:nvPr/>
        </p:nvSpPr>
        <p:spPr>
          <a:xfrm>
            <a:off x="535592" y="1608712"/>
            <a:ext cx="5548295" cy="830997"/>
          </a:xfrm>
          <a:prstGeom prst="rect">
            <a:avLst/>
          </a:prstGeom>
          <a:noFill/>
        </p:spPr>
        <p:txBody>
          <a:bodyPr wrap="square" rtlCol="0">
            <a:spAutoFit/>
          </a:bodyPr>
          <a:lstStyle/>
          <a:p>
            <a:r>
              <a:rPr lang="en-US" altLang="ja-JP" sz="1200" dirty="0"/>
              <a:t>(1)</a:t>
            </a:r>
            <a:r>
              <a:rPr kumimoji="1" lang="ja-JP" altLang="en-US" sz="1200" dirty="0" smtClean="0"/>
              <a:t>魅力的なまちづくりに向けた金融面からの推進</a:t>
            </a:r>
            <a:endParaRPr lang="en-US" altLang="ja-JP" sz="1200" dirty="0"/>
          </a:p>
          <a:p>
            <a:r>
              <a:rPr lang="en-US" altLang="ja-JP" sz="1200" dirty="0"/>
              <a:t>(2</a:t>
            </a:r>
            <a:r>
              <a:rPr lang="en-US" altLang="ja-JP" sz="1200" dirty="0" smtClean="0"/>
              <a:t>)</a:t>
            </a:r>
            <a:r>
              <a:rPr lang="ja-JP" altLang="en-US" sz="1200" dirty="0" smtClean="0"/>
              <a:t>ベ</a:t>
            </a:r>
            <a:r>
              <a:rPr kumimoji="1" lang="ja-JP" altLang="en-US" sz="1200" dirty="0" smtClean="0"/>
              <a:t>ンチャー企業および地域活性化のための多様な資金調達方法の支援</a:t>
            </a:r>
            <a:endParaRPr lang="en-US" altLang="ja-JP" sz="1200" dirty="0" smtClean="0"/>
          </a:p>
          <a:p>
            <a:r>
              <a:rPr lang="en-US" altLang="ja-JP" sz="1200" dirty="0"/>
              <a:t>(3</a:t>
            </a:r>
            <a:r>
              <a:rPr lang="en-US" altLang="ja-JP" sz="1200" dirty="0" smtClean="0"/>
              <a:t>)</a:t>
            </a:r>
            <a:r>
              <a:rPr lang="ja-JP" altLang="en-US" sz="1200" dirty="0"/>
              <a:t>レジリエンス</a:t>
            </a:r>
            <a:r>
              <a:rPr lang="ja-JP" altLang="en-US" sz="1200" dirty="0" smtClean="0"/>
              <a:t>向上のためのデュアルオペレーション</a:t>
            </a:r>
            <a:endParaRPr lang="en-US" altLang="ja-JP" sz="1200" dirty="0"/>
          </a:p>
          <a:p>
            <a:r>
              <a:rPr lang="en-US" altLang="ja-JP" sz="1200" dirty="0" smtClean="0"/>
              <a:t>(4)</a:t>
            </a:r>
            <a:r>
              <a:rPr lang="ja-JP" altLang="en-US" sz="1200" dirty="0" smtClean="0"/>
              <a:t>国内の金融市場の活性化</a:t>
            </a:r>
            <a:endParaRPr lang="en-US" altLang="ja-JP" sz="1200" dirty="0"/>
          </a:p>
        </p:txBody>
      </p:sp>
      <p:sp>
        <p:nvSpPr>
          <p:cNvPr id="3" name="スライド番号プレースホルダー 2"/>
          <p:cNvSpPr>
            <a:spLocks noGrp="1"/>
          </p:cNvSpPr>
          <p:nvPr>
            <p:ph type="sldNum" sz="quarter" idx="12"/>
          </p:nvPr>
        </p:nvSpPr>
        <p:spPr>
          <a:xfrm>
            <a:off x="9433775" y="6446145"/>
            <a:ext cx="2743200" cy="365125"/>
          </a:xfrm>
        </p:spPr>
        <p:txBody>
          <a:bodyPr/>
          <a:lstStyle/>
          <a:p>
            <a:fld id="{4CFCB8D1-E384-4ABF-9F79-4EB3205F8B48}" type="slidenum">
              <a:rPr kumimoji="1" lang="ja-JP" altLang="en-US" smtClean="0"/>
              <a:t>19</a:t>
            </a:fld>
            <a:endParaRPr kumimoji="1" lang="ja-JP" altLang="en-US" dirty="0"/>
          </a:p>
        </p:txBody>
      </p:sp>
      <p:sp>
        <p:nvSpPr>
          <p:cNvPr id="41" name="正方形/長方形 40"/>
          <p:cNvSpPr/>
          <p:nvPr/>
        </p:nvSpPr>
        <p:spPr>
          <a:xfrm>
            <a:off x="6422442" y="1567705"/>
            <a:ext cx="5415993" cy="177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422442" y="1656605"/>
            <a:ext cx="5240367" cy="830997"/>
          </a:xfrm>
          <a:prstGeom prst="rect">
            <a:avLst/>
          </a:prstGeom>
          <a:noFill/>
        </p:spPr>
        <p:txBody>
          <a:bodyPr wrap="square" rtlCol="0">
            <a:spAutoFit/>
          </a:bodyPr>
          <a:lstStyle/>
          <a:p>
            <a:r>
              <a:rPr lang="en-US" altLang="ja-JP" sz="1200" dirty="0"/>
              <a:t>(1</a:t>
            </a:r>
            <a:r>
              <a:rPr lang="en-US" altLang="ja-JP" sz="1200" dirty="0" smtClean="0"/>
              <a:t>)</a:t>
            </a:r>
            <a:r>
              <a:rPr kumimoji="1" lang="ja-JP" altLang="en-US" sz="1200" dirty="0" smtClean="0"/>
              <a:t>エッジの効いた先駆的な金融商品・市場の形成</a:t>
            </a:r>
            <a:endParaRPr lang="en-US" altLang="ja-JP" sz="1200" dirty="0"/>
          </a:p>
          <a:p>
            <a:r>
              <a:rPr lang="en-US" altLang="ja-JP" sz="1200" dirty="0"/>
              <a:t>(</a:t>
            </a:r>
            <a:r>
              <a:rPr lang="en-US" altLang="ja-JP" sz="1200" dirty="0" smtClean="0"/>
              <a:t>2)ESG</a:t>
            </a:r>
            <a:r>
              <a:rPr lang="ja-JP" altLang="en-US" sz="1200" dirty="0" smtClean="0"/>
              <a:t>ファイナンス先進地域に向けた取組み</a:t>
            </a:r>
            <a:endParaRPr lang="en-US" altLang="ja-JP" sz="1200" dirty="0" smtClean="0"/>
          </a:p>
          <a:p>
            <a:r>
              <a:rPr lang="en-US" altLang="ja-JP" sz="1200" dirty="0"/>
              <a:t>(3</a:t>
            </a:r>
            <a:r>
              <a:rPr lang="en-US" altLang="ja-JP" sz="1200" dirty="0" smtClean="0"/>
              <a:t>)</a:t>
            </a:r>
            <a:r>
              <a:rPr lang="ja-JP" altLang="en-US" sz="1200" dirty="0" smtClean="0"/>
              <a:t>金融</a:t>
            </a:r>
            <a:r>
              <a:rPr lang="ja-JP" altLang="en-US" sz="1200" dirty="0"/>
              <a:t>サービス</a:t>
            </a:r>
            <a:r>
              <a:rPr lang="ja-JP" altLang="en-US" sz="1200" dirty="0" smtClean="0"/>
              <a:t>に関する</a:t>
            </a:r>
            <a:r>
              <a:rPr lang="ja-JP" altLang="en-US" sz="1200" dirty="0"/>
              <a:t>規制</a:t>
            </a:r>
            <a:r>
              <a:rPr lang="ja-JP" altLang="en-US" sz="1200" dirty="0" smtClean="0"/>
              <a:t>の緩和に向けた働きかけ</a:t>
            </a:r>
            <a:endParaRPr lang="en-US" altLang="ja-JP" sz="1200" dirty="0"/>
          </a:p>
          <a:p>
            <a:r>
              <a:rPr lang="en-US" altLang="ja-JP" sz="1200" dirty="0" smtClean="0"/>
              <a:t>(4)</a:t>
            </a:r>
            <a:r>
              <a:rPr lang="ja-JP" altLang="en-US" sz="1200" dirty="0" smtClean="0"/>
              <a:t>金融</a:t>
            </a:r>
            <a:r>
              <a:rPr lang="ja-JP" altLang="en-US" sz="1200" dirty="0"/>
              <a:t>分野</a:t>
            </a:r>
            <a:r>
              <a:rPr lang="ja-JP" altLang="en-US" sz="1200" dirty="0" smtClean="0"/>
              <a:t>における高度人材の育成</a:t>
            </a:r>
            <a:endParaRPr lang="en-US" altLang="ja-JP" sz="1200" dirty="0"/>
          </a:p>
        </p:txBody>
      </p:sp>
      <p:sp>
        <p:nvSpPr>
          <p:cNvPr id="40" name="正方形/長方形 39"/>
          <p:cNvSpPr/>
          <p:nvPr/>
        </p:nvSpPr>
        <p:spPr>
          <a:xfrm>
            <a:off x="923929" y="2602513"/>
            <a:ext cx="10589784" cy="6395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335692" y="2604227"/>
            <a:ext cx="9732358" cy="646331"/>
          </a:xfrm>
          <a:prstGeom prst="rect">
            <a:avLst/>
          </a:prstGeom>
          <a:noFill/>
        </p:spPr>
        <p:txBody>
          <a:bodyPr wrap="square" rtlCol="0">
            <a:spAutoFit/>
          </a:bodyPr>
          <a:lstStyle/>
          <a:p>
            <a:pPr algn="ctr"/>
            <a:r>
              <a:rPr lang="en-US" altLang="ja-JP" sz="1200" b="1" dirty="0" smtClean="0"/>
              <a:t>【</a:t>
            </a:r>
            <a:r>
              <a:rPr lang="ja-JP" altLang="en-US" sz="1200" b="1" dirty="0" smtClean="0"/>
              <a:t>共通する取組み</a:t>
            </a:r>
            <a:r>
              <a:rPr lang="en-US" altLang="ja-JP" sz="1200" b="1" dirty="0" smtClean="0"/>
              <a:t>】</a:t>
            </a:r>
          </a:p>
          <a:p>
            <a:pPr algn="ctr"/>
            <a:r>
              <a:rPr lang="en-US" altLang="ja-JP" sz="1100" dirty="0" smtClean="0"/>
              <a:t>(</a:t>
            </a:r>
            <a:r>
              <a:rPr lang="en-US" altLang="ja-JP" sz="1200" dirty="0"/>
              <a:t>1</a:t>
            </a:r>
            <a:r>
              <a:rPr lang="en-US" altLang="ja-JP" sz="1200" dirty="0" smtClean="0"/>
              <a:t>)</a:t>
            </a:r>
            <a:r>
              <a:rPr lang="ja-JP" altLang="en-US" sz="1200" dirty="0" smtClean="0"/>
              <a:t>海外との連携</a:t>
            </a:r>
            <a:r>
              <a:rPr kumimoji="1" lang="ja-JP" altLang="en-US" sz="1200" dirty="0" smtClean="0"/>
              <a:t>　</a:t>
            </a:r>
            <a:r>
              <a:rPr lang="en-US" altLang="ja-JP" sz="1200" dirty="0" smtClean="0"/>
              <a:t>(</a:t>
            </a:r>
            <a:r>
              <a:rPr lang="en-US" altLang="ja-JP" sz="1200" dirty="0"/>
              <a:t>2</a:t>
            </a:r>
            <a:r>
              <a:rPr lang="en-US" altLang="ja-JP" sz="1200" dirty="0" smtClean="0"/>
              <a:t>)</a:t>
            </a:r>
            <a:r>
              <a:rPr lang="ja-JP" altLang="en-US" sz="1200" dirty="0" smtClean="0"/>
              <a:t>情報発信・プロモーション</a:t>
            </a:r>
            <a:r>
              <a:rPr kumimoji="1" lang="ja-JP" altLang="en-US" sz="1200" dirty="0" smtClean="0"/>
              <a:t>　</a:t>
            </a:r>
            <a:r>
              <a:rPr lang="en-US" altLang="ja-JP" sz="1200" dirty="0" smtClean="0"/>
              <a:t>(</a:t>
            </a:r>
            <a:r>
              <a:rPr lang="en-US" altLang="ja-JP" sz="1200" dirty="0"/>
              <a:t>3</a:t>
            </a:r>
            <a:r>
              <a:rPr lang="en-US" altLang="ja-JP" sz="1200" dirty="0" smtClean="0"/>
              <a:t>)</a:t>
            </a:r>
            <a:r>
              <a:rPr lang="ja-JP" altLang="en-US" sz="1200" dirty="0" smtClean="0"/>
              <a:t>海外から企業・人を惹きつける取組み</a:t>
            </a:r>
            <a:endParaRPr lang="en-US" altLang="ja-JP" sz="1200" dirty="0" smtClean="0"/>
          </a:p>
          <a:p>
            <a:pPr algn="ctr"/>
            <a:r>
              <a:rPr lang="en-US" altLang="ja-JP" sz="1200" dirty="0" smtClean="0"/>
              <a:t>(4)</a:t>
            </a:r>
            <a:r>
              <a:rPr lang="ja-JP" altLang="en-US" sz="1200" dirty="0" smtClean="0"/>
              <a:t>外国人にとっても魅力的な住環境の整備　　</a:t>
            </a:r>
            <a:r>
              <a:rPr lang="en-US" altLang="ja-JP" sz="1200" dirty="0" smtClean="0"/>
              <a:t>(5)</a:t>
            </a:r>
            <a:r>
              <a:rPr lang="ja-JP" altLang="en-US" sz="1200" dirty="0" smtClean="0"/>
              <a:t>大阪府市による先駆けたインパクトのある取組み</a:t>
            </a:r>
            <a:endParaRPr lang="en-US" altLang="ja-JP" sz="1200" dirty="0"/>
          </a:p>
        </p:txBody>
      </p:sp>
      <p:sp>
        <p:nvSpPr>
          <p:cNvPr id="18" name="テキスト ボックス 17"/>
          <p:cNvSpPr txBox="1"/>
          <p:nvPr/>
        </p:nvSpPr>
        <p:spPr>
          <a:xfrm>
            <a:off x="1011574" y="5023308"/>
            <a:ext cx="3547547" cy="461665"/>
          </a:xfrm>
          <a:prstGeom prst="rect">
            <a:avLst/>
          </a:prstGeom>
          <a:noFill/>
          <a:ln>
            <a:noFill/>
          </a:ln>
        </p:spPr>
        <p:txBody>
          <a:bodyPr wrap="square" rtlCol="0">
            <a:spAutoFit/>
          </a:bodyPr>
          <a:lstStyle/>
          <a:p>
            <a:pPr lvl="0">
              <a:defRPr/>
            </a:pPr>
            <a:r>
              <a:rPr lang="en-US" altLang="ja-JP" sz="1200" dirty="0">
                <a:solidFill>
                  <a:schemeClr val="dk1"/>
                </a:solidFill>
                <a:latin typeface="UD デジタル 教科書体 NK-R" panose="02020400000000000000" pitchFamily="18" charset="-128"/>
                <a:ea typeface="UD デジタル 教科書体 NK-R" panose="02020400000000000000" pitchFamily="18" charset="-128"/>
              </a:rPr>
              <a:t>(2)</a:t>
            </a:r>
            <a:r>
              <a:rPr lang="ja-JP" altLang="ja-JP" sz="1200" dirty="0">
                <a:solidFill>
                  <a:schemeClr val="dk1"/>
                </a:solidFill>
                <a:latin typeface="UD デジタル 教科書体 NK-R" panose="02020400000000000000" pitchFamily="18" charset="-128"/>
                <a:ea typeface="UD デジタル 教科書体 NK-R" panose="02020400000000000000" pitchFamily="18" charset="-128"/>
              </a:rPr>
              <a:t>ベンチャー企業および地域活性化のための多様</a:t>
            </a:r>
            <a:endParaRPr lang="en-US" altLang="ja-JP" sz="1200" dirty="0">
              <a:solidFill>
                <a:schemeClr val="dk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200" dirty="0">
                <a:solidFill>
                  <a:schemeClr val="dk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dk1"/>
                </a:solidFill>
                <a:latin typeface="UD デジタル 教科書体 NK-R" panose="02020400000000000000" pitchFamily="18" charset="-128"/>
                <a:ea typeface="UD デジタル 教科書体 NK-R" panose="02020400000000000000" pitchFamily="18" charset="-128"/>
              </a:rPr>
              <a:t>な資金調達方法の支援</a:t>
            </a:r>
            <a:endParaRPr lang="en-US" altLang="ja-JP" sz="1200" dirty="0"/>
          </a:p>
        </p:txBody>
      </p:sp>
      <p:sp>
        <p:nvSpPr>
          <p:cNvPr id="20" name="テキスト ボックス 19"/>
          <p:cNvSpPr txBox="1"/>
          <p:nvPr/>
        </p:nvSpPr>
        <p:spPr>
          <a:xfrm>
            <a:off x="4679911" y="5896928"/>
            <a:ext cx="3547547" cy="276999"/>
          </a:xfrm>
          <a:prstGeom prst="rect">
            <a:avLst/>
          </a:prstGeom>
          <a:noFill/>
          <a:ln>
            <a:noFill/>
          </a:ln>
        </p:spPr>
        <p:txBody>
          <a:bodyPr wrap="square" rtlCol="0">
            <a:spAutoFit/>
          </a:bodyPr>
          <a:lstStyle/>
          <a:p>
            <a:pPr lvl="0">
              <a:defRPr/>
            </a:pPr>
            <a:r>
              <a:rPr lang="en-US" altLang="ja-JP" sz="1200" dirty="0">
                <a:solidFill>
                  <a:schemeClr val="dk1"/>
                </a:solidFill>
                <a:latin typeface="UD デジタル 教科書体 NK-R" panose="02020400000000000000" pitchFamily="18" charset="-128"/>
                <a:ea typeface="UD デジタル 教科書体 NK-R" panose="02020400000000000000" pitchFamily="18" charset="-128"/>
              </a:rPr>
              <a:t>(2)ES</a:t>
            </a:r>
            <a:r>
              <a:rPr lang="ja-JP" altLang="ja-JP" sz="1200" dirty="0">
                <a:solidFill>
                  <a:schemeClr val="dk1"/>
                </a:solidFill>
                <a:latin typeface="UD デジタル 教科書体 NK-R" panose="02020400000000000000" pitchFamily="18" charset="-128"/>
                <a:ea typeface="UD デジタル 教科書体 NK-R" panose="02020400000000000000" pitchFamily="18" charset="-128"/>
              </a:rPr>
              <a:t>Ｇファイナンス先進地域に向けた取組み</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8500057" y="5083414"/>
            <a:ext cx="3420000" cy="276999"/>
          </a:xfrm>
          <a:prstGeom prst="rect">
            <a:avLst/>
          </a:prstGeom>
          <a:noFill/>
          <a:ln>
            <a:noFill/>
          </a:ln>
        </p:spPr>
        <p:txBody>
          <a:bodyPr wrap="square" lIns="36000" rIns="36000" rtlCol="0">
            <a:spAutoFit/>
          </a:bodyPr>
          <a:lstStyle/>
          <a:p>
            <a:pPr lvl="0">
              <a:defRPr/>
            </a:pPr>
            <a:r>
              <a:rPr lang="en-US" altLang="ja-JP" sz="1200" dirty="0">
                <a:latin typeface="UD デジタル 教科書体 NK-R" panose="02020400000000000000" pitchFamily="18" charset="-128"/>
                <a:ea typeface="UD デジタル 教科書体 NK-R" panose="02020400000000000000" pitchFamily="18" charset="-128"/>
              </a:rPr>
              <a:t>(5)</a:t>
            </a:r>
            <a:r>
              <a:rPr lang="ja-JP" altLang="en-US" sz="1200" dirty="0">
                <a:latin typeface="UD デジタル 教科書体 NK-R" panose="02020400000000000000" pitchFamily="18" charset="-128"/>
                <a:ea typeface="UD デジタル 教科書体 NK-R" panose="02020400000000000000" pitchFamily="18" charset="-128"/>
              </a:rPr>
              <a:t>大阪府市による先駆的なインパクトのある取組み</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42290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lstStyle/>
          <a:p>
            <a:r>
              <a:rPr lang="ja-JP" altLang="en-US" dirty="0" smtClean="0">
                <a:latin typeface="UD デジタル 教科書体 NK-R" panose="02020400000000000000" pitchFamily="18" charset="-128"/>
                <a:ea typeface="UD デジタル 教科書体 NK-R" panose="02020400000000000000" pitchFamily="18" charset="-128"/>
              </a:rPr>
              <a:t>戦略の構成案</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8200" y="954925"/>
            <a:ext cx="9510050" cy="5822107"/>
          </a:xfrm>
          <a:prstGeom prst="rect">
            <a:avLst/>
          </a:prstGeom>
          <a:noFill/>
        </p:spPr>
        <p:txBody>
          <a:bodyPr wrap="square" rtlCol="0">
            <a:spAutoFit/>
          </a:bodyPr>
          <a:lstStyle/>
          <a:p>
            <a:pPr>
              <a:lnSpc>
                <a:spcPts val="2000"/>
              </a:lnSpc>
            </a:pPr>
            <a:r>
              <a:rPr lang="en-US" altLang="ja-JP" sz="2800" b="1" dirty="0" smtClean="0">
                <a:latin typeface="+mn-ea"/>
              </a:rPr>
              <a:t>Ⅰ</a:t>
            </a:r>
            <a:r>
              <a:rPr lang="ja-JP" altLang="en-US" sz="2800" b="1" dirty="0" smtClean="0">
                <a:latin typeface="+mn-ea"/>
              </a:rPr>
              <a:t>　とりまとめにあたって</a:t>
            </a:r>
            <a:endParaRPr lang="en-US" altLang="ja-JP" sz="2800" b="1" dirty="0" smtClean="0">
              <a:latin typeface="+mn-ea"/>
            </a:endParaRPr>
          </a:p>
          <a:p>
            <a:pPr>
              <a:lnSpc>
                <a:spcPts val="2000"/>
              </a:lnSpc>
            </a:pPr>
            <a:endParaRPr lang="en-US" altLang="ja-JP" sz="2800" b="1" dirty="0" smtClean="0">
              <a:latin typeface="+mn-ea"/>
            </a:endParaRPr>
          </a:p>
          <a:p>
            <a:pPr>
              <a:lnSpc>
                <a:spcPts val="2000"/>
              </a:lnSpc>
            </a:pPr>
            <a:r>
              <a:rPr lang="ja-JP" altLang="en-US" sz="2800" b="1" dirty="0" smtClean="0">
                <a:latin typeface="+mn-ea"/>
              </a:rPr>
              <a:t>　</a:t>
            </a:r>
            <a:r>
              <a:rPr lang="ja-JP" altLang="ja-JP" sz="2800" b="1" dirty="0" smtClean="0">
                <a:latin typeface="+mn-ea"/>
              </a:rPr>
              <a:t>１</a:t>
            </a:r>
            <a:r>
              <a:rPr lang="ja-JP" altLang="ja-JP" sz="2800" b="1" dirty="0">
                <a:latin typeface="+mn-ea"/>
              </a:rPr>
              <a:t>．</a:t>
            </a:r>
            <a:r>
              <a:rPr lang="ja-JP" altLang="en-US" sz="2800" b="1" dirty="0">
                <a:latin typeface="+mn-ea"/>
              </a:rPr>
              <a:t>戦略策定の趣旨</a:t>
            </a:r>
            <a:r>
              <a:rPr lang="ja-JP" altLang="en-US" sz="2800" dirty="0">
                <a:latin typeface="+mn-ea"/>
              </a:rPr>
              <a:t>　</a:t>
            </a:r>
            <a:endParaRPr lang="en-US" altLang="ja-JP" sz="2800" dirty="0">
              <a:latin typeface="+mn-ea"/>
            </a:endParaRPr>
          </a:p>
          <a:p>
            <a:pPr>
              <a:lnSpc>
                <a:spcPts val="2000"/>
              </a:lnSpc>
              <a:spcBef>
                <a:spcPts val="1800"/>
              </a:spcBef>
            </a:pPr>
            <a:r>
              <a:rPr lang="ja-JP" altLang="en-US" sz="2800" b="1" dirty="0" smtClean="0">
                <a:latin typeface="+mn-ea"/>
              </a:rPr>
              <a:t>　２</a:t>
            </a:r>
            <a:r>
              <a:rPr lang="ja-JP" altLang="en-US" sz="2800" b="1" dirty="0">
                <a:latin typeface="+mn-ea"/>
              </a:rPr>
              <a:t>．世界の潮流と日本</a:t>
            </a:r>
            <a:r>
              <a:rPr lang="ja-JP" altLang="en-US" sz="2800" b="1" dirty="0" smtClean="0">
                <a:latin typeface="+mn-ea"/>
              </a:rPr>
              <a:t>（大阪</a:t>
            </a:r>
            <a:r>
              <a:rPr lang="ja-JP" altLang="en-US" sz="2800" b="1" dirty="0">
                <a:latin typeface="+mn-ea"/>
              </a:rPr>
              <a:t>）の</a:t>
            </a:r>
            <a:r>
              <a:rPr lang="ja-JP" altLang="en-US" sz="2800" b="1" dirty="0" smtClean="0">
                <a:latin typeface="+mn-ea"/>
              </a:rPr>
              <a:t>状況</a:t>
            </a:r>
            <a:endParaRPr lang="en-US" altLang="ja-JP" sz="2800" b="1" dirty="0" smtClean="0">
              <a:latin typeface="+mn-ea"/>
            </a:endParaRPr>
          </a:p>
          <a:p>
            <a:pPr>
              <a:lnSpc>
                <a:spcPts val="2000"/>
              </a:lnSpc>
              <a:spcBef>
                <a:spcPts val="1800"/>
              </a:spcBef>
            </a:pPr>
            <a:r>
              <a:rPr lang="ja-JP" altLang="en-US" sz="2800" b="1" dirty="0" smtClean="0">
                <a:latin typeface="+mn-ea"/>
              </a:rPr>
              <a:t>　３．戦略策定にあたり重視すべき視点</a:t>
            </a:r>
            <a:endParaRPr lang="en-US" altLang="ja-JP" sz="2800" b="1" dirty="0" smtClean="0">
              <a:latin typeface="+mn-ea"/>
            </a:endParaRPr>
          </a:p>
          <a:p>
            <a:pPr>
              <a:lnSpc>
                <a:spcPts val="2000"/>
              </a:lnSpc>
              <a:spcBef>
                <a:spcPts val="1800"/>
              </a:spcBef>
            </a:pPr>
            <a:r>
              <a:rPr lang="en-US" altLang="ja-JP" sz="2800" b="1" dirty="0" smtClean="0">
                <a:latin typeface="+mn-ea"/>
              </a:rPr>
              <a:t>Ⅱ</a:t>
            </a:r>
            <a:r>
              <a:rPr lang="ja-JP" altLang="en-US" sz="2800" b="1" dirty="0">
                <a:latin typeface="+mn-ea"/>
              </a:rPr>
              <a:t>　</a:t>
            </a:r>
            <a:r>
              <a:rPr lang="ja-JP" altLang="en-US" sz="2800" b="1" dirty="0" smtClean="0">
                <a:latin typeface="+mn-ea"/>
              </a:rPr>
              <a:t>大阪</a:t>
            </a:r>
            <a:r>
              <a:rPr lang="ja-JP" altLang="en-US" sz="2800" b="1" dirty="0">
                <a:latin typeface="+mn-ea"/>
              </a:rPr>
              <a:t>のめざす国際金融</a:t>
            </a:r>
            <a:r>
              <a:rPr lang="ja-JP" altLang="en-US" sz="2800" b="1" dirty="0" smtClean="0">
                <a:latin typeface="+mn-ea"/>
              </a:rPr>
              <a:t>都市像</a:t>
            </a:r>
            <a:endParaRPr lang="en-US" altLang="ja-JP" sz="2800" b="1" dirty="0" smtClean="0">
              <a:latin typeface="+mn-ea"/>
            </a:endParaRPr>
          </a:p>
          <a:p>
            <a:pPr>
              <a:lnSpc>
                <a:spcPts val="2000"/>
              </a:lnSpc>
              <a:spcBef>
                <a:spcPts val="1800"/>
              </a:spcBef>
            </a:pPr>
            <a:r>
              <a:rPr lang="en-US" altLang="ja-JP" sz="2800" b="1" dirty="0" smtClean="0">
                <a:latin typeface="+mn-ea"/>
              </a:rPr>
              <a:t>Ⅲ</a:t>
            </a:r>
            <a:r>
              <a:rPr lang="ja-JP" altLang="en-US" sz="2800" b="1" dirty="0" smtClean="0">
                <a:latin typeface="+mn-ea"/>
              </a:rPr>
              <a:t>　戦略</a:t>
            </a:r>
            <a:r>
              <a:rPr lang="ja-JP" altLang="en-US" sz="2800" b="1" dirty="0">
                <a:latin typeface="+mn-ea"/>
              </a:rPr>
              <a:t>の</a:t>
            </a:r>
            <a:r>
              <a:rPr lang="ja-JP" altLang="en-US" sz="2800" b="1" dirty="0" smtClean="0">
                <a:latin typeface="+mn-ea"/>
              </a:rPr>
              <a:t>柱と重点取組</a:t>
            </a:r>
            <a:endParaRPr lang="en-US" altLang="ja-JP" sz="2800" b="1" dirty="0" smtClean="0">
              <a:latin typeface="+mn-ea"/>
            </a:endParaRPr>
          </a:p>
          <a:p>
            <a:pPr>
              <a:lnSpc>
                <a:spcPts val="2000"/>
              </a:lnSpc>
              <a:spcBef>
                <a:spcPts val="1800"/>
              </a:spcBef>
            </a:pPr>
            <a:r>
              <a:rPr lang="en-US" altLang="ja-JP" sz="2800" b="1" dirty="0" smtClean="0">
                <a:latin typeface="+mn-ea"/>
              </a:rPr>
              <a:t>Ⅳ</a:t>
            </a:r>
            <a:r>
              <a:rPr lang="ja-JP" altLang="en-US" sz="2800" b="1" dirty="0">
                <a:latin typeface="+mn-ea"/>
              </a:rPr>
              <a:t>　</a:t>
            </a:r>
            <a:r>
              <a:rPr lang="ja-JP" altLang="en-US" sz="2800" b="1" dirty="0" smtClean="0">
                <a:latin typeface="+mn-ea"/>
              </a:rPr>
              <a:t>戦略の実行にあたって</a:t>
            </a:r>
            <a:endParaRPr lang="en-US" altLang="ja-JP" sz="2800" b="1" dirty="0" smtClean="0">
              <a:latin typeface="+mn-ea"/>
            </a:endParaRPr>
          </a:p>
          <a:p>
            <a:r>
              <a:rPr lang="ja-JP" altLang="en-US" sz="2800" b="1" dirty="0">
                <a:latin typeface="+mn-ea"/>
              </a:rPr>
              <a:t>　</a:t>
            </a:r>
            <a:r>
              <a:rPr lang="ja-JP" altLang="en-US" sz="2800" b="1" dirty="0" smtClean="0">
                <a:latin typeface="+mn-ea"/>
              </a:rPr>
              <a:t>１．戦略目標</a:t>
            </a:r>
            <a:r>
              <a:rPr lang="en-US" altLang="ja-JP" sz="2800" b="1" dirty="0">
                <a:latin typeface="+mn-ea"/>
              </a:rPr>
              <a:t>※</a:t>
            </a:r>
            <a:endParaRPr lang="en-US" altLang="ja-JP" sz="2800" b="1" dirty="0" smtClean="0">
              <a:latin typeface="+mn-ea"/>
            </a:endParaRPr>
          </a:p>
          <a:p>
            <a:r>
              <a:rPr lang="ja-JP" altLang="en-US" sz="2800" b="1" dirty="0">
                <a:latin typeface="+mn-ea"/>
              </a:rPr>
              <a:t>　</a:t>
            </a:r>
            <a:r>
              <a:rPr lang="ja-JP" altLang="en-US" sz="2800" b="1" dirty="0" smtClean="0">
                <a:latin typeface="+mn-ea"/>
              </a:rPr>
              <a:t>２．戦略</a:t>
            </a:r>
            <a:r>
              <a:rPr lang="ja-JP" altLang="en-US" sz="2800" b="1" dirty="0">
                <a:latin typeface="+mn-ea"/>
              </a:rPr>
              <a:t>の取組</a:t>
            </a:r>
            <a:r>
              <a:rPr lang="ja-JP" altLang="en-US" sz="2800" b="1" dirty="0" smtClean="0">
                <a:latin typeface="+mn-ea"/>
              </a:rPr>
              <a:t>期間</a:t>
            </a:r>
            <a:endParaRPr lang="en-US" altLang="ja-JP" sz="2800" b="1" dirty="0">
              <a:latin typeface="+mn-ea"/>
            </a:endParaRPr>
          </a:p>
          <a:p>
            <a:r>
              <a:rPr lang="ja-JP" altLang="en-US" sz="2800" b="1" dirty="0">
                <a:latin typeface="+mn-ea"/>
              </a:rPr>
              <a:t>　３</a:t>
            </a:r>
            <a:r>
              <a:rPr lang="ja-JP" altLang="en-US" sz="2800" b="1" dirty="0" smtClean="0">
                <a:latin typeface="+mn-ea"/>
              </a:rPr>
              <a:t>．戦略</a:t>
            </a:r>
            <a:r>
              <a:rPr lang="ja-JP" altLang="en-US" sz="2800" b="1" dirty="0">
                <a:latin typeface="+mn-ea"/>
              </a:rPr>
              <a:t>の推進</a:t>
            </a:r>
            <a:r>
              <a:rPr lang="ja-JP" altLang="en-US" sz="2800" b="1" dirty="0" smtClean="0">
                <a:latin typeface="+mn-ea"/>
              </a:rPr>
              <a:t>体制</a:t>
            </a:r>
            <a:r>
              <a:rPr lang="en-US" altLang="ja-JP" sz="2800" b="1" dirty="0" smtClean="0">
                <a:latin typeface="+mn-ea"/>
              </a:rPr>
              <a:t>※</a:t>
            </a:r>
            <a:r>
              <a:rPr lang="ja-JP" altLang="en-US" sz="2800" dirty="0">
                <a:latin typeface="+mn-ea"/>
              </a:rPr>
              <a:t>　</a:t>
            </a:r>
            <a:endParaRPr lang="en-US" altLang="ja-JP" sz="2800" dirty="0" smtClean="0">
              <a:latin typeface="+mn-ea"/>
            </a:endParaRPr>
          </a:p>
          <a:p>
            <a:pPr>
              <a:lnSpc>
                <a:spcPts val="3200"/>
              </a:lnSpc>
            </a:pPr>
            <a:endParaRPr lang="en-US" altLang="ja-JP" sz="2800" dirty="0">
              <a:latin typeface="+mn-ea"/>
            </a:endParaRPr>
          </a:p>
          <a:p>
            <a:pPr>
              <a:lnSpc>
                <a:spcPts val="3200"/>
              </a:lnSpc>
            </a:pPr>
            <a:r>
              <a:rPr lang="en-US" altLang="ja-JP" sz="2800" b="1" dirty="0">
                <a:latin typeface="+mn-ea"/>
              </a:rPr>
              <a:t>Ⅴ</a:t>
            </a:r>
            <a:r>
              <a:rPr lang="ja-JP" altLang="en-US" sz="2800" b="1" dirty="0" smtClean="0">
                <a:latin typeface="+mn-ea"/>
              </a:rPr>
              <a:t>　</a:t>
            </a:r>
            <a:r>
              <a:rPr lang="ja-JP" altLang="en-US" sz="2800" b="1" dirty="0">
                <a:latin typeface="+mn-ea"/>
              </a:rPr>
              <a:t>国際金融</a:t>
            </a:r>
            <a:r>
              <a:rPr lang="ja-JP" altLang="en-US" sz="2800" b="1" dirty="0" smtClean="0">
                <a:latin typeface="+mn-ea"/>
              </a:rPr>
              <a:t>都市実現</a:t>
            </a:r>
            <a:r>
              <a:rPr lang="ja-JP" altLang="en-US" sz="2800" b="1" dirty="0">
                <a:latin typeface="+mn-ea"/>
              </a:rPr>
              <a:t>の</a:t>
            </a:r>
            <a:r>
              <a:rPr lang="ja-JP" altLang="en-US" sz="2800" b="1" dirty="0" smtClean="0">
                <a:latin typeface="+mn-ea"/>
              </a:rPr>
              <a:t>効果</a:t>
            </a:r>
            <a:r>
              <a:rPr lang="en-US" altLang="ja-JP" sz="2800" b="1" dirty="0" smtClean="0">
                <a:latin typeface="+mn-ea"/>
              </a:rPr>
              <a:t>※</a:t>
            </a:r>
          </a:p>
          <a:p>
            <a:pPr>
              <a:lnSpc>
                <a:spcPts val="3200"/>
              </a:lnSpc>
            </a:pPr>
            <a:r>
              <a:rPr lang="en-US" altLang="ja-JP" sz="2800" b="1" dirty="0" smtClean="0">
                <a:latin typeface="+mn-ea"/>
              </a:rPr>
              <a:t>Ⅵ</a:t>
            </a:r>
            <a:r>
              <a:rPr lang="ja-JP" altLang="en-US" sz="2800" b="1" dirty="0" smtClean="0">
                <a:latin typeface="+mn-ea"/>
              </a:rPr>
              <a:t>　結び</a:t>
            </a:r>
            <a:r>
              <a:rPr lang="ja-JP" altLang="en-US" sz="2800" b="1" dirty="0">
                <a:latin typeface="+mn-ea"/>
              </a:rPr>
              <a:t>・今後の</a:t>
            </a:r>
            <a:r>
              <a:rPr lang="ja-JP" altLang="en-US" sz="2800" b="1" dirty="0" smtClean="0">
                <a:latin typeface="+mn-ea"/>
              </a:rPr>
              <a:t>展望</a:t>
            </a:r>
            <a:r>
              <a:rPr lang="en-US" altLang="ja-JP" sz="2800" dirty="0">
                <a:latin typeface="+mn-ea"/>
              </a:rPr>
              <a:t>※</a:t>
            </a:r>
            <a:endParaRPr lang="en-US" altLang="ja-JP" sz="2800" b="1" dirty="0">
              <a:latin typeface="+mn-ea"/>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2</a:t>
            </a:fld>
            <a:endParaRPr kumimoji="1" lang="ja-JP" altLang="en-US" dirty="0"/>
          </a:p>
        </p:txBody>
      </p:sp>
      <p:sp>
        <p:nvSpPr>
          <p:cNvPr id="8" name="テキスト ボックス 7"/>
          <p:cNvSpPr txBox="1"/>
          <p:nvPr/>
        </p:nvSpPr>
        <p:spPr>
          <a:xfrm>
            <a:off x="6628657" y="6108090"/>
            <a:ext cx="4164914" cy="369332"/>
          </a:xfrm>
          <a:prstGeom prst="rect">
            <a:avLst/>
          </a:prstGeom>
          <a:noFill/>
        </p:spPr>
        <p:txBody>
          <a:bodyPr wrap="square" rtlCol="0">
            <a:spAutoFit/>
          </a:bodyPr>
          <a:lstStyle/>
          <a:p>
            <a:r>
              <a:rPr kumimoji="1" lang="en-US" altLang="ja-JP" dirty="0" smtClean="0"/>
              <a:t>※</a:t>
            </a:r>
            <a:r>
              <a:rPr kumimoji="1" lang="ja-JP" altLang="en-US" dirty="0" smtClean="0"/>
              <a:t>戦略骨子時点では記載しない予定</a:t>
            </a:r>
            <a:endParaRPr kumimoji="1" lang="ja-JP" altLang="en-US" dirty="0"/>
          </a:p>
        </p:txBody>
      </p:sp>
    </p:spTree>
    <p:extLst>
      <p:ext uri="{BB962C8B-B14F-4D97-AF65-F5344CB8AC3E}">
        <p14:creationId xmlns:p14="http://schemas.microsoft.com/office/powerpoint/2010/main" val="4248340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200" y="197698"/>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latin typeface="UD デジタル 教科書体 NK-R" panose="02020400000000000000" pitchFamily="18" charset="-128"/>
                <a:ea typeface="UD デジタル 教科書体 NK-R" panose="02020400000000000000" pitchFamily="18" charset="-128"/>
              </a:rPr>
              <a:t>Ⅳ</a:t>
            </a:r>
            <a:r>
              <a:rPr lang="ja-JP" altLang="en-US" dirty="0">
                <a:latin typeface="UD デジタル 教科書体 NK-R" panose="02020400000000000000" pitchFamily="18" charset="-128"/>
                <a:ea typeface="UD デジタル 教科書体 NK-R" panose="02020400000000000000" pitchFamily="18" charset="-128"/>
              </a:rPr>
              <a:t>　戦略目標・戦略の取組期間</a:t>
            </a:r>
          </a:p>
        </p:txBody>
      </p:sp>
      <p:cxnSp>
        <p:nvCxnSpPr>
          <p:cNvPr id="33" name="直線コネクタ 32"/>
          <p:cNvCxnSpPr>
            <a:cxnSpLocks/>
          </p:cNvCxnSpPr>
          <p:nvPr/>
        </p:nvCxnSpPr>
        <p:spPr>
          <a:xfrm>
            <a:off x="838200" y="921060"/>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9444509" y="6591550"/>
            <a:ext cx="2743200" cy="365125"/>
          </a:xfrm>
        </p:spPr>
        <p:txBody>
          <a:bodyPr/>
          <a:lstStyle/>
          <a:p>
            <a:fld id="{4CFCB8D1-E384-4ABF-9F79-4EB3205F8B48}" type="slidenum">
              <a:rPr kumimoji="1" lang="ja-JP" altLang="en-US" smtClean="0"/>
              <a:t>20</a:t>
            </a:fld>
            <a:endParaRPr kumimoji="1" lang="ja-JP" altLang="en-US" dirty="0"/>
          </a:p>
        </p:txBody>
      </p:sp>
      <p:sp>
        <p:nvSpPr>
          <p:cNvPr id="6" name="正方形/長方形 5"/>
          <p:cNvSpPr/>
          <p:nvPr/>
        </p:nvSpPr>
        <p:spPr>
          <a:xfrm>
            <a:off x="838200" y="1856803"/>
            <a:ext cx="10515600" cy="1015663"/>
          </a:xfrm>
          <a:prstGeom prst="rect">
            <a:avLst/>
          </a:prstGeom>
        </p:spPr>
        <p:txBody>
          <a:bodyPr wrap="square">
            <a:spAutoFit/>
          </a:bodyPr>
          <a:lstStyle/>
          <a:p>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◆戦略目標は</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都市別で把握できるもので、かつ、他都市と比較できるものが望ましい</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◆戦略骨子で定めためざす都市像の達成度合いを計測可能な指標や重点取組ごとの</a:t>
            </a:r>
            <a:r>
              <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KPI</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について年度末の戦略とりまとめに向け、検討していく。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3" name="テキスト ボックス 2"/>
          <p:cNvSpPr txBox="1"/>
          <p:nvPr/>
        </p:nvSpPr>
        <p:spPr>
          <a:xfrm>
            <a:off x="838200" y="1210614"/>
            <a:ext cx="3218645" cy="523220"/>
          </a:xfrm>
          <a:prstGeom prst="rect">
            <a:avLst/>
          </a:prstGeom>
          <a:noFill/>
        </p:spPr>
        <p:txBody>
          <a:bodyPr wrap="square" rtlCol="0">
            <a:spAutoFit/>
          </a:bodyPr>
          <a:lstStyle/>
          <a:p>
            <a:r>
              <a:rPr kumimoji="1" lang="en-US" altLang="ja-JP" sz="2800" dirty="0" smtClean="0">
                <a:latin typeface="UD デジタル 教科書体 NK-R" panose="02020400000000000000" pitchFamily="18" charset="-128"/>
                <a:ea typeface="UD デジタル 教科書体 NK-R" panose="02020400000000000000" pitchFamily="18" charset="-128"/>
              </a:rPr>
              <a:t>Ⅳ</a:t>
            </a:r>
            <a:r>
              <a:rPr kumimoji="1" lang="ja-JP" altLang="en-US" sz="2800" dirty="0" smtClean="0">
                <a:latin typeface="UD デジタル 教科書体 NK-R" panose="02020400000000000000" pitchFamily="18" charset="-128"/>
                <a:ea typeface="UD デジタル 教科書体 NK-R" panose="02020400000000000000" pitchFamily="18" charset="-128"/>
              </a:rPr>
              <a:t>　１　戦略目標</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p:cNvSpPr/>
          <p:nvPr/>
        </p:nvSpPr>
        <p:spPr>
          <a:xfrm>
            <a:off x="838200" y="3560304"/>
            <a:ext cx="11074758" cy="1631216"/>
          </a:xfrm>
          <a:prstGeom prst="rect">
            <a:avLst/>
          </a:prstGeom>
        </p:spPr>
        <p:txBody>
          <a:bodyPr wrap="square">
            <a:spAutoFit/>
          </a:bodyPr>
          <a:lstStyle/>
          <a:p>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の国際金融都市は、長い金融の歴史がバックグラウンドにあるため</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都市の実現</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には長期間</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の取組みが必要</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◆最終年度（２０５０年</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日本 ：カーボンニュートラル目標</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年度）を見据えて、</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短期（</a:t>
            </a:r>
            <a:r>
              <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年大阪・関西万博まで）、中期（</a:t>
            </a:r>
            <a:r>
              <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年）の期間を設定し、都度</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レビューして</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時の</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情勢を</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計画</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に反映する。</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8" name="テキスト ボックス 7"/>
          <p:cNvSpPr txBox="1"/>
          <p:nvPr/>
        </p:nvSpPr>
        <p:spPr>
          <a:xfrm>
            <a:off x="838200" y="3037084"/>
            <a:ext cx="4416380" cy="523220"/>
          </a:xfrm>
          <a:prstGeom prst="rect">
            <a:avLst/>
          </a:prstGeom>
          <a:noFill/>
        </p:spPr>
        <p:txBody>
          <a:bodyPr wrap="square" rtlCol="0">
            <a:spAutoFit/>
          </a:bodyPr>
          <a:lstStyle/>
          <a:p>
            <a:r>
              <a:rPr kumimoji="1" lang="en-US" altLang="ja-JP" sz="2800" dirty="0" smtClean="0">
                <a:latin typeface="UD デジタル 教科書体 NK-R" panose="02020400000000000000" pitchFamily="18" charset="-128"/>
                <a:ea typeface="UD デジタル 教科書体 NK-R" panose="02020400000000000000" pitchFamily="18" charset="-128"/>
              </a:rPr>
              <a:t>Ⅳ</a:t>
            </a:r>
            <a:r>
              <a:rPr kumimoji="1" lang="ja-JP" altLang="en-US" sz="2800" dirty="0" smtClean="0">
                <a:latin typeface="UD デジタル 教科書体 NK-R" panose="02020400000000000000" pitchFamily="18" charset="-128"/>
                <a:ea typeface="UD デジタル 教科書体 NK-R" panose="02020400000000000000" pitchFamily="18" charset="-128"/>
              </a:rPr>
              <a:t>　２　戦略の取組期間</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8723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smtClean="0">
                <a:latin typeface="UD デジタル 教科書体 NK-R" panose="02020400000000000000" pitchFamily="18" charset="-128"/>
                <a:ea typeface="UD デジタル 教科書体 NK-R" panose="02020400000000000000" pitchFamily="18" charset="-128"/>
              </a:rPr>
              <a:t>Ⅰ</a:t>
            </a:r>
            <a:r>
              <a:rPr lang="ja-JP" altLang="en-US" dirty="0" smtClean="0">
                <a:latin typeface="UD デジタル 教科書体 NK-R" panose="02020400000000000000" pitchFamily="18" charset="-128"/>
                <a:ea typeface="UD デジタル 教科書体 NK-R" panose="02020400000000000000" pitchFamily="18" charset="-128"/>
              </a:rPr>
              <a:t>　</a:t>
            </a:r>
            <a:r>
              <a:rPr lang="en-US" altLang="ja-JP" dirty="0" smtClean="0">
                <a:latin typeface="UD デジタル 教科書体 NK-R" panose="02020400000000000000" pitchFamily="18" charset="-128"/>
                <a:ea typeface="UD デジタル 教科書体 NK-R" panose="02020400000000000000" pitchFamily="18" charset="-128"/>
              </a:rPr>
              <a:t>1.</a:t>
            </a:r>
            <a:r>
              <a:rPr lang="ja-JP" altLang="en-US" dirty="0" smtClean="0">
                <a:latin typeface="UD デジタル 教科書体 NK-R" panose="02020400000000000000" pitchFamily="18" charset="-128"/>
                <a:ea typeface="UD デジタル 教科書体 NK-R" panose="02020400000000000000" pitchFamily="18" charset="-128"/>
              </a:rPr>
              <a:t>　戦略策定の趣旨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dirty="0"/>
          </a:p>
        </p:txBody>
      </p:sp>
      <p:sp>
        <p:nvSpPr>
          <p:cNvPr id="6" name="正方形/長方形 5"/>
          <p:cNvSpPr/>
          <p:nvPr/>
        </p:nvSpPr>
        <p:spPr>
          <a:xfrm>
            <a:off x="838199" y="1254239"/>
            <a:ext cx="9825507" cy="4154984"/>
          </a:xfrm>
          <a:prstGeom prst="rect">
            <a:avLst/>
          </a:prstGeom>
        </p:spPr>
        <p:txBody>
          <a:bodyPr wrap="square">
            <a:spAutoFit/>
          </a:bodyPr>
          <a:lstStyle/>
          <a:p>
            <a:r>
              <a:rPr lang="ja-JP" altLang="en-US" sz="2400" dirty="0" smtClean="0">
                <a:latin typeface="UD デジタル 教科書体 NK-R" panose="02020400000000000000" pitchFamily="18" charset="-128"/>
                <a:ea typeface="UD デジタル 教科書体 NK-R" panose="02020400000000000000" pitchFamily="18" charset="-128"/>
              </a:rPr>
              <a:t>◆世界</a:t>
            </a:r>
            <a:r>
              <a:rPr lang="ja-JP" altLang="en-US" sz="2400" dirty="0">
                <a:latin typeface="UD デジタル 教科書体 NK-R" panose="02020400000000000000" pitchFamily="18" charset="-128"/>
                <a:ea typeface="UD デジタル 教科書体 NK-R" panose="02020400000000000000" pitchFamily="18" charset="-128"/>
              </a:rPr>
              <a:t>の金融情勢が大きく変化し、税制改正など、国際金融都市の実現</a:t>
            </a:r>
            <a:r>
              <a:rPr lang="ja-JP" altLang="en-US" sz="2400" dirty="0" smtClean="0">
                <a:latin typeface="UD デジタル 教科書体 NK-R" panose="02020400000000000000" pitchFamily="18" charset="-128"/>
                <a:ea typeface="UD デジタル 教科書体 NK-R" panose="02020400000000000000" pitchFamily="18" charset="-128"/>
              </a:rPr>
              <a:t>に</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向けた</a:t>
            </a:r>
            <a:r>
              <a:rPr lang="ja-JP" altLang="en-US" sz="2400" dirty="0">
                <a:latin typeface="UD デジタル 教科書体 NK-R" panose="02020400000000000000" pitchFamily="18" charset="-128"/>
                <a:ea typeface="UD デジタル 教科書体 NK-R" panose="02020400000000000000" pitchFamily="18" charset="-128"/>
              </a:rPr>
              <a:t>国の動きが本格化する中で、我が国の成長力を高めていくため</a:t>
            </a:r>
            <a:r>
              <a:rPr lang="ja-JP" altLang="en-US" sz="2400" dirty="0" smtClean="0">
                <a:latin typeface="UD デジタル 教科書体 NK-R" panose="02020400000000000000" pitchFamily="18" charset="-128"/>
                <a:ea typeface="UD デジタル 教科書体 NK-R" panose="02020400000000000000" pitchFamily="18" charset="-128"/>
              </a:rPr>
              <a:t>に</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は</a:t>
            </a:r>
            <a:r>
              <a:rPr lang="ja-JP" altLang="en-US" sz="2400" dirty="0">
                <a:latin typeface="UD デジタル 教科書体 NK-R" panose="02020400000000000000" pitchFamily="18" charset="-128"/>
                <a:ea typeface="UD デジタル 教科書体 NK-R" panose="02020400000000000000" pitchFamily="18" charset="-128"/>
              </a:rPr>
              <a:t>、国際競争力を有する複数の金融都市が必要である。</a:t>
            </a:r>
          </a:p>
          <a:p>
            <a:r>
              <a:rPr lang="ja-JP" altLang="en-US" sz="2400" dirty="0" smtClean="0">
                <a:latin typeface="UD デジタル 教科書体 NK-R" panose="02020400000000000000" pitchFamily="18" charset="-128"/>
                <a:ea typeface="UD デジタル 教科書体 NK-R" panose="02020400000000000000" pitchFamily="18" charset="-128"/>
              </a:rPr>
              <a:t>◆大阪</a:t>
            </a:r>
            <a:r>
              <a:rPr lang="ja-JP" altLang="en-US" sz="2400" dirty="0">
                <a:latin typeface="UD デジタル 教科書体 NK-R" panose="02020400000000000000" pitchFamily="18" charset="-128"/>
                <a:ea typeface="UD デジタル 教科書体 NK-R" panose="02020400000000000000" pitchFamily="18" charset="-128"/>
              </a:rPr>
              <a:t>を国際金融都市とすることは、危機事象発生時における金融面で</a:t>
            </a:r>
            <a:r>
              <a:rPr lang="ja-JP" altLang="en-US" sz="2400" dirty="0" smtClean="0">
                <a:latin typeface="UD デジタル 教科書体 NK-R" panose="02020400000000000000" pitchFamily="18" charset="-128"/>
                <a:ea typeface="UD デジタル 教科書体 NK-R" panose="02020400000000000000" pitchFamily="18" charset="-128"/>
              </a:rPr>
              <a:t>の</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日本の</a:t>
            </a:r>
            <a:r>
              <a:rPr lang="ja-JP" altLang="en-US" sz="2400" dirty="0">
                <a:latin typeface="UD デジタル 教科書体 NK-R" panose="02020400000000000000" pitchFamily="18" charset="-128"/>
                <a:ea typeface="UD デジタル 教科書体 NK-R" panose="02020400000000000000" pitchFamily="18" charset="-128"/>
              </a:rPr>
              <a:t>レジリエンスを強化し、東京一極集中を是正する重要な取組み</a:t>
            </a:r>
            <a:r>
              <a:rPr lang="ja-JP" altLang="en-US" sz="2400" dirty="0" smtClean="0">
                <a:latin typeface="UD デジタル 教科書体 NK-R" panose="02020400000000000000" pitchFamily="18" charset="-128"/>
                <a:ea typeface="UD デジタル 教科書体 NK-R" panose="02020400000000000000" pitchFamily="18" charset="-128"/>
              </a:rPr>
              <a:t>でも</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ある</a:t>
            </a:r>
            <a:r>
              <a:rPr lang="ja-JP" altLang="en-US" sz="2400" dirty="0">
                <a:latin typeface="UD デジタル 教科書体 NK-R" panose="02020400000000000000" pitchFamily="18" charset="-128"/>
                <a:ea typeface="UD デジタル 教科書体 NK-R" panose="02020400000000000000" pitchFamily="18" charset="-128"/>
              </a:rPr>
              <a:t>。</a:t>
            </a:r>
          </a:p>
          <a:p>
            <a:r>
              <a:rPr lang="ja-JP" altLang="en-US" sz="2400" dirty="0" smtClean="0">
                <a:latin typeface="UD デジタル 教科書体 NK-R" panose="02020400000000000000" pitchFamily="18" charset="-128"/>
                <a:ea typeface="UD デジタル 教科書体 NK-R" panose="02020400000000000000" pitchFamily="18" charset="-128"/>
              </a:rPr>
              <a:t>◆さらに</a:t>
            </a:r>
            <a:r>
              <a:rPr lang="ja-JP" altLang="en-US" sz="2400" dirty="0">
                <a:latin typeface="UD デジタル 教科書体 NK-R" panose="02020400000000000000" pitchFamily="18" charset="-128"/>
                <a:ea typeface="UD デジタル 教科書体 NK-R" panose="02020400000000000000" pitchFamily="18" charset="-128"/>
              </a:rPr>
              <a:t>、「経済の血液」とも言われる金融機能の強化を図ることは、</a:t>
            </a:r>
            <a:r>
              <a:rPr lang="ja-JP" altLang="en-US" sz="2400" dirty="0" smtClean="0">
                <a:latin typeface="UD デジタル 教科書体 NK-R" panose="02020400000000000000" pitchFamily="18" charset="-128"/>
                <a:ea typeface="UD デジタル 教科書体 NK-R" panose="02020400000000000000" pitchFamily="18" charset="-128"/>
              </a:rPr>
              <a:t>ポストコ</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ロナ</a:t>
            </a:r>
            <a:r>
              <a:rPr lang="ja-JP" altLang="en-US" sz="2400" dirty="0">
                <a:latin typeface="UD デジタル 教科書体 NK-R" panose="02020400000000000000" pitchFamily="18" charset="-128"/>
                <a:ea typeface="UD デジタル 教科書体 NK-R" panose="02020400000000000000" pitchFamily="18" charset="-128"/>
              </a:rPr>
              <a:t>に向けた大阪経済の再生を図るための新たな成長の柱</a:t>
            </a:r>
            <a:r>
              <a:rPr lang="ja-JP" altLang="en-US" sz="2400" dirty="0" smtClean="0">
                <a:latin typeface="UD デジタル 教科書体 NK-R" panose="02020400000000000000" pitchFamily="18" charset="-128"/>
                <a:ea typeface="UD デジタル 教科書体 NK-R" panose="02020400000000000000" pitchFamily="18" charset="-128"/>
              </a:rPr>
              <a:t>となり、ひいて</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は、</a:t>
            </a:r>
            <a:r>
              <a:rPr lang="ja-JP" altLang="en-US" sz="2400" dirty="0">
                <a:latin typeface="UD デジタル 教科書体 NK-R" panose="02020400000000000000" pitchFamily="18" charset="-128"/>
                <a:ea typeface="UD デジタル 教科書体 NK-R" panose="02020400000000000000" pitchFamily="18" charset="-128"/>
              </a:rPr>
              <a:t>日本の経済発展にも資するものとなる。</a:t>
            </a:r>
          </a:p>
          <a:p>
            <a:r>
              <a:rPr lang="ja-JP" altLang="en-US" sz="2400" dirty="0" smtClean="0">
                <a:latin typeface="UD デジタル 教科書体 NK-R" panose="02020400000000000000" pitchFamily="18" charset="-128"/>
                <a:ea typeface="UD デジタル 教科書体 NK-R" panose="02020400000000000000" pitchFamily="18" charset="-128"/>
              </a:rPr>
              <a:t>◆こう</a:t>
            </a:r>
            <a:r>
              <a:rPr lang="ja-JP" altLang="en-US" sz="2400" dirty="0">
                <a:latin typeface="UD デジタル 教科書体 NK-R" panose="02020400000000000000" pitchFamily="18" charset="-128"/>
                <a:ea typeface="UD デジタル 教科書体 NK-R" panose="02020400000000000000" pitchFamily="18" charset="-128"/>
              </a:rPr>
              <a:t>したことから</a:t>
            </a:r>
            <a:r>
              <a:rPr lang="ja-JP" altLang="en-US" sz="2400" dirty="0" smtClean="0">
                <a:latin typeface="UD デジタル 教科書体 NK-R" panose="02020400000000000000" pitchFamily="18" charset="-128"/>
                <a:ea typeface="UD デジタル 教科書体 NK-R" panose="02020400000000000000" pitchFamily="18" charset="-128"/>
              </a:rPr>
              <a:t>、東西</a:t>
            </a:r>
            <a:r>
              <a:rPr lang="ja-JP" altLang="en-US" sz="2400" dirty="0">
                <a:latin typeface="UD デジタル 教科書体 NK-R" panose="02020400000000000000" pitchFamily="18" charset="-128"/>
                <a:ea typeface="UD デジタル 教科書体 NK-R" panose="02020400000000000000" pitchFamily="18" charset="-128"/>
              </a:rPr>
              <a:t>二極の一極として独自の個性</a:t>
            </a:r>
            <a:r>
              <a:rPr lang="ja-JP" altLang="en-US" sz="2400" dirty="0" smtClean="0">
                <a:latin typeface="UD デジタル 教科書体 NK-R" panose="02020400000000000000" pitchFamily="18" charset="-128"/>
                <a:ea typeface="UD デジタル 教科書体 NK-R" panose="02020400000000000000" pitchFamily="18" charset="-128"/>
              </a:rPr>
              <a:t>・機能</a:t>
            </a:r>
            <a:r>
              <a:rPr lang="ja-JP" altLang="en-US" sz="2400" dirty="0">
                <a:latin typeface="UD デジタル 教科書体 NK-R" panose="02020400000000000000" pitchFamily="18" charset="-128"/>
                <a:ea typeface="UD デジタル 教科書体 NK-R" panose="02020400000000000000" pitchFamily="18" charset="-128"/>
              </a:rPr>
              <a:t>を持つ国際</a:t>
            </a:r>
            <a:r>
              <a:rPr lang="ja-JP" altLang="en-US" sz="2400" dirty="0" smtClean="0">
                <a:latin typeface="UD デジタル 教科書体 NK-R" panose="02020400000000000000" pitchFamily="18" charset="-128"/>
                <a:ea typeface="UD デジタル 教科書体 NK-R" panose="02020400000000000000" pitchFamily="18" charset="-128"/>
              </a:rPr>
              <a:t>金</a:t>
            </a:r>
            <a:endParaRPr lang="en-US" altLang="ja-JP" sz="2400" dirty="0" smtClean="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融</a:t>
            </a:r>
            <a:r>
              <a:rPr lang="ja-JP" altLang="en-US" sz="2400" dirty="0">
                <a:latin typeface="UD デジタル 教科書体 NK-R" panose="02020400000000000000" pitchFamily="18" charset="-128"/>
                <a:ea typeface="UD デジタル 教科書体 NK-R" panose="02020400000000000000" pitchFamily="18" charset="-128"/>
              </a:rPr>
              <a:t>都市を形成し、大阪のさらなる飛躍につなげて</a:t>
            </a:r>
            <a:r>
              <a:rPr lang="ja-JP" altLang="en-US" sz="2400" dirty="0" smtClean="0">
                <a:latin typeface="UD デジタル 教科書体 NK-R" panose="02020400000000000000" pitchFamily="18" charset="-128"/>
                <a:ea typeface="UD デジタル 教科書体 NK-R" panose="02020400000000000000" pitchFamily="18" charset="-128"/>
              </a:rPr>
              <a:t>いくため、戦略を策定する。</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9135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a:t>
            </a:fld>
            <a:endParaRPr kumimoji="1" lang="ja-JP" altLang="en-US" dirty="0"/>
          </a:p>
        </p:txBody>
      </p:sp>
      <p:sp>
        <p:nvSpPr>
          <p:cNvPr id="5" name="正方形/長方形 4"/>
          <p:cNvSpPr/>
          <p:nvPr/>
        </p:nvSpPr>
        <p:spPr>
          <a:xfrm>
            <a:off x="540222" y="885349"/>
            <a:ext cx="9915659" cy="400110"/>
          </a:xfrm>
          <a:prstGeom prst="rect">
            <a:avLst/>
          </a:prstGeom>
        </p:spPr>
        <p:txBody>
          <a:bodyPr wrap="square">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世界の動き</a:t>
            </a:r>
            <a:r>
              <a:rPr lang="en-US" altLang="ja-JP" sz="2000" dirty="0" smtClean="0">
                <a:latin typeface="UD デジタル 教科書体 NK-R" panose="02020400000000000000" pitchFamily="18" charset="-128"/>
                <a:ea typeface="UD デジタル 教科書体 NK-R" panose="02020400000000000000" pitchFamily="18" charset="-128"/>
              </a:rPr>
              <a:t>】</a:t>
            </a:r>
          </a:p>
        </p:txBody>
      </p:sp>
      <p:graphicFrame>
        <p:nvGraphicFramePr>
          <p:cNvPr id="10" name="表 9"/>
          <p:cNvGraphicFramePr>
            <a:graphicFrameLocks noGrp="1"/>
          </p:cNvGraphicFramePr>
          <p:nvPr>
            <p:extLst>
              <p:ext uri="{D42A27DB-BD31-4B8C-83A1-F6EECF244321}">
                <p14:modId xmlns:p14="http://schemas.microsoft.com/office/powerpoint/2010/main" val="2954725434"/>
              </p:ext>
            </p:extLst>
          </p:nvPr>
        </p:nvGraphicFramePr>
        <p:xfrm>
          <a:off x="709548" y="4258726"/>
          <a:ext cx="10275994" cy="2529840"/>
        </p:xfrm>
        <a:graphic>
          <a:graphicData uri="http://schemas.openxmlformats.org/drawingml/2006/table">
            <a:tbl>
              <a:tblPr firstRow="1" bandRow="1">
                <a:tableStyleId>{5940675A-B579-460E-94D1-54222C63F5DA}</a:tableStyleId>
              </a:tblPr>
              <a:tblGrid>
                <a:gridCol w="1739402">
                  <a:extLst>
                    <a:ext uri="{9D8B030D-6E8A-4147-A177-3AD203B41FA5}">
                      <a16:colId xmlns:a16="http://schemas.microsoft.com/office/drawing/2014/main" val="2879406737"/>
                    </a:ext>
                  </a:extLst>
                </a:gridCol>
                <a:gridCol w="8536592">
                  <a:extLst>
                    <a:ext uri="{9D8B030D-6E8A-4147-A177-3AD203B41FA5}">
                      <a16:colId xmlns:a16="http://schemas.microsoft.com/office/drawing/2014/main" val="2204691004"/>
                    </a:ext>
                  </a:extLst>
                </a:gridCol>
              </a:tblGrid>
              <a:tr h="2287308">
                <a:tc>
                  <a:txBody>
                    <a:bodyPr/>
                    <a:lstStyle/>
                    <a:p>
                      <a:r>
                        <a:rPr kumimoji="1" lang="ja-JP" altLang="en-US" sz="1800" b="1" dirty="0" smtClean="0">
                          <a:latin typeface="UD デジタル 教科書体 NK-R" panose="02020400000000000000" pitchFamily="18" charset="-128"/>
                          <a:ea typeface="UD デジタル 教科書体 NK-R" panose="02020400000000000000" pitchFamily="18" charset="-128"/>
                        </a:rPr>
                        <a:t>金融業の環境</a:t>
                      </a:r>
                      <a:endParaRPr kumimoji="1" lang="ja-JP" altLang="en-US" sz="1800" b="1" dirty="0">
                        <a:latin typeface="UD デジタル 教科書体 NK-R" panose="02020400000000000000" pitchFamily="18" charset="-128"/>
                        <a:ea typeface="UD デジタル 教科書体 NK-R" panose="02020400000000000000" pitchFamily="18" charset="-128"/>
                      </a:endParaRPr>
                    </a:p>
                  </a:txBody>
                  <a:tcP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〇近年、</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グローバルな金融業の環境に変化が生じており、</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資産運用会社の規模が巨大化、投資ファ</a:t>
                      </a:r>
                      <a:endParaRPr kumimoji="1" lang="en-US" altLang="ja-JP" sz="1600" b="1"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　　ンド等の数も増加</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。国際金融拠点は主要金融機関が拠点を構え、近年では、フィンテック企業の集</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積等も国際金融センターの構成要素になるなど、</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多様な金融主体が活動する拠点</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に変化。</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latin typeface="UD デジタル 教科書体 NK-R" panose="02020400000000000000" pitchFamily="18" charset="-128"/>
                          <a:ea typeface="UD デジタル 教科書体 NK-R" panose="02020400000000000000" pitchFamily="18" charset="-128"/>
                        </a:rPr>
                        <a:t>〇ビジネス機会</a:t>
                      </a:r>
                      <a:r>
                        <a:rPr kumimoji="1" lang="en-US" altLang="ja-JP" sz="1600" dirty="0" smtClean="0">
                          <a:latin typeface="UD デジタル 教科書体 NK-R" panose="02020400000000000000" pitchFamily="18" charset="-128"/>
                          <a:ea typeface="UD デジタル 教科書体 NK-R" panose="02020400000000000000" pitchFamily="18" charset="-128"/>
                        </a:rPr>
                        <a:t>(</a:t>
                      </a:r>
                      <a:r>
                        <a:rPr kumimoji="1" lang="ja-JP" altLang="en-US" sz="1600" dirty="0" smtClean="0">
                          <a:latin typeface="UD デジタル 教科書体 NK-R" panose="02020400000000000000" pitchFamily="18" charset="-128"/>
                          <a:ea typeface="UD デジタル 教科書体 NK-R" panose="02020400000000000000" pitchFamily="18" charset="-128"/>
                        </a:rPr>
                        <a:t>投資先</a:t>
                      </a:r>
                      <a:r>
                        <a:rPr kumimoji="1" lang="en-US" altLang="ja-JP" sz="1600" dirty="0" smtClean="0">
                          <a:latin typeface="UD デジタル 教科書体 NK-R" panose="02020400000000000000" pitchFamily="18" charset="-128"/>
                          <a:ea typeface="UD デジタル 教科書体 NK-R" panose="02020400000000000000" pitchFamily="18" charset="-128"/>
                        </a:rPr>
                        <a:t>)</a:t>
                      </a:r>
                      <a:r>
                        <a:rPr kumimoji="1" lang="ja-JP" altLang="en-US" sz="1600" dirty="0" smtClean="0">
                          <a:latin typeface="UD デジタル 教科書体 NK-R" panose="02020400000000000000" pitchFamily="18" charset="-128"/>
                          <a:ea typeface="UD デジタル 教科書体 NK-R" panose="02020400000000000000" pitchFamily="18" charset="-128"/>
                        </a:rPr>
                        <a:t>と顧客</a:t>
                      </a:r>
                      <a:r>
                        <a:rPr kumimoji="1" lang="en-US" altLang="ja-JP" sz="1600" dirty="0" smtClean="0">
                          <a:latin typeface="UD デジタル 教科書体 NK-R" panose="02020400000000000000" pitchFamily="18" charset="-128"/>
                          <a:ea typeface="UD デジタル 教科書体 NK-R" panose="02020400000000000000" pitchFamily="18" charset="-128"/>
                        </a:rPr>
                        <a:t>(</a:t>
                      </a:r>
                      <a:r>
                        <a:rPr kumimoji="1" lang="ja-JP" altLang="en-US" sz="1600" dirty="0" smtClean="0">
                          <a:latin typeface="UD デジタル 教科書体 NK-R" panose="02020400000000000000" pitchFamily="18" charset="-128"/>
                          <a:ea typeface="UD デジタル 教科書体 NK-R" panose="02020400000000000000" pitchFamily="18" charset="-128"/>
                        </a:rPr>
                        <a:t>資産の保有者</a:t>
                      </a:r>
                      <a:r>
                        <a:rPr kumimoji="1" lang="en-US" altLang="ja-JP" sz="1600" dirty="0" smtClean="0">
                          <a:latin typeface="UD デジタル 教科書体 NK-R" panose="02020400000000000000" pitchFamily="18" charset="-128"/>
                          <a:ea typeface="UD デジタル 教科書体 NK-R" panose="02020400000000000000" pitchFamily="18" charset="-128"/>
                        </a:rPr>
                        <a:t>)</a:t>
                      </a:r>
                      <a:r>
                        <a:rPr kumimoji="1" lang="ja-JP" altLang="en-US" sz="1600" dirty="0" smtClean="0">
                          <a:latin typeface="UD デジタル 教科書体 NK-R" panose="02020400000000000000" pitchFamily="18" charset="-128"/>
                          <a:ea typeface="UD デジタル 教科書体 NK-R" panose="02020400000000000000" pitchFamily="18" charset="-128"/>
                        </a:rPr>
                        <a:t>が存在する都市に、金融機関や投資家等が</a:t>
                      </a:r>
                      <a:r>
                        <a:rPr kumimoji="1" lang="ja-JP" altLang="en-US" sz="1600" dirty="0" err="1" smtClean="0">
                          <a:latin typeface="UD デジタル 教科書体 NK-R" panose="02020400000000000000" pitchFamily="18" charset="-128"/>
                          <a:ea typeface="UD デジタル 教科書体 NK-R" panose="02020400000000000000" pitchFamily="18" charset="-128"/>
                        </a:rPr>
                        <a:t>集積す</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err="1" smtClean="0">
                          <a:latin typeface="UD デジタル 教科書体 NK-R" panose="02020400000000000000" pitchFamily="18" charset="-128"/>
                          <a:ea typeface="UD デジタル 教科書体 NK-R" panose="02020400000000000000" pitchFamily="18" charset="-128"/>
                        </a:rPr>
                        <a:t>る</a:t>
                      </a:r>
                      <a:r>
                        <a:rPr kumimoji="1" lang="ja-JP" altLang="en-US" sz="1600" dirty="0" smtClean="0">
                          <a:latin typeface="UD デジタル 教科書体 NK-R" panose="02020400000000000000" pitchFamily="18" charset="-128"/>
                          <a:ea typeface="UD デジタル 教科書体 NK-R" panose="02020400000000000000" pitchFamily="18" charset="-128"/>
                        </a:rPr>
                        <a:t>傾向</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〇ステークホルダー資本主義</a:t>
                      </a:r>
                      <a:r>
                        <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株主の利益を第一とする「株主資本主義」と異なり、企業が従業員や、　</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取引先、顧客、地域社会といったあらゆるステークホルダーの利益に配慮すべきという考え方）へ</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のシフト。</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88537560"/>
                  </a:ext>
                </a:extLst>
              </a:tr>
            </a:tbl>
          </a:graphicData>
        </a:graphic>
      </p:graphicFrame>
      <p:sp>
        <p:nvSpPr>
          <p:cNvPr id="12" name="正方形/長方形 11"/>
          <p:cNvSpPr/>
          <p:nvPr/>
        </p:nvSpPr>
        <p:spPr>
          <a:xfrm>
            <a:off x="2893498" y="5118927"/>
            <a:ext cx="7900073" cy="280782"/>
          </a:xfrm>
          <a:prstGeom prst="rect">
            <a:avLst/>
          </a:prstGeom>
          <a:ln w="12700">
            <a:solidFill>
              <a:schemeClr val="accent1">
                <a:shade val="50000"/>
              </a:schemeClr>
            </a:solidFill>
            <a:prstDash val="sysDash"/>
          </a:ln>
        </p:spPr>
        <p:txBody>
          <a:bodyPr wrap="square">
            <a:spAutoFit/>
          </a:bodyPr>
          <a:lstStyle/>
          <a:p>
            <a:pPr algn="just">
              <a:lnSpc>
                <a:spcPts val="1500"/>
              </a:lnSpc>
            </a:pPr>
            <a:r>
              <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世界の運用資産規模ランキング</a:t>
            </a:r>
            <a:r>
              <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2019</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末</a:t>
            </a:r>
            <a:r>
              <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１位　ブラックロック</a:t>
            </a:r>
            <a:r>
              <a:rPr lang="en-US"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7.4</a:t>
            </a:r>
            <a:r>
              <a:rPr lang="ja-JP" altLang="en-US"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兆ドル、</a:t>
            </a:r>
            <a:r>
              <a:rPr lang="en-US"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位　バンガード</a:t>
            </a:r>
            <a:r>
              <a:rPr lang="en-US"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6.2</a:t>
            </a:r>
            <a:r>
              <a:rPr lang="ja-JP" altLang="en-US"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兆ドル　</a:t>
            </a:r>
            <a:r>
              <a:rPr lang="en-US"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米国の資産運用会社</a:t>
            </a:r>
            <a:r>
              <a:rPr lang="en-US"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p:txBody>
      </p:sp>
      <p:graphicFrame>
        <p:nvGraphicFramePr>
          <p:cNvPr id="24" name="表 23"/>
          <p:cNvGraphicFramePr>
            <a:graphicFrameLocks noGrp="1"/>
          </p:cNvGraphicFramePr>
          <p:nvPr>
            <p:extLst>
              <p:ext uri="{D42A27DB-BD31-4B8C-83A1-F6EECF244321}">
                <p14:modId xmlns:p14="http://schemas.microsoft.com/office/powerpoint/2010/main" val="2263882533"/>
              </p:ext>
            </p:extLst>
          </p:nvPr>
        </p:nvGraphicFramePr>
        <p:xfrm>
          <a:off x="709548" y="1241206"/>
          <a:ext cx="10275994" cy="3017520"/>
        </p:xfrm>
        <a:graphic>
          <a:graphicData uri="http://schemas.openxmlformats.org/drawingml/2006/table">
            <a:tbl>
              <a:tblPr firstRow="1" bandRow="1">
                <a:tableStyleId>{5940675A-B579-460E-94D1-54222C63F5DA}</a:tableStyleId>
              </a:tblPr>
              <a:tblGrid>
                <a:gridCol w="1739402">
                  <a:extLst>
                    <a:ext uri="{9D8B030D-6E8A-4147-A177-3AD203B41FA5}">
                      <a16:colId xmlns:a16="http://schemas.microsoft.com/office/drawing/2014/main" val="3356640635"/>
                    </a:ext>
                  </a:extLst>
                </a:gridCol>
                <a:gridCol w="8536592">
                  <a:extLst>
                    <a:ext uri="{9D8B030D-6E8A-4147-A177-3AD203B41FA5}">
                      <a16:colId xmlns:a16="http://schemas.microsoft.com/office/drawing/2014/main" val="2982858226"/>
                    </a:ext>
                  </a:extLst>
                </a:gridCol>
              </a:tblGrid>
              <a:tr h="370840">
                <a:tc>
                  <a:txBody>
                    <a:bodyPr/>
                    <a:lstStyle/>
                    <a:p>
                      <a:r>
                        <a:rPr kumimoji="1" lang="ja-JP" altLang="en-US" sz="1800" b="1" dirty="0" smtClean="0">
                          <a:latin typeface="UD デジタル 教科書体 NK-R" panose="02020400000000000000" pitchFamily="18" charset="-128"/>
                          <a:ea typeface="UD デジタル 教科書体 NK-R" panose="02020400000000000000" pitchFamily="18" charset="-128"/>
                        </a:rPr>
                        <a:t>政治情勢の変化</a:t>
                      </a:r>
                      <a:r>
                        <a:rPr kumimoji="1" lang="ja-JP" altLang="en-US" sz="1800" b="1" dirty="0" smtClean="0">
                          <a:solidFill>
                            <a:schemeClr val="tx1"/>
                          </a:solidFill>
                          <a:latin typeface="UD デジタル 教科書体 NK-R" panose="02020400000000000000" pitchFamily="18" charset="-128"/>
                          <a:ea typeface="UD デジタル 教科書体 NK-R" panose="02020400000000000000" pitchFamily="18" charset="-128"/>
                        </a:rPr>
                        <a:t>等</a:t>
                      </a:r>
                      <a:endParaRPr kumimoji="1" lang="ja-JP" altLang="en-US" sz="1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〇アジアでは香港の存在感が大きいが、</a:t>
                      </a:r>
                      <a:r>
                        <a:rPr kumimoji="1" lang="ja-JP" altLang="en-US" sz="1600" b="1" dirty="0" smtClean="0">
                          <a:latin typeface="UD デジタル 教科書体 NK-R" panose="02020400000000000000" pitchFamily="18" charset="-128"/>
                          <a:ea typeface="UD デジタル 教科書体 NK-R" panose="02020400000000000000" pitchFamily="18" charset="-128"/>
                        </a:rPr>
                        <a:t>香港国家安全維持法の成立や大湾区構想による中国との　　</a:t>
                      </a:r>
                      <a:endParaRPr kumimoji="1" lang="en-US" altLang="ja-JP" sz="1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1600" b="1" dirty="0" smtClean="0">
                          <a:latin typeface="UD デジタル 教科書体 NK-R" panose="02020400000000000000" pitchFamily="18" charset="-128"/>
                          <a:ea typeface="UD デジタル 教科書体 NK-R" panose="02020400000000000000" pitchFamily="18" charset="-128"/>
                        </a:rPr>
                        <a:t>　　関係強化など、ビジネス環境に影響を与える動きもあり</a:t>
                      </a:r>
                      <a:r>
                        <a:rPr kumimoji="1" lang="ja-JP" altLang="en-US" sz="1600" b="0" dirty="0" smtClean="0">
                          <a:latin typeface="UD デジタル 教科書体 NK-R" panose="02020400000000000000" pitchFamily="18" charset="-128"/>
                          <a:ea typeface="UD デジタル 教科書体 NK-R" panose="02020400000000000000" pitchFamily="18" charset="-128"/>
                        </a:rPr>
                        <a:t>。一方、</a:t>
                      </a:r>
                      <a:r>
                        <a:rPr kumimoji="1" lang="ja-JP" altLang="en-US" sz="1600" b="1" dirty="0" smtClean="0">
                          <a:latin typeface="UD デジタル 教科書体 NK-R" panose="02020400000000000000" pitchFamily="18" charset="-128"/>
                          <a:ea typeface="UD デジタル 教科書体 NK-R" panose="02020400000000000000" pitchFamily="18" charset="-128"/>
                        </a:rPr>
                        <a:t>香港の預金残高は、法施行時から</a:t>
                      </a:r>
                      <a:endParaRPr kumimoji="1" lang="en-US" altLang="ja-JP" sz="1600" b="1" dirty="0" smtClean="0">
                        <a:latin typeface="UD デジタル 教科書体 NK-R" panose="02020400000000000000" pitchFamily="18" charset="-128"/>
                        <a:ea typeface="UD デジタル 教科書体 NK-R" panose="02020400000000000000" pitchFamily="18" charset="-128"/>
                      </a:endParaRPr>
                    </a:p>
                    <a:p>
                      <a:r>
                        <a:rPr kumimoji="1" lang="ja-JP" altLang="en-US" sz="1600" b="1" dirty="0" smtClean="0">
                          <a:latin typeface="UD デジタル 教科書体 NK-R" panose="02020400000000000000" pitchFamily="18" charset="-128"/>
                          <a:ea typeface="UD デジタル 教科書体 NK-R" panose="02020400000000000000" pitchFamily="18" charset="-128"/>
                        </a:rPr>
                        <a:t>　　増加</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している</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b="0" dirty="0" smtClean="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英国の</a:t>
                      </a:r>
                      <a:r>
                        <a:rPr kumimoji="1" lang="en-US" altLang="ja-JP" sz="1600" b="1" dirty="0" smtClean="0">
                          <a:solidFill>
                            <a:schemeClr val="tx1"/>
                          </a:solidFill>
                          <a:latin typeface="UD デジタル 教科書体 NK-R" panose="02020400000000000000" pitchFamily="18" charset="-128"/>
                          <a:ea typeface="UD デジタル 教科書体 NK-R" panose="02020400000000000000" pitchFamily="18" charset="-128"/>
                        </a:rPr>
                        <a:t>EU</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離脱</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に伴い、業務継続のため</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金融系企業や人材がロンドンからの流出が見られる</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〇最新マクロ情勢の変化として、「ダボス・アジェンダ</a:t>
                      </a:r>
                      <a:r>
                        <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rPr>
                        <a:t>2021</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」では、下記のテーマが注目を浴びた。</a:t>
                      </a: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１）大企業の</a:t>
                      </a:r>
                      <a:r>
                        <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rPr>
                        <a:t>ESG</a:t>
                      </a:r>
                      <a:r>
                        <a:rPr kumimoji="1" lang="ja-JP" altLang="en-US" sz="1600" dirty="0" err="1" smtClean="0">
                          <a:solidFill>
                            <a:schemeClr val="tx1"/>
                          </a:solidFill>
                          <a:latin typeface="UD デジタル 教科書体 NK-R" panose="02020400000000000000" pitchFamily="18" charset="-128"/>
                          <a:ea typeface="UD デジタル 教科書体 NK-R" panose="02020400000000000000" pitchFamily="18" charset="-128"/>
                        </a:rPr>
                        <a:t>への</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取組み</a:t>
                      </a: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２）ＣＯ</a:t>
                      </a:r>
                      <a:r>
                        <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排出量ネットゼロへの協調</a:t>
                      </a: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３）ポストコロナの格差是正</a:t>
                      </a: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４）デジタル規制とイノベーション</a:t>
                      </a: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５）世界分断から世界協調</a:t>
                      </a: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６）中国と世界の関係性の変化</a:t>
                      </a:r>
                    </a:p>
                    <a:p>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７）男女平等</a:t>
                      </a:r>
                    </a:p>
                  </a:txBody>
                  <a:tcPr/>
                </a:tc>
                <a:extLst>
                  <a:ext uri="{0D108BD9-81ED-4DB2-BD59-A6C34878D82A}">
                    <a16:rowId xmlns:a16="http://schemas.microsoft.com/office/drawing/2014/main" val="3870715088"/>
                  </a:ext>
                </a:extLst>
              </a:tr>
            </a:tbl>
          </a:graphicData>
        </a:graphic>
      </p:graphicFrame>
    </p:spTree>
    <p:extLst>
      <p:ext uri="{BB962C8B-B14F-4D97-AF65-F5344CB8AC3E}">
        <p14:creationId xmlns:p14="http://schemas.microsoft.com/office/powerpoint/2010/main" val="22041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5</a:t>
            </a:fld>
            <a:endParaRPr kumimoji="1" lang="ja-JP" altLang="en-US" dirty="0"/>
          </a:p>
        </p:txBody>
      </p:sp>
      <p:sp>
        <p:nvSpPr>
          <p:cNvPr id="16" name="正方形/長方形 15"/>
          <p:cNvSpPr/>
          <p:nvPr/>
        </p:nvSpPr>
        <p:spPr>
          <a:xfrm>
            <a:off x="485630" y="951054"/>
            <a:ext cx="11114967" cy="1231106"/>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東京</a:t>
            </a:r>
            <a:r>
              <a:rPr lang="ja-JP" altLang="en-US" sz="2000" dirty="0" smtClean="0">
                <a:latin typeface="UD デジタル 教科書体 NK-R" panose="02020400000000000000" pitchFamily="18" charset="-128"/>
                <a:ea typeface="UD デジタル 教科書体 NK-R" panose="02020400000000000000" pitchFamily="18" charset="-128"/>
              </a:rPr>
              <a:t>への一極集中</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〇日本</a:t>
            </a:r>
            <a:r>
              <a:rPr lang="ja-JP" altLang="en-US" dirty="0">
                <a:latin typeface="UD デジタル 教科書体 NK-R" panose="02020400000000000000" pitchFamily="18" charset="-128"/>
                <a:ea typeface="UD デジタル 教科書体 NK-R" panose="02020400000000000000" pitchFamily="18" charset="-128"/>
              </a:rPr>
              <a:t>は、他の先進国に比べ、政治・経済・人口が過度に東京に一極集中。</a:t>
            </a:r>
          </a:p>
          <a:p>
            <a:r>
              <a:rPr lang="ja-JP" altLang="en-US" dirty="0" smtClean="0">
                <a:latin typeface="UD デジタル 教科書体 NK-R" panose="02020400000000000000" pitchFamily="18" charset="-128"/>
                <a:ea typeface="UD デジタル 教科書体 NK-R" panose="02020400000000000000" pitchFamily="18" charset="-128"/>
              </a:rPr>
              <a:t>　〇新型コロナウイルス感染症拡大に</a:t>
            </a:r>
            <a:r>
              <a:rPr lang="ja-JP" altLang="en-US" dirty="0">
                <a:latin typeface="UD デジタル 教科書体 NK-R" panose="02020400000000000000" pitchFamily="18" charset="-128"/>
                <a:ea typeface="UD デジタル 教科書体 NK-R" panose="02020400000000000000" pitchFamily="18" charset="-128"/>
              </a:rPr>
              <a:t>より、あらためて、危機</a:t>
            </a:r>
            <a:r>
              <a:rPr lang="ja-JP" altLang="en-US" dirty="0" smtClean="0">
                <a:latin typeface="UD デジタル 教科書体 NK-R" panose="02020400000000000000" pitchFamily="18" charset="-128"/>
                <a:ea typeface="UD デジタル 教科書体 NK-R" panose="02020400000000000000" pitchFamily="18" charset="-128"/>
              </a:rPr>
              <a:t>事象発生</a:t>
            </a:r>
            <a:r>
              <a:rPr lang="ja-JP" altLang="en-US" dirty="0">
                <a:latin typeface="UD デジタル 教科書体 NK-R" panose="02020400000000000000" pitchFamily="18" charset="-128"/>
                <a:ea typeface="UD デジタル 教科書体 NK-R" panose="02020400000000000000" pitchFamily="18" charset="-128"/>
              </a:rPr>
              <a:t>時</a:t>
            </a:r>
            <a:r>
              <a:rPr lang="ja-JP" altLang="en-US" dirty="0" smtClean="0">
                <a:latin typeface="UD デジタル 教科書体 NK-R" panose="02020400000000000000" pitchFamily="18" charset="-128"/>
                <a:ea typeface="UD デジタル 教科書体 NK-R" panose="02020400000000000000" pitchFamily="18" charset="-128"/>
              </a:rPr>
              <a:t>における</a:t>
            </a:r>
            <a:r>
              <a:rPr lang="ja-JP" altLang="en-US" dirty="0">
                <a:latin typeface="UD デジタル 教科書体 NK-R" panose="02020400000000000000" pitchFamily="18" charset="-128"/>
                <a:ea typeface="UD デジタル 教科書体 NK-R" panose="02020400000000000000" pitchFamily="18" charset="-128"/>
              </a:rPr>
              <a:t>東京一極集中のリスクが顕在化</a:t>
            </a:r>
            <a:r>
              <a:rPr lang="ja-JP" altLang="en-US" dirty="0" smtClean="0">
                <a:latin typeface="UD デジタル 教科書体 NK-R" panose="02020400000000000000" pitchFamily="18" charset="-128"/>
                <a:ea typeface="UD デジタル 教科書体 NK-R" panose="02020400000000000000" pitchFamily="18" charset="-128"/>
              </a:rPr>
              <a:t>。</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〇</a:t>
            </a:r>
            <a:r>
              <a:rPr lang="en-US" altLang="ja-JP" dirty="0">
                <a:latin typeface="UD デジタル 教科書体 NK-R" panose="02020400000000000000" pitchFamily="18" charset="-128"/>
                <a:ea typeface="UD デジタル 教科書体 NK-R" panose="02020400000000000000" pitchFamily="18" charset="-128"/>
              </a:rPr>
              <a:t>2020</a:t>
            </a:r>
            <a:r>
              <a:rPr lang="ja-JP" altLang="en-US" dirty="0">
                <a:latin typeface="UD デジタル 教科書体 NK-R" panose="02020400000000000000" pitchFamily="18" charset="-128"/>
                <a:ea typeface="UD デジタル 教科書体 NK-R" panose="02020400000000000000" pitchFamily="18" charset="-128"/>
              </a:rPr>
              <a:t>年</a:t>
            </a:r>
            <a:r>
              <a:rPr lang="en-US" altLang="ja-JP" dirty="0">
                <a:latin typeface="UD デジタル 教科書体 NK-R" panose="02020400000000000000" pitchFamily="18" charset="-128"/>
                <a:ea typeface="UD デジタル 教科書体 NK-R" panose="02020400000000000000" pitchFamily="18" charset="-128"/>
              </a:rPr>
              <a:t>10</a:t>
            </a:r>
            <a:r>
              <a:rPr lang="ja-JP" altLang="en-US" dirty="0">
                <a:latin typeface="UD デジタル 教科書体 NK-R" panose="02020400000000000000" pitchFamily="18" charset="-128"/>
                <a:ea typeface="UD デジタル 教科書体 NK-R" panose="02020400000000000000" pitchFamily="18" charset="-128"/>
              </a:rPr>
              <a:t>月東証システム障害により</a:t>
            </a:r>
            <a:r>
              <a:rPr lang="ja-JP" altLang="en-US" dirty="0" smtClean="0">
                <a:latin typeface="UD デジタル 教科書体 NK-R" panose="02020400000000000000" pitchFamily="18" charset="-128"/>
                <a:ea typeface="UD デジタル 教科書体 NK-R" panose="02020400000000000000" pitchFamily="18" charset="-128"/>
              </a:rPr>
              <a:t>、３兆円</a:t>
            </a:r>
            <a:r>
              <a:rPr lang="ja-JP" altLang="en-US" dirty="0">
                <a:latin typeface="UD デジタル 教科書体 NK-R" panose="02020400000000000000" pitchFamily="18" charset="-128"/>
                <a:ea typeface="UD デジタル 教科書体 NK-R" panose="02020400000000000000" pitchFamily="18" charset="-128"/>
              </a:rPr>
              <a:t>の取引機会を</a:t>
            </a:r>
            <a:r>
              <a:rPr lang="ja-JP" altLang="en-US" dirty="0" smtClean="0">
                <a:latin typeface="UD デジタル 教科書体 NK-R" panose="02020400000000000000" pitchFamily="18" charset="-128"/>
                <a:ea typeface="UD デジタル 教科書体 NK-R" panose="02020400000000000000" pitchFamily="18" charset="-128"/>
              </a:rPr>
              <a:t>喪失。</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22" name="図 21"/>
          <p:cNvPicPr>
            <a:picLocks noChangeAspect="1"/>
          </p:cNvPicPr>
          <p:nvPr/>
        </p:nvPicPr>
        <p:blipFill rotWithShape="1">
          <a:blip r:embed="rId2"/>
          <a:srcRect l="6189"/>
          <a:stretch/>
        </p:blipFill>
        <p:spPr>
          <a:xfrm>
            <a:off x="734137" y="2874014"/>
            <a:ext cx="5506716" cy="2276550"/>
          </a:xfrm>
          <a:prstGeom prst="rect">
            <a:avLst/>
          </a:prstGeom>
        </p:spPr>
      </p:pic>
      <p:sp>
        <p:nvSpPr>
          <p:cNvPr id="27" name="テキスト ボックス 26">
            <a:extLst>
              <a:ext uri="{FF2B5EF4-FFF2-40B4-BE49-F238E27FC236}">
                <a16:creationId xmlns:a16="http://schemas.microsoft.com/office/drawing/2014/main" id="{34CF59F8-A367-4EC1-83BF-5D400B8A4CCC}"/>
              </a:ext>
            </a:extLst>
          </p:cNvPr>
          <p:cNvSpPr txBox="1"/>
          <p:nvPr/>
        </p:nvSpPr>
        <p:spPr>
          <a:xfrm>
            <a:off x="764926" y="6084214"/>
            <a:ext cx="2797792" cy="276999"/>
          </a:xfrm>
          <a:prstGeom prst="rect">
            <a:avLst/>
          </a:prstGeom>
          <a:noFill/>
          <a:ln>
            <a:noFill/>
          </a:ln>
        </p:spPr>
        <p:txBody>
          <a:bodyPr wrap="square" lIns="0" rIns="0" rtlCol="0">
            <a:spAutoFit/>
          </a:bodyPr>
          <a:lstStyle/>
          <a:p>
            <a:pPr marL="217984" indent="-217984"/>
            <a:r>
              <a:rPr lang="ja-JP" altLang="en-US" sz="1200" dirty="0"/>
              <a:t>　</a:t>
            </a:r>
            <a:r>
              <a:rPr lang="en-US" altLang="ja-JP" sz="1200" dirty="0"/>
              <a:t>※</a:t>
            </a:r>
            <a:r>
              <a:rPr lang="ja-JP" altLang="en-US" sz="1200" dirty="0"/>
              <a:t>国内</a:t>
            </a:r>
            <a:r>
              <a:rPr lang="en-US" altLang="ja-JP" sz="1200" dirty="0"/>
              <a:t>GDP</a:t>
            </a:r>
            <a:r>
              <a:rPr lang="ja-JP" altLang="en-US" sz="1200" dirty="0"/>
              <a:t>は、県民経済計算を参照</a:t>
            </a:r>
            <a:endParaRPr lang="en-US" altLang="ja-JP" sz="1200" dirty="0"/>
          </a:p>
        </p:txBody>
      </p:sp>
      <p:sp>
        <p:nvSpPr>
          <p:cNvPr id="28" name="角丸四角形 27"/>
          <p:cNvSpPr/>
          <p:nvPr/>
        </p:nvSpPr>
        <p:spPr>
          <a:xfrm>
            <a:off x="1026086" y="2820008"/>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日本</a:t>
            </a:r>
          </a:p>
        </p:txBody>
      </p:sp>
      <p:sp>
        <p:nvSpPr>
          <p:cNvPr id="29" name="角丸四角形 28"/>
          <p:cNvSpPr/>
          <p:nvPr/>
        </p:nvSpPr>
        <p:spPr>
          <a:xfrm>
            <a:off x="2674255" y="2813461"/>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アメリカ</a:t>
            </a:r>
          </a:p>
        </p:txBody>
      </p:sp>
      <p:sp>
        <p:nvSpPr>
          <p:cNvPr id="34" name="角丸四角形 33"/>
          <p:cNvSpPr/>
          <p:nvPr/>
        </p:nvSpPr>
        <p:spPr>
          <a:xfrm>
            <a:off x="4467729" y="2847444"/>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ドイツ</a:t>
            </a:r>
          </a:p>
        </p:txBody>
      </p:sp>
      <p:sp>
        <p:nvSpPr>
          <p:cNvPr id="35" name="テキスト ボックス 34"/>
          <p:cNvSpPr txBox="1"/>
          <p:nvPr/>
        </p:nvSpPr>
        <p:spPr>
          <a:xfrm>
            <a:off x="1605842" y="3360041"/>
            <a:ext cx="869182" cy="307777"/>
          </a:xfrm>
          <a:prstGeom prst="rect">
            <a:avLst/>
          </a:prstGeom>
          <a:noFill/>
        </p:spPr>
        <p:txBody>
          <a:bodyPr wrap="square" rtlCol="0">
            <a:spAutoFit/>
          </a:bodyPr>
          <a:lstStyle/>
          <a:p>
            <a:r>
              <a:rPr kumimoji="1" lang="en-US" altLang="ja-JP" sz="1400" u="sng" dirty="0">
                <a:solidFill>
                  <a:schemeClr val="bg1"/>
                </a:solidFill>
              </a:rPr>
              <a:t>19.6%</a:t>
            </a:r>
          </a:p>
        </p:txBody>
      </p:sp>
      <p:sp>
        <p:nvSpPr>
          <p:cNvPr id="36" name="テキスト ボックス 35"/>
          <p:cNvSpPr txBox="1"/>
          <p:nvPr/>
        </p:nvSpPr>
        <p:spPr>
          <a:xfrm>
            <a:off x="3238465" y="3130931"/>
            <a:ext cx="582697" cy="253916"/>
          </a:xfrm>
          <a:prstGeom prst="rect">
            <a:avLst/>
          </a:prstGeom>
          <a:noFill/>
        </p:spPr>
        <p:txBody>
          <a:bodyPr wrap="square" rtlCol="0">
            <a:spAutoFit/>
          </a:bodyPr>
          <a:lstStyle/>
          <a:p>
            <a:r>
              <a:rPr kumimoji="1" lang="en-US" altLang="ja-JP" sz="1050" b="1" u="sng" dirty="0">
                <a:solidFill>
                  <a:schemeClr val="bg1"/>
                </a:solidFill>
              </a:rPr>
              <a:t>8.1%</a:t>
            </a:r>
          </a:p>
        </p:txBody>
      </p:sp>
      <p:sp>
        <p:nvSpPr>
          <p:cNvPr id="37" name="テキスト ボックス 36"/>
          <p:cNvSpPr txBox="1"/>
          <p:nvPr/>
        </p:nvSpPr>
        <p:spPr>
          <a:xfrm>
            <a:off x="5014472" y="3210893"/>
            <a:ext cx="679636" cy="253916"/>
          </a:xfrm>
          <a:prstGeom prst="rect">
            <a:avLst/>
          </a:prstGeom>
          <a:noFill/>
        </p:spPr>
        <p:txBody>
          <a:bodyPr wrap="square" rtlCol="0">
            <a:spAutoFit/>
          </a:bodyPr>
          <a:lstStyle/>
          <a:p>
            <a:r>
              <a:rPr kumimoji="1" lang="en-US" altLang="ja-JP" sz="1050" b="1" u="sng" dirty="0">
                <a:solidFill>
                  <a:schemeClr val="bg1"/>
                </a:solidFill>
              </a:rPr>
              <a:t>12.5%</a:t>
            </a:r>
          </a:p>
        </p:txBody>
      </p:sp>
      <p:sp>
        <p:nvSpPr>
          <p:cNvPr id="38" name="テキスト ボックス 37"/>
          <p:cNvSpPr txBox="1"/>
          <p:nvPr/>
        </p:nvSpPr>
        <p:spPr>
          <a:xfrm>
            <a:off x="1932787" y="3673654"/>
            <a:ext cx="869182" cy="261610"/>
          </a:xfrm>
          <a:prstGeom prst="rect">
            <a:avLst/>
          </a:prstGeom>
          <a:noFill/>
        </p:spPr>
        <p:txBody>
          <a:bodyPr wrap="square" rtlCol="0">
            <a:spAutoFit/>
          </a:bodyPr>
          <a:lstStyle/>
          <a:p>
            <a:r>
              <a:rPr kumimoji="1" lang="en-US" altLang="ja-JP" sz="1100" dirty="0"/>
              <a:t>7.2%</a:t>
            </a:r>
          </a:p>
        </p:txBody>
      </p:sp>
      <p:sp>
        <p:nvSpPr>
          <p:cNvPr id="39" name="テキスト ボックス 38"/>
          <p:cNvSpPr txBox="1"/>
          <p:nvPr/>
        </p:nvSpPr>
        <p:spPr>
          <a:xfrm>
            <a:off x="3680434" y="3126369"/>
            <a:ext cx="869182" cy="253916"/>
          </a:xfrm>
          <a:prstGeom prst="rect">
            <a:avLst/>
          </a:prstGeom>
          <a:noFill/>
        </p:spPr>
        <p:txBody>
          <a:bodyPr wrap="square" rtlCol="0">
            <a:spAutoFit/>
          </a:bodyPr>
          <a:lstStyle/>
          <a:p>
            <a:r>
              <a:rPr kumimoji="1" lang="en-US" altLang="ja-JP" sz="1050" dirty="0"/>
              <a:t>4.9%</a:t>
            </a:r>
          </a:p>
        </p:txBody>
      </p:sp>
      <p:sp>
        <p:nvSpPr>
          <p:cNvPr id="40" name="テキスト ボックス 39"/>
          <p:cNvSpPr txBox="1"/>
          <p:nvPr/>
        </p:nvSpPr>
        <p:spPr>
          <a:xfrm>
            <a:off x="5608563" y="3319892"/>
            <a:ext cx="869182" cy="253916"/>
          </a:xfrm>
          <a:prstGeom prst="rect">
            <a:avLst/>
          </a:prstGeom>
          <a:noFill/>
        </p:spPr>
        <p:txBody>
          <a:bodyPr wrap="square" rtlCol="0">
            <a:spAutoFit/>
          </a:bodyPr>
          <a:lstStyle/>
          <a:p>
            <a:r>
              <a:rPr kumimoji="1" lang="en-US" altLang="ja-JP" sz="1050" dirty="0"/>
              <a:t>5.9%</a:t>
            </a:r>
          </a:p>
        </p:txBody>
      </p:sp>
      <p:graphicFrame>
        <p:nvGraphicFramePr>
          <p:cNvPr id="41" name="表 40"/>
          <p:cNvGraphicFramePr>
            <a:graphicFrameLocks noGrp="1"/>
          </p:cNvGraphicFramePr>
          <p:nvPr>
            <p:extLst>
              <p:ext uri="{D42A27DB-BD31-4B8C-83A1-F6EECF244321}">
                <p14:modId xmlns:p14="http://schemas.microsoft.com/office/powerpoint/2010/main" val="923286570"/>
              </p:ext>
            </p:extLst>
          </p:nvPr>
        </p:nvGraphicFramePr>
        <p:xfrm>
          <a:off x="745670" y="4980178"/>
          <a:ext cx="4943455" cy="1049510"/>
        </p:xfrm>
        <a:graphic>
          <a:graphicData uri="http://schemas.openxmlformats.org/drawingml/2006/table">
            <a:tbl>
              <a:tblPr firstRow="1" bandRow="1">
                <a:tableStyleId>{5940675A-B579-460E-94D1-54222C63F5DA}</a:tableStyleId>
              </a:tblPr>
              <a:tblGrid>
                <a:gridCol w="2243455">
                  <a:extLst>
                    <a:ext uri="{9D8B030D-6E8A-4147-A177-3AD203B41FA5}">
                      <a16:colId xmlns:a16="http://schemas.microsoft.com/office/drawing/2014/main" val="3505604759"/>
                    </a:ext>
                  </a:extLst>
                </a:gridCol>
                <a:gridCol w="900000">
                  <a:extLst>
                    <a:ext uri="{9D8B030D-6E8A-4147-A177-3AD203B41FA5}">
                      <a16:colId xmlns:a16="http://schemas.microsoft.com/office/drawing/2014/main" val="1560884482"/>
                    </a:ext>
                  </a:extLst>
                </a:gridCol>
                <a:gridCol w="900000">
                  <a:extLst>
                    <a:ext uri="{9D8B030D-6E8A-4147-A177-3AD203B41FA5}">
                      <a16:colId xmlns:a16="http://schemas.microsoft.com/office/drawing/2014/main" val="4207018923"/>
                    </a:ext>
                  </a:extLst>
                </a:gridCol>
                <a:gridCol w="900000">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smtClean="0">
                          <a:solidFill>
                            <a:schemeClr val="tx1"/>
                          </a:solidFill>
                        </a:rPr>
                        <a:t>日本</a:t>
                      </a:r>
                      <a:endParaRPr kumimoji="1" lang="ja-JP" altLang="en-US" sz="1050" b="1" dirty="0">
                        <a:solidFill>
                          <a:schemeClr val="tx1"/>
                        </a:solidFill>
                      </a:endParaRPr>
                    </a:p>
                  </a:txBody>
                  <a:tcPr>
                    <a:solidFill>
                      <a:schemeClr val="accent1">
                        <a:lumMod val="60000"/>
                        <a:lumOff val="40000"/>
                      </a:schemeClr>
                    </a:solidFill>
                  </a:tcPr>
                </a:tc>
                <a:tc>
                  <a:txBody>
                    <a:bodyPr/>
                    <a:lstStyle/>
                    <a:p>
                      <a:pPr algn="ctr"/>
                      <a:r>
                        <a:rPr kumimoji="1" lang="ja-JP" altLang="en-US" sz="1050" b="1" dirty="0" smtClean="0"/>
                        <a:t>アメリカ</a:t>
                      </a:r>
                      <a:endParaRPr kumimoji="1" lang="ja-JP" altLang="en-US" sz="1050" b="1" dirty="0"/>
                    </a:p>
                  </a:txBody>
                  <a:tcPr>
                    <a:solidFill>
                      <a:schemeClr val="accent1">
                        <a:lumMod val="60000"/>
                        <a:lumOff val="40000"/>
                      </a:schemeClr>
                    </a:solidFill>
                  </a:tcPr>
                </a:tc>
                <a:tc>
                  <a:txBody>
                    <a:bodyPr/>
                    <a:lstStyle/>
                    <a:p>
                      <a:pPr algn="ctr"/>
                      <a:r>
                        <a:rPr kumimoji="1" lang="ja-JP" altLang="en-US" sz="1050" b="1" dirty="0" smtClean="0"/>
                        <a:t>ドイツ</a:t>
                      </a:r>
                      <a:endParaRPr kumimoji="1" lang="ja-JP" altLang="en-US" sz="105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050" b="1" dirty="0" smtClean="0"/>
                        <a:t>経済の一極集中の割合</a:t>
                      </a:r>
                      <a:endParaRPr kumimoji="1" lang="en-US" altLang="ja-JP" sz="1050" b="1" dirty="0" smtClean="0"/>
                    </a:p>
                    <a:p>
                      <a:r>
                        <a:rPr kumimoji="1" lang="ja-JP" altLang="en-US" sz="900" b="0" spc="-100" baseline="0" dirty="0" smtClean="0"/>
                        <a:t>（国内総生産に占める第１都市のＧＤＰ比率）</a:t>
                      </a:r>
                      <a:endParaRPr kumimoji="1" lang="ja-JP" altLang="en-US" sz="900" b="0" spc="-100" baseline="0" dirty="0"/>
                    </a:p>
                  </a:txBody>
                  <a:tcPr anchor="ctr"/>
                </a:tc>
                <a:tc>
                  <a:txBody>
                    <a:bodyPr/>
                    <a:lstStyle/>
                    <a:p>
                      <a:pPr algn="ctr"/>
                      <a:r>
                        <a:rPr kumimoji="1" lang="ja-JP" altLang="en-US" sz="1050" b="1" dirty="0" smtClean="0">
                          <a:solidFill>
                            <a:schemeClr val="tx1"/>
                          </a:solidFill>
                        </a:rPr>
                        <a:t>１９．６％</a:t>
                      </a:r>
                      <a:endParaRPr kumimoji="1" lang="ja-JP" altLang="en-US" sz="1050" b="1" dirty="0">
                        <a:solidFill>
                          <a:schemeClr val="tx1"/>
                        </a:solidFill>
                      </a:endParaRPr>
                    </a:p>
                  </a:txBody>
                  <a:tcPr anchor="ctr">
                    <a:noFill/>
                  </a:tcPr>
                </a:tc>
                <a:tc>
                  <a:txBody>
                    <a:bodyPr/>
                    <a:lstStyle/>
                    <a:p>
                      <a:pPr algn="ctr"/>
                      <a:r>
                        <a:rPr kumimoji="1" lang="ja-JP" altLang="en-US" sz="1050" dirty="0" smtClean="0"/>
                        <a:t>８．１％</a:t>
                      </a:r>
                      <a:endParaRPr kumimoji="1" lang="ja-JP" altLang="en-US" sz="1050" dirty="0"/>
                    </a:p>
                  </a:txBody>
                  <a:tcPr anchor="ctr"/>
                </a:tc>
                <a:tc>
                  <a:txBody>
                    <a:bodyPr/>
                    <a:lstStyle/>
                    <a:p>
                      <a:pPr algn="ctr"/>
                      <a:r>
                        <a:rPr kumimoji="1" lang="ja-JP" altLang="en-US" sz="1050" dirty="0" smtClean="0"/>
                        <a:t>１２．５％</a:t>
                      </a:r>
                      <a:endParaRPr kumimoji="1" lang="ja-JP" altLang="en-US" sz="1050" dirty="0"/>
                    </a:p>
                  </a:txBody>
                  <a:tcPr anchor="ctr"/>
                </a:tc>
                <a:extLst>
                  <a:ext uri="{0D108BD9-81ED-4DB2-BD59-A6C34878D82A}">
                    <a16:rowId xmlns:a16="http://schemas.microsoft.com/office/drawing/2014/main" val="3883039706"/>
                  </a:ext>
                </a:extLst>
              </a:tr>
              <a:tr h="272270">
                <a:tc>
                  <a:txBody>
                    <a:bodyPr/>
                    <a:lstStyle/>
                    <a:p>
                      <a:r>
                        <a:rPr kumimoji="1" lang="ja-JP" altLang="en-US" sz="1050" b="1" dirty="0" smtClean="0"/>
                        <a:t>第１・第２都市の比率</a:t>
                      </a:r>
                      <a:endParaRPr kumimoji="1" lang="ja-JP" altLang="en-US" sz="1050" b="1" dirty="0"/>
                    </a:p>
                  </a:txBody>
                  <a:tcPr anchor="ctr"/>
                </a:tc>
                <a:tc>
                  <a:txBody>
                    <a:bodyPr/>
                    <a:lstStyle/>
                    <a:p>
                      <a:pPr algn="ctr"/>
                      <a:r>
                        <a:rPr kumimoji="1" lang="ja-JP" altLang="en-US" sz="1050" b="1" dirty="0" smtClean="0">
                          <a:solidFill>
                            <a:schemeClr val="tx1"/>
                          </a:solidFill>
                        </a:rPr>
                        <a:t>３：１</a:t>
                      </a:r>
                      <a:endParaRPr kumimoji="1" lang="ja-JP" altLang="en-US" sz="1050" b="1" dirty="0">
                        <a:solidFill>
                          <a:schemeClr val="tx1"/>
                        </a:solidFill>
                      </a:endParaRPr>
                    </a:p>
                  </a:txBody>
                  <a:tcPr anchor="ctr">
                    <a:noFill/>
                  </a:tcPr>
                </a:tc>
                <a:tc>
                  <a:txBody>
                    <a:bodyPr/>
                    <a:lstStyle/>
                    <a:p>
                      <a:pPr algn="ctr"/>
                      <a:r>
                        <a:rPr kumimoji="1" lang="ja-JP" altLang="en-US" sz="1050" dirty="0" smtClean="0"/>
                        <a:t>２：１</a:t>
                      </a:r>
                      <a:endParaRPr kumimoji="1" lang="ja-JP" altLang="en-US" sz="1050" dirty="0"/>
                    </a:p>
                  </a:txBody>
                  <a:tcPr anchor="ctr"/>
                </a:tc>
                <a:tc>
                  <a:txBody>
                    <a:bodyPr/>
                    <a:lstStyle/>
                    <a:p>
                      <a:pPr algn="ctr"/>
                      <a:r>
                        <a:rPr kumimoji="1" lang="ja-JP" altLang="en-US" sz="1050" dirty="0" smtClean="0"/>
                        <a:t>２：１</a:t>
                      </a:r>
                      <a:endParaRPr kumimoji="1" lang="ja-JP" altLang="en-US" sz="1050" dirty="0"/>
                    </a:p>
                  </a:txBody>
                  <a:tcPr anchor="ctr"/>
                </a:tc>
                <a:extLst>
                  <a:ext uri="{0D108BD9-81ED-4DB2-BD59-A6C34878D82A}">
                    <a16:rowId xmlns:a16="http://schemas.microsoft.com/office/drawing/2014/main" val="3627088023"/>
                  </a:ext>
                </a:extLst>
              </a:tr>
            </a:tbl>
          </a:graphicData>
        </a:graphic>
      </p:graphicFrame>
      <p:sp>
        <p:nvSpPr>
          <p:cNvPr id="42" name="角丸四角形 41"/>
          <p:cNvSpPr/>
          <p:nvPr/>
        </p:nvSpPr>
        <p:spPr>
          <a:xfrm>
            <a:off x="2954192" y="4950350"/>
            <a:ext cx="969084" cy="108953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3" name="テキスト ボックス 42">
            <a:extLst>
              <a:ext uri="{FF2B5EF4-FFF2-40B4-BE49-F238E27FC236}">
                <a16:creationId xmlns:a16="http://schemas.microsoft.com/office/drawing/2014/main" id="{34CF59F8-A367-4EC1-83BF-5D400B8A4CCC}"/>
              </a:ext>
            </a:extLst>
          </p:cNvPr>
          <p:cNvSpPr txBox="1"/>
          <p:nvPr/>
        </p:nvSpPr>
        <p:spPr>
          <a:xfrm>
            <a:off x="764929" y="6309529"/>
            <a:ext cx="6492214" cy="276999"/>
          </a:xfrm>
          <a:prstGeom prst="rect">
            <a:avLst/>
          </a:prstGeom>
          <a:noFill/>
          <a:ln>
            <a:noFill/>
          </a:ln>
        </p:spPr>
        <p:txBody>
          <a:bodyPr wrap="square" lIns="0" rIns="0" rtlCol="0">
            <a:spAutoFit/>
          </a:bodyPr>
          <a:lstStyle/>
          <a:p>
            <a:pPr marL="217984" indent="-217984"/>
            <a:r>
              <a:rPr lang="ja-JP" altLang="en-US" sz="1200" dirty="0"/>
              <a:t>　</a:t>
            </a:r>
            <a:r>
              <a:rPr lang="en-US" altLang="ja-JP" sz="1200" dirty="0"/>
              <a:t>※</a:t>
            </a:r>
            <a:r>
              <a:rPr lang="ja-JP" altLang="en-US" sz="1200" dirty="0"/>
              <a:t>アメリカ・ドイツの国単位はＯＥＣＤ、都市別はブルッキングス研究所の公表値</a:t>
            </a:r>
            <a:endParaRPr lang="en-US" altLang="ja-JP" sz="1200" dirty="0"/>
          </a:p>
        </p:txBody>
      </p:sp>
      <p:sp>
        <p:nvSpPr>
          <p:cNvPr id="46" name="テキスト ボックス 45"/>
          <p:cNvSpPr txBox="1"/>
          <p:nvPr/>
        </p:nvSpPr>
        <p:spPr>
          <a:xfrm>
            <a:off x="1633228" y="2460923"/>
            <a:ext cx="3420000" cy="276999"/>
          </a:xfrm>
          <a:prstGeom prst="rect">
            <a:avLst/>
          </a:prstGeom>
          <a:noFill/>
        </p:spPr>
        <p:txBody>
          <a:bodyPr wrap="square" rtlCol="0">
            <a:spAutoFit/>
          </a:bodyPr>
          <a:lstStyle/>
          <a:p>
            <a:pPr algn="ctr">
              <a:defRPr/>
            </a:pPr>
            <a:r>
              <a:rPr kumimoji="1" lang="ja-JP" altLang="en-US" sz="1200" dirty="0">
                <a:solidFill>
                  <a:prstClr val="black"/>
                </a:solidFill>
                <a:latin typeface="+mn-ea"/>
              </a:rPr>
              <a:t>海外主要都市におけるＧＤＰ比較</a:t>
            </a:r>
          </a:p>
        </p:txBody>
      </p:sp>
      <p:sp>
        <p:nvSpPr>
          <p:cNvPr id="25" name="正方形/長方形 24"/>
          <p:cNvSpPr/>
          <p:nvPr/>
        </p:nvSpPr>
        <p:spPr>
          <a:xfrm>
            <a:off x="6561438" y="2971734"/>
            <a:ext cx="4082719" cy="406393"/>
          </a:xfrm>
          <a:prstGeom prst="rect">
            <a:avLst/>
          </a:prstGeom>
        </p:spPr>
        <p:txBody>
          <a:bodyPr wrap="square">
            <a:spAutoFit/>
          </a:bodyPr>
          <a:lstStyle/>
          <a:p>
            <a:pPr>
              <a:lnSpc>
                <a:spcPts val="2500"/>
              </a:lnSpc>
              <a:spcAft>
                <a:spcPts val="0"/>
              </a:spcAft>
            </a:pPr>
            <a:r>
              <a:rPr kumimoji="1" lang="ja-JP" altLang="en-US" sz="2000" spc="-150" dirty="0" smtClean="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z="2000" spc="-150" dirty="0" smtClean="0">
              <a:latin typeface="UD デジタル 教科書体 NK-B" panose="02020700000000000000" pitchFamily="18" charset="-128"/>
              <a:ea typeface="UD デジタル 教科書体 NK-B" panose="02020700000000000000" pitchFamily="18" charset="-128"/>
            </a:endParaRPr>
          </a:p>
        </p:txBody>
      </p:sp>
      <p:sp>
        <p:nvSpPr>
          <p:cNvPr id="26" name="正方形/長方形 25"/>
          <p:cNvSpPr/>
          <p:nvPr/>
        </p:nvSpPr>
        <p:spPr>
          <a:xfrm>
            <a:off x="6722472" y="3496399"/>
            <a:ext cx="4645896" cy="1695336"/>
          </a:xfrm>
          <a:prstGeom prst="rect">
            <a:avLst/>
          </a:prstGeom>
        </p:spPr>
        <p:txBody>
          <a:bodyPr wrap="square">
            <a:spAutoFit/>
          </a:bodyPr>
          <a:lstStyle/>
          <a:p>
            <a:pPr>
              <a:lnSpc>
                <a:spcPts val="2500"/>
              </a:lnSpc>
              <a:spcAft>
                <a:spcPts val="0"/>
              </a:spcAft>
            </a:pPr>
            <a:r>
              <a:rPr kumimoji="1" lang="ja-JP" altLang="en-US" spc="-150" dirty="0" smtClean="0">
                <a:latin typeface="UD デジタル 教科書体 NK-R" panose="02020400000000000000" pitchFamily="18" charset="-128"/>
                <a:ea typeface="UD デジタル 教科書体 NK-R" panose="02020400000000000000" pitchFamily="18" charset="-128"/>
              </a:rPr>
              <a:t>・　首都直下地震発生時の最大被害推計額</a:t>
            </a:r>
            <a:endParaRPr kumimoji="1" lang="en-US" altLang="ja-JP" spc="-150" dirty="0" smtClean="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pc="-150" dirty="0">
                <a:latin typeface="UD デジタル 教科書体 NK-R" panose="02020400000000000000" pitchFamily="18" charset="-128"/>
                <a:ea typeface="UD デジタル 教科書体 NK-R" panose="02020400000000000000" pitchFamily="18" charset="-128"/>
              </a:rPr>
              <a:t>　</a:t>
            </a:r>
            <a:r>
              <a:rPr kumimoji="1" lang="ja-JP" altLang="en-US" spc="-150" dirty="0" smtClean="0">
                <a:latin typeface="UD デジタル 教科書体 NK-R" panose="02020400000000000000" pitchFamily="18" charset="-128"/>
                <a:ea typeface="UD デジタル 教科書体 NK-R" panose="02020400000000000000" pitchFamily="18" charset="-128"/>
              </a:rPr>
              <a:t>　➡　</a:t>
            </a:r>
            <a:r>
              <a:rPr kumimoji="1" lang="ja-JP" altLang="en-US" u="sng" spc="-150" dirty="0" smtClean="0">
                <a:latin typeface="UD デジタル 教科書体 NK-B" panose="02020700000000000000" pitchFamily="18" charset="-128"/>
                <a:ea typeface="UD デジタル 教科書体 NK-B" panose="02020700000000000000" pitchFamily="18" charset="-128"/>
              </a:rPr>
              <a:t>約</a:t>
            </a:r>
            <a:r>
              <a:rPr kumimoji="1" lang="en-US" altLang="ja-JP" u="sng" spc="-150" dirty="0" smtClean="0">
                <a:latin typeface="UD デジタル 教科書体 NK-B" panose="02020700000000000000" pitchFamily="18" charset="-128"/>
                <a:ea typeface="UD デジタル 教科書体 NK-B" panose="02020700000000000000" pitchFamily="18" charset="-128"/>
              </a:rPr>
              <a:t>95</a:t>
            </a:r>
            <a:r>
              <a:rPr kumimoji="1" lang="ja-JP" altLang="en-US" u="sng" spc="-150" dirty="0" smtClean="0">
                <a:latin typeface="UD デジタル 教科書体 NK-B" panose="02020700000000000000" pitchFamily="18" charset="-128"/>
                <a:ea typeface="UD デジタル 教科書体 NK-B" panose="02020700000000000000" pitchFamily="18" charset="-128"/>
              </a:rPr>
              <a:t>兆円</a:t>
            </a:r>
            <a:endParaRPr kumimoji="1" lang="en-US" altLang="ja-JP" u="sng" spc="-150" dirty="0" smtClean="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endParaRPr kumimoji="1" lang="en-US" altLang="ja-JP" u="sng" spc="-150" dirty="0" smtClean="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pc="-150" dirty="0">
                <a:latin typeface="UD デジタル 教科書体 NK-R" panose="02020400000000000000" pitchFamily="18" charset="-128"/>
                <a:ea typeface="UD デジタル 教科書体 NK-R" panose="02020400000000000000" pitchFamily="18" charset="-128"/>
              </a:rPr>
              <a:t>・</a:t>
            </a:r>
            <a:r>
              <a:rPr kumimoji="1" lang="ja-JP" altLang="en-US" spc="-150" dirty="0" smtClean="0">
                <a:latin typeface="UD デジタル 教科書体 NK-R" panose="02020400000000000000" pitchFamily="18" charset="-128"/>
                <a:ea typeface="UD デジタル 教科書体 NK-R" panose="02020400000000000000" pitchFamily="18" charset="-128"/>
              </a:rPr>
              <a:t>世界</a:t>
            </a:r>
            <a:r>
              <a:rPr kumimoji="1" lang="ja-JP" altLang="en-US" spc="-150" dirty="0">
                <a:latin typeface="UD デジタル 教科書体 NK-R" panose="02020400000000000000" pitchFamily="18" charset="-128"/>
                <a:ea typeface="UD デジタル 教科書体 NK-R" panose="02020400000000000000" pitchFamily="18" charset="-128"/>
              </a:rPr>
              <a:t>の大都市の自然災害リスク</a:t>
            </a:r>
            <a:r>
              <a:rPr kumimoji="1" lang="ja-JP" altLang="en-US" spc="-150" dirty="0" smtClean="0">
                <a:latin typeface="UD デジタル 教科書体 NK-R" panose="02020400000000000000" pitchFamily="18" charset="-128"/>
                <a:ea typeface="UD デジタル 教科書体 NK-R" panose="02020400000000000000" pitchFamily="18" charset="-128"/>
              </a:rPr>
              <a:t>指数</a:t>
            </a:r>
            <a:endParaRPr kumimoji="1" lang="en-US" altLang="ja-JP" spc="-150" dirty="0" smtClean="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pc="-150" dirty="0">
                <a:latin typeface="UD デジタル 教科書体 NK-R" panose="02020400000000000000" pitchFamily="18" charset="-128"/>
                <a:ea typeface="UD デジタル 教科書体 NK-R" panose="02020400000000000000" pitchFamily="18" charset="-128"/>
              </a:rPr>
              <a:t>　</a:t>
            </a:r>
            <a:r>
              <a:rPr kumimoji="1" lang="ja-JP" altLang="en-US" spc="-150" dirty="0" smtClean="0">
                <a:latin typeface="UD デジタル 教科書体 NK-R" panose="02020400000000000000" pitchFamily="18" charset="-128"/>
                <a:ea typeface="UD デジタル 教科書体 NK-R" panose="02020400000000000000" pitchFamily="18" charset="-128"/>
              </a:rPr>
              <a:t>　➡　</a:t>
            </a:r>
            <a:r>
              <a:rPr kumimoji="1" lang="ja-JP" altLang="en-US" u="sng" spc="-150" dirty="0" smtClean="0">
                <a:latin typeface="UD デジタル 教科書体 NK-B" panose="02020700000000000000" pitchFamily="18" charset="-128"/>
                <a:ea typeface="UD デジタル 教科書体 NK-B" panose="02020700000000000000" pitchFamily="18" charset="-128"/>
              </a:rPr>
              <a:t>東京</a:t>
            </a:r>
            <a:r>
              <a:rPr kumimoji="1" lang="ja-JP" altLang="en-US" u="sng" spc="-150" dirty="0">
                <a:latin typeface="UD デジタル 教科書体 NK-B" panose="02020700000000000000" pitchFamily="18" charset="-128"/>
                <a:ea typeface="UD デジタル 教科書体 NK-B" panose="02020700000000000000" pitchFamily="18" charset="-128"/>
              </a:rPr>
              <a:t>・</a:t>
            </a:r>
            <a:r>
              <a:rPr kumimoji="1" lang="ja-JP" altLang="en-US" u="sng" spc="-150" dirty="0" smtClean="0">
                <a:latin typeface="UD デジタル 教科書体 NK-B" panose="02020700000000000000" pitchFamily="18" charset="-128"/>
                <a:ea typeface="UD デジタル 教科書体 NK-B" panose="02020700000000000000" pitchFamily="18" charset="-128"/>
              </a:rPr>
              <a:t>横浜が世界</a:t>
            </a:r>
            <a:r>
              <a:rPr kumimoji="1" lang="ja-JP" altLang="en-US" u="sng" spc="-150" dirty="0">
                <a:latin typeface="UD デジタル 教科書体 NK-B" panose="02020700000000000000" pitchFamily="18" charset="-128"/>
                <a:ea typeface="UD デジタル 教科書体 NK-B" panose="02020700000000000000" pitchFamily="18" charset="-128"/>
              </a:rPr>
              <a:t>主要</a:t>
            </a:r>
            <a:r>
              <a:rPr kumimoji="1" lang="en-US" altLang="ja-JP" u="sng" spc="-150" dirty="0">
                <a:latin typeface="UD デジタル 教科書体 NK-B" panose="02020700000000000000" pitchFamily="18" charset="-128"/>
                <a:ea typeface="UD デジタル 教科書体 NK-B" panose="02020700000000000000" pitchFamily="18" charset="-128"/>
              </a:rPr>
              <a:t>50</a:t>
            </a:r>
            <a:r>
              <a:rPr kumimoji="1" lang="ja-JP" altLang="en-US" u="sng" spc="-150" dirty="0" smtClean="0">
                <a:latin typeface="UD デジタル 教科書体 NK-B" panose="02020700000000000000" pitchFamily="18" charset="-128"/>
                <a:ea typeface="UD デジタル 教科書体 NK-B" panose="02020700000000000000" pitchFamily="18" charset="-128"/>
              </a:rPr>
              <a:t>都市でワースト１</a:t>
            </a:r>
            <a:r>
              <a:rPr kumimoji="1" lang="ja-JP" altLang="en-US" sz="2000" spc="-150" dirty="0">
                <a:latin typeface="UD デジタル 教科書体 NK-R" panose="02020400000000000000" pitchFamily="18" charset="-128"/>
                <a:ea typeface="UD デジタル 教科書体 NK-R" panose="02020400000000000000" pitchFamily="18" charset="-128"/>
              </a:rPr>
              <a:t>　</a:t>
            </a:r>
            <a:endParaRPr kumimoji="1" lang="ja-JP" altLang="en-US" sz="1400" spc="-15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6427604" y="2852272"/>
            <a:ext cx="5172993" cy="3177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7261117" y="5417050"/>
            <a:ext cx="3568606" cy="481863"/>
          </a:xfrm>
          <a:prstGeom prst="rect">
            <a:avLst/>
          </a:prstGeom>
          <a:noFill/>
        </p:spPr>
        <p:txBody>
          <a:bodyPr wrap="none" rtlCol="0">
            <a:spAutoFit/>
          </a:bodyPr>
          <a:lstStyle/>
          <a:p>
            <a:pPr>
              <a:lnSpc>
                <a:spcPts val="1000"/>
              </a:lnSpc>
            </a:pPr>
            <a:r>
              <a:rPr kumimoji="1" lang="ja-JP" altLang="en-US" sz="1000" dirty="0">
                <a:latin typeface="UD デジタル 教科書体 NK-R" panose="02020400000000000000" pitchFamily="18" charset="-128"/>
                <a:ea typeface="UD デジタル 教科書体 NK-R" panose="02020400000000000000" pitchFamily="18" charset="-128"/>
              </a:rPr>
              <a:t>出典</a:t>
            </a:r>
            <a:r>
              <a:rPr kumimoji="1" lang="ja-JP" altLang="en-US" sz="1000" dirty="0" smtClean="0">
                <a:latin typeface="UD デジタル 教科書体 NK-R" panose="02020400000000000000" pitchFamily="18" charset="-128"/>
                <a:ea typeface="UD デジタル 教科書体 NK-R" panose="02020400000000000000" pitchFamily="18" charset="-128"/>
              </a:rPr>
              <a:t>：</a:t>
            </a:r>
            <a:r>
              <a:rPr kumimoji="1" lang="zh-TW" altLang="en-US" sz="1000" dirty="0" smtClean="0">
                <a:latin typeface="UD デジタル 教科書体 NK-R" panose="02020400000000000000" pitchFamily="18" charset="-128"/>
                <a:ea typeface="UD デジタル 教科書体 NK-R" panose="02020400000000000000" pitchFamily="18" charset="-128"/>
              </a:rPr>
              <a:t>中央</a:t>
            </a:r>
            <a:r>
              <a:rPr kumimoji="1" lang="zh-TW" altLang="en-US" sz="1000" dirty="0">
                <a:latin typeface="UD デジタル 教科書体 NK-R" panose="02020400000000000000" pitchFamily="18" charset="-128"/>
                <a:ea typeface="UD デジタル 教科書体 NK-R" panose="02020400000000000000" pitchFamily="18" charset="-128"/>
              </a:rPr>
              <a:t>防災会議防災対策推進検討</a:t>
            </a:r>
            <a:r>
              <a:rPr kumimoji="1" lang="zh-TW" altLang="en-US" sz="1000" dirty="0" smtClean="0">
                <a:latin typeface="UD デジタル 教科書体 NK-R" panose="02020400000000000000" pitchFamily="18" charset="-128"/>
                <a:ea typeface="UD デジタル 教科書体 NK-R" panose="02020400000000000000" pitchFamily="18" charset="-128"/>
              </a:rPr>
              <a:t>会議</a:t>
            </a:r>
            <a:endParaRPr kumimoji="1" lang="en-US" altLang="zh-TW" sz="1000" dirty="0" smtClean="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1000" dirty="0" smtClean="0">
                <a:latin typeface="UD デジタル 教科書体 NK-R" panose="02020400000000000000" pitchFamily="18" charset="-128"/>
                <a:ea typeface="UD デジタル 教科書体 NK-R" panose="02020400000000000000" pitchFamily="18" charset="-128"/>
              </a:rPr>
              <a:t>　　　　　</a:t>
            </a:r>
            <a:r>
              <a:rPr kumimoji="1" lang="zh-TW" altLang="en-US" sz="1000" dirty="0" smtClean="0">
                <a:latin typeface="UD デジタル 教科書体 NK-R" panose="02020400000000000000" pitchFamily="18" charset="-128"/>
                <a:ea typeface="UD デジタル 教科書体 NK-R" panose="02020400000000000000" pitchFamily="18" charset="-128"/>
              </a:rPr>
              <a:t>首都直下地震対策検討ＷＧ「最終報告」</a:t>
            </a:r>
            <a:r>
              <a:rPr kumimoji="1" lang="ja-JP" altLang="en-US" sz="1000" dirty="0" smtClean="0">
                <a:latin typeface="UD デジタル 教科書体 NK-R" panose="02020400000000000000" pitchFamily="18" charset="-128"/>
                <a:ea typeface="UD デジタル 教科書体 NK-R" panose="02020400000000000000" pitchFamily="18" charset="-128"/>
              </a:rPr>
              <a:t>（</a:t>
            </a:r>
            <a:r>
              <a:rPr kumimoji="1" lang="en-US" altLang="ja-JP" sz="1000" dirty="0" smtClean="0">
                <a:latin typeface="UD デジタル 教科書体 NK-R" panose="02020400000000000000" pitchFamily="18" charset="-128"/>
                <a:ea typeface="UD デジタル 教科書体 NK-R" panose="02020400000000000000" pitchFamily="18" charset="-128"/>
              </a:rPr>
              <a:t>2013</a:t>
            </a:r>
            <a:r>
              <a:rPr kumimoji="1" lang="ja-JP" altLang="en-US" sz="1000" dirty="0" smtClean="0">
                <a:latin typeface="UD デジタル 教科書体 NK-R" panose="02020400000000000000" pitchFamily="18" charset="-128"/>
                <a:ea typeface="UD デジタル 教科書体 NK-R" panose="02020400000000000000" pitchFamily="18" charset="-128"/>
              </a:rPr>
              <a:t>年）、</a:t>
            </a:r>
            <a:endParaRPr kumimoji="1" lang="en-US" altLang="zh-TW" sz="1000" dirty="0" smtClean="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ja-JP" altLang="en-US" sz="1000" dirty="0" smtClean="0">
                <a:latin typeface="UD デジタル 教科書体 NK-R" panose="02020400000000000000" pitchFamily="18" charset="-128"/>
                <a:ea typeface="UD デジタル 教科書体 NK-R" panose="02020400000000000000" pitchFamily="18" charset="-128"/>
              </a:rPr>
              <a:t>ミュンヘン</a:t>
            </a:r>
            <a:r>
              <a:rPr kumimoji="1" lang="ja-JP" altLang="en-US" sz="1000" dirty="0">
                <a:latin typeface="UD デジタル 教科書体 NK-R" panose="02020400000000000000" pitchFamily="18" charset="-128"/>
                <a:ea typeface="UD デジタル 教科書体 NK-R" panose="02020400000000000000" pitchFamily="18" charset="-128"/>
              </a:rPr>
              <a:t>再保険会社アニュアル・レポート（</a:t>
            </a:r>
            <a:r>
              <a:rPr kumimoji="1" lang="en-US" altLang="ja-JP" sz="1000" dirty="0">
                <a:latin typeface="UD デジタル 教科書体 NK-R" panose="02020400000000000000" pitchFamily="18" charset="-128"/>
                <a:ea typeface="UD デジタル 教科書体 NK-R" panose="02020400000000000000" pitchFamily="18" charset="-128"/>
              </a:rPr>
              <a:t>2003</a:t>
            </a:r>
            <a:r>
              <a:rPr kumimoji="1" lang="ja-JP" altLang="en-US" sz="1000" dirty="0">
                <a:latin typeface="UD デジタル 教科書体 NK-R" panose="02020400000000000000" pitchFamily="18" charset="-128"/>
                <a:ea typeface="UD デジタル 教科書体 NK-R" panose="02020400000000000000" pitchFamily="18" charset="-128"/>
              </a:rPr>
              <a:t>年３月）</a:t>
            </a:r>
          </a:p>
        </p:txBody>
      </p:sp>
    </p:spTree>
    <p:extLst>
      <p:ext uri="{BB962C8B-B14F-4D97-AF65-F5344CB8AC3E}">
        <p14:creationId xmlns:p14="http://schemas.microsoft.com/office/powerpoint/2010/main" val="145250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dirty="0"/>
          </a:p>
        </p:txBody>
      </p:sp>
      <p:sp>
        <p:nvSpPr>
          <p:cNvPr id="17" name="正方形/長方形 16"/>
          <p:cNvSpPr/>
          <p:nvPr/>
        </p:nvSpPr>
        <p:spPr>
          <a:xfrm>
            <a:off x="543224" y="1182353"/>
            <a:ext cx="11376763"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急速なデジタル化への</a:t>
            </a:r>
            <a:r>
              <a:rPr lang="ja-JP" altLang="en-US" sz="2000" dirty="0" smtClean="0">
                <a:latin typeface="UD デジタル 教科書体 NK-R" panose="02020400000000000000" pitchFamily="18" charset="-128"/>
                <a:ea typeface="UD デジタル 教科書体 NK-R" panose="02020400000000000000" pitchFamily="18" charset="-128"/>
              </a:rPr>
              <a:t>対応①</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〇デジタル技術を用いた経済の変化に</a:t>
            </a:r>
            <a:r>
              <a:rPr lang="ja-JP" altLang="en-US" dirty="0">
                <a:latin typeface="UD デジタル 教科書体 NK-R" panose="02020400000000000000" pitchFamily="18" charset="-128"/>
                <a:ea typeface="UD デジタル 教科書体 NK-R" panose="02020400000000000000" pitchFamily="18" charset="-128"/>
              </a:rPr>
              <a:t>向けた日本</a:t>
            </a:r>
            <a:r>
              <a:rPr lang="ja-JP" altLang="en-US" dirty="0" smtClean="0">
                <a:latin typeface="UD デジタル 教科書体 NK-R" panose="02020400000000000000" pitchFamily="18" charset="-128"/>
                <a:ea typeface="UD デジタル 教科書体 NK-R" panose="02020400000000000000" pitchFamily="18" charset="-128"/>
              </a:rPr>
              <a:t>企業</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の意識は米国企業よりも低い。</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18" name="図 17"/>
          <p:cNvPicPr>
            <a:picLocks noChangeAspect="1"/>
          </p:cNvPicPr>
          <p:nvPr/>
        </p:nvPicPr>
        <p:blipFill rotWithShape="1">
          <a:blip r:embed="rId2"/>
          <a:srcRect l="15840" t="31670" r="16504" b="12173"/>
          <a:stretch/>
        </p:blipFill>
        <p:spPr>
          <a:xfrm>
            <a:off x="6532379" y="1112223"/>
            <a:ext cx="5191047" cy="2422489"/>
          </a:xfrm>
          <a:prstGeom prst="rect">
            <a:avLst/>
          </a:prstGeom>
        </p:spPr>
      </p:pic>
      <p:sp>
        <p:nvSpPr>
          <p:cNvPr id="19" name="テキスト ボックス 18">
            <a:extLst>
              <a:ext uri="{FF2B5EF4-FFF2-40B4-BE49-F238E27FC236}">
                <a16:creationId xmlns:a16="http://schemas.microsoft.com/office/drawing/2014/main" id="{34CF59F8-A367-4EC1-83BF-5D400B8A4CCC}"/>
              </a:ext>
            </a:extLst>
          </p:cNvPr>
          <p:cNvSpPr txBox="1"/>
          <p:nvPr/>
        </p:nvSpPr>
        <p:spPr>
          <a:xfrm>
            <a:off x="7124490" y="3367175"/>
            <a:ext cx="4006823"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：内閣官房　成長戦略会議（第</a:t>
            </a:r>
            <a:r>
              <a:rPr lang="ja-JP" altLang="en-US" sz="1000" dirty="0"/>
              <a:t>９</a:t>
            </a:r>
            <a:r>
              <a:rPr lang="ja-JP" altLang="en-US" sz="1000" dirty="0" smtClean="0"/>
              <a:t>回）</a:t>
            </a:r>
            <a:endParaRPr lang="en-US" altLang="ja-JP" sz="1050" dirty="0">
              <a:latin typeface="+mn-ea"/>
            </a:endParaRPr>
          </a:p>
        </p:txBody>
      </p:sp>
      <p:sp>
        <p:nvSpPr>
          <p:cNvPr id="11" name="正方形/長方形 10"/>
          <p:cNvSpPr/>
          <p:nvPr/>
        </p:nvSpPr>
        <p:spPr>
          <a:xfrm>
            <a:off x="543223" y="3973647"/>
            <a:ext cx="5903307"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急速なデジタル化への</a:t>
            </a:r>
            <a:r>
              <a:rPr lang="ja-JP" altLang="en-US" sz="2000" dirty="0" smtClean="0">
                <a:latin typeface="UD デジタル 教科書体 NK-R" panose="02020400000000000000" pitchFamily="18" charset="-128"/>
                <a:ea typeface="UD デジタル 教科書体 NK-R" panose="02020400000000000000" pitchFamily="18" charset="-128"/>
              </a:rPr>
              <a:t>対応②</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〇日本企業のデジタル化</a:t>
            </a:r>
            <a:r>
              <a:rPr lang="ja-JP" altLang="en-US" dirty="0" smtClean="0">
                <a:latin typeface="UD デジタル 教科書体 NK-R" panose="02020400000000000000" pitchFamily="18" charset="-128"/>
                <a:ea typeface="UD デジタル 教科書体 NK-R" panose="02020400000000000000" pitchFamily="18" charset="-128"/>
              </a:rPr>
              <a:t>は、世界の企業に比べ</a:t>
            </a:r>
            <a:r>
              <a:rPr lang="en-US" altLang="ja-JP" dirty="0" smtClean="0">
                <a:latin typeface="UD デジタル 教科書体 NK-R" panose="02020400000000000000" pitchFamily="18" charset="-128"/>
                <a:ea typeface="UD デジタル 教科書体 NK-R" panose="02020400000000000000" pitchFamily="18" charset="-128"/>
              </a:rPr>
              <a:t>2020</a:t>
            </a:r>
            <a:r>
              <a:rPr lang="ja-JP" altLang="en-US" dirty="0">
                <a:latin typeface="UD デジタル 教科書体 NK-R" panose="02020400000000000000" pitchFamily="18" charset="-128"/>
                <a:ea typeface="UD デジタル 教科書体 NK-R" panose="02020400000000000000" pitchFamily="18" charset="-128"/>
              </a:rPr>
              <a:t>年</a:t>
            </a:r>
            <a:r>
              <a:rPr lang="ja-JP" altLang="en-US" dirty="0" smtClean="0">
                <a:latin typeface="UD デジタル 教科書体 NK-R" panose="02020400000000000000" pitchFamily="18" charset="-128"/>
                <a:ea typeface="UD デジタル 教科書体 NK-R" panose="02020400000000000000" pitchFamily="18" charset="-128"/>
              </a:rPr>
              <a:t>に</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かけて改善傾向だが、依然としてギャップ</a:t>
            </a:r>
            <a:r>
              <a:rPr lang="ja-JP" altLang="en-US" dirty="0">
                <a:latin typeface="UD デジタル 教科書体 NK-R" panose="02020400000000000000" pitchFamily="18" charset="-128"/>
                <a:ea typeface="UD デジタル 教科書体 NK-R" panose="02020400000000000000" pitchFamily="18" charset="-128"/>
              </a:rPr>
              <a:t>が</a:t>
            </a:r>
            <a:r>
              <a:rPr lang="ja-JP" altLang="en-US" dirty="0" smtClean="0">
                <a:latin typeface="UD デジタル 教科書体 NK-R" panose="02020400000000000000" pitchFamily="18" charset="-128"/>
                <a:ea typeface="UD デジタル 教科書体 NK-R" panose="02020400000000000000" pitchFamily="18" charset="-128"/>
              </a:rPr>
              <a:t>存在。</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p:cNvSpPr/>
          <p:nvPr/>
        </p:nvSpPr>
        <p:spPr>
          <a:xfrm>
            <a:off x="6194126" y="3735898"/>
            <a:ext cx="3996608" cy="276999"/>
          </a:xfrm>
          <a:prstGeom prst="rect">
            <a:avLst/>
          </a:prstGeom>
        </p:spPr>
        <p:txBody>
          <a:bodyPr wrap="none">
            <a:spAutoFit/>
          </a:bodyPr>
          <a:lstStyle/>
          <a:p>
            <a:pPr algn="ctr">
              <a:spcAft>
                <a:spcPts val="0"/>
              </a:spcAft>
            </a:pPr>
            <a:r>
              <a:rPr lang="ja-JP" altLang="ja-JP" sz="1200" kern="100" dirty="0">
                <a:latin typeface="+mn-ea"/>
                <a:cs typeface="Times New Roman" panose="02020603050405020304" pitchFamily="18" charset="0"/>
              </a:rPr>
              <a:t>＜デジタルトランスフォーメーション企業の割合</a:t>
            </a:r>
            <a:r>
              <a:rPr lang="en-US" altLang="ja-JP" sz="1200" kern="100" dirty="0">
                <a:latin typeface="+mn-ea"/>
                <a:cs typeface="Times New Roman" panose="02020603050405020304" pitchFamily="18" charset="0"/>
              </a:rPr>
              <a:t>(</a:t>
            </a:r>
            <a:r>
              <a:rPr lang="ja-JP" altLang="ja-JP" sz="1200" kern="100" dirty="0">
                <a:latin typeface="+mn-ea"/>
                <a:cs typeface="Times New Roman" panose="02020603050405020304" pitchFamily="18" charset="0"/>
              </a:rPr>
              <a:t>％</a:t>
            </a:r>
            <a:r>
              <a:rPr lang="en-US" altLang="ja-JP" sz="1200" kern="100" dirty="0">
                <a:latin typeface="+mn-ea"/>
                <a:cs typeface="Times New Roman" panose="02020603050405020304" pitchFamily="18" charset="0"/>
              </a:rPr>
              <a:t>)</a:t>
            </a:r>
            <a:r>
              <a:rPr lang="ja-JP" altLang="ja-JP" sz="1200" kern="100" dirty="0">
                <a:latin typeface="+mn-ea"/>
                <a:cs typeface="Times New Roman" panose="02020603050405020304" pitchFamily="18" charset="0"/>
              </a:rPr>
              <a:t>＞</a:t>
            </a:r>
          </a:p>
        </p:txBody>
      </p:sp>
      <p:pic>
        <p:nvPicPr>
          <p:cNvPr id="20" name="図 19"/>
          <p:cNvPicPr/>
          <p:nvPr/>
        </p:nvPicPr>
        <p:blipFill>
          <a:blip r:embed="rId3">
            <a:extLst>
              <a:ext uri="{28A0092B-C50C-407E-A947-70E740481C1C}">
                <a14:useLocalDpi xmlns:a14="http://schemas.microsoft.com/office/drawing/2010/main" val="0"/>
              </a:ext>
            </a:extLst>
          </a:blip>
          <a:srcRect/>
          <a:stretch>
            <a:fillRect/>
          </a:stretch>
        </p:blipFill>
        <p:spPr bwMode="auto">
          <a:xfrm>
            <a:off x="6477223" y="3968065"/>
            <a:ext cx="5290363" cy="2613441"/>
          </a:xfrm>
          <a:prstGeom prst="rect">
            <a:avLst/>
          </a:prstGeom>
          <a:noFill/>
          <a:ln>
            <a:noFill/>
          </a:ln>
        </p:spPr>
      </p:pic>
      <p:sp>
        <p:nvSpPr>
          <p:cNvPr id="14" name="テキスト ボックス 5"/>
          <p:cNvSpPr txBox="1">
            <a:spLocks noChangeArrowheads="1"/>
          </p:cNvSpPr>
          <p:nvPr/>
        </p:nvSpPr>
        <p:spPr bwMode="auto">
          <a:xfrm>
            <a:off x="7178595" y="6496854"/>
            <a:ext cx="3832305" cy="369332"/>
          </a:xfrm>
          <a:prstGeom prst="rect">
            <a:avLst/>
          </a:prstGeom>
          <a:noFill/>
          <a:ln w="9525">
            <a:noFill/>
            <a:miter lim="800000"/>
            <a:headEnd/>
            <a:tailEnd/>
          </a:ln>
        </p:spPr>
        <p:txBody>
          <a:bodyPr rot="0" vert="horz" wrap="square" lIns="91440" tIns="45720" rIns="91440" bIns="45720" anchor="t" anchorCtr="0">
            <a:spAutoFit/>
          </a:bodyPr>
          <a:lstStyle/>
          <a:p>
            <a:pPr algn="l">
              <a:spcAft>
                <a:spcPts val="0"/>
              </a:spcAft>
            </a:pPr>
            <a:r>
              <a:rPr lang="en-US" sz="900" kern="100" dirty="0">
                <a:effectLst/>
                <a:latin typeface="Meiryo UI" panose="020B0604030504040204" pitchFamily="50" charset="-128"/>
                <a:ea typeface="游明朝" panose="02020400000000000000" pitchFamily="18" charset="-128"/>
                <a:cs typeface="Times New Roman" panose="02020603050405020304" pitchFamily="18" charset="0"/>
              </a:rPr>
              <a:t>(</a:t>
            </a:r>
            <a:r>
              <a:rPr lang="ja-JP" sz="900" kern="100" dirty="0">
                <a:effectLst/>
                <a:latin typeface="游明朝" panose="02020400000000000000" pitchFamily="18" charset="-128"/>
                <a:ea typeface="Meiryo UI" panose="020B0604030504040204" pitchFamily="50" charset="-128"/>
                <a:cs typeface="Times New Roman" panose="02020603050405020304" pitchFamily="18" charset="0"/>
              </a:rPr>
              <a:t>資料</a:t>
            </a:r>
            <a:r>
              <a:rPr lang="en-US" sz="900" kern="100" dirty="0">
                <a:effectLst/>
                <a:latin typeface="游明朝" panose="02020400000000000000" pitchFamily="18" charset="-128"/>
                <a:ea typeface="Meiryo UI" panose="020B0604030504040204" pitchFamily="50" charset="-128"/>
                <a:cs typeface="Times New Roman" panose="02020603050405020304" pitchFamily="18" charset="0"/>
              </a:rPr>
              <a:t>)Dell Technologies</a:t>
            </a:r>
            <a:r>
              <a:rPr lang="ja-JP" sz="9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en-US" sz="900" kern="100" dirty="0">
                <a:effectLst/>
                <a:latin typeface="游明朝" panose="02020400000000000000" pitchFamily="18" charset="-128"/>
                <a:ea typeface="Meiryo UI" panose="020B0604030504040204" pitchFamily="50" charset="-128"/>
                <a:cs typeface="Times New Roman" panose="02020603050405020304" pitchFamily="18" charset="0"/>
              </a:rPr>
              <a:t>DIGITAL TRANSFORMATION INDEX</a:t>
            </a:r>
            <a:r>
              <a:rPr lang="ja-JP" sz="90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900" kern="100" dirty="0" smtClean="0">
                <a:effectLst/>
                <a:latin typeface="游明朝" panose="02020400000000000000" pitchFamily="18" charset="-128"/>
                <a:ea typeface="Meiryo UI" panose="020B0604030504040204" pitchFamily="50" charset="-128"/>
                <a:cs typeface="Times New Roman" panose="02020603050405020304" pitchFamily="18" charset="0"/>
              </a:rPr>
              <a:t>　</a:t>
            </a:r>
            <a:endParaRPr lang="en-US" altLang="ja-JP" sz="90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l">
              <a:spcAft>
                <a:spcPts val="0"/>
              </a:spcAft>
            </a:pPr>
            <a:r>
              <a:rPr lang="ja-JP" altLang="en-US" sz="900" kern="100" dirty="0">
                <a:latin typeface="游明朝" panose="02020400000000000000" pitchFamily="18" charset="-128"/>
                <a:ea typeface="Meiryo UI" panose="020B0604030504040204" pitchFamily="50" charset="-128"/>
                <a:cs typeface="Times New Roman" panose="02020603050405020304" pitchFamily="18" charset="0"/>
              </a:rPr>
              <a:t>　</a:t>
            </a:r>
            <a:r>
              <a:rPr lang="ja-JP" altLang="en-US" sz="900" kern="100" dirty="0" smtClean="0">
                <a:latin typeface="游明朝" panose="02020400000000000000" pitchFamily="18" charset="-128"/>
                <a:ea typeface="Meiryo UI" panose="020B0604030504040204" pitchFamily="50" charset="-128"/>
                <a:cs typeface="Times New Roman" panose="02020603050405020304" pitchFamily="18" charset="0"/>
              </a:rPr>
              <a:t>　　　　　</a:t>
            </a:r>
            <a:r>
              <a:rPr lang="en-US" altLang="ja-JP" sz="900" kern="100" dirty="0" smtClean="0">
                <a:latin typeface="游明朝" panose="02020400000000000000" pitchFamily="18" charset="-128"/>
                <a:ea typeface="Meiryo UI" panose="020B0604030504040204" pitchFamily="50" charset="-128"/>
                <a:cs typeface="Times New Roman" panose="02020603050405020304" pitchFamily="18" charset="0"/>
              </a:rPr>
              <a:t>※</a:t>
            </a:r>
            <a:r>
              <a:rPr lang="ja-JP" altLang="en-US" sz="900" kern="100" dirty="0" smtClean="0">
                <a:effectLst/>
                <a:latin typeface="游明朝" panose="02020400000000000000" pitchFamily="18" charset="-128"/>
                <a:ea typeface="Meiryo UI" panose="020B0604030504040204" pitchFamily="50" charset="-128"/>
                <a:cs typeface="Times New Roman" panose="02020603050405020304" pitchFamily="18" charset="0"/>
              </a:rPr>
              <a:t>数値は、小数点以下四捨五入して記載。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226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7</a:t>
            </a:fld>
            <a:endParaRPr kumimoji="1" lang="ja-JP" altLang="en-US" dirty="0"/>
          </a:p>
        </p:txBody>
      </p:sp>
      <p:sp>
        <p:nvSpPr>
          <p:cNvPr id="17" name="正方形/長方形 16"/>
          <p:cNvSpPr/>
          <p:nvPr/>
        </p:nvSpPr>
        <p:spPr>
          <a:xfrm>
            <a:off x="543224" y="1182353"/>
            <a:ext cx="5688381" cy="1231106"/>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急速なデジタル化への</a:t>
            </a:r>
            <a:r>
              <a:rPr lang="ja-JP" altLang="en-US" sz="2000" dirty="0" smtClean="0">
                <a:latin typeface="UD デジタル 教科書体 NK-R" panose="02020400000000000000" pitchFamily="18" charset="-128"/>
                <a:ea typeface="UD デジタル 教科書体 NK-R" panose="02020400000000000000" pitchFamily="18" charset="-128"/>
              </a:rPr>
              <a:t>対応③</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〇欧米諸国では、</a:t>
            </a:r>
            <a:r>
              <a:rPr lang="en-US" altLang="ja-JP" dirty="0" smtClean="0">
                <a:latin typeface="UD デジタル 教科書体 NK-R" panose="02020400000000000000" pitchFamily="18" charset="-128"/>
                <a:ea typeface="UD デジタル 教科書体 NK-R" panose="02020400000000000000" pitchFamily="18" charset="-128"/>
              </a:rPr>
              <a:t>IT</a:t>
            </a:r>
            <a:r>
              <a:rPr lang="ja-JP" altLang="en-US" dirty="0" smtClean="0">
                <a:latin typeface="UD デジタル 教科書体 NK-R" panose="02020400000000000000" pitchFamily="18" charset="-128"/>
                <a:ea typeface="UD デジタル 教科書体 NK-R" panose="02020400000000000000" pitchFamily="18" charset="-128"/>
              </a:rPr>
              <a:t>人材の半数以上が</a:t>
            </a:r>
            <a:r>
              <a:rPr lang="en-US" altLang="ja-JP" dirty="0" smtClean="0">
                <a:latin typeface="UD デジタル 教科書体 NK-R" panose="02020400000000000000" pitchFamily="18" charset="-128"/>
                <a:ea typeface="UD デジタル 教科書体 NK-R" panose="02020400000000000000" pitchFamily="18" charset="-128"/>
              </a:rPr>
              <a:t>IT</a:t>
            </a:r>
            <a:r>
              <a:rPr lang="ja-JP" altLang="en-US" dirty="0" smtClean="0">
                <a:latin typeface="UD デジタル 教科書体 NK-R" panose="02020400000000000000" pitchFamily="18" charset="-128"/>
                <a:ea typeface="UD デジタル 教科書体 NK-R" panose="02020400000000000000" pitchFamily="18" charset="-128"/>
              </a:rPr>
              <a:t>企業以外の</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ユーザー企業に所属しているのに対し、日本の</a:t>
            </a:r>
            <a:r>
              <a:rPr lang="en-US" altLang="ja-JP" dirty="0" smtClean="0">
                <a:latin typeface="UD デジタル 教科書体 NK-R" panose="02020400000000000000" pitchFamily="18" charset="-128"/>
                <a:ea typeface="UD デジタル 教科書体 NK-R" panose="02020400000000000000" pitchFamily="18" charset="-128"/>
              </a:rPr>
              <a:t>IT</a:t>
            </a:r>
            <a:r>
              <a:rPr lang="ja-JP" altLang="en-US" dirty="0" smtClean="0">
                <a:latin typeface="UD デジタル 教科書体 NK-R" panose="02020400000000000000" pitchFamily="18" charset="-128"/>
                <a:ea typeface="UD デジタル 教科書体 NK-R" panose="02020400000000000000" pitchFamily="18" charset="-128"/>
              </a:rPr>
              <a:t>人材</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は、</a:t>
            </a:r>
            <a:r>
              <a:rPr lang="en-US" altLang="ja-JP" dirty="0" smtClean="0">
                <a:latin typeface="UD デジタル 教科書体 NK-R" panose="02020400000000000000" pitchFamily="18" charset="-128"/>
                <a:ea typeface="UD デジタル 教科書体 NK-R" panose="02020400000000000000" pitchFamily="18" charset="-128"/>
              </a:rPr>
              <a:t>72.0%</a:t>
            </a:r>
            <a:r>
              <a:rPr lang="ja-JP" altLang="en-US" dirty="0" smtClean="0">
                <a:latin typeface="UD デジタル 教科書体 NK-R" panose="02020400000000000000" pitchFamily="18" charset="-128"/>
                <a:ea typeface="UD デジタル 教科書体 NK-R" panose="02020400000000000000" pitchFamily="18" charset="-128"/>
              </a:rPr>
              <a:t>が</a:t>
            </a:r>
            <a:r>
              <a:rPr lang="en-US" altLang="ja-JP" dirty="0" smtClean="0">
                <a:latin typeface="UD デジタル 教科書体 NK-R" panose="02020400000000000000" pitchFamily="18" charset="-128"/>
                <a:ea typeface="UD デジタル 教科書体 NK-R" panose="02020400000000000000" pitchFamily="18" charset="-128"/>
              </a:rPr>
              <a:t>IT</a:t>
            </a:r>
            <a:r>
              <a:rPr lang="ja-JP" altLang="en-US" dirty="0" smtClean="0">
                <a:latin typeface="UD デジタル 教科書体 NK-R" panose="02020400000000000000" pitchFamily="18" charset="-128"/>
                <a:ea typeface="UD デジタル 教科書体 NK-R" panose="02020400000000000000" pitchFamily="18" charset="-128"/>
              </a:rPr>
              <a:t>企業に所属。</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rotWithShape="1">
          <a:blip r:embed="rId2"/>
          <a:srcRect l="15231" t="31415" r="15848" b="8513"/>
          <a:stretch/>
        </p:blipFill>
        <p:spPr>
          <a:xfrm>
            <a:off x="6552887" y="3919222"/>
            <a:ext cx="5302377" cy="2598364"/>
          </a:xfrm>
          <a:prstGeom prst="rect">
            <a:avLst/>
          </a:prstGeom>
        </p:spPr>
      </p:pic>
      <p:sp>
        <p:nvSpPr>
          <p:cNvPr id="15" name="テキスト ボックス 14">
            <a:extLst>
              <a:ext uri="{FF2B5EF4-FFF2-40B4-BE49-F238E27FC236}">
                <a16:creationId xmlns:a16="http://schemas.microsoft.com/office/drawing/2014/main" id="{34CF59F8-A367-4EC1-83BF-5D400B8A4CCC}"/>
              </a:ext>
            </a:extLst>
          </p:cNvPr>
          <p:cNvSpPr txBox="1"/>
          <p:nvPr/>
        </p:nvSpPr>
        <p:spPr>
          <a:xfrm>
            <a:off x="8158348" y="6500412"/>
            <a:ext cx="4006823"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：内閣官房　成長戦略会議（第</a:t>
            </a:r>
            <a:r>
              <a:rPr lang="en-US" altLang="ja-JP" sz="1000" dirty="0" smtClean="0"/>
              <a:t>4</a:t>
            </a:r>
            <a:r>
              <a:rPr lang="ja-JP" altLang="en-US" sz="1000" dirty="0" smtClean="0"/>
              <a:t>回）</a:t>
            </a:r>
            <a:endParaRPr lang="en-US" altLang="ja-JP" sz="1050" dirty="0">
              <a:latin typeface="+mn-ea"/>
            </a:endParaRPr>
          </a:p>
        </p:txBody>
      </p:sp>
      <p:sp>
        <p:nvSpPr>
          <p:cNvPr id="22" name="正方形/長方形 21"/>
          <p:cNvSpPr/>
          <p:nvPr/>
        </p:nvSpPr>
        <p:spPr>
          <a:xfrm>
            <a:off x="543224" y="4243964"/>
            <a:ext cx="11329289" cy="1785104"/>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日本の金融市場</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〇日本の資産運用残高は</a:t>
            </a:r>
            <a:r>
              <a:rPr lang="en-US" altLang="ja-JP" dirty="0" smtClean="0">
                <a:latin typeface="UD デジタル 教科書体 NK-R" panose="02020400000000000000" pitchFamily="18" charset="-128"/>
                <a:ea typeface="UD デジタル 教科書体 NK-R" panose="02020400000000000000" pitchFamily="18" charset="-128"/>
              </a:rPr>
              <a:t>5.8</a:t>
            </a:r>
            <a:r>
              <a:rPr lang="ja-JP" altLang="en-US" dirty="0" smtClean="0">
                <a:latin typeface="UD デジタル 教科書体 NK-R" panose="02020400000000000000" pitchFamily="18" charset="-128"/>
                <a:ea typeface="UD デジタル 教科書体 NK-R" panose="02020400000000000000" pitchFamily="18" charset="-128"/>
              </a:rPr>
              <a:t>兆ドルと香港（</a:t>
            </a:r>
            <a:r>
              <a:rPr lang="en-US" altLang="ja-JP" dirty="0" smtClean="0">
                <a:latin typeface="UD デジタル 教科書体 NK-R" panose="02020400000000000000" pitchFamily="18" charset="-128"/>
                <a:ea typeface="UD デジタル 教科書体 NK-R" panose="02020400000000000000" pitchFamily="18" charset="-128"/>
              </a:rPr>
              <a:t>2.9</a:t>
            </a:r>
            <a:r>
              <a:rPr lang="ja-JP" altLang="en-US" dirty="0" smtClean="0">
                <a:latin typeface="UD デジタル 教科書体 NK-R" panose="02020400000000000000" pitchFamily="18" charset="-128"/>
                <a:ea typeface="UD デジタル 教科書体 NK-R" panose="02020400000000000000" pitchFamily="18" charset="-128"/>
              </a:rPr>
              <a:t>兆ドル）</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やシンガポール（</a:t>
            </a:r>
            <a:r>
              <a:rPr lang="en-US" altLang="ja-JP" dirty="0" smtClean="0">
                <a:latin typeface="UD デジタル 教科書体 NK-R" panose="02020400000000000000" pitchFamily="18" charset="-128"/>
                <a:ea typeface="UD デジタル 教科書体 NK-R" panose="02020400000000000000" pitchFamily="18" charset="-128"/>
              </a:rPr>
              <a:t>2.5</a:t>
            </a:r>
            <a:r>
              <a:rPr lang="ja-JP" altLang="en-US" dirty="0" smtClean="0">
                <a:latin typeface="UD デジタル 教科書体 NK-R" panose="02020400000000000000" pitchFamily="18" charset="-128"/>
                <a:ea typeface="UD デジタル 教科書体 NK-R" panose="02020400000000000000" pitchFamily="18" charset="-128"/>
              </a:rPr>
              <a:t>兆ドル）より大きい。</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〇一方、取引所の時価総額の対</a:t>
            </a:r>
            <a:r>
              <a:rPr lang="en-US" altLang="ja-JP" dirty="0" smtClean="0">
                <a:latin typeface="UD デジタル 教科書体 NK-R" panose="02020400000000000000" pitchFamily="18" charset="-128"/>
                <a:ea typeface="UD デジタル 教科書体 NK-R" panose="02020400000000000000" pitchFamily="18" charset="-128"/>
              </a:rPr>
              <a:t>GDP</a:t>
            </a:r>
            <a:r>
              <a:rPr lang="ja-JP" altLang="en-US" dirty="0" smtClean="0">
                <a:latin typeface="UD デジタル 教科書体 NK-R" panose="02020400000000000000" pitchFamily="18" charset="-128"/>
                <a:ea typeface="UD デジタル 教科書体 NK-R" panose="02020400000000000000" pitchFamily="18" charset="-128"/>
              </a:rPr>
              <a:t>比率については、</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香港が日本の</a:t>
            </a:r>
            <a:r>
              <a:rPr lang="en-US" altLang="ja-JP" dirty="0" smtClean="0">
                <a:latin typeface="UD デジタル 教科書体 NK-R" panose="02020400000000000000" pitchFamily="18" charset="-128"/>
                <a:ea typeface="UD デジタル 教科書体 NK-R" panose="02020400000000000000" pitchFamily="18" charset="-128"/>
              </a:rPr>
              <a:t>9.9</a:t>
            </a:r>
            <a:r>
              <a:rPr lang="ja-JP" altLang="en-US" dirty="0" smtClean="0">
                <a:latin typeface="UD デジタル 教科書体 NK-R" panose="02020400000000000000" pitchFamily="18" charset="-128"/>
                <a:ea typeface="UD デジタル 教科書体 NK-R" panose="02020400000000000000" pitchFamily="18" charset="-128"/>
              </a:rPr>
              <a:t>倍。また</a:t>
            </a:r>
            <a:r>
              <a:rPr lang="ja-JP" altLang="en-US" dirty="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資産運用業者数は大幅に</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少ない。</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23" name="図 22"/>
          <p:cNvPicPr>
            <a:picLocks noChangeAspect="1"/>
          </p:cNvPicPr>
          <p:nvPr/>
        </p:nvPicPr>
        <p:blipFill rotWithShape="1">
          <a:blip r:embed="rId3"/>
          <a:srcRect t="16479"/>
          <a:stretch/>
        </p:blipFill>
        <p:spPr>
          <a:xfrm>
            <a:off x="6365332" y="907342"/>
            <a:ext cx="5302141" cy="2529794"/>
          </a:xfrm>
          <a:prstGeom prst="rect">
            <a:avLst/>
          </a:prstGeom>
        </p:spPr>
      </p:pic>
      <p:pic>
        <p:nvPicPr>
          <p:cNvPr id="24" name="図 23"/>
          <p:cNvPicPr>
            <a:picLocks noChangeAspect="1"/>
          </p:cNvPicPr>
          <p:nvPr/>
        </p:nvPicPr>
        <p:blipFill rotWithShape="1">
          <a:blip r:embed="rId4"/>
          <a:srcRect b="24171"/>
          <a:stretch/>
        </p:blipFill>
        <p:spPr>
          <a:xfrm>
            <a:off x="6683993" y="3451707"/>
            <a:ext cx="4922520" cy="268899"/>
          </a:xfrm>
          <a:prstGeom prst="rect">
            <a:avLst/>
          </a:prstGeom>
        </p:spPr>
      </p:pic>
      <p:sp>
        <p:nvSpPr>
          <p:cNvPr id="25" name="正方形/長方形 24">
            <a:extLst>
              <a:ext uri="{FF2B5EF4-FFF2-40B4-BE49-F238E27FC236}">
                <a16:creationId xmlns:a16="http://schemas.microsoft.com/office/drawing/2014/main" id="{924D99DC-8F2A-4B8C-9C15-9527F599BE9E}"/>
              </a:ext>
            </a:extLst>
          </p:cNvPr>
          <p:cNvSpPr/>
          <p:nvPr/>
        </p:nvSpPr>
        <p:spPr>
          <a:xfrm>
            <a:off x="7799572" y="3735300"/>
            <a:ext cx="3324199" cy="200055"/>
          </a:xfrm>
          <a:prstGeom prst="rect">
            <a:avLst/>
          </a:prstGeom>
        </p:spPr>
        <p:txBody>
          <a:bodyPr wrap="square">
            <a:spAutoFit/>
          </a:bodyPr>
          <a:lstStyle/>
          <a:p>
            <a:pPr>
              <a:spcBef>
                <a:spcPct val="20000"/>
              </a:spcBef>
              <a:buClr>
                <a:schemeClr val="tx1"/>
              </a:buClr>
              <a:tabLst>
                <a:tab pos="920282" algn="l"/>
              </a:tabLst>
            </a:pPr>
            <a:r>
              <a:rPr lang="ja-JP" altLang="en-US" sz="700" dirty="0">
                <a:latin typeface="+mn-ea"/>
                <a:cs typeface="メイリオ" panose="020B0604030504040204" pitchFamily="50" charset="-128"/>
              </a:rPr>
              <a:t>出典</a:t>
            </a:r>
            <a:r>
              <a:rPr lang="ja-JP" altLang="en-US" sz="700" dirty="0" smtClean="0">
                <a:latin typeface="+mn-ea"/>
                <a:cs typeface="メイリオ" panose="020B0604030504040204" pitchFamily="50" charset="-128"/>
              </a:rPr>
              <a:t>：内閣官房 成長戦略会議事務局 「基礎資料」（令和３年４月）</a:t>
            </a:r>
            <a:endParaRPr lang="en-US" altLang="ja-JP" sz="700" b="1" dirty="0">
              <a:solidFill>
                <a:srgbClr val="000099"/>
              </a:solidFill>
              <a:latin typeface="+mn-ea"/>
            </a:endParaRPr>
          </a:p>
        </p:txBody>
      </p:sp>
    </p:spTree>
    <p:extLst>
      <p:ext uri="{BB962C8B-B14F-4D97-AF65-F5344CB8AC3E}">
        <p14:creationId xmlns:p14="http://schemas.microsoft.com/office/powerpoint/2010/main" val="247104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graphicFrame>
        <p:nvGraphicFramePr>
          <p:cNvPr id="15" name="グラフ 14">
            <a:extLst>
              <a:ext uri="{FF2B5EF4-FFF2-40B4-BE49-F238E27FC236}">
                <a16:creationId xmlns:a16="http://schemas.microsoft.com/office/drawing/2014/main" id="{A2D98174-1560-4848-9103-D5956A54C626}"/>
              </a:ext>
            </a:extLst>
          </p:cNvPr>
          <p:cNvGraphicFramePr>
            <a:graphicFrameLocks/>
          </p:cNvGraphicFramePr>
          <p:nvPr>
            <p:extLst>
              <p:ext uri="{D42A27DB-BD31-4B8C-83A1-F6EECF244321}">
                <p14:modId xmlns:p14="http://schemas.microsoft.com/office/powerpoint/2010/main" val="1157226633"/>
              </p:ext>
            </p:extLst>
          </p:nvPr>
        </p:nvGraphicFramePr>
        <p:xfrm>
          <a:off x="6096000" y="967685"/>
          <a:ext cx="5503160" cy="2710934"/>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E9947750-E7DC-44B4-B02E-CF02961324B9}"/>
              </a:ext>
            </a:extLst>
          </p:cNvPr>
          <p:cNvSpPr txBox="1"/>
          <p:nvPr/>
        </p:nvSpPr>
        <p:spPr>
          <a:xfrm>
            <a:off x="4231043" y="3388380"/>
            <a:ext cx="2285872" cy="238848"/>
          </a:xfrm>
          <a:prstGeom prst="rect">
            <a:avLst/>
          </a:prstGeom>
          <a:noFill/>
        </p:spPr>
        <p:txBody>
          <a:bodyPr wrap="square" rtlCol="0">
            <a:spAutoFit/>
          </a:bodyPr>
          <a:lstStyle/>
          <a:p>
            <a:pPr algn="r"/>
            <a:r>
              <a:rPr lang="ja-JP" altLang="en-US" sz="952" dirty="0" smtClean="0">
                <a:solidFill>
                  <a:prstClr val="black"/>
                </a:solidFill>
                <a:latin typeface="+mn-ea"/>
                <a:cs typeface="Meiryo UI" panose="020B0604030504040204" pitchFamily="50" charset="-128"/>
              </a:rPr>
              <a:t>（</a:t>
            </a:r>
            <a:r>
              <a:rPr lang="ja-JP" altLang="en-US" sz="952" dirty="0">
                <a:solidFill>
                  <a:prstClr val="black"/>
                </a:solidFill>
                <a:latin typeface="+mn-ea"/>
                <a:cs typeface="Meiryo UI" panose="020B0604030504040204" pitchFamily="50" charset="-128"/>
              </a:rPr>
              <a:t>出典</a:t>
            </a:r>
            <a:r>
              <a:rPr lang="ja-JP" altLang="en-US" sz="952" dirty="0" smtClean="0">
                <a:solidFill>
                  <a:prstClr val="black"/>
                </a:solidFill>
                <a:latin typeface="+mn-ea"/>
                <a:cs typeface="Meiryo UI" panose="020B0604030504040204" pitchFamily="50" charset="-128"/>
              </a:rPr>
              <a:t>）</a:t>
            </a:r>
            <a:r>
              <a:rPr lang="ja-JP" altLang="en-US" sz="952" dirty="0">
                <a:solidFill>
                  <a:prstClr val="black"/>
                </a:solidFill>
                <a:latin typeface="+mn-ea"/>
                <a:cs typeface="Meiryo UI" panose="020B0604030504040204" pitchFamily="50" charset="-128"/>
              </a:rPr>
              <a:t>日本取引所</a:t>
            </a:r>
            <a:r>
              <a:rPr lang="ja-JP" altLang="en-US" sz="952" dirty="0" smtClean="0">
                <a:solidFill>
                  <a:prstClr val="black"/>
                </a:solidFill>
                <a:latin typeface="+mn-ea"/>
                <a:cs typeface="Meiryo UI" panose="020B0604030504040204" pitchFamily="50" charset="-128"/>
              </a:rPr>
              <a:t>グループ提供資料</a:t>
            </a:r>
            <a:endParaRPr lang="ja-JP" altLang="en-US" sz="952" dirty="0">
              <a:solidFill>
                <a:prstClr val="black"/>
              </a:solidFill>
              <a:latin typeface="+mn-ea"/>
              <a:cs typeface="Meiryo UI" panose="020B0604030504040204" pitchFamily="50" charset="-128"/>
            </a:endParaRPr>
          </a:p>
        </p:txBody>
      </p:sp>
      <p:sp>
        <p:nvSpPr>
          <p:cNvPr id="17" name="正方形/長方形 16"/>
          <p:cNvSpPr/>
          <p:nvPr/>
        </p:nvSpPr>
        <p:spPr>
          <a:xfrm>
            <a:off x="609733" y="1042599"/>
            <a:ext cx="5865427" cy="1231106"/>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世界のデリバティブ取引</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　〇取引高</a:t>
            </a:r>
            <a:r>
              <a:rPr lang="ja-JP" altLang="en-US" dirty="0" smtClean="0">
                <a:latin typeface="UD デジタル 教科書体 NK-R" panose="02020400000000000000" pitchFamily="18" charset="-128"/>
                <a:ea typeface="UD デジタル 教科書体 NK-R" panose="02020400000000000000" pitchFamily="18" charset="-128"/>
              </a:rPr>
              <a:t>は</a:t>
            </a:r>
            <a:r>
              <a:rPr lang="en-US" altLang="ja-JP" dirty="0" smtClean="0">
                <a:latin typeface="UD デジタル 教科書体 NK-R" panose="02020400000000000000" pitchFamily="18" charset="-128"/>
                <a:ea typeface="UD デジタル 教科書体 NK-R" panose="02020400000000000000" pitchFamily="18" charset="-128"/>
              </a:rPr>
              <a:t>10</a:t>
            </a:r>
            <a:r>
              <a:rPr lang="ja-JP" altLang="en-US" dirty="0">
                <a:latin typeface="UD デジタル 教科書体 NK-R" panose="02020400000000000000" pitchFamily="18" charset="-128"/>
                <a:ea typeface="UD デジタル 教科書体 NK-R" panose="02020400000000000000" pitchFamily="18" charset="-128"/>
              </a:rPr>
              <a:t>年前と比べて、約</a:t>
            </a:r>
            <a:r>
              <a:rPr lang="en-US" altLang="ja-JP" dirty="0">
                <a:latin typeface="UD デジタル 教科書体 NK-R" panose="02020400000000000000" pitchFamily="18" charset="-128"/>
                <a:ea typeface="UD デジタル 教科書体 NK-R" panose="02020400000000000000" pitchFamily="18" charset="-128"/>
              </a:rPr>
              <a:t>2</a:t>
            </a:r>
            <a:r>
              <a:rPr lang="ja-JP" altLang="en-US" dirty="0" smtClean="0">
                <a:latin typeface="UD デジタル 教科書体 NK-R" panose="02020400000000000000" pitchFamily="18" charset="-128"/>
                <a:ea typeface="UD デジタル 教科書体 NK-R" panose="02020400000000000000" pitchFamily="18" charset="-128"/>
              </a:rPr>
              <a:t>倍と増加傾向</a:t>
            </a:r>
            <a:r>
              <a:rPr lang="ja-JP" altLang="en-US" dirty="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〇これ</a:t>
            </a:r>
            <a:r>
              <a:rPr lang="ja-JP" altLang="en-US" dirty="0">
                <a:latin typeface="UD デジタル 教科書体 NK-R" panose="02020400000000000000" pitchFamily="18" charset="-128"/>
                <a:ea typeface="UD デジタル 教科書体 NK-R" panose="02020400000000000000" pitchFamily="18" charset="-128"/>
              </a:rPr>
              <a:t>まで中心であった株式・金利関連の先物</a:t>
            </a:r>
            <a:r>
              <a:rPr lang="ja-JP" altLang="en-US" dirty="0" smtClean="0">
                <a:latin typeface="UD デジタル 教科書体 NK-R" panose="02020400000000000000" pitchFamily="18" charset="-128"/>
                <a:ea typeface="UD デジタル 教科書体 NK-R" panose="02020400000000000000" pitchFamily="18" charset="-128"/>
              </a:rPr>
              <a:t>・</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オプションに加え、コモディティ関連取引も増加。</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609733" y="3995474"/>
            <a:ext cx="11329289"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投資家層の変化</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　〇情報ネットワークと売買システムの進展により</a:t>
            </a:r>
            <a:r>
              <a:rPr lang="ja-JP" altLang="en-US" dirty="0" smtClean="0">
                <a:latin typeface="UD デジタル 教科書体 NK-R" panose="02020400000000000000" pitchFamily="18" charset="-128"/>
                <a:ea typeface="UD デジタル 教科書体 NK-R" panose="02020400000000000000" pitchFamily="18" charset="-128"/>
              </a:rPr>
              <a:t>、</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投資家層</a:t>
            </a:r>
            <a:r>
              <a:rPr lang="ja-JP" altLang="en-US" dirty="0">
                <a:latin typeface="UD デジタル 教科書体 NK-R" panose="02020400000000000000" pitchFamily="18" charset="-128"/>
                <a:ea typeface="UD デジタル 教科書体 NK-R" panose="02020400000000000000" pitchFamily="18" charset="-128"/>
              </a:rPr>
              <a:t>がグローバルに</a:t>
            </a:r>
            <a:r>
              <a:rPr lang="ja-JP" altLang="en-US" dirty="0" smtClean="0">
                <a:latin typeface="UD デジタル 教科書体 NK-R" panose="02020400000000000000" pitchFamily="18" charset="-128"/>
                <a:ea typeface="UD デジタル 教科書体 NK-R" panose="02020400000000000000" pitchFamily="18" charset="-128"/>
              </a:rPr>
              <a:t>拡大。</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13" name="図 12"/>
          <p:cNvPicPr>
            <a:picLocks noChangeAspect="1"/>
          </p:cNvPicPr>
          <p:nvPr/>
        </p:nvPicPr>
        <p:blipFill rotWithShape="1">
          <a:blip r:embed="rId3"/>
          <a:srcRect l="21714" t="16185" r="7483" b="13480"/>
          <a:stretch/>
        </p:blipFill>
        <p:spPr>
          <a:xfrm>
            <a:off x="6475160" y="3766293"/>
            <a:ext cx="5316566" cy="2969401"/>
          </a:xfrm>
          <a:prstGeom prst="rect">
            <a:avLst/>
          </a:prstGeom>
        </p:spPr>
      </p:pic>
      <p:sp>
        <p:nvSpPr>
          <p:cNvPr id="14" name="テキスト ボックス 13">
            <a:extLst>
              <a:ext uri="{FF2B5EF4-FFF2-40B4-BE49-F238E27FC236}">
                <a16:creationId xmlns:a16="http://schemas.microsoft.com/office/drawing/2014/main" id="{E9947750-E7DC-44B4-B02E-CF02961324B9}"/>
              </a:ext>
            </a:extLst>
          </p:cNvPr>
          <p:cNvSpPr txBox="1"/>
          <p:nvPr/>
        </p:nvSpPr>
        <p:spPr>
          <a:xfrm>
            <a:off x="4189288" y="6477422"/>
            <a:ext cx="2285872" cy="238848"/>
          </a:xfrm>
          <a:prstGeom prst="rect">
            <a:avLst/>
          </a:prstGeom>
          <a:noFill/>
        </p:spPr>
        <p:txBody>
          <a:bodyPr wrap="square" rtlCol="0">
            <a:spAutoFit/>
          </a:bodyPr>
          <a:lstStyle/>
          <a:p>
            <a:pPr algn="r"/>
            <a:r>
              <a:rPr lang="ja-JP" altLang="en-US" sz="95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（出所）日本取引所グループウェブサイト</a:t>
            </a:r>
          </a:p>
        </p:txBody>
      </p:sp>
    </p:spTree>
    <p:extLst>
      <p:ext uri="{BB962C8B-B14F-4D97-AF65-F5344CB8AC3E}">
        <p14:creationId xmlns:p14="http://schemas.microsoft.com/office/powerpoint/2010/main" val="86323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２</a:t>
            </a:r>
            <a:r>
              <a:rPr lang="en-US" altLang="ja-JP"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世界の潮流と日本（大阪）の状況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9</a:t>
            </a:fld>
            <a:endParaRPr kumimoji="1" lang="ja-JP" altLang="en-US" dirty="0"/>
          </a:p>
        </p:txBody>
      </p:sp>
      <p:pic>
        <p:nvPicPr>
          <p:cNvPr id="29" name="図 28"/>
          <p:cNvPicPr>
            <a:picLocks noChangeAspect="1"/>
          </p:cNvPicPr>
          <p:nvPr/>
        </p:nvPicPr>
        <p:blipFill rotWithShape="1">
          <a:blip r:embed="rId2"/>
          <a:srcRect t="18630"/>
          <a:stretch/>
        </p:blipFill>
        <p:spPr>
          <a:xfrm>
            <a:off x="6037234" y="1083238"/>
            <a:ext cx="5316566" cy="2510321"/>
          </a:xfrm>
          <a:prstGeom prst="rect">
            <a:avLst/>
          </a:prstGeom>
        </p:spPr>
      </p:pic>
      <p:sp>
        <p:nvSpPr>
          <p:cNvPr id="30" name="正方形/長方形 29">
            <a:extLst>
              <a:ext uri="{FF2B5EF4-FFF2-40B4-BE49-F238E27FC236}">
                <a16:creationId xmlns:a16="http://schemas.microsoft.com/office/drawing/2014/main" id="{924D99DC-8F2A-4B8C-9C15-9527F599BE9E}"/>
              </a:ext>
            </a:extLst>
          </p:cNvPr>
          <p:cNvSpPr/>
          <p:nvPr/>
        </p:nvSpPr>
        <p:spPr>
          <a:xfrm>
            <a:off x="5799257" y="3530717"/>
            <a:ext cx="7619071" cy="259751"/>
          </a:xfrm>
          <a:prstGeom prst="rect">
            <a:avLst/>
          </a:prstGeom>
        </p:spPr>
        <p:txBody>
          <a:bodyPr wrap="square">
            <a:spAutoFit/>
          </a:bodyPr>
          <a:lstStyle/>
          <a:p>
            <a:pPr>
              <a:spcBef>
                <a:spcPct val="20000"/>
              </a:spcBef>
              <a:buClr>
                <a:schemeClr val="tx1"/>
              </a:buClr>
              <a:tabLst>
                <a:tab pos="920282" algn="l"/>
              </a:tabLst>
            </a:pPr>
            <a:r>
              <a:rPr lang="ja-JP" altLang="en-US" sz="1088" dirty="0">
                <a:latin typeface="+mn-ea"/>
                <a:cs typeface="メイリオ" panose="020B0604030504040204" pitchFamily="50" charset="-128"/>
              </a:rPr>
              <a:t>出典</a:t>
            </a:r>
            <a:r>
              <a:rPr lang="ja-JP" altLang="en-US" sz="1088" dirty="0" smtClean="0">
                <a:latin typeface="+mn-ea"/>
                <a:cs typeface="メイリオ" panose="020B0604030504040204" pitchFamily="50" charset="-128"/>
              </a:rPr>
              <a:t>：内閣官房 成長戦略会議事務局 経済産業省 経済産業政策局 「基礎資料」（令和３年３月）</a:t>
            </a:r>
            <a:endParaRPr lang="en-US" altLang="ja-JP" sz="1088" b="1" dirty="0">
              <a:solidFill>
                <a:srgbClr val="000099"/>
              </a:solidFill>
              <a:latin typeface="+mn-ea"/>
            </a:endParaRPr>
          </a:p>
        </p:txBody>
      </p:sp>
      <p:sp>
        <p:nvSpPr>
          <p:cNvPr id="32" name="正方形/長方形 31"/>
          <p:cNvSpPr/>
          <p:nvPr/>
        </p:nvSpPr>
        <p:spPr>
          <a:xfrm>
            <a:off x="595603" y="1066919"/>
            <a:ext cx="11329289"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ベンチャーキャピタル投資の国際比較</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〇日本のベンチャーキャピタル投資額の対</a:t>
            </a:r>
            <a:r>
              <a:rPr lang="en-US" altLang="ja-JP" dirty="0" smtClean="0">
                <a:latin typeface="UD デジタル 教科書体 NK-R" panose="02020400000000000000" pitchFamily="18" charset="-128"/>
                <a:ea typeface="UD デジタル 教科書体 NK-R" panose="02020400000000000000" pitchFamily="18" charset="-128"/>
              </a:rPr>
              <a:t>GDP</a:t>
            </a:r>
            <a:r>
              <a:rPr lang="ja-JP" altLang="en-US" dirty="0" smtClean="0">
                <a:latin typeface="UD デジタル 教科書体 NK-R" panose="02020400000000000000" pitchFamily="18" charset="-128"/>
                <a:ea typeface="UD デジタル 教科書体 NK-R" panose="02020400000000000000" pitchFamily="18" charset="-128"/>
              </a:rPr>
              <a:t>比は</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a:t>
            </a:r>
            <a:r>
              <a:rPr lang="en-US" altLang="ja-JP" dirty="0" smtClean="0">
                <a:latin typeface="UD デジタル 教科書体 NK-R" panose="02020400000000000000" pitchFamily="18" charset="-128"/>
                <a:ea typeface="UD デジタル 教科書体 NK-R" panose="02020400000000000000" pitchFamily="18" charset="-128"/>
              </a:rPr>
              <a:t>0.03%</a:t>
            </a:r>
            <a:r>
              <a:rPr lang="ja-JP" altLang="en-US" dirty="0" smtClean="0">
                <a:latin typeface="UD デジタル 教科書体 NK-R" panose="02020400000000000000" pitchFamily="18" charset="-128"/>
                <a:ea typeface="UD デジタル 教科書体 NK-R" panose="02020400000000000000" pitchFamily="18" charset="-128"/>
              </a:rPr>
              <a:t>で、</a:t>
            </a:r>
            <a:r>
              <a:rPr lang="en-US" altLang="ja-JP" dirty="0" smtClean="0">
                <a:latin typeface="UD デジタル 教科書体 NK-R" panose="02020400000000000000" pitchFamily="18" charset="-128"/>
                <a:ea typeface="UD デジタル 教科書体 NK-R" panose="02020400000000000000" pitchFamily="18" charset="-128"/>
              </a:rPr>
              <a:t>G7</a:t>
            </a:r>
            <a:r>
              <a:rPr lang="ja-JP" altLang="en-US" dirty="0" smtClean="0">
                <a:latin typeface="UD デジタル 教科書体 NK-R" panose="02020400000000000000" pitchFamily="18" charset="-128"/>
                <a:ea typeface="UD デジタル 教科書体 NK-R" panose="02020400000000000000" pitchFamily="18" charset="-128"/>
              </a:rPr>
              <a:t>諸国の中ではイタリアに次いで低い。</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595603" y="3954902"/>
            <a:ext cx="10868169" cy="954107"/>
          </a:xfrm>
          <a:prstGeom prst="rect">
            <a:avLst/>
          </a:prstGeom>
        </p:spPr>
        <p:txBody>
          <a:bodyPr wrap="square">
            <a:spAutoFit/>
          </a:bodyPr>
          <a:lstStyle/>
          <a:p>
            <a:r>
              <a:rPr lang="en-US" altLang="ja-JP" sz="2000" dirty="0" smtClean="0">
                <a:latin typeface="UD デジタル 教科書体 NK-R" panose="02020400000000000000" pitchFamily="18" charset="-128"/>
                <a:ea typeface="UD デジタル 教科書体 NK-R" panose="02020400000000000000" pitchFamily="18" charset="-128"/>
              </a:rPr>
              <a:t>【ESG</a:t>
            </a:r>
            <a:r>
              <a:rPr lang="ja-JP" altLang="en-US" sz="2000" dirty="0">
                <a:latin typeface="UD デジタル 教科書体 NK-R" panose="02020400000000000000" pitchFamily="18" charset="-128"/>
                <a:ea typeface="UD デジタル 教科書体 NK-R" panose="02020400000000000000" pitchFamily="18" charset="-128"/>
              </a:rPr>
              <a:t>投資</a:t>
            </a:r>
            <a:r>
              <a:rPr lang="ja-JP" altLang="en-US" sz="2000" dirty="0" smtClean="0">
                <a:latin typeface="UD デジタル 教科書体 NK-R" panose="02020400000000000000" pitchFamily="18" charset="-128"/>
                <a:ea typeface="UD デジタル 教科書体 NK-R" panose="02020400000000000000" pitchFamily="18" charset="-128"/>
              </a:rPr>
              <a:t>の拡大①</a:t>
            </a:r>
            <a:r>
              <a:rPr lang="en-US" altLang="ja-JP" sz="2000" dirty="0" smtClean="0">
                <a:latin typeface="UD デジタル 教科書体 NK-R" panose="02020400000000000000" pitchFamily="18" charset="-128"/>
                <a:ea typeface="UD デジタル 教科書体 NK-R" panose="02020400000000000000" pitchFamily="18" charset="-128"/>
              </a:rPr>
              <a:t>】</a:t>
            </a:r>
          </a:p>
          <a:p>
            <a:r>
              <a:rPr lang="ja-JP" altLang="en-US" dirty="0" smtClean="0">
                <a:latin typeface="UD デジタル 教科書体 NK-R" panose="02020400000000000000" pitchFamily="18" charset="-128"/>
                <a:ea typeface="UD デジタル 教科書体 NK-R" panose="02020400000000000000" pitchFamily="18" charset="-128"/>
              </a:rPr>
              <a:t>　〇</a:t>
            </a:r>
            <a:r>
              <a:rPr lang="en-US" altLang="ja-JP" dirty="0" smtClean="0">
                <a:latin typeface="UD デジタル 教科書体 NK-R" panose="02020400000000000000" pitchFamily="18" charset="-128"/>
                <a:ea typeface="UD デジタル 教科書体 NK-R" panose="02020400000000000000" pitchFamily="18" charset="-128"/>
              </a:rPr>
              <a:t>ESG</a:t>
            </a:r>
            <a:r>
              <a:rPr lang="ja-JP" altLang="en-US" dirty="0" smtClean="0">
                <a:latin typeface="UD デジタル 教科書体 NK-R" panose="02020400000000000000" pitchFamily="18" charset="-128"/>
                <a:ea typeface="UD デジタル 教科書体 NK-R" panose="02020400000000000000" pitchFamily="18" charset="-128"/>
              </a:rPr>
              <a:t>市場は、</a:t>
            </a:r>
            <a:r>
              <a:rPr lang="en-US" altLang="ja-JP" dirty="0">
                <a:latin typeface="UD デジタル 教科書体 NK-R" panose="02020400000000000000" pitchFamily="18" charset="-128"/>
                <a:ea typeface="UD デジタル 教科書体 NK-R" panose="02020400000000000000" pitchFamily="18" charset="-128"/>
              </a:rPr>
              <a:t>2016</a:t>
            </a:r>
            <a:r>
              <a:rPr lang="ja-JP" altLang="en-US" dirty="0">
                <a:latin typeface="UD デジタル 教科書体 NK-R" panose="02020400000000000000" pitchFamily="18" charset="-128"/>
                <a:ea typeface="UD デジタル 教科書体 NK-R" panose="02020400000000000000" pitchFamily="18" charset="-128"/>
              </a:rPr>
              <a:t>年</a:t>
            </a:r>
            <a:r>
              <a:rPr lang="ja-JP" altLang="en-US" dirty="0" smtClean="0">
                <a:latin typeface="UD デジタル 教科書体 NK-R" panose="02020400000000000000" pitchFamily="18" charset="-128"/>
                <a:ea typeface="UD デジタル 教科書体 NK-R" panose="02020400000000000000" pitchFamily="18" charset="-128"/>
              </a:rPr>
              <a:t>から</a:t>
            </a:r>
            <a:r>
              <a:rPr lang="en-US" altLang="ja-JP" dirty="0" smtClean="0">
                <a:latin typeface="UD デジタル 教科書体 NK-R" panose="02020400000000000000" pitchFamily="18" charset="-128"/>
                <a:ea typeface="UD デジタル 教科書体 NK-R" panose="02020400000000000000" pitchFamily="18" charset="-128"/>
              </a:rPr>
              <a:t>2018</a:t>
            </a:r>
            <a:r>
              <a:rPr lang="ja-JP" altLang="en-US" dirty="0" smtClean="0">
                <a:latin typeface="UD デジタル 教科書体 NK-R" panose="02020400000000000000" pitchFamily="18" charset="-128"/>
                <a:ea typeface="UD デジタル 教科書体 NK-R" panose="02020400000000000000" pitchFamily="18" charset="-128"/>
              </a:rPr>
              <a:t>年にかけて、</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　　世界で</a:t>
            </a:r>
            <a:r>
              <a:rPr lang="en-US" altLang="ja-JP" dirty="0" smtClean="0">
                <a:latin typeface="UD デジタル 教科書体 NK-R" panose="02020400000000000000" pitchFamily="18" charset="-128"/>
                <a:ea typeface="UD デジタル 教科書体 NK-R" panose="02020400000000000000" pitchFamily="18" charset="-128"/>
              </a:rPr>
              <a:t>1.3</a:t>
            </a:r>
            <a:r>
              <a:rPr lang="ja-JP" altLang="en-US" dirty="0">
                <a:latin typeface="UD デジタル 教科書体 NK-R" panose="02020400000000000000" pitchFamily="18" charset="-128"/>
                <a:ea typeface="UD デジタル 教科書体 NK-R" panose="02020400000000000000" pitchFamily="18" charset="-128"/>
              </a:rPr>
              <a:t>倍、日本では</a:t>
            </a:r>
            <a:r>
              <a:rPr lang="en-US" altLang="ja-JP" dirty="0">
                <a:latin typeface="UD デジタル 教科書体 NK-R" panose="02020400000000000000" pitchFamily="18" charset="-128"/>
                <a:ea typeface="UD デジタル 教科書体 NK-R" panose="02020400000000000000" pitchFamily="18" charset="-128"/>
              </a:rPr>
              <a:t>4.2</a:t>
            </a:r>
            <a:r>
              <a:rPr lang="ja-JP" altLang="en-US" dirty="0" smtClean="0">
                <a:latin typeface="UD デジタル 教科書体 NK-R" panose="02020400000000000000" pitchFamily="18" charset="-128"/>
                <a:ea typeface="UD デジタル 教科書体 NK-R" panose="02020400000000000000" pitchFamily="18" charset="-128"/>
              </a:rPr>
              <a:t>倍と拡大。</a:t>
            </a:r>
            <a:endParaRPr lang="en-US" altLang="ja-JP" dirty="0" smtClean="0">
              <a:latin typeface="UD デジタル 教科書体 NK-R" panose="02020400000000000000" pitchFamily="18" charset="-128"/>
              <a:ea typeface="UD デジタル 教科書体 NK-R" panose="02020400000000000000" pitchFamily="18" charset="-128"/>
            </a:endParaRPr>
          </a:p>
        </p:txBody>
      </p:sp>
      <p:pic>
        <p:nvPicPr>
          <p:cNvPr id="13" name="図 12"/>
          <p:cNvPicPr>
            <a:picLocks noChangeAspect="1"/>
          </p:cNvPicPr>
          <p:nvPr/>
        </p:nvPicPr>
        <p:blipFill>
          <a:blip r:embed="rId3"/>
          <a:stretch>
            <a:fillRect/>
          </a:stretch>
        </p:blipFill>
        <p:spPr>
          <a:xfrm>
            <a:off x="6430631" y="3902462"/>
            <a:ext cx="5494261" cy="2346333"/>
          </a:xfrm>
          <a:prstGeom prst="rect">
            <a:avLst/>
          </a:prstGeom>
        </p:spPr>
      </p:pic>
      <p:sp>
        <p:nvSpPr>
          <p:cNvPr id="14" name="正方形/長方形 13"/>
          <p:cNvSpPr/>
          <p:nvPr/>
        </p:nvSpPr>
        <p:spPr>
          <a:xfrm>
            <a:off x="5847545" y="6153384"/>
            <a:ext cx="6386414" cy="553998"/>
          </a:xfrm>
          <a:prstGeom prst="rect">
            <a:avLst/>
          </a:prstGeom>
        </p:spPr>
        <p:txBody>
          <a:bodyPr wrap="square">
            <a:spAutoFit/>
          </a:bodyPr>
          <a:lstStyle/>
          <a:p>
            <a:pPr marL="177800" indent="-177800"/>
            <a:r>
              <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出典：経済財政諮問会議（令和</a:t>
            </a:r>
            <a:r>
              <a:rPr lang="en-US" altLang="ja-JP"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年第</a:t>
            </a:r>
            <a:r>
              <a:rPr lang="en-US" altLang="ja-JP"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回）資料</a:t>
            </a:r>
            <a:endParaRPr lang="en-US" altLang="ja-JP"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Global Sustainable Investment Alliance (2018), “</a:t>
            </a:r>
            <a:r>
              <a:rPr lang="en-US" altLang="ja-JP"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Global Sustainable </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Investment Review </a:t>
            </a:r>
            <a:r>
              <a:rPr lang="en-US" altLang="ja-JP"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2018</a:t>
            </a:r>
          </a:p>
          <a:p>
            <a:pPr marL="177800" indent="-177800"/>
            <a:r>
              <a:rPr lang="ja-JP" altLang="en-US"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及び</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法人日本サステナブル投資フォーラムサステナブル投資残高調査公表資料より環境省</a:t>
            </a:r>
            <a:r>
              <a:rPr lang="ja-JP" altLang="en-US" sz="10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作成）</a:t>
            </a:r>
            <a:endPar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26204403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979</TotalTime>
  <Words>4576</Words>
  <Application>Microsoft Office PowerPoint</Application>
  <PresentationFormat>ワイド画面</PresentationFormat>
  <Paragraphs>520</Paragraphs>
  <Slides>20</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Meiryo UI</vt:lpstr>
      <vt:lpstr>ＭＳ Ｐゴシック</vt:lpstr>
      <vt:lpstr>UD デジタル 教科書体 NK-B</vt:lpstr>
      <vt:lpstr>UD デジタル 教科書体 NK-R</vt:lpstr>
      <vt:lpstr>メイリオ</vt:lpstr>
      <vt:lpstr>游ゴシック</vt:lpstr>
      <vt:lpstr>游ゴシック Light</vt:lpstr>
      <vt:lpstr>游明朝</vt:lpstr>
      <vt:lpstr>Arial</vt:lpstr>
      <vt:lpstr>Calibri</vt:lpstr>
      <vt:lpstr>Courier New</vt:lpstr>
      <vt:lpstr>Times New Roman</vt:lpstr>
      <vt:lpstr>Office テーマ</vt:lpstr>
      <vt:lpstr>国際金融都市OSAKA 戦略骨子素案（たたき台） </vt:lpstr>
      <vt:lpstr>戦略の構成案</vt:lpstr>
      <vt:lpstr>Ⅰ　1.　戦略策定の趣旨</vt:lpstr>
      <vt:lpstr>Ⅰ　２.　世界の潮流と日本（大阪）の状況</vt:lpstr>
      <vt:lpstr>Ⅰ　２.　世界の潮流と日本（大阪）の状況</vt:lpstr>
      <vt:lpstr>Ⅰ　２.　世界の潮流と日本（大阪）の状況</vt:lpstr>
      <vt:lpstr>Ⅰ　２.　世界の潮流と日本（大阪）の状況</vt:lpstr>
      <vt:lpstr>Ⅰ　２.　世界の潮流と日本（大阪）の状況</vt:lpstr>
      <vt:lpstr>Ⅰ　２.　世界の潮流と日本（大阪）の状況</vt:lpstr>
      <vt:lpstr>Ⅰ　２.　世界の潮流と日本（大阪）の状況</vt:lpstr>
      <vt:lpstr>Ⅰ　２.　世界の潮流と日本（大阪）の状況</vt:lpstr>
      <vt:lpstr>Ⅰ　２.　世界の潮流と日本（大阪）の状況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　戦略の柱と重点取組（イメージ）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国際金融都市OSAKA 戦略骨子素案（事務局作成） </dc:title>
  <cp:revision>121</cp:revision>
  <cp:lastPrinted>2021-07-13T02:55:52Z</cp:lastPrinted>
  <dcterms:modified xsi:type="dcterms:W3CDTF">2021-07-13T03:09:01Z</dcterms:modified>
</cp:coreProperties>
</file>