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7" r:id="rId2"/>
    <p:sldId id="257" r:id="rId3"/>
    <p:sldId id="265" r:id="rId4"/>
    <p:sldId id="263" r:id="rId5"/>
    <p:sldId id="258" r:id="rId6"/>
    <p:sldId id="261" r:id="rId7"/>
    <p:sldId id="266" r:id="rId8"/>
    <p:sldId id="262" r:id="rId9"/>
    <p:sldId id="260" r:id="rId10"/>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C920AB3E-D8FD-4757-BA28-2830440CE647}" type="datetimeFigureOut">
              <a:rPr kumimoji="1" lang="ja-JP" altLang="en-US" smtClean="0"/>
              <a:t>2021/6/15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95F6806-752E-4A8C-B05D-3E317C9DDCC2}" type="slidenum">
              <a:rPr kumimoji="1" lang="ja-JP" altLang="en-US" smtClean="0"/>
              <a:t>‹#›</a:t>
            </a:fld>
            <a:endParaRPr kumimoji="1" lang="ja-JP" altLang="en-US"/>
          </a:p>
        </p:txBody>
      </p:sp>
    </p:spTree>
    <p:extLst>
      <p:ext uri="{BB962C8B-B14F-4D97-AF65-F5344CB8AC3E}">
        <p14:creationId xmlns:p14="http://schemas.microsoft.com/office/powerpoint/2010/main" val="7250619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A69B61-6EAD-4928-A7B3-575552BD1B8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B6177D9-08C1-4B18-9CE6-3828D7FD9B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C2AC904-DD12-42CA-8168-47C626E1B545}"/>
              </a:ext>
            </a:extLst>
          </p:cNvPr>
          <p:cNvSpPr>
            <a:spLocks noGrp="1"/>
          </p:cNvSpPr>
          <p:nvPr>
            <p:ph type="dt" sz="half" idx="10"/>
          </p:nvPr>
        </p:nvSpPr>
        <p:spPr/>
        <p:txBody>
          <a:bodyPr/>
          <a:lstStyle/>
          <a:p>
            <a:fld id="{25A8E498-612A-40E9-9E93-DADFCB4F590D}" type="datetime1">
              <a:rPr kumimoji="1" lang="ja-JP" altLang="en-US" smtClean="0"/>
              <a:t>2021/6/15</a:t>
            </a:fld>
            <a:endParaRPr kumimoji="1" lang="ja-JP" altLang="en-US"/>
          </a:p>
        </p:txBody>
      </p:sp>
      <p:sp>
        <p:nvSpPr>
          <p:cNvPr id="5" name="フッター プレースホルダー 4">
            <a:extLst>
              <a:ext uri="{FF2B5EF4-FFF2-40B4-BE49-F238E27FC236}">
                <a16:creationId xmlns:a16="http://schemas.microsoft.com/office/drawing/2014/main" id="{5BA02C92-5063-4D51-A057-4514F0A313D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85B9951-2BDF-4207-A8C6-3D822A9C42D9}"/>
              </a:ext>
            </a:extLst>
          </p:cNvPr>
          <p:cNvSpPr>
            <a:spLocks noGrp="1"/>
          </p:cNvSpPr>
          <p:nvPr>
            <p:ph type="sldNum" sz="quarter" idx="12"/>
          </p:nvPr>
        </p:nvSpPr>
        <p:spPr/>
        <p:txBody>
          <a:bodyPr/>
          <a:lstStyle/>
          <a:p>
            <a:fld id="{C0CACA7F-3B24-461C-A948-81C984A864CE}" type="slidenum">
              <a:rPr kumimoji="1" lang="ja-JP" altLang="en-US" smtClean="0"/>
              <a:t>‹#›</a:t>
            </a:fld>
            <a:endParaRPr kumimoji="1" lang="ja-JP" altLang="en-US"/>
          </a:p>
        </p:txBody>
      </p:sp>
    </p:spTree>
    <p:extLst>
      <p:ext uri="{BB962C8B-B14F-4D97-AF65-F5344CB8AC3E}">
        <p14:creationId xmlns:p14="http://schemas.microsoft.com/office/powerpoint/2010/main" val="3074095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3FDAFD-5CAA-467A-8167-F2D002BE6E6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9509F4A-C49E-4621-BA58-596C2CEB2F8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C6C39EC-1C76-4EAF-B283-AF2F8B677B1F}"/>
              </a:ext>
            </a:extLst>
          </p:cNvPr>
          <p:cNvSpPr>
            <a:spLocks noGrp="1"/>
          </p:cNvSpPr>
          <p:nvPr>
            <p:ph type="dt" sz="half" idx="10"/>
          </p:nvPr>
        </p:nvSpPr>
        <p:spPr/>
        <p:txBody>
          <a:bodyPr/>
          <a:lstStyle/>
          <a:p>
            <a:fld id="{B5BA2922-85EE-45F7-B876-929918BFD7C4}" type="datetime1">
              <a:rPr kumimoji="1" lang="ja-JP" altLang="en-US" smtClean="0"/>
              <a:t>2021/6/15</a:t>
            </a:fld>
            <a:endParaRPr kumimoji="1" lang="ja-JP" altLang="en-US"/>
          </a:p>
        </p:txBody>
      </p:sp>
      <p:sp>
        <p:nvSpPr>
          <p:cNvPr id="5" name="フッター プレースホルダー 4">
            <a:extLst>
              <a:ext uri="{FF2B5EF4-FFF2-40B4-BE49-F238E27FC236}">
                <a16:creationId xmlns:a16="http://schemas.microsoft.com/office/drawing/2014/main" id="{853FC145-E2CD-4C8A-ABD5-EB6DE4CC6BD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52BCE8D-4044-4EFA-916F-B1A14CF6D2D8}"/>
              </a:ext>
            </a:extLst>
          </p:cNvPr>
          <p:cNvSpPr>
            <a:spLocks noGrp="1"/>
          </p:cNvSpPr>
          <p:nvPr>
            <p:ph type="sldNum" sz="quarter" idx="12"/>
          </p:nvPr>
        </p:nvSpPr>
        <p:spPr/>
        <p:txBody>
          <a:bodyPr/>
          <a:lstStyle/>
          <a:p>
            <a:fld id="{C0CACA7F-3B24-461C-A948-81C984A864CE}" type="slidenum">
              <a:rPr kumimoji="1" lang="ja-JP" altLang="en-US" smtClean="0"/>
              <a:t>‹#›</a:t>
            </a:fld>
            <a:endParaRPr kumimoji="1" lang="ja-JP" altLang="en-US"/>
          </a:p>
        </p:txBody>
      </p:sp>
    </p:spTree>
    <p:extLst>
      <p:ext uri="{BB962C8B-B14F-4D97-AF65-F5344CB8AC3E}">
        <p14:creationId xmlns:p14="http://schemas.microsoft.com/office/powerpoint/2010/main" val="3562830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CD7CF1C-ED2A-4358-B85B-66A04D38625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9FF72CB-629D-4B62-9BBA-D410E8CAAB1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A406657-7C22-4AEF-92BA-F99CD5E4CB1F}"/>
              </a:ext>
            </a:extLst>
          </p:cNvPr>
          <p:cNvSpPr>
            <a:spLocks noGrp="1"/>
          </p:cNvSpPr>
          <p:nvPr>
            <p:ph type="dt" sz="half" idx="10"/>
          </p:nvPr>
        </p:nvSpPr>
        <p:spPr/>
        <p:txBody>
          <a:bodyPr/>
          <a:lstStyle/>
          <a:p>
            <a:fld id="{09FCDC8B-DF06-431D-9A86-3AAB62518448}" type="datetime1">
              <a:rPr kumimoji="1" lang="ja-JP" altLang="en-US" smtClean="0"/>
              <a:t>2021/6/15</a:t>
            </a:fld>
            <a:endParaRPr kumimoji="1" lang="ja-JP" altLang="en-US"/>
          </a:p>
        </p:txBody>
      </p:sp>
      <p:sp>
        <p:nvSpPr>
          <p:cNvPr id="5" name="フッター プレースホルダー 4">
            <a:extLst>
              <a:ext uri="{FF2B5EF4-FFF2-40B4-BE49-F238E27FC236}">
                <a16:creationId xmlns:a16="http://schemas.microsoft.com/office/drawing/2014/main" id="{4CC5D177-74DA-484C-A3CF-A336C25F77C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2EE69D1-BEE4-444D-8365-360C6CCFE689}"/>
              </a:ext>
            </a:extLst>
          </p:cNvPr>
          <p:cNvSpPr>
            <a:spLocks noGrp="1"/>
          </p:cNvSpPr>
          <p:nvPr>
            <p:ph type="sldNum" sz="quarter" idx="12"/>
          </p:nvPr>
        </p:nvSpPr>
        <p:spPr/>
        <p:txBody>
          <a:bodyPr/>
          <a:lstStyle/>
          <a:p>
            <a:fld id="{C0CACA7F-3B24-461C-A948-81C984A864CE}" type="slidenum">
              <a:rPr kumimoji="1" lang="ja-JP" altLang="en-US" smtClean="0"/>
              <a:t>‹#›</a:t>
            </a:fld>
            <a:endParaRPr kumimoji="1" lang="ja-JP" altLang="en-US"/>
          </a:p>
        </p:txBody>
      </p:sp>
    </p:spTree>
    <p:extLst>
      <p:ext uri="{BB962C8B-B14F-4D97-AF65-F5344CB8AC3E}">
        <p14:creationId xmlns:p14="http://schemas.microsoft.com/office/powerpoint/2010/main" val="979172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32E1AD-B791-4B4F-9387-77AA08F5516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273809C-B86E-49B5-B002-E0CFDE05BDB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FBBB55B-1755-4633-B966-588DDE8140BA}"/>
              </a:ext>
            </a:extLst>
          </p:cNvPr>
          <p:cNvSpPr>
            <a:spLocks noGrp="1"/>
          </p:cNvSpPr>
          <p:nvPr>
            <p:ph type="dt" sz="half" idx="10"/>
          </p:nvPr>
        </p:nvSpPr>
        <p:spPr/>
        <p:txBody>
          <a:bodyPr/>
          <a:lstStyle/>
          <a:p>
            <a:fld id="{24E38287-1DEF-42BD-B93D-B8420AC41703}" type="datetime1">
              <a:rPr kumimoji="1" lang="ja-JP" altLang="en-US" smtClean="0"/>
              <a:t>2021/6/15</a:t>
            </a:fld>
            <a:endParaRPr kumimoji="1" lang="ja-JP" altLang="en-US"/>
          </a:p>
        </p:txBody>
      </p:sp>
      <p:sp>
        <p:nvSpPr>
          <p:cNvPr id="5" name="フッター プレースホルダー 4">
            <a:extLst>
              <a:ext uri="{FF2B5EF4-FFF2-40B4-BE49-F238E27FC236}">
                <a16:creationId xmlns:a16="http://schemas.microsoft.com/office/drawing/2014/main" id="{74ABA154-9399-4B10-A354-983023DB5FC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128E112-6CBF-42EC-A316-A5E9C581A045}"/>
              </a:ext>
            </a:extLst>
          </p:cNvPr>
          <p:cNvSpPr>
            <a:spLocks noGrp="1"/>
          </p:cNvSpPr>
          <p:nvPr>
            <p:ph type="sldNum" sz="quarter" idx="12"/>
          </p:nvPr>
        </p:nvSpPr>
        <p:spPr/>
        <p:txBody>
          <a:bodyPr/>
          <a:lstStyle/>
          <a:p>
            <a:fld id="{C0CACA7F-3B24-461C-A948-81C984A864CE}" type="slidenum">
              <a:rPr kumimoji="1" lang="ja-JP" altLang="en-US" smtClean="0"/>
              <a:t>‹#›</a:t>
            </a:fld>
            <a:endParaRPr kumimoji="1" lang="ja-JP" altLang="en-US"/>
          </a:p>
        </p:txBody>
      </p:sp>
    </p:spTree>
    <p:extLst>
      <p:ext uri="{BB962C8B-B14F-4D97-AF65-F5344CB8AC3E}">
        <p14:creationId xmlns:p14="http://schemas.microsoft.com/office/powerpoint/2010/main" val="3090200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F651AC-8C56-4180-9E19-B4BD309AC1F1}"/>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405DE97-553E-4834-BD1F-896AA3AAD6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2C3AA29-92BF-456F-A8B3-9B6D74CDD546}"/>
              </a:ext>
            </a:extLst>
          </p:cNvPr>
          <p:cNvSpPr>
            <a:spLocks noGrp="1"/>
          </p:cNvSpPr>
          <p:nvPr>
            <p:ph type="dt" sz="half" idx="10"/>
          </p:nvPr>
        </p:nvSpPr>
        <p:spPr/>
        <p:txBody>
          <a:bodyPr/>
          <a:lstStyle/>
          <a:p>
            <a:fld id="{C2A2FDD4-B769-4853-92EA-12FB8B54B766}" type="datetime1">
              <a:rPr kumimoji="1" lang="ja-JP" altLang="en-US" smtClean="0"/>
              <a:t>2021/6/15</a:t>
            </a:fld>
            <a:endParaRPr kumimoji="1" lang="ja-JP" altLang="en-US"/>
          </a:p>
        </p:txBody>
      </p:sp>
      <p:sp>
        <p:nvSpPr>
          <p:cNvPr id="5" name="フッター プレースホルダー 4">
            <a:extLst>
              <a:ext uri="{FF2B5EF4-FFF2-40B4-BE49-F238E27FC236}">
                <a16:creationId xmlns:a16="http://schemas.microsoft.com/office/drawing/2014/main" id="{9EEFC324-A47A-41F9-8267-CE7F918B703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BE13036-CDD4-499E-90EF-96B7FBEBE71D}"/>
              </a:ext>
            </a:extLst>
          </p:cNvPr>
          <p:cNvSpPr>
            <a:spLocks noGrp="1"/>
          </p:cNvSpPr>
          <p:nvPr>
            <p:ph type="sldNum" sz="quarter" idx="12"/>
          </p:nvPr>
        </p:nvSpPr>
        <p:spPr/>
        <p:txBody>
          <a:bodyPr/>
          <a:lstStyle/>
          <a:p>
            <a:fld id="{C0CACA7F-3B24-461C-A948-81C984A864CE}" type="slidenum">
              <a:rPr kumimoji="1" lang="ja-JP" altLang="en-US" smtClean="0"/>
              <a:t>‹#›</a:t>
            </a:fld>
            <a:endParaRPr kumimoji="1" lang="ja-JP" altLang="en-US"/>
          </a:p>
        </p:txBody>
      </p:sp>
    </p:spTree>
    <p:extLst>
      <p:ext uri="{BB962C8B-B14F-4D97-AF65-F5344CB8AC3E}">
        <p14:creationId xmlns:p14="http://schemas.microsoft.com/office/powerpoint/2010/main" val="3110778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528840-F0DB-4C8A-A270-CC1A2A031DF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7F9A023-38E2-43EF-ACDD-428072F4C1D9}"/>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9C3E5A9-E947-429B-B9C6-62A771EAE3C6}"/>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D1F09CC-F156-4ED8-9F72-DAB7CCFCB147}"/>
              </a:ext>
            </a:extLst>
          </p:cNvPr>
          <p:cNvSpPr>
            <a:spLocks noGrp="1"/>
          </p:cNvSpPr>
          <p:nvPr>
            <p:ph type="dt" sz="half" idx="10"/>
          </p:nvPr>
        </p:nvSpPr>
        <p:spPr/>
        <p:txBody>
          <a:bodyPr/>
          <a:lstStyle/>
          <a:p>
            <a:fld id="{1FDE1C11-6870-4B86-B357-CA348C00EB2A}" type="datetime1">
              <a:rPr kumimoji="1" lang="ja-JP" altLang="en-US" smtClean="0"/>
              <a:t>2021/6/15</a:t>
            </a:fld>
            <a:endParaRPr kumimoji="1" lang="ja-JP" altLang="en-US"/>
          </a:p>
        </p:txBody>
      </p:sp>
      <p:sp>
        <p:nvSpPr>
          <p:cNvPr id="6" name="フッター プレースホルダー 5">
            <a:extLst>
              <a:ext uri="{FF2B5EF4-FFF2-40B4-BE49-F238E27FC236}">
                <a16:creationId xmlns:a16="http://schemas.microsoft.com/office/drawing/2014/main" id="{C477FE66-1C12-41AE-A30F-45C732D6C3B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8F7CAC0-CD78-49F0-81DE-7BC4A9BC68CF}"/>
              </a:ext>
            </a:extLst>
          </p:cNvPr>
          <p:cNvSpPr>
            <a:spLocks noGrp="1"/>
          </p:cNvSpPr>
          <p:nvPr>
            <p:ph type="sldNum" sz="quarter" idx="12"/>
          </p:nvPr>
        </p:nvSpPr>
        <p:spPr/>
        <p:txBody>
          <a:bodyPr/>
          <a:lstStyle/>
          <a:p>
            <a:fld id="{C0CACA7F-3B24-461C-A948-81C984A864CE}" type="slidenum">
              <a:rPr kumimoji="1" lang="ja-JP" altLang="en-US" smtClean="0"/>
              <a:t>‹#›</a:t>
            </a:fld>
            <a:endParaRPr kumimoji="1" lang="ja-JP" altLang="en-US"/>
          </a:p>
        </p:txBody>
      </p:sp>
    </p:spTree>
    <p:extLst>
      <p:ext uri="{BB962C8B-B14F-4D97-AF65-F5344CB8AC3E}">
        <p14:creationId xmlns:p14="http://schemas.microsoft.com/office/powerpoint/2010/main" val="3201150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C2FA85-BD01-425B-BFC7-8799C71E760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84EFB02-1BF1-4FC7-8E5C-E1710F26BC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FEA396C-7650-4AFA-AFDA-FC90C5CA281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B7CAF73-9D91-4602-A2DE-645DF4B779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03814A1-0253-4D34-A7A0-8CFCF025D83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DDB56BA-0B27-4F9A-90E9-0482D47911F3}"/>
              </a:ext>
            </a:extLst>
          </p:cNvPr>
          <p:cNvSpPr>
            <a:spLocks noGrp="1"/>
          </p:cNvSpPr>
          <p:nvPr>
            <p:ph type="dt" sz="half" idx="10"/>
          </p:nvPr>
        </p:nvSpPr>
        <p:spPr/>
        <p:txBody>
          <a:bodyPr/>
          <a:lstStyle/>
          <a:p>
            <a:fld id="{5D7BB54E-35BB-4298-AC84-7DDD6B8EFE76}" type="datetime1">
              <a:rPr kumimoji="1" lang="ja-JP" altLang="en-US" smtClean="0"/>
              <a:t>2021/6/15</a:t>
            </a:fld>
            <a:endParaRPr kumimoji="1" lang="ja-JP" altLang="en-US"/>
          </a:p>
        </p:txBody>
      </p:sp>
      <p:sp>
        <p:nvSpPr>
          <p:cNvPr id="8" name="フッター プレースホルダー 7">
            <a:extLst>
              <a:ext uri="{FF2B5EF4-FFF2-40B4-BE49-F238E27FC236}">
                <a16:creationId xmlns:a16="http://schemas.microsoft.com/office/drawing/2014/main" id="{54AC7145-71E8-4C4A-9958-E0A58397ABE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D95598D-23D4-4B10-B45D-3E073CAF51BF}"/>
              </a:ext>
            </a:extLst>
          </p:cNvPr>
          <p:cNvSpPr>
            <a:spLocks noGrp="1"/>
          </p:cNvSpPr>
          <p:nvPr>
            <p:ph type="sldNum" sz="quarter" idx="12"/>
          </p:nvPr>
        </p:nvSpPr>
        <p:spPr/>
        <p:txBody>
          <a:bodyPr/>
          <a:lstStyle/>
          <a:p>
            <a:fld id="{C0CACA7F-3B24-461C-A948-81C984A864CE}" type="slidenum">
              <a:rPr kumimoji="1" lang="ja-JP" altLang="en-US" smtClean="0"/>
              <a:t>‹#›</a:t>
            </a:fld>
            <a:endParaRPr kumimoji="1" lang="ja-JP" altLang="en-US"/>
          </a:p>
        </p:txBody>
      </p:sp>
    </p:spTree>
    <p:extLst>
      <p:ext uri="{BB962C8B-B14F-4D97-AF65-F5344CB8AC3E}">
        <p14:creationId xmlns:p14="http://schemas.microsoft.com/office/powerpoint/2010/main" val="123752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C49567-A98F-415B-A1A2-1EEA4944F9E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8474C55-D967-4C40-9E18-0E53FCBE73B0}"/>
              </a:ext>
            </a:extLst>
          </p:cNvPr>
          <p:cNvSpPr>
            <a:spLocks noGrp="1"/>
          </p:cNvSpPr>
          <p:nvPr>
            <p:ph type="dt" sz="half" idx="10"/>
          </p:nvPr>
        </p:nvSpPr>
        <p:spPr/>
        <p:txBody>
          <a:bodyPr/>
          <a:lstStyle/>
          <a:p>
            <a:fld id="{74E011BB-AA43-4B42-9769-72F4100C8EAC}" type="datetime1">
              <a:rPr kumimoji="1" lang="ja-JP" altLang="en-US" smtClean="0"/>
              <a:t>2021/6/15</a:t>
            </a:fld>
            <a:endParaRPr kumimoji="1" lang="ja-JP" altLang="en-US"/>
          </a:p>
        </p:txBody>
      </p:sp>
      <p:sp>
        <p:nvSpPr>
          <p:cNvPr id="4" name="フッター プレースホルダー 3">
            <a:extLst>
              <a:ext uri="{FF2B5EF4-FFF2-40B4-BE49-F238E27FC236}">
                <a16:creationId xmlns:a16="http://schemas.microsoft.com/office/drawing/2014/main" id="{A047EAC6-07E0-4EEC-B7AF-45A3906DA78C}"/>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A0981CF-FD0A-4971-8089-139CC8FD5024}"/>
              </a:ext>
            </a:extLst>
          </p:cNvPr>
          <p:cNvSpPr>
            <a:spLocks noGrp="1"/>
          </p:cNvSpPr>
          <p:nvPr>
            <p:ph type="sldNum" sz="quarter" idx="12"/>
          </p:nvPr>
        </p:nvSpPr>
        <p:spPr/>
        <p:txBody>
          <a:bodyPr/>
          <a:lstStyle/>
          <a:p>
            <a:fld id="{C0CACA7F-3B24-461C-A948-81C984A864CE}" type="slidenum">
              <a:rPr kumimoji="1" lang="ja-JP" altLang="en-US" smtClean="0"/>
              <a:t>‹#›</a:t>
            </a:fld>
            <a:endParaRPr kumimoji="1" lang="ja-JP" altLang="en-US"/>
          </a:p>
        </p:txBody>
      </p:sp>
    </p:spTree>
    <p:extLst>
      <p:ext uri="{BB962C8B-B14F-4D97-AF65-F5344CB8AC3E}">
        <p14:creationId xmlns:p14="http://schemas.microsoft.com/office/powerpoint/2010/main" val="1620023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3108F34-9902-4E1F-A4A8-ACFB337EF443}"/>
              </a:ext>
            </a:extLst>
          </p:cNvPr>
          <p:cNvSpPr>
            <a:spLocks noGrp="1"/>
          </p:cNvSpPr>
          <p:nvPr>
            <p:ph type="dt" sz="half" idx="10"/>
          </p:nvPr>
        </p:nvSpPr>
        <p:spPr/>
        <p:txBody>
          <a:bodyPr/>
          <a:lstStyle/>
          <a:p>
            <a:fld id="{AA453608-83BD-4D37-8D5E-9A20303A2BE6}" type="datetime1">
              <a:rPr kumimoji="1" lang="ja-JP" altLang="en-US" smtClean="0"/>
              <a:t>2021/6/15</a:t>
            </a:fld>
            <a:endParaRPr kumimoji="1" lang="ja-JP" altLang="en-US"/>
          </a:p>
        </p:txBody>
      </p:sp>
      <p:sp>
        <p:nvSpPr>
          <p:cNvPr id="3" name="フッター プレースホルダー 2">
            <a:extLst>
              <a:ext uri="{FF2B5EF4-FFF2-40B4-BE49-F238E27FC236}">
                <a16:creationId xmlns:a16="http://schemas.microsoft.com/office/drawing/2014/main" id="{E696FA96-CF54-4F94-AFD8-5697A310105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76DF83EB-A3D1-4879-8CA5-9F8FB6C90842}"/>
              </a:ext>
            </a:extLst>
          </p:cNvPr>
          <p:cNvSpPr>
            <a:spLocks noGrp="1"/>
          </p:cNvSpPr>
          <p:nvPr>
            <p:ph type="sldNum" sz="quarter" idx="12"/>
          </p:nvPr>
        </p:nvSpPr>
        <p:spPr/>
        <p:txBody>
          <a:bodyPr/>
          <a:lstStyle/>
          <a:p>
            <a:fld id="{C0CACA7F-3B24-461C-A948-81C984A864CE}" type="slidenum">
              <a:rPr kumimoji="1" lang="ja-JP" altLang="en-US" smtClean="0"/>
              <a:t>‹#›</a:t>
            </a:fld>
            <a:endParaRPr kumimoji="1" lang="ja-JP" altLang="en-US"/>
          </a:p>
        </p:txBody>
      </p:sp>
    </p:spTree>
    <p:extLst>
      <p:ext uri="{BB962C8B-B14F-4D97-AF65-F5344CB8AC3E}">
        <p14:creationId xmlns:p14="http://schemas.microsoft.com/office/powerpoint/2010/main" val="604812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2FE2D1-399B-49AE-BC69-6F6430E2F7F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6185DCB-0C05-4DE6-882E-4CA9455BB8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B751972-5281-4647-8B68-470534913F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F5B4F3E-DF0F-4511-A829-5E2D4DC64F90}"/>
              </a:ext>
            </a:extLst>
          </p:cNvPr>
          <p:cNvSpPr>
            <a:spLocks noGrp="1"/>
          </p:cNvSpPr>
          <p:nvPr>
            <p:ph type="dt" sz="half" idx="10"/>
          </p:nvPr>
        </p:nvSpPr>
        <p:spPr/>
        <p:txBody>
          <a:bodyPr/>
          <a:lstStyle/>
          <a:p>
            <a:fld id="{8573778B-F449-45D3-8CA1-9730BFD4783D}" type="datetime1">
              <a:rPr kumimoji="1" lang="ja-JP" altLang="en-US" smtClean="0"/>
              <a:t>2021/6/15</a:t>
            </a:fld>
            <a:endParaRPr kumimoji="1" lang="ja-JP" altLang="en-US"/>
          </a:p>
        </p:txBody>
      </p:sp>
      <p:sp>
        <p:nvSpPr>
          <p:cNvPr id="6" name="フッター プレースホルダー 5">
            <a:extLst>
              <a:ext uri="{FF2B5EF4-FFF2-40B4-BE49-F238E27FC236}">
                <a16:creationId xmlns:a16="http://schemas.microsoft.com/office/drawing/2014/main" id="{AEB82A64-42DA-47C3-8450-BCB838A4282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8DD3E3B-CD1E-42AE-A8E7-366416E1B208}"/>
              </a:ext>
            </a:extLst>
          </p:cNvPr>
          <p:cNvSpPr>
            <a:spLocks noGrp="1"/>
          </p:cNvSpPr>
          <p:nvPr>
            <p:ph type="sldNum" sz="quarter" idx="12"/>
          </p:nvPr>
        </p:nvSpPr>
        <p:spPr/>
        <p:txBody>
          <a:bodyPr/>
          <a:lstStyle/>
          <a:p>
            <a:fld id="{C0CACA7F-3B24-461C-A948-81C984A864CE}" type="slidenum">
              <a:rPr kumimoji="1" lang="ja-JP" altLang="en-US" smtClean="0"/>
              <a:t>‹#›</a:t>
            </a:fld>
            <a:endParaRPr kumimoji="1" lang="ja-JP" altLang="en-US"/>
          </a:p>
        </p:txBody>
      </p:sp>
    </p:spTree>
    <p:extLst>
      <p:ext uri="{BB962C8B-B14F-4D97-AF65-F5344CB8AC3E}">
        <p14:creationId xmlns:p14="http://schemas.microsoft.com/office/powerpoint/2010/main" val="485167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FE4C4E-927B-46A8-A6D0-143FE4E3178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2DAC141-7D79-4CC7-88DA-F83EAD3E18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64C6F0A-E90E-4F03-9131-DB7BE184F3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F281AC5-F449-45F7-9F73-00E4784F8C31}"/>
              </a:ext>
            </a:extLst>
          </p:cNvPr>
          <p:cNvSpPr>
            <a:spLocks noGrp="1"/>
          </p:cNvSpPr>
          <p:nvPr>
            <p:ph type="dt" sz="half" idx="10"/>
          </p:nvPr>
        </p:nvSpPr>
        <p:spPr/>
        <p:txBody>
          <a:bodyPr/>
          <a:lstStyle/>
          <a:p>
            <a:fld id="{638FF20B-76E4-46F6-897D-0AE8EF6FF7CB}" type="datetime1">
              <a:rPr kumimoji="1" lang="ja-JP" altLang="en-US" smtClean="0"/>
              <a:t>2021/6/15</a:t>
            </a:fld>
            <a:endParaRPr kumimoji="1" lang="ja-JP" altLang="en-US"/>
          </a:p>
        </p:txBody>
      </p:sp>
      <p:sp>
        <p:nvSpPr>
          <p:cNvPr id="6" name="フッター プレースホルダー 5">
            <a:extLst>
              <a:ext uri="{FF2B5EF4-FFF2-40B4-BE49-F238E27FC236}">
                <a16:creationId xmlns:a16="http://schemas.microsoft.com/office/drawing/2014/main" id="{F9F2BD79-6DFB-4DD8-835F-6A4B9BC1905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603E33F-BA31-407E-9D91-F903505E65A2}"/>
              </a:ext>
            </a:extLst>
          </p:cNvPr>
          <p:cNvSpPr>
            <a:spLocks noGrp="1"/>
          </p:cNvSpPr>
          <p:nvPr>
            <p:ph type="sldNum" sz="quarter" idx="12"/>
          </p:nvPr>
        </p:nvSpPr>
        <p:spPr/>
        <p:txBody>
          <a:bodyPr/>
          <a:lstStyle/>
          <a:p>
            <a:fld id="{C0CACA7F-3B24-461C-A948-81C984A864CE}" type="slidenum">
              <a:rPr kumimoji="1" lang="ja-JP" altLang="en-US" smtClean="0"/>
              <a:t>‹#›</a:t>
            </a:fld>
            <a:endParaRPr kumimoji="1" lang="ja-JP" altLang="en-US"/>
          </a:p>
        </p:txBody>
      </p:sp>
    </p:spTree>
    <p:extLst>
      <p:ext uri="{BB962C8B-B14F-4D97-AF65-F5344CB8AC3E}">
        <p14:creationId xmlns:p14="http://schemas.microsoft.com/office/powerpoint/2010/main" val="2930244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9AA1718-9887-497A-BF21-FCD070B702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5263309-CE9D-49EA-9EEF-EA02B1995A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E7ABB27-398E-4C5D-AE91-E20EAF9AD2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B6561B-B0E0-4596-A107-07F7525D48DB}" type="datetime1">
              <a:rPr kumimoji="1" lang="ja-JP" altLang="en-US" smtClean="0"/>
              <a:t>2021/6/15</a:t>
            </a:fld>
            <a:endParaRPr kumimoji="1" lang="ja-JP" altLang="en-US"/>
          </a:p>
        </p:txBody>
      </p:sp>
      <p:sp>
        <p:nvSpPr>
          <p:cNvPr id="5" name="フッター プレースホルダー 4">
            <a:extLst>
              <a:ext uri="{FF2B5EF4-FFF2-40B4-BE49-F238E27FC236}">
                <a16:creationId xmlns:a16="http://schemas.microsoft.com/office/drawing/2014/main" id="{AFF1C91B-BCCC-459B-9B58-851FCB1E5C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6A05B64-E2AA-4EE1-BDEB-C886ADBECA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CACA7F-3B24-461C-A948-81C984A864CE}" type="slidenum">
              <a:rPr kumimoji="1" lang="ja-JP" altLang="en-US" smtClean="0"/>
              <a:t>‹#›</a:t>
            </a:fld>
            <a:endParaRPr kumimoji="1" lang="ja-JP" altLang="en-US"/>
          </a:p>
        </p:txBody>
      </p:sp>
    </p:spTree>
    <p:extLst>
      <p:ext uri="{BB962C8B-B14F-4D97-AF65-F5344CB8AC3E}">
        <p14:creationId xmlns:p14="http://schemas.microsoft.com/office/powerpoint/2010/main" val="3590213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87082" y="1742472"/>
            <a:ext cx="10003809" cy="2387600"/>
          </a:xfrm>
        </p:spPr>
        <p:txBody>
          <a:bodyPr>
            <a:normAutofit fontScale="90000"/>
          </a:bodyPr>
          <a:lstStyle/>
          <a:p>
            <a:r>
              <a:rPr lang="ja-JP" altLang="en-US" dirty="0">
                <a:latin typeface="UD デジタル 教科書体 NK-R" panose="02020400000000000000" pitchFamily="18" charset="-128"/>
                <a:ea typeface="UD デジタル 教科書体 NK-R" panose="02020400000000000000" pitchFamily="18" charset="-128"/>
              </a:rPr>
              <a:t>国際金融都市</a:t>
            </a:r>
            <a:r>
              <a:rPr lang="en-US" altLang="ja-JP" dirty="0" smtClean="0">
                <a:latin typeface="UD デジタル 教科書体 NK-R" panose="02020400000000000000" pitchFamily="18" charset="-128"/>
                <a:ea typeface="UD デジタル 教科書体 NK-R" panose="02020400000000000000" pitchFamily="18" charset="-128"/>
              </a:rPr>
              <a:t>OSAKA</a:t>
            </a:r>
            <a:br>
              <a:rPr lang="en-US" altLang="ja-JP" dirty="0" smtClean="0">
                <a:latin typeface="UD デジタル 教科書体 NK-R" panose="02020400000000000000" pitchFamily="18" charset="-128"/>
                <a:ea typeface="UD デジタル 教科書体 NK-R" panose="02020400000000000000" pitchFamily="18" charset="-128"/>
              </a:rPr>
            </a:br>
            <a:r>
              <a:rPr lang="ja-JP" altLang="en-US" dirty="0" smtClean="0">
                <a:latin typeface="UD デジタル 教科書体 NK-R" panose="02020400000000000000" pitchFamily="18" charset="-128"/>
                <a:ea typeface="UD デジタル 教科書体 NK-R" panose="02020400000000000000" pitchFamily="18" charset="-128"/>
              </a:rPr>
              <a:t>推進</a:t>
            </a:r>
            <a:r>
              <a:rPr lang="ja-JP" altLang="en-US" dirty="0">
                <a:latin typeface="UD デジタル 教科書体 NK-R" panose="02020400000000000000" pitchFamily="18" charset="-128"/>
                <a:ea typeface="UD デジタル 教科書体 NK-R" panose="02020400000000000000" pitchFamily="18" charset="-128"/>
              </a:rPr>
              <a:t>委員企業等ヒアリング</a:t>
            </a:r>
            <a:r>
              <a:rPr lang="ja-JP" altLang="en-US" dirty="0" smtClean="0">
                <a:latin typeface="UD デジタル 教科書体 NK-R" panose="02020400000000000000" pitchFamily="18" charset="-128"/>
                <a:ea typeface="UD デジタル 教科書体 NK-R" panose="02020400000000000000" pitchFamily="18" charset="-128"/>
              </a:rPr>
              <a:t>報告</a:t>
            </a:r>
            <a:r>
              <a:rPr lang="ja-JP" altLang="en-US" dirty="0">
                <a:latin typeface="UD デジタル 教科書体 NK-R" panose="02020400000000000000" pitchFamily="18" charset="-128"/>
                <a:ea typeface="UD デジタル 教科書体 NK-R" panose="02020400000000000000" pitchFamily="18" charset="-128"/>
              </a:rPr>
              <a:t>　　　　　</a:t>
            </a:r>
            <a:r>
              <a:rPr lang="en-US" altLang="ja-JP" dirty="0">
                <a:latin typeface="UD デジタル 教科書体 NK-R" panose="02020400000000000000" pitchFamily="18" charset="-128"/>
                <a:ea typeface="UD デジタル 教科書体 NK-R" panose="02020400000000000000" pitchFamily="18" charset="-128"/>
              </a:rPr>
              <a:t/>
            </a:r>
            <a:br>
              <a:rPr lang="en-US" altLang="ja-JP" dirty="0">
                <a:latin typeface="UD デジタル 教科書体 NK-R" panose="02020400000000000000" pitchFamily="18" charset="-128"/>
                <a:ea typeface="UD デジタル 教科書体 NK-R" panose="02020400000000000000" pitchFamily="18" charset="-128"/>
              </a:rPr>
            </a:br>
            <a:endParaRPr kumimoji="1"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4" name="直線コネクタ 3"/>
          <p:cNvCxnSpPr>
            <a:cxnSpLocks/>
          </p:cNvCxnSpPr>
          <p:nvPr/>
        </p:nvCxnSpPr>
        <p:spPr>
          <a:xfrm>
            <a:off x="1333962" y="3509963"/>
            <a:ext cx="951005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5" name="サブタイトル 2"/>
          <p:cNvSpPr>
            <a:spLocks noGrp="1"/>
          </p:cNvSpPr>
          <p:nvPr>
            <p:ph type="subTitle" idx="1"/>
          </p:nvPr>
        </p:nvSpPr>
        <p:spPr>
          <a:xfrm>
            <a:off x="1516987" y="4130072"/>
            <a:ext cx="9144000" cy="416170"/>
          </a:xfrm>
        </p:spPr>
        <p:txBody>
          <a:bodyPr>
            <a:normAutofit lnSpcReduction="10000"/>
          </a:bodyPr>
          <a:lstStyle/>
          <a:p>
            <a:r>
              <a:rPr kumimoji="1" lang="en-US" altLang="ja-JP" dirty="0">
                <a:latin typeface="UD デジタル 教科書体 NK-R" panose="02020400000000000000" pitchFamily="18" charset="-128"/>
                <a:ea typeface="UD デジタル 教科書体 NK-R" panose="02020400000000000000" pitchFamily="18" charset="-128"/>
              </a:rPr>
              <a:t>2021</a:t>
            </a:r>
            <a:r>
              <a:rPr kumimoji="1" lang="ja-JP" altLang="en-US" dirty="0">
                <a:latin typeface="UD デジタル 教科書体 NK-R" panose="02020400000000000000" pitchFamily="18" charset="-128"/>
                <a:ea typeface="UD デジタル 教科書体 NK-R" panose="02020400000000000000" pitchFamily="18" charset="-128"/>
              </a:rPr>
              <a:t>年６月８、９日　第１回幹事会</a:t>
            </a:r>
          </a:p>
        </p:txBody>
      </p:sp>
      <p:sp>
        <p:nvSpPr>
          <p:cNvPr id="6" name="正方形/長方形 5"/>
          <p:cNvSpPr/>
          <p:nvPr/>
        </p:nvSpPr>
        <p:spPr>
          <a:xfrm>
            <a:off x="10968558" y="322044"/>
            <a:ext cx="862852" cy="407893"/>
          </a:xfrm>
          <a:prstGeom prst="rect">
            <a:avLst/>
          </a:prstGeom>
          <a:solidFill>
            <a:sysClr val="window" lastClr="FFFFFF"/>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600" b="1" smtClean="0">
                <a:solidFill>
                  <a:sysClr val="windowText" lastClr="000000"/>
                </a:solidFill>
              </a:rPr>
              <a:t>資料４</a:t>
            </a:r>
            <a:endParaRPr kumimoji="1" lang="ja-JP" altLang="en-US" sz="1600" b="1" dirty="0">
              <a:solidFill>
                <a:sysClr val="windowText" lastClr="000000"/>
              </a:solidFill>
            </a:endParaRPr>
          </a:p>
        </p:txBody>
      </p:sp>
    </p:spTree>
    <p:extLst>
      <p:ext uri="{BB962C8B-B14F-4D97-AF65-F5344CB8AC3E}">
        <p14:creationId xmlns:p14="http://schemas.microsoft.com/office/powerpoint/2010/main" val="143010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92E3CB-63F9-42DA-B372-10E57D21CCF2}"/>
              </a:ext>
            </a:extLst>
          </p:cNvPr>
          <p:cNvSpPr>
            <a:spLocks noGrp="1"/>
          </p:cNvSpPr>
          <p:nvPr>
            <p:ph type="title"/>
          </p:nvPr>
        </p:nvSpPr>
        <p:spPr>
          <a:xfrm>
            <a:off x="838199" y="277220"/>
            <a:ext cx="10515600" cy="401589"/>
          </a:xfrm>
        </p:spPr>
        <p:style>
          <a:lnRef idx="3">
            <a:schemeClr val="lt1"/>
          </a:lnRef>
          <a:fillRef idx="1">
            <a:schemeClr val="accent2"/>
          </a:fillRef>
          <a:effectRef idx="1">
            <a:schemeClr val="accent2"/>
          </a:effectRef>
          <a:fontRef idx="minor">
            <a:schemeClr val="lt1"/>
          </a:fontRef>
        </p:style>
        <p:txBody>
          <a:bodyPr>
            <a:normAutofit/>
          </a:bodyPr>
          <a:lstStyle/>
          <a:p>
            <a:pPr algn="ctr"/>
            <a:r>
              <a:rPr lang="ja-JP" altLang="ja-JP" sz="2000" b="1" kern="100" dirty="0">
                <a:effectLst/>
                <a:latin typeface="游明朝" panose="02020400000000000000" pitchFamily="18" charset="-128"/>
                <a:ea typeface="Meiryo UI" panose="020B0604030504040204" pitchFamily="50" charset="-128"/>
                <a:cs typeface="Times New Roman" panose="02020603050405020304" pitchFamily="18" charset="0"/>
              </a:rPr>
              <a:t>推進委員会委員企業・オブザーバー　ヒアリング</a:t>
            </a:r>
            <a:r>
              <a:rPr lang="ja-JP" altLang="en-US" sz="2000" b="1" kern="100" dirty="0">
                <a:effectLst/>
                <a:latin typeface="游明朝" panose="02020400000000000000" pitchFamily="18" charset="-128"/>
                <a:ea typeface="Meiryo UI" panose="020B0604030504040204" pitchFamily="50" charset="-128"/>
                <a:cs typeface="Times New Roman" panose="02020603050405020304" pitchFamily="18" charset="0"/>
              </a:rPr>
              <a:t>概要</a:t>
            </a:r>
            <a:r>
              <a:rPr lang="ja-JP" altLang="ja-JP" sz="2000" b="1" kern="100" dirty="0">
                <a:effectLst/>
                <a:latin typeface="游明朝" panose="02020400000000000000" pitchFamily="18" charset="-128"/>
                <a:ea typeface="Meiryo UI" panose="020B0604030504040204" pitchFamily="50" charset="-128"/>
                <a:cs typeface="Times New Roman" panose="02020603050405020304" pitchFamily="18" charset="0"/>
              </a:rPr>
              <a:t>について</a:t>
            </a:r>
            <a:endParaRPr kumimoji="1" lang="ja-JP" altLang="en-US" sz="2000" b="1" dirty="0"/>
          </a:p>
        </p:txBody>
      </p:sp>
      <p:sp>
        <p:nvSpPr>
          <p:cNvPr id="3" name="コンテンツ プレースホルダー 2">
            <a:extLst>
              <a:ext uri="{FF2B5EF4-FFF2-40B4-BE49-F238E27FC236}">
                <a16:creationId xmlns:a16="http://schemas.microsoft.com/office/drawing/2014/main" id="{360D2820-CE0C-4B2B-94D3-5BDACAD5B3FB}"/>
              </a:ext>
            </a:extLst>
          </p:cNvPr>
          <p:cNvSpPr>
            <a:spLocks noGrp="1"/>
          </p:cNvSpPr>
          <p:nvPr>
            <p:ph idx="1"/>
          </p:nvPr>
        </p:nvSpPr>
        <p:spPr>
          <a:xfrm>
            <a:off x="838198" y="711093"/>
            <a:ext cx="10515601" cy="834651"/>
          </a:xfrm>
        </p:spPr>
        <p:txBody>
          <a:bodyPr>
            <a:normAutofit lnSpcReduction="10000"/>
          </a:bodyPr>
          <a:lstStyle/>
          <a:p>
            <a:pPr>
              <a:lnSpc>
                <a:spcPct val="70000"/>
              </a:lnSpc>
            </a:pPr>
            <a:r>
              <a:rPr kumimoji="1" lang="ja-JP" altLang="en-US" sz="1400" dirty="0"/>
              <a:t>推進委員会委員（府市及び経済３団体を除く全</a:t>
            </a:r>
            <a:r>
              <a:rPr kumimoji="1" lang="en-US" altLang="ja-JP" sz="1400" dirty="0"/>
              <a:t>26</a:t>
            </a:r>
            <a:r>
              <a:rPr kumimoji="1" lang="ja-JP" altLang="en-US" sz="1400" dirty="0"/>
              <a:t>団体）、希望のあったオブザーバー（２団体）からヒアリング</a:t>
            </a:r>
            <a:endParaRPr kumimoji="1" lang="en-US" altLang="ja-JP" sz="1400" dirty="0"/>
          </a:p>
          <a:p>
            <a:pPr marL="0" indent="0">
              <a:lnSpc>
                <a:spcPct val="70000"/>
              </a:lnSpc>
              <a:buNone/>
            </a:pPr>
            <a:endParaRPr kumimoji="1" lang="en-US" altLang="ja-JP" sz="1600" b="1" dirty="0"/>
          </a:p>
          <a:p>
            <a:pPr marL="0" indent="0">
              <a:lnSpc>
                <a:spcPct val="70000"/>
              </a:lnSpc>
              <a:buNone/>
            </a:pPr>
            <a:r>
              <a:rPr kumimoji="1" lang="en-US" altLang="ja-JP" sz="1600" b="1" dirty="0"/>
              <a:t>【</a:t>
            </a:r>
            <a:r>
              <a:rPr kumimoji="1" lang="ja-JP" altLang="en-US" sz="1600" b="1" dirty="0"/>
              <a:t>主な意見</a:t>
            </a:r>
            <a:r>
              <a:rPr kumimoji="1" lang="en-US" altLang="ja-JP" sz="1600" b="1" dirty="0"/>
              <a:t>】</a:t>
            </a:r>
          </a:p>
          <a:p>
            <a:pPr marL="0" indent="0">
              <a:buNone/>
            </a:pPr>
            <a:endParaRPr kumimoji="1" lang="en-US" altLang="ja-JP" sz="1600" dirty="0"/>
          </a:p>
          <a:p>
            <a:pPr marL="0" indent="0">
              <a:buNone/>
            </a:pPr>
            <a:endParaRPr kumimoji="1" lang="en-US" altLang="ja-JP" sz="1600" dirty="0"/>
          </a:p>
          <a:p>
            <a:pPr marL="0" indent="0">
              <a:buNone/>
            </a:pPr>
            <a:endParaRPr kumimoji="1" lang="en-US" altLang="ja-JP" sz="1100" dirty="0"/>
          </a:p>
          <a:p>
            <a:pPr marL="0" indent="0">
              <a:buNone/>
            </a:pPr>
            <a:endParaRPr kumimoji="1" lang="en-US" altLang="ja-JP" sz="1100" dirty="0"/>
          </a:p>
          <a:p>
            <a:pPr marL="0" indent="0">
              <a:buNone/>
            </a:pPr>
            <a:endParaRPr kumimoji="1" lang="ja-JP" altLang="en-US" sz="1100" dirty="0"/>
          </a:p>
          <a:p>
            <a:pPr marL="0" indent="0">
              <a:buNone/>
            </a:pPr>
            <a:endParaRPr lang="en-US" altLang="ja-JP" sz="1600" dirty="0"/>
          </a:p>
          <a:p>
            <a:pPr marL="0" indent="0">
              <a:buNone/>
            </a:pPr>
            <a:endParaRPr lang="en-US" altLang="ja-JP" sz="1600" dirty="0"/>
          </a:p>
          <a:p>
            <a:pPr marL="0" indent="0">
              <a:buNone/>
            </a:pPr>
            <a:endParaRPr lang="en-US" altLang="ja-JP" sz="1600" dirty="0"/>
          </a:p>
          <a:p>
            <a:pPr marL="0" indent="0">
              <a:buNone/>
            </a:pPr>
            <a:endParaRPr lang="en-US" altLang="ja-JP" sz="1600" dirty="0"/>
          </a:p>
          <a:p>
            <a:pPr marL="0" indent="0">
              <a:buNone/>
            </a:pPr>
            <a:endParaRPr kumimoji="1" lang="ja-JP" altLang="en-US" dirty="0"/>
          </a:p>
        </p:txBody>
      </p:sp>
      <p:sp>
        <p:nvSpPr>
          <p:cNvPr id="5" name="テキスト ボックス 4">
            <a:extLst>
              <a:ext uri="{FF2B5EF4-FFF2-40B4-BE49-F238E27FC236}">
                <a16:creationId xmlns:a16="http://schemas.microsoft.com/office/drawing/2014/main" id="{167ED449-F274-49BD-8710-E5CFE27F14D7}"/>
              </a:ext>
            </a:extLst>
          </p:cNvPr>
          <p:cNvSpPr txBox="1"/>
          <p:nvPr/>
        </p:nvSpPr>
        <p:spPr>
          <a:xfrm>
            <a:off x="6096000" y="6241002"/>
            <a:ext cx="184731" cy="369332"/>
          </a:xfrm>
          <a:prstGeom prst="rect">
            <a:avLst/>
          </a:prstGeom>
          <a:noFill/>
        </p:spPr>
        <p:txBody>
          <a:bodyPr wrap="none" rtlCol="0">
            <a:spAutoFit/>
          </a:bodyPr>
          <a:lstStyle/>
          <a:p>
            <a:endParaRPr kumimoji="1" lang="ja-JP" altLang="en-US" dirty="0"/>
          </a:p>
        </p:txBody>
      </p:sp>
      <p:sp>
        <p:nvSpPr>
          <p:cNvPr id="7" name="テキスト ボックス 6">
            <a:extLst>
              <a:ext uri="{FF2B5EF4-FFF2-40B4-BE49-F238E27FC236}">
                <a16:creationId xmlns:a16="http://schemas.microsoft.com/office/drawing/2014/main" id="{960BC0EB-226F-42B9-83E5-84B0E20A7AE2}"/>
              </a:ext>
            </a:extLst>
          </p:cNvPr>
          <p:cNvSpPr txBox="1"/>
          <p:nvPr/>
        </p:nvSpPr>
        <p:spPr>
          <a:xfrm>
            <a:off x="838198" y="2007748"/>
            <a:ext cx="10447168" cy="3539430"/>
          </a:xfrm>
          <a:prstGeom prst="rect">
            <a:avLst/>
          </a:prstGeom>
          <a:noFill/>
          <a:ln>
            <a:solidFill>
              <a:schemeClr val="accent2">
                <a:lumMod val="50000"/>
              </a:schemeClr>
            </a:solidFill>
          </a:ln>
        </p:spPr>
        <p:txBody>
          <a:bodyPr wrap="square" rtlCol="0">
            <a:spAutoFit/>
          </a:bodyPr>
          <a:lstStyle/>
          <a:p>
            <a:pPr marL="0" indent="0">
              <a:buNone/>
            </a:pPr>
            <a:r>
              <a:rPr kumimoji="1" lang="ja-JP" altLang="ja-JP" sz="1600" i="0" u="none" strike="noStrike" kern="1200" dirty="0">
                <a:effectLst/>
                <a:latin typeface="游ゴシック" panose="020B0400000000000000" pitchFamily="50" charset="-128"/>
              </a:rPr>
              <a:t>・国際金融都市をめざす目的、実現した場合の</a:t>
            </a:r>
            <a:r>
              <a:rPr kumimoji="1" lang="ja-JP" altLang="ja-JP" sz="1600" b="1" i="0" u="sng" strike="noStrike" kern="1200" dirty="0" smtClean="0">
                <a:solidFill>
                  <a:srgbClr val="FF0000"/>
                </a:solidFill>
                <a:effectLst/>
                <a:latin typeface="游ゴシック" panose="020B0400000000000000" pitchFamily="50" charset="-128"/>
              </a:rPr>
              <a:t>メリット</a:t>
            </a:r>
            <a:r>
              <a:rPr kumimoji="1" lang="ja-JP" altLang="en-US" sz="1600" b="1" i="0" u="sng" strike="noStrike" kern="1200" dirty="0" smtClean="0">
                <a:solidFill>
                  <a:srgbClr val="FF0000"/>
                </a:solidFill>
                <a:effectLst/>
                <a:latin typeface="游ゴシック" panose="020B0400000000000000" pitchFamily="50" charset="-128"/>
              </a:rPr>
              <a:t>を</a:t>
            </a:r>
            <a:r>
              <a:rPr kumimoji="1" lang="ja-JP" altLang="ja-JP" sz="1600" b="1" i="0" u="sng" strike="noStrike" kern="1200" dirty="0" smtClean="0">
                <a:solidFill>
                  <a:srgbClr val="FF0000"/>
                </a:solidFill>
                <a:effectLst/>
                <a:latin typeface="游ゴシック" panose="020B0400000000000000" pitchFamily="50" charset="-128"/>
              </a:rPr>
              <a:t>明確</a:t>
            </a:r>
            <a:r>
              <a:rPr kumimoji="1" lang="ja-JP" altLang="ja-JP" sz="1600" b="1" i="0" u="sng" strike="noStrike" kern="1200" dirty="0">
                <a:solidFill>
                  <a:srgbClr val="FF0000"/>
                </a:solidFill>
                <a:effectLst/>
                <a:latin typeface="游ゴシック" panose="020B0400000000000000" pitchFamily="50" charset="-128"/>
              </a:rPr>
              <a:t>に</a:t>
            </a:r>
            <a:r>
              <a:rPr kumimoji="1" lang="ja-JP" altLang="en-US" sz="1600" b="1" i="0" u="sng" strike="noStrike" kern="1200" dirty="0">
                <a:solidFill>
                  <a:srgbClr val="FF0000"/>
                </a:solidFill>
                <a:effectLst/>
                <a:latin typeface="游ゴシック" panose="020B0400000000000000" pitchFamily="50" charset="-128"/>
              </a:rPr>
              <a:t>すべき</a:t>
            </a:r>
            <a:r>
              <a:rPr kumimoji="1" lang="ja-JP" altLang="en-US" sz="1600" i="0" u="none" strike="noStrike" kern="1200" dirty="0">
                <a:effectLst/>
                <a:latin typeface="游ゴシック" panose="020B0400000000000000" pitchFamily="50" charset="-128"/>
              </a:rPr>
              <a:t>。</a:t>
            </a:r>
            <a:endParaRPr lang="ja-JP" altLang="ja-JP" sz="1600" i="0" u="none" strike="noStrike" dirty="0">
              <a:effectLst/>
              <a:latin typeface="Arial" panose="020B0604020202020204" pitchFamily="34" charset="0"/>
            </a:endParaRPr>
          </a:p>
          <a:p>
            <a:pPr marL="0" indent="0" rtl="0" eaLnBrk="1" fontAlgn="t" latinLnBrk="0" hangingPunct="1">
              <a:spcBef>
                <a:spcPts val="0"/>
              </a:spcBef>
              <a:spcAft>
                <a:spcPts val="0"/>
              </a:spcAft>
              <a:buNone/>
            </a:pPr>
            <a:r>
              <a:rPr kumimoji="1" lang="ja-JP" altLang="ja-JP" sz="1600" i="0" u="none" strike="noStrike" kern="1200" dirty="0">
                <a:effectLst/>
                <a:latin typeface="游ゴシック" panose="020B0400000000000000" pitchFamily="50" charset="-128"/>
              </a:rPr>
              <a:t>・国際金融都市を作ることが目的ではなく、</a:t>
            </a:r>
            <a:r>
              <a:rPr kumimoji="1" lang="ja-JP" altLang="ja-JP" sz="1600" b="1" i="0" u="sng" strike="noStrike" kern="1200" dirty="0">
                <a:solidFill>
                  <a:srgbClr val="FF0000"/>
                </a:solidFill>
                <a:effectLst/>
                <a:latin typeface="游ゴシック" panose="020B0400000000000000" pitchFamily="50" charset="-128"/>
              </a:rPr>
              <a:t>金融が持っている特徴や特質をどのように大阪の経済・政策全体に</a:t>
            </a:r>
            <a:endParaRPr kumimoji="1" lang="en-US" altLang="ja-JP" sz="1600" b="1" i="0" u="sng" strike="noStrike" kern="1200" dirty="0">
              <a:solidFill>
                <a:srgbClr val="FF0000"/>
              </a:solidFill>
              <a:effectLst/>
              <a:latin typeface="游ゴシック" panose="020B0400000000000000" pitchFamily="50" charset="-128"/>
            </a:endParaRPr>
          </a:p>
          <a:p>
            <a:pPr marL="0" indent="0" rtl="0" eaLnBrk="1" fontAlgn="t" latinLnBrk="0" hangingPunct="1">
              <a:spcBef>
                <a:spcPts val="0"/>
              </a:spcBef>
              <a:spcAft>
                <a:spcPts val="0"/>
              </a:spcAft>
              <a:buNone/>
            </a:pPr>
            <a:r>
              <a:rPr lang="ja-JP" altLang="en-US" sz="1600" b="1" dirty="0">
                <a:solidFill>
                  <a:srgbClr val="FF0000"/>
                </a:solidFill>
                <a:latin typeface="游ゴシック" panose="020B0400000000000000" pitchFamily="50" charset="-128"/>
              </a:rPr>
              <a:t>　</a:t>
            </a:r>
            <a:r>
              <a:rPr kumimoji="1" lang="ja-JP" altLang="ja-JP" sz="1600" b="1" i="0" u="sng" strike="noStrike" kern="1200" dirty="0">
                <a:solidFill>
                  <a:srgbClr val="FF0000"/>
                </a:solidFill>
                <a:effectLst/>
                <a:latin typeface="游ゴシック" panose="020B0400000000000000" pitchFamily="50" charset="-128"/>
              </a:rPr>
              <a:t>取り込んでいくか</a:t>
            </a:r>
            <a:r>
              <a:rPr kumimoji="1" lang="ja-JP" altLang="ja-JP" sz="1600" i="0" u="none" strike="noStrike" kern="1200" dirty="0">
                <a:effectLst/>
                <a:latin typeface="游ゴシック" panose="020B0400000000000000" pitchFamily="50" charset="-128"/>
              </a:rPr>
              <a:t>という発想が必要</a:t>
            </a:r>
            <a:r>
              <a:rPr kumimoji="1" lang="ja-JP" altLang="en-US" sz="1600" b="1" i="0" u="none" strike="noStrike" kern="1200" dirty="0">
                <a:effectLst/>
                <a:latin typeface="游ゴシック" panose="020B0400000000000000" pitchFamily="50" charset="-128"/>
              </a:rPr>
              <a:t>。</a:t>
            </a:r>
            <a:endParaRPr kumimoji="1" lang="en-US" altLang="ja-JP" sz="1600" i="0" u="none" strike="noStrike" kern="1200" dirty="0">
              <a:effectLst/>
              <a:latin typeface="游ゴシック" panose="020B0400000000000000" pitchFamily="50" charset="-128"/>
            </a:endParaRPr>
          </a:p>
          <a:p>
            <a:pPr marL="0" indent="0">
              <a:buNone/>
            </a:pPr>
            <a:r>
              <a:rPr kumimoji="0" lang="ja-JP" altLang="ja-JP" sz="1600" b="0" i="0" u="none" strike="noStrike" cap="none" normalizeH="0" baseline="0" dirty="0">
                <a:ln>
                  <a:noFill/>
                </a:ln>
                <a:effectLst/>
                <a:latin typeface="Arial" panose="020B0604020202020204" pitchFamily="34" charset="0"/>
                <a:cs typeface="Arial" panose="020B0604020202020204" pitchFamily="34" charset="0"/>
              </a:rPr>
              <a:t>・</a:t>
            </a:r>
            <a:r>
              <a:rPr lang="ja-JP" altLang="en-US" sz="1600" dirty="0"/>
              <a:t>大阪に立地すること自体が</a:t>
            </a:r>
            <a:r>
              <a:rPr lang="ja-JP" altLang="en-US" sz="1600" b="1" u="sng" dirty="0">
                <a:solidFill>
                  <a:srgbClr val="FF0000"/>
                </a:solidFill>
              </a:rPr>
              <a:t>ＳＤＧｓの貢献</a:t>
            </a:r>
            <a:r>
              <a:rPr lang="ja-JP" altLang="en-US" sz="1600" dirty="0"/>
              <a:t>になるという視点を入れるべき</a:t>
            </a:r>
            <a:r>
              <a:rPr lang="ja-JP" altLang="en-US" sz="1600" b="1" dirty="0"/>
              <a:t>。</a:t>
            </a:r>
            <a:endParaRPr kumimoji="1" lang="en-US" altLang="ja-JP" sz="1600" dirty="0"/>
          </a:p>
          <a:p>
            <a:r>
              <a:rPr kumimoji="1" lang="ja-JP" altLang="ja-JP" sz="1600" i="0" u="none" strike="noStrike" kern="1200" dirty="0">
                <a:effectLst/>
                <a:latin typeface="游ゴシック" panose="020B0400000000000000" pitchFamily="50" charset="-128"/>
              </a:rPr>
              <a:t>・</a:t>
            </a:r>
            <a:r>
              <a:rPr kumimoji="1" lang="ja-JP" altLang="en-US" sz="1600" b="1" u="sng" dirty="0">
                <a:solidFill>
                  <a:srgbClr val="FF0000"/>
                </a:solidFill>
              </a:rPr>
              <a:t>金融取引の外側の成長分野（エネルギー関連、デジタル関連）を活性化</a:t>
            </a:r>
            <a:r>
              <a:rPr kumimoji="1" lang="ja-JP" altLang="en-US" sz="1600" dirty="0"/>
              <a:t>させていくべき</a:t>
            </a:r>
            <a:r>
              <a:rPr lang="ja-JP" altLang="en-US" sz="1600" dirty="0"/>
              <a:t>。</a:t>
            </a:r>
            <a:endParaRPr lang="en-US" altLang="ja-JP" sz="1600" dirty="0"/>
          </a:p>
          <a:p>
            <a:r>
              <a:rPr kumimoji="1" lang="ja-JP" altLang="en-US" sz="1600" i="0" u="none" strike="noStrike" kern="1200" dirty="0">
                <a:effectLst/>
                <a:latin typeface="游ゴシック" panose="020B0400000000000000" pitchFamily="50" charset="-128"/>
              </a:rPr>
              <a:t>　金融は黒子役となって、</a:t>
            </a:r>
            <a:r>
              <a:rPr kumimoji="1" lang="ja-JP" altLang="en-US" sz="1600" b="1" i="0" u="sng" strike="noStrike" kern="1200" dirty="0">
                <a:solidFill>
                  <a:srgbClr val="FF0000"/>
                </a:solidFill>
                <a:effectLst/>
                <a:latin typeface="游ゴシック" panose="020B0400000000000000" pitchFamily="50" charset="-128"/>
              </a:rPr>
              <a:t>大阪に強みのある健康医療産業や産学連携</a:t>
            </a:r>
            <a:r>
              <a:rPr kumimoji="1" lang="ja-JP" altLang="en-US" sz="1600" i="0" u="none" strike="noStrike" kern="1200" dirty="0">
                <a:effectLst/>
                <a:latin typeface="游ゴシック" panose="020B0400000000000000" pitchFamily="50" charset="-128"/>
              </a:rPr>
              <a:t>で東京との違いを出していくべき。</a:t>
            </a:r>
            <a:endParaRPr kumimoji="1" lang="en-US" altLang="ja-JP" sz="1600" i="0" u="none" strike="noStrike" kern="1200" dirty="0">
              <a:effectLst/>
              <a:latin typeface="游ゴシック" panose="020B0400000000000000" pitchFamily="50" charset="-128"/>
            </a:endParaRPr>
          </a:p>
          <a:p>
            <a:r>
              <a:rPr kumimoji="0" lang="ja-JP" altLang="ja-JP" sz="1600" b="0" i="0" u="none" strike="noStrike" cap="none" normalizeH="0" baseline="0" dirty="0">
                <a:ln>
                  <a:noFill/>
                </a:ln>
                <a:effectLst/>
                <a:latin typeface="Arial" panose="020B0604020202020204" pitchFamily="34" charset="0"/>
                <a:cs typeface="Arial" panose="020B0604020202020204" pitchFamily="34" charset="0"/>
              </a:rPr>
              <a:t>・</a:t>
            </a:r>
            <a:r>
              <a:rPr kumimoji="0" lang="ja-JP" altLang="ja-JP" sz="1600" i="0" u="none" strike="noStrike" cap="none" normalizeH="0" baseline="0" dirty="0">
                <a:ln>
                  <a:noFill/>
                </a:ln>
                <a:effectLst/>
                <a:latin typeface="Arial" panose="020B0604020202020204" pitchFamily="34" charset="0"/>
                <a:cs typeface="Arial" panose="020B0604020202020204" pitchFamily="34" charset="0"/>
              </a:rPr>
              <a:t>金融だけにフォーカスするのではなく</a:t>
            </a:r>
            <a:r>
              <a:rPr kumimoji="0" lang="ja-JP" altLang="en-US" sz="1600" i="0" u="none" strike="noStrike" cap="none" normalizeH="0" baseline="0" dirty="0">
                <a:ln>
                  <a:noFill/>
                </a:ln>
                <a:effectLst/>
                <a:latin typeface="Arial" panose="020B0604020202020204" pitchFamily="34" charset="0"/>
                <a:cs typeface="Arial" panose="020B0604020202020204" pitchFamily="34" charset="0"/>
              </a:rPr>
              <a:t>、</a:t>
            </a:r>
            <a:r>
              <a:rPr kumimoji="0" lang="ja-JP" altLang="en-US" sz="1600" b="1" u="sng" dirty="0">
                <a:solidFill>
                  <a:srgbClr val="FF0000"/>
                </a:solidFill>
                <a:latin typeface="Arial" panose="020B0604020202020204" pitchFamily="34" charset="0"/>
                <a:cs typeface="Arial" panose="020B0604020202020204" pitchFamily="34" charset="0"/>
              </a:rPr>
              <a:t>まちづくりとして取組み、</a:t>
            </a:r>
            <a:r>
              <a:rPr kumimoji="0" lang="ja-JP"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大阪・関西経済圏の経済が良くなること</a:t>
            </a:r>
            <a:r>
              <a:rPr kumimoji="0" lang="ja-JP" altLang="en-US"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と</a:t>
            </a:r>
            <a:endParaRPr kumimoji="0" lang="en-US"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endParaRPr>
          </a:p>
          <a:p>
            <a:r>
              <a:rPr kumimoji="0" lang="ja-JP" altLang="en-US" sz="1600" b="1" dirty="0">
                <a:solidFill>
                  <a:srgbClr val="FF0000"/>
                </a:solidFill>
                <a:latin typeface="Arial" panose="020B0604020202020204" pitchFamily="34" charset="0"/>
                <a:cs typeface="Arial" panose="020B0604020202020204" pitchFamily="34" charset="0"/>
              </a:rPr>
              <a:t>　</a:t>
            </a:r>
            <a:r>
              <a:rPr kumimoji="0" lang="ja-JP"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セット</a:t>
            </a:r>
            <a:r>
              <a:rPr kumimoji="0" lang="ja-JP" altLang="en-US" sz="1600" i="0" u="none" strike="noStrike" cap="none" normalizeH="0" baseline="0" dirty="0">
                <a:ln>
                  <a:noFill/>
                </a:ln>
                <a:effectLst/>
                <a:latin typeface="Arial" panose="020B0604020202020204" pitchFamily="34" charset="0"/>
                <a:cs typeface="Arial" panose="020B0604020202020204" pitchFamily="34" charset="0"/>
              </a:rPr>
              <a:t>であるべき</a:t>
            </a:r>
            <a:r>
              <a:rPr kumimoji="0" lang="ja-JP" altLang="en-US" sz="1600" b="1" i="0" u="none" strike="noStrike" cap="none" normalizeH="0" baseline="0" dirty="0">
                <a:ln>
                  <a:noFill/>
                </a:ln>
                <a:effectLst/>
                <a:latin typeface="Arial" panose="020B0604020202020204" pitchFamily="34" charset="0"/>
                <a:cs typeface="Arial" panose="020B0604020202020204" pitchFamily="34" charset="0"/>
              </a:rPr>
              <a:t>。</a:t>
            </a:r>
            <a:endParaRPr kumimoji="0" lang="en-US" altLang="ja-JP" sz="1600" b="0" i="0" u="none" strike="noStrike" cap="none" normalizeH="0" baseline="0" dirty="0">
              <a:ln>
                <a:noFill/>
              </a:ln>
              <a:effectLst/>
              <a:latin typeface="Arial" panose="020B0604020202020204" pitchFamily="34" charset="0"/>
              <a:cs typeface="Arial" panose="020B0604020202020204" pitchFamily="34" charset="0"/>
            </a:endParaRPr>
          </a:p>
          <a:p>
            <a:r>
              <a:rPr kumimoji="0" lang="ja-JP" altLang="en-US" sz="1600" b="0" i="0" u="none" strike="noStrike" cap="none" normalizeH="0" baseline="0" dirty="0">
                <a:ln>
                  <a:noFill/>
                </a:ln>
                <a:effectLst/>
              </a:rPr>
              <a:t>・税制や住環境を整えることは必要だが、</a:t>
            </a:r>
            <a:r>
              <a:rPr kumimoji="0" lang="ja-JP" altLang="en-US" sz="1600" b="1" i="0" u="sng" strike="noStrike" cap="none" normalizeH="0" baseline="0" dirty="0">
                <a:ln>
                  <a:noFill/>
                </a:ln>
                <a:solidFill>
                  <a:srgbClr val="FF0000"/>
                </a:solidFill>
                <a:effectLst/>
              </a:rPr>
              <a:t>稼ぐ仕組みやモノがあることが大事</a:t>
            </a:r>
            <a:r>
              <a:rPr kumimoji="0" lang="ja-JP" altLang="en-US" sz="1600" b="0" i="0" u="none" strike="noStrike" cap="none" normalizeH="0" baseline="0" dirty="0">
                <a:ln>
                  <a:noFill/>
                </a:ln>
                <a:effectLst/>
              </a:rPr>
              <a:t>。</a:t>
            </a:r>
            <a:r>
              <a:rPr kumimoji="0" lang="ja-JP" altLang="ja-JP" sz="1600" b="0" i="0" u="none" strike="noStrike" cap="none" normalizeH="0" baseline="0" dirty="0">
                <a:ln>
                  <a:noFill/>
                </a:ln>
                <a:effectLst/>
              </a:rPr>
              <a:t/>
            </a:r>
            <a:br>
              <a:rPr kumimoji="0" lang="ja-JP" altLang="ja-JP" sz="1600" b="0" i="0" u="none" strike="noStrike" cap="none" normalizeH="0" baseline="0" dirty="0">
                <a:ln>
                  <a:noFill/>
                </a:ln>
                <a:effectLst/>
              </a:rPr>
            </a:br>
            <a:r>
              <a:rPr kumimoji="0" lang="ja-JP" altLang="ja-JP" sz="1600" b="0" i="0" u="none" strike="noStrike" cap="none" normalizeH="0" baseline="0" dirty="0">
                <a:ln>
                  <a:noFill/>
                </a:ln>
                <a:effectLst/>
                <a:latin typeface="Arial" panose="020B0604020202020204" pitchFamily="34" charset="0"/>
                <a:cs typeface="Arial" panose="020B0604020202020204" pitchFamily="34" charset="0"/>
              </a:rPr>
              <a:t>・</a:t>
            </a:r>
            <a:r>
              <a:rPr kumimoji="0" lang="ja-JP" altLang="ja-JP" sz="1600" i="0" u="none" strike="noStrike" cap="none" normalizeH="0" baseline="0" dirty="0">
                <a:ln>
                  <a:noFill/>
                </a:ln>
                <a:effectLst/>
                <a:latin typeface="Arial" panose="020B0604020202020204" pitchFamily="34" charset="0"/>
                <a:cs typeface="Arial" panose="020B0604020202020204" pitchFamily="34" charset="0"/>
              </a:rPr>
              <a:t>金融だけなく</a:t>
            </a:r>
            <a:r>
              <a:rPr kumimoji="0" lang="ja-JP"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文化</a:t>
            </a:r>
            <a:r>
              <a:rPr kumimoji="0" lang="ja-JP" altLang="en-US"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の</a:t>
            </a:r>
            <a:r>
              <a:rPr kumimoji="0" lang="ja-JP"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視点が重要</a:t>
            </a:r>
            <a:r>
              <a:rPr kumimoji="0" lang="ja-JP" altLang="ja-JP" sz="1600" b="0" i="0" u="none" strike="noStrike" cap="none" normalizeH="0" baseline="0" dirty="0">
                <a:ln>
                  <a:noFill/>
                </a:ln>
                <a:effectLst/>
                <a:latin typeface="Arial" panose="020B0604020202020204" pitchFamily="34" charset="0"/>
                <a:cs typeface="Arial" panose="020B0604020202020204" pitchFamily="34" charset="0"/>
              </a:rPr>
              <a:t>。また、デジタルの知識・能力が高い20～30代が求める</a:t>
            </a:r>
            <a:r>
              <a:rPr kumimoji="0" lang="ja-JP"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ワークライフバランス</a:t>
            </a:r>
            <a:endParaRPr kumimoji="0" lang="en-US"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endParaRPr>
          </a:p>
          <a:p>
            <a:r>
              <a:rPr kumimoji="0" lang="ja-JP" altLang="en-US" sz="1600" b="1" dirty="0">
                <a:solidFill>
                  <a:srgbClr val="FF0000"/>
                </a:solidFill>
                <a:latin typeface="Arial" panose="020B0604020202020204" pitchFamily="34" charset="0"/>
                <a:cs typeface="Arial" panose="020B0604020202020204" pitchFamily="34" charset="0"/>
              </a:rPr>
              <a:t>　</a:t>
            </a:r>
            <a:r>
              <a:rPr kumimoji="0" lang="ja-JP"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が実現できる地域</a:t>
            </a:r>
            <a:r>
              <a:rPr kumimoji="0" lang="ja-JP" altLang="ja-JP" sz="1600" b="0" i="0" u="none" strike="noStrike" cap="none" normalizeH="0" baseline="0" dirty="0">
                <a:ln>
                  <a:noFill/>
                </a:ln>
                <a:effectLst/>
                <a:latin typeface="Arial" panose="020B0604020202020204" pitchFamily="34" charset="0"/>
                <a:cs typeface="Arial" panose="020B0604020202020204" pitchFamily="34" charset="0"/>
              </a:rPr>
              <a:t>であること</a:t>
            </a:r>
            <a:r>
              <a:rPr kumimoji="0" lang="ja-JP" altLang="en-US" sz="1600" dirty="0">
                <a:latin typeface="Arial" panose="020B0604020202020204" pitchFamily="34" charset="0"/>
                <a:cs typeface="Arial" panose="020B0604020202020204" pitchFamily="34" charset="0"/>
              </a:rPr>
              <a:t>。</a:t>
            </a:r>
            <a:endParaRPr kumimoji="0" lang="en-US" altLang="ja-JP" sz="1600" dirty="0">
              <a:latin typeface="Arial" panose="020B0604020202020204" pitchFamily="34" charset="0"/>
              <a:cs typeface="Arial" panose="020B0604020202020204" pitchFamily="34" charset="0"/>
            </a:endParaRPr>
          </a:p>
          <a:p>
            <a:r>
              <a:rPr kumimoji="0" lang="ja-JP" altLang="en-US" sz="1600" b="0" i="0" u="none" strike="noStrike" cap="none" normalizeH="0" baseline="0" dirty="0">
                <a:ln>
                  <a:noFill/>
                </a:ln>
                <a:effectLst/>
              </a:rPr>
              <a:t>・金融業界に限らず、</a:t>
            </a:r>
            <a:r>
              <a:rPr kumimoji="0" lang="ja-JP" altLang="en-US" sz="1600" b="1" i="0" u="sng" strike="noStrike" cap="none" normalizeH="0" baseline="0" dirty="0">
                <a:ln>
                  <a:noFill/>
                </a:ln>
                <a:solidFill>
                  <a:srgbClr val="FF0000"/>
                </a:solidFill>
                <a:effectLst/>
              </a:rPr>
              <a:t>国際展開する企業が大阪に集積</a:t>
            </a:r>
            <a:r>
              <a:rPr kumimoji="0" lang="ja-JP" altLang="en-US" sz="1600" b="0" i="0" u="none" strike="noStrike" cap="none" normalizeH="0" baseline="0" dirty="0">
                <a:ln>
                  <a:noFill/>
                </a:ln>
                <a:effectLst/>
              </a:rPr>
              <a:t>することが大事</a:t>
            </a:r>
            <a:r>
              <a:rPr kumimoji="0" lang="ja-JP" altLang="en-US" sz="1600" dirty="0"/>
              <a:t>。</a:t>
            </a:r>
            <a:r>
              <a:rPr kumimoji="0" lang="ja-JP" altLang="ja-JP" sz="1600" b="0" i="0" u="none" strike="noStrike" cap="none" normalizeH="0" baseline="0" dirty="0">
                <a:ln>
                  <a:noFill/>
                </a:ln>
                <a:effectLst/>
              </a:rPr>
              <a:t/>
            </a:r>
            <a:br>
              <a:rPr kumimoji="0" lang="ja-JP" altLang="ja-JP" sz="1600" b="0" i="0" u="none" strike="noStrike" cap="none" normalizeH="0" baseline="0" dirty="0">
                <a:ln>
                  <a:noFill/>
                </a:ln>
                <a:effectLst/>
              </a:rPr>
            </a:br>
            <a:r>
              <a:rPr kumimoji="0" lang="ja-JP" altLang="ja-JP" sz="1600" b="0" i="0" u="none" strike="noStrike" cap="none" normalizeH="0" baseline="0" dirty="0">
                <a:ln>
                  <a:noFill/>
                </a:ln>
                <a:effectLst/>
                <a:latin typeface="Arial" panose="020B0604020202020204" pitchFamily="34" charset="0"/>
                <a:cs typeface="Arial" panose="020B0604020202020204" pitchFamily="34" charset="0"/>
              </a:rPr>
              <a:t>・</a:t>
            </a:r>
            <a:r>
              <a:rPr kumimoji="0" lang="ja-JP" altLang="ja-JP" sz="1600" b="1" i="0" u="none" strike="noStrike" cap="none" normalizeH="0" baseline="0" dirty="0">
                <a:ln>
                  <a:noFill/>
                </a:ln>
                <a:solidFill>
                  <a:srgbClr val="FF0000"/>
                </a:solidFill>
                <a:effectLst/>
                <a:latin typeface="Arial" panose="020B0604020202020204" pitchFamily="34" charset="0"/>
                <a:cs typeface="Arial" panose="020B0604020202020204" pitchFamily="34" charset="0"/>
              </a:rPr>
              <a:t>クロスボーダー型ハブ</a:t>
            </a:r>
            <a:r>
              <a:rPr kumimoji="0" lang="ja-JP" altLang="ja-JP" sz="1600" b="0" i="0" u="none" strike="noStrike" cap="none" normalizeH="0" baseline="0" dirty="0">
                <a:ln>
                  <a:noFill/>
                </a:ln>
                <a:effectLst/>
                <a:latin typeface="Arial" panose="020B0604020202020204" pitchFamily="34" charset="0"/>
                <a:cs typeface="Arial" panose="020B0604020202020204" pitchFamily="34" charset="0"/>
              </a:rPr>
              <a:t>をめざすべき</a:t>
            </a:r>
            <a:r>
              <a:rPr kumimoji="0" lang="ja-JP" altLang="en-US" sz="1600" b="0" i="0" u="none" strike="noStrike" cap="none" normalizeH="0" baseline="0" dirty="0">
                <a:ln>
                  <a:noFill/>
                </a:ln>
                <a:effectLst/>
                <a:latin typeface="Arial" panose="020B0604020202020204" pitchFamily="34" charset="0"/>
                <a:cs typeface="Arial" panose="020B0604020202020204" pitchFamily="34" charset="0"/>
              </a:rPr>
              <a:t>。また、東京</a:t>
            </a:r>
            <a:r>
              <a:rPr kumimoji="0" lang="ja-JP" altLang="ja-JP" sz="1600" b="0" i="0" u="none" strike="noStrike" cap="none" normalizeH="0" baseline="0" dirty="0">
                <a:ln>
                  <a:noFill/>
                </a:ln>
                <a:effectLst/>
                <a:latin typeface="Arial" panose="020B0604020202020204" pitchFamily="34" charset="0"/>
                <a:cs typeface="Arial" panose="020B0604020202020204" pitchFamily="34" charset="0"/>
              </a:rPr>
              <a:t>とは共存共栄をめざすべき</a:t>
            </a:r>
            <a:r>
              <a:rPr kumimoji="0" lang="ja-JP" altLang="ja-JP" sz="1600" b="0" i="0" u="none" strike="noStrike" cap="none" normalizeH="0" baseline="0" dirty="0">
                <a:ln>
                  <a:noFill/>
                </a:ln>
                <a:effectLst/>
              </a:rPr>
              <a:t/>
            </a:r>
            <a:br>
              <a:rPr kumimoji="0" lang="ja-JP" altLang="ja-JP" sz="1600" b="0" i="0" u="none" strike="noStrike" cap="none" normalizeH="0" baseline="0" dirty="0">
                <a:ln>
                  <a:noFill/>
                </a:ln>
                <a:effectLst/>
              </a:rPr>
            </a:br>
            <a:r>
              <a:rPr kumimoji="0" lang="ja-JP" altLang="ja-JP" sz="1600" b="0" i="0" u="none" strike="noStrike" cap="none" normalizeH="0" baseline="0" dirty="0">
                <a:ln>
                  <a:noFill/>
                </a:ln>
                <a:effectLst/>
                <a:latin typeface="Arial" panose="020B0604020202020204" pitchFamily="34" charset="0"/>
                <a:cs typeface="Arial" panose="020B0604020202020204" pitchFamily="34" charset="0"/>
              </a:rPr>
              <a:t>・海外の金融人材が大阪に拠点を置きたいと思う</a:t>
            </a:r>
            <a:r>
              <a:rPr kumimoji="0" lang="ja-JP"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ビジネス機会の提供</a:t>
            </a:r>
            <a:r>
              <a:rPr kumimoji="0" lang="ja-JP" altLang="en-US" sz="1600" b="0" i="0" u="none" strike="noStrike" cap="none" normalizeH="0" baseline="0" dirty="0">
                <a:ln>
                  <a:noFill/>
                </a:ln>
                <a:effectLst/>
                <a:latin typeface="Arial" panose="020B0604020202020204" pitchFamily="34" charset="0"/>
                <a:cs typeface="Arial" panose="020B0604020202020204" pitchFamily="34" charset="0"/>
              </a:rPr>
              <a:t>（</a:t>
            </a:r>
            <a:r>
              <a:rPr kumimoji="0" lang="ja-JP" altLang="en-US"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起業促進</a:t>
            </a:r>
            <a:r>
              <a:rPr kumimoji="0" lang="ja-JP" altLang="en-US" sz="1600" b="0" i="0" u="none" strike="noStrike" cap="none" normalizeH="0" baseline="0" dirty="0">
                <a:ln>
                  <a:noFill/>
                </a:ln>
                <a:effectLst/>
                <a:latin typeface="Arial" panose="020B0604020202020204" pitchFamily="34" charset="0"/>
                <a:cs typeface="Arial" panose="020B0604020202020204" pitchFamily="34" charset="0"/>
              </a:rPr>
              <a:t>）。</a:t>
            </a:r>
            <a:endParaRPr kumimoji="1" lang="en-US" altLang="ja-JP" sz="1600" i="0" u="none" strike="noStrike" kern="1200" dirty="0">
              <a:effectLst/>
              <a:latin typeface="游ゴシック" panose="020B0400000000000000" pitchFamily="50" charset="-128"/>
            </a:endParaRPr>
          </a:p>
        </p:txBody>
      </p:sp>
      <p:sp>
        <p:nvSpPr>
          <p:cNvPr id="9" name="テキスト ボックス 8">
            <a:extLst>
              <a:ext uri="{FF2B5EF4-FFF2-40B4-BE49-F238E27FC236}">
                <a16:creationId xmlns:a16="http://schemas.microsoft.com/office/drawing/2014/main" id="{D3474F90-F07A-41C8-89FD-DFB2084553FB}"/>
              </a:ext>
            </a:extLst>
          </p:cNvPr>
          <p:cNvSpPr txBox="1"/>
          <p:nvPr/>
        </p:nvSpPr>
        <p:spPr>
          <a:xfrm>
            <a:off x="838198" y="1562459"/>
            <a:ext cx="2828279"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ja-JP" altLang="en-US" sz="1800" dirty="0"/>
              <a:t>めざす都市像（方向性）</a:t>
            </a:r>
            <a:endParaRPr kumimoji="1" lang="en-US" altLang="ja-JP" sz="1800" dirty="0"/>
          </a:p>
        </p:txBody>
      </p:sp>
      <p:sp>
        <p:nvSpPr>
          <p:cNvPr id="4" name="テキスト ボックス 3"/>
          <p:cNvSpPr txBox="1"/>
          <p:nvPr/>
        </p:nvSpPr>
        <p:spPr>
          <a:xfrm>
            <a:off x="9981127" y="1700"/>
            <a:ext cx="1681766" cy="307777"/>
          </a:xfrm>
          <a:prstGeom prst="rect">
            <a:avLst/>
          </a:prstGeom>
          <a:noFill/>
        </p:spPr>
        <p:txBody>
          <a:bodyPr wrap="square" rtlCol="0">
            <a:spAutoFit/>
          </a:bodyPr>
          <a:lstStyle/>
          <a:p>
            <a:pPr algn="r"/>
            <a:r>
              <a:rPr kumimoji="1" lang="en-US" altLang="ja-JP" sz="1400" dirty="0" smtClean="0"/>
              <a:t>2021</a:t>
            </a:r>
            <a:r>
              <a:rPr kumimoji="1" lang="ja-JP" altLang="en-US" sz="1400" dirty="0" smtClean="0"/>
              <a:t>年</a:t>
            </a:r>
            <a:r>
              <a:rPr kumimoji="1" lang="en-US" altLang="ja-JP" sz="1400" dirty="0" smtClean="0"/>
              <a:t>6</a:t>
            </a:r>
            <a:r>
              <a:rPr lang="ja-JP" altLang="en-US" sz="1400" dirty="0"/>
              <a:t>月</a:t>
            </a:r>
            <a:r>
              <a:rPr lang="en-US" altLang="ja-JP" sz="1400" dirty="0" smtClean="0"/>
              <a:t>8</a:t>
            </a:r>
            <a:r>
              <a:rPr lang="ja-JP" altLang="en-US" sz="1400" dirty="0" smtClean="0"/>
              <a:t>日</a:t>
            </a:r>
            <a:r>
              <a:rPr kumimoji="1" lang="ja-JP" altLang="en-US" sz="1400" dirty="0" smtClean="0"/>
              <a:t>時点</a:t>
            </a:r>
            <a:endParaRPr kumimoji="1" lang="ja-JP" altLang="en-US" sz="1400" dirty="0"/>
          </a:p>
        </p:txBody>
      </p:sp>
      <p:sp>
        <p:nvSpPr>
          <p:cNvPr id="8" name="スライド番号プレースホルダー 10">
            <a:extLst>
              <a:ext uri="{FF2B5EF4-FFF2-40B4-BE49-F238E27FC236}">
                <a16:creationId xmlns:a16="http://schemas.microsoft.com/office/drawing/2014/main" id="{075E2C62-6AB4-4A2B-8649-BBDCC83BD79C}"/>
              </a:ext>
            </a:extLst>
          </p:cNvPr>
          <p:cNvSpPr>
            <a:spLocks noGrp="1"/>
          </p:cNvSpPr>
          <p:nvPr>
            <p:ph type="sldNum" sz="quarter" idx="12"/>
          </p:nvPr>
        </p:nvSpPr>
        <p:spPr>
          <a:xfrm>
            <a:off x="9360258" y="6369648"/>
            <a:ext cx="2743200" cy="365125"/>
          </a:xfrm>
        </p:spPr>
        <p:txBody>
          <a:bodyPr/>
          <a:lstStyle/>
          <a:p>
            <a:fld id="{C0CACA7F-3B24-461C-A948-81C984A864CE}" type="slidenum">
              <a:rPr kumimoji="1" lang="ja-JP" altLang="en-US" smtClean="0"/>
              <a:t>2</a:t>
            </a:fld>
            <a:endParaRPr kumimoji="1" lang="ja-JP" altLang="en-US" dirty="0"/>
          </a:p>
        </p:txBody>
      </p:sp>
    </p:spTree>
    <p:extLst>
      <p:ext uri="{BB962C8B-B14F-4D97-AF65-F5344CB8AC3E}">
        <p14:creationId xmlns:p14="http://schemas.microsoft.com/office/powerpoint/2010/main" val="3680848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92E3CB-63F9-42DA-B372-10E57D21CCF2}"/>
              </a:ext>
            </a:extLst>
          </p:cNvPr>
          <p:cNvSpPr>
            <a:spLocks noGrp="1"/>
          </p:cNvSpPr>
          <p:nvPr>
            <p:ph type="title"/>
          </p:nvPr>
        </p:nvSpPr>
        <p:spPr>
          <a:xfrm>
            <a:off x="838199" y="277220"/>
            <a:ext cx="10515600" cy="401589"/>
          </a:xfrm>
        </p:spPr>
        <p:style>
          <a:lnRef idx="3">
            <a:schemeClr val="lt1"/>
          </a:lnRef>
          <a:fillRef idx="1">
            <a:schemeClr val="accent2"/>
          </a:fillRef>
          <a:effectRef idx="1">
            <a:schemeClr val="accent2"/>
          </a:effectRef>
          <a:fontRef idx="minor">
            <a:schemeClr val="lt1"/>
          </a:fontRef>
        </p:style>
        <p:txBody>
          <a:bodyPr>
            <a:normAutofit/>
          </a:bodyPr>
          <a:lstStyle/>
          <a:p>
            <a:pPr algn="ctr"/>
            <a:r>
              <a:rPr lang="ja-JP" altLang="ja-JP" sz="2000" b="1" kern="100" dirty="0">
                <a:effectLst/>
                <a:latin typeface="游明朝" panose="02020400000000000000" pitchFamily="18" charset="-128"/>
                <a:ea typeface="Meiryo UI" panose="020B0604030504040204" pitchFamily="50" charset="-128"/>
                <a:cs typeface="Times New Roman" panose="02020603050405020304" pitchFamily="18" charset="0"/>
              </a:rPr>
              <a:t>推進委員会委員企業・オブザーバー　ヒアリング</a:t>
            </a:r>
            <a:r>
              <a:rPr lang="ja-JP" altLang="en-US" sz="2000" b="1" kern="100" dirty="0">
                <a:effectLst/>
                <a:latin typeface="游明朝" panose="02020400000000000000" pitchFamily="18" charset="-128"/>
                <a:ea typeface="Meiryo UI" panose="020B0604030504040204" pitchFamily="50" charset="-128"/>
                <a:cs typeface="Times New Roman" panose="02020603050405020304" pitchFamily="18" charset="0"/>
              </a:rPr>
              <a:t>概要</a:t>
            </a:r>
            <a:r>
              <a:rPr lang="ja-JP" altLang="ja-JP" sz="2000" b="1" kern="100" dirty="0">
                <a:effectLst/>
                <a:latin typeface="游明朝" panose="02020400000000000000" pitchFamily="18" charset="-128"/>
                <a:ea typeface="Meiryo UI" panose="020B0604030504040204" pitchFamily="50" charset="-128"/>
                <a:cs typeface="Times New Roman" panose="02020603050405020304" pitchFamily="18" charset="0"/>
              </a:rPr>
              <a:t>について</a:t>
            </a:r>
            <a:endParaRPr kumimoji="1" lang="ja-JP" altLang="en-US" sz="2000" b="1" dirty="0"/>
          </a:p>
        </p:txBody>
      </p:sp>
      <p:sp>
        <p:nvSpPr>
          <p:cNvPr id="5" name="テキスト ボックス 4">
            <a:extLst>
              <a:ext uri="{FF2B5EF4-FFF2-40B4-BE49-F238E27FC236}">
                <a16:creationId xmlns:a16="http://schemas.microsoft.com/office/drawing/2014/main" id="{167ED449-F274-49BD-8710-E5CFE27F14D7}"/>
              </a:ext>
            </a:extLst>
          </p:cNvPr>
          <p:cNvSpPr txBox="1"/>
          <p:nvPr/>
        </p:nvSpPr>
        <p:spPr>
          <a:xfrm>
            <a:off x="6096000" y="6241002"/>
            <a:ext cx="184731" cy="369332"/>
          </a:xfrm>
          <a:prstGeom prst="rect">
            <a:avLst/>
          </a:prstGeom>
          <a:noFill/>
        </p:spPr>
        <p:txBody>
          <a:bodyPr wrap="none" rtlCol="0">
            <a:spAutoFit/>
          </a:bodyPr>
          <a:lstStyle/>
          <a:p>
            <a:endParaRPr kumimoji="1" lang="ja-JP" altLang="en-US" dirty="0"/>
          </a:p>
        </p:txBody>
      </p:sp>
      <p:sp>
        <p:nvSpPr>
          <p:cNvPr id="7" name="テキスト ボックス 6">
            <a:extLst>
              <a:ext uri="{FF2B5EF4-FFF2-40B4-BE49-F238E27FC236}">
                <a16:creationId xmlns:a16="http://schemas.microsoft.com/office/drawing/2014/main" id="{960BC0EB-226F-42B9-83E5-84B0E20A7AE2}"/>
              </a:ext>
            </a:extLst>
          </p:cNvPr>
          <p:cNvSpPr txBox="1"/>
          <p:nvPr/>
        </p:nvSpPr>
        <p:spPr>
          <a:xfrm>
            <a:off x="838199" y="1394306"/>
            <a:ext cx="10447168" cy="4031873"/>
          </a:xfrm>
          <a:prstGeom prst="rect">
            <a:avLst/>
          </a:prstGeom>
          <a:noFill/>
          <a:ln>
            <a:solidFill>
              <a:schemeClr val="accent2">
                <a:lumMod val="50000"/>
              </a:schemeClr>
            </a:solidFill>
          </a:ln>
        </p:spPr>
        <p:txBody>
          <a:bodyPr wrap="square" rtlCol="0">
            <a:spAutoFit/>
          </a:bodyPr>
          <a:lstStyle/>
          <a:p>
            <a:pPr fontAlgn="t"/>
            <a:r>
              <a:rPr lang="ja-JP" altLang="ja-JP" sz="1600" b="1" u="sng" kern="100" dirty="0">
                <a:effectLst/>
                <a:latin typeface="游明朝" panose="02020400000000000000" pitchFamily="18" charset="-128"/>
                <a:ea typeface="游明朝" panose="02020400000000000000" pitchFamily="18" charset="-128"/>
                <a:cs typeface="Times New Roman" panose="02020603050405020304" pitchFamily="18" charset="0"/>
              </a:rPr>
              <a:t>ⅰ　「事業環境」</a:t>
            </a:r>
            <a:endParaRPr lang="ja-JP" altLang="ja-JP" sz="1600" b="1" i="0" u="sng" strike="noStrike" dirty="0">
              <a:effectLst/>
              <a:latin typeface="Arial" panose="020B0604020202020204" pitchFamily="34" charset="0"/>
            </a:endParaRPr>
          </a:p>
          <a:p>
            <a:pPr fontAlgn="t"/>
            <a:r>
              <a:rPr kumimoji="1" lang="ja-JP" altLang="ja-JP" sz="1600" i="0" u="none" strike="noStrike" kern="1200" dirty="0">
                <a:effectLst/>
                <a:latin typeface="游ゴシック" panose="020B0400000000000000" pitchFamily="50" charset="-128"/>
              </a:rPr>
              <a:t>・企業本社、資金、情報が東京に</a:t>
            </a:r>
            <a:r>
              <a:rPr kumimoji="1" lang="ja-JP" altLang="en-US" sz="1600" i="0" u="none" strike="noStrike" kern="1200" dirty="0">
                <a:effectLst/>
                <a:latin typeface="游ゴシック" panose="020B0400000000000000" pitchFamily="50" charset="-128"/>
              </a:rPr>
              <a:t>流出。</a:t>
            </a:r>
            <a:endParaRPr kumimoji="1" lang="en-US" altLang="ja-JP" sz="1600" i="0" u="none" strike="noStrike" kern="1200" dirty="0">
              <a:effectLst/>
              <a:latin typeface="游ゴシック" panose="020B0400000000000000" pitchFamily="50" charset="-128"/>
            </a:endParaRPr>
          </a:p>
          <a:p>
            <a:pPr fontAlgn="t"/>
            <a:r>
              <a:rPr kumimoji="1" lang="ja-JP" altLang="ja-JP" sz="1600" i="0" u="none" strike="noStrike" kern="1200" dirty="0">
                <a:effectLst/>
                <a:latin typeface="游ゴシック" panose="020B0400000000000000" pitchFamily="50" charset="-128"/>
              </a:rPr>
              <a:t>・スタートアップのロールモデルが東京一極集中により消失</a:t>
            </a:r>
            <a:r>
              <a:rPr kumimoji="1" lang="ja-JP" altLang="en-US" sz="1600" i="0" u="none" strike="noStrike" kern="1200" dirty="0">
                <a:effectLst/>
                <a:latin typeface="游ゴシック" panose="020B0400000000000000" pitchFamily="50" charset="-128"/>
              </a:rPr>
              <a:t>。</a:t>
            </a:r>
            <a:endParaRPr kumimoji="1" lang="en-US" altLang="ja-JP" sz="1600" i="0" u="none" strike="noStrike" kern="1200" dirty="0">
              <a:effectLst/>
              <a:latin typeface="游ゴシック" panose="020B0400000000000000" pitchFamily="50" charset="-128"/>
            </a:endParaRPr>
          </a:p>
          <a:p>
            <a:pPr fontAlgn="t"/>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ja-JP" altLang="ja-JP" sz="1600" i="0" strike="noStrike" cap="none" normalizeH="0" baseline="0" dirty="0">
                <a:ln>
                  <a:noFill/>
                </a:ln>
                <a:effectLst/>
                <a:latin typeface="Arial" panose="020B0604020202020204" pitchFamily="34" charset="0"/>
                <a:cs typeface="Arial" panose="020B0604020202020204" pitchFamily="34" charset="0"/>
              </a:rPr>
              <a:t>大阪の</a:t>
            </a:r>
            <a:r>
              <a:rPr kumimoji="0" lang="ja-JP"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スタートアップの</a:t>
            </a:r>
            <a:r>
              <a:rPr kumimoji="0" lang="ja-JP" altLang="en-US"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数は東京に比べて</a:t>
            </a:r>
            <a:r>
              <a:rPr kumimoji="0" lang="ja-JP" altLang="en-US" sz="1600" b="1" i="0" u="sng" strike="noStrike" cap="none" normalizeH="0" baseline="0" dirty="0" smtClean="0">
                <a:ln>
                  <a:noFill/>
                </a:ln>
                <a:solidFill>
                  <a:srgbClr val="FF0000"/>
                </a:solidFill>
                <a:effectLst/>
                <a:latin typeface="Arial" panose="020B0604020202020204" pitchFamily="34" charset="0"/>
                <a:cs typeface="Arial" panose="020B0604020202020204" pitchFamily="34" charset="0"/>
              </a:rPr>
              <a:t>少ない</a:t>
            </a:r>
            <a:r>
              <a:rPr kumimoji="0" lang="ja-JP" altLang="en-US" sz="1600" b="1"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a:t>
            </a:r>
            <a:endParaRPr kumimoji="0" lang="en-US"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endParaRPr>
          </a:p>
          <a:p>
            <a:pPr fontAlgn="t"/>
            <a:r>
              <a:rPr kumimoji="0" lang="ja-JP" altLang="en-US" sz="1600" b="0" i="0" u="none" strike="noStrike" cap="none" normalizeH="0" baseline="0" dirty="0">
                <a:ln>
                  <a:noFill/>
                </a:ln>
                <a:effectLst/>
                <a:latin typeface="Arial" panose="020B0604020202020204" pitchFamily="34" charset="0"/>
                <a:cs typeface="Arial" panose="020B0604020202020204" pitchFamily="34" charset="0"/>
              </a:rPr>
              <a:t>・ライフサイエンス系などベンチャーのシーズはあるが、</a:t>
            </a:r>
            <a:r>
              <a:rPr kumimoji="0" lang="ja-JP" altLang="en-US"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最後まで育てきるエコシステム（ファイナンス機能）</a:t>
            </a:r>
            <a:endParaRPr kumimoji="0" lang="en-US"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endParaRPr>
          </a:p>
          <a:p>
            <a:pPr fontAlgn="t"/>
            <a:r>
              <a:rPr kumimoji="0" lang="ja-JP" altLang="en-US" sz="1600" dirty="0">
                <a:solidFill>
                  <a:srgbClr val="FF0000"/>
                </a:solidFill>
                <a:latin typeface="Arial" panose="020B0604020202020204" pitchFamily="34" charset="0"/>
                <a:cs typeface="Arial" panose="020B0604020202020204" pitchFamily="34" charset="0"/>
              </a:rPr>
              <a:t>　</a:t>
            </a:r>
            <a:r>
              <a:rPr kumimoji="0" lang="ja-JP" altLang="en-US" sz="1600" b="1" i="0" u="none" strike="noStrike" cap="none" normalizeH="0" baseline="0" dirty="0">
                <a:ln>
                  <a:noFill/>
                </a:ln>
                <a:solidFill>
                  <a:srgbClr val="FF0000"/>
                </a:solidFill>
                <a:effectLst/>
                <a:latin typeface="Arial" panose="020B0604020202020204" pitchFamily="34" charset="0"/>
                <a:cs typeface="Arial" panose="020B0604020202020204" pitchFamily="34" charset="0"/>
              </a:rPr>
              <a:t>が不十分</a:t>
            </a:r>
            <a:r>
              <a:rPr kumimoji="0" lang="ja-JP" altLang="en-US"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endParaRPr kumimoji="0" lang="en-US" altLang="ja-JP"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endParaRPr>
          </a:p>
          <a:p>
            <a:pPr fontAlgn="t"/>
            <a:r>
              <a:rPr kumimoji="1" lang="ja-JP" altLang="ja-JP" sz="1600" i="0" u="none" strike="noStrike" kern="1200" dirty="0">
                <a:effectLst/>
                <a:latin typeface="游ゴシック" panose="020B0400000000000000" pitchFamily="50" charset="-128"/>
              </a:rPr>
              <a:t>・</a:t>
            </a:r>
            <a:r>
              <a:rPr kumimoji="1" lang="ja-JP" altLang="en-US" sz="1600" i="0" u="none" strike="noStrike" kern="1200" dirty="0">
                <a:effectLst/>
                <a:latin typeface="游ゴシック" panose="020B0400000000000000" pitchFamily="50" charset="-128"/>
              </a:rPr>
              <a:t>（海外事業者にとって）</a:t>
            </a:r>
            <a:r>
              <a:rPr kumimoji="1" lang="ja-JP" altLang="ja-JP" sz="1600" b="1" i="0" u="sng" strike="noStrike" kern="1200" dirty="0">
                <a:solidFill>
                  <a:srgbClr val="FF0000"/>
                </a:solidFill>
                <a:effectLst/>
                <a:latin typeface="游ゴシック" panose="020B0400000000000000" pitchFamily="50" charset="-128"/>
              </a:rPr>
              <a:t>銀行口座の開設が難しい</a:t>
            </a:r>
            <a:r>
              <a:rPr kumimoji="1" lang="ja-JP" altLang="en-US" sz="1600" b="1" i="0" u="none" strike="noStrike" kern="1200" dirty="0">
                <a:effectLst/>
                <a:latin typeface="游ゴシック" panose="020B0400000000000000" pitchFamily="50" charset="-128"/>
              </a:rPr>
              <a:t>。</a:t>
            </a:r>
            <a:endParaRPr kumimoji="1" lang="en-US" altLang="ja-JP" sz="1600" i="0" u="none" strike="noStrike" kern="1200" dirty="0">
              <a:effectLst/>
              <a:latin typeface="游ゴシック" panose="020B0400000000000000" pitchFamily="50" charset="-128"/>
            </a:endParaRPr>
          </a:p>
          <a:p>
            <a:pPr fontAlgn="t"/>
            <a:r>
              <a:rPr kumimoji="0" lang="ja-JP" altLang="ja-JP" sz="1600" b="0" i="0" u="none" strike="noStrike" cap="none" normalizeH="0" baseline="0" dirty="0">
                <a:ln>
                  <a:noFill/>
                </a:ln>
                <a:solidFill>
                  <a:schemeClr val="tx1"/>
                </a:solidFill>
                <a:effectLst/>
              </a:rPr>
              <a:t/>
            </a:r>
            <a:br>
              <a:rPr kumimoji="0" lang="ja-JP" altLang="ja-JP" sz="1600" b="0" i="0" u="none" strike="noStrike" cap="none" normalizeH="0" baseline="0" dirty="0">
                <a:ln>
                  <a:noFill/>
                </a:ln>
                <a:solidFill>
                  <a:schemeClr val="tx1"/>
                </a:solidFill>
                <a:effectLst/>
              </a:rPr>
            </a:br>
            <a:r>
              <a:rPr lang="ja-JP" altLang="ja-JP" sz="1600" b="1" u="sng" kern="100" dirty="0">
                <a:effectLst/>
                <a:latin typeface="游明朝" panose="02020400000000000000" pitchFamily="18" charset="-128"/>
                <a:ea typeface="游明朝" panose="02020400000000000000" pitchFamily="18" charset="-128"/>
                <a:cs typeface="Times New Roman" panose="02020603050405020304" pitchFamily="18" charset="0"/>
              </a:rPr>
              <a:t>ⅱ　「人的資本」</a:t>
            </a:r>
            <a:endParaRPr lang="en-US" altLang="ja-JP" sz="1600" b="1" u="sng" kern="100" dirty="0">
              <a:effectLst/>
              <a:latin typeface="游明朝" panose="02020400000000000000" pitchFamily="18" charset="-128"/>
              <a:ea typeface="游明朝" panose="02020400000000000000" pitchFamily="18" charset="-128"/>
              <a:cs typeface="Times New Roman" panose="02020603050405020304" pitchFamily="18" charset="0"/>
            </a:endParaRPr>
          </a:p>
          <a:p>
            <a:pPr fontAlgn="t"/>
            <a:r>
              <a:rPr kumimoji="1" lang="ja-JP" altLang="ja-JP" sz="1600" i="0" u="none" strike="noStrike" kern="1200" dirty="0">
                <a:effectLst/>
                <a:latin typeface="游ゴシック" panose="020B0400000000000000" pitchFamily="50" charset="-128"/>
              </a:rPr>
              <a:t>・</a:t>
            </a:r>
            <a:r>
              <a:rPr kumimoji="1" lang="ja-JP" altLang="ja-JP" sz="1600" b="1" i="0" u="sng" strike="noStrike" kern="1200" dirty="0">
                <a:solidFill>
                  <a:srgbClr val="FF0000"/>
                </a:solidFill>
                <a:effectLst/>
                <a:latin typeface="游ゴシック" panose="020B0400000000000000" pitchFamily="50" charset="-128"/>
              </a:rPr>
              <a:t>金融</a:t>
            </a:r>
            <a:r>
              <a:rPr lang="ja-JP" altLang="en-US" sz="1600" b="1" u="sng" dirty="0">
                <a:solidFill>
                  <a:srgbClr val="FF0000"/>
                </a:solidFill>
                <a:latin typeface="游ゴシック" panose="020B0400000000000000" pitchFamily="50" charset="-128"/>
              </a:rPr>
              <a:t>事業者・</a:t>
            </a:r>
            <a:r>
              <a:rPr kumimoji="1" lang="ja-JP" altLang="ja-JP" sz="1600" b="1" i="0" u="sng" strike="noStrike" kern="1200" dirty="0">
                <a:solidFill>
                  <a:srgbClr val="FF0000"/>
                </a:solidFill>
                <a:effectLst/>
                <a:latin typeface="游ゴシック" panose="020B0400000000000000" pitchFamily="50" charset="-128"/>
              </a:rPr>
              <a:t>金融人材</a:t>
            </a:r>
            <a:r>
              <a:rPr kumimoji="1" lang="ja-JP" altLang="en-US" sz="1600" b="1" i="0" u="sng" strike="noStrike" kern="1200" dirty="0">
                <a:solidFill>
                  <a:srgbClr val="FF0000"/>
                </a:solidFill>
                <a:effectLst/>
                <a:latin typeface="游ゴシック" panose="020B0400000000000000" pitchFamily="50" charset="-128"/>
              </a:rPr>
              <a:t>、</a:t>
            </a:r>
            <a:r>
              <a:rPr kumimoji="1" lang="ja-JP" altLang="ja-JP" sz="1600" b="1" i="0" u="sng" strike="noStrike" kern="1200" dirty="0">
                <a:solidFill>
                  <a:srgbClr val="FF0000"/>
                </a:solidFill>
                <a:effectLst/>
                <a:latin typeface="游ゴシック" panose="020B0400000000000000" pitchFamily="50" charset="-128"/>
              </a:rPr>
              <a:t>英語のできる</a:t>
            </a:r>
            <a:r>
              <a:rPr kumimoji="1" lang="ja-JP" altLang="en-US" sz="1600" b="1" i="0" u="sng" strike="noStrike" kern="1200" dirty="0">
                <a:solidFill>
                  <a:srgbClr val="FF0000"/>
                </a:solidFill>
                <a:effectLst/>
                <a:latin typeface="游ゴシック" panose="020B0400000000000000" pitchFamily="50" charset="-128"/>
              </a:rPr>
              <a:t>人材（特に</a:t>
            </a:r>
            <a:r>
              <a:rPr kumimoji="1" lang="ja-JP" altLang="ja-JP" sz="1600" b="1" i="0" u="sng" strike="noStrike" kern="1200" dirty="0">
                <a:solidFill>
                  <a:srgbClr val="FF0000"/>
                </a:solidFill>
                <a:effectLst/>
                <a:latin typeface="游ゴシック" panose="020B0400000000000000" pitchFamily="50" charset="-128"/>
              </a:rPr>
              <a:t>エンジニア</a:t>
            </a:r>
            <a:r>
              <a:rPr kumimoji="1" lang="ja-JP" altLang="en-US" sz="1600" b="1" i="0" u="sng" strike="noStrike" kern="1200" dirty="0">
                <a:solidFill>
                  <a:srgbClr val="FF0000"/>
                </a:solidFill>
                <a:effectLst/>
                <a:latin typeface="游ゴシック" panose="020B0400000000000000" pitchFamily="50" charset="-128"/>
              </a:rPr>
              <a:t>）</a:t>
            </a:r>
            <a:r>
              <a:rPr kumimoji="1" lang="ja-JP" altLang="ja-JP" sz="1600" b="1" i="0" u="sng" strike="noStrike" kern="1200" dirty="0">
                <a:solidFill>
                  <a:srgbClr val="FF0000"/>
                </a:solidFill>
                <a:effectLst/>
                <a:latin typeface="游ゴシック" panose="020B0400000000000000" pitchFamily="50" charset="-128"/>
              </a:rPr>
              <a:t>が少ない</a:t>
            </a:r>
            <a:r>
              <a:rPr kumimoji="1" lang="ja-JP" altLang="en-US" sz="1600" b="1" i="0" u="none" strike="noStrike" kern="1200" dirty="0">
                <a:effectLst/>
                <a:latin typeface="游ゴシック" panose="020B0400000000000000" pitchFamily="50" charset="-128"/>
              </a:rPr>
              <a:t>。</a:t>
            </a:r>
            <a:endParaRPr kumimoji="1" lang="en-US" altLang="ja-JP" sz="1600" i="0" u="none" strike="noStrike" kern="1200" dirty="0">
              <a:effectLst/>
              <a:latin typeface="游ゴシック" panose="020B0400000000000000" pitchFamily="50" charset="-128"/>
            </a:endParaRPr>
          </a:p>
          <a:p>
            <a:pPr fontAlgn="t"/>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・資産承継を扱う税理士が少ない</a:t>
            </a:r>
            <a:r>
              <a:rPr kumimoji="0" lang="ja-JP" altLang="en-US"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ja-JP" sz="1600" dirty="0">
              <a:solidFill>
                <a:srgbClr val="222222"/>
              </a:solidFill>
              <a:latin typeface="Arial" panose="020B0604020202020204" pitchFamily="34" charset="0"/>
              <a:cs typeface="Arial" panose="020B0604020202020204" pitchFamily="34" charset="0"/>
            </a:endParaRPr>
          </a:p>
          <a:p>
            <a:pPr fontAlgn="t"/>
            <a:r>
              <a:rPr kumimoji="0" lang="ja-JP" altLang="en-US" sz="1600" dirty="0">
                <a:latin typeface="Arial" panose="020B0604020202020204" pitchFamily="34" charset="0"/>
                <a:cs typeface="Arial" panose="020B0604020202020204" pitchFamily="34" charset="0"/>
              </a:rPr>
              <a:t>・</a:t>
            </a:r>
            <a:r>
              <a:rPr kumimoji="0" lang="ja-JP" altLang="en-US" sz="1600" b="1" u="sng" dirty="0">
                <a:solidFill>
                  <a:srgbClr val="FF0000"/>
                </a:solidFill>
                <a:latin typeface="Arial" panose="020B0604020202020204" pitchFamily="34" charset="0"/>
                <a:cs typeface="Arial" panose="020B0604020202020204" pitchFamily="34" charset="0"/>
              </a:rPr>
              <a:t>金融市場に関わる専門機関（格付機関や弁護士事務所等）の層が薄い</a:t>
            </a:r>
            <a:r>
              <a:rPr kumimoji="0" lang="ja-JP" altLang="en-US" sz="1600" b="1" dirty="0">
                <a:solidFill>
                  <a:srgbClr val="FF0000"/>
                </a:solidFill>
                <a:latin typeface="Arial" panose="020B0604020202020204" pitchFamily="34" charset="0"/>
                <a:cs typeface="Arial" panose="020B0604020202020204" pitchFamily="34" charset="0"/>
              </a:rPr>
              <a:t>。</a:t>
            </a:r>
            <a:endParaRPr kumimoji="0" lang="en-US" altLang="ja-JP" sz="1600" b="1" dirty="0">
              <a:solidFill>
                <a:srgbClr val="FF0000"/>
              </a:solidFill>
              <a:latin typeface="Arial" panose="020B0604020202020204" pitchFamily="34" charset="0"/>
              <a:cs typeface="Arial" panose="020B0604020202020204" pitchFamily="34" charset="0"/>
            </a:endParaRPr>
          </a:p>
          <a:p>
            <a:pPr fontAlgn="t"/>
            <a:r>
              <a:rPr lang="ja-JP" altLang="en-US" sz="1600" dirty="0">
                <a:solidFill>
                  <a:srgbClr val="0070C0"/>
                </a:solidFill>
              </a:rPr>
              <a:t>・</a:t>
            </a:r>
            <a:r>
              <a:rPr lang="ja-JP" altLang="ja-JP" sz="1600" dirty="0"/>
              <a:t>技術力を持った中小企業における事業承継</a:t>
            </a:r>
            <a:r>
              <a:rPr lang="ja-JP" altLang="en-US" sz="1600" dirty="0"/>
              <a:t>が課題。</a:t>
            </a:r>
            <a:endParaRPr kumimoji="0" lang="en-US" altLang="ja-JP" sz="1600" dirty="0">
              <a:latin typeface="Arial" panose="020B0604020202020204" pitchFamily="34" charset="0"/>
              <a:cs typeface="Arial" panose="020B0604020202020204" pitchFamily="34" charset="0"/>
            </a:endParaRPr>
          </a:p>
          <a:p>
            <a:pPr fontAlgn="t"/>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・大阪の起業家はグローバルで勝負するという気概が低い</a:t>
            </a:r>
            <a:r>
              <a:rPr kumimoji="0" lang="ja-JP" altLang="en-US"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ja-JP" sz="1600" dirty="0">
              <a:solidFill>
                <a:srgbClr val="222222"/>
              </a:solidFill>
              <a:latin typeface="Arial" panose="020B0604020202020204" pitchFamily="34" charset="0"/>
              <a:cs typeface="Arial" panose="020B0604020202020204" pitchFamily="34" charset="0"/>
            </a:endParaRPr>
          </a:p>
          <a:p>
            <a:pPr fontAlgn="t"/>
            <a:r>
              <a:rPr kumimoji="1" lang="ja-JP" altLang="ja-JP" sz="1600" i="0" u="none" strike="noStrike" kern="1200" dirty="0">
                <a:effectLst/>
                <a:latin typeface="游ゴシック" panose="020B0400000000000000" pitchFamily="50" charset="-128"/>
              </a:rPr>
              <a:t>・</a:t>
            </a:r>
            <a:r>
              <a:rPr kumimoji="1" lang="ja-JP" altLang="en-US" sz="1600" i="0" u="none" strike="noStrike" kern="1200" dirty="0">
                <a:effectLst/>
                <a:latin typeface="游ゴシック" panose="020B0400000000000000" pitchFamily="50" charset="-128"/>
              </a:rPr>
              <a:t>（災害時も含め）</a:t>
            </a:r>
            <a:r>
              <a:rPr kumimoji="1" lang="ja-JP" altLang="en-US" sz="1600" b="1" i="0" u="sng" strike="noStrike" kern="1200" dirty="0">
                <a:solidFill>
                  <a:srgbClr val="FF0000"/>
                </a:solidFill>
                <a:effectLst/>
                <a:latin typeface="游ゴシック" panose="020B0400000000000000" pitchFamily="50" charset="-128"/>
              </a:rPr>
              <a:t>英語</a:t>
            </a:r>
            <a:r>
              <a:rPr kumimoji="1" lang="ja-JP" altLang="ja-JP" sz="1600" b="1" i="0" u="sng" strike="noStrike" kern="1200" dirty="0">
                <a:solidFill>
                  <a:srgbClr val="FF0000"/>
                </a:solidFill>
                <a:effectLst/>
                <a:latin typeface="游ゴシック" panose="020B0400000000000000" pitchFamily="50" charset="-128"/>
              </a:rPr>
              <a:t>の情報が少ない</a:t>
            </a:r>
            <a:r>
              <a:rPr kumimoji="1" lang="ja-JP" altLang="en-US" sz="1600" b="1" i="0" u="none" strike="noStrike" kern="1200" dirty="0">
                <a:effectLst/>
                <a:latin typeface="游ゴシック" panose="020B0400000000000000" pitchFamily="50" charset="-128"/>
              </a:rPr>
              <a:t>。</a:t>
            </a:r>
            <a:endParaRPr kumimoji="0" lang="en-US" altLang="ja-JP" sz="1600" dirty="0">
              <a:solidFill>
                <a:srgbClr val="222222"/>
              </a:solidFill>
              <a:latin typeface="Arial" panose="020B0604020202020204" pitchFamily="34" charset="0"/>
              <a:cs typeface="Arial" panose="020B0604020202020204" pitchFamily="34" charset="0"/>
            </a:endParaRPr>
          </a:p>
          <a:p>
            <a:pPr fontAlgn="t"/>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ja-JP"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グルテンフリーやハラル対応</a:t>
            </a:r>
            <a:r>
              <a:rPr kumimoji="0" lang="ja-JP" altLang="ja-JP" sz="1600" i="0" strike="noStrike" cap="none" normalizeH="0" baseline="0" dirty="0">
                <a:ln>
                  <a:noFill/>
                </a:ln>
                <a:effectLst/>
                <a:latin typeface="Arial" panose="020B0604020202020204" pitchFamily="34" charset="0"/>
                <a:cs typeface="Arial" panose="020B0604020202020204" pitchFamily="34" charset="0"/>
              </a:rPr>
              <a:t>な</a:t>
            </a:r>
            <a:r>
              <a:rPr kumimoji="0" lang="ja-JP" altLang="ja-JP" sz="1600" i="0" u="none" strike="noStrike" cap="none" normalizeH="0" baseline="0" dirty="0">
                <a:ln>
                  <a:noFill/>
                </a:ln>
                <a:solidFill>
                  <a:srgbClr val="222222"/>
                </a:solidFill>
                <a:effectLst/>
                <a:latin typeface="Arial" panose="020B0604020202020204" pitchFamily="34" charset="0"/>
                <a:cs typeface="Arial" panose="020B0604020202020204" pitchFamily="34" charset="0"/>
              </a:rPr>
              <a:t>ど外国人を受け入れるための生活環境が必要</a:t>
            </a:r>
            <a:r>
              <a:rPr kumimoji="0" lang="ja-JP" altLang="en-US" sz="1600" b="1"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9" name="テキスト ボックス 8">
            <a:extLst>
              <a:ext uri="{FF2B5EF4-FFF2-40B4-BE49-F238E27FC236}">
                <a16:creationId xmlns:a16="http://schemas.microsoft.com/office/drawing/2014/main" id="{D3474F90-F07A-41C8-89FD-DFB2084553FB}"/>
              </a:ext>
            </a:extLst>
          </p:cNvPr>
          <p:cNvSpPr txBox="1"/>
          <p:nvPr/>
        </p:nvSpPr>
        <p:spPr>
          <a:xfrm>
            <a:off x="838199" y="954329"/>
            <a:ext cx="2118065"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ja-JP" altLang="en-US" sz="1800" dirty="0"/>
              <a:t>１．課題</a:t>
            </a:r>
            <a:r>
              <a:rPr kumimoji="1" lang="ja-JP" altLang="en-US" dirty="0"/>
              <a:t>（</a:t>
            </a:r>
            <a:r>
              <a:rPr kumimoji="1" lang="en-US" altLang="ja-JP" dirty="0"/>
              <a:t>1/2</a:t>
            </a:r>
            <a:r>
              <a:rPr kumimoji="1" lang="ja-JP" altLang="en-US" dirty="0"/>
              <a:t>）</a:t>
            </a:r>
            <a:endParaRPr kumimoji="1" lang="en-US" altLang="ja-JP" sz="1800" dirty="0"/>
          </a:p>
        </p:txBody>
      </p:sp>
      <p:sp>
        <p:nvSpPr>
          <p:cNvPr id="8" name="スライド番号プレースホルダー 10">
            <a:extLst>
              <a:ext uri="{FF2B5EF4-FFF2-40B4-BE49-F238E27FC236}">
                <a16:creationId xmlns:a16="http://schemas.microsoft.com/office/drawing/2014/main" id="{075E2C62-6AB4-4A2B-8649-BBDCC83BD79C}"/>
              </a:ext>
            </a:extLst>
          </p:cNvPr>
          <p:cNvSpPr>
            <a:spLocks noGrp="1"/>
          </p:cNvSpPr>
          <p:nvPr>
            <p:ph type="sldNum" sz="quarter" idx="12"/>
          </p:nvPr>
        </p:nvSpPr>
        <p:spPr>
          <a:xfrm>
            <a:off x="9360258" y="6369648"/>
            <a:ext cx="2743200" cy="365125"/>
          </a:xfrm>
        </p:spPr>
        <p:txBody>
          <a:bodyPr/>
          <a:lstStyle/>
          <a:p>
            <a:fld id="{C0CACA7F-3B24-461C-A948-81C984A864CE}" type="slidenum">
              <a:rPr kumimoji="1" lang="ja-JP" altLang="en-US" smtClean="0"/>
              <a:t>3</a:t>
            </a:fld>
            <a:endParaRPr kumimoji="1" lang="ja-JP" altLang="en-US" dirty="0"/>
          </a:p>
        </p:txBody>
      </p:sp>
      <p:sp>
        <p:nvSpPr>
          <p:cNvPr id="11" name="テキスト ボックス 10"/>
          <p:cNvSpPr txBox="1"/>
          <p:nvPr/>
        </p:nvSpPr>
        <p:spPr>
          <a:xfrm>
            <a:off x="9981127" y="1700"/>
            <a:ext cx="1681766" cy="307777"/>
          </a:xfrm>
          <a:prstGeom prst="rect">
            <a:avLst/>
          </a:prstGeom>
          <a:noFill/>
        </p:spPr>
        <p:txBody>
          <a:bodyPr wrap="square" rtlCol="0">
            <a:spAutoFit/>
          </a:bodyPr>
          <a:lstStyle/>
          <a:p>
            <a:pPr algn="r"/>
            <a:r>
              <a:rPr kumimoji="1" lang="en-US" altLang="ja-JP" sz="1400" dirty="0" smtClean="0"/>
              <a:t>2021</a:t>
            </a:r>
            <a:r>
              <a:rPr kumimoji="1" lang="ja-JP" altLang="en-US" sz="1400" dirty="0" smtClean="0"/>
              <a:t>年</a:t>
            </a:r>
            <a:r>
              <a:rPr kumimoji="1" lang="en-US" altLang="ja-JP" sz="1400" dirty="0" smtClean="0"/>
              <a:t>6</a:t>
            </a:r>
            <a:r>
              <a:rPr lang="ja-JP" altLang="en-US" sz="1400" dirty="0"/>
              <a:t>月</a:t>
            </a:r>
            <a:r>
              <a:rPr lang="en-US" altLang="ja-JP" sz="1400" dirty="0" smtClean="0"/>
              <a:t>8</a:t>
            </a:r>
            <a:r>
              <a:rPr lang="ja-JP" altLang="en-US" sz="1400" dirty="0" smtClean="0"/>
              <a:t>日</a:t>
            </a:r>
            <a:r>
              <a:rPr kumimoji="1" lang="ja-JP" altLang="en-US" sz="1400" dirty="0" smtClean="0"/>
              <a:t>時点</a:t>
            </a:r>
            <a:endParaRPr kumimoji="1" lang="ja-JP" altLang="en-US" sz="1400" dirty="0"/>
          </a:p>
        </p:txBody>
      </p:sp>
    </p:spTree>
    <p:extLst>
      <p:ext uri="{BB962C8B-B14F-4D97-AF65-F5344CB8AC3E}">
        <p14:creationId xmlns:p14="http://schemas.microsoft.com/office/powerpoint/2010/main" val="859116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167ED449-F274-49BD-8710-E5CFE27F14D7}"/>
              </a:ext>
            </a:extLst>
          </p:cNvPr>
          <p:cNvSpPr txBox="1"/>
          <p:nvPr/>
        </p:nvSpPr>
        <p:spPr>
          <a:xfrm>
            <a:off x="6096000" y="6241002"/>
            <a:ext cx="184731" cy="369332"/>
          </a:xfrm>
          <a:prstGeom prst="rect">
            <a:avLst/>
          </a:prstGeom>
          <a:noFill/>
        </p:spPr>
        <p:txBody>
          <a:bodyPr wrap="none" rtlCol="0">
            <a:spAutoFit/>
          </a:bodyPr>
          <a:lstStyle/>
          <a:p>
            <a:endParaRPr kumimoji="1" lang="ja-JP" altLang="en-US" dirty="0"/>
          </a:p>
        </p:txBody>
      </p:sp>
      <p:sp>
        <p:nvSpPr>
          <p:cNvPr id="7" name="テキスト ボックス 6">
            <a:extLst>
              <a:ext uri="{FF2B5EF4-FFF2-40B4-BE49-F238E27FC236}">
                <a16:creationId xmlns:a16="http://schemas.microsoft.com/office/drawing/2014/main" id="{960BC0EB-226F-42B9-83E5-84B0E20A7AE2}"/>
              </a:ext>
            </a:extLst>
          </p:cNvPr>
          <p:cNvSpPr txBox="1"/>
          <p:nvPr/>
        </p:nvSpPr>
        <p:spPr>
          <a:xfrm>
            <a:off x="838199" y="1500249"/>
            <a:ext cx="10447168" cy="4524315"/>
          </a:xfrm>
          <a:prstGeom prst="rect">
            <a:avLst/>
          </a:prstGeom>
          <a:noFill/>
          <a:ln>
            <a:solidFill>
              <a:schemeClr val="accent2">
                <a:lumMod val="50000"/>
              </a:schemeClr>
            </a:solidFill>
          </a:ln>
        </p:spPr>
        <p:txBody>
          <a:bodyPr wrap="square" rtlCol="0">
            <a:spAutoFit/>
          </a:bodyPr>
          <a:lstStyle/>
          <a:p>
            <a:pPr fontAlgn="t"/>
            <a:r>
              <a:rPr lang="ja-JP" altLang="ja-JP" sz="1600" b="1" u="sng" kern="100" dirty="0">
                <a:effectLst/>
                <a:latin typeface="游明朝" panose="02020400000000000000" pitchFamily="18" charset="-128"/>
                <a:ea typeface="游明朝" panose="02020400000000000000" pitchFamily="18" charset="-128"/>
                <a:cs typeface="Times New Roman" panose="02020603050405020304" pitchFamily="18" charset="0"/>
              </a:rPr>
              <a:t>ⅲ　「インフラ」</a:t>
            </a:r>
            <a:endParaRPr lang="en-US" altLang="ja-JP" sz="1600" b="1" u="sng" kern="100" dirty="0">
              <a:effectLst/>
              <a:latin typeface="游明朝" panose="02020400000000000000" pitchFamily="18" charset="-128"/>
              <a:ea typeface="游明朝" panose="02020400000000000000" pitchFamily="18" charset="-128"/>
              <a:cs typeface="Times New Roman" panose="02020603050405020304" pitchFamily="18" charset="0"/>
            </a:endParaRPr>
          </a:p>
          <a:p>
            <a:pPr fontAlgn="t"/>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ja-JP"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災害時の事業継続やテロ対策として高度なセキュリティ</a:t>
            </a:r>
            <a:r>
              <a:rPr kumimoji="0" lang="ja-JP" altLang="ja-JP" sz="1600" i="0" u="none" strike="noStrike" cap="none" normalizeH="0" baseline="0" dirty="0">
                <a:ln>
                  <a:noFill/>
                </a:ln>
                <a:solidFill>
                  <a:srgbClr val="222222"/>
                </a:solidFill>
                <a:effectLst/>
                <a:latin typeface="Arial" panose="020B0604020202020204" pitchFamily="34" charset="0"/>
                <a:cs typeface="Arial" panose="020B0604020202020204" pitchFamily="34" charset="0"/>
              </a:rPr>
              <a:t>が必要</a:t>
            </a:r>
            <a:r>
              <a:rPr kumimoji="0" lang="ja-JP" altLang="en-US" sz="1600" b="1"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endParaRPr kumimoji="0" lang="en-US"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endParaRPr>
          </a:p>
          <a:p>
            <a:pPr fontAlgn="t"/>
            <a:r>
              <a:rPr lang="ja-JP" altLang="en-US" sz="1600" dirty="0">
                <a:latin typeface="游ゴシック" panose="020B0400000000000000" pitchFamily="50" charset="-128"/>
              </a:rPr>
              <a:t>・</a:t>
            </a:r>
            <a:r>
              <a:rPr lang="ja-JP" altLang="en-US" sz="1600" b="1" dirty="0">
                <a:latin typeface="游ゴシック" panose="020B0400000000000000" pitchFamily="50" charset="-128"/>
              </a:rPr>
              <a:t>（災害時も含め）</a:t>
            </a:r>
            <a:r>
              <a:rPr lang="ja-JP" altLang="en-US" sz="1600" b="1" u="sng" dirty="0">
                <a:solidFill>
                  <a:srgbClr val="FF0000"/>
                </a:solidFill>
                <a:latin typeface="游ゴシック" panose="020B0400000000000000" pitchFamily="50" charset="-128"/>
              </a:rPr>
              <a:t>英語</a:t>
            </a:r>
            <a:r>
              <a:rPr lang="ja-JP" altLang="ja-JP" sz="1600" b="1" u="sng" dirty="0">
                <a:solidFill>
                  <a:srgbClr val="FF0000"/>
                </a:solidFill>
                <a:latin typeface="游ゴシック" panose="020B0400000000000000" pitchFamily="50" charset="-128"/>
              </a:rPr>
              <a:t>の情報が少ない</a:t>
            </a:r>
            <a:r>
              <a:rPr lang="ja-JP" altLang="en-US" sz="1600" b="1" dirty="0">
                <a:latin typeface="游ゴシック" panose="020B0400000000000000" pitchFamily="50" charset="-128"/>
              </a:rPr>
              <a:t>。</a:t>
            </a:r>
            <a:endParaRPr kumimoji="0" lang="en-US"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endParaRPr>
          </a:p>
          <a:p>
            <a:pPr fontAlgn="t"/>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fontAlgn="t"/>
            <a:r>
              <a:rPr lang="ja-JP" altLang="ja-JP" sz="1600" b="1" u="sng" kern="100" dirty="0">
                <a:effectLst/>
                <a:latin typeface="游明朝" panose="02020400000000000000" pitchFamily="18" charset="-128"/>
                <a:ea typeface="游明朝" panose="02020400000000000000" pitchFamily="18" charset="-128"/>
                <a:cs typeface="Times New Roman" panose="02020603050405020304" pitchFamily="18" charset="0"/>
              </a:rPr>
              <a:t>ⅳ　「金融セクターの発展」</a:t>
            </a:r>
            <a:endParaRPr lang="en-US" altLang="ja-JP" sz="1600" b="1" u="sng" kern="100" dirty="0">
              <a:effectLst/>
              <a:latin typeface="游明朝" panose="02020400000000000000" pitchFamily="18" charset="-128"/>
              <a:ea typeface="游明朝" panose="02020400000000000000" pitchFamily="18" charset="-128"/>
              <a:cs typeface="Times New Roman" panose="02020603050405020304" pitchFamily="18" charset="0"/>
            </a:endParaRPr>
          </a:p>
          <a:p>
            <a:pPr fontAlgn="t"/>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ja-JP" altLang="ja-JP" sz="1600" i="0" u="none" strike="noStrike" cap="none" normalizeH="0" baseline="0" dirty="0">
                <a:ln>
                  <a:noFill/>
                </a:ln>
                <a:solidFill>
                  <a:srgbClr val="222222"/>
                </a:solidFill>
                <a:effectLst/>
                <a:latin typeface="Arial" panose="020B0604020202020204" pitchFamily="34" charset="0"/>
                <a:cs typeface="Arial" panose="020B0604020202020204" pitchFamily="34" charset="0"/>
              </a:rPr>
              <a:t>大阪は</a:t>
            </a:r>
            <a:r>
              <a:rPr kumimoji="0" lang="ja-JP"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フィンテック企業が少ない</a:t>
            </a:r>
            <a:r>
              <a:rPr kumimoji="0" lang="ja-JP" altLang="en-US" sz="1600" b="1"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fontAlgn="t"/>
            <a:r>
              <a:rPr lang="ja-JP" altLang="en-US" sz="1600" i="0" u="none" strike="noStrike" dirty="0">
                <a:effectLst/>
                <a:latin typeface="Arial" panose="020B0604020202020204" pitchFamily="34" charset="0"/>
              </a:rPr>
              <a:t>・総合取引所構想を掲げているにも関わらず、</a:t>
            </a:r>
            <a:r>
              <a:rPr lang="ja-JP" altLang="en-US" sz="1600" b="1" i="0" u="sng" strike="noStrike" dirty="0">
                <a:solidFill>
                  <a:srgbClr val="FF0000"/>
                </a:solidFill>
                <a:effectLst/>
                <a:latin typeface="Arial" panose="020B0604020202020204" pitchFamily="34" charset="0"/>
              </a:rPr>
              <a:t>原油先物や電力先物を東京に残し一元化できていない</a:t>
            </a:r>
            <a:r>
              <a:rPr lang="ja-JP" altLang="en-US" sz="1600" dirty="0">
                <a:latin typeface="Arial" panose="020B0604020202020204" pitchFamily="34" charset="0"/>
              </a:rPr>
              <a:t>。</a:t>
            </a:r>
            <a:endParaRPr lang="en-US" altLang="ja-JP" sz="1600" i="0" u="none" strike="noStrike" dirty="0">
              <a:effectLst/>
              <a:latin typeface="Arial" panose="020B0604020202020204" pitchFamily="34" charset="0"/>
            </a:endParaRPr>
          </a:p>
          <a:p>
            <a:pPr fontAlgn="t"/>
            <a:endParaRPr lang="en-US" altLang="ja-JP" sz="1600" i="0" u="none" strike="noStrike" dirty="0">
              <a:effectLst/>
              <a:latin typeface="Arial" panose="020B0604020202020204" pitchFamily="34" charset="0"/>
            </a:endParaRPr>
          </a:p>
          <a:p>
            <a:pPr fontAlgn="t"/>
            <a:r>
              <a:rPr lang="en-US" altLang="ja-JP" sz="1600" kern="100" dirty="0">
                <a:latin typeface="Arial" panose="020B0604020202020204" pitchFamily="34" charset="0"/>
                <a:ea typeface="游明朝" panose="02020400000000000000" pitchFamily="18" charset="-128"/>
                <a:cs typeface="Times New Roman" panose="02020603050405020304" pitchFamily="18" charset="0"/>
              </a:rPr>
              <a:t>※</a:t>
            </a:r>
            <a:r>
              <a:rPr lang="ja-JP" altLang="en-US" sz="1600" kern="100" dirty="0">
                <a:latin typeface="Arial" panose="020B0604020202020204" pitchFamily="34" charset="0"/>
                <a:ea typeface="游明朝" panose="02020400000000000000" pitchFamily="18" charset="-128"/>
                <a:cs typeface="Times New Roman" panose="02020603050405020304" pitchFamily="18" charset="0"/>
              </a:rPr>
              <a:t>以下、日本全体の課題として</a:t>
            </a:r>
            <a:endPar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fontAlgn="t"/>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・日本人は投資マインドが低い</a:t>
            </a:r>
            <a:r>
              <a:rPr kumimoji="0" lang="ja-JP" altLang="en-US"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ja-JP" altLang="ja-JP" sz="1600" b="0" i="0" u="none" strike="noStrike" cap="none" normalizeH="0" baseline="0" dirty="0">
                <a:ln>
                  <a:noFill/>
                </a:ln>
                <a:solidFill>
                  <a:schemeClr val="tx1"/>
                </a:solidFill>
                <a:effectLst/>
              </a:rPr>
              <a:t/>
            </a:r>
            <a:br>
              <a:rPr kumimoji="0" lang="ja-JP" altLang="ja-JP" sz="1600" b="0" i="0" u="none" strike="noStrike" cap="none" normalizeH="0" baseline="0" dirty="0">
                <a:ln>
                  <a:noFill/>
                </a:ln>
                <a:solidFill>
                  <a:schemeClr val="tx1"/>
                </a:solidFill>
                <a:effectLst/>
              </a:rPr>
            </a:br>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・日本は海外の富裕層を呼び込もうとしていない</a:t>
            </a:r>
            <a:r>
              <a:rPr kumimoji="0" lang="ja-JP" altLang="en-US"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ja-JP" sz="1600" dirty="0">
              <a:solidFill>
                <a:srgbClr val="222222"/>
              </a:solidFill>
              <a:latin typeface="Arial" panose="020B0604020202020204" pitchFamily="34" charset="0"/>
              <a:cs typeface="Arial" panose="020B0604020202020204" pitchFamily="34" charset="0"/>
            </a:endParaRPr>
          </a:p>
          <a:p>
            <a:pPr fontAlgn="t"/>
            <a:r>
              <a:rPr kumimoji="0" lang="ja-JP" altLang="en-US" sz="1600" b="0" i="0" u="none" strike="noStrike" cap="none" normalizeH="0" baseline="0" dirty="0">
                <a:ln>
                  <a:noFill/>
                </a:ln>
                <a:solidFill>
                  <a:schemeClr val="tx1"/>
                </a:solidFill>
                <a:effectLst/>
              </a:rPr>
              <a:t>・</a:t>
            </a:r>
            <a:r>
              <a:rPr kumimoji="0" lang="ja-JP" altLang="en-US" sz="1600" b="1" i="0" u="sng" strike="noStrike" cap="none" normalizeH="0" baseline="0" dirty="0">
                <a:ln>
                  <a:noFill/>
                </a:ln>
                <a:solidFill>
                  <a:srgbClr val="FF0000"/>
                </a:solidFill>
                <a:effectLst/>
              </a:rPr>
              <a:t>日本が国際金融都市になれない理由は税制</a:t>
            </a:r>
            <a:r>
              <a:rPr kumimoji="0" lang="ja-JP" altLang="en-US" sz="1600" b="0" i="0" u="none" strike="noStrike" cap="none" normalizeH="0" baseline="0" dirty="0">
                <a:ln>
                  <a:noFill/>
                </a:ln>
                <a:effectLst/>
              </a:rPr>
              <a:t>。</a:t>
            </a:r>
            <a:r>
              <a:rPr kumimoji="0" lang="ja-JP" altLang="ja-JP" sz="1600" b="0" i="0" u="none" strike="noStrike" cap="none" normalizeH="0" baseline="0" dirty="0">
                <a:ln>
                  <a:noFill/>
                </a:ln>
                <a:solidFill>
                  <a:srgbClr val="FF0000"/>
                </a:solidFill>
                <a:effectLst/>
              </a:rPr>
              <a:t/>
            </a:r>
            <a:br>
              <a:rPr kumimoji="0" lang="ja-JP" altLang="ja-JP" sz="1600" b="0" i="0" u="none" strike="noStrike" cap="none" normalizeH="0" baseline="0" dirty="0">
                <a:ln>
                  <a:noFill/>
                </a:ln>
                <a:solidFill>
                  <a:srgbClr val="FF0000"/>
                </a:solidFill>
                <a:effectLst/>
              </a:rPr>
            </a:br>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ja-JP" altLang="ja-JP" sz="1600" i="0" u="none" strike="noStrike" cap="none" normalizeH="0" baseline="0" dirty="0">
                <a:ln>
                  <a:noFill/>
                </a:ln>
                <a:solidFill>
                  <a:srgbClr val="222222"/>
                </a:solidFill>
                <a:effectLst/>
                <a:latin typeface="Arial" panose="020B0604020202020204" pitchFamily="34" charset="0"/>
                <a:cs typeface="Arial" panose="020B0604020202020204" pitchFamily="34" charset="0"/>
              </a:rPr>
              <a:t>日本では</a:t>
            </a:r>
            <a:r>
              <a:rPr kumimoji="0" lang="ja-JP"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デリバティブ取引と現物取引による金融所得の損益通算</a:t>
            </a:r>
            <a:r>
              <a:rPr kumimoji="0" lang="ja-JP" altLang="en-US" sz="1600" b="1" u="sng" dirty="0">
                <a:solidFill>
                  <a:srgbClr val="FF0000"/>
                </a:solidFill>
                <a:latin typeface="Arial" panose="020B0604020202020204" pitchFamily="34" charset="0"/>
                <a:cs typeface="Arial" panose="020B0604020202020204" pitchFamily="34" charset="0"/>
              </a:rPr>
              <a:t>（</a:t>
            </a:r>
            <a:r>
              <a:rPr kumimoji="0" lang="ja-JP"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一体課税）が認められていない</a:t>
            </a:r>
            <a:r>
              <a:rPr kumimoji="0" lang="ja-JP" altLang="en-US" sz="1600" b="1"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ja-JP" sz="1600" b="1" i="0" u="none" strike="noStrike" cap="none" normalizeH="0" baseline="0" dirty="0">
              <a:ln>
                <a:noFill/>
              </a:ln>
              <a:solidFill>
                <a:srgbClr val="222222"/>
              </a:solidFill>
              <a:effectLst/>
              <a:latin typeface="Arial" panose="020B0604020202020204" pitchFamily="34" charset="0"/>
              <a:cs typeface="Arial" panose="020B0604020202020204" pitchFamily="34" charset="0"/>
            </a:endParaRPr>
          </a:p>
          <a:p>
            <a:pPr fontAlgn="t"/>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ja-JP" altLang="ja-JP" sz="1600" i="0" u="none" strike="noStrike" cap="none" normalizeH="0" baseline="0" dirty="0">
                <a:ln>
                  <a:noFill/>
                </a:ln>
                <a:solidFill>
                  <a:srgbClr val="222222"/>
                </a:solidFill>
                <a:effectLst/>
                <a:latin typeface="Arial" panose="020B0604020202020204" pitchFamily="34" charset="0"/>
                <a:cs typeface="Arial" panose="020B0604020202020204" pitchFamily="34" charset="0"/>
              </a:rPr>
              <a:t>資産運用会社の誘致にあたっては、</a:t>
            </a:r>
            <a:r>
              <a:rPr kumimoji="0" lang="ja-JP"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税制が一番の壁</a:t>
            </a:r>
            <a:r>
              <a:rPr kumimoji="0" lang="ja-JP" altLang="en-US" sz="1600" b="1"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endParaRPr>
          </a:p>
          <a:p>
            <a:pPr fontAlgn="t"/>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fontAlgn="t"/>
            <a:r>
              <a:rPr lang="ja-JP" altLang="ja-JP" sz="1600" b="1" u="sng" kern="100" dirty="0">
                <a:effectLst/>
                <a:latin typeface="游明朝" panose="02020400000000000000" pitchFamily="18" charset="-128"/>
                <a:ea typeface="游明朝" panose="02020400000000000000" pitchFamily="18" charset="-128"/>
                <a:cs typeface="Times New Roman" panose="02020603050405020304" pitchFamily="18" charset="0"/>
              </a:rPr>
              <a:t>ⅴ　「評判」</a:t>
            </a:r>
          </a:p>
          <a:p>
            <a:pPr fontAlgn="t"/>
            <a:r>
              <a:rPr kumimoji="1" lang="ja-JP" altLang="ja-JP" sz="1600" i="0" u="none" strike="noStrike" kern="1200" dirty="0">
                <a:effectLst/>
                <a:latin typeface="游ゴシック" panose="020B0400000000000000" pitchFamily="50" charset="-128"/>
              </a:rPr>
              <a:t>・国際金融センター指数ランキングの低さ（特に事業環境、金融セクター、評判）</a:t>
            </a:r>
            <a:r>
              <a:rPr kumimoji="1" lang="ja-JP" altLang="en-US" sz="1600" i="0" u="none" strike="noStrike" kern="1200" dirty="0">
                <a:effectLst/>
                <a:latin typeface="游ゴシック" panose="020B0400000000000000" pitchFamily="50" charset="-128"/>
              </a:rPr>
              <a:t>。</a:t>
            </a:r>
            <a:endParaRPr lang="ja-JP" altLang="ja-JP" sz="1600" i="0" u="none" strike="noStrike" dirty="0">
              <a:effectLst/>
              <a:latin typeface="Arial" panose="020B0604020202020204" pitchFamily="34" charset="0"/>
            </a:endParaRPr>
          </a:p>
          <a:p>
            <a:pPr fontAlgn="t"/>
            <a:r>
              <a:rPr kumimoji="1" lang="ja-JP" altLang="ja-JP" sz="1600" i="0" u="none" strike="noStrike" kern="1200" dirty="0">
                <a:effectLst/>
                <a:latin typeface="游ゴシック" panose="020B0400000000000000" pitchFamily="50" charset="-128"/>
              </a:rPr>
              <a:t>・</a:t>
            </a:r>
            <a:r>
              <a:rPr kumimoji="1" lang="ja-JP" altLang="ja-JP" sz="1600" b="1" i="0" u="sng" strike="noStrike" kern="1200" dirty="0">
                <a:solidFill>
                  <a:srgbClr val="FF0000"/>
                </a:solidFill>
                <a:effectLst/>
                <a:latin typeface="游ゴシック" panose="020B0400000000000000" pitchFamily="50" charset="-128"/>
              </a:rPr>
              <a:t>国際的知名度の低さ</a:t>
            </a:r>
            <a:r>
              <a:rPr kumimoji="1" lang="ja-JP" altLang="en-US" sz="1600" b="1" i="0" u="sng" strike="noStrike" kern="1200" dirty="0">
                <a:solidFill>
                  <a:srgbClr val="FF0000"/>
                </a:solidFill>
                <a:effectLst/>
                <a:latin typeface="游ゴシック" panose="020B0400000000000000" pitchFamily="50" charset="-128"/>
              </a:rPr>
              <a:t>、</a:t>
            </a:r>
            <a:r>
              <a:rPr kumimoji="1" lang="ja-JP" altLang="ja-JP" sz="1600" b="1" i="0" u="sng" strike="noStrike" kern="1200" dirty="0">
                <a:solidFill>
                  <a:srgbClr val="FF0000"/>
                </a:solidFill>
                <a:effectLst/>
                <a:latin typeface="游ゴシック" panose="020B0400000000000000" pitchFamily="50" charset="-128"/>
              </a:rPr>
              <a:t>対外的アピール</a:t>
            </a:r>
            <a:r>
              <a:rPr kumimoji="1" lang="ja-JP" altLang="en-US" sz="1600" b="1" i="0" u="sng" strike="noStrike" kern="1200" dirty="0">
                <a:solidFill>
                  <a:srgbClr val="FF0000"/>
                </a:solidFill>
                <a:effectLst/>
                <a:latin typeface="游ゴシック" panose="020B0400000000000000" pitchFamily="50" charset="-128"/>
              </a:rPr>
              <a:t>の不足</a:t>
            </a:r>
            <a:r>
              <a:rPr kumimoji="1" lang="ja-JP" altLang="en-US" sz="1600" i="0" u="none" strike="noStrike" kern="1200" dirty="0">
                <a:effectLst/>
                <a:latin typeface="游ゴシック" panose="020B0400000000000000" pitchFamily="50" charset="-128"/>
              </a:rPr>
              <a:t>。</a:t>
            </a:r>
            <a:endParaRPr kumimoji="1" lang="en-US" altLang="ja-JP" sz="1600" i="0" u="none" strike="noStrike" kern="1200" dirty="0">
              <a:effectLst/>
              <a:latin typeface="游ゴシック" panose="020B0400000000000000" pitchFamily="50" charset="-128"/>
            </a:endParaRPr>
          </a:p>
        </p:txBody>
      </p:sp>
      <p:sp>
        <p:nvSpPr>
          <p:cNvPr id="9" name="テキスト ボックス 8">
            <a:extLst>
              <a:ext uri="{FF2B5EF4-FFF2-40B4-BE49-F238E27FC236}">
                <a16:creationId xmlns:a16="http://schemas.microsoft.com/office/drawing/2014/main" id="{D3474F90-F07A-41C8-89FD-DFB2084553FB}"/>
              </a:ext>
            </a:extLst>
          </p:cNvPr>
          <p:cNvSpPr txBox="1"/>
          <p:nvPr/>
        </p:nvSpPr>
        <p:spPr>
          <a:xfrm>
            <a:off x="838199" y="1087745"/>
            <a:ext cx="2295617"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ja-JP" altLang="en-US" sz="1800" dirty="0"/>
              <a:t>１．課題</a:t>
            </a:r>
            <a:r>
              <a:rPr kumimoji="1" lang="ja-JP" altLang="en-US" dirty="0"/>
              <a:t>（</a:t>
            </a:r>
            <a:r>
              <a:rPr lang="en-US" altLang="ja-JP" dirty="0"/>
              <a:t>2</a:t>
            </a:r>
            <a:r>
              <a:rPr kumimoji="1" lang="en-US" altLang="ja-JP" dirty="0"/>
              <a:t>/2</a:t>
            </a:r>
            <a:r>
              <a:rPr kumimoji="1" lang="ja-JP" altLang="en-US" dirty="0"/>
              <a:t>）</a:t>
            </a:r>
            <a:endParaRPr kumimoji="1" lang="en-US" altLang="ja-JP" sz="1800" dirty="0"/>
          </a:p>
        </p:txBody>
      </p:sp>
      <p:sp>
        <p:nvSpPr>
          <p:cNvPr id="10" name="スライド番号プレースホルダー 10">
            <a:extLst>
              <a:ext uri="{FF2B5EF4-FFF2-40B4-BE49-F238E27FC236}">
                <a16:creationId xmlns:a16="http://schemas.microsoft.com/office/drawing/2014/main" id="{075E2C62-6AB4-4A2B-8649-BBDCC83BD79C}"/>
              </a:ext>
            </a:extLst>
          </p:cNvPr>
          <p:cNvSpPr>
            <a:spLocks noGrp="1"/>
          </p:cNvSpPr>
          <p:nvPr>
            <p:ph type="sldNum" sz="quarter" idx="12"/>
          </p:nvPr>
        </p:nvSpPr>
        <p:spPr>
          <a:xfrm>
            <a:off x="9360258" y="6369648"/>
            <a:ext cx="2743200" cy="365125"/>
          </a:xfrm>
        </p:spPr>
        <p:txBody>
          <a:bodyPr/>
          <a:lstStyle/>
          <a:p>
            <a:fld id="{C0CACA7F-3B24-461C-A948-81C984A864CE}" type="slidenum">
              <a:rPr kumimoji="1" lang="ja-JP" altLang="en-US" smtClean="0"/>
              <a:t>4</a:t>
            </a:fld>
            <a:endParaRPr kumimoji="1" lang="ja-JP" altLang="en-US" dirty="0"/>
          </a:p>
        </p:txBody>
      </p:sp>
      <p:sp>
        <p:nvSpPr>
          <p:cNvPr id="12" name="タイトル 1">
            <a:extLst>
              <a:ext uri="{FF2B5EF4-FFF2-40B4-BE49-F238E27FC236}">
                <a16:creationId xmlns:a16="http://schemas.microsoft.com/office/drawing/2014/main" id="{EC92E3CB-63F9-42DA-B372-10E57D21CCF2}"/>
              </a:ext>
            </a:extLst>
          </p:cNvPr>
          <p:cNvSpPr>
            <a:spLocks noGrp="1"/>
          </p:cNvSpPr>
          <p:nvPr>
            <p:ph type="title"/>
          </p:nvPr>
        </p:nvSpPr>
        <p:spPr>
          <a:xfrm>
            <a:off x="838199" y="277220"/>
            <a:ext cx="10515600" cy="401589"/>
          </a:xfrm>
        </p:spPr>
        <p:style>
          <a:lnRef idx="3">
            <a:schemeClr val="lt1"/>
          </a:lnRef>
          <a:fillRef idx="1">
            <a:schemeClr val="accent2"/>
          </a:fillRef>
          <a:effectRef idx="1">
            <a:schemeClr val="accent2"/>
          </a:effectRef>
          <a:fontRef idx="minor">
            <a:schemeClr val="lt1"/>
          </a:fontRef>
        </p:style>
        <p:txBody>
          <a:bodyPr>
            <a:normAutofit/>
          </a:bodyPr>
          <a:lstStyle/>
          <a:p>
            <a:pPr algn="ctr"/>
            <a:r>
              <a:rPr lang="ja-JP" altLang="ja-JP" sz="2000" b="1" kern="100" dirty="0">
                <a:effectLst/>
                <a:latin typeface="游明朝" panose="02020400000000000000" pitchFamily="18" charset="-128"/>
                <a:ea typeface="Meiryo UI" panose="020B0604030504040204" pitchFamily="50" charset="-128"/>
                <a:cs typeface="Times New Roman" panose="02020603050405020304" pitchFamily="18" charset="0"/>
              </a:rPr>
              <a:t>推進委員会委員企業・オブザーバー　ヒアリング</a:t>
            </a:r>
            <a:r>
              <a:rPr lang="ja-JP" altLang="en-US" sz="2000" b="1" kern="100" dirty="0">
                <a:effectLst/>
                <a:latin typeface="游明朝" panose="02020400000000000000" pitchFamily="18" charset="-128"/>
                <a:ea typeface="Meiryo UI" panose="020B0604030504040204" pitchFamily="50" charset="-128"/>
                <a:cs typeface="Times New Roman" panose="02020603050405020304" pitchFamily="18" charset="0"/>
              </a:rPr>
              <a:t>概要</a:t>
            </a:r>
            <a:r>
              <a:rPr lang="ja-JP" altLang="ja-JP" sz="2000" b="1" kern="100" dirty="0">
                <a:effectLst/>
                <a:latin typeface="游明朝" panose="02020400000000000000" pitchFamily="18" charset="-128"/>
                <a:ea typeface="Meiryo UI" panose="020B0604030504040204" pitchFamily="50" charset="-128"/>
                <a:cs typeface="Times New Roman" panose="02020603050405020304" pitchFamily="18" charset="0"/>
              </a:rPr>
              <a:t>について</a:t>
            </a:r>
            <a:endParaRPr kumimoji="1" lang="ja-JP" altLang="en-US" sz="2000" b="1" dirty="0"/>
          </a:p>
        </p:txBody>
      </p:sp>
      <p:sp>
        <p:nvSpPr>
          <p:cNvPr id="8" name="テキスト ボックス 7"/>
          <p:cNvSpPr txBox="1"/>
          <p:nvPr/>
        </p:nvSpPr>
        <p:spPr>
          <a:xfrm>
            <a:off x="9981127" y="1700"/>
            <a:ext cx="1681766" cy="307777"/>
          </a:xfrm>
          <a:prstGeom prst="rect">
            <a:avLst/>
          </a:prstGeom>
          <a:noFill/>
        </p:spPr>
        <p:txBody>
          <a:bodyPr wrap="square" rtlCol="0">
            <a:spAutoFit/>
          </a:bodyPr>
          <a:lstStyle/>
          <a:p>
            <a:pPr algn="r"/>
            <a:r>
              <a:rPr kumimoji="1" lang="en-US" altLang="ja-JP" sz="1400" dirty="0" smtClean="0"/>
              <a:t>2021</a:t>
            </a:r>
            <a:r>
              <a:rPr kumimoji="1" lang="ja-JP" altLang="en-US" sz="1400" dirty="0" smtClean="0"/>
              <a:t>年</a:t>
            </a:r>
            <a:r>
              <a:rPr kumimoji="1" lang="en-US" altLang="ja-JP" sz="1400" dirty="0" smtClean="0"/>
              <a:t>6</a:t>
            </a:r>
            <a:r>
              <a:rPr lang="ja-JP" altLang="en-US" sz="1400" dirty="0"/>
              <a:t>月</a:t>
            </a:r>
            <a:r>
              <a:rPr lang="en-US" altLang="ja-JP" sz="1400" dirty="0" smtClean="0"/>
              <a:t>8</a:t>
            </a:r>
            <a:r>
              <a:rPr lang="ja-JP" altLang="en-US" sz="1400" dirty="0" smtClean="0"/>
              <a:t>日</a:t>
            </a:r>
            <a:r>
              <a:rPr kumimoji="1" lang="ja-JP" altLang="en-US" sz="1400" dirty="0" smtClean="0"/>
              <a:t>時点</a:t>
            </a:r>
            <a:endParaRPr kumimoji="1" lang="ja-JP" altLang="en-US" sz="1400" dirty="0"/>
          </a:p>
        </p:txBody>
      </p:sp>
    </p:spTree>
    <p:extLst>
      <p:ext uri="{BB962C8B-B14F-4D97-AF65-F5344CB8AC3E}">
        <p14:creationId xmlns:p14="http://schemas.microsoft.com/office/powerpoint/2010/main" val="3857984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167ED449-F274-49BD-8710-E5CFE27F14D7}"/>
              </a:ext>
            </a:extLst>
          </p:cNvPr>
          <p:cNvSpPr txBox="1"/>
          <p:nvPr/>
        </p:nvSpPr>
        <p:spPr>
          <a:xfrm>
            <a:off x="6096000" y="6241002"/>
            <a:ext cx="184731" cy="369332"/>
          </a:xfrm>
          <a:prstGeom prst="rect">
            <a:avLst/>
          </a:prstGeom>
          <a:noFill/>
        </p:spPr>
        <p:txBody>
          <a:bodyPr wrap="none" rtlCol="0">
            <a:spAutoFit/>
          </a:bodyPr>
          <a:lstStyle/>
          <a:p>
            <a:endParaRPr kumimoji="1" lang="ja-JP" altLang="en-US" dirty="0"/>
          </a:p>
        </p:txBody>
      </p:sp>
      <p:sp>
        <p:nvSpPr>
          <p:cNvPr id="8" name="テキスト ボックス 7">
            <a:extLst>
              <a:ext uri="{FF2B5EF4-FFF2-40B4-BE49-F238E27FC236}">
                <a16:creationId xmlns:a16="http://schemas.microsoft.com/office/drawing/2014/main" id="{56EE524C-A342-4A48-8E59-8167C7F0DF1C}"/>
              </a:ext>
            </a:extLst>
          </p:cNvPr>
          <p:cNvSpPr txBox="1"/>
          <p:nvPr/>
        </p:nvSpPr>
        <p:spPr>
          <a:xfrm>
            <a:off x="821739" y="1408910"/>
            <a:ext cx="10548522" cy="5262979"/>
          </a:xfrm>
          <a:prstGeom prst="rect">
            <a:avLst/>
          </a:prstGeom>
          <a:noFill/>
          <a:ln>
            <a:solidFill>
              <a:schemeClr val="accent2">
                <a:lumMod val="50000"/>
              </a:schemeClr>
            </a:solidFill>
          </a:ln>
        </p:spPr>
        <p:txBody>
          <a:bodyPr wrap="square" rtlCol="0">
            <a:spAutoFit/>
          </a:bodyPr>
          <a:lstStyle/>
          <a:p>
            <a:pPr algn="just"/>
            <a:r>
              <a:rPr lang="ja-JP" altLang="ja-JP" sz="1600" b="1" u="sng" kern="100" dirty="0">
                <a:effectLst/>
                <a:latin typeface="游明朝" panose="02020400000000000000" pitchFamily="18" charset="-128"/>
                <a:ea typeface="游明朝" panose="02020400000000000000" pitchFamily="18" charset="-128"/>
                <a:cs typeface="Times New Roman" panose="02020603050405020304" pitchFamily="18" charset="0"/>
              </a:rPr>
              <a:t>ⅰ　「事業環境」</a:t>
            </a:r>
            <a:endParaRPr lang="en-US" altLang="ja-JP" sz="1600" b="1" u="sng"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l" rtl="0" eaLnBrk="1" fontAlgn="t" latinLnBrk="0" hangingPunct="1">
              <a:spcBef>
                <a:spcPts val="0"/>
              </a:spcBef>
              <a:spcAft>
                <a:spcPts val="0"/>
              </a:spcAft>
              <a:buNone/>
            </a:pPr>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ja-JP" altLang="ja-JP" sz="1600" i="0" u="none" strike="noStrike" cap="none" normalizeH="0" baseline="0" dirty="0">
                <a:ln>
                  <a:noFill/>
                </a:ln>
                <a:solidFill>
                  <a:srgbClr val="222222"/>
                </a:solidFill>
                <a:effectLst/>
                <a:latin typeface="Arial" panose="020B0604020202020204" pitchFamily="34" charset="0"/>
                <a:cs typeface="Arial" panose="020B0604020202020204" pitchFamily="34" charset="0"/>
              </a:rPr>
              <a:t>資産運用会社にとって、</a:t>
            </a:r>
            <a:r>
              <a:rPr kumimoji="0" lang="en-US"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1,900</a:t>
            </a:r>
            <a:r>
              <a:rPr kumimoji="0" lang="ja-JP"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兆円を超える個人金融資産</a:t>
            </a:r>
            <a:r>
              <a:rPr kumimoji="0" lang="ja-JP" altLang="en-US" sz="1600" b="1" u="sng" dirty="0">
                <a:solidFill>
                  <a:srgbClr val="FF0000"/>
                </a:solidFill>
                <a:latin typeface="Arial" panose="020B0604020202020204" pitchFamily="34" charset="0"/>
                <a:cs typeface="Arial" panose="020B0604020202020204" pitchFamily="34" charset="0"/>
              </a:rPr>
              <a:t>（日本全体）</a:t>
            </a:r>
            <a:r>
              <a:rPr kumimoji="0" lang="ja-JP"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は魅力</a:t>
            </a:r>
            <a:r>
              <a:rPr kumimoji="0" lang="ja-JP" altLang="en-US" sz="1600" b="1"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ja-JP" altLang="ja-JP" sz="1600" b="0" i="0" u="none" strike="noStrike" cap="none" normalizeH="0" baseline="0" dirty="0">
                <a:ln>
                  <a:noFill/>
                </a:ln>
                <a:solidFill>
                  <a:schemeClr val="tx1"/>
                </a:solidFill>
                <a:effectLst/>
              </a:rPr>
              <a:t/>
            </a:r>
            <a:br>
              <a:rPr kumimoji="0" lang="ja-JP" altLang="ja-JP" sz="1600" b="0" i="0" u="none" strike="noStrike" cap="none" normalizeH="0" baseline="0" dirty="0">
                <a:ln>
                  <a:noFill/>
                </a:ln>
                <a:solidFill>
                  <a:schemeClr val="tx1"/>
                </a:solidFill>
                <a:effectLst/>
              </a:rPr>
            </a:br>
            <a:r>
              <a:rPr lang="ja-JP" altLang="en-US" sz="1600" dirty="0">
                <a:latin typeface="游ゴシック" panose="020B0400000000000000" pitchFamily="50" charset="-128"/>
              </a:rPr>
              <a:t>・</a:t>
            </a:r>
            <a:r>
              <a:rPr kumimoji="1" lang="ja-JP" altLang="en-US" sz="1600" b="1" i="0" u="sng" strike="noStrike" kern="1200" dirty="0">
                <a:solidFill>
                  <a:srgbClr val="FF0000"/>
                </a:solidFill>
                <a:latin typeface="游ゴシック" panose="020B0400000000000000" pitchFamily="50" charset="-128"/>
              </a:rPr>
              <a:t>万博のインパクト</a:t>
            </a:r>
            <a:r>
              <a:rPr kumimoji="1" lang="ja-JP" altLang="en-US" sz="1600" i="0" u="none" strike="noStrike" kern="1200" dirty="0">
                <a:effectLst/>
                <a:latin typeface="游ゴシック" panose="020B0400000000000000" pitchFamily="50" charset="-128"/>
              </a:rPr>
              <a:t>。準備のために様々なプロジェクトが大阪に移ってきている。</a:t>
            </a:r>
            <a:r>
              <a:rPr kumimoji="1" lang="ja-JP" altLang="en-US" sz="1600" b="1" i="0" u="sng" strike="noStrike" kern="1200" dirty="0">
                <a:solidFill>
                  <a:srgbClr val="FF0000"/>
                </a:solidFill>
                <a:effectLst/>
                <a:latin typeface="游ゴシック" panose="020B0400000000000000" pitchFamily="50" charset="-128"/>
              </a:rPr>
              <a:t>夢洲</a:t>
            </a:r>
            <a:r>
              <a:rPr kumimoji="1" lang="ja-JP" altLang="en-US" sz="1600" i="0" u="none" strike="noStrike" kern="1200" dirty="0">
                <a:effectLst/>
                <a:latin typeface="游ゴシック" panose="020B0400000000000000" pitchFamily="50" charset="-128"/>
              </a:rPr>
              <a:t>という土地もあり、</a:t>
            </a:r>
            <a:r>
              <a:rPr kumimoji="1" lang="ja-JP" altLang="en-US" sz="1600" b="1" i="0" u="sng" strike="noStrike" kern="1200" dirty="0">
                <a:solidFill>
                  <a:srgbClr val="FF0000"/>
                </a:solidFill>
                <a:effectLst/>
                <a:latin typeface="游ゴシック" panose="020B0400000000000000" pitchFamily="50" charset="-128"/>
              </a:rPr>
              <a:t>ディー</a:t>
            </a:r>
            <a:endParaRPr kumimoji="1" lang="en-US" altLang="ja-JP" sz="1600" b="1" i="0" u="sng" strike="noStrike" kern="1200" dirty="0">
              <a:solidFill>
                <a:srgbClr val="FF0000"/>
              </a:solidFill>
              <a:effectLst/>
              <a:latin typeface="游ゴシック" panose="020B0400000000000000" pitchFamily="50" charset="-128"/>
            </a:endParaRPr>
          </a:p>
          <a:p>
            <a:pPr marL="0" indent="0" algn="l" rtl="0" eaLnBrk="1" fontAlgn="t" latinLnBrk="0" hangingPunct="1">
              <a:spcBef>
                <a:spcPts val="0"/>
              </a:spcBef>
              <a:spcAft>
                <a:spcPts val="0"/>
              </a:spcAft>
              <a:buNone/>
            </a:pPr>
            <a:r>
              <a:rPr lang="ja-JP" altLang="en-US" sz="1600" b="1" dirty="0">
                <a:solidFill>
                  <a:srgbClr val="FF0000"/>
                </a:solidFill>
                <a:latin typeface="游ゴシック" panose="020B0400000000000000" pitchFamily="50" charset="-128"/>
              </a:rPr>
              <a:t>　</a:t>
            </a:r>
            <a:r>
              <a:rPr kumimoji="1" lang="ja-JP" altLang="en-US" sz="1600" b="1" i="0" u="sng" strike="noStrike" kern="1200" dirty="0">
                <a:solidFill>
                  <a:srgbClr val="FF0000"/>
                </a:solidFill>
                <a:effectLst/>
                <a:latin typeface="游ゴシック" panose="020B0400000000000000" pitchFamily="50" charset="-128"/>
              </a:rPr>
              <a:t>プテックやフィンテックの分野など社会の実装場所が必要な分野で期待が高まっている</a:t>
            </a:r>
            <a:r>
              <a:rPr kumimoji="1" lang="ja-JP" altLang="en-US" sz="1600" b="1" i="0" u="none" strike="noStrike" kern="1200" dirty="0">
                <a:effectLst/>
                <a:latin typeface="游ゴシック" panose="020B0400000000000000" pitchFamily="50" charset="-128"/>
              </a:rPr>
              <a:t>。</a:t>
            </a:r>
            <a:endParaRPr kumimoji="1" lang="en-US" altLang="ja-JP" sz="1600" i="0" u="none" strike="noStrike" kern="1200" dirty="0">
              <a:effectLst/>
              <a:latin typeface="游ゴシック" panose="020B0400000000000000" pitchFamily="50" charset="-128"/>
            </a:endParaRPr>
          </a:p>
          <a:p>
            <a:pPr marL="0" indent="0" algn="l" rtl="0" eaLnBrk="1" fontAlgn="t" latinLnBrk="0" hangingPunct="1">
              <a:spcBef>
                <a:spcPts val="0"/>
              </a:spcBef>
              <a:spcAft>
                <a:spcPts val="0"/>
              </a:spcAft>
              <a:buNone/>
            </a:pPr>
            <a:r>
              <a:rPr lang="ja-JP" altLang="en-US" sz="1600" i="0" u="none" strike="noStrike" dirty="0">
                <a:effectLst/>
                <a:latin typeface="Arial" panose="020B0604020202020204" pitchFamily="34" charset="0"/>
              </a:rPr>
              <a:t>・</a:t>
            </a:r>
            <a:r>
              <a:rPr lang="en-US" altLang="ja-JP" sz="1600" b="1" i="0" u="sng" strike="noStrike" dirty="0">
                <a:solidFill>
                  <a:srgbClr val="FF0000"/>
                </a:solidFill>
                <a:effectLst/>
                <a:latin typeface="Arial" panose="020B0604020202020204" pitchFamily="34" charset="0"/>
              </a:rPr>
              <a:t>BCP</a:t>
            </a:r>
            <a:r>
              <a:rPr lang="ja-JP" altLang="en-US" sz="1600" i="0" u="none" strike="noStrike" dirty="0">
                <a:effectLst/>
                <a:latin typeface="Arial" panose="020B0604020202020204" pitchFamily="34" charset="0"/>
              </a:rPr>
              <a:t>の観点から東京一極集中の解決策となりうる</a:t>
            </a:r>
            <a:r>
              <a:rPr lang="ja-JP" altLang="en-US" sz="1600" b="1" i="0" u="none" strike="noStrike" dirty="0">
                <a:effectLst/>
                <a:latin typeface="Arial" panose="020B0604020202020204" pitchFamily="34" charset="0"/>
              </a:rPr>
              <a:t>。</a:t>
            </a:r>
            <a:endParaRPr lang="en-US" altLang="ja-JP" sz="1600" i="0" u="none" strike="noStrike" dirty="0">
              <a:effectLst/>
              <a:latin typeface="Arial" panose="020B0604020202020204" pitchFamily="34" charset="0"/>
            </a:endParaRPr>
          </a:p>
          <a:p>
            <a:pPr marL="0" indent="0" algn="l" rtl="0" eaLnBrk="1" fontAlgn="t" latinLnBrk="0" hangingPunct="1">
              <a:spcBef>
                <a:spcPts val="0"/>
              </a:spcBef>
              <a:spcAft>
                <a:spcPts val="0"/>
              </a:spcAft>
              <a:buNone/>
            </a:pP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1600" b="1" u="sng" kern="100" dirty="0">
                <a:effectLst/>
                <a:latin typeface="游明朝" panose="02020400000000000000" pitchFamily="18" charset="-128"/>
                <a:ea typeface="游明朝" panose="02020400000000000000" pitchFamily="18" charset="-128"/>
                <a:cs typeface="Times New Roman" panose="02020603050405020304" pitchFamily="18" charset="0"/>
              </a:rPr>
              <a:t>ⅲ　「インフラ」</a:t>
            </a:r>
            <a:endParaRPr lang="en-US" altLang="ja-JP" sz="1600" b="1" u="sng"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l" rtl="0" eaLnBrk="1" fontAlgn="t" latinLnBrk="0" hangingPunct="1">
              <a:spcBef>
                <a:spcPts val="0"/>
              </a:spcBef>
              <a:spcAft>
                <a:spcPts val="0"/>
              </a:spcAft>
              <a:buNone/>
            </a:pPr>
            <a:r>
              <a:rPr lang="ja-JP" altLang="en-US" sz="1600" i="0" u="none" strike="noStrike" dirty="0">
                <a:effectLst/>
                <a:latin typeface="Arial" panose="020B0604020202020204" pitchFamily="34" charset="0"/>
              </a:rPr>
              <a:t>・</a:t>
            </a:r>
            <a:r>
              <a:rPr lang="ja-JP" altLang="en-US" sz="1600" b="1" i="0" u="sng" strike="noStrike" dirty="0">
                <a:solidFill>
                  <a:srgbClr val="FF0000"/>
                </a:solidFill>
                <a:effectLst/>
                <a:latin typeface="Arial" panose="020B0604020202020204" pitchFamily="34" charset="0"/>
              </a:rPr>
              <a:t>交通インフラ</a:t>
            </a:r>
            <a:r>
              <a:rPr lang="ja-JP" altLang="en-US" sz="1600" i="0" u="none" strike="noStrike" dirty="0">
                <a:effectLst/>
                <a:latin typeface="Arial" panose="020B0604020202020204" pitchFamily="34" charset="0"/>
              </a:rPr>
              <a:t>が整備されていること。</a:t>
            </a:r>
            <a:r>
              <a:rPr lang="ja-JP" altLang="en-US" sz="1600" b="1" u="sng" dirty="0">
                <a:solidFill>
                  <a:srgbClr val="FF0000"/>
                </a:solidFill>
                <a:latin typeface="Arial" panose="020B0604020202020204" pitchFamily="34" charset="0"/>
              </a:rPr>
              <a:t>国際港湾</a:t>
            </a:r>
            <a:r>
              <a:rPr lang="ja-JP" altLang="en-US" sz="1600" dirty="0">
                <a:latin typeface="Arial" panose="020B0604020202020204" pitchFamily="34" charset="0"/>
              </a:rPr>
              <a:t>を有していること。</a:t>
            </a:r>
            <a:endParaRPr lang="ja-JP" altLang="en-US" sz="1600" i="0" u="none" strike="noStrike" dirty="0">
              <a:effectLst/>
              <a:latin typeface="Arial" panose="020B0604020202020204" pitchFamily="34" charset="0"/>
            </a:endParaRPr>
          </a:p>
          <a:p>
            <a:pPr fontAlgn="t"/>
            <a:r>
              <a:rPr kumimoji="1" lang="ja-JP" altLang="en-US" sz="1600" i="0" u="none" strike="noStrike" kern="1200" dirty="0">
                <a:effectLst/>
                <a:latin typeface="游ゴシック" panose="020B0400000000000000" pitchFamily="50" charset="-128"/>
              </a:rPr>
              <a:t>・</a:t>
            </a:r>
            <a:r>
              <a:rPr lang="ja-JP" altLang="en-US" sz="1600" i="0" u="none" strike="noStrike" dirty="0">
                <a:effectLst/>
                <a:latin typeface="Arial" panose="020B0604020202020204" pitchFamily="34" charset="0"/>
              </a:rPr>
              <a:t>世界の金融都市や東京と比較した</a:t>
            </a:r>
            <a:r>
              <a:rPr lang="ja-JP" altLang="en-US" sz="1600" b="1" i="0" u="sng" strike="noStrike" dirty="0">
                <a:solidFill>
                  <a:srgbClr val="FF0000"/>
                </a:solidFill>
                <a:effectLst/>
                <a:latin typeface="Arial" panose="020B0604020202020204" pitchFamily="34" charset="0"/>
              </a:rPr>
              <a:t>不動産の</a:t>
            </a:r>
            <a:r>
              <a:rPr lang="ja-JP" altLang="en-US" sz="1600" b="1" i="0" u="sng" strike="noStrike" dirty="0" smtClean="0">
                <a:solidFill>
                  <a:srgbClr val="FF0000"/>
                </a:solidFill>
                <a:effectLst/>
                <a:latin typeface="Arial" panose="020B0604020202020204" pitchFamily="34" charset="0"/>
              </a:rPr>
              <a:t>安さ</a:t>
            </a:r>
            <a:r>
              <a:rPr lang="ja-JP" altLang="en-US" sz="1600" b="1" i="0" u="none" strike="noStrike" dirty="0" smtClean="0">
                <a:effectLst/>
                <a:latin typeface="Arial" panose="020B0604020202020204" pitchFamily="34" charset="0"/>
              </a:rPr>
              <a:t>。</a:t>
            </a:r>
            <a:endPar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l" rtl="0" eaLnBrk="1" fontAlgn="t" latinLnBrk="0" hangingPunct="1">
              <a:spcBef>
                <a:spcPts val="0"/>
              </a:spcBef>
              <a:spcAft>
                <a:spcPts val="0"/>
              </a:spcAft>
              <a:buNone/>
            </a:pPr>
            <a:r>
              <a:rPr lang="ja-JP" altLang="en-US" sz="1600" i="0" u="none" strike="noStrike" dirty="0">
                <a:effectLst/>
                <a:latin typeface="Arial" panose="020B0604020202020204" pitchFamily="34" charset="0"/>
              </a:rPr>
              <a:t>・人口・産業の集積地、特に</a:t>
            </a:r>
            <a:r>
              <a:rPr lang="ja-JP" altLang="en-US" sz="1600" b="1" i="0" u="sng" strike="noStrike" dirty="0">
                <a:solidFill>
                  <a:srgbClr val="FF0000"/>
                </a:solidFill>
                <a:effectLst/>
                <a:latin typeface="Arial" panose="020B0604020202020204" pitchFamily="34" charset="0"/>
              </a:rPr>
              <a:t>大企業を支える強靭な中小サプライヤーの集積</a:t>
            </a:r>
            <a:r>
              <a:rPr lang="ja-JP" altLang="en-US" sz="1600" b="1" i="0" u="none" strike="noStrike" dirty="0">
                <a:effectLst/>
                <a:latin typeface="Arial" panose="020B0604020202020204" pitchFamily="34" charset="0"/>
              </a:rPr>
              <a:t>。</a:t>
            </a:r>
            <a:endParaRPr lang="ja-JP" altLang="ja-JP" sz="1600" i="0" u="none" strike="noStrike" dirty="0">
              <a:effectLst/>
              <a:latin typeface="Arial" panose="020B0604020202020204" pitchFamily="34" charset="0"/>
            </a:endParaRPr>
          </a:p>
          <a:p>
            <a:pPr fontAlgn="t"/>
            <a:r>
              <a:rPr lang="ja-JP" altLang="en-US" sz="1600" i="0" u="none" strike="noStrike" dirty="0">
                <a:effectLst/>
                <a:latin typeface="Arial" panose="020B0604020202020204" pitchFamily="34" charset="0"/>
              </a:rPr>
              <a:t>・</a:t>
            </a:r>
            <a:r>
              <a:rPr lang="en-US" altLang="ja-JP" sz="1600" b="1" i="0" u="sng" strike="noStrike" dirty="0" err="1">
                <a:solidFill>
                  <a:srgbClr val="FF0000"/>
                </a:solidFill>
                <a:effectLst/>
                <a:latin typeface="Arial" panose="020B0604020202020204" pitchFamily="34" charset="0"/>
              </a:rPr>
              <a:t>iPS</a:t>
            </a:r>
            <a:r>
              <a:rPr lang="ja-JP" altLang="en-US" sz="1600" b="1" i="0" u="sng" strike="noStrike" dirty="0">
                <a:solidFill>
                  <a:srgbClr val="FF0000"/>
                </a:solidFill>
                <a:effectLst/>
                <a:latin typeface="Arial" panose="020B0604020202020204" pitchFamily="34" charset="0"/>
              </a:rPr>
              <a:t>細胞やライフサイエンス、大学発ベンチャー</a:t>
            </a:r>
            <a:r>
              <a:rPr lang="ja-JP" altLang="en-US" sz="1600" i="0" u="none" strike="noStrike" dirty="0">
                <a:effectLst/>
                <a:latin typeface="Arial" panose="020B0604020202020204" pitchFamily="34" charset="0"/>
              </a:rPr>
              <a:t>の集積</a:t>
            </a:r>
            <a:r>
              <a:rPr lang="ja-JP" altLang="en-US" sz="1600" b="1" i="0" u="none" strike="noStrike" dirty="0">
                <a:effectLst/>
                <a:latin typeface="Arial" panose="020B0604020202020204" pitchFamily="34" charset="0"/>
              </a:rPr>
              <a:t>。</a:t>
            </a:r>
            <a:endParaRPr lang="ja-JP" altLang="en-US" sz="1600" i="0" u="none" strike="noStrike" dirty="0">
              <a:effectLst/>
              <a:latin typeface="Arial" panose="020B0604020202020204" pitchFamily="34" charset="0"/>
            </a:endParaRPr>
          </a:p>
          <a:p>
            <a:pPr fontAlgn="t"/>
            <a:r>
              <a:rPr lang="ja-JP" altLang="en-US" sz="1600" i="0" u="none" strike="noStrike" dirty="0">
                <a:effectLst/>
                <a:latin typeface="Arial" panose="020B0604020202020204" pitchFamily="34" charset="0"/>
              </a:rPr>
              <a:t>・</a:t>
            </a:r>
            <a:r>
              <a:rPr lang="ja-JP" altLang="en-US" sz="1600" b="1" i="0" u="sng" strike="noStrike" dirty="0">
                <a:solidFill>
                  <a:srgbClr val="FF0000"/>
                </a:solidFill>
                <a:effectLst/>
                <a:latin typeface="Arial" panose="020B0604020202020204" pitchFamily="34" charset="0"/>
              </a:rPr>
              <a:t>電池産業</a:t>
            </a:r>
            <a:r>
              <a:rPr lang="ja-JP" altLang="en-US" sz="1600" i="0" u="none" strike="noStrike" dirty="0">
                <a:effectLst/>
                <a:latin typeface="Arial" panose="020B0604020202020204" pitchFamily="34" charset="0"/>
              </a:rPr>
              <a:t>の</a:t>
            </a:r>
            <a:r>
              <a:rPr lang="ja-JP" altLang="en-US" sz="1600" i="0" u="none" strike="noStrike" dirty="0" smtClean="0">
                <a:effectLst/>
                <a:latin typeface="Arial" panose="020B0604020202020204" pitchFamily="34" charset="0"/>
              </a:rPr>
              <a:t>集積。</a:t>
            </a:r>
            <a:endParaRPr lang="en-US" altLang="ja-JP" sz="1600" i="0" u="none" strike="noStrike" dirty="0">
              <a:effectLst/>
              <a:latin typeface="Arial" panose="020B0604020202020204" pitchFamily="34" charset="0"/>
            </a:endParaRPr>
          </a:p>
          <a:p>
            <a:pPr fontAlgn="t"/>
            <a:r>
              <a:rPr lang="ja-JP" altLang="en-US" sz="1600" dirty="0">
                <a:latin typeface="Arial" panose="020B0604020202020204" pitchFamily="34" charset="0"/>
              </a:rPr>
              <a:t>・</a:t>
            </a:r>
            <a:r>
              <a:rPr lang="ja-JP" altLang="en-US" sz="1600" b="1" u="sng" dirty="0">
                <a:solidFill>
                  <a:srgbClr val="FF0000"/>
                </a:solidFill>
                <a:latin typeface="Arial" panose="020B0604020202020204" pitchFamily="34" charset="0"/>
              </a:rPr>
              <a:t>国公立大学をはじめとする高等教育・研究機関</a:t>
            </a:r>
            <a:r>
              <a:rPr lang="ja-JP" altLang="en-US" sz="1600" dirty="0">
                <a:latin typeface="Arial" panose="020B0604020202020204" pitchFamily="34" charset="0"/>
              </a:rPr>
              <a:t>の存在</a:t>
            </a:r>
            <a:r>
              <a:rPr lang="ja-JP" altLang="en-US" sz="1600" b="1" dirty="0">
                <a:latin typeface="Arial" panose="020B0604020202020204" pitchFamily="34" charset="0"/>
              </a:rPr>
              <a:t>。</a:t>
            </a:r>
            <a:endParaRPr lang="en-US" altLang="ja-JP" sz="1600" b="1" dirty="0">
              <a:latin typeface="Arial" panose="020B0604020202020204" pitchFamily="34" charset="0"/>
            </a:endParaRPr>
          </a:p>
          <a:p>
            <a:pPr fontAlgn="t"/>
            <a:endParaRPr lang="en-US" altLang="ja-JP" sz="1600" b="1" kern="100" dirty="0">
              <a:effectLst/>
              <a:latin typeface="Arial" panose="020B0604020202020204" pitchFamily="34" charset="0"/>
              <a:ea typeface="游明朝" panose="02020400000000000000" pitchFamily="18" charset="-128"/>
              <a:cs typeface="Times New Roman" panose="02020603050405020304" pitchFamily="18" charset="0"/>
            </a:endParaRPr>
          </a:p>
          <a:p>
            <a:pPr algn="just"/>
            <a:r>
              <a:rPr lang="ja-JP" altLang="ja-JP" sz="1600" b="1" u="sng" kern="100" dirty="0">
                <a:latin typeface="游明朝" panose="02020400000000000000" pitchFamily="18" charset="-128"/>
                <a:ea typeface="游明朝" panose="02020400000000000000" pitchFamily="18" charset="-128"/>
                <a:cs typeface="Times New Roman" panose="02020603050405020304" pitchFamily="18" charset="0"/>
              </a:rPr>
              <a:t>ⅳ　「金融セクターの発展」</a:t>
            </a:r>
            <a:endParaRPr lang="en-US" altLang="ja-JP" sz="1600" b="1" u="sng" kern="100" dirty="0">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en-US" sz="1600" dirty="0">
                <a:latin typeface="Arial" panose="020B0604020202020204" pitchFamily="34" charset="0"/>
              </a:rPr>
              <a:t>・</a:t>
            </a:r>
            <a:r>
              <a:rPr lang="ja-JP" altLang="en-US" sz="1600" b="1" u="sng" dirty="0">
                <a:solidFill>
                  <a:srgbClr val="FF0000"/>
                </a:solidFill>
                <a:latin typeface="Arial" panose="020B0604020202020204" pitchFamily="34" charset="0"/>
              </a:rPr>
              <a:t>取引所</a:t>
            </a:r>
            <a:r>
              <a:rPr lang="ja-JP" altLang="en-US" sz="1600" dirty="0">
                <a:latin typeface="Arial" panose="020B0604020202020204" pitchFamily="34" charset="0"/>
              </a:rPr>
              <a:t>があること（</a:t>
            </a:r>
            <a:r>
              <a:rPr lang="ja-JP" altLang="en-US" sz="1600" b="1" u="sng" dirty="0">
                <a:solidFill>
                  <a:srgbClr val="FF0000"/>
                </a:solidFill>
                <a:latin typeface="Arial" panose="020B0604020202020204" pitchFamily="34" charset="0"/>
              </a:rPr>
              <a:t>データセンター等設備投資</a:t>
            </a:r>
            <a:r>
              <a:rPr lang="ja-JP" altLang="en-US" sz="1600" dirty="0">
                <a:latin typeface="Arial" panose="020B0604020202020204" pitchFamily="34" charset="0"/>
              </a:rPr>
              <a:t>が進む、ブランド力向上）</a:t>
            </a:r>
            <a:r>
              <a:rPr lang="ja-JP" altLang="en-US" sz="1600" b="1" dirty="0">
                <a:latin typeface="Arial" panose="020B0604020202020204" pitchFamily="34" charset="0"/>
              </a:rPr>
              <a:t>。</a:t>
            </a:r>
            <a:endParaRPr lang="en-US" altLang="ja-JP" sz="1600" dirty="0">
              <a:latin typeface="Arial" panose="020B0604020202020204" pitchFamily="34" charset="0"/>
            </a:endParaRPr>
          </a:p>
          <a:p>
            <a:pPr algn="just"/>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1600" b="1" u="sng" kern="100" dirty="0">
                <a:latin typeface="游明朝" panose="02020400000000000000" pitchFamily="18" charset="-128"/>
                <a:ea typeface="游明朝" panose="02020400000000000000" pitchFamily="18" charset="-128"/>
                <a:cs typeface="Times New Roman" panose="02020603050405020304" pitchFamily="18" charset="0"/>
              </a:rPr>
              <a:t>ⅴ　「評判」</a:t>
            </a:r>
            <a:endParaRPr lang="en-US" altLang="ja-JP" sz="1600" b="1" u="sng" kern="100" dirty="0">
              <a:latin typeface="游明朝" panose="02020400000000000000" pitchFamily="18" charset="-128"/>
              <a:ea typeface="游明朝" panose="02020400000000000000" pitchFamily="18" charset="-128"/>
              <a:cs typeface="Times New Roman" panose="02020603050405020304" pitchFamily="18" charset="0"/>
            </a:endParaRPr>
          </a:p>
          <a:p>
            <a:r>
              <a:rPr kumimoji="0" lang="ja-JP" altLang="ja-JP" sz="1600" dirty="0">
                <a:solidFill>
                  <a:srgbClr val="222222"/>
                </a:solidFill>
                <a:latin typeface="Arial" panose="020B0604020202020204" pitchFamily="34" charset="0"/>
                <a:cs typeface="Arial" panose="020B0604020202020204" pitchFamily="34" charset="0"/>
              </a:rPr>
              <a:t>・</a:t>
            </a:r>
            <a:r>
              <a:rPr kumimoji="0" lang="ja-JP" altLang="ja-JP" sz="1600" b="1" u="sng" dirty="0">
                <a:solidFill>
                  <a:srgbClr val="FF0000"/>
                </a:solidFill>
                <a:latin typeface="Arial" panose="020B0604020202020204" pitchFamily="34" charset="0"/>
                <a:cs typeface="Arial" panose="020B0604020202020204" pitchFamily="34" charset="0"/>
              </a:rPr>
              <a:t>デリバティブ発祥の地</a:t>
            </a:r>
            <a:r>
              <a:rPr kumimoji="0" lang="ja-JP" altLang="ja-JP" sz="1600" dirty="0">
                <a:solidFill>
                  <a:srgbClr val="222222"/>
                </a:solidFill>
                <a:latin typeface="Arial" panose="020B0604020202020204" pitchFamily="34" charset="0"/>
                <a:cs typeface="Arial" panose="020B0604020202020204" pitchFamily="34" charset="0"/>
              </a:rPr>
              <a:t>であること。</a:t>
            </a:r>
            <a:r>
              <a:rPr kumimoji="0" lang="ja-JP" altLang="ja-JP" sz="1600" b="1" u="sng" dirty="0">
                <a:solidFill>
                  <a:srgbClr val="FF0000"/>
                </a:solidFill>
                <a:latin typeface="Arial" panose="020B0604020202020204" pitchFamily="34" charset="0"/>
                <a:cs typeface="Arial" panose="020B0604020202020204" pitchFamily="34" charset="0"/>
              </a:rPr>
              <a:t>「やってみなはれ文化」</a:t>
            </a:r>
            <a:r>
              <a:rPr kumimoji="0" lang="ja-JP" altLang="ja-JP" sz="1600" dirty="0">
                <a:solidFill>
                  <a:srgbClr val="222222"/>
                </a:solidFill>
                <a:latin typeface="Arial" panose="020B0604020202020204" pitchFamily="34" charset="0"/>
                <a:cs typeface="Arial" panose="020B0604020202020204" pitchFamily="34" charset="0"/>
              </a:rPr>
              <a:t>が強い商人の町</a:t>
            </a:r>
            <a:r>
              <a:rPr kumimoji="0" lang="ja-JP" altLang="en-US" sz="1600" dirty="0">
                <a:solidFill>
                  <a:srgbClr val="222222"/>
                </a:solidFill>
                <a:latin typeface="Arial" panose="020B0604020202020204" pitchFamily="34" charset="0"/>
                <a:cs typeface="Arial" panose="020B0604020202020204" pitchFamily="34" charset="0"/>
              </a:rPr>
              <a:t>。</a:t>
            </a:r>
            <a:endParaRPr lang="en-US" altLang="ja-JP" sz="1600" dirty="0">
              <a:solidFill>
                <a:srgbClr val="222222"/>
              </a:solidFill>
              <a:latin typeface="Arial" panose="020B0604020202020204" pitchFamily="34" charset="0"/>
            </a:endParaRPr>
          </a:p>
          <a:p>
            <a:pPr fontAlgn="t"/>
            <a:r>
              <a:rPr lang="ja-JP" altLang="ja-JP" sz="1600" dirty="0">
                <a:latin typeface="游ゴシック" panose="020B0400000000000000" pitchFamily="50" charset="-128"/>
              </a:rPr>
              <a:t>・</a:t>
            </a:r>
            <a:r>
              <a:rPr lang="ja-JP" altLang="en-US" sz="1600" b="1" u="sng" dirty="0">
                <a:solidFill>
                  <a:srgbClr val="FF0000"/>
                </a:solidFill>
                <a:latin typeface="游ゴシック" panose="020B0400000000000000" pitchFamily="50" charset="-128"/>
              </a:rPr>
              <a:t>インバウンド</a:t>
            </a:r>
            <a:r>
              <a:rPr lang="ja-JP" altLang="en-US" sz="1600" dirty="0">
                <a:latin typeface="游ゴシック" panose="020B0400000000000000" pitchFamily="50" charset="-128"/>
              </a:rPr>
              <a:t>（受け入れのハード・ソフトの充実）、</a:t>
            </a:r>
            <a:r>
              <a:rPr lang="ja-JP" altLang="en-US" sz="1600" b="1" u="sng" dirty="0">
                <a:solidFill>
                  <a:srgbClr val="FF0000"/>
                </a:solidFill>
                <a:latin typeface="游ゴシック" panose="020B0400000000000000" pitchFamily="50" charset="-128"/>
              </a:rPr>
              <a:t>近接した都市の観光魅力や</a:t>
            </a:r>
            <a:r>
              <a:rPr lang="ja-JP" altLang="en-US" sz="1600" b="1" u="sng" dirty="0">
                <a:solidFill>
                  <a:srgbClr val="FF0000"/>
                </a:solidFill>
                <a:latin typeface="Arial" panose="020B0604020202020204" pitchFamily="34" charset="0"/>
              </a:rPr>
              <a:t>食文化、歴史</a:t>
            </a:r>
            <a:r>
              <a:rPr lang="ja-JP" altLang="en-US" sz="1600" dirty="0">
                <a:latin typeface="Arial" panose="020B0604020202020204" pitchFamily="34" charset="0"/>
              </a:rPr>
              <a:t>。</a:t>
            </a:r>
            <a:endParaRPr lang="en-US" altLang="ja-JP" sz="1600" dirty="0">
              <a:latin typeface="Arial" panose="020B0604020202020204" pitchFamily="34" charset="0"/>
            </a:endParaRPr>
          </a:p>
          <a:p>
            <a:pPr fontAlgn="t"/>
            <a:r>
              <a:rPr lang="ja-JP" altLang="en-US" sz="1600" dirty="0">
                <a:latin typeface="Arial" panose="020B0604020202020204" pitchFamily="34" charset="0"/>
              </a:rPr>
              <a:t>・</a:t>
            </a:r>
            <a:r>
              <a:rPr lang="ja-JP" altLang="en-US" sz="1600" b="1" u="sng" dirty="0">
                <a:solidFill>
                  <a:srgbClr val="FF0000"/>
                </a:solidFill>
                <a:latin typeface="Arial" panose="020B0604020202020204" pitchFamily="34" charset="0"/>
              </a:rPr>
              <a:t>東京よりアジアに近い</a:t>
            </a:r>
            <a:r>
              <a:rPr lang="ja-JP" altLang="en-US" sz="1600" dirty="0">
                <a:latin typeface="Arial" panose="020B0604020202020204" pitchFamily="34" charset="0"/>
              </a:rPr>
              <a:t>こと。</a:t>
            </a: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0" name="テキスト ボックス 9">
            <a:extLst>
              <a:ext uri="{FF2B5EF4-FFF2-40B4-BE49-F238E27FC236}">
                <a16:creationId xmlns:a16="http://schemas.microsoft.com/office/drawing/2014/main" id="{2EFD7FB0-EE66-41DE-B375-CF57BE8EF190}"/>
              </a:ext>
            </a:extLst>
          </p:cNvPr>
          <p:cNvSpPr txBox="1"/>
          <p:nvPr/>
        </p:nvSpPr>
        <p:spPr>
          <a:xfrm>
            <a:off x="838200" y="976694"/>
            <a:ext cx="2970320"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ja-JP" altLang="en-US" dirty="0"/>
              <a:t>２</a:t>
            </a:r>
            <a:r>
              <a:rPr kumimoji="1" lang="ja-JP" altLang="en-US" sz="1800" dirty="0"/>
              <a:t>．大阪（関西）の強み</a:t>
            </a:r>
            <a:endParaRPr kumimoji="1" lang="en-US" altLang="ja-JP" sz="1800" dirty="0"/>
          </a:p>
        </p:txBody>
      </p:sp>
      <p:sp>
        <p:nvSpPr>
          <p:cNvPr id="11" name="スライド番号プレースホルダー 10">
            <a:extLst>
              <a:ext uri="{FF2B5EF4-FFF2-40B4-BE49-F238E27FC236}">
                <a16:creationId xmlns:a16="http://schemas.microsoft.com/office/drawing/2014/main" id="{075E2C62-6AB4-4A2B-8649-BBDCC83BD79C}"/>
              </a:ext>
            </a:extLst>
          </p:cNvPr>
          <p:cNvSpPr>
            <a:spLocks noGrp="1"/>
          </p:cNvSpPr>
          <p:nvPr>
            <p:ph type="sldNum" sz="quarter" idx="12"/>
          </p:nvPr>
        </p:nvSpPr>
        <p:spPr>
          <a:xfrm>
            <a:off x="9360258" y="6369648"/>
            <a:ext cx="2743200" cy="365125"/>
          </a:xfrm>
        </p:spPr>
        <p:txBody>
          <a:bodyPr/>
          <a:lstStyle/>
          <a:p>
            <a:fld id="{C0CACA7F-3B24-461C-A948-81C984A864CE}" type="slidenum">
              <a:rPr kumimoji="1" lang="ja-JP" altLang="en-US" smtClean="0"/>
              <a:t>5</a:t>
            </a:fld>
            <a:endParaRPr kumimoji="1" lang="ja-JP" altLang="en-US" dirty="0"/>
          </a:p>
        </p:txBody>
      </p:sp>
      <p:sp>
        <p:nvSpPr>
          <p:cNvPr id="12" name="タイトル 1">
            <a:extLst>
              <a:ext uri="{FF2B5EF4-FFF2-40B4-BE49-F238E27FC236}">
                <a16:creationId xmlns:a16="http://schemas.microsoft.com/office/drawing/2014/main" id="{EC92E3CB-63F9-42DA-B372-10E57D21CCF2}"/>
              </a:ext>
            </a:extLst>
          </p:cNvPr>
          <p:cNvSpPr>
            <a:spLocks noGrp="1"/>
          </p:cNvSpPr>
          <p:nvPr>
            <p:ph type="title"/>
          </p:nvPr>
        </p:nvSpPr>
        <p:spPr>
          <a:xfrm>
            <a:off x="838199" y="277220"/>
            <a:ext cx="10515600" cy="401589"/>
          </a:xfrm>
        </p:spPr>
        <p:style>
          <a:lnRef idx="3">
            <a:schemeClr val="lt1"/>
          </a:lnRef>
          <a:fillRef idx="1">
            <a:schemeClr val="accent2"/>
          </a:fillRef>
          <a:effectRef idx="1">
            <a:schemeClr val="accent2"/>
          </a:effectRef>
          <a:fontRef idx="minor">
            <a:schemeClr val="lt1"/>
          </a:fontRef>
        </p:style>
        <p:txBody>
          <a:bodyPr>
            <a:normAutofit/>
          </a:bodyPr>
          <a:lstStyle/>
          <a:p>
            <a:pPr algn="ctr"/>
            <a:r>
              <a:rPr lang="ja-JP" altLang="ja-JP" sz="2000" b="1" kern="100" dirty="0">
                <a:effectLst/>
                <a:latin typeface="游明朝" panose="02020400000000000000" pitchFamily="18" charset="-128"/>
                <a:ea typeface="Meiryo UI" panose="020B0604030504040204" pitchFamily="50" charset="-128"/>
                <a:cs typeface="Times New Roman" panose="02020603050405020304" pitchFamily="18" charset="0"/>
              </a:rPr>
              <a:t>推進委員会委員企業・オブザーバー　ヒアリング</a:t>
            </a:r>
            <a:r>
              <a:rPr lang="ja-JP" altLang="en-US" sz="2000" b="1" kern="100" dirty="0">
                <a:effectLst/>
                <a:latin typeface="游明朝" panose="02020400000000000000" pitchFamily="18" charset="-128"/>
                <a:ea typeface="Meiryo UI" panose="020B0604030504040204" pitchFamily="50" charset="-128"/>
                <a:cs typeface="Times New Roman" panose="02020603050405020304" pitchFamily="18" charset="0"/>
              </a:rPr>
              <a:t>概要</a:t>
            </a:r>
            <a:r>
              <a:rPr lang="ja-JP" altLang="ja-JP" sz="2000" b="1" kern="100" dirty="0">
                <a:effectLst/>
                <a:latin typeface="游明朝" panose="02020400000000000000" pitchFamily="18" charset="-128"/>
                <a:ea typeface="Meiryo UI" panose="020B0604030504040204" pitchFamily="50" charset="-128"/>
                <a:cs typeface="Times New Roman" panose="02020603050405020304" pitchFamily="18" charset="0"/>
              </a:rPr>
              <a:t>について</a:t>
            </a:r>
            <a:endParaRPr kumimoji="1" lang="ja-JP" altLang="en-US" sz="2000" b="1" dirty="0"/>
          </a:p>
        </p:txBody>
      </p:sp>
      <p:sp>
        <p:nvSpPr>
          <p:cNvPr id="13" name="テキスト ボックス 12"/>
          <p:cNvSpPr txBox="1"/>
          <p:nvPr/>
        </p:nvSpPr>
        <p:spPr>
          <a:xfrm>
            <a:off x="9981127" y="1700"/>
            <a:ext cx="1681766" cy="307777"/>
          </a:xfrm>
          <a:prstGeom prst="rect">
            <a:avLst/>
          </a:prstGeom>
          <a:noFill/>
        </p:spPr>
        <p:txBody>
          <a:bodyPr wrap="square" rtlCol="0">
            <a:spAutoFit/>
          </a:bodyPr>
          <a:lstStyle/>
          <a:p>
            <a:pPr algn="r"/>
            <a:r>
              <a:rPr kumimoji="1" lang="en-US" altLang="ja-JP" sz="1400" dirty="0" smtClean="0"/>
              <a:t>2021</a:t>
            </a:r>
            <a:r>
              <a:rPr kumimoji="1" lang="ja-JP" altLang="en-US" sz="1400" dirty="0" smtClean="0"/>
              <a:t>年</a:t>
            </a:r>
            <a:r>
              <a:rPr kumimoji="1" lang="en-US" altLang="ja-JP" sz="1400" dirty="0" smtClean="0"/>
              <a:t>6</a:t>
            </a:r>
            <a:r>
              <a:rPr lang="ja-JP" altLang="en-US" sz="1400" dirty="0"/>
              <a:t>月</a:t>
            </a:r>
            <a:r>
              <a:rPr lang="en-US" altLang="ja-JP" sz="1400" dirty="0" smtClean="0"/>
              <a:t>8</a:t>
            </a:r>
            <a:r>
              <a:rPr lang="ja-JP" altLang="en-US" sz="1400" dirty="0" smtClean="0"/>
              <a:t>日</a:t>
            </a:r>
            <a:r>
              <a:rPr kumimoji="1" lang="ja-JP" altLang="en-US" sz="1400" dirty="0" smtClean="0"/>
              <a:t>時点</a:t>
            </a:r>
            <a:endParaRPr kumimoji="1" lang="ja-JP" altLang="en-US" sz="1400" dirty="0"/>
          </a:p>
        </p:txBody>
      </p:sp>
    </p:spTree>
    <p:extLst>
      <p:ext uri="{BB962C8B-B14F-4D97-AF65-F5344CB8AC3E}">
        <p14:creationId xmlns:p14="http://schemas.microsoft.com/office/powerpoint/2010/main" val="288250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167ED449-F274-49BD-8710-E5CFE27F14D7}"/>
              </a:ext>
            </a:extLst>
          </p:cNvPr>
          <p:cNvSpPr txBox="1"/>
          <p:nvPr/>
        </p:nvSpPr>
        <p:spPr>
          <a:xfrm>
            <a:off x="6096000" y="6241002"/>
            <a:ext cx="184731" cy="369332"/>
          </a:xfrm>
          <a:prstGeom prst="rect">
            <a:avLst/>
          </a:prstGeom>
          <a:noFill/>
        </p:spPr>
        <p:txBody>
          <a:bodyPr wrap="none" rtlCol="0">
            <a:spAutoFit/>
          </a:bodyPr>
          <a:lstStyle/>
          <a:p>
            <a:endParaRPr kumimoji="1" lang="ja-JP" altLang="en-US" dirty="0"/>
          </a:p>
        </p:txBody>
      </p:sp>
      <p:sp>
        <p:nvSpPr>
          <p:cNvPr id="8" name="テキスト ボックス 7">
            <a:extLst>
              <a:ext uri="{FF2B5EF4-FFF2-40B4-BE49-F238E27FC236}">
                <a16:creationId xmlns:a16="http://schemas.microsoft.com/office/drawing/2014/main" id="{56EE524C-A342-4A48-8E59-8167C7F0DF1C}"/>
              </a:ext>
            </a:extLst>
          </p:cNvPr>
          <p:cNvSpPr txBox="1"/>
          <p:nvPr/>
        </p:nvSpPr>
        <p:spPr>
          <a:xfrm>
            <a:off x="838200" y="1463092"/>
            <a:ext cx="10548522" cy="5262979"/>
          </a:xfrm>
          <a:prstGeom prst="rect">
            <a:avLst/>
          </a:prstGeom>
          <a:noFill/>
          <a:ln>
            <a:solidFill>
              <a:schemeClr val="accent2">
                <a:lumMod val="50000"/>
              </a:schemeClr>
            </a:solidFill>
          </a:ln>
        </p:spPr>
        <p:txBody>
          <a:bodyPr wrap="square" rtlCol="0">
            <a:spAutoFit/>
          </a:bodyPr>
          <a:lstStyle/>
          <a:p>
            <a:r>
              <a:rPr lang="ja-JP" altLang="ja-JP" sz="1600" b="1" u="sng" kern="100" dirty="0">
                <a:effectLst/>
                <a:latin typeface="游明朝" panose="02020400000000000000" pitchFamily="18" charset="-128"/>
                <a:ea typeface="游明朝" panose="02020400000000000000" pitchFamily="18" charset="-128"/>
                <a:cs typeface="Times New Roman" panose="02020603050405020304" pitchFamily="18" charset="0"/>
              </a:rPr>
              <a:t>ⅰ　「事業環境」</a:t>
            </a:r>
            <a:endParaRPr lang="en-US" altLang="ja-JP" sz="1600" b="1" u="sng"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rtl="0" eaLnBrk="1" fontAlgn="t" latinLnBrk="0" hangingPunct="1">
              <a:spcBef>
                <a:spcPts val="0"/>
              </a:spcBef>
              <a:spcAft>
                <a:spcPts val="0"/>
              </a:spcAft>
              <a:buNone/>
            </a:pPr>
            <a:r>
              <a:rPr kumimoji="1" lang="ja-JP" altLang="en-US" sz="1600" i="0" u="none" strike="noStrike" kern="1200" dirty="0">
                <a:effectLst/>
                <a:latin typeface="游ゴシック" panose="020B0400000000000000" pitchFamily="50" charset="-128"/>
              </a:rPr>
              <a:t>・</a:t>
            </a:r>
            <a:r>
              <a:rPr kumimoji="1" lang="ja-JP" altLang="en-US" sz="1600" b="1" i="0" u="sng" strike="noStrike" kern="1200" dirty="0">
                <a:solidFill>
                  <a:srgbClr val="FF0000"/>
                </a:solidFill>
                <a:effectLst/>
                <a:latin typeface="游ゴシック" panose="020B0400000000000000" pitchFamily="50" charset="-128"/>
              </a:rPr>
              <a:t>フィンテック、医薬、環境などのスタートアップ企業や海外の研究機関の誘致</a:t>
            </a:r>
            <a:r>
              <a:rPr kumimoji="1" lang="ja-JP" altLang="en-US" sz="1600" i="0" u="none" strike="noStrike" kern="1200" dirty="0">
                <a:effectLst/>
                <a:latin typeface="游ゴシック" panose="020B0400000000000000" pitchFamily="50" charset="-128"/>
              </a:rPr>
              <a:t>。</a:t>
            </a:r>
            <a:endParaRPr kumimoji="1" lang="en-US" altLang="ja-JP" sz="1600" i="0" u="none" strike="noStrike" kern="1200" dirty="0">
              <a:effectLst/>
              <a:latin typeface="游ゴシック" panose="020B0400000000000000" pitchFamily="50" charset="-128"/>
            </a:endParaRPr>
          </a:p>
          <a:p>
            <a:pPr fontAlgn="t"/>
            <a:r>
              <a:rPr kumimoji="1" lang="ja-JP" altLang="en-US" sz="1600" i="0" u="none" strike="noStrike" kern="1200" dirty="0">
                <a:effectLst/>
                <a:latin typeface="游ゴシック" panose="020B0400000000000000" pitchFamily="50" charset="-128"/>
              </a:rPr>
              <a:t>・スタートアップの盛んな</a:t>
            </a:r>
            <a:r>
              <a:rPr lang="ja-JP" altLang="en-US" sz="1600" dirty="0">
                <a:latin typeface="游ゴシック" panose="020B0400000000000000" pitchFamily="50" charset="-128"/>
              </a:rPr>
              <a:t>都市（イスラエル等）と</a:t>
            </a:r>
            <a:r>
              <a:rPr kumimoji="1" lang="ja-JP" altLang="en-US" sz="1600" i="0" u="none" strike="noStrike" kern="1200" dirty="0">
                <a:effectLst/>
                <a:latin typeface="游ゴシック" panose="020B0400000000000000" pitchFamily="50" charset="-128"/>
              </a:rPr>
              <a:t>連携し、資金が循環していく</a:t>
            </a:r>
            <a:r>
              <a:rPr kumimoji="1" lang="ja-JP" altLang="en-US" sz="1600" b="1" i="0" u="sng" strike="noStrike" kern="1200" dirty="0">
                <a:solidFill>
                  <a:srgbClr val="FF0000"/>
                </a:solidFill>
                <a:effectLst/>
                <a:latin typeface="游ゴシック" panose="020B0400000000000000" pitchFamily="50" charset="-128"/>
              </a:rPr>
              <a:t>金融エコシステム</a:t>
            </a:r>
            <a:r>
              <a:rPr kumimoji="1" lang="ja-JP" altLang="en-US" sz="1600" i="0" u="none" strike="noStrike" kern="1200" dirty="0">
                <a:effectLst/>
                <a:latin typeface="游ゴシック" panose="020B0400000000000000" pitchFamily="50" charset="-128"/>
              </a:rPr>
              <a:t>。</a:t>
            </a: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en-US"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ASEAN</a:t>
            </a:r>
            <a:r>
              <a:rPr kumimoji="0" lang="ja-JP" altLang="en-US"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の</a:t>
            </a:r>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機関投資家誘致、</a:t>
            </a:r>
            <a:r>
              <a:rPr kumimoji="0" lang="ja-JP"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アジア</a:t>
            </a:r>
            <a:r>
              <a:rPr kumimoji="0" lang="ja-JP" altLang="en-US"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に</a:t>
            </a:r>
            <a:r>
              <a:rPr kumimoji="0" lang="ja-JP"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特化</a:t>
            </a:r>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した誘致、</a:t>
            </a:r>
            <a:r>
              <a:rPr kumimoji="0" lang="ja-JP" altLang="ja-JP" sz="1600" b="1" i="0" u="none" strike="noStrike" cap="none" normalizeH="0" baseline="0" dirty="0">
                <a:ln>
                  <a:noFill/>
                </a:ln>
                <a:solidFill>
                  <a:srgbClr val="FF0000"/>
                </a:solidFill>
                <a:effectLst/>
                <a:latin typeface="Arial" panose="020B0604020202020204" pitchFamily="34" charset="0"/>
                <a:cs typeface="Arial" panose="020B0604020202020204" pitchFamily="34" charset="0"/>
              </a:rPr>
              <a:t>東南アジア</a:t>
            </a:r>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のVC誘致</a:t>
            </a:r>
            <a:r>
              <a:rPr kumimoji="0" lang="ja-JP" altLang="en-US"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ja-JP" altLang="ja-JP" sz="1600" b="0" i="0" u="none" strike="noStrike" cap="none" normalizeH="0" baseline="0" dirty="0">
                <a:ln>
                  <a:noFill/>
                </a:ln>
                <a:solidFill>
                  <a:schemeClr val="tx1"/>
                </a:solidFill>
                <a:effectLst/>
              </a:rPr>
              <a:t/>
            </a:r>
            <a:br>
              <a:rPr kumimoji="0" lang="ja-JP" altLang="ja-JP" sz="1600" b="0" i="0" u="none" strike="noStrike" cap="none" normalizeH="0" baseline="0" dirty="0">
                <a:ln>
                  <a:noFill/>
                </a:ln>
                <a:solidFill>
                  <a:schemeClr val="tx1"/>
                </a:solidFill>
                <a:effectLst/>
              </a:rPr>
            </a:br>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・投資対象となるスタートアップのための環境整備</a:t>
            </a:r>
            <a:r>
              <a:rPr kumimoji="0" lang="ja-JP" altLang="en-US"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endParaRPr>
          </a:p>
          <a:p>
            <a:r>
              <a:rPr kumimoji="0" lang="ja-JP" altLang="en-US" sz="1600" dirty="0">
                <a:solidFill>
                  <a:srgbClr val="222222"/>
                </a:solidFill>
                <a:latin typeface="Arial" panose="020B0604020202020204" pitchFamily="34" charset="0"/>
                <a:cs typeface="Arial" panose="020B0604020202020204" pitchFamily="34" charset="0"/>
              </a:rPr>
              <a:t>・</a:t>
            </a:r>
            <a:r>
              <a:rPr kumimoji="0" lang="ja-JP" altLang="en-US" sz="1600" dirty="0">
                <a:latin typeface="Arial" panose="020B0604020202020204" pitchFamily="34" charset="0"/>
                <a:cs typeface="Arial" panose="020B0604020202020204" pitchFamily="34" charset="0"/>
              </a:rPr>
              <a:t>スタートアップエコシステム「グローバル拠点都市」の取組みを推進。</a:t>
            </a:r>
            <a:r>
              <a:rPr kumimoji="0" lang="ja-JP" altLang="ja-JP" sz="1600" b="0" i="0" u="none" strike="noStrike" cap="none" normalizeH="0" baseline="0" dirty="0">
                <a:ln>
                  <a:noFill/>
                </a:ln>
                <a:effectLst/>
              </a:rPr>
              <a:t/>
            </a:r>
            <a:br>
              <a:rPr kumimoji="0" lang="ja-JP" altLang="ja-JP" sz="1600" b="0" i="0" u="none" strike="noStrike" cap="none" normalizeH="0" baseline="0" dirty="0">
                <a:ln>
                  <a:noFill/>
                </a:ln>
                <a:effectLst/>
              </a:rPr>
            </a:br>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・ニッチな</a:t>
            </a:r>
            <a:r>
              <a:rPr kumimoji="0" lang="ja-JP"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フィンテック企業の集積</a:t>
            </a:r>
            <a:r>
              <a:rPr kumimoji="0" lang="ja-JP" altLang="en-US"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endParaRPr>
          </a:p>
          <a:p>
            <a:r>
              <a:rPr lang="ja-JP" altLang="en-US" sz="1600" dirty="0">
                <a:latin typeface="Arial" panose="020B0604020202020204" pitchFamily="34" charset="0"/>
              </a:rPr>
              <a:t>・万博後の</a:t>
            </a:r>
            <a:r>
              <a:rPr lang="ja-JP" altLang="en-US" sz="1600" b="1" u="sng" dirty="0">
                <a:solidFill>
                  <a:srgbClr val="FF0000"/>
                </a:solidFill>
                <a:latin typeface="Arial" panose="020B0604020202020204" pitchFamily="34" charset="0"/>
              </a:rPr>
              <a:t>夢洲へのオフィス誘致や外国人居住区</a:t>
            </a:r>
            <a:r>
              <a:rPr lang="ja-JP" altLang="en-US" sz="1600" dirty="0">
                <a:latin typeface="Arial" panose="020B0604020202020204" pitchFamily="34" charset="0"/>
              </a:rPr>
              <a:t>の設置。</a:t>
            </a:r>
            <a:r>
              <a:rPr kumimoji="0" lang="ja-JP" altLang="ja-JP" sz="1600" b="0" i="0" u="none" strike="noStrike" cap="none" normalizeH="0" baseline="0" dirty="0">
                <a:ln>
                  <a:noFill/>
                </a:ln>
                <a:solidFill>
                  <a:schemeClr val="tx1"/>
                </a:solidFill>
                <a:effectLst/>
              </a:rPr>
              <a:t/>
            </a:r>
            <a:br>
              <a:rPr kumimoji="0" lang="ja-JP" altLang="ja-JP" sz="1600" b="0" i="0" u="none" strike="noStrike" cap="none" normalizeH="0" baseline="0" dirty="0">
                <a:ln>
                  <a:noFill/>
                </a:ln>
                <a:solidFill>
                  <a:schemeClr val="tx1"/>
                </a:solidFill>
                <a:effectLst/>
              </a:rPr>
            </a:br>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ja-JP" altLang="en-US"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行政が</a:t>
            </a:r>
            <a:r>
              <a:rPr kumimoji="0" lang="ja-JP"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海外の投資家を集めるカンファレンス</a:t>
            </a:r>
            <a:r>
              <a:rPr kumimoji="0" lang="ja-JP" altLang="en-US"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を</a:t>
            </a:r>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サポート</a:t>
            </a:r>
            <a:r>
              <a:rPr kumimoji="0" lang="ja-JP" altLang="en-US"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endParaRPr>
          </a:p>
          <a:p>
            <a:r>
              <a:rPr kumimoji="0" lang="ja-JP" altLang="en-US" sz="1600" b="0" i="0" u="none" strike="noStrike" cap="none" normalizeH="0" baseline="0" dirty="0" smtClean="0">
                <a:ln>
                  <a:noFill/>
                </a:ln>
                <a:effectLst/>
                <a:latin typeface="Arial" panose="020B0604020202020204" pitchFamily="34" charset="0"/>
                <a:cs typeface="Arial" panose="020B0604020202020204" pitchFamily="34" charset="0"/>
              </a:rPr>
              <a:t>・金融庁と連携した拠点</a:t>
            </a:r>
            <a:r>
              <a:rPr kumimoji="0" lang="ja-JP" altLang="en-US" sz="1600" b="0" i="0" u="none" strike="noStrike" cap="none" normalizeH="0" baseline="0" dirty="0">
                <a:ln>
                  <a:noFill/>
                </a:ln>
                <a:effectLst/>
                <a:latin typeface="Arial" panose="020B0604020202020204" pitchFamily="34" charset="0"/>
                <a:cs typeface="Arial" panose="020B0604020202020204" pitchFamily="34" charset="0"/>
              </a:rPr>
              <a:t>設立・各種手続支援のための英語対応ワンストップ窓口の設置。</a:t>
            </a:r>
            <a:endParaRPr kumimoji="0" lang="en-US" altLang="ja-JP" sz="1600" b="0" i="0" u="none" strike="noStrike" cap="none" normalizeH="0" baseline="0" dirty="0">
              <a:ln>
                <a:noFill/>
              </a:ln>
              <a:effectLst/>
              <a:latin typeface="Arial" panose="020B0604020202020204" pitchFamily="34" charset="0"/>
              <a:cs typeface="Arial" panose="020B0604020202020204" pitchFamily="34" charset="0"/>
            </a:endParaRPr>
          </a:p>
          <a:p>
            <a:endParaRPr kumimoji="1" lang="ja-JP" altLang="en-US" sz="1600" i="0" u="none" strike="noStrike" kern="1200" dirty="0">
              <a:effectLst/>
              <a:latin typeface="游ゴシック" panose="020B0400000000000000" pitchFamily="50" charset="-128"/>
            </a:endParaRPr>
          </a:p>
          <a:p>
            <a:pPr algn="just"/>
            <a:r>
              <a:rPr lang="ja-JP" altLang="ja-JP" sz="1600" b="1" u="sng" kern="100" dirty="0">
                <a:effectLst/>
                <a:latin typeface="游明朝" panose="02020400000000000000" pitchFamily="18" charset="-128"/>
                <a:ea typeface="游明朝" panose="02020400000000000000" pitchFamily="18" charset="-128"/>
                <a:cs typeface="Times New Roman" panose="02020603050405020304" pitchFamily="18" charset="0"/>
              </a:rPr>
              <a:t>ⅱ　「人的資本」</a:t>
            </a:r>
            <a:endParaRPr lang="en-US" altLang="ja-JP" sz="1600" b="1" u="sng"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ja-JP" altLang="en-US"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投資マインド・文化を高めるための</a:t>
            </a:r>
            <a:r>
              <a:rPr kumimoji="0" lang="ja-JP"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金融</a:t>
            </a:r>
            <a:r>
              <a:rPr kumimoji="0" lang="ja-JP" altLang="en-US"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リテラシー</a:t>
            </a:r>
            <a:r>
              <a:rPr kumimoji="0" lang="ja-JP"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教育</a:t>
            </a:r>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の強化</a:t>
            </a:r>
            <a:r>
              <a:rPr kumimoji="0" lang="ja-JP" altLang="en-US" sz="1600" dirty="0">
                <a:solidFill>
                  <a:srgbClr val="222222"/>
                </a:solidFill>
                <a:latin typeface="Arial" panose="020B0604020202020204" pitchFamily="34" charset="0"/>
                <a:cs typeface="Arial" panose="020B0604020202020204" pitchFamily="34" charset="0"/>
              </a:rPr>
              <a:t>。</a:t>
            </a:r>
            <a:endParaRPr kumimoji="0" lang="en-US" altLang="ja-JP" sz="1600" dirty="0">
              <a:solidFill>
                <a:srgbClr val="222222"/>
              </a:solidFill>
              <a:latin typeface="Arial" panose="020B0604020202020204" pitchFamily="34" charset="0"/>
              <a:cs typeface="Arial" panose="020B0604020202020204" pitchFamily="34" charset="0"/>
            </a:endParaRPr>
          </a:p>
          <a:p>
            <a:r>
              <a:rPr kumimoji="0" lang="ja-JP" altLang="en-US"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大学での国際金融講座の開講</a:t>
            </a:r>
            <a:r>
              <a:rPr kumimoji="0" lang="ja-JP" altLang="en-US"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ja-JP" altLang="ja-JP" sz="1600" b="0" i="0" u="none" strike="noStrike" cap="none" normalizeH="0" baseline="0" dirty="0">
                <a:ln>
                  <a:noFill/>
                </a:ln>
                <a:solidFill>
                  <a:schemeClr val="tx1"/>
                </a:solidFill>
                <a:effectLst/>
              </a:rPr>
              <a:t/>
            </a:r>
            <a:br>
              <a:rPr kumimoji="0" lang="ja-JP" altLang="ja-JP" sz="1600" b="0" i="0" u="none" strike="noStrike" cap="none" normalizeH="0" baseline="0" dirty="0">
                <a:ln>
                  <a:noFill/>
                </a:ln>
                <a:solidFill>
                  <a:schemeClr val="tx1"/>
                </a:solidFill>
                <a:effectLst/>
              </a:rPr>
            </a:br>
            <a:r>
              <a:rPr kumimoji="1" lang="ja-JP" altLang="en-US" sz="1600" i="0" u="none" strike="noStrike" kern="1200" dirty="0">
                <a:effectLst/>
                <a:latin typeface="游ゴシック" panose="020B0400000000000000" pitchFamily="50" charset="-128"/>
              </a:rPr>
              <a:t>・</a:t>
            </a:r>
            <a:r>
              <a:rPr kumimoji="1" lang="en-US" altLang="ja-JP" sz="1600" b="1" i="0" u="sng" strike="noStrike" kern="1200" dirty="0">
                <a:solidFill>
                  <a:srgbClr val="FF0000"/>
                </a:solidFill>
                <a:effectLst/>
                <a:latin typeface="游ゴシック" panose="020B0400000000000000" pitchFamily="50" charset="-128"/>
              </a:rPr>
              <a:t>STEM</a:t>
            </a:r>
            <a:r>
              <a:rPr kumimoji="1" lang="ja-JP" altLang="en-US" sz="1600" b="1" i="0" u="sng" strike="noStrike" kern="1200" dirty="0">
                <a:solidFill>
                  <a:srgbClr val="FF0000"/>
                </a:solidFill>
                <a:effectLst/>
                <a:latin typeface="游ゴシック" panose="020B0400000000000000" pitchFamily="50" charset="-128"/>
              </a:rPr>
              <a:t>人材</a:t>
            </a:r>
            <a:r>
              <a:rPr kumimoji="1" lang="ja-JP" altLang="en-US" sz="1600" i="0" u="none" strike="noStrike" kern="1200" dirty="0">
                <a:effectLst/>
                <a:latin typeface="游ゴシック" panose="020B0400000000000000" pitchFamily="50" charset="-128"/>
              </a:rPr>
              <a:t>、特に金融業界で注目されている</a:t>
            </a:r>
            <a:r>
              <a:rPr kumimoji="1" lang="ja-JP" altLang="en-US" sz="1600" b="1" i="0" u="sng" strike="noStrike" kern="1200" dirty="0">
                <a:solidFill>
                  <a:srgbClr val="FF0000"/>
                </a:solidFill>
                <a:effectLst/>
                <a:latin typeface="游ゴシック" panose="020B0400000000000000" pitchFamily="50" charset="-128"/>
              </a:rPr>
              <a:t>データサイエンティスト、プログラミング人材</a:t>
            </a:r>
            <a:r>
              <a:rPr kumimoji="1" lang="ja-JP" altLang="en-US" sz="1600" i="0" u="none" strike="noStrike" kern="1200" dirty="0">
                <a:effectLst/>
                <a:latin typeface="游ゴシック" panose="020B0400000000000000" pitchFamily="50" charset="-128"/>
              </a:rPr>
              <a:t>の育成。</a:t>
            </a:r>
            <a:endParaRPr kumimoji="1" lang="en-US" altLang="ja-JP" sz="1600" i="0" u="none" strike="noStrike" kern="1200" dirty="0">
              <a:effectLst/>
              <a:latin typeface="游ゴシック" panose="020B0400000000000000" pitchFamily="50" charset="-128"/>
            </a:endParaRPr>
          </a:p>
          <a:p>
            <a:pPr marL="0" indent="0" algn="l" rtl="0" eaLnBrk="1" fontAlgn="t" latinLnBrk="0" hangingPunct="1">
              <a:spcBef>
                <a:spcPts val="0"/>
              </a:spcBef>
              <a:spcAft>
                <a:spcPts val="0"/>
              </a:spcAft>
              <a:buNone/>
            </a:pPr>
            <a:r>
              <a:rPr kumimoji="1" lang="ja-JP" altLang="en-US" sz="1600" i="0" u="none" strike="noStrike" kern="1200" dirty="0">
                <a:effectLst/>
                <a:latin typeface="游ゴシック" panose="020B0400000000000000" pitchFamily="50" charset="-128"/>
              </a:rPr>
              <a:t>・特定の分野にターゲットを絞り、専門機関や専門家を誘致</a:t>
            </a:r>
            <a:r>
              <a:rPr lang="ja-JP" altLang="en-US" sz="1600" dirty="0">
                <a:latin typeface="游ゴシック" panose="020B0400000000000000" pitchFamily="50" charset="-128"/>
              </a:rPr>
              <a:t>。</a:t>
            </a:r>
            <a:endParaRPr kumimoji="1" lang="en-US" altLang="ja-JP" sz="1600" i="0" u="none" strike="noStrike" kern="1200" dirty="0">
              <a:effectLst/>
              <a:latin typeface="游ゴシック" panose="020B0400000000000000" pitchFamily="50" charset="-128"/>
            </a:endParaRPr>
          </a:p>
          <a:p>
            <a:pPr marL="0" indent="0" algn="l" rtl="0" eaLnBrk="1" fontAlgn="t" latinLnBrk="0" hangingPunct="1">
              <a:spcBef>
                <a:spcPts val="0"/>
              </a:spcBef>
              <a:spcAft>
                <a:spcPts val="0"/>
              </a:spcAft>
              <a:buNone/>
            </a:pPr>
            <a:r>
              <a:rPr lang="ja-JP" altLang="en-US" sz="1600" dirty="0">
                <a:latin typeface="Arial" panose="020B0604020202020204" pitchFamily="34" charset="0"/>
              </a:rPr>
              <a:t>・</a:t>
            </a:r>
            <a:r>
              <a:rPr lang="ja-JP" altLang="en-US" sz="1600" i="0" u="none" strike="noStrike" dirty="0">
                <a:effectLst/>
                <a:latin typeface="Arial" panose="020B0604020202020204" pitchFamily="34" charset="0"/>
              </a:rPr>
              <a:t>外国語大学・学部との連携した</a:t>
            </a:r>
            <a:r>
              <a:rPr lang="ja-JP" altLang="en-US" sz="1600" b="1" i="0" u="sng" strike="noStrike" dirty="0">
                <a:solidFill>
                  <a:srgbClr val="FF0000"/>
                </a:solidFill>
                <a:effectLst/>
                <a:latin typeface="Arial" panose="020B0604020202020204" pitchFamily="34" charset="0"/>
              </a:rPr>
              <a:t>コンピュータ翻訳のサポート人材</a:t>
            </a:r>
            <a:r>
              <a:rPr lang="ja-JP" altLang="en-US" sz="1600" i="0" u="none" strike="noStrike" dirty="0">
                <a:effectLst/>
                <a:latin typeface="Arial" panose="020B0604020202020204" pitchFamily="34" charset="0"/>
              </a:rPr>
              <a:t>育成。</a:t>
            </a:r>
            <a:endParaRPr kumimoji="1" lang="en-US" altLang="ja-JP" sz="1600" i="0" u="none" strike="noStrike" kern="1200" dirty="0">
              <a:effectLst/>
              <a:latin typeface="游ゴシック" panose="020B0400000000000000" pitchFamily="50" charset="-128"/>
            </a:endParaRPr>
          </a:p>
          <a:p>
            <a:pPr marL="0" indent="0" algn="l" rtl="0" eaLnBrk="1" fontAlgn="t" latinLnBrk="0" hangingPunct="1">
              <a:spcBef>
                <a:spcPts val="0"/>
              </a:spcBef>
              <a:spcAft>
                <a:spcPts val="0"/>
              </a:spcAft>
              <a:buNone/>
            </a:pPr>
            <a:r>
              <a:rPr kumimoji="1" lang="ja-JP" altLang="en-US" sz="1600" i="0" u="none" strike="noStrike" kern="1200" dirty="0">
                <a:effectLst/>
                <a:latin typeface="游ゴシック" panose="020B0400000000000000" pitchFamily="50" charset="-128"/>
              </a:rPr>
              <a:t>・</a:t>
            </a:r>
            <a:r>
              <a:rPr kumimoji="1" lang="ja-JP" altLang="en-US" sz="1600" b="1" i="0" u="sng" strike="noStrike" kern="1200" dirty="0">
                <a:solidFill>
                  <a:srgbClr val="FF0000"/>
                </a:solidFill>
                <a:effectLst/>
                <a:latin typeface="游ゴシック" panose="020B0400000000000000" pitchFamily="50" charset="-128"/>
              </a:rPr>
              <a:t>学校や病院、生活施設等での多言語対応</a:t>
            </a:r>
            <a:r>
              <a:rPr kumimoji="1" lang="ja-JP" altLang="en-US" sz="1600" i="0" u="none" strike="noStrike" kern="1200" dirty="0">
                <a:effectLst/>
                <a:latin typeface="游ゴシック" panose="020B0400000000000000" pitchFamily="50" charset="-128"/>
              </a:rPr>
              <a:t>は、金融人材確保や専門機関誘致に共通して必要。</a:t>
            </a:r>
            <a:endParaRPr kumimoji="1" lang="en-US" altLang="ja-JP" sz="1600" i="0" u="none" strike="noStrike" kern="1200" dirty="0">
              <a:effectLst/>
              <a:latin typeface="游ゴシック" panose="020B0400000000000000" pitchFamily="50" charset="-128"/>
            </a:endParaRPr>
          </a:p>
          <a:p>
            <a:pPr marL="0" indent="0" algn="l" rtl="0" eaLnBrk="1" fontAlgn="t" latinLnBrk="0" hangingPunct="1">
              <a:spcBef>
                <a:spcPts val="0"/>
              </a:spcBef>
              <a:spcAft>
                <a:spcPts val="0"/>
              </a:spcAft>
              <a:buNone/>
            </a:pPr>
            <a:r>
              <a:rPr lang="ja-JP" altLang="en-US" sz="1600" dirty="0">
                <a:latin typeface="游ゴシック" panose="020B0400000000000000" pitchFamily="50" charset="-128"/>
              </a:rPr>
              <a:t>・フィンテック企業と連携し、</a:t>
            </a:r>
            <a:r>
              <a:rPr lang="ja-JP" altLang="en-US" sz="1600" b="1" u="sng" dirty="0">
                <a:solidFill>
                  <a:srgbClr val="FF0000"/>
                </a:solidFill>
                <a:latin typeface="游ゴシック" panose="020B0400000000000000" pitchFamily="50" charset="-128"/>
              </a:rPr>
              <a:t>外国人が安心して生活できるアプリ</a:t>
            </a:r>
            <a:r>
              <a:rPr lang="ja-JP" altLang="en-US" sz="1600" dirty="0">
                <a:latin typeface="游ゴシック" panose="020B0400000000000000" pitchFamily="50" charset="-128"/>
              </a:rPr>
              <a:t>を開発。</a:t>
            </a:r>
            <a:endParaRPr lang="en-US" altLang="ja-JP" sz="1600" dirty="0">
              <a:latin typeface="游ゴシック" panose="020B0400000000000000" pitchFamily="50" charset="-128"/>
            </a:endParaRPr>
          </a:p>
          <a:p>
            <a:pPr fontAlgn="t"/>
            <a:r>
              <a:rPr lang="ja-JP" altLang="en-US" sz="1600" dirty="0">
                <a:latin typeface="游ゴシック" panose="020B0400000000000000" pitchFamily="50" charset="-128"/>
              </a:rPr>
              <a:t>・シリコンバレーのような、若者の学び（大学）と起業環境の整備。</a:t>
            </a:r>
            <a:endParaRPr lang="en-US" altLang="ja-JP" sz="1600" dirty="0">
              <a:latin typeface="游ゴシック" panose="020B0400000000000000" pitchFamily="50" charset="-128"/>
            </a:endParaRPr>
          </a:p>
          <a:p>
            <a:pPr fontAlgn="t"/>
            <a:r>
              <a:rPr lang="ja-JP" altLang="en-US" sz="1600" dirty="0">
                <a:latin typeface="游ゴシック" panose="020B0400000000000000" pitchFamily="50" charset="-128"/>
              </a:rPr>
              <a:t>・外国人の情報収集プラットフォームとなる、多言語対応の行政ホームページの整備。</a:t>
            </a:r>
          </a:p>
        </p:txBody>
      </p:sp>
      <p:sp>
        <p:nvSpPr>
          <p:cNvPr id="10" name="テキスト ボックス 9">
            <a:extLst>
              <a:ext uri="{FF2B5EF4-FFF2-40B4-BE49-F238E27FC236}">
                <a16:creationId xmlns:a16="http://schemas.microsoft.com/office/drawing/2014/main" id="{2EFD7FB0-EE66-41DE-B375-CF57BE8EF190}"/>
              </a:ext>
            </a:extLst>
          </p:cNvPr>
          <p:cNvSpPr txBox="1"/>
          <p:nvPr/>
        </p:nvSpPr>
        <p:spPr>
          <a:xfrm>
            <a:off x="838200" y="1023864"/>
            <a:ext cx="2970320"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ja-JP" altLang="en-US" dirty="0"/>
              <a:t>３．取組み（</a:t>
            </a:r>
            <a:r>
              <a:rPr lang="en-US" altLang="ja-JP" dirty="0"/>
              <a:t>1</a:t>
            </a:r>
            <a:r>
              <a:rPr kumimoji="1" lang="en-US" altLang="ja-JP" dirty="0"/>
              <a:t>/3</a:t>
            </a:r>
            <a:r>
              <a:rPr kumimoji="1" lang="ja-JP" altLang="en-US" dirty="0"/>
              <a:t>）</a:t>
            </a:r>
            <a:endParaRPr kumimoji="1" lang="en-US" altLang="ja-JP" dirty="0"/>
          </a:p>
        </p:txBody>
      </p:sp>
      <p:sp>
        <p:nvSpPr>
          <p:cNvPr id="9" name="スライド番号プレースホルダー 10">
            <a:extLst>
              <a:ext uri="{FF2B5EF4-FFF2-40B4-BE49-F238E27FC236}">
                <a16:creationId xmlns:a16="http://schemas.microsoft.com/office/drawing/2014/main" id="{075E2C62-6AB4-4A2B-8649-BBDCC83BD79C}"/>
              </a:ext>
            </a:extLst>
          </p:cNvPr>
          <p:cNvSpPr>
            <a:spLocks noGrp="1"/>
          </p:cNvSpPr>
          <p:nvPr>
            <p:ph type="sldNum" sz="quarter" idx="12"/>
          </p:nvPr>
        </p:nvSpPr>
        <p:spPr>
          <a:xfrm>
            <a:off x="9360258" y="6369648"/>
            <a:ext cx="2743200" cy="365125"/>
          </a:xfrm>
        </p:spPr>
        <p:txBody>
          <a:bodyPr/>
          <a:lstStyle/>
          <a:p>
            <a:fld id="{C0CACA7F-3B24-461C-A948-81C984A864CE}" type="slidenum">
              <a:rPr kumimoji="1" lang="ja-JP" altLang="en-US" smtClean="0"/>
              <a:t>6</a:t>
            </a:fld>
            <a:endParaRPr kumimoji="1" lang="ja-JP" altLang="en-US" dirty="0"/>
          </a:p>
        </p:txBody>
      </p:sp>
      <p:sp>
        <p:nvSpPr>
          <p:cNvPr id="12" name="タイトル 1">
            <a:extLst>
              <a:ext uri="{FF2B5EF4-FFF2-40B4-BE49-F238E27FC236}">
                <a16:creationId xmlns:a16="http://schemas.microsoft.com/office/drawing/2014/main" id="{EC92E3CB-63F9-42DA-B372-10E57D21CCF2}"/>
              </a:ext>
            </a:extLst>
          </p:cNvPr>
          <p:cNvSpPr>
            <a:spLocks noGrp="1"/>
          </p:cNvSpPr>
          <p:nvPr>
            <p:ph type="title"/>
          </p:nvPr>
        </p:nvSpPr>
        <p:spPr>
          <a:xfrm>
            <a:off x="838199" y="277220"/>
            <a:ext cx="10515600" cy="401589"/>
          </a:xfrm>
        </p:spPr>
        <p:style>
          <a:lnRef idx="3">
            <a:schemeClr val="lt1"/>
          </a:lnRef>
          <a:fillRef idx="1">
            <a:schemeClr val="accent2"/>
          </a:fillRef>
          <a:effectRef idx="1">
            <a:schemeClr val="accent2"/>
          </a:effectRef>
          <a:fontRef idx="minor">
            <a:schemeClr val="lt1"/>
          </a:fontRef>
        </p:style>
        <p:txBody>
          <a:bodyPr>
            <a:normAutofit/>
          </a:bodyPr>
          <a:lstStyle/>
          <a:p>
            <a:pPr algn="ctr"/>
            <a:r>
              <a:rPr lang="ja-JP" altLang="ja-JP" sz="2000" b="1" kern="100" dirty="0">
                <a:effectLst/>
                <a:latin typeface="游明朝" panose="02020400000000000000" pitchFamily="18" charset="-128"/>
                <a:ea typeface="Meiryo UI" panose="020B0604030504040204" pitchFamily="50" charset="-128"/>
                <a:cs typeface="Times New Roman" panose="02020603050405020304" pitchFamily="18" charset="0"/>
              </a:rPr>
              <a:t>推進委員会委員企業・オブザーバー　ヒアリング</a:t>
            </a:r>
            <a:r>
              <a:rPr lang="ja-JP" altLang="en-US" sz="2000" b="1" kern="100" dirty="0">
                <a:effectLst/>
                <a:latin typeface="游明朝" panose="02020400000000000000" pitchFamily="18" charset="-128"/>
                <a:ea typeface="Meiryo UI" panose="020B0604030504040204" pitchFamily="50" charset="-128"/>
                <a:cs typeface="Times New Roman" panose="02020603050405020304" pitchFamily="18" charset="0"/>
              </a:rPr>
              <a:t>概要</a:t>
            </a:r>
            <a:r>
              <a:rPr lang="ja-JP" altLang="ja-JP" sz="2000" b="1" kern="100" dirty="0">
                <a:effectLst/>
                <a:latin typeface="游明朝" panose="02020400000000000000" pitchFamily="18" charset="-128"/>
                <a:ea typeface="Meiryo UI" panose="020B0604030504040204" pitchFamily="50" charset="-128"/>
                <a:cs typeface="Times New Roman" panose="02020603050405020304" pitchFamily="18" charset="0"/>
              </a:rPr>
              <a:t>について</a:t>
            </a:r>
            <a:endParaRPr kumimoji="1" lang="ja-JP" altLang="en-US" sz="2000" b="1" dirty="0"/>
          </a:p>
        </p:txBody>
      </p:sp>
      <p:sp>
        <p:nvSpPr>
          <p:cNvPr id="13" name="テキスト ボックス 12"/>
          <p:cNvSpPr txBox="1"/>
          <p:nvPr/>
        </p:nvSpPr>
        <p:spPr>
          <a:xfrm>
            <a:off x="9981127" y="1700"/>
            <a:ext cx="1681766" cy="307777"/>
          </a:xfrm>
          <a:prstGeom prst="rect">
            <a:avLst/>
          </a:prstGeom>
          <a:noFill/>
        </p:spPr>
        <p:txBody>
          <a:bodyPr wrap="square" rtlCol="0">
            <a:spAutoFit/>
          </a:bodyPr>
          <a:lstStyle/>
          <a:p>
            <a:pPr algn="r"/>
            <a:r>
              <a:rPr kumimoji="1" lang="en-US" altLang="ja-JP" sz="1400" dirty="0" smtClean="0"/>
              <a:t>2021</a:t>
            </a:r>
            <a:r>
              <a:rPr kumimoji="1" lang="ja-JP" altLang="en-US" sz="1400" dirty="0" smtClean="0"/>
              <a:t>年</a:t>
            </a:r>
            <a:r>
              <a:rPr kumimoji="1" lang="en-US" altLang="ja-JP" sz="1400" dirty="0" smtClean="0"/>
              <a:t>6</a:t>
            </a:r>
            <a:r>
              <a:rPr lang="ja-JP" altLang="en-US" sz="1400" dirty="0"/>
              <a:t>月</a:t>
            </a:r>
            <a:r>
              <a:rPr lang="en-US" altLang="ja-JP" sz="1400" dirty="0" smtClean="0"/>
              <a:t>8</a:t>
            </a:r>
            <a:r>
              <a:rPr lang="ja-JP" altLang="en-US" sz="1400" dirty="0" smtClean="0"/>
              <a:t>日</a:t>
            </a:r>
            <a:r>
              <a:rPr kumimoji="1" lang="ja-JP" altLang="en-US" sz="1400" dirty="0" smtClean="0"/>
              <a:t>時点</a:t>
            </a:r>
            <a:endParaRPr kumimoji="1" lang="ja-JP" altLang="en-US" sz="1400" dirty="0"/>
          </a:p>
        </p:txBody>
      </p:sp>
    </p:spTree>
    <p:extLst>
      <p:ext uri="{BB962C8B-B14F-4D97-AF65-F5344CB8AC3E}">
        <p14:creationId xmlns:p14="http://schemas.microsoft.com/office/powerpoint/2010/main" val="3593867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167ED449-F274-49BD-8710-E5CFE27F14D7}"/>
              </a:ext>
            </a:extLst>
          </p:cNvPr>
          <p:cNvSpPr txBox="1"/>
          <p:nvPr/>
        </p:nvSpPr>
        <p:spPr>
          <a:xfrm>
            <a:off x="6096000" y="6241002"/>
            <a:ext cx="184731" cy="369332"/>
          </a:xfrm>
          <a:prstGeom prst="rect">
            <a:avLst/>
          </a:prstGeom>
          <a:noFill/>
        </p:spPr>
        <p:txBody>
          <a:bodyPr wrap="none" rtlCol="0">
            <a:spAutoFit/>
          </a:bodyPr>
          <a:lstStyle/>
          <a:p>
            <a:endParaRPr kumimoji="1" lang="ja-JP" altLang="en-US" dirty="0"/>
          </a:p>
        </p:txBody>
      </p:sp>
      <p:sp>
        <p:nvSpPr>
          <p:cNvPr id="8" name="テキスト ボックス 7">
            <a:extLst>
              <a:ext uri="{FF2B5EF4-FFF2-40B4-BE49-F238E27FC236}">
                <a16:creationId xmlns:a16="http://schemas.microsoft.com/office/drawing/2014/main" id="{56EE524C-A342-4A48-8E59-8167C7F0DF1C}"/>
              </a:ext>
            </a:extLst>
          </p:cNvPr>
          <p:cNvSpPr txBox="1"/>
          <p:nvPr/>
        </p:nvSpPr>
        <p:spPr>
          <a:xfrm>
            <a:off x="838200" y="1251119"/>
            <a:ext cx="10548522" cy="5509200"/>
          </a:xfrm>
          <a:prstGeom prst="rect">
            <a:avLst/>
          </a:prstGeom>
          <a:noFill/>
          <a:ln>
            <a:solidFill>
              <a:schemeClr val="accent2">
                <a:lumMod val="50000"/>
              </a:schemeClr>
            </a:solidFill>
          </a:ln>
        </p:spPr>
        <p:txBody>
          <a:bodyPr wrap="square" rtlCol="0">
            <a:spAutoFit/>
          </a:bodyPr>
          <a:lstStyle/>
          <a:p>
            <a:pPr algn="just"/>
            <a:r>
              <a:rPr lang="ja-JP" altLang="ja-JP" sz="1600" b="1" u="sng" kern="100" dirty="0">
                <a:effectLst/>
                <a:latin typeface="游ゴシック 本文"/>
                <a:ea typeface="游明朝" panose="02020400000000000000" pitchFamily="18" charset="-128"/>
                <a:cs typeface="Times New Roman" panose="02020603050405020304" pitchFamily="18" charset="0"/>
              </a:rPr>
              <a:t>ⅲ　「インフラ」</a:t>
            </a:r>
            <a:endParaRPr lang="en-US" altLang="ja-JP" sz="1600" b="1" u="sng" kern="100" dirty="0">
              <a:effectLst/>
              <a:latin typeface="游ゴシック 本文"/>
              <a:ea typeface="游明朝" panose="02020400000000000000" pitchFamily="18" charset="-128"/>
              <a:cs typeface="Times New Roman" panose="02020603050405020304" pitchFamily="18" charset="0"/>
            </a:endParaRPr>
          </a:p>
          <a:p>
            <a:r>
              <a:rPr lang="ja-JP" altLang="en-US" sz="1600" kern="100" dirty="0">
                <a:effectLst/>
                <a:latin typeface="游ゴシック 本文"/>
                <a:ea typeface="游明朝" panose="02020400000000000000" pitchFamily="18" charset="-128"/>
                <a:cs typeface="Times New Roman" panose="02020603050405020304" pitchFamily="18" charset="0"/>
              </a:rPr>
              <a:t>・レジリエンス強化のため、</a:t>
            </a:r>
            <a:r>
              <a:rPr lang="ja-JP" altLang="en-US" sz="1600" b="1" u="sng" kern="100" dirty="0">
                <a:solidFill>
                  <a:srgbClr val="FF0000"/>
                </a:solidFill>
                <a:effectLst/>
                <a:latin typeface="游ゴシック 本文"/>
                <a:ea typeface="游明朝" panose="02020400000000000000" pitchFamily="18" charset="-128"/>
                <a:cs typeface="Times New Roman" panose="02020603050405020304" pitchFamily="18" charset="0"/>
              </a:rPr>
              <a:t>バックアップセンターの同時並行のオペレーション</a:t>
            </a:r>
            <a:r>
              <a:rPr lang="ja-JP" altLang="en-US" sz="1600" kern="100" dirty="0">
                <a:effectLst/>
                <a:latin typeface="游ゴシック 本文"/>
                <a:ea typeface="游明朝" panose="02020400000000000000" pitchFamily="18" charset="-128"/>
                <a:cs typeface="Times New Roman" panose="02020603050405020304" pitchFamily="18" charset="0"/>
              </a:rPr>
              <a:t>を実施。</a:t>
            </a:r>
            <a:endParaRPr lang="en-US" altLang="ja-JP" sz="1600" kern="100" dirty="0">
              <a:effectLst/>
              <a:latin typeface="游ゴシック 本文"/>
              <a:ea typeface="游明朝" panose="02020400000000000000" pitchFamily="18" charset="-128"/>
              <a:cs typeface="Times New Roman" panose="02020603050405020304" pitchFamily="18" charset="0"/>
            </a:endParaRPr>
          </a:p>
          <a:p>
            <a:r>
              <a:rPr lang="ja-JP" altLang="en-US" sz="1600" kern="100" dirty="0">
                <a:solidFill>
                  <a:srgbClr val="FF0000"/>
                </a:solidFill>
                <a:latin typeface="游ゴシック 本文"/>
                <a:ea typeface="游明朝" panose="02020400000000000000" pitchFamily="18" charset="-128"/>
                <a:cs typeface="Times New Roman" panose="02020603050405020304" pitchFamily="18" charset="0"/>
              </a:rPr>
              <a:t>・</a:t>
            </a:r>
            <a:r>
              <a:rPr lang="ja-JP" altLang="en-US" sz="1600" b="1" u="sng" kern="100" dirty="0">
                <a:solidFill>
                  <a:srgbClr val="FF0000"/>
                </a:solidFill>
                <a:effectLst/>
                <a:latin typeface="游ゴシック 本文"/>
                <a:ea typeface="游明朝" panose="02020400000000000000" pitchFamily="18" charset="-128"/>
                <a:cs typeface="Times New Roman" panose="02020603050405020304" pitchFamily="18" charset="0"/>
              </a:rPr>
              <a:t>プライベートジェットでのアクセスを</a:t>
            </a:r>
            <a:r>
              <a:rPr lang="ja-JP" altLang="en-US" sz="1600" b="1" u="sng" kern="100" dirty="0" err="1">
                <a:solidFill>
                  <a:srgbClr val="FF0000"/>
                </a:solidFill>
                <a:effectLst/>
                <a:latin typeface="游ゴシック 本文"/>
                <a:ea typeface="游明朝" panose="02020400000000000000" pitchFamily="18" charset="-128"/>
                <a:cs typeface="Times New Roman" panose="02020603050405020304" pitchFamily="18" charset="0"/>
              </a:rPr>
              <a:t>し</a:t>
            </a:r>
            <a:r>
              <a:rPr lang="ja-JP" altLang="en-US" sz="1600" b="1" u="sng" kern="100" dirty="0">
                <a:solidFill>
                  <a:srgbClr val="FF0000"/>
                </a:solidFill>
                <a:effectLst/>
                <a:latin typeface="游ゴシック 本文"/>
                <a:ea typeface="游明朝" panose="02020400000000000000" pitchFamily="18" charset="-128"/>
                <a:cs typeface="Times New Roman" panose="02020603050405020304" pitchFamily="18" charset="0"/>
              </a:rPr>
              <a:t>やくすし、</a:t>
            </a:r>
            <a:r>
              <a:rPr lang="ja-JP" altLang="en-US" sz="1600" kern="100" dirty="0">
                <a:effectLst/>
                <a:latin typeface="游ゴシック 本文"/>
                <a:ea typeface="游明朝" panose="02020400000000000000" pitchFamily="18" charset="-128"/>
                <a:cs typeface="Times New Roman" panose="02020603050405020304" pitchFamily="18" charset="0"/>
              </a:rPr>
              <a:t>富裕層を呼び込む。</a:t>
            </a:r>
            <a:endParaRPr lang="en-US" altLang="ja-JP" sz="1600" kern="100" dirty="0">
              <a:effectLst/>
              <a:latin typeface="游ゴシック 本文"/>
              <a:ea typeface="游明朝" panose="02020400000000000000" pitchFamily="18" charset="-128"/>
              <a:cs typeface="Times New Roman" panose="02020603050405020304" pitchFamily="18" charset="0"/>
            </a:endParaRPr>
          </a:p>
          <a:p>
            <a:r>
              <a:rPr lang="ja-JP" altLang="en-US" sz="1600" kern="100" dirty="0">
                <a:latin typeface="+mn-ea"/>
                <a:cs typeface="Times New Roman" panose="02020603050405020304" pitchFamily="18" charset="0"/>
              </a:rPr>
              <a:t>・フィンテック企業を引き付けるデータを</a:t>
            </a:r>
            <a:r>
              <a:rPr lang="ja-JP" altLang="en-US" sz="1600" kern="100" dirty="0" smtClean="0">
                <a:latin typeface="+mn-ea"/>
                <a:cs typeface="Times New Roman" panose="02020603050405020304" pitchFamily="18" charset="0"/>
              </a:rPr>
              <a:t>集積するためのサイバーセキュリティ対策強化・デジタルガバメント</a:t>
            </a:r>
            <a:endParaRPr lang="en-US" altLang="ja-JP" sz="1600" kern="100" dirty="0" smtClean="0">
              <a:latin typeface="+mn-ea"/>
              <a:cs typeface="Times New Roman" panose="02020603050405020304" pitchFamily="18" charset="0"/>
            </a:endParaRPr>
          </a:p>
          <a:p>
            <a:r>
              <a:rPr lang="ja-JP" altLang="en-US" sz="1600" kern="100" dirty="0">
                <a:latin typeface="+mn-ea"/>
                <a:cs typeface="Times New Roman" panose="02020603050405020304" pitchFamily="18" charset="0"/>
              </a:rPr>
              <a:t>　</a:t>
            </a:r>
            <a:r>
              <a:rPr lang="ja-JP" altLang="en-US" sz="1600" kern="100" dirty="0" smtClean="0">
                <a:latin typeface="+mn-ea"/>
                <a:cs typeface="Times New Roman" panose="02020603050405020304" pitchFamily="18" charset="0"/>
              </a:rPr>
              <a:t>推進など。</a:t>
            </a:r>
            <a:endParaRPr lang="en-US" altLang="ja-JP" sz="1600" kern="100" dirty="0">
              <a:effectLst/>
              <a:latin typeface="+mn-ea"/>
              <a:cs typeface="Times New Roman" panose="02020603050405020304" pitchFamily="18" charset="0"/>
            </a:endParaRPr>
          </a:p>
          <a:p>
            <a:endParaRPr lang="en-US" altLang="ja-JP" sz="1600" kern="100" dirty="0">
              <a:solidFill>
                <a:srgbClr val="FF0000"/>
              </a:solidFill>
              <a:effectLst/>
              <a:latin typeface="游ゴシック 本文"/>
              <a:ea typeface="游明朝" panose="02020400000000000000" pitchFamily="18" charset="-128"/>
              <a:cs typeface="Times New Roman" panose="02020603050405020304" pitchFamily="18" charset="0"/>
            </a:endParaRPr>
          </a:p>
          <a:p>
            <a:pPr algn="just"/>
            <a:r>
              <a:rPr lang="ja-JP" altLang="ja-JP" sz="1600" b="1" u="sng" kern="100" dirty="0">
                <a:effectLst/>
                <a:latin typeface="游ゴシック 本文"/>
                <a:ea typeface="游明朝" panose="02020400000000000000" pitchFamily="18" charset="-128"/>
                <a:cs typeface="Times New Roman" panose="02020603050405020304" pitchFamily="18" charset="0"/>
              </a:rPr>
              <a:t>ⅳ　「金融セクターの発展」</a:t>
            </a:r>
            <a:endParaRPr lang="en-US" altLang="ja-JP" sz="1600" b="1" u="sng" kern="100" dirty="0">
              <a:effectLst/>
              <a:latin typeface="游ゴシック 本文"/>
              <a:ea typeface="游明朝" panose="02020400000000000000" pitchFamily="18" charset="-128"/>
              <a:cs typeface="Times New Roman" panose="02020603050405020304" pitchFamily="18" charset="0"/>
            </a:endParaRPr>
          </a:p>
          <a:p>
            <a:pPr fontAlgn="t"/>
            <a:r>
              <a:rPr lang="ja-JP" altLang="en-US" sz="1600" i="0" u="none" strike="noStrike" dirty="0">
                <a:effectLst/>
                <a:latin typeface="游ゴシック 本文"/>
              </a:rPr>
              <a:t>・海外の機関投資家の誘致。</a:t>
            </a:r>
            <a:endParaRPr lang="en-US" altLang="ja-JP" sz="1600" i="0" u="none" strike="noStrike" dirty="0">
              <a:effectLst/>
              <a:latin typeface="游ゴシック 本文"/>
            </a:endParaRPr>
          </a:p>
          <a:p>
            <a:pPr marL="0" indent="0" algn="l" rtl="0" eaLnBrk="1" fontAlgn="t" latinLnBrk="0" hangingPunct="1">
              <a:spcBef>
                <a:spcPts val="0"/>
              </a:spcBef>
              <a:spcAft>
                <a:spcPts val="0"/>
              </a:spcAft>
              <a:buNone/>
            </a:pPr>
            <a:r>
              <a:rPr kumimoji="1" lang="ja-JP" altLang="en-US" sz="1600" i="0" u="none" strike="noStrike" kern="1200" dirty="0">
                <a:effectLst/>
                <a:latin typeface="游ゴシック 本文"/>
              </a:rPr>
              <a:t>・</a:t>
            </a:r>
            <a:r>
              <a:rPr kumimoji="1" lang="ja-JP" altLang="en-US" sz="1600" b="1" i="0" u="sng" strike="noStrike" kern="1200" dirty="0">
                <a:solidFill>
                  <a:srgbClr val="FF0000"/>
                </a:solidFill>
                <a:effectLst/>
                <a:latin typeface="游ゴシック 本文"/>
              </a:rPr>
              <a:t>データセンター、オペレーションセンター</a:t>
            </a:r>
            <a:r>
              <a:rPr kumimoji="1" lang="ja-JP" altLang="en-US" sz="1600" i="0" u="none" strike="noStrike" kern="1200" dirty="0">
                <a:effectLst/>
                <a:latin typeface="游ゴシック 本文"/>
              </a:rPr>
              <a:t>の誘致。</a:t>
            </a:r>
            <a:endParaRPr kumimoji="1" lang="en-US" altLang="ja-JP" sz="1600" i="0" u="none" strike="noStrike" kern="1200" dirty="0">
              <a:effectLst/>
              <a:latin typeface="游ゴシック 本文"/>
            </a:endParaRPr>
          </a:p>
          <a:p>
            <a:pPr marL="0" indent="0" algn="l" rtl="0" eaLnBrk="1" fontAlgn="t" latinLnBrk="0" hangingPunct="1">
              <a:spcBef>
                <a:spcPts val="0"/>
              </a:spcBef>
              <a:spcAft>
                <a:spcPts val="0"/>
              </a:spcAft>
              <a:buNone/>
            </a:pPr>
            <a:r>
              <a:rPr kumimoji="0" lang="ja-JP" altLang="ja-JP" sz="1600" dirty="0">
                <a:solidFill>
                  <a:srgbClr val="222222"/>
                </a:solidFill>
                <a:latin typeface="游ゴシック 本文"/>
                <a:cs typeface="Arial" panose="020B0604020202020204" pitchFamily="34" charset="0"/>
              </a:rPr>
              <a:t>・</a:t>
            </a:r>
            <a:r>
              <a:rPr kumimoji="0" lang="ja-JP" altLang="ja-JP" sz="1600" b="1" u="sng" dirty="0">
                <a:solidFill>
                  <a:srgbClr val="FF0000"/>
                </a:solidFill>
                <a:latin typeface="游ゴシック 本文"/>
                <a:cs typeface="Arial" panose="020B0604020202020204" pitchFamily="34" charset="0"/>
              </a:rPr>
              <a:t>ライフサイエンス分野などにおけるエッジのきいたファンド</a:t>
            </a:r>
            <a:r>
              <a:rPr kumimoji="0" lang="ja-JP" altLang="ja-JP" sz="1600" dirty="0">
                <a:solidFill>
                  <a:srgbClr val="222222"/>
                </a:solidFill>
                <a:latin typeface="游ゴシック 本文"/>
                <a:cs typeface="Arial" panose="020B0604020202020204" pitchFamily="34" charset="0"/>
              </a:rPr>
              <a:t>の創設</a:t>
            </a:r>
            <a:r>
              <a:rPr kumimoji="0" lang="ja-JP" altLang="en-US" sz="1600" dirty="0">
                <a:solidFill>
                  <a:srgbClr val="222222"/>
                </a:solidFill>
                <a:latin typeface="游ゴシック 本文"/>
                <a:cs typeface="Arial" panose="020B0604020202020204" pitchFamily="34" charset="0"/>
              </a:rPr>
              <a:t>。</a:t>
            </a:r>
            <a:r>
              <a:rPr kumimoji="0" lang="ja-JP" altLang="ja-JP" sz="1600" dirty="0">
                <a:latin typeface="游ゴシック 本文"/>
              </a:rPr>
              <a:t/>
            </a:r>
            <a:br>
              <a:rPr kumimoji="0" lang="ja-JP" altLang="ja-JP" sz="1600" dirty="0">
                <a:latin typeface="游ゴシック 本文"/>
              </a:rPr>
            </a:br>
            <a:r>
              <a:rPr kumimoji="1" lang="ja-JP" altLang="en-US" sz="1600" i="0" u="none" strike="noStrike" kern="1200" dirty="0">
                <a:effectLst/>
                <a:latin typeface="游ゴシック 本文"/>
              </a:rPr>
              <a:t>・</a:t>
            </a:r>
            <a:r>
              <a:rPr kumimoji="1" lang="ja-JP" altLang="en-US" sz="1600" b="1" i="0" u="sng" strike="noStrike" kern="1200" dirty="0">
                <a:solidFill>
                  <a:srgbClr val="FF0000"/>
                </a:solidFill>
                <a:effectLst/>
                <a:latin typeface="游ゴシック 本文"/>
              </a:rPr>
              <a:t>医薬・バイオのベンチャーマーケットのプライベートアセット</a:t>
            </a:r>
            <a:r>
              <a:rPr kumimoji="1" lang="ja-JP" altLang="en-US" sz="1600" i="0" u="none" strike="noStrike" kern="1200" dirty="0">
                <a:effectLst/>
                <a:latin typeface="游ゴシック 本文"/>
              </a:rPr>
              <a:t>を取ること</a:t>
            </a:r>
            <a:r>
              <a:rPr lang="ja-JP" altLang="en-US" sz="1600" dirty="0">
                <a:latin typeface="游ゴシック 本文"/>
              </a:rPr>
              <a:t>。</a:t>
            </a:r>
            <a:endParaRPr kumimoji="1" lang="en-US" altLang="ja-JP" sz="1600" i="0" u="none" strike="noStrike" kern="1200" dirty="0">
              <a:effectLst/>
              <a:latin typeface="游ゴシック 本文"/>
            </a:endParaRPr>
          </a:p>
          <a:p>
            <a:pPr marL="0" indent="0" algn="l" rtl="0" eaLnBrk="1" fontAlgn="t" latinLnBrk="0" hangingPunct="1">
              <a:spcBef>
                <a:spcPts val="0"/>
              </a:spcBef>
              <a:spcAft>
                <a:spcPts val="0"/>
              </a:spcAft>
              <a:buNone/>
            </a:pPr>
            <a:r>
              <a:rPr kumimoji="0" lang="ja-JP" altLang="ja-JP" sz="1600" b="0" i="0" u="none" strike="noStrike" cap="none" normalizeH="0" baseline="0" dirty="0" smtClean="0">
                <a:ln>
                  <a:noFill/>
                </a:ln>
                <a:solidFill>
                  <a:srgbClr val="222222"/>
                </a:solidFill>
                <a:effectLst/>
                <a:latin typeface="游ゴシック 本文"/>
                <a:cs typeface="Arial" panose="020B0604020202020204" pitchFamily="34" charset="0"/>
              </a:rPr>
              <a:t>・</a:t>
            </a:r>
            <a:r>
              <a:rPr kumimoji="0" lang="ja-JP" altLang="ja-JP" sz="1600" b="1" i="0" u="sng" strike="noStrike" cap="none" normalizeH="0" baseline="0" dirty="0" smtClean="0">
                <a:ln>
                  <a:noFill/>
                </a:ln>
                <a:solidFill>
                  <a:srgbClr val="FF0000"/>
                </a:solidFill>
                <a:effectLst/>
                <a:latin typeface="游ゴシック 本文"/>
                <a:cs typeface="Arial" panose="020B0604020202020204" pitchFamily="34" charset="0"/>
              </a:rPr>
              <a:t>取引所</a:t>
            </a:r>
            <a:r>
              <a:rPr kumimoji="0" lang="ja-JP" altLang="en-US" sz="1600" b="1" i="0" u="sng" strike="noStrike" cap="none" normalizeH="0" baseline="0" dirty="0" smtClean="0">
                <a:ln>
                  <a:noFill/>
                </a:ln>
                <a:solidFill>
                  <a:srgbClr val="FF0000"/>
                </a:solidFill>
                <a:effectLst/>
                <a:latin typeface="游ゴシック 本文"/>
                <a:cs typeface="Arial" panose="020B0604020202020204" pitchFamily="34" charset="0"/>
              </a:rPr>
              <a:t>で</a:t>
            </a:r>
            <a:r>
              <a:rPr kumimoji="0" lang="ja-JP" altLang="ja-JP" sz="1600" b="1" i="0" u="sng" strike="noStrike" cap="none" normalizeH="0" baseline="0" dirty="0" smtClean="0">
                <a:ln>
                  <a:noFill/>
                </a:ln>
                <a:solidFill>
                  <a:srgbClr val="FF0000"/>
                </a:solidFill>
                <a:effectLst/>
                <a:latin typeface="游ゴシック 本文"/>
                <a:cs typeface="Arial" panose="020B0604020202020204" pitchFamily="34" charset="0"/>
              </a:rPr>
              <a:t>の</a:t>
            </a:r>
            <a:r>
              <a:rPr kumimoji="0" lang="ja-JP" altLang="ja-JP" sz="1600" b="1" i="0" u="sng" strike="noStrike" cap="none" normalizeH="0" baseline="0" dirty="0">
                <a:ln>
                  <a:noFill/>
                </a:ln>
                <a:solidFill>
                  <a:srgbClr val="FF0000"/>
                </a:solidFill>
                <a:effectLst/>
                <a:latin typeface="游ゴシック 本文"/>
                <a:cs typeface="Arial" panose="020B0604020202020204" pitchFamily="34" charset="0"/>
              </a:rPr>
              <a:t>取引量拡大</a:t>
            </a:r>
            <a:r>
              <a:rPr kumimoji="0" lang="ja-JP" altLang="en-US" sz="1600" b="0" i="0" u="none" strike="noStrike" cap="none" normalizeH="0" baseline="0" dirty="0">
                <a:ln>
                  <a:noFill/>
                </a:ln>
                <a:solidFill>
                  <a:srgbClr val="222222"/>
                </a:solidFill>
                <a:effectLst/>
                <a:latin typeface="游ゴシック 本文"/>
                <a:cs typeface="Arial" panose="020B0604020202020204" pitchFamily="34" charset="0"/>
              </a:rPr>
              <a:t>。</a:t>
            </a:r>
            <a:r>
              <a:rPr kumimoji="0" lang="ja-JP" altLang="ja-JP" sz="1600" b="0" i="0" u="none" strike="noStrike" cap="none" normalizeH="0" baseline="0" dirty="0">
                <a:ln>
                  <a:noFill/>
                </a:ln>
                <a:solidFill>
                  <a:schemeClr val="tx1"/>
                </a:solidFill>
                <a:effectLst/>
                <a:latin typeface="游ゴシック 本文"/>
              </a:rPr>
              <a:t/>
            </a:r>
            <a:br>
              <a:rPr kumimoji="0" lang="ja-JP" altLang="ja-JP" sz="1600" b="0" i="0" u="none" strike="noStrike" cap="none" normalizeH="0" baseline="0" dirty="0">
                <a:ln>
                  <a:noFill/>
                </a:ln>
                <a:solidFill>
                  <a:schemeClr val="tx1"/>
                </a:solidFill>
                <a:effectLst/>
                <a:latin typeface="游ゴシック 本文"/>
              </a:rPr>
            </a:br>
            <a:r>
              <a:rPr kumimoji="0" lang="ja-JP" altLang="ja-JP" sz="1600" b="0" i="0" u="none" strike="noStrike" cap="none" normalizeH="0" baseline="0" dirty="0">
                <a:ln>
                  <a:noFill/>
                </a:ln>
                <a:solidFill>
                  <a:srgbClr val="222222"/>
                </a:solidFill>
                <a:effectLst/>
                <a:latin typeface="游ゴシック 本文"/>
                <a:cs typeface="Arial" panose="020B0604020202020204" pitchFamily="34" charset="0"/>
              </a:rPr>
              <a:t>・</a:t>
            </a:r>
            <a:r>
              <a:rPr kumimoji="0" lang="ja-JP" altLang="ja-JP" sz="1600" b="1" i="0" u="sng" strike="noStrike" cap="none" normalizeH="0" baseline="0" dirty="0">
                <a:ln>
                  <a:noFill/>
                </a:ln>
                <a:solidFill>
                  <a:srgbClr val="FF0000"/>
                </a:solidFill>
                <a:effectLst/>
                <a:latin typeface="游ゴシック 本文"/>
                <a:cs typeface="Arial" panose="020B0604020202020204" pitchFamily="34" charset="0"/>
              </a:rPr>
              <a:t>先物市場で先行する</a:t>
            </a:r>
            <a:r>
              <a:rPr kumimoji="0" lang="ja-JP" altLang="en-US" sz="1600" b="1" i="0" u="sng" strike="noStrike" cap="none" normalizeH="0" baseline="0" dirty="0">
                <a:ln>
                  <a:noFill/>
                </a:ln>
                <a:solidFill>
                  <a:srgbClr val="FF0000"/>
                </a:solidFill>
                <a:effectLst/>
                <a:latin typeface="游ゴシック 本文"/>
                <a:cs typeface="Arial" panose="020B0604020202020204" pitchFamily="34" charset="0"/>
              </a:rPr>
              <a:t>都市（</a:t>
            </a:r>
            <a:r>
              <a:rPr kumimoji="0" lang="ja-JP" altLang="ja-JP" sz="1600" b="1" i="0" u="sng" strike="noStrike" cap="none" normalizeH="0" baseline="0" dirty="0">
                <a:ln>
                  <a:noFill/>
                </a:ln>
                <a:solidFill>
                  <a:srgbClr val="FF0000"/>
                </a:solidFill>
                <a:effectLst/>
                <a:latin typeface="游ゴシック 本文"/>
                <a:cs typeface="Arial" panose="020B0604020202020204" pitchFamily="34" charset="0"/>
              </a:rPr>
              <a:t>シンガポール</a:t>
            </a:r>
            <a:r>
              <a:rPr kumimoji="0" lang="ja-JP" altLang="en-US" sz="1600" b="1" i="0" u="sng" strike="noStrike" cap="none" normalizeH="0" baseline="0" dirty="0">
                <a:ln>
                  <a:noFill/>
                </a:ln>
                <a:solidFill>
                  <a:srgbClr val="FF0000"/>
                </a:solidFill>
                <a:effectLst/>
                <a:latin typeface="游ゴシック 本文"/>
                <a:cs typeface="Arial" panose="020B0604020202020204" pitchFamily="34" charset="0"/>
              </a:rPr>
              <a:t>等）</a:t>
            </a:r>
            <a:r>
              <a:rPr kumimoji="0" lang="ja-JP" altLang="ja-JP" sz="1600" b="1" i="0" u="sng" strike="noStrike" cap="none" normalizeH="0" baseline="0" dirty="0">
                <a:ln>
                  <a:noFill/>
                </a:ln>
                <a:solidFill>
                  <a:srgbClr val="FF0000"/>
                </a:solidFill>
                <a:effectLst/>
                <a:latin typeface="游ゴシック 本文"/>
                <a:cs typeface="Arial" panose="020B0604020202020204" pitchFamily="34" charset="0"/>
              </a:rPr>
              <a:t>との連携</a:t>
            </a:r>
            <a:r>
              <a:rPr kumimoji="0" lang="ja-JP" altLang="ja-JP" sz="1600" b="0" i="0" u="none" strike="noStrike" cap="none" normalizeH="0" baseline="0" dirty="0">
                <a:ln>
                  <a:noFill/>
                </a:ln>
                <a:solidFill>
                  <a:srgbClr val="222222"/>
                </a:solidFill>
                <a:effectLst/>
                <a:latin typeface="游ゴシック 本文"/>
                <a:cs typeface="Arial" panose="020B0604020202020204" pitchFamily="34" charset="0"/>
              </a:rPr>
              <a:t>。欧米市場が閉じている時間帯の取引拡大</a:t>
            </a:r>
            <a:r>
              <a:rPr kumimoji="0" lang="ja-JP" altLang="en-US" sz="1600" dirty="0">
                <a:solidFill>
                  <a:srgbClr val="222222"/>
                </a:solidFill>
                <a:latin typeface="游ゴシック 本文"/>
                <a:cs typeface="Arial" panose="020B0604020202020204" pitchFamily="34" charset="0"/>
              </a:rPr>
              <a:t>。</a:t>
            </a:r>
            <a:r>
              <a:rPr kumimoji="0" lang="ja-JP" altLang="ja-JP" sz="1600" b="0" i="0" u="none" strike="noStrike" cap="none" normalizeH="0" baseline="0" dirty="0">
                <a:ln>
                  <a:noFill/>
                </a:ln>
                <a:solidFill>
                  <a:schemeClr val="tx1"/>
                </a:solidFill>
                <a:effectLst/>
                <a:latin typeface="游ゴシック 本文"/>
              </a:rPr>
              <a:t/>
            </a:r>
            <a:br>
              <a:rPr kumimoji="0" lang="ja-JP" altLang="ja-JP" sz="1600" b="0" i="0" u="none" strike="noStrike" cap="none" normalizeH="0" baseline="0" dirty="0">
                <a:ln>
                  <a:noFill/>
                </a:ln>
                <a:solidFill>
                  <a:schemeClr val="tx1"/>
                </a:solidFill>
                <a:effectLst/>
                <a:latin typeface="游ゴシック 本文"/>
              </a:rPr>
            </a:br>
            <a:r>
              <a:rPr kumimoji="0" lang="ja-JP" altLang="ja-JP" sz="1600" b="0" i="0" u="none" strike="noStrike" cap="none" normalizeH="0" baseline="0" dirty="0">
                <a:ln>
                  <a:noFill/>
                </a:ln>
                <a:solidFill>
                  <a:srgbClr val="222222"/>
                </a:solidFill>
                <a:effectLst/>
                <a:latin typeface="游ゴシック 本文"/>
                <a:cs typeface="Arial" panose="020B0604020202020204" pitchFamily="34" charset="0"/>
              </a:rPr>
              <a:t>・</a:t>
            </a:r>
            <a:r>
              <a:rPr kumimoji="0" lang="ja-JP" altLang="en-US" sz="1600" dirty="0">
                <a:latin typeface="游ゴシック 本文"/>
                <a:cs typeface="Arial" panose="020B0604020202020204" pitchFamily="34" charset="0"/>
              </a:rPr>
              <a:t>アジアの近隣都市（</a:t>
            </a:r>
            <a:r>
              <a:rPr kumimoji="0" lang="ja-JP" altLang="ja-JP" sz="1600" b="0" i="0" u="none" strike="noStrike" cap="none" normalizeH="0" baseline="0" dirty="0">
                <a:ln>
                  <a:noFill/>
                </a:ln>
                <a:effectLst/>
                <a:latin typeface="游ゴシック 本文"/>
                <a:cs typeface="Arial" panose="020B0604020202020204" pitchFamily="34" charset="0"/>
              </a:rPr>
              <a:t>中国・香港</a:t>
            </a:r>
            <a:r>
              <a:rPr kumimoji="0" lang="ja-JP" altLang="en-US" sz="1600" b="0" i="0" u="none" strike="noStrike" cap="none" normalizeH="0" baseline="0" dirty="0">
                <a:ln>
                  <a:noFill/>
                </a:ln>
                <a:effectLst/>
                <a:latin typeface="游ゴシック 本文"/>
                <a:cs typeface="Arial" panose="020B0604020202020204" pitchFamily="34" charset="0"/>
              </a:rPr>
              <a:t>等）</a:t>
            </a:r>
            <a:r>
              <a:rPr kumimoji="0" lang="ja-JP" altLang="ja-JP" sz="1600" b="0" i="0" u="none" strike="noStrike" cap="none" normalizeH="0" baseline="0" dirty="0">
                <a:ln>
                  <a:noFill/>
                </a:ln>
                <a:effectLst/>
                <a:latin typeface="游ゴシック 本文"/>
                <a:cs typeface="Arial" panose="020B0604020202020204" pitchFamily="34" charset="0"/>
              </a:rPr>
              <a:t>との連携</a:t>
            </a:r>
            <a:r>
              <a:rPr kumimoji="0" lang="ja-JP" altLang="en-US" sz="1600" b="0" i="0" u="none" strike="noStrike" cap="none" normalizeH="0" baseline="0" dirty="0">
                <a:ln>
                  <a:noFill/>
                </a:ln>
                <a:solidFill>
                  <a:srgbClr val="222222"/>
                </a:solidFill>
                <a:effectLst/>
                <a:latin typeface="游ゴシック 本文"/>
                <a:cs typeface="Arial" panose="020B0604020202020204" pitchFamily="34" charset="0"/>
              </a:rPr>
              <a:t>。</a:t>
            </a:r>
            <a:r>
              <a:rPr kumimoji="0" lang="ja-JP" altLang="ja-JP" sz="1600" b="0" i="0" u="none" strike="noStrike" cap="none" normalizeH="0" baseline="0" dirty="0">
                <a:ln>
                  <a:noFill/>
                </a:ln>
                <a:solidFill>
                  <a:schemeClr val="tx1"/>
                </a:solidFill>
                <a:effectLst/>
                <a:latin typeface="游ゴシック 本文"/>
              </a:rPr>
              <a:t/>
            </a:r>
            <a:br>
              <a:rPr kumimoji="0" lang="ja-JP" altLang="ja-JP" sz="1600" b="0" i="0" u="none" strike="noStrike" cap="none" normalizeH="0" baseline="0" dirty="0">
                <a:ln>
                  <a:noFill/>
                </a:ln>
                <a:solidFill>
                  <a:schemeClr val="tx1"/>
                </a:solidFill>
                <a:effectLst/>
                <a:latin typeface="游ゴシック 本文"/>
              </a:rPr>
            </a:br>
            <a:r>
              <a:rPr kumimoji="0" lang="ja-JP" altLang="en-US" sz="1600" dirty="0">
                <a:solidFill>
                  <a:srgbClr val="222222"/>
                </a:solidFill>
                <a:latin typeface="游ゴシック 本文"/>
                <a:cs typeface="Arial" panose="020B0604020202020204" pitchFamily="34" charset="0"/>
              </a:rPr>
              <a:t>・</a:t>
            </a:r>
            <a:r>
              <a:rPr kumimoji="0" lang="ja-JP" altLang="ja-JP" sz="1600" b="0" i="0" u="none" strike="noStrike" cap="none" normalizeH="0" baseline="0" dirty="0">
                <a:ln>
                  <a:noFill/>
                </a:ln>
                <a:solidFill>
                  <a:srgbClr val="222222"/>
                </a:solidFill>
                <a:effectLst/>
                <a:latin typeface="游ゴシック 本文"/>
                <a:cs typeface="Arial" panose="020B0604020202020204" pitchFamily="34" charset="0"/>
              </a:rPr>
              <a:t>成長途上にあって、お金や技術を求めている</a:t>
            </a:r>
            <a:r>
              <a:rPr kumimoji="0" lang="ja-JP" altLang="en-US" sz="1600" b="0" i="0" u="none" strike="noStrike" cap="none" normalizeH="0" baseline="0" dirty="0">
                <a:ln>
                  <a:noFill/>
                </a:ln>
                <a:effectLst/>
                <a:latin typeface="游ゴシック 本文"/>
                <a:cs typeface="Arial" panose="020B0604020202020204" pitchFamily="34" charset="0"/>
              </a:rPr>
              <a:t>都市</a:t>
            </a:r>
            <a:r>
              <a:rPr kumimoji="0" lang="ja-JP" altLang="en-US" sz="1600" b="0" i="0" u="sng" strike="noStrike" cap="none" normalizeH="0" baseline="0" dirty="0">
                <a:ln>
                  <a:noFill/>
                </a:ln>
                <a:solidFill>
                  <a:srgbClr val="FF0000"/>
                </a:solidFill>
                <a:effectLst/>
                <a:latin typeface="游ゴシック 本文"/>
                <a:cs typeface="Arial" panose="020B0604020202020204" pitchFamily="34" charset="0"/>
              </a:rPr>
              <a:t>（</a:t>
            </a:r>
            <a:r>
              <a:rPr kumimoji="0" lang="ja-JP" altLang="ja-JP" sz="1600" b="1" i="0" u="sng" strike="noStrike" cap="none" normalizeH="0" baseline="0" dirty="0">
                <a:ln>
                  <a:noFill/>
                </a:ln>
                <a:solidFill>
                  <a:srgbClr val="FF0000"/>
                </a:solidFill>
                <a:effectLst/>
                <a:latin typeface="游ゴシック 本文"/>
                <a:cs typeface="Arial" panose="020B0604020202020204" pitchFamily="34" charset="0"/>
              </a:rPr>
              <a:t>インドやベトナム</a:t>
            </a:r>
            <a:r>
              <a:rPr kumimoji="0" lang="ja-JP" altLang="en-US" sz="1600" b="1" i="0" u="sng" strike="noStrike" cap="none" normalizeH="0" baseline="0" dirty="0">
                <a:ln>
                  <a:noFill/>
                </a:ln>
                <a:solidFill>
                  <a:srgbClr val="FF0000"/>
                </a:solidFill>
                <a:effectLst/>
                <a:latin typeface="游ゴシック 本文"/>
                <a:cs typeface="Arial" panose="020B0604020202020204" pitchFamily="34" charset="0"/>
              </a:rPr>
              <a:t>等）</a:t>
            </a:r>
            <a:r>
              <a:rPr kumimoji="0" lang="ja-JP" altLang="ja-JP" sz="1600" b="1" i="0" u="sng" strike="noStrike" cap="none" normalizeH="0" baseline="0" dirty="0">
                <a:ln>
                  <a:noFill/>
                </a:ln>
                <a:solidFill>
                  <a:srgbClr val="FF0000"/>
                </a:solidFill>
                <a:effectLst/>
                <a:latin typeface="游ゴシック 本文"/>
                <a:cs typeface="Arial" panose="020B0604020202020204" pitchFamily="34" charset="0"/>
              </a:rPr>
              <a:t>との連携</a:t>
            </a:r>
            <a:r>
              <a:rPr kumimoji="0" lang="ja-JP" altLang="en-US" sz="1600" i="0" strike="noStrike" cap="none" normalizeH="0" baseline="0" dirty="0">
                <a:ln>
                  <a:noFill/>
                </a:ln>
                <a:effectLst/>
                <a:latin typeface="游ゴシック 本文"/>
                <a:cs typeface="Arial" panose="020B0604020202020204" pitchFamily="34" charset="0"/>
              </a:rPr>
              <a:t>。</a:t>
            </a:r>
            <a:endParaRPr lang="en-US" altLang="ja-JP" sz="1600" kern="100" dirty="0">
              <a:effectLst/>
              <a:latin typeface="游ゴシック 本文"/>
              <a:ea typeface="游明朝" panose="02020400000000000000" pitchFamily="18" charset="-128"/>
              <a:cs typeface="Times New Roman" panose="02020603050405020304" pitchFamily="18" charset="0"/>
            </a:endParaRPr>
          </a:p>
          <a:p>
            <a:pPr marL="0" indent="0" algn="l" rtl="0" eaLnBrk="1" fontAlgn="t" latinLnBrk="0" hangingPunct="1">
              <a:spcBef>
                <a:spcPts val="0"/>
              </a:spcBef>
              <a:spcAft>
                <a:spcPts val="0"/>
              </a:spcAft>
              <a:buNone/>
            </a:pPr>
            <a:r>
              <a:rPr lang="ja-JP" altLang="en-US" sz="1600" dirty="0">
                <a:latin typeface="游ゴシック 本文"/>
              </a:rPr>
              <a:t>・</a:t>
            </a:r>
            <a:r>
              <a:rPr lang="ja-JP" altLang="en-US" sz="1600" b="1" u="sng" dirty="0">
                <a:solidFill>
                  <a:srgbClr val="FF0000"/>
                </a:solidFill>
                <a:latin typeface="游ゴシック 本文"/>
              </a:rPr>
              <a:t>現地に来る必然性のある商品（</a:t>
            </a:r>
            <a:r>
              <a:rPr kumimoji="1" lang="ja-JP" altLang="en-US" sz="1600" b="1" i="0" u="sng" strike="noStrike" kern="1200" dirty="0">
                <a:solidFill>
                  <a:srgbClr val="FF0000"/>
                </a:solidFill>
                <a:effectLst/>
                <a:latin typeface="游ゴシック 本文"/>
              </a:rPr>
              <a:t>不動産関係） </a:t>
            </a:r>
            <a:r>
              <a:rPr lang="ja-JP" altLang="en-US" sz="1600" dirty="0">
                <a:latin typeface="游ゴシック 本文"/>
              </a:rPr>
              <a:t>、発行体にメリットがある商品の開発。</a:t>
            </a:r>
            <a:endParaRPr kumimoji="1" lang="en-US" altLang="ja-JP" sz="1600" i="0" u="none" strike="noStrike" kern="1200" dirty="0">
              <a:effectLst/>
              <a:latin typeface="游ゴシック 本文"/>
            </a:endParaRPr>
          </a:p>
          <a:p>
            <a:pPr marL="0" indent="0" algn="l" rtl="0" eaLnBrk="1" fontAlgn="t" latinLnBrk="0" hangingPunct="1">
              <a:spcBef>
                <a:spcPts val="0"/>
              </a:spcBef>
              <a:spcAft>
                <a:spcPts val="0"/>
              </a:spcAft>
              <a:buNone/>
            </a:pPr>
            <a:r>
              <a:rPr kumimoji="1" lang="ja-JP" altLang="en-US" sz="1600" i="0" u="none" strike="noStrike" kern="1200" dirty="0" smtClean="0">
                <a:effectLst/>
                <a:latin typeface="游ゴシック 本文"/>
              </a:rPr>
              <a:t>・</a:t>
            </a:r>
            <a:r>
              <a:rPr kumimoji="1" lang="ja-JP" altLang="en-US" sz="1600" b="1" i="0" u="sng" strike="noStrike" kern="1200" dirty="0" smtClean="0">
                <a:solidFill>
                  <a:srgbClr val="FF0000"/>
                </a:solidFill>
                <a:effectLst/>
                <a:latin typeface="游ゴシック 本文"/>
              </a:rPr>
              <a:t>デジタル</a:t>
            </a:r>
            <a:r>
              <a:rPr kumimoji="1" lang="ja-JP" altLang="en-US" sz="1600" b="1" i="0" u="sng" strike="noStrike" kern="1200" dirty="0" smtClean="0">
                <a:solidFill>
                  <a:srgbClr val="FF0000"/>
                </a:solidFill>
                <a:effectLst/>
                <a:latin typeface="游ゴシック 本文"/>
              </a:rPr>
              <a:t>取引所の</a:t>
            </a:r>
            <a:r>
              <a:rPr kumimoji="1" lang="ja-JP" altLang="en-US" sz="1600" b="1" i="0" u="sng" strike="noStrike" kern="1200" dirty="0">
                <a:solidFill>
                  <a:srgbClr val="FF0000"/>
                </a:solidFill>
                <a:effectLst/>
                <a:latin typeface="游ゴシック 本文"/>
              </a:rPr>
              <a:t>活性化</a:t>
            </a:r>
            <a:r>
              <a:rPr kumimoji="1" lang="en-US" altLang="ja-JP" sz="1600" i="0" u="none" strike="noStrike" kern="1200" dirty="0">
                <a:effectLst/>
                <a:latin typeface="游ゴシック 本文"/>
              </a:rPr>
              <a:t> </a:t>
            </a:r>
            <a:r>
              <a:rPr kumimoji="1" lang="ja-JP" altLang="en-US" sz="1600" i="0" u="none" strike="noStrike" kern="1200" dirty="0" err="1">
                <a:effectLst/>
                <a:latin typeface="游ゴシック 本文"/>
              </a:rPr>
              <a:t>。</a:t>
            </a:r>
            <a:endParaRPr kumimoji="1" lang="en-US" altLang="ja-JP" sz="1600" i="0" u="none" strike="noStrike" kern="1200" dirty="0">
              <a:effectLst/>
              <a:latin typeface="游ゴシック 本文"/>
            </a:endParaRPr>
          </a:p>
          <a:p>
            <a:pPr fontAlgn="t"/>
            <a:r>
              <a:rPr lang="ja-JP" altLang="en-US" sz="1600" i="0" u="none" strike="noStrike" dirty="0">
                <a:effectLst/>
                <a:latin typeface="游ゴシック 本文"/>
              </a:rPr>
              <a:t>・</a:t>
            </a:r>
            <a:r>
              <a:rPr lang="ja-JP" altLang="en-US" sz="1600" b="1" i="0" u="sng" strike="noStrike" dirty="0">
                <a:solidFill>
                  <a:srgbClr val="FF0000"/>
                </a:solidFill>
                <a:effectLst/>
                <a:latin typeface="游ゴシック 本文"/>
              </a:rPr>
              <a:t>セキュリティトークン（</a:t>
            </a:r>
            <a:r>
              <a:rPr lang="en-US" altLang="ja-JP" sz="1600" b="1" i="0" u="sng" strike="noStrike" dirty="0">
                <a:solidFill>
                  <a:srgbClr val="FF0000"/>
                </a:solidFill>
                <a:effectLst/>
                <a:latin typeface="游ゴシック 本文"/>
              </a:rPr>
              <a:t>ST</a:t>
            </a:r>
            <a:r>
              <a:rPr lang="ja-JP" altLang="en-US" sz="1600" b="1" i="0" u="sng" strike="noStrike" dirty="0">
                <a:solidFill>
                  <a:srgbClr val="FF0000"/>
                </a:solidFill>
                <a:effectLst/>
                <a:latin typeface="游ゴシック 本文"/>
              </a:rPr>
              <a:t>）</a:t>
            </a:r>
            <a:r>
              <a:rPr lang="ja-JP" altLang="en-US" sz="1600" i="0" strike="noStrike" dirty="0">
                <a:effectLst/>
                <a:latin typeface="游ゴシック 本文"/>
              </a:rPr>
              <a:t>による新たな商品づくり</a:t>
            </a:r>
            <a:r>
              <a:rPr lang="ja-JP" altLang="en-US" sz="1600" i="0" u="none" strike="noStrike" dirty="0">
                <a:effectLst/>
                <a:latin typeface="游ゴシック 本文"/>
              </a:rPr>
              <a:t>（宿泊権利</a:t>
            </a:r>
            <a:r>
              <a:rPr lang="ja-JP" altLang="en-US" sz="1600" dirty="0">
                <a:latin typeface="游ゴシック 本文"/>
              </a:rPr>
              <a:t>クーポン付きホテル建設投資</a:t>
            </a:r>
            <a:r>
              <a:rPr lang="ja-JP" altLang="en-US" sz="1600" i="0" u="none" strike="noStrike" dirty="0">
                <a:effectLst/>
                <a:latin typeface="游ゴシック 本文"/>
              </a:rPr>
              <a:t>等）</a:t>
            </a:r>
            <a:r>
              <a:rPr lang="ja-JP" altLang="en-US" sz="1600" dirty="0">
                <a:latin typeface="游ゴシック 本文"/>
              </a:rPr>
              <a:t>。</a:t>
            </a:r>
            <a:endParaRPr lang="en-US" altLang="ja-JP" sz="1600" i="0" u="none" strike="noStrike" dirty="0">
              <a:effectLst/>
              <a:latin typeface="游ゴシック 本文"/>
            </a:endParaRPr>
          </a:p>
          <a:p>
            <a:pPr marL="0" indent="0" algn="l" rtl="0" eaLnBrk="1" fontAlgn="t" latinLnBrk="0" hangingPunct="1">
              <a:spcBef>
                <a:spcPts val="0"/>
              </a:spcBef>
              <a:spcAft>
                <a:spcPts val="0"/>
              </a:spcAft>
              <a:buNone/>
            </a:pPr>
            <a:r>
              <a:rPr lang="ja-JP" altLang="en-US" sz="1600" i="0" u="none" strike="noStrike" dirty="0">
                <a:effectLst/>
                <a:latin typeface="游ゴシック 本文"/>
              </a:rPr>
              <a:t>・大学と連携した</a:t>
            </a:r>
            <a:r>
              <a:rPr lang="ja-JP" altLang="en-US" sz="1600" b="1" i="0" u="sng" strike="noStrike" dirty="0">
                <a:solidFill>
                  <a:srgbClr val="FF0000"/>
                </a:solidFill>
                <a:effectLst/>
                <a:latin typeface="游ゴシック 本文"/>
              </a:rPr>
              <a:t>自然災害リスクの計量研究による金融商品</a:t>
            </a:r>
            <a:r>
              <a:rPr lang="ja-JP" altLang="en-US" sz="1600" i="0" u="none" strike="noStrike" dirty="0">
                <a:effectLst/>
                <a:latin typeface="游ゴシック 本文"/>
              </a:rPr>
              <a:t>の開発、市場の創設。</a:t>
            </a:r>
          </a:p>
          <a:p>
            <a:pPr fontAlgn="t"/>
            <a:r>
              <a:rPr kumimoji="0" lang="ja-JP" altLang="ja-JP" sz="1600" dirty="0">
                <a:solidFill>
                  <a:srgbClr val="222222"/>
                </a:solidFill>
                <a:latin typeface="游ゴシック 本文"/>
                <a:cs typeface="Arial" panose="020B0604020202020204" pitchFamily="34" charset="0"/>
              </a:rPr>
              <a:t>・</a:t>
            </a:r>
            <a:r>
              <a:rPr kumimoji="0" lang="ja-JP" altLang="ja-JP" sz="1600" b="1" u="sng" dirty="0">
                <a:solidFill>
                  <a:srgbClr val="FF0000"/>
                </a:solidFill>
                <a:latin typeface="游ゴシック 本文"/>
                <a:cs typeface="Arial" panose="020B0604020202020204" pitchFamily="34" charset="0"/>
              </a:rPr>
              <a:t>ターゲットを絞ったESG投資</a:t>
            </a:r>
            <a:r>
              <a:rPr kumimoji="0" lang="ja-JP" altLang="en-US" sz="1600" dirty="0">
                <a:solidFill>
                  <a:srgbClr val="222222"/>
                </a:solidFill>
                <a:latin typeface="游ゴシック 本文"/>
                <a:cs typeface="Arial" panose="020B0604020202020204" pitchFamily="34" charset="0"/>
              </a:rPr>
              <a:t>。</a:t>
            </a:r>
            <a:r>
              <a:rPr kumimoji="0" lang="ja-JP" altLang="ja-JP" sz="1600" dirty="0">
                <a:latin typeface="游ゴシック 本文"/>
              </a:rPr>
              <a:t/>
            </a:r>
            <a:br>
              <a:rPr kumimoji="0" lang="ja-JP" altLang="ja-JP" sz="1600" dirty="0">
                <a:latin typeface="游ゴシック 本文"/>
              </a:rPr>
            </a:br>
            <a:r>
              <a:rPr kumimoji="1" lang="ja-JP" altLang="en-US" sz="1600" i="0" u="none" strike="noStrike" kern="1200" dirty="0">
                <a:effectLst/>
                <a:latin typeface="游ゴシック 本文"/>
              </a:rPr>
              <a:t>・</a:t>
            </a:r>
            <a:r>
              <a:rPr kumimoji="1" lang="ja-JP" altLang="en-US" sz="1600" b="1" i="0" u="sng" strike="noStrike" kern="1200" dirty="0">
                <a:solidFill>
                  <a:srgbClr val="FF0000"/>
                </a:solidFill>
                <a:effectLst/>
                <a:latin typeface="游ゴシック 本文"/>
              </a:rPr>
              <a:t>排出権取引マーケット</a:t>
            </a:r>
            <a:r>
              <a:rPr lang="ja-JP" altLang="en-US" sz="1600" dirty="0">
                <a:latin typeface="+mn-ea"/>
              </a:rPr>
              <a:t>（取引所での取扱いを含む）</a:t>
            </a:r>
            <a:r>
              <a:rPr kumimoji="1" lang="ja-JP" altLang="en-US" sz="1600" i="0" strike="noStrike" kern="1200" dirty="0">
                <a:effectLst/>
                <a:latin typeface="游ゴシック 本文"/>
              </a:rPr>
              <a:t>や</a:t>
            </a:r>
            <a:r>
              <a:rPr kumimoji="1" lang="ja-JP" altLang="en-US" sz="1600" b="1" i="0" u="sng" strike="noStrike" kern="1200" dirty="0">
                <a:solidFill>
                  <a:srgbClr val="FF0000"/>
                </a:solidFill>
                <a:effectLst/>
                <a:latin typeface="游ゴシック 本文"/>
              </a:rPr>
              <a:t>グリーン投資</a:t>
            </a:r>
            <a:r>
              <a:rPr kumimoji="1" lang="ja-JP" altLang="en-US" sz="1600" i="0" u="none" strike="noStrike" kern="1200" dirty="0">
                <a:effectLst/>
                <a:latin typeface="游ゴシック 本文"/>
              </a:rPr>
              <a:t>。</a:t>
            </a:r>
            <a:endParaRPr kumimoji="1" lang="en-US" altLang="ja-JP" sz="1600" i="0" u="none" strike="noStrike" kern="1200" dirty="0">
              <a:effectLst/>
              <a:latin typeface="游ゴシック 本文"/>
            </a:endParaRPr>
          </a:p>
          <a:p>
            <a:pPr fontAlgn="t"/>
            <a:r>
              <a:rPr lang="ja-JP" altLang="en-US" sz="1600" dirty="0">
                <a:latin typeface="游ゴシック 本文"/>
              </a:rPr>
              <a:t>・</a:t>
            </a:r>
            <a:r>
              <a:rPr kumimoji="1" lang="ja-JP" altLang="en-US" sz="1600" i="0" u="none" strike="noStrike" kern="1200" dirty="0">
                <a:effectLst/>
                <a:latin typeface="游ゴシック 本文"/>
              </a:rPr>
              <a:t>取引所でグリーンボンド</a:t>
            </a:r>
            <a:r>
              <a:rPr kumimoji="1" lang="ja-JP" altLang="en-US" sz="1600" i="0" u="none" strike="noStrike" kern="1200" dirty="0" smtClean="0">
                <a:effectLst/>
                <a:latin typeface="游ゴシック 本文"/>
              </a:rPr>
              <a:t>認証（大阪独自のラベリング・認証の制度化）、</a:t>
            </a:r>
            <a:r>
              <a:rPr kumimoji="1" lang="ja-JP" altLang="en-US" sz="1600" i="0" u="none" strike="noStrike" kern="1200" dirty="0">
                <a:effectLst/>
                <a:latin typeface="游ゴシック 本文"/>
              </a:rPr>
              <a:t>外部評価の費用補助等</a:t>
            </a:r>
            <a:r>
              <a:rPr lang="ja-JP" altLang="en-US" sz="1600" dirty="0">
                <a:latin typeface="游ゴシック 本文"/>
              </a:rPr>
              <a:t>。</a:t>
            </a:r>
            <a:endParaRPr kumimoji="1" lang="en-US" altLang="ja-JP" sz="1600" i="0" u="none" strike="noStrike" kern="1200" dirty="0">
              <a:effectLst/>
              <a:latin typeface="游ゴシック 本文"/>
            </a:endParaRPr>
          </a:p>
        </p:txBody>
      </p:sp>
      <p:sp>
        <p:nvSpPr>
          <p:cNvPr id="10" name="テキスト ボックス 9">
            <a:extLst>
              <a:ext uri="{FF2B5EF4-FFF2-40B4-BE49-F238E27FC236}">
                <a16:creationId xmlns:a16="http://schemas.microsoft.com/office/drawing/2014/main" id="{2EFD7FB0-EE66-41DE-B375-CF57BE8EF190}"/>
              </a:ext>
            </a:extLst>
          </p:cNvPr>
          <p:cNvSpPr txBox="1"/>
          <p:nvPr/>
        </p:nvSpPr>
        <p:spPr>
          <a:xfrm>
            <a:off x="838200" y="851204"/>
            <a:ext cx="2970320"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ja-JP" altLang="en-US" dirty="0"/>
              <a:t>３．取組み（</a:t>
            </a:r>
            <a:r>
              <a:rPr kumimoji="1" lang="en-US" altLang="ja-JP" dirty="0"/>
              <a:t>2/3</a:t>
            </a:r>
            <a:r>
              <a:rPr kumimoji="1" lang="ja-JP" altLang="en-US" dirty="0"/>
              <a:t>）</a:t>
            </a:r>
            <a:endParaRPr kumimoji="1" lang="en-US" altLang="ja-JP" dirty="0"/>
          </a:p>
        </p:txBody>
      </p:sp>
      <p:sp>
        <p:nvSpPr>
          <p:cNvPr id="9" name="スライド番号プレースホルダー 10">
            <a:extLst>
              <a:ext uri="{FF2B5EF4-FFF2-40B4-BE49-F238E27FC236}">
                <a16:creationId xmlns:a16="http://schemas.microsoft.com/office/drawing/2014/main" id="{075E2C62-6AB4-4A2B-8649-BBDCC83BD79C}"/>
              </a:ext>
            </a:extLst>
          </p:cNvPr>
          <p:cNvSpPr>
            <a:spLocks noGrp="1"/>
          </p:cNvSpPr>
          <p:nvPr>
            <p:ph type="sldNum" sz="quarter" idx="12"/>
          </p:nvPr>
        </p:nvSpPr>
        <p:spPr>
          <a:xfrm>
            <a:off x="9360258" y="6369648"/>
            <a:ext cx="2743200" cy="365125"/>
          </a:xfrm>
        </p:spPr>
        <p:txBody>
          <a:bodyPr/>
          <a:lstStyle/>
          <a:p>
            <a:fld id="{C0CACA7F-3B24-461C-A948-81C984A864CE}" type="slidenum">
              <a:rPr kumimoji="1" lang="ja-JP" altLang="en-US" smtClean="0"/>
              <a:t>7</a:t>
            </a:fld>
            <a:endParaRPr kumimoji="1" lang="ja-JP" altLang="en-US" dirty="0"/>
          </a:p>
        </p:txBody>
      </p:sp>
      <p:sp>
        <p:nvSpPr>
          <p:cNvPr id="12" name="タイトル 1">
            <a:extLst>
              <a:ext uri="{FF2B5EF4-FFF2-40B4-BE49-F238E27FC236}">
                <a16:creationId xmlns:a16="http://schemas.microsoft.com/office/drawing/2014/main" id="{EC92E3CB-63F9-42DA-B372-10E57D21CCF2}"/>
              </a:ext>
            </a:extLst>
          </p:cNvPr>
          <p:cNvSpPr>
            <a:spLocks noGrp="1"/>
          </p:cNvSpPr>
          <p:nvPr>
            <p:ph type="title"/>
          </p:nvPr>
        </p:nvSpPr>
        <p:spPr>
          <a:xfrm>
            <a:off x="838199" y="277220"/>
            <a:ext cx="10515600" cy="401589"/>
          </a:xfrm>
        </p:spPr>
        <p:style>
          <a:lnRef idx="3">
            <a:schemeClr val="lt1"/>
          </a:lnRef>
          <a:fillRef idx="1">
            <a:schemeClr val="accent2"/>
          </a:fillRef>
          <a:effectRef idx="1">
            <a:schemeClr val="accent2"/>
          </a:effectRef>
          <a:fontRef idx="minor">
            <a:schemeClr val="lt1"/>
          </a:fontRef>
        </p:style>
        <p:txBody>
          <a:bodyPr>
            <a:normAutofit/>
          </a:bodyPr>
          <a:lstStyle/>
          <a:p>
            <a:pPr algn="ctr"/>
            <a:r>
              <a:rPr lang="ja-JP" altLang="ja-JP" sz="2000" b="1" kern="100" dirty="0">
                <a:effectLst/>
                <a:latin typeface="游明朝" panose="02020400000000000000" pitchFamily="18" charset="-128"/>
                <a:ea typeface="Meiryo UI" panose="020B0604030504040204" pitchFamily="50" charset="-128"/>
                <a:cs typeface="Times New Roman" panose="02020603050405020304" pitchFamily="18" charset="0"/>
              </a:rPr>
              <a:t>推進委員会委員企業・オブザーバー　ヒアリング</a:t>
            </a:r>
            <a:r>
              <a:rPr lang="ja-JP" altLang="en-US" sz="2000" b="1" kern="100" dirty="0">
                <a:effectLst/>
                <a:latin typeface="游明朝" panose="02020400000000000000" pitchFamily="18" charset="-128"/>
                <a:ea typeface="Meiryo UI" panose="020B0604030504040204" pitchFamily="50" charset="-128"/>
                <a:cs typeface="Times New Roman" panose="02020603050405020304" pitchFamily="18" charset="0"/>
              </a:rPr>
              <a:t>概要</a:t>
            </a:r>
            <a:r>
              <a:rPr lang="ja-JP" altLang="ja-JP" sz="2000" b="1" kern="100" dirty="0">
                <a:effectLst/>
                <a:latin typeface="游明朝" panose="02020400000000000000" pitchFamily="18" charset="-128"/>
                <a:ea typeface="Meiryo UI" panose="020B0604030504040204" pitchFamily="50" charset="-128"/>
                <a:cs typeface="Times New Roman" panose="02020603050405020304" pitchFamily="18" charset="0"/>
              </a:rPr>
              <a:t>について</a:t>
            </a:r>
            <a:endParaRPr kumimoji="1" lang="ja-JP" altLang="en-US" sz="2000" b="1" dirty="0"/>
          </a:p>
        </p:txBody>
      </p:sp>
      <p:sp>
        <p:nvSpPr>
          <p:cNvPr id="13" name="テキスト ボックス 12"/>
          <p:cNvSpPr txBox="1"/>
          <p:nvPr/>
        </p:nvSpPr>
        <p:spPr>
          <a:xfrm>
            <a:off x="9981127" y="1700"/>
            <a:ext cx="1681766" cy="307777"/>
          </a:xfrm>
          <a:prstGeom prst="rect">
            <a:avLst/>
          </a:prstGeom>
          <a:noFill/>
        </p:spPr>
        <p:txBody>
          <a:bodyPr wrap="square" rtlCol="0">
            <a:spAutoFit/>
          </a:bodyPr>
          <a:lstStyle/>
          <a:p>
            <a:pPr algn="r"/>
            <a:r>
              <a:rPr kumimoji="1" lang="en-US" altLang="ja-JP" sz="1400" dirty="0" smtClean="0"/>
              <a:t>2021</a:t>
            </a:r>
            <a:r>
              <a:rPr kumimoji="1" lang="ja-JP" altLang="en-US" sz="1400" dirty="0" smtClean="0"/>
              <a:t>年</a:t>
            </a:r>
            <a:r>
              <a:rPr kumimoji="1" lang="en-US" altLang="ja-JP" sz="1400" dirty="0" smtClean="0"/>
              <a:t>6</a:t>
            </a:r>
            <a:r>
              <a:rPr lang="ja-JP" altLang="en-US" sz="1400" dirty="0"/>
              <a:t>月</a:t>
            </a:r>
            <a:r>
              <a:rPr lang="en-US" altLang="ja-JP" sz="1400" dirty="0" smtClean="0"/>
              <a:t>8</a:t>
            </a:r>
            <a:r>
              <a:rPr lang="ja-JP" altLang="en-US" sz="1400" dirty="0" smtClean="0"/>
              <a:t>日</a:t>
            </a:r>
            <a:r>
              <a:rPr kumimoji="1" lang="ja-JP" altLang="en-US" sz="1400" dirty="0" smtClean="0"/>
              <a:t>時点</a:t>
            </a:r>
            <a:endParaRPr kumimoji="1" lang="ja-JP" altLang="en-US" sz="1400" dirty="0"/>
          </a:p>
        </p:txBody>
      </p:sp>
    </p:spTree>
    <p:extLst>
      <p:ext uri="{BB962C8B-B14F-4D97-AF65-F5344CB8AC3E}">
        <p14:creationId xmlns:p14="http://schemas.microsoft.com/office/powerpoint/2010/main" val="2215283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167ED449-F274-49BD-8710-E5CFE27F14D7}"/>
              </a:ext>
            </a:extLst>
          </p:cNvPr>
          <p:cNvSpPr txBox="1"/>
          <p:nvPr/>
        </p:nvSpPr>
        <p:spPr>
          <a:xfrm>
            <a:off x="6096000" y="6241002"/>
            <a:ext cx="184731" cy="369332"/>
          </a:xfrm>
          <a:prstGeom prst="rect">
            <a:avLst/>
          </a:prstGeom>
          <a:noFill/>
        </p:spPr>
        <p:txBody>
          <a:bodyPr wrap="none" rtlCol="0">
            <a:spAutoFit/>
          </a:bodyPr>
          <a:lstStyle/>
          <a:p>
            <a:endParaRPr kumimoji="1" lang="ja-JP" altLang="en-US" dirty="0"/>
          </a:p>
        </p:txBody>
      </p:sp>
      <p:sp>
        <p:nvSpPr>
          <p:cNvPr id="8" name="テキスト ボックス 7">
            <a:extLst>
              <a:ext uri="{FF2B5EF4-FFF2-40B4-BE49-F238E27FC236}">
                <a16:creationId xmlns:a16="http://schemas.microsoft.com/office/drawing/2014/main" id="{56EE524C-A342-4A48-8E59-8167C7F0DF1C}"/>
              </a:ext>
            </a:extLst>
          </p:cNvPr>
          <p:cNvSpPr txBox="1"/>
          <p:nvPr/>
        </p:nvSpPr>
        <p:spPr>
          <a:xfrm>
            <a:off x="838200" y="1503302"/>
            <a:ext cx="10548522" cy="1815882"/>
          </a:xfrm>
          <a:prstGeom prst="rect">
            <a:avLst/>
          </a:prstGeom>
          <a:noFill/>
          <a:ln>
            <a:solidFill>
              <a:schemeClr val="accent2">
                <a:lumMod val="50000"/>
              </a:schemeClr>
            </a:solidFill>
          </a:ln>
        </p:spPr>
        <p:txBody>
          <a:bodyPr wrap="square" rtlCol="0">
            <a:spAutoFit/>
          </a:bodyPr>
          <a:lstStyle/>
          <a:p>
            <a:pPr algn="just"/>
            <a:r>
              <a:rPr lang="ja-JP" altLang="ja-JP" sz="1600" b="1" u="sng" kern="100" dirty="0">
                <a:effectLst/>
                <a:latin typeface="游明朝" panose="02020400000000000000" pitchFamily="18" charset="-128"/>
                <a:ea typeface="游明朝" panose="02020400000000000000" pitchFamily="18" charset="-128"/>
                <a:cs typeface="Times New Roman" panose="02020603050405020304" pitchFamily="18" charset="0"/>
              </a:rPr>
              <a:t>ⅴ　「評判」</a:t>
            </a:r>
            <a:endParaRPr lang="en-US" altLang="ja-JP" sz="1600" b="1" u="sng"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・「FinCity東京」のような</a:t>
            </a:r>
            <a:r>
              <a:rPr kumimoji="0" lang="ja-JP"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外向けのブランディング</a:t>
            </a:r>
            <a:r>
              <a:rPr kumimoji="0" lang="ja-JP" altLang="en-US"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ja-JP" altLang="ja-JP" sz="1600" b="0" i="0" u="none" strike="noStrike" cap="none" normalizeH="0" baseline="0" dirty="0">
                <a:ln>
                  <a:noFill/>
                </a:ln>
                <a:solidFill>
                  <a:schemeClr val="tx1"/>
                </a:solidFill>
                <a:effectLst/>
              </a:rPr>
              <a:t/>
            </a:r>
            <a:br>
              <a:rPr kumimoji="0" lang="ja-JP" altLang="ja-JP" sz="1600" b="0" i="0" u="none" strike="noStrike" cap="none" normalizeH="0" baseline="0" dirty="0">
                <a:ln>
                  <a:noFill/>
                </a:ln>
                <a:solidFill>
                  <a:schemeClr val="tx1"/>
                </a:solidFill>
                <a:effectLst/>
              </a:rPr>
            </a:br>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・国際金融都市としての</a:t>
            </a:r>
            <a:r>
              <a:rPr kumimoji="0" lang="ja-JP"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活動の見える化</a:t>
            </a:r>
            <a:r>
              <a:rPr kumimoji="0" lang="ja-JP" altLang="en-US"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ja-JP" altLang="ja-JP" sz="1600" b="0" i="0" u="none" strike="noStrike" cap="none" normalizeH="0" baseline="0" dirty="0">
                <a:ln>
                  <a:noFill/>
                </a:ln>
                <a:solidFill>
                  <a:schemeClr val="tx1"/>
                </a:solidFill>
                <a:effectLst/>
              </a:rPr>
              <a:t/>
            </a:r>
            <a:br>
              <a:rPr kumimoji="0" lang="ja-JP" altLang="ja-JP" sz="1600" b="0" i="0" u="none" strike="noStrike" cap="none" normalizeH="0" baseline="0" dirty="0">
                <a:ln>
                  <a:noFill/>
                </a:ln>
                <a:solidFill>
                  <a:schemeClr val="tx1"/>
                </a:solidFill>
                <a:effectLst/>
              </a:rPr>
            </a:br>
            <a:r>
              <a:rPr lang="ja-JP" altLang="en-US" sz="1600" dirty="0">
                <a:latin typeface="Arial" panose="020B0604020202020204" pitchFamily="34" charset="0"/>
              </a:rPr>
              <a:t>・</a:t>
            </a:r>
            <a:r>
              <a:rPr lang="ja-JP" altLang="en-US" sz="1600" b="1" i="0" u="sng" strike="noStrike" dirty="0">
                <a:solidFill>
                  <a:srgbClr val="FF0000"/>
                </a:solidFill>
                <a:effectLst/>
                <a:latin typeface="Arial" panose="020B0604020202020204" pitchFamily="34" charset="0"/>
              </a:rPr>
              <a:t>国際的フォーラム誘致</a:t>
            </a:r>
            <a:r>
              <a:rPr lang="ja-JP" altLang="en-US" sz="1600" i="0" u="none" strike="noStrike" dirty="0">
                <a:effectLst/>
                <a:latin typeface="Arial" panose="020B0604020202020204" pitchFamily="34" charset="0"/>
              </a:rPr>
              <a:t>などシンボリックなもの。</a:t>
            </a:r>
            <a:endParaRPr lang="en-US" altLang="ja-JP" sz="1600" i="0" u="none" strike="noStrike" dirty="0">
              <a:effectLst/>
              <a:latin typeface="Arial" panose="020B0604020202020204" pitchFamily="34" charset="0"/>
            </a:endParaRPr>
          </a:p>
          <a:p>
            <a:pPr algn="just"/>
            <a:r>
              <a:rPr lang="ja-JP" altLang="en-US" sz="1600" i="0" u="none" strike="noStrike" dirty="0">
                <a:effectLst/>
                <a:latin typeface="Arial" panose="020B0604020202020204" pitchFamily="34" charset="0"/>
              </a:rPr>
              <a:t>・</a:t>
            </a:r>
            <a:r>
              <a:rPr lang="ja-JP" altLang="en-US" sz="1600" b="1" i="0" u="sng" strike="noStrike" dirty="0">
                <a:solidFill>
                  <a:srgbClr val="FF0000"/>
                </a:solidFill>
                <a:effectLst/>
                <a:latin typeface="Arial" panose="020B0604020202020204" pitchFamily="34" charset="0"/>
              </a:rPr>
              <a:t>在京大使館等を活用した発信（トッププロモーション含む）</a:t>
            </a:r>
            <a:r>
              <a:rPr lang="ja-JP" altLang="en-US" sz="1600" dirty="0">
                <a:latin typeface="Arial" panose="020B0604020202020204" pitchFamily="34" charset="0"/>
              </a:rPr>
              <a:t>や</a:t>
            </a:r>
            <a:r>
              <a:rPr lang="ja-JP" altLang="en-US" sz="1600" i="0" u="none" strike="noStrike" dirty="0">
                <a:effectLst/>
                <a:latin typeface="Arial" panose="020B0604020202020204" pitchFamily="34" charset="0"/>
              </a:rPr>
              <a:t>海外ジェトロオフィスでの現地企業への</a:t>
            </a:r>
            <a:r>
              <a:rPr lang="ja-JP" altLang="en-US" sz="1600" i="0" u="none" strike="noStrike" dirty="0" smtClean="0">
                <a:effectLst/>
                <a:latin typeface="Arial" panose="020B0604020202020204" pitchFamily="34" charset="0"/>
              </a:rPr>
              <a:t>情報</a:t>
            </a:r>
            <a:endParaRPr lang="en-US" altLang="ja-JP" sz="1600" i="0" u="none" strike="noStrike" dirty="0" smtClean="0">
              <a:effectLst/>
              <a:latin typeface="Arial" panose="020B0604020202020204" pitchFamily="34" charset="0"/>
            </a:endParaRPr>
          </a:p>
          <a:p>
            <a:pPr algn="just"/>
            <a:r>
              <a:rPr lang="ja-JP" altLang="en-US" sz="1600" dirty="0">
                <a:latin typeface="Arial" panose="020B0604020202020204" pitchFamily="34" charset="0"/>
              </a:rPr>
              <a:t>　</a:t>
            </a:r>
            <a:r>
              <a:rPr lang="ja-JP" altLang="en-US" sz="1600" i="0" u="none" strike="noStrike" dirty="0" smtClean="0">
                <a:effectLst/>
                <a:latin typeface="Arial" panose="020B0604020202020204" pitchFamily="34" charset="0"/>
              </a:rPr>
              <a:t>発信</a:t>
            </a:r>
            <a:r>
              <a:rPr lang="ja-JP" altLang="en-US" sz="1600" i="0" u="none" strike="noStrike" dirty="0">
                <a:effectLst/>
                <a:latin typeface="Arial" panose="020B0604020202020204" pitchFamily="34" charset="0"/>
              </a:rPr>
              <a:t>・セミナーの開催。</a:t>
            </a:r>
            <a:endParaRPr lang="en-US" altLang="ja-JP" sz="1600" dirty="0">
              <a:latin typeface="Arial" panose="020B0604020202020204" pitchFamily="34" charset="0"/>
            </a:endParaRPr>
          </a:p>
          <a:p>
            <a:pPr fontAlgn="t"/>
            <a:r>
              <a:rPr lang="ja-JP" altLang="en-US" sz="1600" i="0" u="none" strike="noStrike" dirty="0">
                <a:effectLst/>
                <a:latin typeface="Arial" panose="020B0604020202020204" pitchFamily="34" charset="0"/>
              </a:rPr>
              <a:t>・</a:t>
            </a:r>
            <a:r>
              <a:rPr lang="ja-JP" altLang="en-US" sz="1600" b="1" i="0" u="sng" strike="noStrike" dirty="0">
                <a:solidFill>
                  <a:srgbClr val="FF0000"/>
                </a:solidFill>
                <a:effectLst/>
                <a:latin typeface="Arial" panose="020B0604020202020204" pitchFamily="34" charset="0"/>
              </a:rPr>
              <a:t>海外への発信力のある企業から大阪の魅力をアピール</a:t>
            </a:r>
            <a:r>
              <a:rPr lang="ja-JP" altLang="en-US" sz="1600" i="0" u="none" strike="noStrike" dirty="0">
                <a:effectLst/>
                <a:latin typeface="Arial" panose="020B0604020202020204" pitchFamily="34" charset="0"/>
              </a:rPr>
              <a:t>するメッセージ・取組を発信。</a:t>
            </a:r>
            <a:endParaRPr lang="en-US" altLang="ja-JP" sz="1600" i="0" u="none" strike="noStrike" dirty="0">
              <a:effectLst/>
              <a:latin typeface="Arial" panose="020B0604020202020204" pitchFamily="34" charset="0"/>
            </a:endParaRPr>
          </a:p>
        </p:txBody>
      </p:sp>
      <p:sp>
        <p:nvSpPr>
          <p:cNvPr id="10" name="テキスト ボックス 9">
            <a:extLst>
              <a:ext uri="{FF2B5EF4-FFF2-40B4-BE49-F238E27FC236}">
                <a16:creationId xmlns:a16="http://schemas.microsoft.com/office/drawing/2014/main" id="{2EFD7FB0-EE66-41DE-B375-CF57BE8EF190}"/>
              </a:ext>
            </a:extLst>
          </p:cNvPr>
          <p:cNvSpPr txBox="1"/>
          <p:nvPr/>
        </p:nvSpPr>
        <p:spPr>
          <a:xfrm>
            <a:off x="838200" y="1044745"/>
            <a:ext cx="2970320"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ja-JP" altLang="en-US" dirty="0"/>
              <a:t>３．取組み（</a:t>
            </a:r>
            <a:r>
              <a:rPr lang="en-US" altLang="ja-JP" dirty="0"/>
              <a:t>3</a:t>
            </a:r>
            <a:r>
              <a:rPr kumimoji="1" lang="en-US" altLang="ja-JP" dirty="0"/>
              <a:t>/3</a:t>
            </a:r>
            <a:r>
              <a:rPr kumimoji="1" lang="ja-JP" altLang="en-US" dirty="0"/>
              <a:t>）</a:t>
            </a:r>
            <a:endParaRPr kumimoji="1" lang="en-US" altLang="ja-JP" dirty="0"/>
          </a:p>
        </p:txBody>
      </p:sp>
      <p:sp>
        <p:nvSpPr>
          <p:cNvPr id="9" name="スライド番号プレースホルダー 10">
            <a:extLst>
              <a:ext uri="{FF2B5EF4-FFF2-40B4-BE49-F238E27FC236}">
                <a16:creationId xmlns:a16="http://schemas.microsoft.com/office/drawing/2014/main" id="{075E2C62-6AB4-4A2B-8649-BBDCC83BD79C}"/>
              </a:ext>
            </a:extLst>
          </p:cNvPr>
          <p:cNvSpPr>
            <a:spLocks noGrp="1"/>
          </p:cNvSpPr>
          <p:nvPr>
            <p:ph type="sldNum" sz="quarter" idx="12"/>
          </p:nvPr>
        </p:nvSpPr>
        <p:spPr>
          <a:xfrm>
            <a:off x="9360258" y="6369648"/>
            <a:ext cx="2743200" cy="365125"/>
          </a:xfrm>
        </p:spPr>
        <p:txBody>
          <a:bodyPr/>
          <a:lstStyle/>
          <a:p>
            <a:fld id="{C0CACA7F-3B24-461C-A948-81C984A864CE}" type="slidenum">
              <a:rPr kumimoji="1" lang="ja-JP" altLang="en-US" smtClean="0"/>
              <a:t>8</a:t>
            </a:fld>
            <a:endParaRPr kumimoji="1" lang="ja-JP" altLang="en-US" dirty="0"/>
          </a:p>
        </p:txBody>
      </p:sp>
      <p:sp>
        <p:nvSpPr>
          <p:cNvPr id="12" name="タイトル 1">
            <a:extLst>
              <a:ext uri="{FF2B5EF4-FFF2-40B4-BE49-F238E27FC236}">
                <a16:creationId xmlns:a16="http://schemas.microsoft.com/office/drawing/2014/main" id="{EC92E3CB-63F9-42DA-B372-10E57D21CCF2}"/>
              </a:ext>
            </a:extLst>
          </p:cNvPr>
          <p:cNvSpPr>
            <a:spLocks noGrp="1"/>
          </p:cNvSpPr>
          <p:nvPr>
            <p:ph type="title"/>
          </p:nvPr>
        </p:nvSpPr>
        <p:spPr>
          <a:xfrm>
            <a:off x="838199" y="277220"/>
            <a:ext cx="10515600" cy="401589"/>
          </a:xfrm>
        </p:spPr>
        <p:style>
          <a:lnRef idx="3">
            <a:schemeClr val="lt1"/>
          </a:lnRef>
          <a:fillRef idx="1">
            <a:schemeClr val="accent2"/>
          </a:fillRef>
          <a:effectRef idx="1">
            <a:schemeClr val="accent2"/>
          </a:effectRef>
          <a:fontRef idx="minor">
            <a:schemeClr val="lt1"/>
          </a:fontRef>
        </p:style>
        <p:txBody>
          <a:bodyPr>
            <a:normAutofit/>
          </a:bodyPr>
          <a:lstStyle/>
          <a:p>
            <a:pPr algn="ctr"/>
            <a:r>
              <a:rPr lang="ja-JP" altLang="ja-JP" sz="2000" b="1" kern="100" dirty="0">
                <a:effectLst/>
                <a:latin typeface="游明朝" panose="02020400000000000000" pitchFamily="18" charset="-128"/>
                <a:ea typeface="Meiryo UI" panose="020B0604030504040204" pitchFamily="50" charset="-128"/>
                <a:cs typeface="Times New Roman" panose="02020603050405020304" pitchFamily="18" charset="0"/>
              </a:rPr>
              <a:t>推進委員会委員企業・オブザーバー　ヒアリング</a:t>
            </a:r>
            <a:r>
              <a:rPr lang="ja-JP" altLang="en-US" sz="2000" b="1" kern="100" dirty="0">
                <a:effectLst/>
                <a:latin typeface="游明朝" panose="02020400000000000000" pitchFamily="18" charset="-128"/>
                <a:ea typeface="Meiryo UI" panose="020B0604030504040204" pitchFamily="50" charset="-128"/>
                <a:cs typeface="Times New Roman" panose="02020603050405020304" pitchFamily="18" charset="0"/>
              </a:rPr>
              <a:t>概要</a:t>
            </a:r>
            <a:r>
              <a:rPr lang="ja-JP" altLang="ja-JP" sz="2000" b="1" kern="100" dirty="0">
                <a:effectLst/>
                <a:latin typeface="游明朝" panose="02020400000000000000" pitchFamily="18" charset="-128"/>
                <a:ea typeface="Meiryo UI" panose="020B0604030504040204" pitchFamily="50" charset="-128"/>
                <a:cs typeface="Times New Roman" panose="02020603050405020304" pitchFamily="18" charset="0"/>
              </a:rPr>
              <a:t>について</a:t>
            </a:r>
            <a:endParaRPr kumimoji="1" lang="ja-JP" altLang="en-US" sz="2000" b="1" dirty="0"/>
          </a:p>
        </p:txBody>
      </p:sp>
      <p:sp>
        <p:nvSpPr>
          <p:cNvPr id="13" name="テキスト ボックス 12"/>
          <p:cNvSpPr txBox="1"/>
          <p:nvPr/>
        </p:nvSpPr>
        <p:spPr>
          <a:xfrm>
            <a:off x="9981127" y="1700"/>
            <a:ext cx="1681766" cy="307777"/>
          </a:xfrm>
          <a:prstGeom prst="rect">
            <a:avLst/>
          </a:prstGeom>
          <a:noFill/>
        </p:spPr>
        <p:txBody>
          <a:bodyPr wrap="square" rtlCol="0">
            <a:spAutoFit/>
          </a:bodyPr>
          <a:lstStyle/>
          <a:p>
            <a:pPr algn="r"/>
            <a:r>
              <a:rPr kumimoji="1" lang="en-US" altLang="ja-JP" sz="1400" dirty="0" smtClean="0"/>
              <a:t>2021</a:t>
            </a:r>
            <a:r>
              <a:rPr kumimoji="1" lang="ja-JP" altLang="en-US" sz="1400" dirty="0" smtClean="0"/>
              <a:t>年</a:t>
            </a:r>
            <a:r>
              <a:rPr kumimoji="1" lang="en-US" altLang="ja-JP" sz="1400" dirty="0" smtClean="0"/>
              <a:t>6</a:t>
            </a:r>
            <a:r>
              <a:rPr lang="ja-JP" altLang="en-US" sz="1400" dirty="0"/>
              <a:t>月</a:t>
            </a:r>
            <a:r>
              <a:rPr lang="en-US" altLang="ja-JP" sz="1400" dirty="0" smtClean="0"/>
              <a:t>8</a:t>
            </a:r>
            <a:r>
              <a:rPr lang="ja-JP" altLang="en-US" sz="1400" dirty="0" smtClean="0"/>
              <a:t>日</a:t>
            </a:r>
            <a:r>
              <a:rPr kumimoji="1" lang="ja-JP" altLang="en-US" sz="1400" dirty="0" smtClean="0"/>
              <a:t>時点</a:t>
            </a:r>
            <a:endParaRPr kumimoji="1" lang="ja-JP" altLang="en-US" sz="1400" dirty="0"/>
          </a:p>
        </p:txBody>
      </p:sp>
    </p:spTree>
    <p:extLst>
      <p:ext uri="{BB962C8B-B14F-4D97-AF65-F5344CB8AC3E}">
        <p14:creationId xmlns:p14="http://schemas.microsoft.com/office/powerpoint/2010/main" val="43910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167ED449-F274-49BD-8710-E5CFE27F14D7}"/>
              </a:ext>
            </a:extLst>
          </p:cNvPr>
          <p:cNvSpPr txBox="1"/>
          <p:nvPr/>
        </p:nvSpPr>
        <p:spPr>
          <a:xfrm>
            <a:off x="6096000" y="6241002"/>
            <a:ext cx="184731" cy="369332"/>
          </a:xfrm>
          <a:prstGeom prst="rect">
            <a:avLst/>
          </a:prstGeom>
          <a:noFill/>
        </p:spPr>
        <p:txBody>
          <a:bodyPr wrap="none" rtlCol="0">
            <a:spAutoFit/>
          </a:bodyPr>
          <a:lstStyle/>
          <a:p>
            <a:endParaRPr kumimoji="1" lang="ja-JP" altLang="en-US" dirty="0"/>
          </a:p>
        </p:txBody>
      </p:sp>
      <p:sp>
        <p:nvSpPr>
          <p:cNvPr id="8" name="テキスト ボックス 7">
            <a:extLst>
              <a:ext uri="{FF2B5EF4-FFF2-40B4-BE49-F238E27FC236}">
                <a16:creationId xmlns:a16="http://schemas.microsoft.com/office/drawing/2014/main" id="{56EE524C-A342-4A48-8E59-8167C7F0DF1C}"/>
              </a:ext>
            </a:extLst>
          </p:cNvPr>
          <p:cNvSpPr txBox="1"/>
          <p:nvPr/>
        </p:nvSpPr>
        <p:spPr>
          <a:xfrm>
            <a:off x="821739" y="1456816"/>
            <a:ext cx="10669676" cy="5355312"/>
          </a:xfrm>
          <a:prstGeom prst="rect">
            <a:avLst/>
          </a:prstGeom>
          <a:noFill/>
          <a:ln>
            <a:solidFill>
              <a:schemeClr val="accent2">
                <a:lumMod val="50000"/>
              </a:schemeClr>
            </a:solidFill>
          </a:ln>
        </p:spPr>
        <p:txBody>
          <a:bodyPr wrap="square" rtlCol="0">
            <a:spAutoFit/>
          </a:bodyPr>
          <a:lstStyle/>
          <a:p>
            <a:pPr marL="0" indent="0">
              <a:buNone/>
            </a:pPr>
            <a:r>
              <a:rPr lang="ja-JP" altLang="en-US" sz="1600" dirty="0"/>
              <a:t>●</a:t>
            </a:r>
            <a:r>
              <a:rPr lang="ja-JP" altLang="en-US" sz="1600" b="1" dirty="0"/>
              <a:t>税制</a:t>
            </a:r>
            <a:endParaRPr kumimoji="1" lang="en-US" altLang="ja-JP" sz="1600" b="1" dirty="0"/>
          </a:p>
          <a:p>
            <a:pPr marL="0" indent="0" algn="l" rtl="0" eaLnBrk="1" fontAlgn="t" latinLnBrk="0" hangingPunct="1">
              <a:spcBef>
                <a:spcPts val="0"/>
              </a:spcBef>
              <a:spcAft>
                <a:spcPts val="0"/>
              </a:spcAft>
              <a:buNone/>
            </a:pPr>
            <a:r>
              <a:rPr kumimoji="1" lang="ja-JP" altLang="ja-JP" sz="1600" i="0" u="none" strike="noStrike" kern="1200" dirty="0">
                <a:effectLst/>
                <a:latin typeface="游ゴシック" panose="020B0400000000000000" pitchFamily="50" charset="-128"/>
              </a:rPr>
              <a:t>・</a:t>
            </a:r>
            <a:r>
              <a:rPr kumimoji="1" lang="ja-JP" altLang="en-US" sz="1600" i="0" u="none" strike="noStrike" kern="1200" dirty="0">
                <a:effectLst/>
                <a:latin typeface="游ゴシック" panose="020B0400000000000000" pitchFamily="50" charset="-128"/>
              </a:rPr>
              <a:t>所得税をこれ以上国に求めるのは実現可能性の点から推奨しない（</a:t>
            </a:r>
            <a:r>
              <a:rPr kumimoji="1" lang="ja-JP" altLang="en-US" sz="1600" b="1" i="0" u="sng" strike="noStrike" kern="1200" dirty="0">
                <a:solidFill>
                  <a:srgbClr val="FF0000"/>
                </a:solidFill>
                <a:effectLst/>
                <a:latin typeface="游ゴシック" panose="020B0400000000000000" pitchFamily="50" charset="-128"/>
              </a:rPr>
              <a:t>企業側の給与支払振り分けで対応可能</a:t>
            </a:r>
            <a:r>
              <a:rPr kumimoji="1" lang="ja-JP" altLang="en-US" sz="1600" i="0" u="none" strike="noStrike" kern="1200" dirty="0">
                <a:effectLst/>
                <a:latin typeface="游ゴシック" panose="020B0400000000000000" pitchFamily="50" charset="-128"/>
              </a:rPr>
              <a:t>）</a:t>
            </a:r>
            <a:r>
              <a:rPr lang="ja-JP" altLang="en-US" sz="1600" dirty="0">
                <a:latin typeface="游ゴシック" panose="020B0400000000000000" pitchFamily="50" charset="-128"/>
              </a:rPr>
              <a:t>。</a:t>
            </a:r>
            <a:endParaRPr kumimoji="1" lang="en-US" altLang="ja-JP" sz="1600" i="0" u="none" strike="noStrike" kern="1200" dirty="0">
              <a:effectLst/>
              <a:latin typeface="游ゴシック" panose="020B0400000000000000" pitchFamily="50" charset="-128"/>
            </a:endParaRPr>
          </a:p>
          <a:p>
            <a:pPr fontAlgn="t"/>
            <a:r>
              <a:rPr lang="ja-JP" altLang="en-US" sz="1600" dirty="0">
                <a:latin typeface="游ゴシック" panose="020B0400000000000000" pitchFamily="50" charset="-128"/>
              </a:rPr>
              <a:t>・シンガポールや香港は税率が低く、</a:t>
            </a:r>
            <a:r>
              <a:rPr lang="ja-JP" altLang="en-US" sz="1600" b="1" u="sng" dirty="0">
                <a:solidFill>
                  <a:srgbClr val="FF0000"/>
                </a:solidFill>
                <a:latin typeface="游ゴシック" panose="020B0400000000000000" pitchFamily="50" charset="-128"/>
              </a:rPr>
              <a:t>外国人材を集めるための相続税などてこ入れは必要</a:t>
            </a:r>
            <a:r>
              <a:rPr lang="ja-JP" altLang="en-US" sz="1600" dirty="0">
                <a:latin typeface="游ゴシック" panose="020B0400000000000000" pitchFamily="50" charset="-128"/>
              </a:rPr>
              <a:t>。</a:t>
            </a:r>
            <a:endParaRPr lang="en-US" altLang="ja-JP" sz="1600" i="0" u="none" strike="noStrike" dirty="0">
              <a:effectLst/>
              <a:latin typeface="Arial" panose="020B0604020202020204" pitchFamily="34" charset="0"/>
            </a:endParaRPr>
          </a:p>
          <a:p>
            <a:pPr fontAlgn="t"/>
            <a:r>
              <a:rPr lang="ja-JP" altLang="en-US" sz="1600" i="0" u="none" strike="noStrike" dirty="0">
                <a:effectLst/>
                <a:latin typeface="Arial" panose="020B0604020202020204" pitchFamily="34" charset="0"/>
              </a:rPr>
              <a:t>・</a:t>
            </a:r>
            <a:r>
              <a:rPr lang="ja-JP" altLang="en-US" sz="1600" b="1" i="0" u="sng" strike="noStrike" dirty="0">
                <a:solidFill>
                  <a:srgbClr val="FF0000"/>
                </a:solidFill>
                <a:effectLst/>
                <a:latin typeface="Arial" panose="020B0604020202020204" pitchFamily="34" charset="0"/>
              </a:rPr>
              <a:t>先物取引（デリバティブ）による雑所得と株式等の譲渡所得の損益通算（一体課税）</a:t>
            </a:r>
            <a:r>
              <a:rPr lang="ja-JP" altLang="en-US" sz="1600" i="0" strike="noStrike" dirty="0">
                <a:effectLst/>
                <a:latin typeface="Arial" panose="020B0604020202020204" pitchFamily="34" charset="0"/>
              </a:rPr>
              <a:t>。</a:t>
            </a:r>
            <a:endParaRPr lang="en-US" altLang="ja-JP" sz="1600" i="0" strike="noStrike" dirty="0">
              <a:effectLst/>
              <a:latin typeface="Arial" panose="020B0604020202020204" pitchFamily="34" charset="0"/>
            </a:endParaRPr>
          </a:p>
          <a:p>
            <a:pPr marL="0" indent="0" algn="l" rtl="0" eaLnBrk="1" fontAlgn="t" latinLnBrk="0" hangingPunct="1">
              <a:spcBef>
                <a:spcPts val="0"/>
              </a:spcBef>
              <a:spcAft>
                <a:spcPts val="0"/>
              </a:spcAft>
              <a:buNone/>
            </a:pPr>
            <a:r>
              <a:rPr lang="ja-JP" altLang="en-US" sz="1600" i="0" strike="noStrike" dirty="0">
                <a:effectLst/>
                <a:latin typeface="Arial" panose="020B0604020202020204" pitchFamily="34" charset="0"/>
              </a:rPr>
              <a:t>・長期的な個人資産形成のため</a:t>
            </a:r>
            <a:r>
              <a:rPr lang="ja-JP" altLang="en-US" sz="1600" b="1" i="0" u="sng" strike="noStrike" dirty="0">
                <a:solidFill>
                  <a:srgbClr val="FF0000"/>
                </a:solidFill>
                <a:effectLst/>
                <a:latin typeface="Arial" panose="020B0604020202020204" pitchFamily="34" charset="0"/>
              </a:rPr>
              <a:t>株式購入費用について一定の所得控除</a:t>
            </a:r>
            <a:r>
              <a:rPr lang="ja-JP" altLang="en-US" sz="1600" i="0" strike="noStrike" dirty="0">
                <a:effectLst/>
                <a:latin typeface="Arial" panose="020B0604020202020204" pitchFamily="34" charset="0"/>
              </a:rPr>
              <a:t>を認める。</a:t>
            </a:r>
            <a:endParaRPr lang="en-US" altLang="ja-JP" sz="1600" i="0" strike="noStrike" dirty="0">
              <a:effectLst/>
              <a:latin typeface="Arial" panose="020B0604020202020204" pitchFamily="34" charset="0"/>
            </a:endParaRPr>
          </a:p>
          <a:p>
            <a:pPr fontAlgn="t"/>
            <a:r>
              <a:rPr kumimoji="1" lang="ja-JP" altLang="en-US" sz="1600" i="0" strike="noStrike" kern="1200" dirty="0">
                <a:effectLst/>
                <a:latin typeface="游ゴシック" panose="020B0400000000000000" pitchFamily="50" charset="-128"/>
              </a:rPr>
              <a:t>・</a:t>
            </a:r>
            <a:r>
              <a:rPr kumimoji="1" lang="ja-JP" altLang="en-US" sz="1600" b="1" i="0" u="sng" strike="noStrike" kern="1200" dirty="0">
                <a:solidFill>
                  <a:srgbClr val="FF0000"/>
                </a:solidFill>
                <a:effectLst/>
                <a:latin typeface="游ゴシック" panose="020B0400000000000000" pitchFamily="50" charset="-128"/>
              </a:rPr>
              <a:t>セキュリティトークン（</a:t>
            </a:r>
            <a:r>
              <a:rPr kumimoji="1" lang="en-US" altLang="ja-JP" sz="1600" b="1" i="0" u="sng" strike="noStrike" kern="1200" dirty="0">
                <a:solidFill>
                  <a:srgbClr val="FF0000"/>
                </a:solidFill>
                <a:effectLst/>
                <a:latin typeface="游ゴシック" panose="020B0400000000000000" pitchFamily="50" charset="-128"/>
              </a:rPr>
              <a:t>ST</a:t>
            </a:r>
            <a:r>
              <a:rPr kumimoji="1" lang="ja-JP" altLang="en-US" sz="1600" b="1" i="0" u="sng" strike="noStrike" kern="1200" dirty="0">
                <a:solidFill>
                  <a:srgbClr val="FF0000"/>
                </a:solidFill>
                <a:effectLst/>
                <a:latin typeface="游ゴシック" panose="020B0400000000000000" pitchFamily="50" charset="-128"/>
              </a:rPr>
              <a:t>）</a:t>
            </a:r>
            <a:r>
              <a:rPr lang="ja-JP" altLang="en-US" sz="1600" b="1" i="0" u="sng" strike="noStrike" dirty="0">
                <a:solidFill>
                  <a:srgbClr val="FF0000"/>
                </a:solidFill>
                <a:effectLst/>
                <a:latin typeface="Arial" panose="020B0604020202020204" pitchFamily="34" charset="0"/>
              </a:rPr>
              <a:t>発行体への減税</a:t>
            </a:r>
            <a:r>
              <a:rPr lang="ja-JP" altLang="en-US" sz="1600" i="0" strike="noStrike" dirty="0">
                <a:effectLst/>
                <a:latin typeface="Arial" panose="020B0604020202020204" pitchFamily="34" charset="0"/>
              </a:rPr>
              <a:t>。</a:t>
            </a:r>
            <a:endParaRPr lang="en-US" altLang="ja-JP" sz="1600" i="0" strike="noStrike" dirty="0">
              <a:effectLst/>
              <a:latin typeface="Arial" panose="020B0604020202020204" pitchFamily="34" charset="0"/>
            </a:endParaRPr>
          </a:p>
          <a:p>
            <a:pPr fontAlgn="t"/>
            <a:r>
              <a:rPr lang="ja-JP" altLang="en-US" sz="1600" i="0" strike="noStrike" dirty="0">
                <a:effectLst/>
                <a:latin typeface="Arial" panose="020B0604020202020204" pitchFamily="34" charset="0"/>
              </a:rPr>
              <a:t>・</a:t>
            </a:r>
            <a:r>
              <a:rPr lang="ja-JP" altLang="en-US" sz="1600" b="1" i="0" u="sng" strike="noStrike" dirty="0">
                <a:solidFill>
                  <a:srgbClr val="FF0000"/>
                </a:solidFill>
                <a:effectLst/>
                <a:latin typeface="Arial" panose="020B0604020202020204" pitchFamily="34" charset="0"/>
              </a:rPr>
              <a:t>府民の投資への税制優遇</a:t>
            </a:r>
            <a:r>
              <a:rPr lang="ja-JP" altLang="en-US" sz="1600" i="0" strike="noStrike" dirty="0">
                <a:effectLst/>
                <a:latin typeface="Arial" panose="020B0604020202020204" pitchFamily="34" charset="0"/>
              </a:rPr>
              <a:t>。大阪ラベルのグリーン銘柄商品を購入した場合の利回り助成など。</a:t>
            </a:r>
            <a:endParaRPr lang="en-US" altLang="ja-JP" sz="1600" i="0" u="none" strike="noStrike" dirty="0">
              <a:effectLst/>
              <a:latin typeface="Arial" panose="020B0604020202020204" pitchFamily="34" charset="0"/>
            </a:endParaRPr>
          </a:p>
          <a:p>
            <a:pPr fontAlgn="t"/>
            <a:r>
              <a:rPr kumimoji="0" lang="ja-JP" altLang="ja-JP" sz="16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ja-JP" altLang="ja-JP" sz="1600" b="1" i="0" u="sng" strike="noStrike" cap="none" normalizeH="0" baseline="0" dirty="0">
                <a:ln>
                  <a:noFill/>
                </a:ln>
                <a:solidFill>
                  <a:srgbClr val="FF0000"/>
                </a:solidFill>
                <a:effectLst/>
                <a:latin typeface="Arial" panose="020B0604020202020204" pitchFamily="34" charset="0"/>
                <a:cs typeface="Arial" panose="020B0604020202020204" pitchFamily="34" charset="0"/>
              </a:rPr>
              <a:t>特区創設による時限的な法人税減税</a:t>
            </a:r>
            <a:r>
              <a:rPr kumimoji="0" lang="ja-JP" altLang="en-US" sz="1600" i="0" strike="noStrike" cap="none" normalizeH="0" baseline="0" dirty="0">
                <a:ln>
                  <a:noFill/>
                </a:ln>
                <a:effectLst/>
                <a:latin typeface="Arial" panose="020B0604020202020204" pitchFamily="34" charset="0"/>
                <a:cs typeface="Arial" panose="020B0604020202020204" pitchFamily="34" charset="0"/>
              </a:rPr>
              <a:t>。</a:t>
            </a:r>
            <a:endParaRPr kumimoji="0" lang="en-US" altLang="ja-JP" sz="1600" i="0" strike="noStrike" cap="none" normalizeH="0" baseline="0" dirty="0">
              <a:ln>
                <a:noFill/>
              </a:ln>
              <a:effectLst/>
              <a:latin typeface="Arial" panose="020B0604020202020204" pitchFamily="34" charset="0"/>
              <a:cs typeface="Arial" panose="020B0604020202020204" pitchFamily="34" charset="0"/>
            </a:endParaRPr>
          </a:p>
          <a:p>
            <a:pPr fontAlgn="t"/>
            <a:r>
              <a:rPr lang="ja-JP" altLang="en-US" sz="1600" i="0" u="none" strike="noStrike" dirty="0">
                <a:solidFill>
                  <a:srgbClr val="FF0000"/>
                </a:solidFill>
                <a:effectLst/>
                <a:latin typeface="Arial" panose="020B0604020202020204" pitchFamily="34" charset="0"/>
              </a:rPr>
              <a:t>・</a:t>
            </a:r>
            <a:r>
              <a:rPr lang="ja-JP" altLang="en-US" sz="1600" b="1" i="0" u="sng" strike="noStrike" dirty="0">
                <a:solidFill>
                  <a:srgbClr val="FF0000"/>
                </a:solidFill>
                <a:effectLst/>
                <a:latin typeface="Arial" panose="020B0604020202020204" pitchFamily="34" charset="0"/>
              </a:rPr>
              <a:t>日本の不動産に投資する海外富裕層への税制優遇</a:t>
            </a:r>
            <a:r>
              <a:rPr lang="ja-JP" altLang="en-US" sz="1600" i="0" u="none" strike="noStrike" dirty="0">
                <a:effectLst/>
                <a:latin typeface="Arial" panose="020B0604020202020204" pitchFamily="34" charset="0"/>
              </a:rPr>
              <a:t>。</a:t>
            </a:r>
            <a:endParaRPr lang="en-US" altLang="ja-JP" sz="1600" i="0" u="none" strike="noStrike" dirty="0">
              <a:effectLst/>
              <a:latin typeface="Arial" panose="020B0604020202020204" pitchFamily="34" charset="0"/>
            </a:endParaRPr>
          </a:p>
          <a:p>
            <a:pPr fontAlgn="t"/>
            <a:endParaRPr lang="en-US" altLang="ja-JP" sz="1100" i="0" u="none" strike="noStrike" dirty="0">
              <a:effectLst/>
              <a:latin typeface="Arial" panose="020B0604020202020204" pitchFamily="34" charset="0"/>
            </a:endParaRPr>
          </a:p>
          <a:p>
            <a:pPr fontAlgn="t"/>
            <a:r>
              <a:rPr lang="ja-JP" altLang="en-US" sz="1600" dirty="0">
                <a:latin typeface="游ゴシック" panose="020B0400000000000000" pitchFamily="50" charset="-128"/>
              </a:rPr>
              <a:t>●</a:t>
            </a:r>
            <a:r>
              <a:rPr lang="ja-JP" altLang="en-US" sz="1600" b="1" dirty="0">
                <a:latin typeface="游ゴシック" panose="020B0400000000000000" pitchFamily="50" charset="-128"/>
              </a:rPr>
              <a:t>レギュラトリー・サンドボックス</a:t>
            </a:r>
            <a:endParaRPr kumimoji="1" lang="en-US" altLang="ja-JP" sz="1600" b="1" i="0" strike="noStrike" kern="1200" dirty="0">
              <a:effectLst/>
              <a:latin typeface="游ゴシック" panose="020B0400000000000000" pitchFamily="50" charset="-128"/>
            </a:endParaRPr>
          </a:p>
          <a:p>
            <a:pPr marL="0" indent="0" algn="l" rtl="0" eaLnBrk="1" fontAlgn="t" latinLnBrk="0" hangingPunct="1">
              <a:spcBef>
                <a:spcPts val="0"/>
              </a:spcBef>
              <a:spcAft>
                <a:spcPts val="0"/>
              </a:spcAft>
              <a:buNone/>
            </a:pPr>
            <a:r>
              <a:rPr lang="ja-JP" altLang="en-US" sz="1600" dirty="0" smtClean="0">
                <a:latin typeface="游ゴシック" panose="020B0400000000000000" pitchFamily="50" charset="-128"/>
              </a:rPr>
              <a:t>・</a:t>
            </a:r>
            <a:r>
              <a:rPr kumimoji="1" lang="ja-JP" altLang="en-US" sz="1600" b="1" i="0" u="sng" strike="noStrike" kern="1200" dirty="0" smtClean="0">
                <a:solidFill>
                  <a:srgbClr val="FF0000"/>
                </a:solidFill>
                <a:effectLst/>
                <a:latin typeface="游ゴシック" panose="020B0400000000000000" pitchFamily="50" charset="-128"/>
              </a:rPr>
              <a:t>スタートアップ</a:t>
            </a:r>
            <a:r>
              <a:rPr kumimoji="1" lang="ja-JP" altLang="en-US" sz="1600" b="1" i="0" u="sng" strike="noStrike" kern="1200" dirty="0">
                <a:solidFill>
                  <a:srgbClr val="FF0000"/>
                </a:solidFill>
                <a:effectLst/>
                <a:latin typeface="游ゴシック" panose="020B0400000000000000" pitchFamily="50" charset="-128"/>
              </a:rPr>
              <a:t>企業の社会実装の場</a:t>
            </a:r>
            <a:r>
              <a:rPr kumimoji="1" lang="ja-JP" altLang="en-US" sz="1600" i="0" strike="noStrike" kern="1200" dirty="0">
                <a:effectLst/>
                <a:latin typeface="游ゴシック" panose="020B0400000000000000" pitchFamily="50" charset="-128"/>
              </a:rPr>
              <a:t>を大阪で提供する</a:t>
            </a:r>
            <a:r>
              <a:rPr kumimoji="1" lang="ja-JP" altLang="en-US" sz="1600" i="0" u="none" strike="noStrike" kern="1200" dirty="0">
                <a:effectLst/>
                <a:latin typeface="游ゴシック" panose="020B0400000000000000" pitchFamily="50" charset="-128"/>
              </a:rPr>
              <a:t>取組により企業を呼び込む</a:t>
            </a:r>
            <a:r>
              <a:rPr lang="ja-JP" altLang="en-US" sz="1600" dirty="0">
                <a:latin typeface="游ゴシック" panose="020B0400000000000000" pitchFamily="50" charset="-128"/>
              </a:rPr>
              <a:t>。</a:t>
            </a:r>
            <a:endParaRPr kumimoji="1" lang="en-US" altLang="ja-JP" sz="1600" i="0" u="none" strike="noStrike" kern="1200" dirty="0">
              <a:effectLst/>
              <a:latin typeface="游ゴシック" panose="020B0400000000000000" pitchFamily="50" charset="-128"/>
            </a:endParaRPr>
          </a:p>
          <a:p>
            <a:pPr marL="0" indent="0" algn="l" rtl="0" eaLnBrk="1" fontAlgn="t" latinLnBrk="0" hangingPunct="1">
              <a:spcBef>
                <a:spcPts val="0"/>
              </a:spcBef>
              <a:spcAft>
                <a:spcPts val="0"/>
              </a:spcAft>
              <a:buNone/>
            </a:pPr>
            <a:r>
              <a:rPr lang="ja-JP" altLang="en-US" sz="1600" dirty="0">
                <a:latin typeface="游ゴシック" panose="020B0400000000000000" pitchFamily="50" charset="-128"/>
              </a:rPr>
              <a:t>・スマートシティ関連（ドローン、フィンテック、自動運転等）の実証実験により、スタートアップに資金供給。</a:t>
            </a:r>
            <a:endParaRPr lang="en-US" altLang="ja-JP" sz="1600" dirty="0">
              <a:latin typeface="游ゴシック" panose="020B0400000000000000" pitchFamily="50" charset="-128"/>
            </a:endParaRPr>
          </a:p>
          <a:p>
            <a:pPr marL="0" indent="0" algn="l" rtl="0" eaLnBrk="1" fontAlgn="t" latinLnBrk="0" hangingPunct="1">
              <a:spcBef>
                <a:spcPts val="0"/>
              </a:spcBef>
              <a:spcAft>
                <a:spcPts val="0"/>
              </a:spcAft>
              <a:buNone/>
            </a:pPr>
            <a:r>
              <a:rPr kumimoji="1" lang="ja-JP" altLang="en-US" sz="1600" i="0" u="none" strike="noStrike" kern="1200" dirty="0">
                <a:effectLst/>
                <a:latin typeface="游ゴシック" panose="020B0400000000000000" pitchFamily="50" charset="-128"/>
              </a:rPr>
              <a:t>・サンドボックスを活用し、</a:t>
            </a:r>
            <a:r>
              <a:rPr kumimoji="1" lang="ja-JP" altLang="en-US" sz="1600" b="1" i="0" u="sng" strike="noStrike" kern="1200" dirty="0">
                <a:solidFill>
                  <a:srgbClr val="FF0000"/>
                </a:solidFill>
                <a:effectLst/>
                <a:latin typeface="游ゴシック" panose="020B0400000000000000" pitchFamily="50" charset="-128"/>
              </a:rPr>
              <a:t>フィンテック・インシュアテックのサービス</a:t>
            </a:r>
            <a:r>
              <a:rPr kumimoji="1" lang="ja-JP" altLang="en-US" sz="1600" i="0" strike="noStrike" kern="1200" dirty="0">
                <a:effectLst/>
                <a:latin typeface="游ゴシック" panose="020B0400000000000000" pitchFamily="50" charset="-128"/>
              </a:rPr>
              <a:t>を提供。</a:t>
            </a:r>
            <a:endParaRPr kumimoji="1" lang="en-US" altLang="ja-JP" sz="1600" i="0" strike="noStrike" kern="1200" dirty="0">
              <a:effectLst/>
              <a:latin typeface="游ゴシック" panose="020B0400000000000000" pitchFamily="50" charset="-128"/>
            </a:endParaRPr>
          </a:p>
          <a:p>
            <a:pPr marL="0" indent="0" algn="l" rtl="0" eaLnBrk="1" fontAlgn="t" latinLnBrk="0" hangingPunct="1">
              <a:spcBef>
                <a:spcPts val="0"/>
              </a:spcBef>
              <a:spcAft>
                <a:spcPts val="0"/>
              </a:spcAft>
              <a:buNone/>
            </a:pPr>
            <a:endParaRPr kumimoji="1" lang="en-US" altLang="ja-JP" sz="1100" i="0" u="none" strike="noStrike" kern="1200" dirty="0">
              <a:effectLst/>
              <a:latin typeface="游ゴシック" panose="020B0400000000000000" pitchFamily="50" charset="-128"/>
            </a:endParaRPr>
          </a:p>
          <a:p>
            <a:pPr marL="0" indent="0" algn="l" rtl="0" eaLnBrk="1" fontAlgn="t" latinLnBrk="0" hangingPunct="1">
              <a:spcBef>
                <a:spcPts val="0"/>
              </a:spcBef>
              <a:spcAft>
                <a:spcPts val="0"/>
              </a:spcAft>
              <a:buNone/>
            </a:pPr>
            <a:r>
              <a:rPr lang="ja-JP" altLang="en-US" sz="1600" dirty="0">
                <a:latin typeface="游ゴシック" panose="020B0400000000000000" pitchFamily="50" charset="-128"/>
              </a:rPr>
              <a:t>●</a:t>
            </a:r>
            <a:r>
              <a:rPr lang="ja-JP" altLang="en-US" sz="1600" b="1" dirty="0">
                <a:latin typeface="游ゴシック" panose="020B0400000000000000" pitchFamily="50" charset="-128"/>
              </a:rPr>
              <a:t>その他</a:t>
            </a:r>
            <a:endParaRPr lang="en-US" altLang="ja-JP" sz="1600" b="1" dirty="0">
              <a:latin typeface="游ゴシック" panose="020B0400000000000000" pitchFamily="50" charset="-128"/>
            </a:endParaRPr>
          </a:p>
          <a:p>
            <a:pPr marL="0" indent="0" algn="l" rtl="0" eaLnBrk="1" fontAlgn="t" latinLnBrk="0" hangingPunct="1">
              <a:spcBef>
                <a:spcPts val="0"/>
              </a:spcBef>
              <a:spcAft>
                <a:spcPts val="0"/>
              </a:spcAft>
              <a:buNone/>
            </a:pPr>
            <a:r>
              <a:rPr lang="ja-JP" altLang="en-US" sz="1600" i="0" u="none" strike="noStrike" dirty="0">
                <a:effectLst/>
                <a:latin typeface="Arial" panose="020B0604020202020204" pitchFamily="34" charset="0"/>
              </a:rPr>
              <a:t>・将来的</a:t>
            </a:r>
            <a:r>
              <a:rPr lang="ja-JP" altLang="en-US" sz="1600" dirty="0">
                <a:latin typeface="Arial" panose="020B0604020202020204" pitchFamily="34" charset="0"/>
              </a:rPr>
              <a:t>な</a:t>
            </a:r>
            <a:r>
              <a:rPr lang="ja-JP" altLang="en-US" sz="1600" b="1" u="sng" dirty="0">
                <a:solidFill>
                  <a:srgbClr val="FF0000"/>
                </a:solidFill>
                <a:latin typeface="Arial" panose="020B0604020202020204" pitchFamily="34" charset="0"/>
              </a:rPr>
              <a:t>エネルギー先物（</a:t>
            </a:r>
            <a:r>
              <a:rPr lang="ja-JP" altLang="en-US" sz="1600" b="1" i="0" u="sng" strike="noStrike" dirty="0">
                <a:solidFill>
                  <a:srgbClr val="FF0000"/>
                </a:solidFill>
                <a:effectLst/>
                <a:latin typeface="Arial" panose="020B0604020202020204" pitchFamily="34" charset="0"/>
              </a:rPr>
              <a:t>原油や電力など）の移管</a:t>
            </a:r>
            <a:r>
              <a:rPr lang="ja-JP" altLang="en-US" sz="1600" i="0" u="none" strike="noStrike" dirty="0">
                <a:solidFill>
                  <a:srgbClr val="FF0000"/>
                </a:solidFill>
                <a:effectLst/>
                <a:latin typeface="Arial" panose="020B0604020202020204" pitchFamily="34" charset="0"/>
              </a:rPr>
              <a:t>。</a:t>
            </a:r>
            <a:endParaRPr lang="en-US" altLang="ja-JP" sz="1600" dirty="0">
              <a:solidFill>
                <a:srgbClr val="FF0000"/>
              </a:solidFill>
              <a:latin typeface="游ゴシック" panose="020B0400000000000000" pitchFamily="50" charset="-128"/>
            </a:endParaRPr>
          </a:p>
          <a:p>
            <a:pPr fontAlgn="t"/>
            <a:r>
              <a:rPr lang="ja-JP" altLang="en-US" sz="1600" i="0" u="none" strike="noStrike" dirty="0">
                <a:effectLst/>
                <a:latin typeface="Arial" panose="020B0604020202020204" pitchFamily="34" charset="0"/>
              </a:rPr>
              <a:t>・個人情報保護の枠組みの見直し。</a:t>
            </a:r>
            <a:endParaRPr lang="en-US" altLang="ja-JP" sz="1600" i="0" u="none" strike="noStrike" dirty="0">
              <a:effectLst/>
              <a:latin typeface="Arial" panose="020B0604020202020204" pitchFamily="34" charset="0"/>
            </a:endParaRPr>
          </a:p>
          <a:p>
            <a:pPr fontAlgn="t"/>
            <a:r>
              <a:rPr lang="ja-JP" altLang="en-US" sz="1600" dirty="0">
                <a:latin typeface="Arial" panose="020B0604020202020204" pitchFamily="34" charset="0"/>
              </a:rPr>
              <a:t>・</a:t>
            </a:r>
            <a:r>
              <a:rPr lang="en-US" altLang="ja-JP" sz="1600" b="1" i="0" u="sng" strike="noStrike" dirty="0">
                <a:solidFill>
                  <a:srgbClr val="FF0000"/>
                </a:solidFill>
                <a:effectLst/>
                <a:latin typeface="Arial" panose="020B0604020202020204" pitchFamily="34" charset="0"/>
              </a:rPr>
              <a:t>STO</a:t>
            </a:r>
            <a:r>
              <a:rPr lang="ja-JP" altLang="en-US" sz="1600" b="1" i="0" u="sng" strike="noStrike" dirty="0">
                <a:solidFill>
                  <a:srgbClr val="FF0000"/>
                </a:solidFill>
                <a:effectLst/>
                <a:latin typeface="Arial" panose="020B0604020202020204" pitchFamily="34" charset="0"/>
              </a:rPr>
              <a:t>（</a:t>
            </a:r>
            <a:r>
              <a:rPr lang="ja-JP" altLang="en-US" sz="1600" b="1" i="0" u="sng" strike="noStrike" dirty="0">
                <a:solidFill>
                  <a:srgbClr val="FF0000"/>
                </a:solidFill>
                <a:effectLst/>
                <a:latin typeface="+mn-ea"/>
              </a:rPr>
              <a:t>セキュリティトークンオファリング）の第三者対抗要件</a:t>
            </a:r>
            <a:r>
              <a:rPr lang="ja-JP" altLang="en-US" sz="1600" b="1" u="sng" dirty="0">
                <a:solidFill>
                  <a:srgbClr val="FF0000"/>
                </a:solidFill>
                <a:latin typeface="+mn-ea"/>
              </a:rPr>
              <a:t>、</a:t>
            </a:r>
            <a:r>
              <a:rPr kumimoji="0" lang="ja-JP" altLang="ja-JP" sz="1600" b="1" i="0" u="sng" strike="noStrike" cap="none" normalizeH="0" baseline="0" dirty="0">
                <a:ln>
                  <a:noFill/>
                </a:ln>
                <a:solidFill>
                  <a:srgbClr val="FF0000"/>
                </a:solidFill>
                <a:effectLst/>
                <a:latin typeface="+mn-ea"/>
                <a:cs typeface="Arial" panose="020B0604020202020204" pitchFamily="34" charset="0"/>
              </a:rPr>
              <a:t>PTSの上限規制緩和</a:t>
            </a:r>
            <a:r>
              <a:rPr kumimoji="0" lang="ja-JP" altLang="en-US" sz="1600" b="1" i="0" u="sng" strike="noStrike" cap="none" normalizeH="0" baseline="0" dirty="0">
                <a:ln>
                  <a:noFill/>
                </a:ln>
                <a:solidFill>
                  <a:srgbClr val="FF0000"/>
                </a:solidFill>
                <a:effectLst/>
                <a:latin typeface="+mn-ea"/>
                <a:cs typeface="Arial" panose="020B0604020202020204" pitchFamily="34" charset="0"/>
              </a:rPr>
              <a:t>。</a:t>
            </a:r>
            <a:endParaRPr kumimoji="0" lang="en-US" altLang="ja-JP" sz="1600" b="1" i="0" u="sng" strike="noStrike" cap="none" normalizeH="0" baseline="0" dirty="0">
              <a:ln>
                <a:noFill/>
              </a:ln>
              <a:solidFill>
                <a:srgbClr val="0070C0"/>
              </a:solidFill>
              <a:effectLst/>
              <a:latin typeface="+mn-ea"/>
              <a:cs typeface="Arial" panose="020B0604020202020204" pitchFamily="34" charset="0"/>
            </a:endParaRPr>
          </a:p>
          <a:p>
            <a:pPr fontAlgn="t"/>
            <a:r>
              <a:rPr kumimoji="0" lang="ja-JP" altLang="en-US" sz="1600" dirty="0">
                <a:latin typeface="+mn-ea"/>
                <a:cs typeface="Arial" panose="020B0604020202020204" pitchFamily="34" charset="0"/>
              </a:rPr>
              <a:t>・都市型データセンター集積のための</a:t>
            </a:r>
            <a:r>
              <a:rPr lang="ja-JP" altLang="en-US" sz="1600" dirty="0">
                <a:latin typeface="+mn-ea"/>
              </a:rPr>
              <a:t>容積率等の緩和</a:t>
            </a:r>
            <a:r>
              <a:rPr kumimoji="0" lang="ja-JP" altLang="en-US" sz="1600" i="0" strike="noStrike" cap="none" normalizeH="0" baseline="0" dirty="0">
                <a:ln>
                  <a:noFill/>
                </a:ln>
                <a:effectLst/>
                <a:latin typeface="Arial" panose="020B0604020202020204" pitchFamily="34" charset="0"/>
                <a:cs typeface="Arial" panose="020B0604020202020204" pitchFamily="34" charset="0"/>
              </a:rPr>
              <a:t>。</a:t>
            </a:r>
            <a:endParaRPr lang="en-US" altLang="ja-JP" sz="1600" i="0" strike="noStrike" dirty="0">
              <a:effectLst/>
              <a:latin typeface="Arial" panose="020B0604020202020204" pitchFamily="34" charset="0"/>
            </a:endParaRPr>
          </a:p>
          <a:p>
            <a:pPr marL="0" indent="0" algn="l" rtl="0" eaLnBrk="1" fontAlgn="t" latinLnBrk="0" hangingPunct="1">
              <a:spcBef>
                <a:spcPts val="0"/>
              </a:spcBef>
              <a:spcAft>
                <a:spcPts val="0"/>
              </a:spcAft>
              <a:buNone/>
            </a:pPr>
            <a:r>
              <a:rPr lang="ja-JP" altLang="en-US" sz="1600" dirty="0">
                <a:latin typeface="Arial" panose="020B0604020202020204" pitchFamily="34" charset="0"/>
              </a:rPr>
              <a:t>・</a:t>
            </a:r>
            <a:r>
              <a:rPr lang="ja-JP" altLang="en-US" sz="1600" b="1" u="sng" dirty="0">
                <a:solidFill>
                  <a:srgbClr val="FF0000"/>
                </a:solidFill>
                <a:latin typeface="Arial" panose="020B0604020202020204" pitchFamily="34" charset="0"/>
              </a:rPr>
              <a:t>若手グローバル人材が取得できるグリーンカード</a:t>
            </a:r>
            <a:r>
              <a:rPr lang="ja-JP" altLang="en-US" sz="1600" dirty="0">
                <a:latin typeface="Arial" panose="020B0604020202020204" pitchFamily="34" charset="0"/>
              </a:rPr>
              <a:t>を作り、人材を誘致</a:t>
            </a:r>
            <a:r>
              <a:rPr lang="ja-JP" altLang="en-US" sz="1600" dirty="0" smtClean="0">
                <a:latin typeface="Arial" panose="020B0604020202020204" pitchFamily="34" charset="0"/>
              </a:rPr>
              <a:t>。</a:t>
            </a:r>
            <a:endParaRPr lang="en-US" altLang="ja-JP" sz="1600" dirty="0" smtClean="0">
              <a:latin typeface="Arial" panose="020B0604020202020204" pitchFamily="34" charset="0"/>
            </a:endParaRPr>
          </a:p>
          <a:p>
            <a:pPr marL="0" indent="0" algn="l" rtl="0" eaLnBrk="1" fontAlgn="t" latinLnBrk="0" hangingPunct="1">
              <a:spcBef>
                <a:spcPts val="0"/>
              </a:spcBef>
              <a:spcAft>
                <a:spcPts val="0"/>
              </a:spcAft>
              <a:buNone/>
            </a:pPr>
            <a:r>
              <a:rPr lang="ja-JP" altLang="en-US" sz="1600" i="0" u="none" strike="noStrike" dirty="0" smtClean="0">
                <a:effectLst/>
                <a:latin typeface="Arial" panose="020B0604020202020204" pitchFamily="34" charset="0"/>
              </a:rPr>
              <a:t>・進出事業者へのオフィス賃料補助等</a:t>
            </a:r>
            <a:endParaRPr lang="en-US" altLang="ja-JP" sz="1600" i="0" u="none" strike="noStrike" dirty="0">
              <a:effectLst/>
              <a:latin typeface="游ゴシック" panose="020B0400000000000000" pitchFamily="50" charset="-128"/>
            </a:endParaRPr>
          </a:p>
        </p:txBody>
      </p:sp>
      <p:sp>
        <p:nvSpPr>
          <p:cNvPr id="10" name="テキスト ボックス 9">
            <a:extLst>
              <a:ext uri="{FF2B5EF4-FFF2-40B4-BE49-F238E27FC236}">
                <a16:creationId xmlns:a16="http://schemas.microsoft.com/office/drawing/2014/main" id="{2EFD7FB0-EE66-41DE-B375-CF57BE8EF190}"/>
              </a:ext>
            </a:extLst>
          </p:cNvPr>
          <p:cNvSpPr txBox="1"/>
          <p:nvPr/>
        </p:nvSpPr>
        <p:spPr>
          <a:xfrm>
            <a:off x="838200" y="976694"/>
            <a:ext cx="1931633"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ja-JP" altLang="en-US" sz="1800" dirty="0"/>
              <a:t>４．規制緩和等</a:t>
            </a:r>
            <a:r>
              <a:rPr lang="ja-JP" altLang="en-US" dirty="0"/>
              <a:t>　　</a:t>
            </a:r>
            <a:endParaRPr kumimoji="1" lang="en-US" altLang="ja-JP" sz="1400" dirty="0"/>
          </a:p>
        </p:txBody>
      </p:sp>
      <p:sp>
        <p:nvSpPr>
          <p:cNvPr id="9" name="スライド番号プレースホルダー 10">
            <a:extLst>
              <a:ext uri="{FF2B5EF4-FFF2-40B4-BE49-F238E27FC236}">
                <a16:creationId xmlns:a16="http://schemas.microsoft.com/office/drawing/2014/main" id="{075E2C62-6AB4-4A2B-8649-BBDCC83BD79C}"/>
              </a:ext>
            </a:extLst>
          </p:cNvPr>
          <p:cNvSpPr>
            <a:spLocks noGrp="1"/>
          </p:cNvSpPr>
          <p:nvPr>
            <p:ph type="sldNum" sz="quarter" idx="12"/>
          </p:nvPr>
        </p:nvSpPr>
        <p:spPr>
          <a:xfrm>
            <a:off x="9360258" y="6369648"/>
            <a:ext cx="2743200" cy="365125"/>
          </a:xfrm>
        </p:spPr>
        <p:txBody>
          <a:bodyPr/>
          <a:lstStyle/>
          <a:p>
            <a:fld id="{C0CACA7F-3B24-461C-A948-81C984A864CE}" type="slidenum">
              <a:rPr kumimoji="1" lang="ja-JP" altLang="en-US" smtClean="0"/>
              <a:t>9</a:t>
            </a:fld>
            <a:endParaRPr kumimoji="1" lang="ja-JP" altLang="en-US" dirty="0"/>
          </a:p>
        </p:txBody>
      </p:sp>
      <p:sp>
        <p:nvSpPr>
          <p:cNvPr id="12" name="タイトル 1">
            <a:extLst>
              <a:ext uri="{FF2B5EF4-FFF2-40B4-BE49-F238E27FC236}">
                <a16:creationId xmlns:a16="http://schemas.microsoft.com/office/drawing/2014/main" id="{EC92E3CB-63F9-42DA-B372-10E57D21CCF2}"/>
              </a:ext>
            </a:extLst>
          </p:cNvPr>
          <p:cNvSpPr>
            <a:spLocks noGrp="1"/>
          </p:cNvSpPr>
          <p:nvPr>
            <p:ph type="title"/>
          </p:nvPr>
        </p:nvSpPr>
        <p:spPr>
          <a:xfrm>
            <a:off x="838199" y="277220"/>
            <a:ext cx="10515600" cy="401589"/>
          </a:xfrm>
        </p:spPr>
        <p:style>
          <a:lnRef idx="3">
            <a:schemeClr val="lt1"/>
          </a:lnRef>
          <a:fillRef idx="1">
            <a:schemeClr val="accent2"/>
          </a:fillRef>
          <a:effectRef idx="1">
            <a:schemeClr val="accent2"/>
          </a:effectRef>
          <a:fontRef idx="minor">
            <a:schemeClr val="lt1"/>
          </a:fontRef>
        </p:style>
        <p:txBody>
          <a:bodyPr>
            <a:normAutofit/>
          </a:bodyPr>
          <a:lstStyle/>
          <a:p>
            <a:pPr algn="ctr"/>
            <a:r>
              <a:rPr lang="ja-JP" altLang="ja-JP" sz="2000" b="1" kern="100" dirty="0">
                <a:effectLst/>
                <a:latin typeface="游明朝" panose="02020400000000000000" pitchFamily="18" charset="-128"/>
                <a:ea typeface="Meiryo UI" panose="020B0604030504040204" pitchFamily="50" charset="-128"/>
                <a:cs typeface="Times New Roman" panose="02020603050405020304" pitchFamily="18" charset="0"/>
              </a:rPr>
              <a:t>推進委員会委員企業・オブザーバー　ヒアリング</a:t>
            </a:r>
            <a:r>
              <a:rPr lang="ja-JP" altLang="en-US" sz="2000" b="1" kern="100" dirty="0">
                <a:effectLst/>
                <a:latin typeface="游明朝" panose="02020400000000000000" pitchFamily="18" charset="-128"/>
                <a:ea typeface="Meiryo UI" panose="020B0604030504040204" pitchFamily="50" charset="-128"/>
                <a:cs typeface="Times New Roman" panose="02020603050405020304" pitchFamily="18" charset="0"/>
              </a:rPr>
              <a:t>概要</a:t>
            </a:r>
            <a:r>
              <a:rPr lang="ja-JP" altLang="ja-JP" sz="2000" b="1" kern="100" dirty="0">
                <a:effectLst/>
                <a:latin typeface="游明朝" panose="02020400000000000000" pitchFamily="18" charset="-128"/>
                <a:ea typeface="Meiryo UI" panose="020B0604030504040204" pitchFamily="50" charset="-128"/>
                <a:cs typeface="Times New Roman" panose="02020603050405020304" pitchFamily="18" charset="0"/>
              </a:rPr>
              <a:t>について</a:t>
            </a:r>
            <a:endParaRPr kumimoji="1" lang="ja-JP" altLang="en-US" sz="2000" b="1" dirty="0"/>
          </a:p>
        </p:txBody>
      </p:sp>
      <p:sp>
        <p:nvSpPr>
          <p:cNvPr id="13" name="テキスト ボックス 12"/>
          <p:cNvSpPr txBox="1"/>
          <p:nvPr/>
        </p:nvSpPr>
        <p:spPr>
          <a:xfrm>
            <a:off x="9981127" y="1700"/>
            <a:ext cx="1681766" cy="307777"/>
          </a:xfrm>
          <a:prstGeom prst="rect">
            <a:avLst/>
          </a:prstGeom>
          <a:noFill/>
        </p:spPr>
        <p:txBody>
          <a:bodyPr wrap="square" rtlCol="0">
            <a:spAutoFit/>
          </a:bodyPr>
          <a:lstStyle/>
          <a:p>
            <a:pPr algn="r"/>
            <a:r>
              <a:rPr kumimoji="1" lang="en-US" altLang="ja-JP" sz="1400" dirty="0" smtClean="0"/>
              <a:t>2021</a:t>
            </a:r>
            <a:r>
              <a:rPr kumimoji="1" lang="ja-JP" altLang="en-US" sz="1400" dirty="0" smtClean="0"/>
              <a:t>年</a:t>
            </a:r>
            <a:r>
              <a:rPr kumimoji="1" lang="en-US" altLang="ja-JP" sz="1400" dirty="0" smtClean="0"/>
              <a:t>6</a:t>
            </a:r>
            <a:r>
              <a:rPr lang="ja-JP" altLang="en-US" sz="1400" dirty="0"/>
              <a:t>月</a:t>
            </a:r>
            <a:r>
              <a:rPr lang="en-US" altLang="ja-JP" sz="1400" dirty="0" smtClean="0"/>
              <a:t>8</a:t>
            </a:r>
            <a:r>
              <a:rPr lang="ja-JP" altLang="en-US" sz="1400" dirty="0" smtClean="0"/>
              <a:t>日</a:t>
            </a:r>
            <a:r>
              <a:rPr kumimoji="1" lang="ja-JP" altLang="en-US" sz="1400" dirty="0" smtClean="0"/>
              <a:t>時点</a:t>
            </a:r>
            <a:endParaRPr kumimoji="1" lang="ja-JP" altLang="en-US" sz="1400" dirty="0"/>
          </a:p>
        </p:txBody>
      </p:sp>
    </p:spTree>
    <p:extLst>
      <p:ext uri="{BB962C8B-B14F-4D97-AF65-F5344CB8AC3E}">
        <p14:creationId xmlns:p14="http://schemas.microsoft.com/office/powerpoint/2010/main" val="196339047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1211</TotalTime>
  <Words>2172</Words>
  <Application>Microsoft Office PowerPoint</Application>
  <PresentationFormat>ワイド画面</PresentationFormat>
  <Paragraphs>169</Paragraphs>
  <Slides>9</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9</vt:i4>
      </vt:variant>
    </vt:vector>
  </HeadingPairs>
  <TitlesOfParts>
    <vt:vector size="18" baseType="lpstr">
      <vt:lpstr>Meiryo UI</vt:lpstr>
      <vt:lpstr>UD デジタル 教科書体 NK-R</vt:lpstr>
      <vt:lpstr>游ゴシック</vt:lpstr>
      <vt:lpstr>游ゴシック Light</vt:lpstr>
      <vt:lpstr>游ゴシック 本文</vt:lpstr>
      <vt:lpstr>游明朝</vt:lpstr>
      <vt:lpstr>Arial</vt:lpstr>
      <vt:lpstr>Times New Roman</vt:lpstr>
      <vt:lpstr>Office テーマ</vt:lpstr>
      <vt:lpstr>国際金融都市OSAKA 推進委員企業等ヒアリング報告　　　　　 </vt:lpstr>
      <vt:lpstr>推進委員会委員企業・オブザーバー　ヒアリング概要について</vt:lpstr>
      <vt:lpstr>推進委員会委員企業・オブザーバー　ヒアリング概要について</vt:lpstr>
      <vt:lpstr>推進委員会委員企業・オブザーバー　ヒアリング概要について</vt:lpstr>
      <vt:lpstr>推進委員会委員企業・オブザーバー　ヒアリング概要について</vt:lpstr>
      <vt:lpstr>推進委員会委員企業・オブザーバー　ヒアリング概要について</vt:lpstr>
      <vt:lpstr>推進委員会委員企業・オブザーバー　ヒアリング概要について</vt:lpstr>
      <vt:lpstr>推進委員会委員企業・オブザーバー　ヒアリング概要について</vt:lpstr>
      <vt:lpstr>推進委員会委員企業・オブザーバー　ヒアリング概要について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132</cp:revision>
  <cp:lastPrinted>2021-06-01T01:50:00Z</cp:lastPrinted>
  <dcterms:created xsi:type="dcterms:W3CDTF">2021-04-29T10:12:34Z</dcterms:created>
  <dcterms:modified xsi:type="dcterms:W3CDTF">2021-06-15T02:04:52Z</dcterms:modified>
</cp:coreProperties>
</file>