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7" r:id="rId2"/>
    <p:sldId id="274" r:id="rId3"/>
    <p:sldId id="273" r:id="rId4"/>
    <p:sldId id="263" r:id="rId5"/>
    <p:sldId id="270" r:id="rId6"/>
    <p:sldId id="320" r:id="rId7"/>
    <p:sldId id="311" r:id="rId8"/>
    <p:sldId id="315" r:id="rId9"/>
    <p:sldId id="317" r:id="rId10"/>
    <p:sldId id="292" r:id="rId11"/>
    <p:sldId id="296" r:id="rId12"/>
    <p:sldId id="310" r:id="rId13"/>
    <p:sldId id="319" r:id="rId14"/>
    <p:sldId id="309" r:id="rId15"/>
    <p:sldId id="307"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4660"/>
  </p:normalViewPr>
  <p:slideViewPr>
    <p:cSldViewPr snapToGrid="0">
      <p:cViewPr varScale="1">
        <p:scale>
          <a:sx n="85" d="100"/>
          <a:sy n="85" d="100"/>
        </p:scale>
        <p:origin x="9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5689703B-F6F2-4100-9B89-739AA2CA6A7E}" type="datetimeFigureOut">
              <a:rPr kumimoji="1" lang="ja-JP" altLang="en-US" smtClean="0"/>
              <a:t>2024/2/26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F3CB6746-0654-471C-98CB-022495BA8C7C}" type="slidenum">
              <a:rPr kumimoji="1" lang="ja-JP" altLang="en-US" smtClean="0"/>
              <a:t>‹#›</a:t>
            </a:fld>
            <a:endParaRPr kumimoji="1" lang="ja-JP" altLang="en-US"/>
          </a:p>
        </p:txBody>
      </p:sp>
    </p:spTree>
    <p:extLst>
      <p:ext uri="{BB962C8B-B14F-4D97-AF65-F5344CB8AC3E}">
        <p14:creationId xmlns:p14="http://schemas.microsoft.com/office/powerpoint/2010/main" val="1828907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5099A2-62FD-453B-B6B0-E791B27BFA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688BB5-D087-4C31-92CC-A1127DACE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C2934BE-809D-4257-BD18-F19D6690A72C}"/>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5" name="フッター プレースホルダー 4">
            <a:extLst>
              <a:ext uri="{FF2B5EF4-FFF2-40B4-BE49-F238E27FC236}">
                <a16:creationId xmlns:a16="http://schemas.microsoft.com/office/drawing/2014/main" id="{74C84C90-D5C7-440E-9983-4366A74AF0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41BF2E-9B11-43EE-97BF-E33454CCAEB3}"/>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242008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769565-F0D3-44AF-8641-9AFFCD4E60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678E80-697D-4A83-AE19-D139C8BDF65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BFCEB0-AF92-4EF8-8436-56191B6E81FA}"/>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5" name="フッター プレースホルダー 4">
            <a:extLst>
              <a:ext uri="{FF2B5EF4-FFF2-40B4-BE49-F238E27FC236}">
                <a16:creationId xmlns:a16="http://schemas.microsoft.com/office/drawing/2014/main" id="{DC7A3A13-FB28-420A-BBF4-1C8368CFF0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1B1B76-722E-4FEC-8F15-1207E2D8941A}"/>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135058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6CEA84-346F-4EFF-A40E-65DA96038FF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ED1DAF4-CEBA-4D73-96A2-0AC07AD4981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F27FD-C261-4AB2-8FF9-4FF202FB4CF5}"/>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5" name="フッター プレースホルダー 4">
            <a:extLst>
              <a:ext uri="{FF2B5EF4-FFF2-40B4-BE49-F238E27FC236}">
                <a16:creationId xmlns:a16="http://schemas.microsoft.com/office/drawing/2014/main" id="{F2CCAF64-A5D1-4C53-B9D1-945772C1B3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37B6F3-6637-4B9B-8F7B-C6ED81DCB298}"/>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237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889B2-0EB8-4769-9A2A-0DF4640C7D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5DC18A-07EB-4E60-BB42-764E965153B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DD69B1-322B-432F-8AFE-C057BE75FA3F}"/>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5" name="フッター プレースホルダー 4">
            <a:extLst>
              <a:ext uri="{FF2B5EF4-FFF2-40B4-BE49-F238E27FC236}">
                <a16:creationId xmlns:a16="http://schemas.microsoft.com/office/drawing/2014/main" id="{E29B585F-BF3B-4CD1-8B85-E5AB265ABE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176B03-5A6C-411F-B21B-F7D1F0BB1AE4}"/>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98269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FC55A4-B5F3-42AF-B589-378B82F0FE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06F465-9AC1-4256-94D9-FB59DC6ED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BDEF64C-1D50-40EC-9FBB-CADC9F882162}"/>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5" name="フッター プレースホルダー 4">
            <a:extLst>
              <a:ext uri="{FF2B5EF4-FFF2-40B4-BE49-F238E27FC236}">
                <a16:creationId xmlns:a16="http://schemas.microsoft.com/office/drawing/2014/main" id="{C035E44C-8C0D-4219-BD3A-4DDD45DA4F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C8E474-F16B-43BF-809E-1FC5A92449AF}"/>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277117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6E84C4-2C0E-4AA5-B249-532187378C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44E1CA-FFBE-4CDF-B8B8-EBA653FD275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658B607-9EB9-4D1A-93D0-B2B8263EF2D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445CE7-E3FA-437C-BE5C-8B6CC193297B}"/>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6" name="フッター プレースホルダー 5">
            <a:extLst>
              <a:ext uri="{FF2B5EF4-FFF2-40B4-BE49-F238E27FC236}">
                <a16:creationId xmlns:a16="http://schemas.microsoft.com/office/drawing/2014/main" id="{BC2B0107-02E9-450E-BCE8-CAB30755CD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F08E0F-EDB8-4A93-840A-35C553D21349}"/>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298187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2445EB-A4A3-4F8C-966D-D3695637242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5A070B-3314-4899-A7F6-6DF623B53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B5A988-B9FB-417D-8007-6E47DBA1D34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4241646-65C8-4CEC-8E18-32ED3F4F3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89BE875-1E17-435B-9F10-45766626A53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F33F8B-5AB9-494B-9C58-7D95F6E19F28}"/>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8" name="フッター プレースホルダー 7">
            <a:extLst>
              <a:ext uri="{FF2B5EF4-FFF2-40B4-BE49-F238E27FC236}">
                <a16:creationId xmlns:a16="http://schemas.microsoft.com/office/drawing/2014/main" id="{1CD05163-AF6B-4151-8130-CB86040F52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3A51AC3-3429-42E0-A36E-A8F11AFAE148}"/>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198712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403DD9-C125-45F5-8967-ED8789BE7FE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BCB1F11-3C4D-498F-8CC3-7D7A1E5DE08C}"/>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4" name="フッター プレースホルダー 3">
            <a:extLst>
              <a:ext uri="{FF2B5EF4-FFF2-40B4-BE49-F238E27FC236}">
                <a16:creationId xmlns:a16="http://schemas.microsoft.com/office/drawing/2014/main" id="{A3FAB0E2-16B8-4B94-9615-D86AD274BA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2A42491-0550-441A-829E-1D6677ED2E80}"/>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395830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F42FEF1-4CE7-47CD-8033-28B116A9354A}"/>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3" name="フッター プレースホルダー 2">
            <a:extLst>
              <a:ext uri="{FF2B5EF4-FFF2-40B4-BE49-F238E27FC236}">
                <a16:creationId xmlns:a16="http://schemas.microsoft.com/office/drawing/2014/main" id="{BED15683-CC82-4D59-A6C6-4BE6DE3F6EB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C3B2D4-7A8D-4470-AD46-0290C6C7A302}"/>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271437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6FAF3-CAC1-4A08-B4AC-A933F4823A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AD1B7E-29A0-4D87-B42B-202B1CBAF7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D6E15E-7254-444E-AAA2-97D431C87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7D19A7-C7B1-4E81-9FE3-8684F8950F72}"/>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6" name="フッター プレースホルダー 5">
            <a:extLst>
              <a:ext uri="{FF2B5EF4-FFF2-40B4-BE49-F238E27FC236}">
                <a16:creationId xmlns:a16="http://schemas.microsoft.com/office/drawing/2014/main" id="{469FDD3F-8237-4ED2-9E14-D30DA634FF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43951D-678B-41C2-A0D0-DFB9C669D1EC}"/>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313575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975A32-A15F-4774-A3F1-CE3CC616B4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6AB2450-B7FE-424C-964A-38E30F829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839F0D9-EE77-44DB-A887-6CC865E2E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CA3B1F-C733-4C74-A718-E6343CE1FFCB}"/>
              </a:ext>
            </a:extLst>
          </p:cNvPr>
          <p:cNvSpPr>
            <a:spLocks noGrp="1"/>
          </p:cNvSpPr>
          <p:nvPr>
            <p:ph type="dt" sz="half" idx="10"/>
          </p:nvPr>
        </p:nvSpPr>
        <p:spPr/>
        <p:txBody>
          <a:bodyPr/>
          <a:lstStyle/>
          <a:p>
            <a:fld id="{87DC02A1-BD17-4FDB-8CF7-F6F97BB2B70D}" type="datetimeFigureOut">
              <a:rPr kumimoji="1" lang="ja-JP" altLang="en-US" smtClean="0"/>
              <a:t>2024/2/26</a:t>
            </a:fld>
            <a:endParaRPr kumimoji="1" lang="ja-JP" altLang="en-US"/>
          </a:p>
        </p:txBody>
      </p:sp>
      <p:sp>
        <p:nvSpPr>
          <p:cNvPr id="6" name="フッター プレースホルダー 5">
            <a:extLst>
              <a:ext uri="{FF2B5EF4-FFF2-40B4-BE49-F238E27FC236}">
                <a16:creationId xmlns:a16="http://schemas.microsoft.com/office/drawing/2014/main" id="{B0B22739-6DAE-479F-957F-F8766BA6B7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4647C0-1993-423F-B0E4-2ACBC2EF6AB7}"/>
              </a:ext>
            </a:extLst>
          </p:cNvPr>
          <p:cNvSpPr>
            <a:spLocks noGrp="1"/>
          </p:cNvSpPr>
          <p:nvPr>
            <p:ph type="sldNum" sz="quarter" idx="12"/>
          </p:nvPr>
        </p:nvSpPr>
        <p:spPr/>
        <p:txBody>
          <a:body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403718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BC2D843-1D0F-4EAB-A6DA-8A74A1B28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49E4B5-C90E-4B41-8435-D8C0E25D2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513ACE-5FB6-4ADA-ADE4-896FE4B39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C02A1-BD17-4FDB-8CF7-F6F97BB2B70D}" type="datetimeFigureOut">
              <a:rPr kumimoji="1" lang="ja-JP" altLang="en-US" smtClean="0"/>
              <a:t>2024/2/26</a:t>
            </a:fld>
            <a:endParaRPr kumimoji="1" lang="ja-JP" altLang="en-US"/>
          </a:p>
        </p:txBody>
      </p:sp>
      <p:sp>
        <p:nvSpPr>
          <p:cNvPr id="5" name="フッター プレースホルダー 4">
            <a:extLst>
              <a:ext uri="{FF2B5EF4-FFF2-40B4-BE49-F238E27FC236}">
                <a16:creationId xmlns:a16="http://schemas.microsoft.com/office/drawing/2014/main" id="{D9A4482E-68B6-4A59-88DA-17BA89A49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307AF44-16BD-48A4-8FA4-9138504A19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065F7-0B8F-41D9-AAEF-B8D9F661D86B}" type="slidenum">
              <a:rPr kumimoji="1" lang="ja-JP" altLang="en-US" smtClean="0"/>
              <a:t>‹#›</a:t>
            </a:fld>
            <a:endParaRPr kumimoji="1" lang="ja-JP" altLang="en-US"/>
          </a:p>
        </p:txBody>
      </p:sp>
    </p:spTree>
    <p:extLst>
      <p:ext uri="{BB962C8B-B14F-4D97-AF65-F5344CB8AC3E}">
        <p14:creationId xmlns:p14="http://schemas.microsoft.com/office/powerpoint/2010/main" val="111596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mfis.pref.osaka.jp/omfo/"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sv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BD2383-1D5B-4F79-BAF8-1CF56AE21623}"/>
              </a:ext>
            </a:extLst>
          </p:cNvPr>
          <p:cNvSpPr>
            <a:spLocks noGrp="1"/>
          </p:cNvSpPr>
          <p:nvPr>
            <p:ph type="ctrTitle"/>
          </p:nvPr>
        </p:nvSpPr>
        <p:spPr>
          <a:xfrm>
            <a:off x="571130" y="1512984"/>
            <a:ext cx="11049740" cy="2387600"/>
          </a:xfrm>
        </p:spPr>
        <p:txBody>
          <a:bodyPr>
            <a:normAutofit/>
          </a:bodyPr>
          <a:lstStyle/>
          <a:p>
            <a:r>
              <a:rPr kumimoji="1" lang="ja-JP" altLang="en-US" sz="4800" dirty="0">
                <a:latin typeface="HG創英角ｺﾞｼｯｸUB" panose="020B0909000000000000" pitchFamily="49" charset="-128"/>
                <a:ea typeface="HG創英角ｺﾞｼｯｸUB" panose="020B0909000000000000" pitchFamily="49" charset="-128"/>
              </a:rPr>
              <a:t>「金融・資産運用特区」提案書</a:t>
            </a:r>
            <a:br>
              <a:rPr kumimoji="1" lang="en-US" altLang="ja-JP" sz="4800" dirty="0">
                <a:latin typeface="HG創英角ｺﾞｼｯｸUB" panose="020B0909000000000000" pitchFamily="49" charset="-128"/>
                <a:ea typeface="HG創英角ｺﾞｼｯｸUB" panose="020B0909000000000000" pitchFamily="49" charset="-128"/>
              </a:rPr>
            </a:br>
            <a:endParaRPr kumimoji="1" lang="ja-JP" altLang="en-US" sz="4800" dirty="0">
              <a:latin typeface="HG創英角ｺﾞｼｯｸUB" panose="020B0909000000000000" pitchFamily="49" charset="-128"/>
              <a:ea typeface="HG創英角ｺﾞｼｯｸUB" panose="020B0909000000000000" pitchFamily="49" charset="-128"/>
            </a:endParaRPr>
          </a:p>
        </p:txBody>
      </p:sp>
      <p:sp>
        <p:nvSpPr>
          <p:cNvPr id="3" name="字幕 2">
            <a:extLst>
              <a:ext uri="{FF2B5EF4-FFF2-40B4-BE49-F238E27FC236}">
                <a16:creationId xmlns:a16="http://schemas.microsoft.com/office/drawing/2014/main" id="{2230B43A-DB49-4F88-801A-C6928726136D}"/>
              </a:ext>
            </a:extLst>
          </p:cNvPr>
          <p:cNvSpPr>
            <a:spLocks noGrp="1"/>
          </p:cNvSpPr>
          <p:nvPr>
            <p:ph type="subTitle" idx="1"/>
          </p:nvPr>
        </p:nvSpPr>
        <p:spPr>
          <a:xfrm>
            <a:off x="1524000" y="4422378"/>
            <a:ext cx="9144000" cy="1739347"/>
          </a:xfrm>
        </p:spPr>
        <p:txBody>
          <a:bodyPr>
            <a:normAutofit/>
          </a:bodyPr>
          <a:lstStyle/>
          <a:p>
            <a:endParaRPr kumimoji="1" lang="en-US" altLang="ja-JP" sz="2800" dirty="0"/>
          </a:p>
          <a:p>
            <a:r>
              <a:rPr kumimoji="1" lang="ja-JP" altLang="en-US" sz="2800" dirty="0"/>
              <a:t>令和６年２月</a:t>
            </a:r>
            <a:endParaRPr lang="en-US" altLang="ja-JP" sz="2800" dirty="0"/>
          </a:p>
        </p:txBody>
      </p:sp>
      <p:pic>
        <p:nvPicPr>
          <p:cNvPr id="13" name="図 12">
            <a:extLst>
              <a:ext uri="{FF2B5EF4-FFF2-40B4-BE49-F238E27FC236}">
                <a16:creationId xmlns:a16="http://schemas.microsoft.com/office/drawing/2014/main" id="{10E697A4-B8BE-4CED-B597-F053D552135F}"/>
              </a:ext>
            </a:extLst>
          </p:cNvPr>
          <p:cNvPicPr>
            <a:picLocks noChangeAspect="1"/>
          </p:cNvPicPr>
          <p:nvPr/>
        </p:nvPicPr>
        <p:blipFill>
          <a:blip r:embed="rId2"/>
          <a:stretch>
            <a:fillRect/>
          </a:stretch>
        </p:blipFill>
        <p:spPr>
          <a:xfrm>
            <a:off x="10727871" y="43544"/>
            <a:ext cx="1436913" cy="777277"/>
          </a:xfrm>
          <a:prstGeom prst="rect">
            <a:avLst/>
          </a:prstGeom>
        </p:spPr>
      </p:pic>
      <p:grpSp>
        <p:nvGrpSpPr>
          <p:cNvPr id="6" name="グループ化 5">
            <a:extLst>
              <a:ext uri="{FF2B5EF4-FFF2-40B4-BE49-F238E27FC236}">
                <a16:creationId xmlns:a16="http://schemas.microsoft.com/office/drawing/2014/main" id="{647B38E6-2A86-460B-BC8F-2E79F4EE86B8}"/>
              </a:ext>
            </a:extLst>
          </p:cNvPr>
          <p:cNvGrpSpPr/>
          <p:nvPr/>
        </p:nvGrpSpPr>
        <p:grpSpPr>
          <a:xfrm>
            <a:off x="0" y="4285318"/>
            <a:ext cx="12192000" cy="314837"/>
            <a:chOff x="0" y="3841433"/>
            <a:chExt cx="12192000" cy="314837"/>
          </a:xfrm>
        </p:grpSpPr>
        <p:cxnSp>
          <p:nvCxnSpPr>
            <p:cNvPr id="15" name="直線コネクタ 14">
              <a:extLst>
                <a:ext uri="{FF2B5EF4-FFF2-40B4-BE49-F238E27FC236}">
                  <a16:creationId xmlns:a16="http://schemas.microsoft.com/office/drawing/2014/main" id="{0BA0939A-86F8-40B3-A0CE-9D2789C08799}"/>
                </a:ext>
              </a:extLst>
            </p:cNvPr>
            <p:cNvCxnSpPr/>
            <p:nvPr/>
          </p:nvCxnSpPr>
          <p:spPr>
            <a:xfrm>
              <a:off x="0" y="3841433"/>
              <a:ext cx="12192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75EF762-2623-4113-8988-BC227D1AEFA3}"/>
                </a:ext>
              </a:extLst>
            </p:cNvPr>
            <p:cNvCxnSpPr/>
            <p:nvPr/>
          </p:nvCxnSpPr>
          <p:spPr>
            <a:xfrm>
              <a:off x="0" y="3996250"/>
              <a:ext cx="12192000" cy="0"/>
            </a:xfrm>
            <a:prstGeom prst="line">
              <a:avLst/>
            </a:prstGeom>
            <a:ln w="127000">
              <a:solidFill>
                <a:schemeClr val="accent1">
                  <a:alpha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7B2ED5F-F524-44A1-84BD-1DDCB849C01F}"/>
                </a:ext>
              </a:extLst>
            </p:cNvPr>
            <p:cNvCxnSpPr/>
            <p:nvPr/>
          </p:nvCxnSpPr>
          <p:spPr>
            <a:xfrm>
              <a:off x="0" y="4156270"/>
              <a:ext cx="12192000" cy="0"/>
            </a:xfrm>
            <a:prstGeom prst="line">
              <a:avLst/>
            </a:prstGeom>
            <a:ln w="1270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96E0ADCD-2A3E-446C-8FDB-0005ABA5DB4B}"/>
              </a:ext>
            </a:extLst>
          </p:cNvPr>
          <p:cNvGrpSpPr/>
          <p:nvPr/>
        </p:nvGrpSpPr>
        <p:grpSpPr>
          <a:xfrm>
            <a:off x="-6668" y="833850"/>
            <a:ext cx="12202478" cy="1072694"/>
            <a:chOff x="-6668" y="1259980"/>
            <a:chExt cx="12202478" cy="1072694"/>
          </a:xfrm>
        </p:grpSpPr>
        <p:cxnSp>
          <p:nvCxnSpPr>
            <p:cNvPr id="17" name="直線コネクタ 16">
              <a:extLst>
                <a:ext uri="{FF2B5EF4-FFF2-40B4-BE49-F238E27FC236}">
                  <a16:creationId xmlns:a16="http://schemas.microsoft.com/office/drawing/2014/main" id="{5F3388E4-D93A-40AA-9715-8F8A9FF93884}"/>
                </a:ext>
              </a:extLst>
            </p:cNvPr>
            <p:cNvCxnSpPr/>
            <p:nvPr/>
          </p:nvCxnSpPr>
          <p:spPr>
            <a:xfrm>
              <a:off x="0" y="1973140"/>
              <a:ext cx="12192000" cy="0"/>
            </a:xfrm>
            <a:prstGeom prst="line">
              <a:avLst/>
            </a:prstGeom>
            <a:ln w="1270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6A374EF2-C685-4A6A-B7E9-D319BC60FD7B}"/>
                </a:ext>
              </a:extLst>
            </p:cNvPr>
            <p:cNvGrpSpPr/>
            <p:nvPr/>
          </p:nvGrpSpPr>
          <p:grpSpPr>
            <a:xfrm>
              <a:off x="-6668" y="1259980"/>
              <a:ext cx="12202478" cy="1072694"/>
              <a:chOff x="-6668" y="1259979"/>
              <a:chExt cx="12202478" cy="1072694"/>
            </a:xfrm>
          </p:grpSpPr>
          <p:cxnSp>
            <p:nvCxnSpPr>
              <p:cNvPr id="16" name="直線コネクタ 15">
                <a:extLst>
                  <a:ext uri="{FF2B5EF4-FFF2-40B4-BE49-F238E27FC236}">
                    <a16:creationId xmlns:a16="http://schemas.microsoft.com/office/drawing/2014/main" id="{EB027168-F4C5-456D-9401-D73DD1F5D7A4}"/>
                  </a:ext>
                </a:extLst>
              </p:cNvPr>
              <p:cNvCxnSpPr/>
              <p:nvPr/>
            </p:nvCxnSpPr>
            <p:spPr>
              <a:xfrm>
                <a:off x="-6668" y="2332673"/>
                <a:ext cx="12192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E36D7B4-502D-4D4C-9D0A-BAC79AF19793}"/>
                  </a:ext>
                </a:extLst>
              </p:cNvPr>
              <p:cNvCxnSpPr/>
              <p:nvPr/>
            </p:nvCxnSpPr>
            <p:spPr>
              <a:xfrm>
                <a:off x="3810" y="2149793"/>
                <a:ext cx="12192000" cy="0"/>
              </a:xfrm>
              <a:prstGeom prst="line">
                <a:avLst/>
              </a:prstGeom>
              <a:ln w="127000">
                <a:solidFill>
                  <a:schemeClr val="accent1">
                    <a:alpha val="65000"/>
                  </a:schemeClr>
                </a:solidFill>
              </a:ln>
            </p:spPr>
            <p:style>
              <a:lnRef idx="1">
                <a:schemeClr val="accent1"/>
              </a:lnRef>
              <a:fillRef idx="0">
                <a:schemeClr val="accent1"/>
              </a:fillRef>
              <a:effectRef idx="0">
                <a:schemeClr val="accent1"/>
              </a:effectRef>
              <a:fontRef idx="minor">
                <a:schemeClr val="tx1"/>
              </a:fontRef>
            </p:style>
          </p:cxnSp>
          <p:pic>
            <p:nvPicPr>
              <p:cNvPr id="7" name="グラフィックス 6" descr="郊外の光景 単色塗りつぶし">
                <a:extLst>
                  <a:ext uri="{FF2B5EF4-FFF2-40B4-BE49-F238E27FC236}">
                    <a16:creationId xmlns:a16="http://schemas.microsoft.com/office/drawing/2014/main" id="{63BD91BC-A103-4AED-93FC-F1B158B4A5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8743" y="1259979"/>
                <a:ext cx="807992" cy="807992"/>
              </a:xfrm>
              <a:prstGeom prst="rect">
                <a:avLst/>
              </a:prstGeom>
            </p:spPr>
          </p:pic>
        </p:grpSp>
      </p:grpSp>
      <p:pic>
        <p:nvPicPr>
          <p:cNvPr id="27" name="図 26">
            <a:extLst>
              <a:ext uri="{FF2B5EF4-FFF2-40B4-BE49-F238E27FC236}">
                <a16:creationId xmlns:a16="http://schemas.microsoft.com/office/drawing/2014/main" id="{E233231E-2389-425F-B0C6-1B5175E281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62" y="117307"/>
            <a:ext cx="845038" cy="845038"/>
          </a:xfrm>
          <a:prstGeom prst="rect">
            <a:avLst/>
          </a:prstGeom>
        </p:spPr>
      </p:pic>
      <p:pic>
        <p:nvPicPr>
          <p:cNvPr id="30" name="図 29">
            <a:extLst>
              <a:ext uri="{FF2B5EF4-FFF2-40B4-BE49-F238E27FC236}">
                <a16:creationId xmlns:a16="http://schemas.microsoft.com/office/drawing/2014/main" id="{75D21C99-A7A5-45DD-9F5E-A41BD6E78797}"/>
              </a:ext>
            </a:extLst>
          </p:cNvPr>
          <p:cNvPicPr>
            <a:picLocks noChangeAspect="1"/>
          </p:cNvPicPr>
          <p:nvPr/>
        </p:nvPicPr>
        <p:blipFill>
          <a:blip r:embed="rId6"/>
          <a:stretch>
            <a:fillRect/>
          </a:stretch>
        </p:blipFill>
        <p:spPr>
          <a:xfrm>
            <a:off x="981891" y="44238"/>
            <a:ext cx="949632" cy="983548"/>
          </a:xfrm>
          <a:prstGeom prst="rect">
            <a:avLst/>
          </a:prstGeom>
        </p:spPr>
      </p:pic>
      <p:pic>
        <p:nvPicPr>
          <p:cNvPr id="32" name="図 31">
            <a:extLst>
              <a:ext uri="{FF2B5EF4-FFF2-40B4-BE49-F238E27FC236}">
                <a16:creationId xmlns:a16="http://schemas.microsoft.com/office/drawing/2014/main" id="{23EA590B-EDC3-4F72-B2C6-33728A32D939}"/>
              </a:ext>
            </a:extLst>
          </p:cNvPr>
          <p:cNvPicPr>
            <a:picLocks noChangeAspect="1"/>
          </p:cNvPicPr>
          <p:nvPr/>
        </p:nvPicPr>
        <p:blipFill>
          <a:blip r:embed="rId7"/>
          <a:stretch>
            <a:fillRect/>
          </a:stretch>
        </p:blipFill>
        <p:spPr>
          <a:xfrm>
            <a:off x="2830910" y="61707"/>
            <a:ext cx="932794" cy="885397"/>
          </a:xfrm>
          <a:prstGeom prst="rect">
            <a:avLst/>
          </a:prstGeom>
        </p:spPr>
      </p:pic>
      <p:sp>
        <p:nvSpPr>
          <p:cNvPr id="18" name="正方形/長方形 17">
            <a:extLst>
              <a:ext uri="{FF2B5EF4-FFF2-40B4-BE49-F238E27FC236}">
                <a16:creationId xmlns:a16="http://schemas.microsoft.com/office/drawing/2014/main" id="{446D9706-ECFD-4156-8D94-C420D0041BF9}"/>
              </a:ext>
            </a:extLst>
          </p:cNvPr>
          <p:cNvSpPr/>
          <p:nvPr/>
        </p:nvSpPr>
        <p:spPr>
          <a:xfrm>
            <a:off x="3666130" y="5462586"/>
            <a:ext cx="4846403" cy="6651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dirty="0">
                <a:latin typeface="HGS創英角ｺﾞｼｯｸUB" panose="020B0900000000000000" pitchFamily="50" charset="-128"/>
                <a:ea typeface="HGS創英角ｺﾞｼｯｸUB" panose="020B0900000000000000" pitchFamily="50" charset="-128"/>
              </a:rPr>
              <a:t>大阪府 ・ 大阪市</a:t>
            </a:r>
            <a:endParaRPr kumimoji="1" lang="ja-JP" altLang="en-US" sz="2400" dirty="0">
              <a:latin typeface="HGS創英角ｺﾞｼｯｸUB" panose="020B0900000000000000" pitchFamily="50" charset="-128"/>
              <a:ea typeface="HGS創英角ｺﾞｼｯｸUB" panose="020B0900000000000000" pitchFamily="50" charset="-128"/>
            </a:endParaRPr>
          </a:p>
        </p:txBody>
      </p:sp>
      <p:pic>
        <p:nvPicPr>
          <p:cNvPr id="11" name="図 10">
            <a:extLst>
              <a:ext uri="{FF2B5EF4-FFF2-40B4-BE49-F238E27FC236}">
                <a16:creationId xmlns:a16="http://schemas.microsoft.com/office/drawing/2014/main" id="{8B760ABF-21C4-4D5C-9707-41295C498A52}"/>
              </a:ext>
            </a:extLst>
          </p:cNvPr>
          <p:cNvPicPr>
            <a:picLocks noChangeAspect="1"/>
          </p:cNvPicPr>
          <p:nvPr/>
        </p:nvPicPr>
        <p:blipFill>
          <a:blip r:embed="rId8"/>
          <a:stretch>
            <a:fillRect/>
          </a:stretch>
        </p:blipFill>
        <p:spPr>
          <a:xfrm>
            <a:off x="1918823" y="81859"/>
            <a:ext cx="879117" cy="885396"/>
          </a:xfrm>
          <a:prstGeom prst="rect">
            <a:avLst/>
          </a:prstGeom>
        </p:spPr>
      </p:pic>
      <p:pic>
        <p:nvPicPr>
          <p:cNvPr id="20" name="図 19">
            <a:extLst>
              <a:ext uri="{FF2B5EF4-FFF2-40B4-BE49-F238E27FC236}">
                <a16:creationId xmlns:a16="http://schemas.microsoft.com/office/drawing/2014/main" id="{041A7F30-4978-4E0B-9254-EAA61D7E27A6}"/>
              </a:ext>
            </a:extLst>
          </p:cNvPr>
          <p:cNvPicPr>
            <a:picLocks noChangeAspect="1"/>
          </p:cNvPicPr>
          <p:nvPr/>
        </p:nvPicPr>
        <p:blipFill>
          <a:blip r:embed="rId9"/>
          <a:stretch>
            <a:fillRect/>
          </a:stretch>
        </p:blipFill>
        <p:spPr>
          <a:xfrm>
            <a:off x="3796674" y="47302"/>
            <a:ext cx="914400" cy="912784"/>
          </a:xfrm>
          <a:prstGeom prst="rect">
            <a:avLst/>
          </a:prstGeom>
        </p:spPr>
      </p:pic>
    </p:spTree>
    <p:extLst>
      <p:ext uri="{BB962C8B-B14F-4D97-AF65-F5344CB8AC3E}">
        <p14:creationId xmlns:p14="http://schemas.microsoft.com/office/powerpoint/2010/main" val="30099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57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　</a:t>
            </a:r>
            <a:r>
              <a:rPr lang="en-US" altLang="ja-JP" sz="2800" dirty="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４．国への主な提案内容</a:t>
            </a:r>
          </a:p>
        </p:txBody>
      </p:sp>
      <p:sp>
        <p:nvSpPr>
          <p:cNvPr id="8" name="スライド番号プレースホルダー 1">
            <a:extLst>
              <a:ext uri="{FF2B5EF4-FFF2-40B4-BE49-F238E27FC236}">
                <a16:creationId xmlns:a16="http://schemas.microsoft.com/office/drawing/2014/main" id="{4E82807C-064D-4342-9A4C-6F0A14C48625}"/>
              </a:ext>
            </a:extLst>
          </p:cNvPr>
          <p:cNvSpPr>
            <a:spLocks noGrp="1"/>
          </p:cNvSpPr>
          <p:nvPr>
            <p:ph type="sldNum" sz="quarter" idx="12"/>
          </p:nvPr>
        </p:nvSpPr>
        <p:spPr>
          <a:xfrm>
            <a:off x="9344722" y="6367780"/>
            <a:ext cx="2743200" cy="365125"/>
          </a:xfrm>
        </p:spPr>
        <p:txBody>
          <a:bodyPr/>
          <a:lstStyle/>
          <a:p>
            <a:r>
              <a:rPr lang="ja-JP" altLang="en-US" sz="2800" b="1" dirty="0">
                <a:solidFill>
                  <a:srgbClr val="002060"/>
                </a:solidFill>
                <a:effectLst>
                  <a:outerShdw blurRad="38100" dist="38100" dir="2700000" algn="tl">
                    <a:srgbClr val="000000">
                      <a:alpha val="43137"/>
                    </a:srgbClr>
                  </a:outerShdw>
                </a:effectLst>
              </a:rPr>
              <a:t>８</a:t>
            </a:r>
            <a:endParaRPr kumimoji="1" lang="ja-JP" altLang="en-US" sz="2800" b="1" dirty="0">
              <a:solidFill>
                <a:srgbClr val="002060"/>
              </a:solidFill>
              <a:effectLst>
                <a:outerShdw blurRad="38100" dist="38100" dir="2700000" algn="tl">
                  <a:srgbClr val="000000">
                    <a:alpha val="43137"/>
                  </a:srgbClr>
                </a:outerShdw>
              </a:effectLst>
            </a:endParaRPr>
          </a:p>
        </p:txBody>
      </p:sp>
      <p:sp>
        <p:nvSpPr>
          <p:cNvPr id="7" name="正方形/長方形 6">
            <a:extLst>
              <a:ext uri="{FF2B5EF4-FFF2-40B4-BE49-F238E27FC236}">
                <a16:creationId xmlns:a16="http://schemas.microsoft.com/office/drawing/2014/main" id="{9A4BBF99-B9AB-4B5D-AAFA-BB570FA4771B}"/>
              </a:ext>
            </a:extLst>
          </p:cNvPr>
          <p:cNvSpPr/>
          <p:nvPr/>
        </p:nvSpPr>
        <p:spPr>
          <a:xfrm>
            <a:off x="236219" y="467492"/>
            <a:ext cx="3616689" cy="48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国に求める規制緩和等一覧</a:t>
            </a:r>
            <a:r>
              <a:rPr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③</a:t>
            </a:r>
            <a:r>
              <a:rPr kumimoji="1"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graphicFrame>
        <p:nvGraphicFramePr>
          <p:cNvPr id="2" name="表 1">
            <a:extLst>
              <a:ext uri="{FF2B5EF4-FFF2-40B4-BE49-F238E27FC236}">
                <a16:creationId xmlns:a16="http://schemas.microsoft.com/office/drawing/2014/main" id="{22F47B95-B99E-4F0B-9AFC-995A877F7ED1}"/>
              </a:ext>
            </a:extLst>
          </p:cNvPr>
          <p:cNvGraphicFramePr>
            <a:graphicFrameLocks noGrp="1"/>
          </p:cNvGraphicFramePr>
          <p:nvPr>
            <p:extLst>
              <p:ext uri="{D42A27DB-BD31-4B8C-83A1-F6EECF244321}">
                <p14:modId xmlns:p14="http://schemas.microsoft.com/office/powerpoint/2010/main" val="1616413844"/>
              </p:ext>
            </p:extLst>
          </p:nvPr>
        </p:nvGraphicFramePr>
        <p:xfrm>
          <a:off x="505550" y="826009"/>
          <a:ext cx="11280050" cy="6017780"/>
        </p:xfrm>
        <a:graphic>
          <a:graphicData uri="http://schemas.openxmlformats.org/drawingml/2006/table">
            <a:tbl>
              <a:tblPr/>
              <a:tblGrid>
                <a:gridCol w="510450">
                  <a:extLst>
                    <a:ext uri="{9D8B030D-6E8A-4147-A177-3AD203B41FA5}">
                      <a16:colId xmlns:a16="http://schemas.microsoft.com/office/drawing/2014/main" val="3311337931"/>
                    </a:ext>
                  </a:extLst>
                </a:gridCol>
                <a:gridCol w="736600">
                  <a:extLst>
                    <a:ext uri="{9D8B030D-6E8A-4147-A177-3AD203B41FA5}">
                      <a16:colId xmlns:a16="http://schemas.microsoft.com/office/drawing/2014/main" val="3624012209"/>
                    </a:ext>
                  </a:extLst>
                </a:gridCol>
                <a:gridCol w="2510325">
                  <a:extLst>
                    <a:ext uri="{9D8B030D-6E8A-4147-A177-3AD203B41FA5}">
                      <a16:colId xmlns:a16="http://schemas.microsoft.com/office/drawing/2014/main" val="3051538224"/>
                    </a:ext>
                  </a:extLst>
                </a:gridCol>
                <a:gridCol w="7522675">
                  <a:extLst>
                    <a:ext uri="{9D8B030D-6E8A-4147-A177-3AD203B41FA5}">
                      <a16:colId xmlns:a16="http://schemas.microsoft.com/office/drawing/2014/main" val="4167660474"/>
                    </a:ext>
                  </a:extLst>
                </a:gridCol>
              </a:tblGrid>
              <a:tr h="275088">
                <a:tc>
                  <a:txBody>
                    <a:bodyPr/>
                    <a:lstStyle/>
                    <a:p>
                      <a:pPr algn="ctr" fontAlgn="ctr"/>
                      <a:r>
                        <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a:solidFill>
                            <a:srgbClr val="000000"/>
                          </a:solidFill>
                          <a:effectLst/>
                          <a:latin typeface="HG創英角ｺﾞｼｯｸUB" panose="020B0909000000000000" pitchFamily="49" charset="-128"/>
                          <a:ea typeface="HG創英角ｺﾞｼｯｸUB" panose="020B0909000000000000" pitchFamily="49" charset="-128"/>
                        </a:rPr>
                        <a:t>区分</a:t>
                      </a:r>
                      <a:endPar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a:solidFill>
                            <a:srgbClr val="000000"/>
                          </a:solidFill>
                          <a:effectLst/>
                          <a:latin typeface="HG創英角ｺﾞｼｯｸUB" panose="020B0909000000000000" pitchFamily="49" charset="-128"/>
                          <a:ea typeface="HG創英角ｺﾞｼｯｸUB" panose="020B0909000000000000" pitchFamily="49" charset="-128"/>
                        </a:rPr>
                        <a:t>提案名</a:t>
                      </a:r>
                      <a:endPar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a:solidFill>
                            <a:srgbClr val="000000"/>
                          </a:solidFill>
                          <a:effectLst/>
                          <a:latin typeface="HG創英角ｺﾞｼｯｸUB" panose="020B0909000000000000" pitchFamily="49" charset="-128"/>
                          <a:ea typeface="HG創英角ｺﾞｼｯｸUB" panose="020B0909000000000000" pitchFamily="49" charset="-128"/>
                        </a:rPr>
                        <a:t>求める規制緩和等の内容</a:t>
                      </a:r>
                      <a:endPar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60692534"/>
                  </a:ext>
                </a:extLst>
              </a:tr>
              <a:tr h="526976">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8</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株式投資型クラウドファンディング（</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CF</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）の株主一元化</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題）株式投資型</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CF</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の資金調達によって管理する個人投資家が増えて事務が煩雑になる恐れがある。</a:t>
                      </a: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（規制緩和）株式投資型</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CF</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をシンジゲート型として</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CF</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事業者に一元管理をさせるため、いわゆるターゲット型ファンドに</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関し、当該事業者が本来取得するべき資産運用業のライセンスについて、第一種少額電子募集取扱業務の範囲に</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含めて不要とするなど特例を設けること。</a:t>
                      </a:r>
                      <a:endParaRPr kumimoji="1" lang="ja-JP" altLang="en-US" sz="180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575659"/>
                  </a:ext>
                </a:extLst>
              </a:tr>
              <a:tr h="461483">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9</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未上場株式セカンダリー取引の活性化</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題）原則、一般投資家に対するセカンダリー取引の勧誘は認めておらず、投資家が当該取引を行うためには、自ら</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取引の機会を創出する必要がある。</a:t>
                      </a: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（規制緩和）非上場有価証券の取引の仲介業務への参入を促進させるため、金銭等の預託を受けない場合に限り、特定投資家</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を対象として、第一種金商業の登録要件を緩和すること。</a:t>
                      </a:r>
                      <a:endParaRPr kumimoji="1" lang="ja-JP" altLang="en-US" sz="180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546571"/>
                  </a:ext>
                </a:extLst>
              </a:tr>
              <a:tr h="132502">
                <a:tc rowSpan="3">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第二種資金移動業の送金上限額の緩和</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題）第二種資金移動業では送金上限が</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100</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万円までとされ、</a:t>
                      </a:r>
                      <a:r>
                        <a:rPr lang="en-US" altLang="ja-JP" sz="1050" b="0" i="0" u="none" strike="noStrike" dirty="0" err="1">
                          <a:solidFill>
                            <a:srgbClr val="000000"/>
                          </a:solidFill>
                          <a:effectLst/>
                          <a:latin typeface="UD デジタル 教科書体 NP-R" panose="02020400000000000000" pitchFamily="18" charset="-128"/>
                          <a:ea typeface="UD デジタル 教科書体 NP-R" panose="02020400000000000000" pitchFamily="18" charset="-128"/>
                        </a:rPr>
                        <a:t>BtoB</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での高額送金ニーズに対応できていない。</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89227124"/>
                  </a:ext>
                </a:extLst>
              </a:tr>
              <a:tr h="19799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（高額送金サービスに対応すべく第一種資金移動業が創設されたが、厳格な規制の下、２事業者の登録のみに</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留まっている。）</a:t>
                      </a:r>
                      <a:endParaRPr kumimoji="1" lang="ja-JP" altLang="en-US" sz="180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2267599"/>
                  </a:ext>
                </a:extLst>
              </a:tr>
              <a:tr h="1325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（規制緩和）第二種資金移動業の送金上限額を、高額送金ニーズを踏まえ、</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200</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万円まで引き上げること。</a:t>
                      </a:r>
                      <a:endParaRPr kumimoji="1" lang="ja-JP" altLang="en-US" sz="180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653295"/>
                  </a:ext>
                </a:extLst>
              </a:tr>
              <a:tr h="279059">
                <a:tc gridSpan="4">
                  <a:txBody>
                    <a:bodyPr/>
                    <a:lstStyle/>
                    <a:p>
                      <a:pPr algn="l" fontAlgn="ctr"/>
                      <a:r>
                        <a:rPr lang="en-US" altLang="ja-JP"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Ⅳ</a:t>
                      </a:r>
                      <a:r>
                        <a:rPr lang="ja-JP" altLang="en-US"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．在阪企業の活動の活性化、府民の資産形成の向上（６件）</a:t>
                      </a: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985002571"/>
                  </a:ext>
                </a:extLst>
              </a:tr>
              <a:tr h="320905">
                <a:tc>
                  <a:txBody>
                    <a:bodyPr/>
                    <a:lstStyle/>
                    <a:p>
                      <a:pPr algn="ctr"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１</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金融</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アセットオーナーの金融リテラシー向上</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（課　　題）アセットオーナーが海外と比べて専門性や人材が不足しているなど、運用力の向上に向けた取組みが十分でない。</a:t>
                      </a: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（国の支援）府民のさらなる資産形成を促進するため、企業年金・公的年金等のアセットオーナーの運用の高度化が必要で</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あり、企業年金・公的年金等の運用担当者に対して、資産運用に関する研修・情報提供を通じた人材育成などの</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運用の高度化に資する支援等の取組みを求めるもの。</a:t>
                      </a:r>
                      <a:endParaRPr kumimoji="1" lang="ja-JP" altLang="en-US" sz="105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093744"/>
                  </a:ext>
                </a:extLst>
              </a:tr>
              <a:tr h="320905">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２</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英語での金融商品の勧誘の要件緩和</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題）禁止する法令等はないと認識しているが、外国人向けに外国語の書面等を用いた勧誘が可能であることが</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必ずしも明らかでない。</a:t>
                      </a: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（規制緩和）監督指針において、外国人顧客に対して予め同意を得た場合には、契約締結前交付書面等を含め、金融商品の</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勧誘を英語で完結できることを明示すること。</a:t>
                      </a:r>
                      <a:endParaRPr kumimoji="1" lang="ja-JP" altLang="en-US" sz="1050"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973699"/>
                  </a:ext>
                </a:extLst>
              </a:tr>
              <a:tr h="197995">
                <a:tc rowSpan="2">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３</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成長産業</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国立大学教員の兼業要件の緩和</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題）兼業の要件は自ら創出した研究成果を活用した事案のみであり、自身の所属大学の研究成果であっても、自ら</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創出した研究成果でなければ従事することはできない。</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54492015"/>
                  </a:ext>
                </a:extLst>
              </a:tr>
              <a:tr h="1325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（規制緩和）自身の所属大学が創出した研究成果を活用した事案に従事することに要件を緩和すること。</a:t>
                      </a:r>
                      <a:endParaRPr kumimoji="1" lang="ja-JP" altLang="en-US" sz="105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773173"/>
                  </a:ext>
                </a:extLst>
              </a:tr>
              <a:tr h="197995">
                <a:tc rowSpan="2">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４</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成長産業</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公立大学の出資範囲の拡大</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題）公立大学法人は出資の範囲が国立大学法人と比べて狭いことから、ベンチャーキャピタルやファンド等に対して</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出資することができない状況。</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6749145"/>
                  </a:ext>
                </a:extLst>
              </a:tr>
              <a:tr h="1325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（規制緩和）ベンチャーキャピタルやファンド等への出資を可能にするよう公立大学法人の出資範囲を拡大すること。</a:t>
                      </a:r>
                      <a:endParaRPr kumimoji="1" lang="ja-JP" altLang="en-US" sz="105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720722"/>
                  </a:ext>
                </a:extLst>
              </a:tr>
              <a:tr h="263488">
                <a:tc rowSpan="2">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５</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成長産業</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水素の利活用に関する保安規制等</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の合理化</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題）水素等に関する規制は大規模な水素の利活用を前提としたものではないため、合理化・適正化を含めた見直しが</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必要であることから、関連事業の創出や普及拡大の阻害要因となっている。</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3486248"/>
                  </a:ext>
                </a:extLst>
              </a:tr>
              <a:tr h="19799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（規制緩和）安全確保を前提に、水素の特性を踏まえた取扱いなど、規制の合理化・適正化を含め、水素等の利用を促す環境</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整備を構築すること。</a:t>
                      </a:r>
                      <a:endParaRPr kumimoji="1" lang="ja-JP" altLang="en-US" sz="105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891407"/>
                  </a:ext>
                </a:extLst>
              </a:tr>
              <a:tr h="394474">
                <a:tc rowSpan="2">
                  <a:txBody>
                    <a:bodyPr/>
                    <a:lstStyle/>
                    <a:p>
                      <a:pPr algn="ctr"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６</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成長産業</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インキュベーション施設の設置促進</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（課　　題）ディープテック・スタートアップの創出や成長には、研究開発設備が備えたインキュベーション施設が不可欠で</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あるが、大阪には新たなスタートアップが入居する施設はなく、成長したスタートアップが大学から転居できる</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施設もない状態が続き、施設を求めて府外へ流出している状況である。</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7990103"/>
                  </a:ext>
                </a:extLst>
              </a:tr>
              <a:tr h="1325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（国の支援）府外への流出を防止するため、インキュベーション施設整備に係る補助制度を創設するよう求めるもの。</a:t>
                      </a:r>
                      <a:endParaRPr kumimoji="1" lang="ja-JP" altLang="en-US" sz="105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152596"/>
                  </a:ext>
                </a:extLst>
              </a:tr>
            </a:tbl>
          </a:graphicData>
        </a:graphic>
      </p:graphicFrame>
    </p:spTree>
    <p:extLst>
      <p:ext uri="{BB962C8B-B14F-4D97-AF65-F5344CB8AC3E}">
        <p14:creationId xmlns:p14="http://schemas.microsoft.com/office/powerpoint/2010/main" val="269845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　</a:t>
            </a:r>
            <a:r>
              <a:rPr lang="en-US" altLang="ja-JP" sz="2800" dirty="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４．国への主な提案内容</a:t>
            </a:r>
          </a:p>
        </p:txBody>
      </p:sp>
      <p:sp>
        <p:nvSpPr>
          <p:cNvPr id="8" name="正方形/長方形 7">
            <a:extLst>
              <a:ext uri="{FF2B5EF4-FFF2-40B4-BE49-F238E27FC236}">
                <a16:creationId xmlns:a16="http://schemas.microsoft.com/office/drawing/2014/main" id="{E3BFD4F8-125C-42D3-9185-B466FB2325CE}"/>
              </a:ext>
            </a:extLst>
          </p:cNvPr>
          <p:cNvSpPr/>
          <p:nvPr/>
        </p:nvSpPr>
        <p:spPr>
          <a:xfrm>
            <a:off x="236220" y="827448"/>
            <a:ext cx="3649980" cy="48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国に求める税制措置一覧</a:t>
            </a:r>
            <a:r>
              <a:rPr kumimoji="1"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（７件）</a:t>
            </a:r>
          </a:p>
        </p:txBody>
      </p:sp>
      <p:sp>
        <p:nvSpPr>
          <p:cNvPr id="7" name="スライド番号プレースホルダー 1">
            <a:extLst>
              <a:ext uri="{FF2B5EF4-FFF2-40B4-BE49-F238E27FC236}">
                <a16:creationId xmlns:a16="http://schemas.microsoft.com/office/drawing/2014/main" id="{5DBF3E94-2D34-4FC6-BF91-7513C360B0CC}"/>
              </a:ext>
            </a:extLst>
          </p:cNvPr>
          <p:cNvSpPr>
            <a:spLocks noGrp="1"/>
          </p:cNvSpPr>
          <p:nvPr>
            <p:ph type="sldNum" sz="quarter" idx="12"/>
          </p:nvPr>
        </p:nvSpPr>
        <p:spPr>
          <a:xfrm>
            <a:off x="9344722" y="6367780"/>
            <a:ext cx="2743200" cy="365125"/>
          </a:xfrm>
        </p:spPr>
        <p:txBody>
          <a:bodyPr/>
          <a:lstStyle/>
          <a:p>
            <a:r>
              <a:rPr lang="ja-JP" altLang="en-US" sz="2800" b="1" dirty="0">
                <a:solidFill>
                  <a:srgbClr val="002060"/>
                </a:solidFill>
                <a:effectLst>
                  <a:outerShdw blurRad="38100" dist="38100" dir="2700000" algn="tl">
                    <a:srgbClr val="000000">
                      <a:alpha val="43137"/>
                    </a:srgbClr>
                  </a:outerShdw>
                </a:effectLst>
              </a:rPr>
              <a:t>９</a:t>
            </a:r>
            <a:endParaRPr kumimoji="1" lang="en-US" altLang="ja-JP" sz="2800" b="1" dirty="0">
              <a:solidFill>
                <a:srgbClr val="002060"/>
              </a:solidFill>
              <a:effectLst>
                <a:outerShdw blurRad="38100" dist="38100" dir="2700000" algn="tl">
                  <a:srgbClr val="000000">
                    <a:alpha val="43137"/>
                  </a:srgbClr>
                </a:outerShdw>
              </a:effectLst>
            </a:endParaRPr>
          </a:p>
        </p:txBody>
      </p:sp>
      <p:graphicFrame>
        <p:nvGraphicFramePr>
          <p:cNvPr id="3" name="表 2">
            <a:extLst>
              <a:ext uri="{FF2B5EF4-FFF2-40B4-BE49-F238E27FC236}">
                <a16:creationId xmlns:a16="http://schemas.microsoft.com/office/drawing/2014/main" id="{ADDFE5F4-09BE-48BD-B089-A229434284A5}"/>
              </a:ext>
            </a:extLst>
          </p:cNvPr>
          <p:cNvGraphicFramePr>
            <a:graphicFrameLocks noGrp="1"/>
          </p:cNvGraphicFramePr>
          <p:nvPr>
            <p:extLst>
              <p:ext uri="{D42A27DB-BD31-4B8C-83A1-F6EECF244321}">
                <p14:modId xmlns:p14="http://schemas.microsoft.com/office/powerpoint/2010/main" val="4040918112"/>
              </p:ext>
            </p:extLst>
          </p:nvPr>
        </p:nvGraphicFramePr>
        <p:xfrm>
          <a:off x="474418" y="1253330"/>
          <a:ext cx="11134002" cy="5176554"/>
        </p:xfrm>
        <a:graphic>
          <a:graphicData uri="http://schemas.openxmlformats.org/drawingml/2006/table">
            <a:tbl>
              <a:tblPr/>
              <a:tblGrid>
                <a:gridCol w="3450811">
                  <a:extLst>
                    <a:ext uri="{9D8B030D-6E8A-4147-A177-3AD203B41FA5}">
                      <a16:colId xmlns:a16="http://schemas.microsoft.com/office/drawing/2014/main" val="3874753470"/>
                    </a:ext>
                  </a:extLst>
                </a:gridCol>
                <a:gridCol w="7683191">
                  <a:extLst>
                    <a:ext uri="{9D8B030D-6E8A-4147-A177-3AD203B41FA5}">
                      <a16:colId xmlns:a16="http://schemas.microsoft.com/office/drawing/2014/main" val="3291189440"/>
                    </a:ext>
                  </a:extLst>
                </a:gridCol>
              </a:tblGrid>
              <a:tr h="346910">
                <a:tc>
                  <a:txBody>
                    <a:bodyPr/>
                    <a:lstStyle/>
                    <a:p>
                      <a:pPr algn="ctr" rtl="0" fontAlgn="ctr"/>
                      <a:r>
                        <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提案項目</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求める税制措置内容</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56526967"/>
                  </a:ext>
                </a:extLst>
              </a:tr>
              <a:tr h="878838">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金融系外国企業等に係る法人税（国税）の軽減措置</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◇各国・地域との国際競争力を向上させるため、資産運用業者やフィンテック企業などの金融系外国企業等に対し、</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シンガポールや香港などに対抗し、国税の軽減措置を講じること。</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各国・地域の法人実効税率</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日本 </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29.74</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⇒大阪では、法人住民税・法人事業税の軽減措置を講じているため、実効税率は</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27.48</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2.26</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シンガポール </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16.50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％、香港</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17.00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％、英国・フランス </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25.00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％、米国 </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27.98</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428336"/>
                  </a:ext>
                </a:extLst>
              </a:tr>
              <a:tr h="581488">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ファンドマネージャー等の個人課税に係る軽減措置</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◇ファンドマネージャーへの分配利益については、シンガポール・香港が非課税であることを踏まえ、さらなる軽減措置を</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講じること。</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ファンドマネージャーのファンド持ち分に対して運用成果を反映して分配される利益については、先の税制改正で</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「株式譲渡益等」として分離課税（一律</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％）の対象となっている。</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709969"/>
                  </a:ext>
                </a:extLst>
              </a:tr>
              <a:tr h="581488">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インターナショナルスクールの授業料非課税措置</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◇外国人駐在員の子弟が通学するインターナショナルスクールについて、当該駐在員が所属する会社より授業料相当分が当該</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スクールに寄付された場合、駐在員の子弟の授業料を減免すること。</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また、その場合、当該授業料相当分は、駐在員の給与として課税対象とはせず、寄付金として全額損金算入を認めること。　　　</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01057"/>
                  </a:ext>
                </a:extLst>
              </a:tr>
              <a:tr h="815239">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インターナショナルスクール及び金融機関</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BCP</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拠点等整備</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に対する軽減措置</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◇設備投資促進税制の対象分野に、インターナショナルスクール及び金融機関の</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BCP</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拠点等の整備を位置づけ、優遇措置の対象と</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すること。</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現在の設備投資促進税制</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・対象分野：「医療」「国際」「農業」　　・対象設備：建物・付属設備・構築物（取得物価が１億以上）</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・特別償却率：取得価格の</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45%</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（建物は、取得価格の</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23%</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・税額控除率：取得価格の</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14%</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（建物は、取得価格の</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7%</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55283"/>
                  </a:ext>
                </a:extLst>
              </a:tr>
              <a:tr h="371690">
                <a:tc>
                  <a:txBody>
                    <a:bodyPr/>
                    <a:lstStyle/>
                    <a:p>
                      <a:pPr algn="l" rtl="0" fontAlgn="ctr"/>
                      <a:r>
                        <a:rPr lang="ja-JP" altLang="en-US" sz="1050" b="0" i="0" u="none" strike="noStrike">
                          <a:solidFill>
                            <a:srgbClr val="000000"/>
                          </a:solidFill>
                          <a:effectLst/>
                          <a:latin typeface="UD デジタル 教科書体 N-R" panose="02020400000000000000" pitchFamily="17" charset="-128"/>
                          <a:ea typeface="UD デジタル 教科書体 N-R" panose="02020400000000000000" pitchFamily="17" charset="-128"/>
                        </a:rPr>
                        <a:t>企業の英語化に係る税制措置</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◇国外とのビジネスの円滑化を図るため、中小企業及びスタートアップにおいて実施する英語研修及び英語による情報発信に</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係る経費の損金算入を認めること。</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974087"/>
                  </a:ext>
                </a:extLst>
              </a:tr>
              <a:tr h="392339">
                <a:tc>
                  <a:txBody>
                    <a:bodyPr/>
                    <a:lstStyle/>
                    <a:p>
                      <a:pPr algn="l" rtl="0" fontAlgn="ctr"/>
                      <a:r>
                        <a:rPr lang="ja-JP" altLang="en-US" sz="1050" b="0" i="0" u="none" strike="noStrike">
                          <a:solidFill>
                            <a:srgbClr val="000000"/>
                          </a:solidFill>
                          <a:effectLst/>
                          <a:latin typeface="UD デジタル 教科書体 N-R" panose="02020400000000000000" pitchFamily="17" charset="-128"/>
                          <a:ea typeface="UD デジタル 教科書体 N-R" panose="02020400000000000000" pitchFamily="17" charset="-128"/>
                        </a:rPr>
                        <a:t>個人投資家の</a:t>
                      </a:r>
                      <a:r>
                        <a:rPr lang="en-US" altLang="ja-JP" sz="1050" b="0" i="0" u="none" strike="noStrike">
                          <a:solidFill>
                            <a:srgbClr val="000000"/>
                          </a:solidFill>
                          <a:effectLst/>
                          <a:latin typeface="UD デジタル 教科書体 N-R" panose="02020400000000000000" pitchFamily="17" charset="-128"/>
                          <a:ea typeface="UD デジタル 教科書体 N-R" panose="02020400000000000000" pitchFamily="17" charset="-128"/>
                        </a:rPr>
                        <a:t>VC</a:t>
                      </a:r>
                      <a:r>
                        <a:rPr lang="ja-JP" altLang="en-US" sz="1050" b="0" i="0" u="none" strike="noStrike">
                          <a:solidFill>
                            <a:srgbClr val="000000"/>
                          </a:solidFill>
                          <a:effectLst/>
                          <a:latin typeface="UD デジタル 教科書体 N-R" panose="02020400000000000000" pitchFamily="17" charset="-128"/>
                          <a:ea typeface="UD デジタル 教科書体 N-R" panose="02020400000000000000" pitchFamily="17" charset="-128"/>
                        </a:rPr>
                        <a:t>ファンドへの投資に対する税制優遇</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◇スタートアップへの資金供給の円滑化を図るため、個人投資家からベンチャーキャピタルファンドへの投資について、その</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投資額の一定割合を控除すること。</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617076"/>
                  </a:ext>
                </a:extLst>
              </a:tr>
              <a:tr h="1146456">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スタートアップへの投資要件の見直し</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◇エンジェル税制：ベンチャー企業への投資を行った個人投資家に対して税制上の優遇を行う制度。</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（提案内容）ベンチャー企業への投資を促進するため、投資額の所得控除上限額を</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800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万円から</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1000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万円に拡大。</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◇オープンイノベーション税制：国内の対象法人等がスタートアップ企業のＭ＆Ａを行った場合、取得した発行済株式の</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取得価格</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25%</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を課税所得から控除できる制度</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（提案内容）①税制の適用範囲を海外のコーポレートベンチャーキャピタル（</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CVC</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）だけではなく、国内の合同会社に拡充。</a:t>
                      </a:r>
                    </a:p>
                    <a:p>
                      <a:pPr algn="l" rtl="0"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②新規株式発行の場合の出資要件について、中小企業の出資金額の上限を</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1,000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万円から</a:t>
                      </a: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500</a:t>
                      </a: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万円に引下げ。</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48237"/>
                  </a:ext>
                </a:extLst>
              </a:tr>
            </a:tbl>
          </a:graphicData>
        </a:graphic>
      </p:graphicFrame>
    </p:spTree>
    <p:extLst>
      <p:ext uri="{BB962C8B-B14F-4D97-AF65-F5344CB8AC3E}">
        <p14:creationId xmlns:p14="http://schemas.microsoft.com/office/powerpoint/2010/main" val="2997246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５．地方公共団体の取組方針</a:t>
            </a:r>
          </a:p>
        </p:txBody>
      </p:sp>
      <p:sp>
        <p:nvSpPr>
          <p:cNvPr id="7" name="スライド番号プレースホルダー 1">
            <a:extLst>
              <a:ext uri="{FF2B5EF4-FFF2-40B4-BE49-F238E27FC236}">
                <a16:creationId xmlns:a16="http://schemas.microsoft.com/office/drawing/2014/main" id="{608F99F2-A1E0-42F5-B857-4BB5567ED0B1}"/>
              </a:ext>
            </a:extLst>
          </p:cNvPr>
          <p:cNvSpPr>
            <a:spLocks noGrp="1"/>
          </p:cNvSpPr>
          <p:nvPr>
            <p:ph type="sldNum" sz="quarter" idx="12"/>
          </p:nvPr>
        </p:nvSpPr>
        <p:spPr>
          <a:xfrm>
            <a:off x="9344722" y="6367780"/>
            <a:ext cx="2743200" cy="365125"/>
          </a:xfrm>
        </p:spPr>
        <p:txBody>
          <a:bodyPr/>
          <a:lstStyle/>
          <a:p>
            <a:r>
              <a:rPr kumimoji="1" lang="ja-JP" altLang="en-US" sz="2800" b="1" dirty="0">
                <a:solidFill>
                  <a:schemeClr val="accent6">
                    <a:lumMod val="20000"/>
                    <a:lumOff val="80000"/>
                  </a:schemeClr>
                </a:solidFill>
                <a:effectLst>
                  <a:outerShdw blurRad="38100" dist="38100" dir="2700000" algn="tl">
                    <a:srgbClr val="000000">
                      <a:alpha val="43137"/>
                    </a:srgbClr>
                  </a:outerShdw>
                </a:effectLst>
              </a:rPr>
              <a:t>８</a:t>
            </a:r>
          </a:p>
        </p:txBody>
      </p:sp>
      <p:sp>
        <p:nvSpPr>
          <p:cNvPr id="8" name="正方形/長方形 7">
            <a:extLst>
              <a:ext uri="{FF2B5EF4-FFF2-40B4-BE49-F238E27FC236}">
                <a16:creationId xmlns:a16="http://schemas.microsoft.com/office/drawing/2014/main" id="{E3BFD4F8-125C-42D3-9185-B466FB2325CE}"/>
              </a:ext>
            </a:extLst>
          </p:cNvPr>
          <p:cNvSpPr/>
          <p:nvPr/>
        </p:nvSpPr>
        <p:spPr>
          <a:xfrm>
            <a:off x="7620" y="816018"/>
            <a:ext cx="3649980" cy="48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地方公共団体の取組方針</a:t>
            </a:r>
            <a:r>
              <a:rPr kumimoji="1"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6" name="四角形: 角を丸くする 5">
            <a:extLst>
              <a:ext uri="{FF2B5EF4-FFF2-40B4-BE49-F238E27FC236}">
                <a16:creationId xmlns:a16="http://schemas.microsoft.com/office/drawing/2014/main" id="{F1B8D673-0C12-4B93-95E7-11F1C8DF740D}"/>
              </a:ext>
            </a:extLst>
          </p:cNvPr>
          <p:cNvSpPr/>
          <p:nvPr/>
        </p:nvSpPr>
        <p:spPr>
          <a:xfrm>
            <a:off x="6131684" y="1201090"/>
            <a:ext cx="5913120" cy="5509895"/>
          </a:xfrm>
          <a:prstGeom prst="roundRect">
            <a:avLst>
              <a:gd name="adj" fmla="val 5953"/>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400" dirty="0">
                <a:latin typeface="UD デジタル 教科書体 NP-R" panose="02020400000000000000" pitchFamily="18" charset="-128"/>
                <a:ea typeface="UD デジタル 教科書体 NP-R" panose="02020400000000000000" pitchFamily="18" charset="-128"/>
              </a:rPr>
              <a:t>(4)</a:t>
            </a:r>
            <a:r>
              <a:rPr lang="ja-JP" altLang="en-US" sz="1400" dirty="0">
                <a:latin typeface="UD デジタル 教科書体 NP-R" panose="02020400000000000000" pitchFamily="18" charset="-128"/>
                <a:ea typeface="UD デジタル 教科書体 NP-R" panose="02020400000000000000" pitchFamily="18" charset="-128"/>
              </a:rPr>
              <a:t>個人ターゲットへの戦略的なアプローチ</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国際金融ワンストップサポートセンター大阪</a:t>
            </a:r>
            <a:r>
              <a:rPr lang="en-US" altLang="ja-JP" sz="1400" dirty="0">
                <a:latin typeface="UD デジタル 教科書体 NP-R" panose="02020400000000000000" pitchFamily="18" charset="-128"/>
                <a:ea typeface="UD デジタル 教科書体 NP-R" panose="02020400000000000000" pitchFamily="18" charset="-128"/>
              </a:rPr>
              <a:t>】</a:t>
            </a: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誘致インセンティブ</a:t>
            </a:r>
            <a:r>
              <a:rPr lang="en-US" altLang="ja-JP" sz="1400" dirty="0">
                <a:latin typeface="UD デジタル 教科書体 NP-R" panose="02020400000000000000" pitchFamily="18" charset="-128"/>
                <a:ea typeface="UD デジタル 教科書体 NP-R" panose="02020400000000000000" pitchFamily="18" charset="-128"/>
              </a:rPr>
              <a:t>】</a:t>
            </a:r>
          </a:p>
          <a:p>
            <a:r>
              <a:rPr lang="ja-JP" altLang="en-US" sz="1400" dirty="0">
                <a:latin typeface="UD デジタル 教科書体 NP-R" panose="02020400000000000000" pitchFamily="18" charset="-128"/>
                <a:ea typeface="UD デジタル 教科書体 NP-R" panose="02020400000000000000" pitchFamily="18" charset="-128"/>
              </a:rPr>
              <a:t>　　〇金融系外国企業等拠点設置補助金」</a:t>
            </a:r>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〇地方税の軽減制度</a:t>
            </a:r>
            <a:r>
              <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a:t>
            </a:r>
            <a:r>
              <a:rPr lang="ja-JP" altLang="en-US"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全国初</a:t>
            </a:r>
            <a:r>
              <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a:t>
            </a:r>
          </a:p>
          <a:p>
            <a:endPar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endPar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endPar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endPar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endPar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endParaRPr lang="en-US" altLang="ja-JP" sz="1400" u="sng" dirty="0">
              <a:solidFill>
                <a:srgbClr val="FF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r>
              <a:rPr lang="ja-JP" altLang="en-US" sz="1400" dirty="0">
                <a:solidFill>
                  <a:srgbClr val="FF0000"/>
                </a:solidFill>
                <a:latin typeface="UD デジタル 教科書体 NP-R" panose="02020400000000000000" pitchFamily="18" charset="-128"/>
                <a:ea typeface="UD デジタル 教科書体 NP-R" panose="02020400000000000000" pitchFamily="18" charset="-128"/>
              </a:rPr>
              <a:t>　</a:t>
            </a:r>
            <a:r>
              <a:rPr lang="en-US" altLang="ja-JP" sz="14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行政手続の支援</a:t>
            </a:r>
            <a:r>
              <a:rPr lang="en-US" altLang="ja-JP" sz="1400" dirty="0">
                <a:solidFill>
                  <a:schemeClr val="tx1"/>
                </a:solidFill>
                <a:latin typeface="UD デジタル 教科書体 NP-R" panose="02020400000000000000" pitchFamily="18" charset="-128"/>
                <a:ea typeface="UD デジタル 教科書体 NP-R" panose="02020400000000000000" pitchFamily="18" charset="-128"/>
              </a:rPr>
              <a:t>】</a:t>
            </a: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○投資家ガイドブック（英語）の作成</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大阪の投資魅力の紹介等も含めた独自の金融ライセンス登録手</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引書の作成による海外金融企業の進出支援</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1" name="四角形: 角を丸くする 10">
            <a:extLst>
              <a:ext uri="{FF2B5EF4-FFF2-40B4-BE49-F238E27FC236}">
                <a16:creationId xmlns:a16="http://schemas.microsoft.com/office/drawing/2014/main" id="{CA252A27-525B-4473-B11A-781F59608689}"/>
              </a:ext>
            </a:extLst>
          </p:cNvPr>
          <p:cNvSpPr/>
          <p:nvPr/>
        </p:nvSpPr>
        <p:spPr>
          <a:xfrm>
            <a:off x="91440" y="1167130"/>
            <a:ext cx="5913120" cy="5565775"/>
          </a:xfrm>
          <a:prstGeom prst="roundRect">
            <a:avLst>
              <a:gd name="adj" fmla="val 5953"/>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a:latin typeface="UD デジタル 教科書体 NP-R" panose="02020400000000000000" pitchFamily="18" charset="-128"/>
                <a:ea typeface="UD デジタル 教科書体 NP-R" panose="02020400000000000000" pitchFamily="18" charset="-128"/>
              </a:rPr>
              <a:t>１．企業誘致の推進について</a:t>
            </a:r>
            <a:endParaRPr lang="en-US" altLang="ja-JP" sz="1400" dirty="0">
              <a:latin typeface="UD デジタル 教科書体 NP-R" panose="02020400000000000000" pitchFamily="18" charset="-128"/>
              <a:ea typeface="UD デジタル 教科書体 NP-R" panose="02020400000000000000" pitchFamily="18" charset="-128"/>
            </a:endParaRPr>
          </a:p>
          <a:p>
            <a:r>
              <a:rPr kumimoji="1"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(1)</a:t>
            </a:r>
            <a:r>
              <a:rPr lang="ja-JP" altLang="en-US" sz="1400" dirty="0">
                <a:latin typeface="UD デジタル 教科書体 NP-R" panose="02020400000000000000" pitchFamily="18" charset="-128"/>
                <a:ea typeface="UD デジタル 教科書体 NP-R" panose="02020400000000000000" pitchFamily="18" charset="-128"/>
              </a:rPr>
              <a:t>特任顧問による総合マネジメント（</a:t>
            </a:r>
            <a:r>
              <a:rPr lang="en-US" altLang="ja-JP" sz="1400" dirty="0">
                <a:latin typeface="UD デジタル 教科書体 NP-R" panose="02020400000000000000" pitchFamily="18" charset="-128"/>
                <a:ea typeface="UD デジタル 教科書体 NP-R" panose="02020400000000000000" pitchFamily="18" charset="-128"/>
              </a:rPr>
              <a:t>2023.4</a:t>
            </a:r>
            <a:r>
              <a:rPr lang="ja-JP" altLang="en-US" sz="1400" dirty="0">
                <a:latin typeface="UD デジタル 教科書体 NP-R" panose="02020400000000000000" pitchFamily="18" charset="-128"/>
                <a:ea typeface="UD デジタル 教科書体 NP-R" panose="02020400000000000000" pitchFamily="18" charset="-128"/>
              </a:rPr>
              <a:t>）</a:t>
            </a:r>
            <a:endParaRPr kumimoji="1" lang="en-US" altLang="ja-JP" sz="1400" dirty="0">
              <a:latin typeface="UD デジタル 教科書体 NP-R" panose="02020400000000000000" pitchFamily="18" charset="-128"/>
              <a:ea typeface="UD デジタル 教科書体 NP-R" panose="02020400000000000000" pitchFamily="18" charset="-128"/>
            </a:endParaRPr>
          </a:p>
          <a:p>
            <a:r>
              <a:rPr kumimoji="1"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(2)</a:t>
            </a:r>
            <a:r>
              <a:rPr lang="ja-JP" altLang="en-US" sz="1400" dirty="0">
                <a:latin typeface="UD デジタル 教科書体 NP-R" panose="02020400000000000000" pitchFamily="18" charset="-128"/>
                <a:ea typeface="UD デジタル 教科書体 NP-R" panose="02020400000000000000" pitchFamily="18" charset="-128"/>
              </a:rPr>
              <a:t>誘致事業の包括委託（</a:t>
            </a:r>
            <a:r>
              <a:rPr lang="en-US" altLang="ja-JP" sz="1400" dirty="0">
                <a:latin typeface="UD デジタル 教科書体 NP-R" panose="02020400000000000000" pitchFamily="18" charset="-128"/>
                <a:ea typeface="UD デジタル 教科書体 NP-R" panose="02020400000000000000" pitchFamily="18" charset="-128"/>
              </a:rPr>
              <a:t>2023.7</a:t>
            </a:r>
            <a:r>
              <a:rPr lang="ja-JP" altLang="en-US" sz="1400" dirty="0">
                <a:latin typeface="UD デジタル 教科書体 NP-R" panose="02020400000000000000" pitchFamily="18" charset="-128"/>
                <a:ea typeface="UD デジタル 教科書体 NP-R" panose="02020400000000000000" pitchFamily="18" charset="-128"/>
              </a:rPr>
              <a:t>）</a:t>
            </a:r>
            <a:endParaRPr kumimoji="1" lang="en-US" altLang="ja-JP" sz="1400" dirty="0">
              <a:latin typeface="UD デジタル 教科書体 NP-R" panose="02020400000000000000" pitchFamily="18" charset="-128"/>
              <a:ea typeface="UD デジタル 教科書体 NP-R" panose="02020400000000000000" pitchFamily="18" charset="-128"/>
            </a:endParaRPr>
          </a:p>
          <a:p>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en-US" altLang="ja-JP" sz="1400" dirty="0">
                <a:latin typeface="UD デジタル 教科書体 NP-R" panose="02020400000000000000" pitchFamily="18" charset="-128"/>
                <a:ea typeface="UD デジタル 教科書体 NP-R" panose="02020400000000000000" pitchFamily="18" charset="-128"/>
              </a:rPr>
              <a:t>(3)</a:t>
            </a:r>
            <a:r>
              <a:rPr kumimoji="1" lang="ja-JP" altLang="en-US" sz="1400" dirty="0">
                <a:latin typeface="UD デジタル 教科書体 NP-R" panose="02020400000000000000" pitchFamily="18" charset="-128"/>
                <a:ea typeface="UD デジタル 教科書体 NP-R" panose="02020400000000000000" pitchFamily="18" charset="-128"/>
              </a:rPr>
              <a:t>マス・プロモーション活動</a:t>
            </a:r>
            <a:endParaRPr kumimoji="1"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プロモーション</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○知事・市長による海外トップロモーション</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2022.12/ </a:t>
            </a:r>
            <a:r>
              <a:rPr lang="ja-JP" altLang="en-US" sz="1400" dirty="0">
                <a:latin typeface="UD デジタル 教科書体 NP-R" panose="02020400000000000000" pitchFamily="18" charset="-128"/>
                <a:ea typeface="UD デジタル 教科書体 NP-R" panose="02020400000000000000" pitchFamily="18" charset="-128"/>
              </a:rPr>
              <a:t>英国、 </a:t>
            </a:r>
            <a:r>
              <a:rPr lang="en-US" altLang="ja-JP" sz="1400" dirty="0">
                <a:latin typeface="UD デジタル 教科書体 NP-R" panose="02020400000000000000" pitchFamily="18" charset="-128"/>
                <a:ea typeface="UD デジタル 教科書体 NP-R" panose="02020400000000000000" pitchFamily="18" charset="-128"/>
              </a:rPr>
              <a:t>2023.7</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8/ </a:t>
            </a:r>
            <a:r>
              <a:rPr lang="ja-JP" altLang="en-US" sz="1400" dirty="0">
                <a:latin typeface="UD デジタル 教科書体 NP-R" panose="02020400000000000000" pitchFamily="18" charset="-128"/>
                <a:ea typeface="UD デジタル 教科書体 NP-R" panose="02020400000000000000" pitchFamily="18" charset="-128"/>
              </a:rPr>
              <a:t>米国）</a:t>
            </a:r>
          </a:p>
          <a:p>
            <a:r>
              <a:rPr lang="ja-JP" altLang="en-US" sz="1400" dirty="0">
                <a:latin typeface="UD デジタル 教科書体 NP-R" panose="02020400000000000000" pitchFamily="18" charset="-128"/>
                <a:ea typeface="UD デジタル 教科書体 NP-R" panose="02020400000000000000" pitchFamily="18" charset="-128"/>
              </a:rPr>
              <a:t>　　　 ○海外での金融イベントへ参加・出展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2022.11/2023.11</a:t>
            </a: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Singapore Fintech Festival </a:t>
            </a:r>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2024.1 Asian Financial Forum</a:t>
            </a:r>
            <a:r>
              <a:rPr lang="ja-JP" altLang="en-US" sz="1400" dirty="0">
                <a:latin typeface="UD デジタル 教科書体 NP-R" panose="02020400000000000000" pitchFamily="18" charset="-128"/>
                <a:ea typeface="UD デジタル 教科書体 NP-R" panose="02020400000000000000" pitchFamily="18" charset="-128"/>
              </a:rPr>
              <a:t>）</a:t>
            </a:r>
          </a:p>
          <a:p>
            <a:r>
              <a:rPr lang="ja-JP" altLang="en-US" sz="1400" dirty="0">
                <a:latin typeface="UD デジタル 教科書体 NP-R" panose="02020400000000000000" pitchFamily="18" charset="-128"/>
                <a:ea typeface="UD デジタル 教科書体 NP-R" panose="02020400000000000000" pitchFamily="18" charset="-128"/>
              </a:rPr>
              <a:t>           ○府市主催 ビジネスマッチングイベントの開催</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2023.11 … 200</a:t>
            </a:r>
            <a:r>
              <a:rPr lang="ja-JP" altLang="en-US" sz="1400" dirty="0">
                <a:latin typeface="UD デジタル 教科書体 NP-R" panose="02020400000000000000" pitchFamily="18" charset="-128"/>
                <a:ea typeface="UD デジタル 教科書体 NP-R" panose="02020400000000000000" pitchFamily="18" charset="-128"/>
              </a:rPr>
              <a:t>社以上参加、個別商談 </a:t>
            </a:r>
            <a:r>
              <a:rPr lang="en-US" altLang="ja-JP" sz="1400" dirty="0">
                <a:latin typeface="UD デジタル 教科書体 NP-R" panose="02020400000000000000" pitchFamily="18" charset="-128"/>
                <a:ea typeface="UD デジタル 教科書体 NP-R" panose="02020400000000000000" pitchFamily="18" charset="-128"/>
              </a:rPr>
              <a:t>100 </a:t>
            </a:r>
            <a:r>
              <a:rPr lang="ja-JP" altLang="en-US" sz="1400" dirty="0">
                <a:latin typeface="UD デジタル 教科書体 NP-R" panose="02020400000000000000" pitchFamily="18" charset="-128"/>
                <a:ea typeface="UD デジタル 教科書体 NP-R" panose="02020400000000000000" pitchFamily="18" charset="-128"/>
              </a:rPr>
              <a:t>件超 ）　等</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情報発信</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○ポータルサイトでの情報発信 （</a:t>
            </a:r>
            <a:r>
              <a:rPr lang="en-US" altLang="ja-JP" sz="1400" dirty="0">
                <a:latin typeface="UD デジタル 教科書体 NP-R" panose="02020400000000000000" pitchFamily="18" charset="-128"/>
                <a:ea typeface="UD デジタル 教科書体 NP-R" panose="02020400000000000000" pitchFamily="18" charset="-128"/>
              </a:rPr>
              <a:t>2022.10</a:t>
            </a:r>
            <a:r>
              <a:rPr lang="ja-JP" altLang="en-US" sz="1400" dirty="0">
                <a:latin typeface="UD デジタル 教科書体 NP-R" panose="02020400000000000000" pitchFamily="18" charset="-128"/>
                <a:ea typeface="UD デジタル 教科書体 NP-R" panose="02020400000000000000" pitchFamily="18" charset="-128"/>
              </a:rPr>
              <a:t>～）</a:t>
            </a: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SNS </a:t>
            </a:r>
            <a:r>
              <a:rPr lang="ja-JP" altLang="en-US" sz="1400" dirty="0">
                <a:latin typeface="UD デジタル 教科書体 NP-R" panose="02020400000000000000" pitchFamily="18" charset="-128"/>
                <a:ea typeface="UD デジタル 教科書体 NP-R" panose="02020400000000000000" pitchFamily="18" charset="-128"/>
              </a:rPr>
              <a:t>を活用した情報発信 （</a:t>
            </a:r>
            <a:r>
              <a:rPr lang="en-US" altLang="ja-JP" sz="1400" dirty="0">
                <a:latin typeface="UD デジタル 教科書体 NP-R" panose="02020400000000000000" pitchFamily="18" charset="-128"/>
                <a:ea typeface="UD デジタル 教科書体 NP-R" panose="02020400000000000000" pitchFamily="18" charset="-128"/>
              </a:rPr>
              <a:t>2023.8</a:t>
            </a: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LinkedIn</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X)</a:t>
            </a:r>
          </a:p>
          <a:p>
            <a:r>
              <a:rPr lang="ja-JP" altLang="en-US" sz="1400" dirty="0">
                <a:latin typeface="UD デジタル 教科書体 NP-R" panose="02020400000000000000" pitchFamily="18" charset="-128"/>
                <a:ea typeface="UD デジタル 教科書体 NP-R" panose="02020400000000000000" pitchFamily="18" charset="-128"/>
              </a:rPr>
              <a:t>　　　　「アンバサダー」制度の開始</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2023.12</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国内外で活躍する方々に情報の拡散等を</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いただく仕組み、現在 </a:t>
            </a:r>
            <a:r>
              <a:rPr lang="en-US" altLang="ja-JP" sz="1400" dirty="0">
                <a:latin typeface="UD デジタル 教科書体 NP-R" panose="02020400000000000000" pitchFamily="18" charset="-128"/>
                <a:ea typeface="UD デジタル 教科書体 NP-R" panose="02020400000000000000" pitchFamily="18" charset="-128"/>
              </a:rPr>
              <a:t>20 </a:t>
            </a:r>
            <a:r>
              <a:rPr lang="ja-JP" altLang="en-US" sz="1400" dirty="0">
                <a:latin typeface="UD デジタル 教科書体 NP-R" panose="02020400000000000000" pitchFamily="18" charset="-128"/>
                <a:ea typeface="UD デジタル 教科書体 NP-R" panose="02020400000000000000" pitchFamily="18" charset="-128"/>
              </a:rPr>
              <a:t>名</a:t>
            </a:r>
            <a:r>
              <a:rPr lang="en-US" altLang="ja-JP" sz="1400" dirty="0">
                <a:latin typeface="UD デジタル 教科書体 NP-R" panose="02020400000000000000" pitchFamily="18" charset="-128"/>
                <a:ea typeface="UD デジタル 教科書体 NP-R" panose="02020400000000000000" pitchFamily="18" charset="-128"/>
              </a:rPr>
              <a:t>)</a:t>
            </a:r>
          </a:p>
          <a:p>
            <a:endParaRPr lang="en-US" altLang="ja-JP" sz="1400" dirty="0">
              <a:latin typeface="UD デジタル 教科書体 NP-R" panose="02020400000000000000" pitchFamily="18" charset="-128"/>
              <a:ea typeface="UD デジタル 教科書体 NP-R" panose="02020400000000000000" pitchFamily="18" charset="-128"/>
            </a:endParaRPr>
          </a:p>
        </p:txBody>
      </p:sp>
      <p:pic>
        <p:nvPicPr>
          <p:cNvPr id="12" name="Picture 1" descr="国際金融ワンストップサポートセンター　サポートの流れ 相談者が電話かメール、対面で相談すると、金融コンサルタントが適切なサポート先をご提案いたします。">
            <a:extLst>
              <a:ext uri="{FF2B5EF4-FFF2-40B4-BE49-F238E27FC236}">
                <a16:creationId xmlns:a16="http://schemas.microsoft.com/office/drawing/2014/main" id="{18321C1B-5543-48A4-923F-9DED864CF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518" y="1750021"/>
            <a:ext cx="5075142" cy="1295020"/>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B9208802-7B61-4E47-A703-C455A3755431}"/>
              </a:ext>
            </a:extLst>
          </p:cNvPr>
          <p:cNvSpPr/>
          <p:nvPr/>
        </p:nvSpPr>
        <p:spPr>
          <a:xfrm>
            <a:off x="6805379" y="4560723"/>
            <a:ext cx="4933230" cy="11183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日本及び大阪市域内に初進出の資産運用業等（資産運用業あるいはフィンテック</a:t>
            </a:r>
            <a:endParaRPr kumimoji="1"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事業）を行う金融系外国企業等を対象に、法人府民税及び法人事業税を最大</a:t>
            </a:r>
            <a:r>
              <a:rPr kumimoji="1" lang="en-US" altLang="ja-JP" sz="90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年間</a:t>
            </a:r>
            <a:endParaRPr kumimoji="1"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軽減。</a:t>
            </a:r>
            <a:r>
              <a:rPr kumimoji="1" lang="ja-JP" altLang="en-US" sz="900" b="1" u="sng" dirty="0">
                <a:solidFill>
                  <a:srgbClr val="FF0000"/>
                </a:solidFill>
                <a:latin typeface="UD デジタル 教科書体 N-R" panose="02020400000000000000" pitchFamily="17" charset="-128"/>
                <a:ea typeface="UD デジタル 教科書体 N-R" panose="02020400000000000000" pitchFamily="17" charset="-128"/>
              </a:rPr>
              <a:t>金融系外国企業に限定した制度としては全国初</a:t>
            </a:r>
            <a:r>
              <a:rPr kumimoji="1" lang="en-US" altLang="ja-JP" sz="900" b="1" u="sng" dirty="0">
                <a:solidFill>
                  <a:srgbClr val="FF0000"/>
                </a:solidFill>
                <a:latin typeface="UD デジタル 教科書体 N-R" panose="02020400000000000000" pitchFamily="17" charset="-128"/>
                <a:ea typeface="UD デジタル 教科書体 N-R" panose="02020400000000000000" pitchFamily="17" charset="-128"/>
              </a:rPr>
              <a:t>!!!</a:t>
            </a:r>
          </a:p>
          <a:p>
            <a:r>
              <a:rPr lang="ja-JP" altLang="en-US" sz="900" b="1" dirty="0">
                <a:solidFill>
                  <a:schemeClr val="tx1"/>
                </a:solidFill>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rPr>
              <a:t>◆軽減税目及び税率</a:t>
            </a:r>
            <a:endParaRPr lang="en-US" altLang="ja-JP" sz="900" b="1" dirty="0">
              <a:solidFill>
                <a:schemeClr val="tx1"/>
              </a:solidFill>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endParaRPr>
          </a:p>
          <a:p>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900" b="1" dirty="0">
                <a:solidFill>
                  <a:schemeClr val="tx1"/>
                </a:solidFill>
                <a:latin typeface="UD デジタル 教科書体 N-R" panose="02020400000000000000" pitchFamily="17" charset="-128"/>
                <a:ea typeface="UD デジタル 教科書体 N-R" panose="02020400000000000000" pitchFamily="17" charset="-128"/>
              </a:rPr>
              <a:t>・税目：法人府民税（均等割・法人税割）・法人事業税</a:t>
            </a:r>
            <a:endParaRPr kumimoji="1" lang="en-US" altLang="ja-JP" sz="900"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900" b="1" dirty="0">
                <a:solidFill>
                  <a:schemeClr val="tx1"/>
                </a:solidFill>
                <a:latin typeface="UD デジタル 教科書体 N-R" panose="02020400000000000000" pitchFamily="17" charset="-128"/>
                <a:ea typeface="UD デジタル 教科書体 N-R" panose="02020400000000000000" pitchFamily="17" charset="-128"/>
              </a:rPr>
              <a:t>　・税率：資産運用業等の割合に応じて相当する額（最大で全額控除）控除　</a:t>
            </a:r>
            <a:r>
              <a:rPr lang="ja-JP" altLang="en-US" sz="900" b="1" dirty="0">
                <a:solidFill>
                  <a:srgbClr val="FF0000"/>
                </a:solidFill>
                <a:effectLst>
                  <a:outerShdw blurRad="38100" dist="38100" dir="2700000" algn="tl">
                    <a:srgbClr val="000000">
                      <a:alpha val="43137"/>
                    </a:srgbClr>
                  </a:outerShdw>
                </a:effectLst>
                <a:latin typeface="+mn-ea"/>
              </a:rPr>
              <a:t>最大２％程度</a:t>
            </a:r>
            <a:endParaRPr lang="en-US" altLang="ja-JP" sz="900" b="1" dirty="0">
              <a:solidFill>
                <a:srgbClr val="FF0000"/>
              </a:solidFill>
              <a:effectLst>
                <a:outerShdw blurRad="38100" dist="38100" dir="2700000" algn="tl">
                  <a:srgbClr val="000000">
                    <a:alpha val="43137"/>
                  </a:srgbClr>
                </a:outerShdw>
              </a:effectLst>
              <a:latin typeface="+mn-ea"/>
            </a:endParaRPr>
          </a:p>
          <a:p>
            <a:r>
              <a:rPr kumimoji="1" lang="ja-JP" altLang="en-US" sz="900" b="1" dirty="0">
                <a:solidFill>
                  <a:schemeClr val="tx1"/>
                </a:solidFill>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rPr>
              <a:t>◆軽減期間：</a:t>
            </a:r>
            <a:r>
              <a:rPr lang="ja-JP" altLang="en-US" sz="900" b="1" dirty="0">
                <a:solidFill>
                  <a:schemeClr val="tx1"/>
                </a:solidFill>
                <a:latin typeface="UD デジタル 教科書体 N-R" panose="02020400000000000000" pitchFamily="17" charset="-128"/>
                <a:ea typeface="UD デジタル 教科書体 N-R" panose="02020400000000000000" pitchFamily="17" charset="-128"/>
              </a:rPr>
              <a:t>最大</a:t>
            </a:r>
            <a:r>
              <a:rPr lang="en-US" altLang="ja-JP" sz="900" b="1" dirty="0">
                <a:solidFill>
                  <a:schemeClr val="tx1"/>
                </a:solidFill>
                <a:latin typeface="UD デジタル 教科書体 N-R" panose="02020400000000000000" pitchFamily="17" charset="-128"/>
                <a:ea typeface="UD デジタル 教科書体 N-R" panose="02020400000000000000" pitchFamily="17" charset="-128"/>
              </a:rPr>
              <a:t>10</a:t>
            </a:r>
            <a:r>
              <a:rPr lang="ja-JP" altLang="en-US" sz="900" b="1" dirty="0">
                <a:solidFill>
                  <a:schemeClr val="tx1"/>
                </a:solidFill>
                <a:latin typeface="UD デジタル 教科書体 N-R" panose="02020400000000000000" pitchFamily="17" charset="-128"/>
                <a:ea typeface="UD デジタル 教科書体 N-R" panose="02020400000000000000" pitchFamily="17" charset="-128"/>
              </a:rPr>
              <a:t>年間（２年ごとに延長）</a:t>
            </a:r>
            <a:endParaRPr lang="en-US" altLang="ja-JP" sz="1050" b="1"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15" name="図 14">
            <a:extLst>
              <a:ext uri="{FF2B5EF4-FFF2-40B4-BE49-F238E27FC236}">
                <a16:creationId xmlns:a16="http://schemas.microsoft.com/office/drawing/2014/main" id="{0EEF3361-EC0B-4F63-9A8C-7EE5E642179C}"/>
              </a:ext>
            </a:extLst>
          </p:cNvPr>
          <p:cNvPicPr>
            <a:picLocks noChangeAspect="1"/>
          </p:cNvPicPr>
          <p:nvPr/>
        </p:nvPicPr>
        <p:blipFill>
          <a:blip r:embed="rId3"/>
          <a:stretch>
            <a:fillRect/>
          </a:stretch>
        </p:blipFill>
        <p:spPr>
          <a:xfrm>
            <a:off x="6805379" y="3490250"/>
            <a:ext cx="4933230" cy="822000"/>
          </a:xfrm>
          <a:prstGeom prst="rect">
            <a:avLst/>
          </a:prstGeom>
          <a:ln>
            <a:solidFill>
              <a:schemeClr val="accent1"/>
            </a:solidFill>
          </a:ln>
        </p:spPr>
      </p:pic>
      <p:sp>
        <p:nvSpPr>
          <p:cNvPr id="17" name="スライド番号プレースホルダー 1">
            <a:extLst>
              <a:ext uri="{FF2B5EF4-FFF2-40B4-BE49-F238E27FC236}">
                <a16:creationId xmlns:a16="http://schemas.microsoft.com/office/drawing/2014/main" id="{229E8214-1015-45B0-8358-33CBB0468B49}"/>
              </a:ext>
            </a:extLst>
          </p:cNvPr>
          <p:cNvSpPr txBox="1">
            <a:spLocks/>
          </p:cNvSpPr>
          <p:nvPr/>
        </p:nvSpPr>
        <p:spPr>
          <a:xfrm>
            <a:off x="9497122" y="652018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b="1" dirty="0">
                <a:solidFill>
                  <a:srgbClr val="002060"/>
                </a:solidFill>
                <a:effectLst>
                  <a:outerShdw blurRad="38100" dist="38100" dir="2700000" algn="tl">
                    <a:srgbClr val="000000">
                      <a:alpha val="43137"/>
                    </a:srgbClr>
                  </a:outerShdw>
                </a:effectLst>
              </a:rPr>
              <a:t>10</a:t>
            </a:r>
            <a:endParaRPr lang="ja-JP" altLang="en-US"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117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CA252A27-525B-4473-B11A-781F59608689}"/>
              </a:ext>
            </a:extLst>
          </p:cNvPr>
          <p:cNvSpPr/>
          <p:nvPr/>
        </p:nvSpPr>
        <p:spPr>
          <a:xfrm>
            <a:off x="252343" y="1167130"/>
            <a:ext cx="5864101" cy="5474970"/>
          </a:xfrm>
          <a:prstGeom prst="roundRect">
            <a:avLst>
              <a:gd name="adj" fmla="val 5953"/>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５．地方公共団体の取組方針</a:t>
            </a:r>
          </a:p>
        </p:txBody>
      </p:sp>
      <p:sp>
        <p:nvSpPr>
          <p:cNvPr id="8" name="正方形/長方形 7">
            <a:extLst>
              <a:ext uri="{FF2B5EF4-FFF2-40B4-BE49-F238E27FC236}">
                <a16:creationId xmlns:a16="http://schemas.microsoft.com/office/drawing/2014/main" id="{E3BFD4F8-125C-42D3-9185-B466FB2325CE}"/>
              </a:ext>
            </a:extLst>
          </p:cNvPr>
          <p:cNvSpPr/>
          <p:nvPr/>
        </p:nvSpPr>
        <p:spPr>
          <a:xfrm>
            <a:off x="7620" y="816018"/>
            <a:ext cx="3649980" cy="48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地方公共団体の取組方針</a:t>
            </a:r>
            <a:r>
              <a:rPr kumimoji="1"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17" name="スライド番号プレースホルダー 1">
            <a:extLst>
              <a:ext uri="{FF2B5EF4-FFF2-40B4-BE49-F238E27FC236}">
                <a16:creationId xmlns:a16="http://schemas.microsoft.com/office/drawing/2014/main" id="{229E8214-1015-45B0-8358-33CBB0468B49}"/>
              </a:ext>
            </a:extLst>
          </p:cNvPr>
          <p:cNvSpPr txBox="1">
            <a:spLocks/>
          </p:cNvSpPr>
          <p:nvPr/>
        </p:nvSpPr>
        <p:spPr>
          <a:xfrm>
            <a:off x="9497122" y="652018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b="1" dirty="0">
                <a:solidFill>
                  <a:srgbClr val="002060"/>
                </a:solidFill>
                <a:effectLst>
                  <a:outerShdw blurRad="38100" dist="38100" dir="2700000" algn="tl">
                    <a:srgbClr val="000000">
                      <a:alpha val="43137"/>
                    </a:srgbClr>
                  </a:outerShdw>
                </a:effectLst>
              </a:rPr>
              <a:t>11</a:t>
            </a:r>
            <a:endParaRPr lang="ja-JP" altLang="en-US" sz="2800" b="1" dirty="0">
              <a:solidFill>
                <a:srgbClr val="002060"/>
              </a:solidFill>
              <a:effectLst>
                <a:outerShdw blurRad="38100" dist="38100" dir="2700000" algn="tl">
                  <a:srgbClr val="000000">
                    <a:alpha val="43137"/>
                  </a:srgbClr>
                </a:outerShdw>
              </a:effectLst>
            </a:endParaRPr>
          </a:p>
        </p:txBody>
      </p:sp>
      <p:sp>
        <p:nvSpPr>
          <p:cNvPr id="16" name="四角形: 角を丸くする 15">
            <a:extLst>
              <a:ext uri="{FF2B5EF4-FFF2-40B4-BE49-F238E27FC236}">
                <a16:creationId xmlns:a16="http://schemas.microsoft.com/office/drawing/2014/main" id="{24B8F128-1BB3-4831-A146-632DEC382D8D}"/>
              </a:ext>
            </a:extLst>
          </p:cNvPr>
          <p:cNvSpPr/>
          <p:nvPr/>
        </p:nvSpPr>
        <p:spPr>
          <a:xfrm>
            <a:off x="272787" y="1168648"/>
            <a:ext cx="5823213" cy="5474970"/>
          </a:xfrm>
          <a:prstGeom prst="roundRect">
            <a:avLst>
              <a:gd name="adj" fmla="val 2705"/>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dirty="0">
                <a:latin typeface="UD デジタル 教科書体 NP-R" panose="02020400000000000000" pitchFamily="18" charset="-128"/>
                <a:ea typeface="UD デジタル 教科書体 NP-R" panose="02020400000000000000" pitchFamily="18" charset="-128"/>
              </a:rPr>
              <a:t>２．外国人向けの生活</a:t>
            </a:r>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環境</a:t>
            </a:r>
            <a:r>
              <a:rPr kumimoji="1" lang="ja-JP" altLang="en-US" sz="1400" dirty="0">
                <a:latin typeface="UD デジタル 教科書体 NP-R" panose="02020400000000000000" pitchFamily="18" charset="-128"/>
                <a:ea typeface="UD デジタル 教科書体 NP-R" panose="02020400000000000000" pitchFamily="18" charset="-128"/>
              </a:rPr>
              <a:t>の整備について</a:t>
            </a:r>
            <a:endParaRPr kumimoji="1" lang="en-US" altLang="ja-JP" sz="1400" dirty="0">
              <a:latin typeface="UD デジタル 教科書体 NP-R" panose="02020400000000000000" pitchFamily="18" charset="-128"/>
              <a:ea typeface="UD デジタル 教科書体 NP-R" panose="02020400000000000000" pitchFamily="18" charset="-128"/>
            </a:endParaRPr>
          </a:p>
          <a:p>
            <a:endParaRPr kumimoji="1" lang="en-US" altLang="ja-JP" sz="1400" dirty="0">
              <a:latin typeface="UD デジタル 教科書体 NP-R" panose="02020400000000000000" pitchFamily="18" charset="-128"/>
              <a:ea typeface="UD デジタル 教科書体 NP-R" panose="02020400000000000000" pitchFamily="18" charset="-128"/>
            </a:endParaRPr>
          </a:p>
          <a:p>
            <a:r>
              <a:rPr kumimoji="1"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(1)</a:t>
            </a:r>
            <a:r>
              <a:rPr lang="ja-JP" altLang="en-US" sz="1400" dirty="0">
                <a:latin typeface="UD デジタル 教科書体 NP-R" panose="02020400000000000000" pitchFamily="18" charset="-128"/>
                <a:ea typeface="UD デジタル 教科書体 NP-R" panose="02020400000000000000" pitchFamily="18" charset="-128"/>
              </a:rPr>
              <a:t>インターナショナルスクール（以下、インターという）</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〇大阪府･兵庫県･京都府のインターに関する調査</a:t>
            </a:r>
            <a:r>
              <a:rPr lang="en-US" altLang="ja-JP" sz="1400" dirty="0">
                <a:latin typeface="UD デジタル 教科書体 NP-R" panose="02020400000000000000" pitchFamily="18" charset="-128"/>
                <a:ea typeface="UD デジタル 教科書体 NP-R" panose="02020400000000000000" pitchFamily="18" charset="-128"/>
              </a:rPr>
              <a:t>(2021.12)</a:t>
            </a:r>
          </a:p>
          <a:p>
            <a:r>
              <a:rPr lang="ja-JP" altLang="en-US" sz="1400" dirty="0">
                <a:latin typeface="UD デジタル 教科書体 NP-R" panose="02020400000000000000" pitchFamily="18" charset="-128"/>
                <a:ea typeface="UD デジタル 教科書体 NP-R" panose="02020400000000000000" pitchFamily="18" charset="-128"/>
              </a:rPr>
              <a:t>　　　　・対象：３府県内にあるインター</a:t>
            </a:r>
            <a:r>
              <a:rPr lang="en-US" altLang="ja-JP" sz="1400" dirty="0">
                <a:latin typeface="UD デジタル 教科書体 NP-R" panose="02020400000000000000" pitchFamily="18" charset="-128"/>
                <a:ea typeface="UD デジタル 教科書体 NP-R" panose="02020400000000000000" pitchFamily="18" charset="-128"/>
              </a:rPr>
              <a:t>24</a:t>
            </a:r>
            <a:r>
              <a:rPr lang="ja-JP" altLang="en-US" sz="1400" dirty="0">
                <a:latin typeface="UD デジタル 教科書体 NP-R" panose="02020400000000000000" pitchFamily="18" charset="-128"/>
                <a:ea typeface="UD デジタル 教科書体 NP-R" panose="02020400000000000000" pitchFamily="18" charset="-128"/>
              </a:rPr>
              <a:t>校</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・内容：アンケート及び学校</a:t>
            </a:r>
            <a:r>
              <a:rPr lang="en-US" altLang="ja-JP" sz="1400" dirty="0">
                <a:latin typeface="UD デジタル 教科書体 NP-R" panose="02020400000000000000" pitchFamily="18" charset="-128"/>
                <a:ea typeface="UD デジタル 教科書体 NP-R" panose="02020400000000000000" pitchFamily="18" charset="-128"/>
              </a:rPr>
              <a:t>HP</a:t>
            </a:r>
            <a:r>
              <a:rPr lang="ja-JP" altLang="en-US" sz="1400" dirty="0">
                <a:latin typeface="UD デジタル 教科書体 NP-R" panose="02020400000000000000" pitchFamily="18" charset="-128"/>
                <a:ea typeface="UD デジタル 教科書体 NP-R" panose="02020400000000000000" pitchFamily="18" charset="-128"/>
              </a:rPr>
              <a:t>等により調査</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進学実績</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教員･生徒の属性や人数</a:t>
            </a:r>
            <a:r>
              <a:rPr lang="en-US" altLang="ja-JP" sz="1200" dirty="0">
                <a:latin typeface="UD デジタル 教科書体 NP-R" panose="02020400000000000000" pitchFamily="18" charset="-128"/>
                <a:ea typeface="UD デジタル 教科書体 NP-R" panose="02020400000000000000" pitchFamily="18" charset="-128"/>
              </a:rPr>
              <a:t>､</a:t>
            </a:r>
          </a:p>
          <a:p>
            <a:r>
              <a:rPr lang="ja-JP" altLang="en-US" sz="1200" dirty="0">
                <a:latin typeface="UD デジタル 教科書体 NP-R" panose="02020400000000000000" pitchFamily="18" charset="-128"/>
                <a:ea typeface="UD デジタル 教科書体 NP-R" panose="02020400000000000000" pitchFamily="18" charset="-128"/>
              </a:rPr>
              <a:t>　　　　　　　　　 採用カリキュラム</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授業料　等　</a:t>
            </a:r>
            <a:endParaRPr lang="en-US" altLang="ja-JP" sz="12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〇インターに関するニーズ調査（</a:t>
            </a:r>
            <a:r>
              <a:rPr lang="en-US" altLang="ja-JP" sz="1400" dirty="0">
                <a:latin typeface="UD デジタル 教科書体 NP-R" panose="02020400000000000000" pitchFamily="18" charset="-128"/>
                <a:ea typeface="UD デジタル 教科書体 NP-R" panose="02020400000000000000" pitchFamily="18" charset="-128"/>
              </a:rPr>
              <a:t>2024</a:t>
            </a:r>
            <a:r>
              <a:rPr lang="ja-JP" altLang="en-US" sz="1400" dirty="0">
                <a:latin typeface="UD デジタル 教科書体 NP-R" panose="02020400000000000000" pitchFamily="18" charset="-128"/>
                <a:ea typeface="UD デジタル 教科書体 NP-R" panose="02020400000000000000" pitchFamily="18" charset="-128"/>
              </a:rPr>
              <a:t>年</a:t>
            </a:r>
            <a:r>
              <a:rPr lang="en-US" altLang="ja-JP" sz="1400" dirty="0">
                <a:latin typeface="UD デジタル 教科書体 NP-R" panose="02020400000000000000" pitchFamily="18" charset="-128"/>
                <a:ea typeface="UD デジタル 教科書体 NP-R" panose="02020400000000000000" pitchFamily="18" charset="-128"/>
              </a:rPr>
              <a:t>2</a:t>
            </a:r>
            <a:r>
              <a:rPr lang="ja-JP" altLang="en-US" sz="1400" dirty="0">
                <a:latin typeface="UD デジタル 教科書体 NP-R" panose="02020400000000000000" pitchFamily="18" charset="-128"/>
                <a:ea typeface="UD デジタル 教科書体 NP-R" panose="02020400000000000000" pitchFamily="18" charset="-128"/>
              </a:rPr>
              <a:t>月予定）</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・対象：海外在住の高度専門人材（保護者）</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・内容：アンケート等による調査</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通学・全寮制、アクセス、授業料</a:t>
            </a:r>
            <a:endParaRPr lang="en-US" altLang="ja-JP" sz="1200" dirty="0">
              <a:latin typeface="UD デジタル 教科書体 NP-R" panose="02020400000000000000" pitchFamily="18" charset="-128"/>
              <a:ea typeface="UD デジタル 教科書体 NP-R" panose="02020400000000000000" pitchFamily="18" charset="-128"/>
            </a:endParaRPr>
          </a:p>
          <a:p>
            <a:r>
              <a:rPr lang="ja-JP" altLang="en-US" sz="1200" dirty="0">
                <a:latin typeface="UD デジタル 教科書体 NP-R" panose="02020400000000000000" pitchFamily="18" charset="-128"/>
                <a:ea typeface="UD デジタル 教科書体 NP-R" panose="02020400000000000000" pitchFamily="18" charset="-128"/>
              </a:rPr>
              <a:t>　　　　　　　　　 授業での言語、進学実績　等</a:t>
            </a:r>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ニーズを踏まえ、インターの誘致等を検討</a:t>
            </a:r>
            <a:endParaRPr lang="en-US" altLang="ja-JP" sz="14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(2)</a:t>
            </a:r>
            <a:r>
              <a:rPr lang="ja-JP" altLang="en-US" sz="1400" dirty="0">
                <a:latin typeface="UD デジタル 教科書体 NP-R" panose="02020400000000000000" pitchFamily="18" charset="-128"/>
                <a:ea typeface="UD デジタル 教科書体 NP-R" panose="02020400000000000000" pitchFamily="18" charset="-128"/>
              </a:rPr>
              <a:t>外国人に対する医療情報の提供</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〇おおさかメディカルネット</a:t>
            </a:r>
            <a:r>
              <a:rPr lang="en-US" altLang="ja-JP" sz="1400" dirty="0">
                <a:latin typeface="UD デジタル 教科書体 NP-R" panose="02020400000000000000" pitchFamily="18" charset="-128"/>
                <a:ea typeface="UD デジタル 教科書体 NP-R" panose="02020400000000000000" pitchFamily="18" charset="-128"/>
              </a:rPr>
              <a:t>for foreigners</a:t>
            </a:r>
          </a:p>
          <a:p>
            <a:r>
              <a:rPr lang="ja-JP" altLang="en-US" sz="1400" dirty="0">
                <a:latin typeface="UD デジタル 教科書体 NP-R" panose="02020400000000000000" pitchFamily="18" charset="-128"/>
                <a:ea typeface="UD デジタル 教科書体 NP-R" panose="02020400000000000000" pitchFamily="18" charset="-128"/>
              </a:rPr>
              <a:t>　　　  ＊外国人の方が急な病気やケガで医療機関を受診するとき、</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役立つ情報を取りまとめたサイトを開設</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URL</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hlinkClick r:id="rId2"/>
              </a:rPr>
              <a:t>https://www.mfis.pref.osaka.jp/omfo/</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＊英語、中国語、韓国語、スペイン語、ポルトガル語</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に対応</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〇大阪府外国人患者受入れ拠点医療機関及び大阪府外国人患者</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受入れ地域拠点医療機関を選定</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＊大阪府内での外国人が安心して受診できる医療体制の整備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p:txBody>
      </p:sp>
      <p:grpSp>
        <p:nvGrpSpPr>
          <p:cNvPr id="21" name="グループ化 20">
            <a:extLst>
              <a:ext uri="{FF2B5EF4-FFF2-40B4-BE49-F238E27FC236}">
                <a16:creationId xmlns:a16="http://schemas.microsoft.com/office/drawing/2014/main" id="{D85DD6F2-A48C-4D37-AD79-6AB4DAC12A14}"/>
              </a:ext>
            </a:extLst>
          </p:cNvPr>
          <p:cNvGrpSpPr/>
          <p:nvPr/>
        </p:nvGrpSpPr>
        <p:grpSpPr>
          <a:xfrm>
            <a:off x="1685483" y="2644153"/>
            <a:ext cx="3506783" cy="1341921"/>
            <a:chOff x="1748983" y="2682253"/>
            <a:chExt cx="3506783" cy="1635520"/>
          </a:xfrm>
        </p:grpSpPr>
        <p:sp>
          <p:nvSpPr>
            <p:cNvPr id="2" name="大かっこ 1">
              <a:extLst>
                <a:ext uri="{FF2B5EF4-FFF2-40B4-BE49-F238E27FC236}">
                  <a16:creationId xmlns:a16="http://schemas.microsoft.com/office/drawing/2014/main" id="{0A2BEEAF-99EC-4764-B7A1-B74BD161092F}"/>
                </a:ext>
              </a:extLst>
            </p:cNvPr>
            <p:cNvSpPr/>
            <p:nvPr/>
          </p:nvSpPr>
          <p:spPr>
            <a:xfrm>
              <a:off x="1748983" y="2682253"/>
              <a:ext cx="3506783" cy="3641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大かっこ 12">
              <a:extLst>
                <a:ext uri="{FF2B5EF4-FFF2-40B4-BE49-F238E27FC236}">
                  <a16:creationId xmlns:a16="http://schemas.microsoft.com/office/drawing/2014/main" id="{0012F6DF-B7AD-4743-B9EC-897A40916A7E}"/>
                </a:ext>
              </a:extLst>
            </p:cNvPr>
            <p:cNvSpPr/>
            <p:nvPr/>
          </p:nvSpPr>
          <p:spPr>
            <a:xfrm>
              <a:off x="1748983" y="3834007"/>
              <a:ext cx="3506783" cy="48376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2" name="四角形: 角を丸くする 21">
            <a:extLst>
              <a:ext uri="{FF2B5EF4-FFF2-40B4-BE49-F238E27FC236}">
                <a16:creationId xmlns:a16="http://schemas.microsoft.com/office/drawing/2014/main" id="{8CFF4B1A-B0EC-4EAB-A03A-214516DA590B}"/>
              </a:ext>
            </a:extLst>
          </p:cNvPr>
          <p:cNvSpPr/>
          <p:nvPr/>
        </p:nvSpPr>
        <p:spPr>
          <a:xfrm>
            <a:off x="6116444" y="1167130"/>
            <a:ext cx="5823213" cy="5474970"/>
          </a:xfrm>
          <a:prstGeom prst="roundRect">
            <a:avLst>
              <a:gd name="adj" fmla="val 2705"/>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400" dirty="0">
              <a:latin typeface="UD デジタル 教科書体 NP-R" panose="02020400000000000000" pitchFamily="18" charset="-128"/>
              <a:ea typeface="UD デジタル 教科書体 NP-R" panose="02020400000000000000" pitchFamily="18" charset="-128"/>
            </a:endParaRPr>
          </a:p>
          <a:p>
            <a:endParaRPr kumimoji="1" lang="en-US" altLang="ja-JP" sz="1400" dirty="0">
              <a:latin typeface="UD デジタル 教科書体 NP-R" panose="02020400000000000000" pitchFamily="18" charset="-128"/>
              <a:ea typeface="UD デジタル 教科書体 NP-R" panose="02020400000000000000" pitchFamily="18" charset="-128"/>
            </a:endParaRPr>
          </a:p>
          <a:p>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en-US" altLang="ja-JP" sz="1400" dirty="0">
                <a:solidFill>
                  <a:schemeClr val="tx1"/>
                </a:solidFill>
                <a:latin typeface="UD デジタル 教科書体 NP-R" panose="02020400000000000000" pitchFamily="18" charset="-128"/>
                <a:ea typeface="UD デジタル 教科書体 NP-R" panose="02020400000000000000" pitchFamily="18" charset="-128"/>
              </a:rPr>
              <a:t>(3)</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家事支援サービス（国家戦略特区）</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家事支援外国人受入事業の活用により、一定の要件の下入国を</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認められた外国人の家事支援人材によるサービスを大阪府内で</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利用できる環境を整備　</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solidFill>
                  <a:schemeClr val="tx1"/>
                </a:solidFill>
                <a:latin typeface="UD デジタル 教科書体 NP-R" panose="02020400000000000000" pitchFamily="18" charset="-128"/>
                <a:ea typeface="UD デジタル 教科書体 NP-R" panose="02020400000000000000" pitchFamily="18" charset="-128"/>
              </a:rPr>
              <a:t>(4)</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先端国際医療の提供（スーパーシティ型国家戦略特区）</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外国人患者を含む全ての人が府内の医療機関で提供される</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高度医療にアクセスできる医療環境を整備</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en-US" altLang="ja-JP" sz="14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検討中の内容</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①　外国人医師の参画</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（二国間協定の活用、英語による医師など国家試験</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の実施）</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②　海外とのオンライン診療</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③　海外承認国内未承認薬の使用</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12" name="四角形: 角を丸くする 11">
            <a:extLst>
              <a:ext uri="{FF2B5EF4-FFF2-40B4-BE49-F238E27FC236}">
                <a16:creationId xmlns:a16="http://schemas.microsoft.com/office/drawing/2014/main" id="{6AEC340C-441E-4C2E-A721-06E10694486D}"/>
              </a:ext>
            </a:extLst>
          </p:cNvPr>
          <p:cNvSpPr/>
          <p:nvPr/>
        </p:nvSpPr>
        <p:spPr>
          <a:xfrm>
            <a:off x="6277348" y="1167130"/>
            <a:ext cx="5662309" cy="5474970"/>
          </a:xfrm>
          <a:prstGeom prst="roundRect">
            <a:avLst>
              <a:gd name="adj" fmla="val 5953"/>
            </a:avLst>
          </a:prstGeom>
          <a:noFill/>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145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５．地方公共団体の取組方針</a:t>
            </a:r>
          </a:p>
        </p:txBody>
      </p:sp>
      <p:sp>
        <p:nvSpPr>
          <p:cNvPr id="7" name="スライド番号プレースホルダー 1">
            <a:extLst>
              <a:ext uri="{FF2B5EF4-FFF2-40B4-BE49-F238E27FC236}">
                <a16:creationId xmlns:a16="http://schemas.microsoft.com/office/drawing/2014/main" id="{608F99F2-A1E0-42F5-B857-4BB5567ED0B1}"/>
              </a:ext>
            </a:extLst>
          </p:cNvPr>
          <p:cNvSpPr>
            <a:spLocks noGrp="1"/>
          </p:cNvSpPr>
          <p:nvPr>
            <p:ph type="sldNum" sz="quarter" idx="12"/>
          </p:nvPr>
        </p:nvSpPr>
        <p:spPr>
          <a:xfrm>
            <a:off x="9448800" y="6367780"/>
            <a:ext cx="2743200" cy="365125"/>
          </a:xfrm>
        </p:spPr>
        <p:txBody>
          <a:bodyPr/>
          <a:lstStyle/>
          <a:p>
            <a:r>
              <a:rPr kumimoji="1" lang="en-US" altLang="ja-JP" sz="2800" b="1" dirty="0">
                <a:solidFill>
                  <a:srgbClr val="002060"/>
                </a:solidFill>
                <a:effectLst>
                  <a:outerShdw blurRad="38100" dist="38100" dir="2700000" algn="tl">
                    <a:srgbClr val="000000">
                      <a:alpha val="43137"/>
                    </a:srgbClr>
                  </a:outerShdw>
                </a:effectLst>
              </a:rPr>
              <a:t>12</a:t>
            </a:r>
            <a:endParaRPr kumimoji="1" lang="ja-JP" altLang="en-US" sz="2800" b="1" dirty="0">
              <a:solidFill>
                <a:srgbClr val="002060"/>
              </a:solidFill>
              <a:effectLst>
                <a:outerShdw blurRad="38100" dist="38100" dir="2700000" algn="tl">
                  <a:srgbClr val="000000">
                    <a:alpha val="43137"/>
                  </a:srgbClr>
                </a:outerShdw>
              </a:effectLst>
            </a:endParaRPr>
          </a:p>
        </p:txBody>
      </p:sp>
      <p:sp>
        <p:nvSpPr>
          <p:cNvPr id="11" name="角丸四角形 3">
            <a:extLst>
              <a:ext uri="{FF2B5EF4-FFF2-40B4-BE49-F238E27FC236}">
                <a16:creationId xmlns:a16="http://schemas.microsoft.com/office/drawing/2014/main" id="{18B2A773-889D-43B8-975A-98A797674D71}"/>
              </a:ext>
            </a:extLst>
          </p:cNvPr>
          <p:cNvSpPr/>
          <p:nvPr/>
        </p:nvSpPr>
        <p:spPr>
          <a:xfrm>
            <a:off x="378049" y="944111"/>
            <a:ext cx="4788000" cy="432000"/>
          </a:xfrm>
          <a:prstGeom prst="rect">
            <a:avLst/>
          </a:prstGeom>
          <a:solidFill>
            <a:schemeClr val="accent5">
              <a:lumMod val="20000"/>
              <a:lumOff val="80000"/>
            </a:schemeClr>
          </a:solidFill>
          <a:ln w="44450" cmpd="dbl">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万博を契機とした「未来社会」の実現に向けて</a:t>
            </a:r>
          </a:p>
        </p:txBody>
      </p:sp>
      <p:sp>
        <p:nvSpPr>
          <p:cNvPr id="13" name="角丸四角形 174">
            <a:extLst>
              <a:ext uri="{FF2B5EF4-FFF2-40B4-BE49-F238E27FC236}">
                <a16:creationId xmlns:a16="http://schemas.microsoft.com/office/drawing/2014/main" id="{98D1EA8D-7266-42AC-B225-BDFDD9B558B5}"/>
              </a:ext>
            </a:extLst>
          </p:cNvPr>
          <p:cNvSpPr/>
          <p:nvPr/>
        </p:nvSpPr>
        <p:spPr>
          <a:xfrm>
            <a:off x="565794" y="1694957"/>
            <a:ext cx="3420000" cy="4680000"/>
          </a:xfrm>
          <a:prstGeom prst="roundRect">
            <a:avLst>
              <a:gd name="adj" fmla="val 0"/>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□再生医療の拠点形成推進</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年春頃に中之島（大阪）に未来医療国際拠点</a:t>
            </a:r>
            <a:b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（名称：</a:t>
            </a:r>
            <a:r>
              <a:rPr kumimoji="1" lang="en-US" altLang="ja-JP" sz="11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Nakanoshima</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Qross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）がオープン予定</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・再生医療の実用化・産業化を加速させるため、</a:t>
            </a:r>
            <a:r>
              <a:rPr kumimoji="1" lang="en-US" altLang="ja-JP" sz="11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Nakanoshima</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en-US" altLang="ja-JP" sz="1100" dirty="0" err="1">
                <a:solidFill>
                  <a:prstClr val="black"/>
                </a:solidFill>
                <a:latin typeface="BIZ UDPゴシック" panose="020B0400000000000000" pitchFamily="50" charset="-128"/>
                <a:ea typeface="BIZ UDPゴシック" panose="020B0400000000000000" pitchFamily="50" charset="-128"/>
              </a:rPr>
              <a:t>Qross</a:t>
            </a:r>
            <a:r>
              <a:rPr lang="ja-JP" altLang="en-US" sz="1100" dirty="0">
                <a:solidFill>
                  <a:prstClr val="black"/>
                </a:solidFill>
                <a:latin typeface="BIZ UDPゴシック" panose="020B0400000000000000" pitchFamily="50" charset="-128"/>
                <a:ea typeface="BIZ UDPゴシック" panose="020B0400000000000000" pitchFamily="50" charset="-128"/>
              </a:rPr>
              <a:t>において、医療機関、企業、スタートアップ、支援機関等の交流を促進するとともに、共創プロジェクト創出を支援。</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・万博の機会を活かし、我が国における最先端の医療技術や再生医療の産業化に向けた取組みを国内外に強力に発信。</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16" name="角丸四角形 60">
            <a:extLst>
              <a:ext uri="{FF2B5EF4-FFF2-40B4-BE49-F238E27FC236}">
                <a16:creationId xmlns:a16="http://schemas.microsoft.com/office/drawing/2014/main" id="{9CB64B58-0FDB-4A72-9491-ADAB442E3EA3}"/>
              </a:ext>
            </a:extLst>
          </p:cNvPr>
          <p:cNvSpPr/>
          <p:nvPr/>
        </p:nvSpPr>
        <p:spPr>
          <a:xfrm>
            <a:off x="4386000" y="1700661"/>
            <a:ext cx="3420000" cy="4680000"/>
          </a:xfrm>
          <a:prstGeom prst="roundRect">
            <a:avLst>
              <a:gd name="adj" fmla="val 0"/>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p>
          <a:p>
            <a:pPr marL="176213" indent="-176213" defTabSz="443194">
              <a:lnSpc>
                <a:spcPct val="100000"/>
              </a:lnSpc>
              <a:spcBef>
                <a:spcPts val="600"/>
              </a:spcBef>
              <a:spcAft>
                <a:spcPts val="0"/>
              </a:spcAft>
              <a:buFont typeface="Wingdings" panose="05000000000000000000" pitchFamily="2" charset="2"/>
              <a:buNone/>
              <a:defRPr/>
            </a:pPr>
            <a:r>
              <a:rPr lang="ja-JP" altLang="en-US" sz="1600" b="1" dirty="0">
                <a:solidFill>
                  <a:schemeClr val="tx1"/>
                </a:solidFill>
                <a:latin typeface="BIZ UDPゴシック" panose="020B0400000000000000" pitchFamily="50" charset="-128"/>
                <a:ea typeface="BIZ UDPゴシック" panose="020B0400000000000000" pitchFamily="50" charset="-128"/>
              </a:rPr>
              <a:t>□最先端技術の研究開発や実用化に向けた実証</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300"/>
              </a:spcBef>
              <a:spcAft>
                <a:spcPts val="0"/>
              </a:spcAft>
              <a:buFont typeface="Wingdings" panose="05000000000000000000" pitchFamily="2" charset="2"/>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・万博での披露をめざし、カーボンニュートラルに資する最先端技術の開発・実証を支援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600"/>
              </a:spcBef>
              <a:spcAft>
                <a:spcPts val="0"/>
              </a:spcAft>
              <a:buFont typeface="Wingdings" panose="05000000000000000000" pitchFamily="2" charset="2"/>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・大阪産業技術研究所等で、次世代蓄電池等の研究開発を実施中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H</a:t>
            </a:r>
            <a:r>
              <a:rPr lang="ja-JP" altLang="en-US" sz="1100" baseline="-25000" dirty="0">
                <a:solidFill>
                  <a:schemeClr val="tx1"/>
                </a:solidFill>
                <a:latin typeface="BIZ UDPゴシック" panose="020B0400000000000000" pitchFamily="50" charset="-128"/>
                <a:ea typeface="BIZ UDPゴシック" panose="020B0400000000000000" pitchFamily="50" charset="-128"/>
              </a:rPr>
              <a:t>２</a:t>
            </a:r>
            <a:r>
              <a:rPr lang="en-US" altLang="ja-JP" sz="1100" dirty="0">
                <a:solidFill>
                  <a:schemeClr val="tx1"/>
                </a:solidFill>
                <a:latin typeface="BIZ UDPゴシック" panose="020B0400000000000000" pitchFamily="50" charset="-128"/>
                <a:ea typeface="BIZ UDPゴシック" panose="020B0400000000000000" pitchFamily="50" charset="-128"/>
              </a:rPr>
              <a:t>Osaka</a:t>
            </a:r>
            <a:r>
              <a:rPr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ビジョン推進会議参画事業者による実証実験（水素製造・発電、業務・産業用燃料電池等）を実施中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・国のグリーンイノベーション基金を活用した、</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lang="ja-JP" altLang="en-US" sz="1100" baseline="-25000" dirty="0">
                <a:solidFill>
                  <a:schemeClr val="tx1"/>
                </a:solidFill>
                <a:latin typeface="BIZ UDPゴシック" panose="020B0400000000000000" pitchFamily="50" charset="-128"/>
                <a:ea typeface="BIZ UDPゴシック" panose="020B0400000000000000" pitchFamily="50" charset="-128"/>
              </a:rPr>
              <a:t>２</a:t>
            </a:r>
            <a:br>
              <a:rPr lang="en-US" altLang="ja-JP" sz="1100" baseline="-25000"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回収や次世代型太陽電池等の研究開発を実施中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0"/>
              </a:spcBef>
              <a:spcAft>
                <a:spcPts val="0"/>
              </a:spcAft>
              <a:buFontTx/>
              <a:buNone/>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indent="-88900" defTabSz="443194">
              <a:lnSpc>
                <a:spcPct val="100000"/>
              </a:lnSpc>
              <a:spcBef>
                <a:spcPts val="0"/>
              </a:spcBef>
              <a:spcAft>
                <a:spcPts val="0"/>
              </a:spcAft>
              <a:buFontTx/>
              <a:buNone/>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0"/>
              </a:spcBef>
              <a:spcAft>
                <a:spcPts val="0"/>
              </a:spcAft>
              <a:buFontTx/>
              <a:buNone/>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indent="-88900" defTabSz="443194">
              <a:lnSpc>
                <a:spcPct val="100000"/>
              </a:lnSpc>
              <a:spcBef>
                <a:spcPts val="0"/>
              </a:spcBef>
              <a:spcAft>
                <a:spcPts val="0"/>
              </a:spcAft>
              <a:buFontTx/>
              <a:buNone/>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0"/>
              </a:spcBef>
              <a:spcAft>
                <a:spcPts val="0"/>
              </a:spcAft>
              <a:buFontTx/>
              <a:buNone/>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indent="-88900" defTabSz="443194">
              <a:lnSpc>
                <a:spcPct val="100000"/>
              </a:lnSpc>
              <a:spcBef>
                <a:spcPts val="0"/>
              </a:spcBef>
              <a:spcAft>
                <a:spcPts val="0"/>
              </a:spcAft>
              <a:buFontTx/>
              <a:buNone/>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0"/>
              </a:spcBef>
              <a:spcAft>
                <a:spcPts val="0"/>
              </a:spcAft>
              <a:buFontTx/>
              <a:buNone/>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0"/>
              </a:spcBef>
              <a:spcAft>
                <a:spcPts val="0"/>
              </a:spcAft>
              <a:buFontTx/>
              <a:buNone/>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indent="-88900" defTabSz="443194">
              <a:lnSpc>
                <a:spcPct val="100000"/>
              </a:lnSpc>
              <a:spcBef>
                <a:spcPts val="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R6</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R7</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年度にかけて、府市共同で大阪”みなと”（大阪港・堺泉北港・阪南港）での</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CNP</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（カーボンニュートラルポート）形成を効果的に推進するための戦略検討等を実施</a:t>
            </a:r>
          </a:p>
          <a:p>
            <a:pPr marL="88900" indent="-88900" defTabSz="443194">
              <a:lnSpc>
                <a:spcPct val="100000"/>
              </a:lnSpc>
              <a:spcBef>
                <a:spcPts val="0"/>
              </a:spcBef>
              <a:spcAft>
                <a:spcPts val="0"/>
              </a:spcAft>
              <a:buFontTx/>
              <a:buNone/>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ctr"/>
            <a:endParaRPr kumimoji="1" lang="ja-JP" altLang="en-US" sz="1200" dirty="0"/>
          </a:p>
        </p:txBody>
      </p:sp>
      <p:sp>
        <p:nvSpPr>
          <p:cNvPr id="33" name="ホームベース 38">
            <a:extLst>
              <a:ext uri="{FF2B5EF4-FFF2-40B4-BE49-F238E27FC236}">
                <a16:creationId xmlns:a16="http://schemas.microsoft.com/office/drawing/2014/main" id="{D5E8613D-57DA-463B-A391-0D1BC179A196}"/>
              </a:ext>
            </a:extLst>
          </p:cNvPr>
          <p:cNvSpPr/>
          <p:nvPr/>
        </p:nvSpPr>
        <p:spPr>
          <a:xfrm>
            <a:off x="521096" y="1520356"/>
            <a:ext cx="2880000" cy="360000"/>
          </a:xfrm>
          <a:prstGeom prst="homePlate">
            <a:avLst>
              <a:gd name="adj" fmla="val 0"/>
            </a:avLst>
          </a:prstGeom>
          <a:solidFill>
            <a:schemeClr val="accent1">
              <a:lumMod val="75000"/>
            </a:schemeClr>
          </a:solidFill>
          <a:ln w="44450" cmpd="dbl">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ライフサイエンス</a:t>
            </a:r>
          </a:p>
        </p:txBody>
      </p:sp>
      <p:sp>
        <p:nvSpPr>
          <p:cNvPr id="34" name="ホームベース 39">
            <a:extLst>
              <a:ext uri="{FF2B5EF4-FFF2-40B4-BE49-F238E27FC236}">
                <a16:creationId xmlns:a16="http://schemas.microsoft.com/office/drawing/2014/main" id="{8F036A3E-1BD4-4F63-8802-016560DB165E}"/>
              </a:ext>
            </a:extLst>
          </p:cNvPr>
          <p:cNvSpPr/>
          <p:nvPr/>
        </p:nvSpPr>
        <p:spPr>
          <a:xfrm>
            <a:off x="8101452" y="1520356"/>
            <a:ext cx="2880000" cy="360000"/>
          </a:xfrm>
          <a:prstGeom prst="homePlate">
            <a:avLst>
              <a:gd name="adj" fmla="val 0"/>
            </a:avLst>
          </a:prstGeom>
          <a:solidFill>
            <a:schemeClr val="accent1">
              <a:lumMod val="75000"/>
            </a:schemeClr>
          </a:solidFill>
          <a:ln w="44450" cmpd="dbl">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spc="-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スタートアップ</a:t>
            </a:r>
          </a:p>
        </p:txBody>
      </p:sp>
      <p:sp>
        <p:nvSpPr>
          <p:cNvPr id="36" name="ホームベース 45">
            <a:extLst>
              <a:ext uri="{FF2B5EF4-FFF2-40B4-BE49-F238E27FC236}">
                <a16:creationId xmlns:a16="http://schemas.microsoft.com/office/drawing/2014/main" id="{A33EA32A-7EBC-4978-8F90-2EE166F3E011}"/>
              </a:ext>
            </a:extLst>
          </p:cNvPr>
          <p:cNvSpPr/>
          <p:nvPr/>
        </p:nvSpPr>
        <p:spPr>
          <a:xfrm>
            <a:off x="4330076" y="1514957"/>
            <a:ext cx="2880000" cy="360000"/>
          </a:xfrm>
          <a:prstGeom prst="homePlate">
            <a:avLst>
              <a:gd name="adj" fmla="val 0"/>
            </a:avLst>
          </a:prstGeom>
          <a:solidFill>
            <a:schemeClr val="accent1">
              <a:lumMod val="75000"/>
            </a:schemeClr>
          </a:solidFill>
          <a:ln w="44450" cmpd="dbl">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カーボンニュートラル</a:t>
            </a:r>
          </a:p>
        </p:txBody>
      </p:sp>
      <p:sp>
        <p:nvSpPr>
          <p:cNvPr id="51" name="角丸四角形 3">
            <a:extLst>
              <a:ext uri="{FF2B5EF4-FFF2-40B4-BE49-F238E27FC236}">
                <a16:creationId xmlns:a16="http://schemas.microsoft.com/office/drawing/2014/main" id="{AE032799-7450-42B1-B859-DC07C80AA52C}"/>
              </a:ext>
            </a:extLst>
          </p:cNvPr>
          <p:cNvSpPr/>
          <p:nvPr/>
        </p:nvSpPr>
        <p:spPr>
          <a:xfrm>
            <a:off x="491600" y="1391632"/>
            <a:ext cx="11088000" cy="5040000"/>
          </a:xfrm>
          <a:prstGeom prst="rect">
            <a:avLst/>
          </a:prstGeom>
          <a:noFill/>
          <a:ln w="9525" cmpd="dbl">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DBD0D1D2-1F88-4C09-B6A2-1B088879E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019" y="3248118"/>
            <a:ext cx="1376036" cy="1376036"/>
          </a:xfrm>
          <a:prstGeom prst="rect">
            <a:avLst/>
          </a:prstGeom>
        </p:spPr>
      </p:pic>
      <p:sp>
        <p:nvSpPr>
          <p:cNvPr id="55" name="テキスト ボックス 54">
            <a:extLst>
              <a:ext uri="{FF2B5EF4-FFF2-40B4-BE49-F238E27FC236}">
                <a16:creationId xmlns:a16="http://schemas.microsoft.com/office/drawing/2014/main" id="{8443B18A-C666-4CF4-98E0-5D4E38111CC4}"/>
              </a:ext>
            </a:extLst>
          </p:cNvPr>
          <p:cNvSpPr txBox="1"/>
          <p:nvPr/>
        </p:nvSpPr>
        <p:spPr>
          <a:xfrm>
            <a:off x="787716" y="3439696"/>
            <a:ext cx="1656000" cy="306980"/>
          </a:xfrm>
          <a:prstGeom prst="rect">
            <a:avLst/>
          </a:prstGeom>
          <a:noFill/>
        </p:spPr>
        <p:txBody>
          <a:bodyPr wrap="square" lIns="0" tIns="0" rIns="0" bIns="0" rtlCol="0" anchor="ctr" anchorCtr="0">
            <a:noAutofit/>
          </a:bodyPr>
          <a:lstStyle/>
          <a:p>
            <a:pPr defTabSz="435529">
              <a:defRPr/>
            </a:pPr>
            <a:r>
              <a:rPr lang="ja-JP" altLang="en-US" sz="762" dirty="0">
                <a:latin typeface="BIZ UDPゴシック" panose="020B0400000000000000" pitchFamily="50" charset="-128"/>
                <a:ea typeface="BIZ UDPゴシック" panose="020B0400000000000000" pitchFamily="50" charset="-128"/>
              </a:rPr>
              <a:t>▶</a:t>
            </a:r>
            <a:r>
              <a:rPr lang="en-US" altLang="ja-JP" sz="762" dirty="0" err="1">
                <a:latin typeface="BIZ UDPゴシック" panose="020B0400000000000000" pitchFamily="50" charset="-128"/>
                <a:ea typeface="BIZ UDPゴシック" panose="020B0400000000000000" pitchFamily="50" charset="-128"/>
              </a:rPr>
              <a:t>Nakanoshima</a:t>
            </a:r>
            <a:r>
              <a:rPr lang="en-US" altLang="ja-JP" sz="762" dirty="0">
                <a:latin typeface="BIZ UDPゴシック" panose="020B0400000000000000" pitchFamily="50" charset="-128"/>
                <a:ea typeface="BIZ UDPゴシック" panose="020B0400000000000000" pitchFamily="50" charset="-128"/>
              </a:rPr>
              <a:t> </a:t>
            </a:r>
            <a:r>
              <a:rPr lang="en-US" altLang="ja-JP" sz="762" dirty="0" err="1">
                <a:latin typeface="BIZ UDPゴシック" panose="020B0400000000000000" pitchFamily="50" charset="-128"/>
                <a:ea typeface="BIZ UDPゴシック" panose="020B0400000000000000" pitchFamily="50" charset="-128"/>
              </a:rPr>
              <a:t>Qross</a:t>
            </a:r>
            <a:r>
              <a:rPr lang="ja-JP" altLang="en-US" sz="762" b="1" dirty="0">
                <a:solidFill>
                  <a:prstClr val="black"/>
                </a:solidFill>
                <a:latin typeface="BIZ UDPゴシック" panose="020B0400000000000000" pitchFamily="50" charset="-128"/>
                <a:ea typeface="BIZ UDPゴシック" panose="020B0400000000000000" pitchFamily="50" charset="-128"/>
              </a:rPr>
              <a:t>　</a:t>
            </a:r>
            <a:r>
              <a:rPr kumimoji="0" lang="ja-JP" altLang="en-US" sz="762"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kumimoji="0" lang="en-US" altLang="ja-JP" sz="762"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435529">
              <a:defRPr/>
            </a:pPr>
            <a:r>
              <a:rPr kumimoji="0" lang="ja-JP" altLang="en-US" sz="667"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0" lang="zh-TW" altLang="en-US" sz="667"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r>
              <a:rPr kumimoji="0" lang="en-US" altLang="ja-JP" sz="667"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HP</a:t>
            </a:r>
          </a:p>
        </p:txBody>
      </p:sp>
      <p:sp>
        <p:nvSpPr>
          <p:cNvPr id="58" name="テキスト ボックス 57">
            <a:extLst>
              <a:ext uri="{FF2B5EF4-FFF2-40B4-BE49-F238E27FC236}">
                <a16:creationId xmlns:a16="http://schemas.microsoft.com/office/drawing/2014/main" id="{300E1B23-FBB2-48A5-9197-986EA9531A26}"/>
              </a:ext>
            </a:extLst>
          </p:cNvPr>
          <p:cNvSpPr txBox="1"/>
          <p:nvPr/>
        </p:nvSpPr>
        <p:spPr>
          <a:xfrm>
            <a:off x="4983822" y="5220674"/>
            <a:ext cx="947847" cy="111923"/>
          </a:xfrm>
          <a:prstGeom prst="rect">
            <a:avLst/>
          </a:prstGeom>
          <a:noFill/>
        </p:spPr>
        <p:txBody>
          <a:bodyPr wrap="square" lIns="0" tIns="0" rIns="0" bIns="0" rtlCol="0" anchor="ctr" anchorCtr="0">
            <a:noAutofit/>
          </a:bodyPr>
          <a:lstStyle/>
          <a:p>
            <a:pPr defTabSz="435529">
              <a:defRPr/>
            </a:pPr>
            <a:r>
              <a:rPr kumimoji="0" lang="ja-JP" altLang="en-US" sz="762"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59" name="図 58">
            <a:extLst>
              <a:ext uri="{FF2B5EF4-FFF2-40B4-BE49-F238E27FC236}">
                <a16:creationId xmlns:a16="http://schemas.microsoft.com/office/drawing/2014/main" id="{BC0DDF58-940D-4076-A409-AE326325073E}"/>
              </a:ext>
            </a:extLst>
          </p:cNvPr>
          <p:cNvPicPr>
            <a:picLocks noChangeAspect="1"/>
          </p:cNvPicPr>
          <p:nvPr/>
        </p:nvPicPr>
        <p:blipFill>
          <a:blip r:embed="rId3"/>
          <a:stretch>
            <a:fillRect/>
          </a:stretch>
        </p:blipFill>
        <p:spPr>
          <a:xfrm>
            <a:off x="4701050" y="4443121"/>
            <a:ext cx="1419035" cy="762032"/>
          </a:xfrm>
          <a:prstGeom prst="rect">
            <a:avLst/>
          </a:prstGeom>
        </p:spPr>
      </p:pic>
      <p:sp>
        <p:nvSpPr>
          <p:cNvPr id="61" name="テキスト ボックス 60">
            <a:extLst>
              <a:ext uri="{FF2B5EF4-FFF2-40B4-BE49-F238E27FC236}">
                <a16:creationId xmlns:a16="http://schemas.microsoft.com/office/drawing/2014/main" id="{7F9D4DF5-F548-4D9A-A6ED-C2FA630500D8}"/>
              </a:ext>
            </a:extLst>
          </p:cNvPr>
          <p:cNvSpPr txBox="1"/>
          <p:nvPr/>
        </p:nvSpPr>
        <p:spPr>
          <a:xfrm>
            <a:off x="6275663" y="5209382"/>
            <a:ext cx="1186343" cy="158730"/>
          </a:xfrm>
          <a:prstGeom prst="rect">
            <a:avLst/>
          </a:prstGeom>
          <a:noFill/>
        </p:spPr>
        <p:txBody>
          <a:bodyPr wrap="square" lIns="0" tIns="0" rIns="0" bIns="0" rtlCol="0" anchor="ctr" anchorCtr="0">
            <a:noAutofit/>
          </a:bodyPr>
          <a:lstStyle/>
          <a:p>
            <a:pPr defTabSz="435529">
              <a:defRPr/>
            </a:pPr>
            <a:r>
              <a:rPr kumimoji="0" lang="ja-JP" altLang="en-US" sz="760" b="1"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76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76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76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ja-JP" altLang="en-US" sz="76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5" name="角丸四角形 60">
            <a:extLst>
              <a:ext uri="{FF2B5EF4-FFF2-40B4-BE49-F238E27FC236}">
                <a16:creationId xmlns:a16="http://schemas.microsoft.com/office/drawing/2014/main" id="{C78B2085-D823-457D-BA96-8F3A58B7C173}"/>
              </a:ext>
            </a:extLst>
          </p:cNvPr>
          <p:cNvSpPr/>
          <p:nvPr/>
        </p:nvSpPr>
        <p:spPr>
          <a:xfrm>
            <a:off x="8130618" y="1700890"/>
            <a:ext cx="3420000" cy="4680000"/>
          </a:xfrm>
          <a:prstGeom prst="roundRect">
            <a:avLst>
              <a:gd name="adj" fmla="val 0"/>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defTabSz="443194">
              <a:lnSpc>
                <a:spcPct val="100000"/>
              </a:lnSpc>
              <a:spcBef>
                <a:spcPts val="600"/>
              </a:spcBef>
              <a:spcAft>
                <a:spcPts val="0"/>
              </a:spcAft>
              <a:buFont typeface="Wingdings" panose="05000000000000000000" pitchFamily="2" charset="2"/>
              <a:buNone/>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176213" indent="-176213" defTabSz="443194">
              <a:lnSpc>
                <a:spcPct val="100000"/>
              </a:lnSpc>
              <a:spcBef>
                <a:spcPts val="600"/>
              </a:spcBef>
              <a:spcAft>
                <a:spcPts val="0"/>
              </a:spcAft>
              <a:buFont typeface="Wingdings" panose="05000000000000000000" pitchFamily="2" charset="2"/>
              <a:buNone/>
              <a:defRPr/>
            </a:pPr>
            <a:r>
              <a:rPr lang="ja-JP" altLang="en-US" sz="1600" b="1" dirty="0">
                <a:solidFill>
                  <a:schemeClr val="tx1"/>
                </a:solidFill>
                <a:latin typeface="BIZ UDPゴシック" panose="020B0400000000000000" pitchFamily="50" charset="-128"/>
                <a:ea typeface="BIZ UDPゴシック" panose="020B0400000000000000" pitchFamily="50" charset="-128"/>
              </a:rPr>
              <a:t>□グローバルに活躍するスターアップを創出し、その成長を加速化</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300"/>
              </a:spcBef>
              <a:spcAft>
                <a:spcPts val="0"/>
              </a:spcAft>
              <a:buFont typeface="Wingdings" panose="05000000000000000000" pitchFamily="2" charset="2"/>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・大阪の産学官で構成するコンソーシアムでは、プレシード期～レイター期まで切れ目なく支援プログラムを実施</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・規模拡大型スタートアップの海外進出やディープテック・スタートアップの創出・育成に向けて、アクセラレーションやコミュニティの形成を通じて支援</a:t>
            </a:r>
            <a:endParaRPr kumimoji="1" lang="en-US" altLang="ja-JP" sz="1100" b="0" i="0" u="none" strike="noStrike" kern="1200" cap="none" spc="0" normalizeH="0" baseline="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indent="-88900" defTabSz="443194">
              <a:lnSpc>
                <a:spcPct val="100000"/>
              </a:lnSpc>
              <a:spcBef>
                <a:spcPts val="60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・日本進出に関する個別サポートの提供や、日本企業とのビジネスマッチングの機会の提供等を通じて、海外スタートアップの大阪・関西進出を支援</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indent="-8890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研究開発型スタートアップ（ディープテック）支援に重点化し、首都圏の支援関係者と大阪のディープテックや大学発シーズとの接点創出、交流促進</a:t>
            </a:r>
            <a:endParaRPr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indent="-88900" defTabSz="443194">
              <a:lnSpc>
                <a:spcPct val="100000"/>
              </a:lnSpc>
              <a:spcBef>
                <a:spcPts val="60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・国が開催する</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Global Startup Expo 2025</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と連携したイベント開催等による機運の醸成</a:t>
            </a:r>
          </a:p>
        </p:txBody>
      </p:sp>
      <p:pic>
        <p:nvPicPr>
          <p:cNvPr id="3" name="図 2">
            <a:extLst>
              <a:ext uri="{FF2B5EF4-FFF2-40B4-BE49-F238E27FC236}">
                <a16:creationId xmlns:a16="http://schemas.microsoft.com/office/drawing/2014/main" id="{4D4A7E4A-388C-4072-8CBA-40B7F7672BE0}"/>
              </a:ext>
            </a:extLst>
          </p:cNvPr>
          <p:cNvPicPr>
            <a:picLocks noChangeAspect="1"/>
          </p:cNvPicPr>
          <p:nvPr/>
        </p:nvPicPr>
        <p:blipFill>
          <a:blip r:embed="rId4"/>
          <a:stretch>
            <a:fillRect/>
          </a:stretch>
        </p:blipFill>
        <p:spPr>
          <a:xfrm>
            <a:off x="787716" y="3073889"/>
            <a:ext cx="1741772" cy="345068"/>
          </a:xfrm>
          <a:prstGeom prst="rect">
            <a:avLst/>
          </a:prstGeom>
        </p:spPr>
      </p:pic>
      <p:sp>
        <p:nvSpPr>
          <p:cNvPr id="23" name="テキスト ボックス 22">
            <a:extLst>
              <a:ext uri="{FF2B5EF4-FFF2-40B4-BE49-F238E27FC236}">
                <a16:creationId xmlns:a16="http://schemas.microsoft.com/office/drawing/2014/main" id="{C428C5CE-1874-4CF4-A3BA-032A87490633}"/>
              </a:ext>
            </a:extLst>
          </p:cNvPr>
          <p:cNvSpPr txBox="1"/>
          <p:nvPr/>
        </p:nvSpPr>
        <p:spPr>
          <a:xfrm>
            <a:off x="9192002" y="6024961"/>
            <a:ext cx="2016000" cy="123280"/>
          </a:xfrm>
          <a:prstGeom prst="rect">
            <a:avLst/>
          </a:prstGeom>
          <a:noFill/>
        </p:spPr>
        <p:txBody>
          <a:bodyPr wrap="square" lIns="0" tIns="0" rIns="0" bIns="0" rtlCol="0" anchor="ctr" anchorCtr="0">
            <a:noAutofit/>
          </a:bodyPr>
          <a:lstStyle/>
          <a:p>
            <a:pPr defTabSz="435529">
              <a:defRPr/>
            </a:pPr>
            <a:r>
              <a:rPr kumimoji="0" lang="ja-JP" altLang="en-US" sz="762" b="1" dirty="0">
                <a:latin typeface="BIZ UDPゴシック" panose="020B0400000000000000" pitchFamily="50" charset="-128"/>
                <a:ea typeface="BIZ UDPゴシック" panose="020B0400000000000000" pitchFamily="50" charset="-128"/>
                <a:cs typeface="Meiryo UI" panose="020B0604030504040204" pitchFamily="50" charset="-128"/>
              </a:rPr>
              <a:t>▲大阪スタートアップ・エコシステム ロゴマーク</a:t>
            </a:r>
          </a:p>
        </p:txBody>
      </p:sp>
      <p:pic>
        <p:nvPicPr>
          <p:cNvPr id="8" name="図 7">
            <a:extLst>
              <a:ext uri="{FF2B5EF4-FFF2-40B4-BE49-F238E27FC236}">
                <a16:creationId xmlns:a16="http://schemas.microsoft.com/office/drawing/2014/main" id="{635AA563-AA15-4828-B33C-B1EBDD029C29}"/>
              </a:ext>
            </a:extLst>
          </p:cNvPr>
          <p:cNvPicPr>
            <a:picLocks noChangeAspect="1"/>
          </p:cNvPicPr>
          <p:nvPr/>
        </p:nvPicPr>
        <p:blipFill>
          <a:blip r:embed="rId5"/>
          <a:stretch>
            <a:fillRect/>
          </a:stretch>
        </p:blipFill>
        <p:spPr>
          <a:xfrm>
            <a:off x="9099503" y="5460597"/>
            <a:ext cx="2200998" cy="513186"/>
          </a:xfrm>
          <a:prstGeom prst="rect">
            <a:avLst/>
          </a:prstGeom>
        </p:spPr>
      </p:pic>
      <p:pic>
        <p:nvPicPr>
          <p:cNvPr id="22" name="図 21">
            <a:extLst>
              <a:ext uri="{FF2B5EF4-FFF2-40B4-BE49-F238E27FC236}">
                <a16:creationId xmlns:a16="http://schemas.microsoft.com/office/drawing/2014/main" id="{3DEF8F32-776B-4B98-9BA2-031BB68AF3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5900" y="4433876"/>
            <a:ext cx="1051013" cy="769969"/>
          </a:xfrm>
          <a:prstGeom prst="rect">
            <a:avLst/>
          </a:prstGeom>
        </p:spPr>
      </p:pic>
    </p:spTree>
    <p:extLst>
      <p:ext uri="{BB962C8B-B14F-4D97-AF65-F5344CB8AC3E}">
        <p14:creationId xmlns:p14="http://schemas.microsoft.com/office/powerpoint/2010/main" val="44896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E582742-3137-43CC-97C9-EB9EBC979EEE}"/>
              </a:ext>
            </a:extLst>
          </p:cNvPr>
          <p:cNvSpPr/>
          <p:nvPr/>
        </p:nvSpPr>
        <p:spPr>
          <a:xfrm>
            <a:off x="125730" y="866486"/>
            <a:ext cx="12066270" cy="58978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7" name="正方形/長方形 26">
            <a:extLst>
              <a:ext uri="{FF2B5EF4-FFF2-40B4-BE49-F238E27FC236}">
                <a16:creationId xmlns:a16="http://schemas.microsoft.com/office/drawing/2014/main" id="{F974105F-06D5-4E9D-AB6B-E289C5E0B474}"/>
              </a:ext>
            </a:extLst>
          </p:cNvPr>
          <p:cNvSpPr/>
          <p:nvPr/>
        </p:nvSpPr>
        <p:spPr>
          <a:xfrm>
            <a:off x="6158865" y="975676"/>
            <a:ext cx="5859780" cy="32153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　</a:t>
            </a:r>
            <a:r>
              <a:rPr lang="ja-JP" altLang="en-US" dirty="0">
                <a:solidFill>
                  <a:prstClr val="white"/>
                </a:solidFill>
                <a:latin typeface="UD デジタル 教科書体 NP-B" panose="02020700000000000000" pitchFamily="18" charset="-128"/>
                <a:ea typeface="UD デジタル 教科書体 NP-B" panose="02020700000000000000" pitchFamily="18" charset="-128"/>
              </a:rPr>
              <a:t>６</a:t>
            </a:r>
            <a:r>
              <a:rPr kumimoji="1" lang="ja-JP" altLang="en-US"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．地方公共団体の推進体制等</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4408AA65-832A-49B3-BD57-BEBB881BD078}"/>
              </a:ext>
            </a:extLst>
          </p:cNvPr>
          <p:cNvSpPr/>
          <p:nvPr/>
        </p:nvSpPr>
        <p:spPr>
          <a:xfrm>
            <a:off x="209550" y="940117"/>
            <a:ext cx="5806439" cy="2242474"/>
          </a:xfrm>
          <a:prstGeom prst="roundRect">
            <a:avLst>
              <a:gd name="adj" fmla="val 6902"/>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［経緯］</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147638" indent="-147638"/>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・大阪府・大阪市をはじめ、行政、経済界、金融機関、関係団体等がオール大阪で協働する「国際金融都市ＯＳＡＫＡ推進委員会」を</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2021</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年</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3</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月に立ち上げ。（</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2024</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年</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2</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月現在、委員</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33</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団体、オブザーバー</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7</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団体）</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147638" indent="-147638"/>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・高い専門性を有する学識経験者等も委嘱（アドバイザー</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10</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名）</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147638" indent="-147638"/>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・また、同推進委員会において、「国際金融都市ＯＳＡＫＡ戦略」を</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2022</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年</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3</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月に策定。</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147638" indent="-147638"/>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・さらに、世界の金融の知識・海外の強いネットワークを有する特任顧問（</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5</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名）の総合マネジメントの下、戦略の目標に向けて取組みを推進している。</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2" name="四角形: 角を丸くする 11">
            <a:extLst>
              <a:ext uri="{FF2B5EF4-FFF2-40B4-BE49-F238E27FC236}">
                <a16:creationId xmlns:a16="http://schemas.microsoft.com/office/drawing/2014/main" id="{533E8775-8386-4008-8DA5-1E253C88E470}"/>
              </a:ext>
            </a:extLst>
          </p:cNvPr>
          <p:cNvSpPr/>
          <p:nvPr/>
        </p:nvSpPr>
        <p:spPr>
          <a:xfrm>
            <a:off x="233060" y="3315035"/>
            <a:ext cx="5806439" cy="3330693"/>
          </a:xfrm>
          <a:prstGeom prst="roundRect">
            <a:avLst>
              <a:gd name="adj" fmla="val 6902"/>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［構成団体］</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委　員（３３法人・団体）</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・行　政　：大阪府・大阪市</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・経済界　：関経連、大商、同友会</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・金融機関：銀行、証券、保険業など</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24</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社</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・関係団体：</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JETRO</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、大阪産業局、大阪公立大学、</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Fintech</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協会</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オブザーバー（７法人・団体）</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・行　政　：兵庫県</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・関係団体：大阪銀行協会、金融先物取引協会、日本</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STO</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協会、</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日本証券業協会、日本商品先物振興協会、</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日本商品</a:t>
            </a:r>
            <a:r>
              <a:rPr lang="ja-JP" altLang="en-US" sz="1200">
                <a:solidFill>
                  <a:schemeClr val="tx1"/>
                </a:solidFill>
                <a:latin typeface="UD デジタル 教科書体 N-R" panose="02020400000000000000" pitchFamily="17" charset="-128"/>
                <a:ea typeface="UD デジタル 教科書体 N-R" panose="02020400000000000000" pitchFamily="17" charset="-128"/>
              </a:rPr>
              <a:t>先物取引協会</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［正副会長］</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会　長：関西経済連合会会長</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副会長：大阪商工会議所会頭、関西経済同友会代表幹事</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大阪府知事、大阪市長</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1" name="四角形: 角を丸くする 20">
            <a:extLst>
              <a:ext uri="{FF2B5EF4-FFF2-40B4-BE49-F238E27FC236}">
                <a16:creationId xmlns:a16="http://schemas.microsoft.com/office/drawing/2014/main" id="{87B432A0-17EF-4B0E-8C05-4A7B29C74FF2}"/>
              </a:ext>
            </a:extLst>
          </p:cNvPr>
          <p:cNvSpPr/>
          <p:nvPr/>
        </p:nvSpPr>
        <p:spPr>
          <a:xfrm>
            <a:off x="6320249" y="2344019"/>
            <a:ext cx="1580245" cy="675107"/>
          </a:xfrm>
          <a:prstGeom prst="roundRect">
            <a:avLst>
              <a:gd name="adj" fmla="val 6902"/>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特任顧問による</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総合マネジメント</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8" name="矢印: 下 17">
            <a:extLst>
              <a:ext uri="{FF2B5EF4-FFF2-40B4-BE49-F238E27FC236}">
                <a16:creationId xmlns:a16="http://schemas.microsoft.com/office/drawing/2014/main" id="{F328D244-FE38-4821-92DE-1D8375C41A91}"/>
              </a:ext>
            </a:extLst>
          </p:cNvPr>
          <p:cNvSpPr/>
          <p:nvPr/>
        </p:nvSpPr>
        <p:spPr>
          <a:xfrm>
            <a:off x="8264655" y="2076405"/>
            <a:ext cx="1702465" cy="1298174"/>
          </a:xfrm>
          <a:prstGeom prst="downArrow">
            <a:avLst>
              <a:gd name="adj1" fmla="val 50000"/>
              <a:gd name="adj2" fmla="val 178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9EA4E640-39DA-4C4C-AE66-6C66D3B6B9E2}"/>
              </a:ext>
            </a:extLst>
          </p:cNvPr>
          <p:cNvSpPr/>
          <p:nvPr/>
        </p:nvSpPr>
        <p:spPr>
          <a:xfrm>
            <a:off x="8323710" y="2383632"/>
            <a:ext cx="1584354" cy="606203"/>
          </a:xfrm>
          <a:prstGeom prst="roundRect">
            <a:avLst>
              <a:gd name="adj" fmla="val 6902"/>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＜事務局＞</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大阪府・大阪市</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2" name="四角形: 角を丸くする 21">
            <a:extLst>
              <a:ext uri="{FF2B5EF4-FFF2-40B4-BE49-F238E27FC236}">
                <a16:creationId xmlns:a16="http://schemas.microsoft.com/office/drawing/2014/main" id="{ADB39878-99DD-44D0-8C6B-1456EAB2785C}"/>
              </a:ext>
            </a:extLst>
          </p:cNvPr>
          <p:cNvSpPr/>
          <p:nvPr/>
        </p:nvSpPr>
        <p:spPr>
          <a:xfrm>
            <a:off x="8200298" y="3404993"/>
            <a:ext cx="1955136" cy="667950"/>
          </a:xfrm>
          <a:prstGeom prst="roundRect">
            <a:avLst>
              <a:gd name="adj" fmla="val 6902"/>
            </a:avLst>
          </a:prstGeom>
          <a:solidFill>
            <a:srgbClr val="002060"/>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国際金融都市実現に</a:t>
            </a:r>
            <a:endParaRPr lang="en-US" altLang="ja-JP" sz="1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向けた事業の実施</a:t>
            </a:r>
            <a:endParaRPr lang="en-US" altLang="ja-JP" sz="1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3" name="矢印: 右 22">
            <a:extLst>
              <a:ext uri="{FF2B5EF4-FFF2-40B4-BE49-F238E27FC236}">
                <a16:creationId xmlns:a16="http://schemas.microsoft.com/office/drawing/2014/main" id="{202B201F-9E12-4255-A7BA-0D2FAAB18233}"/>
              </a:ext>
            </a:extLst>
          </p:cNvPr>
          <p:cNvSpPr/>
          <p:nvPr/>
        </p:nvSpPr>
        <p:spPr>
          <a:xfrm>
            <a:off x="7921186" y="2365208"/>
            <a:ext cx="396543" cy="6628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1C316CD5-1DCB-400E-BB40-36000FC5F0CB}"/>
              </a:ext>
            </a:extLst>
          </p:cNvPr>
          <p:cNvSpPr/>
          <p:nvPr/>
        </p:nvSpPr>
        <p:spPr>
          <a:xfrm>
            <a:off x="6320249" y="975118"/>
            <a:ext cx="2377440" cy="395387"/>
          </a:xfrm>
          <a:prstGeom prst="roundRect">
            <a:avLst>
              <a:gd name="adj" fmla="val 6902"/>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［推進体制フロー図］</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四角形: 角を丸くする 28">
            <a:extLst>
              <a:ext uri="{FF2B5EF4-FFF2-40B4-BE49-F238E27FC236}">
                <a16:creationId xmlns:a16="http://schemas.microsoft.com/office/drawing/2014/main" id="{132B5A9B-3E28-4485-B32D-557198319578}"/>
              </a:ext>
            </a:extLst>
          </p:cNvPr>
          <p:cNvSpPr/>
          <p:nvPr/>
        </p:nvSpPr>
        <p:spPr>
          <a:xfrm>
            <a:off x="6146829" y="3100466"/>
            <a:ext cx="2377440" cy="572330"/>
          </a:xfrm>
          <a:prstGeom prst="roundRect">
            <a:avLst>
              <a:gd name="adj" fmla="val 6902"/>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FF0000"/>
                </a:solidFill>
                <a:latin typeface="UD デジタル 教科書体 N-R" panose="02020400000000000000" pitchFamily="17" charset="-128"/>
                <a:ea typeface="UD デジタル 教科書体 N-R" panose="02020400000000000000" pitchFamily="17" charset="-128"/>
              </a:rPr>
              <a:t>・戦略推進に関する指導･助言</a:t>
            </a:r>
            <a:endParaRPr lang="en-US" altLang="ja-JP" sz="1100"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1100" dirty="0">
                <a:solidFill>
                  <a:srgbClr val="FF0000"/>
                </a:solidFill>
                <a:latin typeface="UD デジタル 教科書体 N-R" panose="02020400000000000000" pitchFamily="17" charset="-128"/>
                <a:ea typeface="UD デジタル 教科書体 N-R" panose="02020400000000000000" pitchFamily="17" charset="-128"/>
              </a:rPr>
              <a:t>・誘致企業の情報提供</a:t>
            </a:r>
            <a:endParaRPr lang="en-US" altLang="ja-JP" sz="1100" dirty="0">
              <a:solidFill>
                <a:srgbClr val="FF0000"/>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a:extLst>
              <a:ext uri="{FF2B5EF4-FFF2-40B4-BE49-F238E27FC236}">
                <a16:creationId xmlns:a16="http://schemas.microsoft.com/office/drawing/2014/main" id="{77691F67-388F-4258-8B98-E150F8156E07}"/>
              </a:ext>
            </a:extLst>
          </p:cNvPr>
          <p:cNvGrpSpPr/>
          <p:nvPr/>
        </p:nvGrpSpPr>
        <p:grpSpPr>
          <a:xfrm>
            <a:off x="6177374" y="1342909"/>
            <a:ext cx="5815963" cy="781434"/>
            <a:chOff x="6177374" y="1419062"/>
            <a:chExt cx="5815963" cy="781434"/>
          </a:xfrm>
        </p:grpSpPr>
        <p:sp>
          <p:nvSpPr>
            <p:cNvPr id="15" name="四角形: 角を丸くする 14">
              <a:extLst>
                <a:ext uri="{FF2B5EF4-FFF2-40B4-BE49-F238E27FC236}">
                  <a16:creationId xmlns:a16="http://schemas.microsoft.com/office/drawing/2014/main" id="{EB851EA8-9063-408D-9C6D-675819D7E43E}"/>
                </a:ext>
              </a:extLst>
            </p:cNvPr>
            <p:cNvSpPr/>
            <p:nvPr/>
          </p:nvSpPr>
          <p:spPr>
            <a:xfrm>
              <a:off x="6320249" y="1419062"/>
              <a:ext cx="5673088" cy="781434"/>
            </a:xfrm>
            <a:prstGeom prst="roundRect">
              <a:avLst>
                <a:gd name="adj" fmla="val 1981"/>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0" name="四角形: 角を丸くする 29">
              <a:extLst>
                <a:ext uri="{FF2B5EF4-FFF2-40B4-BE49-F238E27FC236}">
                  <a16:creationId xmlns:a16="http://schemas.microsoft.com/office/drawing/2014/main" id="{08826650-D3A9-4784-8E2C-41B36D7B6A42}"/>
                </a:ext>
              </a:extLst>
            </p:cNvPr>
            <p:cNvSpPr/>
            <p:nvPr/>
          </p:nvSpPr>
          <p:spPr>
            <a:xfrm>
              <a:off x="6177374" y="1549814"/>
              <a:ext cx="5805076" cy="572330"/>
            </a:xfrm>
            <a:prstGeom prst="roundRect">
              <a:avLst>
                <a:gd name="adj" fmla="val 6902"/>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＜国際金融都市</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OSAKA</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推進委員会＞戦略の策定・進捗管理等</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pic>
        <p:nvPicPr>
          <p:cNvPr id="32" name="図 31">
            <a:extLst>
              <a:ext uri="{FF2B5EF4-FFF2-40B4-BE49-F238E27FC236}">
                <a16:creationId xmlns:a16="http://schemas.microsoft.com/office/drawing/2014/main" id="{69CB5B5A-9A66-460F-B512-E5375051D8CA}"/>
              </a:ext>
            </a:extLst>
          </p:cNvPr>
          <p:cNvPicPr>
            <a:picLocks noChangeAspect="1"/>
          </p:cNvPicPr>
          <p:nvPr/>
        </p:nvPicPr>
        <p:blipFill>
          <a:blip r:embed="rId2"/>
          <a:stretch>
            <a:fillRect/>
          </a:stretch>
        </p:blipFill>
        <p:spPr>
          <a:xfrm>
            <a:off x="6158865" y="4557381"/>
            <a:ext cx="4800600" cy="2088347"/>
          </a:xfrm>
          <a:prstGeom prst="rect">
            <a:avLst/>
          </a:prstGeom>
        </p:spPr>
      </p:pic>
      <p:sp>
        <p:nvSpPr>
          <p:cNvPr id="33" name="四角形: 角を丸くする 32">
            <a:extLst>
              <a:ext uri="{FF2B5EF4-FFF2-40B4-BE49-F238E27FC236}">
                <a16:creationId xmlns:a16="http://schemas.microsoft.com/office/drawing/2014/main" id="{41051870-A737-4FE9-9164-0AE627DAA9F4}"/>
              </a:ext>
            </a:extLst>
          </p:cNvPr>
          <p:cNvSpPr/>
          <p:nvPr/>
        </p:nvSpPr>
        <p:spPr>
          <a:xfrm>
            <a:off x="6158865" y="4158194"/>
            <a:ext cx="2377440" cy="399187"/>
          </a:xfrm>
          <a:prstGeom prst="roundRect">
            <a:avLst>
              <a:gd name="adj" fmla="val 6902"/>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［戦略の取組期間］</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四角形: 角を丸くする 34">
            <a:extLst>
              <a:ext uri="{FF2B5EF4-FFF2-40B4-BE49-F238E27FC236}">
                <a16:creationId xmlns:a16="http://schemas.microsoft.com/office/drawing/2014/main" id="{0642A2F3-0579-40B0-9D8A-C1B4A066D7C8}"/>
              </a:ext>
            </a:extLst>
          </p:cNvPr>
          <p:cNvSpPr/>
          <p:nvPr/>
        </p:nvSpPr>
        <p:spPr>
          <a:xfrm>
            <a:off x="10783556" y="4827685"/>
            <a:ext cx="1584354" cy="1269792"/>
          </a:xfrm>
          <a:prstGeom prst="roundRect">
            <a:avLst>
              <a:gd name="adj" fmla="val 6902"/>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rgbClr val="FF0000"/>
                </a:solidFill>
                <a:latin typeface="HGP創英角ｺﾞｼｯｸUB" panose="020B0900000000000000" pitchFamily="50" charset="-128"/>
                <a:ea typeface="HGP創英角ｺﾞｼｯｸUB" panose="020B0900000000000000" pitchFamily="50" charset="-128"/>
              </a:rPr>
              <a:t>2050</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年を</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取組み終期</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として</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オール大阪</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で推進</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4" name="スライド番号プレースホルダー 1">
            <a:extLst>
              <a:ext uri="{FF2B5EF4-FFF2-40B4-BE49-F238E27FC236}">
                <a16:creationId xmlns:a16="http://schemas.microsoft.com/office/drawing/2014/main" id="{E4738FE8-E001-4753-84F3-F3A01F20E87D}"/>
              </a:ext>
            </a:extLst>
          </p:cNvPr>
          <p:cNvSpPr>
            <a:spLocks noGrp="1"/>
          </p:cNvSpPr>
          <p:nvPr>
            <p:ph type="sldNum" sz="quarter" idx="12"/>
          </p:nvPr>
        </p:nvSpPr>
        <p:spPr>
          <a:xfrm>
            <a:off x="9344722" y="6367780"/>
            <a:ext cx="2743200" cy="365125"/>
          </a:xfrm>
        </p:spPr>
        <p:txBody>
          <a:bodyPr/>
          <a:lstStyle/>
          <a:p>
            <a:r>
              <a:rPr lang="en-US" altLang="ja-JP" sz="2800" b="1" dirty="0">
                <a:solidFill>
                  <a:srgbClr val="002060"/>
                </a:solidFill>
                <a:effectLst>
                  <a:outerShdw blurRad="38100" dist="38100" dir="2700000" algn="tl">
                    <a:srgbClr val="000000">
                      <a:alpha val="43137"/>
                    </a:srgbClr>
                  </a:outerShdw>
                </a:effectLst>
              </a:rPr>
              <a:t>13</a:t>
            </a:r>
            <a:endParaRPr kumimoji="1" lang="ja-JP" altLang="en-US"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176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BD2383-1D5B-4F79-BAF8-1CF56AE21623}"/>
              </a:ext>
            </a:extLst>
          </p:cNvPr>
          <p:cNvSpPr>
            <a:spLocks noGrp="1"/>
          </p:cNvSpPr>
          <p:nvPr>
            <p:ph type="ctrTitle"/>
          </p:nvPr>
        </p:nvSpPr>
        <p:spPr>
          <a:xfrm>
            <a:off x="1524000" y="1337310"/>
            <a:ext cx="9291484" cy="5280660"/>
          </a:xfrm>
        </p:spPr>
        <p:txBody>
          <a:bodyPr anchor="t" anchorCtr="0">
            <a:noAutofit/>
          </a:bodyPr>
          <a:lstStyle/>
          <a:p>
            <a:pPr algn="l"/>
            <a:br>
              <a:rPr lang="en-US" altLang="ja-JP"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１．コンセプト・・・・・・・・・・・・・・・・・・・・　１</a:t>
            </a:r>
            <a:br>
              <a:rPr lang="en-US" altLang="ja-JP"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　　</a:t>
            </a:r>
            <a:r>
              <a:rPr lang="en-US" altLang="ja-JP" sz="2400" dirty="0">
                <a:latin typeface="UD デジタル 教科書体 NP-B" panose="02020700000000000000" pitchFamily="18" charset="-128"/>
                <a:ea typeface="UD デジタル 教科書体 NP-B" panose="02020700000000000000" pitchFamily="18" charset="-128"/>
              </a:rPr>
              <a:t>『</a:t>
            </a:r>
            <a:r>
              <a:rPr lang="ja-JP" altLang="en-US" sz="2400" dirty="0">
                <a:latin typeface="UD デジタル 教科書体 NP-B" panose="02020700000000000000" pitchFamily="18" charset="-128"/>
                <a:ea typeface="UD デジタル 教科書体 NP-B" panose="02020700000000000000" pitchFamily="18" charset="-128"/>
              </a:rPr>
              <a:t>未来社会の実現に向けたチャレンジ特区</a:t>
            </a:r>
            <a:r>
              <a:rPr lang="en-US" altLang="ja-JP" sz="2400" dirty="0">
                <a:latin typeface="UD デジタル 教科書体 NP-B" panose="02020700000000000000" pitchFamily="18" charset="-128"/>
                <a:ea typeface="UD デジタル 教科書体 NP-B" panose="02020700000000000000" pitchFamily="18" charset="-128"/>
              </a:rPr>
              <a:t>』</a:t>
            </a:r>
            <a:br>
              <a:rPr kumimoji="1" lang="en-US" altLang="ja-JP"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２．提案の背景</a:t>
            </a:r>
            <a:br>
              <a:rPr lang="en-US" altLang="ja-JP"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　　</a:t>
            </a:r>
            <a:r>
              <a:rPr lang="en-US" altLang="ja-JP" sz="2400" dirty="0">
                <a:latin typeface="UD デジタル 教科書体 NP-B" panose="02020700000000000000" pitchFamily="18" charset="-128"/>
                <a:ea typeface="UD デジタル 教科書体 NP-B" panose="02020700000000000000" pitchFamily="18" charset="-128"/>
              </a:rPr>
              <a:t>Ⅰ</a:t>
            </a:r>
            <a:r>
              <a:rPr lang="ja-JP" altLang="en-US" sz="2400" dirty="0">
                <a:latin typeface="UD デジタル 教科書体 NP-B" panose="02020700000000000000" pitchFamily="18" charset="-128"/>
                <a:ea typeface="UD デジタル 教科書体 NP-B" panose="02020700000000000000" pitchFamily="18" charset="-128"/>
              </a:rPr>
              <a:t>．大阪が有する産業のポテンシャル・・・・・・・・　２</a:t>
            </a:r>
            <a:br>
              <a:rPr lang="en-US" altLang="ja-JP"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　　</a:t>
            </a:r>
            <a:r>
              <a:rPr lang="en-US" altLang="ja-JP" sz="2400" dirty="0">
                <a:latin typeface="UD デジタル 教科書体 NP-B" panose="02020700000000000000" pitchFamily="18" charset="-128"/>
                <a:ea typeface="UD デジタル 教科書体 NP-B" panose="02020700000000000000" pitchFamily="18" charset="-128"/>
              </a:rPr>
              <a:t>Ⅱ</a:t>
            </a:r>
            <a:r>
              <a:rPr lang="ja-JP" altLang="en-US" sz="2400" dirty="0">
                <a:latin typeface="UD デジタル 教科書体 NP-B" panose="02020700000000000000" pitchFamily="18" charset="-128"/>
                <a:ea typeface="UD デジタル 教科書体 NP-B" panose="02020700000000000000" pitchFamily="18" charset="-128"/>
              </a:rPr>
              <a:t>．産業を支える大阪の基盤・・・・・・・・・・・・　３</a:t>
            </a:r>
            <a:br>
              <a:rPr lang="en-US" altLang="ja-JP"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３．めざすべき姿・・・・・・・・・・・・・・・・・・・　４</a:t>
            </a:r>
            <a:br>
              <a:rPr kumimoji="1" lang="en-US" altLang="ja-JP" sz="2400" dirty="0">
                <a:latin typeface="UD デジタル 教科書体 NP-B" panose="02020700000000000000" pitchFamily="18" charset="-128"/>
                <a:ea typeface="UD デジタル 教科書体 NP-B" panose="02020700000000000000" pitchFamily="18" charset="-128"/>
              </a:rPr>
            </a:br>
            <a:r>
              <a:rPr kumimoji="1" lang="ja-JP" altLang="en-US" sz="2400" dirty="0">
                <a:latin typeface="UD デジタル 教科書体 NP-B" panose="02020700000000000000" pitchFamily="18" charset="-128"/>
                <a:ea typeface="UD デジタル 教科書体 NP-B" panose="02020700000000000000" pitchFamily="18" charset="-128"/>
              </a:rPr>
              <a:t>４．国への主な提案内容・・・・・・・・・・・・・・・・　５</a:t>
            </a:r>
            <a:br>
              <a:rPr kumimoji="1" lang="en-US" altLang="ja-JP" sz="2400" dirty="0">
                <a:latin typeface="UD デジタル 教科書体 NP-B" panose="02020700000000000000" pitchFamily="18" charset="-128"/>
                <a:ea typeface="UD デジタル 教科書体 NP-B" panose="02020700000000000000" pitchFamily="18" charset="-128"/>
              </a:rPr>
            </a:br>
            <a:r>
              <a:rPr kumimoji="1" lang="ja-JP" altLang="en-US" sz="2400" dirty="0">
                <a:latin typeface="UD デジタル 教科書体 NP-B" panose="02020700000000000000" pitchFamily="18" charset="-128"/>
                <a:ea typeface="UD デジタル 教科書体 NP-B" panose="02020700000000000000" pitchFamily="18" charset="-128"/>
              </a:rPr>
              <a:t>　　・国に求める規制緩和等一覧・・・・・・・・・・・・　６</a:t>
            </a:r>
            <a:br>
              <a:rPr kumimoji="1" lang="en-US" altLang="ja-JP" sz="2400" dirty="0">
                <a:latin typeface="UD デジタル 教科書体 NP-B" panose="02020700000000000000" pitchFamily="18" charset="-128"/>
                <a:ea typeface="UD デジタル 教科書体 NP-B" panose="02020700000000000000" pitchFamily="18" charset="-128"/>
              </a:rPr>
            </a:br>
            <a:r>
              <a:rPr kumimoji="1" lang="ja-JP" altLang="en-US" sz="2400" dirty="0">
                <a:latin typeface="UD デジタル 教科書体 NP-B" panose="02020700000000000000" pitchFamily="18" charset="-128"/>
                <a:ea typeface="UD デジタル 教科書体 NP-B" panose="02020700000000000000" pitchFamily="18" charset="-128"/>
              </a:rPr>
              <a:t>　　・国に求める税制措置一覧・・・・・・・・・・・・・　９　</a:t>
            </a:r>
            <a:br>
              <a:rPr kumimoji="1" lang="en-US" altLang="ja-JP" sz="2400" dirty="0">
                <a:latin typeface="UD デジタル 教科書体 NP-B" panose="02020700000000000000" pitchFamily="18" charset="-128"/>
                <a:ea typeface="UD デジタル 教科書体 NP-B" panose="02020700000000000000" pitchFamily="18" charset="-128"/>
              </a:rPr>
            </a:br>
            <a:r>
              <a:rPr kumimoji="1" lang="ja-JP" altLang="en-US" sz="2400" dirty="0">
                <a:latin typeface="UD デジタル 教科書体 NP-B" panose="02020700000000000000" pitchFamily="18" charset="-128"/>
                <a:ea typeface="UD デジタル 教科書体 NP-B" panose="02020700000000000000" pitchFamily="18" charset="-128"/>
              </a:rPr>
              <a:t>５．地方公共団体の取組方針・・・・・・・・・・・・・・</a:t>
            </a:r>
            <a:r>
              <a:rPr lang="ja-JP" altLang="en-US" sz="2400" dirty="0">
                <a:latin typeface="UD デジタル 教科書体 NP-B" panose="02020700000000000000" pitchFamily="18" charset="-128"/>
                <a:ea typeface="UD デジタル 教科書体 NP-B" panose="02020700000000000000" pitchFamily="18" charset="-128"/>
              </a:rPr>
              <a:t>１０</a:t>
            </a:r>
            <a:br>
              <a:rPr kumimoji="1" lang="en-US" altLang="ja-JP" sz="2400" dirty="0">
                <a:latin typeface="UD デジタル 教科書体 NP-B" panose="02020700000000000000" pitchFamily="18" charset="-128"/>
                <a:ea typeface="UD デジタル 教科書体 NP-B" panose="02020700000000000000" pitchFamily="18" charset="-128"/>
              </a:rPr>
            </a:br>
            <a:r>
              <a:rPr kumimoji="1" lang="ja-JP" altLang="en-US" sz="2400" dirty="0">
                <a:latin typeface="UD デジタル 教科書体 NP-B" panose="02020700000000000000" pitchFamily="18" charset="-128"/>
                <a:ea typeface="UD デジタル 教科書体 NP-B" panose="02020700000000000000" pitchFamily="18" charset="-128"/>
              </a:rPr>
              <a:t>６．地方公共団体の推進体制等・・・・・・・・・・・・・１３</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4" name="タイトル 1">
            <a:extLst>
              <a:ext uri="{FF2B5EF4-FFF2-40B4-BE49-F238E27FC236}">
                <a16:creationId xmlns:a16="http://schemas.microsoft.com/office/drawing/2014/main" id="{6344CB1E-B5AD-440D-80C0-F925867E1240}"/>
              </a:ext>
            </a:extLst>
          </p:cNvPr>
          <p:cNvSpPr txBox="1">
            <a:spLocks/>
          </p:cNvSpPr>
          <p:nvPr/>
        </p:nvSpPr>
        <p:spPr>
          <a:xfrm>
            <a:off x="1524000" y="514350"/>
            <a:ext cx="9144000" cy="70866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HG創英角ｺﾞｼｯｸUB" panose="020B0909000000000000" pitchFamily="49" charset="-128"/>
                <a:ea typeface="HG創英角ｺﾞｼｯｸUB" panose="020B0909000000000000" pitchFamily="49" charset="-128"/>
              </a:rPr>
              <a:t>目　次</a:t>
            </a:r>
          </a:p>
        </p:txBody>
      </p:sp>
      <p:cxnSp>
        <p:nvCxnSpPr>
          <p:cNvPr id="6" name="直線コネクタ 5">
            <a:extLst>
              <a:ext uri="{FF2B5EF4-FFF2-40B4-BE49-F238E27FC236}">
                <a16:creationId xmlns:a16="http://schemas.microsoft.com/office/drawing/2014/main" id="{581BF2D5-3CDD-4602-9C90-C8EF492B2056}"/>
              </a:ext>
            </a:extLst>
          </p:cNvPr>
          <p:cNvCxnSpPr/>
          <p:nvPr/>
        </p:nvCxnSpPr>
        <p:spPr>
          <a:xfrm>
            <a:off x="-80010" y="1201103"/>
            <a:ext cx="12192000" cy="0"/>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61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40888" y="0"/>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kumimoji="1" lang="ja-JP" altLang="en-US" sz="2800" dirty="0">
                <a:solidFill>
                  <a:schemeClr val="tx1"/>
                </a:solidFill>
              </a:rPr>
              <a:t>　</a:t>
            </a:r>
            <a:r>
              <a:rPr lang="en-US" altLang="ja-JP" sz="280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2800" dirty="0">
                <a:solidFill>
                  <a:schemeClr val="accent1"/>
                </a:solidFill>
                <a:latin typeface="HGS創英角ｺﾞｼｯｸUB" panose="020B0900000000000000" pitchFamily="50" charset="-128"/>
                <a:ea typeface="HGS創英角ｺﾞｼｯｸUB" panose="020B0900000000000000" pitchFamily="50" charset="-128"/>
              </a:rPr>
              <a:t>未来社会の実現に向けたチャレンジ特区</a:t>
            </a:r>
            <a:r>
              <a:rPr lang="en-US" altLang="ja-JP" sz="2800" dirty="0">
                <a:solidFill>
                  <a:schemeClr val="accent1"/>
                </a:solidFill>
                <a:latin typeface="HGS創英角ｺﾞｼｯｸUB" panose="020B0900000000000000" pitchFamily="50" charset="-128"/>
                <a:ea typeface="HGS創英角ｺﾞｼｯｸUB" panose="020B0900000000000000" pitchFamily="50" charset="-128"/>
              </a:rPr>
              <a:t>』</a:t>
            </a:r>
            <a:endParaRPr lang="ja-JP" altLang="en-US" sz="2800"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１．コンセプト</a:t>
            </a:r>
          </a:p>
        </p:txBody>
      </p:sp>
      <p:sp>
        <p:nvSpPr>
          <p:cNvPr id="6" name="正方形/長方形 5">
            <a:extLst>
              <a:ext uri="{FF2B5EF4-FFF2-40B4-BE49-F238E27FC236}">
                <a16:creationId xmlns:a16="http://schemas.microsoft.com/office/drawing/2014/main" id="{9E582742-3137-43CC-97C9-EB9EBC979EEE}"/>
              </a:ext>
            </a:extLst>
          </p:cNvPr>
          <p:cNvSpPr/>
          <p:nvPr/>
        </p:nvSpPr>
        <p:spPr>
          <a:xfrm>
            <a:off x="130097" y="876301"/>
            <a:ext cx="11931806" cy="5905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２０２５年４月、大阪で、「いのち輝く未来社会のデザイン」をテーマとする大阪・関西万博が開催される。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世界が注目するこのビッグイベントを一過性のものとすることなく、大阪・関西が強みを有するライフサイエンス、カーボンニュートラル、スタートアップなどの重点分野</a:t>
            </a:r>
            <a:r>
              <a:rPr kumimoji="1" lang="ja-JP" altLang="en-US" dirty="0">
                <a:solidFill>
                  <a:schemeClr val="tx1"/>
                </a:solidFill>
                <a:latin typeface="UD デジタル 教科書体 N-R" panose="02020400000000000000" pitchFamily="17" charset="-128"/>
                <a:ea typeface="UD デジタル 教科書体 N-R" panose="02020400000000000000" pitchFamily="17" charset="-128"/>
              </a:rPr>
              <a:t>を軸に、新たなイノベーションが次々と生み出される「未来社会」を実現していくことこそが、</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万博レガシーであり、</a:t>
            </a:r>
            <a:r>
              <a:rPr kumimoji="1" lang="ja-JP" altLang="en-US" dirty="0">
                <a:solidFill>
                  <a:schemeClr val="tx1"/>
                </a:solidFill>
                <a:latin typeface="UD デジタル 教科書体 N-R" panose="02020400000000000000" pitchFamily="17" charset="-128"/>
                <a:ea typeface="UD デジタル 教科書体 N-R" panose="02020400000000000000" pitchFamily="17" charset="-128"/>
              </a:rPr>
              <a:t>世界の課題解決に繋がっていくものである。</a:t>
            </a:r>
            <a:endParaRPr kumimoji="1"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そのためには、企業や大学・研究機関が果敢にチャレンジしていけるよう、「経済の血液」とも言われる金融の機能強化を図り、非常時には首都圏のバックアップともなるようにインベストメントチェーンを太く繋げることで、大阪・関西の実体経済に血液を循環させていく必要があ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この実現に不可欠な仕組みとなるのが、金融・資産運用サービスの集積・拡充と成長分野の発展をめざし規制改革等を行う「金融・資産運用特区」である。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大阪府・市では、本特区制度を活かして、グローバルスタンダード（国際的に共通する考え方やルール）に合わせた規制改革等を実現し、海外から投資資金を取り込むとともに、国内外の資産運用業者やフィンテック企業等を次々と呼び込んでいくことで、世界と伍する国際金融都市</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OSAKA</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を創造していく。</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これにより、金融を軸として大阪・関西の企業の成長段階に応じた資金が供給されるとともに、企業の新規事業展開や</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DX</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等による事業高度化が誘発される環境づくりを進めることを通じて、地域経済の持続的成長や府民生活の向上に繋げるとともに、日本・世界の課題解決に貢献する。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29EB07DD-D7F7-4FDE-882B-45D06266609A}"/>
              </a:ext>
            </a:extLst>
          </p:cNvPr>
          <p:cNvSpPr>
            <a:spLocks noGrp="1"/>
          </p:cNvSpPr>
          <p:nvPr>
            <p:ph type="sldNum" sz="quarter" idx="12"/>
          </p:nvPr>
        </p:nvSpPr>
        <p:spPr>
          <a:xfrm>
            <a:off x="9344722" y="6367780"/>
            <a:ext cx="2743200" cy="365125"/>
          </a:xfrm>
        </p:spPr>
        <p:txBody>
          <a:bodyPr/>
          <a:lstStyle/>
          <a:p>
            <a:r>
              <a:rPr lang="ja-JP" altLang="en-US" sz="2800" b="1" dirty="0">
                <a:solidFill>
                  <a:srgbClr val="002060"/>
                </a:solidFill>
                <a:effectLst>
                  <a:outerShdw blurRad="38100" dist="38100" dir="2700000" algn="tl">
                    <a:srgbClr val="000000">
                      <a:alpha val="43137"/>
                    </a:srgbClr>
                  </a:outerShdw>
                </a:effectLst>
              </a:rPr>
              <a:t>１</a:t>
            </a:r>
            <a:endParaRPr kumimoji="1" lang="ja-JP" altLang="en-US"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895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kumimoji="1" lang="ja-JP" altLang="en-US" sz="2800" dirty="0">
                <a:solidFill>
                  <a:schemeClr val="tx1"/>
                </a:solidFill>
              </a:rPr>
              <a:t>　</a:t>
            </a:r>
            <a:r>
              <a:rPr lang="en-US" altLang="ja-JP" sz="2800" dirty="0">
                <a:solidFill>
                  <a:schemeClr val="accent1"/>
                </a:solidFill>
                <a:latin typeface="HGS創英角ｺﾞｼｯｸUB" panose="020B0900000000000000" pitchFamily="50" charset="-128"/>
                <a:ea typeface="HGS創英角ｺﾞｼｯｸUB" panose="020B0900000000000000" pitchFamily="50" charset="-128"/>
              </a:rPr>
              <a:t>Ⅰ</a:t>
            </a:r>
            <a:r>
              <a:rPr lang="ja-JP" altLang="en-US" sz="2800" dirty="0">
                <a:solidFill>
                  <a:schemeClr val="accent1"/>
                </a:solidFill>
                <a:latin typeface="HGS創英角ｺﾞｼｯｸUB" panose="020B0900000000000000" pitchFamily="50" charset="-128"/>
                <a:ea typeface="HGS創英角ｺﾞｼｯｸUB" panose="020B0900000000000000" pitchFamily="50" charset="-128"/>
              </a:rPr>
              <a:t>．大阪が有する産業のポテンシャル</a:t>
            </a:r>
            <a:endParaRPr lang="en-US" altLang="ja-JP" sz="2800"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0"/>
            <a:ext cx="7434072" cy="307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UD デジタル 教科書体 NP-B" panose="02020700000000000000" pitchFamily="18" charset="-128"/>
                <a:ea typeface="UD デジタル 教科書体 NP-B" panose="02020700000000000000" pitchFamily="18" charset="-128"/>
              </a:rPr>
              <a:t>　２．提案の背景</a:t>
            </a:r>
            <a:endParaRPr kumimoji="1" lang="ja-JP" altLang="en-US"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9E582742-3137-43CC-97C9-EB9EBC979EEE}"/>
              </a:ext>
            </a:extLst>
          </p:cNvPr>
          <p:cNvSpPr/>
          <p:nvPr/>
        </p:nvSpPr>
        <p:spPr>
          <a:xfrm>
            <a:off x="156116" y="881256"/>
            <a:ext cx="11972624" cy="18894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indent="-215900">
              <a:lnSpc>
                <a:spcPts val="192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ライフサイエンス分野において、革新的創薬に取り組む製薬企業をはじめ健康・医療関連企業等が集積。カーボンニュートラル分野においても、研究開発に取り組む世界的企業等が集積しており、両分野におけるビッグプロジェクトも進行中。</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96850" indent="-196850">
              <a:lnSpc>
                <a:spcPts val="192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また、大阪は、かつて「東洋のマンチェスター」と呼ばれた「ものづくりの街」。全国屈指の事業所数と約１割のシェアを誇る。航空宇宙産業や世界的テック企業に部材を提供するなど、優れた技術を有する中小製造業が集積している。</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96850" indent="-196850">
              <a:lnSpc>
                <a:spcPts val="192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さらに、それらの産業を支える優れた大学・研究機関が数多く立地しており、ディープテック等スタートアップも次々輩出。</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a:lnSpc>
                <a:spcPts val="192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➡少子高齢化や地球温暖化など社会課題の解決につながる産業分野に強みを有する</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a:t>
            </a:r>
          </a:p>
        </p:txBody>
      </p:sp>
      <p:sp>
        <p:nvSpPr>
          <p:cNvPr id="53" name="正方形/長方形 52">
            <a:extLst>
              <a:ext uri="{FF2B5EF4-FFF2-40B4-BE49-F238E27FC236}">
                <a16:creationId xmlns:a16="http://schemas.microsoft.com/office/drawing/2014/main" id="{67EFD709-D93A-4589-BE2E-2D8213B63ED3}"/>
              </a:ext>
            </a:extLst>
          </p:cNvPr>
          <p:cNvSpPr/>
          <p:nvPr/>
        </p:nvSpPr>
        <p:spPr>
          <a:xfrm>
            <a:off x="4613679" y="2996720"/>
            <a:ext cx="3176231" cy="485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endParaRPr>
          </a:p>
        </p:txBody>
      </p:sp>
      <p:sp>
        <p:nvSpPr>
          <p:cNvPr id="28" name="正方形/長方形 27">
            <a:extLst>
              <a:ext uri="{FF2B5EF4-FFF2-40B4-BE49-F238E27FC236}">
                <a16:creationId xmlns:a16="http://schemas.microsoft.com/office/drawing/2014/main" id="{AB65AEC5-372C-4308-AD18-261B865357DD}"/>
              </a:ext>
            </a:extLst>
          </p:cNvPr>
          <p:cNvSpPr/>
          <p:nvPr/>
        </p:nvSpPr>
        <p:spPr>
          <a:xfrm>
            <a:off x="4604838" y="2998774"/>
            <a:ext cx="3176231" cy="485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endParaRPr>
          </a:p>
        </p:txBody>
      </p:sp>
      <p:sp>
        <p:nvSpPr>
          <p:cNvPr id="34" name="正方形/長方形 33">
            <a:extLst>
              <a:ext uri="{FF2B5EF4-FFF2-40B4-BE49-F238E27FC236}">
                <a16:creationId xmlns:a16="http://schemas.microsoft.com/office/drawing/2014/main" id="{F66F6B04-4C6A-42FB-8A32-B37F892B5585}"/>
              </a:ext>
            </a:extLst>
          </p:cNvPr>
          <p:cNvSpPr/>
          <p:nvPr/>
        </p:nvSpPr>
        <p:spPr>
          <a:xfrm>
            <a:off x="4624525" y="4753932"/>
            <a:ext cx="3176231" cy="485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rgbClr val="0070C0"/>
              </a:solidFill>
              <a:latin typeface="HGS創英角ｺﾞｼｯｸUB" panose="020B0900000000000000" pitchFamily="50" charset="-128"/>
              <a:ea typeface="HGS創英角ｺﾞｼｯｸUB" panose="020B0900000000000000" pitchFamily="50" charset="-128"/>
            </a:endParaRPr>
          </a:p>
        </p:txBody>
      </p:sp>
      <p:grpSp>
        <p:nvGrpSpPr>
          <p:cNvPr id="2" name="グループ化 1">
            <a:extLst>
              <a:ext uri="{FF2B5EF4-FFF2-40B4-BE49-F238E27FC236}">
                <a16:creationId xmlns:a16="http://schemas.microsoft.com/office/drawing/2014/main" id="{E57DEB77-F5A5-4681-A618-5C780E8B4082}"/>
              </a:ext>
            </a:extLst>
          </p:cNvPr>
          <p:cNvGrpSpPr/>
          <p:nvPr/>
        </p:nvGrpSpPr>
        <p:grpSpPr>
          <a:xfrm>
            <a:off x="30480" y="2909179"/>
            <a:ext cx="6029547" cy="3912861"/>
            <a:chOff x="4022332" y="3575147"/>
            <a:chExt cx="6029547" cy="3642195"/>
          </a:xfrm>
        </p:grpSpPr>
        <p:sp>
          <p:nvSpPr>
            <p:cNvPr id="7" name="正方形/長方形 6">
              <a:extLst>
                <a:ext uri="{FF2B5EF4-FFF2-40B4-BE49-F238E27FC236}">
                  <a16:creationId xmlns:a16="http://schemas.microsoft.com/office/drawing/2014/main" id="{3DCB7E08-7EF8-4152-81EB-22754F63B490}"/>
                </a:ext>
              </a:extLst>
            </p:cNvPr>
            <p:cNvSpPr/>
            <p:nvPr/>
          </p:nvSpPr>
          <p:spPr>
            <a:xfrm>
              <a:off x="4106871" y="3575147"/>
              <a:ext cx="3976052" cy="36421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6EE9C2B3-0FE6-4F86-A362-29CC81B6B5AD}"/>
                </a:ext>
              </a:extLst>
            </p:cNvPr>
            <p:cNvSpPr/>
            <p:nvPr/>
          </p:nvSpPr>
          <p:spPr>
            <a:xfrm>
              <a:off x="4126271" y="3575147"/>
              <a:ext cx="479504" cy="485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１</a:t>
              </a:r>
            </a:p>
          </p:txBody>
        </p:sp>
        <p:sp>
          <p:nvSpPr>
            <p:cNvPr id="40" name="正方形/長方形 39">
              <a:extLst>
                <a:ext uri="{FF2B5EF4-FFF2-40B4-BE49-F238E27FC236}">
                  <a16:creationId xmlns:a16="http://schemas.microsoft.com/office/drawing/2014/main" id="{238F776B-9F19-4591-95C7-8BE20B5398BD}"/>
                </a:ext>
              </a:extLst>
            </p:cNvPr>
            <p:cNvSpPr/>
            <p:nvPr/>
          </p:nvSpPr>
          <p:spPr>
            <a:xfrm>
              <a:off x="4589995" y="3575147"/>
              <a:ext cx="3327483"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大阪が強みを有する産業</a:t>
              </a:r>
              <a:endParaRPr kumimoji="1"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pic>
          <p:nvPicPr>
            <p:cNvPr id="74" name="図 73">
              <a:extLst>
                <a:ext uri="{FF2B5EF4-FFF2-40B4-BE49-F238E27FC236}">
                  <a16:creationId xmlns:a16="http://schemas.microsoft.com/office/drawing/2014/main" id="{6AB6B194-F172-4CB8-8E5E-FD06B2E851BA}"/>
                </a:ext>
              </a:extLst>
            </p:cNvPr>
            <p:cNvPicPr>
              <a:picLocks noChangeAspect="1"/>
            </p:cNvPicPr>
            <p:nvPr/>
          </p:nvPicPr>
          <p:blipFill>
            <a:blip r:embed="rId2"/>
            <a:stretch>
              <a:fillRect/>
            </a:stretch>
          </p:blipFill>
          <p:spPr>
            <a:xfrm>
              <a:off x="4255194" y="4884712"/>
              <a:ext cx="972294" cy="773293"/>
            </a:xfrm>
            <a:prstGeom prst="rect">
              <a:avLst/>
            </a:prstGeom>
          </p:spPr>
        </p:pic>
        <p:sp>
          <p:nvSpPr>
            <p:cNvPr id="76" name="正方形/長方形 75">
              <a:extLst>
                <a:ext uri="{FF2B5EF4-FFF2-40B4-BE49-F238E27FC236}">
                  <a16:creationId xmlns:a16="http://schemas.microsoft.com/office/drawing/2014/main" id="{68B5B516-E89B-4B89-8716-5C365E49E4B9}"/>
                </a:ext>
              </a:extLst>
            </p:cNvPr>
            <p:cNvSpPr/>
            <p:nvPr/>
          </p:nvSpPr>
          <p:spPr>
            <a:xfrm>
              <a:off x="4022332" y="4006155"/>
              <a:ext cx="4203641"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［ライフサイエンス分野　［カーボンニュートラル分野 　</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の主なプロジェクト例］　の主なプロジェクト例］</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77" name="正方形/長方形 76">
              <a:extLst>
                <a:ext uri="{FF2B5EF4-FFF2-40B4-BE49-F238E27FC236}">
                  <a16:creationId xmlns:a16="http://schemas.microsoft.com/office/drawing/2014/main" id="{EAB80CBB-5463-40F6-B00B-B6A56415C3A5}"/>
                </a:ext>
              </a:extLst>
            </p:cNvPr>
            <p:cNvSpPr/>
            <p:nvPr/>
          </p:nvSpPr>
          <p:spPr>
            <a:xfrm>
              <a:off x="4088532" y="4399633"/>
              <a:ext cx="1739466"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未来医療国際拠点</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a:t>
              </a:r>
              <a:r>
                <a:rPr lang="en-US" altLang="ja-JP" sz="1050" dirty="0" err="1">
                  <a:solidFill>
                    <a:schemeClr val="tx1"/>
                  </a:solidFill>
                  <a:latin typeface="UD デジタル 教科書体 N-R" panose="02020400000000000000" pitchFamily="17" charset="-128"/>
                  <a:ea typeface="UD デジタル 教科書体 N-R" panose="02020400000000000000" pitchFamily="17" charset="-128"/>
                </a:rPr>
                <a:t>Nakanoshima</a:t>
              </a:r>
              <a:r>
                <a:rPr lang="en-US" altLang="ja-JP" sz="105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050" dirty="0" err="1">
                  <a:solidFill>
                    <a:schemeClr val="tx1"/>
                  </a:solidFill>
                  <a:latin typeface="UD デジタル 教科書体 N-R" panose="02020400000000000000" pitchFamily="17" charset="-128"/>
                  <a:ea typeface="UD デジタル 教科書体 N-R" panose="02020400000000000000" pitchFamily="17" charset="-128"/>
                </a:rPr>
                <a:t>Qross</a:t>
              </a: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r>
                <a:rPr lang="en-US" altLang="ja-JP" sz="1050" dirty="0">
                  <a:solidFill>
                    <a:schemeClr val="tx1"/>
                  </a:solidFill>
                  <a:latin typeface="UD デジタル 教科書体 N-R" panose="02020400000000000000" pitchFamily="17" charset="-128"/>
                  <a:ea typeface="UD デジタル 教科書体 N-R" panose="02020400000000000000" pitchFamily="17" charset="-128"/>
                </a:rPr>
                <a:t> (R6</a:t>
              </a: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春頃オープン）　 </a:t>
              </a:r>
              <a:endPar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18" name="図 17">
              <a:extLst>
                <a:ext uri="{FF2B5EF4-FFF2-40B4-BE49-F238E27FC236}">
                  <a16:creationId xmlns:a16="http://schemas.microsoft.com/office/drawing/2014/main" id="{FE291B9D-49D8-4031-B1B1-C1F1CB18A1C3}"/>
                </a:ext>
              </a:extLst>
            </p:cNvPr>
            <p:cNvPicPr>
              <a:picLocks noChangeAspect="1"/>
            </p:cNvPicPr>
            <p:nvPr/>
          </p:nvPicPr>
          <p:blipFill rotWithShape="1">
            <a:blip r:embed="rId3"/>
            <a:srcRect t="9991"/>
            <a:stretch/>
          </p:blipFill>
          <p:spPr>
            <a:xfrm>
              <a:off x="4255193" y="6095986"/>
              <a:ext cx="1439322" cy="353703"/>
            </a:xfrm>
            <a:prstGeom prst="rect">
              <a:avLst/>
            </a:prstGeom>
          </p:spPr>
        </p:pic>
        <p:sp>
          <p:nvSpPr>
            <p:cNvPr id="78" name="正方形/長方形 77">
              <a:extLst>
                <a:ext uri="{FF2B5EF4-FFF2-40B4-BE49-F238E27FC236}">
                  <a16:creationId xmlns:a16="http://schemas.microsoft.com/office/drawing/2014/main" id="{157B5AE6-65B1-465C-A5B6-230471B49403}"/>
                </a:ext>
              </a:extLst>
            </p:cNvPr>
            <p:cNvSpPr/>
            <p:nvPr/>
          </p:nvSpPr>
          <p:spPr>
            <a:xfrm>
              <a:off x="4147720" y="5754484"/>
              <a:ext cx="3918477" cy="281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◇スタートアップ・エコシステムが既に存在</a:t>
              </a:r>
              <a:endPar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8" name="正方形/長方形 57">
              <a:extLst>
                <a:ext uri="{FF2B5EF4-FFF2-40B4-BE49-F238E27FC236}">
                  <a16:creationId xmlns:a16="http://schemas.microsoft.com/office/drawing/2014/main" id="{D05685B7-E5FD-4C2A-8E80-123888D30101}"/>
                </a:ext>
              </a:extLst>
            </p:cNvPr>
            <p:cNvSpPr/>
            <p:nvPr/>
          </p:nvSpPr>
          <p:spPr>
            <a:xfrm>
              <a:off x="5536086" y="6132774"/>
              <a:ext cx="3918477" cy="281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京阪神で「スタートアップエコシス</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テムグローバル拠点都市」に内閣府</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が選定（事務局：大阪産業局）</a:t>
              </a:r>
              <a:endPar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65" name="正方形/長方形 64">
              <a:extLst>
                <a:ext uri="{FF2B5EF4-FFF2-40B4-BE49-F238E27FC236}">
                  <a16:creationId xmlns:a16="http://schemas.microsoft.com/office/drawing/2014/main" id="{5B564ABD-269C-4F7E-B800-7AD8406AE501}"/>
                </a:ext>
              </a:extLst>
            </p:cNvPr>
            <p:cNvSpPr/>
            <p:nvPr/>
          </p:nvSpPr>
          <p:spPr>
            <a:xfrm>
              <a:off x="5902425" y="4399267"/>
              <a:ext cx="2367039"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万博会場での食品廃棄物（生ごみ）と空気中</a:t>
              </a:r>
              <a:r>
                <a:rPr lang="en-US" altLang="ja-JP" sz="1050" dirty="0">
                  <a:solidFill>
                    <a:schemeClr val="tx1"/>
                  </a:solidFill>
                  <a:latin typeface="UD デジタル 教科書体 N-R" panose="02020400000000000000" pitchFamily="17" charset="-128"/>
                  <a:ea typeface="UD デジタル 教科書体 N-R" panose="02020400000000000000" pitchFamily="17" charset="-128"/>
                </a:rPr>
                <a:t>CO2</a:t>
              </a: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を活用したメタネーション実証</a:t>
              </a:r>
            </a:p>
          </p:txBody>
        </p:sp>
        <p:sp>
          <p:nvSpPr>
            <p:cNvPr id="66" name="正方形/長方形 65">
              <a:extLst>
                <a:ext uri="{FF2B5EF4-FFF2-40B4-BE49-F238E27FC236}">
                  <a16:creationId xmlns:a16="http://schemas.microsoft.com/office/drawing/2014/main" id="{FD5B1AA0-67C7-4EC3-92C9-11B3D2F88FEE}"/>
                </a:ext>
              </a:extLst>
            </p:cNvPr>
            <p:cNvSpPr/>
            <p:nvPr/>
          </p:nvSpPr>
          <p:spPr>
            <a:xfrm>
              <a:off x="6133402" y="6653801"/>
              <a:ext cx="3918477" cy="281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⼤学発スタートアップ・エコ</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システムの形成等を推進する</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経済産業省プログラムに選定</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p:txBody>
        </p:sp>
      </p:grpSp>
      <p:sp>
        <p:nvSpPr>
          <p:cNvPr id="37" name="正方形/長方形 36">
            <a:extLst>
              <a:ext uri="{FF2B5EF4-FFF2-40B4-BE49-F238E27FC236}">
                <a16:creationId xmlns:a16="http://schemas.microsoft.com/office/drawing/2014/main" id="{08CE0466-8838-4237-970E-5D57A09D0F84}"/>
              </a:ext>
            </a:extLst>
          </p:cNvPr>
          <p:cNvSpPr/>
          <p:nvPr/>
        </p:nvSpPr>
        <p:spPr>
          <a:xfrm>
            <a:off x="8169954" y="2884446"/>
            <a:ext cx="3958786" cy="39095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90A826D7-7A42-4203-8481-B97F45DD2F35}"/>
              </a:ext>
            </a:extLst>
          </p:cNvPr>
          <p:cNvSpPr/>
          <p:nvPr/>
        </p:nvSpPr>
        <p:spPr>
          <a:xfrm>
            <a:off x="8687355" y="2902201"/>
            <a:ext cx="3490816" cy="521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優れた大学･研究機関の</a:t>
            </a:r>
            <a:r>
              <a:rPr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立地</a:t>
            </a:r>
            <a:endParaRPr kumimoji="1"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55" name="正方形/長方形 54">
            <a:extLst>
              <a:ext uri="{FF2B5EF4-FFF2-40B4-BE49-F238E27FC236}">
                <a16:creationId xmlns:a16="http://schemas.microsoft.com/office/drawing/2014/main" id="{A3273F93-4421-4CB9-9A6A-FBD8971093F8}"/>
              </a:ext>
            </a:extLst>
          </p:cNvPr>
          <p:cNvSpPr/>
          <p:nvPr/>
        </p:nvSpPr>
        <p:spPr>
          <a:xfrm>
            <a:off x="8165585" y="6284340"/>
            <a:ext cx="4015971" cy="605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◇「世界大学ランキング</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2024</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」に、京阪神からは、京都　大学（</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55</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位）、大阪大学（</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175</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位）をはじめ</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18</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大学がランクイン</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9" name="グループ化 8">
            <a:extLst>
              <a:ext uri="{FF2B5EF4-FFF2-40B4-BE49-F238E27FC236}">
                <a16:creationId xmlns:a16="http://schemas.microsoft.com/office/drawing/2014/main" id="{82341552-7115-4A45-A7A0-81F12B15948B}"/>
              </a:ext>
            </a:extLst>
          </p:cNvPr>
          <p:cNvGrpSpPr/>
          <p:nvPr/>
        </p:nvGrpSpPr>
        <p:grpSpPr>
          <a:xfrm>
            <a:off x="4069513" y="2902202"/>
            <a:ext cx="4430596" cy="3919838"/>
            <a:chOff x="63768" y="3314950"/>
            <a:chExt cx="4430596" cy="3919838"/>
          </a:xfrm>
        </p:grpSpPr>
        <p:grpSp>
          <p:nvGrpSpPr>
            <p:cNvPr id="3" name="グループ化 2">
              <a:extLst>
                <a:ext uri="{FF2B5EF4-FFF2-40B4-BE49-F238E27FC236}">
                  <a16:creationId xmlns:a16="http://schemas.microsoft.com/office/drawing/2014/main" id="{B9AD980E-3D73-44B7-A952-F4FFC8043273}"/>
                </a:ext>
              </a:extLst>
            </p:cNvPr>
            <p:cNvGrpSpPr/>
            <p:nvPr/>
          </p:nvGrpSpPr>
          <p:grpSpPr>
            <a:xfrm>
              <a:off x="63768" y="3314950"/>
              <a:ext cx="4430596" cy="3919838"/>
              <a:chOff x="51877" y="3561090"/>
              <a:chExt cx="4443564" cy="3651983"/>
            </a:xfrm>
          </p:grpSpPr>
          <p:sp>
            <p:nvSpPr>
              <p:cNvPr id="36" name="正方形/長方形 35">
                <a:extLst>
                  <a:ext uri="{FF2B5EF4-FFF2-40B4-BE49-F238E27FC236}">
                    <a16:creationId xmlns:a16="http://schemas.microsoft.com/office/drawing/2014/main" id="{73686CDC-1CC2-45C8-A0A6-251F44BD88C2}"/>
                  </a:ext>
                </a:extLst>
              </p:cNvPr>
              <p:cNvSpPr/>
              <p:nvPr/>
            </p:nvSpPr>
            <p:spPr>
              <a:xfrm>
                <a:off x="142322" y="3561090"/>
                <a:ext cx="3924389" cy="36519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ADCF774-E6AE-403B-AED7-A99FE0891DFF}"/>
                  </a:ext>
                </a:extLst>
              </p:cNvPr>
              <p:cNvSpPr/>
              <p:nvPr/>
            </p:nvSpPr>
            <p:spPr>
              <a:xfrm>
                <a:off x="156116" y="3575674"/>
                <a:ext cx="479504" cy="485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２</a:t>
                </a:r>
                <a:endParaRPr kumimoji="1" lang="ja-JP" altLang="en-US" dirty="0"/>
              </a:p>
            </p:txBody>
          </p:sp>
          <p:sp>
            <p:nvSpPr>
              <p:cNvPr id="39" name="正方形/長方形 38">
                <a:extLst>
                  <a:ext uri="{FF2B5EF4-FFF2-40B4-BE49-F238E27FC236}">
                    <a16:creationId xmlns:a16="http://schemas.microsoft.com/office/drawing/2014/main" id="{171CB8AD-804F-45BA-B0D7-AFB85DFB3B9F}"/>
                  </a:ext>
                </a:extLst>
              </p:cNvPr>
              <p:cNvSpPr/>
              <p:nvPr/>
            </p:nvSpPr>
            <p:spPr>
              <a:xfrm>
                <a:off x="611172" y="3573680"/>
                <a:ext cx="3327483"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「ものづくりの街」大阪</a:t>
                </a:r>
                <a:endParaRPr kumimoji="1"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pic>
            <p:nvPicPr>
              <p:cNvPr id="11" name="図 10">
                <a:extLst>
                  <a:ext uri="{FF2B5EF4-FFF2-40B4-BE49-F238E27FC236}">
                    <a16:creationId xmlns:a16="http://schemas.microsoft.com/office/drawing/2014/main" id="{337E08E9-5D30-4203-A9A6-A4D2F9D5A94B}"/>
                  </a:ext>
                </a:extLst>
              </p:cNvPr>
              <p:cNvPicPr>
                <a:picLocks noChangeAspect="1"/>
              </p:cNvPicPr>
              <p:nvPr/>
            </p:nvPicPr>
            <p:blipFill rotWithShape="1">
              <a:blip r:embed="rId4"/>
              <a:srcRect l="1191" t="33731" r="56904" b="-4601"/>
              <a:stretch/>
            </p:blipFill>
            <p:spPr>
              <a:xfrm>
                <a:off x="1120399" y="4137904"/>
                <a:ext cx="2884497" cy="722996"/>
              </a:xfrm>
              <a:prstGeom prst="rect">
                <a:avLst/>
              </a:prstGeom>
            </p:spPr>
          </p:pic>
          <p:pic>
            <p:nvPicPr>
              <p:cNvPr id="13" name="図 12">
                <a:extLst>
                  <a:ext uri="{FF2B5EF4-FFF2-40B4-BE49-F238E27FC236}">
                    <a16:creationId xmlns:a16="http://schemas.microsoft.com/office/drawing/2014/main" id="{7B61EB57-44D7-40C1-B7DC-1181AFFB8BE2}"/>
                  </a:ext>
                </a:extLst>
              </p:cNvPr>
              <p:cNvPicPr>
                <a:picLocks noChangeAspect="1"/>
              </p:cNvPicPr>
              <p:nvPr/>
            </p:nvPicPr>
            <p:blipFill>
              <a:blip r:embed="rId5"/>
              <a:stretch>
                <a:fillRect/>
              </a:stretch>
            </p:blipFill>
            <p:spPr>
              <a:xfrm>
                <a:off x="282520" y="5640773"/>
                <a:ext cx="1798229" cy="1172507"/>
              </a:xfrm>
              <a:prstGeom prst="rect">
                <a:avLst/>
              </a:prstGeom>
            </p:spPr>
          </p:pic>
          <p:pic>
            <p:nvPicPr>
              <p:cNvPr id="16" name="図 15">
                <a:extLst>
                  <a:ext uri="{FF2B5EF4-FFF2-40B4-BE49-F238E27FC236}">
                    <a16:creationId xmlns:a16="http://schemas.microsoft.com/office/drawing/2014/main" id="{75C056B3-05A2-425F-8F2D-B0243E561A79}"/>
                  </a:ext>
                </a:extLst>
              </p:cNvPr>
              <p:cNvPicPr>
                <a:picLocks noChangeAspect="1"/>
              </p:cNvPicPr>
              <p:nvPr/>
            </p:nvPicPr>
            <p:blipFill>
              <a:blip r:embed="rId6"/>
              <a:stretch>
                <a:fillRect/>
              </a:stretch>
            </p:blipFill>
            <p:spPr>
              <a:xfrm>
                <a:off x="2140310" y="5611145"/>
                <a:ext cx="1829666" cy="1172504"/>
              </a:xfrm>
              <a:prstGeom prst="rect">
                <a:avLst/>
              </a:prstGeom>
            </p:spPr>
          </p:pic>
          <p:sp>
            <p:nvSpPr>
              <p:cNvPr id="69" name="正方形/長方形 68">
                <a:extLst>
                  <a:ext uri="{FF2B5EF4-FFF2-40B4-BE49-F238E27FC236}">
                    <a16:creationId xmlns:a16="http://schemas.microsoft.com/office/drawing/2014/main" id="{9D0FFC3A-5CFB-404F-BD23-200145509CB6}"/>
                  </a:ext>
                </a:extLst>
              </p:cNvPr>
              <p:cNvSpPr/>
              <p:nvPr/>
            </p:nvSpPr>
            <p:spPr>
              <a:xfrm>
                <a:off x="1785422" y="6686064"/>
                <a:ext cx="2710019"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（令和３年経済センサス活動調査）</a:t>
                </a:r>
                <a:endParaRPr kumimoji="1" lang="ja-JP" altLang="en-US" sz="105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70" name="正方形/長方形 69">
                <a:extLst>
                  <a:ext uri="{FF2B5EF4-FFF2-40B4-BE49-F238E27FC236}">
                    <a16:creationId xmlns:a16="http://schemas.microsoft.com/office/drawing/2014/main" id="{10243574-5691-4053-9C92-320F2CF2B8DE}"/>
                  </a:ext>
                </a:extLst>
              </p:cNvPr>
              <p:cNvSpPr/>
              <p:nvPr/>
            </p:nvSpPr>
            <p:spPr>
              <a:xfrm>
                <a:off x="123248" y="4882017"/>
                <a:ext cx="3752888"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◇バランスの良い産業立地</a:t>
                </a:r>
                <a:endPar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72" name="正方形/長方形 71">
                <a:extLst>
                  <a:ext uri="{FF2B5EF4-FFF2-40B4-BE49-F238E27FC236}">
                    <a16:creationId xmlns:a16="http://schemas.microsoft.com/office/drawing/2014/main" id="{8B3D3251-6C97-4D9C-AAE2-5244657CABF2}"/>
                  </a:ext>
                </a:extLst>
              </p:cNvPr>
              <p:cNvSpPr/>
              <p:nvPr/>
            </p:nvSpPr>
            <p:spPr>
              <a:xfrm>
                <a:off x="51877" y="5263270"/>
                <a:ext cx="3900274"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大阪府</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愛知県</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sp>
          <p:nvSpPr>
            <p:cNvPr id="52" name="正方形/長方形 51">
              <a:extLst>
                <a:ext uri="{FF2B5EF4-FFF2-40B4-BE49-F238E27FC236}">
                  <a16:creationId xmlns:a16="http://schemas.microsoft.com/office/drawing/2014/main" id="{26880C69-F01C-4670-A6C7-9D4C2F068BE1}"/>
                </a:ext>
              </a:extLst>
            </p:cNvPr>
            <p:cNvSpPr/>
            <p:nvPr/>
          </p:nvSpPr>
          <p:spPr>
            <a:xfrm>
              <a:off x="153949" y="4080771"/>
              <a:ext cx="3555046"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［製造業</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事業所数］</a:t>
              </a:r>
              <a:endPar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71" name="正方形/長方形 70">
              <a:extLst>
                <a:ext uri="{FF2B5EF4-FFF2-40B4-BE49-F238E27FC236}">
                  <a16:creationId xmlns:a16="http://schemas.microsoft.com/office/drawing/2014/main" id="{984481FA-BE0B-4413-BBB0-67896F159CFB}"/>
                </a:ext>
              </a:extLst>
            </p:cNvPr>
            <p:cNvSpPr/>
            <p:nvPr/>
          </p:nvSpPr>
          <p:spPr>
            <a:xfrm>
              <a:off x="144713" y="4953279"/>
              <a:ext cx="3555046"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［製造品出荷額等の特化係数</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【2020】</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pic>
        <p:nvPicPr>
          <p:cNvPr id="22" name="図 21">
            <a:extLst>
              <a:ext uri="{FF2B5EF4-FFF2-40B4-BE49-F238E27FC236}">
                <a16:creationId xmlns:a16="http://schemas.microsoft.com/office/drawing/2014/main" id="{BEADF294-6551-43AD-B7F1-7D589828FF47}"/>
              </a:ext>
            </a:extLst>
          </p:cNvPr>
          <p:cNvPicPr>
            <a:picLocks noChangeAspect="1"/>
          </p:cNvPicPr>
          <p:nvPr/>
        </p:nvPicPr>
        <p:blipFill rotWithShape="1">
          <a:blip r:embed="rId7"/>
          <a:srcRect l="14978" t="17587" r="61048" b="74193"/>
          <a:stretch/>
        </p:blipFill>
        <p:spPr>
          <a:xfrm>
            <a:off x="245486" y="6171285"/>
            <a:ext cx="1952335" cy="376533"/>
          </a:xfrm>
          <a:prstGeom prst="rect">
            <a:avLst/>
          </a:prstGeom>
        </p:spPr>
      </p:pic>
      <p:pic>
        <p:nvPicPr>
          <p:cNvPr id="32" name="図 31">
            <a:extLst>
              <a:ext uri="{FF2B5EF4-FFF2-40B4-BE49-F238E27FC236}">
                <a16:creationId xmlns:a16="http://schemas.microsoft.com/office/drawing/2014/main" id="{965559F0-6715-486C-998C-403A70CC9A95}"/>
              </a:ext>
            </a:extLst>
          </p:cNvPr>
          <p:cNvPicPr>
            <a:picLocks noChangeAspect="1"/>
          </p:cNvPicPr>
          <p:nvPr/>
        </p:nvPicPr>
        <p:blipFill rotWithShape="1">
          <a:blip r:embed="rId8"/>
          <a:srcRect l="20323" t="26523" r="28409" b="18934"/>
          <a:stretch/>
        </p:blipFill>
        <p:spPr>
          <a:xfrm>
            <a:off x="2012975" y="4293869"/>
            <a:ext cx="1403159" cy="839677"/>
          </a:xfrm>
          <a:prstGeom prst="rect">
            <a:avLst/>
          </a:prstGeom>
        </p:spPr>
      </p:pic>
      <p:sp>
        <p:nvSpPr>
          <p:cNvPr id="56" name="スライド番号プレースホルダー 1">
            <a:extLst>
              <a:ext uri="{FF2B5EF4-FFF2-40B4-BE49-F238E27FC236}">
                <a16:creationId xmlns:a16="http://schemas.microsoft.com/office/drawing/2014/main" id="{AA07BB91-7DA2-4919-AE72-9F7D15238977}"/>
              </a:ext>
            </a:extLst>
          </p:cNvPr>
          <p:cNvSpPr>
            <a:spLocks noGrp="1"/>
          </p:cNvSpPr>
          <p:nvPr>
            <p:ph type="sldNum" sz="quarter" idx="12"/>
          </p:nvPr>
        </p:nvSpPr>
        <p:spPr>
          <a:xfrm>
            <a:off x="9344722" y="6482080"/>
            <a:ext cx="2743200" cy="365125"/>
          </a:xfrm>
        </p:spPr>
        <p:txBody>
          <a:bodyPr/>
          <a:lstStyle/>
          <a:p>
            <a:r>
              <a:rPr lang="ja-JP" altLang="en-US" sz="2800" b="1" dirty="0">
                <a:solidFill>
                  <a:srgbClr val="002060"/>
                </a:solidFill>
                <a:effectLst>
                  <a:outerShdw blurRad="38100" dist="38100" dir="2700000" algn="tl">
                    <a:srgbClr val="000000">
                      <a:alpha val="43137"/>
                    </a:srgbClr>
                  </a:outerShdw>
                </a:effectLst>
              </a:rPr>
              <a:t>２</a:t>
            </a:r>
            <a:endParaRPr kumimoji="1" lang="ja-JP" altLang="en-US" sz="2800" b="1" dirty="0">
              <a:solidFill>
                <a:srgbClr val="002060"/>
              </a:solidFill>
              <a:effectLst>
                <a:outerShdw blurRad="38100" dist="38100" dir="2700000" algn="tl">
                  <a:srgbClr val="000000">
                    <a:alpha val="43137"/>
                  </a:srgbClr>
                </a:outerShdw>
              </a:effectLst>
            </a:endParaRPr>
          </a:p>
        </p:txBody>
      </p:sp>
      <p:pic>
        <p:nvPicPr>
          <p:cNvPr id="17" name="図 16">
            <a:extLst>
              <a:ext uri="{FF2B5EF4-FFF2-40B4-BE49-F238E27FC236}">
                <a16:creationId xmlns:a16="http://schemas.microsoft.com/office/drawing/2014/main" id="{09118989-ADB3-46F4-A2D3-722A619AD149}"/>
              </a:ext>
            </a:extLst>
          </p:cNvPr>
          <p:cNvPicPr>
            <a:picLocks noChangeAspect="1"/>
          </p:cNvPicPr>
          <p:nvPr/>
        </p:nvPicPr>
        <p:blipFill>
          <a:blip r:embed="rId9"/>
          <a:stretch>
            <a:fillRect/>
          </a:stretch>
        </p:blipFill>
        <p:spPr>
          <a:xfrm>
            <a:off x="8301202" y="3294131"/>
            <a:ext cx="3650750" cy="2910268"/>
          </a:xfrm>
          <a:prstGeom prst="rect">
            <a:avLst/>
          </a:prstGeom>
        </p:spPr>
      </p:pic>
      <p:sp>
        <p:nvSpPr>
          <p:cNvPr id="46" name="正方形/長方形 45">
            <a:extLst>
              <a:ext uri="{FF2B5EF4-FFF2-40B4-BE49-F238E27FC236}">
                <a16:creationId xmlns:a16="http://schemas.microsoft.com/office/drawing/2014/main" id="{749E3409-5ED2-4CC8-8BA3-A847ED696878}"/>
              </a:ext>
            </a:extLst>
          </p:cNvPr>
          <p:cNvSpPr/>
          <p:nvPr/>
        </p:nvSpPr>
        <p:spPr>
          <a:xfrm>
            <a:off x="8203648" y="2902522"/>
            <a:ext cx="483707" cy="521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a:t>
            </a:r>
          </a:p>
        </p:txBody>
      </p:sp>
    </p:spTree>
    <p:extLst>
      <p:ext uri="{BB962C8B-B14F-4D97-AF65-F5344CB8AC3E}">
        <p14:creationId xmlns:p14="http://schemas.microsoft.com/office/powerpoint/2010/main" val="418420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08CE0466-8838-4237-970E-5D57A09D0F84}"/>
              </a:ext>
            </a:extLst>
          </p:cNvPr>
          <p:cNvSpPr/>
          <p:nvPr/>
        </p:nvSpPr>
        <p:spPr>
          <a:xfrm>
            <a:off x="59275" y="2391760"/>
            <a:ext cx="9235442" cy="44091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kumimoji="1" lang="ja-JP" altLang="en-US" sz="2800" dirty="0">
                <a:solidFill>
                  <a:schemeClr val="tx1"/>
                </a:solidFill>
              </a:rPr>
              <a:t>　</a:t>
            </a:r>
            <a:r>
              <a:rPr lang="en-US" altLang="ja-JP" sz="2800" dirty="0">
                <a:solidFill>
                  <a:schemeClr val="accent1"/>
                </a:solidFill>
                <a:latin typeface="HGS創英角ｺﾞｼｯｸUB" panose="020B0900000000000000" pitchFamily="50" charset="-128"/>
                <a:ea typeface="HGS創英角ｺﾞｼｯｸUB" panose="020B0900000000000000" pitchFamily="50" charset="-128"/>
              </a:rPr>
              <a:t>Ⅱ</a:t>
            </a:r>
            <a:r>
              <a:rPr lang="ja-JP" altLang="en-US" sz="2800" dirty="0">
                <a:solidFill>
                  <a:schemeClr val="accent1"/>
                </a:solidFill>
                <a:latin typeface="HGS創英角ｺﾞｼｯｸUB" panose="020B0900000000000000" pitchFamily="50" charset="-128"/>
                <a:ea typeface="HGS創英角ｺﾞｼｯｸUB" panose="020B0900000000000000" pitchFamily="50" charset="-128"/>
              </a:rPr>
              <a:t>．産業を支える大阪の基盤</a:t>
            </a:r>
            <a:endParaRPr lang="en-US" altLang="ja-JP" sz="2800"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684886" cy="329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UD デジタル 教科書体 NP-B" panose="02020700000000000000" pitchFamily="18" charset="-128"/>
                <a:ea typeface="UD デジタル 教科書体 NP-B" panose="02020700000000000000" pitchFamily="18" charset="-128"/>
              </a:rPr>
              <a:t>　２．</a:t>
            </a:r>
            <a:r>
              <a:rPr lang="ja-JP" altLang="en-US" dirty="0">
                <a:solidFill>
                  <a:schemeClr val="bg1"/>
                </a:solidFill>
                <a:latin typeface="UD デジタル 教科書体 NP-B" panose="02020700000000000000" pitchFamily="18" charset="-128"/>
                <a:ea typeface="UD デジタル 教科書体 NP-B" panose="02020700000000000000" pitchFamily="18" charset="-128"/>
              </a:rPr>
              <a:t>提案の背景</a:t>
            </a:r>
            <a:endParaRPr kumimoji="1" lang="ja-JP" altLang="en-US"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9E582742-3137-43CC-97C9-EB9EBC979EEE}"/>
              </a:ext>
            </a:extLst>
          </p:cNvPr>
          <p:cNvSpPr/>
          <p:nvPr/>
        </p:nvSpPr>
        <p:spPr>
          <a:xfrm>
            <a:off x="59276" y="887422"/>
            <a:ext cx="12064602" cy="14274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2025</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年には、大阪の夢洲において大阪・関西万博が開催される他、うめきた２期、大阪公立大学森之宮キャンパス、統合型　　</a:t>
            </a:r>
            <a:b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b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リゾート（ＩＲ）などの、大阪・関西経済の起爆剤となるプロジェクトが注目されている。</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さらに、大阪は、国家規模の人口と、先進国一国に匹敵する経済規模を有するグローバル都市であり、高速道路や地下鉄、</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ＪＲ・私鉄各路線及び新幹線等の交通網が張り巡らされ、世界・アジアのゲートウェイ空港である関西国際空港と国内線の基幹　</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空港である大阪国際空港の２空港を有するなど、交通インフラが発達。</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3" name="正方形/長方形 52">
            <a:extLst>
              <a:ext uri="{FF2B5EF4-FFF2-40B4-BE49-F238E27FC236}">
                <a16:creationId xmlns:a16="http://schemas.microsoft.com/office/drawing/2014/main" id="{67EFD709-D93A-4589-BE2E-2D8213B63ED3}"/>
              </a:ext>
            </a:extLst>
          </p:cNvPr>
          <p:cNvSpPr/>
          <p:nvPr/>
        </p:nvSpPr>
        <p:spPr>
          <a:xfrm>
            <a:off x="4616109" y="3243124"/>
            <a:ext cx="3176231" cy="485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endParaRPr>
          </a:p>
        </p:txBody>
      </p:sp>
      <p:sp>
        <p:nvSpPr>
          <p:cNvPr id="34" name="正方形/長方形 33">
            <a:extLst>
              <a:ext uri="{FF2B5EF4-FFF2-40B4-BE49-F238E27FC236}">
                <a16:creationId xmlns:a16="http://schemas.microsoft.com/office/drawing/2014/main" id="{F66F6B04-4C6A-42FB-8A32-B37F892B5585}"/>
              </a:ext>
            </a:extLst>
          </p:cNvPr>
          <p:cNvSpPr/>
          <p:nvPr/>
        </p:nvSpPr>
        <p:spPr>
          <a:xfrm>
            <a:off x="4626955" y="5092112"/>
            <a:ext cx="3176231" cy="485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rgbClr val="0070C0"/>
              </a:solidFill>
              <a:latin typeface="HGS創英角ｺﾞｼｯｸUB" panose="020B0900000000000000" pitchFamily="50" charset="-128"/>
              <a:ea typeface="HGS創英角ｺﾞｼｯｸUB" panose="020B0900000000000000" pitchFamily="50" charset="-128"/>
            </a:endParaRPr>
          </a:p>
        </p:txBody>
      </p:sp>
      <p:sp>
        <p:nvSpPr>
          <p:cNvPr id="39" name="正方形/長方形 38">
            <a:extLst>
              <a:ext uri="{FF2B5EF4-FFF2-40B4-BE49-F238E27FC236}">
                <a16:creationId xmlns:a16="http://schemas.microsoft.com/office/drawing/2014/main" id="{171CB8AD-804F-45BA-B0D7-AFB85DFB3B9F}"/>
              </a:ext>
            </a:extLst>
          </p:cNvPr>
          <p:cNvSpPr/>
          <p:nvPr/>
        </p:nvSpPr>
        <p:spPr>
          <a:xfrm>
            <a:off x="9225360" y="2446625"/>
            <a:ext cx="2844908" cy="347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sz="12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国内外各地と結ぶ交通インフラ］</a:t>
            </a:r>
            <a:endParaRPr kumimoji="1" lang="ja-JP" altLang="en-US" sz="14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40" name="正方形/長方形 39">
            <a:extLst>
              <a:ext uri="{FF2B5EF4-FFF2-40B4-BE49-F238E27FC236}">
                <a16:creationId xmlns:a16="http://schemas.microsoft.com/office/drawing/2014/main" id="{238F776B-9F19-4591-95C7-8BE20B5398BD}"/>
              </a:ext>
            </a:extLst>
          </p:cNvPr>
          <p:cNvSpPr/>
          <p:nvPr/>
        </p:nvSpPr>
        <p:spPr>
          <a:xfrm>
            <a:off x="4605775" y="2904887"/>
            <a:ext cx="3327483" cy="485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43" name="正方形/長方形 42">
            <a:extLst>
              <a:ext uri="{FF2B5EF4-FFF2-40B4-BE49-F238E27FC236}">
                <a16:creationId xmlns:a16="http://schemas.microsoft.com/office/drawing/2014/main" id="{90A826D7-7A42-4203-8481-B97F45DD2F35}"/>
              </a:ext>
            </a:extLst>
          </p:cNvPr>
          <p:cNvSpPr/>
          <p:nvPr/>
        </p:nvSpPr>
        <p:spPr>
          <a:xfrm>
            <a:off x="-39799" y="2354295"/>
            <a:ext cx="5703526" cy="48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世界から注目が集まるビッグプロジェクト</a:t>
            </a:r>
            <a:r>
              <a:rPr lang="en-US" altLang="ja-JP"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20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grpSp>
        <p:nvGrpSpPr>
          <p:cNvPr id="9" name="グループ化 8">
            <a:extLst>
              <a:ext uri="{FF2B5EF4-FFF2-40B4-BE49-F238E27FC236}">
                <a16:creationId xmlns:a16="http://schemas.microsoft.com/office/drawing/2014/main" id="{42E19F18-CE5F-441F-B726-ADC2B83EDE24}"/>
              </a:ext>
            </a:extLst>
          </p:cNvPr>
          <p:cNvGrpSpPr/>
          <p:nvPr/>
        </p:nvGrpSpPr>
        <p:grpSpPr>
          <a:xfrm>
            <a:off x="9445964" y="4732599"/>
            <a:ext cx="2450303" cy="625054"/>
            <a:chOff x="110222" y="4482284"/>
            <a:chExt cx="2450303" cy="625054"/>
          </a:xfrm>
        </p:grpSpPr>
        <p:sp>
          <p:nvSpPr>
            <p:cNvPr id="45" name="正方形/長方形 44">
              <a:extLst>
                <a:ext uri="{FF2B5EF4-FFF2-40B4-BE49-F238E27FC236}">
                  <a16:creationId xmlns:a16="http://schemas.microsoft.com/office/drawing/2014/main" id="{6E5BE7D9-12D3-467A-8648-B74428DDD1C7}"/>
                </a:ext>
              </a:extLst>
            </p:cNvPr>
            <p:cNvSpPr/>
            <p:nvPr/>
          </p:nvSpPr>
          <p:spPr>
            <a:xfrm>
              <a:off x="278485" y="4508758"/>
              <a:ext cx="2282040" cy="54869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BAD86362-3915-450A-AAC1-3CC0B4792382}"/>
                </a:ext>
              </a:extLst>
            </p:cNvPr>
            <p:cNvSpPr/>
            <p:nvPr/>
          </p:nvSpPr>
          <p:spPr>
            <a:xfrm>
              <a:off x="110222" y="4482284"/>
              <a:ext cx="2236909" cy="321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大阪府の人口］</a:t>
              </a:r>
              <a:endPar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6" name="正方形/長方形 55">
              <a:extLst>
                <a:ext uri="{FF2B5EF4-FFF2-40B4-BE49-F238E27FC236}">
                  <a16:creationId xmlns:a16="http://schemas.microsoft.com/office/drawing/2014/main" id="{71E12C13-130D-4A67-927A-A830A3838829}"/>
                </a:ext>
              </a:extLst>
            </p:cNvPr>
            <p:cNvSpPr/>
            <p:nvPr/>
          </p:nvSpPr>
          <p:spPr>
            <a:xfrm>
              <a:off x="642477" y="4651749"/>
              <a:ext cx="1663675" cy="455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８７９</a:t>
              </a:r>
              <a:r>
                <a:rPr kumimoji="1" lang="ja-JP" altLang="en-US"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万人</a:t>
              </a:r>
              <a:endParaRPr kumimoji="1" lang="ja-JP" altLang="en-US" sz="2400"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p:txBody>
        </p:sp>
        <p:pic>
          <p:nvPicPr>
            <p:cNvPr id="22" name="グラフィックス 21" descr="グループ 単色塗りつぶし">
              <a:extLst>
                <a:ext uri="{FF2B5EF4-FFF2-40B4-BE49-F238E27FC236}">
                  <a16:creationId xmlns:a16="http://schemas.microsoft.com/office/drawing/2014/main" id="{7188B709-5409-46E4-BB64-FF86B85D55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798" y="4720246"/>
              <a:ext cx="377615" cy="377615"/>
            </a:xfrm>
            <a:prstGeom prst="rect">
              <a:avLst/>
            </a:prstGeom>
          </p:spPr>
        </p:pic>
      </p:grpSp>
      <p:sp>
        <p:nvSpPr>
          <p:cNvPr id="2" name="矢印: 下 1">
            <a:extLst>
              <a:ext uri="{FF2B5EF4-FFF2-40B4-BE49-F238E27FC236}">
                <a16:creationId xmlns:a16="http://schemas.microsoft.com/office/drawing/2014/main" id="{E15ABB6E-9CF5-4180-8C56-FE3C291DB570}"/>
              </a:ext>
            </a:extLst>
          </p:cNvPr>
          <p:cNvSpPr/>
          <p:nvPr/>
        </p:nvSpPr>
        <p:spPr>
          <a:xfrm>
            <a:off x="10324442" y="5906233"/>
            <a:ext cx="964595" cy="148213"/>
          </a:xfrm>
          <a:prstGeom prst="downArrow">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グループ化 9">
            <a:extLst>
              <a:ext uri="{FF2B5EF4-FFF2-40B4-BE49-F238E27FC236}">
                <a16:creationId xmlns:a16="http://schemas.microsoft.com/office/drawing/2014/main" id="{18A7D14F-7C91-4378-A3C1-BFABD8DFB3A2}"/>
              </a:ext>
            </a:extLst>
          </p:cNvPr>
          <p:cNvGrpSpPr/>
          <p:nvPr/>
        </p:nvGrpSpPr>
        <p:grpSpPr>
          <a:xfrm>
            <a:off x="9312677" y="5306401"/>
            <a:ext cx="2583589" cy="641336"/>
            <a:chOff x="-26076" y="5203140"/>
            <a:chExt cx="2583589" cy="641336"/>
          </a:xfrm>
        </p:grpSpPr>
        <p:sp>
          <p:nvSpPr>
            <p:cNvPr id="50" name="正方形/長方形 49">
              <a:extLst>
                <a:ext uri="{FF2B5EF4-FFF2-40B4-BE49-F238E27FC236}">
                  <a16:creationId xmlns:a16="http://schemas.microsoft.com/office/drawing/2014/main" id="{B385AE63-23C0-496B-8088-B94FA78364FC}"/>
                </a:ext>
              </a:extLst>
            </p:cNvPr>
            <p:cNvSpPr/>
            <p:nvPr/>
          </p:nvSpPr>
          <p:spPr>
            <a:xfrm>
              <a:off x="264162" y="5236254"/>
              <a:ext cx="2293351" cy="53835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59FE1A58-21E0-43A6-BD46-4DAD881DBD27}"/>
                </a:ext>
              </a:extLst>
            </p:cNvPr>
            <p:cNvSpPr/>
            <p:nvPr/>
          </p:nvSpPr>
          <p:spPr>
            <a:xfrm>
              <a:off x="728018" y="5306122"/>
              <a:ext cx="1530414" cy="53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約４１兆円</a:t>
              </a:r>
            </a:p>
          </p:txBody>
        </p:sp>
        <p:pic>
          <p:nvPicPr>
            <p:cNvPr id="30" name="グラフィックス 29" descr="統計 単色塗りつぶし">
              <a:extLst>
                <a:ext uri="{FF2B5EF4-FFF2-40B4-BE49-F238E27FC236}">
                  <a16:creationId xmlns:a16="http://schemas.microsoft.com/office/drawing/2014/main" id="{8F2D5F0C-4FB7-4FD0-BDA2-782060F348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258" y="5386097"/>
              <a:ext cx="432694" cy="432694"/>
            </a:xfrm>
            <a:prstGeom prst="rect">
              <a:avLst/>
            </a:prstGeom>
          </p:spPr>
        </p:pic>
        <p:sp>
          <p:nvSpPr>
            <p:cNvPr id="47" name="正方形/長方形 46">
              <a:extLst>
                <a:ext uri="{FF2B5EF4-FFF2-40B4-BE49-F238E27FC236}">
                  <a16:creationId xmlns:a16="http://schemas.microsoft.com/office/drawing/2014/main" id="{BDFD0629-97DA-4EFB-8FB2-997236B150F4}"/>
                </a:ext>
              </a:extLst>
            </p:cNvPr>
            <p:cNvSpPr/>
            <p:nvPr/>
          </p:nvSpPr>
          <p:spPr>
            <a:xfrm>
              <a:off x="-26076" y="5203140"/>
              <a:ext cx="2385714" cy="28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［府内経済規模］</a:t>
              </a:r>
            </a:p>
          </p:txBody>
        </p:sp>
      </p:grpSp>
      <p:grpSp>
        <p:nvGrpSpPr>
          <p:cNvPr id="13" name="グループ化 12">
            <a:extLst>
              <a:ext uri="{FF2B5EF4-FFF2-40B4-BE49-F238E27FC236}">
                <a16:creationId xmlns:a16="http://schemas.microsoft.com/office/drawing/2014/main" id="{F6F8A751-0D08-480E-BCD1-C0C38EA32658}"/>
              </a:ext>
            </a:extLst>
          </p:cNvPr>
          <p:cNvGrpSpPr/>
          <p:nvPr/>
        </p:nvGrpSpPr>
        <p:grpSpPr>
          <a:xfrm>
            <a:off x="9324682" y="6051192"/>
            <a:ext cx="2561075" cy="725937"/>
            <a:chOff x="-19964" y="6076912"/>
            <a:chExt cx="2561075" cy="725937"/>
          </a:xfrm>
        </p:grpSpPr>
        <p:sp>
          <p:nvSpPr>
            <p:cNvPr id="58" name="正方形/長方形 57">
              <a:extLst>
                <a:ext uri="{FF2B5EF4-FFF2-40B4-BE49-F238E27FC236}">
                  <a16:creationId xmlns:a16="http://schemas.microsoft.com/office/drawing/2014/main" id="{EE68FAE4-41DC-435A-8012-4AD96C5C46CB}"/>
                </a:ext>
              </a:extLst>
            </p:cNvPr>
            <p:cNvSpPr/>
            <p:nvPr/>
          </p:nvSpPr>
          <p:spPr>
            <a:xfrm>
              <a:off x="264162" y="6097385"/>
              <a:ext cx="2276949" cy="6240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E0674355-78E8-432C-B2E7-8049140B115E}"/>
                </a:ext>
              </a:extLst>
            </p:cNvPr>
            <p:cNvSpPr/>
            <p:nvPr/>
          </p:nvSpPr>
          <p:spPr>
            <a:xfrm>
              <a:off x="-19964" y="6076912"/>
              <a:ext cx="2332229" cy="321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［圏域の経済規模］</a:t>
              </a:r>
            </a:p>
          </p:txBody>
        </p:sp>
        <p:sp>
          <p:nvSpPr>
            <p:cNvPr id="59" name="正方形/長方形 58">
              <a:extLst>
                <a:ext uri="{FF2B5EF4-FFF2-40B4-BE49-F238E27FC236}">
                  <a16:creationId xmlns:a16="http://schemas.microsoft.com/office/drawing/2014/main" id="{B07CB8FB-78EA-4D19-BE1A-E19ADC3F4992}"/>
                </a:ext>
              </a:extLst>
            </p:cNvPr>
            <p:cNvSpPr/>
            <p:nvPr/>
          </p:nvSpPr>
          <p:spPr>
            <a:xfrm>
              <a:off x="372155" y="6194473"/>
              <a:ext cx="657654" cy="297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b="1" dirty="0">
                  <a:solidFill>
                    <a:schemeClr val="tx1"/>
                  </a:solidFill>
                  <a:latin typeface="UD デジタル 教科書体 NP-B" panose="02020700000000000000" pitchFamily="18" charset="-128"/>
                  <a:ea typeface="UD デジタル 教科書体 NP-B" panose="02020700000000000000" pitchFamily="18" charset="-128"/>
                </a:rPr>
                <a:t>関西</a:t>
              </a:r>
              <a:endParaRPr kumimoji="1"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60" name="正方形/長方形 59">
              <a:extLst>
                <a:ext uri="{FF2B5EF4-FFF2-40B4-BE49-F238E27FC236}">
                  <a16:creationId xmlns:a16="http://schemas.microsoft.com/office/drawing/2014/main" id="{F97BAC79-A175-42AA-B838-6BB6ACA055E3}"/>
                </a:ext>
              </a:extLst>
            </p:cNvPr>
            <p:cNvSpPr/>
            <p:nvPr/>
          </p:nvSpPr>
          <p:spPr>
            <a:xfrm>
              <a:off x="883742" y="6124758"/>
              <a:ext cx="1357469" cy="678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約</a:t>
              </a:r>
              <a:r>
                <a:rPr lang="ja-JP" altLang="en-US"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９４</a:t>
              </a:r>
              <a:r>
                <a:rPr kumimoji="1" lang="ja-JP" altLang="en-US"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兆円</a:t>
              </a:r>
            </a:p>
          </p:txBody>
        </p:sp>
      </p:grpSp>
      <p:sp>
        <p:nvSpPr>
          <p:cNvPr id="38" name="正方形/長方形 37">
            <a:extLst>
              <a:ext uri="{FF2B5EF4-FFF2-40B4-BE49-F238E27FC236}">
                <a16:creationId xmlns:a16="http://schemas.microsoft.com/office/drawing/2014/main" id="{BCA72FC0-6BB3-43B3-9D11-BB6614F95842}"/>
              </a:ext>
            </a:extLst>
          </p:cNvPr>
          <p:cNvSpPr/>
          <p:nvPr/>
        </p:nvSpPr>
        <p:spPr>
          <a:xfrm>
            <a:off x="9584917" y="2849919"/>
            <a:ext cx="2300841" cy="603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53988E6A-E43D-453C-885C-68F136D3BC58}"/>
              </a:ext>
            </a:extLst>
          </p:cNvPr>
          <p:cNvPicPr>
            <a:picLocks noChangeAspect="1"/>
          </p:cNvPicPr>
          <p:nvPr/>
        </p:nvPicPr>
        <p:blipFill>
          <a:blip r:embed="rId6"/>
          <a:stretch>
            <a:fillRect/>
          </a:stretch>
        </p:blipFill>
        <p:spPr>
          <a:xfrm>
            <a:off x="10937238" y="2869336"/>
            <a:ext cx="902367" cy="552541"/>
          </a:xfrm>
          <a:prstGeom prst="rect">
            <a:avLst/>
          </a:prstGeom>
        </p:spPr>
      </p:pic>
      <p:pic>
        <p:nvPicPr>
          <p:cNvPr id="20" name="グラフィックス 19" descr="バス 単色塗りつぶし">
            <a:extLst>
              <a:ext uri="{FF2B5EF4-FFF2-40B4-BE49-F238E27FC236}">
                <a16:creationId xmlns:a16="http://schemas.microsoft.com/office/drawing/2014/main" id="{F70234BB-7E4E-4669-8383-B6D8D530D4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5844" y="2857415"/>
            <a:ext cx="319325" cy="325890"/>
          </a:xfrm>
          <a:prstGeom prst="rect">
            <a:avLst/>
          </a:prstGeom>
        </p:spPr>
      </p:pic>
      <p:sp>
        <p:nvSpPr>
          <p:cNvPr id="61" name="正方形/長方形 60">
            <a:extLst>
              <a:ext uri="{FF2B5EF4-FFF2-40B4-BE49-F238E27FC236}">
                <a16:creationId xmlns:a16="http://schemas.microsoft.com/office/drawing/2014/main" id="{9A096CD5-411C-4183-95D9-F94230186A92}"/>
              </a:ext>
            </a:extLst>
          </p:cNvPr>
          <p:cNvSpPr/>
          <p:nvPr/>
        </p:nvSpPr>
        <p:spPr>
          <a:xfrm>
            <a:off x="9595426" y="3521206"/>
            <a:ext cx="2300841" cy="5900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飛行機 単色塗りつぶし">
            <a:extLst>
              <a:ext uri="{FF2B5EF4-FFF2-40B4-BE49-F238E27FC236}">
                <a16:creationId xmlns:a16="http://schemas.microsoft.com/office/drawing/2014/main" id="{DB1396B0-8F2F-459B-B0FC-071021EE94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5426" y="3611616"/>
            <a:ext cx="383793" cy="388990"/>
          </a:xfrm>
          <a:prstGeom prst="rect">
            <a:avLst/>
          </a:prstGeom>
        </p:spPr>
      </p:pic>
      <p:pic>
        <p:nvPicPr>
          <p:cNvPr id="1026" name="Picture 2">
            <a:extLst>
              <a:ext uri="{FF2B5EF4-FFF2-40B4-BE49-F238E27FC236}">
                <a16:creationId xmlns:a16="http://schemas.microsoft.com/office/drawing/2014/main" id="{4A642EA6-EDF3-4B9A-80F1-A85C213A1D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39855" y="3536566"/>
            <a:ext cx="895971" cy="544570"/>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3736E21A-3E6E-4585-A43B-9A48B45D0683}"/>
              </a:ext>
            </a:extLst>
          </p:cNvPr>
          <p:cNvSpPr/>
          <p:nvPr/>
        </p:nvSpPr>
        <p:spPr>
          <a:xfrm>
            <a:off x="8916484" y="4379960"/>
            <a:ext cx="2844908" cy="347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［グローバル都市　大阪</a:t>
            </a:r>
            <a:r>
              <a:rPr kumimoji="1" lang="ja-JP" altLang="en-US" sz="12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1400" dirty="0">
              <a:solidFill>
                <a:srgbClr val="00206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33" name="正方形/長方形 32">
            <a:extLst>
              <a:ext uri="{FF2B5EF4-FFF2-40B4-BE49-F238E27FC236}">
                <a16:creationId xmlns:a16="http://schemas.microsoft.com/office/drawing/2014/main" id="{F984F606-1544-47D4-993C-956C19295C10}"/>
              </a:ext>
            </a:extLst>
          </p:cNvPr>
          <p:cNvSpPr/>
          <p:nvPr/>
        </p:nvSpPr>
        <p:spPr>
          <a:xfrm>
            <a:off x="9324682" y="2391760"/>
            <a:ext cx="2739296" cy="4385369"/>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9" name="スライド番号プレースホルダー 1">
            <a:extLst>
              <a:ext uri="{FF2B5EF4-FFF2-40B4-BE49-F238E27FC236}">
                <a16:creationId xmlns:a16="http://schemas.microsoft.com/office/drawing/2014/main" id="{D6C941EE-E1D9-42F6-B900-FCDCCB64D5DF}"/>
              </a:ext>
            </a:extLst>
          </p:cNvPr>
          <p:cNvSpPr>
            <a:spLocks noGrp="1"/>
          </p:cNvSpPr>
          <p:nvPr>
            <p:ph type="sldNum" sz="quarter" idx="12"/>
          </p:nvPr>
        </p:nvSpPr>
        <p:spPr>
          <a:xfrm>
            <a:off x="9344722" y="6367780"/>
            <a:ext cx="2743200" cy="365125"/>
          </a:xfrm>
        </p:spPr>
        <p:txBody>
          <a:bodyPr/>
          <a:lstStyle/>
          <a:p>
            <a:r>
              <a:rPr kumimoji="1" lang="ja-JP" altLang="en-US" sz="2800" b="1" dirty="0">
                <a:solidFill>
                  <a:srgbClr val="002060"/>
                </a:solidFill>
                <a:effectLst>
                  <a:outerShdw blurRad="38100" dist="38100" dir="2700000" algn="tl">
                    <a:srgbClr val="000000">
                      <a:alpha val="43137"/>
                    </a:srgbClr>
                  </a:outerShdw>
                </a:effectLst>
              </a:rPr>
              <a:t>３</a:t>
            </a:r>
          </a:p>
        </p:txBody>
      </p:sp>
      <p:sp>
        <p:nvSpPr>
          <p:cNvPr id="44" name="正方形/長方形 43">
            <a:extLst>
              <a:ext uri="{FF2B5EF4-FFF2-40B4-BE49-F238E27FC236}">
                <a16:creationId xmlns:a16="http://schemas.microsoft.com/office/drawing/2014/main" id="{A0E470D9-189E-4066-A920-ED7FCBF32E51}"/>
              </a:ext>
            </a:extLst>
          </p:cNvPr>
          <p:cNvSpPr/>
          <p:nvPr/>
        </p:nvSpPr>
        <p:spPr>
          <a:xfrm>
            <a:off x="9825394" y="3561867"/>
            <a:ext cx="2611786" cy="524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8" indent="-211138"/>
            <a:r>
              <a:rPr lang="ja-JP" altLang="en-US" sz="1000" dirty="0">
                <a:solidFill>
                  <a:schemeClr val="tx1"/>
                </a:solidFill>
                <a:latin typeface="UD デジタル 教科書体 N-R" panose="02020400000000000000" pitchFamily="17" charset="-128"/>
                <a:ea typeface="UD デジタル 教科書体 N-R" panose="02020400000000000000" pitchFamily="17" charset="-128"/>
              </a:rPr>
              <a:t>「関西国際空港」</a:t>
            </a:r>
            <a:endParaRPr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a:p>
            <a:pPr marL="211138" indent="-211138"/>
            <a:r>
              <a:rPr kumimoji="1" lang="ja-JP" altLang="en-US" sz="1000" dirty="0">
                <a:solidFill>
                  <a:schemeClr val="tx1"/>
                </a:solidFill>
                <a:latin typeface="UD デジタル 教科書体 N-R" panose="02020400000000000000" pitchFamily="17" charset="-128"/>
                <a:ea typeface="UD デジタル 教科書体 N-R" panose="02020400000000000000" pitchFamily="17" charset="-128"/>
              </a:rPr>
              <a:t>「大阪国際空港」</a:t>
            </a:r>
          </a:p>
        </p:txBody>
      </p:sp>
      <p:sp>
        <p:nvSpPr>
          <p:cNvPr id="41" name="Freeform 455">
            <a:extLst>
              <a:ext uri="{FF2B5EF4-FFF2-40B4-BE49-F238E27FC236}">
                <a16:creationId xmlns:a16="http://schemas.microsoft.com/office/drawing/2014/main" id="{C28735FB-4DFB-4112-BF4F-800BAA7C0FD2}"/>
              </a:ext>
            </a:extLst>
          </p:cNvPr>
          <p:cNvSpPr>
            <a:spLocks noEditPoints="1"/>
          </p:cNvSpPr>
          <p:nvPr/>
        </p:nvSpPr>
        <p:spPr bwMode="auto">
          <a:xfrm>
            <a:off x="9780097" y="2880831"/>
            <a:ext cx="268905" cy="268905"/>
          </a:xfrm>
          <a:custGeom>
            <a:avLst/>
            <a:gdLst>
              <a:gd name="T0" fmla="*/ 40 w 160"/>
              <a:gd name="T1" fmla="*/ 56 h 160"/>
              <a:gd name="T2" fmla="*/ 120 w 160"/>
              <a:gd name="T3" fmla="*/ 56 h 160"/>
              <a:gd name="T4" fmla="*/ 120 w 160"/>
              <a:gd name="T5" fmla="*/ 96 h 160"/>
              <a:gd name="T6" fmla="*/ 40 w 160"/>
              <a:gd name="T7" fmla="*/ 96 h 160"/>
              <a:gd name="T8" fmla="*/ 40 w 160"/>
              <a:gd name="T9" fmla="*/ 56 h 160"/>
              <a:gd name="T10" fmla="*/ 126 w 160"/>
              <a:gd name="T11" fmla="*/ 6 h 160"/>
              <a:gd name="T12" fmla="*/ 80 w 160"/>
              <a:gd name="T13" fmla="*/ 0 h 160"/>
              <a:gd name="T14" fmla="*/ 34 w 160"/>
              <a:gd name="T15" fmla="*/ 6 h 160"/>
              <a:gd name="T16" fmla="*/ 0 w 160"/>
              <a:gd name="T17" fmla="*/ 55 h 160"/>
              <a:gd name="T18" fmla="*/ 0 w 160"/>
              <a:gd name="T19" fmla="*/ 160 h 160"/>
              <a:gd name="T20" fmla="*/ 160 w 160"/>
              <a:gd name="T21" fmla="*/ 160 h 160"/>
              <a:gd name="T22" fmla="*/ 160 w 160"/>
              <a:gd name="T23" fmla="*/ 55 h 160"/>
              <a:gd name="T24" fmla="*/ 126 w 160"/>
              <a:gd name="T25" fmla="*/ 6 h 160"/>
              <a:gd name="T26" fmla="*/ 128 w 160"/>
              <a:gd name="T27" fmla="*/ 111 h 160"/>
              <a:gd name="T28" fmla="*/ 107 w 160"/>
              <a:gd name="T29" fmla="*/ 132 h 160"/>
              <a:gd name="T30" fmla="*/ 116 w 160"/>
              <a:gd name="T31" fmla="*/ 141 h 160"/>
              <a:gd name="T32" fmla="*/ 116 w 160"/>
              <a:gd name="T33" fmla="*/ 144 h 160"/>
              <a:gd name="T34" fmla="*/ 104 w 160"/>
              <a:gd name="T35" fmla="*/ 144 h 160"/>
              <a:gd name="T36" fmla="*/ 92 w 160"/>
              <a:gd name="T37" fmla="*/ 132 h 160"/>
              <a:gd name="T38" fmla="*/ 69 w 160"/>
              <a:gd name="T39" fmla="*/ 132 h 160"/>
              <a:gd name="T40" fmla="*/ 57 w 160"/>
              <a:gd name="T41" fmla="*/ 144 h 160"/>
              <a:gd name="T42" fmla="*/ 44 w 160"/>
              <a:gd name="T43" fmla="*/ 144 h 160"/>
              <a:gd name="T44" fmla="*/ 44 w 160"/>
              <a:gd name="T45" fmla="*/ 141 h 160"/>
              <a:gd name="T46" fmla="*/ 53 w 160"/>
              <a:gd name="T47" fmla="*/ 132 h 160"/>
              <a:gd name="T48" fmla="*/ 32 w 160"/>
              <a:gd name="T49" fmla="*/ 111 h 160"/>
              <a:gd name="T50" fmla="*/ 32 w 160"/>
              <a:gd name="T51" fmla="*/ 56 h 160"/>
              <a:gd name="T52" fmla="*/ 80 w 160"/>
              <a:gd name="T53" fmla="*/ 32 h 160"/>
              <a:gd name="T54" fmla="*/ 128 w 160"/>
              <a:gd name="T55" fmla="*/ 56 h 160"/>
              <a:gd name="T56" fmla="*/ 128 w 160"/>
              <a:gd name="T57" fmla="*/ 1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60">
                <a:moveTo>
                  <a:pt x="40" y="56"/>
                </a:moveTo>
                <a:cubicBezTo>
                  <a:pt x="120" y="56"/>
                  <a:pt x="120" y="56"/>
                  <a:pt x="120" y="56"/>
                </a:cubicBezTo>
                <a:cubicBezTo>
                  <a:pt x="120" y="96"/>
                  <a:pt x="120" y="96"/>
                  <a:pt x="120" y="96"/>
                </a:cubicBezTo>
                <a:cubicBezTo>
                  <a:pt x="40" y="96"/>
                  <a:pt x="40" y="96"/>
                  <a:pt x="40" y="96"/>
                </a:cubicBezTo>
                <a:lnTo>
                  <a:pt x="40" y="56"/>
                </a:lnTo>
                <a:close/>
                <a:moveTo>
                  <a:pt x="126" y="6"/>
                </a:moveTo>
                <a:cubicBezTo>
                  <a:pt x="112" y="1"/>
                  <a:pt x="95" y="0"/>
                  <a:pt x="80" y="0"/>
                </a:cubicBezTo>
                <a:cubicBezTo>
                  <a:pt x="65" y="0"/>
                  <a:pt x="48" y="1"/>
                  <a:pt x="34" y="6"/>
                </a:cubicBezTo>
                <a:cubicBezTo>
                  <a:pt x="12" y="15"/>
                  <a:pt x="0" y="32"/>
                  <a:pt x="0" y="55"/>
                </a:cubicBezTo>
                <a:cubicBezTo>
                  <a:pt x="0" y="160"/>
                  <a:pt x="0" y="160"/>
                  <a:pt x="0" y="160"/>
                </a:cubicBezTo>
                <a:cubicBezTo>
                  <a:pt x="160" y="160"/>
                  <a:pt x="160" y="160"/>
                  <a:pt x="160" y="160"/>
                </a:cubicBezTo>
                <a:cubicBezTo>
                  <a:pt x="160" y="55"/>
                  <a:pt x="160" y="55"/>
                  <a:pt x="160" y="55"/>
                </a:cubicBezTo>
                <a:cubicBezTo>
                  <a:pt x="160" y="32"/>
                  <a:pt x="148" y="15"/>
                  <a:pt x="126" y="6"/>
                </a:cubicBezTo>
                <a:close/>
                <a:moveTo>
                  <a:pt x="128" y="111"/>
                </a:moveTo>
                <a:cubicBezTo>
                  <a:pt x="128" y="123"/>
                  <a:pt x="119" y="132"/>
                  <a:pt x="107" y="132"/>
                </a:cubicBezTo>
                <a:cubicBezTo>
                  <a:pt x="116" y="141"/>
                  <a:pt x="116" y="141"/>
                  <a:pt x="116" y="141"/>
                </a:cubicBezTo>
                <a:cubicBezTo>
                  <a:pt x="116" y="144"/>
                  <a:pt x="116" y="144"/>
                  <a:pt x="116" y="144"/>
                </a:cubicBezTo>
                <a:cubicBezTo>
                  <a:pt x="104" y="144"/>
                  <a:pt x="104" y="144"/>
                  <a:pt x="104" y="144"/>
                </a:cubicBezTo>
                <a:cubicBezTo>
                  <a:pt x="92" y="132"/>
                  <a:pt x="92" y="132"/>
                  <a:pt x="92" y="132"/>
                </a:cubicBezTo>
                <a:cubicBezTo>
                  <a:pt x="69" y="132"/>
                  <a:pt x="69" y="132"/>
                  <a:pt x="69" y="132"/>
                </a:cubicBezTo>
                <a:cubicBezTo>
                  <a:pt x="57" y="144"/>
                  <a:pt x="57" y="144"/>
                  <a:pt x="57" y="144"/>
                </a:cubicBezTo>
                <a:cubicBezTo>
                  <a:pt x="44" y="144"/>
                  <a:pt x="44" y="144"/>
                  <a:pt x="44" y="144"/>
                </a:cubicBezTo>
                <a:cubicBezTo>
                  <a:pt x="44" y="141"/>
                  <a:pt x="44" y="141"/>
                  <a:pt x="44" y="141"/>
                </a:cubicBezTo>
                <a:cubicBezTo>
                  <a:pt x="53" y="132"/>
                  <a:pt x="53" y="132"/>
                  <a:pt x="53" y="132"/>
                </a:cubicBezTo>
                <a:cubicBezTo>
                  <a:pt x="41" y="132"/>
                  <a:pt x="32" y="123"/>
                  <a:pt x="32" y="111"/>
                </a:cubicBezTo>
                <a:cubicBezTo>
                  <a:pt x="32" y="56"/>
                  <a:pt x="32" y="56"/>
                  <a:pt x="32" y="56"/>
                </a:cubicBezTo>
                <a:cubicBezTo>
                  <a:pt x="32" y="35"/>
                  <a:pt x="56" y="32"/>
                  <a:pt x="80" y="32"/>
                </a:cubicBezTo>
                <a:cubicBezTo>
                  <a:pt x="107" y="32"/>
                  <a:pt x="128" y="35"/>
                  <a:pt x="128" y="56"/>
                </a:cubicBezTo>
                <a:lnTo>
                  <a:pt x="128" y="1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444">
            <a:extLst>
              <a:ext uri="{FF2B5EF4-FFF2-40B4-BE49-F238E27FC236}">
                <a16:creationId xmlns:a16="http://schemas.microsoft.com/office/drawing/2014/main" id="{56C59D77-E609-4E76-A71B-6A7D2B75BD99}"/>
              </a:ext>
            </a:extLst>
          </p:cNvPr>
          <p:cNvSpPr>
            <a:spLocks noEditPoints="1"/>
          </p:cNvSpPr>
          <p:nvPr/>
        </p:nvSpPr>
        <p:spPr bwMode="auto">
          <a:xfrm>
            <a:off x="9808541" y="3164012"/>
            <a:ext cx="224095" cy="264988"/>
          </a:xfrm>
          <a:custGeom>
            <a:avLst/>
            <a:gdLst>
              <a:gd name="T0" fmla="*/ 64 w 128"/>
              <a:gd name="T1" fmla="*/ 0 h 152"/>
              <a:gd name="T2" fmla="*/ 0 w 128"/>
              <a:gd name="T3" fmla="*/ 32 h 152"/>
              <a:gd name="T4" fmla="*/ 0 w 128"/>
              <a:gd name="T5" fmla="*/ 108 h 152"/>
              <a:gd name="T6" fmla="*/ 28 w 128"/>
              <a:gd name="T7" fmla="*/ 136 h 152"/>
              <a:gd name="T8" fmla="*/ 16 w 128"/>
              <a:gd name="T9" fmla="*/ 148 h 152"/>
              <a:gd name="T10" fmla="*/ 16 w 128"/>
              <a:gd name="T11" fmla="*/ 152 h 152"/>
              <a:gd name="T12" fmla="*/ 34 w 128"/>
              <a:gd name="T13" fmla="*/ 152 h 152"/>
              <a:gd name="T14" fmla="*/ 50 w 128"/>
              <a:gd name="T15" fmla="*/ 136 h 152"/>
              <a:gd name="T16" fmla="*/ 80 w 128"/>
              <a:gd name="T17" fmla="*/ 136 h 152"/>
              <a:gd name="T18" fmla="*/ 96 w 128"/>
              <a:gd name="T19" fmla="*/ 152 h 152"/>
              <a:gd name="T20" fmla="*/ 112 w 128"/>
              <a:gd name="T21" fmla="*/ 152 h 152"/>
              <a:gd name="T22" fmla="*/ 112 w 128"/>
              <a:gd name="T23" fmla="*/ 148 h 152"/>
              <a:gd name="T24" fmla="*/ 100 w 128"/>
              <a:gd name="T25" fmla="*/ 136 h 152"/>
              <a:gd name="T26" fmla="*/ 128 w 128"/>
              <a:gd name="T27" fmla="*/ 108 h 152"/>
              <a:gd name="T28" fmla="*/ 128 w 128"/>
              <a:gd name="T29" fmla="*/ 32 h 152"/>
              <a:gd name="T30" fmla="*/ 64 w 128"/>
              <a:gd name="T31" fmla="*/ 0 h 152"/>
              <a:gd name="T32" fmla="*/ 28 w 128"/>
              <a:gd name="T33" fmla="*/ 120 h 152"/>
              <a:gd name="T34" fmla="*/ 16 w 128"/>
              <a:gd name="T35" fmla="*/ 108 h 152"/>
              <a:gd name="T36" fmla="*/ 28 w 128"/>
              <a:gd name="T37" fmla="*/ 96 h 152"/>
              <a:gd name="T38" fmla="*/ 40 w 128"/>
              <a:gd name="T39" fmla="*/ 108 h 152"/>
              <a:gd name="T40" fmla="*/ 28 w 128"/>
              <a:gd name="T41" fmla="*/ 120 h 152"/>
              <a:gd name="T42" fmla="*/ 56 w 128"/>
              <a:gd name="T43" fmla="*/ 64 h 152"/>
              <a:gd name="T44" fmla="*/ 16 w 128"/>
              <a:gd name="T45" fmla="*/ 64 h 152"/>
              <a:gd name="T46" fmla="*/ 16 w 128"/>
              <a:gd name="T47" fmla="*/ 32 h 152"/>
              <a:gd name="T48" fmla="*/ 56 w 128"/>
              <a:gd name="T49" fmla="*/ 32 h 152"/>
              <a:gd name="T50" fmla="*/ 56 w 128"/>
              <a:gd name="T51" fmla="*/ 64 h 152"/>
              <a:gd name="T52" fmla="*/ 72 w 128"/>
              <a:gd name="T53" fmla="*/ 64 h 152"/>
              <a:gd name="T54" fmla="*/ 72 w 128"/>
              <a:gd name="T55" fmla="*/ 32 h 152"/>
              <a:gd name="T56" fmla="*/ 112 w 128"/>
              <a:gd name="T57" fmla="*/ 32 h 152"/>
              <a:gd name="T58" fmla="*/ 112 w 128"/>
              <a:gd name="T59" fmla="*/ 64 h 152"/>
              <a:gd name="T60" fmla="*/ 72 w 128"/>
              <a:gd name="T61" fmla="*/ 64 h 152"/>
              <a:gd name="T62" fmla="*/ 100 w 128"/>
              <a:gd name="T63" fmla="*/ 120 h 152"/>
              <a:gd name="T64" fmla="*/ 88 w 128"/>
              <a:gd name="T65" fmla="*/ 108 h 152"/>
              <a:gd name="T66" fmla="*/ 100 w 128"/>
              <a:gd name="T67" fmla="*/ 96 h 152"/>
              <a:gd name="T68" fmla="*/ 112 w 128"/>
              <a:gd name="T69" fmla="*/ 108 h 152"/>
              <a:gd name="T70" fmla="*/ 100 w 128"/>
              <a:gd name="T71" fmla="*/ 1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52">
                <a:moveTo>
                  <a:pt x="64" y="0"/>
                </a:moveTo>
                <a:cubicBezTo>
                  <a:pt x="32" y="0"/>
                  <a:pt x="0" y="4"/>
                  <a:pt x="0" y="32"/>
                </a:cubicBezTo>
                <a:cubicBezTo>
                  <a:pt x="0" y="108"/>
                  <a:pt x="0" y="108"/>
                  <a:pt x="0" y="108"/>
                </a:cubicBezTo>
                <a:cubicBezTo>
                  <a:pt x="0" y="123"/>
                  <a:pt x="13" y="136"/>
                  <a:pt x="28" y="136"/>
                </a:cubicBezTo>
                <a:cubicBezTo>
                  <a:pt x="16" y="148"/>
                  <a:pt x="16" y="148"/>
                  <a:pt x="16" y="148"/>
                </a:cubicBezTo>
                <a:cubicBezTo>
                  <a:pt x="16" y="152"/>
                  <a:pt x="16" y="152"/>
                  <a:pt x="16" y="152"/>
                </a:cubicBezTo>
                <a:cubicBezTo>
                  <a:pt x="34" y="152"/>
                  <a:pt x="34" y="152"/>
                  <a:pt x="34" y="152"/>
                </a:cubicBezTo>
                <a:cubicBezTo>
                  <a:pt x="50" y="136"/>
                  <a:pt x="50" y="136"/>
                  <a:pt x="50" y="136"/>
                </a:cubicBezTo>
                <a:cubicBezTo>
                  <a:pt x="80" y="136"/>
                  <a:pt x="80" y="136"/>
                  <a:pt x="80" y="136"/>
                </a:cubicBezTo>
                <a:cubicBezTo>
                  <a:pt x="96" y="152"/>
                  <a:pt x="96" y="152"/>
                  <a:pt x="96" y="152"/>
                </a:cubicBezTo>
                <a:cubicBezTo>
                  <a:pt x="112" y="152"/>
                  <a:pt x="112" y="152"/>
                  <a:pt x="112" y="152"/>
                </a:cubicBezTo>
                <a:cubicBezTo>
                  <a:pt x="112" y="148"/>
                  <a:pt x="112" y="148"/>
                  <a:pt x="112" y="148"/>
                </a:cubicBezTo>
                <a:cubicBezTo>
                  <a:pt x="100" y="136"/>
                  <a:pt x="100" y="136"/>
                  <a:pt x="100" y="136"/>
                </a:cubicBezTo>
                <a:cubicBezTo>
                  <a:pt x="115" y="136"/>
                  <a:pt x="128" y="123"/>
                  <a:pt x="128" y="108"/>
                </a:cubicBezTo>
                <a:cubicBezTo>
                  <a:pt x="128" y="32"/>
                  <a:pt x="128" y="32"/>
                  <a:pt x="128" y="32"/>
                </a:cubicBezTo>
                <a:cubicBezTo>
                  <a:pt x="128" y="4"/>
                  <a:pt x="99" y="0"/>
                  <a:pt x="64" y="0"/>
                </a:cubicBezTo>
                <a:close/>
                <a:moveTo>
                  <a:pt x="28" y="120"/>
                </a:moveTo>
                <a:cubicBezTo>
                  <a:pt x="21" y="120"/>
                  <a:pt x="16" y="115"/>
                  <a:pt x="16" y="108"/>
                </a:cubicBezTo>
                <a:cubicBezTo>
                  <a:pt x="16" y="101"/>
                  <a:pt x="21" y="96"/>
                  <a:pt x="28" y="96"/>
                </a:cubicBezTo>
                <a:cubicBezTo>
                  <a:pt x="35" y="96"/>
                  <a:pt x="40" y="101"/>
                  <a:pt x="40" y="108"/>
                </a:cubicBezTo>
                <a:cubicBezTo>
                  <a:pt x="40" y="115"/>
                  <a:pt x="35" y="120"/>
                  <a:pt x="28" y="120"/>
                </a:cubicBezTo>
                <a:close/>
                <a:moveTo>
                  <a:pt x="56" y="64"/>
                </a:moveTo>
                <a:cubicBezTo>
                  <a:pt x="16" y="64"/>
                  <a:pt x="16" y="64"/>
                  <a:pt x="16" y="64"/>
                </a:cubicBezTo>
                <a:cubicBezTo>
                  <a:pt x="16" y="32"/>
                  <a:pt x="16" y="32"/>
                  <a:pt x="16" y="32"/>
                </a:cubicBezTo>
                <a:cubicBezTo>
                  <a:pt x="56" y="32"/>
                  <a:pt x="56" y="32"/>
                  <a:pt x="56" y="32"/>
                </a:cubicBezTo>
                <a:lnTo>
                  <a:pt x="56" y="64"/>
                </a:lnTo>
                <a:close/>
                <a:moveTo>
                  <a:pt x="72" y="64"/>
                </a:moveTo>
                <a:cubicBezTo>
                  <a:pt x="72" y="32"/>
                  <a:pt x="72" y="32"/>
                  <a:pt x="72" y="32"/>
                </a:cubicBezTo>
                <a:cubicBezTo>
                  <a:pt x="112" y="32"/>
                  <a:pt x="112" y="32"/>
                  <a:pt x="112" y="32"/>
                </a:cubicBezTo>
                <a:cubicBezTo>
                  <a:pt x="112" y="64"/>
                  <a:pt x="112" y="64"/>
                  <a:pt x="112" y="64"/>
                </a:cubicBezTo>
                <a:lnTo>
                  <a:pt x="72" y="64"/>
                </a:lnTo>
                <a:close/>
                <a:moveTo>
                  <a:pt x="100" y="120"/>
                </a:moveTo>
                <a:cubicBezTo>
                  <a:pt x="93" y="120"/>
                  <a:pt x="88" y="115"/>
                  <a:pt x="88" y="108"/>
                </a:cubicBezTo>
                <a:cubicBezTo>
                  <a:pt x="88" y="101"/>
                  <a:pt x="93" y="96"/>
                  <a:pt x="100" y="96"/>
                </a:cubicBezTo>
                <a:cubicBezTo>
                  <a:pt x="107" y="96"/>
                  <a:pt x="112" y="101"/>
                  <a:pt x="112" y="108"/>
                </a:cubicBezTo>
                <a:cubicBezTo>
                  <a:pt x="112" y="115"/>
                  <a:pt x="107" y="120"/>
                  <a:pt x="100" y="12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625">
            <a:extLst>
              <a:ext uri="{FF2B5EF4-FFF2-40B4-BE49-F238E27FC236}">
                <a16:creationId xmlns:a16="http://schemas.microsoft.com/office/drawing/2014/main" id="{1A4B44E4-9FBD-4A47-A4F1-2BA72AF07B4F}"/>
              </a:ext>
            </a:extLst>
          </p:cNvPr>
          <p:cNvSpPr>
            <a:spLocks noEditPoints="1"/>
          </p:cNvSpPr>
          <p:nvPr/>
        </p:nvSpPr>
        <p:spPr bwMode="auto">
          <a:xfrm>
            <a:off x="10342898" y="3181215"/>
            <a:ext cx="234254" cy="208876"/>
          </a:xfrm>
          <a:custGeom>
            <a:avLst/>
            <a:gdLst>
              <a:gd name="T0" fmla="*/ 127 w 144"/>
              <a:gd name="T1" fmla="*/ 8 h 128"/>
              <a:gd name="T2" fmla="*/ 116 w 144"/>
              <a:gd name="T3" fmla="*/ 0 h 128"/>
              <a:gd name="T4" fmla="*/ 28 w 144"/>
              <a:gd name="T5" fmla="*/ 0 h 128"/>
              <a:gd name="T6" fmla="*/ 17 w 144"/>
              <a:gd name="T7" fmla="*/ 8 h 128"/>
              <a:gd name="T8" fmla="*/ 0 w 144"/>
              <a:gd name="T9" fmla="*/ 56 h 128"/>
              <a:gd name="T10" fmla="*/ 0 w 144"/>
              <a:gd name="T11" fmla="*/ 120 h 128"/>
              <a:gd name="T12" fmla="*/ 8 w 144"/>
              <a:gd name="T13" fmla="*/ 128 h 128"/>
              <a:gd name="T14" fmla="*/ 16 w 144"/>
              <a:gd name="T15" fmla="*/ 128 h 128"/>
              <a:gd name="T16" fmla="*/ 24 w 144"/>
              <a:gd name="T17" fmla="*/ 120 h 128"/>
              <a:gd name="T18" fmla="*/ 24 w 144"/>
              <a:gd name="T19" fmla="*/ 112 h 128"/>
              <a:gd name="T20" fmla="*/ 120 w 144"/>
              <a:gd name="T21" fmla="*/ 112 h 128"/>
              <a:gd name="T22" fmla="*/ 120 w 144"/>
              <a:gd name="T23" fmla="*/ 120 h 128"/>
              <a:gd name="T24" fmla="*/ 128 w 144"/>
              <a:gd name="T25" fmla="*/ 128 h 128"/>
              <a:gd name="T26" fmla="*/ 136 w 144"/>
              <a:gd name="T27" fmla="*/ 128 h 128"/>
              <a:gd name="T28" fmla="*/ 144 w 144"/>
              <a:gd name="T29" fmla="*/ 120 h 128"/>
              <a:gd name="T30" fmla="*/ 144 w 144"/>
              <a:gd name="T31" fmla="*/ 56 h 128"/>
              <a:gd name="T32" fmla="*/ 127 w 144"/>
              <a:gd name="T33" fmla="*/ 8 h 128"/>
              <a:gd name="T34" fmla="*/ 28 w 144"/>
              <a:gd name="T35" fmla="*/ 88 h 128"/>
              <a:gd name="T36" fmla="*/ 16 w 144"/>
              <a:gd name="T37" fmla="*/ 76 h 128"/>
              <a:gd name="T38" fmla="*/ 28 w 144"/>
              <a:gd name="T39" fmla="*/ 64 h 128"/>
              <a:gd name="T40" fmla="*/ 40 w 144"/>
              <a:gd name="T41" fmla="*/ 76 h 128"/>
              <a:gd name="T42" fmla="*/ 28 w 144"/>
              <a:gd name="T43" fmla="*/ 88 h 128"/>
              <a:gd name="T44" fmla="*/ 116 w 144"/>
              <a:gd name="T45" fmla="*/ 88 h 128"/>
              <a:gd name="T46" fmla="*/ 104 w 144"/>
              <a:gd name="T47" fmla="*/ 76 h 128"/>
              <a:gd name="T48" fmla="*/ 116 w 144"/>
              <a:gd name="T49" fmla="*/ 64 h 128"/>
              <a:gd name="T50" fmla="*/ 128 w 144"/>
              <a:gd name="T51" fmla="*/ 76 h 128"/>
              <a:gd name="T52" fmla="*/ 116 w 144"/>
              <a:gd name="T53" fmla="*/ 88 h 128"/>
              <a:gd name="T54" fmla="*/ 16 w 144"/>
              <a:gd name="T55" fmla="*/ 48 h 128"/>
              <a:gd name="T56" fmla="*/ 28 w 144"/>
              <a:gd name="T57" fmla="*/ 12 h 128"/>
              <a:gd name="T58" fmla="*/ 116 w 144"/>
              <a:gd name="T59" fmla="*/ 12 h 128"/>
              <a:gd name="T60" fmla="*/ 128 w 144"/>
              <a:gd name="T61" fmla="*/ 48 h 128"/>
              <a:gd name="T62" fmla="*/ 16 w 144"/>
              <a:gd name="T63"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28">
                <a:moveTo>
                  <a:pt x="127" y="8"/>
                </a:moveTo>
                <a:cubicBezTo>
                  <a:pt x="126" y="3"/>
                  <a:pt x="121" y="0"/>
                  <a:pt x="116" y="0"/>
                </a:cubicBezTo>
                <a:cubicBezTo>
                  <a:pt x="28" y="0"/>
                  <a:pt x="28" y="0"/>
                  <a:pt x="28" y="0"/>
                </a:cubicBezTo>
                <a:cubicBezTo>
                  <a:pt x="23" y="0"/>
                  <a:pt x="18" y="3"/>
                  <a:pt x="17" y="8"/>
                </a:cubicBezTo>
                <a:cubicBezTo>
                  <a:pt x="0" y="56"/>
                  <a:pt x="0" y="56"/>
                  <a:pt x="0" y="56"/>
                </a:cubicBezTo>
                <a:cubicBezTo>
                  <a:pt x="0" y="120"/>
                  <a:pt x="0" y="120"/>
                  <a:pt x="0" y="120"/>
                </a:cubicBezTo>
                <a:cubicBezTo>
                  <a:pt x="0" y="124"/>
                  <a:pt x="4" y="128"/>
                  <a:pt x="8" y="128"/>
                </a:cubicBezTo>
                <a:cubicBezTo>
                  <a:pt x="16" y="128"/>
                  <a:pt x="16" y="128"/>
                  <a:pt x="16" y="128"/>
                </a:cubicBezTo>
                <a:cubicBezTo>
                  <a:pt x="20" y="128"/>
                  <a:pt x="24" y="124"/>
                  <a:pt x="24" y="120"/>
                </a:cubicBezTo>
                <a:cubicBezTo>
                  <a:pt x="24" y="112"/>
                  <a:pt x="24" y="112"/>
                  <a:pt x="24" y="112"/>
                </a:cubicBezTo>
                <a:cubicBezTo>
                  <a:pt x="120" y="112"/>
                  <a:pt x="120" y="112"/>
                  <a:pt x="120" y="112"/>
                </a:cubicBezTo>
                <a:cubicBezTo>
                  <a:pt x="120" y="120"/>
                  <a:pt x="120" y="120"/>
                  <a:pt x="120" y="120"/>
                </a:cubicBezTo>
                <a:cubicBezTo>
                  <a:pt x="120" y="124"/>
                  <a:pt x="124" y="128"/>
                  <a:pt x="128" y="128"/>
                </a:cubicBezTo>
                <a:cubicBezTo>
                  <a:pt x="136" y="128"/>
                  <a:pt x="136" y="128"/>
                  <a:pt x="136" y="128"/>
                </a:cubicBezTo>
                <a:cubicBezTo>
                  <a:pt x="140" y="128"/>
                  <a:pt x="144" y="124"/>
                  <a:pt x="144" y="120"/>
                </a:cubicBezTo>
                <a:cubicBezTo>
                  <a:pt x="144" y="56"/>
                  <a:pt x="144" y="56"/>
                  <a:pt x="144" y="56"/>
                </a:cubicBezTo>
                <a:lnTo>
                  <a:pt x="127" y="8"/>
                </a:lnTo>
                <a:close/>
                <a:moveTo>
                  <a:pt x="28" y="88"/>
                </a:moveTo>
                <a:cubicBezTo>
                  <a:pt x="21" y="88"/>
                  <a:pt x="16" y="83"/>
                  <a:pt x="16" y="76"/>
                </a:cubicBezTo>
                <a:cubicBezTo>
                  <a:pt x="16" y="69"/>
                  <a:pt x="21" y="64"/>
                  <a:pt x="28" y="64"/>
                </a:cubicBezTo>
                <a:cubicBezTo>
                  <a:pt x="35" y="64"/>
                  <a:pt x="40" y="69"/>
                  <a:pt x="40" y="76"/>
                </a:cubicBezTo>
                <a:cubicBezTo>
                  <a:pt x="40" y="83"/>
                  <a:pt x="35" y="88"/>
                  <a:pt x="28" y="88"/>
                </a:cubicBezTo>
                <a:close/>
                <a:moveTo>
                  <a:pt x="116" y="88"/>
                </a:moveTo>
                <a:cubicBezTo>
                  <a:pt x="109" y="88"/>
                  <a:pt x="104" y="83"/>
                  <a:pt x="104" y="76"/>
                </a:cubicBezTo>
                <a:cubicBezTo>
                  <a:pt x="104" y="69"/>
                  <a:pt x="109" y="64"/>
                  <a:pt x="116" y="64"/>
                </a:cubicBezTo>
                <a:cubicBezTo>
                  <a:pt x="123" y="64"/>
                  <a:pt x="128" y="69"/>
                  <a:pt x="128" y="76"/>
                </a:cubicBezTo>
                <a:cubicBezTo>
                  <a:pt x="128" y="83"/>
                  <a:pt x="123" y="88"/>
                  <a:pt x="116" y="88"/>
                </a:cubicBezTo>
                <a:close/>
                <a:moveTo>
                  <a:pt x="16" y="48"/>
                </a:moveTo>
                <a:cubicBezTo>
                  <a:pt x="28" y="12"/>
                  <a:pt x="28" y="12"/>
                  <a:pt x="28" y="12"/>
                </a:cubicBezTo>
                <a:cubicBezTo>
                  <a:pt x="116" y="12"/>
                  <a:pt x="116" y="12"/>
                  <a:pt x="116" y="12"/>
                </a:cubicBezTo>
                <a:cubicBezTo>
                  <a:pt x="128" y="48"/>
                  <a:pt x="128" y="48"/>
                  <a:pt x="128" y="48"/>
                </a:cubicBezTo>
                <a:lnTo>
                  <a:pt x="16" y="4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a:extLst>
              <a:ext uri="{FF2B5EF4-FFF2-40B4-BE49-F238E27FC236}">
                <a16:creationId xmlns:a16="http://schemas.microsoft.com/office/drawing/2014/main" id="{BC565DAA-FE5C-4D8E-8DBA-43FFAB8226F5}"/>
              </a:ext>
            </a:extLst>
          </p:cNvPr>
          <p:cNvPicPr>
            <a:picLocks noChangeAspect="1"/>
          </p:cNvPicPr>
          <p:nvPr/>
        </p:nvPicPr>
        <p:blipFill>
          <a:blip r:embed="rId12"/>
          <a:stretch>
            <a:fillRect/>
          </a:stretch>
        </p:blipFill>
        <p:spPr>
          <a:xfrm>
            <a:off x="190541" y="2738686"/>
            <a:ext cx="9026502" cy="3811655"/>
          </a:xfrm>
          <a:prstGeom prst="rect">
            <a:avLst/>
          </a:prstGeom>
        </p:spPr>
      </p:pic>
    </p:spTree>
    <p:extLst>
      <p:ext uri="{BB962C8B-B14F-4D97-AF65-F5344CB8AC3E}">
        <p14:creationId xmlns:p14="http://schemas.microsoft.com/office/powerpoint/2010/main" val="341812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四角形: 角を丸くする 112">
            <a:extLst>
              <a:ext uri="{FF2B5EF4-FFF2-40B4-BE49-F238E27FC236}">
                <a16:creationId xmlns:a16="http://schemas.microsoft.com/office/drawing/2014/main" id="{612FBDDE-EBC3-4501-9B7B-69E1B06D5D78}"/>
              </a:ext>
            </a:extLst>
          </p:cNvPr>
          <p:cNvSpPr/>
          <p:nvPr/>
        </p:nvSpPr>
        <p:spPr>
          <a:xfrm>
            <a:off x="54429" y="878502"/>
            <a:ext cx="12099569" cy="1364635"/>
          </a:xfrm>
          <a:prstGeom prst="roundRect">
            <a:avLst>
              <a:gd name="adj" fmla="val 244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D3498F2C-5DA7-41EA-9B45-7A13E92B9811}"/>
              </a:ext>
            </a:extLst>
          </p:cNvPr>
          <p:cNvSpPr/>
          <p:nvPr/>
        </p:nvSpPr>
        <p:spPr>
          <a:xfrm>
            <a:off x="46215" y="2361460"/>
            <a:ext cx="12099569" cy="4460616"/>
          </a:xfrm>
          <a:prstGeom prst="roundRect">
            <a:avLst>
              <a:gd name="adj" fmla="val 244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未来社会の実現に向けたチャレンジ特区</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　提案内容　　</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概要版</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３．めざすべき姿</a:t>
            </a:r>
          </a:p>
        </p:txBody>
      </p:sp>
      <p:sp>
        <p:nvSpPr>
          <p:cNvPr id="11" name="四角形: 角を丸くする 10">
            <a:extLst>
              <a:ext uri="{FF2B5EF4-FFF2-40B4-BE49-F238E27FC236}">
                <a16:creationId xmlns:a16="http://schemas.microsoft.com/office/drawing/2014/main" id="{F68021E0-8933-45E9-AA51-54936FEA2995}"/>
              </a:ext>
            </a:extLst>
          </p:cNvPr>
          <p:cNvSpPr/>
          <p:nvPr/>
        </p:nvSpPr>
        <p:spPr>
          <a:xfrm>
            <a:off x="314632" y="957153"/>
            <a:ext cx="11562737" cy="1208998"/>
          </a:xfrm>
          <a:prstGeom prst="roundRect">
            <a:avLst>
              <a:gd name="adj" fmla="val 6902"/>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lvl="0" indent="-215900">
              <a:defRPr/>
            </a:pP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世界から大阪に投資・企業・人材を呼び込み、スムーズに事業活動を行っていただけるよう、参入障壁となっているものについては、　グローバルスタンダードに合わせた規制改革等を実現することにより、大阪が強みを有する成長産業等におけるチャレンジを支えるためのリスクマネー供給や金融技術の導入等を促進することで、投資が投資を呼ぶなどの金融を軸にしたエコシステムを構築する。</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15900" lvl="0" indent="-215900">
              <a:defRPr/>
            </a:pP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　これにより、イノベーションが次々と生み出される「未来社会」を実現し、地域経済の持続的成長や府民生活の向上に繋げるとともに、日本・世界の課題の解決に貢献していく。 </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8" name="グループ化 7">
            <a:extLst>
              <a:ext uri="{FF2B5EF4-FFF2-40B4-BE49-F238E27FC236}">
                <a16:creationId xmlns:a16="http://schemas.microsoft.com/office/drawing/2014/main" id="{E41E7B73-66FF-49A8-85E0-33F3EC2FE6A4}"/>
              </a:ext>
            </a:extLst>
          </p:cNvPr>
          <p:cNvGrpSpPr/>
          <p:nvPr/>
        </p:nvGrpSpPr>
        <p:grpSpPr>
          <a:xfrm>
            <a:off x="367639" y="2648639"/>
            <a:ext cx="5048113" cy="3885325"/>
            <a:chOff x="158029" y="3025657"/>
            <a:chExt cx="3217346" cy="1488731"/>
          </a:xfrm>
        </p:grpSpPr>
        <p:sp>
          <p:nvSpPr>
            <p:cNvPr id="72" name="四角形: 角を丸くする 71">
              <a:extLst>
                <a:ext uri="{FF2B5EF4-FFF2-40B4-BE49-F238E27FC236}">
                  <a16:creationId xmlns:a16="http://schemas.microsoft.com/office/drawing/2014/main" id="{51D45A7C-E487-4990-9C63-FF3126F3971E}"/>
                </a:ext>
              </a:extLst>
            </p:cNvPr>
            <p:cNvSpPr/>
            <p:nvPr/>
          </p:nvSpPr>
          <p:spPr>
            <a:xfrm>
              <a:off x="262721" y="3025657"/>
              <a:ext cx="3112654" cy="1488731"/>
            </a:xfrm>
            <a:prstGeom prst="roundRect">
              <a:avLst>
                <a:gd name="adj" fmla="val 6902"/>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15900" marR="0" lvl="0" indent="-215900" defTabSz="914400" rtl="0" eaLnBrk="1" fontAlgn="auto" latinLnBrk="0" hangingPunct="1">
                <a:lnSpc>
                  <a:spcPct val="100000"/>
                </a:lnSpc>
                <a:spcBef>
                  <a:spcPts val="0"/>
                </a:spcBef>
                <a:spcAft>
                  <a:spcPts val="0"/>
                </a:spcAft>
                <a:buClrTx/>
                <a:buSzTx/>
                <a:buFontTx/>
                <a:buNone/>
                <a:tabLst/>
                <a:defRPr/>
              </a:pPr>
              <a:endParaRPr lang="en-US" altLang="ja-JP" sz="105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p:txBody>
        </p:sp>
        <p:sp>
          <p:nvSpPr>
            <p:cNvPr id="73" name="四角形: 角を丸くする 72">
              <a:extLst>
                <a:ext uri="{FF2B5EF4-FFF2-40B4-BE49-F238E27FC236}">
                  <a16:creationId xmlns:a16="http://schemas.microsoft.com/office/drawing/2014/main" id="{F737F1EB-8B42-4475-9044-37F80BB15435}"/>
                </a:ext>
              </a:extLst>
            </p:cNvPr>
            <p:cNvSpPr/>
            <p:nvPr/>
          </p:nvSpPr>
          <p:spPr>
            <a:xfrm>
              <a:off x="158029" y="3048371"/>
              <a:ext cx="3202763" cy="1466017"/>
            </a:xfrm>
            <a:prstGeom prst="roundRect">
              <a:avLst>
                <a:gd name="adj" fmla="val 6902"/>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15900" marR="0" lvl="0" indent="-215900" algn="ctr"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グローバルスタンダード</a:t>
              </a:r>
              <a:endParaRPr lang="en-US" altLang="ja-JP" sz="20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marL="215900" marR="0" lvl="0" indent="-215900" algn="ctr"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考え方</a:t>
              </a:r>
              <a:endParaRPr lang="en-US" altLang="ja-JP" sz="20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marL="215900" marR="0" lvl="0" indent="-215900" algn="ctr" defTabSz="914400" rtl="0" eaLnBrk="1" fontAlgn="auto" latinLnBrk="0" hangingPunct="1">
                <a:lnSpc>
                  <a:spcPct val="100000"/>
                </a:lnSpc>
                <a:spcBef>
                  <a:spcPts val="0"/>
                </a:spcBef>
                <a:spcAft>
                  <a:spcPts val="0"/>
                </a:spcAft>
                <a:buClrTx/>
                <a:buSzTx/>
                <a:buFontTx/>
                <a:buNone/>
                <a:tabLst/>
                <a:defRPr/>
              </a:pPr>
              <a:endParaRPr lang="en-US" altLang="ja-JP" sz="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　　　　　　　　　　　　　　　　　　　　　　　　　　　　　　　　　　　　　　　　　　　　　　　　　　　　　　　　　　　　　　　　　　　　　　　　　　　　　　　　　　　　　　　　　　　　　　　　　　　　　　　　　　　　　　　　　　　　　　　　　　　　　　　　　　　　　　　　　　　　　　　　　　　　　　　　　　　　　　　　　　　　　　　　　　　　　　　　　　　　　　　　　　　　　　　　　　　　　　　　　　　　　　　　　　　　　　　　　　　　　　　　　　　　　　　　　　　　　　　　　　　　　　　　　　　　　　　　　　　　　　　　　　　　　　　　　　　　　　　　　　　　　　　　　　　　　　　　　　　　　　　　　　　　　　　　　　　　　　　　　　　　　　　　　　　　　　　　　　　　　　　　　　　　　　　　　　　　　　　　　　　　　　　　　　　　　　　　　　　　　　　　　　　　　　　　　　　　　　　　　　　　　　　　　　　　　　　　　　　　　　　　　　　　　　　　　　　　　　　　　　　　　　　　　　　　　　　　　　　　　　　　　　　　　　　　　　　　　　　　　　　　　　　　　　　　　　　　　　　　　　　　　　　　　　　　　　　　　　　　　　　　　　　　　　　　　　　　　　　　　　　　　　　　　　　　　　　　　　　　　　　　　　　　　　　　　　　　　　　　　　　　　　　　　　　　　　　　　　　　　　　　　　　　　　　　　　　　　　　　　　　　　　　　　　　　　　　　　　　　　　　　　　　　　　　　　　　　　　　　　　　　　　　　　　　　　　　　　　　　　　　　　　　　　　　　　　　　　　　　　　　　　　　　　　　　　　　　　　　　　　　　　　　　　　　　　　　　　　　　　　　　　　　　　　　　　　　　　　　　　　　　　　　　　　　　　　　　　　　　　　　　　　　　　　　　　　　　　　　　　　　　　　　　　</a:t>
              </a:r>
              <a:endParaRPr lang="en-US" altLang="ja-JP"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　 </a:t>
              </a:r>
              <a:r>
                <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Ⅰ</a:t>
              </a: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．海外から入りやすくする</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Ⅱ</a:t>
              </a: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．ビジネスと生活をはじめやすくする</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Ⅲ</a:t>
              </a: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．ビジネスを展開しやすくする　  </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p>
            <a:p>
              <a:pPr marL="215900" marR="0" lvl="0" indent="-215900" defTabSz="914400" rtl="0" eaLnBrk="1" fontAlgn="auto" latinLnBrk="0" hangingPunct="1">
                <a:lnSpc>
                  <a:spcPct val="100000"/>
                </a:lnSpc>
                <a:spcBef>
                  <a:spcPts val="0"/>
                </a:spcBef>
                <a:spcAft>
                  <a:spcPts val="0"/>
                </a:spcAft>
                <a:buClrTx/>
                <a:buSzTx/>
                <a:buFontTx/>
                <a:buNone/>
                <a:tabLst/>
                <a:defRPr/>
              </a:pPr>
              <a:r>
                <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Ⅳ</a:t>
              </a: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．在阪企業の活動を活性化させる</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府民の資産形成を向上させる</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sz="1200"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215900" marR="0" lvl="0" indent="-215900"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sz="1400"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grpSp>
      <p:sp>
        <p:nvSpPr>
          <p:cNvPr id="116" name="フローチャート: 結合子 115">
            <a:extLst>
              <a:ext uri="{FF2B5EF4-FFF2-40B4-BE49-F238E27FC236}">
                <a16:creationId xmlns:a16="http://schemas.microsoft.com/office/drawing/2014/main" id="{EB7770D9-63F9-42C2-A95C-E565E023574A}"/>
              </a:ext>
            </a:extLst>
          </p:cNvPr>
          <p:cNvSpPr/>
          <p:nvPr/>
        </p:nvSpPr>
        <p:spPr>
          <a:xfrm>
            <a:off x="5455355" y="2181482"/>
            <a:ext cx="3790622" cy="1031426"/>
          </a:xfrm>
          <a:prstGeom prst="flowChartConnector">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［エコシステムのイメージ］</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7066DE81-5B64-4994-8DC1-2125B9FBB75F}"/>
              </a:ext>
            </a:extLst>
          </p:cNvPr>
          <p:cNvPicPr>
            <a:picLocks noChangeAspect="1"/>
          </p:cNvPicPr>
          <p:nvPr/>
        </p:nvPicPr>
        <p:blipFill>
          <a:blip r:embed="rId2"/>
          <a:stretch>
            <a:fillRect/>
          </a:stretch>
        </p:blipFill>
        <p:spPr>
          <a:xfrm>
            <a:off x="5213819" y="2901122"/>
            <a:ext cx="4957424" cy="3768316"/>
          </a:xfrm>
          <a:prstGeom prst="rect">
            <a:avLst/>
          </a:prstGeom>
        </p:spPr>
      </p:pic>
      <p:sp>
        <p:nvSpPr>
          <p:cNvPr id="19" name="楕円 18">
            <a:extLst>
              <a:ext uri="{FF2B5EF4-FFF2-40B4-BE49-F238E27FC236}">
                <a16:creationId xmlns:a16="http://schemas.microsoft.com/office/drawing/2014/main" id="{8BD9E88D-8D6A-48F9-9673-2506534625B2}"/>
              </a:ext>
            </a:extLst>
          </p:cNvPr>
          <p:cNvSpPr/>
          <p:nvPr/>
        </p:nvSpPr>
        <p:spPr>
          <a:xfrm>
            <a:off x="11151594" y="2467992"/>
            <a:ext cx="861087" cy="3836321"/>
          </a:xfrm>
          <a:prstGeom prst="ellipse">
            <a:avLst/>
          </a:prstGeom>
          <a:solidFill>
            <a:srgbClr val="FFFF0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B050"/>
                </a:solidFill>
                <a:latin typeface="UD デジタル 教科書体 NP-B" panose="02020700000000000000" pitchFamily="18" charset="-128"/>
                <a:ea typeface="UD デジタル 教科書体 NP-B" panose="02020700000000000000" pitchFamily="18" charset="-128"/>
              </a:rPr>
              <a:t>未</a:t>
            </a:r>
            <a:endParaRPr kumimoji="1" lang="en-US" altLang="ja-JP" sz="2400" dirty="0">
              <a:solidFill>
                <a:srgbClr val="00B05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400" dirty="0">
                <a:solidFill>
                  <a:srgbClr val="00B050"/>
                </a:solidFill>
                <a:latin typeface="UD デジタル 教科書体 NP-B" panose="02020700000000000000" pitchFamily="18" charset="-128"/>
                <a:ea typeface="UD デジタル 教科書体 NP-B" panose="02020700000000000000" pitchFamily="18" charset="-128"/>
              </a:rPr>
              <a:t>来</a:t>
            </a:r>
            <a:endParaRPr kumimoji="1" lang="en-US" altLang="ja-JP" sz="2400" dirty="0">
              <a:solidFill>
                <a:srgbClr val="00B050"/>
              </a:solidFill>
              <a:latin typeface="UD デジタル 教科書体 NP-B" panose="02020700000000000000" pitchFamily="18" charset="-128"/>
              <a:ea typeface="UD デジタル 教科書体 NP-B" panose="02020700000000000000" pitchFamily="18" charset="-128"/>
            </a:endParaRPr>
          </a:p>
          <a:p>
            <a:pPr algn="ctr"/>
            <a:r>
              <a:rPr lang="ja-JP" altLang="en-US" sz="2400" dirty="0">
                <a:solidFill>
                  <a:srgbClr val="00B050"/>
                </a:solidFill>
                <a:latin typeface="UD デジタル 教科書体 NP-B" panose="02020700000000000000" pitchFamily="18" charset="-128"/>
                <a:ea typeface="UD デジタル 教科書体 NP-B" panose="02020700000000000000" pitchFamily="18" charset="-128"/>
              </a:rPr>
              <a:t>社</a:t>
            </a:r>
            <a:endParaRPr lang="en-US" altLang="ja-JP" sz="2400" dirty="0">
              <a:solidFill>
                <a:srgbClr val="00B050"/>
              </a:solidFill>
              <a:latin typeface="UD デジタル 教科書体 NP-B" panose="02020700000000000000" pitchFamily="18" charset="-128"/>
              <a:ea typeface="UD デジタル 教科書体 NP-B" panose="02020700000000000000" pitchFamily="18" charset="-128"/>
            </a:endParaRPr>
          </a:p>
          <a:p>
            <a:pPr algn="ctr"/>
            <a:r>
              <a:rPr lang="ja-JP" altLang="en-US" sz="2400" dirty="0">
                <a:solidFill>
                  <a:srgbClr val="00B050"/>
                </a:solidFill>
                <a:latin typeface="UD デジタル 教科書体 NP-B" panose="02020700000000000000" pitchFamily="18" charset="-128"/>
                <a:ea typeface="UD デジタル 教科書体 NP-B" panose="02020700000000000000" pitchFamily="18" charset="-128"/>
              </a:rPr>
              <a:t>会の実現</a:t>
            </a:r>
            <a:endParaRPr kumimoji="1" lang="ja-JP" altLang="en-US" sz="2400" dirty="0">
              <a:solidFill>
                <a:srgbClr val="00B050"/>
              </a:solidFill>
              <a:latin typeface="UD デジタル 教科書体 NP-B" panose="02020700000000000000" pitchFamily="18" charset="-128"/>
              <a:ea typeface="UD デジタル 教科書体 NP-B" panose="02020700000000000000" pitchFamily="18" charset="-128"/>
            </a:endParaRPr>
          </a:p>
        </p:txBody>
      </p:sp>
      <p:pic>
        <p:nvPicPr>
          <p:cNvPr id="20" name="グラフィックス 19" descr="矢印: 直線 単色塗りつぶし">
            <a:extLst>
              <a:ext uri="{FF2B5EF4-FFF2-40B4-BE49-F238E27FC236}">
                <a16:creationId xmlns:a16="http://schemas.microsoft.com/office/drawing/2014/main" id="{56AF916F-0B1E-401C-84CE-B7FD59A58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460418" y="3272069"/>
            <a:ext cx="3133818" cy="2237289"/>
          </a:xfrm>
          <a:prstGeom prst="rect">
            <a:avLst/>
          </a:prstGeom>
        </p:spPr>
      </p:pic>
      <p:grpSp>
        <p:nvGrpSpPr>
          <p:cNvPr id="21" name="グループ化 20">
            <a:extLst>
              <a:ext uri="{FF2B5EF4-FFF2-40B4-BE49-F238E27FC236}">
                <a16:creationId xmlns:a16="http://schemas.microsoft.com/office/drawing/2014/main" id="{5C66FE47-6301-4F9C-93CE-FA7CDF4350E0}"/>
              </a:ext>
            </a:extLst>
          </p:cNvPr>
          <p:cNvGrpSpPr/>
          <p:nvPr/>
        </p:nvGrpSpPr>
        <p:grpSpPr>
          <a:xfrm>
            <a:off x="8363360" y="4001668"/>
            <a:ext cx="1230336" cy="540013"/>
            <a:chOff x="7231640" y="3255465"/>
            <a:chExt cx="1486156" cy="540013"/>
          </a:xfrm>
        </p:grpSpPr>
        <p:sp>
          <p:nvSpPr>
            <p:cNvPr id="32" name="楕円 31">
              <a:extLst>
                <a:ext uri="{FF2B5EF4-FFF2-40B4-BE49-F238E27FC236}">
                  <a16:creationId xmlns:a16="http://schemas.microsoft.com/office/drawing/2014/main" id="{A6AE038C-11B3-4354-8C9F-B4C11D2C0753}"/>
                </a:ext>
              </a:extLst>
            </p:cNvPr>
            <p:cNvSpPr/>
            <p:nvPr/>
          </p:nvSpPr>
          <p:spPr>
            <a:xfrm>
              <a:off x="7718357" y="3255465"/>
              <a:ext cx="530490" cy="540013"/>
            </a:xfrm>
            <a:prstGeom prst="ellipse">
              <a:avLst/>
            </a:prstGeom>
            <a:solidFill>
              <a:srgbClr val="FFFF0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49451DA8-6721-4386-95E8-EAB0EB3C4205}"/>
                </a:ext>
              </a:extLst>
            </p:cNvPr>
            <p:cNvSpPr/>
            <p:nvPr/>
          </p:nvSpPr>
          <p:spPr>
            <a:xfrm>
              <a:off x="7231640" y="3318898"/>
              <a:ext cx="1486156" cy="3283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事業</a:t>
              </a:r>
              <a:endParaRPr kumimoji="1" lang="en-US" altLang="ja-JP" sz="9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lgn="ctr"/>
              <a:r>
                <a:rPr kumimoji="1" lang="ja-JP" altLang="en-US" sz="9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拡大</a:t>
              </a:r>
              <a:endParaRPr kumimoji="1" lang="en-US" altLang="ja-JP" sz="11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grpSp>
      <p:grpSp>
        <p:nvGrpSpPr>
          <p:cNvPr id="23" name="グループ化 22">
            <a:extLst>
              <a:ext uri="{FF2B5EF4-FFF2-40B4-BE49-F238E27FC236}">
                <a16:creationId xmlns:a16="http://schemas.microsoft.com/office/drawing/2014/main" id="{E80813E4-FB4F-41DF-AFFD-CB05E2895CF7}"/>
              </a:ext>
            </a:extLst>
          </p:cNvPr>
          <p:cNvGrpSpPr/>
          <p:nvPr/>
        </p:nvGrpSpPr>
        <p:grpSpPr>
          <a:xfrm>
            <a:off x="8911269" y="3471531"/>
            <a:ext cx="1230336" cy="815398"/>
            <a:chOff x="7831260" y="2772253"/>
            <a:chExt cx="1486156" cy="815398"/>
          </a:xfrm>
        </p:grpSpPr>
        <p:sp>
          <p:nvSpPr>
            <p:cNvPr id="30" name="楕円 29">
              <a:extLst>
                <a:ext uri="{FF2B5EF4-FFF2-40B4-BE49-F238E27FC236}">
                  <a16:creationId xmlns:a16="http://schemas.microsoft.com/office/drawing/2014/main" id="{888457E3-8982-4299-A34B-805D27F49965}"/>
                </a:ext>
              </a:extLst>
            </p:cNvPr>
            <p:cNvSpPr/>
            <p:nvPr/>
          </p:nvSpPr>
          <p:spPr>
            <a:xfrm>
              <a:off x="8145563" y="2772253"/>
              <a:ext cx="828753" cy="815398"/>
            </a:xfrm>
            <a:prstGeom prst="ellipse">
              <a:avLst/>
            </a:prstGeom>
            <a:solidFill>
              <a:srgbClr val="FFFF0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12B7629-4593-4888-B0B1-B0D07402F651}"/>
                </a:ext>
              </a:extLst>
            </p:cNvPr>
            <p:cNvSpPr/>
            <p:nvPr/>
          </p:nvSpPr>
          <p:spPr>
            <a:xfrm>
              <a:off x="7831260" y="3037501"/>
              <a:ext cx="1486156" cy="3283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ｲﾉﾍﾞｰｼｮﾝ</a:t>
              </a:r>
              <a:endParaRPr lang="en-US" altLang="ja-JP" sz="9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lgn="ctr"/>
              <a:r>
                <a:rPr lang="ja-JP" altLang="en-US" sz="11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創出</a:t>
              </a:r>
              <a:endParaRPr kumimoji="1" lang="en-US" altLang="ja-JP" sz="11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grpSp>
      <p:grpSp>
        <p:nvGrpSpPr>
          <p:cNvPr id="24" name="グループ化 23">
            <a:extLst>
              <a:ext uri="{FF2B5EF4-FFF2-40B4-BE49-F238E27FC236}">
                <a16:creationId xmlns:a16="http://schemas.microsoft.com/office/drawing/2014/main" id="{EF770C70-049E-4378-B27D-0D242FE27322}"/>
              </a:ext>
            </a:extLst>
          </p:cNvPr>
          <p:cNvGrpSpPr/>
          <p:nvPr/>
        </p:nvGrpSpPr>
        <p:grpSpPr>
          <a:xfrm>
            <a:off x="9712854" y="4461978"/>
            <a:ext cx="1018707" cy="1120140"/>
            <a:chOff x="8653342" y="3500863"/>
            <a:chExt cx="1353091" cy="1120140"/>
          </a:xfrm>
        </p:grpSpPr>
        <p:sp>
          <p:nvSpPr>
            <p:cNvPr id="28" name="楕円 27">
              <a:extLst>
                <a:ext uri="{FF2B5EF4-FFF2-40B4-BE49-F238E27FC236}">
                  <a16:creationId xmlns:a16="http://schemas.microsoft.com/office/drawing/2014/main" id="{5F9E3BB2-9B5F-4DAD-AB02-23E9BB57EB6F}"/>
                </a:ext>
              </a:extLst>
            </p:cNvPr>
            <p:cNvSpPr/>
            <p:nvPr/>
          </p:nvSpPr>
          <p:spPr>
            <a:xfrm>
              <a:off x="8784239" y="3500863"/>
              <a:ext cx="1040130" cy="1120140"/>
            </a:xfrm>
            <a:prstGeom prst="ellipse">
              <a:avLst/>
            </a:prstGeom>
            <a:solidFill>
              <a:srgbClr val="FFFF0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BF937C1-766B-47D1-BD69-BCA435D315AD}"/>
                </a:ext>
              </a:extLst>
            </p:cNvPr>
            <p:cNvSpPr txBox="1"/>
            <p:nvPr/>
          </p:nvSpPr>
          <p:spPr>
            <a:xfrm>
              <a:off x="8653342" y="3731316"/>
              <a:ext cx="1353091" cy="738664"/>
            </a:xfrm>
            <a:prstGeom prst="rect">
              <a:avLst/>
            </a:prstGeom>
            <a:noFill/>
          </p:spPr>
          <p:txBody>
            <a:bodyPr wrap="square">
              <a:spAutoFit/>
            </a:bodyPr>
            <a:lstStyle/>
            <a:p>
              <a:pPr algn="ctr"/>
              <a:r>
                <a:rPr kumimoji="1" lang="ja-JP" altLang="en-US" sz="105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府民の資産</a:t>
              </a:r>
              <a:endParaRPr kumimoji="1" lang="en-US" altLang="ja-JP" sz="105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lgn="ctr"/>
              <a:r>
                <a:rPr kumimoji="1" lang="ja-JP" altLang="en-US" sz="105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形成向上</a:t>
              </a:r>
              <a:endParaRPr kumimoji="1" lang="en-US" altLang="ja-JP" sz="105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lgn="ctr"/>
              <a:r>
                <a:rPr kumimoji="1" lang="ja-JP" altLang="en-US" sz="105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生活利便性</a:t>
              </a:r>
              <a:endParaRPr kumimoji="1" lang="en-US" altLang="ja-JP" sz="105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lgn="ctr"/>
              <a:r>
                <a:rPr kumimoji="1" lang="ja-JP" altLang="en-US" sz="105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向上</a:t>
              </a:r>
              <a:endParaRPr kumimoji="1" lang="ja-JP" altLang="en-US" sz="11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grpSp>
      <p:grpSp>
        <p:nvGrpSpPr>
          <p:cNvPr id="25" name="グループ化 24">
            <a:extLst>
              <a:ext uri="{FF2B5EF4-FFF2-40B4-BE49-F238E27FC236}">
                <a16:creationId xmlns:a16="http://schemas.microsoft.com/office/drawing/2014/main" id="{DC5EEAE6-9041-4520-B7C7-EFEB0B9190E9}"/>
              </a:ext>
            </a:extLst>
          </p:cNvPr>
          <p:cNvGrpSpPr/>
          <p:nvPr/>
        </p:nvGrpSpPr>
        <p:grpSpPr>
          <a:xfrm>
            <a:off x="9717556" y="3139971"/>
            <a:ext cx="1149997" cy="1088487"/>
            <a:chOff x="8959950" y="2025866"/>
            <a:chExt cx="1486156" cy="1120140"/>
          </a:xfrm>
        </p:grpSpPr>
        <p:sp>
          <p:nvSpPr>
            <p:cNvPr id="26" name="楕円 25">
              <a:extLst>
                <a:ext uri="{FF2B5EF4-FFF2-40B4-BE49-F238E27FC236}">
                  <a16:creationId xmlns:a16="http://schemas.microsoft.com/office/drawing/2014/main" id="{9ABA9754-56ED-4796-9143-4C7E792AB8F1}"/>
                </a:ext>
              </a:extLst>
            </p:cNvPr>
            <p:cNvSpPr/>
            <p:nvPr/>
          </p:nvSpPr>
          <p:spPr>
            <a:xfrm>
              <a:off x="9192064" y="2025866"/>
              <a:ext cx="1040130" cy="1120140"/>
            </a:xfrm>
            <a:prstGeom prst="ellipse">
              <a:avLst/>
            </a:prstGeom>
            <a:solidFill>
              <a:srgbClr val="FFFF0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03878D1E-442D-4C25-B78D-CEE9218CF060}"/>
                </a:ext>
              </a:extLst>
            </p:cNvPr>
            <p:cNvSpPr/>
            <p:nvPr/>
          </p:nvSpPr>
          <p:spPr>
            <a:xfrm>
              <a:off x="8959950" y="2458301"/>
              <a:ext cx="1486156" cy="3283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社会課題</a:t>
              </a:r>
              <a:endParaRPr kumimoji="1" lang="en-US" altLang="ja-JP" sz="11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lgn="ctr"/>
              <a:r>
                <a:rPr kumimoji="1" lang="ja-JP" altLang="en-US" sz="11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の解決</a:t>
              </a:r>
              <a:endParaRPr kumimoji="1" lang="ja-JP" altLang="en-US" sz="1400" dirty="0">
                <a:solidFill>
                  <a:srgbClr val="FF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grpSp>
      <p:sp>
        <p:nvSpPr>
          <p:cNvPr id="12" name="スライド番号プレースホルダー 1">
            <a:extLst>
              <a:ext uri="{FF2B5EF4-FFF2-40B4-BE49-F238E27FC236}">
                <a16:creationId xmlns:a16="http://schemas.microsoft.com/office/drawing/2014/main" id="{94EBD70C-9288-41C4-91A2-D3B739E7DF24}"/>
              </a:ext>
            </a:extLst>
          </p:cNvPr>
          <p:cNvSpPr>
            <a:spLocks noGrp="1"/>
          </p:cNvSpPr>
          <p:nvPr>
            <p:ph type="sldNum" sz="quarter" idx="12"/>
          </p:nvPr>
        </p:nvSpPr>
        <p:spPr>
          <a:xfrm>
            <a:off x="9344722" y="6304313"/>
            <a:ext cx="2743200" cy="365125"/>
          </a:xfrm>
        </p:spPr>
        <p:txBody>
          <a:bodyPr/>
          <a:lstStyle/>
          <a:p>
            <a:r>
              <a:rPr lang="ja-JP" altLang="en-US" sz="2800" b="1" dirty="0">
                <a:solidFill>
                  <a:srgbClr val="002060"/>
                </a:solidFill>
                <a:effectLst>
                  <a:outerShdw blurRad="38100" dist="38100" dir="2700000" algn="tl">
                    <a:srgbClr val="000000">
                      <a:alpha val="43137"/>
                    </a:srgbClr>
                  </a:outerShdw>
                </a:effectLst>
              </a:rPr>
              <a:t>４</a:t>
            </a:r>
            <a:endParaRPr kumimoji="1" lang="ja-JP" altLang="en-US" sz="2800" b="1" dirty="0">
              <a:solidFill>
                <a:srgbClr val="002060"/>
              </a:solidFill>
              <a:effectLst>
                <a:outerShdw blurRad="38100" dist="38100" dir="2700000" algn="tl">
                  <a:srgbClr val="000000">
                    <a:alpha val="43137"/>
                  </a:srgbClr>
                </a:outerShdw>
              </a:effectLst>
            </a:endParaRPr>
          </a:p>
        </p:txBody>
      </p:sp>
      <p:sp>
        <p:nvSpPr>
          <p:cNvPr id="10" name="矢印: 右 9">
            <a:extLst>
              <a:ext uri="{FF2B5EF4-FFF2-40B4-BE49-F238E27FC236}">
                <a16:creationId xmlns:a16="http://schemas.microsoft.com/office/drawing/2014/main" id="{67234D93-ECBA-440D-82CA-27C99A006832}"/>
              </a:ext>
            </a:extLst>
          </p:cNvPr>
          <p:cNvSpPr/>
          <p:nvPr/>
        </p:nvSpPr>
        <p:spPr>
          <a:xfrm>
            <a:off x="4801529" y="2743043"/>
            <a:ext cx="2265096" cy="834862"/>
          </a:xfrm>
          <a:prstGeom prst="rightArrow">
            <a:avLst>
              <a:gd name="adj1" fmla="val 64854"/>
              <a:gd name="adj2" fmla="val 34049"/>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F5F9ED1-FAC8-44B4-94F0-4F52909466D4}"/>
              </a:ext>
            </a:extLst>
          </p:cNvPr>
          <p:cNvSpPr/>
          <p:nvPr/>
        </p:nvSpPr>
        <p:spPr>
          <a:xfrm>
            <a:off x="597764" y="3560186"/>
            <a:ext cx="4540814" cy="2744127"/>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結合子 33">
            <a:extLst>
              <a:ext uri="{FF2B5EF4-FFF2-40B4-BE49-F238E27FC236}">
                <a16:creationId xmlns:a16="http://schemas.microsoft.com/office/drawing/2014/main" id="{ACF833E9-ED70-420E-BEC9-F8578FC61D97}"/>
              </a:ext>
            </a:extLst>
          </p:cNvPr>
          <p:cNvSpPr/>
          <p:nvPr/>
        </p:nvSpPr>
        <p:spPr>
          <a:xfrm>
            <a:off x="3972900" y="2668162"/>
            <a:ext cx="3790622" cy="1031426"/>
          </a:xfrm>
          <a:prstGeom prst="flowChartConnector">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UD デジタル 教科書体 NP-B" panose="02020700000000000000" pitchFamily="18" charset="-128"/>
                <a:ea typeface="UD デジタル 教科書体 NP-B" panose="02020700000000000000" pitchFamily="18" charset="-128"/>
              </a:rPr>
              <a:t>投資・人材・企業</a:t>
            </a:r>
            <a:endParaRPr lang="en-US" altLang="ja-JP" sz="14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1400" dirty="0">
                <a:solidFill>
                  <a:schemeClr val="bg1"/>
                </a:solidFill>
                <a:latin typeface="UD デジタル 教科書体 NP-B" panose="02020700000000000000" pitchFamily="18" charset="-128"/>
                <a:ea typeface="UD デジタル 教科書体 NP-B" panose="02020700000000000000" pitchFamily="18" charset="-128"/>
              </a:rPr>
              <a:t>を呼び込む</a:t>
            </a:r>
            <a:endParaRPr lang="en-US" altLang="ja-JP" sz="14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3" name="矢印: 下 2">
            <a:extLst>
              <a:ext uri="{FF2B5EF4-FFF2-40B4-BE49-F238E27FC236}">
                <a16:creationId xmlns:a16="http://schemas.microsoft.com/office/drawing/2014/main" id="{7E1A33C9-EAAA-4E8E-86D8-38B523F383BD}"/>
              </a:ext>
            </a:extLst>
          </p:cNvPr>
          <p:cNvSpPr/>
          <p:nvPr/>
        </p:nvSpPr>
        <p:spPr>
          <a:xfrm>
            <a:off x="2247430" y="4065101"/>
            <a:ext cx="962704" cy="1633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34">
            <a:extLst>
              <a:ext uri="{FF2B5EF4-FFF2-40B4-BE49-F238E27FC236}">
                <a16:creationId xmlns:a16="http://schemas.microsoft.com/office/drawing/2014/main" id="{C182802D-6C64-4D18-8464-9440E3385FF6}"/>
              </a:ext>
            </a:extLst>
          </p:cNvPr>
          <p:cNvSpPr/>
          <p:nvPr/>
        </p:nvSpPr>
        <p:spPr>
          <a:xfrm>
            <a:off x="2234489" y="4591376"/>
            <a:ext cx="962704" cy="1633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77480D8B-602F-406D-80D5-3B42C0B82B45}"/>
              </a:ext>
            </a:extLst>
          </p:cNvPr>
          <p:cNvSpPr/>
          <p:nvPr/>
        </p:nvSpPr>
        <p:spPr>
          <a:xfrm>
            <a:off x="2250145" y="5177969"/>
            <a:ext cx="962704" cy="1633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404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82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未来社会の実現に向けたチャレンジ特区</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提案内容　　</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概要版</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　４．国への主な提案内容</a:t>
            </a:r>
          </a:p>
        </p:txBody>
      </p:sp>
      <p:sp>
        <p:nvSpPr>
          <p:cNvPr id="22" name="四角形: 角を丸くする 21">
            <a:extLst>
              <a:ext uri="{FF2B5EF4-FFF2-40B4-BE49-F238E27FC236}">
                <a16:creationId xmlns:a16="http://schemas.microsoft.com/office/drawing/2014/main" id="{99FF68B3-67D7-4CD0-A7F5-528C1590198C}"/>
              </a:ext>
            </a:extLst>
          </p:cNvPr>
          <p:cNvSpPr/>
          <p:nvPr/>
        </p:nvSpPr>
        <p:spPr>
          <a:xfrm>
            <a:off x="431515" y="1406597"/>
            <a:ext cx="11229654" cy="5326308"/>
          </a:xfrm>
          <a:prstGeom prst="roundRect">
            <a:avLst>
              <a:gd name="adj" fmla="val 2467"/>
            </a:avLst>
          </a:prstGeom>
          <a:solidFill>
            <a:srgbClr val="C5E0B4"/>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規制緩和等</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　　（２３件）</a:t>
            </a: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b="1"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b="1"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b="1"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b="1"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b="1"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a:defRPr/>
            </a:pPr>
            <a:endParaRPr kumimoji="1" lang="en-US" altLang="ja-JP"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a:p>
            <a:pPr>
              <a:defRPr/>
            </a:pPr>
            <a:r>
              <a:rPr kumimoji="1" lang="en-US" altLang="ja-JP"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a:t>
            </a:r>
            <a:r>
              <a:rPr lang="ja-JP" altLang="en-US" sz="2400" b="1">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税制措置</a:t>
            </a:r>
            <a:r>
              <a:rPr kumimoji="1" lang="en-US" altLang="ja-JP" sz="2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　　　（　７件）</a:t>
            </a: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b="1"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cs typeface="+mn-cs"/>
              </a:rPr>
              <a:t>　　</a:t>
            </a:r>
            <a:endParaRPr kumimoji="1" lang="en-US" altLang="ja-JP"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a:t>
            </a: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4" name="四角形: 角を丸くする 23">
            <a:extLst>
              <a:ext uri="{FF2B5EF4-FFF2-40B4-BE49-F238E27FC236}">
                <a16:creationId xmlns:a16="http://schemas.microsoft.com/office/drawing/2014/main" id="{C072D235-FC5A-4F28-B341-66C04B508D15}"/>
              </a:ext>
            </a:extLst>
          </p:cNvPr>
          <p:cNvSpPr/>
          <p:nvPr/>
        </p:nvSpPr>
        <p:spPr>
          <a:xfrm>
            <a:off x="82296" y="883372"/>
            <a:ext cx="3986784" cy="5032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◇国への主な提案内容</a:t>
            </a:r>
          </a:p>
        </p:txBody>
      </p:sp>
      <p:sp>
        <p:nvSpPr>
          <p:cNvPr id="12" name="スライド番号プレースホルダー 1">
            <a:extLst>
              <a:ext uri="{FF2B5EF4-FFF2-40B4-BE49-F238E27FC236}">
                <a16:creationId xmlns:a16="http://schemas.microsoft.com/office/drawing/2014/main" id="{94EBD70C-9288-41C4-91A2-D3B739E7DF24}"/>
              </a:ext>
            </a:extLst>
          </p:cNvPr>
          <p:cNvSpPr>
            <a:spLocks noGrp="1"/>
          </p:cNvSpPr>
          <p:nvPr>
            <p:ph type="sldNum" sz="quarter" idx="12"/>
          </p:nvPr>
        </p:nvSpPr>
        <p:spPr>
          <a:xfrm>
            <a:off x="9344722" y="636778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５</a:t>
            </a:r>
          </a:p>
        </p:txBody>
      </p:sp>
      <p:sp>
        <p:nvSpPr>
          <p:cNvPr id="2" name="正方形/長方形 1">
            <a:extLst>
              <a:ext uri="{FF2B5EF4-FFF2-40B4-BE49-F238E27FC236}">
                <a16:creationId xmlns:a16="http://schemas.microsoft.com/office/drawing/2014/main" id="{16A32418-A238-42A5-B96F-50C91AEF9E71}"/>
              </a:ext>
            </a:extLst>
          </p:cNvPr>
          <p:cNvSpPr/>
          <p:nvPr/>
        </p:nvSpPr>
        <p:spPr>
          <a:xfrm>
            <a:off x="899604" y="1909468"/>
            <a:ext cx="5196396" cy="411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Ⅰ</a:t>
            </a:r>
            <a:r>
              <a:rPr lang="ja-JP" altLang="en-US"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lang="ja-JP" altLang="en-US" sz="2000" b="1" u="sng"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海外から入りやすくする</a:t>
            </a:r>
            <a:r>
              <a:rPr lang="ja-JP" altLang="en-US"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（３件）</a:t>
            </a:r>
            <a:endParaRPr kumimoji="1" lang="en-US" altLang="ja-JP" sz="18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・投資家ビザの創設</a:t>
            </a:r>
            <a:endPar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・「高度専門職」ポイント制の特例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など</a:t>
            </a:r>
            <a:endParaRPr lang="en-US" altLang="ja-JP"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Ⅲ</a:t>
            </a:r>
            <a:r>
              <a:rPr lang="ja-JP" altLang="en-US"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lang="ja-JP" altLang="en-US" sz="2000" b="1" u="sng"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ビジネスを展開しやすくする</a:t>
            </a:r>
            <a:r>
              <a:rPr lang="ja-JP" altLang="en-US"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en-US" altLang="ja-JP"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1</a:t>
            </a:r>
            <a:r>
              <a:rPr lang="ja-JP" altLang="en-US"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０件）</a:t>
            </a:r>
            <a:endParaRPr lang="en-US" altLang="ja-JP"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・コンプライアンス人材の要件緩和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・投資運用業以外の外部委託の要件緩和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・金融ライセンスに係る実証実験　　　</a:t>
            </a:r>
            <a:endPar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・金融ライセンスの届出の簡素化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など</a:t>
            </a: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72D5ED45-B3EE-4790-A6E3-0D33E7E6472D}"/>
              </a:ext>
            </a:extLst>
          </p:cNvPr>
          <p:cNvSpPr/>
          <p:nvPr/>
        </p:nvSpPr>
        <p:spPr>
          <a:xfrm>
            <a:off x="6096000" y="1909468"/>
            <a:ext cx="5196396" cy="411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endParaRPr lang="en-US" altLang="ja-JP" sz="2400"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defRPr/>
            </a:pPr>
            <a:r>
              <a:rPr lang="en-US" altLang="ja-JP"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Ⅱ</a:t>
            </a:r>
            <a:r>
              <a:rPr lang="ja-JP" altLang="en-US"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lang="ja-JP" altLang="en-US" sz="2000" b="1" u="sng" dirty="0">
                <a:solidFill>
                  <a:prstClr val="black"/>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ビジネス・生活をはじめやすくする</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　　　　　</a:t>
            </a:r>
            <a:endParaRPr kumimoji="1" lang="en-US" altLang="ja-JP"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a:p>
            <a:pPr>
              <a:defRPr/>
            </a:pPr>
            <a:r>
              <a:rPr lang="ja-JP" altLang="en-US" sz="2000"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rPr>
              <a:t>（４件）</a:t>
            </a:r>
            <a:endParaRPr lang="en-US" altLang="ja-JP" sz="2000"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進出企業等の銀行口座開設の促進</a:t>
            </a:r>
            <a:endParaRPr lang="en-US" altLang="ja-JP"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金融面での相談窓口・手続きの連携</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行政等の手続きの簡素化・デジタル</a:t>
            </a:r>
            <a:endPar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化・英語化の対応　　　　　　　など　　</a:t>
            </a:r>
            <a:endPar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Ⅳ</a:t>
            </a:r>
            <a:r>
              <a:rPr lang="ja-JP" altLang="en-US" sz="2000" b="1" u="sng"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lang="ja-JP" altLang="en-US" sz="2000" b="1" u="sng"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在阪企業の活動を活性化させる</a:t>
            </a:r>
            <a:r>
              <a:rPr lang="ja-JP" altLang="en-US"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endParaRPr lang="en-US" altLang="ja-JP"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defRPr/>
            </a:pP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rPr>
              <a:t>　　</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創英角ｺﾞｼｯｸUB" panose="020B0909000000000000" pitchFamily="49" charset="-128"/>
                <a:ea typeface="HG創英角ｺﾞｼｯｸUB" panose="020B0909000000000000" pitchFamily="49" charset="-128"/>
              </a:rPr>
              <a:t>府民の資産形成を向上させる　</a:t>
            </a:r>
            <a:r>
              <a:rPr lang="ja-JP" altLang="en-US" sz="2000" b="1" dirty="0">
                <a:solidFill>
                  <a:prstClr val="black"/>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（６件）</a:t>
            </a:r>
            <a:endParaRPr lang="en-US" altLang="ja-JP" sz="2000" b="1" u="sng" dirty="0">
              <a:solidFill>
                <a:prstClr val="black"/>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・アセットオーナーの金融リテラシー向上</a:t>
            </a:r>
            <a:endPar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・国立大学教員の兼業要件の緩和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・公立大学の出資範囲の拡大　　　</a:t>
            </a:r>
            <a:endPar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など</a:t>
            </a:r>
            <a:endParaRPr lang="en-US" altLang="ja-JP" sz="2400" b="1" dirty="0">
              <a:solidFill>
                <a:prstClr val="black"/>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4ABC3DC3-2AFE-4F60-B700-5DB05B5CFD7F}"/>
              </a:ext>
            </a:extLst>
          </p:cNvPr>
          <p:cNvSpPr/>
          <p:nvPr/>
        </p:nvSpPr>
        <p:spPr>
          <a:xfrm>
            <a:off x="899604" y="1965784"/>
            <a:ext cx="5082096" cy="1949268"/>
          </a:xfrm>
          <a:prstGeom prst="rect">
            <a:avLst/>
          </a:prstGeom>
          <a:noFill/>
          <a:ln w="41275" cmpd="db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7980AFC-ACE8-42D4-B22A-6B01D051153F}"/>
              </a:ext>
            </a:extLst>
          </p:cNvPr>
          <p:cNvSpPr/>
          <p:nvPr/>
        </p:nvSpPr>
        <p:spPr>
          <a:xfrm>
            <a:off x="899604" y="3986072"/>
            <a:ext cx="5082096" cy="1949267"/>
          </a:xfrm>
          <a:prstGeom prst="rect">
            <a:avLst/>
          </a:prstGeom>
          <a:noFill/>
          <a:ln w="41275" cmpd="db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49FEFE0-C9AA-4A63-BDA2-4AD2C0133A11}"/>
              </a:ext>
            </a:extLst>
          </p:cNvPr>
          <p:cNvSpPr/>
          <p:nvPr/>
        </p:nvSpPr>
        <p:spPr>
          <a:xfrm>
            <a:off x="6096000" y="1965784"/>
            <a:ext cx="5102540" cy="1949268"/>
          </a:xfrm>
          <a:prstGeom prst="rect">
            <a:avLst/>
          </a:prstGeom>
          <a:noFill/>
          <a:ln w="41275" cmpd="db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6896BD8-9597-4503-BFB9-6EAA55E75930}"/>
              </a:ext>
            </a:extLst>
          </p:cNvPr>
          <p:cNvSpPr/>
          <p:nvPr/>
        </p:nvSpPr>
        <p:spPr>
          <a:xfrm>
            <a:off x="6096000" y="3986073"/>
            <a:ext cx="5082096" cy="1949266"/>
          </a:xfrm>
          <a:prstGeom prst="rect">
            <a:avLst/>
          </a:prstGeom>
          <a:noFill/>
          <a:ln w="41275" cmpd="db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16307381-42BA-42C8-A0ED-B3D6132095F6}"/>
              </a:ext>
            </a:extLst>
          </p:cNvPr>
          <p:cNvCxnSpPr/>
          <p:nvPr/>
        </p:nvCxnSpPr>
        <p:spPr>
          <a:xfrm>
            <a:off x="5885895" y="3053919"/>
            <a:ext cx="346229"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AB911FE8-27CF-477F-B589-DD5BCA0F44F0}"/>
              </a:ext>
            </a:extLst>
          </p:cNvPr>
          <p:cNvCxnSpPr>
            <a:cxnSpLocks/>
          </p:cNvCxnSpPr>
          <p:nvPr/>
        </p:nvCxnSpPr>
        <p:spPr>
          <a:xfrm flipH="1">
            <a:off x="5805996" y="3830714"/>
            <a:ext cx="426128" cy="3062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83856E83-30D2-4973-9031-01A1143B151F}"/>
              </a:ext>
            </a:extLst>
          </p:cNvPr>
          <p:cNvCxnSpPr/>
          <p:nvPr/>
        </p:nvCxnSpPr>
        <p:spPr>
          <a:xfrm>
            <a:off x="5885895" y="4900474"/>
            <a:ext cx="346229"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13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5694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４．国への主な提案内容</a:t>
            </a:r>
          </a:p>
        </p:txBody>
      </p:sp>
      <p:sp>
        <p:nvSpPr>
          <p:cNvPr id="16" name="正方形/長方形 15">
            <a:extLst>
              <a:ext uri="{FF2B5EF4-FFF2-40B4-BE49-F238E27FC236}">
                <a16:creationId xmlns:a16="http://schemas.microsoft.com/office/drawing/2014/main" id="{42E24E9C-8B48-468D-ACE5-4A9EA11FF374}"/>
              </a:ext>
            </a:extLst>
          </p:cNvPr>
          <p:cNvSpPr/>
          <p:nvPr/>
        </p:nvSpPr>
        <p:spPr>
          <a:xfrm>
            <a:off x="261620" y="513297"/>
            <a:ext cx="4007306" cy="48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国に求める規制緩和等一覧①</a:t>
            </a:r>
            <a:r>
              <a:rPr kumimoji="1"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17" name="スライド番号プレースホルダー 1">
            <a:extLst>
              <a:ext uri="{FF2B5EF4-FFF2-40B4-BE49-F238E27FC236}">
                <a16:creationId xmlns:a16="http://schemas.microsoft.com/office/drawing/2014/main" id="{D4E9B6CA-0AED-49DD-9DF5-39787A7C21FC}"/>
              </a:ext>
            </a:extLst>
          </p:cNvPr>
          <p:cNvSpPr>
            <a:spLocks noGrp="1"/>
          </p:cNvSpPr>
          <p:nvPr>
            <p:ph type="sldNum" sz="quarter" idx="12"/>
          </p:nvPr>
        </p:nvSpPr>
        <p:spPr>
          <a:xfrm>
            <a:off x="9344722" y="6367780"/>
            <a:ext cx="2743200" cy="365125"/>
          </a:xfrm>
        </p:spPr>
        <p:txBody>
          <a:bodyPr/>
          <a:lstStyle/>
          <a:p>
            <a:r>
              <a:rPr kumimoji="1" lang="ja-JP" altLang="en-US" sz="2800" b="1" dirty="0">
                <a:solidFill>
                  <a:srgbClr val="002060"/>
                </a:solidFill>
                <a:effectLst>
                  <a:outerShdw blurRad="38100" dist="38100" dir="2700000" algn="tl">
                    <a:srgbClr val="000000">
                      <a:alpha val="43137"/>
                    </a:srgbClr>
                  </a:outerShdw>
                </a:effectLst>
              </a:rPr>
              <a:t>６</a:t>
            </a:r>
          </a:p>
        </p:txBody>
      </p:sp>
      <p:graphicFrame>
        <p:nvGraphicFramePr>
          <p:cNvPr id="2" name="表 1">
            <a:extLst>
              <a:ext uri="{FF2B5EF4-FFF2-40B4-BE49-F238E27FC236}">
                <a16:creationId xmlns:a16="http://schemas.microsoft.com/office/drawing/2014/main" id="{8EE0B783-B101-410E-B5E1-FC2489D1B9C4}"/>
              </a:ext>
            </a:extLst>
          </p:cNvPr>
          <p:cNvGraphicFramePr>
            <a:graphicFrameLocks noGrp="1"/>
          </p:cNvGraphicFramePr>
          <p:nvPr>
            <p:extLst>
              <p:ext uri="{D42A27DB-BD31-4B8C-83A1-F6EECF244321}">
                <p14:modId xmlns:p14="http://schemas.microsoft.com/office/powerpoint/2010/main" val="1883959280"/>
              </p:ext>
            </p:extLst>
          </p:nvPr>
        </p:nvGraphicFramePr>
        <p:xfrm>
          <a:off x="510097" y="910506"/>
          <a:ext cx="11212693" cy="5651639"/>
        </p:xfrm>
        <a:graphic>
          <a:graphicData uri="http://schemas.openxmlformats.org/drawingml/2006/table">
            <a:tbl>
              <a:tblPr/>
              <a:tblGrid>
                <a:gridCol w="567886">
                  <a:extLst>
                    <a:ext uri="{9D8B030D-6E8A-4147-A177-3AD203B41FA5}">
                      <a16:colId xmlns:a16="http://schemas.microsoft.com/office/drawing/2014/main" val="661000039"/>
                    </a:ext>
                  </a:extLst>
                </a:gridCol>
                <a:gridCol w="646043">
                  <a:extLst>
                    <a:ext uri="{9D8B030D-6E8A-4147-A177-3AD203B41FA5}">
                      <a16:colId xmlns:a16="http://schemas.microsoft.com/office/drawing/2014/main" val="2463195174"/>
                    </a:ext>
                  </a:extLst>
                </a:gridCol>
                <a:gridCol w="2594113">
                  <a:extLst>
                    <a:ext uri="{9D8B030D-6E8A-4147-A177-3AD203B41FA5}">
                      <a16:colId xmlns:a16="http://schemas.microsoft.com/office/drawing/2014/main" val="2304464834"/>
                    </a:ext>
                  </a:extLst>
                </a:gridCol>
                <a:gridCol w="7404651">
                  <a:extLst>
                    <a:ext uri="{9D8B030D-6E8A-4147-A177-3AD203B41FA5}">
                      <a16:colId xmlns:a16="http://schemas.microsoft.com/office/drawing/2014/main" val="2633286468"/>
                    </a:ext>
                  </a:extLst>
                </a:gridCol>
              </a:tblGrid>
              <a:tr h="275445">
                <a:tc>
                  <a:txBody>
                    <a:bodyPr/>
                    <a:lstStyle/>
                    <a:p>
                      <a:pPr algn="ctr" fontAlgn="ctr"/>
                      <a:r>
                        <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区分</a:t>
                      </a:r>
                      <a:endPar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ja-JP" altLang="en-US" sz="1050" b="1"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提案名</a:t>
                      </a:r>
                      <a:endParaRPr kumimoji="1" lang="ja-JP" altLang="en-US" sz="1050"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ja-JP" altLang="en-US" sz="1050" b="1"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求める規制緩和等の内容</a:t>
                      </a:r>
                      <a:endParaRPr kumimoji="1" lang="ja-JP" altLang="en-US" sz="1050"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25515073"/>
                  </a:ext>
                </a:extLst>
              </a:tr>
              <a:tr h="263156">
                <a:tc gridSpan="4">
                  <a:txBody>
                    <a:bodyPr/>
                    <a:lstStyle/>
                    <a:p>
                      <a:pPr algn="l" fontAlgn="ctr"/>
                      <a:r>
                        <a:rPr lang="en-US" altLang="ja-JP"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Ⅰ</a:t>
                      </a:r>
                      <a:r>
                        <a:rPr lang="ja-JP" altLang="en-US"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．海外から入りやすくする（３件）</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38465619"/>
                  </a:ext>
                </a:extLst>
              </a:tr>
              <a:tr h="586996">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ビジネス</a:t>
                      </a:r>
                      <a:b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b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生活環境</a:t>
                      </a:r>
                      <a:endParaRPr lang="en-US" altLang="ja-JP" sz="5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投資家ビザの創設</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題）海外の主要都市では、一定規模の投資を実施すれば永住権が付与される投資家ビザが存在。</a:t>
                      </a: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（規制緩和）域内に拠点を設けて、</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3</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年以内に大阪の成長産業に対して、一定規模（</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億２千万円程度）の投資や政府に対</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する一定期間預託を実施した場合永住権が付与される等、諸外国の制度設計</a:t>
                      </a: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に準じた投資家</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ビザを創設する</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こと。</a:t>
                      </a:r>
                      <a:endParaRPr kumimoji="1" lang="ja-JP" altLang="en-US"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510413"/>
                  </a:ext>
                </a:extLst>
              </a:tr>
              <a:tr h="626166">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2</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ビジネス</a:t>
                      </a:r>
                      <a:b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b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生活環境</a:t>
                      </a:r>
                      <a:endParaRPr lang="en-US" altLang="ja-JP" sz="5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「高度専門職」ポイント制の特例</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題）企業のサービスの高度化や</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DX</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化をけん引するフィンテック企業が東京に一極集中しており、大阪における</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イノベーション創出に向けて、フィンテック企業を呼び込む必要がある。</a:t>
                      </a: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（規制緩和）大阪府が認める「フィンテック」業務に従事する外国人に対して、「高度専門職」の在留資格の算定上、</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点</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の特別加算を認める省令の改正を求めるもの。</a:t>
                      </a:r>
                      <a:endParaRPr kumimoji="1" lang="ja-JP" altLang="en-US"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967185"/>
                  </a:ext>
                </a:extLst>
              </a:tr>
              <a:tr h="577616">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3</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ビジネス</a:t>
                      </a:r>
                      <a:b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生活環境</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「特定活動（</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33</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号）」の要件緩和</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題）海外の投資家（高度専門人材）の配偶者が同伴して来た場合、配偶者は自国等において就労していても、</a:t>
                      </a:r>
                      <a:b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リモートワークにより当該就労を日本で継続することが困難。　　　　</a:t>
                      </a: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（規制緩和）投資家の配偶者に限り海外企業におけるリモートワーク就労契約を国内企業との契約と準じるものとして、</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当該就労継続を認めること。</a:t>
                      </a:r>
                      <a:endParaRPr kumimoji="1" lang="ja-JP" altLang="en-US"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056821"/>
                  </a:ext>
                </a:extLst>
              </a:tr>
              <a:tr h="263156">
                <a:tc gridSpan="4">
                  <a:txBody>
                    <a:bodyPr/>
                    <a:lstStyle/>
                    <a:p>
                      <a:pPr algn="l" fontAlgn="ctr"/>
                      <a:r>
                        <a:rPr lang="en-US" altLang="ja-JP"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Ⅱ</a:t>
                      </a:r>
                      <a:r>
                        <a:rPr lang="ja-JP" altLang="en-US"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．ビジネスや生活をはじめやすくする（４件）</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82725544"/>
                  </a:ext>
                </a:extLst>
              </a:tr>
              <a:tr h="288808">
                <a:tc rowSpan="2">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5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進出企業等の銀行口座開設の促進</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題）海外からの進出企業や外国人に対する銀行口座開設が言語の壁や居住期間要件が金融機関によって異なる等</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の理由により難しい状況。</a:t>
                      </a:r>
                      <a:endParaRPr lang="en-US" altLang="ja-JP" sz="5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491476"/>
                  </a:ext>
                </a:extLst>
              </a:tr>
              <a:tr h="288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（規制緩和）当局からの通達等により、大阪市域に支店を構える銀行などに対し、大阪府市の支援を受けて進出する企業</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等の口座開設を促進。</a:t>
                      </a:r>
                      <a:endParaRPr kumimoji="1" lang="ja-JP" altLang="en-US"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393886"/>
                  </a:ext>
                </a:extLst>
              </a:tr>
              <a:tr h="577616">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2</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金融</a:t>
                      </a:r>
                      <a:endParaRPr lang="en-US" altLang="ja-JP" sz="5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金融面での相談窓口・手続きの連携</a:t>
                      </a:r>
                      <a:endParaRPr lang="en-US" altLang="ja-JP" sz="5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（課　　題）金融ライセンスのワンストップ窓口等が東京に一極集中している状況。</a:t>
                      </a: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（国の支援）海外の金融系外国企業の大阪進出の円滑化を図るため、金融ライセンスの手続き窓口である「拠点開設</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サポートオフィス」及び士業等の斡旋及び金銭面での支援を行う「金融創業支援ネットワーク」を大阪に</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設置し、大阪府・大阪市が設置している「国際金融ワンストップサポートセンター大阪」と連携すること。</a:t>
                      </a:r>
                      <a:endParaRPr kumimoji="1" lang="ja-JP" altLang="en-US"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960219"/>
                  </a:ext>
                </a:extLst>
              </a:tr>
              <a:tr h="734298">
                <a:tc>
                  <a:txBody>
                    <a:bodyPr/>
                    <a:lstStyle/>
                    <a:p>
                      <a:pPr algn="ctr" fontAlgn="ct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3</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ビジネス</a:t>
                      </a:r>
                      <a:b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b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生活環境</a:t>
                      </a:r>
                      <a:endParaRPr lang="en-US" altLang="ja-JP" sz="5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行政等の手続きの簡素化・デジタル化・</a:t>
                      </a:r>
                      <a:b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b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英語化の対応</a:t>
                      </a:r>
                      <a:endParaRPr lang="en-US" altLang="ja-JP" sz="5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（課　　題）ファンドマネージャー等が日本においてビジネスを行う場合、まずは生活環境を整えるための必要な手続きを</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行った上で、更に会社設立等の手続きを行うことが必要であるが、その窓口は多岐にわたり、全て英語化、</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l" fontAlgn="ctr"/>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ＤＸ化が進んでいるとは言えない状況。</a:t>
                      </a: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（国の支援）①外国人向けのビジネス・生活環境の手続き順序がわかるように、国において各種手続きを集約したポータル</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サイトを開設するとともに、②当該手続きが全てそのサイトにおいて完了できるように英語化・ＤＸ化を</a:t>
                      </a:r>
                      <a:endPar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r>
                        <a:rPr lang="ja-JP" altLang="en-US"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　　　　　　求めるもの。</a:t>
                      </a:r>
                      <a:endParaRPr kumimoji="1" lang="ja-JP" altLang="en-US" dirty="0"/>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11701"/>
                  </a:ext>
                </a:extLst>
              </a:tr>
              <a:tr h="677259">
                <a:tc>
                  <a:txBody>
                    <a:bodyPr/>
                    <a:lstStyle/>
                    <a:p>
                      <a:pPr algn="ctr" fontAlgn="ctr"/>
                      <a:r>
                        <a:rPr lang="en-US" altLang="ja-JP" sz="105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4</a:t>
                      </a:r>
                    </a:p>
                  </a:txBody>
                  <a:tcPr marL="1729" marR="1729" marT="1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ビジネス</a:t>
                      </a:r>
                      <a:b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生活環境</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商業登記の非開示化</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題）商業登記において、代表者の氏名や住所が誰でも閲覧できる制度は非開示化が進んでいるものの、株式会社　</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以外は適用されない。</a:t>
                      </a: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（規制緩和）商業登記においては、株式会社のみならず、一般社団法人などにおける代表者の住所等も非開示を可能とする</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こと。</a:t>
                      </a:r>
                      <a:endParaRPr kumimoji="1" lang="ja-JP" altLang="en-US" sz="1050" dirty="0"/>
                    </a:p>
                  </a:txBody>
                  <a:tcPr marL="1516" marR="1516" marT="1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197461"/>
                  </a:ext>
                </a:extLst>
              </a:tr>
            </a:tbl>
          </a:graphicData>
        </a:graphic>
      </p:graphicFrame>
    </p:spTree>
    <p:extLst>
      <p:ext uri="{BB962C8B-B14F-4D97-AF65-F5344CB8AC3E}">
        <p14:creationId xmlns:p14="http://schemas.microsoft.com/office/powerpoint/2010/main" val="114151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2CF6ADA-A0CF-4447-92EB-D7A69D4A664B}"/>
              </a:ext>
            </a:extLst>
          </p:cNvPr>
          <p:cNvSpPr/>
          <p:nvPr/>
        </p:nvSpPr>
        <p:spPr>
          <a:xfrm>
            <a:off x="0" y="2258"/>
            <a:ext cx="12232888" cy="62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endParaRPr>
          </a:p>
          <a:p>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　</a:t>
            </a:r>
            <a:r>
              <a:rPr lang="en-US" altLang="ja-JP" sz="2800" dirty="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AE81B5C9-9423-466C-B236-77B40DEE5FD7}"/>
              </a:ext>
            </a:extLst>
          </p:cNvPr>
          <p:cNvSpPr/>
          <p:nvPr/>
        </p:nvSpPr>
        <p:spPr>
          <a:xfrm>
            <a:off x="0" y="1"/>
            <a:ext cx="6096000" cy="289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UD デジタル 教科書体 NP-B" panose="02020700000000000000" pitchFamily="18" charset="-128"/>
                <a:ea typeface="UD デジタル 教科書体 NP-B" panose="02020700000000000000" pitchFamily="18" charset="-128"/>
              </a:rPr>
              <a:t>　４．国への主な提案内容</a:t>
            </a:r>
          </a:p>
        </p:txBody>
      </p:sp>
      <p:sp>
        <p:nvSpPr>
          <p:cNvPr id="16" name="正方形/長方形 15">
            <a:extLst>
              <a:ext uri="{FF2B5EF4-FFF2-40B4-BE49-F238E27FC236}">
                <a16:creationId xmlns:a16="http://schemas.microsoft.com/office/drawing/2014/main" id="{42E24E9C-8B48-468D-ACE5-4A9EA11FF374}"/>
              </a:ext>
            </a:extLst>
          </p:cNvPr>
          <p:cNvSpPr/>
          <p:nvPr/>
        </p:nvSpPr>
        <p:spPr>
          <a:xfrm>
            <a:off x="236219" y="586148"/>
            <a:ext cx="4353535" cy="48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国に求める規制緩和等一覧</a:t>
            </a:r>
            <a:r>
              <a:rPr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②</a:t>
            </a:r>
            <a:r>
              <a:rPr kumimoji="1" lang="en-US" altLang="ja-JP"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1600" b="1"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17" name="スライド番号プレースホルダー 1">
            <a:extLst>
              <a:ext uri="{FF2B5EF4-FFF2-40B4-BE49-F238E27FC236}">
                <a16:creationId xmlns:a16="http://schemas.microsoft.com/office/drawing/2014/main" id="{D4E9B6CA-0AED-49DD-9DF5-39787A7C21FC}"/>
              </a:ext>
            </a:extLst>
          </p:cNvPr>
          <p:cNvSpPr>
            <a:spLocks noGrp="1"/>
          </p:cNvSpPr>
          <p:nvPr>
            <p:ph type="sldNum" sz="quarter" idx="12"/>
          </p:nvPr>
        </p:nvSpPr>
        <p:spPr>
          <a:xfrm>
            <a:off x="9344722" y="6367780"/>
            <a:ext cx="2743200" cy="365125"/>
          </a:xfrm>
        </p:spPr>
        <p:txBody>
          <a:bodyPr/>
          <a:lstStyle/>
          <a:p>
            <a:r>
              <a:rPr lang="ja-JP" altLang="en-US" sz="2800" b="1" dirty="0">
                <a:solidFill>
                  <a:srgbClr val="002060"/>
                </a:solidFill>
                <a:effectLst>
                  <a:outerShdw blurRad="38100" dist="38100" dir="2700000" algn="tl">
                    <a:srgbClr val="000000">
                      <a:alpha val="43137"/>
                    </a:srgbClr>
                  </a:outerShdw>
                </a:effectLst>
              </a:rPr>
              <a:t>７</a:t>
            </a:r>
            <a:endParaRPr kumimoji="1" lang="ja-JP" altLang="en-US" sz="2800" b="1" dirty="0">
              <a:solidFill>
                <a:srgbClr val="002060"/>
              </a:solidFill>
              <a:effectLst>
                <a:outerShdw blurRad="38100" dist="38100" dir="2700000" algn="tl">
                  <a:srgbClr val="000000">
                    <a:alpha val="43137"/>
                  </a:srgbClr>
                </a:outerShdw>
              </a:effectLst>
            </a:endParaRPr>
          </a:p>
        </p:txBody>
      </p:sp>
      <p:graphicFrame>
        <p:nvGraphicFramePr>
          <p:cNvPr id="3" name="表 2">
            <a:extLst>
              <a:ext uri="{FF2B5EF4-FFF2-40B4-BE49-F238E27FC236}">
                <a16:creationId xmlns:a16="http://schemas.microsoft.com/office/drawing/2014/main" id="{5141222A-8969-4A11-AA1D-562DEDDDEC9D}"/>
              </a:ext>
            </a:extLst>
          </p:cNvPr>
          <p:cNvGraphicFramePr>
            <a:graphicFrameLocks noGrp="1"/>
          </p:cNvGraphicFramePr>
          <p:nvPr>
            <p:extLst>
              <p:ext uri="{D42A27DB-BD31-4B8C-83A1-F6EECF244321}">
                <p14:modId xmlns:p14="http://schemas.microsoft.com/office/powerpoint/2010/main" val="2194192462"/>
              </p:ext>
            </p:extLst>
          </p:nvPr>
        </p:nvGraphicFramePr>
        <p:xfrm>
          <a:off x="524826" y="954345"/>
          <a:ext cx="11342259" cy="5576091"/>
        </p:xfrm>
        <a:graphic>
          <a:graphicData uri="http://schemas.openxmlformats.org/drawingml/2006/table">
            <a:tbl>
              <a:tblPr/>
              <a:tblGrid>
                <a:gridCol w="607998">
                  <a:extLst>
                    <a:ext uri="{9D8B030D-6E8A-4147-A177-3AD203B41FA5}">
                      <a16:colId xmlns:a16="http://schemas.microsoft.com/office/drawing/2014/main" val="1759127495"/>
                    </a:ext>
                  </a:extLst>
                </a:gridCol>
                <a:gridCol w="675861">
                  <a:extLst>
                    <a:ext uri="{9D8B030D-6E8A-4147-A177-3AD203B41FA5}">
                      <a16:colId xmlns:a16="http://schemas.microsoft.com/office/drawing/2014/main" val="2517635674"/>
                    </a:ext>
                  </a:extLst>
                </a:gridCol>
                <a:gridCol w="2375689">
                  <a:extLst>
                    <a:ext uri="{9D8B030D-6E8A-4147-A177-3AD203B41FA5}">
                      <a16:colId xmlns:a16="http://schemas.microsoft.com/office/drawing/2014/main" val="1586230939"/>
                    </a:ext>
                  </a:extLst>
                </a:gridCol>
                <a:gridCol w="7682711">
                  <a:extLst>
                    <a:ext uri="{9D8B030D-6E8A-4147-A177-3AD203B41FA5}">
                      <a16:colId xmlns:a16="http://schemas.microsoft.com/office/drawing/2014/main" val="3808741391"/>
                    </a:ext>
                  </a:extLst>
                </a:gridCol>
              </a:tblGrid>
              <a:tr h="297985">
                <a:tc>
                  <a:txBody>
                    <a:bodyPr/>
                    <a:lstStyle/>
                    <a:p>
                      <a:pPr algn="ctr" fontAlgn="ctr"/>
                      <a:r>
                        <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区分</a:t>
                      </a:r>
                      <a:endPar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提案名</a:t>
                      </a:r>
                      <a:endPar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求める規制緩和等の内容</a:t>
                      </a:r>
                      <a:endParaRPr lang="ja-JP" altLang="en-US" sz="105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22451582"/>
                  </a:ext>
                </a:extLst>
              </a:tr>
              <a:tr h="304782">
                <a:tc gridSpan="4">
                  <a:txBody>
                    <a:bodyPr/>
                    <a:lstStyle/>
                    <a:p>
                      <a:pPr algn="l" fontAlgn="ctr"/>
                      <a:r>
                        <a:rPr lang="en-US" altLang="ja-JP"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Ⅲ</a:t>
                      </a:r>
                      <a:r>
                        <a:rPr lang="ja-JP" altLang="en-US" sz="1050" b="0" i="0" u="none" strike="noStrike" dirty="0">
                          <a:solidFill>
                            <a:srgbClr val="000000"/>
                          </a:solidFill>
                          <a:effectLst/>
                          <a:latin typeface="UD デジタル 教科書体 NP-B" panose="02020700000000000000" pitchFamily="18" charset="-128"/>
                          <a:ea typeface="UD デジタル 教科書体 NP-B" panose="02020700000000000000" pitchFamily="18" charset="-128"/>
                        </a:rPr>
                        <a:t>．ビジネスを展開しやすくする（１０件）</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07829556"/>
                  </a:ext>
                </a:extLst>
              </a:tr>
              <a:tr h="827904">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コンプライアンス人材の要件緩和</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題）海外からの進出企業がライセンスを受けるには、コンプライアンス人材を常駐させる必要があるが、人員を確保</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することが難しい状況。</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（規制緩和）・海外の資産運用業者が、日本において同種の業を行う場合、必要となるコンプライアンス責任者について、</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金融庁が同等性及び安全性を認める場合などの一定の要件を付して当該海外本社の人員との兼務を認めること。</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・また、上記により兼務を認めたコンプライアンス責任者の指導のもと、日本でのコンプライアンス業務を熟知</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した者（弁護士等）に外部委託することを認めること。</a:t>
                      </a:r>
                      <a:endParaRPr kumimoji="1" lang="ja-JP" altLang="en-US" sz="1050" dirty="0"/>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776398"/>
                  </a:ext>
                </a:extLst>
              </a:tr>
              <a:tr h="489375">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2</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投資運用業以外の外部委託の要件緩和</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題）投資運用業者の新規参入が伸びていない要因の一つとして、コアとなる投資運用業務以外の業務について、登録</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要件を満たすための体制整備に係る負担が重い。</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（規制緩和）・ミドル・バックオフィス業務の登録制度を創設すること。</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・登録業者に業務委託する場合には、投資運用業の登録要件（体制整備等）を緩和すること。</a:t>
                      </a:r>
                      <a:endParaRPr kumimoji="1" lang="ja-JP" altLang="en-US" sz="1050" dirty="0"/>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877077"/>
                  </a:ext>
                </a:extLst>
              </a:tr>
              <a:tr h="551936">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3</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金融ライセンスに係る実証実験</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題）資産運用業者やフィンテック企業等の新規参入を促進するため、大阪において実証実験できる環境を整える必要</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があるが、現行のサンドボックス制度の利用は進んでいない。</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（規制緩和）金融庁が安全性等を認める場合などの条件を付した上で、一定の地域内であれば、一定期間において他国と同様に</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暫定ライセンスを付与又は免除するなどの大胆な緩和をすること。</a:t>
                      </a:r>
                      <a:endParaRPr kumimoji="1" lang="ja-JP" altLang="en-US" sz="1050" dirty="0"/>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094013"/>
                  </a:ext>
                </a:extLst>
              </a:tr>
              <a:tr h="620531">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4</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金融ライセンスの届出の簡素化</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題）海外で資産運用業のライセンスを取得している事業者が域内に拠点設置して、同様の業を行う場合、進出後、日本</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のライセンスを取得する必要があり、手続きに相当な期間を要することから、新規参入を妨げる要因となっている。</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（規制緩和）海外において一定の投資実績がある事業者は、域内に拠点を設置して同様の業を行う場合に限り、地域の財務局へ</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暫定のライセンスなどの届出のみで直ぐに事業を開始できるように手続きを簡素化すること。</a:t>
                      </a:r>
                      <a:endParaRPr kumimoji="1" lang="ja-JP" altLang="en-US" sz="1050" dirty="0"/>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71937"/>
                  </a:ext>
                </a:extLst>
              </a:tr>
              <a:tr h="346151">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5</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個人の適格機関投資家の要件緩和</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題）個人の適格機関投資家の要件が、有価証券</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億円以上の保有となっていることから、ファンドの立ち上げ等による</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運用が難しい状況。</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（規制緩和）適格機関投資家の届出要件について、保有資産額（</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億</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4</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千万円程度）を引き下げること。</a:t>
                      </a:r>
                      <a:endParaRPr kumimoji="1" lang="ja-JP" altLang="en-US" sz="1050" dirty="0"/>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054640"/>
                  </a:ext>
                </a:extLst>
              </a:tr>
              <a:tr h="346151">
                <a:tc>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6</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銀行保有不動産の賃貸要件緩和</a:t>
                      </a:r>
                      <a:endParaRPr lang="en-US" altLang="ja-JP" sz="1050" b="0" i="0" u="none" strike="noStrike">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題）銀行保有不動産を他の業態等に賃貸するためには監督指針の要件を満たす必要。</a:t>
                      </a: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（規制緩和）金融・資産運用サービスの集積・拡充等を目的として銀行保有不動産の余剰スペースが有効活用できるように、</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他業態への賃貸等の要件を緩和すること。</a:t>
                      </a:r>
                      <a:endParaRPr kumimoji="1" lang="ja-JP" altLang="en-US" sz="1050" dirty="0"/>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258521"/>
                  </a:ext>
                </a:extLst>
              </a:tr>
              <a:tr h="550348">
                <a:tc rowSpan="2">
                  <a:txBody>
                    <a:bodyPr/>
                    <a:lstStyle/>
                    <a:p>
                      <a:pPr algn="ctr" rtl="0" fontAlgn="ct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7</a:t>
                      </a: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金融</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ベンチャー企業への議決権保有制限</a:t>
                      </a:r>
                      <a:b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の緩和</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　　題）投資専門子会社を通じたベンチャー企業への出資については、以下の条件を充足することで議決権保有制限の</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対象外とする特例があるが、 銀行内</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VC</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が投資専門子会社を活用した場合、以下の条件によって投資先・投資規模</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rtl="0" fontAlgn="ct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の制約が生じる可能性がある。</a:t>
                      </a:r>
                      <a:b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（条件）①非上場又は非店頭売買有価証券発行会社、②中小企業、③設立又は新事業活動開始日以後</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年未満</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86414230"/>
                  </a:ext>
                </a:extLst>
              </a:tr>
              <a:tr h="3445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（規制緩和）創薬分野等の大阪の強みを有するライフサイエンスをはじめとしたディープテック系スタートアップについては、</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成長するまでに</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年以上の期間を要する場合が考えられることから、「設立後又は新事業活動開始日以後</a:t>
                      </a:r>
                      <a:r>
                        <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a:t>
                      </a:r>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年未</a:t>
                      </a:r>
                      <a:endParaRPr lang="en-US" altLang="ja-JP"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algn="l"/>
                      <a:r>
                        <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　　　　　　満」の条件を緩和すること。</a:t>
                      </a:r>
                      <a:endParaRPr kumimoji="1" lang="ja-JP" altLang="en-US" sz="1050" dirty="0"/>
                    </a:p>
                  </a:txBody>
                  <a:tcPr marL="1588" marR="1588" marT="1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368263"/>
                  </a:ext>
                </a:extLst>
              </a:tr>
            </a:tbl>
          </a:graphicData>
        </a:graphic>
      </p:graphicFrame>
    </p:spTree>
    <p:extLst>
      <p:ext uri="{BB962C8B-B14F-4D97-AF65-F5344CB8AC3E}">
        <p14:creationId xmlns:p14="http://schemas.microsoft.com/office/powerpoint/2010/main" val="7882375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7923</Words>
  <Application>Microsoft Office PowerPoint</Application>
  <PresentationFormat>ワイド画面</PresentationFormat>
  <Paragraphs>610</Paragraphs>
  <Slides>15</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15</vt:i4>
      </vt:variant>
    </vt:vector>
  </HeadingPairs>
  <TitlesOfParts>
    <vt:vector size="28" baseType="lpstr">
      <vt:lpstr>BIZ UDPゴシック</vt:lpstr>
      <vt:lpstr>HGP創英角ｺﾞｼｯｸUB</vt:lpstr>
      <vt:lpstr>HGS創英角ｺﾞｼｯｸUB</vt:lpstr>
      <vt:lpstr>HG創英角ｺﾞｼｯｸUB</vt:lpstr>
      <vt:lpstr>Meiryo UI</vt:lpstr>
      <vt:lpstr>UD デジタル 教科書体 NP-B</vt:lpstr>
      <vt:lpstr>UD デジタル 教科書体 NP-R</vt:lpstr>
      <vt:lpstr>UD デジタル 教科書体 N-R</vt:lpstr>
      <vt:lpstr>游ゴシック</vt:lpstr>
      <vt:lpstr>游ゴシック Light</vt:lpstr>
      <vt:lpstr>Arial</vt:lpstr>
      <vt:lpstr>Wingdings</vt:lpstr>
      <vt:lpstr>Office テーマ</vt:lpstr>
      <vt:lpstr>「金融・資産運用特区」提案書 </vt:lpstr>
      <vt:lpstr> １．コンセプト・・・・・・・・・・・・・・・・・・・・　１ 　　『未来社会の実現に向けたチャレンジ特区』 ２．提案の背景 　　Ⅰ．大阪が有する産業のポテンシャル・・・・・・・・　２ 　　Ⅱ．産業を支える大阪の基盤・・・・・・・・・・・・　３ ３．めざすべき姿・・・・・・・・・・・・・・・・・・・　４ ４．国への主な提案内容・・・・・・・・・・・・・・・・　５ 　　・国に求める規制緩和等一覧・・・・・・・・・・・・　６ 　　・国に求める税制措置一覧・・・・・・・・・・・・・　９　 ５．地方公共団体の取組方針・・・・・・・・・・・・・・１０ ６．地方公共団体の推進体制等・・・・・・・・・・・・・１３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2024-02-20T03:12:53Z</dcterms:created>
  <dcterms:modified xsi:type="dcterms:W3CDTF">2024-02-26T10:28:56Z</dcterms:modified>
</cp:coreProperties>
</file>