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56"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A3E"/>
    <a:srgbClr val="FF0066"/>
    <a:srgbClr val="FF6699"/>
    <a:srgbClr val="A43F27"/>
    <a:srgbClr val="88640A"/>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4" autoAdjust="0"/>
    <p:restoredTop sz="94706" autoAdjust="0"/>
  </p:normalViewPr>
  <p:slideViewPr>
    <p:cSldViewPr snapToGrid="0">
      <p:cViewPr varScale="1">
        <p:scale>
          <a:sx n="70" d="100"/>
          <a:sy n="70" d="100"/>
        </p:scale>
        <p:origin x="738" y="60"/>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28" tIns="45714" rIns="91428" bIns="45714" rtlCol="0"/>
          <a:lstStyle>
            <a:lvl1pPr algn="r">
              <a:defRPr sz="1200"/>
            </a:lvl1pPr>
          </a:lstStyle>
          <a:p>
            <a:pPr rtl="0"/>
            <a:fld id="{F78864D8-D4EA-4630-8C2E-104DAD0E0EE3}" type="datetime4">
              <a:rPr lang="ja-JP" altLang="en-US" smtClean="0">
                <a:latin typeface="Meiryo UI" panose="020B0604030504040204" pitchFamily="50" charset="-128"/>
                <a:ea typeface="Meiryo UI" panose="020B0604030504040204" pitchFamily="50" charset="-128"/>
              </a:rPr>
              <a:t>2021年6月17日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28" tIns="45714" rIns="91428" bIns="45714"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28" tIns="45714" rIns="91428" bIns="45714" rtlCol="0" anchor="b"/>
          <a:lstStyle>
            <a:lvl1pPr algn="r">
              <a:defRPr sz="1200"/>
            </a:lvl1pPr>
          </a:lstStyle>
          <a:p>
            <a:pPr rtl="0"/>
            <a:fld id="{1604A0D4-B89B-4ADD-AF9E-38636B40EE4E}"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atin typeface="Meiryo UI" panose="020B0604030504040204" pitchFamily="50" charset="-128"/>
                <a:ea typeface="Meiryo UI" panose="020B0604030504040204" pitchFamily="50" charset="-128"/>
              </a:defRPr>
            </a:lvl1pPr>
          </a:lstStyle>
          <a:p>
            <a:fld id="{15F51FCC-6853-4383-B2F8-998AA394481E}" type="datetime4">
              <a:rPr lang="ja-JP" altLang="en-US" smtClean="0"/>
              <a:pPr/>
              <a:t>2021年6月17日</a:t>
            </a:fld>
            <a:endParaRPr 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6"/>
            <a:ext cx="5445760" cy="3354527"/>
          </a:xfrm>
          <a:prstGeom prst="rect">
            <a:avLst/>
          </a:prstGeom>
        </p:spPr>
        <p:txBody>
          <a:bodyPr vert="horz" lIns="91428" tIns="45714" rIns="91428" bIns="45714"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atin typeface="Meiryo UI" panose="020B0604030504040204" pitchFamily="50" charset="-128"/>
                <a:ea typeface="Meiryo UI"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280">
              <a:defRPr/>
            </a:pPr>
            <a:fld id="{82869989-EB00-4EE7-BCB5-25BDC5BB29F8}" type="slidenum">
              <a:rPr lang="en-US" altLang="ja-JP">
                <a:solidFill>
                  <a:srgbClr val="2D2E2D"/>
                </a:solidFill>
              </a:rPr>
              <a:pPr defTabSz="914280">
                <a:defRPr/>
              </a:pPr>
              <a:t>1</a:t>
            </a:fld>
            <a:endParaRPr lang="ja-JP" altLang="en-US" dirty="0">
              <a:solidFill>
                <a:srgbClr val="2D2E2D"/>
              </a:solidFill>
            </a:endParaRPr>
          </a:p>
        </p:txBody>
      </p:sp>
    </p:spTree>
    <p:extLst>
      <p:ext uri="{BB962C8B-B14F-4D97-AF65-F5344CB8AC3E}">
        <p14:creationId xmlns:p14="http://schemas.microsoft.com/office/powerpoint/2010/main" val="2561514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1909346"/>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5F5401F-9999-454F-9A7B-F9B89ED9C91A}" type="datetime4">
              <a:rPr lang="ja-JP" altLang="en-US" smtClean="0"/>
              <a:t>2021年6月17日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955442DE-D790-4AF6-98D1-6BB366851DDC}" type="datetime4">
              <a:rPr lang="ja-JP" altLang="en-US" smtClean="0"/>
              <a:t>2021年6月17日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A4D23076-6C35-4239-BC7E-18BC21FEEE34}" type="datetime4">
              <a:rPr lang="ja-JP" altLang="en-US" smtClean="0"/>
              <a:t>2021年6月17日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5EF484AD-21EA-4628-86BB-EA326AE28F68}" type="datetime4">
              <a:rPr lang="ja-JP" altLang="en-US" smtClean="0"/>
              <a:t>2021年6月17日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818A72-7BCB-4800-828E-D7E851401F62}" type="datetime4">
              <a:rPr lang="ja-JP" altLang="en-US" smtClean="0"/>
              <a:t>2021年6月17日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1A130545-DC52-4BAC-BC78-237D4702162D}" type="datetime4">
              <a:rPr lang="ja-JP" altLang="en-US" smtClean="0"/>
              <a:t>2021年6月17日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BCE75A9F-D334-4A20-83DC-80F1FE2C6ED9}" type="datetime4">
              <a:rPr lang="ja-JP" altLang="en-US" smtClean="0"/>
              <a:t>2021年6月17日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156F9F9B-6ABB-4874-AC08-5F1C82329193}" type="datetime4">
              <a:rPr lang="ja-JP" altLang="en-US" smtClean="0"/>
              <a:t>2021年6月17日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E256363-F777-4CDC-B7B0-13449133AA3E}" type="datetime4">
              <a:rPr lang="ja-JP" altLang="en-US" smtClean="0"/>
              <a:t>2021年6月17日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タイトル 1">
            <a:extLst>
              <a:ext uri="{FF2B5EF4-FFF2-40B4-BE49-F238E27FC236}">
                <a16:creationId xmlns:a16="http://schemas.microsoft.com/office/drawing/2014/main" id="{54584440-CE8B-4A4B-ADA9-E86197C5A858}"/>
              </a:ext>
            </a:extLst>
          </p:cNvPr>
          <p:cNvSpPr txBox="1">
            <a:spLocks/>
          </p:cNvSpPr>
          <p:nvPr/>
        </p:nvSpPr>
        <p:spPr>
          <a:xfrm>
            <a:off x="1428" y="4647"/>
            <a:ext cx="12204000" cy="540000"/>
          </a:xfrm>
          <a:prstGeom prst="rect">
            <a:avLst/>
          </a:prstGeom>
          <a:solidFill>
            <a:schemeClr val="accent1">
              <a:lumMod val="75000"/>
            </a:schemeClr>
          </a:solidFill>
          <a:effectLst>
            <a:outerShdw blurRad="50800" dist="38100" dir="5400000" algn="t" rotWithShape="0">
              <a:prstClr val="black">
                <a:alpha val="40000"/>
              </a:prstClr>
            </a:outerShdw>
          </a:effectLst>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lvl="0" algn="ctr">
              <a:lnSpc>
                <a:spcPts val="3500"/>
              </a:lnSpc>
              <a:defRPr/>
            </a:pPr>
            <a:r>
              <a:rPr lang="ja-JP" altLang="en-US" sz="2400" noProof="0" dirty="0">
                <a:solidFill>
                  <a:schemeClr val="bg1">
                    <a:lumMod val="95000"/>
                  </a:schemeClr>
                </a:solidFill>
                <a:latin typeface="UD デジタル 教科書体 NK-B" panose="02020700000000000000" pitchFamily="18" charset="-128"/>
                <a:ea typeface="UD デジタル 教科書体 NK-B" panose="02020700000000000000" pitchFamily="18" charset="-128"/>
              </a:rPr>
              <a:t>　</a:t>
            </a:r>
            <a:r>
              <a:rPr lang="ja-JP" altLang="en-US"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国際金融都市</a:t>
            </a:r>
            <a:r>
              <a:rPr lang="en-US" altLang="ja-JP"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OSAKA</a:t>
            </a:r>
            <a:r>
              <a:rPr lang="ja-JP" altLang="en-US" sz="2400" dirty="0" smtClean="0">
                <a:solidFill>
                  <a:schemeClr val="bg1">
                    <a:lumMod val="95000"/>
                  </a:schemeClr>
                </a:solidFill>
                <a:latin typeface="UD デジタル 教科書体 NK-B" panose="02020700000000000000" pitchFamily="18" charset="-128"/>
                <a:ea typeface="UD デジタル 教科書体 NK-B" panose="02020700000000000000" pitchFamily="18" charset="-128"/>
              </a:rPr>
              <a:t>推進</a:t>
            </a:r>
            <a:r>
              <a:rPr lang="ja-JP" altLang="en-US" sz="2400" dirty="0">
                <a:solidFill>
                  <a:schemeClr val="bg1">
                    <a:lumMod val="95000"/>
                  </a:schemeClr>
                </a:solidFill>
                <a:latin typeface="UD デジタル 教科書体 NK-B" panose="02020700000000000000" pitchFamily="18" charset="-128"/>
                <a:ea typeface="UD デジタル 教科書体 NK-B" panose="02020700000000000000" pitchFamily="18" charset="-128"/>
              </a:rPr>
              <a:t>委員会の推進体制について　　　</a:t>
            </a:r>
            <a:endParaRPr kumimoji="1" lang="ja-JP" altLang="en-US" sz="1800" b="1" i="0" u="none" strike="noStrike" kern="1200" cap="none" spc="0" normalizeH="0" baseline="0" noProof="0" dirty="0">
              <a:ln>
                <a:noFill/>
              </a:ln>
              <a:solidFill>
                <a:schemeClr val="bg1">
                  <a:lumMod val="95000"/>
                </a:schemeClr>
              </a:solidFill>
              <a:effectLst/>
              <a:uLnTx/>
              <a:uFillTx/>
              <a:latin typeface="UD デジタル 教科書体 NK-B" panose="02020700000000000000" pitchFamily="18" charset="-128"/>
              <a:ea typeface="UD デジタル 教科書体 NK-B" panose="020207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77064006"/>
              </p:ext>
            </p:extLst>
          </p:nvPr>
        </p:nvGraphicFramePr>
        <p:xfrm>
          <a:off x="613611" y="835772"/>
          <a:ext cx="11105147" cy="6005576"/>
        </p:xfrm>
        <a:graphic>
          <a:graphicData uri="http://schemas.openxmlformats.org/drawingml/2006/table">
            <a:tbl>
              <a:tblPr firstRow="1" bandRow="1">
                <a:tableStyleId>{2D5ABB26-0587-4C30-8999-92F81FD0307C}</a:tableStyleId>
              </a:tblPr>
              <a:tblGrid>
                <a:gridCol w="1155015">
                  <a:extLst>
                    <a:ext uri="{9D8B030D-6E8A-4147-A177-3AD203B41FA5}">
                      <a16:colId xmlns:a16="http://schemas.microsoft.com/office/drawing/2014/main" val="20000"/>
                    </a:ext>
                  </a:extLst>
                </a:gridCol>
                <a:gridCol w="9950132">
                  <a:extLst>
                    <a:ext uri="{9D8B030D-6E8A-4147-A177-3AD203B41FA5}">
                      <a16:colId xmlns:a16="http://schemas.microsoft.com/office/drawing/2014/main" val="20001"/>
                    </a:ext>
                  </a:extLst>
                </a:gridCol>
              </a:tblGrid>
              <a:tr h="0">
                <a:tc>
                  <a:txBody>
                    <a:bodyPr/>
                    <a:lstStyle/>
                    <a:p>
                      <a:pPr>
                        <a:lnSpc>
                          <a:spcPts val="2000"/>
                        </a:lnSpc>
                        <a:spcBef>
                          <a:spcPts val="0"/>
                        </a:spcBef>
                        <a:spcAft>
                          <a:spcPts val="0"/>
                        </a:spcAft>
                      </a:pPr>
                      <a:r>
                        <a:rPr kumimoji="1" lang="ja-JP" altLang="en-US" sz="1400" dirty="0">
                          <a:latin typeface="UD デジタル 教科書体 NK-B" panose="02020700000000000000" pitchFamily="18" charset="-128"/>
                          <a:ea typeface="UD デジタル 教科書体 NK-B" panose="02020700000000000000" pitchFamily="18" charset="-128"/>
                        </a:rPr>
                        <a:t>目的</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▼行政機関、経済界、各種団体等が協力し、大阪における国際金融都市の実現に向けて取組みを推進</a:t>
                      </a:r>
                      <a:endParaRPr kumimoji="1" lang="en-US" altLang="ja-JP" sz="1400" b="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0"/>
                  </a:ext>
                </a:extLst>
              </a:tr>
              <a:tr h="370840">
                <a:tc>
                  <a:txBody>
                    <a:bodyPr/>
                    <a:lstStyle/>
                    <a:p>
                      <a:pPr algn="l">
                        <a:lnSpc>
                          <a:spcPts val="500"/>
                        </a:lnSpc>
                        <a:spcBef>
                          <a:spcPts val="0"/>
                        </a:spcBef>
                        <a:spcAft>
                          <a:spcPts val="0"/>
                        </a:spcAft>
                      </a:pP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l">
                        <a:lnSpc>
                          <a:spcPts val="2000"/>
                        </a:lnSpc>
                        <a:spcBef>
                          <a:spcPts val="0"/>
                        </a:spcBef>
                        <a:spcAft>
                          <a:spcPts val="0"/>
                        </a:spcAft>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所掌</a:t>
                      </a:r>
                      <a:r>
                        <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rPr>
                        <a:t>事項</a:t>
                      </a:r>
                    </a:p>
                  </a:txBody>
                  <a:tcPr/>
                </a:tc>
                <a:tc>
                  <a:txBody>
                    <a:bodyPr/>
                    <a:lstStyle/>
                    <a:p>
                      <a:pPr marL="0" marR="0" lvl="0" indent="0" algn="l" defTabSz="914400" rtl="0" eaLnBrk="1" fontAlgn="auto" latinLnBrk="0" hangingPunct="1">
                        <a:lnSpc>
                          <a:spcPts val="500"/>
                        </a:lnSpc>
                        <a:spcBef>
                          <a:spcPts val="0"/>
                        </a:spcBef>
                        <a:spcAft>
                          <a:spcPts val="0"/>
                        </a:spcAft>
                        <a:buClrTx/>
                        <a:buSzTx/>
                        <a:buFontTx/>
                        <a:buNone/>
                        <a:tabLst/>
                        <a:defRPr/>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❶</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国際金融都市の実現に向けての調査・</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研究</a:t>
                      </a:r>
                      <a:r>
                        <a:rPr kumimoji="1" lang="ja-JP" altLang="en-US" sz="1400" baseline="0" dirty="0">
                          <a:latin typeface="UD デジタル 教科書体 NK-R" panose="02020400000000000000" pitchFamily="18" charset="-128"/>
                          <a:ea typeface="UD デジタル 教科書体 NK-R" panose="02020400000000000000" pitchFamily="18" charset="-128"/>
                        </a:rPr>
                        <a:t> </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            ❷</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国際金融都市の実現に向けた環境整備に関する協議・調整</a:t>
                      </a: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❸金融に関係する団体、業界等との意見交換・</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連携      ❹</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国際金融都市に関連する情報発信、要望</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活動</a:t>
                      </a: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❺その他、委員会</a:t>
                      </a:r>
                      <a:r>
                        <a:rPr kumimoji="1" lang="ja-JP" altLang="en-US" sz="1400" baseline="0" dirty="0">
                          <a:latin typeface="UD デジタル 教科書体 NK-R" panose="02020400000000000000" pitchFamily="18" charset="-128"/>
                          <a:ea typeface="UD デジタル 教科書体 NK-R" panose="02020400000000000000" pitchFamily="18" charset="-128"/>
                        </a:rPr>
                        <a:t>の目的を達成するために必要な事項</a:t>
                      </a:r>
                      <a:endPar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1"/>
                  </a:ext>
                </a:extLst>
              </a:tr>
              <a:tr h="370840">
                <a:tc>
                  <a:txBody>
                    <a:bodyPr/>
                    <a:lstStyle/>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2000"/>
                        </a:lnSpc>
                        <a:spcBef>
                          <a:spcPts val="0"/>
                        </a:spcBef>
                        <a:spcAft>
                          <a:spcPts val="0"/>
                        </a:spcAft>
                      </a:pPr>
                      <a:r>
                        <a:rPr kumimoji="1" lang="ja-JP" altLang="en-US" sz="1400" dirty="0" smtClean="0">
                          <a:latin typeface="UD デジタル 教科書体 NK-B" panose="02020700000000000000" pitchFamily="18" charset="-128"/>
                          <a:ea typeface="UD デジタル 教科書体 NK-B" panose="02020700000000000000" pitchFamily="18" charset="-128"/>
                        </a:rPr>
                        <a:t>構成員</a:t>
                      </a:r>
                      <a:endParaRPr kumimoji="1" lang="en-US" altLang="ja-JP"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aseline="0" dirty="0">
                          <a:latin typeface="UD デジタル 教科書体 NK-R" panose="02020400000000000000" pitchFamily="18" charset="-128"/>
                          <a:ea typeface="UD デジタル 教科書体 NK-R" panose="02020400000000000000" pitchFamily="18" charset="-128"/>
                        </a:rPr>
                        <a:t>委員（委員会の</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目的に</a:t>
                      </a:r>
                      <a:r>
                        <a:rPr kumimoji="1" lang="ja-JP" altLang="en-US" sz="1400" baseline="0" dirty="0">
                          <a:latin typeface="UD デジタル 教科書体 NK-R" panose="02020400000000000000" pitchFamily="18" charset="-128"/>
                          <a:ea typeface="UD デジタル 教科書体 NK-R" panose="02020400000000000000" pitchFamily="18" charset="-128"/>
                        </a:rPr>
                        <a:t>賛同し、国際金融都市の実現に貢献することができる法人又は団体を代表する者）</a:t>
                      </a: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a:latin typeface="UD デジタル 教科書体 NK-R" panose="02020400000000000000" pitchFamily="18" charset="-128"/>
                          <a:ea typeface="UD デジタル 教科書体 NK-R" panose="02020400000000000000" pitchFamily="18" charset="-128"/>
                        </a:rPr>
                        <a:t>　　＊行政機関、経済団体、民間事</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業者等 </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１名（２０２１</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.3.29</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現在）　　　</a:t>
                      </a:r>
                      <a:endPar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▼オブザーバー（第三者的立場から助言・協力ができる法人又は団体）　</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業界団体等 ７団体（</a:t>
                      </a:r>
                      <a:r>
                        <a:rPr kumimoji="1" lang="en-US" altLang="ja-JP" sz="1400" baseline="0" dirty="0" smtClean="0">
                          <a:solidFill>
                            <a:schemeClr val="tx1"/>
                          </a:solidFill>
                          <a:latin typeface="UD デジタル 教科書体 NK-R" panose="02020400000000000000" pitchFamily="18" charset="-128"/>
                          <a:ea typeface="UD デジタル 教科書体 NK-R" panose="02020400000000000000" pitchFamily="18" charset="-128"/>
                        </a:rPr>
                        <a:t>2021.3.29</a:t>
                      </a:r>
                      <a:r>
                        <a:rPr kumimoji="1" lang="ja-JP" altLang="en-US" sz="1400" baseline="0" dirty="0" smtClean="0">
                          <a:solidFill>
                            <a:schemeClr val="tx1"/>
                          </a:solidFill>
                          <a:latin typeface="UD デジタル 教科書体 NK-R" panose="02020400000000000000" pitchFamily="18" charset="-128"/>
                          <a:ea typeface="UD デジタル 教科書体 NK-R" panose="02020400000000000000" pitchFamily="18" charset="-128"/>
                        </a:rPr>
                        <a:t>現在）</a:t>
                      </a:r>
                      <a:endPar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2"/>
                  </a:ext>
                </a:extLst>
              </a:tr>
              <a:tr h="2974215">
                <a:tc>
                  <a:txBody>
                    <a:bodyPr/>
                    <a:lstStyle/>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500"/>
                        </a:lnSpc>
                        <a:spcBef>
                          <a:spcPts val="0"/>
                        </a:spcBef>
                        <a:spcAft>
                          <a:spcPts val="0"/>
                        </a:spcAft>
                      </a:pP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nSpc>
                          <a:spcPts val="2000"/>
                        </a:lnSpc>
                        <a:spcBef>
                          <a:spcPts val="0"/>
                        </a:spcBef>
                        <a:spcAft>
                          <a:spcPts val="0"/>
                        </a:spcAft>
                      </a:pPr>
                      <a:r>
                        <a:rPr kumimoji="1" lang="ja-JP" altLang="en-US" sz="1400" dirty="0" smtClean="0">
                          <a:latin typeface="UD デジタル 教科書体 NK-B" panose="02020700000000000000" pitchFamily="18" charset="-128"/>
                          <a:ea typeface="UD デジタル 教科書体 NK-B" panose="02020700000000000000" pitchFamily="18" charset="-128"/>
                        </a:rPr>
                        <a:t>推進</a:t>
                      </a:r>
                      <a:r>
                        <a:rPr kumimoji="1" lang="ja-JP" altLang="en-US" sz="1400" dirty="0">
                          <a:latin typeface="UD デジタル 教科書体 NK-B" panose="02020700000000000000" pitchFamily="18" charset="-128"/>
                          <a:ea typeface="UD デジタル 教科書体 NK-B" panose="02020700000000000000" pitchFamily="18" charset="-128"/>
                        </a:rPr>
                        <a:t>体制</a:t>
                      </a:r>
                      <a:endParaRPr kumimoji="1" lang="ja-JP" altLang="en-US" sz="1400" dirty="0">
                        <a:solidFill>
                          <a:schemeClr val="tx1"/>
                        </a:solidFill>
                        <a:latin typeface="UD デジタル 教科書体 NK-B" panose="02020700000000000000" pitchFamily="18" charset="-128"/>
                        <a:ea typeface="UD デジタル 教科書体 NK-B" panose="02020700000000000000" pitchFamily="18" charset="-128"/>
                      </a:endParaRPr>
                    </a:p>
                  </a:txBody>
                  <a:tcPr/>
                </a:tc>
                <a:tc>
                  <a:txBody>
                    <a:bodyPr/>
                    <a:lstStyle/>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500"/>
                        </a:lnSpc>
                        <a:spcBef>
                          <a:spcPts val="0"/>
                        </a:spcBef>
                        <a:spcAft>
                          <a:spcPts val="0"/>
                        </a:spcAft>
                      </a:pP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aseline="0" dirty="0">
                          <a:latin typeface="UD デジタル 教科書体 NK-R" panose="02020400000000000000" pitchFamily="18" charset="-128"/>
                          <a:ea typeface="UD デジタル 教科書体 NK-R" panose="02020400000000000000" pitchFamily="18" charset="-128"/>
                        </a:rPr>
                        <a:t>国際金融都市の実現に向け、各構成員が円滑</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に所掌事項を推進できる</a:t>
                      </a:r>
                      <a:r>
                        <a:rPr kumimoji="1" lang="ja-JP" altLang="en-US" sz="1400" baseline="0" dirty="0">
                          <a:latin typeface="UD デジタル 教科書体 NK-R" panose="02020400000000000000" pitchFamily="18" charset="-128"/>
                          <a:ea typeface="UD デジタル 教科書体 NK-R" panose="02020400000000000000" pitchFamily="18" charset="-128"/>
                        </a:rPr>
                        <a:t>よう、構成員の中から</a:t>
                      </a:r>
                      <a:r>
                        <a:rPr kumimoji="1" lang="ja-JP" altLang="en-US" sz="1400" u="sng" baseline="0" dirty="0" smtClean="0">
                          <a:latin typeface="UD デジタル 教科書体 NK-B" panose="02020700000000000000" pitchFamily="18" charset="-128"/>
                          <a:ea typeface="UD デジタル 教科書体 NK-B" panose="02020700000000000000" pitchFamily="18" charset="-128"/>
                        </a:rPr>
                        <a:t>会長、副会長</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を選任</a:t>
                      </a:r>
                      <a:r>
                        <a:rPr kumimoji="1" lang="ja-JP" altLang="en-US" sz="1400" baseline="0" dirty="0">
                          <a:latin typeface="UD デジタル 教科書体 NK-R" panose="02020400000000000000" pitchFamily="18" charset="-128"/>
                          <a:ea typeface="UD デジタル 教科書体 NK-R" panose="02020400000000000000" pitchFamily="18" charset="-128"/>
                        </a:rPr>
                        <a:t>し</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40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aseline="0" dirty="0" smtClean="0">
                          <a:latin typeface="UD デジタル 教科書体 NK-R" panose="02020400000000000000" pitchFamily="18" charset="-128"/>
                          <a:ea typeface="UD デジタル 教科書体 NK-R" panose="02020400000000000000" pitchFamily="18" charset="-128"/>
                        </a:rPr>
                        <a:t>　　以下</a:t>
                      </a:r>
                      <a:r>
                        <a:rPr kumimoji="1" lang="ja-JP" altLang="en-US" sz="1400" baseline="0" dirty="0">
                          <a:latin typeface="UD デジタル 教科書体 NK-R" panose="02020400000000000000" pitchFamily="18" charset="-128"/>
                          <a:ea typeface="UD デジタル 教科書体 NK-R" panose="02020400000000000000" pitchFamily="18" charset="-128"/>
                        </a:rPr>
                        <a:t>の体制を</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構築（事務局</a:t>
                      </a:r>
                      <a:r>
                        <a:rPr kumimoji="1" lang="ja-JP" altLang="en-US" sz="1400" baseline="0" dirty="0">
                          <a:latin typeface="UD デジタル 教科書体 NK-R" panose="02020400000000000000" pitchFamily="18" charset="-128"/>
                          <a:ea typeface="UD デジタル 教科書体 NK-R" panose="02020400000000000000" pitchFamily="18" charset="-128"/>
                        </a:rPr>
                        <a:t>は大阪府・</a:t>
                      </a:r>
                      <a:r>
                        <a:rPr kumimoji="1" lang="ja-JP" altLang="en-US" sz="1400" baseline="0" dirty="0" smtClean="0">
                          <a:latin typeface="UD デジタル 教科書体 NK-R" panose="02020400000000000000" pitchFamily="18" charset="-128"/>
                          <a:ea typeface="UD デジタル 教科書体 NK-R" panose="02020400000000000000" pitchFamily="18" charset="-128"/>
                        </a:rPr>
                        <a:t>大阪市、会長</a:t>
                      </a:r>
                      <a:r>
                        <a:rPr kumimoji="1" lang="ja-JP" altLang="en-US" sz="1400" baseline="0" dirty="0">
                          <a:latin typeface="UD デジタル 教科書体 NK-R" panose="02020400000000000000" pitchFamily="18" charset="-128"/>
                          <a:ea typeface="UD デジタル 教科書体 NK-R" panose="02020400000000000000" pitchFamily="18" charset="-128"/>
                        </a:rPr>
                        <a:t>は委員の中から互選</a:t>
                      </a:r>
                      <a:r>
                        <a:rPr kumimoji="1" lang="ja-JP" altLang="en-US" sz="1400" baseline="0" dirty="0">
                          <a:solidFill>
                            <a:schemeClr val="tx1"/>
                          </a:solidFill>
                          <a:latin typeface="UD デジタル 教科書体 NK-R" panose="02020400000000000000" pitchFamily="18" charset="-128"/>
                          <a:ea typeface="UD デジタル 教科書体 NK-R" panose="02020400000000000000" pitchFamily="18" charset="-128"/>
                        </a:rPr>
                        <a:t>、副会長は委員の中から会長が指名）</a:t>
                      </a:r>
                      <a:endParaRPr kumimoji="1" lang="en-US" altLang="ja-JP" sz="14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800"/>
                        </a:lnSpc>
                        <a:spcBef>
                          <a:spcPts val="0"/>
                        </a:spcBef>
                        <a:spcAft>
                          <a:spcPts val="0"/>
                        </a:spcAft>
                      </a:pPr>
                      <a:endParaRPr kumimoji="1" lang="en-US" altLang="ja-JP" sz="1400" spc="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　　　　</a:t>
                      </a:r>
                      <a:r>
                        <a:rPr kumimoji="1" lang="en-US" altLang="ja-JP" sz="1400" spc="-1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400" b="1" u="sng" spc="-10" baseline="0" dirty="0">
                          <a:latin typeface="UD デジタル 教科書体 NK-R" panose="02020400000000000000" pitchFamily="18" charset="-128"/>
                          <a:ea typeface="UD デジタル 教科書体 NK-R" panose="02020400000000000000" pitchFamily="18" charset="-128"/>
                        </a:rPr>
                        <a:t>アドバイザー（高い専門性を有する学識経験者</a:t>
                      </a:r>
                      <a:r>
                        <a:rPr kumimoji="1" lang="ja-JP" altLang="en-US" sz="1400" b="1" u="sng" spc="-10" baseline="0" dirty="0" smtClean="0">
                          <a:latin typeface="UD デジタル 教科書体 NK-R" panose="02020400000000000000" pitchFamily="18" charset="-128"/>
                          <a:ea typeface="UD デジタル 教科書体 NK-R" panose="02020400000000000000" pitchFamily="18" charset="-128"/>
                        </a:rPr>
                        <a:t>等）</a:t>
                      </a:r>
                      <a:r>
                        <a:rPr kumimoji="1" lang="ja-JP" altLang="en-US" sz="1400" b="1" u="none" spc="-10" baseline="0" dirty="0">
                          <a:latin typeface="UD デジタル 教科書体 NK-R" panose="02020400000000000000" pitchFamily="18" charset="-128"/>
                          <a:ea typeface="UD デジタル 教科書体 NK-R" panose="02020400000000000000" pitchFamily="18" charset="-128"/>
                        </a:rPr>
                        <a:t>　</a:t>
                      </a:r>
                      <a:endParaRPr kumimoji="1" lang="en-US" altLang="ja-JP" sz="1400" b="1" u="none" spc="-1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b="0" spc="-10" baseline="0" dirty="0">
                          <a:latin typeface="UD デジタル 教科書体 NK-R" panose="02020400000000000000" pitchFamily="18" charset="-128"/>
                          <a:ea typeface="UD デジタル 教科書体 NK-R" panose="02020400000000000000" pitchFamily="18" charset="-128"/>
                        </a:rPr>
                        <a:t>　　　　　部会（</a:t>
                      </a:r>
                      <a:r>
                        <a:rPr kumimoji="1" lang="ja-JP" altLang="en-US" sz="1400" spc="-10" baseline="0" dirty="0">
                          <a:latin typeface="UD デジタル 教科書体 NK-R" panose="02020400000000000000" pitchFamily="18" charset="-128"/>
                          <a:ea typeface="UD デジタル 教科書体 NK-R" panose="02020400000000000000" pitchFamily="18" charset="-128"/>
                        </a:rPr>
                        <a:t>総会</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・役員会・幹事会</a:t>
                      </a:r>
                      <a:r>
                        <a:rPr kumimoji="1" lang="ja-JP" altLang="en-US" sz="1400" spc="-10" baseline="0" dirty="0">
                          <a:latin typeface="UD デジタル 教科書体 NK-R" panose="02020400000000000000" pitchFamily="18" charset="-128"/>
                          <a:ea typeface="UD デジタル 教科書体 NK-R" panose="02020400000000000000" pitchFamily="18" charset="-128"/>
                        </a:rPr>
                        <a:t>）において、専門的な知見等を要する検討・審議を行う場合、当該分野</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の専門家をアドバイザーとし</a:t>
                      </a:r>
                      <a:endParaRPr kumimoji="1" lang="en-US" altLang="ja-JP" sz="1400" spc="-10" baseline="0"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　　　　　</a:t>
                      </a:r>
                      <a:r>
                        <a:rPr kumimoji="1" lang="ja-JP" altLang="en-US" sz="1400" spc="-10" baseline="0" dirty="0" err="1" smtClean="0">
                          <a:latin typeface="UD デジタル 教科書体 NK-R" panose="02020400000000000000" pitchFamily="18" charset="-128"/>
                          <a:ea typeface="UD デジタル 教科書体 NK-R" panose="02020400000000000000" pitchFamily="18" charset="-128"/>
                        </a:rPr>
                        <a:t>て</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参画させ、意見</a:t>
                      </a:r>
                      <a:r>
                        <a:rPr kumimoji="1" lang="ja-JP" altLang="en-US" sz="1400" spc="-10" baseline="0" dirty="0">
                          <a:latin typeface="UD デジタル 教科書体 NK-R" panose="02020400000000000000" pitchFamily="18" charset="-128"/>
                          <a:ea typeface="UD デジタル 教科書体 NK-R" panose="02020400000000000000" pitchFamily="18" charset="-128"/>
                        </a:rPr>
                        <a:t>聴取や説明等を求めることができる</a:t>
                      </a:r>
                      <a:r>
                        <a:rPr kumimoji="1" lang="ja-JP" altLang="en-US" sz="1400" spc="-1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400" b="0" spc="-10" baseline="0" dirty="0">
                        <a:latin typeface="UD デジタル 教科書体 NK-R" panose="02020400000000000000" pitchFamily="18" charset="-128"/>
                        <a:ea typeface="UD デジタル 教科書体 NK-R" panose="02020400000000000000" pitchFamily="18" charset="-128"/>
                      </a:endParaRPr>
                    </a:p>
                    <a:p>
                      <a:pPr>
                        <a:lnSpc>
                          <a:spcPts val="2000"/>
                        </a:lnSpc>
                        <a:spcBef>
                          <a:spcPts val="0"/>
                        </a:spcBef>
                        <a:spcAft>
                          <a:spcPts val="0"/>
                        </a:spcAft>
                      </a:pPr>
                      <a:endParaRPr kumimoji="1" lang="ja-JP" altLang="en-US" sz="1400" spc="-1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10003"/>
                  </a:ext>
                </a:extLst>
              </a:tr>
            </a:tbl>
          </a:graphicData>
        </a:graphic>
      </p:graphicFrame>
      <p:sp>
        <p:nvSpPr>
          <p:cNvPr id="8" name="正方形/長方形 7"/>
          <p:cNvSpPr/>
          <p:nvPr/>
        </p:nvSpPr>
        <p:spPr>
          <a:xfrm>
            <a:off x="468663" y="832251"/>
            <a:ext cx="180000" cy="34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64647" y="1263555"/>
            <a:ext cx="180000" cy="8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a:off x="626250" y="1144219"/>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635113" y="2111707"/>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458937" y="2201524"/>
            <a:ext cx="176176" cy="7996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コネクタ 45"/>
          <p:cNvCxnSpPr/>
          <p:nvPr/>
        </p:nvCxnSpPr>
        <p:spPr>
          <a:xfrm>
            <a:off x="629030" y="2972402"/>
            <a:ext cx="111240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468647" y="3076792"/>
            <a:ext cx="180000" cy="345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539300708"/>
              </p:ext>
            </p:extLst>
          </p:nvPr>
        </p:nvGraphicFramePr>
        <p:xfrm>
          <a:off x="2033228" y="3673970"/>
          <a:ext cx="9685531" cy="1962918"/>
        </p:xfrm>
        <a:graphic>
          <a:graphicData uri="http://schemas.openxmlformats.org/drawingml/2006/table">
            <a:tbl>
              <a:tblPr firstRow="1" bandRow="1">
                <a:tableStyleId>{5940675A-B579-460E-94D1-54222C63F5DA}</a:tableStyleId>
              </a:tblPr>
              <a:tblGrid>
                <a:gridCol w="645578">
                  <a:extLst>
                    <a:ext uri="{9D8B030D-6E8A-4147-A177-3AD203B41FA5}">
                      <a16:colId xmlns:a16="http://schemas.microsoft.com/office/drawing/2014/main" val="1391393509"/>
                    </a:ext>
                  </a:extLst>
                </a:gridCol>
                <a:gridCol w="2009104">
                  <a:extLst>
                    <a:ext uri="{9D8B030D-6E8A-4147-A177-3AD203B41FA5}">
                      <a16:colId xmlns:a16="http://schemas.microsoft.com/office/drawing/2014/main" val="588612646"/>
                    </a:ext>
                  </a:extLst>
                </a:gridCol>
                <a:gridCol w="7030849">
                  <a:extLst>
                    <a:ext uri="{9D8B030D-6E8A-4147-A177-3AD203B41FA5}">
                      <a16:colId xmlns:a16="http://schemas.microsoft.com/office/drawing/2014/main" val="1371381249"/>
                    </a:ext>
                  </a:extLst>
                </a:gridCol>
              </a:tblGrid>
              <a:tr h="370840">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総会</a:t>
                      </a:r>
                    </a:p>
                  </a:txBody>
                  <a:tcPr>
                    <a:lnL w="19050" cap="flat" cmpd="sng" algn="ctr">
                      <a:solidFill>
                        <a:schemeClr val="accent4">
                          <a:lumMod val="50000"/>
                        </a:schemeClr>
                      </a:solidFill>
                      <a:prstDash val="solid"/>
                      <a:round/>
                      <a:headEnd type="none" w="med" len="med"/>
                      <a:tailEnd type="none" w="med" len="med"/>
                    </a:lnL>
                    <a:lnT w="19050" cap="flat" cmpd="sng" algn="ctr">
                      <a:solidFill>
                        <a:schemeClr val="accent4">
                          <a:lumMod val="50000"/>
                        </a:schemeClr>
                      </a:solidFill>
                      <a:prstDash val="solid"/>
                      <a:round/>
                      <a:headEnd type="none" w="med" len="med"/>
                      <a:tailEnd type="none" w="med" len="med"/>
                    </a:lnT>
                    <a:solidFill>
                      <a:schemeClr val="accent4">
                        <a:lumMod val="50000"/>
                      </a:schemeClr>
                    </a:solidFill>
                  </a:tcPr>
                </a:tc>
                <a:tc>
                  <a:txBody>
                    <a:bodyPr/>
                    <a:lstStyle/>
                    <a:p>
                      <a:pPr>
                        <a:lnSpc>
                          <a:spcPts val="1600"/>
                        </a:lnSpc>
                      </a:pPr>
                      <a:r>
                        <a:rPr kumimoji="1" lang="ja-JP" altLang="en-US" sz="1100" spc="0" baseline="0" dirty="0">
                          <a:latin typeface="UD デジタル 教科書体 NK-B" panose="02020700000000000000" pitchFamily="18" charset="-128"/>
                          <a:ea typeface="UD デジタル 教科書体 NK-B" panose="02020700000000000000" pitchFamily="18" charset="-128"/>
                        </a:rPr>
                        <a:t>会長、副会長</a:t>
                      </a:r>
                      <a:r>
                        <a:rPr kumimoji="1" lang="ja-JP" altLang="en-US" sz="1100" spc="0" baseline="0" dirty="0" smtClean="0">
                          <a:latin typeface="UD デジタル 教科書体 NK-B" panose="02020700000000000000" pitchFamily="18" charset="-128"/>
                          <a:ea typeface="UD デジタル 教科書体 NK-B" panose="02020700000000000000" pitchFamily="18" charset="-128"/>
                        </a:rPr>
                        <a:t>、委員、</a:t>
                      </a:r>
                      <a:endParaRPr kumimoji="1" lang="en-US" altLang="ja-JP" sz="1100" spc="0" baseline="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spc="0" baseline="0" dirty="0" smtClean="0">
                          <a:latin typeface="UD デジタル 教科書体 NK-B" panose="02020700000000000000" pitchFamily="18" charset="-128"/>
                          <a:ea typeface="UD デジタル 教科書体 NK-B" panose="02020700000000000000" pitchFamily="18" charset="-128"/>
                        </a:rPr>
                        <a:t>（オブザーバー）</a:t>
                      </a:r>
                      <a:endParaRPr kumimoji="1" lang="en-US" altLang="ja-JP" sz="1100" spc="0" baseline="0" dirty="0" smtClean="0">
                        <a:latin typeface="UD デジタル 教科書体 NK-B" panose="02020700000000000000" pitchFamily="18" charset="-128"/>
                        <a:ea typeface="UD デジタル 教科書体 NK-B" panose="02020700000000000000" pitchFamily="18" charset="-128"/>
                      </a:endParaRPr>
                    </a:p>
                  </a:txBody>
                  <a:tcPr>
                    <a:lnT w="19050" cap="flat" cmpd="sng" algn="ctr">
                      <a:solidFill>
                        <a:schemeClr val="accent4">
                          <a:lumMod val="50000"/>
                        </a:schemeClr>
                      </a:solidFill>
                      <a:prstDash val="solid"/>
                      <a:round/>
                      <a:headEnd type="none" w="med" len="med"/>
                      <a:tailEnd type="none" w="med" len="med"/>
                    </a:lnT>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●役割：国際金融都市実現に向けて活動を推進（年</a:t>
                      </a:r>
                      <a:r>
                        <a:rPr kumimoji="1" lang="en-US" altLang="ja-JP" sz="1100" spc="0" dirty="0">
                          <a:latin typeface="UD デジタル 教科書体 NK-R" panose="02020400000000000000" pitchFamily="18" charset="-128"/>
                          <a:ea typeface="UD デジタル 教科書体 NK-R" panose="02020400000000000000" pitchFamily="18" charset="-128"/>
                        </a:rPr>
                        <a:t>2</a:t>
                      </a:r>
                      <a:r>
                        <a:rPr kumimoji="1" lang="ja-JP" altLang="en-US" sz="1100" spc="0" dirty="0">
                          <a:latin typeface="UD デジタル 教科書体 NK-R" panose="02020400000000000000" pitchFamily="18" charset="-128"/>
                          <a:ea typeface="UD デジタル 教科書体 NK-R" panose="02020400000000000000" pitchFamily="18" charset="-128"/>
                        </a:rPr>
                        <a:t>回程度）</a:t>
                      </a:r>
                      <a:endParaRPr kumimoji="1" lang="en-US" altLang="ja-JP" sz="1100" spc="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●審議事項</a:t>
                      </a:r>
                      <a:r>
                        <a:rPr kumimoji="1" lang="ja-JP" altLang="en-US" sz="1100" spc="0" dirty="0" smtClean="0">
                          <a:latin typeface="UD デジタル 教科書体 NK-R" panose="02020400000000000000" pitchFamily="18" charset="-128"/>
                          <a:ea typeface="UD デジタル 教科書体 NK-R" panose="02020400000000000000" pitchFamily="18" charset="-128"/>
                        </a:rPr>
                        <a:t>：実施計画・実施報告</a:t>
                      </a:r>
                      <a:r>
                        <a:rPr kumimoji="1" lang="ja-JP" altLang="en-US" sz="1100" spc="0" dirty="0">
                          <a:latin typeface="UD デジタル 教科書体 NK-R" panose="02020400000000000000" pitchFamily="18" charset="-128"/>
                          <a:ea typeface="UD デジタル 教科書体 NK-R" panose="02020400000000000000" pitchFamily="18" charset="-128"/>
                        </a:rPr>
                        <a:t>に関する事項、</a:t>
                      </a:r>
                      <a:r>
                        <a:rPr kumimoji="1" lang="ja-JP" altLang="en-US" sz="1100" spc="0" dirty="0" smtClean="0">
                          <a:latin typeface="UD デジタル 教科書体 NK-R" panose="02020400000000000000" pitchFamily="18" charset="-128"/>
                          <a:ea typeface="UD デジタル 教科書体 NK-R" panose="02020400000000000000" pitchFamily="18" charset="-128"/>
                        </a:rPr>
                        <a:t>その他委員会の運営に係る事項</a:t>
                      </a:r>
                      <a:endParaRPr kumimoji="1" lang="ja-JP" altLang="en-US" sz="1100" spc="0" dirty="0">
                        <a:latin typeface="UD デジタル 教科書体 NK-R" panose="02020400000000000000" pitchFamily="18" charset="-128"/>
                        <a:ea typeface="UD デジタル 教科書体 NK-R" panose="02020400000000000000" pitchFamily="18" charset="-128"/>
                      </a:endParaRPr>
                    </a:p>
                  </a:txBody>
                  <a:tcPr>
                    <a:lnR w="19050" cap="flat" cmpd="sng" algn="ctr">
                      <a:solidFill>
                        <a:schemeClr val="accent4">
                          <a:lumMod val="50000"/>
                        </a:schemeClr>
                      </a:solidFill>
                      <a:prstDash val="solid"/>
                      <a:round/>
                      <a:headEnd type="none" w="med" len="med"/>
                      <a:tailEnd type="none" w="med" len="med"/>
                    </a:lnR>
                    <a:lnT w="19050" cap="flat" cmpd="sng" algn="ctr">
                      <a:solidFill>
                        <a:schemeClr val="accent4">
                          <a:lumMod val="50000"/>
                        </a:schemeClr>
                      </a:solidFill>
                      <a:prstDash val="solid"/>
                      <a:round/>
                      <a:headEnd type="none" w="med" len="med"/>
                      <a:tailEnd type="none" w="med" len="med"/>
                    </a:lnT>
                    <a:solidFill>
                      <a:schemeClr val="bg1"/>
                    </a:solidFill>
                  </a:tcPr>
                </a:tc>
                <a:extLst>
                  <a:ext uri="{0D108BD9-81ED-4DB2-BD59-A6C34878D82A}">
                    <a16:rowId xmlns:a16="http://schemas.microsoft.com/office/drawing/2014/main" val="2005765908"/>
                  </a:ext>
                </a:extLst>
              </a:tr>
              <a:tr h="494287">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役員会</a:t>
                      </a:r>
                    </a:p>
                  </a:txBody>
                  <a:tcPr>
                    <a:lnL w="19050" cap="flat" cmpd="sng" algn="ctr">
                      <a:solidFill>
                        <a:schemeClr val="accent4">
                          <a:lumMod val="50000"/>
                        </a:schemeClr>
                      </a:solidFill>
                      <a:prstDash val="solid"/>
                      <a:round/>
                      <a:headEnd type="none" w="med" len="med"/>
                      <a:tailEnd type="none" w="med" len="med"/>
                    </a:lnL>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会長、</a:t>
                      </a:r>
                      <a:r>
                        <a:rPr kumimoji="1" lang="ja-JP" altLang="en-US" sz="1100" dirty="0" smtClean="0">
                          <a:latin typeface="UD デジタル 教科書体 NK-B" panose="02020700000000000000" pitchFamily="18" charset="-128"/>
                          <a:ea typeface="UD デジタル 教科書体 NK-B" panose="02020700000000000000" pitchFamily="18" charset="-128"/>
                        </a:rPr>
                        <a:t>副会長、</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（オブザーバー）</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txBody>
                  <a:tcPr>
                    <a:solidFill>
                      <a:schemeClr val="bg1"/>
                    </a:solidFill>
                  </a:tcPr>
                </a:tc>
                <a:tc>
                  <a:txBody>
                    <a:bodyPr/>
                    <a:lstStyle/>
                    <a:p>
                      <a:pPr>
                        <a:lnSpc>
                          <a:spcPts val="1600"/>
                        </a:lnSpc>
                      </a:pPr>
                      <a:r>
                        <a:rPr kumimoji="1" lang="ja-JP" altLang="en-US" sz="1100" spc="0" baseline="0" dirty="0">
                          <a:latin typeface="UD デジタル 教科書体 NK-R" panose="02020400000000000000" pitchFamily="18" charset="-128"/>
                          <a:ea typeface="UD デジタル 教科書体 NK-R" panose="02020400000000000000" pitchFamily="18" charset="-128"/>
                        </a:rPr>
                        <a:t>●役割</a:t>
                      </a:r>
                      <a:r>
                        <a:rPr kumimoji="1" lang="ja-JP" altLang="en-US" sz="1100" spc="0" baseline="0" dirty="0" smtClean="0">
                          <a:latin typeface="UD デジタル 教科書体 NK-R" panose="02020400000000000000" pitchFamily="18" charset="-128"/>
                          <a:ea typeface="UD デジタル 教科書体 NK-R" panose="02020400000000000000" pitchFamily="18" charset="-128"/>
                        </a:rPr>
                        <a:t>：委員会</a:t>
                      </a:r>
                      <a:r>
                        <a:rPr kumimoji="1" lang="ja-JP" altLang="en-US" sz="1100" spc="0" baseline="0" dirty="0">
                          <a:latin typeface="UD デジタル 教科書体 NK-R" panose="02020400000000000000" pitchFamily="18" charset="-128"/>
                          <a:ea typeface="UD デジタル 教科書体 NK-R" panose="02020400000000000000" pitchFamily="18" charset="-128"/>
                        </a:rPr>
                        <a:t>の円滑な業務執行をサポート（適宜）</a:t>
                      </a:r>
                      <a:endParaRPr kumimoji="1" lang="en-US" altLang="ja-JP" sz="1100" spc="0" baseline="0" dirty="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spc="0" baseline="0" dirty="0">
                          <a:latin typeface="UD デジタル 教科書体 NK-R" panose="02020400000000000000" pitchFamily="18" charset="-128"/>
                          <a:ea typeface="UD デジタル 教科書体 NK-R" panose="02020400000000000000" pitchFamily="18" charset="-128"/>
                        </a:rPr>
                        <a:t>●審議事項：総会に付すべき事項、</a:t>
                      </a:r>
                      <a:r>
                        <a:rPr kumimoji="1" lang="ja-JP" altLang="en-US" sz="1100" spc="0" baseline="0" dirty="0" smtClean="0">
                          <a:latin typeface="UD デジタル 教科書体 NK-R" panose="02020400000000000000" pitchFamily="18" charset="-128"/>
                          <a:ea typeface="UD デジタル 教科書体 NK-R" panose="02020400000000000000" pitchFamily="18" charset="-128"/>
                        </a:rPr>
                        <a:t>その他総会</a:t>
                      </a:r>
                      <a:r>
                        <a:rPr kumimoji="1" lang="ja-JP" altLang="en-US" sz="1100" spc="0" baseline="0" dirty="0">
                          <a:latin typeface="UD デジタル 教科書体 NK-R" panose="02020400000000000000" pitchFamily="18" charset="-128"/>
                          <a:ea typeface="UD デジタル 教科書体 NK-R" panose="02020400000000000000" pitchFamily="18" charset="-128"/>
                        </a:rPr>
                        <a:t>の運営に関し会長が特に必要と認める事項</a:t>
                      </a:r>
                    </a:p>
                  </a:txBody>
                  <a:tcPr>
                    <a:lnR w="19050" cap="flat" cmpd="sng" algn="ctr">
                      <a:solidFill>
                        <a:schemeClr val="accent4">
                          <a:lumMod val="50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3269082376"/>
                  </a:ext>
                </a:extLst>
              </a:tr>
              <a:tr h="494287">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幹事会</a:t>
                      </a:r>
                    </a:p>
                  </a:txBody>
                  <a:tcPr>
                    <a:lnL w="19050" cap="flat" cmpd="sng" algn="ctr">
                      <a:solidFill>
                        <a:schemeClr val="accent4">
                          <a:lumMod val="50000"/>
                        </a:schemeClr>
                      </a:solidFill>
                      <a:prstDash val="solid"/>
                      <a:round/>
                      <a:headEnd type="none" w="med" len="med"/>
                      <a:tailEnd type="none" w="med" len="med"/>
                    </a:lnL>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委員の所属する法人又</a:t>
                      </a:r>
                      <a:r>
                        <a:rPr kumimoji="1" lang="ja-JP" altLang="en-US" sz="1100" dirty="0" smtClean="0">
                          <a:latin typeface="UD デジタル 教科書体 NK-B" panose="02020700000000000000" pitchFamily="18" charset="-128"/>
                          <a:ea typeface="UD デジタル 教科書体 NK-B" panose="02020700000000000000" pitchFamily="18" charset="-128"/>
                        </a:rPr>
                        <a:t>は</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団体</a:t>
                      </a:r>
                      <a:r>
                        <a:rPr kumimoji="1" lang="ja-JP" altLang="en-US" sz="1100" dirty="0">
                          <a:latin typeface="UD デジタル 教科書体 NK-B" panose="02020700000000000000" pitchFamily="18" charset="-128"/>
                          <a:ea typeface="UD デジタル 教科書体 NK-B" panose="02020700000000000000" pitchFamily="18" charset="-128"/>
                        </a:rPr>
                        <a:t>の</a:t>
                      </a:r>
                      <a:r>
                        <a:rPr kumimoji="1" lang="ja-JP" altLang="en-US" sz="1100" dirty="0" smtClean="0">
                          <a:latin typeface="UD デジタル 教科書体 NK-B" panose="02020700000000000000" pitchFamily="18" charset="-128"/>
                          <a:ea typeface="UD デジタル 教科書体 NK-B" panose="02020700000000000000" pitchFamily="18" charset="-128"/>
                        </a:rPr>
                        <a:t>者、（オブザーバー）</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a:t>
                      </a:r>
                      <a:r>
                        <a:rPr kumimoji="1" lang="ja-JP" altLang="en-US" sz="1100" spc="0" dirty="0" smtClean="0">
                          <a:latin typeface="UD デジタル 教科書体 NK-R" panose="02020400000000000000" pitchFamily="18" charset="-128"/>
                          <a:ea typeface="UD デジタル 教科書体 NK-R" panose="02020400000000000000" pitchFamily="18" charset="-128"/>
                        </a:rPr>
                        <a:t>：委員会</a:t>
                      </a:r>
                      <a:r>
                        <a:rPr kumimoji="1" lang="ja-JP" altLang="en-US" sz="1100" spc="0" dirty="0">
                          <a:latin typeface="UD デジタル 教科書体 NK-R" panose="02020400000000000000" pitchFamily="18" charset="-128"/>
                          <a:ea typeface="UD デジタル 教科書体 NK-R" panose="02020400000000000000" pitchFamily="18" charset="-128"/>
                        </a:rPr>
                        <a:t>の円滑な</a:t>
                      </a:r>
                      <a:r>
                        <a:rPr kumimoji="1" lang="ja-JP" altLang="en-US" sz="1100" spc="0" dirty="0" smtClean="0">
                          <a:latin typeface="UD デジタル 教科書体 NK-R" panose="02020400000000000000" pitchFamily="18" charset="-128"/>
                          <a:ea typeface="UD デジタル 教科書体 NK-R" panose="02020400000000000000" pitchFamily="18" charset="-128"/>
                        </a:rPr>
                        <a:t>運営事務を</a:t>
                      </a:r>
                      <a:r>
                        <a:rPr kumimoji="1" lang="ja-JP" altLang="en-US" sz="1100" spc="0" dirty="0">
                          <a:latin typeface="UD デジタル 教科書体 NK-R" panose="02020400000000000000" pitchFamily="18" charset="-128"/>
                          <a:ea typeface="UD デジタル 教科書体 NK-R" panose="02020400000000000000" pitchFamily="18" charset="-128"/>
                        </a:rPr>
                        <a:t>サポート（年３～</a:t>
                      </a:r>
                      <a:r>
                        <a:rPr kumimoji="1" lang="en-US" altLang="ja-JP" sz="1100" spc="0" dirty="0">
                          <a:latin typeface="UD デジタル 教科書体 NK-R" panose="02020400000000000000" pitchFamily="18" charset="-128"/>
                          <a:ea typeface="UD デジタル 教科書体 NK-R" panose="02020400000000000000" pitchFamily="18" charset="-128"/>
                        </a:rPr>
                        <a:t>4</a:t>
                      </a:r>
                      <a:r>
                        <a:rPr kumimoji="1" lang="ja-JP" altLang="en-US" sz="1100" spc="0" dirty="0">
                          <a:latin typeface="UD デジタル 教科書体 NK-R" panose="02020400000000000000" pitchFamily="18" charset="-128"/>
                          <a:ea typeface="UD デジタル 教科書体 NK-R" panose="02020400000000000000" pitchFamily="18" charset="-128"/>
                        </a:rPr>
                        <a:t>回程度）</a:t>
                      </a:r>
                    </a:p>
                    <a:p>
                      <a:pPr>
                        <a:lnSpc>
                          <a:spcPts val="1600"/>
                        </a:lnSpc>
                      </a:pPr>
                      <a:r>
                        <a:rPr kumimoji="1" lang="ja-JP" altLang="en-US" sz="1100" spc="-30" baseline="0" dirty="0">
                          <a:latin typeface="UD デジタル 教科書体 NK-R" panose="02020400000000000000" pitchFamily="18" charset="-128"/>
                          <a:ea typeface="UD デジタル 教科書体 NK-R" panose="02020400000000000000" pitchFamily="18" charset="-128"/>
                        </a:rPr>
                        <a:t>●審議事項</a:t>
                      </a:r>
                      <a:r>
                        <a:rPr kumimoji="1" lang="ja-JP" altLang="en-US" sz="1100" spc="-30" baseline="0" dirty="0" smtClean="0">
                          <a:latin typeface="UD デジタル 教科書体 NK-R" panose="02020400000000000000" pitchFamily="18" charset="-128"/>
                          <a:ea typeface="UD デジタル 教科書体 NK-R" panose="02020400000000000000" pitchFamily="18" charset="-128"/>
                        </a:rPr>
                        <a:t>：目的達成のための企画</a:t>
                      </a:r>
                      <a:r>
                        <a:rPr kumimoji="1" lang="ja-JP" altLang="en-US" sz="1100" spc="-30" baseline="0" dirty="0">
                          <a:latin typeface="UD デジタル 教科書体 NK-R" panose="02020400000000000000" pitchFamily="18" charset="-128"/>
                          <a:ea typeface="UD デジタル 教科書体 NK-R" panose="02020400000000000000" pitchFamily="18" charset="-128"/>
                        </a:rPr>
                        <a:t>・立案、役員会に付すべき事項、その他総会の運営に関し幹事長が必要と認める事項</a:t>
                      </a:r>
                    </a:p>
                  </a:txBody>
                  <a:tcPr>
                    <a:lnR w="19050" cap="flat" cmpd="sng" algn="ctr">
                      <a:solidFill>
                        <a:schemeClr val="accent4">
                          <a:lumMod val="50000"/>
                        </a:schemeClr>
                      </a:solidFill>
                      <a:prstDash val="solid"/>
                      <a:round/>
                      <a:headEnd type="none" w="med" len="med"/>
                      <a:tailEnd type="none" w="med" len="med"/>
                    </a:lnR>
                    <a:solidFill>
                      <a:schemeClr val="bg1"/>
                    </a:solidFill>
                  </a:tcPr>
                </a:tc>
                <a:extLst>
                  <a:ext uri="{0D108BD9-81ED-4DB2-BD59-A6C34878D82A}">
                    <a16:rowId xmlns:a16="http://schemas.microsoft.com/office/drawing/2014/main" val="4214172977"/>
                  </a:ext>
                </a:extLst>
              </a:tr>
              <a:tr h="370840">
                <a:tc>
                  <a:txBody>
                    <a:bodyPr/>
                    <a:lstStyle/>
                    <a:p>
                      <a:pPr>
                        <a:lnSpc>
                          <a:spcPts val="1600"/>
                        </a:lnSpc>
                      </a:pPr>
                      <a:r>
                        <a:rPr kumimoji="1" lang="ja-JP" altLang="en-US" sz="1100" dirty="0">
                          <a:solidFill>
                            <a:schemeClr val="bg1"/>
                          </a:solidFill>
                          <a:latin typeface="UD デジタル 教科書体 NK-B" panose="02020700000000000000" pitchFamily="18" charset="-128"/>
                          <a:ea typeface="UD デジタル 教科書体 NK-B" panose="02020700000000000000" pitchFamily="18" charset="-128"/>
                        </a:rPr>
                        <a:t>部会</a:t>
                      </a:r>
                    </a:p>
                  </a:txBody>
                  <a:tcPr>
                    <a:lnL w="19050" cap="flat" cmpd="sng" algn="ctr">
                      <a:solidFill>
                        <a:schemeClr val="accent4">
                          <a:lumMod val="50000"/>
                        </a:schemeClr>
                      </a:solidFill>
                      <a:prstDash val="solid"/>
                      <a:round/>
                      <a:headEnd type="none" w="med" len="med"/>
                      <a:tailEnd type="none" w="med" len="med"/>
                    </a:lnL>
                    <a:lnB w="19050" cap="flat" cmpd="sng" algn="ctr">
                      <a:solidFill>
                        <a:schemeClr val="accent4">
                          <a:lumMod val="50000"/>
                        </a:schemeClr>
                      </a:solidFill>
                      <a:prstDash val="solid"/>
                      <a:round/>
                      <a:headEnd type="none" w="med" len="med"/>
                      <a:tailEnd type="none" w="med" len="med"/>
                    </a:lnB>
                    <a:solidFill>
                      <a:schemeClr val="accent4">
                        <a:lumMod val="50000"/>
                      </a:schemeClr>
                    </a:solidFill>
                  </a:tcPr>
                </a:tc>
                <a:tc>
                  <a:txBody>
                    <a:bodyPr/>
                    <a:lstStyle/>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委員の所属する法人又</a:t>
                      </a:r>
                      <a:r>
                        <a:rPr kumimoji="1" lang="ja-JP" altLang="en-US" sz="1100" dirty="0" smtClean="0">
                          <a:latin typeface="UD デジタル 教科書体 NK-B" panose="02020700000000000000" pitchFamily="18" charset="-128"/>
                          <a:ea typeface="UD デジタル 教科書体 NK-B" panose="02020700000000000000" pitchFamily="18" charset="-128"/>
                        </a:rPr>
                        <a:t>は</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団体</a:t>
                      </a:r>
                      <a:r>
                        <a:rPr kumimoji="1" lang="ja-JP" altLang="en-US" sz="1100" dirty="0">
                          <a:latin typeface="UD デジタル 教科書体 NK-B" panose="02020700000000000000" pitchFamily="18" charset="-128"/>
                          <a:ea typeface="UD デジタル 教科書体 NK-B" panose="02020700000000000000" pitchFamily="18" charset="-128"/>
                        </a:rPr>
                        <a:t>の</a:t>
                      </a:r>
                      <a:r>
                        <a:rPr kumimoji="1" lang="ja-JP" altLang="en-US" sz="1100" dirty="0" smtClean="0">
                          <a:latin typeface="UD デジタル 教科書体 NK-B" panose="02020700000000000000" pitchFamily="18" charset="-128"/>
                          <a:ea typeface="UD デジタル 教科書体 NK-B" panose="02020700000000000000" pitchFamily="18" charset="-128"/>
                        </a:rPr>
                        <a:t>者、（オブザーバー）</a:t>
                      </a:r>
                      <a:endParaRPr kumimoji="1" lang="ja-JP" altLang="en-US" sz="1100" dirty="0">
                        <a:latin typeface="UD デジタル 教科書体 NK-B" panose="02020700000000000000" pitchFamily="18" charset="-128"/>
                        <a:ea typeface="UD デジタル 教科書体 NK-B" panose="02020700000000000000" pitchFamily="18" charset="-128"/>
                      </a:endParaRPr>
                    </a:p>
                  </a:txBody>
                  <a:tcPr>
                    <a:lnB w="19050" cap="flat" cmpd="sng" algn="ctr">
                      <a:solidFill>
                        <a:schemeClr val="accent4">
                          <a:lumMod val="50000"/>
                        </a:schemeClr>
                      </a:solidFill>
                      <a:prstDash val="solid"/>
                      <a:round/>
                      <a:headEnd type="none" w="med" len="med"/>
                      <a:tailEnd type="none" w="med" len="med"/>
                    </a:lnB>
                    <a:solidFill>
                      <a:schemeClr val="bg1"/>
                    </a:solidFill>
                  </a:tcPr>
                </a:tc>
                <a:tc>
                  <a:txBody>
                    <a:bodyPr/>
                    <a:lstStyle/>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●役割</a:t>
                      </a:r>
                      <a:r>
                        <a:rPr kumimoji="1" lang="ja-JP" altLang="en-US" sz="1100" spc="0" dirty="0" smtClean="0">
                          <a:latin typeface="UD デジタル 教科書体 NK-R" panose="02020400000000000000" pitchFamily="18" charset="-128"/>
                          <a:ea typeface="UD デジタル 教科書体 NK-R" panose="02020400000000000000" pitchFamily="18" charset="-128"/>
                        </a:rPr>
                        <a:t>：所掌事項の</a:t>
                      </a:r>
                      <a:r>
                        <a:rPr kumimoji="1" lang="ja-JP" altLang="en-US" sz="1100" spc="0" dirty="0">
                          <a:latin typeface="UD デジタル 教科書体 NK-R" panose="02020400000000000000" pitchFamily="18" charset="-128"/>
                          <a:ea typeface="UD デジタル 教科書体 NK-R" panose="02020400000000000000" pitchFamily="18" charset="-128"/>
                        </a:rPr>
                        <a:t>円滑な遂行を図るため、特定の事項について重点的に検討（必要に応じて設置）</a:t>
                      </a:r>
                    </a:p>
                    <a:p>
                      <a:pPr>
                        <a:lnSpc>
                          <a:spcPts val="1600"/>
                        </a:lnSpc>
                      </a:pPr>
                      <a:r>
                        <a:rPr kumimoji="1" lang="ja-JP" altLang="en-US" sz="1100" spc="0" dirty="0">
                          <a:latin typeface="UD デジタル 教科書体 NK-R" panose="02020400000000000000" pitchFamily="18" charset="-128"/>
                          <a:ea typeface="UD デジタル 教科書体 NK-R" panose="02020400000000000000" pitchFamily="18" charset="-128"/>
                        </a:rPr>
                        <a:t>＊部会設置決定は会長権限。部会検討内容は幹事会（役員会）へ定期的に報告</a:t>
                      </a:r>
                    </a:p>
                  </a:txBody>
                  <a:tcPr>
                    <a:lnR w="19050" cap="flat" cmpd="sng" algn="ctr">
                      <a:solidFill>
                        <a:schemeClr val="accent4">
                          <a:lumMod val="50000"/>
                        </a:schemeClr>
                      </a:solidFill>
                      <a:prstDash val="solid"/>
                      <a:round/>
                      <a:headEnd type="none" w="med" len="med"/>
                      <a:tailEnd type="none" w="med" len="med"/>
                    </a:lnR>
                    <a:lnB w="19050" cap="flat" cmpd="sng" algn="ctr">
                      <a:solidFill>
                        <a:schemeClr val="accent4">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1409021"/>
                  </a:ext>
                </a:extLst>
              </a:tr>
            </a:tbl>
          </a:graphicData>
        </a:graphic>
      </p:graphicFrame>
      <p:sp>
        <p:nvSpPr>
          <p:cNvPr id="2" name="大かっこ 1">
            <a:extLst>
              <a:ext uri="{FF2B5EF4-FFF2-40B4-BE49-F238E27FC236}">
                <a16:creationId xmlns:a16="http://schemas.microsoft.com/office/drawing/2014/main" id="{0FD2AE2A-423C-4B9C-86DD-BAAE36BA5FC1}"/>
              </a:ext>
            </a:extLst>
          </p:cNvPr>
          <p:cNvSpPr/>
          <p:nvPr/>
        </p:nvSpPr>
        <p:spPr>
          <a:xfrm flipH="1">
            <a:off x="2073498" y="5808369"/>
            <a:ext cx="9576000" cy="72797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16158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17288</TotalTime>
  <Words>553</Words>
  <Application>Microsoft Office PowerPoint</Application>
  <PresentationFormat>ワイド画面</PresentationFormat>
  <Paragraphs>55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UD デジタル 教科書体 NK-B</vt:lpstr>
      <vt:lpstr>UD デジタル 教科書体 NK-R</vt:lpstr>
      <vt:lpstr>Arial</vt:lpstr>
      <vt:lpstr>ひし形グリッド 16 x 9</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国際金融都市OSAKA推進委員会の運営体制について（案）</dc:title>
  <cp:revision>24</cp:revision>
  <cp:lastPrinted>2021-03-26T07:23:11Z</cp:lastPrinted>
  <dcterms:created xsi:type="dcterms:W3CDTF">2020-11-19T01:25:38Z</dcterms:created>
  <dcterms:modified xsi:type="dcterms:W3CDTF">2021-06-17T04:09:16Z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