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7"/>
  </p:notesMasterIdLst>
  <p:sldIdLst>
    <p:sldId id="322" r:id="rId2"/>
    <p:sldId id="326" r:id="rId3"/>
    <p:sldId id="324" r:id="rId4"/>
    <p:sldId id="263" r:id="rId5"/>
    <p:sldId id="270" r:id="rId6"/>
    <p:sldId id="321" r:id="rId7"/>
    <p:sldId id="311" r:id="rId8"/>
    <p:sldId id="315" r:id="rId9"/>
    <p:sldId id="317" r:id="rId10"/>
    <p:sldId id="292" r:id="rId11"/>
    <p:sldId id="296" r:id="rId12"/>
    <p:sldId id="310" r:id="rId13"/>
    <p:sldId id="319" r:id="rId14"/>
    <p:sldId id="309" r:id="rId15"/>
    <p:sldId id="307" r:id="rId16"/>
  </p:sldIdLst>
  <p:sldSz cx="12192000" cy="6858000"/>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作成者"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5E0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59" autoAdjust="0"/>
    <p:restoredTop sz="93899" autoAdjust="0"/>
  </p:normalViewPr>
  <p:slideViewPr>
    <p:cSldViewPr snapToGrid="0">
      <p:cViewPr>
        <p:scale>
          <a:sx n="60" d="100"/>
          <a:sy n="60" d="100"/>
        </p:scale>
        <p:origin x="872" y="1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99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D55232-E6BF-4BA3-A3C1-BBE997E28E0C}" type="doc">
      <dgm:prSet loTypeId="urn:microsoft.com/office/officeart/2005/8/layout/venn1" loCatId="relationship" qsTypeId="urn:microsoft.com/office/officeart/2005/8/quickstyle/simple4" qsCatId="simple" csTypeId="urn:microsoft.com/office/officeart/2005/8/colors/accent1_2" csCatId="accent1" phldr="1"/>
      <dgm:spPr/>
    </dgm:pt>
    <dgm:pt modelId="{5D87B175-1B9D-40A8-8941-824093CC562C}">
      <dgm:prSet phldrT="[テキスト]" custT="1"/>
      <dgm:spPr/>
      <dgm:t>
        <a:bodyPr/>
        <a:lstStyle/>
        <a:p>
          <a:pPr>
            <a:lnSpc>
              <a:spcPts val="800"/>
            </a:lnSpc>
          </a:pPr>
          <a:r>
            <a:rPr kumimoji="1" lang="en-US" altLang="ja-JP" sz="900" b="1" dirty="0">
              <a:latin typeface="Arial" panose="020B0604020202020204" pitchFamily="34" charset="0"/>
              <a:cs typeface="Arial" panose="020B0604020202020204" pitchFamily="34" charset="0"/>
            </a:rPr>
            <a:t>Life Science</a:t>
          </a:r>
          <a:endParaRPr kumimoji="1" lang="ja-JP" altLang="en-US" sz="900" b="1" dirty="0">
            <a:latin typeface="Arial" panose="020B0604020202020204" pitchFamily="34" charset="0"/>
            <a:cs typeface="Arial" panose="020B0604020202020204" pitchFamily="34" charset="0"/>
          </a:endParaRPr>
        </a:p>
      </dgm:t>
    </dgm:pt>
    <dgm:pt modelId="{7C928D1E-7C5A-4497-B3BD-F8C3602AE084}" type="parTrans" cxnId="{EE93A4B3-AF7A-4942-9259-3E5A76836B0D}">
      <dgm:prSet/>
      <dgm:spPr/>
      <dgm:t>
        <a:bodyPr/>
        <a:lstStyle/>
        <a:p>
          <a:endParaRPr kumimoji="1" lang="ja-JP" altLang="en-US" sz="1100"/>
        </a:p>
      </dgm:t>
    </dgm:pt>
    <dgm:pt modelId="{59D47A9C-FB83-486C-9C24-ABF14E8DDFAD}" type="sibTrans" cxnId="{EE93A4B3-AF7A-4942-9259-3E5A76836B0D}">
      <dgm:prSet/>
      <dgm:spPr/>
      <dgm:t>
        <a:bodyPr/>
        <a:lstStyle/>
        <a:p>
          <a:endParaRPr kumimoji="1" lang="ja-JP" altLang="en-US" sz="1100"/>
        </a:p>
      </dgm:t>
    </dgm:pt>
    <dgm:pt modelId="{37F81C8B-8329-47C9-BEE8-064D9EC35840}">
      <dgm:prSet phldrT="[テキスト]" custT="1"/>
      <dgm:spPr/>
      <dgm:t>
        <a:bodyPr/>
        <a:lstStyle/>
        <a:p>
          <a:pPr>
            <a:lnSpc>
              <a:spcPts val="800"/>
            </a:lnSpc>
          </a:pPr>
          <a:r>
            <a:rPr kumimoji="1" lang="en-US" altLang="ja-JP" sz="900" b="1" dirty="0">
              <a:latin typeface="Arial" panose="020B0604020202020204" pitchFamily="34" charset="0"/>
              <a:cs typeface="Arial" panose="020B0604020202020204" pitchFamily="34" charset="0"/>
            </a:rPr>
            <a:t>SMEs with Excellent Manufacturing Skills</a:t>
          </a:r>
          <a:endParaRPr kumimoji="1" lang="ja-JP" altLang="en-US" sz="900" b="1" dirty="0">
            <a:latin typeface="Arial" panose="020B0604020202020204" pitchFamily="34" charset="0"/>
            <a:cs typeface="Arial" panose="020B0604020202020204" pitchFamily="34" charset="0"/>
          </a:endParaRPr>
        </a:p>
      </dgm:t>
    </dgm:pt>
    <dgm:pt modelId="{D4AB7D9D-7D68-4456-A8B8-896EB2D55F85}" type="parTrans" cxnId="{CFE3D6C6-DDFA-4B06-89EF-CA8AA3AB495A}">
      <dgm:prSet/>
      <dgm:spPr/>
      <dgm:t>
        <a:bodyPr/>
        <a:lstStyle/>
        <a:p>
          <a:endParaRPr kumimoji="1" lang="ja-JP" altLang="en-US" sz="1100"/>
        </a:p>
      </dgm:t>
    </dgm:pt>
    <dgm:pt modelId="{227867EB-E3DB-4D71-9683-4447962640CA}" type="sibTrans" cxnId="{CFE3D6C6-DDFA-4B06-89EF-CA8AA3AB495A}">
      <dgm:prSet/>
      <dgm:spPr/>
      <dgm:t>
        <a:bodyPr/>
        <a:lstStyle/>
        <a:p>
          <a:endParaRPr kumimoji="1" lang="ja-JP" altLang="en-US" sz="1100"/>
        </a:p>
      </dgm:t>
    </dgm:pt>
    <dgm:pt modelId="{C3B4B7A5-5602-4B1E-8727-2730B28CBBAF}">
      <dgm:prSet phldrT="[テキスト]" custT="1"/>
      <dgm:spPr/>
      <dgm:t>
        <a:bodyPr/>
        <a:lstStyle/>
        <a:p>
          <a:pPr>
            <a:lnSpc>
              <a:spcPts val="800"/>
            </a:lnSpc>
          </a:pPr>
          <a:r>
            <a:rPr kumimoji="1" lang="en-US" altLang="ja-JP" sz="900" b="1" dirty="0">
              <a:latin typeface="Arial" panose="020B0604020202020204" pitchFamily="34" charset="0"/>
              <a:cs typeface="Arial" panose="020B0604020202020204" pitchFamily="34" charset="0"/>
            </a:rPr>
            <a:t>Carbon Neutrality</a:t>
          </a:r>
          <a:endParaRPr kumimoji="1" lang="ja-JP" altLang="en-US" sz="900" b="1" dirty="0">
            <a:latin typeface="Arial" panose="020B0604020202020204" pitchFamily="34" charset="0"/>
            <a:cs typeface="Arial" panose="020B0604020202020204" pitchFamily="34" charset="0"/>
          </a:endParaRPr>
        </a:p>
      </dgm:t>
    </dgm:pt>
    <dgm:pt modelId="{F5C71060-778A-4F7E-9A11-BD2EA4BC9134}" type="parTrans" cxnId="{2E38CB7B-D6DC-4545-AF15-A3135033EEB9}">
      <dgm:prSet/>
      <dgm:spPr/>
      <dgm:t>
        <a:bodyPr/>
        <a:lstStyle/>
        <a:p>
          <a:endParaRPr kumimoji="1" lang="ja-JP" altLang="en-US" sz="1100"/>
        </a:p>
      </dgm:t>
    </dgm:pt>
    <dgm:pt modelId="{C4AC65E2-126B-48FB-A6E7-08A53C6E36BD}" type="sibTrans" cxnId="{2E38CB7B-D6DC-4545-AF15-A3135033EEB9}">
      <dgm:prSet/>
      <dgm:spPr/>
      <dgm:t>
        <a:bodyPr/>
        <a:lstStyle/>
        <a:p>
          <a:endParaRPr kumimoji="1" lang="ja-JP" altLang="en-US" sz="1100"/>
        </a:p>
      </dgm:t>
    </dgm:pt>
    <dgm:pt modelId="{18DE9EB3-3649-4B2C-B39F-15151CA21119}" type="pres">
      <dgm:prSet presAssocID="{ECD55232-E6BF-4BA3-A3C1-BBE997E28E0C}" presName="compositeShape" presStyleCnt="0">
        <dgm:presLayoutVars>
          <dgm:chMax val="7"/>
          <dgm:dir/>
          <dgm:resizeHandles val="exact"/>
        </dgm:presLayoutVars>
      </dgm:prSet>
      <dgm:spPr/>
    </dgm:pt>
    <dgm:pt modelId="{691E6A3F-778A-4209-B9CD-BCE309BCC5DF}" type="pres">
      <dgm:prSet presAssocID="{5D87B175-1B9D-40A8-8941-824093CC562C}" presName="circ1" presStyleLbl="vennNode1" presStyleIdx="0" presStyleCnt="3" custScaleX="63851" custScaleY="61709" custLinFactNeighborX="6184" custLinFactNeighborY="1332"/>
      <dgm:spPr/>
    </dgm:pt>
    <dgm:pt modelId="{FA44C432-429C-4B95-8167-E54460A35A15}" type="pres">
      <dgm:prSet presAssocID="{5D87B175-1B9D-40A8-8941-824093CC562C}" presName="circ1Tx" presStyleLbl="revTx" presStyleIdx="0" presStyleCnt="0">
        <dgm:presLayoutVars>
          <dgm:chMax val="0"/>
          <dgm:chPref val="0"/>
          <dgm:bulletEnabled val="1"/>
        </dgm:presLayoutVars>
      </dgm:prSet>
      <dgm:spPr/>
    </dgm:pt>
    <dgm:pt modelId="{DC873FA7-3709-4765-8734-AB107A850392}" type="pres">
      <dgm:prSet presAssocID="{37F81C8B-8329-47C9-BEE8-064D9EC35840}" presName="circ2" presStyleLbl="vennNode1" presStyleIdx="1" presStyleCnt="3" custScaleX="84117" custScaleY="63238" custLinFactNeighborX="-651" custLinFactNeighborY="-20565"/>
      <dgm:spPr/>
    </dgm:pt>
    <dgm:pt modelId="{CAC31CFF-6F8F-415B-8C7D-3D8DCF3B0DFA}" type="pres">
      <dgm:prSet presAssocID="{37F81C8B-8329-47C9-BEE8-064D9EC35840}" presName="circ2Tx" presStyleLbl="revTx" presStyleIdx="0" presStyleCnt="0">
        <dgm:presLayoutVars>
          <dgm:chMax val="0"/>
          <dgm:chPref val="0"/>
          <dgm:bulletEnabled val="1"/>
        </dgm:presLayoutVars>
      </dgm:prSet>
      <dgm:spPr/>
    </dgm:pt>
    <dgm:pt modelId="{CF78D0ED-D60E-44D0-903C-B9C261ACEEF1}" type="pres">
      <dgm:prSet presAssocID="{C3B4B7A5-5602-4B1E-8727-2730B28CBBAF}" presName="circ3" presStyleLbl="vennNode1" presStyleIdx="2" presStyleCnt="3" custScaleX="76926" custScaleY="65455" custLinFactNeighborX="16088" custLinFactNeighborY="-21319"/>
      <dgm:spPr/>
    </dgm:pt>
    <dgm:pt modelId="{60E98279-E494-4B35-A75C-147290612563}" type="pres">
      <dgm:prSet presAssocID="{C3B4B7A5-5602-4B1E-8727-2730B28CBBAF}" presName="circ3Tx" presStyleLbl="revTx" presStyleIdx="0" presStyleCnt="0">
        <dgm:presLayoutVars>
          <dgm:chMax val="0"/>
          <dgm:chPref val="0"/>
          <dgm:bulletEnabled val="1"/>
        </dgm:presLayoutVars>
      </dgm:prSet>
      <dgm:spPr/>
    </dgm:pt>
  </dgm:ptLst>
  <dgm:cxnLst>
    <dgm:cxn modelId="{682FE618-BCE9-4BBB-9366-9F9551F1CA0F}" type="presOf" srcId="{C3B4B7A5-5602-4B1E-8727-2730B28CBBAF}" destId="{CF78D0ED-D60E-44D0-903C-B9C261ACEEF1}" srcOrd="0" destOrd="0" presId="urn:microsoft.com/office/officeart/2005/8/layout/venn1"/>
    <dgm:cxn modelId="{9E3A5B32-9DB1-4890-AF99-CC777C4A1249}" type="presOf" srcId="{37F81C8B-8329-47C9-BEE8-064D9EC35840}" destId="{CAC31CFF-6F8F-415B-8C7D-3D8DCF3B0DFA}" srcOrd="1" destOrd="0" presId="urn:microsoft.com/office/officeart/2005/8/layout/venn1"/>
    <dgm:cxn modelId="{2E38CB7B-D6DC-4545-AF15-A3135033EEB9}" srcId="{ECD55232-E6BF-4BA3-A3C1-BBE997E28E0C}" destId="{C3B4B7A5-5602-4B1E-8727-2730B28CBBAF}" srcOrd="2" destOrd="0" parTransId="{F5C71060-778A-4F7E-9A11-BD2EA4BC9134}" sibTransId="{C4AC65E2-126B-48FB-A6E7-08A53C6E36BD}"/>
    <dgm:cxn modelId="{ED9F5F93-6291-4B69-9C04-88EA32AAD4BB}" type="presOf" srcId="{37F81C8B-8329-47C9-BEE8-064D9EC35840}" destId="{DC873FA7-3709-4765-8734-AB107A850392}" srcOrd="0" destOrd="0" presId="urn:microsoft.com/office/officeart/2005/8/layout/venn1"/>
    <dgm:cxn modelId="{F6FF1696-0CAC-4570-9A61-27A1F4A783AD}" type="presOf" srcId="{5D87B175-1B9D-40A8-8941-824093CC562C}" destId="{691E6A3F-778A-4209-B9CD-BCE309BCC5DF}" srcOrd="0" destOrd="0" presId="urn:microsoft.com/office/officeart/2005/8/layout/venn1"/>
    <dgm:cxn modelId="{2775C6A3-6591-41B2-A39C-3D5C26B0E2ED}" type="presOf" srcId="{C3B4B7A5-5602-4B1E-8727-2730B28CBBAF}" destId="{60E98279-E494-4B35-A75C-147290612563}" srcOrd="1" destOrd="0" presId="urn:microsoft.com/office/officeart/2005/8/layout/venn1"/>
    <dgm:cxn modelId="{AFE49AB3-DB69-425C-B4F4-E919713876EA}" type="presOf" srcId="{5D87B175-1B9D-40A8-8941-824093CC562C}" destId="{FA44C432-429C-4B95-8167-E54460A35A15}" srcOrd="1" destOrd="0" presId="urn:microsoft.com/office/officeart/2005/8/layout/venn1"/>
    <dgm:cxn modelId="{EE93A4B3-AF7A-4942-9259-3E5A76836B0D}" srcId="{ECD55232-E6BF-4BA3-A3C1-BBE997E28E0C}" destId="{5D87B175-1B9D-40A8-8941-824093CC562C}" srcOrd="0" destOrd="0" parTransId="{7C928D1E-7C5A-4497-B3BD-F8C3602AE084}" sibTransId="{59D47A9C-FB83-486C-9C24-ABF14E8DDFAD}"/>
    <dgm:cxn modelId="{CFE3D6C6-DDFA-4B06-89EF-CA8AA3AB495A}" srcId="{ECD55232-E6BF-4BA3-A3C1-BBE997E28E0C}" destId="{37F81C8B-8329-47C9-BEE8-064D9EC35840}" srcOrd="1" destOrd="0" parTransId="{D4AB7D9D-7D68-4456-A8B8-896EB2D55F85}" sibTransId="{227867EB-E3DB-4D71-9683-4447962640CA}"/>
    <dgm:cxn modelId="{EAA007D6-CBEC-4FCB-9820-BE162E56CFF2}" type="presOf" srcId="{ECD55232-E6BF-4BA3-A3C1-BBE997E28E0C}" destId="{18DE9EB3-3649-4B2C-B39F-15151CA21119}" srcOrd="0" destOrd="0" presId="urn:microsoft.com/office/officeart/2005/8/layout/venn1"/>
    <dgm:cxn modelId="{FF8246C6-F1A5-4B28-98B5-FC92AEDA4C4C}" type="presParOf" srcId="{18DE9EB3-3649-4B2C-B39F-15151CA21119}" destId="{691E6A3F-778A-4209-B9CD-BCE309BCC5DF}" srcOrd="0" destOrd="0" presId="urn:microsoft.com/office/officeart/2005/8/layout/venn1"/>
    <dgm:cxn modelId="{50C07729-5B98-4FB2-B43D-4EC5AAA38F9D}" type="presParOf" srcId="{18DE9EB3-3649-4B2C-B39F-15151CA21119}" destId="{FA44C432-429C-4B95-8167-E54460A35A15}" srcOrd="1" destOrd="0" presId="urn:microsoft.com/office/officeart/2005/8/layout/venn1"/>
    <dgm:cxn modelId="{20AD5F85-0712-46B0-8982-A9D95A6986DD}" type="presParOf" srcId="{18DE9EB3-3649-4B2C-B39F-15151CA21119}" destId="{DC873FA7-3709-4765-8734-AB107A850392}" srcOrd="2" destOrd="0" presId="urn:microsoft.com/office/officeart/2005/8/layout/venn1"/>
    <dgm:cxn modelId="{1EE5C462-0463-4CE2-AFBF-869148179CB3}" type="presParOf" srcId="{18DE9EB3-3649-4B2C-B39F-15151CA21119}" destId="{CAC31CFF-6F8F-415B-8C7D-3D8DCF3B0DFA}" srcOrd="3" destOrd="0" presId="urn:microsoft.com/office/officeart/2005/8/layout/venn1"/>
    <dgm:cxn modelId="{5EDCA412-AE06-412F-86F7-A02D1820B583}" type="presParOf" srcId="{18DE9EB3-3649-4B2C-B39F-15151CA21119}" destId="{CF78D0ED-D60E-44D0-903C-B9C261ACEEF1}" srcOrd="4" destOrd="0" presId="urn:microsoft.com/office/officeart/2005/8/layout/venn1"/>
    <dgm:cxn modelId="{28DDFC1D-3BA1-48CD-AD84-24CBE621001D}" type="presParOf" srcId="{18DE9EB3-3649-4B2C-B39F-15151CA21119}" destId="{60E98279-E494-4B35-A75C-147290612563}" srcOrd="5" destOrd="0" presId="urn:microsoft.com/office/officeart/2005/8/layout/ven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E6A3F-778A-4209-B9CD-BCE309BCC5DF}">
      <dsp:nvSpPr>
        <dsp:cNvPr id="0" name=""/>
        <dsp:cNvSpPr/>
      </dsp:nvSpPr>
      <dsp:spPr>
        <a:xfrm>
          <a:off x="1261086" y="313665"/>
          <a:ext cx="821679" cy="794114"/>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00050">
            <a:lnSpc>
              <a:spcPts val="800"/>
            </a:lnSpc>
            <a:spcBef>
              <a:spcPct val="0"/>
            </a:spcBef>
            <a:spcAft>
              <a:spcPct val="35000"/>
            </a:spcAft>
            <a:buNone/>
          </a:pPr>
          <a:r>
            <a:rPr kumimoji="1" lang="en-US" altLang="ja-JP" sz="900" b="1" kern="1200" dirty="0">
              <a:latin typeface="Arial" panose="020B0604020202020204" pitchFamily="34" charset="0"/>
              <a:cs typeface="Arial" panose="020B0604020202020204" pitchFamily="34" charset="0"/>
            </a:rPr>
            <a:t>Life Science</a:t>
          </a:r>
          <a:endParaRPr kumimoji="1" lang="ja-JP" altLang="en-US" sz="900" b="1" kern="1200" dirty="0">
            <a:latin typeface="Arial" panose="020B0604020202020204" pitchFamily="34" charset="0"/>
            <a:cs typeface="Arial" panose="020B0604020202020204" pitchFamily="34" charset="0"/>
          </a:endParaRPr>
        </a:p>
      </dsp:txBody>
      <dsp:txXfrm>
        <a:off x="1370643" y="452636"/>
        <a:ext cx="602564" cy="357351"/>
      </dsp:txXfrm>
    </dsp:sp>
    <dsp:sp modelId="{DC873FA7-3709-4765-8734-AB107A850392}">
      <dsp:nvSpPr>
        <dsp:cNvPr id="0" name=""/>
        <dsp:cNvSpPr/>
      </dsp:nvSpPr>
      <dsp:spPr>
        <a:xfrm>
          <a:off x="1507075" y="826335"/>
          <a:ext cx="1082476" cy="813790"/>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00050">
            <a:lnSpc>
              <a:spcPts val="800"/>
            </a:lnSpc>
            <a:spcBef>
              <a:spcPct val="0"/>
            </a:spcBef>
            <a:spcAft>
              <a:spcPct val="35000"/>
            </a:spcAft>
            <a:buNone/>
          </a:pPr>
          <a:r>
            <a:rPr kumimoji="1" lang="en-US" altLang="ja-JP" sz="900" b="1" kern="1200" dirty="0">
              <a:latin typeface="Arial" panose="020B0604020202020204" pitchFamily="34" charset="0"/>
              <a:cs typeface="Arial" panose="020B0604020202020204" pitchFamily="34" charset="0"/>
            </a:rPr>
            <a:t>SMEs with Excellent Manufacturing Skills</a:t>
          </a:r>
          <a:endParaRPr kumimoji="1" lang="ja-JP" altLang="en-US" sz="900" b="1" kern="1200" dirty="0">
            <a:latin typeface="Arial" panose="020B0604020202020204" pitchFamily="34" charset="0"/>
            <a:cs typeface="Arial" panose="020B0604020202020204" pitchFamily="34" charset="0"/>
          </a:endParaRPr>
        </a:p>
      </dsp:txBody>
      <dsp:txXfrm>
        <a:off x="1838133" y="1036564"/>
        <a:ext cx="649485" cy="447584"/>
      </dsp:txXfrm>
    </dsp:sp>
    <dsp:sp modelId="{CF78D0ED-D60E-44D0-903C-B9C261ACEEF1}">
      <dsp:nvSpPr>
        <dsp:cNvPr id="0" name=""/>
        <dsp:cNvSpPr/>
      </dsp:nvSpPr>
      <dsp:spPr>
        <a:xfrm>
          <a:off x="840063" y="802367"/>
          <a:ext cx="989937" cy="842320"/>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00050">
            <a:lnSpc>
              <a:spcPts val="800"/>
            </a:lnSpc>
            <a:spcBef>
              <a:spcPct val="0"/>
            </a:spcBef>
            <a:spcAft>
              <a:spcPct val="35000"/>
            </a:spcAft>
            <a:buNone/>
          </a:pPr>
          <a:r>
            <a:rPr kumimoji="1" lang="en-US" altLang="ja-JP" sz="900" b="1" kern="1200" dirty="0">
              <a:latin typeface="Arial" panose="020B0604020202020204" pitchFamily="34" charset="0"/>
              <a:cs typeface="Arial" panose="020B0604020202020204" pitchFamily="34" charset="0"/>
            </a:rPr>
            <a:t>Carbon Neutrality</a:t>
          </a:r>
          <a:endParaRPr kumimoji="1" lang="ja-JP" altLang="en-US" sz="900" b="1" kern="1200" dirty="0">
            <a:latin typeface="Arial" panose="020B0604020202020204" pitchFamily="34" charset="0"/>
            <a:cs typeface="Arial" panose="020B0604020202020204" pitchFamily="34" charset="0"/>
          </a:endParaRPr>
        </a:p>
      </dsp:txBody>
      <dsp:txXfrm>
        <a:off x="933282" y="1019967"/>
        <a:ext cx="593962" cy="46327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880101" cy="490354"/>
          </a:xfrm>
          <a:prstGeom prst="rect">
            <a:avLst/>
          </a:prstGeom>
        </p:spPr>
        <p:txBody>
          <a:bodyPr vert="horz" lIns="89668" tIns="44835" rIns="89668" bIns="44835"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214" y="2"/>
            <a:ext cx="2880101" cy="490354"/>
          </a:xfrm>
          <a:prstGeom prst="rect">
            <a:avLst/>
          </a:prstGeom>
        </p:spPr>
        <p:txBody>
          <a:bodyPr vert="horz" lIns="89668" tIns="44835" rIns="89668" bIns="44835" rtlCol="0"/>
          <a:lstStyle>
            <a:lvl1pPr algn="r">
              <a:defRPr sz="1200"/>
            </a:lvl1pPr>
          </a:lstStyle>
          <a:p>
            <a:fld id="{5689703B-F6F2-4100-9B89-739AA2CA6A7E}" type="datetimeFigureOut">
              <a:rPr kumimoji="1" lang="ja-JP" altLang="en-US" smtClean="0"/>
              <a:t>2024/7/30</a:t>
            </a:fld>
            <a:endParaRPr kumimoji="1" lang="ja-JP" altLang="en-US"/>
          </a:p>
        </p:txBody>
      </p:sp>
      <p:sp>
        <p:nvSpPr>
          <p:cNvPr id="4" name="スライド イメージ プレースホルダー 3"/>
          <p:cNvSpPr>
            <a:spLocks noGrp="1" noRot="1" noChangeAspect="1"/>
          </p:cNvSpPr>
          <p:nvPr>
            <p:ph type="sldImg" idx="2"/>
          </p:nvPr>
        </p:nvSpPr>
        <p:spPr>
          <a:xfrm>
            <a:off x="390525" y="1222375"/>
            <a:ext cx="5865813" cy="3300413"/>
          </a:xfrm>
          <a:prstGeom prst="rect">
            <a:avLst/>
          </a:prstGeom>
          <a:noFill/>
          <a:ln w="12700">
            <a:solidFill>
              <a:prstClr val="black"/>
            </a:solidFill>
          </a:ln>
        </p:spPr>
        <p:txBody>
          <a:bodyPr vert="horz" lIns="89668" tIns="44835" rIns="89668" bIns="44835" rtlCol="0" anchor="ctr"/>
          <a:lstStyle/>
          <a:p>
            <a:endParaRPr lang="ja-JP" altLang="en-US"/>
          </a:p>
        </p:txBody>
      </p:sp>
      <p:sp>
        <p:nvSpPr>
          <p:cNvPr id="5" name="ノート プレースホルダー 4"/>
          <p:cNvSpPr>
            <a:spLocks noGrp="1"/>
          </p:cNvSpPr>
          <p:nvPr>
            <p:ph type="body" sz="quarter" idx="3"/>
          </p:nvPr>
        </p:nvSpPr>
        <p:spPr>
          <a:xfrm>
            <a:off x="664997" y="4705216"/>
            <a:ext cx="5316870" cy="3849436"/>
          </a:xfrm>
          <a:prstGeom prst="rect">
            <a:avLst/>
          </a:prstGeom>
        </p:spPr>
        <p:txBody>
          <a:bodyPr vert="horz" lIns="89668" tIns="44835" rIns="89668" bIns="4483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287059"/>
            <a:ext cx="2880101" cy="490354"/>
          </a:xfrm>
          <a:prstGeom prst="rect">
            <a:avLst/>
          </a:prstGeom>
        </p:spPr>
        <p:txBody>
          <a:bodyPr vert="horz" lIns="89668" tIns="44835" rIns="89668" bIns="4483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214" y="9287059"/>
            <a:ext cx="2880101" cy="490354"/>
          </a:xfrm>
          <a:prstGeom prst="rect">
            <a:avLst/>
          </a:prstGeom>
        </p:spPr>
        <p:txBody>
          <a:bodyPr vert="horz" lIns="89668" tIns="44835" rIns="89668" bIns="44835" rtlCol="0" anchor="b"/>
          <a:lstStyle>
            <a:lvl1pPr algn="r">
              <a:defRPr sz="1200"/>
            </a:lvl1pPr>
          </a:lstStyle>
          <a:p>
            <a:fld id="{F3CB6746-0654-471C-98CB-022495BA8C7C}" type="slidenum">
              <a:rPr kumimoji="1" lang="ja-JP" altLang="en-US" smtClean="0"/>
              <a:t>‹#›</a:t>
            </a:fld>
            <a:endParaRPr kumimoji="1" lang="ja-JP" altLang="en-US"/>
          </a:p>
        </p:txBody>
      </p:sp>
    </p:spTree>
    <p:extLst>
      <p:ext uri="{BB962C8B-B14F-4D97-AF65-F5344CB8AC3E}">
        <p14:creationId xmlns:p14="http://schemas.microsoft.com/office/powerpoint/2010/main" val="182890774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3CB6746-0654-471C-98CB-022495BA8C7C}" type="slidenum">
              <a:rPr kumimoji="1" lang="ja-JP" altLang="en-US" smtClean="0"/>
              <a:t>1</a:t>
            </a:fld>
            <a:endParaRPr kumimoji="1" lang="ja-JP" altLang="en-US"/>
          </a:p>
        </p:txBody>
      </p:sp>
    </p:spTree>
    <p:extLst>
      <p:ext uri="{BB962C8B-B14F-4D97-AF65-F5344CB8AC3E}">
        <p14:creationId xmlns:p14="http://schemas.microsoft.com/office/powerpoint/2010/main" val="3154392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3CB6746-0654-471C-98CB-022495BA8C7C}" type="slidenum">
              <a:rPr kumimoji="1" lang="ja-JP" altLang="en-US" smtClean="0"/>
              <a:t>10</a:t>
            </a:fld>
            <a:endParaRPr kumimoji="1" lang="ja-JP" altLang="en-US"/>
          </a:p>
        </p:txBody>
      </p:sp>
    </p:spTree>
    <p:extLst>
      <p:ext uri="{BB962C8B-B14F-4D97-AF65-F5344CB8AC3E}">
        <p14:creationId xmlns:p14="http://schemas.microsoft.com/office/powerpoint/2010/main" val="3933049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3CB6746-0654-471C-98CB-022495BA8C7C}" type="slidenum">
              <a:rPr kumimoji="1" lang="ja-JP" altLang="en-US" smtClean="0"/>
              <a:t>11</a:t>
            </a:fld>
            <a:endParaRPr kumimoji="1" lang="ja-JP" altLang="en-US"/>
          </a:p>
        </p:txBody>
      </p:sp>
    </p:spTree>
    <p:extLst>
      <p:ext uri="{BB962C8B-B14F-4D97-AF65-F5344CB8AC3E}">
        <p14:creationId xmlns:p14="http://schemas.microsoft.com/office/powerpoint/2010/main" val="3381858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CB6746-0654-471C-98CB-022495BA8C7C}" type="slidenum">
              <a:rPr kumimoji="1" lang="ja-JP" altLang="en-US" smtClean="0"/>
              <a:t>12</a:t>
            </a:fld>
            <a:endParaRPr kumimoji="1" lang="ja-JP" altLang="en-US"/>
          </a:p>
        </p:txBody>
      </p:sp>
    </p:spTree>
    <p:extLst>
      <p:ext uri="{BB962C8B-B14F-4D97-AF65-F5344CB8AC3E}">
        <p14:creationId xmlns:p14="http://schemas.microsoft.com/office/powerpoint/2010/main" val="3933652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3CB6746-0654-471C-98CB-022495BA8C7C}" type="slidenum">
              <a:rPr kumimoji="1" lang="ja-JP" altLang="en-US" smtClean="0"/>
              <a:t>13</a:t>
            </a:fld>
            <a:endParaRPr kumimoji="1" lang="ja-JP" altLang="en-US"/>
          </a:p>
        </p:txBody>
      </p:sp>
    </p:spTree>
    <p:extLst>
      <p:ext uri="{BB962C8B-B14F-4D97-AF65-F5344CB8AC3E}">
        <p14:creationId xmlns:p14="http://schemas.microsoft.com/office/powerpoint/2010/main" val="3402540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3CB6746-0654-471C-98CB-022495BA8C7C}" type="slidenum">
              <a:rPr kumimoji="1" lang="ja-JP" altLang="en-US" smtClean="0"/>
              <a:t>14</a:t>
            </a:fld>
            <a:endParaRPr kumimoji="1" lang="ja-JP" altLang="en-US"/>
          </a:p>
        </p:txBody>
      </p:sp>
    </p:spTree>
    <p:extLst>
      <p:ext uri="{BB962C8B-B14F-4D97-AF65-F5344CB8AC3E}">
        <p14:creationId xmlns:p14="http://schemas.microsoft.com/office/powerpoint/2010/main" val="2173889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3CB6746-0654-471C-98CB-022495BA8C7C}" type="slidenum">
              <a:rPr kumimoji="1" lang="ja-JP" altLang="en-US" smtClean="0"/>
              <a:t>15</a:t>
            </a:fld>
            <a:endParaRPr kumimoji="1" lang="ja-JP" altLang="en-US"/>
          </a:p>
        </p:txBody>
      </p:sp>
    </p:spTree>
    <p:extLst>
      <p:ext uri="{BB962C8B-B14F-4D97-AF65-F5344CB8AC3E}">
        <p14:creationId xmlns:p14="http://schemas.microsoft.com/office/powerpoint/2010/main" val="654012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CB6746-0654-471C-98CB-022495BA8C7C}" type="slidenum">
              <a:rPr kumimoji="1" lang="ja-JP" altLang="en-US" smtClean="0"/>
              <a:t>2</a:t>
            </a:fld>
            <a:endParaRPr kumimoji="1" lang="ja-JP" altLang="en-US"/>
          </a:p>
        </p:txBody>
      </p:sp>
    </p:spTree>
    <p:extLst>
      <p:ext uri="{BB962C8B-B14F-4D97-AF65-F5344CB8AC3E}">
        <p14:creationId xmlns:p14="http://schemas.microsoft.com/office/powerpoint/2010/main" val="1144496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CB6746-0654-471C-98CB-022495BA8C7C}" type="slidenum">
              <a:rPr kumimoji="1" lang="ja-JP" altLang="en-US" smtClean="0"/>
              <a:t>3</a:t>
            </a:fld>
            <a:endParaRPr kumimoji="1" lang="ja-JP" altLang="en-US"/>
          </a:p>
        </p:txBody>
      </p:sp>
    </p:spTree>
    <p:extLst>
      <p:ext uri="{BB962C8B-B14F-4D97-AF65-F5344CB8AC3E}">
        <p14:creationId xmlns:p14="http://schemas.microsoft.com/office/powerpoint/2010/main" val="1816736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CB6746-0654-471C-98CB-022495BA8C7C}" type="slidenum">
              <a:rPr kumimoji="1" lang="ja-JP" altLang="en-US" smtClean="0"/>
              <a:t>4</a:t>
            </a:fld>
            <a:endParaRPr kumimoji="1" lang="ja-JP" altLang="en-US"/>
          </a:p>
        </p:txBody>
      </p:sp>
    </p:spTree>
    <p:extLst>
      <p:ext uri="{BB962C8B-B14F-4D97-AF65-F5344CB8AC3E}">
        <p14:creationId xmlns:p14="http://schemas.microsoft.com/office/powerpoint/2010/main" val="3016452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CB6746-0654-471C-98CB-022495BA8C7C}" type="slidenum">
              <a:rPr kumimoji="1" lang="ja-JP" altLang="en-US" smtClean="0"/>
              <a:t>5</a:t>
            </a:fld>
            <a:endParaRPr kumimoji="1" lang="ja-JP" altLang="en-US"/>
          </a:p>
        </p:txBody>
      </p:sp>
    </p:spTree>
    <p:extLst>
      <p:ext uri="{BB962C8B-B14F-4D97-AF65-F5344CB8AC3E}">
        <p14:creationId xmlns:p14="http://schemas.microsoft.com/office/powerpoint/2010/main" val="974679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CB6746-0654-471C-98CB-022495BA8C7C}" type="slidenum">
              <a:rPr kumimoji="1" lang="ja-JP" altLang="en-US" smtClean="0"/>
              <a:t>6</a:t>
            </a:fld>
            <a:endParaRPr kumimoji="1" lang="ja-JP" altLang="en-US"/>
          </a:p>
        </p:txBody>
      </p:sp>
    </p:spTree>
    <p:extLst>
      <p:ext uri="{BB962C8B-B14F-4D97-AF65-F5344CB8AC3E}">
        <p14:creationId xmlns:p14="http://schemas.microsoft.com/office/powerpoint/2010/main" val="3075809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3CB6746-0654-471C-98CB-022495BA8C7C}" type="slidenum">
              <a:rPr kumimoji="1" lang="ja-JP" altLang="en-US" smtClean="0"/>
              <a:t>7</a:t>
            </a:fld>
            <a:endParaRPr kumimoji="1" lang="ja-JP" altLang="en-US"/>
          </a:p>
        </p:txBody>
      </p:sp>
    </p:spTree>
    <p:extLst>
      <p:ext uri="{BB962C8B-B14F-4D97-AF65-F5344CB8AC3E}">
        <p14:creationId xmlns:p14="http://schemas.microsoft.com/office/powerpoint/2010/main" val="2721464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3CB6746-0654-471C-98CB-022495BA8C7C}" type="slidenum">
              <a:rPr kumimoji="1" lang="ja-JP" altLang="en-US" smtClean="0"/>
              <a:t>8</a:t>
            </a:fld>
            <a:endParaRPr kumimoji="1" lang="ja-JP" altLang="en-US"/>
          </a:p>
        </p:txBody>
      </p:sp>
    </p:spTree>
    <p:extLst>
      <p:ext uri="{BB962C8B-B14F-4D97-AF65-F5344CB8AC3E}">
        <p14:creationId xmlns:p14="http://schemas.microsoft.com/office/powerpoint/2010/main" val="2829889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CB6746-0654-471C-98CB-022495BA8C7C}" type="slidenum">
              <a:rPr kumimoji="1" lang="ja-JP" altLang="en-US" smtClean="0"/>
              <a:t>9</a:t>
            </a:fld>
            <a:endParaRPr kumimoji="1" lang="ja-JP" altLang="en-US"/>
          </a:p>
        </p:txBody>
      </p:sp>
    </p:spTree>
    <p:extLst>
      <p:ext uri="{BB962C8B-B14F-4D97-AF65-F5344CB8AC3E}">
        <p14:creationId xmlns:p14="http://schemas.microsoft.com/office/powerpoint/2010/main" val="3309881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5099A2-62FD-453B-B6B0-E791B27BFA9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E688BB5-D087-4C31-92CC-A1127DACEB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C2934BE-809D-4257-BD18-F19D6690A72C}"/>
              </a:ext>
            </a:extLst>
          </p:cNvPr>
          <p:cNvSpPr>
            <a:spLocks noGrp="1"/>
          </p:cNvSpPr>
          <p:nvPr>
            <p:ph type="dt" sz="half" idx="10"/>
          </p:nvPr>
        </p:nvSpPr>
        <p:spPr/>
        <p:txBody>
          <a:bodyPr/>
          <a:lstStyle/>
          <a:p>
            <a:fld id="{87DC02A1-BD17-4FDB-8CF7-F6F97BB2B70D}" type="datetimeFigureOut">
              <a:rPr kumimoji="1" lang="ja-JP" altLang="en-US" smtClean="0"/>
              <a:t>2024/7/30</a:t>
            </a:fld>
            <a:endParaRPr kumimoji="1" lang="ja-JP" altLang="en-US"/>
          </a:p>
        </p:txBody>
      </p:sp>
      <p:sp>
        <p:nvSpPr>
          <p:cNvPr id="5" name="フッター プレースホルダー 4">
            <a:extLst>
              <a:ext uri="{FF2B5EF4-FFF2-40B4-BE49-F238E27FC236}">
                <a16:creationId xmlns:a16="http://schemas.microsoft.com/office/drawing/2014/main" id="{74C84C90-D5C7-440E-9983-4366A74AF03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C41BF2E-9B11-43EE-97BF-E33454CCAEB3}"/>
              </a:ext>
            </a:extLst>
          </p:cNvPr>
          <p:cNvSpPr>
            <a:spLocks noGrp="1"/>
          </p:cNvSpPr>
          <p:nvPr>
            <p:ph type="sldNum" sz="quarter" idx="12"/>
          </p:nvPr>
        </p:nvSpPr>
        <p:spPr/>
        <p:txBody>
          <a:bodyPr/>
          <a:lstStyle/>
          <a:p>
            <a:fld id="{07B065F7-0B8F-41D9-AAEF-B8D9F661D86B}" type="slidenum">
              <a:rPr kumimoji="1" lang="ja-JP" altLang="en-US" smtClean="0"/>
              <a:t>‹#›</a:t>
            </a:fld>
            <a:endParaRPr kumimoji="1" lang="ja-JP" altLang="en-US"/>
          </a:p>
        </p:txBody>
      </p:sp>
    </p:spTree>
    <p:extLst>
      <p:ext uri="{BB962C8B-B14F-4D97-AF65-F5344CB8AC3E}">
        <p14:creationId xmlns:p14="http://schemas.microsoft.com/office/powerpoint/2010/main" val="2420089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769565-F0D3-44AF-8641-9AFFCD4E609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6678E80-697D-4A83-AE19-D139C8BDF65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1BFCEB0-AF92-4EF8-8436-56191B6E81FA}"/>
              </a:ext>
            </a:extLst>
          </p:cNvPr>
          <p:cNvSpPr>
            <a:spLocks noGrp="1"/>
          </p:cNvSpPr>
          <p:nvPr>
            <p:ph type="dt" sz="half" idx="10"/>
          </p:nvPr>
        </p:nvSpPr>
        <p:spPr/>
        <p:txBody>
          <a:bodyPr/>
          <a:lstStyle/>
          <a:p>
            <a:fld id="{87DC02A1-BD17-4FDB-8CF7-F6F97BB2B70D}" type="datetimeFigureOut">
              <a:rPr kumimoji="1" lang="ja-JP" altLang="en-US" smtClean="0"/>
              <a:t>2024/7/30</a:t>
            </a:fld>
            <a:endParaRPr kumimoji="1" lang="ja-JP" altLang="en-US"/>
          </a:p>
        </p:txBody>
      </p:sp>
      <p:sp>
        <p:nvSpPr>
          <p:cNvPr id="5" name="フッター プレースホルダー 4">
            <a:extLst>
              <a:ext uri="{FF2B5EF4-FFF2-40B4-BE49-F238E27FC236}">
                <a16:creationId xmlns:a16="http://schemas.microsoft.com/office/drawing/2014/main" id="{DC7A3A13-FB28-420A-BBF4-1C8368CFF06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C1B1B76-722E-4FEC-8F15-1207E2D8941A}"/>
              </a:ext>
            </a:extLst>
          </p:cNvPr>
          <p:cNvSpPr>
            <a:spLocks noGrp="1"/>
          </p:cNvSpPr>
          <p:nvPr>
            <p:ph type="sldNum" sz="quarter" idx="12"/>
          </p:nvPr>
        </p:nvSpPr>
        <p:spPr/>
        <p:txBody>
          <a:bodyPr/>
          <a:lstStyle/>
          <a:p>
            <a:fld id="{07B065F7-0B8F-41D9-AAEF-B8D9F661D86B}" type="slidenum">
              <a:rPr kumimoji="1" lang="ja-JP" altLang="en-US" smtClean="0"/>
              <a:t>‹#›</a:t>
            </a:fld>
            <a:endParaRPr kumimoji="1" lang="ja-JP" altLang="en-US"/>
          </a:p>
        </p:txBody>
      </p:sp>
    </p:spTree>
    <p:extLst>
      <p:ext uri="{BB962C8B-B14F-4D97-AF65-F5344CB8AC3E}">
        <p14:creationId xmlns:p14="http://schemas.microsoft.com/office/powerpoint/2010/main" val="1350583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F6CEA84-346F-4EFF-A40E-65DA96038FF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ED1DAF4-CEBA-4D73-96A2-0AC07AD4981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D8F27FD-C261-4AB2-8FF9-4FF202FB4CF5}"/>
              </a:ext>
            </a:extLst>
          </p:cNvPr>
          <p:cNvSpPr>
            <a:spLocks noGrp="1"/>
          </p:cNvSpPr>
          <p:nvPr>
            <p:ph type="dt" sz="half" idx="10"/>
          </p:nvPr>
        </p:nvSpPr>
        <p:spPr/>
        <p:txBody>
          <a:bodyPr/>
          <a:lstStyle/>
          <a:p>
            <a:fld id="{87DC02A1-BD17-4FDB-8CF7-F6F97BB2B70D}" type="datetimeFigureOut">
              <a:rPr kumimoji="1" lang="ja-JP" altLang="en-US" smtClean="0"/>
              <a:t>2024/7/30</a:t>
            </a:fld>
            <a:endParaRPr kumimoji="1" lang="ja-JP" altLang="en-US"/>
          </a:p>
        </p:txBody>
      </p:sp>
      <p:sp>
        <p:nvSpPr>
          <p:cNvPr id="5" name="フッター プレースホルダー 4">
            <a:extLst>
              <a:ext uri="{FF2B5EF4-FFF2-40B4-BE49-F238E27FC236}">
                <a16:creationId xmlns:a16="http://schemas.microsoft.com/office/drawing/2014/main" id="{F2CCAF64-A5D1-4C53-B9D1-945772C1B36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437B6F3-6637-4B9B-8F7B-C6ED81DCB298}"/>
              </a:ext>
            </a:extLst>
          </p:cNvPr>
          <p:cNvSpPr>
            <a:spLocks noGrp="1"/>
          </p:cNvSpPr>
          <p:nvPr>
            <p:ph type="sldNum" sz="quarter" idx="12"/>
          </p:nvPr>
        </p:nvSpPr>
        <p:spPr/>
        <p:txBody>
          <a:bodyPr/>
          <a:lstStyle/>
          <a:p>
            <a:fld id="{07B065F7-0B8F-41D9-AAEF-B8D9F661D86B}" type="slidenum">
              <a:rPr kumimoji="1" lang="ja-JP" altLang="en-US" smtClean="0"/>
              <a:t>‹#›</a:t>
            </a:fld>
            <a:endParaRPr kumimoji="1" lang="ja-JP" altLang="en-US"/>
          </a:p>
        </p:txBody>
      </p:sp>
    </p:spTree>
    <p:extLst>
      <p:ext uri="{BB962C8B-B14F-4D97-AF65-F5344CB8AC3E}">
        <p14:creationId xmlns:p14="http://schemas.microsoft.com/office/powerpoint/2010/main" val="23766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B889B2-0EB8-4769-9A2A-0DF4640C7D8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55DC18A-07EB-4E60-BB42-764E965153B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4DD69B1-322B-432F-8AFE-C057BE75FA3F}"/>
              </a:ext>
            </a:extLst>
          </p:cNvPr>
          <p:cNvSpPr>
            <a:spLocks noGrp="1"/>
          </p:cNvSpPr>
          <p:nvPr>
            <p:ph type="dt" sz="half" idx="10"/>
          </p:nvPr>
        </p:nvSpPr>
        <p:spPr/>
        <p:txBody>
          <a:bodyPr/>
          <a:lstStyle/>
          <a:p>
            <a:fld id="{87DC02A1-BD17-4FDB-8CF7-F6F97BB2B70D}" type="datetimeFigureOut">
              <a:rPr kumimoji="1" lang="ja-JP" altLang="en-US" smtClean="0"/>
              <a:t>2024/7/30</a:t>
            </a:fld>
            <a:endParaRPr kumimoji="1" lang="ja-JP" altLang="en-US"/>
          </a:p>
        </p:txBody>
      </p:sp>
      <p:sp>
        <p:nvSpPr>
          <p:cNvPr id="5" name="フッター プレースホルダー 4">
            <a:extLst>
              <a:ext uri="{FF2B5EF4-FFF2-40B4-BE49-F238E27FC236}">
                <a16:creationId xmlns:a16="http://schemas.microsoft.com/office/drawing/2014/main" id="{E29B585F-BF3B-4CD1-8B85-E5AB265ABE4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D176B03-5A6C-411F-B21B-F7D1F0BB1AE4}"/>
              </a:ext>
            </a:extLst>
          </p:cNvPr>
          <p:cNvSpPr>
            <a:spLocks noGrp="1"/>
          </p:cNvSpPr>
          <p:nvPr>
            <p:ph type="sldNum" sz="quarter" idx="12"/>
          </p:nvPr>
        </p:nvSpPr>
        <p:spPr/>
        <p:txBody>
          <a:bodyPr/>
          <a:lstStyle/>
          <a:p>
            <a:fld id="{07B065F7-0B8F-41D9-AAEF-B8D9F661D86B}" type="slidenum">
              <a:rPr kumimoji="1" lang="ja-JP" altLang="en-US" smtClean="0"/>
              <a:t>‹#›</a:t>
            </a:fld>
            <a:endParaRPr kumimoji="1" lang="ja-JP" altLang="en-US"/>
          </a:p>
        </p:txBody>
      </p:sp>
    </p:spTree>
    <p:extLst>
      <p:ext uri="{BB962C8B-B14F-4D97-AF65-F5344CB8AC3E}">
        <p14:creationId xmlns:p14="http://schemas.microsoft.com/office/powerpoint/2010/main" val="982698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FC55A4-B5F3-42AF-B589-378B82F0FE4E}"/>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906F465-9AC1-4256-94D9-FB59DC6ED3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BDEF64C-1D50-40EC-9FBB-CADC9F882162}"/>
              </a:ext>
            </a:extLst>
          </p:cNvPr>
          <p:cNvSpPr>
            <a:spLocks noGrp="1"/>
          </p:cNvSpPr>
          <p:nvPr>
            <p:ph type="dt" sz="half" idx="10"/>
          </p:nvPr>
        </p:nvSpPr>
        <p:spPr/>
        <p:txBody>
          <a:bodyPr/>
          <a:lstStyle/>
          <a:p>
            <a:fld id="{87DC02A1-BD17-4FDB-8CF7-F6F97BB2B70D}" type="datetimeFigureOut">
              <a:rPr kumimoji="1" lang="ja-JP" altLang="en-US" smtClean="0"/>
              <a:t>2024/7/30</a:t>
            </a:fld>
            <a:endParaRPr kumimoji="1" lang="ja-JP" altLang="en-US"/>
          </a:p>
        </p:txBody>
      </p:sp>
      <p:sp>
        <p:nvSpPr>
          <p:cNvPr id="5" name="フッター プレースホルダー 4">
            <a:extLst>
              <a:ext uri="{FF2B5EF4-FFF2-40B4-BE49-F238E27FC236}">
                <a16:creationId xmlns:a16="http://schemas.microsoft.com/office/drawing/2014/main" id="{C035E44C-8C0D-4219-BD3A-4DDD45DA4F9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8C8E474-F16B-43BF-809E-1FC5A92449AF}"/>
              </a:ext>
            </a:extLst>
          </p:cNvPr>
          <p:cNvSpPr>
            <a:spLocks noGrp="1"/>
          </p:cNvSpPr>
          <p:nvPr>
            <p:ph type="sldNum" sz="quarter" idx="12"/>
          </p:nvPr>
        </p:nvSpPr>
        <p:spPr/>
        <p:txBody>
          <a:bodyPr/>
          <a:lstStyle/>
          <a:p>
            <a:fld id="{07B065F7-0B8F-41D9-AAEF-B8D9F661D86B}" type="slidenum">
              <a:rPr kumimoji="1" lang="ja-JP" altLang="en-US" smtClean="0"/>
              <a:t>‹#›</a:t>
            </a:fld>
            <a:endParaRPr kumimoji="1" lang="ja-JP" altLang="en-US"/>
          </a:p>
        </p:txBody>
      </p:sp>
    </p:spTree>
    <p:extLst>
      <p:ext uri="{BB962C8B-B14F-4D97-AF65-F5344CB8AC3E}">
        <p14:creationId xmlns:p14="http://schemas.microsoft.com/office/powerpoint/2010/main" val="2771171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6E84C4-2C0E-4AA5-B249-532187378CD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E44E1CA-FFBE-4CDF-B8B8-EBA653FD275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658B607-9EB9-4D1A-93D0-B2B8263EF2D7}"/>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0445CE7-E3FA-437C-BE5C-8B6CC193297B}"/>
              </a:ext>
            </a:extLst>
          </p:cNvPr>
          <p:cNvSpPr>
            <a:spLocks noGrp="1"/>
          </p:cNvSpPr>
          <p:nvPr>
            <p:ph type="dt" sz="half" idx="10"/>
          </p:nvPr>
        </p:nvSpPr>
        <p:spPr/>
        <p:txBody>
          <a:bodyPr/>
          <a:lstStyle/>
          <a:p>
            <a:fld id="{87DC02A1-BD17-4FDB-8CF7-F6F97BB2B70D}" type="datetimeFigureOut">
              <a:rPr kumimoji="1" lang="ja-JP" altLang="en-US" smtClean="0"/>
              <a:t>2024/7/30</a:t>
            </a:fld>
            <a:endParaRPr kumimoji="1" lang="ja-JP" altLang="en-US"/>
          </a:p>
        </p:txBody>
      </p:sp>
      <p:sp>
        <p:nvSpPr>
          <p:cNvPr id="6" name="フッター プレースホルダー 5">
            <a:extLst>
              <a:ext uri="{FF2B5EF4-FFF2-40B4-BE49-F238E27FC236}">
                <a16:creationId xmlns:a16="http://schemas.microsoft.com/office/drawing/2014/main" id="{BC2B0107-02E9-450E-BCE8-CAB30755CDF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9F08E0F-EDB8-4A93-840A-35C553D21349}"/>
              </a:ext>
            </a:extLst>
          </p:cNvPr>
          <p:cNvSpPr>
            <a:spLocks noGrp="1"/>
          </p:cNvSpPr>
          <p:nvPr>
            <p:ph type="sldNum" sz="quarter" idx="12"/>
          </p:nvPr>
        </p:nvSpPr>
        <p:spPr/>
        <p:txBody>
          <a:bodyPr/>
          <a:lstStyle/>
          <a:p>
            <a:fld id="{07B065F7-0B8F-41D9-AAEF-B8D9F661D86B}" type="slidenum">
              <a:rPr kumimoji="1" lang="ja-JP" altLang="en-US" smtClean="0"/>
              <a:t>‹#›</a:t>
            </a:fld>
            <a:endParaRPr kumimoji="1" lang="ja-JP" altLang="en-US"/>
          </a:p>
        </p:txBody>
      </p:sp>
    </p:spTree>
    <p:extLst>
      <p:ext uri="{BB962C8B-B14F-4D97-AF65-F5344CB8AC3E}">
        <p14:creationId xmlns:p14="http://schemas.microsoft.com/office/powerpoint/2010/main" val="2981870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2445EB-A4A3-4F8C-966D-D3695637242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A5A070B-3314-4899-A7F6-6DF623B53F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6B5A988-B9FB-417D-8007-6E47DBA1D34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4241646-65C8-4CEC-8E18-32ED3F4F39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89BE875-1E17-435B-9F10-45766626A53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2F33F8B-5AB9-494B-9C58-7D95F6E19F28}"/>
              </a:ext>
            </a:extLst>
          </p:cNvPr>
          <p:cNvSpPr>
            <a:spLocks noGrp="1"/>
          </p:cNvSpPr>
          <p:nvPr>
            <p:ph type="dt" sz="half" idx="10"/>
          </p:nvPr>
        </p:nvSpPr>
        <p:spPr/>
        <p:txBody>
          <a:bodyPr/>
          <a:lstStyle/>
          <a:p>
            <a:fld id="{87DC02A1-BD17-4FDB-8CF7-F6F97BB2B70D}" type="datetimeFigureOut">
              <a:rPr kumimoji="1" lang="ja-JP" altLang="en-US" smtClean="0"/>
              <a:t>2024/7/30</a:t>
            </a:fld>
            <a:endParaRPr kumimoji="1" lang="ja-JP" altLang="en-US"/>
          </a:p>
        </p:txBody>
      </p:sp>
      <p:sp>
        <p:nvSpPr>
          <p:cNvPr id="8" name="フッター プレースホルダー 7">
            <a:extLst>
              <a:ext uri="{FF2B5EF4-FFF2-40B4-BE49-F238E27FC236}">
                <a16:creationId xmlns:a16="http://schemas.microsoft.com/office/drawing/2014/main" id="{1CD05163-AF6B-4151-8130-CB86040F52C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3A51AC3-3429-42E0-A36E-A8F11AFAE148}"/>
              </a:ext>
            </a:extLst>
          </p:cNvPr>
          <p:cNvSpPr>
            <a:spLocks noGrp="1"/>
          </p:cNvSpPr>
          <p:nvPr>
            <p:ph type="sldNum" sz="quarter" idx="12"/>
          </p:nvPr>
        </p:nvSpPr>
        <p:spPr/>
        <p:txBody>
          <a:bodyPr/>
          <a:lstStyle/>
          <a:p>
            <a:fld id="{07B065F7-0B8F-41D9-AAEF-B8D9F661D86B}" type="slidenum">
              <a:rPr kumimoji="1" lang="ja-JP" altLang="en-US" smtClean="0"/>
              <a:t>‹#›</a:t>
            </a:fld>
            <a:endParaRPr kumimoji="1" lang="ja-JP" altLang="en-US"/>
          </a:p>
        </p:txBody>
      </p:sp>
    </p:spTree>
    <p:extLst>
      <p:ext uri="{BB962C8B-B14F-4D97-AF65-F5344CB8AC3E}">
        <p14:creationId xmlns:p14="http://schemas.microsoft.com/office/powerpoint/2010/main" val="1987123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403DD9-C125-45F5-8967-ED8789BE7FE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BCB1F11-3C4D-498F-8CC3-7D7A1E5DE08C}"/>
              </a:ext>
            </a:extLst>
          </p:cNvPr>
          <p:cNvSpPr>
            <a:spLocks noGrp="1"/>
          </p:cNvSpPr>
          <p:nvPr>
            <p:ph type="dt" sz="half" idx="10"/>
          </p:nvPr>
        </p:nvSpPr>
        <p:spPr/>
        <p:txBody>
          <a:bodyPr/>
          <a:lstStyle/>
          <a:p>
            <a:fld id="{87DC02A1-BD17-4FDB-8CF7-F6F97BB2B70D}" type="datetimeFigureOut">
              <a:rPr kumimoji="1" lang="ja-JP" altLang="en-US" smtClean="0"/>
              <a:t>2024/7/30</a:t>
            </a:fld>
            <a:endParaRPr kumimoji="1" lang="ja-JP" altLang="en-US"/>
          </a:p>
        </p:txBody>
      </p:sp>
      <p:sp>
        <p:nvSpPr>
          <p:cNvPr id="4" name="フッター プレースホルダー 3">
            <a:extLst>
              <a:ext uri="{FF2B5EF4-FFF2-40B4-BE49-F238E27FC236}">
                <a16:creationId xmlns:a16="http://schemas.microsoft.com/office/drawing/2014/main" id="{A3FAB0E2-16B8-4B94-9615-D86AD274BAE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2A42491-0550-441A-829E-1D6677ED2E80}"/>
              </a:ext>
            </a:extLst>
          </p:cNvPr>
          <p:cNvSpPr>
            <a:spLocks noGrp="1"/>
          </p:cNvSpPr>
          <p:nvPr>
            <p:ph type="sldNum" sz="quarter" idx="12"/>
          </p:nvPr>
        </p:nvSpPr>
        <p:spPr/>
        <p:txBody>
          <a:bodyPr/>
          <a:lstStyle/>
          <a:p>
            <a:fld id="{07B065F7-0B8F-41D9-AAEF-B8D9F661D86B}" type="slidenum">
              <a:rPr kumimoji="1" lang="ja-JP" altLang="en-US" smtClean="0"/>
              <a:t>‹#›</a:t>
            </a:fld>
            <a:endParaRPr kumimoji="1" lang="ja-JP" altLang="en-US"/>
          </a:p>
        </p:txBody>
      </p:sp>
    </p:spTree>
    <p:extLst>
      <p:ext uri="{BB962C8B-B14F-4D97-AF65-F5344CB8AC3E}">
        <p14:creationId xmlns:p14="http://schemas.microsoft.com/office/powerpoint/2010/main" val="3958301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F42FEF1-4CE7-47CD-8033-28B116A9354A}"/>
              </a:ext>
            </a:extLst>
          </p:cNvPr>
          <p:cNvSpPr>
            <a:spLocks noGrp="1"/>
          </p:cNvSpPr>
          <p:nvPr>
            <p:ph type="dt" sz="half" idx="10"/>
          </p:nvPr>
        </p:nvSpPr>
        <p:spPr/>
        <p:txBody>
          <a:bodyPr/>
          <a:lstStyle/>
          <a:p>
            <a:fld id="{87DC02A1-BD17-4FDB-8CF7-F6F97BB2B70D}" type="datetimeFigureOut">
              <a:rPr kumimoji="1" lang="ja-JP" altLang="en-US" smtClean="0"/>
              <a:t>2024/7/30</a:t>
            </a:fld>
            <a:endParaRPr kumimoji="1" lang="ja-JP" altLang="en-US"/>
          </a:p>
        </p:txBody>
      </p:sp>
      <p:sp>
        <p:nvSpPr>
          <p:cNvPr id="3" name="フッター プレースホルダー 2">
            <a:extLst>
              <a:ext uri="{FF2B5EF4-FFF2-40B4-BE49-F238E27FC236}">
                <a16:creationId xmlns:a16="http://schemas.microsoft.com/office/drawing/2014/main" id="{BED15683-CC82-4D59-A6C6-4BE6DE3F6EB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5C3B2D4-7A8D-4470-AD46-0290C6C7A302}"/>
              </a:ext>
            </a:extLst>
          </p:cNvPr>
          <p:cNvSpPr>
            <a:spLocks noGrp="1"/>
          </p:cNvSpPr>
          <p:nvPr>
            <p:ph type="sldNum" sz="quarter" idx="12"/>
          </p:nvPr>
        </p:nvSpPr>
        <p:spPr/>
        <p:txBody>
          <a:bodyPr/>
          <a:lstStyle/>
          <a:p>
            <a:fld id="{07B065F7-0B8F-41D9-AAEF-B8D9F661D86B}" type="slidenum">
              <a:rPr kumimoji="1" lang="ja-JP" altLang="en-US" smtClean="0"/>
              <a:t>‹#›</a:t>
            </a:fld>
            <a:endParaRPr kumimoji="1" lang="ja-JP" altLang="en-US"/>
          </a:p>
        </p:txBody>
      </p:sp>
    </p:spTree>
    <p:extLst>
      <p:ext uri="{BB962C8B-B14F-4D97-AF65-F5344CB8AC3E}">
        <p14:creationId xmlns:p14="http://schemas.microsoft.com/office/powerpoint/2010/main" val="2714375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86FAF3-CAC1-4A08-B4AC-A933F4823A9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EAD1B7E-29A0-4D87-B42B-202B1CBAF7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CD6E15E-7254-444E-AAA2-97D431C873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07D19A7-C7B1-4E81-9FE3-8684F8950F72}"/>
              </a:ext>
            </a:extLst>
          </p:cNvPr>
          <p:cNvSpPr>
            <a:spLocks noGrp="1"/>
          </p:cNvSpPr>
          <p:nvPr>
            <p:ph type="dt" sz="half" idx="10"/>
          </p:nvPr>
        </p:nvSpPr>
        <p:spPr/>
        <p:txBody>
          <a:bodyPr/>
          <a:lstStyle/>
          <a:p>
            <a:fld id="{87DC02A1-BD17-4FDB-8CF7-F6F97BB2B70D}" type="datetimeFigureOut">
              <a:rPr kumimoji="1" lang="ja-JP" altLang="en-US" smtClean="0"/>
              <a:t>2024/7/30</a:t>
            </a:fld>
            <a:endParaRPr kumimoji="1" lang="ja-JP" altLang="en-US"/>
          </a:p>
        </p:txBody>
      </p:sp>
      <p:sp>
        <p:nvSpPr>
          <p:cNvPr id="6" name="フッター プレースホルダー 5">
            <a:extLst>
              <a:ext uri="{FF2B5EF4-FFF2-40B4-BE49-F238E27FC236}">
                <a16:creationId xmlns:a16="http://schemas.microsoft.com/office/drawing/2014/main" id="{469FDD3F-8237-4ED2-9E14-D30DA634FFA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A43951D-678B-41C2-A0D0-DFB9C669D1EC}"/>
              </a:ext>
            </a:extLst>
          </p:cNvPr>
          <p:cNvSpPr>
            <a:spLocks noGrp="1"/>
          </p:cNvSpPr>
          <p:nvPr>
            <p:ph type="sldNum" sz="quarter" idx="12"/>
          </p:nvPr>
        </p:nvSpPr>
        <p:spPr/>
        <p:txBody>
          <a:bodyPr/>
          <a:lstStyle/>
          <a:p>
            <a:fld id="{07B065F7-0B8F-41D9-AAEF-B8D9F661D86B}" type="slidenum">
              <a:rPr kumimoji="1" lang="ja-JP" altLang="en-US" smtClean="0"/>
              <a:t>‹#›</a:t>
            </a:fld>
            <a:endParaRPr kumimoji="1" lang="ja-JP" altLang="en-US"/>
          </a:p>
        </p:txBody>
      </p:sp>
    </p:spTree>
    <p:extLst>
      <p:ext uri="{BB962C8B-B14F-4D97-AF65-F5344CB8AC3E}">
        <p14:creationId xmlns:p14="http://schemas.microsoft.com/office/powerpoint/2010/main" val="3135758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975A32-A15F-4774-A3F1-CE3CC616B4F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6AB2450-B7FE-424C-964A-38E30F829C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839F0D9-EE77-44DB-A887-6CC865E2E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1CA3B1F-C733-4C74-A718-E6343CE1FFCB}"/>
              </a:ext>
            </a:extLst>
          </p:cNvPr>
          <p:cNvSpPr>
            <a:spLocks noGrp="1"/>
          </p:cNvSpPr>
          <p:nvPr>
            <p:ph type="dt" sz="half" idx="10"/>
          </p:nvPr>
        </p:nvSpPr>
        <p:spPr/>
        <p:txBody>
          <a:bodyPr/>
          <a:lstStyle/>
          <a:p>
            <a:fld id="{87DC02A1-BD17-4FDB-8CF7-F6F97BB2B70D}" type="datetimeFigureOut">
              <a:rPr kumimoji="1" lang="ja-JP" altLang="en-US" smtClean="0"/>
              <a:t>2024/7/30</a:t>
            </a:fld>
            <a:endParaRPr kumimoji="1" lang="ja-JP" altLang="en-US"/>
          </a:p>
        </p:txBody>
      </p:sp>
      <p:sp>
        <p:nvSpPr>
          <p:cNvPr id="6" name="フッター プレースホルダー 5">
            <a:extLst>
              <a:ext uri="{FF2B5EF4-FFF2-40B4-BE49-F238E27FC236}">
                <a16:creationId xmlns:a16="http://schemas.microsoft.com/office/drawing/2014/main" id="{B0B22739-6DAE-479F-957F-F8766BA6B7C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54647C0-1993-423F-B0E4-2ACBC2EF6AB7}"/>
              </a:ext>
            </a:extLst>
          </p:cNvPr>
          <p:cNvSpPr>
            <a:spLocks noGrp="1"/>
          </p:cNvSpPr>
          <p:nvPr>
            <p:ph type="sldNum" sz="quarter" idx="12"/>
          </p:nvPr>
        </p:nvSpPr>
        <p:spPr/>
        <p:txBody>
          <a:bodyPr/>
          <a:lstStyle/>
          <a:p>
            <a:fld id="{07B065F7-0B8F-41D9-AAEF-B8D9F661D86B}" type="slidenum">
              <a:rPr kumimoji="1" lang="ja-JP" altLang="en-US" smtClean="0"/>
              <a:t>‹#›</a:t>
            </a:fld>
            <a:endParaRPr kumimoji="1" lang="ja-JP" altLang="en-US"/>
          </a:p>
        </p:txBody>
      </p:sp>
    </p:spTree>
    <p:extLst>
      <p:ext uri="{BB962C8B-B14F-4D97-AF65-F5344CB8AC3E}">
        <p14:creationId xmlns:p14="http://schemas.microsoft.com/office/powerpoint/2010/main" val="4037184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BC2D843-1D0F-4EAB-A6DA-8A74A1B284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B49E4B5-C90E-4B41-8435-D8C0E25D22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B513ACE-5FB6-4ADA-ADE4-896FE4B399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DC02A1-BD17-4FDB-8CF7-F6F97BB2B70D}" type="datetimeFigureOut">
              <a:rPr kumimoji="1" lang="ja-JP" altLang="en-US" smtClean="0"/>
              <a:t>2024/7/30</a:t>
            </a:fld>
            <a:endParaRPr kumimoji="1" lang="ja-JP" altLang="en-US"/>
          </a:p>
        </p:txBody>
      </p:sp>
      <p:sp>
        <p:nvSpPr>
          <p:cNvPr id="5" name="フッター プレースホルダー 4">
            <a:extLst>
              <a:ext uri="{FF2B5EF4-FFF2-40B4-BE49-F238E27FC236}">
                <a16:creationId xmlns:a16="http://schemas.microsoft.com/office/drawing/2014/main" id="{D9A4482E-68B6-4A59-88DA-17BA89A499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4307AF44-16BD-48A4-8FA4-9138504A19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B065F7-0B8F-41D9-AAEF-B8D9F661D86B}" type="slidenum">
              <a:rPr kumimoji="1" lang="ja-JP" altLang="en-US" smtClean="0"/>
              <a:t>‹#›</a:t>
            </a:fld>
            <a:endParaRPr kumimoji="1" lang="ja-JP" altLang="en-US"/>
          </a:p>
        </p:txBody>
      </p:sp>
    </p:spTree>
    <p:extLst>
      <p:ext uri="{BB962C8B-B14F-4D97-AF65-F5344CB8AC3E}">
        <p14:creationId xmlns:p14="http://schemas.microsoft.com/office/powerpoint/2010/main" val="1115964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hyperlink" Target="https://www.mfis.pref.osaka.jp/omfo/"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emf"/><Relationship Id="rId4" Type="http://schemas.openxmlformats.org/officeDocument/2006/relationships/image" Target="../media/image62.emf"/></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g"/><Relationship Id="rId3" Type="http://schemas.openxmlformats.org/officeDocument/2006/relationships/image" Target="../media/image9.png"/><Relationship Id="rId7" Type="http://schemas.openxmlformats.org/officeDocument/2006/relationships/image" Target="../media/image13.emf"/><Relationship Id="rId12"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18" Type="http://schemas.openxmlformats.org/officeDocument/2006/relationships/image" Target="../media/image37.jp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jpeg"/><Relationship Id="rId17" Type="http://schemas.openxmlformats.org/officeDocument/2006/relationships/image" Target="../media/image36.jpeg"/><Relationship Id="rId2" Type="http://schemas.openxmlformats.org/officeDocument/2006/relationships/notesSlide" Target="../notesSlides/notesSlide5.xml"/><Relationship Id="rId16" Type="http://schemas.openxmlformats.org/officeDocument/2006/relationships/image" Target="../media/image35.jpeg"/><Relationship Id="rId20"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30.sv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jpeg"/><Relationship Id="rId4" Type="http://schemas.openxmlformats.org/officeDocument/2006/relationships/image" Target="../media/image23.svg"/><Relationship Id="rId9" Type="http://schemas.openxmlformats.org/officeDocument/2006/relationships/image" Target="../media/image28.svg"/><Relationship Id="rId14" Type="http://schemas.openxmlformats.org/officeDocument/2006/relationships/image" Target="../media/image33.jpeg"/></Relationships>
</file>

<file path=ppt/slides/_rels/slide6.xml.rels><?xml version="1.0" encoding="UTF-8" standalone="yes"?>
<Relationships xmlns="http://schemas.openxmlformats.org/package/2006/relationships"><Relationship Id="rId8" Type="http://schemas.openxmlformats.org/officeDocument/2006/relationships/image" Target="../media/image45.svg"/><Relationship Id="rId13" Type="http://schemas.microsoft.com/office/2007/relationships/diagramDrawing" Target="../diagrams/drawing1.xml"/><Relationship Id="rId18" Type="http://schemas.openxmlformats.org/officeDocument/2006/relationships/image" Target="../media/image50.png"/><Relationship Id="rId3" Type="http://schemas.openxmlformats.org/officeDocument/2006/relationships/image" Target="../media/image40.png"/><Relationship Id="rId21" Type="http://schemas.openxmlformats.org/officeDocument/2006/relationships/image" Target="../media/image53.svg"/><Relationship Id="rId7" Type="http://schemas.openxmlformats.org/officeDocument/2006/relationships/image" Target="../media/image44.png"/><Relationship Id="rId12" Type="http://schemas.openxmlformats.org/officeDocument/2006/relationships/diagramColors" Target="../diagrams/colors1.xml"/><Relationship Id="rId17" Type="http://schemas.openxmlformats.org/officeDocument/2006/relationships/image" Target="../media/image49.svg"/><Relationship Id="rId25" Type="http://schemas.openxmlformats.org/officeDocument/2006/relationships/image" Target="../media/image57.svg"/><Relationship Id="rId2" Type="http://schemas.openxmlformats.org/officeDocument/2006/relationships/notesSlide" Target="../notesSlides/notesSlide6.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43.svg"/><Relationship Id="rId11" Type="http://schemas.openxmlformats.org/officeDocument/2006/relationships/diagramQuickStyle" Target="../diagrams/quickStyle1.xml"/><Relationship Id="rId24" Type="http://schemas.openxmlformats.org/officeDocument/2006/relationships/image" Target="../media/image56.png"/><Relationship Id="rId5" Type="http://schemas.openxmlformats.org/officeDocument/2006/relationships/image" Target="../media/image42.png"/><Relationship Id="rId15" Type="http://schemas.openxmlformats.org/officeDocument/2006/relationships/image" Target="../media/image47.svg"/><Relationship Id="rId23" Type="http://schemas.openxmlformats.org/officeDocument/2006/relationships/image" Target="../media/image55.svg"/><Relationship Id="rId10" Type="http://schemas.openxmlformats.org/officeDocument/2006/relationships/diagramLayout" Target="../diagrams/layout1.xml"/><Relationship Id="rId19" Type="http://schemas.openxmlformats.org/officeDocument/2006/relationships/image" Target="../media/image51.svg"/><Relationship Id="rId4" Type="http://schemas.openxmlformats.org/officeDocument/2006/relationships/image" Target="../media/image41.svg"/><Relationship Id="rId9" Type="http://schemas.openxmlformats.org/officeDocument/2006/relationships/diagramData" Target="../diagrams/data1.xml"/><Relationship Id="rId14" Type="http://schemas.openxmlformats.org/officeDocument/2006/relationships/image" Target="../media/image46.png"/><Relationship Id="rId22" Type="http://schemas.openxmlformats.org/officeDocument/2006/relationships/image" Target="../media/image5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BD2383-1D5B-4F79-BAF8-1CF56AE21623}"/>
              </a:ext>
            </a:extLst>
          </p:cNvPr>
          <p:cNvSpPr>
            <a:spLocks noGrp="1"/>
          </p:cNvSpPr>
          <p:nvPr>
            <p:ph type="ctrTitle"/>
          </p:nvPr>
        </p:nvSpPr>
        <p:spPr>
          <a:xfrm>
            <a:off x="215264" y="1512984"/>
            <a:ext cx="11405605" cy="2387600"/>
          </a:xfrm>
        </p:spPr>
        <p:txBody>
          <a:bodyPr>
            <a:normAutofit/>
          </a:bodyPr>
          <a:lstStyle/>
          <a:p>
            <a:r>
              <a:rPr kumimoji="1" lang="en-US" altLang="ja-JP" sz="3600" b="1" dirty="0">
                <a:latin typeface="Arial" panose="020B0604020202020204" pitchFamily="34" charset="0"/>
                <a:ea typeface="HG創英角ｺﾞｼｯｸUB" panose="020B0909000000000000" pitchFamily="49" charset="-128"/>
                <a:cs typeface="Arial" panose="020B0604020202020204" pitchFamily="34" charset="0"/>
              </a:rPr>
              <a:t>“Special Zones for Financial and Asset Management Businesses”</a:t>
            </a:r>
            <a:br>
              <a:rPr kumimoji="1" lang="en-US" altLang="ja-JP" sz="3600" b="1" dirty="0">
                <a:latin typeface="Arial" panose="020B0604020202020204" pitchFamily="34" charset="0"/>
                <a:ea typeface="HG創英角ｺﾞｼｯｸUB" panose="020B0909000000000000" pitchFamily="49" charset="-128"/>
                <a:cs typeface="Arial" panose="020B0604020202020204" pitchFamily="34" charset="0"/>
              </a:rPr>
            </a:br>
            <a:r>
              <a:rPr kumimoji="1" lang="en-US" altLang="ja-JP" sz="3600" b="1" dirty="0">
                <a:latin typeface="Arial" panose="020B0604020202020204" pitchFamily="34" charset="0"/>
                <a:ea typeface="HG創英角ｺﾞｼｯｸUB" panose="020B0909000000000000" pitchFamily="49" charset="-128"/>
                <a:cs typeface="Arial" panose="020B0604020202020204" pitchFamily="34" charset="0"/>
              </a:rPr>
              <a:t> Proposals</a:t>
            </a:r>
            <a:endParaRPr kumimoji="1" lang="ja-JP" altLang="en-US" sz="3600" b="1" dirty="0">
              <a:latin typeface="Arial" panose="020B0604020202020204" pitchFamily="34" charset="0"/>
              <a:ea typeface="HG創英角ｺﾞｼｯｸUB" panose="020B0909000000000000" pitchFamily="49" charset="-128"/>
              <a:cs typeface="Arial" panose="020B0604020202020204" pitchFamily="34" charset="0"/>
            </a:endParaRPr>
          </a:p>
        </p:txBody>
      </p:sp>
      <p:sp>
        <p:nvSpPr>
          <p:cNvPr id="3" name="字幕 2">
            <a:extLst>
              <a:ext uri="{FF2B5EF4-FFF2-40B4-BE49-F238E27FC236}">
                <a16:creationId xmlns:a16="http://schemas.microsoft.com/office/drawing/2014/main" id="{2230B43A-DB49-4F88-801A-C6928726136D}"/>
              </a:ext>
            </a:extLst>
          </p:cNvPr>
          <p:cNvSpPr>
            <a:spLocks noGrp="1"/>
          </p:cNvSpPr>
          <p:nvPr>
            <p:ph type="subTitle" idx="1"/>
          </p:nvPr>
        </p:nvSpPr>
        <p:spPr>
          <a:xfrm>
            <a:off x="1524000" y="4422378"/>
            <a:ext cx="9144000" cy="1739347"/>
          </a:xfrm>
        </p:spPr>
        <p:txBody>
          <a:bodyPr>
            <a:normAutofit/>
          </a:bodyPr>
          <a:lstStyle/>
          <a:p>
            <a:endParaRPr kumimoji="1" lang="en-US" altLang="ja-JP" sz="2800" dirty="0"/>
          </a:p>
          <a:p>
            <a:r>
              <a:rPr lang="en-US" altLang="ja-JP" sz="2000" b="0" i="0" dirty="0">
                <a:effectLst/>
                <a:latin typeface="Arial" panose="020B0604020202020204" pitchFamily="34" charset="0"/>
                <a:cs typeface="Arial" panose="020B0604020202020204" pitchFamily="34" charset="0"/>
              </a:rPr>
              <a:t>February 2024</a:t>
            </a:r>
            <a:endParaRPr lang="en-US" altLang="ja-JP" sz="2800" dirty="0">
              <a:latin typeface="Arial" panose="020B0604020202020204" pitchFamily="34" charset="0"/>
              <a:cs typeface="Arial" panose="020B0604020202020204" pitchFamily="34" charset="0"/>
            </a:endParaRPr>
          </a:p>
        </p:txBody>
      </p:sp>
      <p:grpSp>
        <p:nvGrpSpPr>
          <p:cNvPr id="6" name="グループ化 5">
            <a:extLst>
              <a:ext uri="{FF2B5EF4-FFF2-40B4-BE49-F238E27FC236}">
                <a16:creationId xmlns:a16="http://schemas.microsoft.com/office/drawing/2014/main" id="{647B38E6-2A86-460B-BC8F-2E79F4EE86B8}"/>
              </a:ext>
            </a:extLst>
          </p:cNvPr>
          <p:cNvGrpSpPr/>
          <p:nvPr/>
        </p:nvGrpSpPr>
        <p:grpSpPr>
          <a:xfrm>
            <a:off x="0" y="4285318"/>
            <a:ext cx="12192000" cy="314837"/>
            <a:chOff x="0" y="3841433"/>
            <a:chExt cx="12192000" cy="314837"/>
          </a:xfrm>
        </p:grpSpPr>
        <p:cxnSp>
          <p:nvCxnSpPr>
            <p:cNvPr id="15" name="直線コネクタ 14">
              <a:extLst>
                <a:ext uri="{FF2B5EF4-FFF2-40B4-BE49-F238E27FC236}">
                  <a16:creationId xmlns:a16="http://schemas.microsoft.com/office/drawing/2014/main" id="{0BA0939A-86F8-40B3-A0CE-9D2789C08799}"/>
                </a:ext>
              </a:extLst>
            </p:cNvPr>
            <p:cNvCxnSpPr/>
            <p:nvPr/>
          </p:nvCxnSpPr>
          <p:spPr>
            <a:xfrm>
              <a:off x="0" y="3841433"/>
              <a:ext cx="12192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575EF762-2623-4113-8988-BC227D1AEFA3}"/>
                </a:ext>
              </a:extLst>
            </p:cNvPr>
            <p:cNvCxnSpPr/>
            <p:nvPr/>
          </p:nvCxnSpPr>
          <p:spPr>
            <a:xfrm>
              <a:off x="0" y="3996250"/>
              <a:ext cx="12192000" cy="0"/>
            </a:xfrm>
            <a:prstGeom prst="line">
              <a:avLst/>
            </a:prstGeom>
            <a:ln w="127000">
              <a:solidFill>
                <a:schemeClr val="accent1">
                  <a:alpha val="65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67B2ED5F-F524-44A1-84BD-1DDCB849C01F}"/>
                </a:ext>
              </a:extLst>
            </p:cNvPr>
            <p:cNvCxnSpPr/>
            <p:nvPr/>
          </p:nvCxnSpPr>
          <p:spPr>
            <a:xfrm>
              <a:off x="0" y="4156270"/>
              <a:ext cx="12192000" cy="0"/>
            </a:xfrm>
            <a:prstGeom prst="line">
              <a:avLst/>
            </a:prstGeom>
            <a:ln w="1270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5" name="グループ化 4">
            <a:extLst>
              <a:ext uri="{FF2B5EF4-FFF2-40B4-BE49-F238E27FC236}">
                <a16:creationId xmlns:a16="http://schemas.microsoft.com/office/drawing/2014/main" id="{96E0ADCD-2A3E-446C-8FDB-0005ABA5DB4B}"/>
              </a:ext>
            </a:extLst>
          </p:cNvPr>
          <p:cNvGrpSpPr/>
          <p:nvPr/>
        </p:nvGrpSpPr>
        <p:grpSpPr>
          <a:xfrm>
            <a:off x="-6668" y="1547010"/>
            <a:ext cx="12202478" cy="359534"/>
            <a:chOff x="-6668" y="1973140"/>
            <a:chExt cx="12202478" cy="359534"/>
          </a:xfrm>
        </p:grpSpPr>
        <p:cxnSp>
          <p:nvCxnSpPr>
            <p:cNvPr id="17" name="直線コネクタ 16">
              <a:extLst>
                <a:ext uri="{FF2B5EF4-FFF2-40B4-BE49-F238E27FC236}">
                  <a16:creationId xmlns:a16="http://schemas.microsoft.com/office/drawing/2014/main" id="{5F3388E4-D93A-40AA-9715-8F8A9FF93884}"/>
                </a:ext>
              </a:extLst>
            </p:cNvPr>
            <p:cNvCxnSpPr/>
            <p:nvPr/>
          </p:nvCxnSpPr>
          <p:spPr>
            <a:xfrm>
              <a:off x="0" y="1973140"/>
              <a:ext cx="12192000" cy="0"/>
            </a:xfrm>
            <a:prstGeom prst="line">
              <a:avLst/>
            </a:prstGeom>
            <a:ln w="1270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grpSp>
          <p:nvGrpSpPr>
            <p:cNvPr id="4" name="グループ化 3">
              <a:extLst>
                <a:ext uri="{FF2B5EF4-FFF2-40B4-BE49-F238E27FC236}">
                  <a16:creationId xmlns:a16="http://schemas.microsoft.com/office/drawing/2014/main" id="{6A374EF2-C685-4A6A-B7E9-D319BC60FD7B}"/>
                </a:ext>
              </a:extLst>
            </p:cNvPr>
            <p:cNvGrpSpPr/>
            <p:nvPr/>
          </p:nvGrpSpPr>
          <p:grpSpPr>
            <a:xfrm>
              <a:off x="-6668" y="2149794"/>
              <a:ext cx="12202478" cy="182880"/>
              <a:chOff x="-6668" y="2149793"/>
              <a:chExt cx="12202478" cy="182880"/>
            </a:xfrm>
          </p:grpSpPr>
          <p:cxnSp>
            <p:nvCxnSpPr>
              <p:cNvPr id="16" name="直線コネクタ 15">
                <a:extLst>
                  <a:ext uri="{FF2B5EF4-FFF2-40B4-BE49-F238E27FC236}">
                    <a16:creationId xmlns:a16="http://schemas.microsoft.com/office/drawing/2014/main" id="{EB027168-F4C5-456D-9401-D73DD1F5D7A4}"/>
                  </a:ext>
                </a:extLst>
              </p:cNvPr>
              <p:cNvCxnSpPr/>
              <p:nvPr/>
            </p:nvCxnSpPr>
            <p:spPr>
              <a:xfrm>
                <a:off x="-6668" y="2332673"/>
                <a:ext cx="12192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8E36D7B4-502D-4D4C-9D0A-BAC79AF19793}"/>
                  </a:ext>
                </a:extLst>
              </p:cNvPr>
              <p:cNvCxnSpPr/>
              <p:nvPr/>
            </p:nvCxnSpPr>
            <p:spPr>
              <a:xfrm>
                <a:off x="3810" y="2149793"/>
                <a:ext cx="12192000" cy="0"/>
              </a:xfrm>
              <a:prstGeom prst="line">
                <a:avLst/>
              </a:prstGeom>
              <a:ln w="127000">
                <a:solidFill>
                  <a:schemeClr val="accent1">
                    <a:alpha val="65000"/>
                  </a:schemeClr>
                </a:solidFill>
              </a:ln>
            </p:spPr>
            <p:style>
              <a:lnRef idx="1">
                <a:schemeClr val="accent1"/>
              </a:lnRef>
              <a:fillRef idx="0">
                <a:schemeClr val="accent1"/>
              </a:fillRef>
              <a:effectRef idx="0">
                <a:schemeClr val="accent1"/>
              </a:effectRef>
              <a:fontRef idx="minor">
                <a:schemeClr val="tx1"/>
              </a:fontRef>
            </p:style>
          </p:cxnSp>
        </p:grpSp>
      </p:grpSp>
      <p:pic>
        <p:nvPicPr>
          <p:cNvPr id="27" name="図 26">
            <a:extLst>
              <a:ext uri="{FF2B5EF4-FFF2-40B4-BE49-F238E27FC236}">
                <a16:creationId xmlns:a16="http://schemas.microsoft.com/office/drawing/2014/main" id="{E233231E-2389-425F-B0C6-1B5175E281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62" y="117307"/>
            <a:ext cx="845038" cy="845038"/>
          </a:xfrm>
          <a:prstGeom prst="rect">
            <a:avLst/>
          </a:prstGeom>
        </p:spPr>
      </p:pic>
      <p:pic>
        <p:nvPicPr>
          <p:cNvPr id="30" name="図 29">
            <a:extLst>
              <a:ext uri="{FF2B5EF4-FFF2-40B4-BE49-F238E27FC236}">
                <a16:creationId xmlns:a16="http://schemas.microsoft.com/office/drawing/2014/main" id="{75D21C99-A7A5-45DD-9F5E-A41BD6E78797}"/>
              </a:ext>
            </a:extLst>
          </p:cNvPr>
          <p:cNvPicPr>
            <a:picLocks noChangeAspect="1"/>
          </p:cNvPicPr>
          <p:nvPr/>
        </p:nvPicPr>
        <p:blipFill>
          <a:blip r:embed="rId4"/>
          <a:stretch>
            <a:fillRect/>
          </a:stretch>
        </p:blipFill>
        <p:spPr>
          <a:xfrm>
            <a:off x="981891" y="44238"/>
            <a:ext cx="949632" cy="983548"/>
          </a:xfrm>
          <a:prstGeom prst="rect">
            <a:avLst/>
          </a:prstGeom>
        </p:spPr>
      </p:pic>
      <p:pic>
        <p:nvPicPr>
          <p:cNvPr id="32" name="図 31">
            <a:extLst>
              <a:ext uri="{FF2B5EF4-FFF2-40B4-BE49-F238E27FC236}">
                <a16:creationId xmlns:a16="http://schemas.microsoft.com/office/drawing/2014/main" id="{23EA590B-EDC3-4F72-B2C6-33728A32D939}"/>
              </a:ext>
            </a:extLst>
          </p:cNvPr>
          <p:cNvPicPr>
            <a:picLocks noChangeAspect="1"/>
          </p:cNvPicPr>
          <p:nvPr/>
        </p:nvPicPr>
        <p:blipFill>
          <a:blip r:embed="rId5"/>
          <a:stretch>
            <a:fillRect/>
          </a:stretch>
        </p:blipFill>
        <p:spPr>
          <a:xfrm>
            <a:off x="2830910" y="61707"/>
            <a:ext cx="932794" cy="885397"/>
          </a:xfrm>
          <a:prstGeom prst="rect">
            <a:avLst/>
          </a:prstGeom>
        </p:spPr>
      </p:pic>
      <p:sp>
        <p:nvSpPr>
          <p:cNvPr id="18" name="正方形/長方形 17">
            <a:extLst>
              <a:ext uri="{FF2B5EF4-FFF2-40B4-BE49-F238E27FC236}">
                <a16:creationId xmlns:a16="http://schemas.microsoft.com/office/drawing/2014/main" id="{446D9706-ECFD-4156-8D94-C420D0041BF9}"/>
              </a:ext>
            </a:extLst>
          </p:cNvPr>
          <p:cNvSpPr/>
          <p:nvPr/>
        </p:nvSpPr>
        <p:spPr>
          <a:xfrm>
            <a:off x="3420208" y="5418159"/>
            <a:ext cx="5618284" cy="87207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800" b="1" dirty="0">
                <a:latin typeface="Arial" panose="020B0604020202020204" pitchFamily="34" charset="0"/>
                <a:ea typeface="HGS創英角ｺﾞｼｯｸUB" panose="020B0900000000000000" pitchFamily="50" charset="-128"/>
                <a:cs typeface="Arial" panose="020B0604020202020204" pitchFamily="34" charset="0"/>
              </a:rPr>
              <a:t>Osaka Prefecture </a:t>
            </a:r>
            <a:r>
              <a:rPr kumimoji="1" lang="ja-JP" altLang="en-US" sz="2800" b="1" dirty="0">
                <a:latin typeface="Arial" panose="020B0604020202020204" pitchFamily="34" charset="0"/>
                <a:ea typeface="HGS創英角ｺﾞｼｯｸUB" panose="020B0900000000000000" pitchFamily="50" charset="-128"/>
                <a:cs typeface="Arial" panose="020B0604020202020204" pitchFamily="34" charset="0"/>
              </a:rPr>
              <a:t>・ </a:t>
            </a:r>
            <a:r>
              <a:rPr kumimoji="1" lang="en-US" altLang="ja-JP" sz="2800" b="1" dirty="0">
                <a:latin typeface="Arial" panose="020B0604020202020204" pitchFamily="34" charset="0"/>
                <a:ea typeface="HGS創英角ｺﾞｼｯｸUB" panose="020B0900000000000000" pitchFamily="50" charset="-128"/>
                <a:cs typeface="Arial" panose="020B0604020202020204" pitchFamily="34" charset="0"/>
              </a:rPr>
              <a:t>Osaka City</a:t>
            </a:r>
            <a:endParaRPr kumimoji="1" lang="ja-JP" altLang="en-US" sz="2800" b="1" dirty="0">
              <a:latin typeface="Arial" panose="020B0604020202020204" pitchFamily="34" charset="0"/>
              <a:ea typeface="HGS創英角ｺﾞｼｯｸUB" panose="020B0900000000000000" pitchFamily="50" charset="-128"/>
              <a:cs typeface="Arial" panose="020B0604020202020204" pitchFamily="34" charset="0"/>
            </a:endParaRPr>
          </a:p>
        </p:txBody>
      </p:sp>
      <p:pic>
        <p:nvPicPr>
          <p:cNvPr id="11" name="図 10">
            <a:extLst>
              <a:ext uri="{FF2B5EF4-FFF2-40B4-BE49-F238E27FC236}">
                <a16:creationId xmlns:a16="http://schemas.microsoft.com/office/drawing/2014/main" id="{8B760ABF-21C4-4D5C-9707-41295C498A52}"/>
              </a:ext>
            </a:extLst>
          </p:cNvPr>
          <p:cNvPicPr>
            <a:picLocks noChangeAspect="1"/>
          </p:cNvPicPr>
          <p:nvPr/>
        </p:nvPicPr>
        <p:blipFill>
          <a:blip r:embed="rId6"/>
          <a:stretch>
            <a:fillRect/>
          </a:stretch>
        </p:blipFill>
        <p:spPr>
          <a:xfrm>
            <a:off x="1918823" y="81859"/>
            <a:ext cx="879117" cy="885396"/>
          </a:xfrm>
          <a:prstGeom prst="rect">
            <a:avLst/>
          </a:prstGeom>
        </p:spPr>
      </p:pic>
      <p:pic>
        <p:nvPicPr>
          <p:cNvPr id="20" name="図 19">
            <a:extLst>
              <a:ext uri="{FF2B5EF4-FFF2-40B4-BE49-F238E27FC236}">
                <a16:creationId xmlns:a16="http://schemas.microsoft.com/office/drawing/2014/main" id="{041A7F30-4978-4E0B-9254-EAA61D7E27A6}"/>
              </a:ext>
            </a:extLst>
          </p:cNvPr>
          <p:cNvPicPr>
            <a:picLocks noChangeAspect="1"/>
          </p:cNvPicPr>
          <p:nvPr/>
        </p:nvPicPr>
        <p:blipFill>
          <a:blip r:embed="rId7"/>
          <a:stretch>
            <a:fillRect/>
          </a:stretch>
        </p:blipFill>
        <p:spPr>
          <a:xfrm>
            <a:off x="3796674" y="47302"/>
            <a:ext cx="914400" cy="912784"/>
          </a:xfrm>
          <a:prstGeom prst="rect">
            <a:avLst/>
          </a:prstGeom>
        </p:spPr>
      </p:pic>
      <p:pic>
        <p:nvPicPr>
          <p:cNvPr id="21" name="図 20">
            <a:extLst>
              <a:ext uri="{FF2B5EF4-FFF2-40B4-BE49-F238E27FC236}">
                <a16:creationId xmlns:a16="http://schemas.microsoft.com/office/drawing/2014/main" id="{B07269E4-141E-4EDF-B0B4-E5FB3B27845C}"/>
              </a:ext>
            </a:extLst>
          </p:cNvPr>
          <p:cNvPicPr>
            <a:picLocks noChangeAspect="1"/>
          </p:cNvPicPr>
          <p:nvPr/>
        </p:nvPicPr>
        <p:blipFill>
          <a:blip r:embed="rId8"/>
          <a:stretch>
            <a:fillRect/>
          </a:stretch>
        </p:blipFill>
        <p:spPr>
          <a:xfrm>
            <a:off x="10727871" y="43544"/>
            <a:ext cx="1436913" cy="777277"/>
          </a:xfrm>
          <a:prstGeom prst="rect">
            <a:avLst/>
          </a:prstGeom>
        </p:spPr>
      </p:pic>
      <p:pic>
        <p:nvPicPr>
          <p:cNvPr id="22" name="グラフィックス 21" descr="郊外の光景 単色塗りつぶし">
            <a:extLst>
              <a:ext uri="{FF2B5EF4-FFF2-40B4-BE49-F238E27FC236}">
                <a16:creationId xmlns:a16="http://schemas.microsoft.com/office/drawing/2014/main" id="{FA52525D-3174-4321-8841-EA162484E18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68743" y="833850"/>
            <a:ext cx="807992" cy="807992"/>
          </a:xfrm>
          <a:prstGeom prst="rect">
            <a:avLst/>
          </a:prstGeom>
        </p:spPr>
      </p:pic>
    </p:spTree>
    <p:extLst>
      <p:ext uri="{BB962C8B-B14F-4D97-AF65-F5344CB8AC3E}">
        <p14:creationId xmlns:p14="http://schemas.microsoft.com/office/powerpoint/2010/main" val="1660620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2CF6ADA-A0CF-4447-92EB-D7A69D4A664B}"/>
              </a:ext>
            </a:extLst>
          </p:cNvPr>
          <p:cNvSpPr/>
          <p:nvPr/>
        </p:nvSpPr>
        <p:spPr>
          <a:xfrm>
            <a:off x="17641" y="0"/>
            <a:ext cx="12232888" cy="57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dirty="0">
              <a:solidFill>
                <a:schemeClr val="tx1"/>
              </a:solidFill>
            </a:endParaRPr>
          </a:p>
          <a:p>
            <a:r>
              <a:rPr lang="ja-JP" altLang="en-US" sz="2800" dirty="0">
                <a:solidFill>
                  <a:schemeClr val="tx1"/>
                </a:solidFill>
                <a:latin typeface="HGP創英角ｺﾞｼｯｸUB" panose="020B0900000000000000" pitchFamily="50" charset="-128"/>
                <a:ea typeface="HGP創英角ｺﾞｼｯｸUB" panose="020B0900000000000000" pitchFamily="50" charset="-128"/>
              </a:rPr>
              <a:t>　</a:t>
            </a:r>
            <a:r>
              <a:rPr lang="en-US" altLang="ja-JP" sz="2800" dirty="0">
                <a:solidFill>
                  <a:schemeClr val="tx1"/>
                </a:solidFill>
                <a:latin typeface="HGP創英角ｺﾞｼｯｸUB" panose="020B0900000000000000" pitchFamily="50" charset="-128"/>
                <a:ea typeface="HGP創英角ｺﾞｼｯｸUB" panose="020B0900000000000000" pitchFamily="50" charset="-128"/>
              </a:rPr>
              <a:t> </a:t>
            </a:r>
            <a:endParaRPr kumimoji="1" lang="ja-JP" altLang="en-US" sz="28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8" name="スライド番号プレースホルダー 1">
            <a:extLst>
              <a:ext uri="{FF2B5EF4-FFF2-40B4-BE49-F238E27FC236}">
                <a16:creationId xmlns:a16="http://schemas.microsoft.com/office/drawing/2014/main" id="{4E82807C-064D-4342-9A4C-6F0A14C48625}"/>
              </a:ext>
            </a:extLst>
          </p:cNvPr>
          <p:cNvSpPr>
            <a:spLocks noGrp="1"/>
          </p:cNvSpPr>
          <p:nvPr>
            <p:ph type="sldNum" sz="quarter" idx="12"/>
          </p:nvPr>
        </p:nvSpPr>
        <p:spPr>
          <a:xfrm>
            <a:off x="9448800" y="6494157"/>
            <a:ext cx="2743200" cy="365125"/>
          </a:xfrm>
        </p:spPr>
        <p:txBody>
          <a:bodyPr/>
          <a:lstStyle/>
          <a:p>
            <a:r>
              <a:rPr lang="ja-JP" altLang="en-US" sz="2800" b="1" dirty="0">
                <a:solidFill>
                  <a:srgbClr val="002060"/>
                </a:solidFill>
                <a:effectLst>
                  <a:outerShdw blurRad="38100" dist="38100" dir="2700000" algn="tl">
                    <a:srgbClr val="000000">
                      <a:alpha val="43137"/>
                    </a:srgbClr>
                  </a:outerShdw>
                </a:effectLst>
              </a:rPr>
              <a:t>８</a:t>
            </a:r>
            <a:endParaRPr kumimoji="1" lang="ja-JP" altLang="en-US" sz="2800" b="1" dirty="0">
              <a:solidFill>
                <a:srgbClr val="002060"/>
              </a:solidFill>
              <a:effectLst>
                <a:outerShdw blurRad="38100" dist="38100" dir="2700000" algn="tl">
                  <a:srgbClr val="000000">
                    <a:alpha val="43137"/>
                  </a:srgbClr>
                </a:outerShdw>
              </a:effectLst>
            </a:endParaRPr>
          </a:p>
        </p:txBody>
      </p:sp>
      <p:sp>
        <p:nvSpPr>
          <p:cNvPr id="7" name="正方形/長方形 6">
            <a:extLst>
              <a:ext uri="{FF2B5EF4-FFF2-40B4-BE49-F238E27FC236}">
                <a16:creationId xmlns:a16="http://schemas.microsoft.com/office/drawing/2014/main" id="{9A4BBF99-B9AB-4B5D-AAFA-BB570FA4771B}"/>
              </a:ext>
            </a:extLst>
          </p:cNvPr>
          <p:cNvSpPr/>
          <p:nvPr/>
        </p:nvSpPr>
        <p:spPr>
          <a:xfrm>
            <a:off x="222991" y="487964"/>
            <a:ext cx="6674535" cy="487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List of deregulation to be requested from the government </a:t>
            </a:r>
            <a:r>
              <a:rPr lang="ja-JP" altLang="en-US" sz="1600" b="1"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③</a:t>
            </a:r>
            <a:endParaRPr lang="en-US" altLang="ja-JP" sz="1600" b="1"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endParaRPr>
          </a:p>
        </p:txBody>
      </p:sp>
      <p:graphicFrame>
        <p:nvGraphicFramePr>
          <p:cNvPr id="2" name="表 1">
            <a:extLst>
              <a:ext uri="{FF2B5EF4-FFF2-40B4-BE49-F238E27FC236}">
                <a16:creationId xmlns:a16="http://schemas.microsoft.com/office/drawing/2014/main" id="{22F47B95-B99E-4F0B-9AFC-995A877F7ED1}"/>
              </a:ext>
            </a:extLst>
          </p:cNvPr>
          <p:cNvGraphicFramePr>
            <a:graphicFrameLocks noGrp="1"/>
          </p:cNvGraphicFramePr>
          <p:nvPr>
            <p:extLst>
              <p:ext uri="{D42A27DB-BD31-4B8C-83A1-F6EECF244321}">
                <p14:modId xmlns:p14="http://schemas.microsoft.com/office/powerpoint/2010/main" val="3367787786"/>
              </p:ext>
            </p:extLst>
          </p:nvPr>
        </p:nvGraphicFramePr>
        <p:xfrm>
          <a:off x="285226" y="883947"/>
          <a:ext cx="11708777" cy="5792773"/>
        </p:xfrm>
        <a:graphic>
          <a:graphicData uri="http://schemas.openxmlformats.org/drawingml/2006/table">
            <a:tbl>
              <a:tblPr/>
              <a:tblGrid>
                <a:gridCol w="257738">
                  <a:extLst>
                    <a:ext uri="{9D8B030D-6E8A-4147-A177-3AD203B41FA5}">
                      <a16:colId xmlns:a16="http://schemas.microsoft.com/office/drawing/2014/main" val="3311337931"/>
                    </a:ext>
                  </a:extLst>
                </a:gridCol>
                <a:gridCol w="774998">
                  <a:extLst>
                    <a:ext uri="{9D8B030D-6E8A-4147-A177-3AD203B41FA5}">
                      <a16:colId xmlns:a16="http://schemas.microsoft.com/office/drawing/2014/main" val="3624012209"/>
                    </a:ext>
                  </a:extLst>
                </a:gridCol>
                <a:gridCol w="2246614">
                  <a:extLst>
                    <a:ext uri="{9D8B030D-6E8A-4147-A177-3AD203B41FA5}">
                      <a16:colId xmlns:a16="http://schemas.microsoft.com/office/drawing/2014/main" val="2872337697"/>
                    </a:ext>
                  </a:extLst>
                </a:gridCol>
                <a:gridCol w="8429427">
                  <a:extLst>
                    <a:ext uri="{9D8B030D-6E8A-4147-A177-3AD203B41FA5}">
                      <a16:colId xmlns:a16="http://schemas.microsoft.com/office/drawing/2014/main" val="813489600"/>
                    </a:ext>
                  </a:extLst>
                </a:gridCol>
              </a:tblGrid>
              <a:tr h="15759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rgbClr val="000000"/>
                          </a:solidFill>
                          <a:effectLst/>
                          <a:latin typeface="Arial" panose="020B0604020202020204" pitchFamily="34" charset="0"/>
                          <a:ea typeface="HGP創英角ｺﾞｼｯｸUB" panose="020B0900000000000000" pitchFamily="50" charset="-128"/>
                          <a:cs typeface="Arial" panose="020B0604020202020204" pitchFamily="34" charset="0"/>
                        </a:rPr>
                        <a:t>No.</a:t>
                      </a:r>
                      <a:endParaRPr lang="ja-JP" altLang="en-US" sz="1050" b="0" i="0" u="none" strike="noStrike" dirty="0">
                        <a:solidFill>
                          <a:srgbClr val="000000"/>
                        </a:solidFill>
                        <a:effectLst/>
                        <a:latin typeface="Arial" panose="020B0604020202020204" pitchFamily="34" charset="0"/>
                        <a:ea typeface="HGP創英角ｺﾞｼｯｸUB" panose="020B09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050" b="1" i="0" u="none" strike="noStrike" dirty="0">
                          <a:solidFill>
                            <a:srgbClr val="000000"/>
                          </a:solidFill>
                          <a:effectLst/>
                          <a:latin typeface="Arial" panose="020B0604020202020204" pitchFamily="34" charset="0"/>
                          <a:ea typeface="HG創英角ｺﾞｼｯｸUB" panose="020B0909000000000000" pitchFamily="49" charset="-128"/>
                          <a:cs typeface="Arial" panose="020B0604020202020204" pitchFamily="34" charset="0"/>
                        </a:rPr>
                        <a:t>section</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050" b="1" i="0" u="none" strike="noStrike">
                          <a:solidFill>
                            <a:srgbClr val="000000"/>
                          </a:solidFill>
                          <a:effectLst/>
                          <a:latin typeface="Arial" panose="020B0604020202020204" pitchFamily="34" charset="0"/>
                          <a:ea typeface="HG創英角ｺﾞｼｯｸUB" panose="020B0909000000000000" pitchFamily="49" charset="-128"/>
                          <a:cs typeface="Arial" panose="020B0604020202020204" pitchFamily="34" charset="0"/>
                        </a:rPr>
                        <a:t>Proposal title</a:t>
                      </a:r>
                      <a:endParaRPr lang="en-US" altLang="ja-JP" sz="1050" b="1" i="0" u="none" strike="noStrike" dirty="0">
                        <a:solidFill>
                          <a:srgbClr val="000000"/>
                        </a:solidFill>
                        <a:effectLst/>
                        <a:latin typeface="Arial" panose="020B0604020202020204" pitchFamily="34" charset="0"/>
                        <a:ea typeface="HG創英角ｺﾞｼｯｸUB" panose="020B0909000000000000" pitchFamily="49"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050" b="1" i="0" u="none" strike="noStrike">
                          <a:solidFill>
                            <a:srgbClr val="000000"/>
                          </a:solidFill>
                          <a:effectLst/>
                          <a:latin typeface="Arial" panose="020B0604020202020204" pitchFamily="34" charset="0"/>
                          <a:ea typeface="HG創英角ｺﾞｼｯｸUB" panose="020B0909000000000000" pitchFamily="49" charset="-128"/>
                          <a:cs typeface="Arial" panose="020B0604020202020204" pitchFamily="34" charset="0"/>
                        </a:rPr>
                        <a:t>Contents of deregulation, etc. requested</a:t>
                      </a:r>
                      <a:endParaRPr lang="en-US" altLang="ja-JP" sz="1050" b="1" i="0" u="none" strike="noStrike" dirty="0">
                        <a:solidFill>
                          <a:srgbClr val="000000"/>
                        </a:solidFill>
                        <a:effectLst/>
                        <a:latin typeface="Arial" panose="020B0604020202020204" pitchFamily="34" charset="0"/>
                        <a:ea typeface="HG創英角ｺﾞｼｯｸUB" panose="020B0909000000000000" pitchFamily="49"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60692534"/>
                  </a:ext>
                </a:extLst>
              </a:tr>
              <a:tr h="621607">
                <a:tc>
                  <a:txBody>
                    <a:bodyPr/>
                    <a:lstStyle/>
                    <a:p>
                      <a:pPr algn="l" rtl="0" fontAlgn="ctr"/>
                      <a:r>
                        <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Finance</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Centralize Equity Investment Crowdfunding (CF) Shareholders</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(Challenge) As the number of individual investors to manage increases due to equity investment type CF financing, there is a risk that administrative work will become complicated.</a:t>
                      </a:r>
                    </a:p>
                    <a:p>
                      <a:pPr algn="l" rtl="0" fontAlgn="ct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(Deregulation) In order to allow CF business operators to centrally manage equity investment-type CF as syndicate-type CF, a special exception should be made for so-called target-type funds, such as making the asset management business license that such business operators should originally obtain unnecessary by including it in the scope of Type 1 Small Amount Electronic Offering Handling Business.</a:t>
                      </a:r>
                      <a:endPar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2575659"/>
                  </a:ext>
                </a:extLst>
              </a:tr>
              <a:tr h="510417">
                <a:tc>
                  <a:txBody>
                    <a:bodyPr/>
                    <a:lstStyle/>
                    <a:p>
                      <a:pPr algn="l" rtl="0" fontAlgn="ctr"/>
                      <a:r>
                        <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9</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Finance</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Revitalize unlisted equity secondary trading</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(Challenge) In principle, solicitation of secondary transactions to general investors is not permitted, and investors need to create their own trading opportunities in order to conduct such transactions.</a:t>
                      </a:r>
                    </a:p>
                    <a:p>
                      <a:pPr algn="l" rtl="0" fontAlgn="ct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(Deregulation) In order to promote the entry into the intermediary business of trading unlisted securities, the registration requirements for Type I Financial Instruments Business should be relaxed for specified investors only if they do not receive deposits of money, etc. </a:t>
                      </a:r>
                      <a:endPar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6546571"/>
                  </a:ext>
                </a:extLst>
              </a:tr>
              <a:tr h="547386">
                <a:tc>
                  <a:txBody>
                    <a:bodyPr/>
                    <a:lstStyle/>
                    <a:p>
                      <a:pPr algn="l" rtl="0" fontAlgn="ctr"/>
                      <a:r>
                        <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Finance</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Relax the maximum amount of remittance for Type II Funds Transfer Business</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(Challenge) Type Ⅱ Funds Transfer Business is limited to remittance of up to 1 million yen, and is not able to meet the needs of B-to-B high-value remittances. (Type 1 Funds Transfer Business was established to handle high value remittance services, but under strict regulations, only two operators have been registered.)</a:t>
                      </a:r>
                      <a:endParaRPr kumimoji="1" lang="ja-JP" altLang="en-US" sz="8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(Deregulation) The maximum amount of remittance for Type Ⅱ Funds Transfer Business should be raised to 2 million yen in light of the need for high-value remittance services.</a:t>
                      </a:r>
                      <a:endPar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9227124"/>
                  </a:ext>
                </a:extLst>
              </a:tr>
              <a:tr h="266337">
                <a:tc gridSpan="4">
                  <a:txBody>
                    <a:bodyPr/>
                    <a:lstStyle/>
                    <a:p>
                      <a:pPr algn="l" fontAlgn="ctr"/>
                      <a:r>
                        <a:rPr lang="en-US" altLang="ja-JP" sz="1050" b="0" i="0" u="none" strike="noStrike" dirty="0">
                          <a:solidFill>
                            <a:schemeClr val="tx1"/>
                          </a:solidFill>
                          <a:effectLst/>
                          <a:latin typeface="Arial" panose="020B0604020202020204" pitchFamily="34" charset="0"/>
                          <a:ea typeface="UD デジタル 教科書体 NP-B" panose="02020700000000000000" pitchFamily="18" charset="-128"/>
                          <a:cs typeface="Arial" panose="020B0604020202020204" pitchFamily="34" charset="0"/>
                        </a:rPr>
                        <a:t>IV. Revitalization of activities of companies in Osaka and improvement of asset formation of prefectural residents (6 items)</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985002571"/>
                  </a:ext>
                </a:extLst>
              </a:tr>
              <a:tr h="717084">
                <a:tc>
                  <a:txBody>
                    <a:bodyPr/>
                    <a:lstStyle/>
                    <a:p>
                      <a:pPr algn="l" fontAlgn="ctr"/>
                      <a:r>
                        <a:rPr lang="en-US" altLang="ja-JP"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F</a:t>
                      </a:r>
                      <a:r>
                        <a:rPr lang="en-US" altLang="ja-JP" sz="8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inance</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l" fontAlgn="ctr"/>
                      <a:r>
                        <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Improve financial literacy of asset owners</a:t>
                      </a:r>
                      <a:r>
                        <a:rPr lang="ja-JP" altLang="en-US"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　　</a:t>
                      </a:r>
                      <a:endParaRPr lang="en-US" altLang="ja-JP"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8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(Challenge) Efforts to improve asset management capabilities are not sufficient, as asset owners lack expertise and human resources compared to those overseas.</a:t>
                      </a:r>
                    </a:p>
                    <a:p>
                      <a:pPr algn="l" fontAlgn="ctr"/>
                      <a:r>
                        <a:rPr lang="en-US" altLang="ja-JP" sz="8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(Government Support) In order to promote further asset formation of prefectural residents, asset owners of corporate and public pensions, etc. need to improve their investment sophistication, and the Government seeks support and other efforts to contribute to the improvement of investment sophistication, including human resource development through training and provision of information on asset management for those in charge of managing corporate and public pensions, etc.</a:t>
                      </a:r>
                      <a:endParaRPr lang="en-US" altLang="ja-JP"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3093744"/>
                  </a:ext>
                </a:extLst>
              </a:tr>
              <a:tr h="547386">
                <a:tc>
                  <a:txBody>
                    <a:bodyPr/>
                    <a:lstStyle/>
                    <a:p>
                      <a:pPr algn="l" rtl="0" fontAlgn="ctr"/>
                      <a:r>
                        <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2</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Finance</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Relax requirements for solicitation of financial products in English</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(Challenge) We are aware that there are no laws or regulations that prohibit this, but it is not necessarily clear that it is possible to solicit using foreign-language documents, etc. for foreign customers.</a:t>
                      </a:r>
                    </a:p>
                    <a:p>
                      <a:pPr algn="l" rtl="0" fontAlgn="ct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(Deregulation) In the Supervisory Guidelines, it should be clearly stated that solicitations for financial products, including pre-contract documents, etc., can be completed in English if prior consent is obtained from foreign customers.</a:t>
                      </a:r>
                      <a:endPar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1973699"/>
                  </a:ext>
                </a:extLst>
              </a:tr>
              <a:tr h="547386">
                <a:tc>
                  <a:txBody>
                    <a:bodyPr/>
                    <a:lstStyle/>
                    <a:p>
                      <a:pPr algn="l" rtl="0" fontAlgn="ctr"/>
                      <a:r>
                        <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3</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Growth industry</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Relax requirements for national university faculty members to hold concurrent positions</a:t>
                      </a:r>
                      <a:r>
                        <a:rPr lang="ja-JP" altLang="en-US"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　　</a:t>
                      </a:r>
                      <a:endPar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(Challenge) The requirement for dual employment is only for cases that utilize research results created by the researcher, and even if the research results are from his/her own university, the researcher cannot engage in dual employment unless the research results are created by the researcher himself/herself.</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(Deregulation) Relaxing of the requirement to engage in cases that utilize research results created by the university to which the researcher belongs.</a:t>
                      </a:r>
                      <a:endPar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4492015"/>
                  </a:ext>
                </a:extLst>
              </a:tr>
              <a:tr h="399229">
                <a:tc>
                  <a:txBody>
                    <a:bodyPr/>
                    <a:lstStyle/>
                    <a:p>
                      <a:pPr algn="l" rtl="0" fontAlgn="ctr"/>
                      <a:r>
                        <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Growth industry</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050" b="0" i="0" u="none" strike="noStrike">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Expand the scope of investment in public universities</a:t>
                      </a:r>
                      <a:endPar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(Challenge) Public university corporations are unable to invest in venture capital and funds because the scope of investment is narrower than that of national university corporations. </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(Deregulation) Expand the scope of investment by public university corporations so that they can invest in venture capital, funds, etc.</a:t>
                      </a:r>
                      <a:endPar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6749145"/>
                  </a:ext>
                </a:extLst>
              </a:tr>
              <a:tr h="554942">
                <a:tc>
                  <a:txBody>
                    <a:bodyPr/>
                    <a:lstStyle/>
                    <a:p>
                      <a:pPr algn="l" rtl="0" fontAlgn="ctr"/>
                      <a:r>
                        <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Growth industry</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050" b="0" i="0" u="none" strike="noStrike">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Rationalize safety regulations, etc. related to hydrogen utilization</a:t>
                      </a:r>
                      <a:endPar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(Challenge) Regulations on hydrogen, etc. are not based on the premise of large-scale utilization of hydrogen and need to be reviewed, including rationalization and optimization, which is a disincentive for the creation and expansion of related businesses.</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(Deregulation) On the premise of ensuring safety, establish an environment that encourages the use of hydrogen and other resources, including rationalization and optimization of regulations, such as handling based on the characteristics of hydrogen.</a:t>
                      </a:r>
                      <a:endPar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3486248"/>
                  </a:ext>
                </a:extLst>
              </a:tr>
              <a:tr h="773336">
                <a:tc>
                  <a:txBody>
                    <a:bodyPr/>
                    <a:lstStyle/>
                    <a:p>
                      <a:pPr algn="l" fontAlgn="ctr"/>
                      <a:r>
                        <a:rPr lang="en-US" altLang="ja-JP"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6</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Growth industry</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Promote the establishment of incubation facilities</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r>
                        <a:rPr kumimoji="1" lang="en-US" altLang="ja-JP" sz="800" b="0" i="0" u="none" strike="noStrike" kern="1200"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(Challenge) Incubation facilities equipped with R&amp;D facilities are essential for the creation and growth of deep tech startups, but there are no facilities in Osaka for new startups to move into, and startups that have grown can move out of the university. There continues to be a situation where there are no facilities, and people are leaving the prefecture in search of facilities.</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(Government Support)In order to prevent the outflow of startups from moving out of the prefecture, we request the establishment of a subsidy system for the development of incubation facilities.</a:t>
                      </a:r>
                      <a:endPar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7990103"/>
                  </a:ext>
                </a:extLst>
              </a:tr>
            </a:tbl>
          </a:graphicData>
        </a:graphic>
      </p:graphicFrame>
      <p:sp>
        <p:nvSpPr>
          <p:cNvPr id="9" name="正方形/長方形 8">
            <a:extLst>
              <a:ext uri="{FF2B5EF4-FFF2-40B4-BE49-F238E27FC236}">
                <a16:creationId xmlns:a16="http://schemas.microsoft.com/office/drawing/2014/main" id="{1999FA23-615A-47B5-AA9C-8C552C56FD1E}"/>
              </a:ext>
            </a:extLst>
          </p:cNvPr>
          <p:cNvSpPr/>
          <p:nvPr/>
        </p:nvSpPr>
        <p:spPr>
          <a:xfrm>
            <a:off x="0" y="1"/>
            <a:ext cx="6096000" cy="30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prstClr val="white"/>
                </a:solidFill>
                <a:latin typeface="Arial" panose="020B0604020202020204" pitchFamily="34" charset="0"/>
                <a:ea typeface="UD デジタル 教科書体 NP-B" panose="02020700000000000000" pitchFamily="18" charset="-128"/>
                <a:cs typeface="Arial" panose="020B0604020202020204" pitchFamily="34" charset="0"/>
              </a:rPr>
              <a:t>4. </a:t>
            </a:r>
            <a:r>
              <a:rPr kumimoji="1" lang="en-US" altLang="ja-JP" sz="1800" b="0" i="0" u="none" strike="noStrike" kern="1200" cap="none" spc="0" normalizeH="0" baseline="0" noProof="0" dirty="0">
                <a:ln>
                  <a:noFill/>
                </a:ln>
                <a:solidFill>
                  <a:prstClr val="white"/>
                </a:solidFill>
                <a:effectLst/>
                <a:uLnTx/>
                <a:uFillTx/>
                <a:latin typeface="Arial" panose="020B0604020202020204" pitchFamily="34" charset="0"/>
                <a:ea typeface="UD デジタル 教科書体 NP-B" panose="02020700000000000000" pitchFamily="18" charset="-128"/>
                <a:cs typeface="Arial" panose="020B0604020202020204" pitchFamily="34" charset="0"/>
              </a:rPr>
              <a:t>Major proposals to the national government </a:t>
            </a:r>
            <a:r>
              <a:rPr kumimoji="1" lang="ja-JP" altLang="en-US" sz="1800" b="0" i="0" u="none" strike="noStrike" kern="1200" cap="none" spc="0" normalizeH="0" baseline="0" noProof="0" dirty="0">
                <a:ln>
                  <a:noFill/>
                </a:ln>
                <a:solidFill>
                  <a:prstClr val="white"/>
                </a:solidFill>
                <a:effectLst/>
                <a:uLnTx/>
                <a:uFillTx/>
                <a:latin typeface="Arial" panose="020B0604020202020204" pitchFamily="34" charset="0"/>
                <a:ea typeface="UD デジタル 教科書体 NP-B" panose="02020700000000000000" pitchFamily="18" charset="-128"/>
                <a:cs typeface="Arial" panose="020B0604020202020204" pitchFamily="34" charset="0"/>
              </a:rPr>
              <a:t>　 </a:t>
            </a:r>
          </a:p>
        </p:txBody>
      </p:sp>
    </p:spTree>
    <p:extLst>
      <p:ext uri="{BB962C8B-B14F-4D97-AF65-F5344CB8AC3E}">
        <p14:creationId xmlns:p14="http://schemas.microsoft.com/office/powerpoint/2010/main" val="2698455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2CF6ADA-A0CF-4447-92EB-D7A69D4A664B}"/>
              </a:ext>
            </a:extLst>
          </p:cNvPr>
          <p:cNvSpPr/>
          <p:nvPr/>
        </p:nvSpPr>
        <p:spPr>
          <a:xfrm>
            <a:off x="0" y="2258"/>
            <a:ext cx="12232888" cy="540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dirty="0">
              <a:solidFill>
                <a:schemeClr val="tx1"/>
              </a:solidFill>
            </a:endParaRPr>
          </a:p>
          <a:p>
            <a:r>
              <a:rPr lang="ja-JP" altLang="en-US" sz="2800" dirty="0">
                <a:solidFill>
                  <a:schemeClr val="tx1"/>
                </a:solidFill>
                <a:latin typeface="HGP創英角ｺﾞｼｯｸUB" panose="020B0900000000000000" pitchFamily="50" charset="-128"/>
                <a:ea typeface="HGP創英角ｺﾞｼｯｸUB" panose="020B0900000000000000" pitchFamily="50" charset="-128"/>
              </a:rPr>
              <a:t>　</a:t>
            </a:r>
            <a:r>
              <a:rPr lang="en-US" altLang="ja-JP" sz="2800" dirty="0">
                <a:solidFill>
                  <a:schemeClr val="tx1"/>
                </a:solidFill>
                <a:latin typeface="HGP創英角ｺﾞｼｯｸUB" panose="020B0900000000000000" pitchFamily="50" charset="-128"/>
                <a:ea typeface="HGP創英角ｺﾞｼｯｸUB" panose="020B0900000000000000" pitchFamily="50" charset="-128"/>
              </a:rPr>
              <a:t> </a:t>
            </a:r>
            <a:endParaRPr kumimoji="1" lang="ja-JP" altLang="en-US" sz="28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8" name="正方形/長方形 7">
            <a:extLst>
              <a:ext uri="{FF2B5EF4-FFF2-40B4-BE49-F238E27FC236}">
                <a16:creationId xmlns:a16="http://schemas.microsoft.com/office/drawing/2014/main" id="{E3BFD4F8-125C-42D3-9185-B466FB2325CE}"/>
              </a:ext>
            </a:extLst>
          </p:cNvPr>
          <p:cNvSpPr/>
          <p:nvPr/>
        </p:nvSpPr>
        <p:spPr>
          <a:xfrm>
            <a:off x="224590" y="554829"/>
            <a:ext cx="7580631" cy="487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List of tax measures to be requested from the government (7 items)</a:t>
            </a:r>
          </a:p>
        </p:txBody>
      </p:sp>
      <p:sp>
        <p:nvSpPr>
          <p:cNvPr id="7" name="スライド番号プレースホルダー 1">
            <a:extLst>
              <a:ext uri="{FF2B5EF4-FFF2-40B4-BE49-F238E27FC236}">
                <a16:creationId xmlns:a16="http://schemas.microsoft.com/office/drawing/2014/main" id="{5DBF3E94-2D34-4FC6-BF91-7513C360B0CC}"/>
              </a:ext>
            </a:extLst>
          </p:cNvPr>
          <p:cNvSpPr>
            <a:spLocks noGrp="1"/>
          </p:cNvSpPr>
          <p:nvPr>
            <p:ph type="sldNum" sz="quarter" idx="12"/>
          </p:nvPr>
        </p:nvSpPr>
        <p:spPr>
          <a:xfrm>
            <a:off x="9448800" y="6490617"/>
            <a:ext cx="2743200" cy="365125"/>
          </a:xfrm>
        </p:spPr>
        <p:txBody>
          <a:bodyPr/>
          <a:lstStyle/>
          <a:p>
            <a:r>
              <a:rPr lang="ja-JP" altLang="en-US" sz="2800" b="1" dirty="0">
                <a:solidFill>
                  <a:srgbClr val="002060"/>
                </a:solidFill>
                <a:effectLst>
                  <a:outerShdw blurRad="38100" dist="38100" dir="2700000" algn="tl">
                    <a:srgbClr val="000000">
                      <a:alpha val="43137"/>
                    </a:srgbClr>
                  </a:outerShdw>
                </a:effectLst>
              </a:rPr>
              <a:t>９</a:t>
            </a:r>
            <a:endParaRPr kumimoji="1" lang="en-US" altLang="ja-JP" sz="2800" b="1" dirty="0">
              <a:solidFill>
                <a:srgbClr val="002060"/>
              </a:solidFill>
              <a:effectLst>
                <a:outerShdw blurRad="38100" dist="38100" dir="2700000" algn="tl">
                  <a:srgbClr val="000000">
                    <a:alpha val="43137"/>
                  </a:srgbClr>
                </a:outerShdw>
              </a:effectLst>
            </a:endParaRPr>
          </a:p>
        </p:txBody>
      </p:sp>
      <p:graphicFrame>
        <p:nvGraphicFramePr>
          <p:cNvPr id="3" name="表 2">
            <a:extLst>
              <a:ext uri="{FF2B5EF4-FFF2-40B4-BE49-F238E27FC236}">
                <a16:creationId xmlns:a16="http://schemas.microsoft.com/office/drawing/2014/main" id="{ADDFE5F4-09BE-48BD-B089-A229434284A5}"/>
              </a:ext>
            </a:extLst>
          </p:cNvPr>
          <p:cNvGraphicFramePr>
            <a:graphicFrameLocks noGrp="1"/>
          </p:cNvGraphicFramePr>
          <p:nvPr>
            <p:extLst>
              <p:ext uri="{D42A27DB-BD31-4B8C-83A1-F6EECF244321}">
                <p14:modId xmlns:p14="http://schemas.microsoft.com/office/powerpoint/2010/main" val="2208855712"/>
              </p:ext>
            </p:extLst>
          </p:nvPr>
        </p:nvGraphicFramePr>
        <p:xfrm>
          <a:off x="465951" y="1034819"/>
          <a:ext cx="11357081" cy="5511663"/>
        </p:xfrm>
        <a:graphic>
          <a:graphicData uri="http://schemas.openxmlformats.org/drawingml/2006/table">
            <a:tbl>
              <a:tblPr/>
              <a:tblGrid>
                <a:gridCol w="3127481">
                  <a:extLst>
                    <a:ext uri="{9D8B030D-6E8A-4147-A177-3AD203B41FA5}">
                      <a16:colId xmlns:a16="http://schemas.microsoft.com/office/drawing/2014/main" val="3874753470"/>
                    </a:ext>
                  </a:extLst>
                </a:gridCol>
                <a:gridCol w="8229600">
                  <a:extLst>
                    <a:ext uri="{9D8B030D-6E8A-4147-A177-3AD203B41FA5}">
                      <a16:colId xmlns:a16="http://schemas.microsoft.com/office/drawing/2014/main" val="3291189440"/>
                    </a:ext>
                  </a:extLst>
                </a:gridCol>
              </a:tblGrid>
              <a:tr h="346910">
                <a:tc>
                  <a:txBody>
                    <a:bodyPr/>
                    <a:lstStyle/>
                    <a:p>
                      <a:pPr algn="ctr" rtl="0" fontAlgn="ctr"/>
                      <a:r>
                        <a:rPr lang="en-US" altLang="ja-JP" sz="1050" b="1" i="0" u="none" strike="noStrike" dirty="0">
                          <a:solidFill>
                            <a:srgbClr val="000000"/>
                          </a:solidFill>
                          <a:effectLst/>
                          <a:latin typeface="Arial" panose="020B0604020202020204" pitchFamily="34" charset="0"/>
                          <a:ea typeface="HGP創英角ｺﾞｼｯｸUB" panose="020B0900000000000000" pitchFamily="50" charset="-128"/>
                          <a:cs typeface="Arial" panose="020B0604020202020204" pitchFamily="34" charset="0"/>
                        </a:rPr>
                        <a:t>Proposal items </a:t>
                      </a:r>
                      <a:endParaRPr lang="ja-JP" altLang="en-US" sz="1050" b="1" i="0" u="none" strike="noStrike" dirty="0">
                        <a:solidFill>
                          <a:srgbClr val="000000"/>
                        </a:solidFill>
                        <a:effectLst/>
                        <a:latin typeface="Arial" panose="020B0604020202020204" pitchFamily="34" charset="0"/>
                        <a:ea typeface="HGP創英角ｺﾞｼｯｸUB" panose="020B09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altLang="ja-JP" sz="1050" b="1" i="0" u="none" strike="noStrike" dirty="0">
                          <a:solidFill>
                            <a:srgbClr val="000000"/>
                          </a:solidFill>
                          <a:effectLst/>
                          <a:latin typeface="Arial" panose="020B0604020202020204" pitchFamily="34" charset="0"/>
                          <a:ea typeface="HGP創英角ｺﾞｼｯｸUB" panose="020B0900000000000000" pitchFamily="50" charset="-128"/>
                          <a:cs typeface="Arial" panose="020B0604020202020204" pitchFamily="34" charset="0"/>
                        </a:rPr>
                        <a:t>Details of tax measures requested</a:t>
                      </a:r>
                      <a:endParaRPr lang="ja-JP" altLang="en-US" sz="1050" b="1" i="0" u="none" strike="noStrike" dirty="0">
                        <a:solidFill>
                          <a:srgbClr val="000000"/>
                        </a:solidFill>
                        <a:effectLst/>
                        <a:latin typeface="Arial" panose="020B0604020202020204" pitchFamily="34" charset="0"/>
                        <a:ea typeface="HGP創英角ｺﾞｼｯｸUB" panose="020B09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56526967"/>
                  </a:ext>
                </a:extLst>
              </a:tr>
              <a:tr h="878838">
                <a:tc>
                  <a:txBody>
                    <a:bodyPr/>
                    <a:lstStyle/>
                    <a:p>
                      <a:pPr algn="l" rtl="0" fontAlgn="ctr"/>
                      <a:r>
                        <a:rPr lang="en-US" altLang="ja-JP"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Reduce corporate income tax (national tax) on foreign financial companies, etc.</a:t>
                      </a:r>
                      <a:endParaRPr lang="ja-JP" altLang="en-US"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◇In order to improve international competitiveness with other countries/regions, provide reduced national tax rates for foreign financial companies such as asset managers and fintech companies, etc., in competition with Singapore, Hong Kong, and other countries.</a:t>
                      </a:r>
                      <a:r>
                        <a:rPr lang="ja-JP" altLang="en-US"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　</a:t>
                      </a:r>
                      <a:endPar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endParaRPr>
                    </a:p>
                    <a:p>
                      <a:pPr algn="l" rtl="0" fontAlgn="ct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※Effective corporate tax rate in each country/region  </a:t>
                      </a:r>
                    </a:p>
                    <a:p>
                      <a:pPr algn="l" rtl="0" fontAlgn="ct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Japan 29.74% ⇒In Osaka, the effective tax rate is 27.48% (-2.26%) due to reduced corporate inhabitant tax and corporate enterprise tax.</a:t>
                      </a:r>
                    </a:p>
                    <a:p>
                      <a:pPr algn="l" rtl="0" fontAlgn="ct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Singapore 16.50%, Hong Kong 17.00%, U.K. and France 25.00%, U.S. 27.98%</a:t>
                      </a:r>
                      <a:endParaRPr lang="ja-JP" altLang="en-US"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2428336"/>
                  </a:ext>
                </a:extLst>
              </a:tr>
              <a:tr h="581488">
                <a:tc>
                  <a:txBody>
                    <a:bodyPr/>
                    <a:lstStyle/>
                    <a:p>
                      <a:pPr algn="l" rtl="0" fontAlgn="ctr"/>
                      <a:r>
                        <a:rPr lang="en-US" altLang="ja-JP"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Reduce individual taxation of fund managers, etc.</a:t>
                      </a:r>
                      <a:endParaRPr lang="ja-JP" altLang="en-US"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◇Further reduction measures should be taken for profits distributed to fund managers, in light of the fact that Singapore and Hong Kong are tax-exempt.</a:t>
                      </a:r>
                    </a:p>
                    <a:p>
                      <a:pPr algn="l" rtl="0" fontAlgn="ctr"/>
                      <a:r>
                        <a:rPr lang="ja-JP" altLang="en-US"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※Profits distributed to fund managers‘ fund holdings reflecting investment results are subject to separate taxation (a flat rate of 20%) as “capital gains, etc.” </a:t>
                      </a:r>
                      <a:r>
                        <a:rPr lang="ja-JP" altLang="en-US"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under the recent tax reform.</a:t>
                      </a:r>
                      <a:endParaRPr lang="ja-JP" altLang="en-US"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1709969"/>
                  </a:ext>
                </a:extLst>
              </a:tr>
              <a:tr h="581488">
                <a:tc>
                  <a:txBody>
                    <a:bodyPr/>
                    <a:lstStyle/>
                    <a:p>
                      <a:pPr algn="l" rtl="0" fontAlgn="ctr"/>
                      <a:r>
                        <a:rPr lang="en-US" altLang="ja-JP"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Exempt Tuition Tax for International Schools</a:t>
                      </a:r>
                      <a:endParaRPr lang="ja-JP" altLang="en-US"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International schools attended by children of expatriates shall be exempted from tuition fees if the company to which the expatriate belongs donates an amount equivalent to the tuition fees to the school.</a:t>
                      </a:r>
                    </a:p>
                    <a:p>
                      <a:pPr algn="l" rtl="0" fontAlgn="ct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In such a case, the amount equivalent to the tuition is not subject to taxation as a salary of the expatriate, but is allowed to be fully deductible as a donation.</a:t>
                      </a:r>
                      <a:r>
                        <a:rPr lang="ja-JP" altLang="en-US"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　</a:t>
                      </a:r>
                      <a:r>
                        <a:rPr lang="ja-JP" altLang="en-US"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4301057"/>
                  </a:ext>
                </a:extLst>
              </a:tr>
              <a:tr h="815239">
                <a:tc>
                  <a:txBody>
                    <a:bodyPr/>
                    <a:lstStyle/>
                    <a:p>
                      <a:pPr algn="l" rtl="0" fontAlgn="ctr"/>
                      <a:r>
                        <a:rPr lang="en-US" altLang="ja-JP"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Reduce measures for international schools and</a:t>
                      </a:r>
                      <a:r>
                        <a:rPr lang="ja-JP" altLang="en-US"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 financial institutions to establish BCP bases, etc.</a:t>
                      </a:r>
                      <a:endParaRPr lang="ja-JP" altLang="en-US"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The tax incentives for international schools and BCP bases of financial institutions should be included in the areas eligible for the tax incentives for capital investment promotion.</a:t>
                      </a:r>
                    </a:p>
                    <a:p>
                      <a:pPr algn="l" rtl="0" fontAlgn="ctr"/>
                      <a:r>
                        <a:rPr lang="ja-JP" altLang="en-US"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※Current tax incentives for capital investment promotion.</a:t>
                      </a:r>
                    </a:p>
                    <a:p>
                      <a:pPr algn="l" rtl="0" fontAlgn="ctr"/>
                      <a:r>
                        <a:rPr lang="ja-JP" altLang="en-US"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Target Fields: "Medical," "International," and "Agriculture</a:t>
                      </a:r>
                      <a:r>
                        <a:rPr lang="ja-JP" altLang="en-US"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　　</a:t>
                      </a:r>
                    </a:p>
                    <a:p>
                      <a:pPr algn="l" rtl="0" fontAlgn="ctr"/>
                      <a:r>
                        <a:rPr lang="ja-JP" altLang="en-US"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Eligible equipment: Buildings, auxiliary equipment, and structures (with an acquisition cost of 100 million or more)</a:t>
                      </a:r>
                    </a:p>
                    <a:p>
                      <a:pPr algn="l" rtl="0" fontAlgn="ctr"/>
                      <a:r>
                        <a:rPr lang="ja-JP" altLang="en-US"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Special depreciation rate: 45% of the acquisition price (23% of the acquisition price for buildings)</a:t>
                      </a:r>
                      <a:r>
                        <a:rPr lang="ja-JP" altLang="en-US"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　　</a:t>
                      </a:r>
                    </a:p>
                    <a:p>
                      <a:pPr algn="l" rtl="0" fontAlgn="ctr"/>
                      <a:r>
                        <a:rPr lang="ja-JP" altLang="en-US"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Tax credit rate: 14% of the acquisition price (7% of the acquisition price for buildings)</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255283"/>
                  </a:ext>
                </a:extLst>
              </a:tr>
              <a:tr h="371690">
                <a:tc>
                  <a:txBody>
                    <a:bodyPr/>
                    <a:lstStyle/>
                    <a:p>
                      <a:pPr algn="l" rtl="0" fontAlgn="ctr"/>
                      <a:r>
                        <a:rPr lang="en-US" altLang="ja-JP"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Offer tax incentives to companies for translating their business into English </a:t>
                      </a:r>
                      <a:endParaRPr lang="ja-JP" altLang="en-US"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◇Allow deductible expenses for English language training and information dissemination in English conducted by SMEs and start-ups in order to facilitate business with foreign countries.</a:t>
                      </a:r>
                      <a:endParaRPr lang="ja-JP" altLang="en-US"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7974087"/>
                  </a:ext>
                </a:extLst>
              </a:tr>
              <a:tr h="392339">
                <a:tc>
                  <a:txBody>
                    <a:bodyPr/>
                    <a:lstStyle/>
                    <a:p>
                      <a:pPr algn="l" rtl="0" fontAlgn="ctr"/>
                      <a:r>
                        <a:rPr lang="en-US" altLang="ja-JP"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Offer Tax incentives to individual investors investing in VC funds</a:t>
                      </a:r>
                      <a:endParaRPr lang="ja-JP" altLang="en-US"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To deduct a certain percentage of the amount invested by individual investors in venture capital funds in order to facilitate the supply of funds to startups.</a:t>
                      </a:r>
                      <a:endParaRPr lang="ja-JP" altLang="en-US"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1617076"/>
                  </a:ext>
                </a:extLst>
              </a:tr>
              <a:tr h="1146456">
                <a:tc>
                  <a:txBody>
                    <a:bodyPr/>
                    <a:lstStyle/>
                    <a:p>
                      <a:pPr algn="l" rtl="0" fontAlgn="ctr"/>
                      <a:r>
                        <a:rPr lang="en-US" altLang="ja-JP"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Revise requirements for investment in startups</a:t>
                      </a:r>
                      <a:endParaRPr lang="ja-JP" altLang="en-US"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Angel taxation: A system that provides tax benefits to individual investors who invest in venture companies.</a:t>
                      </a:r>
                    </a:p>
                    <a:p>
                      <a:pPr algn="l" rtl="0" fontAlgn="ctr"/>
                      <a:r>
                        <a:rPr lang="ja-JP" altLang="en-US"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(Proposed details) In order to promote investment in venture companies, the maximum amount of income deduction for the amount of investment is increased from 8 million yen to 10 million yen.</a:t>
                      </a:r>
                    </a:p>
                    <a:p>
                      <a:pPr algn="l" rtl="0" fontAlgn="ctr"/>
                      <a:r>
                        <a:rPr lang="ja-JP" altLang="en-US"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Open innovation taxation: When an eligible domestic corporation conducts an M&amp;A of a start-up company, 25% of the acquisition price of the outstanding shares acquired will be deducted from taxable income.</a:t>
                      </a:r>
                    </a:p>
                    <a:p>
                      <a:pPr algn="l" rtl="0" fontAlgn="ctr"/>
                      <a:r>
                        <a:rPr lang="ja-JP" altLang="en-US"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(Proposal</a:t>
                      </a:r>
                      <a:r>
                        <a:rPr lang="ja-JP" altLang="en-US"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details) </a:t>
                      </a:r>
                    </a:p>
                    <a:p>
                      <a:pPr algn="l" rtl="0" fontAlgn="ct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(1) Expand the scope of application of the tax system to domestic limited liability companies (LLCs), not just overseas corporate venture capital (CVC).</a:t>
                      </a:r>
                    </a:p>
                    <a:p>
                      <a:pPr algn="l" rtl="0" fontAlgn="ct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(2) Lower the maximum amount of capital contribution for small and medium-sized companies from 10 million yen to 5 million yen for the capital contribution requirement in the case of new stock issuance.</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648237"/>
                  </a:ext>
                </a:extLst>
              </a:tr>
            </a:tbl>
          </a:graphicData>
        </a:graphic>
      </p:graphicFrame>
      <p:sp>
        <p:nvSpPr>
          <p:cNvPr id="9" name="正方形/長方形 8">
            <a:extLst>
              <a:ext uri="{FF2B5EF4-FFF2-40B4-BE49-F238E27FC236}">
                <a16:creationId xmlns:a16="http://schemas.microsoft.com/office/drawing/2014/main" id="{D2A1CC4E-CD86-4C50-A2ED-3883684D9ABC}"/>
              </a:ext>
            </a:extLst>
          </p:cNvPr>
          <p:cNvSpPr/>
          <p:nvPr/>
        </p:nvSpPr>
        <p:spPr>
          <a:xfrm>
            <a:off x="0" y="1"/>
            <a:ext cx="6096000" cy="30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prstClr val="white"/>
                </a:solidFill>
                <a:latin typeface="Arial" panose="020B0604020202020204" pitchFamily="34" charset="0"/>
                <a:ea typeface="UD デジタル 教科書体 NP-B" panose="02020700000000000000" pitchFamily="18" charset="-128"/>
                <a:cs typeface="Arial" panose="020B0604020202020204" pitchFamily="34" charset="0"/>
              </a:rPr>
              <a:t>4. </a:t>
            </a:r>
            <a:r>
              <a:rPr kumimoji="1" lang="en-US" altLang="ja-JP" sz="1800" b="0" i="0" u="none" strike="noStrike" kern="1200" cap="none" spc="0" normalizeH="0" baseline="0" noProof="0" dirty="0">
                <a:ln>
                  <a:noFill/>
                </a:ln>
                <a:solidFill>
                  <a:prstClr val="white"/>
                </a:solidFill>
                <a:effectLst/>
                <a:uLnTx/>
                <a:uFillTx/>
                <a:latin typeface="Arial" panose="020B0604020202020204" pitchFamily="34" charset="0"/>
                <a:ea typeface="UD デジタル 教科書体 NP-B" panose="02020700000000000000" pitchFamily="18" charset="-128"/>
                <a:cs typeface="Arial" panose="020B0604020202020204" pitchFamily="34" charset="0"/>
              </a:rPr>
              <a:t>Major proposals to the national government </a:t>
            </a:r>
            <a:r>
              <a:rPr kumimoji="1" lang="ja-JP" altLang="en-US" sz="1800" b="0" i="0" u="none" strike="noStrike" kern="1200" cap="none" spc="0" normalizeH="0" baseline="0" noProof="0" dirty="0">
                <a:ln>
                  <a:noFill/>
                </a:ln>
                <a:solidFill>
                  <a:prstClr val="white"/>
                </a:solidFill>
                <a:effectLst/>
                <a:uLnTx/>
                <a:uFillTx/>
                <a:latin typeface="Arial" panose="020B0604020202020204" pitchFamily="34" charset="0"/>
                <a:ea typeface="UD デジタル 教科書体 NP-B" panose="02020700000000000000" pitchFamily="18" charset="-128"/>
                <a:cs typeface="Arial" panose="020B0604020202020204" pitchFamily="34" charset="0"/>
              </a:rPr>
              <a:t>　 </a:t>
            </a:r>
          </a:p>
        </p:txBody>
      </p:sp>
    </p:spTree>
    <p:extLst>
      <p:ext uri="{BB962C8B-B14F-4D97-AF65-F5344CB8AC3E}">
        <p14:creationId xmlns:p14="http://schemas.microsoft.com/office/powerpoint/2010/main" val="2997246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2CF6ADA-A0CF-4447-92EB-D7A69D4A664B}"/>
              </a:ext>
            </a:extLst>
          </p:cNvPr>
          <p:cNvSpPr/>
          <p:nvPr/>
        </p:nvSpPr>
        <p:spPr>
          <a:xfrm>
            <a:off x="0" y="2258"/>
            <a:ext cx="12232888" cy="540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dirty="0">
              <a:solidFill>
                <a:schemeClr val="tx1"/>
              </a:solidFill>
              <a:latin typeface="Arial" panose="020B0604020202020204" pitchFamily="34" charset="0"/>
              <a:cs typeface="Arial" panose="020B0604020202020204" pitchFamily="34" charset="0"/>
            </a:endParaRPr>
          </a:p>
          <a:p>
            <a:r>
              <a:rPr lang="ja-JP" altLang="en-US" sz="2800"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rPr>
              <a:t>　</a:t>
            </a:r>
            <a:endParaRPr kumimoji="1" lang="ja-JP" altLang="en-US" sz="2800"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endParaRPr>
          </a:p>
        </p:txBody>
      </p:sp>
      <p:sp>
        <p:nvSpPr>
          <p:cNvPr id="4" name="正方形/長方形 3">
            <a:extLst>
              <a:ext uri="{FF2B5EF4-FFF2-40B4-BE49-F238E27FC236}">
                <a16:creationId xmlns:a16="http://schemas.microsoft.com/office/drawing/2014/main" id="{AE81B5C9-9423-466C-B236-77B40DEE5FD7}"/>
              </a:ext>
            </a:extLst>
          </p:cNvPr>
          <p:cNvSpPr/>
          <p:nvPr/>
        </p:nvSpPr>
        <p:spPr>
          <a:xfrm>
            <a:off x="0" y="1"/>
            <a:ext cx="6096000" cy="30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latin typeface="Arial" panose="020B0604020202020204" pitchFamily="34" charset="0"/>
                <a:ea typeface="UD デジタル 教科書体 NP-B" panose="02020700000000000000" pitchFamily="18" charset="-128"/>
                <a:cs typeface="Arial" panose="020B0604020202020204" pitchFamily="34" charset="0"/>
              </a:rPr>
              <a:t>5. </a:t>
            </a:r>
            <a:r>
              <a:rPr kumimoji="1" lang="en-US" altLang="ja-JP" dirty="0">
                <a:latin typeface="Arial" panose="020B0604020202020204" pitchFamily="34" charset="0"/>
                <a:ea typeface="UD デジタル 教科書体 NP-B" panose="02020700000000000000" pitchFamily="18" charset="-128"/>
                <a:cs typeface="Arial" panose="020B0604020202020204" pitchFamily="34" charset="0"/>
              </a:rPr>
              <a:t>Local government </a:t>
            </a:r>
            <a:r>
              <a:rPr lang="en-US" altLang="ja-JP" dirty="0">
                <a:latin typeface="Arial" panose="020B0604020202020204" pitchFamily="34" charset="0"/>
                <a:ea typeface="UD デジタル 教科書体 NP-B" panose="02020700000000000000" pitchFamily="18" charset="-128"/>
                <a:cs typeface="Arial" panose="020B0604020202020204" pitchFamily="34" charset="0"/>
              </a:rPr>
              <a:t>i</a:t>
            </a:r>
            <a:r>
              <a:rPr kumimoji="1" lang="en-US" altLang="ja-JP" dirty="0">
                <a:latin typeface="Arial" panose="020B0604020202020204" pitchFamily="34" charset="0"/>
                <a:ea typeface="UD デジタル 教科書体 NP-B" panose="02020700000000000000" pitchFamily="18" charset="-128"/>
                <a:cs typeface="Arial" panose="020B0604020202020204" pitchFamily="34" charset="0"/>
              </a:rPr>
              <a:t>nitiatives</a:t>
            </a:r>
            <a:endParaRPr kumimoji="1" lang="ja-JP" altLang="en-US" dirty="0">
              <a:latin typeface="Arial" panose="020B0604020202020204" pitchFamily="34" charset="0"/>
              <a:ea typeface="UD デジタル 教科書体 NP-B" panose="02020700000000000000" pitchFamily="18" charset="-128"/>
              <a:cs typeface="Arial" panose="020B0604020202020204" pitchFamily="34" charset="0"/>
            </a:endParaRPr>
          </a:p>
        </p:txBody>
      </p:sp>
      <p:sp>
        <p:nvSpPr>
          <p:cNvPr id="8" name="正方形/長方形 7">
            <a:extLst>
              <a:ext uri="{FF2B5EF4-FFF2-40B4-BE49-F238E27FC236}">
                <a16:creationId xmlns:a16="http://schemas.microsoft.com/office/drawing/2014/main" id="{E3BFD4F8-125C-42D3-9185-B466FB2325CE}"/>
              </a:ext>
            </a:extLst>
          </p:cNvPr>
          <p:cNvSpPr/>
          <p:nvPr/>
        </p:nvSpPr>
        <p:spPr>
          <a:xfrm>
            <a:off x="0" y="425300"/>
            <a:ext cx="5760134" cy="487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Local government initiatives</a:t>
            </a:r>
            <a:endParaRPr kumimoji="1" lang="ja-JP" altLang="en-US" sz="1600" b="1"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endParaRPr>
          </a:p>
        </p:txBody>
      </p:sp>
      <p:sp>
        <p:nvSpPr>
          <p:cNvPr id="6" name="四角形: 角を丸くする 5">
            <a:extLst>
              <a:ext uri="{FF2B5EF4-FFF2-40B4-BE49-F238E27FC236}">
                <a16:creationId xmlns:a16="http://schemas.microsoft.com/office/drawing/2014/main" id="{F1B8D673-0C12-4B93-95E7-11F1C8DF740D}"/>
              </a:ext>
            </a:extLst>
          </p:cNvPr>
          <p:cNvSpPr/>
          <p:nvPr/>
        </p:nvSpPr>
        <p:spPr>
          <a:xfrm>
            <a:off x="6157367" y="838773"/>
            <a:ext cx="5968877" cy="5756725"/>
          </a:xfrm>
          <a:prstGeom prst="roundRect">
            <a:avLst>
              <a:gd name="adj" fmla="val 5953"/>
            </a:avLst>
          </a:prstGeom>
        </p:spPr>
        <p:style>
          <a:lnRef idx="2">
            <a:schemeClr val="accent6"/>
          </a:lnRef>
          <a:fillRef idx="1">
            <a:schemeClr val="lt1"/>
          </a:fillRef>
          <a:effectRef idx="0">
            <a:schemeClr val="accent6"/>
          </a:effectRef>
          <a:fontRef idx="minor">
            <a:schemeClr val="dk1"/>
          </a:fontRef>
        </p:style>
        <p:txBody>
          <a:bodyPr rtlCol="0" anchor="t" anchorCtr="0"/>
          <a:lstStyle/>
          <a:p>
            <a:r>
              <a:rPr lang="en-US" altLang="ja-JP" sz="1400" dirty="0">
                <a:latin typeface="Arial" panose="020B0604020202020204" pitchFamily="34" charset="0"/>
                <a:ea typeface="BIZ UDPゴシック" panose="020B0400000000000000" pitchFamily="50" charset="-128"/>
                <a:cs typeface="Arial" panose="020B0604020202020204" pitchFamily="34" charset="0"/>
              </a:rPr>
              <a:t>(4) Strategic Approach to Individual Targets</a:t>
            </a:r>
          </a:p>
          <a:p>
            <a:pPr indent="85725"/>
            <a:r>
              <a:rPr lang="ja-JP" altLang="en-US" sz="1400" dirty="0">
                <a:latin typeface="Arial" panose="020B0604020202020204" pitchFamily="34" charset="0"/>
                <a:ea typeface="BIZ UDPゴシック" panose="020B0400000000000000" pitchFamily="50" charset="-128"/>
                <a:cs typeface="Arial" panose="020B0604020202020204" pitchFamily="34" charset="0"/>
              </a:rPr>
              <a:t>　 </a:t>
            </a:r>
            <a:r>
              <a:rPr lang="en-US" altLang="ja-JP" sz="1200" b="1" u="sng" dirty="0">
                <a:latin typeface="Arial" panose="020B0604020202020204" pitchFamily="34" charset="0"/>
                <a:ea typeface="BIZ UDPゴシック" panose="020B0400000000000000" pitchFamily="50" charset="-128"/>
                <a:cs typeface="Arial" panose="020B0604020202020204" pitchFamily="34" charset="0"/>
              </a:rPr>
              <a:t>International Finance One-Stop Support Center Osaka</a:t>
            </a:r>
          </a:p>
          <a:p>
            <a:pPr indent="85725"/>
            <a:r>
              <a:rPr lang="ja-JP" altLang="en-US" sz="1200" dirty="0">
                <a:latin typeface="Arial" panose="020B0604020202020204" pitchFamily="34" charset="0"/>
                <a:ea typeface="BIZ UDPゴシック" panose="020B0400000000000000" pitchFamily="50" charset="-128"/>
                <a:cs typeface="Arial" panose="020B0604020202020204" pitchFamily="34" charset="0"/>
              </a:rPr>
              <a:t>　　</a:t>
            </a:r>
            <a:endParaRPr lang="en-US" altLang="ja-JP" sz="1200" dirty="0">
              <a:latin typeface="Arial" panose="020B0604020202020204" pitchFamily="34" charset="0"/>
              <a:ea typeface="BIZ UDPゴシック" panose="020B0400000000000000" pitchFamily="50" charset="-128"/>
              <a:cs typeface="Arial" panose="020B0604020202020204" pitchFamily="34" charset="0"/>
            </a:endParaRPr>
          </a:p>
          <a:p>
            <a:pPr indent="85725"/>
            <a:endParaRPr lang="en-US" altLang="ja-JP" sz="1200" dirty="0">
              <a:latin typeface="Arial" panose="020B0604020202020204" pitchFamily="34" charset="0"/>
              <a:ea typeface="BIZ UDPゴシック" panose="020B0400000000000000" pitchFamily="50" charset="-128"/>
              <a:cs typeface="Arial" panose="020B0604020202020204" pitchFamily="34" charset="0"/>
            </a:endParaRPr>
          </a:p>
          <a:p>
            <a:pPr indent="85725"/>
            <a:endParaRPr lang="en-US" altLang="ja-JP" sz="1200" dirty="0">
              <a:latin typeface="Arial" panose="020B0604020202020204" pitchFamily="34" charset="0"/>
              <a:ea typeface="BIZ UDPゴシック" panose="020B0400000000000000" pitchFamily="50" charset="-128"/>
              <a:cs typeface="Arial" panose="020B0604020202020204" pitchFamily="34" charset="0"/>
            </a:endParaRPr>
          </a:p>
          <a:p>
            <a:pPr indent="85725"/>
            <a:endParaRPr lang="en-US" altLang="ja-JP" sz="1200" dirty="0">
              <a:latin typeface="Arial" panose="020B0604020202020204" pitchFamily="34" charset="0"/>
              <a:ea typeface="BIZ UDPゴシック" panose="020B0400000000000000" pitchFamily="50" charset="-128"/>
              <a:cs typeface="Arial" panose="020B0604020202020204" pitchFamily="34" charset="0"/>
            </a:endParaRPr>
          </a:p>
          <a:p>
            <a:pPr indent="85725"/>
            <a:endParaRPr lang="en-US" altLang="ja-JP" sz="1200" dirty="0">
              <a:latin typeface="Arial" panose="020B0604020202020204" pitchFamily="34" charset="0"/>
              <a:ea typeface="BIZ UDPゴシック" panose="020B0400000000000000" pitchFamily="50" charset="-128"/>
              <a:cs typeface="Arial" panose="020B0604020202020204" pitchFamily="34" charset="0"/>
            </a:endParaRPr>
          </a:p>
          <a:p>
            <a:pPr indent="85725"/>
            <a:endParaRPr lang="en-US" altLang="ja-JP" sz="1200" dirty="0">
              <a:latin typeface="Arial" panose="020B0604020202020204" pitchFamily="34" charset="0"/>
              <a:ea typeface="BIZ UDPゴシック" panose="020B0400000000000000" pitchFamily="50" charset="-128"/>
              <a:cs typeface="Arial" panose="020B0604020202020204" pitchFamily="34" charset="0"/>
            </a:endParaRPr>
          </a:p>
          <a:p>
            <a:pPr indent="85725"/>
            <a:r>
              <a:rPr lang="ja-JP" altLang="en-US" sz="1200" dirty="0">
                <a:latin typeface="Arial" panose="020B0604020202020204" pitchFamily="34" charset="0"/>
                <a:ea typeface="BIZ UDPゴシック" panose="020B0400000000000000" pitchFamily="50" charset="-128"/>
                <a:cs typeface="Arial" panose="020B0604020202020204" pitchFamily="34" charset="0"/>
              </a:rPr>
              <a:t> </a:t>
            </a:r>
            <a:endParaRPr lang="en-US" altLang="ja-JP" sz="1200" dirty="0">
              <a:latin typeface="Arial" panose="020B0604020202020204" pitchFamily="34" charset="0"/>
              <a:ea typeface="BIZ UDPゴシック" panose="020B0400000000000000" pitchFamily="50" charset="-128"/>
              <a:cs typeface="Arial" panose="020B0604020202020204" pitchFamily="34" charset="0"/>
            </a:endParaRPr>
          </a:p>
          <a:p>
            <a:pPr indent="85725"/>
            <a:r>
              <a:rPr lang="ja-JP" altLang="en-US" sz="1200" dirty="0">
                <a:latin typeface="Arial" panose="020B0604020202020204" pitchFamily="34" charset="0"/>
                <a:ea typeface="BIZ UDPゴシック" panose="020B0400000000000000" pitchFamily="50" charset="-128"/>
                <a:cs typeface="Arial" panose="020B0604020202020204" pitchFamily="34" charset="0"/>
              </a:rPr>
              <a:t>　</a:t>
            </a:r>
            <a:r>
              <a:rPr lang="en-US" altLang="ja-JP" sz="1200" b="1" u="sng" dirty="0">
                <a:latin typeface="Arial" panose="020B0604020202020204" pitchFamily="34" charset="0"/>
                <a:ea typeface="BIZ UDPゴシック" panose="020B0400000000000000" pitchFamily="50" charset="-128"/>
                <a:cs typeface="Arial" panose="020B0604020202020204" pitchFamily="34" charset="0"/>
              </a:rPr>
              <a:t>Incentives for attracting foreign companies to Osaka</a:t>
            </a:r>
          </a:p>
          <a:p>
            <a:pPr indent="85725"/>
            <a:r>
              <a:rPr lang="ja-JP" altLang="en-US" sz="1200" dirty="0">
                <a:latin typeface="Arial" panose="020B0604020202020204" pitchFamily="34" charset="0"/>
                <a:ea typeface="BIZ UDPゴシック" panose="020B0400000000000000" pitchFamily="50" charset="-128"/>
                <a:cs typeface="Arial" panose="020B0604020202020204" pitchFamily="34" charset="0"/>
              </a:rPr>
              <a:t>　　 ● </a:t>
            </a:r>
            <a:r>
              <a:rPr lang="en-US" altLang="ja-JP" sz="1200" dirty="0">
                <a:latin typeface="Arial" panose="020B0604020202020204" pitchFamily="34" charset="0"/>
                <a:ea typeface="BIZ UDPゴシック" panose="020B0400000000000000" pitchFamily="50" charset="-128"/>
                <a:cs typeface="Arial" panose="020B0604020202020204" pitchFamily="34" charset="0"/>
              </a:rPr>
              <a:t>Subsidy Program for Foreign Financial companies, etc., Establishing </a:t>
            </a:r>
          </a:p>
          <a:p>
            <a:pPr indent="85725"/>
            <a:r>
              <a:rPr lang="en-US" altLang="ja-JP" sz="1200" dirty="0">
                <a:latin typeface="Arial" panose="020B0604020202020204" pitchFamily="34" charset="0"/>
                <a:ea typeface="BIZ UDPゴシック" panose="020B0400000000000000" pitchFamily="50" charset="-128"/>
                <a:cs typeface="Arial" panose="020B0604020202020204" pitchFamily="34" charset="0"/>
              </a:rPr>
              <a:t>          a Base in Osaka City</a:t>
            </a:r>
            <a:endParaRPr lang="en-US" altLang="ja-JP" sz="1400" dirty="0">
              <a:latin typeface="Arial" panose="020B0604020202020204" pitchFamily="34" charset="0"/>
              <a:ea typeface="BIZ UDPゴシック" panose="020B0400000000000000" pitchFamily="50" charset="-128"/>
              <a:cs typeface="Arial" panose="020B0604020202020204" pitchFamily="34" charset="0"/>
            </a:endParaRPr>
          </a:p>
          <a:p>
            <a:pPr indent="85725"/>
            <a:endParaRPr lang="en-US" altLang="ja-JP" sz="1400" dirty="0">
              <a:latin typeface="Arial" panose="020B0604020202020204" pitchFamily="34" charset="0"/>
              <a:ea typeface="BIZ UDPゴシック" panose="020B0400000000000000" pitchFamily="50" charset="-128"/>
              <a:cs typeface="Arial" panose="020B0604020202020204" pitchFamily="34" charset="0"/>
            </a:endParaRPr>
          </a:p>
          <a:p>
            <a:pPr indent="85725"/>
            <a:endParaRPr lang="en-US" altLang="ja-JP" sz="1400" dirty="0">
              <a:latin typeface="Arial" panose="020B0604020202020204" pitchFamily="34" charset="0"/>
              <a:ea typeface="BIZ UDPゴシック" panose="020B0400000000000000" pitchFamily="50" charset="-128"/>
              <a:cs typeface="Arial" panose="020B0604020202020204" pitchFamily="34" charset="0"/>
            </a:endParaRPr>
          </a:p>
          <a:p>
            <a:pPr indent="85725"/>
            <a:r>
              <a:rPr lang="ja-JP" altLang="en-US" sz="1400" dirty="0">
                <a:latin typeface="Arial" panose="020B0604020202020204" pitchFamily="34" charset="0"/>
                <a:ea typeface="BIZ UDPゴシック" panose="020B0400000000000000" pitchFamily="50" charset="-128"/>
                <a:cs typeface="Arial" panose="020B0604020202020204" pitchFamily="34" charset="0"/>
              </a:rPr>
              <a:t>　</a:t>
            </a:r>
            <a:endParaRPr lang="en-US" altLang="ja-JP" sz="1400" dirty="0">
              <a:latin typeface="Arial" panose="020B0604020202020204" pitchFamily="34" charset="0"/>
              <a:ea typeface="BIZ UDPゴシック" panose="020B0400000000000000" pitchFamily="50" charset="-128"/>
              <a:cs typeface="Arial" panose="020B0604020202020204" pitchFamily="34" charset="0"/>
            </a:endParaRPr>
          </a:p>
          <a:p>
            <a:pPr indent="85725"/>
            <a:endParaRPr lang="en-US" altLang="ja-JP" sz="1400" dirty="0">
              <a:latin typeface="Arial" panose="020B0604020202020204" pitchFamily="34" charset="0"/>
              <a:ea typeface="BIZ UDPゴシック" panose="020B0400000000000000" pitchFamily="50" charset="-128"/>
              <a:cs typeface="Arial" panose="020B0604020202020204" pitchFamily="34" charset="0"/>
            </a:endParaRPr>
          </a:p>
          <a:p>
            <a:pPr indent="85725"/>
            <a:r>
              <a:rPr lang="ja-JP" altLang="en-US" sz="1200" dirty="0">
                <a:latin typeface="Arial" panose="020B0604020202020204" pitchFamily="34" charset="0"/>
                <a:ea typeface="BIZ UDPゴシック" panose="020B0400000000000000" pitchFamily="50" charset="-128"/>
                <a:cs typeface="Arial" panose="020B0604020202020204" pitchFamily="34" charset="0"/>
              </a:rPr>
              <a:t>　　 ● </a:t>
            </a:r>
            <a:r>
              <a:rPr lang="en-US" altLang="ja-JP" sz="1200" dirty="0">
                <a:latin typeface="Arial" panose="020B0604020202020204" pitchFamily="34" charset="0"/>
                <a:ea typeface="BIZ UDPゴシック" panose="020B0400000000000000" pitchFamily="50" charset="-128"/>
                <a:cs typeface="Arial" panose="020B0604020202020204" pitchFamily="34" charset="0"/>
              </a:rPr>
              <a:t>Local tax reduction system </a:t>
            </a:r>
            <a:r>
              <a:rPr lang="en-US" altLang="ja-JP" sz="1200" u="sng" dirty="0">
                <a:solidFill>
                  <a:srgbClr val="FF0000"/>
                </a:solidFill>
                <a:latin typeface="Arial" panose="020B0604020202020204" pitchFamily="34" charset="0"/>
                <a:ea typeface="BIZ UDPゴシック" panose="020B0400000000000000" pitchFamily="50" charset="-128"/>
                <a:cs typeface="Arial" panose="020B0604020202020204" pitchFamily="34" charset="0"/>
              </a:rPr>
              <a:t>-First in Japan-</a:t>
            </a:r>
          </a:p>
          <a:p>
            <a:pPr indent="85725"/>
            <a:endParaRPr lang="en-US" altLang="ja-JP" sz="1200" u="sng" dirty="0">
              <a:solidFill>
                <a:srgbClr val="FF0000"/>
              </a:solidFill>
              <a:effectLst>
                <a:outerShdw blurRad="38100" dist="38100" dir="2700000" algn="tl">
                  <a:srgbClr val="000000">
                    <a:alpha val="43137"/>
                  </a:srgbClr>
                </a:outerShdw>
              </a:effectLst>
              <a:latin typeface="Arial" panose="020B0604020202020204" pitchFamily="34" charset="0"/>
              <a:ea typeface="BIZ UDPゴシック" panose="020B0400000000000000" pitchFamily="50" charset="-128"/>
              <a:cs typeface="Arial" panose="020B0604020202020204" pitchFamily="34" charset="0"/>
            </a:endParaRPr>
          </a:p>
          <a:p>
            <a:pPr indent="85725"/>
            <a:endParaRPr lang="en-US" altLang="ja-JP" sz="1400" u="sng" dirty="0">
              <a:solidFill>
                <a:srgbClr val="FF0000"/>
              </a:solidFill>
              <a:effectLst>
                <a:outerShdw blurRad="38100" dist="38100" dir="2700000" algn="tl">
                  <a:srgbClr val="000000">
                    <a:alpha val="43137"/>
                  </a:srgbClr>
                </a:outerShdw>
              </a:effectLst>
              <a:latin typeface="Arial" panose="020B0604020202020204" pitchFamily="34" charset="0"/>
              <a:ea typeface="BIZ UDPゴシック" panose="020B0400000000000000" pitchFamily="50" charset="-128"/>
              <a:cs typeface="Arial" panose="020B0604020202020204" pitchFamily="34" charset="0"/>
            </a:endParaRPr>
          </a:p>
          <a:p>
            <a:pPr indent="85725"/>
            <a:endParaRPr lang="en-US" altLang="ja-JP" sz="1400" u="sng" dirty="0">
              <a:solidFill>
                <a:srgbClr val="FF0000"/>
              </a:solidFill>
              <a:effectLst>
                <a:outerShdw blurRad="38100" dist="38100" dir="2700000" algn="tl">
                  <a:srgbClr val="000000">
                    <a:alpha val="43137"/>
                  </a:srgbClr>
                </a:outerShdw>
              </a:effectLst>
              <a:latin typeface="Arial" panose="020B0604020202020204" pitchFamily="34" charset="0"/>
              <a:ea typeface="BIZ UDPゴシック" panose="020B0400000000000000" pitchFamily="50" charset="-128"/>
              <a:cs typeface="Arial" panose="020B0604020202020204" pitchFamily="34" charset="0"/>
            </a:endParaRPr>
          </a:p>
          <a:p>
            <a:pPr indent="85725"/>
            <a:endParaRPr lang="en-US" altLang="ja-JP" sz="1400" u="sng" dirty="0">
              <a:solidFill>
                <a:srgbClr val="FF0000"/>
              </a:solidFill>
              <a:effectLst>
                <a:outerShdw blurRad="38100" dist="38100" dir="2700000" algn="tl">
                  <a:srgbClr val="000000">
                    <a:alpha val="43137"/>
                  </a:srgbClr>
                </a:outerShdw>
              </a:effectLst>
              <a:latin typeface="Arial" panose="020B0604020202020204" pitchFamily="34" charset="0"/>
              <a:ea typeface="BIZ UDPゴシック" panose="020B0400000000000000" pitchFamily="50" charset="-128"/>
              <a:cs typeface="Arial" panose="020B0604020202020204" pitchFamily="34" charset="0"/>
            </a:endParaRPr>
          </a:p>
          <a:p>
            <a:pPr indent="85725"/>
            <a:endParaRPr lang="en-US" altLang="ja-JP" sz="1400" u="sng" dirty="0">
              <a:solidFill>
                <a:srgbClr val="FF0000"/>
              </a:solidFill>
              <a:effectLst>
                <a:outerShdw blurRad="38100" dist="38100" dir="2700000" algn="tl">
                  <a:srgbClr val="000000">
                    <a:alpha val="43137"/>
                  </a:srgbClr>
                </a:outerShdw>
              </a:effectLst>
              <a:latin typeface="Arial" panose="020B0604020202020204" pitchFamily="34" charset="0"/>
              <a:ea typeface="BIZ UDPゴシック" panose="020B0400000000000000" pitchFamily="50" charset="-128"/>
              <a:cs typeface="Arial" panose="020B0604020202020204" pitchFamily="34" charset="0"/>
            </a:endParaRPr>
          </a:p>
          <a:p>
            <a:pPr indent="85725"/>
            <a:endParaRPr lang="en-US" altLang="ja-JP" sz="1400" u="sng" dirty="0">
              <a:solidFill>
                <a:srgbClr val="FF0000"/>
              </a:solidFill>
              <a:effectLst>
                <a:outerShdw blurRad="38100" dist="38100" dir="2700000" algn="tl">
                  <a:srgbClr val="000000">
                    <a:alpha val="43137"/>
                  </a:srgbClr>
                </a:outerShdw>
              </a:effectLst>
              <a:latin typeface="Arial" panose="020B0604020202020204" pitchFamily="34" charset="0"/>
              <a:ea typeface="BIZ UDPゴシック" panose="020B0400000000000000" pitchFamily="50" charset="-128"/>
              <a:cs typeface="Arial" panose="020B0604020202020204" pitchFamily="34" charset="0"/>
            </a:endParaRPr>
          </a:p>
          <a:p>
            <a:pPr indent="85725"/>
            <a:r>
              <a:rPr lang="ja-JP" altLang="en-US" sz="1400" dirty="0">
                <a:solidFill>
                  <a:srgbClr val="FF0000"/>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200" b="1" u="sng" dirty="0">
                <a:solidFill>
                  <a:schemeClr val="tx1"/>
                </a:solidFill>
                <a:latin typeface="Arial" panose="020B0604020202020204" pitchFamily="34" charset="0"/>
                <a:ea typeface="BIZ UDPゴシック" panose="020B0400000000000000" pitchFamily="50" charset="-128"/>
                <a:cs typeface="Arial" panose="020B0604020202020204" pitchFamily="34" charset="0"/>
              </a:rPr>
              <a:t>Support administrative procedures</a:t>
            </a:r>
          </a:p>
          <a:p>
            <a:pPr indent="85725"/>
            <a:r>
              <a:rPr lang="ja-JP" altLang="en-US"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ja-JP" altLang="en-US" sz="1200" dirty="0">
                <a:latin typeface="Arial" panose="020B0604020202020204" pitchFamily="34" charset="0"/>
                <a:ea typeface="BIZ UDPゴシック" panose="020B0400000000000000" pitchFamily="50" charset="-128"/>
                <a:cs typeface="Arial" panose="020B0604020202020204" pitchFamily="34" charset="0"/>
              </a:rPr>
              <a:t> </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Prepare an investor's guidebook (in English)</a:t>
            </a:r>
          </a:p>
          <a:p>
            <a:pPr indent="85725"/>
            <a:r>
              <a:rPr lang="en-US" altLang="ja-JP" sz="11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Support foreign financial companies entering Osaka by preparing a unique financial </a:t>
            </a:r>
          </a:p>
          <a:p>
            <a:pPr indent="85725"/>
            <a:r>
              <a:rPr lang="en-US" altLang="ja-JP" sz="11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license registration guidebook that includes an introduction to the attractiveness of </a:t>
            </a:r>
          </a:p>
          <a:p>
            <a:pPr indent="85725"/>
            <a:r>
              <a:rPr lang="en-US" altLang="ja-JP" sz="11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investing in Osaka</a:t>
            </a:r>
          </a:p>
        </p:txBody>
      </p:sp>
      <p:sp>
        <p:nvSpPr>
          <p:cNvPr id="11" name="四角形: 角を丸くする 10">
            <a:extLst>
              <a:ext uri="{FF2B5EF4-FFF2-40B4-BE49-F238E27FC236}">
                <a16:creationId xmlns:a16="http://schemas.microsoft.com/office/drawing/2014/main" id="{CA252A27-525B-4473-B11A-781F59608689}"/>
              </a:ext>
            </a:extLst>
          </p:cNvPr>
          <p:cNvSpPr/>
          <p:nvPr/>
        </p:nvSpPr>
        <p:spPr>
          <a:xfrm>
            <a:off x="91440" y="838773"/>
            <a:ext cx="5968877" cy="5790685"/>
          </a:xfrm>
          <a:prstGeom prst="roundRect">
            <a:avLst>
              <a:gd name="adj" fmla="val 5953"/>
            </a:avLst>
          </a:prstGeom>
        </p:spPr>
        <p:style>
          <a:lnRef idx="2">
            <a:schemeClr val="accent6"/>
          </a:lnRef>
          <a:fillRef idx="1">
            <a:schemeClr val="lt1"/>
          </a:fillRef>
          <a:effectRef idx="0">
            <a:schemeClr val="accent6"/>
          </a:effectRef>
          <a:fontRef idx="minor">
            <a:schemeClr val="dk1"/>
          </a:fontRef>
        </p:style>
        <p:txBody>
          <a:bodyPr rtlCol="0" anchor="t" anchorCtr="0"/>
          <a:lstStyle/>
          <a:p>
            <a:pPr marL="342900" indent="-342900">
              <a:buAutoNum type="arabicPeriod"/>
            </a:pPr>
            <a:r>
              <a:rPr lang="en-US" altLang="ja-JP"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Attracting Businesses</a:t>
            </a:r>
            <a:r>
              <a:rPr lang="ja-JP" altLang="en-US"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endParaRPr lang="en-US" altLang="ja-JP" sz="14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marL="685800" lvl="1" indent="-228600">
              <a:buAutoNum type="arabicParenBoth"/>
            </a:pPr>
            <a:r>
              <a:rPr lang="en-US" altLang="ja-JP"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Comprehensive management by specially appointed advisor</a:t>
            </a:r>
            <a:r>
              <a:rPr lang="ja-JP" altLang="en-US"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endParaRPr lang="en-US" altLang="ja-JP" sz="14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lvl="1"/>
            <a:r>
              <a:rPr lang="en-US" altLang="ja-JP"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(April</a:t>
            </a:r>
            <a:r>
              <a:rPr lang="ja-JP" altLang="en-US"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2023)</a:t>
            </a:r>
            <a:r>
              <a:rPr lang="ja-JP" altLang="en-US"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endParaRPr lang="en-US" altLang="ja-JP" sz="14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lvl="1"/>
            <a:endPar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lvl="1"/>
            <a:r>
              <a:rPr lang="en-US" altLang="ja-JP"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(2) Comprehensive outsourcing of business attraction activities</a:t>
            </a:r>
            <a:r>
              <a:rPr lang="ja-JP" altLang="en-US"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endParaRPr lang="en-US" altLang="ja-JP" sz="14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lvl="1"/>
            <a:r>
              <a:rPr lang="en-US" altLang="ja-JP"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(July 2023)</a:t>
            </a:r>
            <a:r>
              <a:rPr lang="ja-JP" altLang="en-US"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endParaRPr lang="en-US" altLang="ja-JP" sz="14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lvl="1"/>
            <a:endPar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lvl="1"/>
            <a:r>
              <a:rPr lang="en-US" altLang="ja-JP"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(3) Mass promotion activities</a:t>
            </a:r>
            <a:r>
              <a:rPr lang="ja-JP" altLang="en-US"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endParaRPr lang="en-US" altLang="ja-JP" sz="14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lvl="2" indent="-201613"/>
            <a:r>
              <a:rPr lang="en-US" altLang="ja-JP" sz="1200" b="1" u="sng" dirty="0">
                <a:solidFill>
                  <a:schemeClr val="tx1"/>
                </a:solidFill>
                <a:latin typeface="Arial" panose="020B0604020202020204" pitchFamily="34" charset="0"/>
                <a:ea typeface="BIZ UDPゴシック" panose="020B0400000000000000" pitchFamily="50" charset="-128"/>
                <a:cs typeface="Arial" panose="020B0604020202020204" pitchFamily="34" charset="0"/>
              </a:rPr>
              <a:t>Promotion</a:t>
            </a:r>
            <a:endParaRPr lang="ja-JP" altLang="en-US" sz="1200" b="1" u="sng"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lvl="2" indent="-201613"/>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Overseas Top Promotion by Governor and Mayor</a:t>
            </a:r>
          </a:p>
          <a:p>
            <a:pPr lvl="2" indent="-201613"/>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Dec. 2022: U.K. ;</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July to Aug. 2023: U.S.</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p>
          <a:p>
            <a:pPr lvl="2" indent="-201613"/>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 </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Participation and exhibition in overseas financial </a:t>
            </a:r>
          </a:p>
          <a:p>
            <a:pPr lvl="2" indent="-201613"/>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events </a:t>
            </a:r>
          </a:p>
          <a:p>
            <a:pPr lvl="2" indent="-201613"/>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Nov. 2022, Nov. 2023: Singapore Fintech Festival;</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endPar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lvl="2" indent="-201613"/>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Jan. 2024: Asian Financial Forum</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p>
          <a:p>
            <a:pPr lvl="2" indent="-201613"/>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 </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 business matching event hosted by Osaka </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p>
          <a:p>
            <a:pPr lvl="2" indent="-201613"/>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Prefecture and Osaka city</a:t>
            </a:r>
          </a:p>
          <a:p>
            <a:pPr lvl="2" indent="-201613"/>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Nov. 2023: over 200 companies' participation and        </a:t>
            </a:r>
          </a:p>
          <a:p>
            <a:pPr lvl="2" indent="-201613"/>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over 100 individual business meetings) </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endPar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lvl="2" indent="-201613"/>
            <a:r>
              <a:rPr lang="en-US" altLang="ja-JP" sz="1200" b="1" u="sng" dirty="0">
                <a:solidFill>
                  <a:schemeClr val="tx1"/>
                </a:solidFill>
                <a:latin typeface="Arial" panose="020B0604020202020204" pitchFamily="34" charset="0"/>
                <a:ea typeface="BIZ UDPゴシック" panose="020B0400000000000000" pitchFamily="50" charset="-128"/>
                <a:cs typeface="Arial" panose="020B0604020202020204" pitchFamily="34" charset="0"/>
              </a:rPr>
              <a:t>Information dissemination</a:t>
            </a:r>
            <a:endParaRPr lang="ja-JP" altLang="en-US" sz="1200" b="1" u="sng"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lvl="2" indent="-201613"/>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Information dissemination through portal sites     </a:t>
            </a:r>
          </a:p>
          <a:p>
            <a:pPr lvl="2" indent="-201613"/>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Since Oct. 2022</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p>
          <a:p>
            <a:pPr lvl="2" indent="-201613"/>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Information dissemination through social media </a:t>
            </a:r>
          </a:p>
          <a:p>
            <a:pPr lvl="2" indent="-201613"/>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Since Aug. 2023,</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LinkedIn</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X)</a:t>
            </a:r>
          </a:p>
          <a:p>
            <a:pPr lvl="2" indent="-201613"/>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Start of the “Ambassador" system </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Since Dec. 2023)</a:t>
            </a:r>
          </a:p>
          <a:p>
            <a:pPr lvl="2" indent="-201613"/>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Distinguished individuals are asked to share</a:t>
            </a:r>
          </a:p>
          <a:p>
            <a:pPr lvl="2" indent="-201613"/>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information.</a:t>
            </a:r>
          </a:p>
          <a:p>
            <a:pPr lvl="2" indent="-201613"/>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 Currently there are 20 participants.</a:t>
            </a:r>
          </a:p>
          <a:p>
            <a:endParaRPr lang="en-US" altLang="ja-JP" sz="14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4" name="正方形/長方形 13">
            <a:extLst>
              <a:ext uri="{FF2B5EF4-FFF2-40B4-BE49-F238E27FC236}">
                <a16:creationId xmlns:a16="http://schemas.microsoft.com/office/drawing/2014/main" id="{B9208802-7B61-4E47-A703-C455A3755431}"/>
              </a:ext>
            </a:extLst>
          </p:cNvPr>
          <p:cNvSpPr/>
          <p:nvPr/>
        </p:nvSpPr>
        <p:spPr>
          <a:xfrm>
            <a:off x="6876654" y="4320694"/>
            <a:ext cx="4956091" cy="121391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Corporate inhabitant tax and corporate enterprise tax will be reduced for up to 10 years for foreign financial companies that are engaged in asset management (asset management business or fintech business) and are new to Japan and Osaka City</a:t>
            </a:r>
            <a:r>
              <a:rPr kumimoji="1" lang="en-US" altLang="ja-JP" sz="800" b="1" u="sng"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p>
          <a:p>
            <a:r>
              <a:rPr kumimoji="1" lang="en-US" altLang="ja-JP" sz="800" b="1" u="sng"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kumimoji="1" lang="en-US" altLang="ja-JP" sz="800" b="1" u="sng" dirty="0">
                <a:solidFill>
                  <a:srgbClr val="FF0000"/>
                </a:solidFill>
                <a:latin typeface="Arial" panose="020B0604020202020204" pitchFamily="34" charset="0"/>
                <a:ea typeface="UD デジタル 教科書体 N-R" panose="02020400000000000000" pitchFamily="17" charset="-128"/>
                <a:cs typeface="Arial" panose="020B0604020202020204" pitchFamily="34" charset="0"/>
              </a:rPr>
              <a:t>This is Japan’s first </a:t>
            </a:r>
            <a:r>
              <a:rPr lang="en-US" altLang="ja-JP" sz="800" b="1" u="sng" dirty="0">
                <a:solidFill>
                  <a:srgbClr val="FF0000"/>
                </a:solidFill>
                <a:latin typeface="Arial" panose="020B0604020202020204" pitchFamily="34" charset="0"/>
                <a:ea typeface="UD デジタル 教科書体 N-R" panose="02020400000000000000" pitchFamily="17" charset="-128"/>
                <a:cs typeface="Arial" panose="020B0604020202020204" pitchFamily="34" charset="0"/>
              </a:rPr>
              <a:t>system</a:t>
            </a:r>
            <a:r>
              <a:rPr kumimoji="1" lang="en-US" altLang="ja-JP" sz="800" b="1" u="sng" dirty="0">
                <a:solidFill>
                  <a:srgbClr val="FF0000"/>
                </a:solidFill>
                <a:latin typeface="Arial" panose="020B0604020202020204" pitchFamily="34" charset="0"/>
                <a:ea typeface="UD デジタル 教科書体 N-R" panose="02020400000000000000" pitchFamily="17" charset="-128"/>
                <a:cs typeface="Arial" panose="020B0604020202020204" pitchFamily="34" charset="0"/>
              </a:rPr>
              <a:t> limited to foreign financial companies!</a:t>
            </a:r>
          </a:p>
          <a:p>
            <a:r>
              <a:rPr lang="ja-JP" altLang="en-US" sz="8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8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Reduced Tax items and Tax rates</a:t>
            </a:r>
            <a:r>
              <a:rPr lang="ja-JP" altLang="en-US" sz="8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endParaRPr lang="en-US" altLang="ja-JP" sz="8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a:p>
            <a:r>
              <a:rPr lang="en-US" altLang="ja-JP" sz="8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Tax items: Corporate prefectural inhabitant tax (per capita and per capita corporate tax),   </a:t>
            </a:r>
          </a:p>
          <a:p>
            <a:r>
              <a:rPr lang="en-US" altLang="ja-JP" sz="8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corporate enterprise tax</a:t>
            </a:r>
            <a:r>
              <a:rPr lang="ja-JP" altLang="en-US" sz="8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endParaRPr lang="en-US" altLang="ja-JP" sz="8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a:p>
            <a:r>
              <a:rPr lang="en-US" altLang="ja-JP" sz="8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Tax rate: Deduction of an amount equivalent to the percentage of asset management business,   </a:t>
            </a:r>
          </a:p>
          <a:p>
            <a:r>
              <a:rPr lang="en-US" altLang="ja-JP" sz="8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etc. (maximum deduction in full) </a:t>
            </a:r>
            <a:r>
              <a:rPr lang="en-US" altLang="ja-JP" sz="800" b="1" dirty="0">
                <a:solidFill>
                  <a:srgbClr val="FF0000"/>
                </a:solidFill>
                <a:latin typeface="Arial" panose="020B0604020202020204" pitchFamily="34" charset="0"/>
                <a:ea typeface="UD デジタル 教科書体 N-R" panose="02020400000000000000" pitchFamily="17" charset="-128"/>
                <a:cs typeface="Arial" panose="020B0604020202020204" pitchFamily="34" charset="0"/>
              </a:rPr>
              <a:t>Maximum deduction: approximately 2%.</a:t>
            </a:r>
          </a:p>
          <a:p>
            <a:r>
              <a:rPr kumimoji="1" lang="ja-JP" altLang="en-US" sz="8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kumimoji="1" lang="en-US" altLang="ja-JP" sz="8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Reduction period: Up to 10 years (extended every 2 years)</a:t>
            </a:r>
            <a:endParaRPr lang="en-US" altLang="ja-JP" sz="8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sp>
        <p:nvSpPr>
          <p:cNvPr id="17" name="スライド番号プレースホルダー 1">
            <a:extLst>
              <a:ext uri="{FF2B5EF4-FFF2-40B4-BE49-F238E27FC236}">
                <a16:creationId xmlns:a16="http://schemas.microsoft.com/office/drawing/2014/main" id="{229E8214-1015-45B0-8358-33CBB0468B49}"/>
              </a:ext>
            </a:extLst>
          </p:cNvPr>
          <p:cNvSpPr txBox="1">
            <a:spLocks/>
          </p:cNvSpPr>
          <p:nvPr/>
        </p:nvSpPr>
        <p:spPr>
          <a:xfrm>
            <a:off x="9497122" y="6520180"/>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endParaRPr lang="ja-JP" altLang="en-US"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3" name="図 12">
            <a:extLst>
              <a:ext uri="{FF2B5EF4-FFF2-40B4-BE49-F238E27FC236}">
                <a16:creationId xmlns:a16="http://schemas.microsoft.com/office/drawing/2014/main" id="{6B9F00EC-18ED-4ECB-BF60-2CD5F1E07D57}"/>
              </a:ext>
            </a:extLst>
          </p:cNvPr>
          <p:cNvPicPr>
            <a:picLocks noChangeAspect="1"/>
          </p:cNvPicPr>
          <p:nvPr/>
        </p:nvPicPr>
        <p:blipFill>
          <a:blip r:embed="rId3"/>
          <a:stretch>
            <a:fillRect/>
          </a:stretch>
        </p:blipFill>
        <p:spPr>
          <a:xfrm>
            <a:off x="6711519" y="3253148"/>
            <a:ext cx="4838262" cy="200612"/>
          </a:xfrm>
          <a:prstGeom prst="rect">
            <a:avLst/>
          </a:prstGeom>
        </p:spPr>
      </p:pic>
      <p:pic>
        <p:nvPicPr>
          <p:cNvPr id="18" name="図 17">
            <a:extLst>
              <a:ext uri="{FF2B5EF4-FFF2-40B4-BE49-F238E27FC236}">
                <a16:creationId xmlns:a16="http://schemas.microsoft.com/office/drawing/2014/main" id="{945FDEC2-8467-4871-A6B8-DC13F21D4C9A}"/>
              </a:ext>
            </a:extLst>
          </p:cNvPr>
          <p:cNvPicPr>
            <a:picLocks noChangeAspect="1"/>
          </p:cNvPicPr>
          <p:nvPr/>
        </p:nvPicPr>
        <p:blipFill>
          <a:blip r:embed="rId4"/>
          <a:stretch>
            <a:fillRect/>
          </a:stretch>
        </p:blipFill>
        <p:spPr>
          <a:xfrm>
            <a:off x="7065846" y="3453760"/>
            <a:ext cx="3915681" cy="666322"/>
          </a:xfrm>
          <a:prstGeom prst="rect">
            <a:avLst/>
          </a:prstGeom>
        </p:spPr>
      </p:pic>
      <p:pic>
        <p:nvPicPr>
          <p:cNvPr id="3" name="図 2">
            <a:extLst>
              <a:ext uri="{FF2B5EF4-FFF2-40B4-BE49-F238E27FC236}">
                <a16:creationId xmlns:a16="http://schemas.microsoft.com/office/drawing/2014/main" id="{761E8C9F-507C-406C-BF18-91C362FC928C}"/>
              </a:ext>
            </a:extLst>
          </p:cNvPr>
          <p:cNvPicPr>
            <a:picLocks noChangeAspect="1"/>
          </p:cNvPicPr>
          <p:nvPr/>
        </p:nvPicPr>
        <p:blipFill>
          <a:blip r:embed="rId5"/>
          <a:stretch>
            <a:fillRect/>
          </a:stretch>
        </p:blipFill>
        <p:spPr>
          <a:xfrm>
            <a:off x="6981074" y="1460133"/>
            <a:ext cx="4000453" cy="1171656"/>
          </a:xfrm>
          <a:prstGeom prst="rect">
            <a:avLst/>
          </a:prstGeom>
        </p:spPr>
      </p:pic>
    </p:spTree>
    <p:extLst>
      <p:ext uri="{BB962C8B-B14F-4D97-AF65-F5344CB8AC3E}">
        <p14:creationId xmlns:p14="http://schemas.microsoft.com/office/powerpoint/2010/main" val="2071172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CA252A27-525B-4473-B11A-781F59608689}"/>
              </a:ext>
            </a:extLst>
          </p:cNvPr>
          <p:cNvSpPr/>
          <p:nvPr/>
        </p:nvSpPr>
        <p:spPr>
          <a:xfrm>
            <a:off x="252343" y="1167130"/>
            <a:ext cx="5900950" cy="5353050"/>
          </a:xfrm>
          <a:prstGeom prst="roundRect">
            <a:avLst>
              <a:gd name="adj" fmla="val 5953"/>
            </a:avLst>
          </a:prstGeom>
        </p:spPr>
        <p:style>
          <a:lnRef idx="2">
            <a:schemeClr val="accent6"/>
          </a:lnRef>
          <a:fillRef idx="1">
            <a:schemeClr val="lt1"/>
          </a:fillRef>
          <a:effectRef idx="0">
            <a:schemeClr val="accent6"/>
          </a:effectRef>
          <a:fontRef idx="minor">
            <a:schemeClr val="dk1"/>
          </a:fontRef>
        </p:style>
        <p:txBody>
          <a:bodyPr rtlCol="0" anchor="t" anchorCtr="0"/>
          <a:lstStyle/>
          <a:p>
            <a:r>
              <a:rPr lang="ja-JP" altLang="en-US" sz="1400" dirty="0">
                <a:latin typeface="BIZ UDPゴシック" panose="020B0400000000000000" pitchFamily="50" charset="-128"/>
                <a:ea typeface="BIZ UDPゴシック" panose="020B0400000000000000" pitchFamily="50" charset="-128"/>
              </a:rPr>
              <a:t>　</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endParaRPr lang="en-US" altLang="ja-JP" sz="1400" dirty="0">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42CF6ADA-A0CF-4447-92EB-D7A69D4A664B}"/>
              </a:ext>
            </a:extLst>
          </p:cNvPr>
          <p:cNvSpPr/>
          <p:nvPr/>
        </p:nvSpPr>
        <p:spPr>
          <a:xfrm>
            <a:off x="0" y="2258"/>
            <a:ext cx="12232888" cy="540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dirty="0">
              <a:solidFill>
                <a:schemeClr val="tx1"/>
              </a:solidFill>
            </a:endParaRPr>
          </a:p>
          <a:p>
            <a:r>
              <a:rPr lang="ja-JP" altLang="en-US" sz="2800" dirty="0">
                <a:solidFill>
                  <a:schemeClr val="tx1"/>
                </a:solidFill>
                <a:latin typeface="HGP創英角ｺﾞｼｯｸUB" panose="020B0900000000000000" pitchFamily="50" charset="-128"/>
                <a:ea typeface="HGP創英角ｺﾞｼｯｸUB" panose="020B0900000000000000" pitchFamily="50" charset="-128"/>
              </a:rPr>
              <a:t>　</a:t>
            </a:r>
            <a:endParaRPr kumimoji="1" lang="ja-JP" altLang="en-US" sz="28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7" name="スライド番号プレースホルダー 1">
            <a:extLst>
              <a:ext uri="{FF2B5EF4-FFF2-40B4-BE49-F238E27FC236}">
                <a16:creationId xmlns:a16="http://schemas.microsoft.com/office/drawing/2014/main" id="{229E8214-1015-45B0-8358-33CBB0468B49}"/>
              </a:ext>
            </a:extLst>
          </p:cNvPr>
          <p:cNvSpPr txBox="1">
            <a:spLocks/>
          </p:cNvSpPr>
          <p:nvPr/>
        </p:nvSpPr>
        <p:spPr>
          <a:xfrm>
            <a:off x="9497122" y="6520180"/>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800" b="1" dirty="0">
                <a:solidFill>
                  <a:srgbClr val="002060"/>
                </a:solidFill>
                <a:effectLst>
                  <a:outerShdw blurRad="38100" dist="38100" dir="2700000" algn="tl">
                    <a:srgbClr val="000000">
                      <a:alpha val="43137"/>
                    </a:srgbClr>
                  </a:outerShdw>
                </a:effectLst>
              </a:rPr>
              <a:t>11</a:t>
            </a:r>
            <a:endParaRPr lang="ja-JP" altLang="en-US" sz="2800" b="1" dirty="0">
              <a:solidFill>
                <a:srgbClr val="002060"/>
              </a:solidFill>
              <a:effectLst>
                <a:outerShdw blurRad="38100" dist="38100" dir="2700000" algn="tl">
                  <a:srgbClr val="000000">
                    <a:alpha val="43137"/>
                  </a:srgbClr>
                </a:outerShdw>
              </a:effectLst>
            </a:endParaRPr>
          </a:p>
        </p:txBody>
      </p:sp>
      <p:sp>
        <p:nvSpPr>
          <p:cNvPr id="16" name="四角形: 角を丸くする 15">
            <a:extLst>
              <a:ext uri="{FF2B5EF4-FFF2-40B4-BE49-F238E27FC236}">
                <a16:creationId xmlns:a16="http://schemas.microsoft.com/office/drawing/2014/main" id="{24B8F128-1BB3-4831-A146-632DEC382D8D}"/>
              </a:ext>
            </a:extLst>
          </p:cNvPr>
          <p:cNvSpPr/>
          <p:nvPr/>
        </p:nvSpPr>
        <p:spPr>
          <a:xfrm>
            <a:off x="272787" y="1168648"/>
            <a:ext cx="6004561" cy="5474970"/>
          </a:xfrm>
          <a:prstGeom prst="roundRect">
            <a:avLst>
              <a:gd name="adj" fmla="val 2705"/>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r>
              <a:rPr kumimoji="1" lang="ja-JP" altLang="en-US"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２</a:t>
            </a:r>
            <a:r>
              <a:rPr kumimoji="1" lang="en-US" altLang="ja-JP"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Improve living environment for foreign residents</a:t>
            </a:r>
          </a:p>
          <a:p>
            <a:pPr indent="177800">
              <a:tabLst>
                <a:tab pos="177800" algn="l"/>
              </a:tabLst>
            </a:pPr>
            <a:r>
              <a:rPr kumimoji="1"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(1) International schools (hereinafter referred to as “int’l schools)</a:t>
            </a:r>
            <a:r>
              <a:rPr lang="ja-JP" altLang="en-US"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endPar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marL="457200" lvl="2" indent="84138">
              <a:tabLst>
                <a:tab pos="177800" algn="l"/>
              </a:tabLst>
            </a:pP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Survey on int’l schools in Osaka, Hyogo, and Kyoto Prefectures(Dec.2021)</a:t>
            </a:r>
          </a:p>
          <a:p>
            <a:pPr marL="457200" lvl="3" indent="261938">
              <a:tabLst>
                <a:tab pos="177800" algn="l"/>
              </a:tabLst>
            </a:pP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Target</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24 inter schools in the three prefectures</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endPar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marL="457200" lvl="3" indent="261938">
              <a:tabLst>
                <a:tab pos="177800" algn="l"/>
              </a:tabLst>
            </a:pP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fr-FR"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Content: </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Survey through questionnaires and school websites</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ja-JP" altLang="en-US"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05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Academic achievements, attributes and numbers of teachers and students, </a:t>
            </a:r>
          </a:p>
          <a:p>
            <a:pPr marL="457200" lvl="3" indent="261938">
              <a:tabLst>
                <a:tab pos="177800" algn="l"/>
              </a:tabLst>
            </a:pPr>
            <a:r>
              <a:rPr lang="en-US" altLang="ja-JP" sz="105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adopted curriculum, tuition, etc.</a:t>
            </a:r>
            <a:r>
              <a:rPr lang="ja-JP" altLang="en-US" sz="105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endParaRPr lang="en-US" altLang="ja-JP" sz="105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marL="457200" lvl="2" indent="84138">
              <a:tabLst>
                <a:tab pos="177800" algn="l"/>
              </a:tabLst>
            </a:pP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Needs assessment survey on int’l schools (scheduled for February 2024)</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endPar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marL="457200" lvl="3" indent="261938">
              <a:tabLst>
                <a:tab pos="177800" algn="l"/>
              </a:tabLst>
            </a:pP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Target : Highly-skilled professionals living abroad (parents/guardians)</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endPar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marL="457200" lvl="3" indent="261938">
              <a:tabLst>
                <a:tab pos="177800" algn="l"/>
              </a:tabLst>
            </a:pP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fr-FR"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Content: Survey through questionnaires</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endParaRPr lang="en-US" altLang="ja-JP" sz="105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marL="457200" lvl="3" indent="261938">
              <a:tabLst>
                <a:tab pos="177800" algn="l"/>
              </a:tabLst>
            </a:pPr>
            <a:r>
              <a:rPr lang="en-US" altLang="ja-JP" sz="105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Commuting and boarding, Access, Tuition </a:t>
            </a:r>
          </a:p>
          <a:p>
            <a:pPr marL="457200" lvl="3" indent="261938">
              <a:tabLst>
                <a:tab pos="177800" algn="l"/>
              </a:tabLst>
            </a:pPr>
            <a:r>
              <a:rPr lang="en-US" altLang="ja-JP" sz="105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Language in the classroom, University placement rates, etc.</a:t>
            </a:r>
            <a:r>
              <a:rPr lang="ja-JP" altLang="en-US" sz="105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endPar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marL="0" lvl="2" indent="177800">
              <a:tabLst>
                <a:tab pos="177800" algn="l"/>
              </a:tabLst>
            </a:pPr>
            <a:r>
              <a:rPr lang="en-US" altLang="ja-JP" sz="1200" b="1"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200" b="1" u="sng" dirty="0">
                <a:solidFill>
                  <a:schemeClr val="tx1"/>
                </a:solidFill>
                <a:latin typeface="Arial" panose="020B0604020202020204" pitchFamily="34" charset="0"/>
                <a:ea typeface="BIZ UDPゴシック" panose="020B0400000000000000" pitchFamily="50" charset="-128"/>
                <a:cs typeface="Arial" panose="020B0604020202020204" pitchFamily="34" charset="0"/>
              </a:rPr>
              <a:t>➡ Based on needs, consider attracting “int’l schools, etc.</a:t>
            </a:r>
            <a:endParaRPr lang="en-US" altLang="ja-JP" sz="1200" b="1" u="sng" dirty="0">
              <a:solidFill>
                <a:schemeClr val="tx1"/>
              </a:solidFill>
              <a:effectLst>
                <a:outerShdw blurRad="38100" dist="38100" dir="2700000" algn="tl">
                  <a:srgbClr val="000000">
                    <a:alpha val="43137"/>
                  </a:srgbClr>
                </a:outerShdw>
              </a:effectLst>
              <a:latin typeface="Arial" panose="020B0604020202020204" pitchFamily="34" charset="0"/>
              <a:ea typeface="BIZ UDPゴシック" panose="020B0400000000000000" pitchFamily="50" charset="-128"/>
              <a:cs typeface="Arial" panose="020B0604020202020204" pitchFamily="34" charset="0"/>
            </a:endParaRPr>
          </a:p>
          <a:p>
            <a:pPr marL="0" lvl="1" indent="177800">
              <a:tabLst>
                <a:tab pos="177800" algn="l"/>
              </a:tabLst>
            </a:pP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p>
          <a:p>
            <a:pPr indent="177800">
              <a:tabLst>
                <a:tab pos="177800" algn="l"/>
              </a:tabLst>
            </a:pPr>
            <a:r>
              <a:rPr lang="en-US" altLang="ja-JP" sz="16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(2) Medical information for foreign nationals</a:t>
            </a:r>
          </a:p>
          <a:p>
            <a:pPr lvl="1" indent="84138">
              <a:tabLst>
                <a:tab pos="177800" algn="l"/>
              </a:tabLst>
            </a:pP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Osaka Medical Net for foreign nationals</a:t>
            </a:r>
          </a:p>
          <a:p>
            <a:pPr lvl="1" indent="84138">
              <a:tabLst>
                <a:tab pos="177800" algn="l"/>
              </a:tabLst>
            </a:pP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 website has been established to provide useful information for</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foreign </a:t>
            </a:r>
          </a:p>
          <a:p>
            <a:pPr marL="457200" lvl="2" indent="261938">
              <a:tabLst>
                <a:tab pos="177800" algn="l"/>
              </a:tabLst>
            </a:pP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nationals who visit a medical institution for a sudden illness or injury.   </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endPar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lvl="1" indent="84138">
              <a:tabLst>
                <a:tab pos="177800" algn="l"/>
              </a:tabLst>
            </a:pP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URL</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hlinkClick r:id="rId3">
                  <a:extLst>
                    <a:ext uri="{A12FA001-AC4F-418D-AE19-62706E023703}">
                      <ahyp:hlinkClr xmlns:ahyp="http://schemas.microsoft.com/office/drawing/2018/hyperlinkcolor" val="tx"/>
                    </a:ext>
                  </a:extLst>
                </a:hlinkClick>
              </a:rPr>
              <a:t>https://www.mfis.pref.osaka.jp/omfo/</a:t>
            </a:r>
            <a:endPar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lvl="1" indent="84138">
              <a:tabLst>
                <a:tab pos="177800" algn="l"/>
              </a:tabLst>
            </a:pP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The site is available in English, Chinese, Korean, Spanish, and </a:t>
            </a:r>
          </a:p>
          <a:p>
            <a:pPr lvl="1" indent="84138">
              <a:tabLst>
                <a:tab pos="177800" algn="l"/>
              </a:tabLst>
            </a:pP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Portuguese.</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endPar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lvl="1" indent="84138">
              <a:tabLst>
                <a:tab pos="177800" algn="l"/>
              </a:tabLst>
            </a:pP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Selection of medical institutions as Osaka Prefecture's base and Osaka    </a:t>
            </a:r>
          </a:p>
          <a:p>
            <a:pPr lvl="1" indent="84138">
              <a:tabLst>
                <a:tab pos="177800" algn="l"/>
              </a:tabLst>
            </a:pP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regional base medical institutions for accepting foreign patients</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endPar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lvl="1" indent="84138">
              <a:tabLst>
                <a:tab pos="177800" algn="l"/>
              </a:tabLst>
            </a:pP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Establish a medical system in Osaka Prefecture that allows foreign </a:t>
            </a:r>
          </a:p>
          <a:p>
            <a:pPr lvl="1" indent="84138">
              <a:tabLst>
                <a:tab pos="177800" algn="l"/>
              </a:tabLst>
            </a:pP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residents to receive medical care with security.</a:t>
            </a:r>
          </a:p>
          <a:p>
            <a:pPr indent="177800">
              <a:tabLst>
                <a:tab pos="177800" algn="l"/>
              </a:tabLst>
            </a:pPr>
            <a:r>
              <a:rPr lang="ja-JP" altLang="en-US" sz="1200" dirty="0">
                <a:solidFill>
                  <a:schemeClr val="tx1"/>
                </a:solidFill>
                <a:latin typeface="BIZ UDPゴシック" panose="020B0400000000000000" pitchFamily="50" charset="-128"/>
                <a:ea typeface="BIZ UDPゴシック" panose="020B0400000000000000" pitchFamily="50" charset="-128"/>
              </a:rPr>
              <a:t>　</a:t>
            </a:r>
            <a:endParaRPr lang="en-US" altLang="ja-JP" sz="1200" dirty="0">
              <a:solidFill>
                <a:schemeClr val="tx1"/>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8CFF4B1A-B0EC-4EAB-A03A-214516DA590B}"/>
              </a:ext>
            </a:extLst>
          </p:cNvPr>
          <p:cNvSpPr/>
          <p:nvPr/>
        </p:nvSpPr>
        <p:spPr>
          <a:xfrm>
            <a:off x="6277348" y="1167130"/>
            <a:ext cx="5725262" cy="5474970"/>
          </a:xfrm>
          <a:prstGeom prst="roundRect">
            <a:avLst>
              <a:gd name="adj" fmla="val 2705"/>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r>
              <a:rPr kumimoji="1" lang="ja-JP" altLang="en-US" sz="1200" dirty="0">
                <a:solidFill>
                  <a:schemeClr val="tx1"/>
                </a:solidFill>
                <a:latin typeface="BIZ UDPゴシック" panose="020B0400000000000000" pitchFamily="50" charset="-128"/>
                <a:ea typeface="BIZ UDPゴシック" panose="020B0400000000000000" pitchFamily="50" charset="-128"/>
              </a:rPr>
              <a:t>　</a:t>
            </a:r>
            <a:r>
              <a:rPr lang="en-US" altLang="ja-JP"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(3) Housework support service (National Strategic Special Zone)</a:t>
            </a:r>
            <a:r>
              <a:rPr lang="ja-JP" altLang="en-US"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endPar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lvl="1"/>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Through the use of the project for accepting foreign nationals for housework support, establish an environment where services by foreign housework support personnel who have been admitted under certain requirements can be used in Osaka Prefecture.</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endPar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endPar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r>
              <a:rPr lang="ja-JP" altLang="en-US"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(4) Advanced international medical care</a:t>
            </a:r>
          </a:p>
          <a:p>
            <a:r>
              <a:rPr lang="en-US" altLang="ja-JP"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(Super-city-type National Strategic Special zone)</a:t>
            </a:r>
            <a:r>
              <a:rPr lang="ja-JP" altLang="en-US"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endParaRPr lang="en-US" altLang="ja-JP" sz="14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lvl="1"/>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Establish a medical environment where all people, including foreign patients, can access advanced medical care provided by medical institutions in Osaka Prefecture.</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endPar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lvl="1"/>
            <a:endPar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lvl="1"/>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*Under consideration</a:t>
            </a:r>
          </a:p>
          <a:p>
            <a:pPr lvl="1"/>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①　</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Involvement of foreign doctors</a:t>
            </a:r>
          </a:p>
          <a:p>
            <a:pPr lvl="1"/>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(use of bilateral agreements, national examinations for doctors </a:t>
            </a:r>
          </a:p>
          <a:p>
            <a:pPr lvl="1"/>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in English)</a:t>
            </a:r>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endPar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lvl="1"/>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②　</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Online medical services to those in foreign countries</a:t>
            </a:r>
          </a:p>
          <a:p>
            <a:pPr lvl="1"/>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③　</a:t>
            </a:r>
            <a:r>
              <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Use of drugs approved overseas but not in Japan</a:t>
            </a:r>
          </a:p>
          <a:p>
            <a:pPr lvl="1"/>
            <a:r>
              <a:rPr lang="ja-JP" altLang="en-US" sz="12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endParaRPr lang="en-US" altLang="ja-JP" sz="12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2" name="四角形: 角を丸くする 11">
            <a:extLst>
              <a:ext uri="{FF2B5EF4-FFF2-40B4-BE49-F238E27FC236}">
                <a16:creationId xmlns:a16="http://schemas.microsoft.com/office/drawing/2014/main" id="{6AEC340C-441E-4C2E-A721-06E10694486D}"/>
              </a:ext>
            </a:extLst>
          </p:cNvPr>
          <p:cNvSpPr/>
          <p:nvPr/>
        </p:nvSpPr>
        <p:spPr>
          <a:xfrm>
            <a:off x="6277348" y="1167130"/>
            <a:ext cx="5787405" cy="5353050"/>
          </a:xfrm>
          <a:prstGeom prst="roundRect">
            <a:avLst>
              <a:gd name="adj" fmla="val 5953"/>
            </a:avLst>
          </a:prstGeom>
          <a:noFill/>
        </p:spPr>
        <p:style>
          <a:lnRef idx="2">
            <a:schemeClr val="accent6"/>
          </a:lnRef>
          <a:fillRef idx="1">
            <a:schemeClr val="lt1"/>
          </a:fillRef>
          <a:effectRef idx="0">
            <a:schemeClr val="accent6"/>
          </a:effectRef>
          <a:fontRef idx="minor">
            <a:schemeClr val="dk1"/>
          </a:fontRef>
        </p:style>
        <p:txBody>
          <a:bodyPr rtlCol="0" anchor="t" anchorCtr="0"/>
          <a:lstStyle/>
          <a:p>
            <a:r>
              <a:rPr lang="ja-JP" altLang="en-US" sz="1400" dirty="0">
                <a:latin typeface="BIZ UDPゴシック" panose="020B0400000000000000" pitchFamily="50" charset="-128"/>
                <a:ea typeface="BIZ UDPゴシック" panose="020B0400000000000000" pitchFamily="50" charset="-128"/>
              </a:rPr>
              <a:t>　</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endParaRPr lang="en-US" altLang="ja-JP" sz="1400" dirty="0">
              <a:latin typeface="BIZ UDPゴシック" panose="020B0400000000000000" pitchFamily="50" charset="-128"/>
              <a:ea typeface="BIZ UDPゴシック" panose="020B0400000000000000" pitchFamily="50" charset="-128"/>
            </a:endParaRPr>
          </a:p>
        </p:txBody>
      </p:sp>
      <p:sp>
        <p:nvSpPr>
          <p:cNvPr id="6" name="大かっこ 5">
            <a:extLst>
              <a:ext uri="{FF2B5EF4-FFF2-40B4-BE49-F238E27FC236}">
                <a16:creationId xmlns:a16="http://schemas.microsoft.com/office/drawing/2014/main" id="{C4CDA62A-45FD-451F-AF76-EDC6DDE6FC21}"/>
              </a:ext>
            </a:extLst>
          </p:cNvPr>
          <p:cNvSpPr/>
          <p:nvPr/>
        </p:nvSpPr>
        <p:spPr>
          <a:xfrm>
            <a:off x="1247220" y="2296164"/>
            <a:ext cx="4683370" cy="331281"/>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大かっこ 14">
            <a:extLst>
              <a:ext uri="{FF2B5EF4-FFF2-40B4-BE49-F238E27FC236}">
                <a16:creationId xmlns:a16="http://schemas.microsoft.com/office/drawing/2014/main" id="{0D6F9C44-C451-45CE-B8F1-9882E4285A38}"/>
              </a:ext>
            </a:extLst>
          </p:cNvPr>
          <p:cNvSpPr/>
          <p:nvPr/>
        </p:nvSpPr>
        <p:spPr>
          <a:xfrm>
            <a:off x="1247220" y="3158811"/>
            <a:ext cx="4019702" cy="365810"/>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C36081F8-D05B-47E2-9C8B-6E2005B7A1C4}"/>
              </a:ext>
            </a:extLst>
          </p:cNvPr>
          <p:cNvSpPr/>
          <p:nvPr/>
        </p:nvSpPr>
        <p:spPr>
          <a:xfrm>
            <a:off x="0" y="1"/>
            <a:ext cx="6096000" cy="30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latin typeface="Arial" panose="020B0604020202020204" pitchFamily="34" charset="0"/>
                <a:ea typeface="UD デジタル 教科書体 NP-B" panose="02020700000000000000" pitchFamily="18" charset="-128"/>
                <a:cs typeface="Arial" panose="020B0604020202020204" pitchFamily="34" charset="0"/>
              </a:rPr>
              <a:t>5. </a:t>
            </a:r>
            <a:r>
              <a:rPr kumimoji="1" lang="en-US" altLang="ja-JP" dirty="0">
                <a:latin typeface="Arial" panose="020B0604020202020204" pitchFamily="34" charset="0"/>
                <a:ea typeface="UD デジタル 教科書体 NP-B" panose="02020700000000000000" pitchFamily="18" charset="-128"/>
                <a:cs typeface="Arial" panose="020B0604020202020204" pitchFamily="34" charset="0"/>
              </a:rPr>
              <a:t>Local government </a:t>
            </a:r>
            <a:r>
              <a:rPr lang="en-US" altLang="ja-JP" dirty="0">
                <a:latin typeface="Arial" panose="020B0604020202020204" pitchFamily="34" charset="0"/>
                <a:ea typeface="UD デジタル 教科書体 NP-B" panose="02020700000000000000" pitchFamily="18" charset="-128"/>
                <a:cs typeface="Arial" panose="020B0604020202020204" pitchFamily="34" charset="0"/>
              </a:rPr>
              <a:t>i</a:t>
            </a:r>
            <a:r>
              <a:rPr kumimoji="1" lang="en-US" altLang="ja-JP" dirty="0">
                <a:latin typeface="Arial" panose="020B0604020202020204" pitchFamily="34" charset="0"/>
                <a:ea typeface="UD デジタル 教科書体 NP-B" panose="02020700000000000000" pitchFamily="18" charset="-128"/>
                <a:cs typeface="Arial" panose="020B0604020202020204" pitchFamily="34" charset="0"/>
              </a:rPr>
              <a:t>nitiatives</a:t>
            </a:r>
            <a:endParaRPr kumimoji="1" lang="ja-JP" altLang="en-US" dirty="0">
              <a:latin typeface="Arial" panose="020B0604020202020204" pitchFamily="34" charset="0"/>
              <a:ea typeface="UD デジタル 教科書体 NP-B" panose="02020700000000000000" pitchFamily="18" charset="-128"/>
              <a:cs typeface="Arial" panose="020B0604020202020204" pitchFamily="34" charset="0"/>
            </a:endParaRPr>
          </a:p>
        </p:txBody>
      </p:sp>
      <p:sp>
        <p:nvSpPr>
          <p:cNvPr id="18" name="正方形/長方形 17">
            <a:extLst>
              <a:ext uri="{FF2B5EF4-FFF2-40B4-BE49-F238E27FC236}">
                <a16:creationId xmlns:a16="http://schemas.microsoft.com/office/drawing/2014/main" id="{CCD7CAEF-B198-4230-B214-A6CBFD395604}"/>
              </a:ext>
            </a:extLst>
          </p:cNvPr>
          <p:cNvSpPr/>
          <p:nvPr/>
        </p:nvSpPr>
        <p:spPr>
          <a:xfrm>
            <a:off x="0" y="542258"/>
            <a:ext cx="5760134" cy="487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Local government initiatives</a:t>
            </a:r>
            <a:endParaRPr kumimoji="1" lang="ja-JP" altLang="en-US" sz="1600" b="1"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endParaRPr>
          </a:p>
        </p:txBody>
      </p:sp>
    </p:spTree>
    <p:extLst>
      <p:ext uri="{BB962C8B-B14F-4D97-AF65-F5344CB8AC3E}">
        <p14:creationId xmlns:p14="http://schemas.microsoft.com/office/powerpoint/2010/main" val="391454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2CF6ADA-A0CF-4447-92EB-D7A69D4A664B}"/>
              </a:ext>
            </a:extLst>
          </p:cNvPr>
          <p:cNvSpPr/>
          <p:nvPr/>
        </p:nvSpPr>
        <p:spPr>
          <a:xfrm>
            <a:off x="0" y="2258"/>
            <a:ext cx="12232888" cy="540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dirty="0">
              <a:solidFill>
                <a:schemeClr val="tx1"/>
              </a:solidFill>
            </a:endParaRPr>
          </a:p>
        </p:txBody>
      </p:sp>
      <p:sp>
        <p:nvSpPr>
          <p:cNvPr id="7" name="スライド番号プレースホルダー 1">
            <a:extLst>
              <a:ext uri="{FF2B5EF4-FFF2-40B4-BE49-F238E27FC236}">
                <a16:creationId xmlns:a16="http://schemas.microsoft.com/office/drawing/2014/main" id="{608F99F2-A1E0-42F5-B857-4BB5567ED0B1}"/>
              </a:ext>
            </a:extLst>
          </p:cNvPr>
          <p:cNvSpPr>
            <a:spLocks noGrp="1"/>
          </p:cNvSpPr>
          <p:nvPr>
            <p:ph type="sldNum" sz="quarter" idx="12"/>
          </p:nvPr>
        </p:nvSpPr>
        <p:spPr>
          <a:xfrm>
            <a:off x="9448800" y="6508431"/>
            <a:ext cx="2743200" cy="365125"/>
          </a:xfrm>
        </p:spPr>
        <p:txBody>
          <a:bodyPr/>
          <a:lstStyle/>
          <a:p>
            <a:r>
              <a:rPr kumimoji="1" lang="en-US" altLang="ja-JP" sz="2800" b="1" dirty="0">
                <a:solidFill>
                  <a:srgbClr val="002060"/>
                </a:solidFill>
                <a:effectLst>
                  <a:outerShdw blurRad="38100" dist="38100" dir="2700000" algn="tl">
                    <a:srgbClr val="000000">
                      <a:alpha val="43137"/>
                    </a:srgbClr>
                  </a:outerShdw>
                </a:effectLst>
              </a:rPr>
              <a:t>12</a:t>
            </a:r>
            <a:endParaRPr kumimoji="1" lang="ja-JP" altLang="en-US" sz="2800" b="1" dirty="0">
              <a:solidFill>
                <a:srgbClr val="002060"/>
              </a:solidFill>
              <a:effectLst>
                <a:outerShdw blurRad="38100" dist="38100" dir="2700000" algn="tl">
                  <a:srgbClr val="000000">
                    <a:alpha val="43137"/>
                  </a:srgbClr>
                </a:outerShdw>
              </a:effectLst>
            </a:endParaRPr>
          </a:p>
        </p:txBody>
      </p:sp>
      <p:sp>
        <p:nvSpPr>
          <p:cNvPr id="11" name="角丸四角形 3">
            <a:extLst>
              <a:ext uri="{FF2B5EF4-FFF2-40B4-BE49-F238E27FC236}">
                <a16:creationId xmlns:a16="http://schemas.microsoft.com/office/drawing/2014/main" id="{18B2A773-889D-43B8-975A-98A797674D71}"/>
              </a:ext>
            </a:extLst>
          </p:cNvPr>
          <p:cNvSpPr/>
          <p:nvPr/>
        </p:nvSpPr>
        <p:spPr>
          <a:xfrm>
            <a:off x="378049" y="698836"/>
            <a:ext cx="8721454" cy="432000"/>
          </a:xfrm>
          <a:prstGeom prst="rect">
            <a:avLst/>
          </a:prstGeom>
          <a:solidFill>
            <a:schemeClr val="accent5">
              <a:lumMod val="20000"/>
              <a:lumOff val="80000"/>
            </a:schemeClr>
          </a:solidFill>
          <a:ln w="44450" cmpd="dbl">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The realization of a " future society" on the occasion of Expo.</a:t>
            </a:r>
            <a:endParaRPr kumimoji="1" lang="ja-JP" altLang="en-US"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3" name="角丸四角形 174">
            <a:extLst>
              <a:ext uri="{FF2B5EF4-FFF2-40B4-BE49-F238E27FC236}">
                <a16:creationId xmlns:a16="http://schemas.microsoft.com/office/drawing/2014/main" id="{98D1EA8D-7266-42AC-B225-BDFDD9B558B5}"/>
              </a:ext>
            </a:extLst>
          </p:cNvPr>
          <p:cNvSpPr/>
          <p:nvPr/>
        </p:nvSpPr>
        <p:spPr>
          <a:xfrm>
            <a:off x="521096" y="1694957"/>
            <a:ext cx="3420000" cy="4860000"/>
          </a:xfrm>
          <a:prstGeom prst="roundRect">
            <a:avLst>
              <a:gd name="adj" fmla="val 0"/>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400" b="1" i="0" u="none" strike="noStrike" kern="1200" cap="none" spc="0" normalizeH="0" baseline="0" noProof="0" dirty="0">
                <a:ln>
                  <a:noFill/>
                </a:ln>
                <a:solidFill>
                  <a:schemeClr val="tx1"/>
                </a:solidFill>
                <a:effectLst/>
                <a:uLnTx/>
                <a:uFillTx/>
                <a:latin typeface="Arial" panose="020B0604020202020204" pitchFamily="34" charset="0"/>
                <a:ea typeface="BIZ UDPゴシック" panose="020B0400000000000000" pitchFamily="50" charset="-128"/>
                <a:cs typeface="Arial" panose="020B0604020202020204" pitchFamily="34" charset="0"/>
              </a:rPr>
              <a:t>Promote </a:t>
            </a:r>
            <a:r>
              <a:rPr kumimoji="1" lang="en-US" altLang="ja-JP" sz="1400" b="1"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the formation of a center </a:t>
            </a:r>
          </a:p>
          <a:p>
            <a:pPr marL="0" marR="0" lvl="0" indent="0" algn="l" defTabSz="959937" rtl="0" eaLnBrk="1" fontAlgn="auto" latinLnBrk="0" hangingPunct="1">
              <a:lnSpc>
                <a:spcPct val="100000"/>
              </a:lnSpc>
              <a:spcBef>
                <a:spcPts val="0"/>
              </a:spcBef>
              <a:spcAft>
                <a:spcPts val="0"/>
              </a:spcAft>
              <a:buClrTx/>
              <a:buSzTx/>
              <a:buFontTx/>
              <a:buNone/>
              <a:tabLst/>
              <a:defRPr/>
            </a:pPr>
            <a:r>
              <a:rPr lang="en-US" altLang="ja-JP" sz="1400" b="1" dirty="0">
                <a:solidFill>
                  <a:prstClr val="black"/>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400" b="1"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for regenerative medicine</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900"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900"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a:t>
            </a:r>
            <a:r>
              <a:rPr kumimoji="1" lang="en-US" altLang="ja-JP" sz="900"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The International Center for Future Medical Care </a:t>
            </a:r>
            <a:r>
              <a:rPr kumimoji="1" lang="ja-JP" altLang="en-US" sz="900"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　</a:t>
            </a:r>
            <a:endParaRPr kumimoji="1" lang="en-US" altLang="ja-JP" sz="900"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900" dirty="0">
                <a:solidFill>
                  <a:prstClr val="black"/>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900"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a:t>
            </a:r>
            <a:r>
              <a:rPr kumimoji="1" lang="en-US" altLang="ja-JP" sz="900" i="0" u="none" strike="noStrike" kern="1200" cap="none" spc="0" normalizeH="0" baseline="0" noProof="0" dirty="0" err="1">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Nakanoshima</a:t>
            </a:r>
            <a:r>
              <a:rPr kumimoji="1" lang="en-US" altLang="ja-JP" sz="900"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 </a:t>
            </a:r>
            <a:r>
              <a:rPr kumimoji="1" lang="en-US" altLang="ja-JP" sz="900" i="0" u="none" strike="noStrike" kern="1200" cap="none" spc="0" normalizeH="0" baseline="0" noProof="0" dirty="0" err="1">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Qross</a:t>
            </a:r>
            <a:r>
              <a:rPr kumimoji="1" lang="en-US" altLang="ja-JP" sz="900"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 is scheduled to open in </a:t>
            </a:r>
            <a:r>
              <a:rPr kumimoji="1" lang="en-US" altLang="ja-JP" sz="900" i="0" u="none" strike="noStrike" kern="1200" cap="none" spc="0" normalizeH="0" baseline="0" noProof="0" dirty="0" err="1">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Nakanoshima</a:t>
            </a:r>
            <a:r>
              <a:rPr kumimoji="1" lang="en-US" altLang="ja-JP" sz="900"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 </a:t>
            </a: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900" dirty="0">
                <a:solidFill>
                  <a:prstClr val="black"/>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900"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(Osaka) in the spring of 2024.</a:t>
            </a:r>
            <a:endParaRPr lang="en-US" altLang="ja-JP" sz="900" dirty="0">
              <a:solidFill>
                <a:prstClr val="black"/>
              </a:solidFill>
              <a:latin typeface="Arial" panose="020B0604020202020204" pitchFamily="34" charset="0"/>
              <a:ea typeface="BIZ UDPゴシック" panose="020B0400000000000000" pitchFamily="50" charset="-128"/>
              <a:cs typeface="Arial" panose="020B0604020202020204" pitchFamily="34" charset="0"/>
            </a:endParaRPr>
          </a:p>
          <a:p>
            <a:pPr marL="85725" marR="0" lvl="0" indent="-85725" algn="l" defTabSz="959937" rtl="0" eaLnBrk="1" fontAlgn="auto" latinLnBrk="0" hangingPunct="1">
              <a:lnSpc>
                <a:spcPct val="100000"/>
              </a:lnSpc>
              <a:spcBef>
                <a:spcPts val="600"/>
              </a:spcBef>
              <a:spcAft>
                <a:spcPts val="0"/>
              </a:spcAft>
              <a:buClrTx/>
              <a:buSzTx/>
              <a:buFontTx/>
              <a:buNone/>
              <a:tabLst/>
              <a:defRPr/>
            </a:pPr>
            <a:endParaRPr kumimoji="1" lang="en-US" altLang="ja-JP" sz="900" dirty="0">
              <a:solidFill>
                <a:prstClr val="black"/>
              </a:solidFill>
              <a:latin typeface="Arial" panose="020B0604020202020204" pitchFamily="34" charset="0"/>
              <a:ea typeface="BIZ UDPゴシック" panose="020B0400000000000000" pitchFamily="50" charset="-128"/>
              <a:cs typeface="Arial" panose="020B0604020202020204" pitchFamily="34" charset="0"/>
            </a:endParaRPr>
          </a:p>
          <a:p>
            <a:pPr marL="85725" marR="0" lvl="0" indent="-85725" algn="l" defTabSz="959937" rtl="0" eaLnBrk="1" fontAlgn="auto" latinLnBrk="0" hangingPunct="1">
              <a:lnSpc>
                <a:spcPct val="100000"/>
              </a:lnSpc>
              <a:spcBef>
                <a:spcPts val="600"/>
              </a:spcBef>
              <a:spcAft>
                <a:spcPts val="0"/>
              </a:spcAft>
              <a:buClrTx/>
              <a:buSzTx/>
              <a:buFontTx/>
              <a:buNone/>
              <a:tabLst/>
              <a:defRPr/>
            </a:pPr>
            <a:endParaRPr lang="en-US" altLang="ja-JP" sz="900" dirty="0">
              <a:solidFill>
                <a:prstClr val="black"/>
              </a:solidFill>
              <a:latin typeface="BIZ UDPゴシック" panose="020B0400000000000000" pitchFamily="50" charset="-128"/>
              <a:ea typeface="BIZ UDPゴシック" panose="020B0400000000000000" pitchFamily="50" charset="-128"/>
            </a:endParaRPr>
          </a:p>
          <a:p>
            <a:pPr marL="85725" marR="0" lvl="0" indent="-85725" algn="l" defTabSz="959937" rtl="0" eaLnBrk="1" fontAlgn="auto" latinLnBrk="0" hangingPunct="1">
              <a:lnSpc>
                <a:spcPct val="100000"/>
              </a:lnSpc>
              <a:spcBef>
                <a:spcPts val="600"/>
              </a:spcBef>
              <a:spcAft>
                <a:spcPts val="0"/>
              </a:spcAft>
              <a:buClrTx/>
              <a:buSzTx/>
              <a:buFontTx/>
              <a:buNone/>
              <a:tabLst/>
              <a:defRPr/>
            </a:pPr>
            <a:endParaRPr kumimoji="1" lang="en-US" altLang="ja-JP" sz="900" dirty="0">
              <a:solidFill>
                <a:prstClr val="black"/>
              </a:solidFill>
              <a:latin typeface="BIZ UDPゴシック" panose="020B0400000000000000" pitchFamily="50" charset="-128"/>
              <a:ea typeface="BIZ UDPゴシック" panose="020B0400000000000000" pitchFamily="50" charset="-128"/>
            </a:endParaRPr>
          </a:p>
          <a:p>
            <a:pPr marL="85725" marR="0" lvl="0" indent="-85725" algn="l" defTabSz="959937" rtl="0" eaLnBrk="1" fontAlgn="auto" latinLnBrk="0" hangingPunct="1">
              <a:lnSpc>
                <a:spcPct val="100000"/>
              </a:lnSpc>
              <a:spcBef>
                <a:spcPts val="600"/>
              </a:spcBef>
              <a:spcAft>
                <a:spcPts val="0"/>
              </a:spcAft>
              <a:buClrTx/>
              <a:buSzTx/>
              <a:buFontTx/>
              <a:buNone/>
              <a:tabLst/>
              <a:defRPr/>
            </a:pPr>
            <a:endParaRPr lang="en-US" altLang="ja-JP" sz="900" dirty="0">
              <a:solidFill>
                <a:prstClr val="black"/>
              </a:solidFill>
              <a:latin typeface="BIZ UDPゴシック" panose="020B0400000000000000" pitchFamily="50" charset="-128"/>
              <a:ea typeface="BIZ UDPゴシック" panose="020B0400000000000000" pitchFamily="50" charset="-128"/>
            </a:endParaRPr>
          </a:p>
          <a:p>
            <a:pPr marL="85725" marR="0" lvl="0" indent="-85725" algn="l" defTabSz="959937" rtl="0" eaLnBrk="1" fontAlgn="auto" latinLnBrk="0" hangingPunct="1">
              <a:lnSpc>
                <a:spcPct val="100000"/>
              </a:lnSpc>
              <a:spcBef>
                <a:spcPts val="600"/>
              </a:spcBef>
              <a:spcAft>
                <a:spcPts val="0"/>
              </a:spcAft>
              <a:buClrTx/>
              <a:buSzTx/>
              <a:buFontTx/>
              <a:buNone/>
              <a:tabLst/>
              <a:defRPr/>
            </a:pPr>
            <a:endParaRPr lang="en-US" altLang="ja-JP" sz="900" dirty="0">
              <a:solidFill>
                <a:prstClr val="black"/>
              </a:solidFill>
              <a:latin typeface="BIZ UDPゴシック" panose="020B0400000000000000" pitchFamily="50" charset="-128"/>
              <a:ea typeface="BIZ UDPゴシック" panose="020B0400000000000000" pitchFamily="50" charset="-128"/>
            </a:endParaRPr>
          </a:p>
          <a:p>
            <a:pPr marL="85725" marR="0" lvl="0" indent="-85725" algn="l" defTabSz="959937" rtl="0" eaLnBrk="1" fontAlgn="auto" latinLnBrk="0" hangingPunct="1">
              <a:lnSpc>
                <a:spcPct val="100000"/>
              </a:lnSpc>
              <a:spcBef>
                <a:spcPts val="600"/>
              </a:spcBef>
              <a:spcAft>
                <a:spcPts val="0"/>
              </a:spcAft>
              <a:buClrTx/>
              <a:buSzTx/>
              <a:buFontTx/>
              <a:buNone/>
              <a:tabLst/>
              <a:defRPr/>
            </a:pPr>
            <a:endParaRPr kumimoji="1" lang="en-US" altLang="ja-JP" sz="900" dirty="0">
              <a:solidFill>
                <a:prstClr val="black"/>
              </a:solidFill>
              <a:latin typeface="BIZ UDPゴシック" panose="020B0400000000000000" pitchFamily="50" charset="-128"/>
              <a:ea typeface="BIZ UDPゴシック" panose="020B0400000000000000" pitchFamily="50" charset="-128"/>
            </a:endParaRPr>
          </a:p>
          <a:p>
            <a:pPr marL="85725" marR="0" lvl="0" indent="-85725" algn="l" defTabSz="959937" rtl="0" eaLnBrk="1" fontAlgn="auto" latinLnBrk="0" hangingPunct="1">
              <a:lnSpc>
                <a:spcPct val="100000"/>
              </a:lnSpc>
              <a:spcBef>
                <a:spcPts val="600"/>
              </a:spcBef>
              <a:spcAft>
                <a:spcPts val="0"/>
              </a:spcAft>
              <a:buClrTx/>
              <a:buSzTx/>
              <a:buFontTx/>
              <a:buNone/>
              <a:tabLst/>
              <a:defRPr/>
            </a:pPr>
            <a:endParaRPr lang="en-US" altLang="ja-JP" sz="900" dirty="0">
              <a:solidFill>
                <a:prstClr val="black"/>
              </a:solidFill>
              <a:latin typeface="BIZ UDPゴシック" panose="020B0400000000000000" pitchFamily="50" charset="-128"/>
              <a:ea typeface="BIZ UDPゴシック" panose="020B0400000000000000" pitchFamily="50" charset="-128"/>
            </a:endParaRPr>
          </a:p>
          <a:p>
            <a:pPr marL="88900" marR="0" lvl="0" indent="-88900" defTabSz="443194" fontAlgn="auto">
              <a:spcBef>
                <a:spcPts val="600"/>
              </a:spcBef>
              <a:buClrTx/>
              <a:buSzTx/>
              <a:tabLst/>
              <a:defRPr/>
            </a:pPr>
            <a:endParaRPr lang="en-US" altLang="ja-JP" sz="9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marL="88900" marR="0" lvl="0" indent="-88900" defTabSz="443194" fontAlgn="auto">
              <a:spcBef>
                <a:spcPts val="600"/>
              </a:spcBef>
              <a:buClrTx/>
              <a:buSzTx/>
              <a:tabLst/>
              <a:defRPr/>
            </a:pPr>
            <a:r>
              <a:rPr lang="ja-JP" altLang="en-US" sz="9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en-US" altLang="ja-JP" sz="9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In order to accelerate the practical application and industrialization of regenerative medicine, the </a:t>
            </a:r>
            <a:r>
              <a:rPr lang="en-US" altLang="ja-JP" sz="900" dirty="0" err="1">
                <a:solidFill>
                  <a:schemeClr val="tx1"/>
                </a:solidFill>
                <a:latin typeface="Arial" panose="020B0604020202020204" pitchFamily="34" charset="0"/>
                <a:ea typeface="BIZ UDPゴシック" panose="020B0400000000000000" pitchFamily="50" charset="-128"/>
                <a:cs typeface="Arial" panose="020B0604020202020204" pitchFamily="34" charset="0"/>
              </a:rPr>
              <a:t>Nakanoshima</a:t>
            </a:r>
            <a:r>
              <a:rPr lang="en-US" altLang="ja-JP" sz="9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900" dirty="0" err="1">
                <a:solidFill>
                  <a:schemeClr val="tx1"/>
                </a:solidFill>
                <a:latin typeface="Arial" panose="020B0604020202020204" pitchFamily="34" charset="0"/>
                <a:ea typeface="BIZ UDPゴシック" panose="020B0400000000000000" pitchFamily="50" charset="-128"/>
                <a:cs typeface="Arial" panose="020B0604020202020204" pitchFamily="34" charset="0"/>
              </a:rPr>
              <a:t>Qross</a:t>
            </a:r>
            <a:r>
              <a:rPr lang="en-US" altLang="ja-JP" sz="9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will promote exchanges among medical institutions, companies, start-ups, support organizations, etc., and support the creation of co-creation projects.</a:t>
            </a:r>
          </a:p>
          <a:p>
            <a:pPr marL="88900" marR="0" lvl="0" indent="-88900" defTabSz="443194" fontAlgn="auto">
              <a:spcBef>
                <a:spcPts val="600"/>
              </a:spcBef>
              <a:buClrTx/>
              <a:buSzTx/>
              <a:tabLst/>
              <a:defRPr/>
            </a:pPr>
            <a:r>
              <a:rPr lang="ja-JP" altLang="en-US" sz="9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en-US" altLang="ja-JP" sz="9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Capitalizing on the Expo, Japan's cutting-edge medical technologies and initiatives to industrialize regenerative medicine will be strongly promoted both domestically and internationally.</a:t>
            </a:r>
          </a:p>
        </p:txBody>
      </p:sp>
      <p:sp>
        <p:nvSpPr>
          <p:cNvPr id="16" name="角丸四角形 60">
            <a:extLst>
              <a:ext uri="{FF2B5EF4-FFF2-40B4-BE49-F238E27FC236}">
                <a16:creationId xmlns:a16="http://schemas.microsoft.com/office/drawing/2014/main" id="{9CB64B58-0FDB-4A72-9491-ADAB442E3EA3}"/>
              </a:ext>
            </a:extLst>
          </p:cNvPr>
          <p:cNvSpPr/>
          <p:nvPr/>
        </p:nvSpPr>
        <p:spPr>
          <a:xfrm>
            <a:off x="4342713" y="1694957"/>
            <a:ext cx="3420000" cy="4860000"/>
          </a:xfrm>
          <a:prstGeom prst="roundRect">
            <a:avLst>
              <a:gd name="adj" fmla="val 0"/>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kumimoji="1" lang="en-US" altLang="ja-JP" sz="1200" dirty="0"/>
          </a:p>
          <a:p>
            <a:pPr marL="176213" indent="-176213" defTabSz="443194">
              <a:lnSpc>
                <a:spcPct val="100000"/>
              </a:lnSpc>
              <a:spcBef>
                <a:spcPts val="600"/>
              </a:spcBef>
              <a:spcAft>
                <a:spcPts val="0"/>
              </a:spcAft>
              <a:buFont typeface="Wingdings" panose="05000000000000000000" pitchFamily="2" charset="2"/>
              <a:buNone/>
              <a:defRPr/>
            </a:pPr>
            <a:r>
              <a:rPr lang="ja-JP" altLang="en-US" sz="1600" b="1" dirty="0">
                <a:solidFill>
                  <a:schemeClr val="tx1"/>
                </a:solidFill>
                <a:latin typeface="BIZ UDPゴシック" panose="020B0400000000000000" pitchFamily="50" charset="-128"/>
                <a:ea typeface="BIZ UDPゴシック" panose="020B0400000000000000" pitchFamily="50" charset="-128"/>
              </a:rPr>
              <a:t>□</a:t>
            </a:r>
            <a:r>
              <a:rPr lang="en-US" altLang="ja-JP" sz="1400" b="1" dirty="0">
                <a:solidFill>
                  <a:schemeClr val="tx1"/>
                </a:solidFill>
                <a:latin typeface="Arial" panose="020B0604020202020204" pitchFamily="34" charset="0"/>
                <a:ea typeface="BIZ UDPゴシック" panose="020B0400000000000000" pitchFamily="50" charset="-128"/>
                <a:cs typeface="Arial" panose="020B0604020202020204" pitchFamily="34" charset="0"/>
              </a:rPr>
              <a:t>Research and develop cutting-edge    technologies and demonstrate practical application</a:t>
            </a:r>
            <a:endParaRPr lang="en-US" altLang="ja-JP" sz="1400" b="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marL="88900" indent="-88900" defTabSz="443194">
              <a:lnSpc>
                <a:spcPct val="100000"/>
              </a:lnSpc>
              <a:spcBef>
                <a:spcPts val="300"/>
              </a:spcBef>
              <a:spcAft>
                <a:spcPts val="0"/>
              </a:spcAft>
              <a:buFont typeface="Wingdings" panose="05000000000000000000" pitchFamily="2" charset="2"/>
              <a:buNone/>
              <a:defRPr/>
            </a:pP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marL="88900" indent="-88900" defTabSz="443194">
              <a:lnSpc>
                <a:spcPct val="100000"/>
              </a:lnSpc>
              <a:spcBef>
                <a:spcPts val="300"/>
              </a:spcBef>
              <a:spcAft>
                <a:spcPts val="0"/>
              </a:spcAft>
              <a:buFont typeface="Wingdings" panose="05000000000000000000" pitchFamily="2" charset="2"/>
              <a:buNone/>
              <a:defRPr/>
            </a:pPr>
            <a:r>
              <a:rPr lang="ja-JP" altLang="en-US" sz="800" dirty="0">
                <a:solidFill>
                  <a:schemeClr val="tx1"/>
                </a:solidFill>
                <a:latin typeface="BIZ UDPゴシック" panose="020B0400000000000000" pitchFamily="50" charset="-128"/>
                <a:ea typeface="BIZ UDPゴシック" panose="020B0400000000000000" pitchFamily="50" charset="-128"/>
              </a:rPr>
              <a:t>・</a:t>
            </a:r>
            <a:r>
              <a:rPr lang="en-US" altLang="ja-JP" sz="9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Supporting the development and demonstration of cutting-edge carbon-neutral technologies will be showcased at the Expo</a:t>
            </a:r>
          </a:p>
          <a:p>
            <a:pPr marL="88900" indent="-88900" defTabSz="443194">
              <a:lnSpc>
                <a:spcPct val="100000"/>
              </a:lnSpc>
              <a:spcBef>
                <a:spcPts val="300"/>
              </a:spcBef>
              <a:spcAft>
                <a:spcPts val="0"/>
              </a:spcAft>
              <a:buFont typeface="Wingdings" panose="05000000000000000000" pitchFamily="2" charset="2"/>
              <a:buNone/>
              <a:defRPr/>
            </a:pPr>
            <a:r>
              <a:rPr lang="ja-JP" altLang="en-US" sz="9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en-US" altLang="ja-JP" sz="9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R&amp;D of next-generation storage batteries, etc., is being conducted at the Osaka Industrial Technology Research Institute and other facilities.</a:t>
            </a:r>
          </a:p>
          <a:p>
            <a:pPr marL="88900" indent="-88900" defTabSz="443194">
              <a:lnSpc>
                <a:spcPct val="100000"/>
              </a:lnSpc>
              <a:spcBef>
                <a:spcPts val="600"/>
              </a:spcBef>
              <a:spcAft>
                <a:spcPts val="0"/>
              </a:spcAft>
              <a:buFontTx/>
              <a:buNone/>
              <a:defRPr/>
            </a:pPr>
            <a:r>
              <a:rPr lang="ja-JP" altLang="en-US" sz="9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en-US" altLang="ja-JP" sz="9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Demonstration experiments (hydrogen production and generation, commercial/industrial fuel cells, etc.) are being conducted by businesses participating in the H2Osaka Vision Promotion Conference.</a:t>
            </a:r>
          </a:p>
          <a:p>
            <a:pPr marL="88900" indent="-88900" defTabSz="443194">
              <a:lnSpc>
                <a:spcPct val="100000"/>
              </a:lnSpc>
              <a:spcBef>
                <a:spcPts val="600"/>
              </a:spcBef>
              <a:spcAft>
                <a:spcPts val="0"/>
              </a:spcAft>
              <a:buFontTx/>
              <a:buNone/>
              <a:defRPr/>
            </a:pPr>
            <a:r>
              <a:rPr kumimoji="1" lang="ja-JP" altLang="en-US" sz="900" u="none"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kumimoji="1" lang="en-US" altLang="ja-JP" sz="900" u="none" dirty="0">
                <a:solidFill>
                  <a:schemeClr val="tx1"/>
                </a:solidFill>
                <a:latin typeface="Arial" panose="020B0604020202020204" pitchFamily="34" charset="0"/>
                <a:ea typeface="BIZ UDPゴシック" panose="020B0400000000000000" pitchFamily="50" charset="-128"/>
                <a:cs typeface="Arial" panose="020B0604020202020204" pitchFamily="34" charset="0"/>
              </a:rPr>
              <a:t>R&amp;D on CO2 capture, next-generation solar cells, etc. is being conducted using the government's Green Innovation Fund.</a:t>
            </a:r>
            <a:endParaRPr kumimoji="1" lang="en-US" altLang="ja-JP" sz="900" b="0" i="0" u="none" strike="noStrike" kern="1200" cap="none" spc="0" normalizeH="0" baseline="0" noProof="0" dirty="0">
              <a:ln>
                <a:noFill/>
              </a:ln>
              <a:solidFill>
                <a:schemeClr val="tx1"/>
              </a:solidFill>
              <a:effectLst/>
              <a:uLnTx/>
              <a:uFillTx/>
              <a:latin typeface="Arial" panose="020B0604020202020204" pitchFamily="34" charset="0"/>
              <a:ea typeface="BIZ UDPゴシック" panose="020B0400000000000000" pitchFamily="50" charset="-128"/>
              <a:cs typeface="Arial" panose="020B0604020202020204" pitchFamily="34" charset="0"/>
            </a:endParaRPr>
          </a:p>
          <a:p>
            <a:pPr marL="88900" indent="-88900" defTabSz="443194">
              <a:lnSpc>
                <a:spcPct val="100000"/>
              </a:lnSpc>
              <a:spcBef>
                <a:spcPts val="0"/>
              </a:spcBef>
              <a:spcAft>
                <a:spcPts val="0"/>
              </a:spcAft>
              <a:buFontTx/>
              <a:buNone/>
              <a:defRPr/>
            </a:pP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marL="88900" indent="-88900" defTabSz="443194">
              <a:lnSpc>
                <a:spcPct val="100000"/>
              </a:lnSpc>
              <a:spcBef>
                <a:spcPts val="0"/>
              </a:spcBef>
              <a:spcAft>
                <a:spcPts val="0"/>
              </a:spcAft>
              <a:buFontTx/>
              <a:buNone/>
              <a:defRPr/>
            </a:pP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indent="-88900" defTabSz="443194">
              <a:lnSpc>
                <a:spcPct val="100000"/>
              </a:lnSpc>
              <a:spcBef>
                <a:spcPts val="0"/>
              </a:spcBef>
              <a:spcAft>
                <a:spcPts val="0"/>
              </a:spcAft>
              <a:buFontTx/>
              <a:buNone/>
              <a:defRPr/>
            </a:pP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indent="-88900" defTabSz="443194">
              <a:lnSpc>
                <a:spcPct val="100000"/>
              </a:lnSpc>
              <a:spcBef>
                <a:spcPts val="0"/>
              </a:spcBef>
              <a:spcAft>
                <a:spcPts val="0"/>
              </a:spcAft>
              <a:buFontTx/>
              <a:buNone/>
              <a:defRPr/>
            </a:pP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indent="-88900" defTabSz="443194">
              <a:lnSpc>
                <a:spcPct val="100000"/>
              </a:lnSpc>
              <a:spcBef>
                <a:spcPts val="0"/>
              </a:spcBef>
              <a:spcAft>
                <a:spcPts val="0"/>
              </a:spcAft>
              <a:buFontTx/>
              <a:buNone/>
              <a:defRPr/>
            </a:pP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indent="-88900" defTabSz="443194">
              <a:lnSpc>
                <a:spcPct val="100000"/>
              </a:lnSpc>
              <a:spcBef>
                <a:spcPts val="0"/>
              </a:spcBef>
              <a:spcAft>
                <a:spcPts val="0"/>
              </a:spcAft>
              <a:buFontTx/>
              <a:buNone/>
              <a:defRPr/>
            </a:pP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indent="-88900" defTabSz="443194">
              <a:lnSpc>
                <a:spcPct val="100000"/>
              </a:lnSpc>
              <a:spcBef>
                <a:spcPts val="0"/>
              </a:spcBef>
              <a:spcAft>
                <a:spcPts val="0"/>
              </a:spcAft>
              <a:buFontTx/>
              <a:buNone/>
              <a:defRPr/>
            </a:pP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indent="-88900" defTabSz="443194">
              <a:spcBef>
                <a:spcPts val="0"/>
              </a:spcBef>
              <a:defRPr/>
            </a:pPr>
            <a:r>
              <a:rPr lang="ja-JP" altLang="en-US" sz="9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en-US" altLang="ja-JP" sz="9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From FY2024 to FY</a:t>
            </a:r>
            <a:r>
              <a:rPr lang="ja-JP" altLang="en-US" sz="9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２０２５</a:t>
            </a:r>
            <a:r>
              <a:rPr lang="en-US" altLang="ja-JP" sz="9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the prefectural and municipal governments will jointly study strategies to effectively promote the formation of CNP (Carbon Neutral Port) in Osaka "Minato" (Port of Osaka, Port of Sakai-</a:t>
            </a:r>
            <a:r>
              <a:rPr lang="en-US" altLang="ja-JP" sz="900" dirty="0" err="1">
                <a:solidFill>
                  <a:schemeClr val="tx1"/>
                </a:solidFill>
                <a:latin typeface="Arial" panose="020B0604020202020204" pitchFamily="34" charset="0"/>
                <a:ea typeface="BIZ UDPゴシック" panose="020B0400000000000000" pitchFamily="50" charset="-128"/>
                <a:cs typeface="Arial" panose="020B0604020202020204" pitchFamily="34" charset="0"/>
              </a:rPr>
              <a:t>Senboku</a:t>
            </a:r>
            <a:r>
              <a:rPr lang="en-US" altLang="ja-JP" sz="9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and Port of Hannan).</a:t>
            </a:r>
            <a:endParaRPr lang="ja-JP" altLang="en-US" sz="9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marL="88900" indent="-88900" defTabSz="443194">
              <a:lnSpc>
                <a:spcPct val="100000"/>
              </a:lnSpc>
              <a:spcBef>
                <a:spcPts val="0"/>
              </a:spcBef>
              <a:spcAft>
                <a:spcPts val="0"/>
              </a:spcAft>
              <a:buFontTx/>
              <a:buNone/>
              <a:defRPr/>
            </a:pPr>
            <a:endPar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algn="ctr"/>
            <a:endParaRPr kumimoji="1" lang="ja-JP" altLang="en-US" sz="1200" dirty="0"/>
          </a:p>
        </p:txBody>
      </p:sp>
      <p:sp>
        <p:nvSpPr>
          <p:cNvPr id="33" name="ホームベース 38">
            <a:extLst>
              <a:ext uri="{FF2B5EF4-FFF2-40B4-BE49-F238E27FC236}">
                <a16:creationId xmlns:a16="http://schemas.microsoft.com/office/drawing/2014/main" id="{D5E8613D-57DA-463B-A391-0D1BC179A196}"/>
              </a:ext>
            </a:extLst>
          </p:cNvPr>
          <p:cNvSpPr/>
          <p:nvPr/>
        </p:nvSpPr>
        <p:spPr>
          <a:xfrm>
            <a:off x="521096" y="1520356"/>
            <a:ext cx="2880000" cy="360000"/>
          </a:xfrm>
          <a:prstGeom prst="homePlate">
            <a:avLst>
              <a:gd name="adj" fmla="val 0"/>
            </a:avLst>
          </a:prstGeom>
          <a:solidFill>
            <a:schemeClr val="accent1">
              <a:lumMod val="75000"/>
            </a:schemeClr>
          </a:solidFill>
          <a:ln w="44450" cmpd="dbl">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Life Science</a:t>
            </a:r>
            <a:endPar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6" name="ホームベース 45">
            <a:extLst>
              <a:ext uri="{FF2B5EF4-FFF2-40B4-BE49-F238E27FC236}">
                <a16:creationId xmlns:a16="http://schemas.microsoft.com/office/drawing/2014/main" id="{A33EA32A-7EBC-4978-8F90-2EE166F3E011}"/>
              </a:ext>
            </a:extLst>
          </p:cNvPr>
          <p:cNvSpPr/>
          <p:nvPr/>
        </p:nvSpPr>
        <p:spPr>
          <a:xfrm>
            <a:off x="4330076" y="1514957"/>
            <a:ext cx="2880000" cy="360000"/>
          </a:xfrm>
          <a:prstGeom prst="homePlate">
            <a:avLst>
              <a:gd name="adj" fmla="val 0"/>
            </a:avLst>
          </a:prstGeom>
          <a:solidFill>
            <a:schemeClr val="accent1">
              <a:lumMod val="75000"/>
            </a:schemeClr>
          </a:solidFill>
          <a:ln w="44450" cmpd="dbl">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Carbon Neutrality</a:t>
            </a:r>
            <a:endPar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51" name="角丸四角形 3">
            <a:extLst>
              <a:ext uri="{FF2B5EF4-FFF2-40B4-BE49-F238E27FC236}">
                <a16:creationId xmlns:a16="http://schemas.microsoft.com/office/drawing/2014/main" id="{AE032799-7450-42B1-B859-DC07C80AA52C}"/>
              </a:ext>
            </a:extLst>
          </p:cNvPr>
          <p:cNvSpPr/>
          <p:nvPr/>
        </p:nvSpPr>
        <p:spPr>
          <a:xfrm>
            <a:off x="378049" y="1376358"/>
            <a:ext cx="11231047" cy="5228627"/>
          </a:xfrm>
          <a:prstGeom prst="rect">
            <a:avLst/>
          </a:prstGeom>
          <a:noFill/>
          <a:ln w="9525" cmpd="dbl">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pic>
        <p:nvPicPr>
          <p:cNvPr id="54" name="図 53">
            <a:extLst>
              <a:ext uri="{FF2B5EF4-FFF2-40B4-BE49-F238E27FC236}">
                <a16:creationId xmlns:a16="http://schemas.microsoft.com/office/drawing/2014/main" id="{DBD0D1D2-1F88-4C09-B6A2-1B088879E4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019" y="3248118"/>
            <a:ext cx="1376036" cy="1376036"/>
          </a:xfrm>
          <a:prstGeom prst="rect">
            <a:avLst/>
          </a:prstGeom>
        </p:spPr>
      </p:pic>
      <p:sp>
        <p:nvSpPr>
          <p:cNvPr id="55" name="テキスト ボックス 54">
            <a:extLst>
              <a:ext uri="{FF2B5EF4-FFF2-40B4-BE49-F238E27FC236}">
                <a16:creationId xmlns:a16="http://schemas.microsoft.com/office/drawing/2014/main" id="{8443B18A-C666-4CF4-98E0-5D4E38111CC4}"/>
              </a:ext>
            </a:extLst>
          </p:cNvPr>
          <p:cNvSpPr txBox="1"/>
          <p:nvPr/>
        </p:nvSpPr>
        <p:spPr>
          <a:xfrm>
            <a:off x="787716" y="3629156"/>
            <a:ext cx="1656000" cy="306980"/>
          </a:xfrm>
          <a:prstGeom prst="rect">
            <a:avLst/>
          </a:prstGeom>
          <a:noFill/>
        </p:spPr>
        <p:txBody>
          <a:bodyPr wrap="square" lIns="0" tIns="0" rIns="0" bIns="0" rtlCol="0" anchor="ctr" anchorCtr="0">
            <a:noAutofit/>
          </a:bodyPr>
          <a:lstStyle/>
          <a:p>
            <a:pPr defTabSz="435529">
              <a:defRPr/>
            </a:pPr>
            <a:r>
              <a:rPr lang="ja-JP" altLang="en-US" sz="762" dirty="0">
                <a:latin typeface="BIZ UDPゴシック" panose="020B0400000000000000" pitchFamily="50" charset="-128"/>
                <a:ea typeface="BIZ UDPゴシック" panose="020B0400000000000000" pitchFamily="50" charset="-128"/>
              </a:rPr>
              <a:t>▶</a:t>
            </a:r>
            <a:r>
              <a:rPr lang="en-US" altLang="ja-JP" sz="762" dirty="0" err="1">
                <a:latin typeface="BIZ UDPゴシック" panose="020B0400000000000000" pitchFamily="50" charset="-128"/>
                <a:ea typeface="BIZ UDPゴシック" panose="020B0400000000000000" pitchFamily="50" charset="-128"/>
              </a:rPr>
              <a:t>Nakanoshima</a:t>
            </a:r>
            <a:r>
              <a:rPr lang="en-US" altLang="ja-JP" sz="762" dirty="0">
                <a:latin typeface="BIZ UDPゴシック" panose="020B0400000000000000" pitchFamily="50" charset="-128"/>
                <a:ea typeface="BIZ UDPゴシック" panose="020B0400000000000000" pitchFamily="50" charset="-128"/>
              </a:rPr>
              <a:t> </a:t>
            </a:r>
            <a:r>
              <a:rPr lang="en-US" altLang="ja-JP" sz="762" dirty="0" err="1">
                <a:latin typeface="BIZ UDPゴシック" panose="020B0400000000000000" pitchFamily="50" charset="-128"/>
                <a:ea typeface="BIZ UDPゴシック" panose="020B0400000000000000" pitchFamily="50" charset="-128"/>
              </a:rPr>
              <a:t>Qross</a:t>
            </a:r>
            <a:r>
              <a:rPr lang="ja-JP" altLang="en-US" sz="762" b="1" dirty="0">
                <a:solidFill>
                  <a:prstClr val="black"/>
                </a:solidFill>
                <a:latin typeface="BIZ UDPゴシック" panose="020B0400000000000000" pitchFamily="50" charset="-128"/>
                <a:ea typeface="BIZ UDPゴシック" panose="020B0400000000000000" pitchFamily="50" charset="-128"/>
              </a:rPr>
              <a:t>　</a:t>
            </a:r>
            <a:r>
              <a:rPr kumimoji="0" lang="en-US" altLang="ja-JP" sz="762" dirty="0">
                <a:solidFill>
                  <a:prstClr val="black"/>
                </a:solidFill>
                <a:latin typeface="BIZ UDPゴシック" panose="020B0400000000000000" pitchFamily="50" charset="-128"/>
                <a:ea typeface="BIZ UDPゴシック" panose="020B0400000000000000" pitchFamily="50" charset="-128"/>
              </a:rPr>
              <a:t>Image</a:t>
            </a:r>
            <a:endParaRPr kumimoji="0" lang="en-US" altLang="ja-JP" sz="762"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defTabSz="435529">
              <a:defRPr/>
            </a:pPr>
            <a:r>
              <a:rPr kumimoji="0" lang="en-US" altLang="ja-JP" sz="667"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(Source: HP of Organization for Advanced Healthcare Innovation)</a:t>
            </a:r>
          </a:p>
        </p:txBody>
      </p:sp>
      <p:sp>
        <p:nvSpPr>
          <p:cNvPr id="58" name="テキスト ボックス 57">
            <a:extLst>
              <a:ext uri="{FF2B5EF4-FFF2-40B4-BE49-F238E27FC236}">
                <a16:creationId xmlns:a16="http://schemas.microsoft.com/office/drawing/2014/main" id="{300E1B23-FBB2-48A5-9197-986EA9531A26}"/>
              </a:ext>
            </a:extLst>
          </p:cNvPr>
          <p:cNvSpPr txBox="1"/>
          <p:nvPr/>
        </p:nvSpPr>
        <p:spPr>
          <a:xfrm>
            <a:off x="4676966" y="5492544"/>
            <a:ext cx="1324206" cy="297037"/>
          </a:xfrm>
          <a:prstGeom prst="rect">
            <a:avLst/>
          </a:prstGeom>
          <a:noFill/>
        </p:spPr>
        <p:txBody>
          <a:bodyPr wrap="square" lIns="0" tIns="0" rIns="0" bIns="0" rtlCol="0" anchor="ctr" anchorCtr="0">
            <a:noAutofit/>
          </a:bodyPr>
          <a:lstStyle/>
          <a:p>
            <a:pPr defTabSz="435529">
              <a:defRPr/>
            </a:pPr>
            <a:r>
              <a:rPr kumimoji="0" lang="ja-JP" altLang="en-US" sz="762" dirty="0">
                <a:solidFill>
                  <a:prstClr val="black"/>
                </a:solidFill>
                <a:latin typeface="Arial" panose="020B0604020202020204" pitchFamily="34" charset="0"/>
                <a:ea typeface="BIZ UDPゴシック" panose="020B0400000000000000" pitchFamily="50" charset="-128"/>
                <a:cs typeface="Arial" panose="020B0604020202020204" pitchFamily="34" charset="0"/>
              </a:rPr>
              <a:t>▲</a:t>
            </a:r>
            <a:r>
              <a:rPr kumimoji="0" lang="en-US" altLang="ja-JP" sz="762" dirty="0">
                <a:solidFill>
                  <a:prstClr val="black"/>
                </a:solidFill>
                <a:latin typeface="Arial" panose="020B0604020202020204" pitchFamily="34" charset="0"/>
                <a:ea typeface="BIZ UDPゴシック" panose="020B0400000000000000" pitchFamily="50" charset="-128"/>
                <a:cs typeface="Arial" panose="020B0604020202020204" pitchFamily="34" charset="0"/>
              </a:rPr>
              <a:t>Next-generation solar cells</a:t>
            </a:r>
            <a:endParaRPr kumimoji="0" lang="ja-JP" altLang="en-US" sz="762" dirty="0">
              <a:solidFill>
                <a:prstClr val="black"/>
              </a:solidFill>
              <a:latin typeface="Arial" panose="020B0604020202020204" pitchFamily="34" charset="0"/>
              <a:ea typeface="BIZ UDPゴシック" panose="020B0400000000000000" pitchFamily="50" charset="-128"/>
              <a:cs typeface="Arial" panose="020B0604020202020204" pitchFamily="34" charset="0"/>
            </a:endParaRPr>
          </a:p>
        </p:txBody>
      </p:sp>
      <p:pic>
        <p:nvPicPr>
          <p:cNvPr id="59" name="図 58">
            <a:extLst>
              <a:ext uri="{FF2B5EF4-FFF2-40B4-BE49-F238E27FC236}">
                <a16:creationId xmlns:a16="http://schemas.microsoft.com/office/drawing/2014/main" id="{BC0DDF58-940D-4076-A409-AE326325073E}"/>
              </a:ext>
            </a:extLst>
          </p:cNvPr>
          <p:cNvPicPr>
            <a:picLocks noChangeAspect="1"/>
          </p:cNvPicPr>
          <p:nvPr/>
        </p:nvPicPr>
        <p:blipFill>
          <a:blip r:embed="rId4"/>
          <a:stretch>
            <a:fillRect/>
          </a:stretch>
        </p:blipFill>
        <p:spPr>
          <a:xfrm>
            <a:off x="4676965" y="4782027"/>
            <a:ext cx="1419035" cy="762032"/>
          </a:xfrm>
          <a:prstGeom prst="rect">
            <a:avLst/>
          </a:prstGeom>
        </p:spPr>
      </p:pic>
      <p:sp>
        <p:nvSpPr>
          <p:cNvPr id="61" name="テキスト ボックス 60">
            <a:extLst>
              <a:ext uri="{FF2B5EF4-FFF2-40B4-BE49-F238E27FC236}">
                <a16:creationId xmlns:a16="http://schemas.microsoft.com/office/drawing/2014/main" id="{7F9D4DF5-F548-4D9A-A6ED-C2FA630500D8}"/>
              </a:ext>
            </a:extLst>
          </p:cNvPr>
          <p:cNvSpPr txBox="1"/>
          <p:nvPr/>
        </p:nvSpPr>
        <p:spPr>
          <a:xfrm>
            <a:off x="6221161" y="5611729"/>
            <a:ext cx="1324206" cy="177852"/>
          </a:xfrm>
          <a:prstGeom prst="rect">
            <a:avLst/>
          </a:prstGeom>
          <a:noFill/>
        </p:spPr>
        <p:txBody>
          <a:bodyPr wrap="square" lIns="0" tIns="0" rIns="0" bIns="0" rtlCol="0" anchor="ctr" anchorCtr="0">
            <a:noAutofit/>
          </a:bodyPr>
          <a:lstStyle/>
          <a:p>
            <a:pPr defTabSz="435529">
              <a:defRPr/>
            </a:pPr>
            <a:r>
              <a:rPr kumimoji="0" lang="ja-JP" altLang="en-US" sz="760" dirty="0">
                <a:latin typeface="Arial" panose="020B0604020202020204" pitchFamily="34" charset="0"/>
                <a:ea typeface="BIZ UDPゴシック" panose="020B0400000000000000" pitchFamily="50" charset="-128"/>
                <a:cs typeface="Arial" panose="020B0604020202020204" pitchFamily="34" charset="0"/>
              </a:rPr>
              <a:t>▲</a:t>
            </a:r>
            <a:r>
              <a:rPr kumimoji="0" lang="en-US" altLang="ja-JP" sz="760"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Hydrogen CGS </a:t>
            </a:r>
          </a:p>
          <a:p>
            <a:pPr defTabSz="435529">
              <a:defRPr/>
            </a:pPr>
            <a:r>
              <a:rPr kumimoji="0" lang="ja-JP" altLang="en-US" sz="760" dirty="0">
                <a:solidFill>
                  <a:prstClr val="black"/>
                </a:solidFill>
                <a:latin typeface="Arial" panose="020B0604020202020204" pitchFamily="34" charset="0"/>
                <a:ea typeface="BIZ UDPゴシック" panose="020B0400000000000000" pitchFamily="50" charset="-128"/>
                <a:cs typeface="Arial" panose="020B0604020202020204" pitchFamily="34" charset="0"/>
              </a:rPr>
              <a:t>　 </a:t>
            </a:r>
            <a:r>
              <a:rPr kumimoji="0" lang="en-US" altLang="ja-JP" sz="760"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demonstration plant</a:t>
            </a:r>
            <a:endParaRPr kumimoji="0" lang="ja-JP" altLang="en-US" sz="760" dirty="0">
              <a:latin typeface="Arial" panose="020B0604020202020204" pitchFamily="34" charset="0"/>
              <a:ea typeface="BIZ UDPゴシック" panose="020B0400000000000000" pitchFamily="50" charset="-128"/>
              <a:cs typeface="Arial" panose="020B0604020202020204" pitchFamily="34" charset="0"/>
            </a:endParaRPr>
          </a:p>
        </p:txBody>
      </p:sp>
      <p:sp>
        <p:nvSpPr>
          <p:cNvPr id="65" name="角丸四角形 60">
            <a:extLst>
              <a:ext uri="{FF2B5EF4-FFF2-40B4-BE49-F238E27FC236}">
                <a16:creationId xmlns:a16="http://schemas.microsoft.com/office/drawing/2014/main" id="{C78B2085-D823-457D-BA96-8F3A58B7C173}"/>
              </a:ext>
            </a:extLst>
          </p:cNvPr>
          <p:cNvSpPr/>
          <p:nvPr/>
        </p:nvSpPr>
        <p:spPr>
          <a:xfrm>
            <a:off x="8130618" y="1694957"/>
            <a:ext cx="3420000" cy="4860000"/>
          </a:xfrm>
          <a:prstGeom prst="roundRect">
            <a:avLst>
              <a:gd name="adj" fmla="val 0"/>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defTabSz="443194">
              <a:lnSpc>
                <a:spcPct val="100000"/>
              </a:lnSpc>
              <a:spcBef>
                <a:spcPts val="600"/>
              </a:spcBef>
              <a:spcAft>
                <a:spcPts val="0"/>
              </a:spcAft>
              <a:buFont typeface="Wingdings" panose="05000000000000000000" pitchFamily="2" charset="2"/>
              <a:buNone/>
              <a:defRPr/>
            </a:pP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176213" indent="-176213" defTabSz="443194">
              <a:lnSpc>
                <a:spcPct val="100000"/>
              </a:lnSpc>
              <a:spcBef>
                <a:spcPts val="600"/>
              </a:spcBef>
              <a:spcAft>
                <a:spcPts val="0"/>
              </a:spcAft>
              <a:buFont typeface="Wingdings" panose="05000000000000000000" pitchFamily="2" charset="2"/>
              <a:buNone/>
              <a:defRPr/>
            </a:pPr>
            <a:r>
              <a:rPr lang="ja-JP" altLang="en-US" sz="1600" b="1" dirty="0">
                <a:solidFill>
                  <a:schemeClr val="tx1"/>
                </a:solidFill>
                <a:latin typeface="BIZ UDPゴシック" panose="020B0400000000000000" pitchFamily="50" charset="-128"/>
                <a:ea typeface="BIZ UDPゴシック" panose="020B0400000000000000" pitchFamily="50" charset="-128"/>
              </a:rPr>
              <a:t>□</a:t>
            </a:r>
            <a:r>
              <a:rPr lang="en-US" altLang="ja-JP" sz="1400" b="1" dirty="0">
                <a:solidFill>
                  <a:schemeClr val="tx1"/>
                </a:solidFill>
                <a:latin typeface="Arial" panose="020B0604020202020204" pitchFamily="34" charset="0"/>
                <a:ea typeface="BIZ UDPゴシック" panose="020B0400000000000000" pitchFamily="50" charset="-128"/>
                <a:cs typeface="Arial" panose="020B0604020202020204" pitchFamily="34" charset="0"/>
              </a:rPr>
              <a:t>Create global star-ups and accelerate their growth</a:t>
            </a:r>
            <a:endParaRPr lang="en-US" altLang="ja-JP" sz="1400" b="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marL="88900" indent="-88900" defTabSz="443194">
              <a:lnSpc>
                <a:spcPct val="100000"/>
              </a:lnSpc>
              <a:spcBef>
                <a:spcPts val="300"/>
              </a:spcBef>
              <a:spcAft>
                <a:spcPts val="0"/>
              </a:spcAft>
              <a:buFont typeface="Wingdings" panose="05000000000000000000" pitchFamily="2" charset="2"/>
              <a:buNone/>
              <a:defRPr/>
            </a:pPr>
            <a:endParaRPr lang="en-US" altLang="ja-JP" sz="900" dirty="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marL="88900" indent="-88900" defTabSz="443194">
              <a:lnSpc>
                <a:spcPct val="100000"/>
              </a:lnSpc>
              <a:spcBef>
                <a:spcPts val="300"/>
              </a:spcBef>
              <a:spcAft>
                <a:spcPts val="0"/>
              </a:spcAft>
              <a:buFont typeface="Wingdings" panose="05000000000000000000" pitchFamily="2" charset="2"/>
              <a:buNone/>
              <a:defRPr/>
            </a:pPr>
            <a:r>
              <a:rPr lang="ja-JP" altLang="en-US" sz="9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en-US" altLang="ja-JP" sz="9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 consortium made up of industry, academia and local government in Osaka implements support programs seamlessly from the pre-seed stage to the later stage.</a:t>
            </a:r>
          </a:p>
          <a:p>
            <a:pPr marL="88900" indent="-88900" defTabSz="443194">
              <a:spcBef>
                <a:spcPts val="300"/>
              </a:spcBef>
              <a:defRPr/>
            </a:pPr>
            <a:r>
              <a:rPr lang="ja-JP" altLang="en-US" sz="9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en-US" altLang="ja-JP" sz="9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We support for startups that are expanding overseas and creating and nurturing deep tech startups through acceleration and the formation of communities.</a:t>
            </a:r>
            <a:endParaRPr kumimoji="1" lang="en-US" altLang="ja-JP" sz="900" b="0" i="0" u="none" strike="noStrike" kern="1200" cap="none" spc="0" normalizeH="0" baseline="0" dirty="0">
              <a:ln>
                <a:noFill/>
              </a:ln>
              <a:solidFill>
                <a:schemeClr val="tx1"/>
              </a:solidFill>
              <a:effectLst/>
              <a:uLnTx/>
              <a:uFillTx/>
              <a:latin typeface="Arial" panose="020B0604020202020204" pitchFamily="34" charset="0"/>
              <a:ea typeface="BIZ UDPゴシック" panose="020B0400000000000000" pitchFamily="50" charset="-128"/>
              <a:cs typeface="Arial" panose="020B0604020202020204" pitchFamily="34" charset="0"/>
            </a:endParaRPr>
          </a:p>
          <a:p>
            <a:pPr marL="88900" indent="-88900" defTabSz="443194">
              <a:lnSpc>
                <a:spcPct val="100000"/>
              </a:lnSpc>
              <a:spcBef>
                <a:spcPts val="600"/>
              </a:spcBef>
              <a:spcAft>
                <a:spcPts val="0"/>
              </a:spcAft>
              <a:buFontTx/>
              <a:buNone/>
              <a:defRPr/>
            </a:pPr>
            <a:r>
              <a:rPr kumimoji="1" lang="ja-JP" altLang="en-US" sz="900" b="0" i="0" u="none" strike="noStrike" kern="1200" cap="none" spc="0" normalizeH="0" baseline="0" noProof="0" dirty="0">
                <a:ln>
                  <a:noFill/>
                </a:ln>
                <a:solidFill>
                  <a:schemeClr val="tx1"/>
                </a:solidFill>
                <a:effectLst/>
                <a:uLnTx/>
                <a:uFillTx/>
                <a:latin typeface="Arial" panose="020B0604020202020204" pitchFamily="34" charset="0"/>
                <a:ea typeface="BIZ UDPゴシック" panose="020B0400000000000000" pitchFamily="50" charset="-128"/>
                <a:cs typeface="Arial" panose="020B0604020202020204" pitchFamily="34" charset="0"/>
              </a:rPr>
              <a:t>・</a:t>
            </a:r>
            <a:r>
              <a:rPr kumimoji="1" lang="en-US" altLang="ja-JP" sz="900" b="0" i="0" u="none" strike="noStrike" kern="1200" cap="none" spc="0" normalizeH="0" baseline="0" noProof="0" dirty="0">
                <a:ln>
                  <a:noFill/>
                </a:ln>
                <a:solidFill>
                  <a:schemeClr val="tx1"/>
                </a:solidFill>
                <a:effectLst/>
                <a:uLnTx/>
                <a:uFillTx/>
                <a:latin typeface="Arial" panose="020B0604020202020204" pitchFamily="34" charset="0"/>
                <a:ea typeface="BIZ UDPゴシック" panose="020B0400000000000000" pitchFamily="50" charset="-128"/>
                <a:cs typeface="Arial" panose="020B0604020202020204" pitchFamily="34" charset="0"/>
              </a:rPr>
              <a:t>We support overseas startups entering Osaka-Kansai by providing individualized support for entering the Japanese market and offering business matching opportunities with Japanese companies.</a:t>
            </a:r>
          </a:p>
          <a:p>
            <a:pPr marL="88900" indent="-88900" defTabSz="443194">
              <a:lnSpc>
                <a:spcPct val="100000"/>
              </a:lnSpc>
              <a:spcBef>
                <a:spcPts val="600"/>
              </a:spcBef>
              <a:spcAft>
                <a:spcPts val="0"/>
              </a:spcAft>
              <a:buFontTx/>
              <a:buNone/>
              <a:defRPr/>
            </a:pPr>
            <a:r>
              <a:rPr lang="ja-JP" altLang="en-US" sz="9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kumimoji="1" lang="en-US" altLang="ja-JP" sz="900" b="0" i="0" u="none" strike="noStrike" kern="1200" cap="none" spc="0" normalizeH="0" baseline="0" noProof="0" dirty="0">
                <a:ln>
                  <a:noFill/>
                </a:ln>
                <a:solidFill>
                  <a:schemeClr val="tx1"/>
                </a:solidFill>
                <a:effectLst/>
                <a:uLnTx/>
                <a:uFillTx/>
                <a:latin typeface="Arial" panose="020B0604020202020204" pitchFamily="34" charset="0"/>
                <a:ea typeface="BIZ UDPゴシック" panose="020B0400000000000000" pitchFamily="50" charset="-128"/>
                <a:cs typeface="Arial" panose="020B0604020202020204" pitchFamily="34" charset="0"/>
              </a:rPr>
              <a:t>Focusing on R&amp;D startup (deep tech) support, we create contacts and promote exchanges between supporters in the Tokyo metropolitan area and Osaka's deep tech and university seeds.</a:t>
            </a:r>
            <a:endParaRPr lang="en-US" altLang="ja-JP" sz="900" b="0" i="0" u="none" strike="noStrike" kern="1200" cap="none" spc="0" normalizeH="0" baseline="0" noProof="0" dirty="0">
              <a:ln>
                <a:noFill/>
              </a:ln>
              <a:solidFill>
                <a:schemeClr val="tx1"/>
              </a:solidFill>
              <a:effectLst/>
              <a:uLnTx/>
              <a:uFillTx/>
              <a:latin typeface="Arial" panose="020B0604020202020204" pitchFamily="34" charset="0"/>
              <a:ea typeface="BIZ UDPゴシック" panose="020B0400000000000000" pitchFamily="50" charset="-128"/>
              <a:cs typeface="Arial" panose="020B0604020202020204" pitchFamily="34" charset="0"/>
            </a:endParaRPr>
          </a:p>
          <a:p>
            <a:pPr marL="88900" indent="-88900" defTabSz="443194">
              <a:lnSpc>
                <a:spcPct val="100000"/>
              </a:lnSpc>
              <a:spcBef>
                <a:spcPts val="600"/>
              </a:spcBef>
              <a:spcAft>
                <a:spcPts val="0"/>
              </a:spcAft>
              <a:buFontTx/>
              <a:buNone/>
              <a:defRPr/>
            </a:pPr>
            <a:r>
              <a:rPr kumimoji="1" lang="ja-JP" altLang="en-US" sz="900" b="0" i="0" u="none" strike="noStrike" kern="1200" cap="none" spc="0" normalizeH="0" baseline="0" noProof="0" dirty="0">
                <a:ln>
                  <a:noFill/>
                </a:ln>
                <a:solidFill>
                  <a:schemeClr val="tx1"/>
                </a:solidFill>
                <a:effectLst/>
                <a:uLnTx/>
                <a:uFillTx/>
                <a:latin typeface="Arial" panose="020B0604020202020204" pitchFamily="34" charset="0"/>
                <a:ea typeface="BIZ UDPゴシック" panose="020B0400000000000000" pitchFamily="50" charset="-128"/>
                <a:cs typeface="Arial" panose="020B0604020202020204" pitchFamily="34" charset="0"/>
              </a:rPr>
              <a:t>・</a:t>
            </a:r>
            <a:r>
              <a:rPr kumimoji="1" lang="en-US" altLang="ja-JP" sz="900" b="0" i="0" u="none" strike="noStrike" kern="1200" cap="none" spc="0" normalizeH="0" baseline="0" noProof="0" dirty="0">
                <a:ln>
                  <a:noFill/>
                </a:ln>
                <a:solidFill>
                  <a:schemeClr val="tx1"/>
                </a:solidFill>
                <a:effectLst/>
                <a:uLnTx/>
                <a:uFillTx/>
                <a:latin typeface="Arial" panose="020B0604020202020204" pitchFamily="34" charset="0"/>
                <a:ea typeface="BIZ UDPゴシック" panose="020B0400000000000000" pitchFamily="50" charset="-128"/>
                <a:cs typeface="Arial" panose="020B0604020202020204" pitchFamily="34" charset="0"/>
              </a:rPr>
              <a:t>We foster momentum by holding events in conjunction with the Global Startup Expo 2025 to be held by the government.</a:t>
            </a:r>
            <a:endParaRPr kumimoji="1" lang="ja-JP" altLang="en-US" sz="900" b="0" i="0" u="none" strike="noStrike" kern="1200" cap="none" spc="0" normalizeH="0" baseline="0" noProof="0" dirty="0">
              <a:ln>
                <a:noFill/>
              </a:ln>
              <a:solidFill>
                <a:schemeClr val="tx1"/>
              </a:solidFill>
              <a:effectLst/>
              <a:uLnTx/>
              <a:uFillTx/>
              <a:latin typeface="Arial" panose="020B0604020202020204" pitchFamily="34" charset="0"/>
              <a:ea typeface="BIZ UDPゴシック" panose="020B0400000000000000" pitchFamily="50" charset="-128"/>
              <a:cs typeface="Arial" panose="020B0604020202020204" pitchFamily="34" charset="0"/>
            </a:endParaRPr>
          </a:p>
        </p:txBody>
      </p:sp>
      <p:pic>
        <p:nvPicPr>
          <p:cNvPr id="3" name="図 2">
            <a:extLst>
              <a:ext uri="{FF2B5EF4-FFF2-40B4-BE49-F238E27FC236}">
                <a16:creationId xmlns:a16="http://schemas.microsoft.com/office/drawing/2014/main" id="{4D4A7E4A-388C-4072-8CBA-40B7F7672BE0}"/>
              </a:ext>
            </a:extLst>
          </p:cNvPr>
          <p:cNvPicPr>
            <a:picLocks noChangeAspect="1"/>
          </p:cNvPicPr>
          <p:nvPr/>
        </p:nvPicPr>
        <p:blipFill>
          <a:blip r:embed="rId5"/>
          <a:stretch>
            <a:fillRect/>
          </a:stretch>
        </p:blipFill>
        <p:spPr>
          <a:xfrm>
            <a:off x="787716" y="3205602"/>
            <a:ext cx="1741772" cy="345068"/>
          </a:xfrm>
          <a:prstGeom prst="rect">
            <a:avLst/>
          </a:prstGeom>
        </p:spPr>
      </p:pic>
      <p:sp>
        <p:nvSpPr>
          <p:cNvPr id="23" name="テキスト ボックス 22">
            <a:extLst>
              <a:ext uri="{FF2B5EF4-FFF2-40B4-BE49-F238E27FC236}">
                <a16:creationId xmlns:a16="http://schemas.microsoft.com/office/drawing/2014/main" id="{C428C5CE-1874-4CF4-A3BA-032A87490633}"/>
              </a:ext>
            </a:extLst>
          </p:cNvPr>
          <p:cNvSpPr txBox="1"/>
          <p:nvPr/>
        </p:nvSpPr>
        <p:spPr>
          <a:xfrm>
            <a:off x="9192002" y="6024961"/>
            <a:ext cx="2016000" cy="123280"/>
          </a:xfrm>
          <a:prstGeom prst="rect">
            <a:avLst/>
          </a:prstGeom>
          <a:noFill/>
        </p:spPr>
        <p:txBody>
          <a:bodyPr wrap="square" lIns="0" tIns="0" rIns="0" bIns="0" rtlCol="0" anchor="ctr" anchorCtr="0">
            <a:noAutofit/>
          </a:bodyPr>
          <a:lstStyle/>
          <a:p>
            <a:pPr defTabSz="435529">
              <a:defRPr/>
            </a:pPr>
            <a:r>
              <a:rPr kumimoji="0" lang="ja-JP" altLang="en-US" sz="762" dirty="0">
                <a:latin typeface="BIZ UDPゴシック" panose="020B0400000000000000" pitchFamily="50" charset="-128"/>
                <a:ea typeface="BIZ UDPゴシック" panose="020B0400000000000000" pitchFamily="50" charset="-128"/>
                <a:cs typeface="Meiryo UI" panose="020B0604030504040204" pitchFamily="50" charset="-128"/>
              </a:rPr>
              <a:t>▲</a:t>
            </a:r>
            <a:r>
              <a:rPr kumimoji="0" lang="en-US" altLang="ja-JP" sz="762" dirty="0">
                <a:latin typeface="BIZ UDPゴシック" panose="020B0400000000000000" pitchFamily="50" charset="-128"/>
                <a:ea typeface="BIZ UDPゴシック" panose="020B0400000000000000" pitchFamily="50" charset="-128"/>
                <a:cs typeface="Meiryo UI" panose="020B0604030504040204" pitchFamily="50" charset="-128"/>
              </a:rPr>
              <a:t>Osaka Startup Ecosystem Logo</a:t>
            </a:r>
            <a:endParaRPr kumimoji="0" lang="ja-JP" altLang="en-US" sz="762"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8" name="図 7">
            <a:extLst>
              <a:ext uri="{FF2B5EF4-FFF2-40B4-BE49-F238E27FC236}">
                <a16:creationId xmlns:a16="http://schemas.microsoft.com/office/drawing/2014/main" id="{635AA563-AA15-4828-B33C-B1EBDD029C29}"/>
              </a:ext>
            </a:extLst>
          </p:cNvPr>
          <p:cNvPicPr>
            <a:picLocks noChangeAspect="1"/>
          </p:cNvPicPr>
          <p:nvPr/>
        </p:nvPicPr>
        <p:blipFill>
          <a:blip r:embed="rId6"/>
          <a:stretch>
            <a:fillRect/>
          </a:stretch>
        </p:blipFill>
        <p:spPr>
          <a:xfrm>
            <a:off x="9099503" y="5460597"/>
            <a:ext cx="2200998" cy="513186"/>
          </a:xfrm>
          <a:prstGeom prst="rect">
            <a:avLst/>
          </a:prstGeom>
        </p:spPr>
      </p:pic>
      <p:pic>
        <p:nvPicPr>
          <p:cNvPr id="22" name="図 21">
            <a:extLst>
              <a:ext uri="{FF2B5EF4-FFF2-40B4-BE49-F238E27FC236}">
                <a16:creationId xmlns:a16="http://schemas.microsoft.com/office/drawing/2014/main" id="{3DEF8F32-776B-4B98-9BA2-031BB68AF3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1161" y="4782027"/>
            <a:ext cx="1051013" cy="769969"/>
          </a:xfrm>
          <a:prstGeom prst="rect">
            <a:avLst/>
          </a:prstGeom>
        </p:spPr>
      </p:pic>
      <p:sp>
        <p:nvSpPr>
          <p:cNvPr id="34" name="ホームベース 39">
            <a:extLst>
              <a:ext uri="{FF2B5EF4-FFF2-40B4-BE49-F238E27FC236}">
                <a16:creationId xmlns:a16="http://schemas.microsoft.com/office/drawing/2014/main" id="{8F036A3E-1BD4-4F63-8802-016560DB165E}"/>
              </a:ext>
            </a:extLst>
          </p:cNvPr>
          <p:cNvSpPr/>
          <p:nvPr/>
        </p:nvSpPr>
        <p:spPr>
          <a:xfrm>
            <a:off x="8101452" y="1520356"/>
            <a:ext cx="2880000" cy="360000"/>
          </a:xfrm>
          <a:prstGeom prst="homePlate">
            <a:avLst>
              <a:gd name="adj" fmla="val 0"/>
            </a:avLst>
          </a:prstGeom>
          <a:solidFill>
            <a:schemeClr val="accent1">
              <a:lumMod val="75000"/>
            </a:schemeClr>
          </a:solidFill>
          <a:ln w="44450" cmpd="dbl">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spc="-10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Start-ups</a:t>
            </a:r>
            <a:endParaRPr lang="ja-JP" altLang="en-US" sz="1600" b="1" spc="-10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1839C978-5414-41F9-AD7B-58886DACE1F5}"/>
              </a:ext>
            </a:extLst>
          </p:cNvPr>
          <p:cNvSpPr/>
          <p:nvPr/>
        </p:nvSpPr>
        <p:spPr>
          <a:xfrm>
            <a:off x="0" y="1"/>
            <a:ext cx="6096000" cy="30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latin typeface="Arial" panose="020B0604020202020204" pitchFamily="34" charset="0"/>
                <a:ea typeface="UD デジタル 教科書体 NP-B" panose="02020700000000000000" pitchFamily="18" charset="-128"/>
                <a:cs typeface="Arial" panose="020B0604020202020204" pitchFamily="34" charset="0"/>
              </a:rPr>
              <a:t>5. </a:t>
            </a:r>
            <a:r>
              <a:rPr kumimoji="1" lang="en-US" altLang="ja-JP" dirty="0">
                <a:latin typeface="Arial" panose="020B0604020202020204" pitchFamily="34" charset="0"/>
                <a:ea typeface="UD デジタル 教科書体 NP-B" panose="02020700000000000000" pitchFamily="18" charset="-128"/>
                <a:cs typeface="Arial" panose="020B0604020202020204" pitchFamily="34" charset="0"/>
              </a:rPr>
              <a:t>Local government </a:t>
            </a:r>
            <a:r>
              <a:rPr lang="en-US" altLang="ja-JP" dirty="0">
                <a:latin typeface="Arial" panose="020B0604020202020204" pitchFamily="34" charset="0"/>
                <a:ea typeface="UD デジタル 教科書体 NP-B" panose="02020700000000000000" pitchFamily="18" charset="-128"/>
                <a:cs typeface="Arial" panose="020B0604020202020204" pitchFamily="34" charset="0"/>
              </a:rPr>
              <a:t>i</a:t>
            </a:r>
            <a:r>
              <a:rPr kumimoji="1" lang="en-US" altLang="ja-JP" dirty="0">
                <a:latin typeface="Arial" panose="020B0604020202020204" pitchFamily="34" charset="0"/>
                <a:ea typeface="UD デジタル 教科書体 NP-B" panose="02020700000000000000" pitchFamily="18" charset="-128"/>
                <a:cs typeface="Arial" panose="020B0604020202020204" pitchFamily="34" charset="0"/>
              </a:rPr>
              <a:t>nitiatives</a:t>
            </a:r>
            <a:endParaRPr kumimoji="1" lang="ja-JP" altLang="en-US" dirty="0">
              <a:latin typeface="Arial" panose="020B0604020202020204" pitchFamily="34" charset="0"/>
              <a:ea typeface="UD デジタル 教科書体 NP-B" panose="02020700000000000000" pitchFamily="18" charset="-128"/>
              <a:cs typeface="Arial" panose="020B0604020202020204" pitchFamily="34" charset="0"/>
            </a:endParaRPr>
          </a:p>
        </p:txBody>
      </p:sp>
    </p:spTree>
    <p:extLst>
      <p:ext uri="{BB962C8B-B14F-4D97-AF65-F5344CB8AC3E}">
        <p14:creationId xmlns:p14="http://schemas.microsoft.com/office/powerpoint/2010/main" val="448967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9E582742-3137-43CC-97C9-EB9EBC979EEE}"/>
              </a:ext>
            </a:extLst>
          </p:cNvPr>
          <p:cNvSpPr/>
          <p:nvPr/>
        </p:nvSpPr>
        <p:spPr>
          <a:xfrm>
            <a:off x="77114" y="591773"/>
            <a:ext cx="12066270" cy="622418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　</a:t>
            </a:r>
            <a:endPar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UD デジタル 教科書体 N-R" panose="02020400000000000000" pitchFamily="17" charset="-128"/>
              <a:cs typeface="Arial" panose="020B0604020202020204" pitchFamily="34" charset="0"/>
            </a:endParaRPr>
          </a:p>
        </p:txBody>
      </p:sp>
      <p:sp>
        <p:nvSpPr>
          <p:cNvPr id="27" name="正方形/長方形 26">
            <a:extLst>
              <a:ext uri="{FF2B5EF4-FFF2-40B4-BE49-F238E27FC236}">
                <a16:creationId xmlns:a16="http://schemas.microsoft.com/office/drawing/2014/main" id="{F974105F-06D5-4E9D-AB6B-E289C5E0B474}"/>
              </a:ext>
            </a:extLst>
          </p:cNvPr>
          <p:cNvSpPr/>
          <p:nvPr/>
        </p:nvSpPr>
        <p:spPr>
          <a:xfrm>
            <a:off x="6158865" y="647404"/>
            <a:ext cx="5971478" cy="333980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5" name="正方形/長方形 4">
            <a:extLst>
              <a:ext uri="{FF2B5EF4-FFF2-40B4-BE49-F238E27FC236}">
                <a16:creationId xmlns:a16="http://schemas.microsoft.com/office/drawing/2014/main" id="{42CF6ADA-A0CF-4447-92EB-D7A69D4A664B}"/>
              </a:ext>
            </a:extLst>
          </p:cNvPr>
          <p:cNvSpPr/>
          <p:nvPr/>
        </p:nvSpPr>
        <p:spPr>
          <a:xfrm>
            <a:off x="0" y="2258"/>
            <a:ext cx="12232888" cy="540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　</a:t>
            </a:r>
            <a:r>
              <a:rPr lang="en-US" altLang="ja-JP" sz="2400"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rPr>
              <a:t> </a:t>
            </a:r>
            <a:endPar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HGS創英角ｺﾞｼｯｸUB" panose="020B0900000000000000" pitchFamily="50" charset="-128"/>
              <a:cs typeface="Arial" panose="020B0604020202020204" pitchFamily="34" charset="0"/>
            </a:endParaRPr>
          </a:p>
        </p:txBody>
      </p:sp>
      <p:sp>
        <p:nvSpPr>
          <p:cNvPr id="4" name="正方形/長方形 3">
            <a:extLst>
              <a:ext uri="{FF2B5EF4-FFF2-40B4-BE49-F238E27FC236}">
                <a16:creationId xmlns:a16="http://schemas.microsoft.com/office/drawing/2014/main" id="{AE81B5C9-9423-466C-B236-77B40DEE5FD7}"/>
              </a:ext>
            </a:extLst>
          </p:cNvPr>
          <p:cNvSpPr/>
          <p:nvPr/>
        </p:nvSpPr>
        <p:spPr>
          <a:xfrm>
            <a:off x="0" y="1"/>
            <a:ext cx="6096000" cy="30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prstClr val="white"/>
                </a:solidFill>
                <a:effectLst/>
                <a:uLnTx/>
                <a:uFillTx/>
                <a:latin typeface="Arial" panose="020B0604020202020204" pitchFamily="34" charset="0"/>
                <a:ea typeface="UD デジタル 教科書体 NP-B" panose="02020700000000000000" pitchFamily="18" charset="-128"/>
                <a:cs typeface="Arial" panose="020B0604020202020204" pitchFamily="34" charset="0"/>
              </a:rPr>
              <a:t>6. Local government promotion systems</a:t>
            </a:r>
            <a:r>
              <a:rPr kumimoji="1" lang="ja-JP" altLang="en-US" b="0" i="0" u="none" strike="noStrike" kern="1200" cap="none" spc="0" normalizeH="0" baseline="0" noProof="0" dirty="0">
                <a:ln>
                  <a:noFill/>
                </a:ln>
                <a:solidFill>
                  <a:prstClr val="white"/>
                </a:solidFill>
                <a:effectLst/>
                <a:uLnTx/>
                <a:uFillTx/>
                <a:latin typeface="Arial" panose="020B0604020202020204" pitchFamily="34" charset="0"/>
                <a:ea typeface="UD デジタル 教科書体 NP-B" panose="02020700000000000000" pitchFamily="18" charset="-128"/>
                <a:cs typeface="Arial" panose="020B0604020202020204" pitchFamily="34" charset="0"/>
              </a:rPr>
              <a:t>　　　</a:t>
            </a:r>
            <a:endParaRPr kumimoji="1" lang="ja-JP" altLang="en-US" sz="1800" b="0" i="0" u="none" strike="noStrike" kern="1200" cap="none" spc="0" normalizeH="0" baseline="0" noProof="0" dirty="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8" name="四角形: 角を丸くする 7">
            <a:extLst>
              <a:ext uri="{FF2B5EF4-FFF2-40B4-BE49-F238E27FC236}">
                <a16:creationId xmlns:a16="http://schemas.microsoft.com/office/drawing/2014/main" id="{4408AA65-832A-49B3-BD57-BEBB881BD078}"/>
              </a:ext>
            </a:extLst>
          </p:cNvPr>
          <p:cNvSpPr/>
          <p:nvPr/>
        </p:nvSpPr>
        <p:spPr>
          <a:xfrm>
            <a:off x="221064" y="606061"/>
            <a:ext cx="5806439" cy="2317377"/>
          </a:xfrm>
          <a:prstGeom prst="roundRect">
            <a:avLst>
              <a:gd name="adj" fmla="val 6902"/>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b="1"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rPr>
              <a:t>Background</a:t>
            </a:r>
            <a:endParaRPr lang="en-US" altLang="ja-JP" sz="12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a:p>
            <a:pPr marL="147638" indent="-147638"/>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In March 2021, the “Global Financial City OSAKA Promotion Committee" was established as the collaborative efforts of all of Osaka’s local governments, including Osaka Prefecture and Osaka City, the business community, financial institutions, and related organizations. (As of February 2024, 33 member organizations and seven observer organizations.)</a:t>
            </a:r>
          </a:p>
          <a:p>
            <a:pPr marL="147638" indent="-147638"/>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The committee also includes highly specialized academic experts (10 advisors).</a:t>
            </a:r>
          </a:p>
          <a:p>
            <a:pPr marL="147638" indent="-147638"/>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In March 2022, the Promotion Committee formulated the “Global Financial City OSAKA Strategy.</a:t>
            </a:r>
          </a:p>
          <a:p>
            <a:pPr marL="147638" indent="-147638"/>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The committee is also promoting efforts to achieve the goals of the strategy under the overall management of 5 specially-appointed advisors who have knowledge of global finance and strong overseas networks.</a:t>
            </a:r>
          </a:p>
        </p:txBody>
      </p:sp>
      <p:sp>
        <p:nvSpPr>
          <p:cNvPr id="12" name="四角形: 角を丸くする 11">
            <a:extLst>
              <a:ext uri="{FF2B5EF4-FFF2-40B4-BE49-F238E27FC236}">
                <a16:creationId xmlns:a16="http://schemas.microsoft.com/office/drawing/2014/main" id="{533E8775-8386-4008-8DA5-1E253C88E470}"/>
              </a:ext>
            </a:extLst>
          </p:cNvPr>
          <p:cNvSpPr/>
          <p:nvPr/>
        </p:nvSpPr>
        <p:spPr>
          <a:xfrm>
            <a:off x="233805" y="2968299"/>
            <a:ext cx="5806439" cy="3817091"/>
          </a:xfrm>
          <a:prstGeom prst="roundRect">
            <a:avLst>
              <a:gd name="adj" fmla="val 6902"/>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t" anchorCtr="0"/>
          <a:lstStyle/>
          <a:p>
            <a:r>
              <a:rPr lang="en-US" altLang="ja-JP" sz="1200" b="1"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rPr>
              <a:t>Committee</a:t>
            </a:r>
            <a:r>
              <a:rPr lang="ja-JP" altLang="en-US" sz="1200" b="1"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rPr>
              <a:t>　</a:t>
            </a:r>
            <a:r>
              <a:rPr lang="en-US" altLang="ja-JP" sz="1200" b="1"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rPr>
              <a:t>Structure</a:t>
            </a:r>
            <a:endParaRPr lang="en-US" altLang="ja-JP" sz="12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a:p>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Committee members</a:t>
            </a:r>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33 Corporations/Organizations</a:t>
            </a:r>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endPar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a:p>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Local Government</a:t>
            </a:r>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Osaka Prefecture, Osaka City</a:t>
            </a:r>
          </a:p>
          <a:p>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Economic Groups</a:t>
            </a:r>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KANKEIREN,OCCI,DOYUKAI</a:t>
            </a:r>
          </a:p>
          <a:p>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Financial institutions</a:t>
            </a:r>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24 companies in banking, securities, insurance, etc.</a:t>
            </a:r>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endPar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a:p>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Related Organizations</a:t>
            </a:r>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JETRO, Osaka Business Development Agency, </a:t>
            </a:r>
          </a:p>
          <a:p>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Osaka Metropolitan University, Fintech</a:t>
            </a:r>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Association of Japan.</a:t>
            </a:r>
          </a:p>
          <a:p>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Observers</a:t>
            </a:r>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7 Corporations/Organizations)</a:t>
            </a:r>
          </a:p>
          <a:p>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Local Government</a:t>
            </a:r>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Hyogo Prefecture</a:t>
            </a:r>
          </a:p>
          <a:p>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Related Organizations</a:t>
            </a:r>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Osaka Bankers Association, </a:t>
            </a:r>
          </a:p>
          <a:p>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Financial Futures Association of Japan, Japan STO Association,</a:t>
            </a:r>
          </a:p>
          <a:p>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Japan Securities Dealers Association,</a:t>
            </a:r>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endPar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a:p>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Japan Commodity Futures Industry Association(JCFIA), </a:t>
            </a:r>
          </a:p>
          <a:p>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The Commodity Futures Association of Japan</a:t>
            </a:r>
            <a:endParaRPr lang="en-US" altLang="ja-JP" sz="1200"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endParaRPr>
          </a:p>
          <a:p>
            <a:r>
              <a:rPr lang="en-US" altLang="ja-JP" sz="1200" b="1"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rPr>
              <a:t>President/Vice-presidents</a:t>
            </a:r>
            <a:endParaRPr lang="en-US" altLang="ja-JP" sz="12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a:p>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President</a:t>
            </a:r>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Chairperson of Kansai Economic Federation</a:t>
            </a:r>
          </a:p>
          <a:p>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Vice-presidents</a:t>
            </a:r>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endPar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a:p>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Chairperson of Osaka Chamber of Commerce and Industry,</a:t>
            </a:r>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p>
          <a:p>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Representative Director</a:t>
            </a:r>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of</a:t>
            </a:r>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Kansai Association of Corporate Executives</a:t>
            </a:r>
          </a:p>
          <a:p>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Governor of Osaka Prefecture, Mayor of Osaka City</a:t>
            </a:r>
          </a:p>
        </p:txBody>
      </p:sp>
      <p:sp>
        <p:nvSpPr>
          <p:cNvPr id="21" name="四角形: 角を丸くする 20">
            <a:extLst>
              <a:ext uri="{FF2B5EF4-FFF2-40B4-BE49-F238E27FC236}">
                <a16:creationId xmlns:a16="http://schemas.microsoft.com/office/drawing/2014/main" id="{87B432A0-17EF-4B0E-8C05-4A7B29C74FF2}"/>
              </a:ext>
            </a:extLst>
          </p:cNvPr>
          <p:cNvSpPr/>
          <p:nvPr/>
        </p:nvSpPr>
        <p:spPr>
          <a:xfrm>
            <a:off x="6408927" y="2090227"/>
            <a:ext cx="2072686" cy="675107"/>
          </a:xfrm>
          <a:prstGeom prst="roundRect">
            <a:avLst>
              <a:gd name="adj" fmla="val 6902"/>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rPr>
              <a:t>Comprehensive management by specially appointed advisors</a:t>
            </a:r>
          </a:p>
        </p:txBody>
      </p:sp>
      <p:sp>
        <p:nvSpPr>
          <p:cNvPr id="18" name="矢印: 下 17">
            <a:extLst>
              <a:ext uri="{FF2B5EF4-FFF2-40B4-BE49-F238E27FC236}">
                <a16:creationId xmlns:a16="http://schemas.microsoft.com/office/drawing/2014/main" id="{F328D244-FE38-4821-92DE-1D8375C41A91}"/>
              </a:ext>
            </a:extLst>
          </p:cNvPr>
          <p:cNvSpPr/>
          <p:nvPr/>
        </p:nvSpPr>
        <p:spPr>
          <a:xfrm>
            <a:off x="8774095" y="1847521"/>
            <a:ext cx="1834475" cy="1298174"/>
          </a:xfrm>
          <a:prstGeom prst="downArrow">
            <a:avLst>
              <a:gd name="adj1" fmla="val 50000"/>
              <a:gd name="adj2" fmla="val 1789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20" name="四角形: 角を丸くする 19">
            <a:extLst>
              <a:ext uri="{FF2B5EF4-FFF2-40B4-BE49-F238E27FC236}">
                <a16:creationId xmlns:a16="http://schemas.microsoft.com/office/drawing/2014/main" id="{9EA4E640-39DA-4C4C-AE66-6C66D3B6B9E2}"/>
              </a:ext>
            </a:extLst>
          </p:cNvPr>
          <p:cNvSpPr/>
          <p:nvPr/>
        </p:nvSpPr>
        <p:spPr>
          <a:xfrm>
            <a:off x="8901364" y="2082926"/>
            <a:ext cx="1707206" cy="641167"/>
          </a:xfrm>
          <a:prstGeom prst="roundRect">
            <a:avLst>
              <a:gd name="adj" fmla="val 6902"/>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rPr>
              <a:t>&lt;Secretariat&gt;</a:t>
            </a:r>
          </a:p>
          <a:p>
            <a:pPr algn="ctr"/>
            <a:r>
              <a:rPr lang="en-US" altLang="ja-JP" sz="1200"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rPr>
              <a:t>Osaka Prefecture, Osaka City</a:t>
            </a:r>
          </a:p>
        </p:txBody>
      </p:sp>
      <p:sp>
        <p:nvSpPr>
          <p:cNvPr id="22" name="四角形: 角を丸くする 21">
            <a:extLst>
              <a:ext uri="{FF2B5EF4-FFF2-40B4-BE49-F238E27FC236}">
                <a16:creationId xmlns:a16="http://schemas.microsoft.com/office/drawing/2014/main" id="{ADB39878-99DD-44D0-8C6B-1456EAB2785C}"/>
              </a:ext>
            </a:extLst>
          </p:cNvPr>
          <p:cNvSpPr/>
          <p:nvPr/>
        </p:nvSpPr>
        <p:spPr>
          <a:xfrm>
            <a:off x="8787129" y="3169211"/>
            <a:ext cx="2160462" cy="739684"/>
          </a:xfrm>
          <a:prstGeom prst="roundRect">
            <a:avLst>
              <a:gd name="adj" fmla="val 6902"/>
            </a:avLst>
          </a:prstGeom>
          <a:solidFill>
            <a:srgbClr val="002060"/>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bg1"/>
                </a:solidFill>
                <a:effectLst>
                  <a:outerShdw blurRad="38100" dist="38100" dir="2700000" algn="tl">
                    <a:srgbClr val="000000">
                      <a:alpha val="43137"/>
                    </a:srgbClr>
                  </a:outerShdw>
                </a:effectLst>
                <a:latin typeface="Arial" panose="020B0604020202020204" pitchFamily="34" charset="0"/>
                <a:ea typeface="HGP創英角ｺﾞｼｯｸUB" panose="020B0900000000000000" pitchFamily="50" charset="-128"/>
                <a:cs typeface="Arial" panose="020B0604020202020204" pitchFamily="34" charset="0"/>
              </a:rPr>
              <a:t>Implementation of projects to realize a global financial city</a:t>
            </a:r>
          </a:p>
        </p:txBody>
      </p:sp>
      <p:sp>
        <p:nvSpPr>
          <p:cNvPr id="23" name="矢印: 右 22">
            <a:extLst>
              <a:ext uri="{FF2B5EF4-FFF2-40B4-BE49-F238E27FC236}">
                <a16:creationId xmlns:a16="http://schemas.microsoft.com/office/drawing/2014/main" id="{202B201F-9E12-4255-A7BA-0D2FAAB18233}"/>
              </a:ext>
            </a:extLst>
          </p:cNvPr>
          <p:cNvSpPr/>
          <p:nvPr/>
        </p:nvSpPr>
        <p:spPr>
          <a:xfrm>
            <a:off x="8504821" y="2110651"/>
            <a:ext cx="396543" cy="66280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8" name="四角形: 角を丸くする 27">
            <a:extLst>
              <a:ext uri="{FF2B5EF4-FFF2-40B4-BE49-F238E27FC236}">
                <a16:creationId xmlns:a16="http://schemas.microsoft.com/office/drawing/2014/main" id="{1C316CD5-1DCB-400E-BB40-36000FC5F0CB}"/>
              </a:ext>
            </a:extLst>
          </p:cNvPr>
          <p:cNvSpPr/>
          <p:nvPr/>
        </p:nvSpPr>
        <p:spPr>
          <a:xfrm>
            <a:off x="6264953" y="634932"/>
            <a:ext cx="2814959" cy="395387"/>
          </a:xfrm>
          <a:prstGeom prst="roundRect">
            <a:avLst>
              <a:gd name="adj" fmla="val 6902"/>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rPr>
              <a:t>Promotion System Flow Chart</a:t>
            </a:r>
          </a:p>
        </p:txBody>
      </p:sp>
      <p:sp>
        <p:nvSpPr>
          <p:cNvPr id="29" name="四角形: 角を丸くする 28">
            <a:extLst>
              <a:ext uri="{FF2B5EF4-FFF2-40B4-BE49-F238E27FC236}">
                <a16:creationId xmlns:a16="http://schemas.microsoft.com/office/drawing/2014/main" id="{132B5A9B-3E28-4485-B32D-557198319578}"/>
              </a:ext>
            </a:extLst>
          </p:cNvPr>
          <p:cNvSpPr/>
          <p:nvPr/>
        </p:nvSpPr>
        <p:spPr>
          <a:xfrm>
            <a:off x="6146828" y="2820493"/>
            <a:ext cx="2577645" cy="1088401"/>
          </a:xfrm>
          <a:prstGeom prst="roundRect">
            <a:avLst>
              <a:gd name="adj" fmla="val 6902"/>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rgbClr val="FF0000"/>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1050" dirty="0">
                <a:solidFill>
                  <a:srgbClr val="FF0000"/>
                </a:solidFill>
                <a:latin typeface="Arial" panose="020B0604020202020204" pitchFamily="34" charset="0"/>
                <a:ea typeface="UD デジタル 教科書体 N-R" panose="02020400000000000000" pitchFamily="17" charset="-128"/>
                <a:cs typeface="Arial" panose="020B0604020202020204" pitchFamily="34" charset="0"/>
              </a:rPr>
              <a:t>Guidance and advice on strategy </a:t>
            </a:r>
          </a:p>
          <a:p>
            <a:r>
              <a:rPr lang="en-US" altLang="ja-JP" sz="1050" dirty="0">
                <a:solidFill>
                  <a:srgbClr val="FF0000"/>
                </a:solidFill>
                <a:latin typeface="Arial" panose="020B0604020202020204" pitchFamily="34" charset="0"/>
                <a:ea typeface="UD デジタル 教科書体 N-R" panose="02020400000000000000" pitchFamily="17" charset="-128"/>
                <a:cs typeface="Arial" panose="020B0604020202020204" pitchFamily="34" charset="0"/>
              </a:rPr>
              <a:t>    promotion</a:t>
            </a:r>
          </a:p>
          <a:p>
            <a:r>
              <a:rPr lang="ja-JP" altLang="en-US" sz="1050" dirty="0">
                <a:solidFill>
                  <a:srgbClr val="FF0000"/>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1050" dirty="0">
                <a:solidFill>
                  <a:srgbClr val="FF0000"/>
                </a:solidFill>
                <a:latin typeface="Arial" panose="020B0604020202020204" pitchFamily="34" charset="0"/>
                <a:ea typeface="UD デジタル 教科書体 N-R" panose="02020400000000000000" pitchFamily="17" charset="-128"/>
                <a:cs typeface="Arial" panose="020B0604020202020204" pitchFamily="34" charset="0"/>
              </a:rPr>
              <a:t>Provision of information on </a:t>
            </a:r>
          </a:p>
          <a:p>
            <a:r>
              <a:rPr lang="en-US" altLang="ja-JP" sz="1050" dirty="0">
                <a:solidFill>
                  <a:srgbClr val="FF0000"/>
                </a:solidFill>
                <a:latin typeface="Arial" panose="020B0604020202020204" pitchFamily="34" charset="0"/>
                <a:ea typeface="UD デジタル 教科書体 N-R" panose="02020400000000000000" pitchFamily="17" charset="-128"/>
                <a:cs typeface="Arial" panose="020B0604020202020204" pitchFamily="34" charset="0"/>
              </a:rPr>
              <a:t>    companies to be attracted</a:t>
            </a:r>
          </a:p>
        </p:txBody>
      </p:sp>
      <p:grpSp>
        <p:nvGrpSpPr>
          <p:cNvPr id="7" name="グループ化 6">
            <a:extLst>
              <a:ext uri="{FF2B5EF4-FFF2-40B4-BE49-F238E27FC236}">
                <a16:creationId xmlns:a16="http://schemas.microsoft.com/office/drawing/2014/main" id="{77691F67-388F-4258-8B98-E150F8156E07}"/>
              </a:ext>
            </a:extLst>
          </p:cNvPr>
          <p:cNvGrpSpPr/>
          <p:nvPr/>
        </p:nvGrpSpPr>
        <p:grpSpPr>
          <a:xfrm>
            <a:off x="6138352" y="1047419"/>
            <a:ext cx="5815963" cy="781434"/>
            <a:chOff x="6177374" y="1419062"/>
            <a:chExt cx="5815963" cy="781434"/>
          </a:xfrm>
        </p:grpSpPr>
        <p:sp>
          <p:nvSpPr>
            <p:cNvPr id="15" name="四角形: 角を丸くする 14">
              <a:extLst>
                <a:ext uri="{FF2B5EF4-FFF2-40B4-BE49-F238E27FC236}">
                  <a16:creationId xmlns:a16="http://schemas.microsoft.com/office/drawing/2014/main" id="{EB851EA8-9063-408D-9C6D-675819D7E43E}"/>
                </a:ext>
              </a:extLst>
            </p:cNvPr>
            <p:cNvSpPr/>
            <p:nvPr/>
          </p:nvSpPr>
          <p:spPr>
            <a:xfrm>
              <a:off x="6320249" y="1419062"/>
              <a:ext cx="5673088" cy="781434"/>
            </a:xfrm>
            <a:prstGeom prst="roundRect">
              <a:avLst>
                <a:gd name="adj" fmla="val 1981"/>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400"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endParaRPr>
            </a:p>
            <a:p>
              <a:endParaRPr lang="en-US" altLang="ja-JP" sz="1400"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endParaRPr>
            </a:p>
            <a:p>
              <a:endParaRPr lang="en-US" altLang="ja-JP" sz="1400"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endParaRPr>
            </a:p>
            <a:p>
              <a:endParaRPr lang="en-US" altLang="ja-JP" sz="1400"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endParaRPr>
            </a:p>
            <a:p>
              <a:endParaRPr lang="en-US" altLang="ja-JP" sz="1400"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endParaRPr>
            </a:p>
            <a:p>
              <a:endParaRPr lang="en-US" altLang="ja-JP" sz="1400"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endParaRPr>
            </a:p>
            <a:p>
              <a:endParaRPr lang="en-US" altLang="ja-JP" sz="1400"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endParaRPr>
            </a:p>
            <a:p>
              <a:endParaRPr lang="en-US" altLang="ja-JP" sz="1400"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endParaRPr>
            </a:p>
            <a:p>
              <a:endParaRPr lang="en-US" altLang="ja-JP" sz="1400"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endParaRPr>
            </a:p>
          </p:txBody>
        </p:sp>
        <p:sp>
          <p:nvSpPr>
            <p:cNvPr id="30" name="四角形: 角を丸くする 29">
              <a:extLst>
                <a:ext uri="{FF2B5EF4-FFF2-40B4-BE49-F238E27FC236}">
                  <a16:creationId xmlns:a16="http://schemas.microsoft.com/office/drawing/2014/main" id="{08826650-D3A9-4784-8E2C-41B36D7B6A42}"/>
                </a:ext>
              </a:extLst>
            </p:cNvPr>
            <p:cNvSpPr/>
            <p:nvPr/>
          </p:nvSpPr>
          <p:spPr>
            <a:xfrm>
              <a:off x="6177374" y="1549814"/>
              <a:ext cx="5805076" cy="572330"/>
            </a:xfrm>
            <a:prstGeom prst="roundRect">
              <a:avLst>
                <a:gd name="adj" fmla="val 6902"/>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16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Global Financial City OSAKA Promotion Committee</a:t>
              </a:r>
              <a:r>
                <a:rPr lang="ja-JP" altLang="en-US" sz="16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16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Strategy development, progress management, etc.</a:t>
              </a:r>
            </a:p>
          </p:txBody>
        </p:sp>
      </p:grpSp>
      <p:sp>
        <p:nvSpPr>
          <p:cNvPr id="33" name="四角形: 角を丸くする 32">
            <a:extLst>
              <a:ext uri="{FF2B5EF4-FFF2-40B4-BE49-F238E27FC236}">
                <a16:creationId xmlns:a16="http://schemas.microsoft.com/office/drawing/2014/main" id="{41051870-A737-4FE9-9164-0AE627DAA9F4}"/>
              </a:ext>
            </a:extLst>
          </p:cNvPr>
          <p:cNvSpPr/>
          <p:nvPr/>
        </p:nvSpPr>
        <p:spPr>
          <a:xfrm>
            <a:off x="6158865" y="4016374"/>
            <a:ext cx="2377440" cy="399187"/>
          </a:xfrm>
          <a:prstGeom prst="roundRect">
            <a:avLst>
              <a:gd name="adj" fmla="val 6902"/>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rPr>
              <a:t>Period of Strategy Efforts</a:t>
            </a:r>
          </a:p>
        </p:txBody>
      </p:sp>
      <p:sp>
        <p:nvSpPr>
          <p:cNvPr id="35" name="四角形: 角を丸くする 34">
            <a:extLst>
              <a:ext uri="{FF2B5EF4-FFF2-40B4-BE49-F238E27FC236}">
                <a16:creationId xmlns:a16="http://schemas.microsoft.com/office/drawing/2014/main" id="{0642A2F3-0579-40B0-9D8A-C1B4A066D7C8}"/>
              </a:ext>
            </a:extLst>
          </p:cNvPr>
          <p:cNvSpPr/>
          <p:nvPr/>
        </p:nvSpPr>
        <p:spPr>
          <a:xfrm>
            <a:off x="11065584" y="4332475"/>
            <a:ext cx="1022338" cy="1781232"/>
          </a:xfrm>
          <a:prstGeom prst="roundRect">
            <a:avLst>
              <a:gd name="adj" fmla="val 6902"/>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300" dirty="0">
                <a:solidFill>
                  <a:srgbClr val="FF0000"/>
                </a:solidFill>
                <a:latin typeface="Arial" panose="020B0604020202020204" pitchFamily="34" charset="0"/>
                <a:ea typeface="HGP創英角ｺﾞｼｯｸUB" panose="020B0900000000000000" pitchFamily="50" charset="-128"/>
                <a:cs typeface="Arial" panose="020B0604020202020204" pitchFamily="34" charset="0"/>
              </a:rPr>
              <a:t>All of Osaka Promotion with 2050 as the Final Stage</a:t>
            </a:r>
          </a:p>
        </p:txBody>
      </p:sp>
      <p:sp>
        <p:nvSpPr>
          <p:cNvPr id="24" name="スライド番号プレースホルダー 1">
            <a:extLst>
              <a:ext uri="{FF2B5EF4-FFF2-40B4-BE49-F238E27FC236}">
                <a16:creationId xmlns:a16="http://schemas.microsoft.com/office/drawing/2014/main" id="{E4738FE8-E001-4753-84F3-F3A01F20E87D}"/>
              </a:ext>
            </a:extLst>
          </p:cNvPr>
          <p:cNvSpPr>
            <a:spLocks noGrp="1"/>
          </p:cNvSpPr>
          <p:nvPr>
            <p:ph type="sldNum" sz="quarter" idx="12"/>
          </p:nvPr>
        </p:nvSpPr>
        <p:spPr>
          <a:xfrm>
            <a:off x="9344722" y="6332995"/>
            <a:ext cx="2743200" cy="466678"/>
          </a:xfrm>
        </p:spPr>
        <p:txBody>
          <a:bodyPr/>
          <a:lstStyle/>
          <a:p>
            <a:r>
              <a:rPr lang="en-US" altLang="ja-JP"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13</a:t>
            </a:r>
            <a:endParaRPr kumimoji="1" lang="ja-JP" altLang="en-US"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図 1">
            <a:extLst>
              <a:ext uri="{FF2B5EF4-FFF2-40B4-BE49-F238E27FC236}">
                <a16:creationId xmlns:a16="http://schemas.microsoft.com/office/drawing/2014/main" id="{7962D6FC-19B9-4E22-B40D-867FF6A81D57}"/>
              </a:ext>
            </a:extLst>
          </p:cNvPr>
          <p:cNvPicPr>
            <a:picLocks noChangeAspect="1"/>
          </p:cNvPicPr>
          <p:nvPr/>
        </p:nvPicPr>
        <p:blipFill>
          <a:blip r:embed="rId3"/>
          <a:stretch>
            <a:fillRect/>
          </a:stretch>
        </p:blipFill>
        <p:spPr>
          <a:xfrm>
            <a:off x="6110249" y="4332475"/>
            <a:ext cx="5028155" cy="2452915"/>
          </a:xfrm>
          <a:prstGeom prst="rect">
            <a:avLst/>
          </a:prstGeom>
        </p:spPr>
      </p:pic>
    </p:spTree>
    <p:extLst>
      <p:ext uri="{BB962C8B-B14F-4D97-AF65-F5344CB8AC3E}">
        <p14:creationId xmlns:p14="http://schemas.microsoft.com/office/powerpoint/2010/main" val="1261760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BD2383-1D5B-4F79-BAF8-1CF56AE21623}"/>
              </a:ext>
            </a:extLst>
          </p:cNvPr>
          <p:cNvSpPr>
            <a:spLocks noGrp="1"/>
          </p:cNvSpPr>
          <p:nvPr>
            <p:ph type="ctrTitle"/>
          </p:nvPr>
        </p:nvSpPr>
        <p:spPr>
          <a:xfrm>
            <a:off x="1326173" y="1523825"/>
            <a:ext cx="9539654" cy="3372638"/>
          </a:xfrm>
        </p:spPr>
        <p:txBody>
          <a:bodyPr anchor="t" anchorCtr="0">
            <a:noAutofit/>
          </a:bodyPr>
          <a:lstStyle/>
          <a:p>
            <a:pPr marL="358775" algn="l" defTabSz="879475">
              <a:tabLst>
                <a:tab pos="8785225" algn="r"/>
              </a:tabLst>
            </a:pPr>
            <a:r>
              <a:rPr lang="en-US" altLang="ja-JP" sz="2000" dirty="0">
                <a:latin typeface="Arial" panose="020B0604020202020204" pitchFamily="34" charset="0"/>
                <a:ea typeface="UD デジタル 教科書体 NP-B" panose="02020700000000000000" pitchFamily="18" charset="-128"/>
                <a:cs typeface="Arial" panose="020B0604020202020204" pitchFamily="34" charset="0"/>
              </a:rPr>
              <a:t>1.Concept </a:t>
            </a:r>
            <a:r>
              <a:rPr lang="en-US" altLang="ja-JP" sz="2000" u="dashHeavy" baseline="40000" dirty="0">
                <a:latin typeface="Arial" panose="020B0604020202020204" pitchFamily="34" charset="0"/>
                <a:ea typeface="UD デジタル 教科書体 NP-B" panose="02020700000000000000" pitchFamily="18" charset="-128"/>
                <a:cs typeface="Arial" panose="020B0604020202020204" pitchFamily="34" charset="0"/>
              </a:rPr>
              <a:t>	</a:t>
            </a:r>
            <a:r>
              <a:rPr lang="en-US" altLang="ja-JP" sz="2000" dirty="0">
                <a:latin typeface="Arial" panose="020B0604020202020204" pitchFamily="34" charset="0"/>
                <a:ea typeface="UD デジタル 教科書体 NP-B" panose="02020700000000000000" pitchFamily="18" charset="-128"/>
                <a:cs typeface="Arial" panose="020B0604020202020204" pitchFamily="34" charset="0"/>
              </a:rPr>
              <a:t>1</a:t>
            </a:r>
            <a:br>
              <a:rPr lang="en-US" altLang="ja-JP" sz="2000" dirty="0">
                <a:latin typeface="Arial" panose="020B0604020202020204" pitchFamily="34" charset="0"/>
                <a:ea typeface="UD デジタル 教科書体 NP-B" panose="02020700000000000000" pitchFamily="18" charset="-128"/>
                <a:cs typeface="Arial" panose="020B0604020202020204" pitchFamily="34" charset="0"/>
              </a:rPr>
            </a:br>
            <a:r>
              <a:rPr lang="en-US" altLang="ja-JP" sz="2000" dirty="0">
                <a:latin typeface="Arial" panose="020B0604020202020204" pitchFamily="34" charset="0"/>
                <a:ea typeface="UD デジタル 教科書体 NP-B" panose="02020700000000000000" pitchFamily="18" charset="-128"/>
                <a:cs typeface="Arial" panose="020B0604020202020204" pitchFamily="34" charset="0"/>
              </a:rPr>
              <a:t>       Special Zone for Creating a Future Society</a:t>
            </a:r>
            <a:br>
              <a:rPr kumimoji="1" lang="en-US" altLang="ja-JP" sz="2000" dirty="0">
                <a:latin typeface="Arial" panose="020B0604020202020204" pitchFamily="34" charset="0"/>
                <a:ea typeface="UD デジタル 教科書体 NP-B" panose="02020700000000000000" pitchFamily="18" charset="-128"/>
                <a:cs typeface="Arial" panose="020B0604020202020204" pitchFamily="34" charset="0"/>
              </a:rPr>
            </a:br>
            <a:r>
              <a:rPr kumimoji="1" lang="en-US" altLang="ja-JP" sz="2000" dirty="0">
                <a:latin typeface="Arial" panose="020B0604020202020204" pitchFamily="34" charset="0"/>
                <a:ea typeface="UD デジタル 教科書体 NP-B" panose="02020700000000000000" pitchFamily="18" charset="-128"/>
                <a:cs typeface="Arial" panose="020B0604020202020204" pitchFamily="34" charset="0"/>
              </a:rPr>
              <a:t>2.</a:t>
            </a:r>
            <a:r>
              <a:rPr lang="en-US" altLang="ja-JP" sz="2000" dirty="0">
                <a:latin typeface="Arial" panose="020B0604020202020204" pitchFamily="34" charset="0"/>
                <a:ea typeface="UD デジタル 教科書体 NP-B" panose="02020700000000000000" pitchFamily="18" charset="-128"/>
                <a:cs typeface="Arial" panose="020B0604020202020204" pitchFamily="34" charset="0"/>
              </a:rPr>
              <a:t>Background of the proposal</a:t>
            </a:r>
            <a:br>
              <a:rPr lang="en-US" altLang="ja-JP" sz="2000" dirty="0">
                <a:latin typeface="Arial" panose="020B0604020202020204" pitchFamily="34" charset="0"/>
                <a:ea typeface="UD デジタル 教科書体 NP-B" panose="02020700000000000000" pitchFamily="18" charset="-128"/>
                <a:cs typeface="Arial" panose="020B0604020202020204" pitchFamily="34" charset="0"/>
              </a:rPr>
            </a:br>
            <a:r>
              <a:rPr lang="ja-JP" altLang="en-US" sz="2000" dirty="0">
                <a:latin typeface="Arial" panose="020B0604020202020204" pitchFamily="34" charset="0"/>
                <a:ea typeface="UD デジタル 教科書体 NP-B" panose="02020700000000000000" pitchFamily="18" charset="-128"/>
                <a:cs typeface="Arial" panose="020B0604020202020204" pitchFamily="34" charset="0"/>
              </a:rPr>
              <a:t>　　</a:t>
            </a:r>
            <a:r>
              <a:rPr lang="en-US" altLang="ja-JP" sz="2000" dirty="0" err="1">
                <a:latin typeface="Arial" panose="020B0604020202020204" pitchFamily="34" charset="0"/>
                <a:ea typeface="UD デジタル 教科書体 NP-B" panose="02020700000000000000" pitchFamily="18" charset="-128"/>
                <a:cs typeface="Arial" panose="020B0604020202020204" pitchFamily="34" charset="0"/>
              </a:rPr>
              <a:t>Ⅰ.Osaka’s</a:t>
            </a:r>
            <a:r>
              <a:rPr lang="en-US" altLang="ja-JP" sz="2000" dirty="0">
                <a:latin typeface="Arial" panose="020B0604020202020204" pitchFamily="34" charset="0"/>
                <a:ea typeface="UD デジタル 教科書体 NP-B" panose="02020700000000000000" pitchFamily="18" charset="-128"/>
                <a:cs typeface="Arial" panose="020B0604020202020204" pitchFamily="34" charset="0"/>
              </a:rPr>
              <a:t> industrial potential </a:t>
            </a:r>
            <a:r>
              <a:rPr lang="en-US" altLang="ja-JP" sz="2000" u="dashHeavy" baseline="40000" dirty="0">
                <a:latin typeface="Arial" panose="020B0604020202020204" pitchFamily="34" charset="0"/>
                <a:ea typeface="UD デジタル 教科書体 NP-B" panose="02020700000000000000" pitchFamily="18" charset="-128"/>
                <a:cs typeface="Arial" panose="020B0604020202020204" pitchFamily="34" charset="0"/>
              </a:rPr>
              <a:t>	</a:t>
            </a:r>
            <a:r>
              <a:rPr lang="en-US" altLang="ja-JP" sz="2000" dirty="0">
                <a:latin typeface="Arial" panose="020B0604020202020204" pitchFamily="34" charset="0"/>
                <a:ea typeface="UD デジタル 教科書体 NP-B" panose="02020700000000000000" pitchFamily="18" charset="-128"/>
                <a:cs typeface="Arial" panose="020B0604020202020204" pitchFamily="34" charset="0"/>
              </a:rPr>
              <a:t>2</a:t>
            </a:r>
            <a:br>
              <a:rPr lang="en-US" altLang="ja-JP" sz="2000" dirty="0">
                <a:latin typeface="Arial" panose="020B0604020202020204" pitchFamily="34" charset="0"/>
                <a:ea typeface="UD デジタル 教科書体 NP-B" panose="02020700000000000000" pitchFamily="18" charset="-128"/>
                <a:cs typeface="Arial" panose="020B0604020202020204" pitchFamily="34" charset="0"/>
              </a:rPr>
            </a:br>
            <a:r>
              <a:rPr lang="ja-JP" altLang="en-US" sz="2000" dirty="0">
                <a:latin typeface="Arial" panose="020B0604020202020204" pitchFamily="34" charset="0"/>
                <a:ea typeface="UD デジタル 教科書体 NP-B" panose="02020700000000000000" pitchFamily="18" charset="-128"/>
                <a:cs typeface="Arial" panose="020B0604020202020204" pitchFamily="34" charset="0"/>
              </a:rPr>
              <a:t>　　</a:t>
            </a:r>
            <a:r>
              <a:rPr lang="en-US" altLang="ja-JP" sz="2000" dirty="0" err="1">
                <a:latin typeface="Arial" panose="020B0604020202020204" pitchFamily="34" charset="0"/>
                <a:ea typeface="UD デジタル 教科書体 NP-B" panose="02020700000000000000" pitchFamily="18" charset="-128"/>
                <a:cs typeface="Arial" panose="020B0604020202020204" pitchFamily="34" charset="0"/>
              </a:rPr>
              <a:t>Ⅱ.Osaka’s</a:t>
            </a:r>
            <a:r>
              <a:rPr lang="en-US" altLang="ja-JP" sz="2000" dirty="0">
                <a:latin typeface="Arial" panose="020B0604020202020204" pitchFamily="34" charset="0"/>
                <a:ea typeface="UD デジタル 教科書体 NP-B" panose="02020700000000000000" pitchFamily="18" charset="-128"/>
                <a:cs typeface="Arial" panose="020B0604020202020204" pitchFamily="34" charset="0"/>
              </a:rPr>
              <a:t> foundation that supports industries </a:t>
            </a:r>
            <a:r>
              <a:rPr lang="en-US" altLang="ja-JP" sz="2000" u="dashHeavy" baseline="40000" dirty="0">
                <a:latin typeface="Arial" panose="020B0604020202020204" pitchFamily="34" charset="0"/>
                <a:ea typeface="UD デジタル 教科書体 NP-B" panose="02020700000000000000" pitchFamily="18" charset="-128"/>
                <a:cs typeface="Arial" panose="020B0604020202020204" pitchFamily="34" charset="0"/>
              </a:rPr>
              <a:t>	</a:t>
            </a:r>
            <a:r>
              <a:rPr lang="en-US" altLang="ja-JP" sz="2000" dirty="0">
                <a:latin typeface="Arial" panose="020B0604020202020204" pitchFamily="34" charset="0"/>
                <a:ea typeface="UD デジタル 教科書体 NP-B" panose="02020700000000000000" pitchFamily="18" charset="-128"/>
                <a:cs typeface="Arial" panose="020B0604020202020204" pitchFamily="34" charset="0"/>
              </a:rPr>
              <a:t>3</a:t>
            </a:r>
            <a:br>
              <a:rPr lang="en-US" altLang="ja-JP" sz="2000" dirty="0">
                <a:latin typeface="Arial" panose="020B0604020202020204" pitchFamily="34" charset="0"/>
                <a:ea typeface="UD デジタル 教科書体 NP-B" panose="02020700000000000000" pitchFamily="18" charset="-128"/>
                <a:cs typeface="Arial" panose="020B0604020202020204" pitchFamily="34" charset="0"/>
              </a:rPr>
            </a:br>
            <a:r>
              <a:rPr lang="en-US" altLang="ja-JP" sz="2000" dirty="0">
                <a:latin typeface="Arial" panose="020B0604020202020204" pitchFamily="34" charset="0"/>
                <a:ea typeface="UD デジタル 教科書体 NP-B" panose="02020700000000000000" pitchFamily="18" charset="-128"/>
                <a:cs typeface="Arial" panose="020B0604020202020204" pitchFamily="34" charset="0"/>
              </a:rPr>
              <a:t>3.What we should aim for </a:t>
            </a:r>
            <a:r>
              <a:rPr lang="en-US" altLang="ja-JP" sz="2000" u="dashHeavy" baseline="40000" dirty="0">
                <a:latin typeface="Arial" panose="020B0604020202020204" pitchFamily="34" charset="0"/>
                <a:ea typeface="UD デジタル 教科書体 NP-B" panose="02020700000000000000" pitchFamily="18" charset="-128"/>
                <a:cs typeface="Arial" panose="020B0604020202020204" pitchFamily="34" charset="0"/>
              </a:rPr>
              <a:t>	</a:t>
            </a:r>
            <a:r>
              <a:rPr lang="en-US" altLang="ja-JP" sz="2000" dirty="0">
                <a:latin typeface="Arial" panose="020B0604020202020204" pitchFamily="34" charset="0"/>
                <a:ea typeface="UD デジタル 教科書体 NP-B" panose="02020700000000000000" pitchFamily="18" charset="-128"/>
                <a:cs typeface="Arial" panose="020B0604020202020204" pitchFamily="34" charset="0"/>
              </a:rPr>
              <a:t>4</a:t>
            </a:r>
            <a:br>
              <a:rPr kumimoji="1" lang="en-US" altLang="ja-JP" sz="2000" dirty="0">
                <a:latin typeface="Arial" panose="020B0604020202020204" pitchFamily="34" charset="0"/>
                <a:ea typeface="UD デジタル 教科書体 NP-B" panose="02020700000000000000" pitchFamily="18" charset="-128"/>
                <a:cs typeface="Arial" panose="020B0604020202020204" pitchFamily="34" charset="0"/>
              </a:rPr>
            </a:br>
            <a:r>
              <a:rPr lang="en-US" altLang="ja-JP" sz="2000" dirty="0">
                <a:latin typeface="Arial" panose="020B0604020202020204" pitchFamily="34" charset="0"/>
                <a:ea typeface="UD デジタル 教科書体 NP-B" panose="02020700000000000000" pitchFamily="18" charset="-128"/>
                <a:cs typeface="Arial" panose="020B0604020202020204" pitchFamily="34" charset="0"/>
              </a:rPr>
              <a:t>4.</a:t>
            </a:r>
            <a:r>
              <a:rPr kumimoji="1" lang="en-US" altLang="ja-JP" sz="2000" dirty="0">
                <a:latin typeface="Arial" panose="020B0604020202020204" pitchFamily="34" charset="0"/>
                <a:ea typeface="UD デジタル 教科書体 NP-B" panose="02020700000000000000" pitchFamily="18" charset="-128"/>
                <a:cs typeface="Arial" panose="020B0604020202020204" pitchFamily="34" charset="0"/>
              </a:rPr>
              <a:t>Major proposals to the national government </a:t>
            </a:r>
            <a:r>
              <a:rPr kumimoji="1" lang="en-US" altLang="ja-JP" sz="2000" u="dashHeavy" baseline="40000" dirty="0">
                <a:latin typeface="Arial" panose="020B0604020202020204" pitchFamily="34" charset="0"/>
                <a:ea typeface="UD デジタル 教科書体 NP-B" panose="02020700000000000000" pitchFamily="18" charset="-128"/>
                <a:cs typeface="Arial" panose="020B0604020202020204" pitchFamily="34" charset="0"/>
              </a:rPr>
              <a:t>	</a:t>
            </a:r>
            <a:r>
              <a:rPr kumimoji="1" lang="en-US" altLang="ja-JP" sz="2000" dirty="0">
                <a:latin typeface="Arial" panose="020B0604020202020204" pitchFamily="34" charset="0"/>
                <a:ea typeface="UD デジタル 教科書体 NP-B" panose="02020700000000000000" pitchFamily="18" charset="-128"/>
                <a:cs typeface="Arial" panose="020B0604020202020204" pitchFamily="34" charset="0"/>
              </a:rPr>
              <a:t>5                                      </a:t>
            </a:r>
            <a:br>
              <a:rPr kumimoji="1" lang="en-US" altLang="ja-JP" sz="2000" dirty="0">
                <a:latin typeface="Arial" panose="020B0604020202020204" pitchFamily="34" charset="0"/>
                <a:ea typeface="UD デジタル 教科書体 NP-B" panose="02020700000000000000" pitchFamily="18" charset="-128"/>
                <a:cs typeface="Arial" panose="020B0604020202020204" pitchFamily="34" charset="0"/>
              </a:rPr>
            </a:br>
            <a:r>
              <a:rPr kumimoji="1" lang="ja-JP" altLang="en-US" sz="2000" dirty="0">
                <a:latin typeface="Arial" panose="020B0604020202020204" pitchFamily="34" charset="0"/>
                <a:ea typeface="UD デジタル 教科書体 NP-B" panose="02020700000000000000" pitchFamily="18" charset="-128"/>
                <a:cs typeface="Arial" panose="020B0604020202020204" pitchFamily="34" charset="0"/>
              </a:rPr>
              <a:t>　     </a:t>
            </a:r>
            <a:r>
              <a:rPr kumimoji="1" lang="en-US" altLang="ja-JP" sz="2000" dirty="0">
                <a:latin typeface="Arial" panose="020B0604020202020204" pitchFamily="34" charset="0"/>
                <a:ea typeface="UD デジタル 教科書体 NP-B" panose="02020700000000000000" pitchFamily="18" charset="-128"/>
                <a:cs typeface="Arial" panose="020B0604020202020204" pitchFamily="34" charset="0"/>
              </a:rPr>
              <a:t>List of deregulation to be requested from</a:t>
            </a:r>
            <a:r>
              <a:rPr lang="ja-JP" altLang="en-US" sz="2000" dirty="0">
                <a:latin typeface="Arial" panose="020B0604020202020204" pitchFamily="34" charset="0"/>
                <a:ea typeface="UD デジタル 教科書体 NP-B" panose="02020700000000000000" pitchFamily="18" charset="-128"/>
                <a:cs typeface="Arial" panose="020B0604020202020204" pitchFamily="34" charset="0"/>
              </a:rPr>
              <a:t> </a:t>
            </a:r>
            <a:r>
              <a:rPr kumimoji="1" lang="en-US" altLang="ja-JP" sz="2000" dirty="0">
                <a:latin typeface="Arial" panose="020B0604020202020204" pitchFamily="34" charset="0"/>
                <a:ea typeface="UD デジタル 教科書体 NP-B" panose="02020700000000000000" pitchFamily="18" charset="-128"/>
                <a:cs typeface="Arial" panose="020B0604020202020204" pitchFamily="34" charset="0"/>
              </a:rPr>
              <a:t>the government </a:t>
            </a:r>
            <a:r>
              <a:rPr kumimoji="1" lang="en-US" altLang="ja-JP" sz="2000" u="dashHeavy" baseline="40000" dirty="0">
                <a:latin typeface="Arial" panose="020B0604020202020204" pitchFamily="34" charset="0"/>
                <a:ea typeface="UD デジタル 教科書体 NP-B" panose="02020700000000000000" pitchFamily="18" charset="-128"/>
                <a:cs typeface="Arial" panose="020B0604020202020204" pitchFamily="34" charset="0"/>
              </a:rPr>
              <a:t>	</a:t>
            </a:r>
            <a:r>
              <a:rPr kumimoji="1" lang="en-US" altLang="ja-JP" sz="2000" dirty="0">
                <a:latin typeface="Arial" panose="020B0604020202020204" pitchFamily="34" charset="0"/>
                <a:ea typeface="UD デジタル 教科書体 NP-B" panose="02020700000000000000" pitchFamily="18" charset="-128"/>
                <a:cs typeface="Arial" panose="020B0604020202020204" pitchFamily="34" charset="0"/>
              </a:rPr>
              <a:t>6</a:t>
            </a:r>
            <a:br>
              <a:rPr kumimoji="1" lang="en-US" altLang="ja-JP" sz="2000" dirty="0">
                <a:latin typeface="Arial" panose="020B0604020202020204" pitchFamily="34" charset="0"/>
                <a:ea typeface="UD デジタル 教科書体 NP-B" panose="02020700000000000000" pitchFamily="18" charset="-128"/>
                <a:cs typeface="Arial" panose="020B0604020202020204" pitchFamily="34" charset="0"/>
              </a:rPr>
            </a:br>
            <a:r>
              <a:rPr kumimoji="1" lang="ja-JP" altLang="en-US" sz="2000" dirty="0">
                <a:latin typeface="Arial" panose="020B0604020202020204" pitchFamily="34" charset="0"/>
                <a:ea typeface="UD デジタル 教科書体 NP-B" panose="02020700000000000000" pitchFamily="18" charset="-128"/>
                <a:cs typeface="Arial" panose="020B0604020202020204" pitchFamily="34" charset="0"/>
              </a:rPr>
              <a:t>　　</a:t>
            </a:r>
            <a:r>
              <a:rPr lang="ja-JP" altLang="en-US" sz="2000" dirty="0">
                <a:latin typeface="Arial" panose="020B0604020202020204" pitchFamily="34" charset="0"/>
                <a:ea typeface="UD デジタル 教科書体 NP-B" panose="02020700000000000000" pitchFamily="18" charset="-128"/>
                <a:cs typeface="Arial" panose="020B0604020202020204" pitchFamily="34" charset="0"/>
              </a:rPr>
              <a:t> </a:t>
            </a:r>
            <a:r>
              <a:rPr kumimoji="1" lang="en-US" altLang="ja-JP" sz="2000" dirty="0">
                <a:latin typeface="Arial" panose="020B0604020202020204" pitchFamily="34" charset="0"/>
                <a:ea typeface="UD デジタル 教科書体 NP-B" panose="02020700000000000000" pitchFamily="18" charset="-128"/>
                <a:cs typeface="Arial" panose="020B0604020202020204" pitchFamily="34" charset="0"/>
              </a:rPr>
              <a:t>List of tax measures to be requested from</a:t>
            </a:r>
            <a:r>
              <a:rPr lang="ja-JP" altLang="en-US" sz="2000" dirty="0">
                <a:latin typeface="Arial" panose="020B0604020202020204" pitchFamily="34" charset="0"/>
                <a:ea typeface="UD デジタル 教科書体 NP-B" panose="02020700000000000000" pitchFamily="18" charset="-128"/>
                <a:cs typeface="Arial" panose="020B0604020202020204" pitchFamily="34" charset="0"/>
              </a:rPr>
              <a:t> </a:t>
            </a:r>
            <a:r>
              <a:rPr kumimoji="1" lang="en-US" altLang="ja-JP" sz="2000" dirty="0">
                <a:latin typeface="Arial" panose="020B0604020202020204" pitchFamily="34" charset="0"/>
                <a:ea typeface="UD デジタル 教科書体 NP-B" panose="02020700000000000000" pitchFamily="18" charset="-128"/>
                <a:cs typeface="Arial" panose="020B0604020202020204" pitchFamily="34" charset="0"/>
              </a:rPr>
              <a:t>the government </a:t>
            </a:r>
            <a:r>
              <a:rPr kumimoji="1" lang="en-US" altLang="ja-JP" sz="2000" u="dashHeavy" baseline="40000" dirty="0">
                <a:latin typeface="Arial" panose="020B0604020202020204" pitchFamily="34" charset="0"/>
                <a:ea typeface="UD デジタル 教科書体 NP-B" panose="02020700000000000000" pitchFamily="18" charset="-128"/>
                <a:cs typeface="Arial" panose="020B0604020202020204" pitchFamily="34" charset="0"/>
              </a:rPr>
              <a:t>	</a:t>
            </a:r>
            <a:r>
              <a:rPr kumimoji="1" lang="en-US" altLang="ja-JP" sz="2000" dirty="0">
                <a:latin typeface="Arial" panose="020B0604020202020204" pitchFamily="34" charset="0"/>
                <a:ea typeface="UD デジタル 教科書体 NP-B" panose="02020700000000000000" pitchFamily="18" charset="-128"/>
                <a:cs typeface="Arial" panose="020B0604020202020204" pitchFamily="34" charset="0"/>
              </a:rPr>
              <a:t>9         </a:t>
            </a:r>
            <a:br>
              <a:rPr kumimoji="1" lang="en-US" altLang="ja-JP" sz="2000" dirty="0">
                <a:latin typeface="Arial" panose="020B0604020202020204" pitchFamily="34" charset="0"/>
                <a:ea typeface="UD デジタル 教科書体 NP-B" panose="02020700000000000000" pitchFamily="18" charset="-128"/>
                <a:cs typeface="Arial" panose="020B0604020202020204" pitchFamily="34" charset="0"/>
              </a:rPr>
            </a:br>
            <a:r>
              <a:rPr lang="en-US" altLang="ja-JP" sz="2000" dirty="0">
                <a:latin typeface="Arial" panose="020B0604020202020204" pitchFamily="34" charset="0"/>
                <a:ea typeface="UD デジタル 教科書体 NP-B" panose="02020700000000000000" pitchFamily="18" charset="-128"/>
                <a:cs typeface="Arial" panose="020B0604020202020204" pitchFamily="34" charset="0"/>
              </a:rPr>
              <a:t>5.</a:t>
            </a:r>
            <a:r>
              <a:rPr kumimoji="1" lang="en-US" altLang="ja-JP" sz="2000" dirty="0">
                <a:latin typeface="Arial" panose="020B0604020202020204" pitchFamily="34" charset="0"/>
                <a:ea typeface="UD デジタル 教科書体 NP-B" panose="02020700000000000000" pitchFamily="18" charset="-128"/>
                <a:cs typeface="Arial" panose="020B0604020202020204" pitchFamily="34" charset="0"/>
              </a:rPr>
              <a:t>Local government initiatives </a:t>
            </a:r>
            <a:r>
              <a:rPr kumimoji="1" lang="en-US" altLang="ja-JP" sz="2000" u="dashHeavy" baseline="40000" dirty="0">
                <a:latin typeface="Arial" panose="020B0604020202020204" pitchFamily="34" charset="0"/>
                <a:ea typeface="UD デジタル 教科書体 NP-B" panose="02020700000000000000" pitchFamily="18" charset="-128"/>
                <a:cs typeface="Arial" panose="020B0604020202020204" pitchFamily="34" charset="0"/>
              </a:rPr>
              <a:t>	</a:t>
            </a:r>
            <a:r>
              <a:rPr lang="en-US" altLang="ja-JP" sz="2000" dirty="0">
                <a:latin typeface="Arial" panose="020B0604020202020204" pitchFamily="34" charset="0"/>
                <a:ea typeface="UD デジタル 教科書体 NP-B" panose="02020700000000000000" pitchFamily="18" charset="-128"/>
                <a:cs typeface="Arial" panose="020B0604020202020204" pitchFamily="34" charset="0"/>
              </a:rPr>
              <a:t>10</a:t>
            </a:r>
            <a:br>
              <a:rPr kumimoji="1" lang="en-US" altLang="ja-JP" sz="2000" dirty="0">
                <a:latin typeface="Arial" panose="020B0604020202020204" pitchFamily="34" charset="0"/>
                <a:ea typeface="UD デジタル 教科書体 NP-B" panose="02020700000000000000" pitchFamily="18" charset="-128"/>
                <a:cs typeface="Arial" panose="020B0604020202020204" pitchFamily="34" charset="0"/>
              </a:rPr>
            </a:br>
            <a:r>
              <a:rPr lang="en-US" altLang="ja-JP" sz="2000" dirty="0">
                <a:latin typeface="Arial" panose="020B0604020202020204" pitchFamily="34" charset="0"/>
                <a:ea typeface="UD デジタル 教科書体 NP-B" panose="02020700000000000000" pitchFamily="18" charset="-128"/>
                <a:cs typeface="Arial" panose="020B0604020202020204" pitchFamily="34" charset="0"/>
              </a:rPr>
              <a:t>6.Local government promotion systems </a:t>
            </a:r>
            <a:r>
              <a:rPr lang="en-US" altLang="ja-JP" sz="2000" u="dashHeavy" baseline="40000" dirty="0">
                <a:latin typeface="Arial" panose="020B0604020202020204" pitchFamily="34" charset="0"/>
                <a:ea typeface="UD デジタル 教科書体 NP-B" panose="02020700000000000000" pitchFamily="18" charset="-128"/>
                <a:cs typeface="Arial" panose="020B0604020202020204" pitchFamily="34" charset="0"/>
              </a:rPr>
              <a:t>	</a:t>
            </a:r>
            <a:r>
              <a:rPr lang="en-US" altLang="ja-JP" sz="2000" dirty="0">
                <a:latin typeface="Arial" panose="020B0604020202020204" pitchFamily="34" charset="0"/>
                <a:ea typeface="UD デジタル 教科書体 NP-B" panose="02020700000000000000" pitchFamily="18" charset="-128"/>
                <a:cs typeface="Arial" panose="020B0604020202020204" pitchFamily="34" charset="0"/>
              </a:rPr>
              <a:t>13</a:t>
            </a:r>
            <a:endParaRPr kumimoji="1" lang="ja-JP" altLang="en-US" sz="2000" dirty="0">
              <a:latin typeface="Arial" panose="020B0604020202020204" pitchFamily="34" charset="0"/>
              <a:ea typeface="UD デジタル 教科書体 NP-B" panose="02020700000000000000" pitchFamily="18" charset="-128"/>
              <a:cs typeface="Arial" panose="020B0604020202020204" pitchFamily="34" charset="0"/>
            </a:endParaRPr>
          </a:p>
        </p:txBody>
      </p:sp>
      <p:sp>
        <p:nvSpPr>
          <p:cNvPr id="4" name="タイトル 1">
            <a:extLst>
              <a:ext uri="{FF2B5EF4-FFF2-40B4-BE49-F238E27FC236}">
                <a16:creationId xmlns:a16="http://schemas.microsoft.com/office/drawing/2014/main" id="{6344CB1E-B5AD-440D-80C0-F925867E1240}"/>
              </a:ext>
            </a:extLst>
          </p:cNvPr>
          <p:cNvSpPr txBox="1">
            <a:spLocks/>
          </p:cNvSpPr>
          <p:nvPr/>
        </p:nvSpPr>
        <p:spPr>
          <a:xfrm>
            <a:off x="1524000" y="514350"/>
            <a:ext cx="9144000" cy="70866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2800" dirty="0">
                <a:latin typeface="HG創英角ｺﾞｼｯｸUB" panose="020B0909000000000000" pitchFamily="49" charset="-128"/>
                <a:ea typeface="HG創英角ｺﾞｼｯｸUB" panose="020B0909000000000000" pitchFamily="49" charset="-128"/>
              </a:rPr>
              <a:t>Table of contents</a:t>
            </a:r>
            <a:endParaRPr lang="ja-JP" altLang="en-US" sz="2800" dirty="0">
              <a:latin typeface="HG創英角ｺﾞｼｯｸUB" panose="020B0909000000000000" pitchFamily="49" charset="-128"/>
              <a:ea typeface="HG創英角ｺﾞｼｯｸUB" panose="020B0909000000000000" pitchFamily="49" charset="-128"/>
            </a:endParaRPr>
          </a:p>
        </p:txBody>
      </p:sp>
      <p:cxnSp>
        <p:nvCxnSpPr>
          <p:cNvPr id="6" name="直線コネクタ 5">
            <a:extLst>
              <a:ext uri="{FF2B5EF4-FFF2-40B4-BE49-F238E27FC236}">
                <a16:creationId xmlns:a16="http://schemas.microsoft.com/office/drawing/2014/main" id="{581BF2D5-3CDD-4602-9C90-C8EF492B2056}"/>
              </a:ext>
            </a:extLst>
          </p:cNvPr>
          <p:cNvCxnSpPr/>
          <p:nvPr/>
        </p:nvCxnSpPr>
        <p:spPr>
          <a:xfrm>
            <a:off x="0" y="1207155"/>
            <a:ext cx="12192000" cy="0"/>
          </a:xfrm>
          <a:prstGeom prst="line">
            <a:avLst/>
          </a:prstGeom>
          <a:ln w="889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830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2CF6ADA-A0CF-4447-92EB-D7A69D4A664B}"/>
              </a:ext>
            </a:extLst>
          </p:cNvPr>
          <p:cNvSpPr/>
          <p:nvPr/>
        </p:nvSpPr>
        <p:spPr>
          <a:xfrm>
            <a:off x="1" y="11384"/>
            <a:ext cx="12192000" cy="684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ja-JP" altLang="en-US" sz="2400" dirty="0">
                <a:solidFill>
                  <a:schemeClr val="accent1"/>
                </a:solidFill>
                <a:latin typeface="Arial" panose="020B0604020202020204" pitchFamily="34" charset="0"/>
                <a:ea typeface="HGS創英角ｺﾞｼｯｸUB" panose="020B0900000000000000" pitchFamily="50" charset="-128"/>
                <a:cs typeface="Arial" panose="020B0604020202020204" pitchFamily="34" charset="0"/>
              </a:rPr>
              <a:t>  </a:t>
            </a:r>
            <a:r>
              <a:rPr lang="en-US" altLang="ja-JP" sz="2400" dirty="0">
                <a:solidFill>
                  <a:schemeClr val="accent1"/>
                </a:solidFill>
                <a:latin typeface="Arial" panose="020B0604020202020204" pitchFamily="34" charset="0"/>
                <a:ea typeface="HGS創英角ｺﾞｼｯｸUB" panose="020B0900000000000000" pitchFamily="50" charset="-128"/>
                <a:cs typeface="Arial" panose="020B0604020202020204" pitchFamily="34" charset="0"/>
              </a:rPr>
              <a:t>Special Zone for Creating a Future Society</a:t>
            </a:r>
            <a:endParaRPr lang="ja-JP" altLang="en-US" sz="2400" dirty="0">
              <a:solidFill>
                <a:schemeClr val="accent1"/>
              </a:solidFill>
              <a:latin typeface="Arial" panose="020B0604020202020204" pitchFamily="34" charset="0"/>
              <a:ea typeface="HGS創英角ｺﾞｼｯｸUB" panose="020B0900000000000000" pitchFamily="50" charset="-128"/>
              <a:cs typeface="Arial" panose="020B0604020202020204" pitchFamily="34" charset="0"/>
            </a:endParaRPr>
          </a:p>
        </p:txBody>
      </p:sp>
      <p:sp>
        <p:nvSpPr>
          <p:cNvPr id="4" name="正方形/長方形 3">
            <a:extLst>
              <a:ext uri="{FF2B5EF4-FFF2-40B4-BE49-F238E27FC236}">
                <a16:creationId xmlns:a16="http://schemas.microsoft.com/office/drawing/2014/main" id="{AE81B5C9-9423-466C-B236-77B40DEE5FD7}"/>
              </a:ext>
            </a:extLst>
          </p:cNvPr>
          <p:cNvSpPr/>
          <p:nvPr/>
        </p:nvSpPr>
        <p:spPr>
          <a:xfrm>
            <a:off x="0" y="1"/>
            <a:ext cx="6096000" cy="30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latin typeface="Arial" panose="020B0604020202020204" pitchFamily="34" charset="0"/>
                <a:ea typeface="UD デジタル 教科書体 NP-B" panose="02020700000000000000" pitchFamily="18" charset="-128"/>
                <a:cs typeface="Arial" panose="020B0604020202020204" pitchFamily="34" charset="0"/>
              </a:rPr>
              <a:t>1. Concept</a:t>
            </a:r>
            <a:endParaRPr kumimoji="1" lang="ja-JP" altLang="en-US" dirty="0">
              <a:latin typeface="Arial" panose="020B0604020202020204" pitchFamily="34" charset="0"/>
              <a:ea typeface="UD デジタル 教科書体 NP-B" panose="02020700000000000000" pitchFamily="18" charset="-128"/>
              <a:cs typeface="Arial" panose="020B0604020202020204" pitchFamily="34" charset="0"/>
            </a:endParaRPr>
          </a:p>
        </p:txBody>
      </p:sp>
      <p:sp>
        <p:nvSpPr>
          <p:cNvPr id="6" name="正方形/長方形 5">
            <a:extLst>
              <a:ext uri="{FF2B5EF4-FFF2-40B4-BE49-F238E27FC236}">
                <a16:creationId xmlns:a16="http://schemas.microsoft.com/office/drawing/2014/main" id="{9E582742-3137-43CC-97C9-EB9EBC979EEE}"/>
              </a:ext>
            </a:extLst>
          </p:cNvPr>
          <p:cNvSpPr/>
          <p:nvPr/>
        </p:nvSpPr>
        <p:spPr>
          <a:xfrm>
            <a:off x="109653" y="801384"/>
            <a:ext cx="11931806" cy="594873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solidFill>
                  <a:schemeClr val="tx1"/>
                </a:solidFill>
                <a:latin typeface="Arial" panose="020B0604020202020204" pitchFamily="34" charset="0"/>
                <a:ea typeface="游明朝" panose="02020400000000000000" pitchFamily="18" charset="-128"/>
                <a:cs typeface="Arial" panose="020B0604020202020204" pitchFamily="34" charset="0"/>
              </a:rPr>
              <a:t>　</a:t>
            </a:r>
            <a:r>
              <a:rPr lang="en-US" altLang="ja-JP" sz="18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In April 2025, the Osaka-Kansai Expo will open in Osaka under the theme </a:t>
            </a:r>
            <a:r>
              <a:rPr lang="ja-JP" altLang="ja-JP" sz="18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a:t>
            </a:r>
            <a:r>
              <a:rPr lang="en-US" altLang="ja-JP" sz="18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Designing Future Society for Our Lives.</a:t>
            </a:r>
            <a:r>
              <a:rPr lang="ja-JP" altLang="ja-JP" sz="18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　</a:t>
            </a:r>
            <a:r>
              <a:rPr lang="en-US" altLang="ja-JP" sz="18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The legacy of the Expo will be the realization of a "future society" where innovations, especially in sectors such as life sciences, carbon neutrality, and business start-ups, will be consistently generated, leading to solutions for global issues.</a:t>
            </a:r>
            <a:endParaRPr lang="ja-JP" altLang="ja-JP" sz="18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p>
            <a:pPr algn="just"/>
            <a:r>
              <a:rPr lang="en-US" altLang="ja-JP" sz="18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 </a:t>
            </a:r>
            <a:endParaRPr lang="ja-JP" altLang="ja-JP" sz="18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p>
            <a:pPr algn="just"/>
            <a:r>
              <a:rPr lang="ja-JP" altLang="ja-JP" sz="18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　</a:t>
            </a:r>
            <a:r>
              <a:rPr lang="en-US" altLang="ja-JP" sz="18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To this end, it is essential to enhance the financial system, the lifeblood of the economy, enabling companies, universities, and research institutes to foster innovation. Growing and nurturing a strong investment infrastructure can also serve as a backup for the Tokyo metropolitan area in case of emergency. </a:t>
            </a:r>
            <a:endParaRPr lang="ja-JP" altLang="ja-JP" sz="18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p>
            <a:pPr algn="just"/>
            <a:r>
              <a:rPr lang="en-US" altLang="ja-JP" sz="18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 </a:t>
            </a:r>
            <a:endParaRPr lang="ja-JP" altLang="ja-JP" sz="18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p>
            <a:pPr algn="just"/>
            <a:r>
              <a:rPr lang="en-US" altLang="ja-JP" sz="18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   To help achieve this goal, "Special Zones for Financial and Asset Management Businesses" is an indispensable mechanism. There, regulatory reforms will be implemented to accumulate and expand financial and asset management services and develop growing fields.</a:t>
            </a:r>
            <a:r>
              <a:rPr lang="ja-JP" altLang="ja-JP" sz="18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　</a:t>
            </a:r>
          </a:p>
          <a:p>
            <a:pPr algn="just"/>
            <a:r>
              <a:rPr lang="en-US" altLang="ja-JP" sz="18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 </a:t>
            </a:r>
            <a:endParaRPr lang="ja-JP" altLang="ja-JP" sz="18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p>
            <a:pPr algn="just"/>
            <a:r>
              <a:rPr lang="ja-JP" altLang="ja-JP" sz="18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　</a:t>
            </a:r>
            <a:r>
              <a:rPr lang="en-US" altLang="ja-JP" sz="18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Through this special zone system, Osaka Prefecture and City will implement global-standard regulatory reforms to attract overseas investment funds, asset managers, and fintech companies from Japan and abroad, aiming to create the internationally competitive “Global Financial City OSAKA.</a:t>
            </a:r>
            <a:endParaRPr lang="ja-JP" altLang="ja-JP" sz="18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p>
            <a:pPr algn="just"/>
            <a:r>
              <a:rPr lang="en-US" altLang="ja-JP" sz="18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 </a:t>
            </a:r>
            <a:endParaRPr lang="ja-JP" altLang="ja-JP" sz="18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p>
            <a:pPr algn="just"/>
            <a:r>
              <a:rPr lang="en-US" altLang="ja-JP" sz="18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rPr>
              <a:t>   As a result, funds will be allocated to companies in Osaka and the Kansai region based on their growth stage. By enhancing an environment conducive to new and existing businesses such as digital transformation, Osaka aims to contribute to the local economy’s sustainable growth, improve residents’ lives, and address challenges in Japan and the rest of the world. </a:t>
            </a:r>
            <a:endParaRPr lang="ja-JP" altLang="ja-JP" sz="180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p>
            <a:pPr algn="just"/>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29EB07DD-D7F7-4FDE-882B-45D06266609A}"/>
              </a:ext>
            </a:extLst>
          </p:cNvPr>
          <p:cNvSpPr>
            <a:spLocks noGrp="1"/>
          </p:cNvSpPr>
          <p:nvPr>
            <p:ph type="sldNum" sz="quarter" idx="12"/>
          </p:nvPr>
        </p:nvSpPr>
        <p:spPr>
          <a:xfrm>
            <a:off x="9344722" y="6384996"/>
            <a:ext cx="2743200" cy="365125"/>
          </a:xfrm>
        </p:spPr>
        <p:txBody>
          <a:bodyPr/>
          <a:lstStyle/>
          <a:p>
            <a:r>
              <a:rPr lang="ja-JP" altLang="en-US" sz="2800" b="1" dirty="0">
                <a:solidFill>
                  <a:srgbClr val="002060"/>
                </a:solidFill>
                <a:effectLst>
                  <a:outerShdw blurRad="38100" dist="38100" dir="2700000" algn="tl">
                    <a:srgbClr val="000000">
                      <a:alpha val="43137"/>
                    </a:srgbClr>
                  </a:outerShdw>
                </a:effectLst>
              </a:rPr>
              <a:t>１</a:t>
            </a:r>
            <a:endParaRPr kumimoji="1" lang="ja-JP" altLang="en-US" sz="2800"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6536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2CF6ADA-A0CF-4447-92EB-D7A69D4A664B}"/>
              </a:ext>
            </a:extLst>
          </p:cNvPr>
          <p:cNvSpPr/>
          <p:nvPr/>
        </p:nvSpPr>
        <p:spPr>
          <a:xfrm>
            <a:off x="0" y="2258"/>
            <a:ext cx="12232888" cy="684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en-US" altLang="ja-JP" dirty="0">
                <a:solidFill>
                  <a:schemeClr val="tx1"/>
                </a:solidFill>
                <a:latin typeface="Arial" panose="020B0604020202020204" pitchFamily="34" charset="0"/>
                <a:cs typeface="Arial" panose="020B0604020202020204" pitchFamily="34" charset="0"/>
              </a:rPr>
              <a:t> </a:t>
            </a:r>
            <a:r>
              <a:rPr lang="en-US" altLang="ja-JP" sz="2400" dirty="0">
                <a:solidFill>
                  <a:schemeClr val="tx1"/>
                </a:solidFill>
                <a:latin typeface="Arial" panose="020B0604020202020204" pitchFamily="34" charset="0"/>
                <a:cs typeface="Arial" panose="020B0604020202020204" pitchFamily="34" charset="0"/>
              </a:rPr>
              <a:t> </a:t>
            </a:r>
            <a:r>
              <a:rPr lang="en-US" altLang="ja-JP" sz="2400" dirty="0">
                <a:solidFill>
                  <a:schemeClr val="accent1"/>
                </a:solidFill>
                <a:latin typeface="Arial" panose="020B0604020202020204" pitchFamily="34" charset="0"/>
                <a:ea typeface="HGS創英角ｺﾞｼｯｸUB" panose="020B0900000000000000" pitchFamily="50" charset="-128"/>
                <a:cs typeface="Arial" panose="020B0604020202020204" pitchFamily="34" charset="0"/>
              </a:rPr>
              <a:t>Ⅰ.Osaka’s industrial potential</a:t>
            </a:r>
            <a:r>
              <a:rPr lang="ja-JP" altLang="en-US" sz="2400" dirty="0">
                <a:solidFill>
                  <a:schemeClr val="accent1"/>
                </a:solidFill>
                <a:latin typeface="Arial" panose="020B0604020202020204" pitchFamily="34" charset="0"/>
                <a:ea typeface="HGS創英角ｺﾞｼｯｸUB" panose="020B0900000000000000" pitchFamily="50" charset="-128"/>
                <a:cs typeface="Arial" panose="020B0604020202020204" pitchFamily="34" charset="0"/>
              </a:rPr>
              <a:t>　　　　</a:t>
            </a:r>
            <a:endParaRPr lang="en-US" altLang="ja-JP" sz="2400" dirty="0">
              <a:solidFill>
                <a:schemeClr val="accent1"/>
              </a:solidFill>
              <a:latin typeface="Arial" panose="020B0604020202020204" pitchFamily="34" charset="0"/>
              <a:ea typeface="HGS創英角ｺﾞｼｯｸUB" panose="020B0900000000000000" pitchFamily="50" charset="-128"/>
              <a:cs typeface="Arial" panose="020B0604020202020204" pitchFamily="34" charset="0"/>
            </a:endParaRPr>
          </a:p>
        </p:txBody>
      </p:sp>
      <p:sp>
        <p:nvSpPr>
          <p:cNvPr id="4" name="正方形/長方形 3">
            <a:extLst>
              <a:ext uri="{FF2B5EF4-FFF2-40B4-BE49-F238E27FC236}">
                <a16:creationId xmlns:a16="http://schemas.microsoft.com/office/drawing/2014/main" id="{AE81B5C9-9423-466C-B236-77B40DEE5FD7}"/>
              </a:ext>
            </a:extLst>
          </p:cNvPr>
          <p:cNvSpPr/>
          <p:nvPr/>
        </p:nvSpPr>
        <p:spPr>
          <a:xfrm>
            <a:off x="0" y="0"/>
            <a:ext cx="7434072" cy="307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bg1"/>
                </a:solidFill>
                <a:latin typeface="Arial" panose="020B0604020202020204" pitchFamily="34" charset="0"/>
                <a:ea typeface="UD デジタル 教科書体 NP-B" panose="02020700000000000000" pitchFamily="18" charset="-128"/>
                <a:cs typeface="Arial" panose="020B0604020202020204" pitchFamily="34" charset="0"/>
              </a:rPr>
              <a:t>2. Background of the proposal</a:t>
            </a:r>
            <a:endParaRPr kumimoji="1" lang="ja-JP" altLang="en-US" dirty="0">
              <a:solidFill>
                <a:schemeClr val="bg1"/>
              </a:solidFill>
              <a:latin typeface="Arial" panose="020B0604020202020204" pitchFamily="34" charset="0"/>
              <a:ea typeface="UD デジタル 教科書体 NP-B" panose="02020700000000000000" pitchFamily="18" charset="-128"/>
              <a:cs typeface="Arial" panose="020B0604020202020204" pitchFamily="34" charset="0"/>
            </a:endParaRPr>
          </a:p>
        </p:txBody>
      </p:sp>
      <p:sp>
        <p:nvSpPr>
          <p:cNvPr id="6" name="正方形/長方形 5">
            <a:extLst>
              <a:ext uri="{FF2B5EF4-FFF2-40B4-BE49-F238E27FC236}">
                <a16:creationId xmlns:a16="http://schemas.microsoft.com/office/drawing/2014/main" id="{9E582742-3137-43CC-97C9-EB9EBC979EEE}"/>
              </a:ext>
            </a:extLst>
          </p:cNvPr>
          <p:cNvSpPr/>
          <p:nvPr/>
        </p:nvSpPr>
        <p:spPr>
          <a:xfrm>
            <a:off x="84446" y="731272"/>
            <a:ext cx="12047649" cy="21249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72000" rtlCol="0" anchor="ctr"/>
          <a:lstStyle/>
          <a:p>
            <a:pPr marL="215900" indent="-215900">
              <a:lnSpc>
                <a:spcPts val="1920"/>
              </a:lnSpc>
            </a:pPr>
            <a:r>
              <a:rPr lang="ja-JP" altLang="en-US" sz="14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14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In the life science field, there is a concentration of pharmaceutical companies engaged in innovative drug discovery as well as health and medical-related companies. In the carbon neutral field, there is a concentration of world-class companies engaged in research and development, and big projects are underway in both fields.</a:t>
            </a:r>
          </a:p>
          <a:p>
            <a:pPr marL="215900" indent="-215900">
              <a:lnSpc>
                <a:spcPts val="1920"/>
              </a:lnSpc>
            </a:pPr>
            <a:r>
              <a:rPr lang="ja-JP" altLang="en-US" sz="14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14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Osaka is a “city of manufacturing,”</a:t>
            </a:r>
            <a:r>
              <a:rPr lang="ja-JP" altLang="en-US" sz="14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14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which was once known as the "Manchester of the East." Osaka now boasts one of the largest number of business establishments in Japan and a market share of approximately 10%. Osaka is home to a concentration of small and medium-sized manufacturing companies with superior technology, such as those that supply parts and materials to the aerospace industry and global tech companies.</a:t>
            </a:r>
          </a:p>
          <a:p>
            <a:pPr marL="215900" indent="-215900">
              <a:lnSpc>
                <a:spcPts val="1920"/>
              </a:lnSpc>
            </a:pPr>
            <a:r>
              <a:rPr lang="ja-JP" altLang="en-US" sz="14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14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Many excellent universities and research institutes that support these industries are located in Osaka, and start-ups such as Deep Tech are being produced one after another</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p>
          <a:p>
            <a:pPr marL="215900" indent="-215900">
              <a:lnSpc>
                <a:spcPts val="1920"/>
              </a:lnSpc>
            </a:pPr>
            <a:r>
              <a:rPr lang="ja-JP" altLang="en-US" sz="14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ja-JP" altLang="en-US" sz="1400" u="sng"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1400" u="sng"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Osaka also has strengths in industrial fields that help solve social issues such as the declining birthrate, aging population and global warming.</a:t>
            </a:r>
            <a:endParaRPr lang="ja-JP" altLang="en-US" sz="1400" u="sng"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sp>
        <p:nvSpPr>
          <p:cNvPr id="53" name="正方形/長方形 52">
            <a:extLst>
              <a:ext uri="{FF2B5EF4-FFF2-40B4-BE49-F238E27FC236}">
                <a16:creationId xmlns:a16="http://schemas.microsoft.com/office/drawing/2014/main" id="{67EFD709-D93A-4589-BE2E-2D8213B63ED3}"/>
              </a:ext>
            </a:extLst>
          </p:cNvPr>
          <p:cNvSpPr/>
          <p:nvPr/>
        </p:nvSpPr>
        <p:spPr>
          <a:xfrm>
            <a:off x="4613679" y="2996720"/>
            <a:ext cx="3176231" cy="485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000" dirty="0">
              <a:solidFill>
                <a:srgbClr val="0070C0"/>
              </a:solidFill>
              <a:latin typeface="Arial" panose="020B0604020202020204" pitchFamily="34" charset="0"/>
              <a:ea typeface="HGS創英角ｺﾞｼｯｸUB" panose="020B0900000000000000" pitchFamily="50" charset="-128"/>
              <a:cs typeface="Arial" panose="020B0604020202020204" pitchFamily="34" charset="0"/>
            </a:endParaRPr>
          </a:p>
        </p:txBody>
      </p:sp>
      <p:sp>
        <p:nvSpPr>
          <p:cNvPr id="28" name="正方形/長方形 27">
            <a:extLst>
              <a:ext uri="{FF2B5EF4-FFF2-40B4-BE49-F238E27FC236}">
                <a16:creationId xmlns:a16="http://schemas.microsoft.com/office/drawing/2014/main" id="{AB65AEC5-372C-4308-AD18-261B865357DD}"/>
              </a:ext>
            </a:extLst>
          </p:cNvPr>
          <p:cNvSpPr/>
          <p:nvPr/>
        </p:nvSpPr>
        <p:spPr>
          <a:xfrm>
            <a:off x="4604838" y="2998774"/>
            <a:ext cx="3176231" cy="485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000" dirty="0">
              <a:solidFill>
                <a:srgbClr val="0070C0"/>
              </a:solidFill>
              <a:latin typeface="Arial" panose="020B0604020202020204" pitchFamily="34" charset="0"/>
              <a:ea typeface="HGS創英角ｺﾞｼｯｸUB" panose="020B0900000000000000" pitchFamily="50" charset="-128"/>
              <a:cs typeface="Arial" panose="020B0604020202020204" pitchFamily="34" charset="0"/>
            </a:endParaRPr>
          </a:p>
        </p:txBody>
      </p:sp>
      <p:sp>
        <p:nvSpPr>
          <p:cNvPr id="34" name="正方形/長方形 33">
            <a:extLst>
              <a:ext uri="{FF2B5EF4-FFF2-40B4-BE49-F238E27FC236}">
                <a16:creationId xmlns:a16="http://schemas.microsoft.com/office/drawing/2014/main" id="{F66F6B04-4C6A-42FB-8A32-B37F892B5585}"/>
              </a:ext>
            </a:extLst>
          </p:cNvPr>
          <p:cNvSpPr/>
          <p:nvPr/>
        </p:nvSpPr>
        <p:spPr>
          <a:xfrm>
            <a:off x="4624525" y="4753932"/>
            <a:ext cx="3176231" cy="485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rgbClr val="0070C0"/>
              </a:solidFill>
              <a:latin typeface="Arial" panose="020B0604020202020204" pitchFamily="34" charset="0"/>
              <a:ea typeface="HGS創英角ｺﾞｼｯｸUB" panose="020B0900000000000000" pitchFamily="50" charset="-128"/>
              <a:cs typeface="Arial" panose="020B0604020202020204" pitchFamily="34" charset="0"/>
            </a:endParaRPr>
          </a:p>
        </p:txBody>
      </p:sp>
      <p:grpSp>
        <p:nvGrpSpPr>
          <p:cNvPr id="2" name="グループ化 1">
            <a:extLst>
              <a:ext uri="{FF2B5EF4-FFF2-40B4-BE49-F238E27FC236}">
                <a16:creationId xmlns:a16="http://schemas.microsoft.com/office/drawing/2014/main" id="{E57DEB77-F5A5-4681-A618-5C780E8B4082}"/>
              </a:ext>
            </a:extLst>
          </p:cNvPr>
          <p:cNvGrpSpPr/>
          <p:nvPr/>
        </p:nvGrpSpPr>
        <p:grpSpPr>
          <a:xfrm>
            <a:off x="79869" y="2907036"/>
            <a:ext cx="4166513" cy="3938868"/>
            <a:chOff x="4048800" y="3547637"/>
            <a:chExt cx="4166513" cy="3666403"/>
          </a:xfrm>
        </p:grpSpPr>
        <p:sp>
          <p:nvSpPr>
            <p:cNvPr id="7" name="正方形/長方形 6">
              <a:extLst>
                <a:ext uri="{FF2B5EF4-FFF2-40B4-BE49-F238E27FC236}">
                  <a16:creationId xmlns:a16="http://schemas.microsoft.com/office/drawing/2014/main" id="{3DCB7E08-7EF8-4152-81EB-22754F63B490}"/>
                </a:ext>
              </a:extLst>
            </p:cNvPr>
            <p:cNvSpPr/>
            <p:nvPr/>
          </p:nvSpPr>
          <p:spPr>
            <a:xfrm>
              <a:off x="4048800" y="3547637"/>
              <a:ext cx="3976052" cy="364219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14" name="正方形/長方形 13">
              <a:extLst>
                <a:ext uri="{FF2B5EF4-FFF2-40B4-BE49-F238E27FC236}">
                  <a16:creationId xmlns:a16="http://schemas.microsoft.com/office/drawing/2014/main" id="{6EE9C2B3-0FE6-4F86-A362-29CC81B6B5AD}"/>
                </a:ext>
              </a:extLst>
            </p:cNvPr>
            <p:cNvSpPr/>
            <p:nvPr/>
          </p:nvSpPr>
          <p:spPr>
            <a:xfrm>
              <a:off x="4057856" y="3553757"/>
              <a:ext cx="479504" cy="4850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Arial" panose="020B0604020202020204" pitchFamily="34" charset="0"/>
                  <a:cs typeface="Arial" panose="020B0604020202020204" pitchFamily="34" charset="0"/>
                </a:rPr>
                <a:t>１</a:t>
              </a:r>
            </a:p>
          </p:txBody>
        </p:sp>
        <p:sp>
          <p:nvSpPr>
            <p:cNvPr id="40" name="正方形/長方形 39">
              <a:extLst>
                <a:ext uri="{FF2B5EF4-FFF2-40B4-BE49-F238E27FC236}">
                  <a16:creationId xmlns:a16="http://schemas.microsoft.com/office/drawing/2014/main" id="{238F776B-9F19-4591-95C7-8BE20B5398BD}"/>
                </a:ext>
              </a:extLst>
            </p:cNvPr>
            <p:cNvSpPr/>
            <p:nvPr/>
          </p:nvSpPr>
          <p:spPr>
            <a:xfrm>
              <a:off x="4589994" y="3575147"/>
              <a:ext cx="3467278" cy="485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srgbClr val="002060"/>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Industries in which Osaka has strengths</a:t>
              </a:r>
              <a:endParaRPr kumimoji="1" lang="ja-JP" altLang="en-US" sz="1600" dirty="0">
                <a:solidFill>
                  <a:srgbClr val="002060"/>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endParaRPr>
            </a:p>
          </p:txBody>
        </p:sp>
        <p:pic>
          <p:nvPicPr>
            <p:cNvPr id="74" name="図 73">
              <a:extLst>
                <a:ext uri="{FF2B5EF4-FFF2-40B4-BE49-F238E27FC236}">
                  <a16:creationId xmlns:a16="http://schemas.microsoft.com/office/drawing/2014/main" id="{6AB6B194-F172-4CB8-8E5E-FD06B2E851BA}"/>
                </a:ext>
              </a:extLst>
            </p:cNvPr>
            <p:cNvPicPr>
              <a:picLocks noChangeAspect="1"/>
            </p:cNvPicPr>
            <p:nvPr/>
          </p:nvPicPr>
          <p:blipFill>
            <a:blip r:embed="rId3"/>
            <a:stretch>
              <a:fillRect/>
            </a:stretch>
          </p:blipFill>
          <p:spPr>
            <a:xfrm>
              <a:off x="4532180" y="4451866"/>
              <a:ext cx="972294" cy="773293"/>
            </a:xfrm>
            <a:prstGeom prst="rect">
              <a:avLst/>
            </a:prstGeom>
          </p:spPr>
        </p:pic>
        <p:sp>
          <p:nvSpPr>
            <p:cNvPr id="76" name="正方形/長方形 75">
              <a:extLst>
                <a:ext uri="{FF2B5EF4-FFF2-40B4-BE49-F238E27FC236}">
                  <a16:creationId xmlns:a16="http://schemas.microsoft.com/office/drawing/2014/main" id="{68B5B516-E89B-4B89-8716-5C365E49E4B9}"/>
                </a:ext>
              </a:extLst>
            </p:cNvPr>
            <p:cNvSpPr/>
            <p:nvPr/>
          </p:nvSpPr>
          <p:spPr>
            <a:xfrm>
              <a:off x="4134692" y="4027804"/>
              <a:ext cx="1855592" cy="485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Major project examples </a:t>
              </a:r>
              <a:r>
                <a:rPr lang="ja-JP" altLang="en-US" sz="11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11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p>
            <a:p>
              <a:r>
                <a:rPr lang="en-US" altLang="ja-JP" sz="11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in the life science field</a:t>
              </a:r>
              <a:r>
                <a:rPr lang="ja-JP" altLang="en-US" sz="11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endParaRPr lang="en-US" altLang="ja-JP" sz="11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sp>
          <p:nvSpPr>
            <p:cNvPr id="77" name="正方形/長方形 76">
              <a:extLst>
                <a:ext uri="{FF2B5EF4-FFF2-40B4-BE49-F238E27FC236}">
                  <a16:creationId xmlns:a16="http://schemas.microsoft.com/office/drawing/2014/main" id="{EAB80CBB-5463-40F6-B00B-B6A56415C3A5}"/>
                </a:ext>
              </a:extLst>
            </p:cNvPr>
            <p:cNvSpPr/>
            <p:nvPr/>
          </p:nvSpPr>
          <p:spPr>
            <a:xfrm>
              <a:off x="4110236" y="5247282"/>
              <a:ext cx="1937834" cy="485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9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International Center for Future Medical Care</a:t>
              </a:r>
            </a:p>
            <a:p>
              <a:r>
                <a:rPr lang="en-US" altLang="ja-JP" sz="9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900" dirty="0" err="1">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Nakanoshima</a:t>
              </a:r>
              <a:r>
                <a:rPr lang="en-US" altLang="ja-JP" sz="9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900" dirty="0" err="1">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Qross</a:t>
              </a:r>
              <a:r>
                <a:rPr lang="en-US" altLang="ja-JP" sz="9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p>
            <a:p>
              <a:r>
                <a:rPr lang="en-US" altLang="ja-JP" sz="9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(Opening around spring 2025</a:t>
              </a:r>
              <a:r>
                <a:rPr lang="ja-JP" altLang="en-US" sz="105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endParaRPr kumimoji="1" lang="ja-JP" altLang="en-US" sz="105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pic>
          <p:nvPicPr>
            <p:cNvPr id="18" name="図 17">
              <a:extLst>
                <a:ext uri="{FF2B5EF4-FFF2-40B4-BE49-F238E27FC236}">
                  <a16:creationId xmlns:a16="http://schemas.microsoft.com/office/drawing/2014/main" id="{FE291B9D-49D8-4031-B1B1-C1F1CB18A1C3}"/>
                </a:ext>
              </a:extLst>
            </p:cNvPr>
            <p:cNvPicPr>
              <a:picLocks noChangeAspect="1"/>
            </p:cNvPicPr>
            <p:nvPr/>
          </p:nvPicPr>
          <p:blipFill rotWithShape="1">
            <a:blip r:embed="rId4"/>
            <a:srcRect t="9991"/>
            <a:stretch/>
          </p:blipFill>
          <p:spPr>
            <a:xfrm>
              <a:off x="4216463" y="6042582"/>
              <a:ext cx="1439322" cy="353703"/>
            </a:xfrm>
            <a:prstGeom prst="rect">
              <a:avLst/>
            </a:prstGeom>
          </p:spPr>
        </p:pic>
        <p:sp>
          <p:nvSpPr>
            <p:cNvPr id="78" name="正方形/長方形 77">
              <a:extLst>
                <a:ext uri="{FF2B5EF4-FFF2-40B4-BE49-F238E27FC236}">
                  <a16:creationId xmlns:a16="http://schemas.microsoft.com/office/drawing/2014/main" id="{157B5AE6-65B1-465C-A5B6-230471B49403}"/>
                </a:ext>
              </a:extLst>
            </p:cNvPr>
            <p:cNvSpPr/>
            <p:nvPr/>
          </p:nvSpPr>
          <p:spPr>
            <a:xfrm>
              <a:off x="4048800" y="5740212"/>
              <a:ext cx="3918477" cy="28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12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Startup ecosystem already exists.</a:t>
              </a:r>
              <a:endParaRPr kumimoji="1" lang="ja-JP" altLang="en-US" sz="12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sp>
          <p:nvSpPr>
            <p:cNvPr id="58" name="正方形/長方形 57">
              <a:extLst>
                <a:ext uri="{FF2B5EF4-FFF2-40B4-BE49-F238E27FC236}">
                  <a16:creationId xmlns:a16="http://schemas.microsoft.com/office/drawing/2014/main" id="{D05685B7-E5FD-4C2A-8E80-123888D30101}"/>
                </a:ext>
              </a:extLst>
            </p:cNvPr>
            <p:cNvSpPr/>
            <p:nvPr/>
          </p:nvSpPr>
          <p:spPr>
            <a:xfrm>
              <a:off x="5914957" y="5974812"/>
              <a:ext cx="2300356" cy="581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900" dirty="0" err="1">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Keihanshin</a:t>
              </a:r>
              <a:r>
                <a:rPr lang="en-US" altLang="ja-JP" sz="9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is selected by </a:t>
              </a:r>
            </a:p>
            <a:p>
              <a:r>
                <a:rPr lang="ja-JP" altLang="en-US" sz="9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9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the Cabinet Office as a </a:t>
              </a:r>
            </a:p>
            <a:p>
              <a:r>
                <a:rPr lang="en-US" altLang="ja-JP" sz="9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“Startup Ecosystem Global Hub City”</a:t>
              </a:r>
            </a:p>
            <a:p>
              <a:r>
                <a:rPr lang="en-US" altLang="ja-JP" sz="9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(Secretariat: Osaka Industrial Bureau)</a:t>
              </a:r>
              <a:endParaRPr kumimoji="1" lang="ja-JP" altLang="en-US" sz="9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sp>
          <p:nvSpPr>
            <p:cNvPr id="66" name="正方形/長方形 65">
              <a:extLst>
                <a:ext uri="{FF2B5EF4-FFF2-40B4-BE49-F238E27FC236}">
                  <a16:creationId xmlns:a16="http://schemas.microsoft.com/office/drawing/2014/main" id="{FD5B1AA0-67C7-4EC3-92C9-11B3D2F88FEE}"/>
                </a:ext>
              </a:extLst>
            </p:cNvPr>
            <p:cNvSpPr/>
            <p:nvPr/>
          </p:nvSpPr>
          <p:spPr>
            <a:xfrm>
              <a:off x="6074007" y="6568074"/>
              <a:ext cx="1952335" cy="645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9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Selected for METI program to</a:t>
              </a:r>
            </a:p>
            <a:p>
              <a:r>
                <a:rPr lang="en-US" altLang="ja-JP" sz="9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promote the formation of </a:t>
              </a:r>
            </a:p>
            <a:p>
              <a:r>
                <a:rPr lang="en-US" altLang="ja-JP" sz="9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 start-up ecosystem</a:t>
              </a:r>
            </a:p>
            <a:p>
              <a:r>
                <a:rPr lang="en-US" altLang="ja-JP" sz="9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originating from universities</a:t>
              </a:r>
              <a:endParaRPr lang="en-US" altLang="ja-JP" sz="105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grpSp>
      <p:sp>
        <p:nvSpPr>
          <p:cNvPr id="37" name="正方形/長方形 36">
            <a:extLst>
              <a:ext uri="{FF2B5EF4-FFF2-40B4-BE49-F238E27FC236}">
                <a16:creationId xmlns:a16="http://schemas.microsoft.com/office/drawing/2014/main" id="{08CE0466-8838-4237-970E-5D57A09D0F84}"/>
              </a:ext>
            </a:extLst>
          </p:cNvPr>
          <p:cNvSpPr/>
          <p:nvPr/>
        </p:nvSpPr>
        <p:spPr>
          <a:xfrm>
            <a:off x="8194227" y="2910333"/>
            <a:ext cx="3937869" cy="390956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43" name="正方形/長方形 42">
            <a:extLst>
              <a:ext uri="{FF2B5EF4-FFF2-40B4-BE49-F238E27FC236}">
                <a16:creationId xmlns:a16="http://schemas.microsoft.com/office/drawing/2014/main" id="{90A826D7-7A42-4203-8481-B97F45DD2F35}"/>
              </a:ext>
            </a:extLst>
          </p:cNvPr>
          <p:cNvSpPr/>
          <p:nvPr/>
        </p:nvSpPr>
        <p:spPr>
          <a:xfrm>
            <a:off x="8701184" y="2727390"/>
            <a:ext cx="3490816" cy="877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kumimoji="1" lang="en-US" altLang="ja-JP" sz="1600" dirty="0">
                <a:solidFill>
                  <a:srgbClr val="002060"/>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Excellent universities and research institutions</a:t>
            </a:r>
            <a:r>
              <a:rPr lang="ja-JP" altLang="en-US" sz="1600" dirty="0">
                <a:solidFill>
                  <a:srgbClr val="002060"/>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 </a:t>
            </a:r>
            <a:r>
              <a:rPr lang="en-US" altLang="ja-JP" sz="1600" dirty="0">
                <a:solidFill>
                  <a:srgbClr val="002060"/>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in</a:t>
            </a:r>
            <a:r>
              <a:rPr lang="ja-JP" altLang="en-US" sz="1600" dirty="0">
                <a:solidFill>
                  <a:srgbClr val="002060"/>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 </a:t>
            </a:r>
            <a:r>
              <a:rPr lang="en-US" altLang="ja-JP" sz="1600" dirty="0">
                <a:solidFill>
                  <a:srgbClr val="002060"/>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Osaka</a:t>
            </a:r>
            <a:endParaRPr kumimoji="1" lang="ja-JP" altLang="en-US" sz="1600" dirty="0">
              <a:solidFill>
                <a:srgbClr val="002060"/>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endParaRPr>
          </a:p>
        </p:txBody>
      </p:sp>
      <p:sp>
        <p:nvSpPr>
          <p:cNvPr id="55" name="正方形/長方形 54">
            <a:extLst>
              <a:ext uri="{FF2B5EF4-FFF2-40B4-BE49-F238E27FC236}">
                <a16:creationId xmlns:a16="http://schemas.microsoft.com/office/drawing/2014/main" id="{A3273F93-4421-4CB9-9A6A-FBD8971093F8}"/>
              </a:ext>
            </a:extLst>
          </p:cNvPr>
          <p:cNvSpPr/>
          <p:nvPr/>
        </p:nvSpPr>
        <p:spPr>
          <a:xfrm>
            <a:off x="8194227" y="6393144"/>
            <a:ext cx="3494831" cy="450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indent="-173038"/>
            <a:r>
              <a:rPr lang="ja-JP" altLang="en-US" sz="9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9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Kyoto University (55th), Osaka University (175th) and </a:t>
            </a:r>
          </a:p>
          <a:p>
            <a:pPr marL="173038" indent="-173038"/>
            <a:r>
              <a:rPr lang="en-US" altLang="ja-JP" sz="9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18 other universities from Kyoto, Osaka and Kobe were </a:t>
            </a:r>
          </a:p>
          <a:p>
            <a:pPr marL="173038" indent="-173038"/>
            <a:r>
              <a:rPr lang="en-US" altLang="ja-JP" sz="9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ranked in the "World University Ranking 2024 ".</a:t>
            </a:r>
          </a:p>
        </p:txBody>
      </p:sp>
      <p:grpSp>
        <p:nvGrpSpPr>
          <p:cNvPr id="9" name="グループ化 8">
            <a:extLst>
              <a:ext uri="{FF2B5EF4-FFF2-40B4-BE49-F238E27FC236}">
                <a16:creationId xmlns:a16="http://schemas.microsoft.com/office/drawing/2014/main" id="{82341552-7115-4A45-A7A0-81F12B15948B}"/>
              </a:ext>
            </a:extLst>
          </p:cNvPr>
          <p:cNvGrpSpPr/>
          <p:nvPr/>
        </p:nvGrpSpPr>
        <p:grpSpPr>
          <a:xfrm>
            <a:off x="4027097" y="2891922"/>
            <a:ext cx="4316640" cy="3923225"/>
            <a:chOff x="12723" y="3273797"/>
            <a:chExt cx="4316640" cy="3923225"/>
          </a:xfrm>
        </p:grpSpPr>
        <p:grpSp>
          <p:nvGrpSpPr>
            <p:cNvPr id="3" name="グループ化 2">
              <a:extLst>
                <a:ext uri="{FF2B5EF4-FFF2-40B4-BE49-F238E27FC236}">
                  <a16:creationId xmlns:a16="http://schemas.microsoft.com/office/drawing/2014/main" id="{B9AD980E-3D73-44B7-A952-F4FFC8043273}"/>
                </a:ext>
              </a:extLst>
            </p:cNvPr>
            <p:cNvGrpSpPr/>
            <p:nvPr/>
          </p:nvGrpSpPr>
          <p:grpSpPr>
            <a:xfrm>
              <a:off x="12723" y="3273797"/>
              <a:ext cx="4316640" cy="3923225"/>
              <a:chOff x="682" y="3522751"/>
              <a:chExt cx="4329275" cy="3655139"/>
            </a:xfrm>
          </p:grpSpPr>
          <p:sp>
            <p:nvSpPr>
              <p:cNvPr id="36" name="正方形/長方形 35">
                <a:extLst>
                  <a:ext uri="{FF2B5EF4-FFF2-40B4-BE49-F238E27FC236}">
                    <a16:creationId xmlns:a16="http://schemas.microsoft.com/office/drawing/2014/main" id="{73686CDC-1CC2-45C8-A0A6-251F44BD88C2}"/>
                  </a:ext>
                </a:extLst>
              </p:cNvPr>
              <p:cNvSpPr/>
              <p:nvPr/>
            </p:nvSpPr>
            <p:spPr>
              <a:xfrm>
                <a:off x="112728" y="3525907"/>
                <a:ext cx="4010536" cy="365198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10" name="正方形/長方形 9">
                <a:extLst>
                  <a:ext uri="{FF2B5EF4-FFF2-40B4-BE49-F238E27FC236}">
                    <a16:creationId xmlns:a16="http://schemas.microsoft.com/office/drawing/2014/main" id="{3ADCF774-E6AE-403B-AED7-A99FE0891DFF}"/>
                  </a:ext>
                </a:extLst>
              </p:cNvPr>
              <p:cNvSpPr/>
              <p:nvPr/>
            </p:nvSpPr>
            <p:spPr>
              <a:xfrm>
                <a:off x="116766" y="3528422"/>
                <a:ext cx="479504" cy="4850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Arial" panose="020B0604020202020204" pitchFamily="34" charset="0"/>
                    <a:cs typeface="Arial" panose="020B0604020202020204" pitchFamily="34" charset="0"/>
                  </a:rPr>
                  <a:t>２</a:t>
                </a:r>
                <a:endParaRPr kumimoji="1" lang="ja-JP" altLang="en-US" dirty="0">
                  <a:latin typeface="Arial" panose="020B0604020202020204" pitchFamily="34" charset="0"/>
                  <a:cs typeface="Arial" panose="020B0604020202020204" pitchFamily="34" charset="0"/>
                </a:endParaRPr>
              </a:p>
            </p:txBody>
          </p:sp>
          <p:sp>
            <p:nvSpPr>
              <p:cNvPr id="39" name="正方形/長方形 38">
                <a:extLst>
                  <a:ext uri="{FF2B5EF4-FFF2-40B4-BE49-F238E27FC236}">
                    <a16:creationId xmlns:a16="http://schemas.microsoft.com/office/drawing/2014/main" id="{171CB8AD-804F-45BA-B0D7-AFB85DFB3B9F}"/>
                  </a:ext>
                </a:extLst>
              </p:cNvPr>
              <p:cNvSpPr/>
              <p:nvPr/>
            </p:nvSpPr>
            <p:spPr>
              <a:xfrm>
                <a:off x="612430" y="3522751"/>
                <a:ext cx="3327483" cy="485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srgbClr val="002060"/>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Osaka, “City of Manufacturing”</a:t>
                </a:r>
                <a:endParaRPr kumimoji="1" lang="ja-JP" altLang="en-US" sz="1600" dirty="0">
                  <a:solidFill>
                    <a:srgbClr val="002060"/>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endParaRPr>
              </a:p>
            </p:txBody>
          </p:sp>
          <p:sp>
            <p:nvSpPr>
              <p:cNvPr id="69" name="正方形/長方形 68">
                <a:extLst>
                  <a:ext uri="{FF2B5EF4-FFF2-40B4-BE49-F238E27FC236}">
                    <a16:creationId xmlns:a16="http://schemas.microsoft.com/office/drawing/2014/main" id="{9D0FFC3A-5CFB-404F-BD23-200145509CB6}"/>
                  </a:ext>
                </a:extLst>
              </p:cNvPr>
              <p:cNvSpPr/>
              <p:nvPr/>
            </p:nvSpPr>
            <p:spPr>
              <a:xfrm>
                <a:off x="1744212" y="6982606"/>
                <a:ext cx="2585745" cy="188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9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2021 Economic Census Activity Survey</a:t>
                </a:r>
                <a:r>
                  <a:rPr lang="ja-JP" altLang="en-US" sz="9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endParaRPr kumimoji="1" lang="ja-JP" altLang="en-US" sz="9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sp>
            <p:nvSpPr>
              <p:cNvPr id="70" name="正方形/長方形 69">
                <a:extLst>
                  <a:ext uri="{FF2B5EF4-FFF2-40B4-BE49-F238E27FC236}">
                    <a16:creationId xmlns:a16="http://schemas.microsoft.com/office/drawing/2014/main" id="{10243574-5691-4053-9C92-320F2CF2B8DE}"/>
                  </a:ext>
                </a:extLst>
              </p:cNvPr>
              <p:cNvSpPr/>
              <p:nvPr/>
            </p:nvSpPr>
            <p:spPr>
              <a:xfrm>
                <a:off x="88615" y="4860392"/>
                <a:ext cx="3752888" cy="485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12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Well-balanced industrial location</a:t>
                </a:r>
                <a:endParaRPr kumimoji="1" lang="ja-JP" altLang="en-US" sz="12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sp>
            <p:nvSpPr>
              <p:cNvPr id="72" name="正方形/長方形 71">
                <a:extLst>
                  <a:ext uri="{FF2B5EF4-FFF2-40B4-BE49-F238E27FC236}">
                    <a16:creationId xmlns:a16="http://schemas.microsoft.com/office/drawing/2014/main" id="{8B3D3251-6C97-4D9C-AAE2-5244657CABF2}"/>
                  </a:ext>
                </a:extLst>
              </p:cNvPr>
              <p:cNvSpPr/>
              <p:nvPr/>
            </p:nvSpPr>
            <p:spPr>
              <a:xfrm>
                <a:off x="682" y="5427463"/>
                <a:ext cx="3900274" cy="485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【Osaka】</a:t>
                </a:r>
                <a:r>
                  <a:rPr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【Aichi】</a:t>
                </a:r>
                <a:endParaRPr kumimoji="1"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grpSp>
        <p:sp>
          <p:nvSpPr>
            <p:cNvPr id="52" name="正方形/長方形 51">
              <a:extLst>
                <a:ext uri="{FF2B5EF4-FFF2-40B4-BE49-F238E27FC236}">
                  <a16:creationId xmlns:a16="http://schemas.microsoft.com/office/drawing/2014/main" id="{26880C69-F01C-4670-A6C7-9D4C2F068BE1}"/>
                </a:ext>
              </a:extLst>
            </p:cNvPr>
            <p:cNvSpPr/>
            <p:nvPr/>
          </p:nvSpPr>
          <p:spPr>
            <a:xfrm>
              <a:off x="309434" y="4004727"/>
              <a:ext cx="1068312" cy="494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Manufacturing</a:t>
              </a:r>
              <a:r>
                <a:rPr lang="ja-JP" altLang="en-US" sz="10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endParaRPr lang="en-US" altLang="ja-JP" sz="10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a:p>
              <a:r>
                <a:rPr lang="en-US" altLang="ja-JP" sz="10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Number of  establishments</a:t>
              </a:r>
              <a:endParaRPr kumimoji="1"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sp>
          <p:nvSpPr>
            <p:cNvPr id="71" name="正方形/長方形 70">
              <a:extLst>
                <a:ext uri="{FF2B5EF4-FFF2-40B4-BE49-F238E27FC236}">
                  <a16:creationId xmlns:a16="http://schemas.microsoft.com/office/drawing/2014/main" id="{984481FA-BE0B-4413-BBB0-67896F159CFB}"/>
                </a:ext>
              </a:extLst>
            </p:cNvPr>
            <p:cNvSpPr/>
            <p:nvPr/>
          </p:nvSpPr>
          <p:spPr>
            <a:xfrm>
              <a:off x="199056" y="5092549"/>
              <a:ext cx="3878458" cy="347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5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Special coefficients for manufactured goods shipments, etc. (2020)</a:t>
              </a:r>
              <a:endParaRPr kumimoji="1" lang="ja-JP" altLang="en-US" sz="105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grpSp>
      <p:pic>
        <p:nvPicPr>
          <p:cNvPr id="22" name="図 21">
            <a:extLst>
              <a:ext uri="{FF2B5EF4-FFF2-40B4-BE49-F238E27FC236}">
                <a16:creationId xmlns:a16="http://schemas.microsoft.com/office/drawing/2014/main" id="{BEADF294-6551-43AD-B7F1-7D589828FF47}"/>
              </a:ext>
            </a:extLst>
          </p:cNvPr>
          <p:cNvPicPr>
            <a:picLocks noChangeAspect="1"/>
          </p:cNvPicPr>
          <p:nvPr/>
        </p:nvPicPr>
        <p:blipFill rotWithShape="1">
          <a:blip r:embed="rId5"/>
          <a:srcRect l="14978" t="17587" r="61048" b="74193"/>
          <a:stretch/>
        </p:blipFill>
        <p:spPr>
          <a:xfrm>
            <a:off x="144060" y="6226915"/>
            <a:ext cx="1952335" cy="376533"/>
          </a:xfrm>
          <a:prstGeom prst="rect">
            <a:avLst/>
          </a:prstGeom>
        </p:spPr>
      </p:pic>
      <p:pic>
        <p:nvPicPr>
          <p:cNvPr id="32" name="図 31">
            <a:extLst>
              <a:ext uri="{FF2B5EF4-FFF2-40B4-BE49-F238E27FC236}">
                <a16:creationId xmlns:a16="http://schemas.microsoft.com/office/drawing/2014/main" id="{965559F0-6715-486C-998C-403A70CC9A95}"/>
              </a:ext>
            </a:extLst>
          </p:cNvPr>
          <p:cNvPicPr>
            <a:picLocks noChangeAspect="1"/>
          </p:cNvPicPr>
          <p:nvPr/>
        </p:nvPicPr>
        <p:blipFill rotWithShape="1">
          <a:blip r:embed="rId6"/>
          <a:srcRect l="20323" t="26523" r="28409" b="18934"/>
          <a:stretch/>
        </p:blipFill>
        <p:spPr>
          <a:xfrm>
            <a:off x="2257976" y="3866157"/>
            <a:ext cx="1403159" cy="839677"/>
          </a:xfrm>
          <a:prstGeom prst="rect">
            <a:avLst/>
          </a:prstGeom>
        </p:spPr>
      </p:pic>
      <p:sp>
        <p:nvSpPr>
          <p:cNvPr id="56" name="スライド番号プレースホルダー 1">
            <a:extLst>
              <a:ext uri="{FF2B5EF4-FFF2-40B4-BE49-F238E27FC236}">
                <a16:creationId xmlns:a16="http://schemas.microsoft.com/office/drawing/2014/main" id="{AA07BB91-7DA2-4919-AE72-9F7D15238977}"/>
              </a:ext>
            </a:extLst>
          </p:cNvPr>
          <p:cNvSpPr>
            <a:spLocks noGrp="1"/>
          </p:cNvSpPr>
          <p:nvPr>
            <p:ph type="sldNum" sz="quarter" idx="12"/>
          </p:nvPr>
        </p:nvSpPr>
        <p:spPr>
          <a:xfrm>
            <a:off x="9457621" y="6468153"/>
            <a:ext cx="2743200" cy="365125"/>
          </a:xfrm>
        </p:spPr>
        <p:txBody>
          <a:bodyPr/>
          <a:lstStyle/>
          <a:p>
            <a:r>
              <a:rPr lang="ja-JP" altLang="en-US"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２</a:t>
            </a:r>
            <a:endParaRPr kumimoji="1" lang="ja-JP" altLang="en-US"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6" name="正方形/長方形 45">
            <a:extLst>
              <a:ext uri="{FF2B5EF4-FFF2-40B4-BE49-F238E27FC236}">
                <a16:creationId xmlns:a16="http://schemas.microsoft.com/office/drawing/2014/main" id="{749E3409-5ED2-4CC8-8BA3-A847ED696878}"/>
              </a:ext>
            </a:extLst>
          </p:cNvPr>
          <p:cNvSpPr/>
          <p:nvPr/>
        </p:nvSpPr>
        <p:spPr>
          <a:xfrm>
            <a:off x="8203648" y="2902522"/>
            <a:ext cx="483707" cy="521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Arial" panose="020B0604020202020204" pitchFamily="34" charset="0"/>
                <a:cs typeface="Arial" panose="020B0604020202020204" pitchFamily="34" charset="0"/>
              </a:rPr>
              <a:t>３</a:t>
            </a:r>
          </a:p>
        </p:txBody>
      </p:sp>
      <p:sp>
        <p:nvSpPr>
          <p:cNvPr id="61" name="正方形/長方形 60">
            <a:extLst>
              <a:ext uri="{FF2B5EF4-FFF2-40B4-BE49-F238E27FC236}">
                <a16:creationId xmlns:a16="http://schemas.microsoft.com/office/drawing/2014/main" id="{7163C1CE-9F4A-4B6C-96E8-80655AD5E03D}"/>
              </a:ext>
            </a:extLst>
          </p:cNvPr>
          <p:cNvSpPr/>
          <p:nvPr/>
        </p:nvSpPr>
        <p:spPr>
          <a:xfrm>
            <a:off x="8419043" y="3478561"/>
            <a:ext cx="925091" cy="160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Osaka University</a:t>
            </a:r>
            <a:endParaRPr kumimoji="1" lang="ja-JP" altLang="en-US"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sp>
        <p:nvSpPr>
          <p:cNvPr id="62" name="正方形/長方形 61">
            <a:extLst>
              <a:ext uri="{FF2B5EF4-FFF2-40B4-BE49-F238E27FC236}">
                <a16:creationId xmlns:a16="http://schemas.microsoft.com/office/drawing/2014/main" id="{D2E1C4DE-3DD4-4E07-A898-2DA7522AC46D}"/>
              </a:ext>
            </a:extLst>
          </p:cNvPr>
          <p:cNvSpPr/>
          <p:nvPr/>
        </p:nvSpPr>
        <p:spPr>
          <a:xfrm>
            <a:off x="8280685" y="4475230"/>
            <a:ext cx="1314369" cy="438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The</a:t>
            </a:r>
            <a:r>
              <a:rPr lang="ja-JP" altLang="en-US"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National</a:t>
            </a:r>
            <a:r>
              <a:rPr lang="ja-JP" altLang="en-US"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Institute</a:t>
            </a:r>
            <a:r>
              <a:rPr lang="ja-JP" altLang="en-US"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of</a:t>
            </a:r>
          </a:p>
          <a:p>
            <a:r>
              <a:rPr kumimoji="1" lang="en-US" altLang="ja-JP"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Advanced </a:t>
            </a:r>
            <a:r>
              <a:rPr lang="en-US" altLang="ja-JP"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Industrial </a:t>
            </a:r>
          </a:p>
          <a:p>
            <a:r>
              <a:rPr kumimoji="1" lang="en-US" altLang="ja-JP"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Science and Technology</a:t>
            </a:r>
            <a:endParaRPr kumimoji="1" lang="ja-JP" altLang="en-US"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sp>
        <p:nvSpPr>
          <p:cNvPr id="63" name="正方形/長方形 62">
            <a:extLst>
              <a:ext uri="{FF2B5EF4-FFF2-40B4-BE49-F238E27FC236}">
                <a16:creationId xmlns:a16="http://schemas.microsoft.com/office/drawing/2014/main" id="{4823D164-CB78-43FD-963B-39EB481C7A57}"/>
              </a:ext>
            </a:extLst>
          </p:cNvPr>
          <p:cNvSpPr/>
          <p:nvPr/>
        </p:nvSpPr>
        <p:spPr>
          <a:xfrm>
            <a:off x="10811120" y="5940841"/>
            <a:ext cx="1510542" cy="380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Numerous locations including the above</a:t>
            </a:r>
          </a:p>
        </p:txBody>
      </p:sp>
      <p:sp>
        <p:nvSpPr>
          <p:cNvPr id="64" name="正方形/長方形 63">
            <a:extLst>
              <a:ext uri="{FF2B5EF4-FFF2-40B4-BE49-F238E27FC236}">
                <a16:creationId xmlns:a16="http://schemas.microsoft.com/office/drawing/2014/main" id="{09C2B91E-169D-4244-9C7F-A2116213ED83}"/>
              </a:ext>
            </a:extLst>
          </p:cNvPr>
          <p:cNvSpPr/>
          <p:nvPr/>
        </p:nvSpPr>
        <p:spPr>
          <a:xfrm>
            <a:off x="9048814" y="5664641"/>
            <a:ext cx="1312033" cy="521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The Center for Information and Neural Networks (</a:t>
            </a:r>
            <a:r>
              <a:rPr kumimoji="1" lang="en-US" altLang="ja-JP" sz="800" dirty="0" err="1">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CiNet</a:t>
            </a:r>
            <a:r>
              <a:rPr kumimoji="1" lang="en-US" altLang="ja-JP" sz="8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endParaRPr kumimoji="1" lang="ja-JP" altLang="en-US" sz="8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pic>
        <p:nvPicPr>
          <p:cNvPr id="67" name="図 66">
            <a:extLst>
              <a:ext uri="{FF2B5EF4-FFF2-40B4-BE49-F238E27FC236}">
                <a16:creationId xmlns:a16="http://schemas.microsoft.com/office/drawing/2014/main" id="{C2CADE39-B1B7-43E7-B793-52B4ABB5C44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577762" y="4856284"/>
            <a:ext cx="1049958" cy="699972"/>
          </a:xfrm>
          <a:prstGeom prst="rect">
            <a:avLst/>
          </a:prstGeom>
        </p:spPr>
      </p:pic>
      <p:pic>
        <p:nvPicPr>
          <p:cNvPr id="68" name="Picture 6">
            <a:extLst>
              <a:ext uri="{FF2B5EF4-FFF2-40B4-BE49-F238E27FC236}">
                <a16:creationId xmlns:a16="http://schemas.microsoft.com/office/drawing/2014/main" id="{21D59D42-639D-497C-8CFF-44E7D82F79DD}"/>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419043" y="5680550"/>
            <a:ext cx="692737" cy="521861"/>
          </a:xfrm>
          <a:prstGeom prst="rect">
            <a:avLst/>
          </a:prstGeom>
          <a:noFill/>
          <a:extLst>
            <a:ext uri="{909E8E84-426E-40DD-AFC4-6F175D3DCCD1}">
              <a14:hiddenFill xmlns:a14="http://schemas.microsoft.com/office/drawing/2010/main">
                <a:solidFill>
                  <a:srgbClr val="FFFFFF"/>
                </a:solidFill>
              </a14:hiddenFill>
            </a:ext>
          </a:extLst>
        </p:spPr>
      </p:pic>
      <p:sp>
        <p:nvSpPr>
          <p:cNvPr id="73" name="正方形/長方形 72">
            <a:extLst>
              <a:ext uri="{FF2B5EF4-FFF2-40B4-BE49-F238E27FC236}">
                <a16:creationId xmlns:a16="http://schemas.microsoft.com/office/drawing/2014/main" id="{9BAA38EE-9FB1-4FC8-8EC2-4BAD7C4969E8}"/>
              </a:ext>
            </a:extLst>
          </p:cNvPr>
          <p:cNvSpPr/>
          <p:nvPr/>
        </p:nvSpPr>
        <p:spPr>
          <a:xfrm>
            <a:off x="8986492" y="4322710"/>
            <a:ext cx="880251" cy="1858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5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©Osaka University</a:t>
            </a:r>
            <a:endParaRPr kumimoji="1" lang="ja-JP" altLang="en-US" sz="5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sp>
        <p:nvSpPr>
          <p:cNvPr id="75" name="正方形/長方形 74">
            <a:extLst>
              <a:ext uri="{FF2B5EF4-FFF2-40B4-BE49-F238E27FC236}">
                <a16:creationId xmlns:a16="http://schemas.microsoft.com/office/drawing/2014/main" id="{CCAECC08-FE41-47E8-BAEF-F489265D9BA9}"/>
              </a:ext>
            </a:extLst>
          </p:cNvPr>
          <p:cNvSpPr/>
          <p:nvPr/>
        </p:nvSpPr>
        <p:spPr>
          <a:xfrm>
            <a:off x="10081275" y="4352310"/>
            <a:ext cx="880251" cy="1858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5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Osaka Metropolitan University</a:t>
            </a:r>
            <a:endParaRPr kumimoji="1" lang="ja-JP" altLang="en-US" sz="5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sp>
        <p:nvSpPr>
          <p:cNvPr id="79" name="正方形/長方形 78">
            <a:extLst>
              <a:ext uri="{FF2B5EF4-FFF2-40B4-BE49-F238E27FC236}">
                <a16:creationId xmlns:a16="http://schemas.microsoft.com/office/drawing/2014/main" id="{686CEA0D-4060-4F87-AFDD-1B9C8249FC76}"/>
              </a:ext>
            </a:extLst>
          </p:cNvPr>
          <p:cNvSpPr/>
          <p:nvPr/>
        </p:nvSpPr>
        <p:spPr>
          <a:xfrm>
            <a:off x="11092567" y="4314638"/>
            <a:ext cx="1229095" cy="193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5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National Cerebral and Cardiovascular Center</a:t>
            </a:r>
            <a:endParaRPr kumimoji="1" lang="ja-JP" altLang="en-US" sz="5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sp>
        <p:nvSpPr>
          <p:cNvPr id="80" name="正方形/長方形 79">
            <a:extLst>
              <a:ext uri="{FF2B5EF4-FFF2-40B4-BE49-F238E27FC236}">
                <a16:creationId xmlns:a16="http://schemas.microsoft.com/office/drawing/2014/main" id="{BDC20AB8-888F-43DA-B3EA-22FC3A2289D2}"/>
              </a:ext>
            </a:extLst>
          </p:cNvPr>
          <p:cNvSpPr/>
          <p:nvPr/>
        </p:nvSpPr>
        <p:spPr>
          <a:xfrm>
            <a:off x="8468363" y="5510723"/>
            <a:ext cx="1492660" cy="193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5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©AIST KANSAI</a:t>
            </a:r>
            <a:endParaRPr kumimoji="1" lang="ja-JP" altLang="en-US" sz="5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sp>
        <p:nvSpPr>
          <p:cNvPr id="81" name="正方形/長方形 80">
            <a:extLst>
              <a:ext uri="{FF2B5EF4-FFF2-40B4-BE49-F238E27FC236}">
                <a16:creationId xmlns:a16="http://schemas.microsoft.com/office/drawing/2014/main" id="{D99A6FB9-025D-4946-890D-502563A759B0}"/>
              </a:ext>
            </a:extLst>
          </p:cNvPr>
          <p:cNvSpPr/>
          <p:nvPr/>
        </p:nvSpPr>
        <p:spPr>
          <a:xfrm>
            <a:off x="9649383" y="5545175"/>
            <a:ext cx="1192567" cy="1979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en-US" altLang="ja-JP" sz="5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Source: National Institute of Biomedical Innovation, Health and Nutrition pamphlet</a:t>
            </a:r>
            <a:endParaRPr kumimoji="1" lang="ja-JP" altLang="en-US" sz="5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sp>
        <p:nvSpPr>
          <p:cNvPr id="82" name="正方形/長方形 81">
            <a:extLst>
              <a:ext uri="{FF2B5EF4-FFF2-40B4-BE49-F238E27FC236}">
                <a16:creationId xmlns:a16="http://schemas.microsoft.com/office/drawing/2014/main" id="{BE722167-C057-4403-9B22-4C5B95A2E964}"/>
              </a:ext>
            </a:extLst>
          </p:cNvPr>
          <p:cNvSpPr/>
          <p:nvPr/>
        </p:nvSpPr>
        <p:spPr>
          <a:xfrm>
            <a:off x="11142043" y="5621947"/>
            <a:ext cx="1138946" cy="152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5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Osaka Research Institute of Industrial Science and Technology</a:t>
            </a:r>
            <a:endParaRPr kumimoji="1" lang="ja-JP" altLang="en-US" sz="5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pic>
        <p:nvPicPr>
          <p:cNvPr id="83" name="図 82">
            <a:extLst>
              <a:ext uri="{FF2B5EF4-FFF2-40B4-BE49-F238E27FC236}">
                <a16:creationId xmlns:a16="http://schemas.microsoft.com/office/drawing/2014/main" id="{C5018AD0-B1DF-434B-B753-4290E682D8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10675" y="4852606"/>
            <a:ext cx="1081425" cy="722073"/>
          </a:xfrm>
          <a:prstGeom prst="rect">
            <a:avLst/>
          </a:prstGeom>
        </p:spPr>
      </p:pic>
      <p:pic>
        <p:nvPicPr>
          <p:cNvPr id="84" name="図 83">
            <a:extLst>
              <a:ext uri="{FF2B5EF4-FFF2-40B4-BE49-F238E27FC236}">
                <a16:creationId xmlns:a16="http://schemas.microsoft.com/office/drawing/2014/main" id="{E53750C5-1AAB-4270-839B-30BBD99DBD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85345" y="3649571"/>
            <a:ext cx="1024399" cy="682932"/>
          </a:xfrm>
          <a:prstGeom prst="rect">
            <a:avLst/>
          </a:prstGeom>
        </p:spPr>
      </p:pic>
      <p:pic>
        <p:nvPicPr>
          <p:cNvPr id="85" name="図 84">
            <a:extLst>
              <a:ext uri="{FF2B5EF4-FFF2-40B4-BE49-F238E27FC236}">
                <a16:creationId xmlns:a16="http://schemas.microsoft.com/office/drawing/2014/main" id="{402B61C6-67A9-44F2-89AC-2A47F9822F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01490" y="3614500"/>
            <a:ext cx="1091906" cy="727938"/>
          </a:xfrm>
          <a:prstGeom prst="rect">
            <a:avLst/>
          </a:prstGeom>
        </p:spPr>
      </p:pic>
      <p:pic>
        <p:nvPicPr>
          <p:cNvPr id="86" name="図 85">
            <a:extLst>
              <a:ext uri="{FF2B5EF4-FFF2-40B4-BE49-F238E27FC236}">
                <a16:creationId xmlns:a16="http://schemas.microsoft.com/office/drawing/2014/main" id="{C9720411-AE97-45CF-9DC9-1E4F4507487D}"/>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10849681" y="3618183"/>
            <a:ext cx="1057026" cy="721471"/>
          </a:xfrm>
          <a:prstGeom prst="rect">
            <a:avLst/>
          </a:prstGeom>
        </p:spPr>
      </p:pic>
      <p:pic>
        <p:nvPicPr>
          <p:cNvPr id="87" name="図 86">
            <a:extLst>
              <a:ext uri="{FF2B5EF4-FFF2-40B4-BE49-F238E27FC236}">
                <a16:creationId xmlns:a16="http://schemas.microsoft.com/office/drawing/2014/main" id="{AD0F7504-79C0-4213-B6C4-8A0C23EB6EE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45501" y="4856014"/>
            <a:ext cx="941023" cy="705767"/>
          </a:xfrm>
          <a:prstGeom prst="rect">
            <a:avLst/>
          </a:prstGeom>
        </p:spPr>
      </p:pic>
      <p:sp>
        <p:nvSpPr>
          <p:cNvPr id="88" name="正方形/長方形 87">
            <a:extLst>
              <a:ext uri="{FF2B5EF4-FFF2-40B4-BE49-F238E27FC236}">
                <a16:creationId xmlns:a16="http://schemas.microsoft.com/office/drawing/2014/main" id="{447DCE92-3207-4A93-975F-690EB5888B32}"/>
              </a:ext>
            </a:extLst>
          </p:cNvPr>
          <p:cNvSpPr/>
          <p:nvPr/>
        </p:nvSpPr>
        <p:spPr>
          <a:xfrm>
            <a:off x="8212860" y="6241509"/>
            <a:ext cx="2446485" cy="119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5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The Center for Information and Neural Networks (</a:t>
            </a:r>
            <a:r>
              <a:rPr kumimoji="1" lang="en-US" altLang="ja-JP" sz="500" dirty="0" err="1">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CiNet</a:t>
            </a:r>
            <a:r>
              <a:rPr kumimoji="1" lang="en-US" altLang="ja-JP" sz="5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p>
          <a:p>
            <a:r>
              <a:rPr kumimoji="1" lang="ja-JP" altLang="en-US" sz="5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kumimoji="1" lang="en-US" altLang="ja-JP" sz="5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the National Institute of Information and Communications Technology (NICT), Osaka University</a:t>
            </a:r>
          </a:p>
        </p:txBody>
      </p:sp>
      <p:graphicFrame>
        <p:nvGraphicFramePr>
          <p:cNvPr id="8" name="表 11">
            <a:extLst>
              <a:ext uri="{FF2B5EF4-FFF2-40B4-BE49-F238E27FC236}">
                <a16:creationId xmlns:a16="http://schemas.microsoft.com/office/drawing/2014/main" id="{BEE3C024-C87E-4E32-9D96-0ACEC52C5380}"/>
              </a:ext>
            </a:extLst>
          </p:cNvPr>
          <p:cNvGraphicFramePr>
            <a:graphicFrameLocks noGrp="1"/>
          </p:cNvGraphicFramePr>
          <p:nvPr>
            <p:extLst>
              <p:ext uri="{D42A27DB-BD31-4B8C-83A1-F6EECF244321}">
                <p14:modId xmlns:p14="http://schemas.microsoft.com/office/powerpoint/2010/main" val="1526993849"/>
              </p:ext>
            </p:extLst>
          </p:nvPr>
        </p:nvGraphicFramePr>
        <p:xfrm>
          <a:off x="5540149" y="3503651"/>
          <a:ext cx="2525609" cy="668811"/>
        </p:xfrm>
        <a:graphic>
          <a:graphicData uri="http://schemas.openxmlformats.org/drawingml/2006/table">
            <a:tbl>
              <a:tblPr bandRow="1">
                <a:tableStyleId>{5C22544A-7EE6-4342-B048-85BDC9FD1C3A}</a:tableStyleId>
              </a:tblPr>
              <a:tblGrid>
                <a:gridCol w="814791">
                  <a:extLst>
                    <a:ext uri="{9D8B030D-6E8A-4147-A177-3AD203B41FA5}">
                      <a16:colId xmlns:a16="http://schemas.microsoft.com/office/drawing/2014/main" val="1473038086"/>
                    </a:ext>
                  </a:extLst>
                </a:gridCol>
                <a:gridCol w="855409">
                  <a:extLst>
                    <a:ext uri="{9D8B030D-6E8A-4147-A177-3AD203B41FA5}">
                      <a16:colId xmlns:a16="http://schemas.microsoft.com/office/drawing/2014/main" val="1407556833"/>
                    </a:ext>
                  </a:extLst>
                </a:gridCol>
                <a:gridCol w="855409">
                  <a:extLst>
                    <a:ext uri="{9D8B030D-6E8A-4147-A177-3AD203B41FA5}">
                      <a16:colId xmlns:a16="http://schemas.microsoft.com/office/drawing/2014/main" val="2076362865"/>
                    </a:ext>
                  </a:extLst>
                </a:gridCol>
              </a:tblGrid>
              <a:tr h="222937">
                <a:tc>
                  <a:txBody>
                    <a:bodyPr/>
                    <a:lstStyle/>
                    <a:p>
                      <a:pPr>
                        <a:lnSpc>
                          <a:spcPts val="900"/>
                        </a:lnSpc>
                      </a:pPr>
                      <a:r>
                        <a:rPr kumimoji="1" lang="ja-JP" altLang="en-US" sz="1050" b="1"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　</a:t>
                      </a:r>
                      <a:r>
                        <a:rPr kumimoji="1" lang="en-US" altLang="ja-JP" sz="1050" b="1"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 1</a:t>
                      </a:r>
                      <a:r>
                        <a:rPr kumimoji="1" lang="en-US" altLang="ja-JP" sz="1050" b="1" baseline="300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st</a:t>
                      </a:r>
                      <a:r>
                        <a:rPr kumimoji="1" lang="en-US" altLang="ja-JP" sz="1050" b="1"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 </a:t>
                      </a:r>
                      <a:endParaRPr kumimoji="1" lang="ja-JP" altLang="en-US" sz="1050" b="1"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endParaRPr>
                    </a:p>
                  </a:txBody>
                  <a:tcPr>
                    <a:solidFill>
                      <a:schemeClr val="accent1">
                        <a:lumMod val="40000"/>
                        <a:lumOff val="60000"/>
                      </a:schemeClr>
                    </a:solidFill>
                  </a:tcPr>
                </a:tc>
                <a:tc>
                  <a:txBody>
                    <a:bodyPr/>
                    <a:lstStyle/>
                    <a:p>
                      <a:pPr>
                        <a:lnSpc>
                          <a:spcPts val="900"/>
                        </a:lnSpc>
                      </a:pPr>
                      <a:r>
                        <a:rPr kumimoji="1" lang="en-US" altLang="ja-JP" sz="1050" dirty="0">
                          <a:latin typeface="Arial" panose="020B0604020202020204" pitchFamily="34" charset="0"/>
                          <a:ea typeface="UD デジタル 教科書体 NP-B" panose="02020700000000000000" pitchFamily="18" charset="-128"/>
                          <a:cs typeface="Arial" panose="020B0604020202020204" pitchFamily="34" charset="0"/>
                        </a:rPr>
                        <a:t>Aichi</a:t>
                      </a:r>
                      <a:endParaRPr kumimoji="1" lang="ja-JP" altLang="en-US" sz="1050" dirty="0">
                        <a:latin typeface="Arial" panose="020B0604020202020204" pitchFamily="34" charset="0"/>
                        <a:ea typeface="UD デジタル 教科書体 NP-B" panose="02020700000000000000" pitchFamily="18" charset="-128"/>
                        <a:cs typeface="Arial" panose="020B0604020202020204" pitchFamily="34" charset="0"/>
                      </a:endParaRPr>
                    </a:p>
                  </a:txBody>
                  <a:tcPr>
                    <a:solidFill>
                      <a:schemeClr val="accent4">
                        <a:lumMod val="20000"/>
                        <a:lumOff val="80000"/>
                      </a:schemeClr>
                    </a:solidFill>
                  </a:tcPr>
                </a:tc>
                <a:tc>
                  <a:txBody>
                    <a:bodyPr/>
                    <a:lstStyle/>
                    <a:p>
                      <a:pPr>
                        <a:lnSpc>
                          <a:spcPts val="900"/>
                        </a:lnSpc>
                      </a:pPr>
                      <a:r>
                        <a:rPr kumimoji="1" lang="en-US" altLang="ja-JP" sz="1050" dirty="0">
                          <a:latin typeface="Arial" panose="020B0604020202020204" pitchFamily="34" charset="0"/>
                          <a:ea typeface="UD デジタル 教科書体 NP-B" panose="02020700000000000000" pitchFamily="18" charset="-128"/>
                          <a:cs typeface="Arial" panose="020B0604020202020204" pitchFamily="34" charset="0"/>
                        </a:rPr>
                        <a:t>18,248</a:t>
                      </a:r>
                      <a:endParaRPr kumimoji="1" lang="ja-JP" altLang="en-US" sz="1050" dirty="0">
                        <a:latin typeface="Arial" panose="020B0604020202020204" pitchFamily="34" charset="0"/>
                        <a:ea typeface="UD デジタル 教科書体 NP-B" panose="02020700000000000000" pitchFamily="18" charset="-128"/>
                        <a:cs typeface="Arial" panose="020B0604020202020204" pitchFamily="34" charset="0"/>
                      </a:endParaRPr>
                    </a:p>
                  </a:txBody>
                  <a:tcPr>
                    <a:solidFill>
                      <a:schemeClr val="accent4">
                        <a:lumMod val="20000"/>
                        <a:lumOff val="80000"/>
                      </a:schemeClr>
                    </a:solidFill>
                  </a:tcPr>
                </a:tc>
                <a:extLst>
                  <a:ext uri="{0D108BD9-81ED-4DB2-BD59-A6C34878D82A}">
                    <a16:rowId xmlns:a16="http://schemas.microsoft.com/office/drawing/2014/main" val="2874277530"/>
                  </a:ext>
                </a:extLst>
              </a:tr>
              <a:tr h="222937">
                <a:tc>
                  <a:txBody>
                    <a:bodyPr/>
                    <a:lstStyle/>
                    <a:p>
                      <a:pPr>
                        <a:lnSpc>
                          <a:spcPts val="900"/>
                        </a:lnSpc>
                      </a:pPr>
                      <a:r>
                        <a:rPr kumimoji="1" lang="ja-JP" altLang="en-US" sz="1050" b="1"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　</a:t>
                      </a:r>
                      <a:r>
                        <a:rPr kumimoji="1" lang="en-US" altLang="ja-JP" sz="1050" b="1"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 2</a:t>
                      </a:r>
                      <a:r>
                        <a:rPr kumimoji="1" lang="en-US" altLang="ja-JP" sz="1050" b="1" baseline="300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nd</a:t>
                      </a:r>
                      <a:r>
                        <a:rPr kumimoji="1" lang="en-US" altLang="ja-JP" sz="1050" b="1"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 </a:t>
                      </a:r>
                      <a:endParaRPr kumimoji="1" lang="ja-JP" altLang="en-US" sz="1050" b="1"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endParaRPr>
                    </a:p>
                  </a:txBody>
                  <a:tcPr>
                    <a:solidFill>
                      <a:schemeClr val="accent1">
                        <a:lumMod val="40000"/>
                        <a:lumOff val="60000"/>
                      </a:schemeClr>
                    </a:solidFill>
                  </a:tcPr>
                </a:tc>
                <a:tc>
                  <a:txBody>
                    <a:bodyPr/>
                    <a:lstStyle/>
                    <a:p>
                      <a:pPr>
                        <a:lnSpc>
                          <a:spcPts val="900"/>
                        </a:lnSpc>
                      </a:pPr>
                      <a:r>
                        <a:rPr kumimoji="1" lang="en-US" altLang="ja-JP" sz="1050" dirty="0">
                          <a:latin typeface="Arial" panose="020B0604020202020204" pitchFamily="34" charset="0"/>
                          <a:ea typeface="UD デジタル 教科書体 NP-B" panose="02020700000000000000" pitchFamily="18" charset="-128"/>
                          <a:cs typeface="Arial" panose="020B0604020202020204" pitchFamily="34" charset="0"/>
                        </a:rPr>
                        <a:t>Osaka</a:t>
                      </a:r>
                      <a:endParaRPr kumimoji="1" lang="ja-JP" altLang="en-US" sz="1050" dirty="0">
                        <a:latin typeface="Arial" panose="020B0604020202020204" pitchFamily="34" charset="0"/>
                        <a:ea typeface="UD デジタル 教科書体 NP-B" panose="02020700000000000000" pitchFamily="18" charset="-128"/>
                        <a:cs typeface="Arial" panose="020B0604020202020204" pitchFamily="34" charset="0"/>
                      </a:endParaRPr>
                    </a:p>
                  </a:txBody>
                  <a:tcPr>
                    <a:solidFill>
                      <a:schemeClr val="accent5">
                        <a:lumMod val="40000"/>
                        <a:lumOff val="60000"/>
                      </a:schemeClr>
                    </a:solidFill>
                  </a:tcPr>
                </a:tc>
                <a:tc>
                  <a:txBody>
                    <a:bodyPr/>
                    <a:lstStyle/>
                    <a:p>
                      <a:pPr>
                        <a:lnSpc>
                          <a:spcPts val="900"/>
                        </a:lnSpc>
                      </a:pPr>
                      <a:r>
                        <a:rPr kumimoji="1" lang="en-US" altLang="ja-JP" sz="1050" dirty="0">
                          <a:latin typeface="Arial" panose="020B0604020202020204" pitchFamily="34" charset="0"/>
                          <a:ea typeface="UD デジタル 教科書体 NP-B" panose="02020700000000000000" pitchFamily="18" charset="-128"/>
                          <a:cs typeface="Arial" panose="020B0604020202020204" pitchFamily="34" charset="0"/>
                        </a:rPr>
                        <a:t>18,020</a:t>
                      </a:r>
                      <a:endParaRPr kumimoji="1" lang="ja-JP" altLang="en-US" sz="1050" dirty="0">
                        <a:latin typeface="Arial" panose="020B0604020202020204" pitchFamily="34" charset="0"/>
                        <a:ea typeface="UD デジタル 教科書体 NP-B" panose="02020700000000000000" pitchFamily="18" charset="-128"/>
                        <a:cs typeface="Arial" panose="020B0604020202020204" pitchFamily="34" charset="0"/>
                      </a:endParaRPr>
                    </a:p>
                  </a:txBody>
                  <a:tcPr>
                    <a:solidFill>
                      <a:schemeClr val="accent5">
                        <a:lumMod val="40000"/>
                        <a:lumOff val="60000"/>
                      </a:schemeClr>
                    </a:solidFill>
                  </a:tcPr>
                </a:tc>
                <a:extLst>
                  <a:ext uri="{0D108BD9-81ED-4DB2-BD59-A6C34878D82A}">
                    <a16:rowId xmlns:a16="http://schemas.microsoft.com/office/drawing/2014/main" val="2267103391"/>
                  </a:ext>
                </a:extLst>
              </a:tr>
              <a:tr h="222937">
                <a:tc>
                  <a:txBody>
                    <a:bodyPr/>
                    <a:lstStyle/>
                    <a:p>
                      <a:pPr>
                        <a:lnSpc>
                          <a:spcPts val="900"/>
                        </a:lnSpc>
                      </a:pPr>
                      <a:r>
                        <a:rPr kumimoji="1" lang="ja-JP" altLang="en-US" sz="1050" b="1"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　</a:t>
                      </a:r>
                      <a:r>
                        <a:rPr kumimoji="1" lang="en-US" altLang="ja-JP" sz="1050" b="1"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 3</a:t>
                      </a:r>
                      <a:r>
                        <a:rPr kumimoji="1" lang="en-US" altLang="ja-JP" sz="1050" b="1" baseline="300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rd</a:t>
                      </a:r>
                      <a:r>
                        <a:rPr kumimoji="1" lang="en-US" altLang="ja-JP" sz="1050" b="1"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 </a:t>
                      </a:r>
                      <a:endParaRPr kumimoji="1" lang="ja-JP" altLang="en-US" sz="1050" b="1"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endParaRPr>
                    </a:p>
                  </a:txBody>
                  <a:tcPr>
                    <a:solidFill>
                      <a:schemeClr val="accent1">
                        <a:lumMod val="40000"/>
                        <a:lumOff val="60000"/>
                      </a:schemeClr>
                    </a:solidFill>
                  </a:tcPr>
                </a:tc>
                <a:tc>
                  <a:txBody>
                    <a:bodyPr/>
                    <a:lstStyle/>
                    <a:p>
                      <a:pPr>
                        <a:lnSpc>
                          <a:spcPts val="900"/>
                        </a:lnSpc>
                      </a:pPr>
                      <a:r>
                        <a:rPr kumimoji="1" lang="en-US" altLang="ja-JP" sz="1050" dirty="0">
                          <a:latin typeface="Arial" panose="020B0604020202020204" pitchFamily="34" charset="0"/>
                          <a:ea typeface="UD デジタル 教科書体 NP-B" panose="02020700000000000000" pitchFamily="18" charset="-128"/>
                          <a:cs typeface="Arial" panose="020B0604020202020204" pitchFamily="34" charset="0"/>
                        </a:rPr>
                        <a:t>Tokyo</a:t>
                      </a:r>
                      <a:endParaRPr kumimoji="1" lang="ja-JP" altLang="en-US" sz="1050" dirty="0">
                        <a:latin typeface="Arial" panose="020B0604020202020204" pitchFamily="34" charset="0"/>
                        <a:ea typeface="UD デジタル 教科書体 NP-B" panose="02020700000000000000" pitchFamily="18" charset="-128"/>
                        <a:cs typeface="Arial" panose="020B0604020202020204" pitchFamily="34" charset="0"/>
                      </a:endParaRPr>
                    </a:p>
                  </a:txBody>
                  <a:tcPr>
                    <a:solidFill>
                      <a:schemeClr val="accent4">
                        <a:lumMod val="20000"/>
                        <a:lumOff val="80000"/>
                      </a:schemeClr>
                    </a:solidFill>
                  </a:tcPr>
                </a:tc>
                <a:tc>
                  <a:txBody>
                    <a:bodyPr/>
                    <a:lstStyle/>
                    <a:p>
                      <a:pPr>
                        <a:lnSpc>
                          <a:spcPts val="900"/>
                        </a:lnSpc>
                      </a:pPr>
                      <a:r>
                        <a:rPr kumimoji="1" lang="en-US" altLang="ja-JP" sz="1050" dirty="0">
                          <a:latin typeface="Arial" panose="020B0604020202020204" pitchFamily="34" charset="0"/>
                          <a:ea typeface="UD デジタル 教科書体 NP-B" panose="02020700000000000000" pitchFamily="18" charset="-128"/>
                          <a:cs typeface="Arial" panose="020B0604020202020204" pitchFamily="34" charset="0"/>
                        </a:rPr>
                        <a:t>14,861</a:t>
                      </a:r>
                      <a:endParaRPr kumimoji="1" lang="ja-JP" altLang="en-US" sz="1050" dirty="0">
                        <a:latin typeface="Arial" panose="020B0604020202020204" pitchFamily="34" charset="0"/>
                        <a:ea typeface="UD デジタル 教科書体 NP-B" panose="02020700000000000000" pitchFamily="18" charset="-128"/>
                        <a:cs typeface="Arial" panose="020B0604020202020204" pitchFamily="34" charset="0"/>
                      </a:endParaRPr>
                    </a:p>
                  </a:txBody>
                  <a:tcPr>
                    <a:solidFill>
                      <a:schemeClr val="accent4">
                        <a:lumMod val="20000"/>
                        <a:lumOff val="80000"/>
                      </a:schemeClr>
                    </a:solidFill>
                  </a:tcPr>
                </a:tc>
                <a:extLst>
                  <a:ext uri="{0D108BD9-81ED-4DB2-BD59-A6C34878D82A}">
                    <a16:rowId xmlns:a16="http://schemas.microsoft.com/office/drawing/2014/main" val="2061741323"/>
                  </a:ext>
                </a:extLst>
              </a:tr>
            </a:tbl>
          </a:graphicData>
        </a:graphic>
      </p:graphicFrame>
      <p:sp>
        <p:nvSpPr>
          <p:cNvPr id="59" name="正方形/長方形 58">
            <a:extLst>
              <a:ext uri="{FF2B5EF4-FFF2-40B4-BE49-F238E27FC236}">
                <a16:creationId xmlns:a16="http://schemas.microsoft.com/office/drawing/2014/main" id="{8EC543E1-8CC7-4666-AFE9-8678739D318D}"/>
              </a:ext>
            </a:extLst>
          </p:cNvPr>
          <p:cNvSpPr/>
          <p:nvPr/>
        </p:nvSpPr>
        <p:spPr>
          <a:xfrm>
            <a:off x="1951620" y="3419694"/>
            <a:ext cx="2219853" cy="521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Major project examples </a:t>
            </a:r>
          </a:p>
          <a:p>
            <a:r>
              <a:rPr lang="en-US" altLang="ja-JP" sz="110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in the carbon neutral field</a:t>
            </a:r>
          </a:p>
        </p:txBody>
      </p:sp>
      <p:sp>
        <p:nvSpPr>
          <p:cNvPr id="60" name="正方形/長方形 59">
            <a:extLst>
              <a:ext uri="{FF2B5EF4-FFF2-40B4-BE49-F238E27FC236}">
                <a16:creationId xmlns:a16="http://schemas.microsoft.com/office/drawing/2014/main" id="{0E48306D-878A-4640-BA60-2D6DBEE54C84}"/>
              </a:ext>
            </a:extLst>
          </p:cNvPr>
          <p:cNvSpPr/>
          <p:nvPr/>
        </p:nvSpPr>
        <p:spPr>
          <a:xfrm>
            <a:off x="9569091" y="3377961"/>
            <a:ext cx="1281368" cy="260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Osaka Metropolitan University 	</a:t>
            </a:r>
            <a:endParaRPr kumimoji="1" lang="ja-JP" altLang="en-US"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sp>
        <p:nvSpPr>
          <p:cNvPr id="89" name="正方形/長方形 88">
            <a:extLst>
              <a:ext uri="{FF2B5EF4-FFF2-40B4-BE49-F238E27FC236}">
                <a16:creationId xmlns:a16="http://schemas.microsoft.com/office/drawing/2014/main" id="{04956C6B-5DF0-4B95-B9E4-605F760AECD9}"/>
              </a:ext>
            </a:extLst>
          </p:cNvPr>
          <p:cNvSpPr/>
          <p:nvPr/>
        </p:nvSpPr>
        <p:spPr>
          <a:xfrm>
            <a:off x="10693396" y="3423519"/>
            <a:ext cx="1576149" cy="192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National Cerebral and</a:t>
            </a:r>
            <a:r>
              <a:rPr lang="ja-JP" altLang="en-US"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Cardiovascular Center Hospital</a:t>
            </a:r>
            <a:endParaRPr kumimoji="1" lang="ja-JP" altLang="en-US"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sp>
        <p:nvSpPr>
          <p:cNvPr id="91" name="正方形/長方形 90">
            <a:extLst>
              <a:ext uri="{FF2B5EF4-FFF2-40B4-BE49-F238E27FC236}">
                <a16:creationId xmlns:a16="http://schemas.microsoft.com/office/drawing/2014/main" id="{FDDD4D34-ECF9-4D8B-B72F-05E5E0569BF5}"/>
              </a:ext>
            </a:extLst>
          </p:cNvPr>
          <p:cNvSpPr/>
          <p:nvPr/>
        </p:nvSpPr>
        <p:spPr>
          <a:xfrm>
            <a:off x="9561912" y="4569424"/>
            <a:ext cx="1325921" cy="240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National</a:t>
            </a:r>
            <a:r>
              <a:rPr lang="ja-JP" altLang="en-US"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Institute</a:t>
            </a:r>
            <a:r>
              <a:rPr lang="ja-JP" altLang="en-US"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of</a:t>
            </a:r>
            <a:r>
              <a:rPr lang="ja-JP" altLang="en-US"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Biomedical Innovation, </a:t>
            </a:r>
            <a:r>
              <a:rPr kumimoji="1" lang="en-US" altLang="ja-JP"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Health and Nutrition</a:t>
            </a:r>
            <a:endParaRPr kumimoji="1" lang="ja-JP" altLang="en-US"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sp>
        <p:nvSpPr>
          <p:cNvPr id="92" name="正方形/長方形 91">
            <a:extLst>
              <a:ext uri="{FF2B5EF4-FFF2-40B4-BE49-F238E27FC236}">
                <a16:creationId xmlns:a16="http://schemas.microsoft.com/office/drawing/2014/main" id="{C0FA6062-08B8-4A56-B3D0-5ECCCF668DA6}"/>
              </a:ext>
            </a:extLst>
          </p:cNvPr>
          <p:cNvSpPr/>
          <p:nvPr/>
        </p:nvSpPr>
        <p:spPr>
          <a:xfrm>
            <a:off x="10867826" y="4463845"/>
            <a:ext cx="1287601" cy="438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Osaka Research Institute of Industrial Science </a:t>
            </a:r>
            <a:r>
              <a:rPr kumimoji="1" lang="en-US" altLang="ja-JP"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and Technology</a:t>
            </a:r>
            <a:endParaRPr kumimoji="1" lang="ja-JP" altLang="en-US" sz="76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sp>
        <p:nvSpPr>
          <p:cNvPr id="90" name="正方形/長方形 89">
            <a:extLst>
              <a:ext uri="{FF2B5EF4-FFF2-40B4-BE49-F238E27FC236}">
                <a16:creationId xmlns:a16="http://schemas.microsoft.com/office/drawing/2014/main" id="{6F5DEBE9-787A-430C-85FB-19EA1B32F8F5}"/>
              </a:ext>
            </a:extLst>
          </p:cNvPr>
          <p:cNvSpPr/>
          <p:nvPr/>
        </p:nvSpPr>
        <p:spPr>
          <a:xfrm>
            <a:off x="2100709" y="4714269"/>
            <a:ext cx="1848909" cy="521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9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Methanation demonstration using food waste (garbage) and atmospheric CO2 at the Expo venue</a:t>
            </a:r>
            <a:endParaRPr lang="ja-JP" altLang="en-US" sz="9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pic>
        <p:nvPicPr>
          <p:cNvPr id="11" name="図 10">
            <a:extLst>
              <a:ext uri="{FF2B5EF4-FFF2-40B4-BE49-F238E27FC236}">
                <a16:creationId xmlns:a16="http://schemas.microsoft.com/office/drawing/2014/main" id="{E966E829-8206-4D38-AAFA-5D3F47520D89}"/>
              </a:ext>
            </a:extLst>
          </p:cNvPr>
          <p:cNvPicPr>
            <a:picLocks noChangeAspect="1"/>
          </p:cNvPicPr>
          <p:nvPr/>
        </p:nvPicPr>
        <p:blipFill rotWithShape="1">
          <a:blip r:embed="rId14"/>
          <a:srcRect t="14721"/>
          <a:stretch/>
        </p:blipFill>
        <p:spPr>
          <a:xfrm>
            <a:off x="4188340" y="5310523"/>
            <a:ext cx="1937542" cy="1279124"/>
          </a:xfrm>
          <a:prstGeom prst="rect">
            <a:avLst/>
          </a:prstGeom>
        </p:spPr>
      </p:pic>
      <p:pic>
        <p:nvPicPr>
          <p:cNvPr id="12" name="図 11">
            <a:extLst>
              <a:ext uri="{FF2B5EF4-FFF2-40B4-BE49-F238E27FC236}">
                <a16:creationId xmlns:a16="http://schemas.microsoft.com/office/drawing/2014/main" id="{CF108C39-A039-4586-81A4-B98DF1DA862E}"/>
              </a:ext>
            </a:extLst>
          </p:cNvPr>
          <p:cNvPicPr>
            <a:picLocks noChangeAspect="1"/>
          </p:cNvPicPr>
          <p:nvPr/>
        </p:nvPicPr>
        <p:blipFill rotWithShape="1">
          <a:blip r:embed="rId15"/>
          <a:srcRect l="-1431" t="8096" r="1431" b="-296"/>
          <a:stretch/>
        </p:blipFill>
        <p:spPr>
          <a:xfrm>
            <a:off x="6144515" y="5310523"/>
            <a:ext cx="1908377" cy="1262683"/>
          </a:xfrm>
          <a:prstGeom prst="rect">
            <a:avLst/>
          </a:prstGeom>
        </p:spPr>
      </p:pic>
    </p:spTree>
    <p:extLst>
      <p:ext uri="{BB962C8B-B14F-4D97-AF65-F5344CB8AC3E}">
        <p14:creationId xmlns:p14="http://schemas.microsoft.com/office/powerpoint/2010/main" val="4184208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08CE0466-8838-4237-970E-5D57A09D0F84}"/>
              </a:ext>
            </a:extLst>
          </p:cNvPr>
          <p:cNvSpPr/>
          <p:nvPr/>
        </p:nvSpPr>
        <p:spPr>
          <a:xfrm>
            <a:off x="58358" y="2112818"/>
            <a:ext cx="9361150" cy="460136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Arial" panose="020B0604020202020204" pitchFamily="34" charset="0"/>
              <a:cs typeface="Arial" panose="020B0604020202020204" pitchFamily="34" charset="0"/>
            </a:endParaRPr>
          </a:p>
        </p:txBody>
      </p:sp>
      <p:sp>
        <p:nvSpPr>
          <p:cNvPr id="5" name="正方形/長方形 4">
            <a:extLst>
              <a:ext uri="{FF2B5EF4-FFF2-40B4-BE49-F238E27FC236}">
                <a16:creationId xmlns:a16="http://schemas.microsoft.com/office/drawing/2014/main" id="{42CF6ADA-A0CF-4447-92EB-D7A69D4A664B}"/>
              </a:ext>
            </a:extLst>
          </p:cNvPr>
          <p:cNvSpPr/>
          <p:nvPr/>
        </p:nvSpPr>
        <p:spPr>
          <a:xfrm>
            <a:off x="-23717" y="-33559"/>
            <a:ext cx="12232888" cy="684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ja-JP" altLang="en-US" sz="2400" dirty="0">
                <a:solidFill>
                  <a:schemeClr val="accent1"/>
                </a:solidFill>
                <a:latin typeface="Arial" panose="020B0604020202020204" pitchFamily="34" charset="0"/>
                <a:ea typeface="HGS創英角ｺﾞｼｯｸUB" panose="020B0900000000000000" pitchFamily="50" charset="-128"/>
                <a:cs typeface="Arial" panose="020B0604020202020204" pitchFamily="34" charset="0"/>
              </a:rPr>
              <a:t> </a:t>
            </a:r>
            <a:r>
              <a:rPr lang="en-US" altLang="ja-JP" sz="2400" dirty="0">
                <a:solidFill>
                  <a:schemeClr val="accent1"/>
                </a:solidFill>
                <a:latin typeface="Arial" panose="020B0604020202020204" pitchFamily="34" charset="0"/>
                <a:ea typeface="HGS創英角ｺﾞｼｯｸUB" panose="020B0900000000000000" pitchFamily="50" charset="-128"/>
                <a:cs typeface="Arial" panose="020B0604020202020204" pitchFamily="34" charset="0"/>
              </a:rPr>
              <a:t>Ⅱ. Osaka's foundation that supports industries</a:t>
            </a:r>
          </a:p>
        </p:txBody>
      </p:sp>
      <p:sp>
        <p:nvSpPr>
          <p:cNvPr id="6" name="正方形/長方形 5">
            <a:extLst>
              <a:ext uri="{FF2B5EF4-FFF2-40B4-BE49-F238E27FC236}">
                <a16:creationId xmlns:a16="http://schemas.microsoft.com/office/drawing/2014/main" id="{9E582742-3137-43CC-97C9-EB9EBC979EEE}"/>
              </a:ext>
            </a:extLst>
          </p:cNvPr>
          <p:cNvSpPr/>
          <p:nvPr/>
        </p:nvSpPr>
        <p:spPr>
          <a:xfrm>
            <a:off x="64188" y="721139"/>
            <a:ext cx="12027623" cy="138668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ja-JP" altLang="en-US" sz="14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1400" b="0" i="0"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Expo 2025 Osaka-Kansai, held in </a:t>
            </a:r>
            <a:r>
              <a:rPr lang="en-US" altLang="ja-JP" sz="1400" b="0" i="0" dirty="0" err="1">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Yumeshima</a:t>
            </a:r>
            <a:r>
              <a:rPr lang="en-US" altLang="ja-JP" sz="1400" b="0" i="0"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a:t>
            </a:r>
            <a:r>
              <a:rPr lang="ja-JP" altLang="en-US" sz="1400" b="0" i="0"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 </a:t>
            </a:r>
            <a:r>
              <a:rPr lang="en-US" altLang="ja-JP" sz="1400" b="0" i="0"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and other projects such as </a:t>
            </a:r>
            <a:r>
              <a:rPr lang="en-US" altLang="ja-JP" sz="1400" b="0" i="0" dirty="0" err="1">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Umekita</a:t>
            </a:r>
            <a:r>
              <a:rPr lang="en-US" altLang="ja-JP" sz="1400" b="0" i="0"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 Phase 2, Osaka Public University </a:t>
            </a:r>
            <a:r>
              <a:rPr lang="en-US" altLang="ja-JP" sz="1400" b="0" i="0" dirty="0" err="1">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Morinomiya</a:t>
            </a:r>
            <a:r>
              <a:rPr lang="en-US" altLang="ja-JP" sz="1400" b="0" i="0"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 Campus, and an  </a:t>
            </a:r>
          </a:p>
          <a:p>
            <a:pPr>
              <a:lnSpc>
                <a:spcPts val="2000"/>
              </a:lnSpc>
            </a:pPr>
            <a:r>
              <a:rPr lang="en-US" altLang="ja-JP"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ja-JP" altLang="en-US"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400" b="0" i="0"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Integrated </a:t>
            </a:r>
            <a:r>
              <a:rPr lang="en-US" altLang="ja-JP" sz="1400" dirty="0">
                <a:solidFill>
                  <a:schemeClr val="tx1"/>
                </a:solidFill>
                <a:latin typeface="Arial" panose="020B0604020202020204" pitchFamily="34" charset="0"/>
                <a:ea typeface="BIZ UDPゴシック" panose="020B0400000000000000" pitchFamily="50" charset="-128"/>
                <a:cs typeface="Arial" panose="020B0604020202020204" pitchFamily="34" charset="0"/>
              </a:rPr>
              <a:t>R</a:t>
            </a:r>
            <a:r>
              <a:rPr lang="en-US" altLang="ja-JP" sz="1400" b="0" i="0"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esort (IR),  are attracting attention as catalysts for the Osaka-Kansai economy.</a:t>
            </a:r>
          </a:p>
          <a:p>
            <a:pPr>
              <a:lnSpc>
                <a:spcPts val="2000"/>
              </a:lnSpc>
            </a:pPr>
            <a:r>
              <a:rPr lang="ja-JP" altLang="en-US" sz="14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14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Osaka is a global city with a national-size population and a developed-country-size economy. It has a well-developed transportation infrastructure. </a:t>
            </a:r>
            <a:r>
              <a:rPr lang="ja-JP" altLang="en-US" sz="14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endParaRPr lang="en-US" altLang="ja-JP" sz="14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a:p>
            <a:pPr>
              <a:lnSpc>
                <a:spcPts val="2000"/>
              </a:lnSpc>
            </a:pPr>
            <a:r>
              <a:rPr lang="ja-JP" altLang="en-US" sz="14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14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The network includes expressways, subways, JR, private railway lines, and Shinkansen bullet trains. Osaka also has two airports: Kansai </a:t>
            </a:r>
            <a:r>
              <a:rPr lang="ja-JP" altLang="en-US" sz="14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endParaRPr lang="en-US" altLang="ja-JP" sz="14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a:p>
            <a:pPr>
              <a:lnSpc>
                <a:spcPts val="2000"/>
              </a:lnSpc>
            </a:pPr>
            <a:r>
              <a:rPr lang="ja-JP" altLang="en-US" sz="14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14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International Airport, the gateway to the world and Asia, and Osaka International Airport, the main domestic airport.</a:t>
            </a:r>
          </a:p>
        </p:txBody>
      </p:sp>
      <p:sp>
        <p:nvSpPr>
          <p:cNvPr id="53" name="正方形/長方形 52">
            <a:extLst>
              <a:ext uri="{FF2B5EF4-FFF2-40B4-BE49-F238E27FC236}">
                <a16:creationId xmlns:a16="http://schemas.microsoft.com/office/drawing/2014/main" id="{67EFD709-D93A-4589-BE2E-2D8213B63ED3}"/>
              </a:ext>
            </a:extLst>
          </p:cNvPr>
          <p:cNvSpPr/>
          <p:nvPr/>
        </p:nvSpPr>
        <p:spPr>
          <a:xfrm>
            <a:off x="4605851" y="3032394"/>
            <a:ext cx="3176231" cy="485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000" dirty="0">
              <a:solidFill>
                <a:srgbClr val="0070C0"/>
              </a:solidFill>
              <a:latin typeface="Arial" panose="020B0604020202020204" pitchFamily="34" charset="0"/>
              <a:ea typeface="HGS創英角ｺﾞｼｯｸUB" panose="020B0900000000000000" pitchFamily="50" charset="-128"/>
              <a:cs typeface="Arial" panose="020B0604020202020204" pitchFamily="34" charset="0"/>
            </a:endParaRPr>
          </a:p>
        </p:txBody>
      </p:sp>
      <p:sp>
        <p:nvSpPr>
          <p:cNvPr id="34" name="正方形/長方形 33">
            <a:extLst>
              <a:ext uri="{FF2B5EF4-FFF2-40B4-BE49-F238E27FC236}">
                <a16:creationId xmlns:a16="http://schemas.microsoft.com/office/drawing/2014/main" id="{F66F6B04-4C6A-42FB-8A32-B37F892B5585}"/>
              </a:ext>
            </a:extLst>
          </p:cNvPr>
          <p:cNvSpPr/>
          <p:nvPr/>
        </p:nvSpPr>
        <p:spPr>
          <a:xfrm>
            <a:off x="4616697" y="4881382"/>
            <a:ext cx="3176231" cy="485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rgbClr val="0070C0"/>
              </a:solidFill>
              <a:latin typeface="Arial" panose="020B0604020202020204" pitchFamily="34" charset="0"/>
              <a:ea typeface="HGS創英角ｺﾞｼｯｸUB" panose="020B0900000000000000" pitchFamily="50" charset="-128"/>
              <a:cs typeface="Arial" panose="020B0604020202020204" pitchFamily="34" charset="0"/>
            </a:endParaRPr>
          </a:p>
        </p:txBody>
      </p:sp>
      <p:sp>
        <p:nvSpPr>
          <p:cNvPr id="39" name="正方形/長方形 38">
            <a:extLst>
              <a:ext uri="{FF2B5EF4-FFF2-40B4-BE49-F238E27FC236}">
                <a16:creationId xmlns:a16="http://schemas.microsoft.com/office/drawing/2014/main" id="{171CB8AD-804F-45BA-B0D7-AFB85DFB3B9F}"/>
              </a:ext>
            </a:extLst>
          </p:cNvPr>
          <p:cNvSpPr/>
          <p:nvPr/>
        </p:nvSpPr>
        <p:spPr>
          <a:xfrm>
            <a:off x="9393876" y="2206156"/>
            <a:ext cx="2844908" cy="455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rgbClr val="002060"/>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D</a:t>
            </a:r>
            <a:r>
              <a:rPr kumimoji="1" lang="en-US" altLang="ja-JP" sz="1400" dirty="0">
                <a:solidFill>
                  <a:srgbClr val="002060"/>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omestic and international transportation infrastructure</a:t>
            </a:r>
            <a:endParaRPr kumimoji="1" lang="ja-JP" altLang="en-US" sz="2400" dirty="0">
              <a:solidFill>
                <a:srgbClr val="002060"/>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endParaRPr>
          </a:p>
        </p:txBody>
      </p:sp>
      <p:sp>
        <p:nvSpPr>
          <p:cNvPr id="40" name="正方形/長方形 39">
            <a:extLst>
              <a:ext uri="{FF2B5EF4-FFF2-40B4-BE49-F238E27FC236}">
                <a16:creationId xmlns:a16="http://schemas.microsoft.com/office/drawing/2014/main" id="{238F776B-9F19-4591-95C7-8BE20B5398BD}"/>
              </a:ext>
            </a:extLst>
          </p:cNvPr>
          <p:cNvSpPr/>
          <p:nvPr/>
        </p:nvSpPr>
        <p:spPr>
          <a:xfrm>
            <a:off x="4595517" y="2694157"/>
            <a:ext cx="3327483" cy="485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000" dirty="0">
              <a:solidFill>
                <a:srgbClr val="002060"/>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endParaRPr>
          </a:p>
        </p:txBody>
      </p:sp>
      <p:sp>
        <p:nvSpPr>
          <p:cNvPr id="43" name="正方形/長方形 42">
            <a:extLst>
              <a:ext uri="{FF2B5EF4-FFF2-40B4-BE49-F238E27FC236}">
                <a16:creationId xmlns:a16="http://schemas.microsoft.com/office/drawing/2014/main" id="{90A826D7-7A42-4203-8481-B97F45DD2F35}"/>
              </a:ext>
            </a:extLst>
          </p:cNvPr>
          <p:cNvSpPr/>
          <p:nvPr/>
        </p:nvSpPr>
        <p:spPr>
          <a:xfrm>
            <a:off x="-41801" y="2094684"/>
            <a:ext cx="6809876" cy="487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rgbClr val="002060"/>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【Big projects attracting worldwide attention】</a:t>
            </a:r>
            <a:endParaRPr kumimoji="1" lang="ja-JP" altLang="en-US" sz="2000" dirty="0">
              <a:solidFill>
                <a:srgbClr val="002060"/>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endParaRPr>
          </a:p>
        </p:txBody>
      </p:sp>
      <p:grpSp>
        <p:nvGrpSpPr>
          <p:cNvPr id="9" name="グループ化 8">
            <a:extLst>
              <a:ext uri="{FF2B5EF4-FFF2-40B4-BE49-F238E27FC236}">
                <a16:creationId xmlns:a16="http://schemas.microsoft.com/office/drawing/2014/main" id="{42E19F18-CE5F-441F-B726-ADC2B83EDE24}"/>
              </a:ext>
            </a:extLst>
          </p:cNvPr>
          <p:cNvGrpSpPr/>
          <p:nvPr/>
        </p:nvGrpSpPr>
        <p:grpSpPr>
          <a:xfrm>
            <a:off x="9519401" y="4546934"/>
            <a:ext cx="2520000" cy="632092"/>
            <a:chOff x="383108" y="4413275"/>
            <a:chExt cx="3088438" cy="632092"/>
          </a:xfrm>
        </p:grpSpPr>
        <p:sp>
          <p:nvSpPr>
            <p:cNvPr id="45" name="正方形/長方形 44">
              <a:extLst>
                <a:ext uri="{FF2B5EF4-FFF2-40B4-BE49-F238E27FC236}">
                  <a16:creationId xmlns:a16="http://schemas.microsoft.com/office/drawing/2014/main" id="{6E5BE7D9-12D3-467A-8648-B74428DDD1C7}"/>
                </a:ext>
              </a:extLst>
            </p:cNvPr>
            <p:cNvSpPr/>
            <p:nvPr/>
          </p:nvSpPr>
          <p:spPr>
            <a:xfrm>
              <a:off x="383108" y="4431214"/>
              <a:ext cx="3088438" cy="54869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正方形/長方形 48">
              <a:extLst>
                <a:ext uri="{FF2B5EF4-FFF2-40B4-BE49-F238E27FC236}">
                  <a16:creationId xmlns:a16="http://schemas.microsoft.com/office/drawing/2014/main" id="{BAD86362-3915-450A-AAC1-3CC0B4792382}"/>
                </a:ext>
              </a:extLst>
            </p:cNvPr>
            <p:cNvSpPr/>
            <p:nvPr/>
          </p:nvSpPr>
          <p:spPr>
            <a:xfrm>
              <a:off x="752919" y="4413275"/>
              <a:ext cx="2581510" cy="321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UD デジタル 教科書体 N-R" panose="02020400000000000000" pitchFamily="17" charset="-128"/>
                  <a:ea typeface="UD デジタル 教科書体 N-R" panose="02020400000000000000" pitchFamily="17" charset="-128"/>
                </a:rPr>
                <a:t> </a:t>
              </a:r>
              <a:r>
                <a:rPr lang="en-US" altLang="ja-JP" sz="105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Osaka’s Population</a:t>
              </a:r>
              <a:r>
                <a:rPr lang="en-US" altLang="ja-JP" sz="1050" dirty="0">
                  <a:solidFill>
                    <a:schemeClr val="tx1"/>
                  </a:solidFill>
                  <a:latin typeface="UD デジタル 教科書体 N-R" panose="02020400000000000000" pitchFamily="17" charset="-128"/>
                  <a:ea typeface="UD デジタル 教科書体 N-R" panose="02020400000000000000" pitchFamily="17" charset="-128"/>
                </a:rPr>
                <a:t> </a:t>
              </a:r>
              <a:endParaRPr kumimoji="1" lang="ja-JP" altLang="en-US" sz="12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6" name="正方形/長方形 55">
              <a:extLst>
                <a:ext uri="{FF2B5EF4-FFF2-40B4-BE49-F238E27FC236}">
                  <a16:creationId xmlns:a16="http://schemas.microsoft.com/office/drawing/2014/main" id="{71E12C13-130D-4A67-927A-A830A3838829}"/>
                </a:ext>
              </a:extLst>
            </p:cNvPr>
            <p:cNvSpPr/>
            <p:nvPr/>
          </p:nvSpPr>
          <p:spPr>
            <a:xfrm>
              <a:off x="767978" y="4542579"/>
              <a:ext cx="2070773" cy="5027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rgbClr val="FF0000"/>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cs typeface="Arial" panose="020B0604020202020204" pitchFamily="34" charset="0"/>
                </a:rPr>
                <a:t>8.79 million people</a:t>
              </a:r>
              <a:endParaRPr kumimoji="1" lang="ja-JP" altLang="en-US" sz="1200" dirty="0">
                <a:solidFill>
                  <a:srgbClr val="FF0000"/>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cs typeface="Arial" panose="020B0604020202020204" pitchFamily="34" charset="0"/>
              </a:endParaRPr>
            </a:p>
          </p:txBody>
        </p:sp>
        <p:pic>
          <p:nvPicPr>
            <p:cNvPr id="22" name="グラフィックス 21" descr="グループ 単色塗りつぶし">
              <a:extLst>
                <a:ext uri="{FF2B5EF4-FFF2-40B4-BE49-F238E27FC236}">
                  <a16:creationId xmlns:a16="http://schemas.microsoft.com/office/drawing/2014/main" id="{7188B709-5409-46E4-BB64-FF86B85D55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6208" y="4533998"/>
              <a:ext cx="377615" cy="377615"/>
            </a:xfrm>
            <a:prstGeom prst="rect">
              <a:avLst/>
            </a:prstGeom>
          </p:spPr>
        </p:pic>
      </p:grpSp>
      <p:sp>
        <p:nvSpPr>
          <p:cNvPr id="2" name="矢印: 下 1">
            <a:extLst>
              <a:ext uri="{FF2B5EF4-FFF2-40B4-BE49-F238E27FC236}">
                <a16:creationId xmlns:a16="http://schemas.microsoft.com/office/drawing/2014/main" id="{E15ABB6E-9CF5-4180-8C56-FE3C291DB570}"/>
              </a:ext>
            </a:extLst>
          </p:cNvPr>
          <p:cNvSpPr/>
          <p:nvPr/>
        </p:nvSpPr>
        <p:spPr>
          <a:xfrm>
            <a:off x="10313932" y="5772564"/>
            <a:ext cx="964595" cy="148213"/>
          </a:xfrm>
          <a:prstGeom prst="downArrow">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grpSp>
        <p:nvGrpSpPr>
          <p:cNvPr id="10" name="グループ化 9">
            <a:extLst>
              <a:ext uri="{FF2B5EF4-FFF2-40B4-BE49-F238E27FC236}">
                <a16:creationId xmlns:a16="http://schemas.microsoft.com/office/drawing/2014/main" id="{18A7D14F-7C91-4378-A3C1-BFABD8DFB3A2}"/>
              </a:ext>
            </a:extLst>
          </p:cNvPr>
          <p:cNvGrpSpPr/>
          <p:nvPr/>
        </p:nvGrpSpPr>
        <p:grpSpPr>
          <a:xfrm>
            <a:off x="9519401" y="5191320"/>
            <a:ext cx="2520001" cy="650246"/>
            <a:chOff x="322542" y="5194230"/>
            <a:chExt cx="3016092" cy="650246"/>
          </a:xfrm>
        </p:grpSpPr>
        <p:sp>
          <p:nvSpPr>
            <p:cNvPr id="50" name="正方形/長方形 49">
              <a:extLst>
                <a:ext uri="{FF2B5EF4-FFF2-40B4-BE49-F238E27FC236}">
                  <a16:creationId xmlns:a16="http://schemas.microsoft.com/office/drawing/2014/main" id="{B385AE63-23C0-496B-8088-B94FA78364FC}"/>
                </a:ext>
              </a:extLst>
            </p:cNvPr>
            <p:cNvSpPr/>
            <p:nvPr/>
          </p:nvSpPr>
          <p:spPr>
            <a:xfrm>
              <a:off x="322542" y="5216278"/>
              <a:ext cx="3016092" cy="53835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57" name="正方形/長方形 56">
              <a:extLst>
                <a:ext uri="{FF2B5EF4-FFF2-40B4-BE49-F238E27FC236}">
                  <a16:creationId xmlns:a16="http://schemas.microsoft.com/office/drawing/2014/main" id="{59FE1A58-21E0-43A6-BD46-4DAD881DBD27}"/>
                </a:ext>
              </a:extLst>
            </p:cNvPr>
            <p:cNvSpPr/>
            <p:nvPr/>
          </p:nvSpPr>
          <p:spPr>
            <a:xfrm>
              <a:off x="728017" y="5306122"/>
              <a:ext cx="2188709" cy="5383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rgbClr val="FF0000"/>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cs typeface="Arial" panose="020B0604020202020204" pitchFamily="34" charset="0"/>
                </a:rPr>
                <a:t>Approx. 41 trillion yen</a:t>
              </a:r>
              <a:endParaRPr kumimoji="1" lang="ja-JP" altLang="en-US" sz="1200" dirty="0">
                <a:solidFill>
                  <a:srgbClr val="FF0000"/>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cs typeface="Arial" panose="020B0604020202020204" pitchFamily="34" charset="0"/>
              </a:endParaRPr>
            </a:p>
          </p:txBody>
        </p:sp>
        <p:pic>
          <p:nvPicPr>
            <p:cNvPr id="30" name="グラフィックス 29" descr="統計 単色塗りつぶし">
              <a:extLst>
                <a:ext uri="{FF2B5EF4-FFF2-40B4-BE49-F238E27FC236}">
                  <a16:creationId xmlns:a16="http://schemas.microsoft.com/office/drawing/2014/main" id="{8F2D5F0C-4FB7-4FD0-BDA2-782060F348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2239" y="5327158"/>
              <a:ext cx="432694" cy="432694"/>
            </a:xfrm>
            <a:prstGeom prst="rect">
              <a:avLst/>
            </a:prstGeom>
          </p:spPr>
        </p:pic>
        <p:sp>
          <p:nvSpPr>
            <p:cNvPr id="47" name="正方形/長方形 46">
              <a:extLst>
                <a:ext uri="{FF2B5EF4-FFF2-40B4-BE49-F238E27FC236}">
                  <a16:creationId xmlns:a16="http://schemas.microsoft.com/office/drawing/2014/main" id="{BDFD0629-97DA-4EFB-8FB2-997236B150F4}"/>
                </a:ext>
              </a:extLst>
            </p:cNvPr>
            <p:cNvSpPr/>
            <p:nvPr/>
          </p:nvSpPr>
          <p:spPr>
            <a:xfrm>
              <a:off x="540957" y="5194230"/>
              <a:ext cx="2739296" cy="2849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lang="en-US" altLang="ja-JP" sz="105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Osaka’s Economic size</a:t>
              </a:r>
              <a:endParaRPr lang="ja-JP" altLang="en-US" sz="1050" b="1"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p:txBody>
        </p:sp>
      </p:grpSp>
      <p:grpSp>
        <p:nvGrpSpPr>
          <p:cNvPr id="13" name="グループ化 12">
            <a:extLst>
              <a:ext uri="{FF2B5EF4-FFF2-40B4-BE49-F238E27FC236}">
                <a16:creationId xmlns:a16="http://schemas.microsoft.com/office/drawing/2014/main" id="{F6F8A751-0D08-480E-BCD1-C0C38EA32658}"/>
              </a:ext>
            </a:extLst>
          </p:cNvPr>
          <p:cNvGrpSpPr/>
          <p:nvPr/>
        </p:nvGrpSpPr>
        <p:grpSpPr>
          <a:xfrm>
            <a:off x="9448488" y="5934865"/>
            <a:ext cx="2590913" cy="728534"/>
            <a:chOff x="182208" y="5944251"/>
            <a:chExt cx="2779002" cy="728534"/>
          </a:xfrm>
        </p:grpSpPr>
        <p:sp>
          <p:nvSpPr>
            <p:cNvPr id="58" name="正方形/長方形 57">
              <a:extLst>
                <a:ext uri="{FF2B5EF4-FFF2-40B4-BE49-F238E27FC236}">
                  <a16:creationId xmlns:a16="http://schemas.microsoft.com/office/drawing/2014/main" id="{EE68FAE4-41DC-435A-8012-4AD96C5C46CB}"/>
                </a:ext>
              </a:extLst>
            </p:cNvPr>
            <p:cNvSpPr/>
            <p:nvPr/>
          </p:nvSpPr>
          <p:spPr>
            <a:xfrm>
              <a:off x="258269" y="5944251"/>
              <a:ext cx="2702941" cy="53835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46" name="正方形/長方形 45">
              <a:extLst>
                <a:ext uri="{FF2B5EF4-FFF2-40B4-BE49-F238E27FC236}">
                  <a16:creationId xmlns:a16="http://schemas.microsoft.com/office/drawing/2014/main" id="{E0674355-78E8-432C-B2E7-8049140B115E}"/>
                </a:ext>
              </a:extLst>
            </p:cNvPr>
            <p:cNvSpPr/>
            <p:nvPr/>
          </p:nvSpPr>
          <p:spPr>
            <a:xfrm>
              <a:off x="182208" y="5948393"/>
              <a:ext cx="2702941" cy="321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
              </a:r>
              <a:r>
                <a:rPr kumimoji="1" lang="en-US" altLang="ja-JP" sz="1050" b="1" dirty="0">
                  <a:solidFill>
                    <a:schemeClr val="tx1"/>
                  </a:solidFill>
                  <a:latin typeface="Arial" panose="020B0604020202020204" pitchFamily="34" charset="0"/>
                  <a:cs typeface="Arial" panose="020B0604020202020204" pitchFamily="34" charset="0"/>
                </a:rPr>
                <a:t>Economic Size of the </a:t>
              </a:r>
              <a:r>
                <a:rPr lang="en-US" altLang="ja-JP" sz="1050" b="1" dirty="0">
                  <a:solidFill>
                    <a:schemeClr val="tx1"/>
                  </a:solidFill>
                  <a:latin typeface="Arial" panose="020B0604020202020204" pitchFamily="34" charset="0"/>
                  <a:cs typeface="Arial" panose="020B0604020202020204" pitchFamily="34" charset="0"/>
                </a:rPr>
                <a:t>Kansai </a:t>
              </a:r>
              <a:r>
                <a:rPr kumimoji="1" lang="en-US" altLang="ja-JP" sz="1050" b="1" dirty="0">
                  <a:solidFill>
                    <a:schemeClr val="tx1"/>
                  </a:solidFill>
                  <a:latin typeface="Arial" panose="020B0604020202020204" pitchFamily="34" charset="0"/>
                  <a:cs typeface="Arial" panose="020B0604020202020204" pitchFamily="34" charset="0"/>
                </a:rPr>
                <a:t>Area</a:t>
              </a:r>
              <a:endParaRPr kumimoji="1" lang="ja-JP" altLang="en-US" sz="1200" b="1" dirty="0">
                <a:solidFill>
                  <a:schemeClr val="tx1"/>
                </a:solidFill>
                <a:latin typeface="Arial" panose="020B0604020202020204" pitchFamily="34" charset="0"/>
                <a:cs typeface="Arial" panose="020B0604020202020204" pitchFamily="34" charset="0"/>
              </a:endParaRPr>
            </a:p>
          </p:txBody>
        </p:sp>
        <p:sp>
          <p:nvSpPr>
            <p:cNvPr id="60" name="正方形/長方形 59">
              <a:extLst>
                <a:ext uri="{FF2B5EF4-FFF2-40B4-BE49-F238E27FC236}">
                  <a16:creationId xmlns:a16="http://schemas.microsoft.com/office/drawing/2014/main" id="{F97BAC79-A175-42AA-B838-6BB6ACA055E3}"/>
                </a:ext>
              </a:extLst>
            </p:cNvPr>
            <p:cNvSpPr/>
            <p:nvPr/>
          </p:nvSpPr>
          <p:spPr>
            <a:xfrm>
              <a:off x="335741" y="5994694"/>
              <a:ext cx="2347060" cy="678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rgbClr val="FF0000"/>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cs typeface="Arial" panose="020B0604020202020204" pitchFamily="34" charset="0"/>
                </a:rPr>
                <a:t>Approx. 94 trillion yen</a:t>
              </a:r>
              <a:endParaRPr kumimoji="1" lang="ja-JP" altLang="en-US" sz="1200" dirty="0">
                <a:solidFill>
                  <a:srgbClr val="FF0000"/>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cs typeface="Arial" panose="020B0604020202020204" pitchFamily="34" charset="0"/>
              </a:endParaRPr>
            </a:p>
          </p:txBody>
        </p:sp>
      </p:grpSp>
      <p:sp>
        <p:nvSpPr>
          <p:cNvPr id="38" name="正方形/長方形 37">
            <a:extLst>
              <a:ext uri="{FF2B5EF4-FFF2-40B4-BE49-F238E27FC236}">
                <a16:creationId xmlns:a16="http://schemas.microsoft.com/office/drawing/2014/main" id="{BCA72FC0-6BB3-43B3-9D11-BB6614F95842}"/>
              </a:ext>
            </a:extLst>
          </p:cNvPr>
          <p:cNvSpPr/>
          <p:nvPr/>
        </p:nvSpPr>
        <p:spPr>
          <a:xfrm>
            <a:off x="9519401" y="2738484"/>
            <a:ext cx="2520000" cy="60367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pic>
        <p:nvPicPr>
          <p:cNvPr id="3" name="図 2">
            <a:extLst>
              <a:ext uri="{FF2B5EF4-FFF2-40B4-BE49-F238E27FC236}">
                <a16:creationId xmlns:a16="http://schemas.microsoft.com/office/drawing/2014/main" id="{53988E6A-E43D-453C-885C-68F136D3BC58}"/>
              </a:ext>
            </a:extLst>
          </p:cNvPr>
          <p:cNvPicPr>
            <a:picLocks noChangeAspect="1"/>
          </p:cNvPicPr>
          <p:nvPr/>
        </p:nvPicPr>
        <p:blipFill>
          <a:blip r:embed="rId7"/>
          <a:stretch>
            <a:fillRect/>
          </a:stretch>
        </p:blipFill>
        <p:spPr>
          <a:xfrm>
            <a:off x="11035354" y="2754695"/>
            <a:ext cx="902367" cy="552541"/>
          </a:xfrm>
          <a:prstGeom prst="rect">
            <a:avLst/>
          </a:prstGeom>
        </p:spPr>
      </p:pic>
      <p:pic>
        <p:nvPicPr>
          <p:cNvPr id="20" name="グラフィックス 19" descr="バス 単色塗りつぶし">
            <a:extLst>
              <a:ext uri="{FF2B5EF4-FFF2-40B4-BE49-F238E27FC236}">
                <a16:creationId xmlns:a16="http://schemas.microsoft.com/office/drawing/2014/main" id="{F70234BB-7E4E-4669-8383-B6D8D530D4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68870" y="2745327"/>
            <a:ext cx="319325" cy="325890"/>
          </a:xfrm>
          <a:prstGeom prst="rect">
            <a:avLst/>
          </a:prstGeom>
        </p:spPr>
      </p:pic>
      <p:sp>
        <p:nvSpPr>
          <p:cNvPr id="61" name="正方形/長方形 60">
            <a:extLst>
              <a:ext uri="{FF2B5EF4-FFF2-40B4-BE49-F238E27FC236}">
                <a16:creationId xmlns:a16="http://schemas.microsoft.com/office/drawing/2014/main" id="{9A096CD5-411C-4183-95D9-F94230186A92}"/>
              </a:ext>
            </a:extLst>
          </p:cNvPr>
          <p:cNvSpPr/>
          <p:nvPr/>
        </p:nvSpPr>
        <p:spPr>
          <a:xfrm>
            <a:off x="9519401" y="3369416"/>
            <a:ext cx="2520000" cy="93597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pic>
        <p:nvPicPr>
          <p:cNvPr id="15" name="グラフィックス 14" descr="飛行機 単色塗りつぶし">
            <a:extLst>
              <a:ext uri="{FF2B5EF4-FFF2-40B4-BE49-F238E27FC236}">
                <a16:creationId xmlns:a16="http://schemas.microsoft.com/office/drawing/2014/main" id="{DB1396B0-8F2F-459B-B0FC-071021EE94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20612" y="3455491"/>
            <a:ext cx="383793" cy="388990"/>
          </a:xfrm>
          <a:prstGeom prst="rect">
            <a:avLst/>
          </a:prstGeom>
        </p:spPr>
      </p:pic>
      <p:pic>
        <p:nvPicPr>
          <p:cNvPr id="1026" name="Picture 2">
            <a:extLst>
              <a:ext uri="{FF2B5EF4-FFF2-40B4-BE49-F238E27FC236}">
                <a16:creationId xmlns:a16="http://schemas.microsoft.com/office/drawing/2014/main" id="{4A642EA6-EDF3-4B9A-80F1-A85C213A1D4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73836" y="3396054"/>
            <a:ext cx="941535" cy="572264"/>
          </a:xfrm>
          <a:prstGeom prst="rect">
            <a:avLst/>
          </a:prstGeom>
          <a:noFill/>
          <a:extLst>
            <a:ext uri="{909E8E84-426E-40DD-AFC4-6F175D3DCCD1}">
              <a14:hiddenFill xmlns:a14="http://schemas.microsoft.com/office/drawing/2010/main">
                <a:solidFill>
                  <a:srgbClr val="FFFFFF"/>
                </a:solidFill>
              </a14:hiddenFill>
            </a:ext>
          </a:extLst>
        </p:spPr>
      </p:pic>
      <p:sp>
        <p:nvSpPr>
          <p:cNvPr id="78" name="正方形/長方形 77">
            <a:extLst>
              <a:ext uri="{FF2B5EF4-FFF2-40B4-BE49-F238E27FC236}">
                <a16:creationId xmlns:a16="http://schemas.microsoft.com/office/drawing/2014/main" id="{3736E21A-3E6E-4585-A43B-9A48B45D0683}"/>
              </a:ext>
            </a:extLst>
          </p:cNvPr>
          <p:cNvSpPr/>
          <p:nvPr/>
        </p:nvSpPr>
        <p:spPr>
          <a:xfrm>
            <a:off x="9304907" y="4286956"/>
            <a:ext cx="2844908" cy="347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rgbClr val="002060"/>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Global City Osaka</a:t>
            </a:r>
            <a:endParaRPr kumimoji="1" lang="ja-JP" altLang="en-US" sz="1400" dirty="0">
              <a:solidFill>
                <a:srgbClr val="002060"/>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endParaRPr>
          </a:p>
        </p:txBody>
      </p:sp>
      <p:sp>
        <p:nvSpPr>
          <p:cNvPr id="33" name="正方形/長方形 32">
            <a:extLst>
              <a:ext uri="{FF2B5EF4-FFF2-40B4-BE49-F238E27FC236}">
                <a16:creationId xmlns:a16="http://schemas.microsoft.com/office/drawing/2014/main" id="{F984F606-1544-47D4-993C-956C19295C10}"/>
              </a:ext>
            </a:extLst>
          </p:cNvPr>
          <p:cNvSpPr/>
          <p:nvPr/>
        </p:nvSpPr>
        <p:spPr>
          <a:xfrm>
            <a:off x="9475397" y="2146488"/>
            <a:ext cx="2614045" cy="4366112"/>
          </a:xfrm>
          <a:prstGeom prst="rect">
            <a:avLst/>
          </a:prstGeom>
          <a:noFill/>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79" name="スライド番号プレースホルダー 1">
            <a:extLst>
              <a:ext uri="{FF2B5EF4-FFF2-40B4-BE49-F238E27FC236}">
                <a16:creationId xmlns:a16="http://schemas.microsoft.com/office/drawing/2014/main" id="{D6C941EE-E1D9-42F6-B900-FCDCCB64D5DF}"/>
              </a:ext>
            </a:extLst>
          </p:cNvPr>
          <p:cNvSpPr>
            <a:spLocks noGrp="1"/>
          </p:cNvSpPr>
          <p:nvPr>
            <p:ph type="sldNum" sz="quarter" idx="12"/>
          </p:nvPr>
        </p:nvSpPr>
        <p:spPr>
          <a:xfrm>
            <a:off x="9457938" y="6522541"/>
            <a:ext cx="2743200" cy="368387"/>
          </a:xfrm>
        </p:spPr>
        <p:txBody>
          <a:bodyPr/>
          <a:lstStyle/>
          <a:p>
            <a:r>
              <a:rPr kumimoji="1" lang="ja-JP" altLang="en-US"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３</a:t>
            </a:r>
          </a:p>
        </p:txBody>
      </p:sp>
      <p:sp>
        <p:nvSpPr>
          <p:cNvPr id="44" name="正方形/長方形 43">
            <a:extLst>
              <a:ext uri="{FF2B5EF4-FFF2-40B4-BE49-F238E27FC236}">
                <a16:creationId xmlns:a16="http://schemas.microsoft.com/office/drawing/2014/main" id="{A0E470D9-189E-4066-A920-ED7FCBF32E51}"/>
              </a:ext>
            </a:extLst>
          </p:cNvPr>
          <p:cNvSpPr/>
          <p:nvPr/>
        </p:nvSpPr>
        <p:spPr>
          <a:xfrm>
            <a:off x="9503514" y="3847132"/>
            <a:ext cx="2684080" cy="524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138" indent="-211138"/>
            <a:r>
              <a:rPr lang="ja-JP" altLang="en-US" sz="10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lang="en-US" altLang="ja-JP" sz="10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Kansai International Airport</a:t>
            </a:r>
            <a:r>
              <a:rPr lang="ja-JP" altLang="en-US" sz="10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endParaRPr lang="en-US" altLang="ja-JP" sz="10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endParaRPr>
          </a:p>
          <a:p>
            <a:pPr marL="211138" indent="-211138"/>
            <a:r>
              <a:rPr kumimoji="1" lang="ja-JP" altLang="en-US" sz="10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r>
              <a:rPr kumimoji="1" lang="en-US" altLang="ja-JP" sz="10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Osaka </a:t>
            </a:r>
            <a:r>
              <a:rPr lang="en-US" altLang="ja-JP" sz="10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International </a:t>
            </a:r>
            <a:r>
              <a:rPr kumimoji="1" lang="en-US" altLang="ja-JP" sz="10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Airport</a:t>
            </a:r>
            <a:r>
              <a:rPr kumimoji="1" lang="ja-JP" altLang="en-US" sz="10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a:t>
            </a:r>
          </a:p>
        </p:txBody>
      </p:sp>
      <p:sp>
        <p:nvSpPr>
          <p:cNvPr id="41" name="Freeform 455">
            <a:extLst>
              <a:ext uri="{FF2B5EF4-FFF2-40B4-BE49-F238E27FC236}">
                <a16:creationId xmlns:a16="http://schemas.microsoft.com/office/drawing/2014/main" id="{C28735FB-4DFB-4112-BF4F-800BAA7C0FD2}"/>
              </a:ext>
            </a:extLst>
          </p:cNvPr>
          <p:cNvSpPr>
            <a:spLocks noEditPoints="1"/>
          </p:cNvSpPr>
          <p:nvPr/>
        </p:nvSpPr>
        <p:spPr bwMode="auto">
          <a:xfrm>
            <a:off x="9763123" y="2768743"/>
            <a:ext cx="268905" cy="268905"/>
          </a:xfrm>
          <a:custGeom>
            <a:avLst/>
            <a:gdLst>
              <a:gd name="T0" fmla="*/ 40 w 160"/>
              <a:gd name="T1" fmla="*/ 56 h 160"/>
              <a:gd name="T2" fmla="*/ 120 w 160"/>
              <a:gd name="T3" fmla="*/ 56 h 160"/>
              <a:gd name="T4" fmla="*/ 120 w 160"/>
              <a:gd name="T5" fmla="*/ 96 h 160"/>
              <a:gd name="T6" fmla="*/ 40 w 160"/>
              <a:gd name="T7" fmla="*/ 96 h 160"/>
              <a:gd name="T8" fmla="*/ 40 w 160"/>
              <a:gd name="T9" fmla="*/ 56 h 160"/>
              <a:gd name="T10" fmla="*/ 126 w 160"/>
              <a:gd name="T11" fmla="*/ 6 h 160"/>
              <a:gd name="T12" fmla="*/ 80 w 160"/>
              <a:gd name="T13" fmla="*/ 0 h 160"/>
              <a:gd name="T14" fmla="*/ 34 w 160"/>
              <a:gd name="T15" fmla="*/ 6 h 160"/>
              <a:gd name="T16" fmla="*/ 0 w 160"/>
              <a:gd name="T17" fmla="*/ 55 h 160"/>
              <a:gd name="T18" fmla="*/ 0 w 160"/>
              <a:gd name="T19" fmla="*/ 160 h 160"/>
              <a:gd name="T20" fmla="*/ 160 w 160"/>
              <a:gd name="T21" fmla="*/ 160 h 160"/>
              <a:gd name="T22" fmla="*/ 160 w 160"/>
              <a:gd name="T23" fmla="*/ 55 h 160"/>
              <a:gd name="T24" fmla="*/ 126 w 160"/>
              <a:gd name="T25" fmla="*/ 6 h 160"/>
              <a:gd name="T26" fmla="*/ 128 w 160"/>
              <a:gd name="T27" fmla="*/ 111 h 160"/>
              <a:gd name="T28" fmla="*/ 107 w 160"/>
              <a:gd name="T29" fmla="*/ 132 h 160"/>
              <a:gd name="T30" fmla="*/ 116 w 160"/>
              <a:gd name="T31" fmla="*/ 141 h 160"/>
              <a:gd name="T32" fmla="*/ 116 w 160"/>
              <a:gd name="T33" fmla="*/ 144 h 160"/>
              <a:gd name="T34" fmla="*/ 104 w 160"/>
              <a:gd name="T35" fmla="*/ 144 h 160"/>
              <a:gd name="T36" fmla="*/ 92 w 160"/>
              <a:gd name="T37" fmla="*/ 132 h 160"/>
              <a:gd name="T38" fmla="*/ 69 w 160"/>
              <a:gd name="T39" fmla="*/ 132 h 160"/>
              <a:gd name="T40" fmla="*/ 57 w 160"/>
              <a:gd name="T41" fmla="*/ 144 h 160"/>
              <a:gd name="T42" fmla="*/ 44 w 160"/>
              <a:gd name="T43" fmla="*/ 144 h 160"/>
              <a:gd name="T44" fmla="*/ 44 w 160"/>
              <a:gd name="T45" fmla="*/ 141 h 160"/>
              <a:gd name="T46" fmla="*/ 53 w 160"/>
              <a:gd name="T47" fmla="*/ 132 h 160"/>
              <a:gd name="T48" fmla="*/ 32 w 160"/>
              <a:gd name="T49" fmla="*/ 111 h 160"/>
              <a:gd name="T50" fmla="*/ 32 w 160"/>
              <a:gd name="T51" fmla="*/ 56 h 160"/>
              <a:gd name="T52" fmla="*/ 80 w 160"/>
              <a:gd name="T53" fmla="*/ 32 h 160"/>
              <a:gd name="T54" fmla="*/ 128 w 160"/>
              <a:gd name="T55" fmla="*/ 56 h 160"/>
              <a:gd name="T56" fmla="*/ 128 w 160"/>
              <a:gd name="T57" fmla="*/ 11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0" h="160">
                <a:moveTo>
                  <a:pt x="40" y="56"/>
                </a:moveTo>
                <a:cubicBezTo>
                  <a:pt x="120" y="56"/>
                  <a:pt x="120" y="56"/>
                  <a:pt x="120" y="56"/>
                </a:cubicBezTo>
                <a:cubicBezTo>
                  <a:pt x="120" y="96"/>
                  <a:pt x="120" y="96"/>
                  <a:pt x="120" y="96"/>
                </a:cubicBezTo>
                <a:cubicBezTo>
                  <a:pt x="40" y="96"/>
                  <a:pt x="40" y="96"/>
                  <a:pt x="40" y="96"/>
                </a:cubicBezTo>
                <a:lnTo>
                  <a:pt x="40" y="56"/>
                </a:lnTo>
                <a:close/>
                <a:moveTo>
                  <a:pt x="126" y="6"/>
                </a:moveTo>
                <a:cubicBezTo>
                  <a:pt x="112" y="1"/>
                  <a:pt x="95" y="0"/>
                  <a:pt x="80" y="0"/>
                </a:cubicBezTo>
                <a:cubicBezTo>
                  <a:pt x="65" y="0"/>
                  <a:pt x="48" y="1"/>
                  <a:pt x="34" y="6"/>
                </a:cubicBezTo>
                <a:cubicBezTo>
                  <a:pt x="12" y="15"/>
                  <a:pt x="0" y="32"/>
                  <a:pt x="0" y="55"/>
                </a:cubicBezTo>
                <a:cubicBezTo>
                  <a:pt x="0" y="160"/>
                  <a:pt x="0" y="160"/>
                  <a:pt x="0" y="160"/>
                </a:cubicBezTo>
                <a:cubicBezTo>
                  <a:pt x="160" y="160"/>
                  <a:pt x="160" y="160"/>
                  <a:pt x="160" y="160"/>
                </a:cubicBezTo>
                <a:cubicBezTo>
                  <a:pt x="160" y="55"/>
                  <a:pt x="160" y="55"/>
                  <a:pt x="160" y="55"/>
                </a:cubicBezTo>
                <a:cubicBezTo>
                  <a:pt x="160" y="32"/>
                  <a:pt x="148" y="15"/>
                  <a:pt x="126" y="6"/>
                </a:cubicBezTo>
                <a:close/>
                <a:moveTo>
                  <a:pt x="128" y="111"/>
                </a:moveTo>
                <a:cubicBezTo>
                  <a:pt x="128" y="123"/>
                  <a:pt x="119" y="132"/>
                  <a:pt x="107" y="132"/>
                </a:cubicBezTo>
                <a:cubicBezTo>
                  <a:pt x="116" y="141"/>
                  <a:pt x="116" y="141"/>
                  <a:pt x="116" y="141"/>
                </a:cubicBezTo>
                <a:cubicBezTo>
                  <a:pt x="116" y="144"/>
                  <a:pt x="116" y="144"/>
                  <a:pt x="116" y="144"/>
                </a:cubicBezTo>
                <a:cubicBezTo>
                  <a:pt x="104" y="144"/>
                  <a:pt x="104" y="144"/>
                  <a:pt x="104" y="144"/>
                </a:cubicBezTo>
                <a:cubicBezTo>
                  <a:pt x="92" y="132"/>
                  <a:pt x="92" y="132"/>
                  <a:pt x="92" y="132"/>
                </a:cubicBezTo>
                <a:cubicBezTo>
                  <a:pt x="69" y="132"/>
                  <a:pt x="69" y="132"/>
                  <a:pt x="69" y="132"/>
                </a:cubicBezTo>
                <a:cubicBezTo>
                  <a:pt x="57" y="144"/>
                  <a:pt x="57" y="144"/>
                  <a:pt x="57" y="144"/>
                </a:cubicBezTo>
                <a:cubicBezTo>
                  <a:pt x="44" y="144"/>
                  <a:pt x="44" y="144"/>
                  <a:pt x="44" y="144"/>
                </a:cubicBezTo>
                <a:cubicBezTo>
                  <a:pt x="44" y="141"/>
                  <a:pt x="44" y="141"/>
                  <a:pt x="44" y="141"/>
                </a:cubicBezTo>
                <a:cubicBezTo>
                  <a:pt x="53" y="132"/>
                  <a:pt x="53" y="132"/>
                  <a:pt x="53" y="132"/>
                </a:cubicBezTo>
                <a:cubicBezTo>
                  <a:pt x="41" y="132"/>
                  <a:pt x="32" y="123"/>
                  <a:pt x="32" y="111"/>
                </a:cubicBezTo>
                <a:cubicBezTo>
                  <a:pt x="32" y="56"/>
                  <a:pt x="32" y="56"/>
                  <a:pt x="32" y="56"/>
                </a:cubicBezTo>
                <a:cubicBezTo>
                  <a:pt x="32" y="35"/>
                  <a:pt x="56" y="32"/>
                  <a:pt x="80" y="32"/>
                </a:cubicBezTo>
                <a:cubicBezTo>
                  <a:pt x="107" y="32"/>
                  <a:pt x="128" y="35"/>
                  <a:pt x="128" y="56"/>
                </a:cubicBezTo>
                <a:lnTo>
                  <a:pt x="128" y="1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anose="020B0604020202020204" pitchFamily="34" charset="0"/>
              <a:cs typeface="Arial" panose="020B0604020202020204" pitchFamily="34" charset="0"/>
            </a:endParaRPr>
          </a:p>
        </p:txBody>
      </p:sp>
      <p:sp>
        <p:nvSpPr>
          <p:cNvPr id="42" name="Freeform 444">
            <a:extLst>
              <a:ext uri="{FF2B5EF4-FFF2-40B4-BE49-F238E27FC236}">
                <a16:creationId xmlns:a16="http://schemas.microsoft.com/office/drawing/2014/main" id="{56C59D77-E609-4E76-A71B-6A7D2B75BD99}"/>
              </a:ext>
            </a:extLst>
          </p:cNvPr>
          <p:cNvSpPr>
            <a:spLocks noEditPoints="1"/>
          </p:cNvSpPr>
          <p:nvPr/>
        </p:nvSpPr>
        <p:spPr bwMode="auto">
          <a:xfrm>
            <a:off x="9791567" y="3051924"/>
            <a:ext cx="224095" cy="264988"/>
          </a:xfrm>
          <a:custGeom>
            <a:avLst/>
            <a:gdLst>
              <a:gd name="T0" fmla="*/ 64 w 128"/>
              <a:gd name="T1" fmla="*/ 0 h 152"/>
              <a:gd name="T2" fmla="*/ 0 w 128"/>
              <a:gd name="T3" fmla="*/ 32 h 152"/>
              <a:gd name="T4" fmla="*/ 0 w 128"/>
              <a:gd name="T5" fmla="*/ 108 h 152"/>
              <a:gd name="T6" fmla="*/ 28 w 128"/>
              <a:gd name="T7" fmla="*/ 136 h 152"/>
              <a:gd name="T8" fmla="*/ 16 w 128"/>
              <a:gd name="T9" fmla="*/ 148 h 152"/>
              <a:gd name="T10" fmla="*/ 16 w 128"/>
              <a:gd name="T11" fmla="*/ 152 h 152"/>
              <a:gd name="T12" fmla="*/ 34 w 128"/>
              <a:gd name="T13" fmla="*/ 152 h 152"/>
              <a:gd name="T14" fmla="*/ 50 w 128"/>
              <a:gd name="T15" fmla="*/ 136 h 152"/>
              <a:gd name="T16" fmla="*/ 80 w 128"/>
              <a:gd name="T17" fmla="*/ 136 h 152"/>
              <a:gd name="T18" fmla="*/ 96 w 128"/>
              <a:gd name="T19" fmla="*/ 152 h 152"/>
              <a:gd name="T20" fmla="*/ 112 w 128"/>
              <a:gd name="T21" fmla="*/ 152 h 152"/>
              <a:gd name="T22" fmla="*/ 112 w 128"/>
              <a:gd name="T23" fmla="*/ 148 h 152"/>
              <a:gd name="T24" fmla="*/ 100 w 128"/>
              <a:gd name="T25" fmla="*/ 136 h 152"/>
              <a:gd name="T26" fmla="*/ 128 w 128"/>
              <a:gd name="T27" fmla="*/ 108 h 152"/>
              <a:gd name="T28" fmla="*/ 128 w 128"/>
              <a:gd name="T29" fmla="*/ 32 h 152"/>
              <a:gd name="T30" fmla="*/ 64 w 128"/>
              <a:gd name="T31" fmla="*/ 0 h 152"/>
              <a:gd name="T32" fmla="*/ 28 w 128"/>
              <a:gd name="T33" fmla="*/ 120 h 152"/>
              <a:gd name="T34" fmla="*/ 16 w 128"/>
              <a:gd name="T35" fmla="*/ 108 h 152"/>
              <a:gd name="T36" fmla="*/ 28 w 128"/>
              <a:gd name="T37" fmla="*/ 96 h 152"/>
              <a:gd name="T38" fmla="*/ 40 w 128"/>
              <a:gd name="T39" fmla="*/ 108 h 152"/>
              <a:gd name="T40" fmla="*/ 28 w 128"/>
              <a:gd name="T41" fmla="*/ 120 h 152"/>
              <a:gd name="T42" fmla="*/ 56 w 128"/>
              <a:gd name="T43" fmla="*/ 64 h 152"/>
              <a:gd name="T44" fmla="*/ 16 w 128"/>
              <a:gd name="T45" fmla="*/ 64 h 152"/>
              <a:gd name="T46" fmla="*/ 16 w 128"/>
              <a:gd name="T47" fmla="*/ 32 h 152"/>
              <a:gd name="T48" fmla="*/ 56 w 128"/>
              <a:gd name="T49" fmla="*/ 32 h 152"/>
              <a:gd name="T50" fmla="*/ 56 w 128"/>
              <a:gd name="T51" fmla="*/ 64 h 152"/>
              <a:gd name="T52" fmla="*/ 72 w 128"/>
              <a:gd name="T53" fmla="*/ 64 h 152"/>
              <a:gd name="T54" fmla="*/ 72 w 128"/>
              <a:gd name="T55" fmla="*/ 32 h 152"/>
              <a:gd name="T56" fmla="*/ 112 w 128"/>
              <a:gd name="T57" fmla="*/ 32 h 152"/>
              <a:gd name="T58" fmla="*/ 112 w 128"/>
              <a:gd name="T59" fmla="*/ 64 h 152"/>
              <a:gd name="T60" fmla="*/ 72 w 128"/>
              <a:gd name="T61" fmla="*/ 64 h 152"/>
              <a:gd name="T62" fmla="*/ 100 w 128"/>
              <a:gd name="T63" fmla="*/ 120 h 152"/>
              <a:gd name="T64" fmla="*/ 88 w 128"/>
              <a:gd name="T65" fmla="*/ 108 h 152"/>
              <a:gd name="T66" fmla="*/ 100 w 128"/>
              <a:gd name="T67" fmla="*/ 96 h 152"/>
              <a:gd name="T68" fmla="*/ 112 w 128"/>
              <a:gd name="T69" fmla="*/ 108 h 152"/>
              <a:gd name="T70" fmla="*/ 100 w 128"/>
              <a:gd name="T71" fmla="*/ 12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52">
                <a:moveTo>
                  <a:pt x="64" y="0"/>
                </a:moveTo>
                <a:cubicBezTo>
                  <a:pt x="32" y="0"/>
                  <a:pt x="0" y="4"/>
                  <a:pt x="0" y="32"/>
                </a:cubicBezTo>
                <a:cubicBezTo>
                  <a:pt x="0" y="108"/>
                  <a:pt x="0" y="108"/>
                  <a:pt x="0" y="108"/>
                </a:cubicBezTo>
                <a:cubicBezTo>
                  <a:pt x="0" y="123"/>
                  <a:pt x="13" y="136"/>
                  <a:pt x="28" y="136"/>
                </a:cubicBezTo>
                <a:cubicBezTo>
                  <a:pt x="16" y="148"/>
                  <a:pt x="16" y="148"/>
                  <a:pt x="16" y="148"/>
                </a:cubicBezTo>
                <a:cubicBezTo>
                  <a:pt x="16" y="152"/>
                  <a:pt x="16" y="152"/>
                  <a:pt x="16" y="152"/>
                </a:cubicBezTo>
                <a:cubicBezTo>
                  <a:pt x="34" y="152"/>
                  <a:pt x="34" y="152"/>
                  <a:pt x="34" y="152"/>
                </a:cubicBezTo>
                <a:cubicBezTo>
                  <a:pt x="50" y="136"/>
                  <a:pt x="50" y="136"/>
                  <a:pt x="50" y="136"/>
                </a:cubicBezTo>
                <a:cubicBezTo>
                  <a:pt x="80" y="136"/>
                  <a:pt x="80" y="136"/>
                  <a:pt x="80" y="136"/>
                </a:cubicBezTo>
                <a:cubicBezTo>
                  <a:pt x="96" y="152"/>
                  <a:pt x="96" y="152"/>
                  <a:pt x="96" y="152"/>
                </a:cubicBezTo>
                <a:cubicBezTo>
                  <a:pt x="112" y="152"/>
                  <a:pt x="112" y="152"/>
                  <a:pt x="112" y="152"/>
                </a:cubicBezTo>
                <a:cubicBezTo>
                  <a:pt x="112" y="148"/>
                  <a:pt x="112" y="148"/>
                  <a:pt x="112" y="148"/>
                </a:cubicBezTo>
                <a:cubicBezTo>
                  <a:pt x="100" y="136"/>
                  <a:pt x="100" y="136"/>
                  <a:pt x="100" y="136"/>
                </a:cubicBezTo>
                <a:cubicBezTo>
                  <a:pt x="115" y="136"/>
                  <a:pt x="128" y="123"/>
                  <a:pt x="128" y="108"/>
                </a:cubicBezTo>
                <a:cubicBezTo>
                  <a:pt x="128" y="32"/>
                  <a:pt x="128" y="32"/>
                  <a:pt x="128" y="32"/>
                </a:cubicBezTo>
                <a:cubicBezTo>
                  <a:pt x="128" y="4"/>
                  <a:pt x="99" y="0"/>
                  <a:pt x="64" y="0"/>
                </a:cubicBezTo>
                <a:close/>
                <a:moveTo>
                  <a:pt x="28" y="120"/>
                </a:moveTo>
                <a:cubicBezTo>
                  <a:pt x="21" y="120"/>
                  <a:pt x="16" y="115"/>
                  <a:pt x="16" y="108"/>
                </a:cubicBezTo>
                <a:cubicBezTo>
                  <a:pt x="16" y="101"/>
                  <a:pt x="21" y="96"/>
                  <a:pt x="28" y="96"/>
                </a:cubicBezTo>
                <a:cubicBezTo>
                  <a:pt x="35" y="96"/>
                  <a:pt x="40" y="101"/>
                  <a:pt x="40" y="108"/>
                </a:cubicBezTo>
                <a:cubicBezTo>
                  <a:pt x="40" y="115"/>
                  <a:pt x="35" y="120"/>
                  <a:pt x="28" y="120"/>
                </a:cubicBezTo>
                <a:close/>
                <a:moveTo>
                  <a:pt x="56" y="64"/>
                </a:moveTo>
                <a:cubicBezTo>
                  <a:pt x="16" y="64"/>
                  <a:pt x="16" y="64"/>
                  <a:pt x="16" y="64"/>
                </a:cubicBezTo>
                <a:cubicBezTo>
                  <a:pt x="16" y="32"/>
                  <a:pt x="16" y="32"/>
                  <a:pt x="16" y="32"/>
                </a:cubicBezTo>
                <a:cubicBezTo>
                  <a:pt x="56" y="32"/>
                  <a:pt x="56" y="32"/>
                  <a:pt x="56" y="32"/>
                </a:cubicBezTo>
                <a:lnTo>
                  <a:pt x="56" y="64"/>
                </a:lnTo>
                <a:close/>
                <a:moveTo>
                  <a:pt x="72" y="64"/>
                </a:moveTo>
                <a:cubicBezTo>
                  <a:pt x="72" y="32"/>
                  <a:pt x="72" y="32"/>
                  <a:pt x="72" y="32"/>
                </a:cubicBezTo>
                <a:cubicBezTo>
                  <a:pt x="112" y="32"/>
                  <a:pt x="112" y="32"/>
                  <a:pt x="112" y="32"/>
                </a:cubicBezTo>
                <a:cubicBezTo>
                  <a:pt x="112" y="64"/>
                  <a:pt x="112" y="64"/>
                  <a:pt x="112" y="64"/>
                </a:cubicBezTo>
                <a:lnTo>
                  <a:pt x="72" y="64"/>
                </a:lnTo>
                <a:close/>
                <a:moveTo>
                  <a:pt x="100" y="120"/>
                </a:moveTo>
                <a:cubicBezTo>
                  <a:pt x="93" y="120"/>
                  <a:pt x="88" y="115"/>
                  <a:pt x="88" y="108"/>
                </a:cubicBezTo>
                <a:cubicBezTo>
                  <a:pt x="88" y="101"/>
                  <a:pt x="93" y="96"/>
                  <a:pt x="100" y="96"/>
                </a:cubicBezTo>
                <a:cubicBezTo>
                  <a:pt x="107" y="96"/>
                  <a:pt x="112" y="101"/>
                  <a:pt x="112" y="108"/>
                </a:cubicBezTo>
                <a:cubicBezTo>
                  <a:pt x="112" y="115"/>
                  <a:pt x="107" y="120"/>
                  <a:pt x="100" y="12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anose="020B0604020202020204" pitchFamily="34" charset="0"/>
              <a:cs typeface="Arial" panose="020B0604020202020204" pitchFamily="34" charset="0"/>
            </a:endParaRPr>
          </a:p>
        </p:txBody>
      </p:sp>
      <p:sp>
        <p:nvSpPr>
          <p:cNvPr id="48" name="Freeform 625">
            <a:extLst>
              <a:ext uri="{FF2B5EF4-FFF2-40B4-BE49-F238E27FC236}">
                <a16:creationId xmlns:a16="http://schemas.microsoft.com/office/drawing/2014/main" id="{1A4B44E4-9FBD-4A47-A4F1-2BA72AF07B4F}"/>
              </a:ext>
            </a:extLst>
          </p:cNvPr>
          <p:cNvSpPr>
            <a:spLocks noEditPoints="1"/>
          </p:cNvSpPr>
          <p:nvPr/>
        </p:nvSpPr>
        <p:spPr bwMode="auto">
          <a:xfrm>
            <a:off x="10325924" y="3069127"/>
            <a:ext cx="234254" cy="208876"/>
          </a:xfrm>
          <a:custGeom>
            <a:avLst/>
            <a:gdLst>
              <a:gd name="T0" fmla="*/ 127 w 144"/>
              <a:gd name="T1" fmla="*/ 8 h 128"/>
              <a:gd name="T2" fmla="*/ 116 w 144"/>
              <a:gd name="T3" fmla="*/ 0 h 128"/>
              <a:gd name="T4" fmla="*/ 28 w 144"/>
              <a:gd name="T5" fmla="*/ 0 h 128"/>
              <a:gd name="T6" fmla="*/ 17 w 144"/>
              <a:gd name="T7" fmla="*/ 8 h 128"/>
              <a:gd name="T8" fmla="*/ 0 w 144"/>
              <a:gd name="T9" fmla="*/ 56 h 128"/>
              <a:gd name="T10" fmla="*/ 0 w 144"/>
              <a:gd name="T11" fmla="*/ 120 h 128"/>
              <a:gd name="T12" fmla="*/ 8 w 144"/>
              <a:gd name="T13" fmla="*/ 128 h 128"/>
              <a:gd name="T14" fmla="*/ 16 w 144"/>
              <a:gd name="T15" fmla="*/ 128 h 128"/>
              <a:gd name="T16" fmla="*/ 24 w 144"/>
              <a:gd name="T17" fmla="*/ 120 h 128"/>
              <a:gd name="T18" fmla="*/ 24 w 144"/>
              <a:gd name="T19" fmla="*/ 112 h 128"/>
              <a:gd name="T20" fmla="*/ 120 w 144"/>
              <a:gd name="T21" fmla="*/ 112 h 128"/>
              <a:gd name="T22" fmla="*/ 120 w 144"/>
              <a:gd name="T23" fmla="*/ 120 h 128"/>
              <a:gd name="T24" fmla="*/ 128 w 144"/>
              <a:gd name="T25" fmla="*/ 128 h 128"/>
              <a:gd name="T26" fmla="*/ 136 w 144"/>
              <a:gd name="T27" fmla="*/ 128 h 128"/>
              <a:gd name="T28" fmla="*/ 144 w 144"/>
              <a:gd name="T29" fmla="*/ 120 h 128"/>
              <a:gd name="T30" fmla="*/ 144 w 144"/>
              <a:gd name="T31" fmla="*/ 56 h 128"/>
              <a:gd name="T32" fmla="*/ 127 w 144"/>
              <a:gd name="T33" fmla="*/ 8 h 128"/>
              <a:gd name="T34" fmla="*/ 28 w 144"/>
              <a:gd name="T35" fmla="*/ 88 h 128"/>
              <a:gd name="T36" fmla="*/ 16 w 144"/>
              <a:gd name="T37" fmla="*/ 76 h 128"/>
              <a:gd name="T38" fmla="*/ 28 w 144"/>
              <a:gd name="T39" fmla="*/ 64 h 128"/>
              <a:gd name="T40" fmla="*/ 40 w 144"/>
              <a:gd name="T41" fmla="*/ 76 h 128"/>
              <a:gd name="T42" fmla="*/ 28 w 144"/>
              <a:gd name="T43" fmla="*/ 88 h 128"/>
              <a:gd name="T44" fmla="*/ 116 w 144"/>
              <a:gd name="T45" fmla="*/ 88 h 128"/>
              <a:gd name="T46" fmla="*/ 104 w 144"/>
              <a:gd name="T47" fmla="*/ 76 h 128"/>
              <a:gd name="T48" fmla="*/ 116 w 144"/>
              <a:gd name="T49" fmla="*/ 64 h 128"/>
              <a:gd name="T50" fmla="*/ 128 w 144"/>
              <a:gd name="T51" fmla="*/ 76 h 128"/>
              <a:gd name="T52" fmla="*/ 116 w 144"/>
              <a:gd name="T53" fmla="*/ 88 h 128"/>
              <a:gd name="T54" fmla="*/ 16 w 144"/>
              <a:gd name="T55" fmla="*/ 48 h 128"/>
              <a:gd name="T56" fmla="*/ 28 w 144"/>
              <a:gd name="T57" fmla="*/ 12 h 128"/>
              <a:gd name="T58" fmla="*/ 116 w 144"/>
              <a:gd name="T59" fmla="*/ 12 h 128"/>
              <a:gd name="T60" fmla="*/ 128 w 144"/>
              <a:gd name="T61" fmla="*/ 48 h 128"/>
              <a:gd name="T62" fmla="*/ 16 w 144"/>
              <a:gd name="T63" fmla="*/ 4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28">
                <a:moveTo>
                  <a:pt x="127" y="8"/>
                </a:moveTo>
                <a:cubicBezTo>
                  <a:pt x="126" y="3"/>
                  <a:pt x="121" y="0"/>
                  <a:pt x="116" y="0"/>
                </a:cubicBezTo>
                <a:cubicBezTo>
                  <a:pt x="28" y="0"/>
                  <a:pt x="28" y="0"/>
                  <a:pt x="28" y="0"/>
                </a:cubicBezTo>
                <a:cubicBezTo>
                  <a:pt x="23" y="0"/>
                  <a:pt x="18" y="3"/>
                  <a:pt x="17" y="8"/>
                </a:cubicBezTo>
                <a:cubicBezTo>
                  <a:pt x="0" y="56"/>
                  <a:pt x="0" y="56"/>
                  <a:pt x="0" y="56"/>
                </a:cubicBezTo>
                <a:cubicBezTo>
                  <a:pt x="0" y="120"/>
                  <a:pt x="0" y="120"/>
                  <a:pt x="0" y="120"/>
                </a:cubicBezTo>
                <a:cubicBezTo>
                  <a:pt x="0" y="124"/>
                  <a:pt x="4" y="128"/>
                  <a:pt x="8" y="128"/>
                </a:cubicBezTo>
                <a:cubicBezTo>
                  <a:pt x="16" y="128"/>
                  <a:pt x="16" y="128"/>
                  <a:pt x="16" y="128"/>
                </a:cubicBezTo>
                <a:cubicBezTo>
                  <a:pt x="20" y="128"/>
                  <a:pt x="24" y="124"/>
                  <a:pt x="24" y="120"/>
                </a:cubicBezTo>
                <a:cubicBezTo>
                  <a:pt x="24" y="112"/>
                  <a:pt x="24" y="112"/>
                  <a:pt x="24" y="112"/>
                </a:cubicBezTo>
                <a:cubicBezTo>
                  <a:pt x="120" y="112"/>
                  <a:pt x="120" y="112"/>
                  <a:pt x="120" y="112"/>
                </a:cubicBezTo>
                <a:cubicBezTo>
                  <a:pt x="120" y="120"/>
                  <a:pt x="120" y="120"/>
                  <a:pt x="120" y="120"/>
                </a:cubicBezTo>
                <a:cubicBezTo>
                  <a:pt x="120" y="124"/>
                  <a:pt x="124" y="128"/>
                  <a:pt x="128" y="128"/>
                </a:cubicBezTo>
                <a:cubicBezTo>
                  <a:pt x="136" y="128"/>
                  <a:pt x="136" y="128"/>
                  <a:pt x="136" y="128"/>
                </a:cubicBezTo>
                <a:cubicBezTo>
                  <a:pt x="140" y="128"/>
                  <a:pt x="144" y="124"/>
                  <a:pt x="144" y="120"/>
                </a:cubicBezTo>
                <a:cubicBezTo>
                  <a:pt x="144" y="56"/>
                  <a:pt x="144" y="56"/>
                  <a:pt x="144" y="56"/>
                </a:cubicBezTo>
                <a:lnTo>
                  <a:pt x="127" y="8"/>
                </a:lnTo>
                <a:close/>
                <a:moveTo>
                  <a:pt x="28" y="88"/>
                </a:moveTo>
                <a:cubicBezTo>
                  <a:pt x="21" y="88"/>
                  <a:pt x="16" y="83"/>
                  <a:pt x="16" y="76"/>
                </a:cubicBezTo>
                <a:cubicBezTo>
                  <a:pt x="16" y="69"/>
                  <a:pt x="21" y="64"/>
                  <a:pt x="28" y="64"/>
                </a:cubicBezTo>
                <a:cubicBezTo>
                  <a:pt x="35" y="64"/>
                  <a:pt x="40" y="69"/>
                  <a:pt x="40" y="76"/>
                </a:cubicBezTo>
                <a:cubicBezTo>
                  <a:pt x="40" y="83"/>
                  <a:pt x="35" y="88"/>
                  <a:pt x="28" y="88"/>
                </a:cubicBezTo>
                <a:close/>
                <a:moveTo>
                  <a:pt x="116" y="88"/>
                </a:moveTo>
                <a:cubicBezTo>
                  <a:pt x="109" y="88"/>
                  <a:pt x="104" y="83"/>
                  <a:pt x="104" y="76"/>
                </a:cubicBezTo>
                <a:cubicBezTo>
                  <a:pt x="104" y="69"/>
                  <a:pt x="109" y="64"/>
                  <a:pt x="116" y="64"/>
                </a:cubicBezTo>
                <a:cubicBezTo>
                  <a:pt x="123" y="64"/>
                  <a:pt x="128" y="69"/>
                  <a:pt x="128" y="76"/>
                </a:cubicBezTo>
                <a:cubicBezTo>
                  <a:pt x="128" y="83"/>
                  <a:pt x="123" y="88"/>
                  <a:pt x="116" y="88"/>
                </a:cubicBezTo>
                <a:close/>
                <a:moveTo>
                  <a:pt x="16" y="48"/>
                </a:moveTo>
                <a:cubicBezTo>
                  <a:pt x="28" y="12"/>
                  <a:pt x="28" y="12"/>
                  <a:pt x="28" y="12"/>
                </a:cubicBezTo>
                <a:cubicBezTo>
                  <a:pt x="116" y="12"/>
                  <a:pt x="116" y="12"/>
                  <a:pt x="116" y="12"/>
                </a:cubicBezTo>
                <a:cubicBezTo>
                  <a:pt x="128" y="48"/>
                  <a:pt x="128" y="48"/>
                  <a:pt x="128" y="48"/>
                </a:cubicBezTo>
                <a:lnTo>
                  <a:pt x="16" y="4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anose="020B0604020202020204" pitchFamily="34" charset="0"/>
              <a:cs typeface="Arial" panose="020B0604020202020204" pitchFamily="34" charset="0"/>
            </a:endParaRPr>
          </a:p>
        </p:txBody>
      </p:sp>
      <p:sp>
        <p:nvSpPr>
          <p:cNvPr id="52" name="正方形/長方形 51">
            <a:extLst>
              <a:ext uri="{FF2B5EF4-FFF2-40B4-BE49-F238E27FC236}">
                <a16:creationId xmlns:a16="http://schemas.microsoft.com/office/drawing/2014/main" id="{EED9BCF6-AA66-4235-A8E0-1A866C1A35B9}"/>
              </a:ext>
            </a:extLst>
          </p:cNvPr>
          <p:cNvSpPr/>
          <p:nvPr/>
        </p:nvSpPr>
        <p:spPr>
          <a:xfrm>
            <a:off x="130144" y="2539152"/>
            <a:ext cx="2889360" cy="382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EXPO2025</a:t>
            </a:r>
            <a:r>
              <a:rPr kumimoji="1" lang="en-US" altLang="ja-JP" sz="1400" b="1"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 </a:t>
            </a:r>
            <a:r>
              <a:rPr kumimoji="1" lang="en-US" altLang="ja-JP" sz="1400"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Osaka-Kansai</a:t>
            </a:r>
            <a:endParaRPr kumimoji="1" lang="ja-JP" altLang="en-US" sz="1400"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endParaRPr>
          </a:p>
        </p:txBody>
      </p:sp>
      <p:pic>
        <p:nvPicPr>
          <p:cNvPr id="54" name="図 53">
            <a:extLst>
              <a:ext uri="{FF2B5EF4-FFF2-40B4-BE49-F238E27FC236}">
                <a16:creationId xmlns:a16="http://schemas.microsoft.com/office/drawing/2014/main" id="{2ECCD7F3-1C4A-4103-993F-B9A16C6A23DD}"/>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4602273" y="5030421"/>
            <a:ext cx="3229660" cy="1553683"/>
          </a:xfrm>
          <a:prstGeom prst="rect">
            <a:avLst/>
          </a:prstGeom>
        </p:spPr>
      </p:pic>
      <p:pic>
        <p:nvPicPr>
          <p:cNvPr id="55" name="図 54">
            <a:extLst>
              <a:ext uri="{FF2B5EF4-FFF2-40B4-BE49-F238E27FC236}">
                <a16:creationId xmlns:a16="http://schemas.microsoft.com/office/drawing/2014/main" id="{943142DD-63C9-4135-A526-DEE79D1CAF9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148672" y="2931902"/>
            <a:ext cx="2214465" cy="1481598"/>
          </a:xfrm>
          <a:prstGeom prst="rect">
            <a:avLst/>
          </a:prstGeom>
        </p:spPr>
      </p:pic>
      <p:pic>
        <p:nvPicPr>
          <p:cNvPr id="69" name="図 68">
            <a:extLst>
              <a:ext uri="{FF2B5EF4-FFF2-40B4-BE49-F238E27FC236}">
                <a16:creationId xmlns:a16="http://schemas.microsoft.com/office/drawing/2014/main" id="{819F6E09-4336-46BA-841B-C56AF9745A27}"/>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54279" y="2852305"/>
            <a:ext cx="871219" cy="495588"/>
          </a:xfrm>
          <a:prstGeom prst="rect">
            <a:avLst/>
          </a:prstGeom>
        </p:spPr>
      </p:pic>
      <p:sp>
        <p:nvSpPr>
          <p:cNvPr id="70" name="正方形/長方形 69">
            <a:extLst>
              <a:ext uri="{FF2B5EF4-FFF2-40B4-BE49-F238E27FC236}">
                <a16:creationId xmlns:a16="http://schemas.microsoft.com/office/drawing/2014/main" id="{5DF23198-0675-4F5B-A611-E2930E494ED7}"/>
              </a:ext>
            </a:extLst>
          </p:cNvPr>
          <p:cNvSpPr/>
          <p:nvPr/>
        </p:nvSpPr>
        <p:spPr>
          <a:xfrm>
            <a:off x="6968410" y="4599008"/>
            <a:ext cx="2419708" cy="25060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200" dirty="0">
                <a:latin typeface="Arial" panose="020B0604020202020204" pitchFamily="34" charset="0"/>
                <a:ea typeface="UD デジタル 教科書体 NP-B" panose="02020700000000000000" pitchFamily="18" charset="-128"/>
                <a:cs typeface="Arial" panose="020B0604020202020204" pitchFamily="34" charset="0"/>
              </a:rPr>
              <a:t>S</a:t>
            </a:r>
            <a:r>
              <a:rPr kumimoji="1" lang="en-US" altLang="ja-JP" sz="1200" dirty="0">
                <a:latin typeface="Arial" panose="020B0604020202020204" pitchFamily="34" charset="0"/>
                <a:ea typeface="UD デジタル 教科書体 NP-B" panose="02020700000000000000" pitchFamily="18" charset="-128"/>
                <a:cs typeface="Arial" panose="020B0604020202020204" pitchFamily="34" charset="0"/>
              </a:rPr>
              <a:t>cheduled to open </a:t>
            </a:r>
            <a:r>
              <a:rPr kumimoji="1" lang="en-US" altLang="ja-JP" sz="12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in Fall, 2025</a:t>
            </a:r>
          </a:p>
        </p:txBody>
      </p:sp>
      <p:sp>
        <p:nvSpPr>
          <p:cNvPr id="72" name="テキスト ボックス 71">
            <a:extLst>
              <a:ext uri="{FF2B5EF4-FFF2-40B4-BE49-F238E27FC236}">
                <a16:creationId xmlns:a16="http://schemas.microsoft.com/office/drawing/2014/main" id="{CA086C2F-BFCF-471F-A0C1-136752B80DBC}"/>
              </a:ext>
            </a:extLst>
          </p:cNvPr>
          <p:cNvSpPr txBox="1"/>
          <p:nvPr/>
        </p:nvSpPr>
        <p:spPr>
          <a:xfrm>
            <a:off x="6551873" y="6538410"/>
            <a:ext cx="2717413" cy="200055"/>
          </a:xfrm>
          <a:prstGeom prst="rect">
            <a:avLst/>
          </a:prstGeom>
          <a:noFill/>
        </p:spPr>
        <p:txBody>
          <a:bodyPr wrap="square" rtlCol="0">
            <a:spAutoFit/>
          </a:bodyPr>
          <a:lstStyle/>
          <a:p>
            <a:r>
              <a:rPr kumimoji="1" lang="en-US" altLang="ja-JP" sz="700" dirty="0">
                <a:latin typeface="Arial" panose="020B0604020202020204" pitchFamily="34" charset="0"/>
                <a:ea typeface="UD デジタル 教科書体 NK-R" panose="02020400000000000000" pitchFamily="18" charset="-128"/>
                <a:cs typeface="Arial" panose="020B0604020202020204" pitchFamily="34" charset="0"/>
              </a:rPr>
              <a:t>Provided by: Grand Green Osaka Development Company</a:t>
            </a:r>
            <a:endParaRPr kumimoji="1" lang="ja-JP" altLang="en-US" sz="700" dirty="0">
              <a:latin typeface="Arial" panose="020B0604020202020204" pitchFamily="34" charset="0"/>
              <a:ea typeface="UD デジタル 教科書体 NK-R" panose="02020400000000000000" pitchFamily="18" charset="-128"/>
              <a:cs typeface="Arial" panose="020B0604020202020204" pitchFamily="34" charset="0"/>
            </a:endParaRPr>
          </a:p>
        </p:txBody>
      </p:sp>
      <p:sp>
        <p:nvSpPr>
          <p:cNvPr id="73" name="テキスト ボックス 72">
            <a:extLst>
              <a:ext uri="{FF2B5EF4-FFF2-40B4-BE49-F238E27FC236}">
                <a16:creationId xmlns:a16="http://schemas.microsoft.com/office/drawing/2014/main" id="{0E18B319-1C27-448C-BCFD-28B57EFF5C10}"/>
              </a:ext>
            </a:extLst>
          </p:cNvPr>
          <p:cNvSpPr txBox="1"/>
          <p:nvPr/>
        </p:nvSpPr>
        <p:spPr>
          <a:xfrm>
            <a:off x="1673467" y="4406569"/>
            <a:ext cx="1767523" cy="276999"/>
          </a:xfrm>
          <a:prstGeom prst="rect">
            <a:avLst/>
          </a:prstGeom>
          <a:noFill/>
        </p:spPr>
        <p:txBody>
          <a:bodyPr wrap="square" rtlCol="0">
            <a:spAutoFit/>
          </a:bodyPr>
          <a:lstStyle/>
          <a:p>
            <a:r>
              <a:rPr kumimoji="1" lang="en-US" altLang="ja-JP" sz="600" dirty="0">
                <a:latin typeface="Arial" panose="020B0604020202020204" pitchFamily="34" charset="0"/>
                <a:ea typeface="UD デジタル 教科書体 NK-R" panose="02020400000000000000" pitchFamily="18" charset="-128"/>
                <a:cs typeface="Arial" panose="020B0604020202020204" pitchFamily="34" charset="0"/>
              </a:rPr>
              <a:t>Provided by: Japan Association for the 2025 World Exposition</a:t>
            </a:r>
            <a:endParaRPr kumimoji="1" lang="ja-JP" altLang="en-US" sz="600" dirty="0">
              <a:latin typeface="Arial" panose="020B0604020202020204" pitchFamily="34" charset="0"/>
              <a:ea typeface="UD デジタル 教科書体 NK-R" panose="02020400000000000000" pitchFamily="18" charset="-128"/>
              <a:cs typeface="Arial" panose="020B0604020202020204" pitchFamily="34" charset="0"/>
            </a:endParaRPr>
          </a:p>
        </p:txBody>
      </p:sp>
      <p:pic>
        <p:nvPicPr>
          <p:cNvPr id="74" name="図 73">
            <a:extLst>
              <a:ext uri="{FF2B5EF4-FFF2-40B4-BE49-F238E27FC236}">
                <a16:creationId xmlns:a16="http://schemas.microsoft.com/office/drawing/2014/main" id="{41333230-92D3-4DF2-A487-15F744B2FFCD}"/>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47221" y="3386767"/>
            <a:ext cx="531917" cy="942777"/>
          </a:xfrm>
          <a:prstGeom prst="rect">
            <a:avLst/>
          </a:prstGeom>
        </p:spPr>
      </p:pic>
      <p:sp>
        <p:nvSpPr>
          <p:cNvPr id="75" name="テキスト ボックス 74">
            <a:extLst>
              <a:ext uri="{FF2B5EF4-FFF2-40B4-BE49-F238E27FC236}">
                <a16:creationId xmlns:a16="http://schemas.microsoft.com/office/drawing/2014/main" id="{1527A8C1-0014-4E2D-99C1-8A7A42E20091}"/>
              </a:ext>
            </a:extLst>
          </p:cNvPr>
          <p:cNvSpPr txBox="1"/>
          <p:nvPr/>
        </p:nvSpPr>
        <p:spPr>
          <a:xfrm>
            <a:off x="73937" y="4330403"/>
            <a:ext cx="1231902" cy="369332"/>
          </a:xfrm>
          <a:prstGeom prst="rect">
            <a:avLst/>
          </a:prstGeom>
          <a:noFill/>
        </p:spPr>
        <p:txBody>
          <a:bodyPr wrap="square" rtlCol="0">
            <a:spAutoFit/>
          </a:bodyPr>
          <a:lstStyle/>
          <a:p>
            <a:r>
              <a:rPr lang="en-US" altLang="ja-JP" sz="600" dirty="0">
                <a:latin typeface="Arial" panose="020B0604020202020204" pitchFamily="34" charset="0"/>
                <a:ea typeface="UD デジタル 教科書体 NK-R" panose="02020400000000000000" pitchFamily="18" charset="-128"/>
                <a:cs typeface="Arial" panose="020B0604020202020204" pitchFamily="34" charset="0"/>
              </a:rPr>
              <a:t>Expo 2025 Official character </a:t>
            </a:r>
          </a:p>
          <a:p>
            <a:r>
              <a:rPr lang="en-US" altLang="ja-JP" sz="600" dirty="0">
                <a:latin typeface="Arial" panose="020B0604020202020204" pitchFamily="34" charset="0"/>
                <a:ea typeface="UD デジタル 教科書体 NK-R" panose="02020400000000000000" pitchFamily="18" charset="-128"/>
                <a:cs typeface="Arial" panose="020B0604020202020204" pitchFamily="34" charset="0"/>
              </a:rPr>
              <a:t>MYAKU-MYAKU</a:t>
            </a:r>
          </a:p>
          <a:p>
            <a:r>
              <a:rPr kumimoji="1" lang="en-US" altLang="ja-JP" sz="600" dirty="0">
                <a:latin typeface="Arial" panose="020B0604020202020204" pitchFamily="34" charset="0"/>
                <a:ea typeface="UD デジタル 教科書体 NK-R" panose="02020400000000000000" pitchFamily="18" charset="-128"/>
                <a:cs typeface="Arial" panose="020B0604020202020204" pitchFamily="34" charset="0"/>
              </a:rPr>
              <a:t>©Expo 2025</a:t>
            </a:r>
            <a:endParaRPr kumimoji="1" lang="ja-JP" altLang="en-US" sz="600" dirty="0">
              <a:latin typeface="Arial" panose="020B0604020202020204" pitchFamily="34" charset="0"/>
              <a:ea typeface="UD デジタル 教科書体 NK-R" panose="02020400000000000000" pitchFamily="18" charset="-128"/>
              <a:cs typeface="Arial" panose="020B0604020202020204" pitchFamily="34" charset="0"/>
            </a:endParaRPr>
          </a:p>
        </p:txBody>
      </p:sp>
      <p:grpSp>
        <p:nvGrpSpPr>
          <p:cNvPr id="12" name="グループ化 11">
            <a:extLst>
              <a:ext uri="{FF2B5EF4-FFF2-40B4-BE49-F238E27FC236}">
                <a16:creationId xmlns:a16="http://schemas.microsoft.com/office/drawing/2014/main" id="{DB2F1E4F-753E-43EC-B1B7-C5956126FBEF}"/>
              </a:ext>
            </a:extLst>
          </p:cNvPr>
          <p:cNvGrpSpPr/>
          <p:nvPr/>
        </p:nvGrpSpPr>
        <p:grpSpPr>
          <a:xfrm>
            <a:off x="3314927" y="2856472"/>
            <a:ext cx="3618781" cy="1693218"/>
            <a:chOff x="3365319" y="3067203"/>
            <a:chExt cx="3643323" cy="1674924"/>
          </a:xfrm>
        </p:grpSpPr>
        <p:sp>
          <p:nvSpPr>
            <p:cNvPr id="63" name="正方形/長方形 62">
              <a:extLst>
                <a:ext uri="{FF2B5EF4-FFF2-40B4-BE49-F238E27FC236}">
                  <a16:creationId xmlns:a16="http://schemas.microsoft.com/office/drawing/2014/main" id="{317264ED-B75E-4FC0-AE62-741209642722}"/>
                </a:ext>
              </a:extLst>
            </p:cNvPr>
            <p:cNvSpPr/>
            <p:nvPr/>
          </p:nvSpPr>
          <p:spPr>
            <a:xfrm>
              <a:off x="3461221" y="3126654"/>
              <a:ext cx="3154092" cy="1615473"/>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grpSp>
          <p:nvGrpSpPr>
            <p:cNvPr id="64" name="グループ化 63">
              <a:extLst>
                <a:ext uri="{FF2B5EF4-FFF2-40B4-BE49-F238E27FC236}">
                  <a16:creationId xmlns:a16="http://schemas.microsoft.com/office/drawing/2014/main" id="{CDB3EAFF-0E57-4590-AF10-D2FFDDDB7145}"/>
                </a:ext>
              </a:extLst>
            </p:cNvPr>
            <p:cNvGrpSpPr/>
            <p:nvPr/>
          </p:nvGrpSpPr>
          <p:grpSpPr>
            <a:xfrm>
              <a:off x="3365319" y="3067203"/>
              <a:ext cx="2930702" cy="1334111"/>
              <a:chOff x="7223424" y="2225647"/>
              <a:chExt cx="2930702" cy="1334111"/>
            </a:xfrm>
          </p:grpSpPr>
          <p:pic>
            <p:nvPicPr>
              <p:cNvPr id="65" name="図 64">
                <a:extLst>
                  <a:ext uri="{FF2B5EF4-FFF2-40B4-BE49-F238E27FC236}">
                    <a16:creationId xmlns:a16="http://schemas.microsoft.com/office/drawing/2014/main" id="{CF2A0E76-BC8D-42AC-A433-CB29CA0C476C}"/>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442645" y="2602991"/>
                <a:ext cx="1637017" cy="956767"/>
              </a:xfrm>
              <a:prstGeom prst="rect">
                <a:avLst/>
              </a:prstGeom>
            </p:spPr>
          </p:pic>
          <p:sp>
            <p:nvSpPr>
              <p:cNvPr id="66" name="正方形/長方形 65">
                <a:extLst>
                  <a:ext uri="{FF2B5EF4-FFF2-40B4-BE49-F238E27FC236}">
                    <a16:creationId xmlns:a16="http://schemas.microsoft.com/office/drawing/2014/main" id="{6FD00AB2-557F-4FD5-8ECA-9CBB87ECD473}"/>
                  </a:ext>
                </a:extLst>
              </p:cNvPr>
              <p:cNvSpPr/>
              <p:nvPr/>
            </p:nvSpPr>
            <p:spPr>
              <a:xfrm>
                <a:off x="7612052" y="2225647"/>
                <a:ext cx="2542074" cy="4244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“People’s living Lab”</a:t>
                </a:r>
                <a:endParaRPr kumimoji="1" lang="ja-JP" altLang="en-US" sz="12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endParaRPr>
              </a:p>
            </p:txBody>
          </p:sp>
          <p:sp>
            <p:nvSpPr>
              <p:cNvPr id="67" name="正方形/長方形 66">
                <a:extLst>
                  <a:ext uri="{FF2B5EF4-FFF2-40B4-BE49-F238E27FC236}">
                    <a16:creationId xmlns:a16="http://schemas.microsoft.com/office/drawing/2014/main" id="{F2808BB7-9A46-4CF7-B412-F34521C9A693}"/>
                  </a:ext>
                </a:extLst>
              </p:cNvPr>
              <p:cNvSpPr/>
              <p:nvPr/>
            </p:nvSpPr>
            <p:spPr>
              <a:xfrm>
                <a:off x="7223424" y="2662132"/>
                <a:ext cx="1808458" cy="271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Flying Cars</a:t>
                </a:r>
                <a:endParaRPr kumimoji="1" lang="ja-JP" altLang="en-US" sz="10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endParaRPr>
              </a:p>
            </p:txBody>
          </p:sp>
        </p:grpSp>
        <p:pic>
          <p:nvPicPr>
            <p:cNvPr id="76" name="図 75">
              <a:extLst>
                <a:ext uri="{FF2B5EF4-FFF2-40B4-BE49-F238E27FC236}">
                  <a16:creationId xmlns:a16="http://schemas.microsoft.com/office/drawing/2014/main" id="{9BB8C41E-911E-4A0B-80B1-DAB9AB6AD17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32351" y="3873353"/>
              <a:ext cx="1637017" cy="834527"/>
            </a:xfrm>
            <a:prstGeom prst="rect">
              <a:avLst/>
            </a:prstGeom>
          </p:spPr>
        </p:pic>
        <p:sp>
          <p:nvSpPr>
            <p:cNvPr id="77" name="正方形/長方形 76">
              <a:extLst>
                <a:ext uri="{FF2B5EF4-FFF2-40B4-BE49-F238E27FC236}">
                  <a16:creationId xmlns:a16="http://schemas.microsoft.com/office/drawing/2014/main" id="{9B4A338B-3B26-416D-8286-E36AE59381B7}"/>
                </a:ext>
              </a:extLst>
            </p:cNvPr>
            <p:cNvSpPr/>
            <p:nvPr/>
          </p:nvSpPr>
          <p:spPr>
            <a:xfrm>
              <a:off x="4466568" y="3747797"/>
              <a:ext cx="2542074" cy="4244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Hydrogen fuel cell ships</a:t>
              </a:r>
              <a:endParaRPr kumimoji="1" lang="ja-JP" altLang="en-US" sz="12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endParaRPr>
            </a:p>
          </p:txBody>
        </p:sp>
        <p:sp>
          <p:nvSpPr>
            <p:cNvPr id="81" name="テキスト ボックス 80">
              <a:extLst>
                <a:ext uri="{FF2B5EF4-FFF2-40B4-BE49-F238E27FC236}">
                  <a16:creationId xmlns:a16="http://schemas.microsoft.com/office/drawing/2014/main" id="{0E1EE9B6-3148-41FE-9DF6-C8F65EA92B7E}"/>
                </a:ext>
              </a:extLst>
            </p:cNvPr>
            <p:cNvSpPr txBox="1"/>
            <p:nvPr/>
          </p:nvSpPr>
          <p:spPr>
            <a:xfrm>
              <a:off x="5170852" y="4557724"/>
              <a:ext cx="1378793" cy="154763"/>
            </a:xfrm>
            <a:prstGeom prst="rect">
              <a:avLst/>
            </a:prstGeom>
            <a:solidFill>
              <a:schemeClr val="bg1">
                <a:lumMod val="85000"/>
                <a:alpha val="50000"/>
              </a:schemeClr>
            </a:solidFill>
          </p:spPr>
          <p:txBody>
            <a:bodyPr wrap="square" rtlCol="0" anchor="ctr" anchorCtr="0">
              <a:spAutoFit/>
            </a:bodyPr>
            <a:lstStyle/>
            <a:p>
              <a:pPr algn="ctr">
                <a:lnSpc>
                  <a:spcPts val="500"/>
                </a:lnSpc>
              </a:pPr>
              <a:r>
                <a:rPr lang="en-US" altLang="ja-JP" sz="500" dirty="0">
                  <a:latin typeface="Arial" panose="020B0604020202020204" pitchFamily="34" charset="0"/>
                  <a:ea typeface="UD デジタル 教科書体 NK-R" panose="02020400000000000000" pitchFamily="18" charset="-128"/>
                  <a:cs typeface="Arial" panose="020B0604020202020204" pitchFamily="34" charset="0"/>
                </a:rPr>
                <a:t>Provided by: Iwatani Corporation</a:t>
              </a:r>
              <a:endParaRPr kumimoji="1" lang="ja-JP" altLang="en-US" sz="500" dirty="0">
                <a:latin typeface="Arial" panose="020B0604020202020204" pitchFamily="34" charset="0"/>
                <a:ea typeface="UD デジタル 教科書体 NK-R" panose="02020400000000000000" pitchFamily="18" charset="-128"/>
                <a:cs typeface="Arial" panose="020B0604020202020204" pitchFamily="34" charset="0"/>
              </a:endParaRPr>
            </a:p>
          </p:txBody>
        </p:sp>
        <p:sp>
          <p:nvSpPr>
            <p:cNvPr id="82" name="テキスト ボックス 81">
              <a:extLst>
                <a:ext uri="{FF2B5EF4-FFF2-40B4-BE49-F238E27FC236}">
                  <a16:creationId xmlns:a16="http://schemas.microsoft.com/office/drawing/2014/main" id="{6095E6B0-A1FC-47AE-8232-8266B3E48931}"/>
                </a:ext>
              </a:extLst>
            </p:cNvPr>
            <p:cNvSpPr txBox="1"/>
            <p:nvPr/>
          </p:nvSpPr>
          <p:spPr>
            <a:xfrm>
              <a:off x="3516123" y="4375379"/>
              <a:ext cx="1416228" cy="338554"/>
            </a:xfrm>
            <a:prstGeom prst="rect">
              <a:avLst/>
            </a:prstGeom>
            <a:noFill/>
          </p:spPr>
          <p:txBody>
            <a:bodyPr wrap="square" rtlCol="0" anchor="ctr" anchorCtr="0">
              <a:spAutoFit/>
            </a:bodyPr>
            <a:lstStyle/>
            <a:p>
              <a:r>
                <a:rPr kumimoji="1" lang="en-US" altLang="ja-JP" sz="400" dirty="0">
                  <a:latin typeface="Arial" panose="020B0604020202020204" pitchFamily="34" charset="0"/>
                  <a:ea typeface="UD デジタル 教科書体 NK-R" panose="02020400000000000000" pitchFamily="18" charset="-128"/>
                  <a:cs typeface="Arial" panose="020B0604020202020204" pitchFamily="34" charset="0"/>
                </a:rPr>
                <a:t>Source: Ministry of Economy, Trade and Industry website</a:t>
              </a:r>
              <a:r>
                <a:rPr kumimoji="1" lang="ja-JP" altLang="en-US" sz="400" dirty="0">
                  <a:latin typeface="Arial" panose="020B0604020202020204" pitchFamily="34" charset="0"/>
                  <a:ea typeface="UD デジタル 教科書体 NK-R" panose="02020400000000000000" pitchFamily="18" charset="-128"/>
                  <a:cs typeface="Arial" panose="020B0604020202020204" pitchFamily="34" charset="0"/>
                </a:rPr>
                <a:t>（</a:t>
              </a:r>
              <a:r>
                <a:rPr kumimoji="1" lang="en-US" altLang="ja-JP" sz="400" dirty="0">
                  <a:latin typeface="Arial" panose="020B0604020202020204" pitchFamily="34" charset="0"/>
                  <a:ea typeface="UD デジタル 教科書体 NK-R" panose="02020400000000000000" pitchFamily="18" charset="-128"/>
                  <a:cs typeface="Arial" panose="020B0604020202020204" pitchFamily="34" charset="0"/>
                </a:rPr>
                <a:t>https://www.meti.go.jp/policy/mono_info_service/mono/robot/181220uamroadmap.html</a:t>
              </a:r>
              <a:r>
                <a:rPr kumimoji="1" lang="ja-JP" altLang="en-US" sz="400" dirty="0">
                  <a:latin typeface="Arial" panose="020B0604020202020204" pitchFamily="34" charset="0"/>
                  <a:ea typeface="UD デジタル 教科書体 NK-R" panose="02020400000000000000" pitchFamily="18" charset="-128"/>
                  <a:cs typeface="Arial" panose="020B0604020202020204" pitchFamily="34" charset="0"/>
                </a:rPr>
                <a:t>）</a:t>
              </a:r>
            </a:p>
          </p:txBody>
        </p:sp>
      </p:grpSp>
      <p:sp>
        <p:nvSpPr>
          <p:cNvPr id="83" name="正方形/長方形 82">
            <a:extLst>
              <a:ext uri="{FF2B5EF4-FFF2-40B4-BE49-F238E27FC236}">
                <a16:creationId xmlns:a16="http://schemas.microsoft.com/office/drawing/2014/main" id="{3238AA07-FEE3-46F6-B4A5-4E3F6E2EF2ED}"/>
              </a:ext>
            </a:extLst>
          </p:cNvPr>
          <p:cNvSpPr/>
          <p:nvPr/>
        </p:nvSpPr>
        <p:spPr>
          <a:xfrm>
            <a:off x="-173699" y="4657571"/>
            <a:ext cx="2698273" cy="419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Integrated</a:t>
            </a:r>
            <a:r>
              <a:rPr lang="ja-JP" altLang="en-US" sz="1400"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 </a:t>
            </a:r>
            <a:r>
              <a:rPr lang="en-US" altLang="ja-JP" sz="1400"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Resort(IR)</a:t>
            </a:r>
            <a:endParaRPr kumimoji="1" lang="ja-JP" altLang="en-US" sz="1400"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endParaRPr>
          </a:p>
        </p:txBody>
      </p:sp>
      <p:pic>
        <p:nvPicPr>
          <p:cNvPr id="11" name="図 10">
            <a:extLst>
              <a:ext uri="{FF2B5EF4-FFF2-40B4-BE49-F238E27FC236}">
                <a16:creationId xmlns:a16="http://schemas.microsoft.com/office/drawing/2014/main" id="{3004DFB9-F170-4F5A-80EE-E5BF45CDD94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1561" y="5014007"/>
            <a:ext cx="2801669" cy="1574538"/>
          </a:xfrm>
          <a:prstGeom prst="rect">
            <a:avLst/>
          </a:prstGeom>
        </p:spPr>
      </p:pic>
      <p:grpSp>
        <p:nvGrpSpPr>
          <p:cNvPr id="84" name="グループ化 83">
            <a:extLst>
              <a:ext uri="{FF2B5EF4-FFF2-40B4-BE49-F238E27FC236}">
                <a16:creationId xmlns:a16="http://schemas.microsoft.com/office/drawing/2014/main" id="{46120F2D-9162-481B-82F7-5229302AC463}"/>
              </a:ext>
            </a:extLst>
          </p:cNvPr>
          <p:cNvGrpSpPr/>
          <p:nvPr/>
        </p:nvGrpSpPr>
        <p:grpSpPr>
          <a:xfrm>
            <a:off x="3075296" y="5123922"/>
            <a:ext cx="1425435" cy="880722"/>
            <a:chOff x="4300764" y="5039439"/>
            <a:chExt cx="1425435" cy="880722"/>
          </a:xfrm>
        </p:grpSpPr>
        <p:sp>
          <p:nvSpPr>
            <p:cNvPr id="85" name="正方形/長方形 84">
              <a:extLst>
                <a:ext uri="{FF2B5EF4-FFF2-40B4-BE49-F238E27FC236}">
                  <a16:creationId xmlns:a16="http://schemas.microsoft.com/office/drawing/2014/main" id="{3332E975-3127-4A43-B35A-12E5214EF9D7}"/>
                </a:ext>
              </a:extLst>
            </p:cNvPr>
            <p:cNvSpPr/>
            <p:nvPr/>
          </p:nvSpPr>
          <p:spPr>
            <a:xfrm>
              <a:off x="4300764" y="5039439"/>
              <a:ext cx="1274832" cy="571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Scheduled to open in Fall, 2030</a:t>
              </a:r>
              <a:endParaRPr kumimoji="1" lang="ja-JP" altLang="en-US" sz="12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endParaRPr>
            </a:p>
          </p:txBody>
        </p:sp>
        <p:sp>
          <p:nvSpPr>
            <p:cNvPr id="86" name="正方形/長方形 85">
              <a:extLst>
                <a:ext uri="{FF2B5EF4-FFF2-40B4-BE49-F238E27FC236}">
                  <a16:creationId xmlns:a16="http://schemas.microsoft.com/office/drawing/2014/main" id="{83D0F791-000C-4915-8EDF-62E7CF7DC796}"/>
                </a:ext>
              </a:extLst>
            </p:cNvPr>
            <p:cNvSpPr/>
            <p:nvPr/>
          </p:nvSpPr>
          <p:spPr>
            <a:xfrm>
              <a:off x="4347629" y="5500518"/>
              <a:ext cx="1378570" cy="419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a:t>
              </a:r>
              <a:r>
                <a:rPr lang="en-US" altLang="ja-JP" sz="1200" dirty="0" err="1">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Yumeshima</a:t>
              </a:r>
              <a:r>
                <a:rPr lang="ja-JP" altLang="en-US" sz="12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a:t>
              </a:r>
              <a:endParaRPr kumimoji="1" lang="ja-JP" altLang="en-US" sz="12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endParaRPr>
            </a:p>
          </p:txBody>
        </p:sp>
      </p:grpSp>
      <p:sp>
        <p:nvSpPr>
          <p:cNvPr id="87" name="正方形/長方形 86">
            <a:extLst>
              <a:ext uri="{FF2B5EF4-FFF2-40B4-BE49-F238E27FC236}">
                <a16:creationId xmlns:a16="http://schemas.microsoft.com/office/drawing/2014/main" id="{8723042A-F307-4DBA-AD57-EB50C65E086C}"/>
              </a:ext>
            </a:extLst>
          </p:cNvPr>
          <p:cNvSpPr/>
          <p:nvPr/>
        </p:nvSpPr>
        <p:spPr>
          <a:xfrm>
            <a:off x="3191320" y="5075301"/>
            <a:ext cx="1042785" cy="826902"/>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88" name="正方形/長方形 87">
            <a:extLst>
              <a:ext uri="{FF2B5EF4-FFF2-40B4-BE49-F238E27FC236}">
                <a16:creationId xmlns:a16="http://schemas.microsoft.com/office/drawing/2014/main" id="{0C0EF865-4D25-4082-BE89-D92482DE4762}"/>
              </a:ext>
            </a:extLst>
          </p:cNvPr>
          <p:cNvSpPr/>
          <p:nvPr/>
        </p:nvSpPr>
        <p:spPr>
          <a:xfrm>
            <a:off x="2608941" y="2557918"/>
            <a:ext cx="3987774" cy="340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　    </a:t>
            </a:r>
            <a:r>
              <a:rPr lang="en-US" altLang="ja-JP" sz="11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From April 13 to October 13, 2025 </a:t>
            </a:r>
            <a:r>
              <a:rPr lang="ja-JP" altLang="en-US" sz="11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 </a:t>
            </a:r>
            <a:r>
              <a:rPr kumimoji="1" lang="en-US" altLang="ja-JP" sz="11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Venue: </a:t>
            </a:r>
            <a:r>
              <a:rPr kumimoji="1" lang="en-US" altLang="ja-JP" sz="1100" dirty="0" err="1">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Yumeshima</a:t>
            </a:r>
            <a:endParaRPr kumimoji="1" lang="ja-JP" altLang="en-US" sz="11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endParaRPr>
          </a:p>
        </p:txBody>
      </p:sp>
      <p:sp>
        <p:nvSpPr>
          <p:cNvPr id="89" name="正方形/長方形 88">
            <a:extLst>
              <a:ext uri="{FF2B5EF4-FFF2-40B4-BE49-F238E27FC236}">
                <a16:creationId xmlns:a16="http://schemas.microsoft.com/office/drawing/2014/main" id="{6527DA0B-8841-41A5-8E8B-2890AF6AC777}"/>
              </a:ext>
            </a:extLst>
          </p:cNvPr>
          <p:cNvSpPr/>
          <p:nvPr/>
        </p:nvSpPr>
        <p:spPr>
          <a:xfrm>
            <a:off x="2886860" y="2592178"/>
            <a:ext cx="3639513" cy="289139"/>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400" dirty="0">
              <a:latin typeface="Arial" panose="020B0604020202020204" pitchFamily="34" charset="0"/>
              <a:cs typeface="Arial" panose="020B0604020202020204" pitchFamily="34" charset="0"/>
            </a:endParaRPr>
          </a:p>
        </p:txBody>
      </p:sp>
      <p:sp>
        <p:nvSpPr>
          <p:cNvPr id="90" name="正方形/長方形 89">
            <a:extLst>
              <a:ext uri="{FF2B5EF4-FFF2-40B4-BE49-F238E27FC236}">
                <a16:creationId xmlns:a16="http://schemas.microsoft.com/office/drawing/2014/main" id="{2470289A-59AB-4DF7-8D47-05271E4D367E}"/>
              </a:ext>
            </a:extLst>
          </p:cNvPr>
          <p:cNvSpPr/>
          <p:nvPr/>
        </p:nvSpPr>
        <p:spPr>
          <a:xfrm>
            <a:off x="6356879" y="2490287"/>
            <a:ext cx="3240070" cy="401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Osaka Metropolitan University </a:t>
            </a:r>
            <a:r>
              <a:rPr kumimoji="1" lang="en-US" altLang="ja-JP" sz="1400" dirty="0" err="1">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Morinomiya</a:t>
            </a:r>
            <a:r>
              <a:rPr kumimoji="1" lang="en-US" altLang="ja-JP" sz="1400"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 Campus</a:t>
            </a:r>
            <a:endParaRPr kumimoji="1" lang="ja-JP" altLang="en-US" sz="1400"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endParaRPr>
          </a:p>
        </p:txBody>
      </p:sp>
      <p:sp>
        <p:nvSpPr>
          <p:cNvPr id="92" name="正方形/長方形 91">
            <a:extLst>
              <a:ext uri="{FF2B5EF4-FFF2-40B4-BE49-F238E27FC236}">
                <a16:creationId xmlns:a16="http://schemas.microsoft.com/office/drawing/2014/main" id="{0AD14F28-96E5-43B5-AC31-0477083A38C2}"/>
              </a:ext>
            </a:extLst>
          </p:cNvPr>
          <p:cNvSpPr/>
          <p:nvPr/>
        </p:nvSpPr>
        <p:spPr>
          <a:xfrm>
            <a:off x="4142050" y="4645576"/>
            <a:ext cx="2316480" cy="408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err="1">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Umekita</a:t>
            </a:r>
            <a:r>
              <a:rPr kumimoji="1" lang="en-US" altLang="ja-JP" sz="1400"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 Phase 2 </a:t>
            </a:r>
            <a:endParaRPr kumimoji="1" lang="ja-JP" altLang="en-US" sz="1400"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endParaRPr>
          </a:p>
        </p:txBody>
      </p:sp>
      <p:sp>
        <p:nvSpPr>
          <p:cNvPr id="71" name="正方形/長方形 70">
            <a:extLst>
              <a:ext uri="{FF2B5EF4-FFF2-40B4-BE49-F238E27FC236}">
                <a16:creationId xmlns:a16="http://schemas.microsoft.com/office/drawing/2014/main" id="{FC4A4E5A-FBEB-4840-A217-34699915749A}"/>
              </a:ext>
            </a:extLst>
          </p:cNvPr>
          <p:cNvSpPr/>
          <p:nvPr/>
        </p:nvSpPr>
        <p:spPr>
          <a:xfrm>
            <a:off x="7894551" y="5265097"/>
            <a:ext cx="1615813" cy="761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September 2024: Advance opening</a:t>
            </a:r>
            <a:endParaRPr lang="en-US" altLang="ja-JP" sz="1200" dirty="0">
              <a:solidFill>
                <a:prstClr val="black"/>
              </a:solidFill>
              <a:latin typeface="Meiryo UI" panose="020B0604030504040204" pitchFamily="50" charset="-128"/>
              <a:ea typeface="Meiryo UI"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Spring 2025:</a:t>
            </a:r>
          </a:p>
          <a:p>
            <a:pPr marL="0" marR="0" lvl="0" indent="0" defTabSz="914400" rtl="0" eaLnBrk="1" fontAlgn="auto" latinLnBrk="0" hangingPunct="1">
              <a:lnSpc>
                <a:spcPct val="100000"/>
              </a:lnSpc>
              <a:spcBef>
                <a:spcPts val="0"/>
              </a:spcBef>
              <a:spcAft>
                <a:spcPts val="0"/>
              </a:spcAft>
              <a:buClrTx/>
              <a:buSzTx/>
              <a:buFontTx/>
              <a:buNone/>
              <a:tabLst/>
              <a:defRPr/>
            </a:pPr>
            <a:r>
              <a:rPr lang="en-US" altLang="ja-JP" sz="1200" dirty="0">
                <a:solidFill>
                  <a:prstClr val="black"/>
                </a:solidFill>
                <a:latin typeface="Meiryo UI" panose="020B0604030504040204" pitchFamily="50" charset="-128"/>
                <a:ea typeface="Meiryo UI" panose="020B0604030504040204" pitchFamily="50" charset="-128"/>
              </a:rPr>
              <a:t>Full opening</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91" name="正方形/長方形 90">
            <a:extLst>
              <a:ext uri="{FF2B5EF4-FFF2-40B4-BE49-F238E27FC236}">
                <a16:creationId xmlns:a16="http://schemas.microsoft.com/office/drawing/2014/main" id="{E9A0DAB5-5428-404A-8EFC-1C6C72424927}"/>
              </a:ext>
            </a:extLst>
          </p:cNvPr>
          <p:cNvSpPr/>
          <p:nvPr/>
        </p:nvSpPr>
        <p:spPr>
          <a:xfrm>
            <a:off x="7883797" y="5145091"/>
            <a:ext cx="1457657" cy="97833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93" name="正方形/長方形 92">
            <a:extLst>
              <a:ext uri="{FF2B5EF4-FFF2-40B4-BE49-F238E27FC236}">
                <a16:creationId xmlns:a16="http://schemas.microsoft.com/office/drawing/2014/main" id="{9B3B608B-BF45-4579-9023-E9A142E59F0F}"/>
              </a:ext>
            </a:extLst>
          </p:cNvPr>
          <p:cNvSpPr/>
          <p:nvPr/>
        </p:nvSpPr>
        <p:spPr>
          <a:xfrm>
            <a:off x="0" y="-42911"/>
            <a:ext cx="7434072" cy="307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bg1"/>
                </a:solidFill>
                <a:latin typeface="Arial" panose="020B0604020202020204" pitchFamily="34" charset="0"/>
                <a:ea typeface="UD デジタル 教科書体 NP-B" panose="02020700000000000000" pitchFamily="18" charset="-128"/>
                <a:cs typeface="Arial" panose="020B0604020202020204" pitchFamily="34" charset="0"/>
              </a:rPr>
              <a:t>2. Background of the proposal</a:t>
            </a:r>
            <a:endParaRPr kumimoji="1" lang="ja-JP" altLang="en-US" dirty="0">
              <a:solidFill>
                <a:schemeClr val="bg1"/>
              </a:solidFill>
              <a:latin typeface="Arial" panose="020B0604020202020204" pitchFamily="34" charset="0"/>
              <a:ea typeface="UD デジタル 教科書体 NP-B" panose="02020700000000000000" pitchFamily="18"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20358E56-846D-4221-85BC-1CBC42C3E00F}"/>
              </a:ext>
            </a:extLst>
          </p:cNvPr>
          <p:cNvSpPr txBox="1"/>
          <p:nvPr/>
        </p:nvSpPr>
        <p:spPr>
          <a:xfrm>
            <a:off x="6695424" y="4413386"/>
            <a:ext cx="2691913" cy="92333"/>
          </a:xfrm>
          <a:prstGeom prst="rect">
            <a:avLst/>
          </a:prstGeom>
          <a:noFill/>
        </p:spPr>
        <p:txBody>
          <a:bodyPr wrap="square" lIns="0" tIns="0" rIns="0" bIns="0" rtlCol="0">
            <a:spAutoFit/>
          </a:bodyPr>
          <a:lstStyle/>
          <a:p>
            <a:r>
              <a:rPr kumimoji="1" lang="en-US" altLang="ja-JP" sz="600" dirty="0"/>
              <a:t>Note: This is an image rendering and may be subject to change in the future.</a:t>
            </a:r>
            <a:endParaRPr kumimoji="1" lang="ja-JP" altLang="en-US" sz="600" dirty="0"/>
          </a:p>
        </p:txBody>
      </p:sp>
      <p:pic>
        <p:nvPicPr>
          <p:cNvPr id="16" name="図 15">
            <a:extLst>
              <a:ext uri="{FF2B5EF4-FFF2-40B4-BE49-F238E27FC236}">
                <a16:creationId xmlns:a16="http://schemas.microsoft.com/office/drawing/2014/main" id="{1837363F-FC88-4321-A7C2-0E7EAA5ECF0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728999" y="2902080"/>
            <a:ext cx="2640415" cy="1481869"/>
          </a:xfrm>
          <a:prstGeom prst="rect">
            <a:avLst/>
          </a:prstGeom>
        </p:spPr>
      </p:pic>
      <p:sp>
        <p:nvSpPr>
          <p:cNvPr id="97" name="テキスト ボックス 96">
            <a:extLst>
              <a:ext uri="{FF2B5EF4-FFF2-40B4-BE49-F238E27FC236}">
                <a16:creationId xmlns:a16="http://schemas.microsoft.com/office/drawing/2014/main" id="{0247A332-D0D8-4BC4-9A95-F873D37504E0}"/>
              </a:ext>
            </a:extLst>
          </p:cNvPr>
          <p:cNvSpPr txBox="1"/>
          <p:nvPr/>
        </p:nvSpPr>
        <p:spPr>
          <a:xfrm>
            <a:off x="6722240" y="4226527"/>
            <a:ext cx="2653931" cy="153888"/>
          </a:xfrm>
          <a:prstGeom prst="rect">
            <a:avLst/>
          </a:prstGeom>
          <a:solidFill>
            <a:schemeClr val="bg1">
              <a:alpha val="71000"/>
            </a:schemeClr>
          </a:solidFill>
        </p:spPr>
        <p:txBody>
          <a:bodyPr wrap="square" lIns="0" tIns="0" rIns="0" bIns="0" rtlCol="0">
            <a:spAutoFit/>
          </a:bodyPr>
          <a:lstStyle/>
          <a:p>
            <a:r>
              <a:rPr kumimoji="1" lang="ja-JP" altLang="en-US" sz="500" dirty="0">
                <a:latin typeface="Arial" panose="020B0604020202020204" pitchFamily="34" charset="0"/>
                <a:ea typeface="UD デジタル 教科書体 NK-R" panose="02020400000000000000" pitchFamily="18" charset="-128"/>
                <a:cs typeface="Arial" panose="020B0604020202020204" pitchFamily="34" charset="0"/>
              </a:rPr>
              <a:t>🄫 </a:t>
            </a:r>
            <a:r>
              <a:rPr kumimoji="1" lang="en-US" altLang="ja-JP" sz="500" dirty="0">
                <a:latin typeface="Arial" panose="020B0604020202020204" pitchFamily="34" charset="0"/>
                <a:ea typeface="UD デジタル 教科書体 NK-R" panose="02020400000000000000" pitchFamily="18" charset="-128"/>
                <a:cs typeface="Arial" panose="020B0604020202020204" pitchFamily="34" charset="0"/>
              </a:rPr>
              <a:t>University Public Corporation Osaka, TAKENAKA CORPORATION, and </a:t>
            </a:r>
            <a:r>
              <a:rPr kumimoji="1" lang="en-US" altLang="ja-JP" sz="500" dirty="0" err="1">
                <a:latin typeface="Arial" panose="020B0604020202020204" pitchFamily="34" charset="0"/>
                <a:ea typeface="UD デジタル 教科書体 NK-R" panose="02020400000000000000" pitchFamily="18" charset="-128"/>
                <a:cs typeface="Arial" panose="020B0604020202020204" pitchFamily="34" charset="0"/>
              </a:rPr>
              <a:t>Yasui</a:t>
            </a:r>
            <a:r>
              <a:rPr kumimoji="1" lang="en-US" altLang="ja-JP" sz="500" dirty="0">
                <a:latin typeface="Arial" panose="020B0604020202020204" pitchFamily="34" charset="0"/>
                <a:ea typeface="UD デジタル 教科書体 NK-R" panose="02020400000000000000" pitchFamily="18" charset="-128"/>
                <a:cs typeface="Arial" panose="020B0604020202020204" pitchFamily="34" charset="0"/>
              </a:rPr>
              <a:t> Architects &amp; Engineers, Inc.</a:t>
            </a:r>
            <a:endParaRPr kumimoji="1" lang="ja-JP" altLang="en-US" sz="500" dirty="0">
              <a:latin typeface="Arial" panose="020B0604020202020204" pitchFamily="34" charset="0"/>
              <a:ea typeface="UD デジタル 教科書体 NK-R" panose="02020400000000000000" pitchFamily="18" charset="-128"/>
              <a:cs typeface="Arial" panose="020B0604020202020204" pitchFamily="34" charset="0"/>
            </a:endParaRPr>
          </a:p>
        </p:txBody>
      </p:sp>
    </p:spTree>
    <p:extLst>
      <p:ext uri="{BB962C8B-B14F-4D97-AF65-F5344CB8AC3E}">
        <p14:creationId xmlns:p14="http://schemas.microsoft.com/office/powerpoint/2010/main" val="3418125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正方形/長方形 59">
            <a:extLst>
              <a:ext uri="{FF2B5EF4-FFF2-40B4-BE49-F238E27FC236}">
                <a16:creationId xmlns:a16="http://schemas.microsoft.com/office/drawing/2014/main" id="{583562D7-1318-4F85-9322-FA29606BE72B}"/>
              </a:ext>
            </a:extLst>
          </p:cNvPr>
          <p:cNvSpPr/>
          <p:nvPr/>
        </p:nvSpPr>
        <p:spPr>
          <a:xfrm>
            <a:off x="0" y="3290"/>
            <a:ext cx="12192000" cy="684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en-US" altLang="ja-JP" sz="2400" dirty="0">
                <a:solidFill>
                  <a:schemeClr val="accent1"/>
                </a:solidFill>
                <a:latin typeface="Arial" panose="020B0604020202020204" pitchFamily="34" charset="0"/>
                <a:ea typeface="HGS創英角ｺﾞｼｯｸUB" panose="020B0900000000000000" pitchFamily="50" charset="-128"/>
                <a:cs typeface="Arial" panose="020B0604020202020204" pitchFamily="34" charset="0"/>
              </a:rPr>
              <a:t>“Special Zone for Creating a Future Society”</a:t>
            </a:r>
            <a:r>
              <a:rPr lang="ja-JP" altLang="en-US" sz="2400" dirty="0">
                <a:solidFill>
                  <a:schemeClr val="accent1"/>
                </a:solidFill>
                <a:latin typeface="Arial" panose="020B0604020202020204" pitchFamily="34" charset="0"/>
                <a:ea typeface="HGS創英角ｺﾞｼｯｸUB" panose="020B0900000000000000" pitchFamily="50" charset="-128"/>
                <a:cs typeface="Arial" panose="020B0604020202020204" pitchFamily="34" charset="0"/>
              </a:rPr>
              <a:t>　</a:t>
            </a:r>
            <a:r>
              <a:rPr lang="en-US" altLang="ja-JP" sz="2400" dirty="0">
                <a:solidFill>
                  <a:schemeClr val="accent1"/>
                </a:solidFill>
                <a:latin typeface="Arial" panose="020B0604020202020204" pitchFamily="34" charset="0"/>
                <a:ea typeface="HGS創英角ｺﾞｼｯｸUB" panose="020B0900000000000000" pitchFamily="50" charset="-128"/>
                <a:cs typeface="Arial" panose="020B0604020202020204" pitchFamily="34" charset="0"/>
              </a:rPr>
              <a:t>Proposal details   -Outline-</a:t>
            </a:r>
            <a:endParaRPr lang="ja-JP" altLang="en-US" sz="2400" dirty="0">
              <a:solidFill>
                <a:schemeClr val="accent1"/>
              </a:solidFill>
              <a:latin typeface="Arial" panose="020B0604020202020204" pitchFamily="34" charset="0"/>
              <a:ea typeface="HGS創英角ｺﾞｼｯｸUB" panose="020B0900000000000000" pitchFamily="50" charset="-128"/>
              <a:cs typeface="Arial" panose="020B0604020202020204" pitchFamily="34" charset="0"/>
            </a:endParaRPr>
          </a:p>
        </p:txBody>
      </p:sp>
      <p:sp>
        <p:nvSpPr>
          <p:cNvPr id="179" name="四角形: 角を丸くする 178">
            <a:extLst>
              <a:ext uri="{FF2B5EF4-FFF2-40B4-BE49-F238E27FC236}">
                <a16:creationId xmlns:a16="http://schemas.microsoft.com/office/drawing/2014/main" id="{5FA5A621-398E-41A6-B927-BFF7B32A307D}"/>
              </a:ext>
            </a:extLst>
          </p:cNvPr>
          <p:cNvSpPr/>
          <p:nvPr/>
        </p:nvSpPr>
        <p:spPr>
          <a:xfrm>
            <a:off x="5436034" y="4139451"/>
            <a:ext cx="5158456" cy="1941621"/>
          </a:xfrm>
          <a:prstGeom prst="roundRect">
            <a:avLst>
              <a:gd name="adj" fmla="val 748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四角形: 角を丸くする 112">
            <a:extLst>
              <a:ext uri="{FF2B5EF4-FFF2-40B4-BE49-F238E27FC236}">
                <a16:creationId xmlns:a16="http://schemas.microsoft.com/office/drawing/2014/main" id="{612FBDDE-EBC3-4501-9B7B-69E1B06D5D78}"/>
              </a:ext>
            </a:extLst>
          </p:cNvPr>
          <p:cNvSpPr/>
          <p:nvPr/>
        </p:nvSpPr>
        <p:spPr>
          <a:xfrm>
            <a:off x="54429" y="734152"/>
            <a:ext cx="12099569" cy="1508986"/>
          </a:xfrm>
          <a:prstGeom prst="roundRect">
            <a:avLst>
              <a:gd name="adj" fmla="val 2444"/>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四角形: 角を丸くする 69">
            <a:extLst>
              <a:ext uri="{FF2B5EF4-FFF2-40B4-BE49-F238E27FC236}">
                <a16:creationId xmlns:a16="http://schemas.microsoft.com/office/drawing/2014/main" id="{D3498F2C-5DA7-41EA-9B45-7A13E92B9811}"/>
              </a:ext>
            </a:extLst>
          </p:cNvPr>
          <p:cNvSpPr/>
          <p:nvPr/>
        </p:nvSpPr>
        <p:spPr>
          <a:xfrm>
            <a:off x="53421" y="2284263"/>
            <a:ext cx="12061567" cy="4460616"/>
          </a:xfrm>
          <a:prstGeom prst="roundRect">
            <a:avLst>
              <a:gd name="adj" fmla="val 2444"/>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E41E7B73-66FF-49A8-85E0-33F3EC2FE6A4}"/>
              </a:ext>
            </a:extLst>
          </p:cNvPr>
          <p:cNvGrpSpPr/>
          <p:nvPr/>
        </p:nvGrpSpPr>
        <p:grpSpPr>
          <a:xfrm>
            <a:off x="390520" y="2648639"/>
            <a:ext cx="5025232" cy="3893525"/>
            <a:chOff x="172612" y="3025657"/>
            <a:chExt cx="3202763" cy="1491873"/>
          </a:xfrm>
        </p:grpSpPr>
        <p:sp>
          <p:nvSpPr>
            <p:cNvPr id="72" name="四角形: 角を丸くする 71">
              <a:extLst>
                <a:ext uri="{FF2B5EF4-FFF2-40B4-BE49-F238E27FC236}">
                  <a16:creationId xmlns:a16="http://schemas.microsoft.com/office/drawing/2014/main" id="{51D45A7C-E487-4990-9C63-FF3126F3971E}"/>
                </a:ext>
              </a:extLst>
            </p:cNvPr>
            <p:cNvSpPr/>
            <p:nvPr/>
          </p:nvSpPr>
          <p:spPr>
            <a:xfrm>
              <a:off x="262721" y="3025657"/>
              <a:ext cx="3112654" cy="1488731"/>
            </a:xfrm>
            <a:prstGeom prst="roundRect">
              <a:avLst>
                <a:gd name="adj" fmla="val 6902"/>
              </a:avLst>
            </a:prstGeom>
            <a:solidFill>
              <a:schemeClr val="tx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15900" marR="0" lvl="0" indent="-215900" defTabSz="914400" rtl="0" eaLnBrk="1" fontAlgn="auto" latinLnBrk="0" hangingPunct="1">
                <a:lnSpc>
                  <a:spcPct val="100000"/>
                </a:lnSpc>
                <a:spcBef>
                  <a:spcPts val="0"/>
                </a:spcBef>
                <a:spcAft>
                  <a:spcPts val="0"/>
                </a:spcAft>
                <a:buClrTx/>
                <a:buSzTx/>
                <a:buFontTx/>
                <a:buNone/>
                <a:tabLst/>
                <a:defRPr/>
              </a:pPr>
              <a:endParaRPr lang="en-US" altLang="ja-JP" sz="1050" dirty="0">
                <a:solidFill>
                  <a:schemeClr val="bg1"/>
                </a:solidFill>
                <a:effectLst>
                  <a:outerShdw blurRad="38100" dist="38100" dir="2700000" algn="tl">
                    <a:srgbClr val="000000">
                      <a:alpha val="43137"/>
                    </a:srgbClr>
                  </a:outerShdw>
                </a:effectLst>
                <a:latin typeface="HG創英角ｺﾞｼｯｸUB" panose="020B0909000000000000" pitchFamily="49" charset="-128"/>
                <a:ea typeface="HG創英角ｺﾞｼｯｸUB" panose="020B0909000000000000" pitchFamily="49" charset="-128"/>
              </a:endParaRPr>
            </a:p>
          </p:txBody>
        </p:sp>
        <p:sp>
          <p:nvSpPr>
            <p:cNvPr id="73" name="四角形: 角を丸くする 72">
              <a:extLst>
                <a:ext uri="{FF2B5EF4-FFF2-40B4-BE49-F238E27FC236}">
                  <a16:creationId xmlns:a16="http://schemas.microsoft.com/office/drawing/2014/main" id="{F737F1EB-8B42-4475-9044-37F80BB15435}"/>
                </a:ext>
              </a:extLst>
            </p:cNvPr>
            <p:cNvSpPr/>
            <p:nvPr/>
          </p:nvSpPr>
          <p:spPr>
            <a:xfrm>
              <a:off x="172612" y="3051513"/>
              <a:ext cx="3202763" cy="1466017"/>
            </a:xfrm>
            <a:prstGeom prst="roundRect">
              <a:avLst>
                <a:gd name="adj" fmla="val 6902"/>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15900" marR="0" lvl="0" indent="-215900" algn="ctr" defTabSz="914400" rtl="0" eaLnBrk="1" fontAlgn="auto" latinLnBrk="0" hangingPunct="1">
                <a:lnSpc>
                  <a:spcPct val="100000"/>
                </a:lnSpc>
                <a:spcBef>
                  <a:spcPts val="0"/>
                </a:spcBef>
                <a:spcAft>
                  <a:spcPts val="0"/>
                </a:spcAft>
                <a:buClrTx/>
                <a:buSzTx/>
                <a:buFontTx/>
                <a:buNone/>
                <a:tabLst/>
                <a:defRPr/>
              </a:pPr>
              <a:r>
                <a:rPr lang="en-US" altLang="ja-JP" sz="2000" b="1" dirty="0">
                  <a:solidFill>
                    <a:schemeClr val="bg1"/>
                  </a:solidFill>
                  <a:effectLst>
                    <a:outerShdw blurRad="38100" dist="38100" dir="2700000" algn="tl">
                      <a:srgbClr val="000000">
                        <a:alpha val="43137"/>
                      </a:srgbClr>
                    </a:outerShdw>
                  </a:effectLst>
                  <a:latin typeface="Arial" panose="020B0604020202020204" pitchFamily="34" charset="0"/>
                  <a:ea typeface="HG創英角ｺﾞｼｯｸUB" panose="020B0909000000000000" pitchFamily="49" charset="-128"/>
                  <a:cs typeface="Arial" panose="020B0604020202020204" pitchFamily="34" charset="0"/>
                </a:rPr>
                <a:t>Global Standards</a:t>
              </a:r>
            </a:p>
            <a:p>
              <a:pPr marL="215900" marR="0" lvl="0" indent="-215900" algn="ctr" defTabSz="914400" rtl="0" eaLnBrk="1" fontAlgn="auto" latinLnBrk="0" hangingPunct="1">
                <a:lnSpc>
                  <a:spcPct val="100000"/>
                </a:lnSpc>
                <a:spcBef>
                  <a:spcPts val="0"/>
                </a:spcBef>
                <a:spcAft>
                  <a:spcPts val="0"/>
                </a:spcAft>
                <a:buClrTx/>
                <a:buSzTx/>
                <a:buFontTx/>
                <a:buNone/>
                <a:tabLst/>
                <a:defRPr/>
              </a:pPr>
              <a:r>
                <a:rPr lang="en-US" altLang="ja-JP" sz="2000" b="1" dirty="0">
                  <a:solidFill>
                    <a:schemeClr val="bg1"/>
                  </a:solidFill>
                  <a:effectLst>
                    <a:outerShdw blurRad="38100" dist="38100" dir="2700000" algn="tl">
                      <a:srgbClr val="000000">
                        <a:alpha val="43137"/>
                      </a:srgbClr>
                    </a:outerShdw>
                  </a:effectLst>
                  <a:latin typeface="Arial" panose="020B0604020202020204" pitchFamily="34" charset="0"/>
                  <a:ea typeface="HG創英角ｺﾞｼｯｸUB" panose="020B0909000000000000" pitchFamily="49" charset="-128"/>
                  <a:cs typeface="Arial" panose="020B0604020202020204" pitchFamily="34" charset="0"/>
                </a:rPr>
                <a:t>Concept</a:t>
              </a:r>
              <a:endParaRPr lang="en-US" altLang="ja-JP" sz="800" b="1" dirty="0">
                <a:solidFill>
                  <a:schemeClr val="bg1"/>
                </a:solidFill>
                <a:effectLst>
                  <a:outerShdw blurRad="38100" dist="38100" dir="2700000" algn="tl">
                    <a:srgbClr val="000000">
                      <a:alpha val="43137"/>
                    </a:srgbClr>
                  </a:outerShdw>
                </a:effectLst>
                <a:latin typeface="Arial" panose="020B0604020202020204" pitchFamily="34" charset="0"/>
                <a:ea typeface="HG創英角ｺﾞｼｯｸUB" panose="020B0909000000000000" pitchFamily="49" charset="-128"/>
                <a:cs typeface="Arial" panose="020B0604020202020204" pitchFamily="34" charset="0"/>
              </a:endParaRPr>
            </a:p>
            <a:p>
              <a:pPr marL="215900" marR="0" lvl="0" indent="-215900"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bg1"/>
                  </a:solidFill>
                  <a:effectLst>
                    <a:outerShdw blurRad="38100" dist="38100" dir="2700000" algn="tl">
                      <a:srgbClr val="000000">
                        <a:alpha val="43137"/>
                      </a:srgbClr>
                    </a:outerShdw>
                  </a:effectLst>
                  <a:latin typeface="HG創英角ｺﾞｼｯｸUB" panose="020B0909000000000000" pitchFamily="49" charset="-128"/>
                  <a:ea typeface="HG創英角ｺﾞｼｯｸUB" panose="020B0909000000000000" pitchFamily="49" charset="-128"/>
                </a:rPr>
                <a:t>　　　　　　　　　　　　　　　　　　　　　　　　　　　　　　　　　　　　　　　　　　　　　　　　　　　　　　　　　　　　　　　　　　　　　　　　　　　　　　　　　　　　　　　　　　　　　　　　　　　　　　　　　　　　　　　　　　　　　　　　　　　　　　　　　　　　　　　　　　　　　　　　　　　　　　　　　　　　　　　　　　　　　　　　　　　　　　　　　　　　　　　　　　　　　　　　　　　　　　　　　　　　　　　　　　　　　　　　　　　　　　　　　　　　　　　　　　　　　　　　　　　　　　　　　　　　　　　　　　　　　　　　　　　　　　　　　　　　　　　　　　　　　　　　　　　　　　　　　　　　　　　　　　　　　　　　　　　　　　　　　　　　　　　　　　　　　　　　　　　　　　　　　　　　　　　　　　　　　　　　　　　　　　　　　　　　　　　　　　　　　　　　　　　　　　　　　　　　　　　　　　　　　　　　　　　　　　　　　　　　　　　　　　　　　　　　　　　　　　　　　　　　　　　　　　　　　　　　　　　　　　　　　　　　　　　　　　　　　　　　　　　　　　　　　　　　　　　　　　　　　　　　　　　　　　　　　　　　　　　　　　　　　　　　　　　　　　　　　　　　　　　　　　　　　　　　　　　　　　　　　　　　　　　　　　　　　　　　　　　　　　　　　　　　　　　　　　　　　　　　　　　　　　　　　　　　　　　　　　　　　　　　　　　　　　　　　　　　　　　　　　　　　　　　　　　　　　　　　　　　　　　　　　　　　　　　　　　　　　　　　　　　　　　　　　　　　　　　　　　　　　　　　　　　　　　　　　　　　　　　　　　　　　　　　　　　　　　　　　　　　　　　　　　　　　　　　　　　　　　　　　　　　　　　　　　　　　　　　　　　　　　　　　　　　　　　　　　　　　　　　　　　　　　　　</a:t>
              </a:r>
              <a:endParaRPr lang="en-US" altLang="ja-JP" dirty="0">
                <a:solidFill>
                  <a:schemeClr val="bg1"/>
                </a:solidFill>
                <a:effectLst>
                  <a:outerShdw blurRad="38100" dist="38100" dir="2700000" algn="tl">
                    <a:srgbClr val="000000">
                      <a:alpha val="43137"/>
                    </a:srgbClr>
                  </a:outerShdw>
                </a:effectLst>
                <a:latin typeface="HG創英角ｺﾞｼｯｸUB" panose="020B0909000000000000" pitchFamily="49" charset="-128"/>
                <a:ea typeface="HG創英角ｺﾞｼｯｸUB" panose="020B0909000000000000" pitchFamily="49" charset="-128"/>
              </a:endParaRPr>
            </a:p>
            <a:p>
              <a:pPr marL="215900" marR="0" lvl="0" indent="-215900"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bg1"/>
                  </a:solidFill>
                  <a:effectLst>
                    <a:outerShdw blurRad="38100" dist="38100" dir="2700000" algn="tl">
                      <a:srgbClr val="000000">
                        <a:alpha val="43137"/>
                      </a:srgbClr>
                    </a:outerShdw>
                  </a:effectLst>
                  <a:latin typeface="HG創英角ｺﾞｼｯｸUB" panose="020B0909000000000000" pitchFamily="49" charset="-128"/>
                  <a:ea typeface="HG創英角ｺﾞｼｯｸUB" panose="020B0909000000000000" pitchFamily="49" charset="-128"/>
                </a:rPr>
                <a:t>　</a:t>
              </a:r>
              <a:r>
                <a:rPr lang="en-US" altLang="ja-JP" dirty="0">
                  <a:solidFill>
                    <a:schemeClr val="bg1"/>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Ⅰ</a:t>
              </a:r>
              <a:r>
                <a:rPr lang="ja-JP" altLang="en-US" dirty="0">
                  <a:solidFill>
                    <a:schemeClr val="bg1"/>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a:t>
              </a:r>
              <a:r>
                <a:rPr lang="en-US" altLang="ja-JP" sz="1600" b="1" dirty="0">
                  <a:solidFill>
                    <a:schemeClr val="bg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Facilitate entry from abroad</a:t>
              </a:r>
            </a:p>
            <a:p>
              <a:pPr marL="215900" marR="0" lvl="0" indent="-215900" defTabSz="914400" rtl="0" eaLnBrk="1" fontAlgn="auto" latinLnBrk="0" hangingPunct="1">
                <a:lnSpc>
                  <a:spcPct val="100000"/>
                </a:lnSpc>
                <a:spcBef>
                  <a:spcPts val="0"/>
                </a:spcBef>
                <a:spcAft>
                  <a:spcPts val="0"/>
                </a:spcAft>
                <a:buClrTx/>
                <a:buSzTx/>
                <a:buFontTx/>
                <a:buNone/>
                <a:tabLst/>
                <a:defRPr/>
              </a:pPr>
              <a:r>
                <a:rPr lang="ja-JP" altLang="en-US" sz="1600" dirty="0">
                  <a:solidFill>
                    <a:schemeClr val="bg1"/>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　　</a:t>
              </a:r>
              <a:endParaRPr lang="en-US" altLang="ja-JP" sz="1600" dirty="0">
                <a:solidFill>
                  <a:schemeClr val="bg1"/>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endParaRPr>
            </a:p>
            <a:p>
              <a:pPr marL="215900" marR="0" lvl="0" indent="-215900" defTabSz="914400" rtl="0" eaLnBrk="1" fontAlgn="auto" latinLnBrk="0" hangingPunct="1">
                <a:lnSpc>
                  <a:spcPct val="100000"/>
                </a:lnSpc>
                <a:spcBef>
                  <a:spcPts val="0"/>
                </a:spcBef>
                <a:spcAft>
                  <a:spcPts val="0"/>
                </a:spcAft>
                <a:buClrTx/>
                <a:buSzTx/>
                <a:buFontTx/>
                <a:buNone/>
                <a:tabLst/>
                <a:defRPr/>
              </a:pPr>
              <a:r>
                <a:rPr lang="ja-JP" altLang="en-US" sz="1600" dirty="0">
                  <a:solidFill>
                    <a:schemeClr val="bg1"/>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　</a:t>
              </a:r>
              <a:r>
                <a:rPr lang="en-US" altLang="ja-JP" sz="1600" dirty="0">
                  <a:solidFill>
                    <a:schemeClr val="bg1"/>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Ⅱ</a:t>
              </a:r>
              <a:r>
                <a:rPr lang="ja-JP" altLang="en-US" sz="1600" b="1" dirty="0">
                  <a:solidFill>
                    <a:schemeClr val="bg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a:t>
              </a:r>
              <a:r>
                <a:rPr lang="en-US" altLang="ja-JP" sz="1600" b="1" dirty="0">
                  <a:solidFill>
                    <a:schemeClr val="bg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 Facilitate business start-up and </a:t>
              </a:r>
            </a:p>
            <a:p>
              <a:pPr marL="215900" marR="0" lvl="0" indent="-215900" defTabSz="914400" rtl="0" eaLnBrk="1" fontAlgn="auto" latinLnBrk="0" hangingPunct="1">
                <a:lnSpc>
                  <a:spcPct val="100000"/>
                </a:lnSpc>
                <a:spcBef>
                  <a:spcPts val="0"/>
                </a:spcBef>
                <a:spcAft>
                  <a:spcPts val="0"/>
                </a:spcAft>
                <a:buClrTx/>
                <a:buSzTx/>
                <a:buFontTx/>
                <a:buNone/>
                <a:tabLst/>
                <a:defRPr/>
              </a:pPr>
              <a:r>
                <a:rPr lang="en-US" altLang="ja-JP" sz="1600" b="1" dirty="0">
                  <a:solidFill>
                    <a:schemeClr val="bg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           daily life</a:t>
              </a:r>
              <a:endParaRPr lang="en-US" altLang="ja-JP" sz="1600" dirty="0">
                <a:solidFill>
                  <a:schemeClr val="bg1"/>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endParaRPr>
            </a:p>
            <a:p>
              <a:pPr marL="215900" marR="0" lvl="0" indent="-215900" defTabSz="914400" rtl="0" eaLnBrk="1" fontAlgn="auto" latinLnBrk="0" hangingPunct="1">
                <a:lnSpc>
                  <a:spcPct val="100000"/>
                </a:lnSpc>
                <a:spcBef>
                  <a:spcPts val="0"/>
                </a:spcBef>
                <a:spcAft>
                  <a:spcPts val="0"/>
                </a:spcAft>
                <a:buClrTx/>
                <a:buSzTx/>
                <a:buFontTx/>
                <a:buNone/>
                <a:tabLst/>
                <a:defRPr/>
              </a:pPr>
              <a:r>
                <a:rPr lang="ja-JP" altLang="en-US" sz="1600" dirty="0">
                  <a:solidFill>
                    <a:schemeClr val="bg1"/>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　　　　</a:t>
              </a:r>
              <a:endParaRPr lang="en-US" altLang="ja-JP" sz="1600" dirty="0">
                <a:solidFill>
                  <a:schemeClr val="bg1"/>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endParaRPr>
            </a:p>
            <a:p>
              <a:pPr marL="215900" marR="0" lvl="0" indent="-215900" defTabSz="914400" rtl="0" eaLnBrk="1" fontAlgn="auto" latinLnBrk="0" hangingPunct="1">
                <a:lnSpc>
                  <a:spcPct val="100000"/>
                </a:lnSpc>
                <a:spcBef>
                  <a:spcPts val="0"/>
                </a:spcBef>
                <a:spcAft>
                  <a:spcPts val="0"/>
                </a:spcAft>
                <a:buClrTx/>
                <a:buSzTx/>
                <a:buFontTx/>
                <a:buNone/>
                <a:tabLst/>
                <a:defRPr/>
              </a:pPr>
              <a:r>
                <a:rPr lang="ja-JP" altLang="en-US" sz="1600" dirty="0">
                  <a:solidFill>
                    <a:schemeClr val="bg1"/>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　</a:t>
              </a:r>
              <a:r>
                <a:rPr lang="en-US" altLang="ja-JP" sz="1600" dirty="0">
                  <a:solidFill>
                    <a:schemeClr val="bg1"/>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Ⅲ</a:t>
              </a:r>
              <a:r>
                <a:rPr lang="ja-JP" altLang="en-US" sz="1600" dirty="0">
                  <a:solidFill>
                    <a:schemeClr val="bg1"/>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a:t>
              </a:r>
              <a:r>
                <a:rPr lang="en-US" altLang="ja-JP" sz="1600" dirty="0">
                  <a:solidFill>
                    <a:schemeClr val="bg1"/>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 </a:t>
              </a:r>
              <a:r>
                <a:rPr lang="en-US" altLang="ja-JP" sz="1600" b="1" dirty="0">
                  <a:solidFill>
                    <a:schemeClr val="bg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Facilitate business development </a:t>
              </a:r>
            </a:p>
            <a:p>
              <a:pPr marL="215900" marR="0" lvl="0" indent="-215900" defTabSz="914400" rtl="0" eaLnBrk="1" fontAlgn="auto" latinLnBrk="0" hangingPunct="1">
                <a:lnSpc>
                  <a:spcPct val="100000"/>
                </a:lnSpc>
                <a:spcBef>
                  <a:spcPts val="0"/>
                </a:spcBef>
                <a:spcAft>
                  <a:spcPts val="0"/>
                </a:spcAft>
                <a:buClrTx/>
                <a:buSzTx/>
                <a:buFontTx/>
                <a:buNone/>
                <a:tabLst/>
                <a:defRPr/>
              </a:pPr>
              <a:r>
                <a:rPr lang="en-US" altLang="ja-JP" sz="1600" dirty="0">
                  <a:solidFill>
                    <a:schemeClr val="bg1"/>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 </a:t>
              </a:r>
            </a:p>
            <a:p>
              <a:pPr marL="215900" marR="0" lvl="0" indent="-215900" defTabSz="914400" rtl="0" eaLnBrk="1" fontAlgn="auto" latinLnBrk="0" hangingPunct="1">
                <a:lnSpc>
                  <a:spcPct val="100000"/>
                </a:lnSpc>
                <a:spcBef>
                  <a:spcPts val="0"/>
                </a:spcBef>
                <a:spcAft>
                  <a:spcPts val="0"/>
                </a:spcAft>
                <a:buClrTx/>
                <a:buSzTx/>
                <a:buFontTx/>
                <a:buNone/>
                <a:tabLst/>
                <a:defRPr/>
              </a:pPr>
              <a:r>
                <a:rPr lang="en-US" altLang="ja-JP" sz="1600" dirty="0">
                  <a:solidFill>
                    <a:schemeClr val="bg1"/>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   Ⅳ</a:t>
              </a:r>
              <a:r>
                <a:rPr lang="ja-JP" altLang="en-US" sz="1600" dirty="0">
                  <a:solidFill>
                    <a:schemeClr val="bg1"/>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a:t>
              </a:r>
              <a:r>
                <a:rPr lang="en-US" altLang="ja-JP" sz="1600" b="1" dirty="0">
                  <a:solidFill>
                    <a:schemeClr val="bg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-Vitalize business activities of Osaka</a:t>
              </a:r>
            </a:p>
            <a:p>
              <a:pPr marL="215900" marR="0" lvl="0" indent="-215900" defTabSz="914400" rtl="0" eaLnBrk="1" fontAlgn="auto" latinLnBrk="0" hangingPunct="1">
                <a:lnSpc>
                  <a:spcPct val="100000"/>
                </a:lnSpc>
                <a:spcBef>
                  <a:spcPts val="0"/>
                </a:spcBef>
                <a:spcAft>
                  <a:spcPts val="0"/>
                </a:spcAft>
                <a:buClrTx/>
                <a:buSzTx/>
                <a:buFontTx/>
                <a:buNone/>
                <a:tabLst/>
                <a:defRPr/>
              </a:pPr>
              <a:r>
                <a:rPr lang="en-US" altLang="ja-JP" sz="1600" b="1" dirty="0">
                  <a:solidFill>
                    <a:schemeClr val="bg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             companies </a:t>
              </a:r>
              <a:r>
                <a:rPr lang="ja-JP" altLang="en-US" sz="1600" b="1" dirty="0">
                  <a:solidFill>
                    <a:schemeClr val="bg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　　</a:t>
              </a:r>
              <a:endParaRPr lang="en-US" altLang="ja-JP" sz="1600" b="1" dirty="0">
                <a:solidFill>
                  <a:schemeClr val="bg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endParaRPr>
            </a:p>
            <a:p>
              <a:pPr marL="215900" marR="0" lvl="0" indent="-215900" defTabSz="914400" rtl="0" eaLnBrk="1" fontAlgn="auto" latinLnBrk="0" hangingPunct="1">
                <a:lnSpc>
                  <a:spcPct val="100000"/>
                </a:lnSpc>
                <a:spcBef>
                  <a:spcPts val="0"/>
                </a:spcBef>
                <a:spcAft>
                  <a:spcPts val="0"/>
                </a:spcAft>
                <a:buClrTx/>
                <a:buSzTx/>
                <a:buFontTx/>
                <a:buNone/>
                <a:tabLst/>
                <a:defRPr/>
              </a:pPr>
              <a:r>
                <a:rPr lang="en-US" altLang="ja-JP" sz="1600" b="1" dirty="0">
                  <a:solidFill>
                    <a:schemeClr val="bg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          - Improve residents' asset building</a:t>
              </a:r>
            </a:p>
            <a:p>
              <a:pPr marL="215900" marR="0" lvl="0" indent="-215900"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bg1"/>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　</a:t>
              </a:r>
              <a:endParaRPr lang="en-US" altLang="ja-JP" sz="1200" dirty="0">
                <a:solidFill>
                  <a:schemeClr val="bg1"/>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endParaRPr>
            </a:p>
            <a:p>
              <a:pPr marL="215900" marR="0" lvl="0" indent="-215900" defTabSz="914400" rtl="0" eaLnBrk="1" fontAlgn="auto" latinLnBrk="0" hangingPunct="1">
                <a:lnSpc>
                  <a:spcPct val="100000"/>
                </a:lnSpc>
                <a:spcBef>
                  <a:spcPts val="0"/>
                </a:spcBef>
                <a:spcAft>
                  <a:spcPts val="0"/>
                </a:spcAft>
                <a:buClrTx/>
                <a:buSzTx/>
                <a:buFontTx/>
                <a:buNone/>
                <a:tabLst/>
                <a:defRPr/>
              </a:pPr>
              <a:r>
                <a:rPr lang="ja-JP" altLang="en-US" dirty="0">
                  <a:solidFill>
                    <a:schemeClr val="bg1"/>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　　　</a:t>
              </a:r>
              <a:endParaRPr lang="en-US" altLang="ja-JP" sz="1400" dirty="0">
                <a:solidFill>
                  <a:schemeClr val="bg1"/>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endParaRPr>
            </a:p>
          </p:txBody>
        </p:sp>
      </p:grpSp>
      <p:sp>
        <p:nvSpPr>
          <p:cNvPr id="9" name="正方形/長方形 8">
            <a:extLst>
              <a:ext uri="{FF2B5EF4-FFF2-40B4-BE49-F238E27FC236}">
                <a16:creationId xmlns:a16="http://schemas.microsoft.com/office/drawing/2014/main" id="{2E9C18CB-8FF6-47F2-B38C-0A6F29CD2D6E}"/>
              </a:ext>
            </a:extLst>
          </p:cNvPr>
          <p:cNvSpPr/>
          <p:nvPr/>
        </p:nvSpPr>
        <p:spPr>
          <a:xfrm>
            <a:off x="5246119" y="2918994"/>
            <a:ext cx="5361767" cy="3805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四角形: 角を丸くする 179">
            <a:extLst>
              <a:ext uri="{FF2B5EF4-FFF2-40B4-BE49-F238E27FC236}">
                <a16:creationId xmlns:a16="http://schemas.microsoft.com/office/drawing/2014/main" id="{4BBAAFFF-2423-403C-AE0A-B51BB59C48C5}"/>
              </a:ext>
            </a:extLst>
          </p:cNvPr>
          <p:cNvSpPr/>
          <p:nvPr/>
        </p:nvSpPr>
        <p:spPr>
          <a:xfrm>
            <a:off x="5455355" y="4112440"/>
            <a:ext cx="5009946" cy="2450957"/>
          </a:xfrm>
          <a:prstGeom prst="roundRect">
            <a:avLst>
              <a:gd name="adj" fmla="val 748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a:extLst>
              <a:ext uri="{FF2B5EF4-FFF2-40B4-BE49-F238E27FC236}">
                <a16:creationId xmlns:a16="http://schemas.microsoft.com/office/drawing/2014/main" id="{AE81B5C9-9423-466C-B236-77B40DEE5FD7}"/>
              </a:ext>
            </a:extLst>
          </p:cNvPr>
          <p:cNvSpPr/>
          <p:nvPr/>
        </p:nvSpPr>
        <p:spPr>
          <a:xfrm>
            <a:off x="0" y="1"/>
            <a:ext cx="6096000" cy="30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800" dirty="0">
                <a:latin typeface="Arial" panose="020B0604020202020204" pitchFamily="34" charset="0"/>
                <a:ea typeface="UD デジタル 教科書体 NP-B" panose="02020700000000000000" pitchFamily="18" charset="-128"/>
                <a:cs typeface="Arial" panose="020B0604020202020204" pitchFamily="34" charset="0"/>
              </a:rPr>
              <a:t>3. What we should aim for</a:t>
            </a:r>
            <a:r>
              <a:rPr lang="ja-JP" altLang="en-US" sz="1800" dirty="0">
                <a:latin typeface="Arial" panose="020B0604020202020204" pitchFamily="34" charset="0"/>
                <a:ea typeface="UD デジタル 教科書体 NP-B" panose="02020700000000000000" pitchFamily="18" charset="-128"/>
                <a:cs typeface="Arial" panose="020B0604020202020204" pitchFamily="34" charset="0"/>
              </a:rPr>
              <a:t> 　　</a:t>
            </a:r>
            <a:endParaRPr kumimoji="1" lang="ja-JP" altLang="en-US" dirty="0">
              <a:latin typeface="Arial" panose="020B0604020202020204" pitchFamily="34" charset="0"/>
              <a:ea typeface="UD デジタル 教科書体 NP-B" panose="02020700000000000000" pitchFamily="18" charset="-128"/>
              <a:cs typeface="Arial" panose="020B0604020202020204" pitchFamily="34" charset="0"/>
            </a:endParaRPr>
          </a:p>
        </p:txBody>
      </p:sp>
      <p:sp>
        <p:nvSpPr>
          <p:cNvPr id="11" name="四角形: 角を丸くする 10">
            <a:extLst>
              <a:ext uri="{FF2B5EF4-FFF2-40B4-BE49-F238E27FC236}">
                <a16:creationId xmlns:a16="http://schemas.microsoft.com/office/drawing/2014/main" id="{F68021E0-8933-45E9-AA51-54936FEA2995}"/>
              </a:ext>
            </a:extLst>
          </p:cNvPr>
          <p:cNvSpPr/>
          <p:nvPr/>
        </p:nvSpPr>
        <p:spPr>
          <a:xfrm>
            <a:off x="152400" y="776927"/>
            <a:ext cx="11904133" cy="1447063"/>
          </a:xfrm>
          <a:prstGeom prst="roundRect">
            <a:avLst>
              <a:gd name="adj" fmla="val 6902"/>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5900" lvl="0" indent="-215900">
              <a:defRPr/>
            </a:pPr>
            <a:r>
              <a:rPr lang="ja-JP" altLang="en-US" sz="1400" dirty="0">
                <a:solidFill>
                  <a:schemeClr val="tx1"/>
                </a:solidFill>
                <a:latin typeface="UD デジタル 教科書体 N-R" panose="02020400000000000000" pitchFamily="17" charset="-128"/>
                <a:ea typeface="UD デジタル 教科書体 N-R" panose="02020400000000000000" pitchFamily="17" charset="-128"/>
              </a:rPr>
              <a:t>◇ </a:t>
            </a:r>
            <a:r>
              <a:rPr lang="en-US" altLang="ja-JP" sz="14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To attract investment, companies, and human resources from around the world to Osaka, and to facilitate their business activities, regulatory  </a:t>
            </a:r>
          </a:p>
          <a:p>
            <a:pPr marL="215900" lvl="0" indent="-215900">
              <a:defRPr/>
            </a:pPr>
            <a:r>
              <a:rPr lang="en-US" altLang="ja-JP" sz="14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reforms will be implemented in line with global standards to address barriers to entry. By promoting the supply of risk money and the introduction   </a:t>
            </a:r>
          </a:p>
          <a:p>
            <a:pPr marL="215900" lvl="0" indent="-215900">
              <a:defRPr/>
            </a:pPr>
            <a:r>
              <a:rPr lang="en-US" altLang="ja-JP" sz="14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of financial technology to support Osaka’s advantageous growth industries, a finance-centered ecosystem will be created where investment </a:t>
            </a:r>
          </a:p>
          <a:p>
            <a:pPr marL="215900" lvl="0" indent="-215900">
              <a:defRPr/>
            </a:pPr>
            <a:r>
              <a:rPr lang="en-US" altLang="ja-JP" sz="14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attracts investment.</a:t>
            </a:r>
          </a:p>
          <a:p>
            <a:pPr marL="215900" lvl="0" indent="-215900">
              <a:defRPr/>
            </a:pPr>
            <a:r>
              <a:rPr lang="ja-JP" altLang="en-US" sz="1400" dirty="0">
                <a:solidFill>
                  <a:schemeClr val="tx1"/>
                </a:solidFill>
                <a:latin typeface="UD デジタル 教科書体 N-R" panose="02020400000000000000" pitchFamily="17" charset="-128"/>
                <a:ea typeface="UD デジタル 教科書体 N-R" panose="02020400000000000000" pitchFamily="17" charset="-128"/>
              </a:rPr>
              <a:t>◇ </a:t>
            </a:r>
            <a:r>
              <a:rPr lang="en-US" altLang="ja-JP" sz="14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This will realize a "future society" where continuous innovations drive sustainable growth of the local economy and improve the residents’ lives, </a:t>
            </a:r>
          </a:p>
          <a:p>
            <a:pPr marL="215900" lvl="0" indent="-215900">
              <a:defRPr/>
            </a:pPr>
            <a:r>
              <a:rPr lang="en-US" altLang="ja-JP" sz="1400" dirty="0">
                <a:solidFill>
                  <a:schemeClr val="tx1"/>
                </a:solidFill>
                <a:latin typeface="Arial" panose="020B0604020202020204" pitchFamily="34" charset="0"/>
                <a:ea typeface="UD デジタル 教科書体 N-R" panose="02020400000000000000" pitchFamily="17" charset="-128"/>
                <a:cs typeface="Arial" panose="020B0604020202020204" pitchFamily="34" charset="0"/>
              </a:rPr>
              <a:t>      while also contributing to solving global issues.</a:t>
            </a:r>
          </a:p>
        </p:txBody>
      </p:sp>
      <p:sp>
        <p:nvSpPr>
          <p:cNvPr id="116" name="フローチャート: 結合子 115">
            <a:extLst>
              <a:ext uri="{FF2B5EF4-FFF2-40B4-BE49-F238E27FC236}">
                <a16:creationId xmlns:a16="http://schemas.microsoft.com/office/drawing/2014/main" id="{EB7770D9-63F9-42C2-A95C-E565E023574A}"/>
              </a:ext>
            </a:extLst>
          </p:cNvPr>
          <p:cNvSpPr/>
          <p:nvPr/>
        </p:nvSpPr>
        <p:spPr>
          <a:xfrm>
            <a:off x="5455355" y="2181482"/>
            <a:ext cx="3790622" cy="1031426"/>
          </a:xfrm>
          <a:prstGeom prst="flowChartConnector">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2060"/>
                </a:solidFill>
                <a:latin typeface="UD デジタル 教科書体 NP-B" panose="02020700000000000000" pitchFamily="18" charset="-128"/>
                <a:ea typeface="UD デジタル 教科書体 NP-B" panose="02020700000000000000" pitchFamily="18" charset="-128"/>
              </a:rPr>
              <a:t>［</a:t>
            </a:r>
            <a:r>
              <a:rPr lang="en-US" altLang="ja-JP" sz="1400" b="1" dirty="0">
                <a:solidFill>
                  <a:srgbClr val="002060"/>
                </a:solidFill>
                <a:latin typeface="Arial" panose="020B0604020202020204" pitchFamily="34" charset="0"/>
                <a:ea typeface="UD デジタル 教科書体 NP-B" panose="02020700000000000000" pitchFamily="18" charset="-128"/>
                <a:cs typeface="Arial" panose="020B0604020202020204" pitchFamily="34" charset="0"/>
              </a:rPr>
              <a:t>Image of Ecosystem</a:t>
            </a:r>
            <a:r>
              <a:rPr lang="ja-JP" altLang="en-US" sz="1400" dirty="0">
                <a:solidFill>
                  <a:srgbClr val="002060"/>
                </a:solidFill>
                <a:latin typeface="UD デジタル 教科書体 NP-B" panose="02020700000000000000" pitchFamily="18" charset="-128"/>
                <a:ea typeface="UD デジタル 教科書体 NP-B" panose="02020700000000000000" pitchFamily="18" charset="-128"/>
              </a:rPr>
              <a:t>］</a:t>
            </a:r>
            <a:endParaRPr lang="en-US" altLang="ja-JP" sz="1400" dirty="0">
              <a:solidFill>
                <a:srgbClr val="002060"/>
              </a:solidFill>
              <a:latin typeface="UD デジタル 教科書体 NP-B" panose="02020700000000000000" pitchFamily="18" charset="-128"/>
              <a:ea typeface="UD デジタル 教科書体 NP-B" panose="02020700000000000000" pitchFamily="18" charset="-128"/>
            </a:endParaRPr>
          </a:p>
        </p:txBody>
      </p:sp>
      <p:sp>
        <p:nvSpPr>
          <p:cNvPr id="19" name="楕円 18">
            <a:extLst>
              <a:ext uri="{FF2B5EF4-FFF2-40B4-BE49-F238E27FC236}">
                <a16:creationId xmlns:a16="http://schemas.microsoft.com/office/drawing/2014/main" id="{8BD9E88D-8D6A-48F9-9673-2506534625B2}"/>
              </a:ext>
            </a:extLst>
          </p:cNvPr>
          <p:cNvSpPr/>
          <p:nvPr/>
        </p:nvSpPr>
        <p:spPr>
          <a:xfrm>
            <a:off x="11125176" y="2536671"/>
            <a:ext cx="973372" cy="3950204"/>
          </a:xfrm>
          <a:prstGeom prst="ellipse">
            <a:avLst/>
          </a:prstGeom>
          <a:solidFill>
            <a:srgbClr val="FFFF00"/>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rgbClr val="00B050"/>
              </a:solidFill>
              <a:latin typeface="UD デジタル 教科書体 NP-B" panose="02020700000000000000" pitchFamily="18" charset="-128"/>
              <a:ea typeface="UD デジタル 教科書体 NP-B" panose="02020700000000000000" pitchFamily="18" charset="-128"/>
            </a:endParaRPr>
          </a:p>
        </p:txBody>
      </p:sp>
      <p:pic>
        <p:nvPicPr>
          <p:cNvPr id="168" name="グラフィックス 167" descr="握手 単色塗りつぶし">
            <a:extLst>
              <a:ext uri="{FF2B5EF4-FFF2-40B4-BE49-F238E27FC236}">
                <a16:creationId xmlns:a16="http://schemas.microsoft.com/office/drawing/2014/main" id="{6C6C8770-C12B-4979-B944-8384A3177D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11478" y="3706838"/>
            <a:ext cx="405048" cy="405048"/>
          </a:xfrm>
          <a:prstGeom prst="rect">
            <a:avLst/>
          </a:prstGeom>
        </p:spPr>
      </p:pic>
      <p:pic>
        <p:nvPicPr>
          <p:cNvPr id="20" name="グラフィックス 19" descr="矢印: 直線 単色塗りつぶし">
            <a:extLst>
              <a:ext uri="{FF2B5EF4-FFF2-40B4-BE49-F238E27FC236}">
                <a16:creationId xmlns:a16="http://schemas.microsoft.com/office/drawing/2014/main" id="{56AF916F-0B1E-401C-84CE-B7FD59A589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8479454" y="3230611"/>
            <a:ext cx="2943613" cy="2237289"/>
          </a:xfrm>
          <a:prstGeom prst="rect">
            <a:avLst/>
          </a:prstGeom>
        </p:spPr>
      </p:pic>
      <p:grpSp>
        <p:nvGrpSpPr>
          <p:cNvPr id="21" name="グループ化 20">
            <a:extLst>
              <a:ext uri="{FF2B5EF4-FFF2-40B4-BE49-F238E27FC236}">
                <a16:creationId xmlns:a16="http://schemas.microsoft.com/office/drawing/2014/main" id="{5C66FE47-6301-4F9C-93CE-FA7CDF4350E0}"/>
              </a:ext>
            </a:extLst>
          </p:cNvPr>
          <p:cNvGrpSpPr/>
          <p:nvPr/>
        </p:nvGrpSpPr>
        <p:grpSpPr>
          <a:xfrm>
            <a:off x="8412437" y="4119256"/>
            <a:ext cx="1297845" cy="540013"/>
            <a:chOff x="7333573" y="3306158"/>
            <a:chExt cx="1334675" cy="540013"/>
          </a:xfrm>
        </p:grpSpPr>
        <p:sp>
          <p:nvSpPr>
            <p:cNvPr id="32" name="楕円 31">
              <a:extLst>
                <a:ext uri="{FF2B5EF4-FFF2-40B4-BE49-F238E27FC236}">
                  <a16:creationId xmlns:a16="http://schemas.microsoft.com/office/drawing/2014/main" id="{A6AE038C-11B3-4354-8C9F-B4C11D2C0753}"/>
                </a:ext>
              </a:extLst>
            </p:cNvPr>
            <p:cNvSpPr/>
            <p:nvPr/>
          </p:nvSpPr>
          <p:spPr>
            <a:xfrm>
              <a:off x="7678163" y="3306158"/>
              <a:ext cx="643471" cy="540013"/>
            </a:xfrm>
            <a:prstGeom prst="ellipse">
              <a:avLst/>
            </a:prstGeom>
            <a:solidFill>
              <a:srgbClr val="FFFF00"/>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33" name="楕円 32">
              <a:extLst>
                <a:ext uri="{FF2B5EF4-FFF2-40B4-BE49-F238E27FC236}">
                  <a16:creationId xmlns:a16="http://schemas.microsoft.com/office/drawing/2014/main" id="{49451DA8-6721-4386-95E8-EAB0EB3C4205}"/>
                </a:ext>
              </a:extLst>
            </p:cNvPr>
            <p:cNvSpPr/>
            <p:nvPr/>
          </p:nvSpPr>
          <p:spPr>
            <a:xfrm>
              <a:off x="7333573" y="3382208"/>
              <a:ext cx="1334675" cy="32832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 Business</a:t>
              </a:r>
            </a:p>
            <a:p>
              <a:pPr algn="ctr"/>
              <a:r>
                <a:rPr lang="en-US" altLang="ja-JP" sz="900" b="1"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Expansion</a:t>
              </a:r>
              <a:r>
                <a:rPr kumimoji="1" lang="en-US" altLang="ja-JP" sz="900" b="1"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 </a:t>
              </a:r>
            </a:p>
          </p:txBody>
        </p:sp>
      </p:grpSp>
      <p:grpSp>
        <p:nvGrpSpPr>
          <p:cNvPr id="23" name="グループ化 22">
            <a:extLst>
              <a:ext uri="{FF2B5EF4-FFF2-40B4-BE49-F238E27FC236}">
                <a16:creationId xmlns:a16="http://schemas.microsoft.com/office/drawing/2014/main" id="{E80813E4-FB4F-41DF-AFFD-CB05E2895CF7}"/>
              </a:ext>
            </a:extLst>
          </p:cNvPr>
          <p:cNvGrpSpPr/>
          <p:nvPr/>
        </p:nvGrpSpPr>
        <p:grpSpPr>
          <a:xfrm>
            <a:off x="8875603" y="3462915"/>
            <a:ext cx="1230336" cy="815398"/>
            <a:chOff x="7788178" y="2763637"/>
            <a:chExt cx="1486156" cy="815398"/>
          </a:xfrm>
        </p:grpSpPr>
        <p:sp>
          <p:nvSpPr>
            <p:cNvPr id="30" name="楕円 29">
              <a:extLst>
                <a:ext uri="{FF2B5EF4-FFF2-40B4-BE49-F238E27FC236}">
                  <a16:creationId xmlns:a16="http://schemas.microsoft.com/office/drawing/2014/main" id="{888457E3-8982-4299-A34B-805D27F49965}"/>
                </a:ext>
              </a:extLst>
            </p:cNvPr>
            <p:cNvSpPr/>
            <p:nvPr/>
          </p:nvSpPr>
          <p:spPr>
            <a:xfrm>
              <a:off x="8100355" y="2763637"/>
              <a:ext cx="828753" cy="815398"/>
            </a:xfrm>
            <a:prstGeom prst="ellipse">
              <a:avLst/>
            </a:prstGeom>
            <a:solidFill>
              <a:srgbClr val="FFFF00"/>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31" name="楕円 30">
              <a:extLst>
                <a:ext uri="{FF2B5EF4-FFF2-40B4-BE49-F238E27FC236}">
                  <a16:creationId xmlns:a16="http://schemas.microsoft.com/office/drawing/2014/main" id="{412B7629-4593-4888-B0B1-B0D07402F651}"/>
                </a:ext>
              </a:extLst>
            </p:cNvPr>
            <p:cNvSpPr/>
            <p:nvPr/>
          </p:nvSpPr>
          <p:spPr>
            <a:xfrm>
              <a:off x="7788178" y="3036947"/>
              <a:ext cx="1486156" cy="32832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b="1"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Innovation</a:t>
              </a:r>
              <a:endParaRPr kumimoji="1" lang="en-US" altLang="ja-JP" sz="1000" b="1"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endParaRPr>
            </a:p>
          </p:txBody>
        </p:sp>
      </p:grpSp>
      <p:sp>
        <p:nvSpPr>
          <p:cNvPr id="12" name="スライド番号プレースホルダー 1">
            <a:extLst>
              <a:ext uri="{FF2B5EF4-FFF2-40B4-BE49-F238E27FC236}">
                <a16:creationId xmlns:a16="http://schemas.microsoft.com/office/drawing/2014/main" id="{94EBD70C-9288-41C4-91A2-D3B739E7DF24}"/>
              </a:ext>
            </a:extLst>
          </p:cNvPr>
          <p:cNvSpPr>
            <a:spLocks noGrp="1"/>
          </p:cNvSpPr>
          <p:nvPr>
            <p:ph type="sldNum" sz="quarter" idx="12"/>
          </p:nvPr>
        </p:nvSpPr>
        <p:spPr>
          <a:xfrm>
            <a:off x="9463573" y="6379754"/>
            <a:ext cx="2743200" cy="365125"/>
          </a:xfrm>
        </p:spPr>
        <p:txBody>
          <a:bodyPr/>
          <a:lstStyle/>
          <a:p>
            <a:r>
              <a:rPr lang="ja-JP" altLang="en-US" sz="2800" b="1" dirty="0">
                <a:solidFill>
                  <a:srgbClr val="002060"/>
                </a:solidFill>
                <a:effectLst>
                  <a:outerShdw blurRad="38100" dist="38100" dir="2700000" algn="tl">
                    <a:srgbClr val="000000">
                      <a:alpha val="43137"/>
                    </a:srgbClr>
                  </a:outerShdw>
                </a:effectLst>
              </a:rPr>
              <a:t>４</a:t>
            </a:r>
            <a:endParaRPr kumimoji="1" lang="ja-JP" altLang="en-US" sz="2800" b="1" dirty="0">
              <a:solidFill>
                <a:srgbClr val="002060"/>
              </a:solidFill>
              <a:effectLst>
                <a:outerShdw blurRad="38100" dist="38100" dir="2700000" algn="tl">
                  <a:srgbClr val="000000">
                    <a:alpha val="43137"/>
                  </a:srgbClr>
                </a:outerShdw>
              </a:effectLst>
            </a:endParaRPr>
          </a:p>
        </p:txBody>
      </p:sp>
      <p:sp>
        <p:nvSpPr>
          <p:cNvPr id="10" name="矢印: 右 9">
            <a:extLst>
              <a:ext uri="{FF2B5EF4-FFF2-40B4-BE49-F238E27FC236}">
                <a16:creationId xmlns:a16="http://schemas.microsoft.com/office/drawing/2014/main" id="{67234D93-ECBA-440D-82CA-27C99A006832}"/>
              </a:ext>
            </a:extLst>
          </p:cNvPr>
          <p:cNvSpPr/>
          <p:nvPr/>
        </p:nvSpPr>
        <p:spPr>
          <a:xfrm>
            <a:off x="4801529" y="2743043"/>
            <a:ext cx="2265096" cy="834862"/>
          </a:xfrm>
          <a:prstGeom prst="rightArrow">
            <a:avLst>
              <a:gd name="adj1" fmla="val 64854"/>
              <a:gd name="adj2" fmla="val 34049"/>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2" name="正方形/長方形 1">
            <a:extLst>
              <a:ext uri="{FF2B5EF4-FFF2-40B4-BE49-F238E27FC236}">
                <a16:creationId xmlns:a16="http://schemas.microsoft.com/office/drawing/2014/main" id="{CF5F9ED1-FAC8-44B4-94F0-4F52909466D4}"/>
              </a:ext>
            </a:extLst>
          </p:cNvPr>
          <p:cNvSpPr/>
          <p:nvPr/>
        </p:nvSpPr>
        <p:spPr>
          <a:xfrm>
            <a:off x="597763" y="3560186"/>
            <a:ext cx="4555899" cy="27441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ローチャート: 結合子 33">
            <a:extLst>
              <a:ext uri="{FF2B5EF4-FFF2-40B4-BE49-F238E27FC236}">
                <a16:creationId xmlns:a16="http://schemas.microsoft.com/office/drawing/2014/main" id="{ACF833E9-ED70-420E-BEC9-F8578FC61D97}"/>
              </a:ext>
            </a:extLst>
          </p:cNvPr>
          <p:cNvSpPr/>
          <p:nvPr/>
        </p:nvSpPr>
        <p:spPr>
          <a:xfrm>
            <a:off x="4038766" y="2676388"/>
            <a:ext cx="3790622" cy="1031426"/>
          </a:xfrm>
          <a:prstGeom prst="flowChartConnector">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schemeClr val="bg1"/>
                </a:solidFill>
                <a:latin typeface="Arial" panose="020B0604020202020204" pitchFamily="34" charset="0"/>
                <a:ea typeface="UD デジタル 教科書体 NP-B" panose="02020700000000000000" pitchFamily="18" charset="-128"/>
                <a:cs typeface="Arial" panose="020B0604020202020204" pitchFamily="34" charset="0"/>
              </a:rPr>
              <a:t>Attracting Investment, human resources, and companies</a:t>
            </a:r>
          </a:p>
        </p:txBody>
      </p:sp>
      <p:sp>
        <p:nvSpPr>
          <p:cNvPr id="3" name="矢印: 下 2">
            <a:extLst>
              <a:ext uri="{FF2B5EF4-FFF2-40B4-BE49-F238E27FC236}">
                <a16:creationId xmlns:a16="http://schemas.microsoft.com/office/drawing/2014/main" id="{7E1A33C9-EAAA-4E8E-86D8-38B523F383BD}"/>
              </a:ext>
            </a:extLst>
          </p:cNvPr>
          <p:cNvSpPr/>
          <p:nvPr/>
        </p:nvSpPr>
        <p:spPr>
          <a:xfrm>
            <a:off x="2234489" y="3994103"/>
            <a:ext cx="962704" cy="16335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矢印: 下 34">
            <a:extLst>
              <a:ext uri="{FF2B5EF4-FFF2-40B4-BE49-F238E27FC236}">
                <a16:creationId xmlns:a16="http://schemas.microsoft.com/office/drawing/2014/main" id="{C182802D-6C64-4D18-8464-9440E3385FF6}"/>
              </a:ext>
            </a:extLst>
          </p:cNvPr>
          <p:cNvSpPr/>
          <p:nvPr/>
        </p:nvSpPr>
        <p:spPr>
          <a:xfrm>
            <a:off x="2234489" y="4529076"/>
            <a:ext cx="962704" cy="16335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矢印: 下 35">
            <a:extLst>
              <a:ext uri="{FF2B5EF4-FFF2-40B4-BE49-F238E27FC236}">
                <a16:creationId xmlns:a16="http://schemas.microsoft.com/office/drawing/2014/main" id="{77480D8B-602F-406D-80D5-3B42C0B82B45}"/>
              </a:ext>
            </a:extLst>
          </p:cNvPr>
          <p:cNvSpPr/>
          <p:nvPr/>
        </p:nvSpPr>
        <p:spPr>
          <a:xfrm>
            <a:off x="2250145" y="5177969"/>
            <a:ext cx="962704" cy="16335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350DBDA-EFB6-4BF2-A32C-1EA839E1D1F8}"/>
              </a:ext>
            </a:extLst>
          </p:cNvPr>
          <p:cNvSpPr txBox="1"/>
          <p:nvPr/>
        </p:nvSpPr>
        <p:spPr>
          <a:xfrm>
            <a:off x="11106684" y="3990641"/>
            <a:ext cx="1025304" cy="523220"/>
          </a:xfrm>
          <a:prstGeom prst="rect">
            <a:avLst/>
          </a:prstGeom>
          <a:noFill/>
        </p:spPr>
        <p:txBody>
          <a:bodyPr wrap="square" rtlCol="0">
            <a:spAutoFit/>
          </a:bodyPr>
          <a:lstStyle/>
          <a:p>
            <a:pPr algn="ctr"/>
            <a:r>
              <a:rPr kumimoji="1" lang="en-US" altLang="ja-JP" sz="1400" dirty="0">
                <a:solidFill>
                  <a:srgbClr val="00B050"/>
                </a:solidFill>
                <a:latin typeface="Arial" panose="020B0604020202020204" pitchFamily="34" charset="0"/>
                <a:ea typeface="UD デジタル 教科書体 NP-B" panose="02020700000000000000" pitchFamily="18" charset="-128"/>
                <a:cs typeface="Arial" panose="020B0604020202020204" pitchFamily="34" charset="0"/>
              </a:rPr>
              <a:t>Future </a:t>
            </a:r>
            <a:r>
              <a:rPr lang="en-US" altLang="ja-JP" sz="1400" dirty="0">
                <a:solidFill>
                  <a:srgbClr val="00B050"/>
                </a:solidFill>
                <a:latin typeface="Arial" panose="020B0604020202020204" pitchFamily="34" charset="0"/>
                <a:ea typeface="UD デジタル 教科書体 NP-B" panose="02020700000000000000" pitchFamily="18" charset="-128"/>
                <a:cs typeface="Arial" panose="020B0604020202020204" pitchFamily="34" charset="0"/>
              </a:rPr>
              <a:t>S</a:t>
            </a:r>
            <a:r>
              <a:rPr kumimoji="1" lang="en-US" altLang="ja-JP" sz="1400" dirty="0">
                <a:solidFill>
                  <a:srgbClr val="00B050"/>
                </a:solidFill>
                <a:latin typeface="Arial" panose="020B0604020202020204" pitchFamily="34" charset="0"/>
                <a:ea typeface="UD デジタル 教科書体 NP-B" panose="02020700000000000000" pitchFamily="18" charset="-128"/>
                <a:cs typeface="Arial" panose="020B0604020202020204" pitchFamily="34" charset="0"/>
              </a:rPr>
              <a:t>ociety </a:t>
            </a:r>
            <a:endParaRPr kumimoji="1" lang="ja-JP" altLang="en-US" sz="1400" dirty="0">
              <a:solidFill>
                <a:srgbClr val="00B050"/>
              </a:solidFill>
              <a:latin typeface="Arial" panose="020B0604020202020204" pitchFamily="34" charset="0"/>
              <a:ea typeface="UD デジタル 教科書体 NP-B" panose="02020700000000000000" pitchFamily="18" charset="-128"/>
              <a:cs typeface="Arial" panose="020B0604020202020204" pitchFamily="34" charset="0"/>
            </a:endParaRPr>
          </a:p>
        </p:txBody>
      </p:sp>
      <p:sp>
        <p:nvSpPr>
          <p:cNvPr id="155" name="楕円 154">
            <a:extLst>
              <a:ext uri="{FF2B5EF4-FFF2-40B4-BE49-F238E27FC236}">
                <a16:creationId xmlns:a16="http://schemas.microsoft.com/office/drawing/2014/main" id="{0F51A668-1AC2-4988-B4C5-1063314832CD}"/>
              </a:ext>
            </a:extLst>
          </p:cNvPr>
          <p:cNvSpPr/>
          <p:nvPr/>
        </p:nvSpPr>
        <p:spPr>
          <a:xfrm>
            <a:off x="9924631" y="2791839"/>
            <a:ext cx="614902" cy="621697"/>
          </a:xfrm>
          <a:prstGeom prst="ellipse">
            <a:avLst/>
          </a:prstGeom>
          <a:gradFill>
            <a:gsLst>
              <a:gs pos="0">
                <a:schemeClr val="accent2">
                  <a:lumMod val="60000"/>
                  <a:lumOff val="40000"/>
                </a:schemeClr>
              </a:gs>
              <a:gs pos="50000">
                <a:schemeClr val="accent2">
                  <a:lumMod val="60000"/>
                  <a:lumOff val="40000"/>
                </a:schemeClr>
              </a:gs>
              <a:gs pos="100000">
                <a:schemeClr val="accent2">
                  <a:lumMod val="50000"/>
                </a:schemeClr>
              </a:gs>
            </a:gsLst>
          </a:gradFill>
        </p:spPr>
        <p:style>
          <a:lnRef idx="0">
            <a:schemeClr val="lt1">
              <a:hueOff val="0"/>
              <a:satOff val="0"/>
              <a:lumOff val="0"/>
              <a:alphaOff val="0"/>
            </a:schemeClr>
          </a:lnRef>
          <a:fillRef idx="3">
            <a:schemeClr val="accent1">
              <a:alpha val="50000"/>
              <a:hueOff val="0"/>
              <a:satOff val="0"/>
              <a:lumOff val="0"/>
              <a:alphaOff val="0"/>
            </a:schemeClr>
          </a:fillRef>
          <a:effectRef idx="3">
            <a:schemeClr val="accent1">
              <a:alpha val="50000"/>
              <a:hueOff val="0"/>
              <a:satOff val="0"/>
              <a:lumOff val="0"/>
              <a:alphaOff val="0"/>
            </a:schemeClr>
          </a:effectRef>
          <a:fontRef idx="minor">
            <a:schemeClr val="tx1"/>
          </a:fontRef>
        </p:style>
        <p:txBody>
          <a:bodyPr/>
          <a:lstStyle/>
          <a:p>
            <a:endParaRPr lang="ja-JP" altLang="en-US" dirty="0"/>
          </a:p>
        </p:txBody>
      </p:sp>
      <p:pic>
        <p:nvPicPr>
          <p:cNvPr id="156" name="グラフィックス 155" descr="環状の矢印 単色塗りつぶし">
            <a:extLst>
              <a:ext uri="{FF2B5EF4-FFF2-40B4-BE49-F238E27FC236}">
                <a16:creationId xmlns:a16="http://schemas.microsoft.com/office/drawing/2014/main" id="{FE0943D2-73E2-41D1-B501-7EB55DC1A9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4365995">
            <a:off x="6066662" y="2907489"/>
            <a:ext cx="2991466" cy="2681913"/>
          </a:xfrm>
          <a:prstGeom prst="rect">
            <a:avLst/>
          </a:prstGeom>
        </p:spPr>
      </p:pic>
      <p:sp>
        <p:nvSpPr>
          <p:cNvPr id="157" name="四角形: 角を丸くする 156">
            <a:extLst>
              <a:ext uri="{FF2B5EF4-FFF2-40B4-BE49-F238E27FC236}">
                <a16:creationId xmlns:a16="http://schemas.microsoft.com/office/drawing/2014/main" id="{F2B2A0C7-8D28-4B3E-812F-1024D79EA20F}"/>
              </a:ext>
            </a:extLst>
          </p:cNvPr>
          <p:cNvSpPr/>
          <p:nvPr/>
        </p:nvSpPr>
        <p:spPr>
          <a:xfrm>
            <a:off x="5502899" y="4180638"/>
            <a:ext cx="1442744" cy="468596"/>
          </a:xfrm>
          <a:prstGeom prst="roundRect">
            <a:avLst/>
          </a:prstGeom>
          <a:solidFill>
            <a:schemeClr val="accent5">
              <a:lumMod val="60000"/>
              <a:lumOff val="4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50" b="1" dirty="0">
                <a:solidFill>
                  <a:srgbClr val="002060"/>
                </a:solidFill>
                <a:latin typeface="Arial" panose="020B0604020202020204" pitchFamily="34" charset="0"/>
                <a:ea typeface="HGP創英角ｺﾞｼｯｸUB" panose="020B0900000000000000" pitchFamily="50" charset="-128"/>
                <a:cs typeface="Arial" panose="020B0604020202020204" pitchFamily="34" charset="0"/>
              </a:rPr>
              <a:t>Growing </a:t>
            </a:r>
          </a:p>
          <a:p>
            <a:r>
              <a:rPr lang="en-US" altLang="ja-JP" sz="1050" b="1" dirty="0">
                <a:solidFill>
                  <a:srgbClr val="002060"/>
                </a:solidFill>
                <a:latin typeface="Arial" panose="020B0604020202020204" pitchFamily="34" charset="0"/>
                <a:ea typeface="HGP創英角ｺﾞｼｯｸUB" panose="020B0900000000000000" pitchFamily="50" charset="-128"/>
                <a:cs typeface="Arial" panose="020B0604020202020204" pitchFamily="34" charset="0"/>
              </a:rPr>
              <a:t>Industries</a:t>
            </a:r>
            <a:endParaRPr kumimoji="1" lang="ja-JP" altLang="en-US" sz="1050" b="1" dirty="0">
              <a:solidFill>
                <a:srgbClr val="002060"/>
              </a:solidFill>
              <a:latin typeface="Arial" panose="020B0604020202020204" pitchFamily="34" charset="0"/>
              <a:ea typeface="HGP創英角ｺﾞｼｯｸUB" panose="020B0900000000000000" pitchFamily="50" charset="-128"/>
              <a:cs typeface="Arial" panose="020B0604020202020204" pitchFamily="34" charset="0"/>
            </a:endParaRPr>
          </a:p>
        </p:txBody>
      </p:sp>
      <p:sp>
        <p:nvSpPr>
          <p:cNvPr id="158" name="四角形: 角を丸くする 157">
            <a:extLst>
              <a:ext uri="{FF2B5EF4-FFF2-40B4-BE49-F238E27FC236}">
                <a16:creationId xmlns:a16="http://schemas.microsoft.com/office/drawing/2014/main" id="{405C39B8-F247-4A13-83D1-9AB72CA50737}"/>
              </a:ext>
            </a:extLst>
          </p:cNvPr>
          <p:cNvSpPr/>
          <p:nvPr/>
        </p:nvSpPr>
        <p:spPr>
          <a:xfrm>
            <a:off x="8377204" y="4865168"/>
            <a:ext cx="1568489" cy="711143"/>
          </a:xfrm>
          <a:prstGeom prst="roundRect">
            <a:avLst/>
          </a:prstGeom>
          <a:solidFill>
            <a:schemeClr val="accent5">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b="1" dirty="0">
                <a:solidFill>
                  <a:srgbClr val="002060"/>
                </a:solidFill>
                <a:latin typeface="HGP創英角ｺﾞｼｯｸUB" panose="020B0900000000000000" pitchFamily="50" charset="-128"/>
                <a:ea typeface="HGP創英角ｺﾞｼｯｸUB" panose="020B0900000000000000" pitchFamily="50" charset="-128"/>
              </a:rPr>
              <a:t>        </a:t>
            </a:r>
            <a:r>
              <a:rPr lang="en-US" altLang="ja-JP" sz="1050" b="1" dirty="0">
                <a:solidFill>
                  <a:srgbClr val="002060"/>
                </a:solidFill>
                <a:latin typeface="Arial" panose="020B0604020202020204" pitchFamily="34" charset="0"/>
                <a:ea typeface="HGP創英角ｺﾞｼｯｸUB" panose="020B0900000000000000" pitchFamily="50" charset="-128"/>
                <a:cs typeface="Arial" panose="020B0604020202020204" pitchFamily="34" charset="0"/>
              </a:rPr>
              <a:t>Financial</a:t>
            </a:r>
          </a:p>
          <a:p>
            <a:r>
              <a:rPr lang="en-US" altLang="ja-JP" sz="1050" b="1" dirty="0">
                <a:solidFill>
                  <a:srgbClr val="002060"/>
                </a:solidFill>
                <a:latin typeface="Arial" panose="020B0604020202020204" pitchFamily="34" charset="0"/>
                <a:ea typeface="HGP創英角ｺﾞｼｯｸUB" panose="020B0900000000000000" pitchFamily="50" charset="-128"/>
                <a:cs typeface="Arial" panose="020B0604020202020204" pitchFamily="34" charset="0"/>
              </a:rPr>
              <a:t>          Institution,</a:t>
            </a:r>
          </a:p>
          <a:p>
            <a:r>
              <a:rPr lang="en-US" altLang="ja-JP" sz="1050" b="1" dirty="0">
                <a:solidFill>
                  <a:srgbClr val="002060"/>
                </a:solidFill>
                <a:latin typeface="Arial" panose="020B0604020202020204" pitchFamily="34" charset="0"/>
                <a:ea typeface="HGP創英角ｺﾞｼｯｸUB" panose="020B0900000000000000" pitchFamily="50" charset="-128"/>
                <a:cs typeface="Arial" panose="020B0604020202020204" pitchFamily="34" charset="0"/>
              </a:rPr>
              <a:t>          Financial Companies in Osaka</a:t>
            </a:r>
            <a:r>
              <a:rPr kumimoji="1" lang="ja-JP" altLang="en-US" sz="1050" b="1" dirty="0">
                <a:solidFill>
                  <a:srgbClr val="002060"/>
                </a:solidFill>
                <a:latin typeface="Arial" panose="020B0604020202020204" pitchFamily="34" charset="0"/>
                <a:ea typeface="HGP創英角ｺﾞｼｯｸUB" panose="020B0900000000000000" pitchFamily="50" charset="-128"/>
                <a:cs typeface="Arial" panose="020B0604020202020204" pitchFamily="34" charset="0"/>
              </a:rPr>
              <a:t>     </a:t>
            </a:r>
          </a:p>
        </p:txBody>
      </p:sp>
      <p:sp>
        <p:nvSpPr>
          <p:cNvPr id="159" name="四角形: 角を丸くする 158">
            <a:extLst>
              <a:ext uri="{FF2B5EF4-FFF2-40B4-BE49-F238E27FC236}">
                <a16:creationId xmlns:a16="http://schemas.microsoft.com/office/drawing/2014/main" id="{2B06433C-2D61-4C9C-A657-0BC8170AD3C8}"/>
              </a:ext>
            </a:extLst>
          </p:cNvPr>
          <p:cNvSpPr/>
          <p:nvPr/>
        </p:nvSpPr>
        <p:spPr>
          <a:xfrm>
            <a:off x="6999828" y="5104523"/>
            <a:ext cx="1159877" cy="391001"/>
          </a:xfrm>
          <a:prstGeom prst="round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50" b="1"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Supply of Risk Money and Financial Skills</a:t>
            </a:r>
          </a:p>
        </p:txBody>
      </p:sp>
      <p:sp>
        <p:nvSpPr>
          <p:cNvPr id="160" name="四角形: 角を丸くする 159">
            <a:extLst>
              <a:ext uri="{FF2B5EF4-FFF2-40B4-BE49-F238E27FC236}">
                <a16:creationId xmlns:a16="http://schemas.microsoft.com/office/drawing/2014/main" id="{804E054F-6DF2-46E5-9616-188FADCA5903}"/>
              </a:ext>
            </a:extLst>
          </p:cNvPr>
          <p:cNvSpPr/>
          <p:nvPr/>
        </p:nvSpPr>
        <p:spPr>
          <a:xfrm>
            <a:off x="7951547" y="3732529"/>
            <a:ext cx="869588" cy="314776"/>
          </a:xfrm>
          <a:prstGeom prst="round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00" b="1"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Investment,</a:t>
            </a:r>
            <a:r>
              <a:rPr lang="ja-JP" altLang="en-US" sz="800" b="1"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 </a:t>
            </a:r>
            <a:r>
              <a:rPr lang="en-US" altLang="ja-JP" sz="800" b="1"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collaboration</a:t>
            </a:r>
          </a:p>
        </p:txBody>
      </p:sp>
      <p:graphicFrame>
        <p:nvGraphicFramePr>
          <p:cNvPr id="161" name="図表 160">
            <a:extLst>
              <a:ext uri="{FF2B5EF4-FFF2-40B4-BE49-F238E27FC236}">
                <a16:creationId xmlns:a16="http://schemas.microsoft.com/office/drawing/2014/main" id="{AE94FC54-F36E-48BA-90C3-0DF79A841696}"/>
              </a:ext>
            </a:extLst>
          </p:cNvPr>
          <p:cNvGraphicFramePr/>
          <p:nvPr>
            <p:extLst>
              <p:ext uri="{D42A27DB-BD31-4B8C-83A1-F6EECF244321}">
                <p14:modId xmlns:p14="http://schemas.microsoft.com/office/powerpoint/2010/main" val="4219368502"/>
              </p:ext>
            </p:extLst>
          </p:nvPr>
        </p:nvGraphicFramePr>
        <p:xfrm>
          <a:off x="4711245" y="4697350"/>
          <a:ext cx="3230961" cy="221556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62" name="テキスト ボックス 161">
            <a:extLst>
              <a:ext uri="{FF2B5EF4-FFF2-40B4-BE49-F238E27FC236}">
                <a16:creationId xmlns:a16="http://schemas.microsoft.com/office/drawing/2014/main" id="{A530E3B8-8B9B-40FD-931B-E65349A1DB84}"/>
              </a:ext>
            </a:extLst>
          </p:cNvPr>
          <p:cNvSpPr txBox="1"/>
          <p:nvPr/>
        </p:nvSpPr>
        <p:spPr>
          <a:xfrm>
            <a:off x="5488046" y="5562153"/>
            <a:ext cx="1809136" cy="230832"/>
          </a:xfrm>
          <a:prstGeom prst="rect">
            <a:avLst/>
          </a:prstGeom>
          <a:noFill/>
        </p:spPr>
        <p:txBody>
          <a:bodyPr wrap="square" rtlCol="0">
            <a:spAutoFit/>
          </a:bodyPr>
          <a:lstStyle/>
          <a:p>
            <a:pPr algn="ctr"/>
            <a:r>
              <a:rPr kumimoji="1" lang="en-US" altLang="ja-JP" sz="900" b="1" dirty="0">
                <a:latin typeface="Arial" panose="020B0604020202020204" pitchFamily="34" charset="0"/>
                <a:cs typeface="Arial" panose="020B0604020202020204" pitchFamily="34" charset="0"/>
              </a:rPr>
              <a:t>Start-up</a:t>
            </a:r>
            <a:endParaRPr kumimoji="1" lang="ja-JP" altLang="en-US" sz="900" b="1" dirty="0">
              <a:latin typeface="Arial" panose="020B0604020202020204" pitchFamily="34" charset="0"/>
              <a:cs typeface="Arial" panose="020B0604020202020204" pitchFamily="34" charset="0"/>
            </a:endParaRPr>
          </a:p>
        </p:txBody>
      </p:sp>
      <p:sp>
        <p:nvSpPr>
          <p:cNvPr id="163" name="四角形: 角を丸くする 162">
            <a:extLst>
              <a:ext uri="{FF2B5EF4-FFF2-40B4-BE49-F238E27FC236}">
                <a16:creationId xmlns:a16="http://schemas.microsoft.com/office/drawing/2014/main" id="{A137CE7A-4A63-4E1C-9B0A-2843A0CE8524}"/>
              </a:ext>
            </a:extLst>
          </p:cNvPr>
          <p:cNvSpPr/>
          <p:nvPr/>
        </p:nvSpPr>
        <p:spPr>
          <a:xfrm>
            <a:off x="7695024" y="2953433"/>
            <a:ext cx="1781158" cy="468687"/>
          </a:xfrm>
          <a:prstGeom prst="roundRect">
            <a:avLst/>
          </a:prstGeom>
          <a:solidFill>
            <a:schemeClr val="accent5">
              <a:lumMod val="60000"/>
              <a:lumOff val="4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solidFill>
                  <a:srgbClr val="002060"/>
                </a:solidFill>
                <a:latin typeface="HGP創英角ｺﾞｼｯｸUB" panose="020B0900000000000000" pitchFamily="50" charset="-128"/>
                <a:ea typeface="HGP創英角ｺﾞｼｯｸUB" panose="020B0900000000000000" pitchFamily="50" charset="-128"/>
              </a:rPr>
              <a:t>　　</a:t>
            </a:r>
            <a:r>
              <a:rPr lang="en-US" altLang="ja-JP" sz="1050" b="1" dirty="0">
                <a:solidFill>
                  <a:srgbClr val="002060"/>
                </a:solidFill>
                <a:latin typeface="Arial" panose="020B0604020202020204" pitchFamily="34" charset="0"/>
                <a:ea typeface="HGP創英角ｺﾞｼｯｸUB" panose="020B0900000000000000" pitchFamily="50" charset="-128"/>
                <a:cs typeface="Arial" panose="020B0604020202020204" pitchFamily="34" charset="0"/>
              </a:rPr>
              <a:t>Foreign</a:t>
            </a:r>
            <a:r>
              <a:rPr kumimoji="1" lang="en-US" altLang="ja-JP" sz="1050" b="1" dirty="0">
                <a:solidFill>
                  <a:srgbClr val="002060"/>
                </a:solidFill>
                <a:latin typeface="Arial" panose="020B0604020202020204" pitchFamily="34" charset="0"/>
                <a:ea typeface="HGP創英角ｺﾞｼｯｸUB" panose="020B0900000000000000" pitchFamily="50" charset="-128"/>
                <a:cs typeface="Arial" panose="020B0604020202020204" pitchFamily="34" charset="0"/>
              </a:rPr>
              <a:t> </a:t>
            </a:r>
            <a:r>
              <a:rPr lang="en-US" altLang="ja-JP" sz="1050" b="1" dirty="0">
                <a:solidFill>
                  <a:srgbClr val="002060"/>
                </a:solidFill>
                <a:latin typeface="Arial" panose="020B0604020202020204" pitchFamily="34" charset="0"/>
                <a:ea typeface="HGP創英角ｺﾞｼｯｸUB" panose="020B0900000000000000" pitchFamily="50" charset="-128"/>
                <a:cs typeface="Arial" panose="020B0604020202020204" pitchFamily="34" charset="0"/>
              </a:rPr>
              <a:t>F</a:t>
            </a:r>
            <a:r>
              <a:rPr kumimoji="1" lang="en-US" altLang="ja-JP" sz="1050" b="1" dirty="0">
                <a:solidFill>
                  <a:srgbClr val="002060"/>
                </a:solidFill>
                <a:latin typeface="Arial" panose="020B0604020202020204" pitchFamily="34" charset="0"/>
                <a:ea typeface="HGP創英角ｺﾞｼｯｸUB" panose="020B0900000000000000" pitchFamily="50" charset="-128"/>
                <a:cs typeface="Arial" panose="020B0604020202020204" pitchFamily="34" charset="0"/>
              </a:rPr>
              <a:t>inancial Companies</a:t>
            </a:r>
            <a:endParaRPr kumimoji="1" lang="ja-JP" altLang="en-US" sz="1050" b="1" dirty="0">
              <a:solidFill>
                <a:srgbClr val="002060"/>
              </a:solidFill>
              <a:latin typeface="Arial" panose="020B0604020202020204" pitchFamily="34" charset="0"/>
              <a:ea typeface="HGP創英角ｺﾞｼｯｸUB" panose="020B0900000000000000" pitchFamily="50" charset="-128"/>
              <a:cs typeface="Arial" panose="020B0604020202020204" pitchFamily="34" charset="0"/>
            </a:endParaRPr>
          </a:p>
        </p:txBody>
      </p:sp>
      <p:sp>
        <p:nvSpPr>
          <p:cNvPr id="164" name="楕円 163">
            <a:extLst>
              <a:ext uri="{FF2B5EF4-FFF2-40B4-BE49-F238E27FC236}">
                <a16:creationId xmlns:a16="http://schemas.microsoft.com/office/drawing/2014/main" id="{B0691EAE-179F-4B25-A183-5E20620A7682}"/>
              </a:ext>
            </a:extLst>
          </p:cNvPr>
          <p:cNvSpPr/>
          <p:nvPr/>
        </p:nvSpPr>
        <p:spPr>
          <a:xfrm>
            <a:off x="9299527" y="2785746"/>
            <a:ext cx="640766" cy="621697"/>
          </a:xfrm>
          <a:prstGeom prst="ellipse">
            <a:avLst/>
          </a:prstGeom>
          <a:gradFill>
            <a:gsLst>
              <a:gs pos="0">
                <a:schemeClr val="accent2">
                  <a:lumMod val="60000"/>
                  <a:lumOff val="40000"/>
                </a:schemeClr>
              </a:gs>
              <a:gs pos="50000">
                <a:schemeClr val="accent2">
                  <a:lumMod val="60000"/>
                  <a:lumOff val="40000"/>
                </a:schemeClr>
              </a:gs>
              <a:gs pos="100000">
                <a:schemeClr val="accent2">
                  <a:lumMod val="50000"/>
                </a:schemeClr>
              </a:gs>
            </a:gsLst>
          </a:gradFill>
        </p:spPr>
        <p:style>
          <a:lnRef idx="0">
            <a:schemeClr val="lt1">
              <a:hueOff val="0"/>
              <a:satOff val="0"/>
              <a:lumOff val="0"/>
              <a:alphaOff val="0"/>
            </a:schemeClr>
          </a:lnRef>
          <a:fillRef idx="3">
            <a:schemeClr val="accent1">
              <a:alpha val="50000"/>
              <a:hueOff val="0"/>
              <a:satOff val="0"/>
              <a:lumOff val="0"/>
              <a:alphaOff val="0"/>
            </a:schemeClr>
          </a:fillRef>
          <a:effectRef idx="3">
            <a:schemeClr val="accent1">
              <a:alpha val="50000"/>
              <a:hueOff val="0"/>
              <a:satOff val="0"/>
              <a:lumOff val="0"/>
              <a:alphaOff val="0"/>
            </a:schemeClr>
          </a:effectRef>
          <a:fontRef idx="minor">
            <a:schemeClr val="tx1"/>
          </a:fontRef>
        </p:style>
      </p:sp>
      <p:sp>
        <p:nvSpPr>
          <p:cNvPr id="165" name="楕円 4">
            <a:extLst>
              <a:ext uri="{FF2B5EF4-FFF2-40B4-BE49-F238E27FC236}">
                <a16:creationId xmlns:a16="http://schemas.microsoft.com/office/drawing/2014/main" id="{613F6610-32B4-4F04-8DDF-9B4158EF76A6}"/>
              </a:ext>
            </a:extLst>
          </p:cNvPr>
          <p:cNvSpPr txBox="1"/>
          <p:nvPr/>
        </p:nvSpPr>
        <p:spPr>
          <a:xfrm>
            <a:off x="9281782" y="2869775"/>
            <a:ext cx="670015" cy="524581"/>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488950">
              <a:lnSpc>
                <a:spcPts val="700"/>
              </a:lnSpc>
              <a:spcBef>
                <a:spcPct val="0"/>
              </a:spcBef>
              <a:spcAft>
                <a:spcPct val="35000"/>
              </a:spcAft>
              <a:buNone/>
            </a:pPr>
            <a:r>
              <a:rPr kumimoji="1" lang="en-US" altLang="ja-JP" sz="700" b="1" kern="1200" dirty="0"/>
              <a:t>Overseas </a:t>
            </a:r>
          </a:p>
          <a:p>
            <a:pPr marL="0" lvl="0" indent="0" algn="ctr" defTabSz="488950">
              <a:lnSpc>
                <a:spcPts val="700"/>
              </a:lnSpc>
              <a:spcBef>
                <a:spcPct val="0"/>
              </a:spcBef>
              <a:spcAft>
                <a:spcPct val="35000"/>
              </a:spcAft>
              <a:buNone/>
            </a:pPr>
            <a:r>
              <a:rPr lang="en-US" altLang="ja-JP" sz="700" b="1" dirty="0"/>
              <a:t>Fintech</a:t>
            </a:r>
          </a:p>
          <a:p>
            <a:pPr marL="0" lvl="0" indent="0" algn="ctr" defTabSz="488950">
              <a:lnSpc>
                <a:spcPts val="700"/>
              </a:lnSpc>
              <a:spcBef>
                <a:spcPct val="0"/>
              </a:spcBef>
              <a:spcAft>
                <a:spcPct val="35000"/>
              </a:spcAft>
              <a:buNone/>
            </a:pPr>
            <a:r>
              <a:rPr lang="en-US" altLang="ja-JP" sz="700" b="1" dirty="0"/>
              <a:t>Companies</a:t>
            </a:r>
            <a:r>
              <a:rPr lang="ja-JP" altLang="en-US" sz="700" b="1" dirty="0"/>
              <a:t>　　　</a:t>
            </a:r>
            <a:endParaRPr lang="en-US" altLang="ja-JP" sz="700" b="1" dirty="0"/>
          </a:p>
          <a:p>
            <a:pPr marL="0" lvl="0" indent="0" algn="ctr" defTabSz="488950">
              <a:lnSpc>
                <a:spcPts val="700"/>
              </a:lnSpc>
              <a:spcBef>
                <a:spcPct val="0"/>
              </a:spcBef>
              <a:spcAft>
                <a:spcPct val="35000"/>
              </a:spcAft>
              <a:buNone/>
            </a:pPr>
            <a:endParaRPr kumimoji="1" lang="en-US" altLang="ja-JP" sz="700" b="1" kern="1200" dirty="0"/>
          </a:p>
        </p:txBody>
      </p:sp>
      <p:sp>
        <p:nvSpPr>
          <p:cNvPr id="166" name="楕円 4">
            <a:extLst>
              <a:ext uri="{FF2B5EF4-FFF2-40B4-BE49-F238E27FC236}">
                <a16:creationId xmlns:a16="http://schemas.microsoft.com/office/drawing/2014/main" id="{6D8B7D8A-2F25-4C0D-8A2D-B41F753C2D6E}"/>
              </a:ext>
            </a:extLst>
          </p:cNvPr>
          <p:cNvSpPr txBox="1"/>
          <p:nvPr/>
        </p:nvSpPr>
        <p:spPr>
          <a:xfrm>
            <a:off x="9909605" y="2771155"/>
            <a:ext cx="694127" cy="733521"/>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488950">
              <a:lnSpc>
                <a:spcPts val="700"/>
              </a:lnSpc>
              <a:spcBef>
                <a:spcPct val="0"/>
              </a:spcBef>
              <a:spcAft>
                <a:spcPct val="35000"/>
              </a:spcAft>
              <a:buNone/>
            </a:pPr>
            <a:r>
              <a:rPr kumimoji="1" lang="en-US" altLang="ja-JP" sz="700" b="1" kern="1200" dirty="0"/>
              <a:t>Overseas</a:t>
            </a:r>
          </a:p>
          <a:p>
            <a:pPr marL="0" lvl="0" indent="0" algn="ctr" defTabSz="488950">
              <a:lnSpc>
                <a:spcPts val="700"/>
              </a:lnSpc>
              <a:spcBef>
                <a:spcPct val="0"/>
              </a:spcBef>
              <a:spcAft>
                <a:spcPct val="35000"/>
              </a:spcAft>
              <a:buNone/>
            </a:pPr>
            <a:r>
              <a:rPr lang="en-US" altLang="ja-JP" sz="700" b="1" dirty="0"/>
              <a:t>Asset</a:t>
            </a:r>
          </a:p>
          <a:p>
            <a:pPr marL="0" lvl="0" indent="0" algn="ctr" defTabSz="488950">
              <a:lnSpc>
                <a:spcPts val="700"/>
              </a:lnSpc>
              <a:spcBef>
                <a:spcPct val="0"/>
              </a:spcBef>
              <a:spcAft>
                <a:spcPct val="35000"/>
              </a:spcAft>
              <a:buNone/>
            </a:pPr>
            <a:r>
              <a:rPr lang="en-US" altLang="ja-JP" sz="700" b="1" dirty="0"/>
              <a:t>Manage-</a:t>
            </a:r>
            <a:r>
              <a:rPr lang="en-US" altLang="ja-JP" sz="700" b="1" dirty="0" err="1"/>
              <a:t>ment</a:t>
            </a:r>
            <a:endParaRPr lang="en-US" altLang="ja-JP" sz="700" b="1" dirty="0"/>
          </a:p>
          <a:p>
            <a:pPr marL="0" lvl="0" indent="0" algn="ctr" defTabSz="488950">
              <a:lnSpc>
                <a:spcPts val="700"/>
              </a:lnSpc>
              <a:spcBef>
                <a:spcPct val="0"/>
              </a:spcBef>
              <a:spcAft>
                <a:spcPct val="35000"/>
              </a:spcAft>
              <a:buNone/>
            </a:pPr>
            <a:r>
              <a:rPr lang="en-US" altLang="ja-JP" sz="700" b="1" dirty="0"/>
              <a:t>Companies</a:t>
            </a:r>
          </a:p>
          <a:p>
            <a:pPr marL="0" lvl="0" indent="0" algn="ctr" defTabSz="488950">
              <a:lnSpc>
                <a:spcPts val="700"/>
              </a:lnSpc>
              <a:spcBef>
                <a:spcPct val="0"/>
              </a:spcBef>
              <a:spcAft>
                <a:spcPct val="35000"/>
              </a:spcAft>
              <a:buNone/>
            </a:pPr>
            <a:endParaRPr kumimoji="1" lang="ja-JP" altLang="en-US" sz="700" b="1" kern="1200" dirty="0"/>
          </a:p>
        </p:txBody>
      </p:sp>
      <p:sp>
        <p:nvSpPr>
          <p:cNvPr id="167" name="四角形: 角を丸くする 166">
            <a:extLst>
              <a:ext uri="{FF2B5EF4-FFF2-40B4-BE49-F238E27FC236}">
                <a16:creationId xmlns:a16="http://schemas.microsoft.com/office/drawing/2014/main" id="{356E59D8-C0D9-4298-A03F-DF35BC83989D}"/>
              </a:ext>
            </a:extLst>
          </p:cNvPr>
          <p:cNvSpPr/>
          <p:nvPr/>
        </p:nvSpPr>
        <p:spPr>
          <a:xfrm>
            <a:off x="6376469" y="3756619"/>
            <a:ext cx="709167" cy="278374"/>
          </a:xfrm>
          <a:prstGeom prst="round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50" b="1"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Return</a:t>
            </a:r>
          </a:p>
        </p:txBody>
      </p:sp>
      <p:pic>
        <p:nvPicPr>
          <p:cNvPr id="169" name="グラフィックス 168" descr="お金 単色塗りつぶし">
            <a:extLst>
              <a:ext uri="{FF2B5EF4-FFF2-40B4-BE49-F238E27FC236}">
                <a16:creationId xmlns:a16="http://schemas.microsoft.com/office/drawing/2014/main" id="{1F024A05-942C-4B68-B5DA-4B5DD967478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652626" y="3614984"/>
            <a:ext cx="291764" cy="314776"/>
          </a:xfrm>
          <a:prstGeom prst="rect">
            <a:avLst/>
          </a:prstGeom>
        </p:spPr>
      </p:pic>
      <p:pic>
        <p:nvPicPr>
          <p:cNvPr id="170" name="グラフィックス 169" descr="硬貨 単色塗りつぶし">
            <a:extLst>
              <a:ext uri="{FF2B5EF4-FFF2-40B4-BE49-F238E27FC236}">
                <a16:creationId xmlns:a16="http://schemas.microsoft.com/office/drawing/2014/main" id="{2E305584-742A-45B6-B146-1E1C89F15FE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695024" y="3839182"/>
            <a:ext cx="280772" cy="302918"/>
          </a:xfrm>
          <a:prstGeom prst="rect">
            <a:avLst/>
          </a:prstGeom>
        </p:spPr>
      </p:pic>
      <p:pic>
        <p:nvPicPr>
          <p:cNvPr id="171" name="グラフィックス 170" descr="インターネット 単色塗りつぶし">
            <a:extLst>
              <a:ext uri="{FF2B5EF4-FFF2-40B4-BE49-F238E27FC236}">
                <a16:creationId xmlns:a16="http://schemas.microsoft.com/office/drawing/2014/main" id="{2F8DD464-0145-4FDF-A711-0D7BCD5E12A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426428" y="5491995"/>
            <a:ext cx="369097" cy="369097"/>
          </a:xfrm>
          <a:prstGeom prst="rect">
            <a:avLst/>
          </a:prstGeom>
        </p:spPr>
      </p:pic>
      <p:pic>
        <p:nvPicPr>
          <p:cNvPr id="172" name="グラフィックス 171" descr="銀行 単色塗りつぶし">
            <a:extLst>
              <a:ext uri="{FF2B5EF4-FFF2-40B4-BE49-F238E27FC236}">
                <a16:creationId xmlns:a16="http://schemas.microsoft.com/office/drawing/2014/main" id="{6547955D-C87A-4802-80B0-3D6694CBA69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396655" y="4875738"/>
            <a:ext cx="468639" cy="468639"/>
          </a:xfrm>
          <a:prstGeom prst="rect">
            <a:avLst/>
          </a:prstGeom>
        </p:spPr>
      </p:pic>
      <p:pic>
        <p:nvPicPr>
          <p:cNvPr id="173" name="グラフィックス 172" descr="上昇基調 単色塗りつぶし">
            <a:extLst>
              <a:ext uri="{FF2B5EF4-FFF2-40B4-BE49-F238E27FC236}">
                <a16:creationId xmlns:a16="http://schemas.microsoft.com/office/drawing/2014/main" id="{7E1A60FB-2F30-4879-B220-C1DD509AC52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389551" y="4177375"/>
            <a:ext cx="577471" cy="500274"/>
          </a:xfrm>
          <a:prstGeom prst="rect">
            <a:avLst/>
          </a:prstGeom>
        </p:spPr>
      </p:pic>
      <p:pic>
        <p:nvPicPr>
          <p:cNvPr id="174" name="グラフィックス 173" descr="地球: アジア 単色塗りつぶし">
            <a:extLst>
              <a:ext uri="{FF2B5EF4-FFF2-40B4-BE49-F238E27FC236}">
                <a16:creationId xmlns:a16="http://schemas.microsoft.com/office/drawing/2014/main" id="{0927CCA5-D94D-4427-A3CC-42F4E825403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682777" y="2944446"/>
            <a:ext cx="457724" cy="518597"/>
          </a:xfrm>
          <a:prstGeom prst="rect">
            <a:avLst/>
          </a:prstGeom>
        </p:spPr>
      </p:pic>
      <p:pic>
        <p:nvPicPr>
          <p:cNvPr id="175" name="グラフィックス 174" descr="お金 単色塗りつぶし">
            <a:extLst>
              <a:ext uri="{FF2B5EF4-FFF2-40B4-BE49-F238E27FC236}">
                <a16:creationId xmlns:a16="http://schemas.microsoft.com/office/drawing/2014/main" id="{9349E131-4909-4DE8-9A63-A3A9971C2F4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011464" y="3632248"/>
            <a:ext cx="291764" cy="314776"/>
          </a:xfrm>
          <a:prstGeom prst="rect">
            <a:avLst/>
          </a:prstGeom>
        </p:spPr>
      </p:pic>
      <p:pic>
        <p:nvPicPr>
          <p:cNvPr id="176" name="グラフィックス 175" descr="硬貨 単色塗りつぶし">
            <a:extLst>
              <a:ext uri="{FF2B5EF4-FFF2-40B4-BE49-F238E27FC236}">
                <a16:creationId xmlns:a16="http://schemas.microsoft.com/office/drawing/2014/main" id="{7AD6B2EA-5992-46F7-B696-A5C741F3C8F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053862" y="3856446"/>
            <a:ext cx="280772" cy="302918"/>
          </a:xfrm>
          <a:prstGeom prst="rect">
            <a:avLst/>
          </a:prstGeom>
        </p:spPr>
      </p:pic>
      <p:pic>
        <p:nvPicPr>
          <p:cNvPr id="177" name="グラフィックス 176" descr="お金 単色塗りつぶし">
            <a:extLst>
              <a:ext uri="{FF2B5EF4-FFF2-40B4-BE49-F238E27FC236}">
                <a16:creationId xmlns:a16="http://schemas.microsoft.com/office/drawing/2014/main" id="{8A7CF81B-489C-44FE-BD2A-C4F5207DF1B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428193" y="4557706"/>
            <a:ext cx="291764" cy="314776"/>
          </a:xfrm>
          <a:prstGeom prst="rect">
            <a:avLst/>
          </a:prstGeom>
        </p:spPr>
      </p:pic>
      <p:pic>
        <p:nvPicPr>
          <p:cNvPr id="178" name="グラフィックス 177" descr="硬貨 単色塗りつぶし">
            <a:extLst>
              <a:ext uri="{FF2B5EF4-FFF2-40B4-BE49-F238E27FC236}">
                <a16:creationId xmlns:a16="http://schemas.microsoft.com/office/drawing/2014/main" id="{4A89B86D-825A-4992-95DE-7782C050D62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470591" y="4781904"/>
            <a:ext cx="280772" cy="302918"/>
          </a:xfrm>
          <a:prstGeom prst="rect">
            <a:avLst/>
          </a:prstGeom>
        </p:spPr>
      </p:pic>
      <p:grpSp>
        <p:nvGrpSpPr>
          <p:cNvPr id="24" name="グループ化 23">
            <a:extLst>
              <a:ext uri="{FF2B5EF4-FFF2-40B4-BE49-F238E27FC236}">
                <a16:creationId xmlns:a16="http://schemas.microsoft.com/office/drawing/2014/main" id="{EF770C70-049E-4378-B27D-0D242FE27322}"/>
              </a:ext>
            </a:extLst>
          </p:cNvPr>
          <p:cNvGrpSpPr/>
          <p:nvPr/>
        </p:nvGrpSpPr>
        <p:grpSpPr>
          <a:xfrm>
            <a:off x="9651168" y="4399880"/>
            <a:ext cx="999116" cy="1120140"/>
            <a:chOff x="8644404" y="3500863"/>
            <a:chExt cx="1327069" cy="1120140"/>
          </a:xfrm>
        </p:grpSpPr>
        <p:sp>
          <p:nvSpPr>
            <p:cNvPr id="28" name="楕円 27">
              <a:extLst>
                <a:ext uri="{FF2B5EF4-FFF2-40B4-BE49-F238E27FC236}">
                  <a16:creationId xmlns:a16="http://schemas.microsoft.com/office/drawing/2014/main" id="{5F9E3BB2-9B5F-4DAD-AB02-23E9BB57EB6F}"/>
                </a:ext>
              </a:extLst>
            </p:cNvPr>
            <p:cNvSpPr/>
            <p:nvPr/>
          </p:nvSpPr>
          <p:spPr>
            <a:xfrm>
              <a:off x="8784239" y="3500863"/>
              <a:ext cx="1040130" cy="1120140"/>
            </a:xfrm>
            <a:prstGeom prst="ellipse">
              <a:avLst/>
            </a:prstGeom>
            <a:solidFill>
              <a:srgbClr val="FFFF00"/>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9" name="テキスト ボックス 28">
              <a:extLst>
                <a:ext uri="{FF2B5EF4-FFF2-40B4-BE49-F238E27FC236}">
                  <a16:creationId xmlns:a16="http://schemas.microsoft.com/office/drawing/2014/main" id="{CBF937C1-766B-47D1-BD69-BCA435D315AD}"/>
                </a:ext>
              </a:extLst>
            </p:cNvPr>
            <p:cNvSpPr txBox="1"/>
            <p:nvPr/>
          </p:nvSpPr>
          <p:spPr>
            <a:xfrm>
              <a:off x="8644404" y="3630059"/>
              <a:ext cx="1327069" cy="923330"/>
            </a:xfrm>
            <a:prstGeom prst="rect">
              <a:avLst/>
            </a:prstGeom>
            <a:noFill/>
          </p:spPr>
          <p:txBody>
            <a:bodyPr wrap="square">
              <a:spAutoFit/>
            </a:bodyPr>
            <a:lstStyle/>
            <a:p>
              <a:pPr algn="ctr"/>
              <a:r>
                <a:rPr kumimoji="1" lang="en-US" altLang="ja-JP" sz="900" b="1"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Improved </a:t>
              </a:r>
              <a:r>
                <a:rPr lang="en-US" altLang="ja-JP" sz="900" b="1"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R</a:t>
              </a:r>
              <a:r>
                <a:rPr kumimoji="1" lang="en-US" altLang="ja-JP" sz="900" b="1"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esidents’ Asset Building</a:t>
              </a:r>
            </a:p>
            <a:p>
              <a:pPr algn="ctr"/>
              <a:r>
                <a:rPr lang="en-US" altLang="ja-JP" sz="900" b="1"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and</a:t>
              </a:r>
            </a:p>
            <a:p>
              <a:pPr algn="ctr"/>
              <a:r>
                <a:rPr lang="en-US" altLang="ja-JP" sz="900" b="1"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Quality of Living</a:t>
              </a:r>
              <a:endParaRPr kumimoji="1" lang="ja-JP" altLang="en-US" sz="900" b="1"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endParaRPr>
            </a:p>
          </p:txBody>
        </p:sp>
      </p:grpSp>
      <p:grpSp>
        <p:nvGrpSpPr>
          <p:cNvPr id="25" name="グループ化 24">
            <a:extLst>
              <a:ext uri="{FF2B5EF4-FFF2-40B4-BE49-F238E27FC236}">
                <a16:creationId xmlns:a16="http://schemas.microsoft.com/office/drawing/2014/main" id="{DC5EEAE6-9041-4520-B7C7-EFEB0B9190E9}"/>
              </a:ext>
            </a:extLst>
          </p:cNvPr>
          <p:cNvGrpSpPr/>
          <p:nvPr/>
        </p:nvGrpSpPr>
        <p:grpSpPr>
          <a:xfrm>
            <a:off x="9813553" y="3442248"/>
            <a:ext cx="1040028" cy="872156"/>
            <a:chOff x="9007501" y="2009518"/>
            <a:chExt cx="1486156" cy="1154338"/>
          </a:xfrm>
        </p:grpSpPr>
        <p:sp>
          <p:nvSpPr>
            <p:cNvPr id="26" name="楕円 25">
              <a:extLst>
                <a:ext uri="{FF2B5EF4-FFF2-40B4-BE49-F238E27FC236}">
                  <a16:creationId xmlns:a16="http://schemas.microsoft.com/office/drawing/2014/main" id="{9ABA9754-56ED-4796-9143-4C7E792AB8F1}"/>
                </a:ext>
              </a:extLst>
            </p:cNvPr>
            <p:cNvSpPr/>
            <p:nvPr/>
          </p:nvSpPr>
          <p:spPr>
            <a:xfrm>
              <a:off x="9162083" y="2009518"/>
              <a:ext cx="1146038" cy="1154338"/>
            </a:xfrm>
            <a:prstGeom prst="ellipse">
              <a:avLst/>
            </a:prstGeom>
            <a:solidFill>
              <a:srgbClr val="FFFF00"/>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7" name="楕円 26">
              <a:extLst>
                <a:ext uri="{FF2B5EF4-FFF2-40B4-BE49-F238E27FC236}">
                  <a16:creationId xmlns:a16="http://schemas.microsoft.com/office/drawing/2014/main" id="{03878D1E-442D-4C25-B78D-CEE9218CF060}"/>
                </a:ext>
              </a:extLst>
            </p:cNvPr>
            <p:cNvSpPr/>
            <p:nvPr/>
          </p:nvSpPr>
          <p:spPr>
            <a:xfrm>
              <a:off x="9007501" y="2126729"/>
              <a:ext cx="1486156" cy="8733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Solution for Social Issues</a:t>
              </a:r>
              <a:endParaRPr kumimoji="1" lang="ja-JP" altLang="en-US" sz="900" b="1"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endParaRPr>
            </a:p>
          </p:txBody>
        </p:sp>
      </p:grpSp>
    </p:spTree>
    <p:extLst>
      <p:ext uri="{BB962C8B-B14F-4D97-AF65-F5344CB8AC3E}">
        <p14:creationId xmlns:p14="http://schemas.microsoft.com/office/powerpoint/2010/main" val="748095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C777F080-6301-42D8-9C29-9C5F3B02869F}"/>
              </a:ext>
            </a:extLst>
          </p:cNvPr>
          <p:cNvSpPr/>
          <p:nvPr/>
        </p:nvSpPr>
        <p:spPr>
          <a:xfrm>
            <a:off x="0" y="0"/>
            <a:ext cx="12192000" cy="684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en-US" altLang="ja-JP" sz="2400" dirty="0">
                <a:solidFill>
                  <a:schemeClr val="accent1"/>
                </a:solidFill>
                <a:latin typeface="Arial" panose="020B0604020202020204" pitchFamily="34" charset="0"/>
                <a:ea typeface="HGS創英角ｺﾞｼｯｸUB" panose="020B0900000000000000" pitchFamily="50" charset="-128"/>
                <a:cs typeface="Arial" panose="020B0604020202020204" pitchFamily="34" charset="0"/>
              </a:rPr>
              <a:t>“Special Zone for Creating a Future Society”</a:t>
            </a:r>
            <a:r>
              <a:rPr lang="ja-JP" altLang="en-US" sz="2400" dirty="0">
                <a:solidFill>
                  <a:schemeClr val="accent1"/>
                </a:solidFill>
                <a:latin typeface="Arial" panose="020B0604020202020204" pitchFamily="34" charset="0"/>
                <a:ea typeface="HGS創英角ｺﾞｼｯｸUB" panose="020B0900000000000000" pitchFamily="50" charset="-128"/>
                <a:cs typeface="Arial" panose="020B0604020202020204" pitchFamily="34" charset="0"/>
              </a:rPr>
              <a:t>　</a:t>
            </a:r>
            <a:r>
              <a:rPr lang="en-US" altLang="ja-JP" sz="2400" dirty="0">
                <a:solidFill>
                  <a:schemeClr val="accent1"/>
                </a:solidFill>
                <a:latin typeface="Arial" panose="020B0604020202020204" pitchFamily="34" charset="0"/>
                <a:ea typeface="HGS創英角ｺﾞｼｯｸUB" panose="020B0900000000000000" pitchFamily="50" charset="-128"/>
                <a:cs typeface="Arial" panose="020B0604020202020204" pitchFamily="34" charset="0"/>
              </a:rPr>
              <a:t>Proposal details   -Outline-</a:t>
            </a:r>
            <a:endParaRPr lang="ja-JP" altLang="en-US" sz="2400" dirty="0">
              <a:solidFill>
                <a:schemeClr val="accent1"/>
              </a:solidFill>
              <a:latin typeface="Arial" panose="020B0604020202020204" pitchFamily="34" charset="0"/>
              <a:ea typeface="HGS創英角ｺﾞｼｯｸUB" panose="020B0900000000000000" pitchFamily="50" charset="-128"/>
              <a:cs typeface="Arial" panose="020B0604020202020204" pitchFamily="34" charset="0"/>
            </a:endParaRPr>
          </a:p>
        </p:txBody>
      </p:sp>
      <p:sp>
        <p:nvSpPr>
          <p:cNvPr id="4" name="正方形/長方形 3">
            <a:extLst>
              <a:ext uri="{FF2B5EF4-FFF2-40B4-BE49-F238E27FC236}">
                <a16:creationId xmlns:a16="http://schemas.microsoft.com/office/drawing/2014/main" id="{AE81B5C9-9423-466C-B236-77B40DEE5FD7}"/>
              </a:ext>
            </a:extLst>
          </p:cNvPr>
          <p:cNvSpPr/>
          <p:nvPr/>
        </p:nvSpPr>
        <p:spPr>
          <a:xfrm>
            <a:off x="0" y="1"/>
            <a:ext cx="6096000" cy="30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prstClr val="white"/>
                </a:solidFill>
                <a:latin typeface="Arial" panose="020B0604020202020204" pitchFamily="34" charset="0"/>
                <a:ea typeface="UD デジタル 教科書体 NP-B" panose="02020700000000000000" pitchFamily="18" charset="-128"/>
                <a:cs typeface="Arial" panose="020B0604020202020204" pitchFamily="34" charset="0"/>
              </a:rPr>
              <a:t>4. </a:t>
            </a:r>
            <a:r>
              <a:rPr kumimoji="1" lang="en-US" altLang="ja-JP" sz="1800" b="0" i="0" u="none" strike="noStrike" kern="1200" cap="none" spc="0" normalizeH="0" baseline="0" noProof="0" dirty="0">
                <a:ln>
                  <a:noFill/>
                </a:ln>
                <a:solidFill>
                  <a:prstClr val="white"/>
                </a:solidFill>
                <a:effectLst/>
                <a:uLnTx/>
                <a:uFillTx/>
                <a:latin typeface="Arial" panose="020B0604020202020204" pitchFamily="34" charset="0"/>
                <a:ea typeface="UD デジタル 教科書体 NP-B" panose="02020700000000000000" pitchFamily="18" charset="-128"/>
                <a:cs typeface="Arial" panose="020B0604020202020204" pitchFamily="34" charset="0"/>
              </a:rPr>
              <a:t>Major proposals to the national government </a:t>
            </a:r>
            <a:r>
              <a:rPr kumimoji="1" lang="ja-JP" altLang="en-US" sz="1800" b="0" i="0" u="none" strike="noStrike" kern="1200" cap="none" spc="0" normalizeH="0" baseline="0" noProof="0" dirty="0">
                <a:ln>
                  <a:noFill/>
                </a:ln>
                <a:solidFill>
                  <a:prstClr val="white"/>
                </a:solidFill>
                <a:effectLst/>
                <a:uLnTx/>
                <a:uFillTx/>
                <a:latin typeface="Arial" panose="020B0604020202020204" pitchFamily="34" charset="0"/>
                <a:ea typeface="UD デジタル 教科書体 NP-B" panose="02020700000000000000" pitchFamily="18" charset="-128"/>
                <a:cs typeface="Arial" panose="020B0604020202020204" pitchFamily="34" charset="0"/>
              </a:rPr>
              <a:t>　 </a:t>
            </a:r>
          </a:p>
        </p:txBody>
      </p:sp>
      <p:sp>
        <p:nvSpPr>
          <p:cNvPr id="22" name="四角形: 角を丸くする 21">
            <a:extLst>
              <a:ext uri="{FF2B5EF4-FFF2-40B4-BE49-F238E27FC236}">
                <a16:creationId xmlns:a16="http://schemas.microsoft.com/office/drawing/2014/main" id="{99FF68B3-67D7-4CD0-A7F5-528C1590198C}"/>
              </a:ext>
            </a:extLst>
          </p:cNvPr>
          <p:cNvSpPr/>
          <p:nvPr/>
        </p:nvSpPr>
        <p:spPr>
          <a:xfrm>
            <a:off x="206882" y="1177084"/>
            <a:ext cx="11750515" cy="5345635"/>
          </a:xfrm>
          <a:prstGeom prst="roundRect">
            <a:avLst>
              <a:gd name="adj" fmla="val 2467"/>
            </a:avLst>
          </a:prstGeom>
          <a:solidFill>
            <a:srgbClr val="C5E0B4"/>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HGS創英角ｺﾞｼｯｸUB" panose="020B0900000000000000" pitchFamily="50" charset="-128"/>
                <a:cs typeface="Arial" panose="020B0604020202020204" pitchFamily="34" charset="0"/>
              </a:rPr>
              <a:t>Deregulation, etc.</a:t>
            </a:r>
            <a:r>
              <a:rPr kumimoji="1" lang="ja-JP" altLang="en-US" sz="2400" b="1" i="0" u="none" strike="noStrike" kern="1200" cap="none" spc="0" normalizeH="0" baseline="0" noProof="0" dirty="0">
                <a:ln>
                  <a:noFill/>
                </a:ln>
                <a:solidFill>
                  <a:prstClr val="black"/>
                </a:solidFill>
                <a:uLnTx/>
                <a:uFillTx/>
                <a:latin typeface="Arial" panose="020B0604020202020204" pitchFamily="34" charset="0"/>
                <a:ea typeface="HGS創英角ｺﾞｼｯｸUB" panose="020B0900000000000000" pitchFamily="50" charset="-128"/>
                <a:cs typeface="Arial" panose="020B0604020202020204" pitchFamily="34" charset="0"/>
              </a:rPr>
              <a:t>（</a:t>
            </a:r>
            <a:r>
              <a:rPr kumimoji="1" lang="en-US" altLang="ja-JP" sz="2400" b="1" i="0" u="none" strike="noStrike" kern="1200" cap="none" spc="0" normalizeH="0" baseline="0" noProof="0" dirty="0">
                <a:ln>
                  <a:noFill/>
                </a:ln>
                <a:solidFill>
                  <a:prstClr val="black"/>
                </a:solidFill>
                <a:uLnTx/>
                <a:uFillTx/>
                <a:latin typeface="Arial" panose="020B0604020202020204" pitchFamily="34" charset="0"/>
                <a:ea typeface="HGS創英角ｺﾞｼｯｸUB" panose="020B0900000000000000" pitchFamily="50" charset="-128"/>
                <a:cs typeface="Arial" panose="020B0604020202020204" pitchFamily="34" charset="0"/>
              </a:rPr>
              <a:t>23 </a:t>
            </a:r>
            <a:r>
              <a:rPr lang="en-US" altLang="ja-JP" sz="2400" b="1" dirty="0">
                <a:solidFill>
                  <a:prstClr val="black"/>
                </a:solidFill>
                <a:latin typeface="Arial" panose="020B0604020202020204" pitchFamily="34" charset="0"/>
                <a:ea typeface="HGS創英角ｺﾞｼｯｸUB" panose="020B0900000000000000" pitchFamily="50" charset="-128"/>
                <a:cs typeface="Arial" panose="020B0604020202020204" pitchFamily="34" charset="0"/>
              </a:rPr>
              <a:t>item</a:t>
            </a:r>
            <a:r>
              <a:rPr kumimoji="1" lang="en-US" altLang="ja-JP" sz="2400" b="1" i="0" u="none" strike="noStrike" kern="1200" cap="none" spc="0" normalizeH="0" baseline="0" noProof="0" dirty="0">
                <a:ln>
                  <a:noFill/>
                </a:ln>
                <a:solidFill>
                  <a:prstClr val="black"/>
                </a:solidFill>
                <a:uLnTx/>
                <a:uFillTx/>
                <a:latin typeface="Arial" panose="020B0604020202020204" pitchFamily="34" charset="0"/>
                <a:ea typeface="HGS創英角ｺﾞｼｯｸUB" panose="020B0900000000000000" pitchFamily="50" charset="-128"/>
                <a:cs typeface="Arial" panose="020B0604020202020204" pitchFamily="34" charset="0"/>
              </a:rPr>
              <a:t>s</a:t>
            </a:r>
            <a:r>
              <a:rPr kumimoji="1" lang="ja-JP" altLang="en-US" sz="2400" b="1" i="0" u="none" strike="noStrike" kern="1200" cap="none" spc="0" normalizeH="0" baseline="0" noProof="0" dirty="0">
                <a:ln>
                  <a:noFill/>
                </a:ln>
                <a:solidFill>
                  <a:prstClr val="black"/>
                </a:solidFill>
                <a:uLnTx/>
                <a:uFillTx/>
                <a:latin typeface="Arial" panose="020B0604020202020204" pitchFamily="34" charset="0"/>
                <a:ea typeface="HGS創英角ｺﾞｼｯｸUB" panose="020B0900000000000000" pitchFamily="50" charset="-128"/>
                <a:cs typeface="Arial" panose="020B0604020202020204" pitchFamily="34" charset="0"/>
              </a:rPr>
              <a:t>）</a:t>
            </a:r>
            <a:endParaRPr kumimoji="1" lang="en-US" altLang="ja-JP" sz="2400" b="1" i="0" u="none" strike="noStrike" kern="1200" cap="none" spc="0" normalizeH="0" baseline="0" noProof="0" dirty="0">
              <a:ln>
                <a:noFill/>
              </a:ln>
              <a:solidFill>
                <a:prstClr val="black"/>
              </a:solidFill>
              <a:uLnTx/>
              <a:uFillTx/>
              <a:latin typeface="Arial" panose="020B0604020202020204" pitchFamily="34" charset="0"/>
              <a:ea typeface="HGS創英角ｺﾞｼｯｸUB" panose="020B0900000000000000"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400" b="1" dirty="0">
              <a:solidFill>
                <a:prstClr val="black"/>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400" b="1" dirty="0">
              <a:solidFill>
                <a:prstClr val="black"/>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HGS創英角ｺﾞｼｯｸUB" panose="020B0900000000000000"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400" b="1" dirty="0">
              <a:solidFill>
                <a:prstClr val="black"/>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HGS創英角ｺﾞｼｯｸUB" panose="020B0900000000000000"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b="1" dirty="0">
                <a:solidFill>
                  <a:prstClr val="black"/>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HGS創英角ｺﾞｼｯｸUB" panose="020B0900000000000000"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400" dirty="0">
              <a:solidFill>
                <a:prstClr val="black"/>
              </a:solidFill>
              <a:latin typeface="Arial" panose="020B0604020202020204" pitchFamily="34" charset="0"/>
              <a:ea typeface="HGS創英角ｺﾞｼｯｸUB" panose="020B0900000000000000"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HGS創英角ｺﾞｼｯｸUB" panose="020B0900000000000000"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400" b="1" dirty="0">
              <a:solidFill>
                <a:prstClr val="black"/>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400" b="1" dirty="0">
              <a:solidFill>
                <a:prstClr val="black"/>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cs typeface="Arial" panose="020B0604020202020204" pitchFamily="34" charset="0"/>
            </a:endParaRPr>
          </a:p>
          <a:p>
            <a:pPr>
              <a:defRPr/>
            </a:pP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HGS創英角ｺﾞｼｯｸUB" panose="020B0900000000000000" pitchFamily="50" charset="-128"/>
              <a:cs typeface="Arial" panose="020B0604020202020204" pitchFamily="34" charset="0"/>
            </a:endParaRPr>
          </a:p>
          <a:p>
            <a:pPr>
              <a:defRPr/>
            </a:pPr>
            <a:r>
              <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HGS創英角ｺﾞｼｯｸUB" panose="020B0900000000000000" pitchFamily="50" charset="-128"/>
                <a:cs typeface="Arial" panose="020B0604020202020204" pitchFamily="34" charset="0"/>
              </a:rPr>
              <a:t>Taxation measures </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HGS創英角ｺﾞｼｯｸUB" panose="020B0900000000000000" pitchFamily="50" charset="-128"/>
                <a:cs typeface="Arial" panose="020B0604020202020204" pitchFamily="34" charset="0"/>
              </a:rPr>
              <a:t>（</a:t>
            </a:r>
            <a:r>
              <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HGS創英角ｺﾞｼｯｸUB" panose="020B0900000000000000" pitchFamily="50" charset="-128"/>
                <a:cs typeface="Arial" panose="020B0604020202020204" pitchFamily="34" charset="0"/>
              </a:rPr>
              <a:t>7 items)</a:t>
            </a:r>
            <a:endParaRPr kumimoji="1" lang="en-US" altLang="ja-JP"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HGS創英角ｺﾞｼｯｸUB" panose="020B0900000000000000"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400" b="1" dirty="0">
              <a:solidFill>
                <a:prstClr val="black"/>
              </a:solidFill>
              <a:effectLst>
                <a:outerShdw blurRad="38100" dist="38100" dir="2700000" algn="tl">
                  <a:srgbClr val="000000">
                    <a:alpha val="43137"/>
                  </a:srgbClr>
                </a:outerShdw>
              </a:effectLst>
              <a:latin typeface="Arial" panose="020B0604020202020204" pitchFamily="34" charset="0"/>
              <a:ea typeface="HGS創英角ｺﾞｼｯｸUB" panose="020B0900000000000000"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HGS創英角ｺﾞｼｯｸUB" panose="020B0900000000000000"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BIZ UDPゴシック" panose="020B0400000000000000" pitchFamily="50" charset="-128"/>
                <a:cs typeface="Arial" panose="020B0604020202020204" pitchFamily="34" charset="0"/>
              </a:rPr>
              <a:t>　　</a:t>
            </a:r>
            <a:endParaRPr kumimoji="1" lang="en-US" altLang="ja-JP"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BIZ UDPゴシック" panose="020B0400000000000000"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prstClr val="black"/>
                </a:solidFill>
                <a:effectLst>
                  <a:outerShdw blurRad="38100" dist="38100" dir="2700000" algn="tl">
                    <a:srgbClr val="000000">
                      <a:alpha val="43137"/>
                    </a:srgbClr>
                  </a:outerShdw>
                </a:effectLst>
                <a:latin typeface="Arial" panose="020B0604020202020204" pitchFamily="34" charset="0"/>
                <a:ea typeface="BIZ UDPゴシック" panose="020B0400000000000000" pitchFamily="50" charset="-128"/>
                <a:cs typeface="Arial" panose="020B0604020202020204" pitchFamily="34" charset="0"/>
              </a:rPr>
              <a:t>　　</a:t>
            </a:r>
            <a:endParaRPr lang="en-US" altLang="ja-JP" dirty="0">
              <a:solidFill>
                <a:prstClr val="black"/>
              </a:solidFill>
              <a:latin typeface="Arial" panose="020B0604020202020204" pitchFamily="34" charset="0"/>
              <a:ea typeface="BIZ UDPゴシック" panose="020B0400000000000000"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solidFill>
                <a:prstClr val="black"/>
              </a:solidFill>
              <a:latin typeface="Arial" panose="020B0604020202020204" pitchFamily="34" charset="0"/>
              <a:ea typeface="BIZ UDPゴシック" panose="020B0400000000000000"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Arial" panose="020B0604020202020204" pitchFamily="34" charset="0"/>
                <a:ea typeface="BIZ UDPゴシック" panose="020B0400000000000000" pitchFamily="50" charset="-128"/>
                <a:cs typeface="Arial" panose="020B0604020202020204" pitchFamily="34" charset="0"/>
              </a:rPr>
              <a:t>　</a:t>
            </a:r>
            <a:r>
              <a:rPr kumimoji="1" lang="ja-JP" altLang="en-US" b="0"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　 </a:t>
            </a:r>
            <a:endPar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endParaRPr>
          </a:p>
        </p:txBody>
      </p:sp>
      <p:sp>
        <p:nvSpPr>
          <p:cNvPr id="24" name="四角形: 角を丸くする 23">
            <a:extLst>
              <a:ext uri="{FF2B5EF4-FFF2-40B4-BE49-F238E27FC236}">
                <a16:creationId xmlns:a16="http://schemas.microsoft.com/office/drawing/2014/main" id="{C072D235-FC5A-4F28-B341-66C04B508D15}"/>
              </a:ext>
            </a:extLst>
          </p:cNvPr>
          <p:cNvSpPr/>
          <p:nvPr/>
        </p:nvSpPr>
        <p:spPr>
          <a:xfrm>
            <a:off x="91259" y="652195"/>
            <a:ext cx="6977928" cy="5032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UD デジタル 教科書体 NP-B" panose="02020700000000000000" pitchFamily="18" charset="-128"/>
                <a:cs typeface="Arial" panose="020B0604020202020204" pitchFamily="34" charset="0"/>
              </a:rPr>
              <a:t>◇</a:t>
            </a: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UD デジタル 教科書体 NP-B" panose="02020700000000000000" pitchFamily="18" charset="-128"/>
                <a:cs typeface="Arial" panose="020B0604020202020204" pitchFamily="34" charset="0"/>
              </a:rPr>
              <a:t> Major proposals to the national government </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UD デジタル 教科書体 NP-B" panose="02020700000000000000" pitchFamily="18" charset="-128"/>
                <a:cs typeface="Arial" panose="020B0604020202020204" pitchFamily="34" charset="0"/>
              </a:rPr>
              <a:t>　</a:t>
            </a: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UD デジタル 教科書体 NP-B" panose="02020700000000000000" pitchFamily="18" charset="-128"/>
                <a:cs typeface="Arial" panose="020B0604020202020204" pitchFamily="34" charset="0"/>
              </a:rPr>
              <a:t> </a:t>
            </a:r>
            <a:endPar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UD デジタル 教科書体 NP-B" panose="02020700000000000000" pitchFamily="18" charset="-128"/>
              <a:cs typeface="Arial" panose="020B0604020202020204" pitchFamily="34" charset="0"/>
            </a:endParaRPr>
          </a:p>
        </p:txBody>
      </p:sp>
      <p:sp>
        <p:nvSpPr>
          <p:cNvPr id="12" name="スライド番号プレースホルダー 1">
            <a:extLst>
              <a:ext uri="{FF2B5EF4-FFF2-40B4-BE49-F238E27FC236}">
                <a16:creationId xmlns:a16="http://schemas.microsoft.com/office/drawing/2014/main" id="{94EBD70C-9288-41C4-91A2-D3B739E7DF24}"/>
              </a:ext>
            </a:extLst>
          </p:cNvPr>
          <p:cNvSpPr>
            <a:spLocks noGrp="1"/>
          </p:cNvSpPr>
          <p:nvPr>
            <p:ph type="sldNum" sz="quarter" idx="12"/>
          </p:nvPr>
        </p:nvSpPr>
        <p:spPr>
          <a:xfrm>
            <a:off x="9549246" y="65078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rPr>
              <a:t>５</a:t>
            </a:r>
          </a:p>
        </p:txBody>
      </p:sp>
      <p:sp>
        <p:nvSpPr>
          <p:cNvPr id="2" name="正方形/長方形 1">
            <a:extLst>
              <a:ext uri="{FF2B5EF4-FFF2-40B4-BE49-F238E27FC236}">
                <a16:creationId xmlns:a16="http://schemas.microsoft.com/office/drawing/2014/main" id="{16A32418-A238-42A5-B96F-50C91AEF9E71}"/>
              </a:ext>
            </a:extLst>
          </p:cNvPr>
          <p:cNvSpPr/>
          <p:nvPr/>
        </p:nvSpPr>
        <p:spPr>
          <a:xfrm>
            <a:off x="206882" y="1807654"/>
            <a:ext cx="5858590" cy="11573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r>
              <a:rPr lang="en-US" altLang="ja-JP" sz="2000" b="1"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Ⅰ. </a:t>
            </a:r>
            <a:r>
              <a:rPr lang="en-US" altLang="ja-JP" sz="2000" b="1" u="sng"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Facilitate entry from abroad</a:t>
            </a:r>
            <a:r>
              <a:rPr lang="en-US" altLang="ja-JP" sz="2000" b="1"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  </a:t>
            </a:r>
            <a:r>
              <a:rPr lang="en-US" altLang="ja-JP" sz="2000" b="1" dirty="0">
                <a:solidFill>
                  <a:prstClr val="black"/>
                </a:solidFill>
                <a:latin typeface="Arial" panose="020B0604020202020204" pitchFamily="34" charset="0"/>
                <a:ea typeface="UD デジタル 教科書体 NP-B" panose="02020700000000000000" pitchFamily="18" charset="-128"/>
                <a:cs typeface="Arial" panose="020B0604020202020204" pitchFamily="34" charset="0"/>
              </a:rPr>
              <a:t>(3 items)</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prstClr val="black"/>
                </a:solidFill>
                <a:latin typeface="Arial" panose="020B0604020202020204" pitchFamily="34" charset="0"/>
                <a:ea typeface="UD デジタル 教科書体 NP-B" panose="02020700000000000000" pitchFamily="18" charset="-128"/>
                <a:cs typeface="Arial" panose="020B0604020202020204" pitchFamily="34" charset="0"/>
              </a:rPr>
              <a:t>・</a:t>
            </a:r>
            <a:r>
              <a:rPr lang="en-US" altLang="ja-JP" sz="14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Establish investor visa</a:t>
            </a: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a:t>
            </a:r>
            <a:r>
              <a:rPr lang="en-US" altLang="ja-JP" sz="14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Make an exception to the "Highly-Skilled Professional" point system	  </a:t>
            </a:r>
            <a:r>
              <a:rPr kumimoji="1" lang="en-US" altLang="ja-JP"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				                                etc.</a:t>
            </a:r>
            <a:r>
              <a:rPr lang="ja-JP" altLang="en-US" sz="14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　　</a:t>
            </a:r>
            <a:endParaRPr lang="en-US" altLang="ja-JP" sz="14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endParaRPr>
          </a:p>
        </p:txBody>
      </p:sp>
      <p:sp>
        <p:nvSpPr>
          <p:cNvPr id="8" name="正方形/長方形 7">
            <a:extLst>
              <a:ext uri="{FF2B5EF4-FFF2-40B4-BE49-F238E27FC236}">
                <a16:creationId xmlns:a16="http://schemas.microsoft.com/office/drawing/2014/main" id="{72D5ED45-B3EE-4790-A6E3-0D33E7E6472D}"/>
              </a:ext>
            </a:extLst>
          </p:cNvPr>
          <p:cNvSpPr/>
          <p:nvPr/>
        </p:nvSpPr>
        <p:spPr>
          <a:xfrm>
            <a:off x="6065471" y="1975347"/>
            <a:ext cx="5891926" cy="1757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ja-JP" sz="2000" b="1" dirty="0">
                <a:solidFill>
                  <a:prstClr val="black"/>
                </a:solidFill>
                <a:latin typeface="Arial" panose="020B0604020202020204" pitchFamily="34" charset="0"/>
                <a:ea typeface="UD デジタル 教科書体 NK-B" panose="02020700000000000000" pitchFamily="18" charset="-128"/>
                <a:cs typeface="Arial" panose="020B0604020202020204" pitchFamily="34" charset="0"/>
              </a:rPr>
              <a:t>Ⅱ</a:t>
            </a:r>
            <a:r>
              <a:rPr lang="ja-JP" altLang="en-US" sz="2000" b="1" dirty="0">
                <a:solidFill>
                  <a:prstClr val="black"/>
                </a:solidFill>
                <a:latin typeface="Arial" panose="020B0604020202020204" pitchFamily="34" charset="0"/>
                <a:ea typeface="UD デジタル 教科書体 NK-B" panose="02020700000000000000" pitchFamily="18" charset="-128"/>
                <a:cs typeface="Arial" panose="020B0604020202020204" pitchFamily="34" charset="0"/>
              </a:rPr>
              <a:t>．</a:t>
            </a:r>
            <a:r>
              <a:rPr lang="en-US" altLang="ja-JP" sz="2000" b="1" u="sng"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Facilitate business start-up and </a:t>
            </a:r>
          </a:p>
          <a:p>
            <a:pPr>
              <a:defRPr/>
            </a:pPr>
            <a:r>
              <a:rPr lang="en-US" altLang="ja-JP" sz="2000" b="1"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      </a:t>
            </a:r>
            <a:r>
              <a:rPr lang="en-US" altLang="ja-JP" sz="2000" b="1" u="sng"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daily life</a:t>
            </a:r>
            <a:r>
              <a:rPr lang="en-US" altLang="ja-JP" sz="2000" b="1"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 </a:t>
            </a:r>
            <a:r>
              <a:rPr lang="en-US" altLang="ja-JP" sz="2000" b="1" dirty="0">
                <a:solidFill>
                  <a:prstClr val="black"/>
                </a:solidFill>
                <a:latin typeface="Arial" panose="020B0604020202020204" pitchFamily="34" charset="0"/>
                <a:ea typeface="UD デジタル 教科書体 NK-B" panose="02020700000000000000" pitchFamily="18" charset="-128"/>
                <a:cs typeface="Arial" panose="020B0604020202020204" pitchFamily="34" charset="0"/>
              </a:rPr>
              <a:t>(4</a:t>
            </a:r>
            <a:r>
              <a:rPr lang="ja-JP" altLang="en-US" sz="2000" b="1" dirty="0">
                <a:solidFill>
                  <a:prstClr val="black"/>
                </a:solidFill>
                <a:latin typeface="Arial" panose="020B0604020202020204" pitchFamily="34" charset="0"/>
                <a:ea typeface="UD デジタル 教科書体 NK-B" panose="02020700000000000000" pitchFamily="18" charset="-128"/>
                <a:cs typeface="Arial" panose="020B0604020202020204" pitchFamily="34" charset="0"/>
              </a:rPr>
              <a:t> </a:t>
            </a:r>
            <a:r>
              <a:rPr lang="en-US" altLang="ja-JP" sz="2000" b="1" dirty="0">
                <a:solidFill>
                  <a:prstClr val="black"/>
                </a:solidFill>
                <a:latin typeface="Arial" panose="020B0604020202020204" pitchFamily="34" charset="0"/>
                <a:ea typeface="UD デジタル 教科書体 NK-B" panose="02020700000000000000" pitchFamily="18" charset="-128"/>
                <a:cs typeface="Arial" panose="020B0604020202020204" pitchFamily="34" charset="0"/>
              </a:rPr>
              <a:t>items)</a:t>
            </a:r>
            <a:r>
              <a:rPr kumimoji="1" lang="ja-JP" altLang="en-US" sz="2000" b="1" i="0" strike="noStrike" kern="1200" cap="none" spc="0" normalizeH="0" baseline="0" noProof="0" dirty="0">
                <a:ln>
                  <a:noFill/>
                </a:ln>
                <a:solidFill>
                  <a:prstClr val="black"/>
                </a:solidFill>
                <a:uLnTx/>
                <a:uFillTx/>
                <a:latin typeface="Arial" panose="020B0604020202020204" pitchFamily="34" charset="0"/>
                <a:ea typeface="UD デジタル 教科書体 NK-B" panose="02020700000000000000" pitchFamily="18" charset="-128"/>
                <a:cs typeface="Arial" panose="020B0604020202020204" pitchFamily="34" charset="0"/>
              </a:rPr>
              <a:t>　</a:t>
            </a:r>
            <a:r>
              <a:rPr kumimoji="1" lang="ja-JP" altLang="en-US" sz="2000" b="1" i="0"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UD デジタル 教科書体 NK-B" panose="02020700000000000000" pitchFamily="18" charset="-128"/>
                <a:cs typeface="Arial" panose="020B0604020202020204" pitchFamily="34" charset="0"/>
              </a:rPr>
              <a:t>　</a:t>
            </a:r>
            <a:endParaRPr kumimoji="1" lang="en-US" altLang="ja-JP" sz="2000" b="1" i="0"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UD デジタル 教科書体 NK-B" panose="02020700000000000000" pitchFamily="18" charset="-128"/>
              <a:cs typeface="Arial" panose="020B0604020202020204" pitchFamily="34" charset="0"/>
            </a:endParaRPr>
          </a:p>
          <a:p>
            <a:pPr>
              <a:defRPr/>
            </a:pPr>
            <a:r>
              <a:rPr kumimoji="1" lang="ja-JP" altLang="en-US" sz="1400" i="0" u="none" strike="noStrike" kern="1200" cap="none" spc="0" normalizeH="0" baseline="0" noProof="0" dirty="0">
                <a:ln>
                  <a:noFill/>
                </a:ln>
                <a:solidFill>
                  <a:prstClr val="black"/>
                </a:solidFill>
                <a:uLnTx/>
                <a:uFillTx/>
                <a:latin typeface="Arial" panose="020B0604020202020204" pitchFamily="34" charset="0"/>
                <a:ea typeface="UD デジタル 教科書体 NP-B" panose="02020700000000000000" pitchFamily="18" charset="-128"/>
                <a:cs typeface="Arial" panose="020B0604020202020204" pitchFamily="34" charset="0"/>
              </a:rPr>
              <a:t>・</a:t>
            </a:r>
            <a:r>
              <a:rPr kumimoji="1" lang="en-US" altLang="ja-JP"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Promote the opening of bank accounts for companies entering </a:t>
            </a:r>
          </a:p>
          <a:p>
            <a:pPr>
              <a:defRPr/>
            </a:pPr>
            <a:r>
              <a:rPr lang="en-US" altLang="ja-JP" sz="14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    </a:t>
            </a:r>
            <a:r>
              <a:rPr kumimoji="1" lang="en-US" altLang="ja-JP"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the market</a:t>
            </a:r>
            <a:r>
              <a:rPr kumimoji="1" lang="ja-JP" altLang="en-US"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　　</a:t>
            </a:r>
            <a:endParaRPr kumimoji="1" lang="en-US" altLang="ja-JP"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endParaRPr>
          </a:p>
          <a:p>
            <a:pPr>
              <a:defRPr/>
            </a:pPr>
            <a:r>
              <a:rPr lang="ja-JP" altLang="en-US" sz="14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a:t>
            </a:r>
            <a:r>
              <a:rPr kumimoji="1" lang="en-US" altLang="ja-JP"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Cooperation in financial consultation services and procedures</a:t>
            </a:r>
            <a:r>
              <a:rPr kumimoji="1" lang="ja-JP" altLang="en-US"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　　 </a:t>
            </a:r>
            <a:endParaRPr kumimoji="1" lang="en-US" altLang="ja-JP"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endParaRPr>
          </a:p>
          <a:p>
            <a:pPr>
              <a:defRPr/>
            </a:pPr>
            <a:r>
              <a:rPr lang="ja-JP" altLang="en-US" sz="14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a:t>
            </a:r>
            <a:r>
              <a:rPr lang="en-US" altLang="ja-JP" sz="14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Simplify and digitalize </a:t>
            </a:r>
            <a:r>
              <a:rPr kumimoji="1" lang="en-US" altLang="ja-JP"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administrative procedures </a:t>
            </a:r>
            <a:endParaRPr lang="en-US" altLang="ja-JP" sz="14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endParaRPr>
          </a:p>
          <a:p>
            <a:pPr>
              <a:defRPr/>
            </a:pPr>
            <a:r>
              <a:rPr lang="ja-JP" altLang="en-US" sz="14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a:t>
            </a:r>
            <a:r>
              <a:rPr lang="en-US" altLang="ja-JP" sz="14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Enhance </a:t>
            </a:r>
            <a:r>
              <a:rPr kumimoji="1" lang="en-US" altLang="ja-JP"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English language support</a:t>
            </a:r>
            <a:r>
              <a:rPr lang="en-US" altLang="ja-JP" sz="14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                        </a:t>
            </a:r>
          </a:p>
          <a:p>
            <a:pPr>
              <a:defRPr/>
            </a:pPr>
            <a:r>
              <a:rPr kumimoji="1" lang="en-US" altLang="ja-JP"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                                                                                                  </a:t>
            </a:r>
            <a:r>
              <a:rPr kumimoji="1" lang="en-US" altLang="ja-JP" sz="1400" i="0" u="none" strike="noStrike" kern="1200" cap="none" spc="0" normalizeH="0" baseline="0" noProof="0" dirty="0">
                <a:ln>
                  <a:noFill/>
                </a:ln>
                <a:solidFill>
                  <a:prstClr val="black"/>
                </a:solidFill>
                <a:uLnTx/>
                <a:uFillTx/>
                <a:latin typeface="Arial" panose="020B0604020202020204" pitchFamily="34" charset="0"/>
                <a:ea typeface="UD デジタル 教科書体 NP-B" panose="02020700000000000000" pitchFamily="18" charset="-128"/>
                <a:cs typeface="Arial" panose="020B0604020202020204" pitchFamily="34" charset="0"/>
              </a:rPr>
              <a:t>etc.</a:t>
            </a:r>
            <a:r>
              <a:rPr kumimoji="1" lang="ja-JP" altLang="en-US" sz="1400" i="0" u="none" strike="noStrike" kern="1200" cap="none" spc="0" normalizeH="0" baseline="0" noProof="0" dirty="0">
                <a:ln>
                  <a:noFill/>
                </a:ln>
                <a:solidFill>
                  <a:prstClr val="black"/>
                </a:solidFill>
                <a:uLnTx/>
                <a:uFillTx/>
                <a:latin typeface="Arial" panose="020B0604020202020204" pitchFamily="34" charset="0"/>
                <a:ea typeface="UD デジタル 教科書体 NP-B" panose="02020700000000000000" pitchFamily="18" charset="-128"/>
                <a:cs typeface="Arial" panose="020B0604020202020204" pitchFamily="34" charset="0"/>
              </a:rPr>
              <a:t>　</a:t>
            </a:r>
            <a:endParaRPr kumimoji="1" lang="en-US" altLang="ja-JP" sz="1400" i="0" u="none" strike="noStrike" kern="1200" cap="none" spc="0" normalizeH="0" baseline="0" noProof="0" dirty="0">
              <a:ln>
                <a:noFill/>
              </a:ln>
              <a:solidFill>
                <a:prstClr val="black"/>
              </a:solidFill>
              <a:uLnTx/>
              <a:uFillTx/>
              <a:latin typeface="Arial" panose="020B0604020202020204" pitchFamily="34" charset="0"/>
              <a:ea typeface="UD デジタル 教科書体 NP-B" panose="020207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1" dirty="0">
              <a:solidFill>
                <a:prstClr val="black"/>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endParaRPr>
          </a:p>
        </p:txBody>
      </p:sp>
      <p:sp>
        <p:nvSpPr>
          <p:cNvPr id="3" name="正方形/長方形 2">
            <a:extLst>
              <a:ext uri="{FF2B5EF4-FFF2-40B4-BE49-F238E27FC236}">
                <a16:creationId xmlns:a16="http://schemas.microsoft.com/office/drawing/2014/main" id="{4ABC3DC3-2AFE-4F60-B700-5DB05B5CFD7F}"/>
              </a:ext>
            </a:extLst>
          </p:cNvPr>
          <p:cNvSpPr/>
          <p:nvPr/>
        </p:nvSpPr>
        <p:spPr>
          <a:xfrm>
            <a:off x="295423" y="1807653"/>
            <a:ext cx="5760000" cy="1949268"/>
          </a:xfrm>
          <a:prstGeom prst="rect">
            <a:avLst/>
          </a:prstGeom>
          <a:noFill/>
          <a:ln w="41275" cmpd="db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27980AFC-ACE8-42D4-B22A-6B01D051153F}"/>
              </a:ext>
            </a:extLst>
          </p:cNvPr>
          <p:cNvSpPr/>
          <p:nvPr/>
        </p:nvSpPr>
        <p:spPr>
          <a:xfrm>
            <a:off x="300796" y="3931780"/>
            <a:ext cx="5760000" cy="1949267"/>
          </a:xfrm>
          <a:prstGeom prst="rect">
            <a:avLst/>
          </a:prstGeom>
          <a:noFill/>
          <a:ln w="41275" cmpd="db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anose="020B0604020202020204" pitchFamily="34" charset="0"/>
              <a:cs typeface="Arial" panose="020B0604020202020204" pitchFamily="34" charset="0"/>
            </a:endParaRPr>
          </a:p>
        </p:txBody>
      </p:sp>
      <p:sp>
        <p:nvSpPr>
          <p:cNvPr id="11" name="正方形/長方形 10">
            <a:extLst>
              <a:ext uri="{FF2B5EF4-FFF2-40B4-BE49-F238E27FC236}">
                <a16:creationId xmlns:a16="http://schemas.microsoft.com/office/drawing/2014/main" id="{449FEFE0-C9AA-4A63-BDA2-4AD2C0133A11}"/>
              </a:ext>
            </a:extLst>
          </p:cNvPr>
          <p:cNvSpPr/>
          <p:nvPr/>
        </p:nvSpPr>
        <p:spPr>
          <a:xfrm>
            <a:off x="6119360" y="1807653"/>
            <a:ext cx="5760000" cy="1949268"/>
          </a:xfrm>
          <a:prstGeom prst="rect">
            <a:avLst/>
          </a:prstGeom>
          <a:noFill/>
          <a:ln w="41275" cmpd="db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E6896BD8-9597-4503-BFB9-6EAA55E75930}"/>
              </a:ext>
            </a:extLst>
          </p:cNvPr>
          <p:cNvSpPr/>
          <p:nvPr/>
        </p:nvSpPr>
        <p:spPr>
          <a:xfrm>
            <a:off x="6119360" y="3929565"/>
            <a:ext cx="5760000" cy="1949266"/>
          </a:xfrm>
          <a:prstGeom prst="rect">
            <a:avLst/>
          </a:prstGeom>
          <a:noFill/>
          <a:ln w="41275" cmpd="db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16307381-42BA-42C8-A0ED-B3D6132095F6}"/>
              </a:ext>
            </a:extLst>
          </p:cNvPr>
          <p:cNvCxnSpPr/>
          <p:nvPr/>
        </p:nvCxnSpPr>
        <p:spPr>
          <a:xfrm>
            <a:off x="5882309" y="2884997"/>
            <a:ext cx="346229" cy="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AB911FE8-27CF-477F-B589-DD5BCA0F44F0}"/>
              </a:ext>
            </a:extLst>
          </p:cNvPr>
          <p:cNvCxnSpPr>
            <a:cxnSpLocks/>
          </p:cNvCxnSpPr>
          <p:nvPr/>
        </p:nvCxnSpPr>
        <p:spPr>
          <a:xfrm flipH="1">
            <a:off x="5802410" y="3661792"/>
            <a:ext cx="426128" cy="30628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83856E83-30D2-4973-9031-01A1143B151F}"/>
              </a:ext>
            </a:extLst>
          </p:cNvPr>
          <p:cNvCxnSpPr/>
          <p:nvPr/>
        </p:nvCxnSpPr>
        <p:spPr>
          <a:xfrm>
            <a:off x="5882309" y="4731552"/>
            <a:ext cx="346229" cy="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2A9BBD6E-A2E6-4DB1-91FB-195E7784B271}"/>
              </a:ext>
            </a:extLst>
          </p:cNvPr>
          <p:cNvSpPr/>
          <p:nvPr/>
        </p:nvSpPr>
        <p:spPr>
          <a:xfrm>
            <a:off x="338097" y="3917114"/>
            <a:ext cx="5717326" cy="19492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r>
              <a:rPr lang="en-US" altLang="ja-JP" sz="2000" b="1" dirty="0">
                <a:solidFill>
                  <a:prstClr val="black"/>
                </a:solidFill>
                <a:latin typeface="Arial" panose="020B0604020202020204" pitchFamily="34" charset="0"/>
                <a:ea typeface="UD デジタル 教科書体 NP-B" panose="02020700000000000000" pitchFamily="18" charset="-128"/>
                <a:cs typeface="Arial" panose="020B0604020202020204" pitchFamily="34" charset="0"/>
              </a:rPr>
              <a:t>Ⅲ.</a:t>
            </a:r>
            <a:r>
              <a:rPr lang="ja-JP" altLang="en-US" sz="2000" b="1" dirty="0">
                <a:solidFill>
                  <a:prstClr val="black"/>
                </a:solidFill>
                <a:latin typeface="Arial" panose="020B0604020202020204" pitchFamily="34" charset="0"/>
                <a:ea typeface="UD デジタル 教科書体 NP-B" panose="02020700000000000000" pitchFamily="18" charset="-128"/>
                <a:cs typeface="Arial" panose="020B0604020202020204" pitchFamily="34" charset="0"/>
              </a:rPr>
              <a:t> </a:t>
            </a:r>
            <a:r>
              <a:rPr lang="en-US" altLang="ja-JP" sz="2000" b="1" u="sng"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Facilitate business development </a:t>
            </a:r>
          </a:p>
          <a:p>
            <a:pPr marR="0" lvl="0" algn="l" defTabSz="914400" rtl="0" eaLnBrk="1" fontAlgn="auto" latinLnBrk="0" hangingPunct="1">
              <a:lnSpc>
                <a:spcPct val="100000"/>
              </a:lnSpc>
              <a:spcBef>
                <a:spcPts val="0"/>
              </a:spcBef>
              <a:spcAft>
                <a:spcPts val="0"/>
              </a:spcAft>
              <a:buClrTx/>
              <a:buSzTx/>
              <a:tabLst/>
              <a:defRPr/>
            </a:pPr>
            <a:r>
              <a:rPr lang="en-US" altLang="ja-JP" sz="2000" b="1"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      </a:t>
            </a:r>
            <a:r>
              <a:rPr lang="en-US" altLang="ja-JP" sz="2000" b="1" dirty="0">
                <a:solidFill>
                  <a:prstClr val="black"/>
                </a:solidFill>
                <a:latin typeface="Arial" panose="020B0604020202020204" pitchFamily="34" charset="0"/>
                <a:ea typeface="UD デジタル 教科書体 NP-B" panose="02020700000000000000" pitchFamily="18" charset="-128"/>
                <a:cs typeface="Arial" panose="020B0604020202020204" pitchFamily="34" charset="0"/>
              </a:rPr>
              <a:t>(10 items)</a:t>
            </a:r>
            <a:r>
              <a:rPr kumimoji="1" lang="ja-JP" altLang="en-US" sz="1800" b="1" i="0" strike="noStrike" kern="1200" cap="none" spc="0" normalizeH="0" baseline="0" noProof="0" dirty="0">
                <a:ln>
                  <a:noFill/>
                </a:ln>
                <a:solidFill>
                  <a:prstClr val="black"/>
                </a:solidFill>
                <a:uLnTx/>
                <a:uFillTx/>
                <a:latin typeface="Arial" panose="020B0604020202020204" pitchFamily="34" charset="0"/>
                <a:ea typeface="UD デジタル 教科書体 NP-B" panose="02020700000000000000" pitchFamily="18" charset="-128"/>
                <a:cs typeface="Arial" panose="020B0604020202020204" pitchFamily="34" charset="0"/>
              </a:rPr>
              <a:t>　</a:t>
            </a:r>
            <a:r>
              <a:rPr kumimoji="1" lang="ja-JP" altLang="en-US" sz="1800" b="1" i="0"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UD デジタル 教科書体 NP-B" panose="02020700000000000000" pitchFamily="18" charset="-128"/>
                <a:cs typeface="Arial" panose="020B0604020202020204" pitchFamily="34" charset="0"/>
              </a:rPr>
              <a:t>　</a:t>
            </a:r>
            <a:endParaRPr kumimoji="1" lang="en-US" altLang="ja-JP" sz="1800" b="1" i="0"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UD デジタル 教科書体 NP-B" panose="020207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prstClr val="black"/>
                </a:solidFill>
                <a:uLnTx/>
                <a:uFillTx/>
                <a:latin typeface="Arial" panose="020B0604020202020204" pitchFamily="34" charset="0"/>
                <a:ea typeface="UD デジタル 教科書体 NP-B" panose="02020700000000000000" pitchFamily="18" charset="-128"/>
                <a:cs typeface="Arial" panose="020B0604020202020204" pitchFamily="34" charset="0"/>
              </a:rPr>
              <a:t>・</a:t>
            </a:r>
            <a:r>
              <a:rPr kumimoji="1" lang="en-US" altLang="ja-JP"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Relax requirements for compliance personnel</a:t>
            </a:r>
            <a:r>
              <a:rPr kumimoji="1" lang="ja-JP" altLang="en-US"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　　</a:t>
            </a:r>
            <a:endParaRPr kumimoji="1" lang="en-US" altLang="ja-JP"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a:t>
            </a:r>
            <a:r>
              <a:rPr kumimoji="1" lang="en-US" altLang="ja-JP"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Relax requirements for outsourcing other than investment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    </a:t>
            </a:r>
            <a:r>
              <a:rPr kumimoji="1" lang="en-US" altLang="ja-JP"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management business</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a:t>
            </a:r>
            <a:r>
              <a:rPr kumimoji="1" lang="en-US" altLang="ja-JP"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Demonstrate experiment for financial licenses</a:t>
            </a:r>
            <a:r>
              <a:rPr kumimoji="1" lang="ja-JP" altLang="en-US"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　　　　　</a:t>
            </a:r>
            <a:endParaRPr lang="en-US" altLang="ja-JP" sz="14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a:t>
            </a:r>
            <a:r>
              <a:rPr kumimoji="1" lang="en-US" altLang="ja-JP"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Simplify financial license notification</a:t>
            </a:r>
            <a:r>
              <a:rPr kumimoji="1" lang="ja-JP" altLang="en-US"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　</a:t>
            </a:r>
            <a:r>
              <a:rPr kumimoji="1" lang="ja-JP" altLang="en-US" sz="1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UD デジタル 教科書体 NP-B" panose="02020700000000000000" pitchFamily="18" charset="-128"/>
                <a:cs typeface="Arial" panose="020B0604020202020204" pitchFamily="34" charset="0"/>
              </a:rPr>
              <a:t>　　　　　　　　　　　　　　　　　　</a:t>
            </a:r>
            <a:r>
              <a:rPr kumimoji="1" lang="en-US" altLang="ja-JP"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                                                                                                       </a:t>
            </a:r>
            <a:r>
              <a:rPr kumimoji="1" lang="en-US" altLang="ja-JP" sz="1400" i="0" u="none" strike="noStrike" kern="1200" cap="none" spc="0" normalizeH="0" baseline="0" noProof="0" dirty="0">
                <a:ln>
                  <a:noFill/>
                </a:ln>
                <a:solidFill>
                  <a:prstClr val="black"/>
                </a:solidFill>
                <a:uLnTx/>
                <a:uFillTx/>
                <a:latin typeface="Arial" panose="020B0604020202020204" pitchFamily="34" charset="0"/>
                <a:ea typeface="UD デジタル 教科書体 NP-B" panose="02020700000000000000" pitchFamily="18" charset="-128"/>
                <a:cs typeface="Arial" panose="020B0604020202020204" pitchFamily="34" charset="0"/>
              </a:rPr>
              <a:t>etc.</a:t>
            </a:r>
            <a:r>
              <a:rPr kumimoji="1" lang="ja-JP" altLang="en-US" sz="1400" i="0" u="none" strike="noStrike" kern="1200" cap="none" spc="0" normalizeH="0" baseline="0" noProof="0" dirty="0">
                <a:ln>
                  <a:noFill/>
                </a:ln>
                <a:solidFill>
                  <a:prstClr val="black"/>
                </a:solidFill>
                <a:uLnTx/>
                <a:uFillTx/>
                <a:latin typeface="Arial" panose="020B0604020202020204" pitchFamily="34" charset="0"/>
                <a:ea typeface="UD デジタル 教科書体 NP-B" panose="02020700000000000000" pitchFamily="18" charset="-128"/>
                <a:cs typeface="Arial" panose="020B0604020202020204" pitchFamily="34" charset="0"/>
              </a:rPr>
              <a:t>　</a:t>
            </a:r>
            <a:endParaRPr lang="en-US" altLang="ja-JP" sz="1400" b="1" dirty="0">
              <a:solidFill>
                <a:prstClr val="black"/>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endParaRPr>
          </a:p>
        </p:txBody>
      </p:sp>
      <p:sp>
        <p:nvSpPr>
          <p:cNvPr id="17" name="正方形/長方形 16">
            <a:extLst>
              <a:ext uri="{FF2B5EF4-FFF2-40B4-BE49-F238E27FC236}">
                <a16:creationId xmlns:a16="http://schemas.microsoft.com/office/drawing/2014/main" id="{EF08AB27-90AA-4DC0-A478-B2F970DEC260}"/>
              </a:ext>
            </a:extLst>
          </p:cNvPr>
          <p:cNvSpPr/>
          <p:nvPr/>
        </p:nvSpPr>
        <p:spPr>
          <a:xfrm>
            <a:off x="6157361" y="3931780"/>
            <a:ext cx="6034639" cy="1757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b="1" dirty="0">
                <a:solidFill>
                  <a:prstClr val="black"/>
                </a:solidFill>
                <a:latin typeface="Arial" panose="020B0604020202020204" pitchFamily="34" charset="0"/>
                <a:ea typeface="UD デジタル 教科書体 NP-B" panose="02020700000000000000" pitchFamily="18" charset="-128"/>
                <a:cs typeface="Arial" panose="020B0604020202020204" pitchFamily="34" charset="0"/>
              </a:rPr>
              <a:t>Ⅳ.</a:t>
            </a:r>
            <a:r>
              <a:rPr lang="en-US" altLang="ja-JP" b="1" u="sng"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-Vitalize business activities of Osaka companies</a:t>
            </a:r>
            <a:endParaRPr lang="ja-JP" altLang="en-US" b="1" u="sng"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     </a:t>
            </a:r>
            <a:r>
              <a:rPr lang="en-US" altLang="ja-JP" b="1" u="sng"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 Improve residents' asset building</a:t>
            </a:r>
            <a:r>
              <a:rPr lang="en-US" altLang="ja-JP" b="1" dirty="0">
                <a:solidFill>
                  <a:srgbClr val="FF0000"/>
                </a:solidFill>
                <a:latin typeface="Arial" panose="020B0604020202020204" pitchFamily="34" charset="0"/>
                <a:ea typeface="UD デジタル 教科書体 NP-B" panose="02020700000000000000" pitchFamily="18" charset="-128"/>
                <a:cs typeface="Arial" panose="020B0604020202020204" pitchFamily="34" charset="0"/>
              </a:rPr>
              <a:t>  </a:t>
            </a:r>
            <a:r>
              <a:rPr lang="en-US" altLang="ja-JP" b="1" dirty="0">
                <a:solidFill>
                  <a:prstClr val="black"/>
                </a:solidFill>
                <a:latin typeface="Arial" panose="020B0604020202020204" pitchFamily="34" charset="0"/>
                <a:ea typeface="UD デジタル 教科書体 NP-B" panose="02020700000000000000" pitchFamily="18" charset="-128"/>
                <a:cs typeface="Arial" panose="020B0604020202020204" pitchFamily="34" charset="0"/>
              </a:rPr>
              <a:t>(6 items</a:t>
            </a:r>
            <a:r>
              <a:rPr lang="en-US" altLang="ja-JP" sz="2000" b="1" dirty="0">
                <a:solidFill>
                  <a:prstClr val="black"/>
                </a:solidFill>
                <a:latin typeface="Arial" panose="020B0604020202020204" pitchFamily="34" charset="0"/>
                <a:ea typeface="UD デジタル 教科書体 NP-B" panose="02020700000000000000" pitchFamily="18" charset="-128"/>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a:t>
            </a:r>
            <a:r>
              <a:rPr kumimoji="1" lang="en-US" altLang="ja-JP"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Improve financial literacy of asset owners</a:t>
            </a:r>
            <a:r>
              <a:rPr kumimoji="1" lang="ja-JP" altLang="en-US"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　　</a:t>
            </a:r>
            <a:endParaRPr kumimoji="1" lang="en-US" altLang="ja-JP"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a:t>
            </a:r>
            <a:r>
              <a:rPr kumimoji="1" lang="en-US" altLang="ja-JP"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Relax requirements for national university faculty members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   </a:t>
            </a:r>
            <a:r>
              <a:rPr kumimoji="1" lang="en-US" altLang="ja-JP"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 hold concurrent positions</a:t>
            </a:r>
            <a:r>
              <a:rPr kumimoji="1" lang="ja-JP" altLang="en-US"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　　</a:t>
            </a:r>
            <a:endParaRPr kumimoji="1" lang="en-US" altLang="ja-JP"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Arial" panose="020B0604020202020204" pitchFamily="34" charset="0"/>
                <a:ea typeface="UD デジタル 教科書体 NP-B" panose="02020700000000000000" pitchFamily="18" charset="-128"/>
                <a:cs typeface="Arial" panose="020B0604020202020204" pitchFamily="34" charset="0"/>
              </a:rPr>
              <a:t>・</a:t>
            </a:r>
            <a:r>
              <a:rPr kumimoji="1" lang="en-US" altLang="ja-JP"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Expand the scope of investment in public universities</a:t>
            </a:r>
            <a:r>
              <a:rPr kumimoji="1" lang="ja-JP" altLang="en-US" sz="1400" i="0" u="none" strike="noStrike" kern="1200" cap="none" spc="0" normalizeH="0" baseline="0" noProof="0" dirty="0">
                <a:ln>
                  <a:noFill/>
                </a:ln>
                <a:solidFill>
                  <a:schemeClr val="tx1"/>
                </a:solidFill>
                <a:uLnTx/>
                <a:uFillTx/>
                <a:latin typeface="Arial" panose="020B0604020202020204" pitchFamily="34" charset="0"/>
                <a:ea typeface="UD デジタル 教科書体 NP-B" panose="02020700000000000000" pitchFamily="18" charset="-128"/>
                <a:cs typeface="Arial" panose="020B0604020202020204" pitchFamily="34" charset="0"/>
              </a:rPr>
              <a:t>　</a:t>
            </a:r>
            <a:r>
              <a:rPr kumimoji="1" lang="ja-JP" altLang="en-US" sz="1400" i="0" u="none" strike="noStrike" kern="1200" cap="none" spc="0" normalizeH="0" baseline="0" noProof="0" dirty="0">
                <a:ln>
                  <a:noFill/>
                </a:ln>
                <a:solidFill>
                  <a:prstClr val="black"/>
                </a:solidFill>
                <a:uLnTx/>
                <a:uFillTx/>
                <a:latin typeface="Arial" panose="020B0604020202020204" pitchFamily="34" charset="0"/>
                <a:ea typeface="UD デジタル 教科書体 NP-B" panose="02020700000000000000" pitchFamily="18" charset="-128"/>
                <a:cs typeface="Arial" panose="020B0604020202020204" pitchFamily="34" charset="0"/>
              </a:rPr>
              <a:t>　　　　　　　　　　　　　　　　　　　　　</a:t>
            </a:r>
            <a:endParaRPr kumimoji="1" lang="en-US" altLang="ja-JP" sz="1400" i="0" u="none" strike="noStrike" kern="1200" cap="none" spc="0" normalizeH="0" baseline="0" noProof="0" dirty="0">
              <a:ln>
                <a:noFill/>
              </a:ln>
              <a:solidFill>
                <a:prstClr val="black"/>
              </a:solidFill>
              <a:uLnTx/>
              <a:uFillTx/>
              <a:latin typeface="Arial" panose="020B0604020202020204" pitchFamily="34" charset="0"/>
              <a:ea typeface="UD デジタル 教科書体 NP-B" panose="020207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i="0" u="none" strike="noStrike" kern="1200" cap="none" spc="0" normalizeH="0" baseline="0" noProof="0" dirty="0">
                <a:ln>
                  <a:noFill/>
                </a:ln>
                <a:solidFill>
                  <a:prstClr val="black"/>
                </a:solidFill>
                <a:uLnTx/>
                <a:uFillTx/>
                <a:latin typeface="Arial" panose="020B0604020202020204" pitchFamily="34" charset="0"/>
                <a:ea typeface="UD デジタル 教科書体 NP-B" panose="02020700000000000000" pitchFamily="18" charset="-128"/>
                <a:cs typeface="Arial" panose="020B0604020202020204" pitchFamily="34" charset="0"/>
              </a:rPr>
              <a:t>					      etc.</a:t>
            </a:r>
            <a:endParaRPr lang="en-US" altLang="ja-JP" sz="1400" dirty="0">
              <a:solidFill>
                <a:prstClr val="black"/>
              </a:solidFill>
              <a:latin typeface="Arial" panose="020B0604020202020204" pitchFamily="34" charset="0"/>
              <a:ea typeface="BIZ UDP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3589138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2CF6ADA-A0CF-4447-92EB-D7A69D4A664B}"/>
              </a:ext>
            </a:extLst>
          </p:cNvPr>
          <p:cNvSpPr/>
          <p:nvPr/>
        </p:nvSpPr>
        <p:spPr>
          <a:xfrm>
            <a:off x="0" y="2257"/>
            <a:ext cx="12232888" cy="540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dirty="0">
              <a:solidFill>
                <a:schemeClr val="tx1"/>
              </a:solidFill>
              <a:latin typeface="Arial" panose="020B0604020202020204" pitchFamily="34" charset="0"/>
              <a:cs typeface="Arial" panose="020B0604020202020204" pitchFamily="34" charset="0"/>
            </a:endParaRPr>
          </a:p>
          <a:p>
            <a:r>
              <a:rPr lang="ja-JP" altLang="en-US" sz="2800"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rPr>
              <a:t>　</a:t>
            </a:r>
            <a:endParaRPr kumimoji="1" lang="ja-JP" altLang="en-US" sz="2800"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endParaRPr>
          </a:p>
        </p:txBody>
      </p:sp>
      <p:sp>
        <p:nvSpPr>
          <p:cNvPr id="16" name="正方形/長方形 15">
            <a:extLst>
              <a:ext uri="{FF2B5EF4-FFF2-40B4-BE49-F238E27FC236}">
                <a16:creationId xmlns:a16="http://schemas.microsoft.com/office/drawing/2014/main" id="{42E24E9C-8B48-468D-ACE5-4A9EA11FF374}"/>
              </a:ext>
            </a:extLst>
          </p:cNvPr>
          <p:cNvSpPr/>
          <p:nvPr/>
        </p:nvSpPr>
        <p:spPr>
          <a:xfrm>
            <a:off x="261619" y="513297"/>
            <a:ext cx="6895319" cy="487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List of deregulation to be requested from the government ①</a:t>
            </a:r>
            <a:endParaRPr kumimoji="1" lang="ja-JP" altLang="en-US" sz="1600" b="1"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endParaRPr>
          </a:p>
        </p:txBody>
      </p:sp>
      <p:sp>
        <p:nvSpPr>
          <p:cNvPr id="17" name="スライド番号プレースホルダー 1">
            <a:extLst>
              <a:ext uri="{FF2B5EF4-FFF2-40B4-BE49-F238E27FC236}">
                <a16:creationId xmlns:a16="http://schemas.microsoft.com/office/drawing/2014/main" id="{D4E9B6CA-0AED-49DD-9DF5-39787A7C21FC}"/>
              </a:ext>
            </a:extLst>
          </p:cNvPr>
          <p:cNvSpPr>
            <a:spLocks noGrp="1"/>
          </p:cNvSpPr>
          <p:nvPr>
            <p:ph type="sldNum" sz="quarter" idx="12"/>
          </p:nvPr>
        </p:nvSpPr>
        <p:spPr>
          <a:xfrm>
            <a:off x="9448800" y="6418105"/>
            <a:ext cx="2743200" cy="365125"/>
          </a:xfrm>
        </p:spPr>
        <p:txBody>
          <a:bodyPr/>
          <a:lstStyle/>
          <a:p>
            <a:r>
              <a:rPr kumimoji="1" lang="ja-JP" altLang="en-US"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６</a:t>
            </a:r>
          </a:p>
        </p:txBody>
      </p:sp>
      <p:graphicFrame>
        <p:nvGraphicFramePr>
          <p:cNvPr id="2" name="表 1">
            <a:extLst>
              <a:ext uri="{FF2B5EF4-FFF2-40B4-BE49-F238E27FC236}">
                <a16:creationId xmlns:a16="http://schemas.microsoft.com/office/drawing/2014/main" id="{8EE0B783-B101-410E-B5E1-FC2489D1B9C4}"/>
              </a:ext>
            </a:extLst>
          </p:cNvPr>
          <p:cNvGraphicFramePr>
            <a:graphicFrameLocks noGrp="1"/>
          </p:cNvGraphicFramePr>
          <p:nvPr>
            <p:extLst>
              <p:ext uri="{D42A27DB-BD31-4B8C-83A1-F6EECF244321}">
                <p14:modId xmlns:p14="http://schemas.microsoft.com/office/powerpoint/2010/main" val="135035395"/>
              </p:ext>
            </p:extLst>
          </p:nvPr>
        </p:nvGraphicFramePr>
        <p:xfrm>
          <a:off x="489653" y="1000762"/>
          <a:ext cx="11212693" cy="5584596"/>
        </p:xfrm>
        <a:graphic>
          <a:graphicData uri="http://schemas.openxmlformats.org/drawingml/2006/table">
            <a:tbl>
              <a:tblPr/>
              <a:tblGrid>
                <a:gridCol w="567886">
                  <a:extLst>
                    <a:ext uri="{9D8B030D-6E8A-4147-A177-3AD203B41FA5}">
                      <a16:colId xmlns:a16="http://schemas.microsoft.com/office/drawing/2014/main" val="661000039"/>
                    </a:ext>
                  </a:extLst>
                </a:gridCol>
                <a:gridCol w="646043">
                  <a:extLst>
                    <a:ext uri="{9D8B030D-6E8A-4147-A177-3AD203B41FA5}">
                      <a16:colId xmlns:a16="http://schemas.microsoft.com/office/drawing/2014/main" val="2463195174"/>
                    </a:ext>
                  </a:extLst>
                </a:gridCol>
                <a:gridCol w="2594113">
                  <a:extLst>
                    <a:ext uri="{9D8B030D-6E8A-4147-A177-3AD203B41FA5}">
                      <a16:colId xmlns:a16="http://schemas.microsoft.com/office/drawing/2014/main" val="2304464834"/>
                    </a:ext>
                  </a:extLst>
                </a:gridCol>
                <a:gridCol w="7404651">
                  <a:extLst>
                    <a:ext uri="{9D8B030D-6E8A-4147-A177-3AD203B41FA5}">
                      <a16:colId xmlns:a16="http://schemas.microsoft.com/office/drawing/2014/main" val="2633286468"/>
                    </a:ext>
                  </a:extLst>
                </a:gridCol>
              </a:tblGrid>
              <a:tr h="275445">
                <a:tc>
                  <a:txBody>
                    <a:bodyPr/>
                    <a:lstStyle/>
                    <a:p>
                      <a:pPr algn="ctr" fontAlgn="ctr"/>
                      <a:r>
                        <a:rPr lang="en-US" altLang="ja-JP" sz="1050" b="0" i="0" u="none" strike="noStrike" dirty="0">
                          <a:solidFill>
                            <a:srgbClr val="000000"/>
                          </a:solidFill>
                          <a:effectLst/>
                          <a:latin typeface="Arial" panose="020B0604020202020204" pitchFamily="34" charset="0"/>
                          <a:ea typeface="HGP創英角ｺﾞｼｯｸUB" panose="020B0900000000000000" pitchFamily="50" charset="-128"/>
                          <a:cs typeface="Arial" panose="020B0604020202020204" pitchFamily="34" charset="0"/>
                        </a:rPr>
                        <a:t>No.</a:t>
                      </a:r>
                      <a:endParaRPr lang="ja-JP" altLang="en-US" sz="1050" b="0" i="0" u="none" strike="noStrike" dirty="0">
                        <a:solidFill>
                          <a:srgbClr val="000000"/>
                        </a:solidFill>
                        <a:effectLst/>
                        <a:latin typeface="Arial" panose="020B0604020202020204" pitchFamily="34" charset="0"/>
                        <a:ea typeface="HGP創英角ｺﾞｼｯｸUB" panose="020B09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050" b="1" i="0" u="none" strike="noStrike" dirty="0">
                          <a:solidFill>
                            <a:srgbClr val="000000"/>
                          </a:solidFill>
                          <a:effectLst/>
                          <a:latin typeface="Arial" panose="020B0604020202020204" pitchFamily="34" charset="0"/>
                          <a:ea typeface="HG創英角ｺﾞｼｯｸUB" panose="020B0909000000000000" pitchFamily="49" charset="-128"/>
                          <a:cs typeface="Arial" panose="020B0604020202020204" pitchFamily="34" charset="0"/>
                        </a:rPr>
                        <a:t>section</a:t>
                      </a:r>
                      <a:endParaRPr lang="ja-JP" altLang="en-US" sz="1050" b="1" i="0" u="none" strike="noStrike" dirty="0">
                        <a:solidFill>
                          <a:srgbClr val="000000"/>
                        </a:solidFill>
                        <a:effectLst/>
                        <a:latin typeface="Arial" panose="020B0604020202020204" pitchFamily="34" charset="0"/>
                        <a:ea typeface="HG創英角ｺﾞｼｯｸUB" panose="020B0909000000000000" pitchFamily="49"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a:r>
                        <a:rPr kumimoji="1" lang="en-US" altLang="ja-JP" sz="1050" b="1" dirty="0">
                          <a:solidFill>
                            <a:schemeClr val="tx1"/>
                          </a:solidFill>
                          <a:latin typeface="Arial" panose="020B0604020202020204" pitchFamily="34" charset="0"/>
                          <a:ea typeface="HG創英角ｺﾞｼｯｸUB" panose="020B0909000000000000" pitchFamily="49" charset="-128"/>
                          <a:cs typeface="Arial" panose="020B0604020202020204" pitchFamily="34" charset="0"/>
                        </a:rPr>
                        <a:t>Proposals</a:t>
                      </a:r>
                      <a:endParaRPr kumimoji="1" lang="ja-JP" altLang="en-US" sz="1050" b="1" dirty="0">
                        <a:solidFill>
                          <a:schemeClr val="tx1"/>
                        </a:solidFill>
                        <a:latin typeface="Arial" panose="020B0604020202020204" pitchFamily="34" charset="0"/>
                        <a:ea typeface="HG創英角ｺﾞｼｯｸUB" panose="020B0909000000000000" pitchFamily="49"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a:r>
                        <a:rPr lang="en-US" altLang="ja-JP" sz="1050" b="1" i="0" u="none" strike="noStrike" dirty="0">
                          <a:solidFill>
                            <a:schemeClr val="tx1"/>
                          </a:solidFill>
                          <a:effectLst/>
                          <a:latin typeface="Arial" panose="020B0604020202020204" pitchFamily="34" charset="0"/>
                          <a:ea typeface="HG創英角ｺﾞｼｯｸUB" panose="020B0909000000000000" pitchFamily="49" charset="-128"/>
                          <a:cs typeface="Arial" panose="020B0604020202020204" pitchFamily="34" charset="0"/>
                        </a:rPr>
                        <a:t>Deregulation</a:t>
                      </a:r>
                      <a:r>
                        <a:rPr lang="ja-JP" altLang="en-US" sz="1050" b="1" i="0" u="none" strike="noStrike" dirty="0">
                          <a:solidFill>
                            <a:schemeClr val="tx1"/>
                          </a:solidFill>
                          <a:effectLst/>
                          <a:latin typeface="Arial" panose="020B0604020202020204" pitchFamily="34" charset="0"/>
                          <a:ea typeface="HG創英角ｺﾞｼｯｸUB" panose="020B0909000000000000" pitchFamily="49" charset="-128"/>
                          <a:cs typeface="Arial" panose="020B0604020202020204" pitchFamily="34" charset="0"/>
                        </a:rPr>
                        <a:t> </a:t>
                      </a:r>
                      <a:r>
                        <a:rPr lang="en-US" altLang="ja-JP" sz="1050" b="1" i="0" u="none" strike="noStrike" dirty="0">
                          <a:solidFill>
                            <a:schemeClr val="tx1"/>
                          </a:solidFill>
                          <a:effectLst/>
                          <a:latin typeface="Arial" panose="020B0604020202020204" pitchFamily="34" charset="0"/>
                          <a:ea typeface="HG創英角ｺﾞｼｯｸUB" panose="020B0909000000000000" pitchFamily="49" charset="-128"/>
                          <a:cs typeface="Arial" panose="020B0604020202020204" pitchFamily="34" charset="0"/>
                        </a:rPr>
                        <a:t>details</a:t>
                      </a:r>
                      <a:endParaRPr kumimoji="1" lang="ja-JP" altLang="en-US" sz="1050" dirty="0">
                        <a:solidFill>
                          <a:schemeClr val="tx1"/>
                        </a:solidFill>
                        <a:latin typeface="Arial" panose="020B0604020202020204" pitchFamily="34" charset="0"/>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825515073"/>
                  </a:ext>
                </a:extLst>
              </a:tr>
              <a:tr h="267671">
                <a:tc gridSpan="4">
                  <a:txBody>
                    <a:bodyPr/>
                    <a:lstStyle/>
                    <a:p>
                      <a:pPr algn="l" fontAlgn="ctr"/>
                      <a:r>
                        <a:rPr lang="en-US" altLang="ja-JP" sz="1050" b="0" i="0" u="none" strike="noStrike" dirty="0">
                          <a:solidFill>
                            <a:srgbClr val="000000"/>
                          </a:solidFill>
                          <a:effectLst/>
                          <a:latin typeface="Arial" panose="020B0604020202020204" pitchFamily="34" charset="0"/>
                          <a:ea typeface="UD デジタル 教科書体 NP-B" panose="02020700000000000000" pitchFamily="18" charset="-128"/>
                          <a:cs typeface="Arial" panose="020B0604020202020204" pitchFamily="34" charset="0"/>
                        </a:rPr>
                        <a:t>Ⅰ. Facilitate entry from abroad</a:t>
                      </a:r>
                      <a:r>
                        <a:rPr lang="ja-JP" altLang="en-US" sz="1050" b="0" i="0" u="none" strike="noStrike" dirty="0">
                          <a:solidFill>
                            <a:srgbClr val="000000"/>
                          </a:solidFill>
                          <a:effectLst/>
                          <a:latin typeface="Arial" panose="020B0604020202020204" pitchFamily="34" charset="0"/>
                          <a:ea typeface="UD デジタル 教科書体 NP-B" panose="02020700000000000000" pitchFamily="18" charset="-128"/>
                          <a:cs typeface="Arial" panose="020B0604020202020204" pitchFamily="34" charset="0"/>
                        </a:rPr>
                        <a:t> </a:t>
                      </a:r>
                      <a:r>
                        <a:rPr lang="en-US" altLang="ja-JP" sz="1050" b="0" i="0" u="none" strike="noStrike" dirty="0">
                          <a:solidFill>
                            <a:srgbClr val="000000"/>
                          </a:solidFill>
                          <a:effectLst/>
                          <a:latin typeface="Arial" panose="020B0604020202020204" pitchFamily="34" charset="0"/>
                          <a:ea typeface="UD デジタル 教科書体 NP-B" panose="02020700000000000000" pitchFamily="18" charset="-128"/>
                          <a:cs typeface="Arial" panose="020B0604020202020204" pitchFamily="34" charset="0"/>
                        </a:rPr>
                        <a:t>(3 items)</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038465619"/>
                  </a:ext>
                </a:extLst>
              </a:tr>
              <a:tr h="577524">
                <a:tc>
                  <a:txBody>
                    <a:bodyPr/>
                    <a:lstStyle/>
                    <a:p>
                      <a:pPr algn="ctr" rtl="0" fontAlgn="ctr"/>
                      <a:r>
                        <a:rPr lang="en-US" altLang="ja-JP" sz="1050" b="0" i="0" u="none" strike="noStrike" dirty="0">
                          <a:solidFill>
                            <a:srgbClr val="000000"/>
                          </a:solidFill>
                          <a:effectLst/>
                          <a:latin typeface="Arial" panose="020B0604020202020204" pitchFamily="34" charset="0"/>
                          <a:ea typeface="BIZ UDPゴシック" panose="020B0400000000000000" pitchFamily="50" charset="-128"/>
                          <a:cs typeface="Arial" panose="020B0604020202020204" pitchFamily="34" charset="0"/>
                        </a:rPr>
                        <a:t>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0" i="0" u="none" strike="noStrike" dirty="0">
                          <a:solidFill>
                            <a:srgbClr val="000000"/>
                          </a:solidFill>
                          <a:effectLst/>
                          <a:latin typeface="Arial" panose="020B0604020202020204" pitchFamily="34" charset="0"/>
                          <a:ea typeface="BIZ UDPゴシック" panose="020B0400000000000000" pitchFamily="50" charset="-128"/>
                          <a:cs typeface="Arial" panose="020B0604020202020204" pitchFamily="34" charset="0"/>
                        </a:rPr>
                        <a:t>Business Life Environment</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Establish Investor Visa</a:t>
                      </a:r>
                      <a:endParaRPr lang="en-US" altLang="ja-JP" sz="5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9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(Challenge) Investor visas exist in major overseas cities that grant permanent residency if a certain size of investment is made.</a:t>
                      </a:r>
                    </a:p>
                    <a:p>
                      <a:pPr algn="l" rtl="0" fontAlgn="ctr"/>
                      <a:r>
                        <a:rPr lang="en-US" altLang="ja-JP" sz="9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(Deregulation) Establish an investor visa that conforms to the design of foreign countries, such as an investor visa that grants permanent residence to those who establish a base in the region and make an investment of a certain size (approximately ¥120 million) in a growing industry in Osaka within three years or deposit money with the government for a certain period.</a:t>
                      </a:r>
                      <a:r>
                        <a:rPr lang="ja-JP" altLang="en-US" sz="9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　</a:t>
                      </a:r>
                      <a:endParaRPr kumimoji="1" lang="ja-JP" altLang="en-US" sz="900" dirty="0">
                        <a:solidFill>
                          <a:schemeClr val="tx1"/>
                        </a:solidFill>
                        <a:latin typeface="Arial" panose="020B0604020202020204" pitchFamily="34" charset="0"/>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3510413"/>
                  </a:ext>
                </a:extLst>
              </a:tr>
              <a:tr h="626166">
                <a:tc>
                  <a:txBody>
                    <a:bodyPr/>
                    <a:lstStyle/>
                    <a:p>
                      <a:pPr algn="ctr" rtl="0" fontAlgn="ctr"/>
                      <a:r>
                        <a:rPr lang="en-US" altLang="ja-JP" sz="1050" b="0" i="0" u="none" strike="noStrike" dirty="0">
                          <a:solidFill>
                            <a:srgbClr val="000000"/>
                          </a:solidFill>
                          <a:effectLst/>
                          <a:latin typeface="Arial" panose="020B0604020202020204" pitchFamily="34" charset="0"/>
                          <a:ea typeface="BIZ UDPゴシック" panose="020B0400000000000000" pitchFamily="50" charset="-128"/>
                          <a:cs typeface="Arial" panose="020B0604020202020204" pitchFamily="34" charset="0"/>
                        </a:rPr>
                        <a:t>2</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0" i="0" u="none" strike="noStrike" dirty="0">
                          <a:solidFill>
                            <a:srgbClr val="000000"/>
                          </a:solidFill>
                          <a:effectLst/>
                          <a:latin typeface="Arial" panose="020B0604020202020204" pitchFamily="34" charset="0"/>
                          <a:ea typeface="BIZ UDPゴシック" panose="020B0400000000000000" pitchFamily="50" charset="-128"/>
                          <a:cs typeface="Arial" panose="020B0604020202020204" pitchFamily="34" charset="0"/>
                        </a:rPr>
                        <a:t>Business Life Environment</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kumimoji="1" lang="en-US" altLang="ja-JP" sz="1050" b="0" i="0" u="none" strike="noStrike" kern="1200"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Make an exception </a:t>
                      </a:r>
                      <a:r>
                        <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to the "Highly Skilled Professional" point system</a:t>
                      </a:r>
                      <a:endParaRPr lang="en-US" altLang="ja-JP" sz="5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9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(Challenge) FinTech companies, which are driving the sophistication and DX of corporate services, are concentrated in Tokyo, and Osaka needs to attract FinTech companies to create innovation in Osaka. Osaka needs to attract fintech companies in order to create innovation.</a:t>
                      </a:r>
                    </a:p>
                    <a:p>
                      <a:pPr algn="l" rtl="0" fontAlgn="ctr"/>
                      <a:r>
                        <a:rPr lang="en-US" altLang="ja-JP" sz="9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(Deregulation) The Ministerial Ordinance should be amended to allow foreign nationals engaged in "fintech" business, which is recognized by Osaka Prefecture, to receive 10 points in the calculation of their "highly skilled professional" status of residence. </a:t>
                      </a:r>
                      <a:endParaRPr kumimoji="1" lang="ja-JP" altLang="en-US" sz="900" dirty="0">
                        <a:solidFill>
                          <a:schemeClr val="tx1"/>
                        </a:solidFill>
                        <a:latin typeface="Arial" panose="020B0604020202020204" pitchFamily="34" charset="0"/>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9967185"/>
                  </a:ext>
                </a:extLst>
              </a:tr>
              <a:tr h="577616">
                <a:tc>
                  <a:txBody>
                    <a:bodyPr/>
                    <a:lstStyle/>
                    <a:p>
                      <a:pPr algn="ctr" rtl="0" fontAlgn="ctr"/>
                      <a:r>
                        <a:rPr lang="en-US" altLang="ja-JP" sz="1050" b="0" i="0" u="none" strike="noStrike" dirty="0">
                          <a:solidFill>
                            <a:srgbClr val="000000"/>
                          </a:solidFill>
                          <a:effectLst/>
                          <a:latin typeface="Arial" panose="020B0604020202020204" pitchFamily="34" charset="0"/>
                          <a:ea typeface="BIZ UDPゴシック" panose="020B0400000000000000" pitchFamily="50" charset="-128"/>
                          <a:cs typeface="Arial" panose="020B0604020202020204" pitchFamily="34" charset="0"/>
                        </a:rPr>
                        <a:t>3</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0" i="0" u="none" strike="noStrike" dirty="0">
                          <a:solidFill>
                            <a:srgbClr val="000000"/>
                          </a:solidFill>
                          <a:effectLst/>
                          <a:latin typeface="Arial" panose="020B0604020202020204" pitchFamily="34" charset="0"/>
                          <a:ea typeface="BIZ UDPゴシック" panose="020B0400000000000000" pitchFamily="50" charset="-128"/>
                          <a:cs typeface="Arial" panose="020B0604020202020204" pitchFamily="34" charset="0"/>
                        </a:rPr>
                        <a:t>Business Life Environment</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Relax requirements for "Designated Activities (No. 33)</a:t>
                      </a:r>
                      <a:endParaRPr lang="en-US" altLang="ja-JP" sz="5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9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(Challenge) When the spouse of an overseas investor (highly skilled professional human resources) comes to Japan accompanied by his/her spouse, it is difficult for the spouse to continue working in Japan through remote work even if he/she is working in his/her own country.</a:t>
                      </a:r>
                    </a:p>
                    <a:p>
                      <a:pPr algn="l" rtl="0" fontAlgn="ctr"/>
                      <a:r>
                        <a:rPr lang="en-US" altLang="ja-JP" sz="9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(Deregulation) Only the spouse of the investor should be allowed to continue working in Japan under a remote work contract with an overseas company as if it were a contract with a domestic company.</a:t>
                      </a:r>
                      <a:endParaRPr kumimoji="1" lang="ja-JP" altLang="en-US" sz="900" dirty="0">
                        <a:solidFill>
                          <a:schemeClr val="tx1"/>
                        </a:solidFill>
                        <a:latin typeface="Arial" panose="020B0604020202020204" pitchFamily="34" charset="0"/>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8056821"/>
                  </a:ext>
                </a:extLst>
              </a:tr>
              <a:tr h="263156">
                <a:tc gridSpan="4">
                  <a:txBody>
                    <a:bodyPr/>
                    <a:lstStyle/>
                    <a:p>
                      <a:pPr algn="l" fontAlgn="ctr"/>
                      <a:r>
                        <a:rPr lang="en-US" altLang="ja-JP" sz="1050" b="0" i="0" u="none" strike="noStrike" dirty="0">
                          <a:solidFill>
                            <a:srgbClr val="000000"/>
                          </a:solidFill>
                          <a:effectLst/>
                          <a:latin typeface="Arial" panose="020B0604020202020204" pitchFamily="34" charset="0"/>
                          <a:ea typeface="UD デジタル 教科書体 NP-B" panose="02020700000000000000" pitchFamily="18" charset="-128"/>
                          <a:cs typeface="Arial" panose="020B0604020202020204" pitchFamily="34" charset="0"/>
                        </a:rPr>
                        <a:t>Ⅱ. Facilitate business start-up and daily life (4</a:t>
                      </a:r>
                      <a:r>
                        <a:rPr lang="ja-JP" altLang="en-US" sz="1050" b="0" i="0" u="none" strike="noStrike" dirty="0">
                          <a:solidFill>
                            <a:srgbClr val="000000"/>
                          </a:solidFill>
                          <a:effectLst/>
                          <a:latin typeface="Arial" panose="020B0604020202020204" pitchFamily="34" charset="0"/>
                          <a:ea typeface="UD デジタル 教科書体 NP-B" panose="02020700000000000000" pitchFamily="18" charset="-128"/>
                          <a:cs typeface="Arial" panose="020B0604020202020204" pitchFamily="34" charset="0"/>
                        </a:rPr>
                        <a:t> </a:t>
                      </a:r>
                      <a:r>
                        <a:rPr lang="en-US" altLang="ja-JP" sz="1050" b="0" i="0" u="none" strike="noStrike" dirty="0">
                          <a:solidFill>
                            <a:srgbClr val="000000"/>
                          </a:solidFill>
                          <a:effectLst/>
                          <a:latin typeface="Arial" panose="020B0604020202020204" pitchFamily="34" charset="0"/>
                          <a:ea typeface="UD デジタル 教科書体 NP-B" panose="02020700000000000000" pitchFamily="18" charset="-128"/>
                          <a:cs typeface="Arial" panose="020B0604020202020204" pitchFamily="34" charset="0"/>
                        </a:rPr>
                        <a:t>items)</a:t>
                      </a:r>
                      <a:r>
                        <a:rPr lang="ja-JP" altLang="en-US" sz="1050" b="0" i="0" u="none" strike="noStrike" dirty="0">
                          <a:solidFill>
                            <a:srgbClr val="000000"/>
                          </a:solidFill>
                          <a:effectLst/>
                          <a:latin typeface="Arial" panose="020B0604020202020204" pitchFamily="34" charset="0"/>
                          <a:ea typeface="UD デジタル 教科書体 NP-B" panose="02020700000000000000" pitchFamily="18" charset="-128"/>
                          <a:cs typeface="Arial" panose="020B060402020202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82725544"/>
                  </a:ext>
                </a:extLst>
              </a:tr>
              <a:tr h="577616">
                <a:tc>
                  <a:txBody>
                    <a:bodyPr/>
                    <a:lstStyle/>
                    <a:p>
                      <a:pPr algn="ctr" rtl="0" fontAlgn="ctr"/>
                      <a:r>
                        <a:rPr lang="en-US" altLang="ja-JP" sz="1050" b="0" i="0" u="none" strike="noStrike" dirty="0">
                          <a:solidFill>
                            <a:srgbClr val="000000"/>
                          </a:solidFill>
                          <a:effectLst/>
                          <a:latin typeface="Arial" panose="020B0604020202020204" pitchFamily="34" charset="0"/>
                          <a:ea typeface="BIZ UDPゴシック" panose="020B0400000000000000" pitchFamily="50" charset="-128"/>
                          <a:cs typeface="Arial" panose="020B0604020202020204" pitchFamily="34" charset="0"/>
                        </a:rPr>
                        <a:t>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0" i="0" u="none" strike="noStrike" dirty="0">
                          <a:solidFill>
                            <a:srgbClr val="000000"/>
                          </a:solidFill>
                          <a:effectLst/>
                          <a:latin typeface="Arial" panose="020B0604020202020204" pitchFamily="34" charset="0"/>
                          <a:ea typeface="BIZ UDPゴシック" panose="020B0400000000000000" pitchFamily="50" charset="-128"/>
                          <a:cs typeface="Arial" panose="020B0604020202020204" pitchFamily="34" charset="0"/>
                        </a:rPr>
                        <a:t>Finance</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Promote the opening of bank accounts for companies entering the market</a:t>
                      </a:r>
                      <a:r>
                        <a:rPr lang="ja-JP" altLang="en-US"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　　</a:t>
                      </a:r>
                      <a:endParaRPr lang="en-US" altLang="ja-JP" sz="5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9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(Challenge</a:t>
                      </a:r>
                      <a:r>
                        <a:rPr lang="ja-JP" altLang="en-US" sz="9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a:t>
                      </a:r>
                      <a:r>
                        <a:rPr lang="en-US" altLang="ja-JP" sz="9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 It is difficult for companies expanding from overseas and foreign nationals to open bank accounts due to language barriers and length of residence requirements that vary depending on the financial institution.</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(Deregulation) Through notices from the authorities, etc., banks and other institutions with branches in Osaka City are encouraged to open bank accounts for companies that are expanding with the support of Osaka Prefecture and the City of Osaka.</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491476"/>
                  </a:ext>
                </a:extLst>
              </a:tr>
              <a:tr h="576359">
                <a:tc>
                  <a:txBody>
                    <a:bodyPr/>
                    <a:lstStyle/>
                    <a:p>
                      <a:pPr algn="ctr" rtl="0" fontAlgn="ctr"/>
                      <a:r>
                        <a:rPr lang="en-US" altLang="ja-JP" sz="1050" b="0" i="0" u="none" strike="noStrike" dirty="0">
                          <a:solidFill>
                            <a:srgbClr val="000000"/>
                          </a:solidFill>
                          <a:effectLst/>
                          <a:latin typeface="Arial" panose="020B0604020202020204" pitchFamily="34" charset="0"/>
                          <a:ea typeface="BIZ UDPゴシック" panose="020B0400000000000000" pitchFamily="50" charset="-128"/>
                          <a:cs typeface="Arial" panose="020B0604020202020204" pitchFamily="34" charset="0"/>
                        </a:rPr>
                        <a:t>2</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Arial" panose="020B0604020202020204" pitchFamily="34" charset="0"/>
                          <a:ea typeface="BIZ UDPゴシック" panose="020B0400000000000000" pitchFamily="50" charset="-128"/>
                          <a:cs typeface="Arial" panose="020B0604020202020204" pitchFamily="34" charset="0"/>
                        </a:rPr>
                        <a:t>Finance</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Cooperate in financial consultation services and procedures</a:t>
                      </a:r>
                      <a:r>
                        <a:rPr lang="ja-JP" altLang="en-US"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　　 </a:t>
                      </a:r>
                      <a:endParaRPr lang="en-US" altLang="ja-JP" sz="5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(Challenge) The one-stop counter for financial licenses is concentrated in Tokyo.</a:t>
                      </a:r>
                    </a:p>
                    <a:p>
                      <a:pPr algn="l" fontAlgn="ct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(Government Support) In order to facilitate the entry of foreign financial companies into Osaka, a "Support Office for Establishing a New Business Location", which serves as a counter for financial license procedures and a "Financial Start-up Support Network", which provides mediation and financial support for professionals, etc., should be established in Osaka, and collaborate with the " Osaka Global One-Stop Support Center" established by Osaka Prefecture and Osaka City.</a:t>
                      </a:r>
                      <a:endParaRPr kumimoji="1" lang="ja-JP" altLang="en-US" sz="900" dirty="0">
                        <a:solidFill>
                          <a:schemeClr val="tx1"/>
                        </a:solidFill>
                        <a:latin typeface="Arial" panose="020B0604020202020204" pitchFamily="34" charset="0"/>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2960219"/>
                  </a:ext>
                </a:extLst>
              </a:tr>
              <a:tr h="734298">
                <a:tc>
                  <a:txBody>
                    <a:bodyPr/>
                    <a:lstStyle/>
                    <a:p>
                      <a:pPr algn="ctr" fontAlgn="ctr"/>
                      <a:r>
                        <a:rPr lang="en-US" altLang="ja-JP" sz="1050" b="0" i="0" u="none" strike="noStrike" dirty="0">
                          <a:solidFill>
                            <a:srgbClr val="000000"/>
                          </a:solidFill>
                          <a:effectLst/>
                          <a:latin typeface="Arial" panose="020B0604020202020204" pitchFamily="34" charset="0"/>
                          <a:ea typeface="UD デジタル 教科書体 N-R" panose="02020400000000000000" pitchFamily="17" charset="-128"/>
                          <a:cs typeface="Arial" panose="020B0604020202020204" pitchFamily="34" charset="0"/>
                        </a:rPr>
                        <a:t>3</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dirty="0">
                          <a:solidFill>
                            <a:srgbClr val="000000"/>
                          </a:solidFill>
                          <a:effectLst/>
                          <a:latin typeface="Arial" panose="020B0604020202020204" pitchFamily="34" charset="0"/>
                          <a:ea typeface="UD デジタル 教科書体 N-R" panose="02020400000000000000" pitchFamily="17" charset="-128"/>
                          <a:cs typeface="Arial" panose="020B0604020202020204" pitchFamily="34" charset="0"/>
                        </a:rPr>
                        <a:t>Business Life Environment</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-Simplify and digitalize administrative procedures digitalization </a:t>
                      </a:r>
                    </a:p>
                    <a:p>
                      <a:pPr algn="l" fontAlgn="ctr"/>
                      <a:r>
                        <a:rPr kumimoji="1" lang="en-US" altLang="ja-JP" sz="1050" b="0" i="0" u="none" strike="noStrike" kern="1200"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-Enhance</a:t>
                      </a:r>
                      <a:r>
                        <a:rPr lang="en-US" altLang="ja-JP" sz="1050" b="1"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 </a:t>
                      </a:r>
                      <a:r>
                        <a:rPr lang="en-US" altLang="ja-JP"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English language support, etc.</a:t>
                      </a:r>
                      <a:r>
                        <a:rPr lang="ja-JP" altLang="en-US"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　</a:t>
                      </a:r>
                    </a:p>
                    <a:p>
                      <a:pPr algn="l" fontAlgn="ctr"/>
                      <a:endParaRPr lang="ja-JP" altLang="en-US" sz="105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(Challenge) When fund managers and others want to do business in Japan, they first need to complete the necessary procedures to set up a living environment and then go through the procedures to establish a company, etc. However, the contact points for these procedures are diverse and not all of them have been translated into English or digitally transformed.</a:t>
                      </a:r>
                    </a:p>
                    <a:p>
                      <a:pPr algn="l" fontAlgn="ct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(Government support) (1) The government will establish a portal site that consolidates various procedures so that </a:t>
                      </a:r>
                      <a:r>
                        <a:rPr lang="en-US" altLang="ja-JP" sz="9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foreign nationals</a:t>
                      </a:r>
                      <a:r>
                        <a:rPr lang="en-US" altLang="ja-JP" sz="900" b="0" i="0" u="none" strike="noStrike" dirty="0">
                          <a:solidFill>
                            <a:schemeClr val="tx1"/>
                          </a:solidFill>
                          <a:effectLst/>
                          <a:latin typeface="Arial" panose="020B0604020202020204" pitchFamily="34" charset="0"/>
                          <a:ea typeface="UD デジタル 教科書体 N-R" panose="02020400000000000000" pitchFamily="17" charset="-128"/>
                          <a:cs typeface="Arial" panose="020B0604020202020204" pitchFamily="34" charset="0"/>
                        </a:rPr>
                        <a:t> can understand the sequence of procedures for business and living environment, and (2) the government will request that all procedures be translated into English and digitally transformed so that they can be completed on the site. </a:t>
                      </a:r>
                      <a:endParaRPr kumimoji="1" lang="ja-JP" altLang="en-US" sz="900" dirty="0">
                        <a:solidFill>
                          <a:schemeClr val="tx1"/>
                        </a:solidFill>
                        <a:latin typeface="Arial" panose="020B0604020202020204" pitchFamily="34" charset="0"/>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3911701"/>
                  </a:ext>
                </a:extLst>
              </a:tr>
              <a:tr h="637478">
                <a:tc>
                  <a:txBody>
                    <a:bodyPr/>
                    <a:lstStyle/>
                    <a:p>
                      <a:pPr algn="ctr" fontAlgn="ctr"/>
                      <a:r>
                        <a:rPr lang="en-US" altLang="ja-JP" sz="1050" b="0" i="0" u="none" strike="noStrike" dirty="0">
                          <a:solidFill>
                            <a:srgbClr val="000000"/>
                          </a:solidFill>
                          <a:effectLst/>
                          <a:latin typeface="Arial" panose="020B0604020202020204" pitchFamily="34" charset="0"/>
                          <a:ea typeface="UD デジタル 教科書体 N-R" panose="02020400000000000000" pitchFamily="17" charset="-128"/>
                          <a:cs typeface="Arial" panose="020B0604020202020204" pitchFamily="34" charset="0"/>
                        </a:rPr>
                        <a:t>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Business Life Environment</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Stop disclosing commercial registrations</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9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(Challenge) In commercial registration, although the system where the name and address of the representative are becoming increasingly non-disclosable, the system can be viewed by anyone is not applicable except for joint-stock companies.</a:t>
                      </a:r>
                    </a:p>
                    <a:p>
                      <a:pPr algn="l" rtl="0" fontAlgn="ctr"/>
                      <a:r>
                        <a:rPr lang="en-US" altLang="ja-JP" sz="9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(Deregulation) In commercial registration, the address of the representative of not only joint stock companies but also general incorporated associations, etc. should be undisclosed.</a:t>
                      </a:r>
                      <a:endParaRPr kumimoji="1" lang="ja-JP" altLang="en-US" sz="900" dirty="0">
                        <a:solidFill>
                          <a:schemeClr val="tx1"/>
                        </a:solidFill>
                        <a:latin typeface="Arial" panose="020B0604020202020204" pitchFamily="34" charset="0"/>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4197461"/>
                  </a:ext>
                </a:extLst>
              </a:tr>
            </a:tbl>
          </a:graphicData>
        </a:graphic>
      </p:graphicFrame>
      <p:sp>
        <p:nvSpPr>
          <p:cNvPr id="7" name="正方形/長方形 6">
            <a:extLst>
              <a:ext uri="{FF2B5EF4-FFF2-40B4-BE49-F238E27FC236}">
                <a16:creationId xmlns:a16="http://schemas.microsoft.com/office/drawing/2014/main" id="{376572FB-5FB0-404C-B1CD-1037F87AA4AB}"/>
              </a:ext>
            </a:extLst>
          </p:cNvPr>
          <p:cNvSpPr/>
          <p:nvPr/>
        </p:nvSpPr>
        <p:spPr>
          <a:xfrm>
            <a:off x="0" y="0"/>
            <a:ext cx="6096000" cy="30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prstClr val="white"/>
                </a:solidFill>
                <a:latin typeface="Arial" panose="020B0604020202020204" pitchFamily="34" charset="0"/>
                <a:ea typeface="UD デジタル 教科書体 NP-B" panose="02020700000000000000" pitchFamily="18" charset="-128"/>
                <a:cs typeface="Arial" panose="020B0604020202020204" pitchFamily="34" charset="0"/>
              </a:rPr>
              <a:t>4. </a:t>
            </a:r>
            <a:r>
              <a:rPr kumimoji="1" lang="en-US" altLang="ja-JP" sz="1800" b="0" i="0" u="none" strike="noStrike" kern="1200" cap="none" spc="0" normalizeH="0" baseline="0" noProof="0" dirty="0">
                <a:ln>
                  <a:noFill/>
                </a:ln>
                <a:solidFill>
                  <a:prstClr val="white"/>
                </a:solidFill>
                <a:effectLst/>
                <a:uLnTx/>
                <a:uFillTx/>
                <a:latin typeface="Arial" panose="020B0604020202020204" pitchFamily="34" charset="0"/>
                <a:ea typeface="UD デジタル 教科書体 NP-B" panose="02020700000000000000" pitchFamily="18" charset="-128"/>
                <a:cs typeface="Arial" panose="020B0604020202020204" pitchFamily="34" charset="0"/>
              </a:rPr>
              <a:t>Major proposals to the national government </a:t>
            </a:r>
            <a:r>
              <a:rPr kumimoji="1" lang="ja-JP" altLang="en-US" sz="1800" b="0" i="0" u="none" strike="noStrike" kern="1200" cap="none" spc="0" normalizeH="0" baseline="0" noProof="0" dirty="0">
                <a:ln>
                  <a:noFill/>
                </a:ln>
                <a:solidFill>
                  <a:prstClr val="white"/>
                </a:solidFill>
                <a:effectLst/>
                <a:uLnTx/>
                <a:uFillTx/>
                <a:latin typeface="Arial" panose="020B0604020202020204" pitchFamily="34" charset="0"/>
                <a:ea typeface="UD デジタル 教科書体 NP-B" panose="02020700000000000000" pitchFamily="18" charset="-128"/>
                <a:cs typeface="Arial" panose="020B0604020202020204" pitchFamily="34" charset="0"/>
              </a:rPr>
              <a:t>　 </a:t>
            </a:r>
          </a:p>
        </p:txBody>
      </p:sp>
    </p:spTree>
    <p:extLst>
      <p:ext uri="{BB962C8B-B14F-4D97-AF65-F5344CB8AC3E}">
        <p14:creationId xmlns:p14="http://schemas.microsoft.com/office/powerpoint/2010/main" val="1141516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2CF6ADA-A0CF-4447-92EB-D7A69D4A664B}"/>
              </a:ext>
            </a:extLst>
          </p:cNvPr>
          <p:cNvSpPr/>
          <p:nvPr/>
        </p:nvSpPr>
        <p:spPr>
          <a:xfrm>
            <a:off x="0" y="2258"/>
            <a:ext cx="12232888" cy="540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dirty="0">
              <a:solidFill>
                <a:schemeClr val="tx1"/>
              </a:solidFill>
              <a:latin typeface="Arial" panose="020B0604020202020204" pitchFamily="34" charset="0"/>
              <a:cs typeface="Arial" panose="020B0604020202020204" pitchFamily="34" charset="0"/>
            </a:endParaRPr>
          </a:p>
          <a:p>
            <a:r>
              <a:rPr lang="ja-JP" altLang="en-US" sz="2800"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rPr>
              <a:t>　</a:t>
            </a:r>
            <a:r>
              <a:rPr lang="en-US" altLang="ja-JP" sz="2800"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rPr>
              <a:t> </a:t>
            </a:r>
            <a:endParaRPr kumimoji="1" lang="ja-JP" altLang="en-US" sz="2800" dirty="0">
              <a:solidFill>
                <a:schemeClr val="tx1"/>
              </a:solidFill>
              <a:latin typeface="Arial" panose="020B0604020202020204" pitchFamily="34" charset="0"/>
              <a:ea typeface="HGP創英角ｺﾞｼｯｸUB" panose="020B0900000000000000" pitchFamily="50" charset="-128"/>
              <a:cs typeface="Arial" panose="020B0604020202020204" pitchFamily="34" charset="0"/>
            </a:endParaRPr>
          </a:p>
        </p:txBody>
      </p:sp>
      <p:sp>
        <p:nvSpPr>
          <p:cNvPr id="16" name="正方形/長方形 15">
            <a:extLst>
              <a:ext uri="{FF2B5EF4-FFF2-40B4-BE49-F238E27FC236}">
                <a16:creationId xmlns:a16="http://schemas.microsoft.com/office/drawing/2014/main" id="{42E24E9C-8B48-468D-ACE5-4A9EA11FF374}"/>
              </a:ext>
            </a:extLst>
          </p:cNvPr>
          <p:cNvSpPr/>
          <p:nvPr/>
        </p:nvSpPr>
        <p:spPr>
          <a:xfrm>
            <a:off x="254651" y="473127"/>
            <a:ext cx="6911927" cy="487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List of deregulation to be requested from the government </a:t>
            </a:r>
            <a:r>
              <a:rPr lang="ja-JP" altLang="en-US" sz="1600" b="1"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rPr>
              <a:t>②</a:t>
            </a:r>
            <a:endParaRPr lang="en-US" altLang="ja-JP" sz="1600" b="1" dirty="0">
              <a:solidFill>
                <a:schemeClr val="tx1"/>
              </a:solidFill>
              <a:effectLst>
                <a:outerShdw blurRad="38100" dist="38100" dir="2700000" algn="tl">
                  <a:srgbClr val="000000">
                    <a:alpha val="43137"/>
                  </a:srgbClr>
                </a:outerShdw>
              </a:effectLst>
              <a:latin typeface="Arial" panose="020B0604020202020204" pitchFamily="34" charset="0"/>
              <a:ea typeface="UD デジタル 教科書体 NP-B" panose="02020700000000000000" pitchFamily="18" charset="-128"/>
              <a:cs typeface="Arial" panose="020B0604020202020204" pitchFamily="34" charset="0"/>
            </a:endParaRPr>
          </a:p>
        </p:txBody>
      </p:sp>
      <p:sp>
        <p:nvSpPr>
          <p:cNvPr id="17" name="スライド番号プレースホルダー 1">
            <a:extLst>
              <a:ext uri="{FF2B5EF4-FFF2-40B4-BE49-F238E27FC236}">
                <a16:creationId xmlns:a16="http://schemas.microsoft.com/office/drawing/2014/main" id="{D4E9B6CA-0AED-49DD-9DF5-39787A7C21FC}"/>
              </a:ext>
            </a:extLst>
          </p:cNvPr>
          <p:cNvSpPr>
            <a:spLocks noGrp="1"/>
          </p:cNvSpPr>
          <p:nvPr>
            <p:ph type="sldNum" sz="quarter" idx="12"/>
          </p:nvPr>
        </p:nvSpPr>
        <p:spPr>
          <a:xfrm>
            <a:off x="9448800" y="6492875"/>
            <a:ext cx="2743200" cy="365125"/>
          </a:xfrm>
        </p:spPr>
        <p:txBody>
          <a:bodyPr/>
          <a:lstStyle/>
          <a:p>
            <a:r>
              <a:rPr lang="ja-JP" altLang="en-US"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７</a:t>
            </a:r>
            <a:endParaRPr kumimoji="1" lang="ja-JP" altLang="en-US"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3" name="表 2">
            <a:extLst>
              <a:ext uri="{FF2B5EF4-FFF2-40B4-BE49-F238E27FC236}">
                <a16:creationId xmlns:a16="http://schemas.microsoft.com/office/drawing/2014/main" id="{5141222A-8969-4A11-AA1D-562DEDDDEC9D}"/>
              </a:ext>
            </a:extLst>
          </p:cNvPr>
          <p:cNvGraphicFramePr>
            <a:graphicFrameLocks noGrp="1"/>
          </p:cNvGraphicFramePr>
          <p:nvPr>
            <p:extLst>
              <p:ext uri="{D42A27DB-BD31-4B8C-83A1-F6EECF244321}">
                <p14:modId xmlns:p14="http://schemas.microsoft.com/office/powerpoint/2010/main" val="2667991252"/>
              </p:ext>
            </p:extLst>
          </p:nvPr>
        </p:nvGraphicFramePr>
        <p:xfrm>
          <a:off x="254652" y="960592"/>
          <a:ext cx="11888006" cy="5697445"/>
        </p:xfrm>
        <a:graphic>
          <a:graphicData uri="http://schemas.openxmlformats.org/drawingml/2006/table">
            <a:tbl>
              <a:tblPr/>
              <a:tblGrid>
                <a:gridCol w="341225">
                  <a:extLst>
                    <a:ext uri="{9D8B030D-6E8A-4147-A177-3AD203B41FA5}">
                      <a16:colId xmlns:a16="http://schemas.microsoft.com/office/drawing/2014/main" val="1759127495"/>
                    </a:ext>
                  </a:extLst>
                </a:gridCol>
                <a:gridCol w="584762">
                  <a:extLst>
                    <a:ext uri="{9D8B030D-6E8A-4147-A177-3AD203B41FA5}">
                      <a16:colId xmlns:a16="http://schemas.microsoft.com/office/drawing/2014/main" val="2517635674"/>
                    </a:ext>
                  </a:extLst>
                </a:gridCol>
                <a:gridCol w="2692791">
                  <a:extLst>
                    <a:ext uri="{9D8B030D-6E8A-4147-A177-3AD203B41FA5}">
                      <a16:colId xmlns:a16="http://schemas.microsoft.com/office/drawing/2014/main" val="1586230939"/>
                    </a:ext>
                  </a:extLst>
                </a:gridCol>
                <a:gridCol w="8269228">
                  <a:extLst>
                    <a:ext uri="{9D8B030D-6E8A-4147-A177-3AD203B41FA5}">
                      <a16:colId xmlns:a16="http://schemas.microsoft.com/office/drawing/2014/main" val="3508737834"/>
                    </a:ext>
                  </a:extLst>
                </a:gridCol>
              </a:tblGrid>
              <a:tr h="29798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rgbClr val="000000"/>
                          </a:solidFill>
                          <a:effectLst/>
                          <a:latin typeface="Arial" panose="020B0604020202020204" pitchFamily="34" charset="0"/>
                          <a:ea typeface="HGP創英角ｺﾞｼｯｸUB" panose="020B0900000000000000" pitchFamily="50" charset="-128"/>
                          <a:cs typeface="Arial" panose="020B0604020202020204" pitchFamily="34" charset="0"/>
                        </a:rPr>
                        <a:t>No.</a:t>
                      </a:r>
                      <a:endParaRPr lang="ja-JP" altLang="en-US" sz="1050" b="0" i="0" u="none" strike="noStrike" dirty="0">
                        <a:solidFill>
                          <a:srgbClr val="000000"/>
                        </a:solidFill>
                        <a:effectLst/>
                        <a:latin typeface="Arial" panose="020B0604020202020204" pitchFamily="34" charset="0"/>
                        <a:ea typeface="HGP創英角ｺﾞｼｯｸUB" panose="020B09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050" b="1" i="0" u="none" strike="noStrike" dirty="0">
                          <a:solidFill>
                            <a:srgbClr val="000000"/>
                          </a:solidFill>
                          <a:effectLst/>
                          <a:latin typeface="Arial" panose="020B0604020202020204" pitchFamily="34" charset="0"/>
                          <a:ea typeface="HG創英角ｺﾞｼｯｸUB" panose="020B0909000000000000" pitchFamily="49" charset="-128"/>
                          <a:cs typeface="Arial" panose="020B0604020202020204" pitchFamily="34" charset="0"/>
                        </a:rPr>
                        <a:t>section</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050" b="1" i="0" u="none" strike="noStrike" dirty="0">
                          <a:solidFill>
                            <a:srgbClr val="000000"/>
                          </a:solidFill>
                          <a:effectLst/>
                          <a:latin typeface="Arial" panose="020B0604020202020204" pitchFamily="34" charset="0"/>
                          <a:ea typeface="HG創英角ｺﾞｼｯｸUB" panose="020B0909000000000000" pitchFamily="49" charset="-128"/>
                          <a:cs typeface="Arial" panose="020B0604020202020204" pitchFamily="34" charset="0"/>
                        </a:rPr>
                        <a:t>Proposal title</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050" b="1" i="0" u="none" strike="noStrike" dirty="0">
                          <a:solidFill>
                            <a:srgbClr val="000000"/>
                          </a:solidFill>
                          <a:effectLst/>
                          <a:latin typeface="Arial" panose="020B0604020202020204" pitchFamily="34" charset="0"/>
                          <a:ea typeface="HG創英角ｺﾞｼｯｸUB" panose="020B0909000000000000" pitchFamily="49" charset="-128"/>
                          <a:cs typeface="Arial" panose="020B0604020202020204" pitchFamily="34" charset="0"/>
                        </a:rPr>
                        <a:t>Contents of deregulation, etc. requested</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22451582"/>
                  </a:ext>
                </a:extLst>
              </a:tr>
              <a:tr h="231619">
                <a:tc gridSpan="4">
                  <a:txBody>
                    <a:bodyPr/>
                    <a:lstStyle/>
                    <a:p>
                      <a:pPr algn="l" fontAlgn="ctr"/>
                      <a:r>
                        <a:rPr lang="en-US" altLang="ja-JP" sz="1050" b="0" i="0" u="none" strike="noStrike" dirty="0">
                          <a:solidFill>
                            <a:srgbClr val="000000"/>
                          </a:solidFill>
                          <a:effectLst/>
                          <a:latin typeface="Arial" panose="020B0604020202020204" pitchFamily="34" charset="0"/>
                          <a:ea typeface="UD デジタル 教科書体 NP-B" panose="02020700000000000000" pitchFamily="18" charset="-128"/>
                          <a:cs typeface="Arial" panose="020B0604020202020204" pitchFamily="34" charset="0"/>
                        </a:rPr>
                        <a:t>Ⅲ</a:t>
                      </a:r>
                      <a:r>
                        <a:rPr lang="en-US" altLang="ja-JP" sz="1050" b="0" i="0" u="none" strike="noStrike" dirty="0">
                          <a:solidFill>
                            <a:schemeClr val="tx1"/>
                          </a:solidFill>
                          <a:effectLst/>
                          <a:latin typeface="Arial" panose="020B0604020202020204" pitchFamily="34" charset="0"/>
                          <a:ea typeface="UD デジタル 教科書体 NP-B" panose="02020700000000000000" pitchFamily="18" charset="-128"/>
                          <a:cs typeface="Arial" panose="020B0604020202020204" pitchFamily="34" charset="0"/>
                        </a:rPr>
                        <a:t>. Facilitate business development (10 items)</a:t>
                      </a:r>
                      <a:r>
                        <a:rPr lang="ja-JP" altLang="en-US" sz="1050" b="0" i="0" u="none" strike="noStrike" dirty="0">
                          <a:solidFill>
                            <a:schemeClr val="tx1"/>
                          </a:solidFill>
                          <a:effectLst/>
                          <a:latin typeface="Arial" panose="020B0604020202020204" pitchFamily="34" charset="0"/>
                          <a:ea typeface="UD デジタル 教科書体 NP-B" panose="02020700000000000000" pitchFamily="18" charset="-128"/>
                          <a:cs typeface="Arial" panose="020B0604020202020204" pitchFamily="34" charset="0"/>
                        </a:rPr>
                        <a:t>　</a:t>
                      </a:r>
                      <a:r>
                        <a:rPr lang="ja-JP" altLang="en-US" sz="1050" b="0" i="0" u="none" strike="noStrike" dirty="0">
                          <a:solidFill>
                            <a:srgbClr val="000000"/>
                          </a:solidFill>
                          <a:effectLst/>
                          <a:latin typeface="Arial" panose="020B0604020202020204" pitchFamily="34" charset="0"/>
                          <a:ea typeface="UD デジタル 教科書体 NP-B" panose="02020700000000000000" pitchFamily="18" charset="-128"/>
                          <a:cs typeface="Arial" panose="020B060402020202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607829556"/>
                  </a:ext>
                </a:extLst>
              </a:tr>
              <a:tr h="827904">
                <a:tc>
                  <a:txBody>
                    <a:bodyPr/>
                    <a:lstStyle/>
                    <a:p>
                      <a:pPr algn="ctr" rtl="0" fontAlgn="ctr"/>
                      <a:r>
                        <a:rPr lang="en-US" altLang="ja-JP" sz="1050" b="0" i="0" u="none" strike="noStrike" dirty="0">
                          <a:solidFill>
                            <a:srgbClr val="000000"/>
                          </a:solidFill>
                          <a:effectLst/>
                          <a:latin typeface="Arial" panose="020B0604020202020204" pitchFamily="34" charset="0"/>
                          <a:ea typeface="BIZ UDPゴシック" panose="020B0400000000000000" pitchFamily="50" charset="-128"/>
                          <a:cs typeface="Arial" panose="020B0604020202020204" pitchFamily="34" charset="0"/>
                        </a:rPr>
                        <a:t>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Finance</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Relax requirements for compliance personnel</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900" b="0" i="0" u="none" strike="noStrike">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(Challenge) In order to receive a license, a company expanding from overseas needs to have compliance personnel on staff, but it is difficult to secure such personnel.</a:t>
                      </a:r>
                    </a:p>
                    <a:p>
                      <a:pPr algn="l" rtl="0" fontAlgn="ctr"/>
                      <a:r>
                        <a:rPr lang="en-US" altLang="ja-JP" sz="900" b="0" i="0" u="none" strike="noStrike">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(Deregulation)</a:t>
                      </a:r>
                    </a:p>
                    <a:p>
                      <a:pPr algn="l" rtl="0" fontAlgn="ctr"/>
                      <a:r>
                        <a:rPr lang="en-US" altLang="ja-JP" sz="900" b="0" i="0" u="none" strike="noStrike">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 </a:t>
                      </a:r>
                      <a:r>
                        <a:rPr lang="ja-JP" altLang="en-US" sz="900" b="0" i="0" u="none" strike="noStrike">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a:t>
                      </a:r>
                      <a:r>
                        <a:rPr lang="en-US" altLang="ja-JP" sz="900" b="0" i="0" u="none" strike="noStrike">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When an overseas asset management firm conducts the same type of business in Japan, the required compliance officer should be allowed to concurrently serve as a compliance officer with the personnel of the relevant overseas headquarters, subject to certain requirements, such as when the Financial Services Agency recognizes the equivalence and safety of the compliance officer's duties.</a:t>
                      </a:r>
                    </a:p>
                    <a:p>
                      <a:pPr algn="l" rtl="0" fontAlgn="ctr"/>
                      <a:r>
                        <a:rPr kumimoji="1" lang="ja-JP" altLang="en-US" sz="90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kumimoji="1" lang="en-US" altLang="ja-JP" sz="900">
                          <a:solidFill>
                            <a:schemeClr val="tx1"/>
                          </a:solidFill>
                          <a:latin typeface="Arial" panose="020B0604020202020204" pitchFamily="34" charset="0"/>
                          <a:ea typeface="BIZ UDPゴシック" panose="020B0400000000000000" pitchFamily="50" charset="-128"/>
                          <a:cs typeface="Arial" panose="020B0604020202020204" pitchFamily="34" charset="0"/>
                        </a:rPr>
                        <a:t>In addition, under the guidance of the compliance manager who has been approved for concurrent duties as described above, the outsourcing of compliance work in Japan to a person (lawyer, etc.) who is familiar with compliance work in Japan is permitted.</a:t>
                      </a:r>
                      <a:endPar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4776398"/>
                  </a:ext>
                </a:extLst>
              </a:tr>
              <a:tr h="498325">
                <a:tc>
                  <a:txBody>
                    <a:bodyPr/>
                    <a:lstStyle/>
                    <a:p>
                      <a:pPr algn="ctr" rtl="0" fontAlgn="ctr"/>
                      <a:r>
                        <a:rPr lang="en-US" altLang="ja-JP" sz="1050" b="0" i="0" u="none" strike="noStrike" dirty="0">
                          <a:solidFill>
                            <a:srgbClr val="000000"/>
                          </a:solidFill>
                          <a:effectLst/>
                          <a:latin typeface="Arial" panose="020B0604020202020204" pitchFamily="34" charset="0"/>
                          <a:ea typeface="BIZ UDPゴシック" panose="020B0400000000000000" pitchFamily="50" charset="-128"/>
                          <a:cs typeface="Arial" panose="020B0604020202020204" pitchFamily="34" charset="0"/>
                        </a:rPr>
                        <a:t>2</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Finance</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Relax requirements for outsourcing other than investment management business</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900" b="0" i="0" u="none" strike="noStrike">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(Challenge) One of the reasons why the number of new investment management firms has not increased is the heavy burden of developing a system to meet registration requirements for businesses other than the core investment management business.</a:t>
                      </a:r>
                    </a:p>
                    <a:p>
                      <a:pPr algn="l" rtl="0" fontAlgn="ctr"/>
                      <a:r>
                        <a:rPr kumimoji="1" lang="en-US" altLang="ja-JP" sz="900">
                          <a:solidFill>
                            <a:schemeClr val="tx1"/>
                          </a:solidFill>
                          <a:latin typeface="Arial" panose="020B0604020202020204" pitchFamily="34" charset="0"/>
                          <a:ea typeface="BIZ UDPゴシック" panose="020B0400000000000000" pitchFamily="50" charset="-128"/>
                          <a:cs typeface="Arial" panose="020B0604020202020204" pitchFamily="34" charset="0"/>
                        </a:rPr>
                        <a:t>(Deregulation)</a:t>
                      </a:r>
                    </a:p>
                    <a:p>
                      <a:pPr algn="l" rtl="0" fontAlgn="ctr"/>
                      <a:r>
                        <a:rPr kumimoji="1" lang="ja-JP" altLang="en-US" sz="90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kumimoji="1" lang="en-US" altLang="ja-JP" sz="900">
                          <a:solidFill>
                            <a:schemeClr val="tx1"/>
                          </a:solidFill>
                          <a:latin typeface="Arial" panose="020B0604020202020204" pitchFamily="34" charset="0"/>
                          <a:ea typeface="BIZ UDPゴシック" panose="020B0400000000000000" pitchFamily="50" charset="-128"/>
                          <a:cs typeface="Arial" panose="020B0604020202020204" pitchFamily="34" charset="0"/>
                        </a:rPr>
                        <a:t>Establish a registration system for middle and back office operations.</a:t>
                      </a:r>
                    </a:p>
                    <a:p>
                      <a:pPr algn="l" rtl="0" fontAlgn="ctr"/>
                      <a:r>
                        <a:rPr kumimoji="1" lang="ja-JP" altLang="en-US" sz="900">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kumimoji="1" lang="en-US" altLang="ja-JP" sz="900">
                          <a:solidFill>
                            <a:schemeClr val="tx1"/>
                          </a:solidFill>
                          <a:latin typeface="Arial" panose="020B0604020202020204" pitchFamily="34" charset="0"/>
                          <a:ea typeface="BIZ UDPゴシック" panose="020B0400000000000000" pitchFamily="50" charset="-128"/>
                          <a:cs typeface="Arial" panose="020B0604020202020204" pitchFamily="34" charset="0"/>
                        </a:rPr>
                        <a:t>Relax the requirements for registration as an investment management business (e.g., system development) when operations are outsourced to registered firms.</a:t>
                      </a:r>
                      <a:endPar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1877077"/>
                  </a:ext>
                </a:extLst>
              </a:tr>
              <a:tr h="551936">
                <a:tc>
                  <a:txBody>
                    <a:bodyPr/>
                    <a:lstStyle/>
                    <a:p>
                      <a:pPr algn="ctr" rtl="0" fontAlgn="ctr"/>
                      <a:r>
                        <a:rPr lang="en-US" altLang="ja-JP" sz="1050" b="0" i="0" u="none" strike="noStrike" dirty="0">
                          <a:solidFill>
                            <a:srgbClr val="000000"/>
                          </a:solidFill>
                          <a:effectLst/>
                          <a:latin typeface="Arial" panose="020B0604020202020204" pitchFamily="34" charset="0"/>
                          <a:ea typeface="BIZ UDPゴシック" panose="020B0400000000000000" pitchFamily="50" charset="-128"/>
                          <a:cs typeface="Arial" panose="020B0604020202020204" pitchFamily="34" charset="0"/>
                        </a:rPr>
                        <a:t>3</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Finance</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Demonstrate experiment for financial licenses</a:t>
                      </a:r>
                      <a:r>
                        <a:rPr lang="ja-JP" altLang="en-US"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　</a:t>
                      </a:r>
                      <a:endPar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9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(Challenge)In order to promote the entry of new asset managers and fintech companies into the market, Osaka needs to create an environment in which they can conduct demonstration experiments. However, the current sandbox system is not being used.</a:t>
                      </a:r>
                    </a:p>
                    <a:p>
                      <a:pPr algn="l" rtl="0" fontAlgn="ctr"/>
                      <a:r>
                        <a:rPr lang="en-US" altLang="ja-JP" sz="9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(Deregulation) The FSA should be bold enough to grant or waive provisional licenses for a certain period within a certain region, as it does in other countries, subject to conditions such as safety and other factors that are approved by the FSA. </a:t>
                      </a:r>
                      <a:endPar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6094013"/>
                  </a:ext>
                </a:extLst>
              </a:tr>
              <a:tr h="620531">
                <a:tc>
                  <a:txBody>
                    <a:bodyPr/>
                    <a:lstStyle/>
                    <a:p>
                      <a:pPr algn="ctr" rtl="0" fontAlgn="ctr"/>
                      <a:r>
                        <a:rPr lang="en-US" altLang="ja-JP" sz="1050" b="0" i="0" u="none" strike="noStrike" dirty="0">
                          <a:solidFill>
                            <a:srgbClr val="000000"/>
                          </a:solidFill>
                          <a:effectLst/>
                          <a:latin typeface="Arial" panose="020B0604020202020204" pitchFamily="34" charset="0"/>
                          <a:ea typeface="BIZ UDPゴシック" panose="020B0400000000000000" pitchFamily="50" charset="-128"/>
                          <a:cs typeface="Arial" panose="020B0604020202020204" pitchFamily="34" charset="0"/>
                        </a:rPr>
                        <a:t>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Finance</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Simplify financial license notification</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900" b="0" i="0" u="none" strike="noStrike">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(Challenge</a:t>
                      </a:r>
                      <a:r>
                        <a:rPr lang="ja-JP" altLang="en-US" sz="900" b="0" i="0" u="none" strike="noStrike">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a:t>
                      </a:r>
                      <a:r>
                        <a:rPr lang="en-US" altLang="ja-JP" sz="900" b="0" i="0" u="none" strike="noStrike">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When a business operator with a license for asset management business overseas establishes an office in the region and conducts the same business, it is necessary to obtain a Japanese license after entering the region, which requires a considerable amount of time to complete the procedures, and is a factor that hinders new entrants.</a:t>
                      </a:r>
                    </a:p>
                    <a:p>
                      <a:pPr algn="l" rtl="0" fontAlgn="ctr"/>
                      <a:r>
                        <a:rPr lang="en-US" altLang="ja-JP" sz="900" b="0" i="0" u="none" strike="noStrike">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(Deregulation) Simplify the procedures so that a business operator with a certain amount of investment experience overseas can immediately start business by simply notifying the regional finance bureau of a provisional license, etc. only when establishing an office in the region and conducting the same type of business.</a:t>
                      </a:r>
                      <a:endPar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2071937"/>
                  </a:ext>
                </a:extLst>
              </a:tr>
              <a:tr h="346151">
                <a:tc>
                  <a:txBody>
                    <a:bodyPr/>
                    <a:lstStyle/>
                    <a:p>
                      <a:pPr algn="ctr" rtl="0" fontAlgn="ctr"/>
                      <a:r>
                        <a:rPr lang="en-US" altLang="ja-JP" sz="1050" b="0" i="0" u="none" strike="noStrike" dirty="0">
                          <a:solidFill>
                            <a:srgbClr val="000000"/>
                          </a:solidFill>
                          <a:effectLst/>
                          <a:latin typeface="Arial" panose="020B0604020202020204" pitchFamily="34" charset="0"/>
                          <a:ea typeface="BIZ UDPゴシック" panose="020B0400000000000000" pitchFamily="50" charset="-128"/>
                          <a:cs typeface="Arial" panose="020B0604020202020204" pitchFamily="34" charset="0"/>
                        </a:rPr>
                        <a:t>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Finance</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Relax requirements for individual qualified institutional investors</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9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a:t>
                      </a:r>
                      <a:r>
                        <a:rPr lang="en-US" altLang="ja-JP" sz="900" b="0" i="0" u="none" strike="noStrike" dirty="0">
                          <a:solidFill>
                            <a:srgbClr val="000000"/>
                          </a:solidFill>
                          <a:effectLst/>
                          <a:latin typeface="Arial" panose="020B0604020202020204" pitchFamily="34" charset="0"/>
                          <a:ea typeface="BIZ UDPゴシック" panose="020B0400000000000000" pitchFamily="50" charset="-128"/>
                          <a:cs typeface="Arial" panose="020B0604020202020204" pitchFamily="34" charset="0"/>
                        </a:rPr>
                        <a:t>Challenge</a:t>
                      </a:r>
                      <a:r>
                        <a:rPr lang="en-US" altLang="ja-JP" sz="9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 The requirement for individual qualified institutional investors is to hold at least 1 billion yen in securities, which makes it difficult for them to manage funds by starting up, etc.</a:t>
                      </a:r>
                    </a:p>
                    <a:p>
                      <a:pPr algn="l" rtl="0" fontAlgn="ctr"/>
                      <a:r>
                        <a:rPr lang="en-US" altLang="ja-JP" sz="9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(Deregulation) The amount of assets held (around 140 million</a:t>
                      </a:r>
                      <a:r>
                        <a:rPr lang="ja-JP" altLang="en-US" sz="9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 </a:t>
                      </a:r>
                      <a:r>
                        <a:rPr lang="en-US" altLang="ja-JP" sz="9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yen) should be lowered for the notification requirement for qualified institutional investors.</a:t>
                      </a:r>
                      <a:endPar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3054640"/>
                  </a:ext>
                </a:extLst>
              </a:tr>
              <a:tr h="346151">
                <a:tc>
                  <a:txBody>
                    <a:bodyPr/>
                    <a:lstStyle/>
                    <a:p>
                      <a:pPr algn="ctr" rtl="0" fontAlgn="ctr"/>
                      <a:r>
                        <a:rPr lang="en-US" altLang="ja-JP" sz="1050" b="0" i="0" u="none" strike="noStrike" dirty="0">
                          <a:solidFill>
                            <a:srgbClr val="000000"/>
                          </a:solidFill>
                          <a:effectLst/>
                          <a:latin typeface="Arial" panose="020B0604020202020204" pitchFamily="34" charset="0"/>
                          <a:ea typeface="BIZ UDPゴシック" panose="020B0400000000000000" pitchFamily="50" charset="-128"/>
                          <a:cs typeface="Arial" panose="020B0604020202020204" pitchFamily="34" charset="0"/>
                        </a:rPr>
                        <a:t>6</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Finance</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Relaxed leasing requirements for bank-owned real estate</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9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(Challenge) It is necessary to meet the requirements of the supervisory guidelines in order to lease bank-owned real estate to other types of businesses, etc.</a:t>
                      </a:r>
                    </a:p>
                    <a:p>
                      <a:pPr algn="l" rtl="0" fontAlgn="ctr"/>
                      <a:r>
                        <a:rPr lang="en-US" altLang="ja-JP" sz="9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(Deregulation) Relax requirements for leasing of bank-owned real estate to other types of businesses, etc., so that excess space in bank-owned real estate can be effectively utilized for concentration and expansion of financial and asset management services, etc.</a:t>
                      </a:r>
                      <a:endPar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3258521"/>
                  </a:ext>
                </a:extLst>
              </a:tr>
              <a:tr h="536392">
                <a:tc>
                  <a:txBody>
                    <a:bodyPr/>
                    <a:lstStyle/>
                    <a:p>
                      <a:pPr algn="ctr" rtl="0" fontAlgn="ctr"/>
                      <a:r>
                        <a:rPr lang="en-US" altLang="ja-JP" sz="1050" b="0" i="0" u="none" strike="noStrike" dirty="0">
                          <a:solidFill>
                            <a:srgbClr val="000000"/>
                          </a:solidFill>
                          <a:effectLst/>
                          <a:latin typeface="Arial" panose="020B0604020202020204" pitchFamily="34" charset="0"/>
                          <a:ea typeface="BIZ UDPゴシック" panose="020B0400000000000000" pitchFamily="50" charset="-128"/>
                          <a:cs typeface="Arial" panose="020B0604020202020204" pitchFamily="34" charset="0"/>
                        </a:rPr>
                        <a:t>7</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Finance</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Relaxation of restrictions on voting rights for venture companies</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9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en-US" altLang="ja-JP" sz="9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Challenge) There is a special exception for investment in venture companies through specialized investment subsidiaries that exempts them from the restriction on holding voting rights if the following conditions are met.</a:t>
                      </a:r>
                    </a:p>
                    <a:p>
                      <a:pPr algn="l" rtl="0" fontAlgn="ctr"/>
                      <a:r>
                        <a:rPr lang="en-US" altLang="ja-JP" sz="9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【Conditions】 (1) Unlisted companies or companies issuing non-OTC traded securities, (2) Small and medium-sized companies, (3) Less than 10 years since establishment or the start of new business activities</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(Deregulation) Relax the condition of "less than 10 years after establishment or start of new business activities" for deep tech startups in life sciences and other fields in which Osaka has strengths, such as drug discovery, because it may take more than 10 years to grow.</a:t>
                      </a:r>
                      <a:endParaRPr lang="en-US" altLang="ja-JP" sz="1050" b="0" i="0" u="none" strike="noStrike" dirty="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6414230"/>
                  </a:ext>
                </a:extLst>
              </a:tr>
            </a:tbl>
          </a:graphicData>
        </a:graphic>
      </p:graphicFrame>
      <p:sp>
        <p:nvSpPr>
          <p:cNvPr id="7" name="正方形/長方形 6">
            <a:extLst>
              <a:ext uri="{FF2B5EF4-FFF2-40B4-BE49-F238E27FC236}">
                <a16:creationId xmlns:a16="http://schemas.microsoft.com/office/drawing/2014/main" id="{CCD2A123-511D-4729-98D2-B43E76461B35}"/>
              </a:ext>
            </a:extLst>
          </p:cNvPr>
          <p:cNvSpPr/>
          <p:nvPr/>
        </p:nvSpPr>
        <p:spPr>
          <a:xfrm>
            <a:off x="0" y="1"/>
            <a:ext cx="6096000" cy="30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prstClr val="white"/>
                </a:solidFill>
                <a:latin typeface="Arial" panose="020B0604020202020204" pitchFamily="34" charset="0"/>
                <a:ea typeface="UD デジタル 教科書体 NP-B" panose="02020700000000000000" pitchFamily="18" charset="-128"/>
                <a:cs typeface="Arial" panose="020B0604020202020204" pitchFamily="34" charset="0"/>
              </a:rPr>
              <a:t>4. </a:t>
            </a:r>
            <a:r>
              <a:rPr kumimoji="1" lang="en-US" altLang="ja-JP" sz="1800" b="0" i="0" u="none" strike="noStrike" kern="1200" cap="none" spc="0" normalizeH="0" baseline="0" noProof="0" dirty="0">
                <a:ln>
                  <a:noFill/>
                </a:ln>
                <a:solidFill>
                  <a:prstClr val="white"/>
                </a:solidFill>
                <a:effectLst/>
                <a:uLnTx/>
                <a:uFillTx/>
                <a:latin typeface="Arial" panose="020B0604020202020204" pitchFamily="34" charset="0"/>
                <a:ea typeface="UD デジタル 教科書体 NP-B" panose="02020700000000000000" pitchFamily="18" charset="-128"/>
                <a:cs typeface="Arial" panose="020B0604020202020204" pitchFamily="34" charset="0"/>
              </a:rPr>
              <a:t>Major proposals to the national government </a:t>
            </a:r>
            <a:r>
              <a:rPr kumimoji="1" lang="ja-JP" altLang="en-US" sz="1800" b="0" i="0" u="none" strike="noStrike" kern="1200" cap="none" spc="0" normalizeH="0" baseline="0" noProof="0" dirty="0">
                <a:ln>
                  <a:noFill/>
                </a:ln>
                <a:solidFill>
                  <a:prstClr val="white"/>
                </a:solidFill>
                <a:effectLst/>
                <a:uLnTx/>
                <a:uFillTx/>
                <a:latin typeface="Arial" panose="020B0604020202020204" pitchFamily="34" charset="0"/>
                <a:ea typeface="UD デジタル 教科書体 NP-B" panose="02020700000000000000" pitchFamily="18" charset="-128"/>
                <a:cs typeface="Arial" panose="020B0604020202020204" pitchFamily="34" charset="0"/>
              </a:rPr>
              <a:t>　 </a:t>
            </a:r>
          </a:p>
        </p:txBody>
      </p:sp>
    </p:spTree>
    <p:extLst>
      <p:ext uri="{BB962C8B-B14F-4D97-AF65-F5344CB8AC3E}">
        <p14:creationId xmlns:p14="http://schemas.microsoft.com/office/powerpoint/2010/main" val="78823751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7588</Words>
  <Application>Microsoft Office PowerPoint</Application>
  <PresentationFormat>ワイド画面</PresentationFormat>
  <Paragraphs>655</Paragraphs>
  <Slides>15</Slides>
  <Notes>15</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15</vt:i4>
      </vt:variant>
    </vt:vector>
  </HeadingPairs>
  <TitlesOfParts>
    <vt:vector size="27" baseType="lpstr">
      <vt:lpstr>BIZ UDPゴシック</vt:lpstr>
      <vt:lpstr>HGP創英角ｺﾞｼｯｸUB</vt:lpstr>
      <vt:lpstr>HG創英角ｺﾞｼｯｸUB</vt:lpstr>
      <vt:lpstr>Meiryo UI</vt:lpstr>
      <vt:lpstr>UD デジタル 教科書体 NP-B</vt:lpstr>
      <vt:lpstr>UD デジタル 教科書体 N-R</vt:lpstr>
      <vt:lpstr>游ゴシック</vt:lpstr>
      <vt:lpstr>游ゴシック Light</vt:lpstr>
      <vt:lpstr>游明朝</vt:lpstr>
      <vt:lpstr>Arial</vt:lpstr>
      <vt:lpstr>Wingdings</vt:lpstr>
      <vt:lpstr>Office テーマ</vt:lpstr>
      <vt:lpstr>“Special Zones for Financial and Asset Management Businesses”  Proposals</vt:lpstr>
      <vt:lpstr>1.Concept  1        Special Zone for Creating a Future Society 2.Background of the proposal 　　Ⅰ.Osaka’s industrial potential  2 　　Ⅱ.Osaka’s foundation that supports industries  3 3.What we should aim for  4 4.Major proposals to the national government  5                                       　     List of deregulation to be requested from the government  6 　　 List of tax measures to be requested from the government  9          5.Local government initiatives  10 6.Local government promotion systems  13</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2024-07-24T11:53:49Z</dcterms:created>
  <dcterms:modified xsi:type="dcterms:W3CDTF">2024-07-30T02:49:54Z</dcterms:modified>
</cp:coreProperties>
</file>