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9" r:id="rId2"/>
  </p:sldIdLst>
  <p:sldSz cx="13960475" cy="10148888"/>
  <p:notesSz cx="9939338" cy="14368463"/>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96C6"/>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691" autoAdjust="0"/>
    <p:restoredTop sz="94061" autoAdjust="0"/>
  </p:normalViewPr>
  <p:slideViewPr>
    <p:cSldViewPr>
      <p:cViewPr varScale="1">
        <p:scale>
          <a:sx n="51" d="100"/>
          <a:sy n="51" d="100"/>
        </p:scale>
        <p:origin x="1626" y="72"/>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4307045" cy="718423"/>
          </a:xfrm>
          <a:prstGeom prst="rect">
            <a:avLst/>
          </a:prstGeom>
        </p:spPr>
        <p:txBody>
          <a:bodyPr vert="horz" lIns="138862" tIns="69431" rIns="138862" bIns="69431" rtlCol="0"/>
          <a:lstStyle>
            <a:lvl1pPr algn="l">
              <a:defRPr sz="1700"/>
            </a:lvl1pPr>
          </a:lstStyle>
          <a:p>
            <a:endParaRPr kumimoji="1" lang="ja-JP" altLang="en-US" dirty="0"/>
          </a:p>
        </p:txBody>
      </p:sp>
      <p:sp>
        <p:nvSpPr>
          <p:cNvPr id="3" name="日付プレースホルダー 2"/>
          <p:cNvSpPr>
            <a:spLocks noGrp="1"/>
          </p:cNvSpPr>
          <p:nvPr>
            <p:ph type="dt" idx="1"/>
          </p:nvPr>
        </p:nvSpPr>
        <p:spPr>
          <a:xfrm>
            <a:off x="5629993" y="5"/>
            <a:ext cx="4307045" cy="718423"/>
          </a:xfrm>
          <a:prstGeom prst="rect">
            <a:avLst/>
          </a:prstGeom>
        </p:spPr>
        <p:txBody>
          <a:bodyPr vert="horz" lIns="138862" tIns="69431" rIns="138862" bIns="69431" rtlCol="0"/>
          <a:lstStyle>
            <a:lvl1pPr algn="r">
              <a:defRPr sz="1700"/>
            </a:lvl1pPr>
          </a:lstStyle>
          <a:p>
            <a:fld id="{DA5716A0-B5DA-418B-B81B-AF92FDF8047B}" type="datetimeFigureOut">
              <a:rPr kumimoji="1" lang="ja-JP" altLang="en-US" smtClean="0"/>
              <a:t>2022/5/18</a:t>
            </a:fld>
            <a:endParaRPr kumimoji="1" lang="ja-JP" altLang="en-US" dirty="0"/>
          </a:p>
        </p:txBody>
      </p:sp>
      <p:sp>
        <p:nvSpPr>
          <p:cNvPr id="4" name="スライド イメージ プレースホルダー 3"/>
          <p:cNvSpPr>
            <a:spLocks noGrp="1" noRot="1" noChangeAspect="1"/>
          </p:cNvSpPr>
          <p:nvPr>
            <p:ph type="sldImg" idx="2"/>
          </p:nvPr>
        </p:nvSpPr>
        <p:spPr>
          <a:xfrm>
            <a:off x="1265238" y="1077913"/>
            <a:ext cx="7410450" cy="5386387"/>
          </a:xfrm>
          <a:prstGeom prst="rect">
            <a:avLst/>
          </a:prstGeom>
          <a:noFill/>
          <a:ln w="12700">
            <a:solidFill>
              <a:prstClr val="black"/>
            </a:solidFill>
          </a:ln>
        </p:spPr>
        <p:txBody>
          <a:bodyPr vert="horz" lIns="138862" tIns="69431" rIns="138862" bIns="69431" rtlCol="0" anchor="ctr"/>
          <a:lstStyle/>
          <a:p>
            <a:endParaRPr lang="ja-JP" altLang="en-US" dirty="0"/>
          </a:p>
        </p:txBody>
      </p:sp>
      <p:sp>
        <p:nvSpPr>
          <p:cNvPr id="5" name="ノート プレースホルダー 4"/>
          <p:cNvSpPr>
            <a:spLocks noGrp="1"/>
          </p:cNvSpPr>
          <p:nvPr>
            <p:ph type="body" sz="quarter" idx="3"/>
          </p:nvPr>
        </p:nvSpPr>
        <p:spPr>
          <a:xfrm>
            <a:off x="993934" y="6825022"/>
            <a:ext cx="7951470" cy="6465808"/>
          </a:xfrm>
          <a:prstGeom prst="rect">
            <a:avLst/>
          </a:prstGeom>
        </p:spPr>
        <p:txBody>
          <a:bodyPr vert="horz" lIns="138862" tIns="69431" rIns="138862" bIns="6943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647550"/>
            <a:ext cx="4307045" cy="718423"/>
          </a:xfrm>
          <a:prstGeom prst="rect">
            <a:avLst/>
          </a:prstGeom>
        </p:spPr>
        <p:txBody>
          <a:bodyPr vert="horz" lIns="138862" tIns="69431" rIns="138862" bIns="69431" rtlCol="0" anchor="b"/>
          <a:lstStyle>
            <a:lvl1pPr algn="l">
              <a:defRPr sz="1700"/>
            </a:lvl1pPr>
          </a:lstStyle>
          <a:p>
            <a:endParaRPr kumimoji="1" lang="ja-JP" altLang="en-US" dirty="0"/>
          </a:p>
        </p:txBody>
      </p:sp>
      <p:sp>
        <p:nvSpPr>
          <p:cNvPr id="7" name="スライド番号プレースホルダー 6"/>
          <p:cNvSpPr>
            <a:spLocks noGrp="1"/>
          </p:cNvSpPr>
          <p:nvPr>
            <p:ph type="sldNum" sz="quarter" idx="5"/>
          </p:nvPr>
        </p:nvSpPr>
        <p:spPr>
          <a:xfrm>
            <a:off x="5629993" y="13647550"/>
            <a:ext cx="4307045" cy="718423"/>
          </a:xfrm>
          <a:prstGeom prst="rect">
            <a:avLst/>
          </a:prstGeom>
        </p:spPr>
        <p:txBody>
          <a:bodyPr vert="horz" lIns="138862" tIns="69431" rIns="138862" bIns="69431" rtlCol="0" anchor="b"/>
          <a:lstStyle>
            <a:lvl1pPr algn="r">
              <a:defRPr sz="17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65238" y="1077913"/>
            <a:ext cx="7410450"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a:t>マスタ タイトルの書式設定</a:t>
            </a:r>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a:t>マスタ タイトルの書式設定</a:t>
            </a:r>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2022/5/18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2022/5/18</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461487"/>
          </a:xfrm>
          <a:prstGeom prst="rect">
            <a:avLst/>
          </a:prstGeom>
          <a:solidFill>
            <a:srgbClr val="000066"/>
          </a:solidFill>
        </p:spPr>
        <p:txBody>
          <a:bodyPr wrap="square" tIns="0" bIns="0" rtlCol="0" anchor="ctr">
            <a:noAutofit/>
          </a:bodyPr>
          <a:lstStyle/>
          <a:p>
            <a:pPr algn="ctr"/>
            <a:r>
              <a:rPr lang="en-US" altLang="ja-JP" sz="2400" b="1" dirty="0">
                <a:solidFill>
                  <a:prstClr val="white"/>
                </a:solidFill>
                <a:latin typeface="Arial" panose="020B0604020202020204" pitchFamily="34" charset="0"/>
                <a:ea typeface="UD デジタル 教科書体 NK-B" panose="02020700000000000000" pitchFamily="18" charset="-128"/>
                <a:cs typeface="Arial" panose="020B0604020202020204" pitchFamily="34" charset="0"/>
              </a:rPr>
              <a:t>Summary of Global Financial City OSAKA Strategy</a:t>
            </a:r>
          </a:p>
        </p:txBody>
      </p:sp>
      <p:sp>
        <p:nvSpPr>
          <p:cNvPr id="161" name="タイトル 1"/>
          <p:cNvSpPr txBox="1">
            <a:spLocks/>
          </p:cNvSpPr>
          <p:nvPr/>
        </p:nvSpPr>
        <p:spPr>
          <a:xfrm>
            <a:off x="67469" y="1071434"/>
            <a:ext cx="4176464" cy="35909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en-US" altLang="ja-JP" sz="1600" b="1" u="sng" dirty="0">
                <a:latin typeface="Arial" panose="020B0604020202020204" pitchFamily="34" charset="0"/>
                <a:ea typeface="UD デジタル 教科書体 NK-R" panose="02020400000000000000" pitchFamily="18" charset="-128"/>
                <a:cs typeface="Arial" panose="020B0604020202020204" pitchFamily="34" charset="0"/>
              </a:rPr>
              <a:t>Image of the City Osaka Aims to Be </a:t>
            </a:r>
            <a:endParaRPr kumimoji="1" lang="ja-JP" altLang="en-US" sz="1600" b="1" i="0" u="sng" strike="noStrike" kern="1200" cap="none" spc="0" normalizeH="0" baseline="0" noProof="0" dirty="0">
              <a:ln>
                <a:noFill/>
              </a:ln>
              <a:solidFill>
                <a:prstClr val="black"/>
              </a:solidFill>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2" name="正方形/長方形 161"/>
          <p:cNvSpPr/>
          <p:nvPr/>
        </p:nvSpPr>
        <p:spPr>
          <a:xfrm>
            <a:off x="392237" y="1401652"/>
            <a:ext cx="6588000" cy="648456"/>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en-US" altLang="ja-JP" sz="1600" b="1" dirty="0">
                <a:latin typeface="Arial" panose="020B0604020202020204" pitchFamily="34" charset="0"/>
                <a:ea typeface="UD デジタル 教科書体 NK-R" panose="02020400000000000000" pitchFamily="18" charset="-128"/>
                <a:cs typeface="Arial" panose="020B0604020202020204" pitchFamily="34" charset="0"/>
              </a:rPr>
              <a:t>Global city that develops by leveraging finance, </a:t>
            </a:r>
            <a:br>
              <a:rPr lang="en-US" altLang="ja-JP" sz="1600" b="1" dirty="0">
                <a:latin typeface="Arial" panose="020B0604020202020204" pitchFamily="34" charset="0"/>
                <a:ea typeface="UD デジタル 教科書体 NK-R" panose="02020400000000000000" pitchFamily="18" charset="-128"/>
                <a:cs typeface="Arial" panose="020B0604020202020204" pitchFamily="34" charset="0"/>
              </a:rPr>
            </a:br>
            <a:r>
              <a:rPr lang="en-US" altLang="ja-JP" sz="1600" b="1" dirty="0">
                <a:latin typeface="Arial" panose="020B0604020202020204" pitchFamily="34" charset="0"/>
                <a:ea typeface="UD デジタル 教科書体 NK-R" panose="02020400000000000000" pitchFamily="18" charset="-128"/>
                <a:cs typeface="Arial" panose="020B0604020202020204" pitchFamily="34" charset="0"/>
              </a:rPr>
              <a:t>                                       attracting the energy of Asia and the world</a:t>
            </a:r>
          </a:p>
        </p:txBody>
      </p:sp>
      <p:sp>
        <p:nvSpPr>
          <p:cNvPr id="164" name="正方形/長方形 163"/>
          <p:cNvSpPr/>
          <p:nvPr/>
        </p:nvSpPr>
        <p:spPr>
          <a:xfrm>
            <a:off x="7124253" y="1401652"/>
            <a:ext cx="6588000" cy="648456"/>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en-US" altLang="ja-JP" sz="1600" b="1" dirty="0">
                <a:latin typeface="Arial" panose="020B0604020202020204" pitchFamily="34" charset="0"/>
                <a:ea typeface="UD デジタル 教科書体 NK-R" panose="02020400000000000000" pitchFamily="18" charset="-128"/>
                <a:cs typeface="Arial" panose="020B0604020202020204" pitchFamily="34" charset="0"/>
              </a:rPr>
              <a:t>Front-running city in finance, </a:t>
            </a:r>
          </a:p>
          <a:p>
            <a:pPr algn="r"/>
            <a:r>
              <a:rPr lang="en-US" altLang="ja-JP" sz="1600" b="1" dirty="0">
                <a:latin typeface="Arial" panose="020B0604020202020204" pitchFamily="34" charset="0"/>
                <a:ea typeface="UD デジタル 教科書体 NK-R" panose="02020400000000000000" pitchFamily="18" charset="-128"/>
                <a:cs typeface="Arial" panose="020B0604020202020204" pitchFamily="34" charset="0"/>
              </a:rPr>
              <a:t>which challenges the world with innovative initiatives</a:t>
            </a:r>
          </a:p>
        </p:txBody>
      </p:sp>
      <p:sp>
        <p:nvSpPr>
          <p:cNvPr id="165" name="正方形/長方形 164"/>
          <p:cNvSpPr/>
          <p:nvPr/>
        </p:nvSpPr>
        <p:spPr>
          <a:xfrm>
            <a:off x="4832697" y="2527491"/>
            <a:ext cx="4606798" cy="4923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800" dirty="0">
                <a:latin typeface="Arial" panose="020B0604020202020204" pitchFamily="34" charset="0"/>
                <a:ea typeface="UD デジタル 教科書体 NK-R" panose="02020400000000000000" pitchFamily="18" charset="-128"/>
                <a:cs typeface="Arial" panose="020B0604020202020204" pitchFamily="34" charset="0"/>
              </a:rPr>
              <a:t>2. </a:t>
            </a:r>
            <a:r>
              <a:rPr lang="en-US" altLang="ja-JP" sz="1800" dirty="0">
                <a:latin typeface="Arial" panose="020B0604020202020204" pitchFamily="34" charset="0"/>
                <a:ea typeface="UD デジタル 教科書体 NK-R" panose="02020400000000000000" pitchFamily="18" charset="-128"/>
                <a:cs typeface="Arial" panose="020B0604020202020204" pitchFamily="34" charset="0"/>
              </a:rPr>
              <a:t>F</a:t>
            </a:r>
            <a:r>
              <a:rPr kumimoji="1" lang="en-US" altLang="ja-JP" sz="1800" dirty="0">
                <a:latin typeface="Arial" panose="020B0604020202020204" pitchFamily="34" charset="0"/>
                <a:ea typeface="UD デジタル 教科書体 NK-R" panose="02020400000000000000" pitchFamily="18" charset="-128"/>
                <a:cs typeface="Arial" panose="020B0604020202020204" pitchFamily="34" charset="0"/>
              </a:rPr>
              <a:t>ront-running city in finance</a:t>
            </a: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67469" y="2150691"/>
            <a:ext cx="7632848" cy="338554"/>
          </a:xfrm>
          <a:prstGeom prst="rect">
            <a:avLst/>
          </a:prstGeom>
          <a:noFill/>
          <a:ln>
            <a:noFill/>
          </a:ln>
        </p:spPr>
        <p:txBody>
          <a:bodyPr wrap="square" rtlCol="0">
            <a:spAutoFit/>
          </a:bodyPr>
          <a:lstStyle/>
          <a:p>
            <a:r>
              <a:rPr lang="en-US" altLang="ja-JP" sz="1600" b="1" u="sng" dirty="0">
                <a:latin typeface="Arial" panose="020B0604020202020204" pitchFamily="34" charset="0"/>
                <a:ea typeface="UD デジタル 教科書体 NK-R" panose="02020400000000000000" pitchFamily="18" charset="-128"/>
                <a:cs typeface="Arial" panose="020B0604020202020204" pitchFamily="34" charset="0"/>
              </a:rPr>
              <a:t>Pillars of the Initiatives and Specific Initiatives (Action Plan)</a:t>
            </a:r>
            <a:endParaRPr lang="ja-JP" altLang="ja-JP" sz="16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68" name="正方形/長方形 167"/>
          <p:cNvSpPr/>
          <p:nvPr/>
        </p:nvSpPr>
        <p:spPr>
          <a:xfrm>
            <a:off x="125062" y="2519506"/>
            <a:ext cx="4655035" cy="49312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1" name="テキスト ボックス 170"/>
          <p:cNvSpPr txBox="1"/>
          <p:nvPr/>
        </p:nvSpPr>
        <p:spPr>
          <a:xfrm>
            <a:off x="227713" y="2935441"/>
            <a:ext cx="4518462" cy="4443259"/>
          </a:xfrm>
          <a:prstGeom prst="rect">
            <a:avLst/>
          </a:prstGeom>
          <a:solidFill>
            <a:schemeClr val="bg1"/>
          </a:solidFill>
          <a:ln w="3175">
            <a:noFill/>
          </a:ln>
        </p:spPr>
        <p:txBody>
          <a:bodyPr wrap="square" lIns="36000" tIns="108000" rIns="36000" rtlCol="0">
            <a:noAutofit/>
          </a:bodyPr>
          <a:lstStyle/>
          <a:p>
            <a:r>
              <a:rPr lang="en-US" altLang="ja-JP" sz="1050" b="1" dirty="0">
                <a:latin typeface="Arial" panose="020B0604020202020204" pitchFamily="34" charset="0"/>
                <a:ea typeface="UD デジタル 教科書体 NK-R" panose="02020400000000000000" pitchFamily="18" charset="-128"/>
                <a:cs typeface="Arial" panose="020B0604020202020204" pitchFamily="34" charset="0"/>
              </a:rPr>
              <a:t>(1) Promote financial initiatives for attractive community development</a:t>
            </a:r>
          </a:p>
          <a:p>
            <a:pPr marL="180975" indent="-85725">
              <a:buFont typeface="Arial" panose="020B0604020202020204" pitchFamily="34" charset="0"/>
              <a:buChar char="•"/>
            </a:pPr>
            <a:r>
              <a:rPr lang="en-US" altLang="ja-JP" sz="1050" dirty="0">
                <a:solidFill>
                  <a:schemeClr val="tx1"/>
                </a:solidFill>
                <a:latin typeface="Arial"/>
                <a:ea typeface="Meiryo UI" panose="020B0604030504040204" pitchFamily="50" charset="-128"/>
                <a:cs typeface="Arial"/>
              </a:rPr>
              <a:t>Support demonstration experiments as a “test site for future society”</a:t>
            </a:r>
          </a:p>
          <a:p>
            <a:pPr marL="180975" indent="-85725">
              <a:buFont typeface="Arial" panose="020B0604020202020204" pitchFamily="34" charset="0"/>
              <a:buChar char="•"/>
            </a:pPr>
            <a:r>
              <a:rPr lang="en-US" altLang="ja-JP" sz="1050" dirty="0">
                <a:latin typeface="Arial"/>
                <a:ea typeface="Meiryo UI" panose="020B0604030504040204" pitchFamily="50" charset="-128"/>
                <a:cs typeface="Arial"/>
              </a:rPr>
              <a:t>Invest</a:t>
            </a:r>
            <a:r>
              <a:rPr lang="en-US" altLang="en-US" sz="1050" dirty="0">
                <a:latin typeface="Arial"/>
                <a:ea typeface="Meiryo UI" panose="020B0604030504040204" pitchFamily="50" charset="-128"/>
                <a:cs typeface="Arial"/>
              </a:rPr>
              <a:t> </a:t>
            </a:r>
            <a:r>
              <a:rPr lang="en-US" altLang="ja-JP" sz="1050" dirty="0">
                <a:latin typeface="Arial"/>
                <a:cs typeface="Arial"/>
              </a:rPr>
              <a:t>in funds related to the theme of the Expo</a:t>
            </a:r>
          </a:p>
          <a:p>
            <a:pPr marL="180975" indent="-85725">
              <a:buFont typeface="Arial" panose="020B0604020202020204" pitchFamily="34" charset="0"/>
              <a:buChar char="•"/>
            </a:pPr>
            <a:r>
              <a:rPr lang="en-US" altLang="ja-JP" sz="1050" dirty="0">
                <a:latin typeface="Arial"/>
                <a:cs typeface="Arial"/>
              </a:rPr>
              <a:t>Consider issuance of a local digital currency originating from Osaka, utilization of personal data, etc., as part of the Expo legacy</a:t>
            </a:r>
            <a:endParaRPr lang="ja-JP" altLang="ja-JP" sz="1050" dirty="0">
              <a:latin typeface="Arial"/>
              <a:cs typeface="Arial"/>
            </a:endParaRPr>
          </a:p>
          <a:p>
            <a:pPr>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(2) Encourage diversity in financing to revitalize start-ups and local </a:t>
            </a:r>
            <a:b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b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      communities</a:t>
            </a:r>
          </a:p>
          <a:p>
            <a:pPr marL="208800" lvl="0" indent="-100800">
              <a:buFont typeface="Arial"/>
              <a:buChar char="•"/>
            </a:pPr>
            <a:r>
              <a:rPr lang="en-US" altLang="ja-JP" sz="1050" dirty="0">
                <a:latin typeface="Arial"/>
                <a:cs typeface="Arial"/>
              </a:rPr>
              <a:t>Implement strategic activities such as promotions to attract companies</a:t>
            </a:r>
            <a:endParaRPr lang="ja-JP" altLang="ja-JP" sz="1050" dirty="0">
              <a:latin typeface="Arial"/>
              <a:cs typeface="Arial"/>
            </a:endParaRPr>
          </a:p>
          <a:p>
            <a:pPr marL="208800" lvl="0" indent="-100800">
              <a:buFont typeface="Arial"/>
              <a:buChar char="•"/>
            </a:pPr>
            <a:r>
              <a:rPr lang="en-US" altLang="ja-JP" sz="1050" dirty="0">
                <a:latin typeface="Arial"/>
                <a:cs typeface="Arial"/>
              </a:rPr>
              <a:t>Establish incentives to attract companies</a:t>
            </a:r>
            <a:endParaRPr lang="ja-JP" altLang="ja-JP" sz="1050" dirty="0">
              <a:latin typeface="Arial"/>
              <a:cs typeface="Arial"/>
            </a:endParaRPr>
          </a:p>
          <a:p>
            <a:pPr marL="208800" lvl="0" indent="-100800">
              <a:buFont typeface="Arial"/>
              <a:buChar char="•"/>
            </a:pPr>
            <a:r>
              <a:rPr lang="en-US" altLang="ja-JP" sz="1050" dirty="0">
                <a:latin typeface="Arial"/>
                <a:cs typeface="Arial"/>
              </a:rPr>
              <a:t>Create opportunities for start-ups, companies, venture capitalists (VCs), etc. to connect with each other</a:t>
            </a:r>
            <a:endParaRPr lang="ja-JP" altLang="ja-JP" sz="1050" dirty="0">
              <a:latin typeface="Arial"/>
              <a:cs typeface="Arial"/>
            </a:endParaRPr>
          </a:p>
          <a:p>
            <a:pPr marL="208800" lvl="0" indent="-100800">
              <a:buFont typeface="Arial"/>
              <a:buChar char="•"/>
            </a:pPr>
            <a:r>
              <a:rPr lang="en-US" altLang="ja-JP" sz="1050" dirty="0">
                <a:latin typeface="Arial"/>
                <a:cs typeface="Arial"/>
              </a:rPr>
              <a:t>Generalize the use of ST* for corporate bonds and other products</a:t>
            </a:r>
            <a:endParaRPr lang="ja-JP" altLang="ja-JP" sz="1050" dirty="0">
              <a:latin typeface="Arial"/>
              <a:cs typeface="Arial"/>
            </a:endParaRPr>
          </a:p>
          <a:p>
            <a:pPr marL="208800" lvl="0" indent="-100800">
              <a:buFont typeface="Arial"/>
              <a:buChar char="•"/>
            </a:pPr>
            <a:r>
              <a:rPr lang="en-US" altLang="ja-JP" sz="1050" dirty="0">
                <a:latin typeface="Arial"/>
                <a:cs typeface="Arial"/>
              </a:rPr>
              <a:t>Other initiatives</a:t>
            </a:r>
            <a:endParaRPr lang="ja-JP" altLang="ja-JP" sz="1050" dirty="0">
              <a:latin typeface="Arial"/>
              <a:cs typeface="Arial"/>
            </a:endParaRPr>
          </a:p>
          <a:p>
            <a:pPr marL="252000" indent="-457200">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(3) Strengthen hub functions to improve resilience</a:t>
            </a:r>
          </a:p>
          <a:p>
            <a:pPr marL="208800" lvl="0" indent="-100800">
              <a:buFont typeface="Arial"/>
              <a:buChar char="•"/>
            </a:pPr>
            <a:r>
              <a:rPr lang="en-US" altLang="ja-JP" sz="1050" dirty="0">
                <a:latin typeface="Arial"/>
                <a:cs typeface="Arial"/>
              </a:rPr>
              <a:t>Conduct fact-finding surveys, etc. on resilience functions at financial institutions</a:t>
            </a:r>
            <a:endParaRPr lang="ja-JP" altLang="ja-JP" sz="1050" dirty="0">
              <a:latin typeface="Arial"/>
              <a:cs typeface="Arial"/>
            </a:endParaRPr>
          </a:p>
          <a:p>
            <a:pPr marL="208800" lvl="0" indent="-100800">
              <a:buFont typeface="Arial"/>
              <a:buChar char="•"/>
            </a:pPr>
            <a:r>
              <a:rPr lang="en-US" altLang="ja-JP" sz="1050" dirty="0">
                <a:latin typeface="Arial"/>
                <a:cs typeface="Arial"/>
              </a:rPr>
              <a:t>Disseminate information regarding preferential treatments for dual operation response such as financing, insurance, etc.</a:t>
            </a:r>
            <a:endParaRPr lang="ja-JP" altLang="ja-JP" sz="1050" dirty="0">
              <a:latin typeface="Arial"/>
              <a:cs typeface="Arial"/>
            </a:endParaRPr>
          </a:p>
          <a:p>
            <a:pPr marL="208800" lvl="0" indent="-100800">
              <a:buFont typeface="Arial"/>
              <a:buChar char="•"/>
            </a:pPr>
            <a:r>
              <a:rPr lang="en-US" altLang="ja-JP" sz="1050" dirty="0">
                <a:latin typeface="Arial"/>
                <a:cs typeface="Arial"/>
              </a:rPr>
              <a:t>Other initiatives</a:t>
            </a:r>
            <a:endParaRPr lang="ja-JP" altLang="ja-JP" sz="1050" dirty="0">
              <a:latin typeface="Arial"/>
              <a:cs typeface="Arial"/>
            </a:endParaRPr>
          </a:p>
          <a:p>
            <a:pPr>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(4) Revitalize domestic financial markets</a:t>
            </a: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Encourage the expansion, etc. of the scope of aggregated profit/loss for income taxes on financial products (to include derivative transactions)</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latin typeface="Arial" panose="020B0604020202020204" pitchFamily="34" charset="0"/>
                <a:ea typeface="Meiryo UI" panose="020B0604030504040204" pitchFamily="50" charset="-128"/>
                <a:cs typeface="Arial" panose="020B0604020202020204" pitchFamily="34" charset="0"/>
              </a:rPr>
              <a:t>Provide</a:t>
            </a: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 financial literacy education by establishing and operating a consortium that brings together universities, etc. with corporations</a:t>
            </a:r>
          </a:p>
          <a:p>
            <a:pPr marL="252000" indent="-457200">
              <a:defRPr/>
            </a:pPr>
            <a:endParaRPr lang="en-US" altLang="ja-JP" sz="3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indent="-457200">
              <a:defRPr/>
            </a:pPr>
            <a:r>
              <a:rPr lang="en-US" altLang="ja-JP" sz="1000" kern="0" dirty="0">
                <a:latin typeface="Arial" panose="020B0604020202020204" pitchFamily="34" charset="0"/>
                <a:ea typeface="UD デジタル 教科書体 NK-R" panose="02020400000000000000" pitchFamily="18" charset="-128"/>
                <a:cs typeface="Arial" panose="020B0604020202020204" pitchFamily="34" charset="0"/>
              </a:rPr>
              <a:t>* Securities issued using electronic methods such as blockchain technology</a:t>
            </a:r>
            <a:endParaRPr lang="en-US" altLang="ja-JP" sz="10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173" name="テキスト ボックス 172"/>
          <p:cNvSpPr txBox="1"/>
          <p:nvPr/>
        </p:nvSpPr>
        <p:spPr>
          <a:xfrm>
            <a:off x="4936362" y="2914205"/>
            <a:ext cx="4458239" cy="4443258"/>
          </a:xfrm>
          <a:prstGeom prst="rect">
            <a:avLst/>
          </a:prstGeom>
          <a:solidFill>
            <a:schemeClr val="bg1"/>
          </a:solidFill>
          <a:ln w="3175">
            <a:noFill/>
          </a:ln>
        </p:spPr>
        <p:txBody>
          <a:bodyPr wrap="square" lIns="72000" tIns="108000" rIns="72000" rtlCol="0">
            <a:noAutofit/>
          </a:bodyPr>
          <a:lstStyle/>
          <a:p>
            <a:pPr>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(1) Create cutting-edge, innovative financial products and markets</a:t>
            </a:r>
            <a:endPar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Consider new commodity futures</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Generalize the use of ST for corporate bonds and other products (repeated)</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Urge the expansion of the range of derivatives products that are subject to the Financial Instruments and Exchange Act</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288000" indent="-457200">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(2) Implement initiatives for an advanced city in sustainable finance</a:t>
            </a:r>
            <a:endParaRPr lang="en-US" altLang="ja-JP" sz="1050" kern="0" spc="-46" dirty="0">
              <a:latin typeface="Arial" panose="020B0604020202020204" pitchFamily="34" charset="0"/>
              <a:ea typeface="UD デジタル 教科書体 NK-R" panose="02020400000000000000" pitchFamily="18"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Green bond issuances by the government</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Support issuances of </a:t>
            </a:r>
            <a:r>
              <a:rPr lang="en-US" altLang="ja-JP" sz="1050" dirty="0" smtClean="0">
                <a:solidFill>
                  <a:schemeClr val="tx1"/>
                </a:solidFill>
                <a:latin typeface="Arial" panose="020B0604020202020204" pitchFamily="34" charset="0"/>
                <a:ea typeface="Meiryo UI" panose="020B0604030504040204" pitchFamily="50" charset="-128"/>
                <a:cs typeface="Arial" panose="020B0604020202020204" pitchFamily="34" charset="0"/>
              </a:rPr>
              <a:t>SDGs </a:t>
            </a: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bonds by organizing workshops, etc.</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Consider creating a system of certification and labeling associated with added value initiatives such as enhanced monitoring post-issuance</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rPr>
              <a:t>Other initiatives</a:t>
            </a:r>
          </a:p>
          <a:p>
            <a:pPr marL="288000" indent="-457200">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(3) Encourage a review of regulations related to financial services</a:t>
            </a:r>
            <a:endPar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endParaRPr>
          </a:p>
          <a:p>
            <a:pPr marL="180975" indent="-95250">
              <a:buFont typeface="Arial" panose="020B0604020202020204" pitchFamily="34" charset="0"/>
              <a:buChar char="•"/>
              <a:defRPr/>
            </a:pPr>
            <a:r>
              <a:rPr lang="en-US" altLang="ja-JP" sz="105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Utilize National Strategic Special Zones related to residence status, etc.</a:t>
            </a:r>
            <a:endPar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Promote use of the “regulatory sandbox framework” (support demonstration experiments of financial services, etc.)</a:t>
            </a:r>
            <a:endParaRPr lang="ja-JP" altLang="en-US" sz="105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Consider local tax incentives</a:t>
            </a:r>
            <a:endParaRPr lang="ja-JP" altLang="en-US" sz="105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endParaRPr>
          </a:p>
          <a:p>
            <a:pPr marL="180975" indent="-95250">
              <a:buFont typeface="Arial" panose="020B0604020202020204" pitchFamily="34" charset="0"/>
              <a:buChar char="•"/>
              <a:defRPr/>
            </a:pPr>
            <a:r>
              <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rPr>
              <a:t>Other initiatives</a:t>
            </a:r>
          </a:p>
          <a:p>
            <a:pPr marL="180975" indent="-95250">
              <a:buFont typeface="Arial" panose="020B0604020202020204" pitchFamily="34" charset="0"/>
              <a:buChar char="•"/>
              <a:defRPr/>
            </a:pPr>
            <a:endParaRPr lang="en-US" altLang="ja-JP" sz="300" b="1" kern="0" dirty="0">
              <a:latin typeface="Arial" panose="020B0604020202020204" pitchFamily="34" charset="0"/>
              <a:ea typeface="UD デジタル 教科書体 NK-R" panose="02020400000000000000" pitchFamily="18" charset="-128"/>
              <a:cs typeface="Arial" panose="020B0604020202020204" pitchFamily="34" charset="0"/>
            </a:endParaRPr>
          </a:p>
          <a:p>
            <a:pPr marL="288000" indent="-457200">
              <a:defRPr/>
            </a:pPr>
            <a:r>
              <a:rPr lang="en-US" altLang="ja-JP" sz="1050" b="1" kern="0" dirty="0">
                <a:latin typeface="Arial" panose="020B0604020202020204" pitchFamily="34" charset="0"/>
                <a:ea typeface="UD デジタル 教科書体 NK-R" panose="02020400000000000000" pitchFamily="18" charset="-128"/>
                <a:cs typeface="Arial" panose="020B0604020202020204" pitchFamily="34" charset="0"/>
              </a:rPr>
              <a:t>(4) Nurture highly skilled professionals in the field of finance</a:t>
            </a:r>
            <a:endPar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endParaRPr>
          </a:p>
          <a:p>
            <a:pPr marL="180975" indent="-95250">
              <a:buFont typeface="Arial" panose="020B0604020202020204" pitchFamily="34" charset="0"/>
              <a:buChar char="•"/>
              <a:defRPr/>
            </a:pP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Provide education in finance, entrepreneurship, and technology at universities and in higher</a:t>
            </a:r>
            <a:r>
              <a:rPr lang="en-US" altLang="ja-JP" sz="1050" dirty="0">
                <a:latin typeface="Arial" panose="020B0604020202020204" pitchFamily="34" charset="0"/>
                <a:ea typeface="Meiryo UI" panose="020B0604030504040204" pitchFamily="50" charset="-128"/>
                <a:cs typeface="Arial" panose="020B0604020202020204" pitchFamily="34" charset="0"/>
              </a:rPr>
              <a:t> </a:t>
            </a:r>
            <a:r>
              <a:rPr lang="en-US" altLang="ja-JP" sz="1050" dirty="0">
                <a:solidFill>
                  <a:schemeClr val="tx1"/>
                </a:solidFill>
                <a:latin typeface="Arial" panose="020B0604020202020204" pitchFamily="34" charset="0"/>
                <a:ea typeface="Meiryo UI" panose="020B0604030504040204" pitchFamily="50" charset="-128"/>
                <a:cs typeface="Arial" panose="020B0604020202020204" pitchFamily="34" charset="0"/>
              </a:rPr>
              <a:t>education</a:t>
            </a:r>
            <a:r>
              <a:rPr lang="ja-JP" altLang="en-US" sz="1050" spc="-46" dirty="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050" kern="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67469" y="7604249"/>
            <a:ext cx="2208920" cy="539635"/>
          </a:xfrm>
          <a:prstGeom prst="rect">
            <a:avLst/>
          </a:prstGeom>
          <a:noFill/>
          <a:ln>
            <a:noFill/>
          </a:ln>
        </p:spPr>
        <p:txBody>
          <a:bodyPr wrap="square" rtlCol="0">
            <a:spAutoFit/>
          </a:bodyPr>
          <a:lstStyle/>
          <a:p>
            <a:pPr>
              <a:lnSpc>
                <a:spcPct val="90000"/>
              </a:lnSpc>
            </a:pPr>
            <a:r>
              <a:rPr kumimoji="1" lang="en-US" altLang="ja-JP" sz="1600" b="1" u="sng" dirty="0">
                <a:latin typeface="Arial" panose="020B0604020202020204" pitchFamily="34" charset="0"/>
                <a:ea typeface="UD デジタル 教科書体 NK-R" panose="02020400000000000000" pitchFamily="18" charset="-128"/>
                <a:cs typeface="Arial" panose="020B0604020202020204" pitchFamily="34" charset="0"/>
              </a:rPr>
              <a:t>Implementation Period </a:t>
            </a:r>
            <a:endParaRPr lang="ja-JP" altLang="ja-JP" sz="16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1" name="テキスト ボックス 40"/>
          <p:cNvSpPr txBox="1"/>
          <p:nvPr/>
        </p:nvSpPr>
        <p:spPr>
          <a:xfrm>
            <a:off x="1651645" y="7632824"/>
            <a:ext cx="12237724" cy="630942"/>
          </a:xfrm>
          <a:prstGeom prst="rect">
            <a:avLst/>
          </a:prstGeom>
          <a:noFill/>
          <a:ln>
            <a:noFill/>
          </a:ln>
        </p:spPr>
        <p:txBody>
          <a:bodyPr wrap="square" lIns="108000" tIns="64008" rIns="108000" bIns="64008" rtlCol="0">
            <a:spAutoFit/>
          </a:bodyPr>
          <a:lstStyle/>
          <a:p>
            <a:pPr>
              <a:lnSpc>
                <a:spcPct val="90000"/>
              </a:lnSpc>
            </a:pPr>
            <a:r>
              <a:rPr lang="en-US" altLang="ja-JP" sz="1200" b="1" dirty="0">
                <a:latin typeface="Arial"/>
                <a:cs typeface="Arial"/>
              </a:rPr>
              <a:t>The period up to FY2025, the year of the Osaka-Kansai Expo, will be for building a foundation for the realization of a global financial city (Active Stage Phase 1); the period until FY2030, </a:t>
            </a:r>
            <a:r>
              <a:rPr lang="en-US" altLang="ja-JP" sz="1200" dirty="0">
                <a:latin typeface="Arial"/>
                <a:cs typeface="Arial"/>
              </a:rPr>
              <a:t>the target year for </a:t>
            </a:r>
            <a:r>
              <a:rPr lang="en-US" altLang="ja-JP" sz="1200" dirty="0" smtClean="0">
                <a:latin typeface="Arial"/>
                <a:cs typeface="Arial"/>
              </a:rPr>
              <a:t>SDGs </a:t>
            </a:r>
            <a:r>
              <a:rPr lang="en-US" altLang="ja-JP" sz="1200" dirty="0">
                <a:latin typeface="Arial"/>
                <a:cs typeface="Arial"/>
              </a:rPr>
              <a:t>goal achievement</a:t>
            </a:r>
            <a:r>
              <a:rPr lang="en-US" altLang="ja-JP" sz="1200" b="1" dirty="0">
                <a:latin typeface="Arial"/>
                <a:cs typeface="Arial"/>
              </a:rPr>
              <a:t> (Active Stage Phase 2), will be for deepening the initiatives; and finally FY2050</a:t>
            </a:r>
            <a:r>
              <a:rPr lang="en-US" altLang="ja-JP" sz="1200" dirty="0">
                <a:latin typeface="Arial"/>
                <a:cs typeface="Arial"/>
              </a:rPr>
              <a:t>, the year the world aims to achieve carbon neutrality</a:t>
            </a:r>
            <a:r>
              <a:rPr lang="en-US" altLang="ja-JP" sz="1200" b="1" dirty="0">
                <a:latin typeface="Arial"/>
                <a:cs typeface="Arial"/>
              </a:rPr>
              <a:t>, will be the year we achieve the image of the city we aim to be.</a:t>
            </a:r>
            <a:endParaRPr lang="ja-JP" altLang="ja-JP" sz="1200" dirty="0">
              <a:latin typeface="Arial"/>
              <a:cs typeface="Arial"/>
            </a:endParaRPr>
          </a:p>
        </p:txBody>
      </p:sp>
      <p:sp>
        <p:nvSpPr>
          <p:cNvPr id="42" name="正方形/長方形 41"/>
          <p:cNvSpPr/>
          <p:nvPr/>
        </p:nvSpPr>
        <p:spPr>
          <a:xfrm>
            <a:off x="63277" y="2167380"/>
            <a:ext cx="13860000" cy="541092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43" name="正方形/長方形 42"/>
          <p:cNvSpPr/>
          <p:nvPr/>
        </p:nvSpPr>
        <p:spPr>
          <a:xfrm>
            <a:off x="63277" y="7642348"/>
            <a:ext cx="13860000" cy="250653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22" name="タイトル 1"/>
          <p:cNvSpPr txBox="1">
            <a:spLocks/>
          </p:cNvSpPr>
          <p:nvPr/>
        </p:nvSpPr>
        <p:spPr>
          <a:xfrm>
            <a:off x="67469" y="495176"/>
            <a:ext cx="4032448" cy="508441"/>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en-US" altLang="ja-JP" sz="1600" b="1" i="0" u="sng" strike="noStrike" kern="1200" cap="none" spc="0" normalizeH="0" baseline="0" noProof="0" dirty="0">
                <a:ln>
                  <a:noFill/>
                </a:ln>
                <a:effectLst/>
                <a:uLnTx/>
                <a:uFillTx/>
                <a:latin typeface="Arial" panose="020B0604020202020204" pitchFamily="34" charset="0"/>
                <a:ea typeface="UD デジタル 教科書体 NK-R" panose="02020400000000000000" pitchFamily="18" charset="-128"/>
                <a:cs typeface="Arial" panose="020B0604020202020204" pitchFamily="34" charset="0"/>
              </a:rPr>
              <a:t>Strategy Formulation Objectives</a:t>
            </a:r>
            <a:endParaRPr kumimoji="1" lang="ja-JP" altLang="en-US" sz="1600" b="1" i="0" u="sng" strike="noStrike" kern="1200" cap="none" spc="0" normalizeH="0" baseline="0" noProof="0" dirty="0">
              <a:ln>
                <a:noFill/>
              </a:ln>
              <a:effectLst/>
              <a:uLnTx/>
              <a:uFillTx/>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23" name="テキスト ボックス 22"/>
          <p:cNvSpPr txBox="1"/>
          <p:nvPr/>
        </p:nvSpPr>
        <p:spPr>
          <a:xfrm>
            <a:off x="3312367" y="465932"/>
            <a:ext cx="10724654" cy="798167"/>
          </a:xfrm>
          <a:prstGeom prst="rect">
            <a:avLst/>
          </a:prstGeom>
          <a:noFill/>
          <a:ln>
            <a:noFill/>
          </a:ln>
        </p:spPr>
        <p:txBody>
          <a:bodyPr wrap="square" lIns="108000" tIns="64008" rIns="108000" bIns="64008" rtlCol="0">
            <a:spAutoFit/>
          </a:bodyPr>
          <a:lstStyle/>
          <a:p>
            <a:pPr>
              <a:lnSpc>
                <a:spcPct val="90000"/>
              </a:lnSpc>
            </a:pPr>
            <a:r>
              <a:rPr lang="en-US" altLang="ja-JP" sz="1600" dirty="0">
                <a:latin typeface="Arial"/>
                <a:cs typeface="Arial"/>
              </a:rPr>
              <a:t>To strengthen financial functions referred to as “the blood of the economy” and create a global financial city that is unique and functional and will be a new pillar of growth towards the revitalization of the Osaka-Kansai economy in the post-Covid era</a:t>
            </a:r>
            <a:endParaRPr lang="ja-JP" altLang="ja-JP" sz="1600" dirty="0">
              <a:latin typeface="Arial"/>
              <a:cs typeface="Arial"/>
            </a:endParaRPr>
          </a:p>
        </p:txBody>
      </p:sp>
      <p:sp>
        <p:nvSpPr>
          <p:cNvPr id="24" name="正方形/長方形 23"/>
          <p:cNvSpPr/>
          <p:nvPr/>
        </p:nvSpPr>
        <p:spPr>
          <a:xfrm>
            <a:off x="63277" y="499840"/>
            <a:ext cx="13860000" cy="16125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Arial" panose="020B0604020202020204" pitchFamily="34" charset="0"/>
              <a:cs typeface="Arial" panose="020B0604020202020204" pitchFamily="34" charset="0"/>
            </a:endParaRPr>
          </a:p>
        </p:txBody>
      </p:sp>
      <p:sp>
        <p:nvSpPr>
          <p:cNvPr id="50" name="正方形/長方形 49"/>
          <p:cNvSpPr/>
          <p:nvPr/>
        </p:nvSpPr>
        <p:spPr>
          <a:xfrm>
            <a:off x="9490992" y="2527549"/>
            <a:ext cx="4388852" cy="49231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800" dirty="0">
                <a:latin typeface="Arial" panose="020B0604020202020204" pitchFamily="34" charset="0"/>
                <a:ea typeface="UD デジタル 教科書体 NK-R" panose="02020400000000000000" pitchFamily="18" charset="-128"/>
                <a:cs typeface="Arial" panose="020B0604020202020204" pitchFamily="34" charset="0"/>
              </a:rPr>
              <a:t>Shared Initiatives</a:t>
            </a:r>
            <a:endParaRPr kumimoji="1" lang="ja-JP" altLang="en-US" sz="18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 name="テキスト ボックス 4"/>
          <p:cNvSpPr txBox="1"/>
          <p:nvPr/>
        </p:nvSpPr>
        <p:spPr>
          <a:xfrm>
            <a:off x="9590964" y="2935441"/>
            <a:ext cx="4258608" cy="4443259"/>
          </a:xfrm>
          <a:prstGeom prst="rect">
            <a:avLst/>
          </a:prstGeom>
          <a:solidFill>
            <a:schemeClr val="bg1"/>
          </a:solidFill>
          <a:ln>
            <a:noFill/>
          </a:ln>
        </p:spPr>
        <p:txBody>
          <a:bodyPr wrap="square" lIns="36000" tIns="108000" rIns="36000" bIns="0" rtlCol="0">
            <a:noAutofit/>
          </a:bodyPr>
          <a:lstStyle/>
          <a:p>
            <a:pPr lvl="0">
              <a:lnSpc>
                <a:spcPct val="90000"/>
              </a:lnSpc>
            </a:pP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(1) Establish attractive living conditions for foreign nationals</a:t>
            </a:r>
          </a:p>
          <a:p>
            <a:pPr marL="136800" lvl="0" indent="-100800">
              <a:lnSpc>
                <a:spcPct val="90000"/>
              </a:lnSpc>
              <a:buFont typeface="Arial"/>
              <a:buChar char="•"/>
            </a:pPr>
            <a:r>
              <a:rPr lang="en-US" altLang="ja-JP" sz="1000" dirty="0">
                <a:latin typeface="Arial"/>
                <a:cs typeface="Arial"/>
              </a:rPr>
              <a:t>Conduct investigations into the current state of international schools and drive environmental improvements</a:t>
            </a:r>
            <a:endParaRPr lang="ja-JP" altLang="ja-JP" sz="1000" dirty="0">
              <a:latin typeface="Arial"/>
              <a:cs typeface="Arial"/>
            </a:endParaRPr>
          </a:p>
          <a:p>
            <a:pPr marL="136800" lvl="0" indent="-100800">
              <a:lnSpc>
                <a:spcPct val="90000"/>
              </a:lnSpc>
              <a:buFont typeface="Arial"/>
              <a:buChar char="•"/>
            </a:pPr>
            <a:r>
              <a:rPr lang="en-US" altLang="ja-JP" sz="1000" dirty="0">
                <a:latin typeface="Arial"/>
                <a:cs typeface="Arial"/>
              </a:rPr>
              <a:t>Establish a structure to accommodate foreign patients</a:t>
            </a:r>
            <a:endParaRPr lang="ja-JP" altLang="ja-JP" sz="1000" dirty="0">
              <a:latin typeface="Arial"/>
              <a:cs typeface="Arial"/>
            </a:endParaRPr>
          </a:p>
          <a:p>
            <a:pPr marL="136800" lvl="0" indent="-100800">
              <a:lnSpc>
                <a:spcPct val="90000"/>
              </a:lnSpc>
              <a:buFont typeface="Arial"/>
              <a:buChar char="•"/>
            </a:pPr>
            <a:r>
              <a:rPr lang="en-US" altLang="ja-JP" sz="1000" dirty="0">
                <a:latin typeface="Arial"/>
                <a:cs typeface="Arial"/>
              </a:rPr>
              <a:t>Transmit information via a multilingual website, etc. and establish a one-stop assistance service in English</a:t>
            </a:r>
            <a:endParaRPr lang="ja-JP" altLang="ja-JP" sz="1000" dirty="0">
              <a:latin typeface="Arial"/>
              <a:cs typeface="Arial"/>
            </a:endParaRPr>
          </a:p>
          <a:p>
            <a:pPr marL="136800" lvl="0" indent="-100800">
              <a:lnSpc>
                <a:spcPct val="90000"/>
              </a:lnSpc>
              <a:buFont typeface="Arial"/>
              <a:buChar char="•"/>
            </a:pPr>
            <a:r>
              <a:rPr lang="en-US" altLang="ja-JP" sz="1000" dirty="0">
                <a:latin typeface="Arial"/>
                <a:cs typeface="Arial"/>
              </a:rPr>
              <a:t>Other initiatives</a:t>
            </a:r>
            <a:endParaRPr lang="ja-JP" altLang="ja-JP" sz="1000" dirty="0">
              <a:latin typeface="Arial"/>
              <a:cs typeface="Arial"/>
            </a:endParaRPr>
          </a:p>
          <a:p>
            <a:pPr lvl="0">
              <a:lnSpc>
                <a:spcPct val="50000"/>
              </a:lnSpc>
            </a:pPr>
            <a:endPar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endParaRPr>
          </a:p>
          <a:p>
            <a:pPr lvl="0">
              <a:lnSpc>
                <a:spcPct val="90000"/>
              </a:lnSpc>
            </a:pP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(2) Create a business environment that attracts companies and </a:t>
            </a:r>
            <a:b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b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      people from within Japan and abroad</a:t>
            </a:r>
            <a:r>
              <a:rPr lang="ja-JP" altLang="en-US" sz="1000" b="1" kern="0" dirty="0">
                <a:latin typeface="Arial" panose="020B0604020202020204" pitchFamily="34" charset="0"/>
                <a:ea typeface="UD デジタル 教科書体 NK-R" panose="02020400000000000000" pitchFamily="18" charset="-128"/>
                <a:cs typeface="Arial" panose="020B0604020202020204" pitchFamily="34" charset="0"/>
              </a:rPr>
              <a:t>　</a:t>
            </a:r>
            <a:endPar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endParaRPr>
          </a:p>
          <a:p>
            <a:pPr marL="171450" indent="-85725">
              <a:lnSpc>
                <a:spcPct val="90000"/>
              </a:lnSpc>
              <a:buFont typeface="Arial" panose="020B0604020202020204" pitchFamily="34" charset="0"/>
              <a:buChar char="•"/>
              <a:defRPr/>
            </a:pPr>
            <a:r>
              <a:rPr lang="en-US" altLang="ja-JP" sz="100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Facilitate business startup activities of foreign exchange students by utilizing the National Strategic Special Zones</a:t>
            </a:r>
            <a:endParaRPr lang="ja-JP" altLang="en-US" sz="100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endParaRPr>
          </a:p>
          <a:p>
            <a:pPr marL="171450" indent="-85725">
              <a:lnSpc>
                <a:spcPct val="90000"/>
              </a:lnSpc>
              <a:buFont typeface="Arial" panose="020B0604020202020204" pitchFamily="34" charset="0"/>
              <a:buChar char="•"/>
              <a:defRPr/>
            </a:pPr>
            <a:r>
              <a:rPr lang="en-US" altLang="ja-JP" sz="100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Coordinate with the government to provide support for administrative procedures such as registering financial licenses</a:t>
            </a:r>
            <a:endParaRPr lang="ja-JP" altLang="en-US" sz="100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endParaRPr>
          </a:p>
          <a:p>
            <a:pPr marL="171450" indent="-85725">
              <a:lnSpc>
                <a:spcPct val="90000"/>
              </a:lnSpc>
              <a:buFont typeface="Arial" panose="020B0604020202020204" pitchFamily="34" charset="0"/>
              <a:buChar char="•"/>
              <a:defRPr/>
            </a:pPr>
            <a:r>
              <a:rPr lang="en-US" altLang="ja-JP" sz="1000" b="0" i="0" u="none" strike="noStrike"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Utilize National Strategic Special Zones related to residence status, etc. (repeated)</a:t>
            </a:r>
            <a:endParaRPr lang="ja-JP" altLang="en-US"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marL="171450" indent="-85725">
              <a:lnSpc>
                <a:spcPct val="90000"/>
              </a:lnSpc>
              <a:buFont typeface="Arial" panose="020B0604020202020204" pitchFamily="34" charset="0"/>
              <a:buChar char="•"/>
              <a:defRPr/>
            </a:pPr>
            <a:r>
              <a:rPr lang="en-US" altLang="ja-JP" sz="1000" kern="0" dirty="0">
                <a:latin typeface="Arial" panose="020B0604020202020204" pitchFamily="34" charset="0"/>
                <a:ea typeface="Meiryo UI" pitchFamily="50" charset="-128"/>
                <a:cs typeface="Arial" panose="020B0604020202020204" pitchFamily="34" charset="0"/>
              </a:rPr>
              <a:t>Disseminate</a:t>
            </a:r>
            <a:r>
              <a:rPr lang="ja-JP" altLang="en-US" sz="1000" kern="0" dirty="0">
                <a:latin typeface="Arial" panose="020B0604020202020204" pitchFamily="34" charset="0"/>
                <a:ea typeface="Meiryo UI" pitchFamily="50" charset="-128"/>
                <a:cs typeface="Arial" panose="020B0604020202020204" pitchFamily="34" charset="0"/>
              </a:rPr>
              <a:t> </a:t>
            </a:r>
            <a:r>
              <a:rPr lang="en-US" altLang="ja-JP" sz="1000" kern="0" dirty="0">
                <a:latin typeface="Arial" panose="020B0604020202020204" pitchFamily="34" charset="0"/>
                <a:ea typeface="Meiryo UI" pitchFamily="50" charset="-128"/>
                <a:cs typeface="Arial" panose="020B0604020202020204" pitchFamily="34" charset="0"/>
              </a:rPr>
              <a:t>information about the place for arbitration and hearings for international disputes by coordinating with the Japan International Dispute Resolution Center (Osaka)</a:t>
            </a:r>
          </a:p>
          <a:p>
            <a:pPr marL="171450" indent="-85725">
              <a:lnSpc>
                <a:spcPct val="90000"/>
              </a:lnSpc>
              <a:buFont typeface="Arial" panose="020B0604020202020204" pitchFamily="34" charset="0"/>
              <a:buChar char="•"/>
              <a:defRPr/>
            </a:pPr>
            <a:r>
              <a:rPr lang="en-US" altLang="ja-JP" sz="1000" kern="0" dirty="0">
                <a:latin typeface="Arial" panose="020B0604020202020204" pitchFamily="34" charset="0"/>
                <a:ea typeface="Meiryo UI" pitchFamily="50" charset="-128"/>
                <a:cs typeface="Arial" panose="020B0604020202020204" pitchFamily="34" charset="0"/>
              </a:rPr>
              <a:t>O</a:t>
            </a:r>
            <a:r>
              <a:rPr lang="en-US" altLang="ja-JP" sz="1000" kern="0" dirty="0">
                <a:solidFill>
                  <a:schemeClr val="tx1"/>
                </a:solidFill>
                <a:latin typeface="Arial" panose="020B0604020202020204" pitchFamily="34" charset="0"/>
                <a:ea typeface="Meiryo UI" pitchFamily="50" charset="-128"/>
                <a:cs typeface="Arial" panose="020B0604020202020204" pitchFamily="34" charset="0"/>
              </a:rPr>
              <a:t>ther initiatives</a:t>
            </a:r>
            <a:endParaRPr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endParaRPr>
          </a:p>
          <a:p>
            <a:pPr lvl="0">
              <a:lnSpc>
                <a:spcPct val="50000"/>
              </a:lnSpc>
              <a:defRPr/>
            </a:pPr>
            <a:endPar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endParaRPr>
          </a:p>
          <a:p>
            <a:pPr lvl="0">
              <a:lnSpc>
                <a:spcPct val="80000"/>
              </a:lnSpc>
              <a:defRPr/>
            </a:pP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(3) Disseminate information and conduct marketing </a:t>
            </a:r>
          </a:p>
          <a:p>
            <a:pPr marL="208800" lvl="0" indent="-100800">
              <a:lnSpc>
                <a:spcPct val="80000"/>
              </a:lnSpc>
              <a:buFont typeface="Arial"/>
              <a:buChar char="•"/>
            </a:pPr>
            <a:r>
              <a:rPr lang="en-US" altLang="ja-JP" sz="1000" dirty="0">
                <a:latin typeface="Arial"/>
                <a:cs typeface="Arial"/>
              </a:rPr>
              <a:t>Conduct PR activities via diplomatic missions, government agencies, local government offices, private sector networks, etc.</a:t>
            </a:r>
            <a:endParaRPr lang="ja-JP" altLang="ja-JP" sz="1000" dirty="0">
              <a:latin typeface="Arial"/>
              <a:cs typeface="Arial"/>
            </a:endParaRPr>
          </a:p>
          <a:p>
            <a:pPr marL="208800" lvl="0" indent="-100800">
              <a:lnSpc>
                <a:spcPct val="80000"/>
              </a:lnSpc>
              <a:buFont typeface="Arial"/>
              <a:buChar char="•"/>
            </a:pPr>
            <a:r>
              <a:rPr lang="en-US" altLang="ja-JP" sz="1000" dirty="0">
                <a:latin typeface="Arial"/>
                <a:cs typeface="Arial"/>
              </a:rPr>
              <a:t>Support companies in transmitting information in English, etc.</a:t>
            </a:r>
          </a:p>
          <a:p>
            <a:pPr marL="208800" lvl="0" indent="-100800">
              <a:lnSpc>
                <a:spcPct val="80000"/>
              </a:lnSpc>
              <a:buFont typeface="Arial"/>
              <a:buChar char="•"/>
            </a:pPr>
            <a:r>
              <a:rPr lang="en-US" altLang="ja-JP" sz="1000" kern="0" dirty="0">
                <a:latin typeface="Arial"/>
                <a:ea typeface="Meiryo UI" pitchFamily="50" charset="-128"/>
                <a:cs typeface="Arial"/>
              </a:rPr>
              <a:t>Other initiatives</a:t>
            </a:r>
            <a:endParaRPr lang="ja-JP" altLang="en-US" sz="1000" dirty="0">
              <a:solidFill>
                <a:schemeClr val="tx1"/>
              </a:solidFill>
              <a:latin typeface="Arial"/>
              <a:ea typeface="Meiryo UI" panose="020B0604030504040204" pitchFamily="50" charset="-128"/>
              <a:cs typeface="Arial"/>
            </a:endParaRPr>
          </a:p>
          <a:p>
            <a:pPr marL="180975" lvl="0" indent="-95250">
              <a:lnSpc>
                <a:spcPct val="50000"/>
              </a:lnSpc>
              <a:buFont typeface="Arial" panose="020B0604020202020204" pitchFamily="34" charset="0"/>
              <a:buChar char="•"/>
              <a:defRPr/>
            </a:pPr>
            <a:endParaRPr lang="en-US" altLang="ja-JP" sz="1000"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lvl="0" indent="-457200">
              <a:lnSpc>
                <a:spcPct val="90000"/>
              </a:lnSpc>
              <a:defRPr/>
            </a:pP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(4) Collaborate with overseas entities </a:t>
            </a:r>
          </a:p>
          <a:p>
            <a:pPr marL="180975" indent="-95250">
              <a:lnSpc>
                <a:spcPct val="90000"/>
              </a:lnSpc>
              <a:buFont typeface="Arial" panose="020B0604020202020204" pitchFamily="34" charset="0"/>
              <a:buChar char="•"/>
              <a:defRPr/>
            </a:pPr>
            <a:r>
              <a:rPr lang="en-US" altLang="ja-JP" sz="1000" kern="0" dirty="0">
                <a:latin typeface="Arial" panose="020B0604020202020204" pitchFamily="34" charset="0"/>
                <a:ea typeface="Meiryo UI" pitchFamily="50" charset="-128"/>
                <a:cs typeface="Arial" panose="020B0604020202020204" pitchFamily="34" charset="0"/>
              </a:rPr>
              <a:t>Execute MOUs with overseas financial cities</a:t>
            </a:r>
            <a:endParaRPr lang="ja-JP" altLang="en-US" sz="1000" kern="0" dirty="0">
              <a:latin typeface="Arial" panose="020B0604020202020204" pitchFamily="34" charset="0"/>
              <a:ea typeface="Meiryo UI" pitchFamily="50" charset="-128"/>
              <a:cs typeface="Arial" panose="020B0604020202020204" pitchFamily="34" charset="0"/>
            </a:endParaRPr>
          </a:p>
          <a:p>
            <a:pPr marL="252000" lvl="0" indent="-457200">
              <a:lnSpc>
                <a:spcPct val="50000"/>
              </a:lnSpc>
              <a:defRPr/>
            </a:pPr>
            <a:endPar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endParaRPr>
          </a:p>
          <a:p>
            <a:pPr marL="252000" lvl="0" indent="-457200">
              <a:lnSpc>
                <a:spcPct val="80000"/>
              </a:lnSpc>
              <a:defRPr/>
            </a:pPr>
            <a:r>
              <a:rPr lang="en-US" altLang="ja-JP" sz="1000" b="1" kern="0" dirty="0">
                <a:latin typeface="Arial" panose="020B0604020202020204" pitchFamily="34" charset="0"/>
                <a:ea typeface="UD デジタル 教科書体 NK-R" panose="02020400000000000000" pitchFamily="18" charset="-128"/>
                <a:cs typeface="Arial" panose="020B0604020202020204" pitchFamily="34" charset="0"/>
              </a:rPr>
              <a:t>(5) Innovative and impactful initiatives by Osaka City and Prefecture</a:t>
            </a:r>
            <a:endParaRPr lang="en-US" altLang="ja-JP" sz="1000" b="1" kern="0" spc="-46" dirty="0">
              <a:latin typeface="Arial" panose="020B0604020202020204" pitchFamily="34" charset="0"/>
              <a:ea typeface="UD デジタル 教科書体 NK-R" panose="02020400000000000000" pitchFamily="18" charset="-128"/>
              <a:cs typeface="Arial" panose="020B0604020202020204" pitchFamily="34" charset="0"/>
            </a:endParaRPr>
          </a:p>
          <a:p>
            <a:pPr marL="180975" indent="-95250">
              <a:lnSpc>
                <a:spcPct val="80000"/>
              </a:lnSpc>
              <a:buFont typeface="Arial" panose="020B0604020202020204" pitchFamily="34" charset="0"/>
              <a:buChar char="•"/>
              <a:defRPr/>
            </a:pPr>
            <a:r>
              <a:rPr lang="en-US" altLang="ja-JP" sz="1000" kern="0" dirty="0">
                <a:latin typeface="Arial" panose="020B0604020202020204" pitchFamily="34" charset="0"/>
                <a:ea typeface="Meiryo UI" pitchFamily="50" charset="-128"/>
                <a:cs typeface="Arial" panose="020B0604020202020204" pitchFamily="34" charset="0"/>
              </a:rPr>
              <a:t>Establish a one-stop assistance service in English (repeated)</a:t>
            </a:r>
          </a:p>
          <a:p>
            <a:pPr marL="180975" indent="-95250">
              <a:lnSpc>
                <a:spcPct val="80000"/>
              </a:lnSpc>
              <a:buFont typeface="Arial" panose="020B0604020202020204" pitchFamily="34" charset="0"/>
              <a:buChar char="•"/>
              <a:defRPr/>
            </a:pPr>
            <a:r>
              <a:rPr lang="en-US" altLang="ja-JP" sz="1000" dirty="0">
                <a:solidFill>
                  <a:schemeClr val="tx1"/>
                </a:solidFill>
                <a:latin typeface="Arial" panose="020B0604020202020204" pitchFamily="34" charset="0"/>
                <a:ea typeface="Meiryo UI" panose="020B0604030504040204" pitchFamily="50" charset="-128"/>
                <a:cs typeface="Arial" panose="020B0604020202020204" pitchFamily="34" charset="0"/>
              </a:rPr>
              <a:t>Nurture employees who are financially literate and possess financial knowledge</a:t>
            </a:r>
            <a:endParaRPr lang="en-US" altLang="ja-JP" sz="10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51" name="テキスト ボックス 50"/>
          <p:cNvSpPr txBox="1"/>
          <p:nvPr/>
        </p:nvSpPr>
        <p:spPr>
          <a:xfrm>
            <a:off x="1473721" y="9249832"/>
            <a:ext cx="12415648" cy="893834"/>
          </a:xfrm>
          <a:prstGeom prst="rect">
            <a:avLst/>
          </a:prstGeom>
          <a:noFill/>
          <a:ln>
            <a:noFill/>
          </a:ln>
        </p:spPr>
        <p:txBody>
          <a:bodyPr wrap="square" lIns="108000" tIns="64008" rIns="108000" bIns="64008" rtlCol="0">
            <a:spAutoFit/>
          </a:bodyPr>
          <a:lstStyle/>
          <a:p>
            <a:pPr marL="180975" indent="-180975">
              <a:lnSpc>
                <a:spcPct val="90000"/>
              </a:lnSpc>
              <a:buFont typeface="Arial" panose="020B0604020202020204" pitchFamily="34" charset="0"/>
              <a:buChar char="•"/>
            </a:pPr>
            <a:r>
              <a:rPr lang="en-US" altLang="ja-JP" sz="1100" dirty="0">
                <a:latin typeface="Arial" panose="020B0604020202020204" pitchFamily="34" charset="0"/>
                <a:cs typeface="Arial" panose="020B0604020202020204" pitchFamily="34" charset="0"/>
              </a:rPr>
              <a:t>To make progress on the initiatives over the long term in a continuous yet powerful manner, an all-Osaka structure must first be created. To that end, </a:t>
            </a:r>
            <a:r>
              <a:rPr lang="en-US" altLang="ja-JP" sz="1100" dirty="0">
                <a:latin typeface="Arial" panose="020B0604020202020204" pitchFamily="34" charset="0"/>
                <a:ea typeface="UD デジタル 教科書体 NK-R" panose="02020400000000000000" pitchFamily="18" charset="-128"/>
                <a:cs typeface="Arial" panose="020B0604020202020204" pitchFamily="34" charset="0"/>
              </a:rPr>
              <a:t>a new structure to promote strategy from FY2023 will be created, the strategic direction will be determined in the first half of the next fiscal year, and preparations will take place with the administration, the business community, and the private </a:t>
            </a:r>
            <a:r>
              <a:rPr lang="en-US" altLang="ja-JP" sz="1100">
                <a:latin typeface="Arial" panose="020B0604020202020204" pitchFamily="34" charset="0"/>
                <a:ea typeface="UD デジタル 教科書体 NK-R" panose="02020400000000000000" pitchFamily="18" charset="-128"/>
                <a:cs typeface="Arial" panose="020B0604020202020204" pitchFamily="34" charset="0"/>
              </a:rPr>
              <a:t>sector all working </a:t>
            </a:r>
            <a:r>
              <a:rPr lang="en-US" altLang="ja-JP" sz="1100" dirty="0">
                <a:latin typeface="Arial" panose="020B0604020202020204" pitchFamily="34" charset="0"/>
                <a:ea typeface="UD デジタル 教科書体 NK-R" panose="02020400000000000000" pitchFamily="18" charset="-128"/>
                <a:cs typeface="Arial" panose="020B0604020202020204" pitchFamily="34" charset="0"/>
              </a:rPr>
              <a:t>together.</a:t>
            </a:r>
          </a:p>
          <a:p>
            <a:pPr marL="180975" indent="-180975">
              <a:lnSpc>
                <a:spcPct val="90000"/>
              </a:lnSpc>
              <a:buFont typeface="Arial" panose="020B0604020202020204" pitchFamily="34" charset="0"/>
              <a:buChar char="•"/>
            </a:pPr>
            <a:r>
              <a:rPr lang="en-US" altLang="ja-JP" sz="1100" dirty="0">
                <a:latin typeface="Arial" panose="020B0604020202020204" pitchFamily="34" charset="0"/>
                <a:ea typeface="UD デジタル 教科書体 NK-R" panose="02020400000000000000" pitchFamily="18" charset="-128"/>
                <a:cs typeface="Arial" panose="020B0604020202020204" pitchFamily="34" charset="0"/>
              </a:rPr>
              <a:t>The action plan </a:t>
            </a:r>
            <a:r>
              <a:rPr lang="en-US" altLang="ja-JP" sz="1100" kern="100" dirty="0">
                <a:latin typeface="Arial" panose="020B0604020202020204" pitchFamily="34" charset="0"/>
                <a:ea typeface="UD デジタル 教科書体 NK-R" panose="02020400000000000000" pitchFamily="18" charset="-128"/>
                <a:cs typeface="Arial" panose="020B0604020202020204" pitchFamily="34" charset="0"/>
              </a:rPr>
              <a:t>will be updated every fiscal year upon a review of the progress of specific initiatives and based on careful examination of what the needs of the companies are, etc., while the strategy will be revised in FY2025, the end of the active stage phase 1, based on the achievement status of the strategic goals and the socio-economic situation, etc. at that time.</a:t>
            </a:r>
            <a:endParaRPr lang="en-US" altLang="ja-JP" sz="1100"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2" name="正方形/長方形 61"/>
          <p:cNvSpPr/>
          <p:nvPr/>
        </p:nvSpPr>
        <p:spPr>
          <a:xfrm>
            <a:off x="1329706" y="8225777"/>
            <a:ext cx="4383390" cy="103032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latin typeface="Arial" panose="020B0604020202020204" pitchFamily="34" charset="0"/>
              <a:cs typeface="Arial" panose="020B0604020202020204" pitchFamily="34" charset="0"/>
            </a:endParaRPr>
          </a:p>
        </p:txBody>
      </p:sp>
      <p:sp>
        <p:nvSpPr>
          <p:cNvPr id="63" name="正方形/長方形 62"/>
          <p:cNvSpPr/>
          <p:nvPr/>
        </p:nvSpPr>
        <p:spPr>
          <a:xfrm>
            <a:off x="5804336" y="8223199"/>
            <a:ext cx="8016661" cy="101994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200" dirty="0">
              <a:solidFill>
                <a:schemeClr val="tx1"/>
              </a:solidFill>
              <a:latin typeface="Arial" panose="020B0604020202020204" pitchFamily="34" charset="0"/>
              <a:cs typeface="Arial" panose="020B0604020202020204" pitchFamily="34" charset="0"/>
            </a:endParaRPr>
          </a:p>
        </p:txBody>
      </p:sp>
      <p:sp>
        <p:nvSpPr>
          <p:cNvPr id="65" name="テキスト ボックス 64"/>
          <p:cNvSpPr txBox="1"/>
          <p:nvPr/>
        </p:nvSpPr>
        <p:spPr>
          <a:xfrm>
            <a:off x="6879104" y="8192988"/>
            <a:ext cx="4086368" cy="430887"/>
          </a:xfrm>
          <a:prstGeom prst="rect">
            <a:avLst/>
          </a:prstGeom>
          <a:noFill/>
        </p:spPr>
        <p:txBody>
          <a:bodyPr wrap="square" rtlCol="0">
            <a:spAutoFit/>
          </a:bodyPr>
          <a:lstStyle/>
          <a:p>
            <a:r>
              <a:rPr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Number of foreign financial </a:t>
            </a:r>
            <a:r>
              <a:rPr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companies (including FinTech), </a:t>
            </a:r>
            <a:r>
              <a:rPr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investors, etc. recruited</a:t>
            </a:r>
            <a:endParaRPr lang="ja-JP" altLang="en-US" sz="11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6" name="テキスト ボックス 65"/>
          <p:cNvSpPr txBox="1"/>
          <p:nvPr/>
        </p:nvSpPr>
        <p:spPr>
          <a:xfrm>
            <a:off x="1363613" y="8406844"/>
            <a:ext cx="4296707" cy="430887"/>
          </a:xfrm>
          <a:prstGeom prst="rect">
            <a:avLst/>
          </a:prstGeom>
          <a:noFill/>
        </p:spPr>
        <p:txBody>
          <a:bodyPr wrap="square" rtlCol="0">
            <a:spAutoFit/>
          </a:bodyPr>
          <a:lstStyle/>
          <a:p>
            <a:r>
              <a:rPr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Number of consultations at the Osaka Global Finance One-Stop Support Center</a:t>
            </a:r>
            <a:endParaRPr lang="ja-JP" altLang="en-US" sz="11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7" name="テキスト ボックス 66"/>
          <p:cNvSpPr txBox="1"/>
          <p:nvPr/>
        </p:nvSpPr>
        <p:spPr>
          <a:xfrm>
            <a:off x="6879104" y="8664409"/>
            <a:ext cx="5344000" cy="261610"/>
          </a:xfrm>
          <a:prstGeom prst="rect">
            <a:avLst/>
          </a:prstGeom>
          <a:noFill/>
        </p:spPr>
        <p:txBody>
          <a:bodyPr wrap="square" rtlCol="0">
            <a:spAutoFit/>
          </a:bodyPr>
          <a:lstStyle/>
          <a:p>
            <a:r>
              <a:rPr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Creation of unicorns, start-ups, university-launched ventures</a:t>
            </a:r>
            <a:endParaRPr lang="ja-JP" altLang="en-US" sz="11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69" name="テキスト ボックス 68"/>
          <p:cNvSpPr txBox="1"/>
          <p:nvPr/>
        </p:nvSpPr>
        <p:spPr>
          <a:xfrm>
            <a:off x="5814392" y="8207797"/>
            <a:ext cx="1133644" cy="230832"/>
          </a:xfrm>
          <a:prstGeom prst="rect">
            <a:avLst/>
          </a:prstGeom>
          <a:noFill/>
        </p:spPr>
        <p:txBody>
          <a:bodyPr wrap="none" rtlCol="0">
            <a:spAutoFit/>
          </a:bodyPr>
          <a:lstStyle/>
          <a:p>
            <a:r>
              <a:rPr kumimoji="1"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Outcome Goal 01</a:t>
            </a:r>
            <a:endParaRPr kumimoji="1"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70" name="テキスト ボックス 69"/>
          <p:cNvSpPr txBox="1"/>
          <p:nvPr/>
        </p:nvSpPr>
        <p:spPr>
          <a:xfrm>
            <a:off x="5814392" y="8673703"/>
            <a:ext cx="1133644" cy="230832"/>
          </a:xfrm>
          <a:prstGeom prst="rect">
            <a:avLst/>
          </a:prstGeom>
          <a:noFill/>
        </p:spPr>
        <p:txBody>
          <a:bodyPr wrap="none" rtlCol="0">
            <a:spAutoFit/>
          </a:bodyPr>
          <a:lstStyle/>
          <a:p>
            <a:r>
              <a:rPr kumimoji="1"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Outcome Goal 02</a:t>
            </a:r>
            <a:endParaRPr kumimoji="1"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71" name="テキスト ボックス 70"/>
          <p:cNvSpPr txBox="1"/>
          <p:nvPr/>
        </p:nvSpPr>
        <p:spPr>
          <a:xfrm>
            <a:off x="1363613" y="8207876"/>
            <a:ext cx="915635" cy="230832"/>
          </a:xfrm>
          <a:prstGeom prst="rect">
            <a:avLst/>
          </a:prstGeom>
          <a:noFill/>
        </p:spPr>
        <p:txBody>
          <a:bodyPr wrap="none" rtlCol="0">
            <a:spAutoFit/>
          </a:bodyPr>
          <a:lstStyle/>
          <a:p>
            <a:r>
              <a:rPr kumimoji="1" lang="en-US" altLang="ja-JP" sz="900" b="1" dirty="0">
                <a:latin typeface="Arial" panose="020B0604020202020204" pitchFamily="34" charset="0"/>
                <a:ea typeface="UD デジタル 教科書体 NK-R" panose="02020400000000000000" pitchFamily="18" charset="-128"/>
                <a:cs typeface="Arial" panose="020B0604020202020204" pitchFamily="34" charset="0"/>
              </a:rPr>
              <a:t>Output Goals</a:t>
            </a:r>
            <a:endParaRPr kumimoji="1" lang="ja-JP" altLang="en-US" sz="900" b="1" dirty="0">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72" name="テキスト ボックス 71"/>
          <p:cNvSpPr txBox="1"/>
          <p:nvPr/>
        </p:nvSpPr>
        <p:spPr>
          <a:xfrm>
            <a:off x="10868669" y="8285321"/>
            <a:ext cx="2765306" cy="261610"/>
          </a:xfrm>
          <a:prstGeom prst="rect">
            <a:avLst/>
          </a:prstGeom>
          <a:solidFill>
            <a:schemeClr val="bg1"/>
          </a:solidFill>
        </p:spPr>
        <p:txBody>
          <a:bodyPr wrap="square" rtlCol="0">
            <a:spAutoFit/>
          </a:bodyPr>
          <a:lstStyle/>
          <a:p>
            <a:pPr algn="ct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Recruit 30 companies by FY2025</a:t>
            </a:r>
          </a:p>
        </p:txBody>
      </p:sp>
      <p:sp>
        <p:nvSpPr>
          <p:cNvPr id="73" name="テキスト ボックス 72"/>
          <p:cNvSpPr txBox="1"/>
          <p:nvPr/>
        </p:nvSpPr>
        <p:spPr>
          <a:xfrm>
            <a:off x="6976611" y="8927906"/>
            <a:ext cx="6787236" cy="261610"/>
          </a:xfrm>
          <a:prstGeom prst="rect">
            <a:avLst/>
          </a:prstGeom>
          <a:solidFill>
            <a:schemeClr val="bg1"/>
          </a:solidFill>
        </p:spPr>
        <p:txBody>
          <a:bodyPr wrap="square" lIns="36000" rIns="36000" rtlCol="0">
            <a:spAutoFit/>
          </a:bodyPr>
          <a:lstStyle/>
          <a:p>
            <a:pPr algn="ct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Generate 3 unicorn companies and 300 start-ups</a:t>
            </a:r>
            <a:r>
              <a:rPr kumimoji="1" lang="en-US" altLang="ja-JP" sz="800" b="1" dirty="0">
                <a:latin typeface="Arial" panose="020B0604020202020204" pitchFamily="34" charset="0"/>
                <a:ea typeface="UD デジタル 教科書体 NK-R" panose="02020400000000000000" pitchFamily="18" charset="-128"/>
                <a:cs typeface="Arial" panose="020B0604020202020204" pitchFamily="34" charset="0"/>
              </a:rPr>
              <a:t> (of which 100 are companies launched at universities) </a:t>
            </a: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by FY2024</a:t>
            </a:r>
          </a:p>
        </p:txBody>
      </p:sp>
      <p:sp>
        <p:nvSpPr>
          <p:cNvPr id="74" name="テキスト ボックス 73"/>
          <p:cNvSpPr txBox="1"/>
          <p:nvPr/>
        </p:nvSpPr>
        <p:spPr>
          <a:xfrm>
            <a:off x="1507629" y="8901771"/>
            <a:ext cx="4044992" cy="261610"/>
          </a:xfrm>
          <a:prstGeom prst="rect">
            <a:avLst/>
          </a:prstGeom>
          <a:solidFill>
            <a:schemeClr val="bg1"/>
          </a:solidFill>
        </p:spPr>
        <p:txBody>
          <a:bodyPr wrap="square" rtlCol="0">
            <a:spAutoFit/>
          </a:bodyPr>
          <a:lstStyle/>
          <a:p>
            <a:pPr algn="ct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Achieve an average of </a:t>
            </a:r>
            <a:r>
              <a:rPr kumimoji="1" lang="en-US" altLang="ja-JP" sz="1100" b="1" dirty="0" smtClean="0">
                <a:latin typeface="Arial" panose="020B0604020202020204" pitchFamily="34" charset="0"/>
                <a:ea typeface="UD デジタル 教科書体 NK-R" panose="02020400000000000000" pitchFamily="18" charset="-128"/>
                <a:cs typeface="Arial" panose="020B0604020202020204" pitchFamily="34" charset="0"/>
              </a:rPr>
              <a:t>100 </a:t>
            </a: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companies </a:t>
            </a:r>
            <a:r>
              <a:rPr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per</a:t>
            </a:r>
            <a:r>
              <a:rPr kumimoji="1" lang="en-US" altLang="ja-JP" sz="1100" b="1" dirty="0">
                <a:latin typeface="Arial" panose="020B0604020202020204" pitchFamily="34" charset="0"/>
                <a:ea typeface="UD デジタル 教科書体 NK-R" panose="02020400000000000000" pitchFamily="18" charset="-128"/>
                <a:cs typeface="Arial" panose="020B0604020202020204" pitchFamily="34" charset="0"/>
              </a:rPr>
              <a:t> year by FY2025</a:t>
            </a:r>
          </a:p>
        </p:txBody>
      </p:sp>
      <p:sp>
        <p:nvSpPr>
          <p:cNvPr id="77" name="テキスト ボックス 76">
            <a:extLst>
              <a:ext uri="{FF2B5EF4-FFF2-40B4-BE49-F238E27FC236}">
                <a16:creationId xmlns:a16="http://schemas.microsoft.com/office/drawing/2014/main" id="{CF33E91A-D645-4F28-ACDE-0A3E99091C7E}"/>
              </a:ext>
            </a:extLst>
          </p:cNvPr>
          <p:cNvSpPr txBox="1"/>
          <p:nvPr/>
        </p:nvSpPr>
        <p:spPr>
          <a:xfrm>
            <a:off x="67469" y="9238005"/>
            <a:ext cx="1526583" cy="539635"/>
          </a:xfrm>
          <a:prstGeom prst="rect">
            <a:avLst/>
          </a:prstGeom>
          <a:noFill/>
          <a:ln>
            <a:noFill/>
          </a:ln>
        </p:spPr>
        <p:txBody>
          <a:bodyPr wrap="square" rtlCol="0">
            <a:spAutoFit/>
          </a:bodyPr>
          <a:lstStyle/>
          <a:p>
            <a:pPr>
              <a:lnSpc>
                <a:spcPct val="90000"/>
              </a:lnSpc>
            </a:pPr>
            <a:r>
              <a:rPr lang="en-US" altLang="ja-JP" sz="1600" b="1" u="sng" dirty="0">
                <a:latin typeface="Arial" panose="020B0604020202020204" pitchFamily="34" charset="0"/>
                <a:ea typeface="UD デジタル 教科書体 NK-R" panose="02020400000000000000" pitchFamily="18" charset="-128"/>
                <a:cs typeface="Arial" panose="020B0604020202020204" pitchFamily="34" charset="0"/>
              </a:rPr>
              <a:t>Promotion System, etc. </a:t>
            </a:r>
            <a:endParaRPr lang="ja-JP" altLang="ja-JP" sz="16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sp>
        <p:nvSpPr>
          <p:cNvPr id="46" name="テキスト ボックス 45">
            <a:extLst>
              <a:ext uri="{FF2B5EF4-FFF2-40B4-BE49-F238E27FC236}">
                <a16:creationId xmlns:a16="http://schemas.microsoft.com/office/drawing/2014/main" id="{4B44483A-C24A-47B0-C8FD-0673BD9E390F}"/>
              </a:ext>
            </a:extLst>
          </p:cNvPr>
          <p:cNvSpPr txBox="1"/>
          <p:nvPr/>
        </p:nvSpPr>
        <p:spPr>
          <a:xfrm>
            <a:off x="67469" y="8170788"/>
            <a:ext cx="1440160" cy="539635"/>
          </a:xfrm>
          <a:prstGeom prst="rect">
            <a:avLst/>
          </a:prstGeom>
          <a:noFill/>
          <a:ln>
            <a:noFill/>
          </a:ln>
        </p:spPr>
        <p:txBody>
          <a:bodyPr wrap="square" rtlCol="0">
            <a:spAutoFit/>
          </a:bodyPr>
          <a:lstStyle/>
          <a:p>
            <a:pPr>
              <a:lnSpc>
                <a:spcPct val="90000"/>
              </a:lnSpc>
            </a:pPr>
            <a:r>
              <a:rPr kumimoji="1" lang="en-US" altLang="ja-JP" sz="1600" b="1" u="sng" dirty="0">
                <a:latin typeface="Arial" panose="020B0604020202020204" pitchFamily="34" charset="0"/>
                <a:ea typeface="UD デジタル 教科書体 NK-R" panose="02020400000000000000" pitchFamily="18" charset="-128"/>
                <a:cs typeface="Arial" panose="020B0604020202020204" pitchFamily="34" charset="0"/>
              </a:rPr>
              <a:t>Strategy Goals</a:t>
            </a:r>
            <a:endParaRPr lang="ja-JP" altLang="ja-JP" sz="1600" b="1" u="sng" dirty="0">
              <a:solidFill>
                <a:srgbClr val="FF0000"/>
              </a:solidFill>
              <a:latin typeface="Arial" panose="020B0604020202020204" pitchFamily="34" charset="0"/>
              <a:ea typeface="UD デジタル 教科書体 NK-R" panose="02020400000000000000" pitchFamily="18" charset="-128"/>
              <a:cs typeface="Arial" panose="020B0604020202020204" pitchFamily="34" charset="0"/>
            </a:endParaRPr>
          </a:p>
        </p:txBody>
      </p:sp>
      <p:cxnSp>
        <p:nvCxnSpPr>
          <p:cNvPr id="14" name="直線コネクタ 13">
            <a:extLst>
              <a:ext uri="{FF2B5EF4-FFF2-40B4-BE49-F238E27FC236}">
                <a16:creationId xmlns:a16="http://schemas.microsoft.com/office/drawing/2014/main" id="{5F2BAFC3-A1F2-ACFE-F540-AB5D437DA129}"/>
              </a:ext>
            </a:extLst>
          </p:cNvPr>
          <p:cNvCxnSpPr>
            <a:cxnSpLocks/>
          </p:cNvCxnSpPr>
          <p:nvPr/>
        </p:nvCxnSpPr>
        <p:spPr>
          <a:xfrm>
            <a:off x="5804336" y="8647446"/>
            <a:ext cx="8016661" cy="0"/>
          </a:xfrm>
          <a:prstGeom prst="line">
            <a:avLst/>
          </a:prstGeom>
          <a:ln w="25400">
            <a:solidFill>
              <a:srgbClr val="6596C6"/>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293100" y="2374900"/>
            <a:ext cx="184666" cy="506292"/>
          </a:xfrm>
          <a:prstGeom prst="rect">
            <a:avLst/>
          </a:prstGeom>
          <a:noFill/>
        </p:spPr>
        <p:txBody>
          <a:bodyPr wrap="none" rtlCol="0">
            <a:spAutoFit/>
          </a:bodyPr>
          <a:lstStyle/>
          <a:p>
            <a:endParaRPr kumimoji="1" lang="ja-JP" altLang="en-US" dirty="0"/>
          </a:p>
        </p:txBody>
      </p:sp>
      <p:sp>
        <p:nvSpPr>
          <p:cNvPr id="3" name="テキスト ボックス 2"/>
          <p:cNvSpPr txBox="1"/>
          <p:nvPr/>
        </p:nvSpPr>
        <p:spPr>
          <a:xfrm>
            <a:off x="-9030" y="2554164"/>
            <a:ext cx="4923155" cy="353943"/>
          </a:xfrm>
          <a:prstGeom prst="rect">
            <a:avLst/>
          </a:prstGeom>
          <a:noFill/>
        </p:spPr>
        <p:txBody>
          <a:bodyPr wrap="none" rtlCol="0">
            <a:spAutoFit/>
          </a:bodyPr>
          <a:lstStyle/>
          <a:p>
            <a:pPr algn="ctr"/>
            <a:r>
              <a:rPr lang="en-US" altLang="ja-JP" sz="1650" dirty="0">
                <a:solidFill>
                  <a:schemeClr val="bg1"/>
                </a:solidFill>
                <a:latin typeface="Arial" panose="020B0604020202020204" pitchFamily="34" charset="0"/>
                <a:ea typeface="UD デジタル 教科書体 NK-R" panose="02020400000000000000" pitchFamily="18" charset="-128"/>
                <a:cs typeface="Arial" panose="020B0604020202020204" pitchFamily="34" charset="0"/>
              </a:rPr>
              <a:t>1. Global city that develops by leveraging finance</a:t>
            </a:r>
          </a:p>
        </p:txBody>
      </p:sp>
    </p:spTree>
    <p:extLst>
      <p:ext uri="{BB962C8B-B14F-4D97-AF65-F5344CB8AC3E}">
        <p14:creationId xmlns:p14="http://schemas.microsoft.com/office/powerpoint/2010/main" val="9646021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1074</Words>
  <Application>Microsoft Office PowerPoint</Application>
  <PresentationFormat>ユーザー設定</PresentationFormat>
  <Paragraphs>92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UD デジタル 教科書体 NK-B</vt:lpstr>
      <vt:lpstr>UD デジタル 教科書体 NK-R</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2022-05-13T04:25:28Z</dcterms:created>
  <dcterms:modified xsi:type="dcterms:W3CDTF">2022-05-18T06:41:32Z</dcterms:modified>
</cp:coreProperties>
</file>