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6"/>
  </p:notesMasterIdLst>
  <p:sldIdLst>
    <p:sldId id="581" r:id="rId2"/>
    <p:sldId id="580" r:id="rId3"/>
    <p:sldId id="583" r:id="rId4"/>
    <p:sldId id="584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1F7ED"/>
    <a:srgbClr val="EAF4E4"/>
    <a:srgbClr val="660066"/>
    <a:srgbClr val="00CC66"/>
    <a:srgbClr val="339966"/>
    <a:srgbClr val="FF3300"/>
    <a:srgbClr val="FFCC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822" y="78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tsunagaAk\Desktop\&#12464;&#12521;&#12501;&#931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tsunagaAk\Desktop\&#12464;&#12521;&#12501;&#931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tsunagaAk\Desktop\&#12464;&#12521;&#12501;&#9313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35.21\seisaku\_11&#20027;&#35201;&#20491;&#21029;&#35506;&#38988;(&#19968;&#33324;)\&#12295;&#22269;&#38555;&#37329;&#34701;&#12475;&#12531;&#12479;&#12540;\12%20&#30693;&#20107;&#35352;&#32773;&#20250;&#35211;\&#12464;&#12521;&#12501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35.21\seisaku\_11&#20027;&#35201;&#20491;&#21029;&#35506;&#38988;(&#19968;&#33324;)\&#12295;&#22269;&#38555;&#37329;&#34701;&#12475;&#12531;&#12479;&#12540;\12%20&#30693;&#20107;&#35352;&#32773;&#20250;&#35211;\&#12464;&#12521;&#12501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14929095094164E-2"/>
          <c:y val="9.5009964112097189E-4"/>
          <c:w val="0.84876839381681324"/>
          <c:h val="0.649966833792055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'ｐ１ (株式市場時価総額)'!$A$3</c:f>
              <c:strCache>
                <c:ptCount val="1"/>
                <c:pt idx="0">
                  <c:v>株式市場時価総額</c:v>
                </c:pt>
              </c:strCache>
            </c:strRef>
          </c:tx>
          <c:spPr>
            <a:pattFill prst="pct75">
              <a:fgClr>
                <a:srgbClr val="00007A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75">
                <a:fgClr>
                  <a:srgbClr val="339966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E45-4B64-97DD-89401B1E6A9A}"/>
              </c:ext>
            </c:extLst>
          </c:dPt>
          <c:dPt>
            <c:idx val="1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D-4812-9A26-65206A5B292C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D-4812-9A26-65206A5B292C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86D-4812-9A26-65206A5B292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86D-4812-9A26-65206A5B292C}"/>
              </c:ext>
            </c:extLst>
          </c:dPt>
          <c:dPt>
            <c:idx val="5"/>
            <c:invertIfNegative val="0"/>
            <c:bubble3D val="0"/>
            <c:spPr>
              <a:pattFill prst="dkHorz">
                <a:fgClr>
                  <a:srgbClr val="00999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86D-4812-9A26-65206A5B292C}"/>
              </c:ext>
            </c:extLst>
          </c:dPt>
          <c:dLbls>
            <c:dLbl>
              <c:idx val="1"/>
              <c:layout>
                <c:manualLayout>
                  <c:x val="1.7784651345846105E-7"/>
                  <c:y val="9.048746132093417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26031714301667"/>
                      <c:h val="7.72747708111720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D-4812-9A26-65206A5B292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086D-4812-9A26-65206A5B292C}"/>
                </c:ext>
              </c:extLst>
            </c:dLbl>
            <c:dLbl>
              <c:idx val="4"/>
              <c:layout>
                <c:manualLayout>
                  <c:x val="-8.2816236409901225E-17"/>
                  <c:y val="2.3978125907439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6D-4812-9A26-65206A5B292C}"/>
                </c:ext>
              </c:extLst>
            </c:dLbl>
            <c:dLbl>
              <c:idx val="5"/>
              <c:layout>
                <c:manualLayout>
                  <c:x val="1.7784651331353263E-7"/>
                  <c:y val="-2.82307503794019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05269983456714"/>
                      <c:h val="5.01290667791443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86D-4812-9A26-65206A5B29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'ｐ１ (株式市場時価総額)'!$B$2:$G$2</c:f>
              <c:strCache>
                <c:ptCount val="6"/>
                <c:pt idx="0">
                  <c:v>ロンドン</c:v>
                </c:pt>
                <c:pt idx="1">
                  <c:v>ニューヨーク</c:v>
                </c:pt>
                <c:pt idx="2">
                  <c:v>東京</c:v>
                </c:pt>
                <c:pt idx="3">
                  <c:v>シンガポール</c:v>
                </c:pt>
                <c:pt idx="4">
                  <c:v>香港</c:v>
                </c:pt>
                <c:pt idx="5">
                  <c:v>上海</c:v>
                </c:pt>
              </c:strCache>
            </c:strRef>
          </c:cat>
          <c:val>
            <c:numRef>
              <c:f>'ｐ１ (株式市場時価総額)'!$B$3:$G$3</c:f>
              <c:numCache>
                <c:formatCode>#,##0</c:formatCode>
                <c:ptCount val="6"/>
                <c:pt idx="0">
                  <c:v>3230</c:v>
                </c:pt>
                <c:pt idx="1">
                  <c:v>21001</c:v>
                </c:pt>
                <c:pt idx="2">
                  <c:v>5664</c:v>
                </c:pt>
                <c:pt idx="3" formatCode="General">
                  <c:v>586</c:v>
                </c:pt>
                <c:pt idx="4">
                  <c:v>4890</c:v>
                </c:pt>
                <c:pt idx="5">
                  <c:v>5265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D-4812-9A26-65206A5B2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4381695"/>
        <c:axId val="1224382111"/>
      </c:barChart>
      <c:catAx>
        <c:axId val="1224381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endParaRPr lang="ja-JP"/>
          </a:p>
        </c:txPr>
        <c:crossAx val="1224382111"/>
        <c:crosses val="autoZero"/>
        <c:auto val="1"/>
        <c:lblAlgn val="ctr"/>
        <c:lblOffset val="100"/>
        <c:noMultiLvlLbl val="0"/>
      </c:catAx>
      <c:valAx>
        <c:axId val="122438211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24381695"/>
        <c:crosses val="autoZero"/>
        <c:crossBetween val="between"/>
      </c:valAx>
      <c:spPr>
        <a:noFill/>
        <a:ln>
          <a:noFill/>
          <a:prstDash val="sysDot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1032826998197E-2"/>
          <c:y val="0.11558320006378009"/>
          <c:w val="0.90914817687892224"/>
          <c:h val="0.63582190940534178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pct75">
              <a:fgClr>
                <a:srgbClr val="339966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3F-42D3-A374-CC9926ACE994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3F-42D3-A374-CC9926ACE994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D3F-42D3-A374-CC9926ACE99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D3F-42D3-A374-CC9926ACE994}"/>
              </c:ext>
            </c:extLst>
          </c:dPt>
          <c:dPt>
            <c:idx val="5"/>
            <c:invertIfNegative val="0"/>
            <c:bubble3D val="0"/>
            <c:spPr>
              <a:pattFill prst="pct75">
                <a:fgClr>
                  <a:srgbClr val="00999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9E-4F88-8CC8-61D3D39D127D}"/>
              </c:ext>
            </c:extLst>
          </c:dPt>
          <c:dLbls>
            <c:dLbl>
              <c:idx val="0"/>
              <c:layout>
                <c:manualLayout>
                  <c:x val="2.4361671680911419E-2"/>
                  <c:y val="1.387016602844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49888781212422"/>
                      <c:h val="6.9719786278472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D3F-42D3-A374-CC9926ACE994}"/>
                </c:ext>
              </c:extLst>
            </c:dLbl>
            <c:dLbl>
              <c:idx val="1"/>
              <c:layout>
                <c:manualLayout>
                  <c:x val="1.4616887914941222E-2"/>
                  <c:y val="-4.62314598176370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62659184047718"/>
                      <c:h val="8.82130982886769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D3F-42D3-A374-CC9926ACE99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ED3F-42D3-A374-CC9926ACE99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ED3F-42D3-A374-CC9926ACE9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'ｐ１ (デリバティブ)'!$B$2:$G$2</c:f>
              <c:strCache>
                <c:ptCount val="6"/>
                <c:pt idx="0">
                  <c:v>ロンドン</c:v>
                </c:pt>
                <c:pt idx="1">
                  <c:v>ニューヨーク</c:v>
                </c:pt>
                <c:pt idx="2">
                  <c:v>東京</c:v>
                </c:pt>
                <c:pt idx="3">
                  <c:v>シンガポール</c:v>
                </c:pt>
                <c:pt idx="4">
                  <c:v>香港</c:v>
                </c:pt>
                <c:pt idx="5">
                  <c:v>上海</c:v>
                </c:pt>
              </c:strCache>
            </c:strRef>
          </c:cat>
          <c:val>
            <c:numRef>
              <c:f>'ｐ１ (デリバティブ)'!$B$3:$G$3</c:f>
              <c:numCache>
                <c:formatCode>#,##0</c:formatCode>
                <c:ptCount val="6"/>
                <c:pt idx="0">
                  <c:v>3916</c:v>
                </c:pt>
                <c:pt idx="1">
                  <c:v>2425</c:v>
                </c:pt>
                <c:pt idx="2" formatCode="General">
                  <c:v>157</c:v>
                </c:pt>
                <c:pt idx="3" formatCode="General">
                  <c:v>168</c:v>
                </c:pt>
                <c:pt idx="4" formatCode="General">
                  <c:v>480</c:v>
                </c:pt>
                <c:pt idx="5" formatCode="General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F-42D3-A374-CC9926ACE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1015503"/>
        <c:axId val="625085567"/>
      </c:barChart>
      <c:catAx>
        <c:axId val="1061015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endParaRPr lang="ja-JP"/>
          </a:p>
        </c:txPr>
        <c:crossAx val="625085567"/>
        <c:crosses val="autoZero"/>
        <c:auto val="1"/>
        <c:lblAlgn val="ctr"/>
        <c:lblOffset val="100"/>
        <c:noMultiLvlLbl val="0"/>
      </c:catAx>
      <c:valAx>
        <c:axId val="625085567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061015503"/>
        <c:crosses val="autoZero"/>
        <c:crossBetween val="between"/>
      </c:valAx>
      <c:spPr>
        <a:noFill/>
        <a:ln>
          <a:noFill/>
          <a:prstDash val="sysDot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UD デジタル 教科書体 NK-B" panose="02020700000000000000" pitchFamily="18" charset="-128"/>
          <a:ea typeface="UD デジタル 教科書体 NK-B" panose="02020700000000000000" pitchFamily="18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79731662802744E-2"/>
          <c:y val="0.13795780446490838"/>
          <c:w val="0.88031664081582695"/>
          <c:h val="0.62397482143335625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pct75">
              <a:fgClr>
                <a:srgbClr val="00007A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75">
                <a:fgClr>
                  <a:srgbClr val="339966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233-4843-9460-8E66AFB1CCA7}"/>
              </c:ext>
            </c:extLst>
          </c:dPt>
          <c:dPt>
            <c:idx val="1"/>
            <c:invertIfNegative val="0"/>
            <c:bubble3D val="0"/>
            <c:spPr>
              <a:pattFill prst="dkUpDiag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33-4843-9460-8E66AFB1CCA7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33-4843-9460-8E66AFB1CCA7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233-4843-9460-8E66AFB1CCA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233-4843-9460-8E66AFB1CCA7}"/>
              </c:ext>
            </c:extLst>
          </c:dPt>
          <c:dPt>
            <c:idx val="5"/>
            <c:invertIfNegative val="0"/>
            <c:bubble3D val="0"/>
            <c:spPr>
              <a:pattFill prst="dkHorz">
                <a:fgClr>
                  <a:srgbClr val="00999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233-4843-9460-8E66AFB1CCA7}"/>
              </c:ext>
            </c:extLst>
          </c:dPt>
          <c:dLbls>
            <c:dLbl>
              <c:idx val="0"/>
              <c:layout>
                <c:manualLayout>
                  <c:x val="1.8561451008548124E-2"/>
                  <c:y val="3.2190154375145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50539396497074"/>
                      <c:h val="9.6938350604008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233-4843-9460-8E66AFB1CCA7}"/>
                </c:ext>
              </c:extLst>
            </c:dLbl>
            <c:dLbl>
              <c:idx val="1"/>
              <c:layout>
                <c:manualLayout>
                  <c:x val="-4.6401800606901203E-3"/>
                  <c:y val="1.37957804464907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5843057085596"/>
                      <c:h val="9.6938350604008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233-4843-9460-8E66AFB1CCA7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UD デジタル 教科書体 NK-B" panose="02020700000000000000" pitchFamily="18" charset="-128"/>
                      <a:ea typeface="UD デジタル 教科書体 NK-B" panose="02020700000000000000" pitchFamily="18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4233-4843-9460-8E66AFB1C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UD デジタル 教科書体 NK-B" panose="02020700000000000000" pitchFamily="18" charset="-128"/>
                    <a:ea typeface="UD デジタル 教科書体 NK-B" panose="02020700000000000000" pitchFamily="18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'★ｐ１ (外国為替)'!$A$4:$A$9</c:f>
              <c:strCache>
                <c:ptCount val="6"/>
                <c:pt idx="0">
                  <c:v>ロンドン</c:v>
                </c:pt>
                <c:pt idx="1">
                  <c:v>ニューヨーク</c:v>
                </c:pt>
                <c:pt idx="2">
                  <c:v>東京</c:v>
                </c:pt>
                <c:pt idx="3">
                  <c:v>シンガポール</c:v>
                </c:pt>
                <c:pt idx="4">
                  <c:v>香港</c:v>
                </c:pt>
                <c:pt idx="5">
                  <c:v>上海</c:v>
                </c:pt>
              </c:strCache>
            </c:strRef>
          </c:cat>
          <c:val>
            <c:numRef>
              <c:f>'★ｐ１ (外国為替)'!$B$4:$B$9</c:f>
              <c:numCache>
                <c:formatCode>#,##0</c:formatCode>
                <c:ptCount val="6"/>
                <c:pt idx="0">
                  <c:v>3576</c:v>
                </c:pt>
                <c:pt idx="1">
                  <c:v>1370</c:v>
                </c:pt>
                <c:pt idx="2" formatCode="General">
                  <c:v>376</c:v>
                </c:pt>
                <c:pt idx="3" formatCode="General">
                  <c:v>640</c:v>
                </c:pt>
                <c:pt idx="4" formatCode="General">
                  <c:v>632</c:v>
                </c:pt>
                <c:pt idx="5" formatCode="General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33-4843-9460-8E66AFB1CC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4385023"/>
        <c:axId val="1224384191"/>
      </c:barChart>
      <c:catAx>
        <c:axId val="122438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endParaRPr lang="ja-JP"/>
          </a:p>
        </c:txPr>
        <c:crossAx val="1224384191"/>
        <c:crosses val="autoZero"/>
        <c:auto val="1"/>
        <c:lblAlgn val="ctr"/>
        <c:lblOffset val="100"/>
        <c:noMultiLvlLbl val="0"/>
      </c:catAx>
      <c:valAx>
        <c:axId val="122438419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24385023"/>
        <c:crosses val="autoZero"/>
        <c:crossBetween val="between"/>
      </c:valAx>
      <c:spPr>
        <a:noFill/>
        <a:ln>
          <a:noFill/>
          <a:prstDash val="sysDot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UD デジタル 教科書体 NK-B" panose="02020700000000000000" pitchFamily="18" charset="-128"/>
          <a:ea typeface="UD デジタル 教科書体 NK-B" panose="02020700000000000000" pitchFamily="18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295-48C6-A6D8-B3376912929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295-48C6-A6D8-B3376912929A}"/>
              </c:ext>
            </c:extLst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295-48C6-A6D8-B3376912929A}"/>
              </c:ext>
            </c:extLst>
          </c:dPt>
          <c:dLbls>
            <c:dLbl>
              <c:idx val="0"/>
              <c:layout>
                <c:manualLayout>
                  <c:x val="-0.10662114984917574"/>
                  <c:y val="-0.30685558941639846"/>
                </c:manualLayout>
              </c:layout>
              <c:tx>
                <c:rich>
                  <a:bodyPr rot="0" spcFirstLastPara="1" vertOverflow="overflow" horzOverflow="overflow" vert="horz" wrap="non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ja-JP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Tosho, etc.</a:t>
                    </a:r>
                  </a:p>
                  <a:p>
                    <a:pPr algn="l">
                      <a:defRPr sz="12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ja-JP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fld id="{1539E1F1-A8F9-4D28-8CDC-EBD77B944DDF}" type="VALUE">
                      <a:rPr lang="en-US" altLang="ja-JP" baseline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 algn="l"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defRPr>
                      </a:pPr>
                      <a:t>[値]</a:t>
                    </a:fld>
                    <a:endParaRPr lang="en-US" altLang="ja-JP" baseline="0" dirty="0" smtClean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none" lIns="38100" tIns="19050" rIns="38100" bIns="19050" anchor="ctr" anchorCtr="0">
                  <a:noAutofit/>
                </a:bodyPr>
                <a:lstStyle/>
                <a:p>
                  <a:pPr algn="l">
                    <a:defRPr sz="12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UD デジタル 教科書体 NK-B" panose="02020700000000000000" pitchFamily="18" charset="-128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79598357138309"/>
                      <c:h val="0.337050179043271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295-48C6-A6D8-B3376912929A}"/>
                </c:ext>
              </c:extLst>
            </c:dLbl>
            <c:dLbl>
              <c:idx val="1"/>
              <c:layout>
                <c:manualLayout>
                  <c:x val="8.8907253358982922E-3"/>
                  <c:y val="4.2555707384704454E-2"/>
                </c:manualLayout>
              </c:layout>
              <c:tx>
                <c:rich>
                  <a:bodyPr rot="0" spcFirstLastPara="1" vertOverflow="overflow" horzOverflow="overflow" vert="horz" wrap="none" lIns="38100" tIns="19050" rIns="38100" bIns="19050" anchor="ctr" anchorCtr="0">
                    <a:noAutofit/>
                  </a:bodyPr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ja-JP" sz="1000" b="0" i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PTS</a:t>
                    </a:r>
                    <a:r>
                      <a:rPr lang="en-US" altLang="ja-JP" sz="800" b="0" i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(Proprietary </a:t>
                    </a:r>
                  </a:p>
                  <a:p>
                    <a:pPr algn="l">
                      <a:defRPr sz="10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ja-JP" sz="800" b="0" i="0" u="none" strike="noStrike" baseline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Trading System</a:t>
                    </a:r>
                  </a:p>
                  <a:p>
                    <a:pPr algn="l">
                      <a:defRPr sz="10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zh-TW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fld id="{63F24D35-D50B-4260-BFF9-157E81BB4678}" type="VALUE">
                      <a:rPr lang="en-US" altLang="zh-TW" sz="1000" baseline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 algn="l">
                        <a:defRPr sz="1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defRPr>
                      </a:pPr>
                      <a:t>[値]</a:t>
                    </a:fld>
                    <a:endParaRPr lang="en-US" altLang="zh-TW" sz="1000" baseline="0" dirty="0" smtClean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none" lIns="38100" tIns="19050" rIns="38100" bIns="19050" anchor="ctr" anchorCtr="0">
                  <a:noAutofit/>
                </a:bodyPr>
                <a:lstStyle/>
                <a:p>
                  <a:pPr algn="l">
                    <a:defRPr sz="10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UD デジタル 教科書体 NK-B" panose="02020700000000000000" pitchFamily="18" charset="-128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9066947244034398"/>
                      <c:h val="0.372690639152189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295-48C6-A6D8-B3376912929A}"/>
                </c:ext>
              </c:extLst>
            </c:dLbl>
            <c:dLbl>
              <c:idx val="2"/>
              <c:layout>
                <c:manualLayout>
                  <c:x val="0.1078481508005346"/>
                  <c:y val="0.14236019315393539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 dirty="0" smtClean="0"/>
                      <a:t>*Other</a:t>
                    </a:r>
                  </a:p>
                  <a:p>
                    <a:r>
                      <a:rPr lang="en-US" altLang="ja-JP" baseline="0" dirty="0" smtClean="0"/>
                      <a:t> </a:t>
                    </a:r>
                    <a:fld id="{E65B57D5-229F-4E14-B8C6-BE7BDFEF9973}" type="VALUE">
                      <a:rPr lang="en-US" altLang="ja-JP" baseline="0"/>
                      <a:pPr/>
                      <a:t>[値]</a:t>
                    </a:fld>
                    <a:endParaRPr lang="en-US" altLang="ja-JP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72210099805177"/>
                      <c:h val="0.230600857790809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295-48C6-A6D8-B337691292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none" lIns="38100" tIns="19050" rIns="38100" bIns="19050" anchor="ctr" anchorCtr="1">
                <a:no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UD デジタル 教科書体 NK-B" panose="02020700000000000000" pitchFamily="18" charset="-128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Sheet1!$A$3:$A$5</c:f>
              <c:strCache>
                <c:ptCount val="3"/>
                <c:pt idx="0">
                  <c:v>東証等</c:v>
                </c:pt>
                <c:pt idx="1">
                  <c:v>ＰＴＳ</c:v>
                </c:pt>
                <c:pt idx="2">
                  <c:v>その他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85.1</c:v>
                </c:pt>
                <c:pt idx="1">
                  <c:v>4.8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95-48C6-A6D8-B33769129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88747384460414"/>
          <c:y val="0.10321157741394953"/>
          <c:w val="0.49822505231079162"/>
          <c:h val="0.7470488374638388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48C-4248-9A8E-ABC4208F6A87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48C-4248-9A8E-ABC4208F6A87}"/>
              </c:ext>
            </c:extLst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48C-4248-9A8E-ABC4208F6A87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48C-4248-9A8E-ABC4208F6A87}"/>
              </c:ext>
            </c:extLst>
          </c:dPt>
          <c:dLbls>
            <c:dLbl>
              <c:idx val="0"/>
              <c:layout>
                <c:manualLayout>
                  <c:x val="-0.14933505508705841"/>
                  <c:y val="0.139584023124786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r>
                      <a:rPr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New York Stock Exchange</a:t>
                    </a:r>
                    <a:r>
                      <a:rPr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fld id="{77C7EF4B-3FCE-4406-98BE-D2660B981C4D}" type="VALUE">
                      <a:rPr lang="en-US" altLang="ja-JP" sz="1000" baseline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 algn="l">
                        <a:defRPr sz="1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defRPr>
                      </a:pPr>
                      <a:t>[値]</a:t>
                    </a:fld>
                    <a:endParaRPr lang="en-US" altLang="ja-JP" sz="1000" baseline="0" dirty="0" smtClean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0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UD デジタル 教科書体 NK-B" panose="02020700000000000000" pitchFamily="18" charset="-128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356853515428745"/>
                      <c:h val="0.366408060702563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48C-4248-9A8E-ABC4208F6A87}"/>
                </c:ext>
              </c:extLst>
            </c:dLbl>
            <c:dLbl>
              <c:idx val="1"/>
              <c:layout>
                <c:manualLayout>
                  <c:x val="-0.17631004516854756"/>
                  <c:y val="-0.145868967788055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defRPr>
                    </a:pPr>
                    <a:fld id="{F4821D19-F3CA-4413-B49B-897497D43DA6}" type="CATEGORYNAME">
                      <a:rPr lang="en-US" altLang="ja-JP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defRPr>
                      </a:pPr>
                      <a:t>[分類名]</a:t>
                    </a:fld>
                    <a:r>
                      <a:rPr lang="en-US" altLang="ja-JP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fld id="{24C0450E-4FC4-4890-87F9-614366499498}" type="VALUE">
                      <a:rPr lang="en-US" altLang="ja-JP" baseline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defRPr>
                      </a:pPr>
                      <a:t>[値]</a:t>
                    </a:fld>
                    <a:endParaRPr lang="en-US" altLang="ja-JP" baseline="0" dirty="0" smtClean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UD デジタル 教科書体 NK-B" panose="02020700000000000000" pitchFamily="18" charset="-128"/>
                      <a:cs typeface="Arial" panose="020B0604020202020204" pitchFamily="34" charset="0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14184982442939"/>
                      <c:h val="0.247587161017589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48C-4248-9A8E-ABC4208F6A87}"/>
                </c:ext>
              </c:extLst>
            </c:dLbl>
            <c:dLbl>
              <c:idx val="2"/>
              <c:layout>
                <c:manualLayout>
                  <c:x val="1.8792485815536684E-2"/>
                  <c:y val="-0.1242847349208726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Chicago</a:t>
                    </a:r>
                    <a:r>
                      <a:rPr lang="en-US" altLang="ja-JP" baseline="0" dirty="0" smtClean="0"/>
                      <a:t> </a:t>
                    </a:r>
                    <a:fld id="{F5967E49-05F7-456D-BA90-1661CBCC2BF6}" type="VALUE">
                      <a:rPr lang="en-US" altLang="ja-JP" baseline="0"/>
                      <a:pPr/>
                      <a:t>[値]</a:t>
                    </a:fld>
                    <a:endParaRPr lang="en-US" altLang="ja-JP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20726923771161"/>
                      <c:h val="0.227289317654860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48C-4248-9A8E-ABC4208F6A87}"/>
                </c:ext>
              </c:extLst>
            </c:dLbl>
            <c:dLbl>
              <c:idx val="3"/>
              <c:layout>
                <c:manualLayout>
                  <c:x val="0.19240120136436001"/>
                  <c:y val="3.958719350837815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dirty="0" smtClean="0"/>
                      <a:t>Other</a:t>
                    </a:r>
                    <a:endParaRPr lang="en-US" altLang="ja-JP" baseline="0" dirty="0" smtClean="0"/>
                  </a:p>
                  <a:p>
                    <a:r>
                      <a:rPr lang="en-US" altLang="ja-JP" baseline="0" dirty="0" smtClean="0"/>
                      <a:t> </a:t>
                    </a:r>
                    <a:fld id="{04AA52C4-1673-43B6-B9DD-2370FCB63436}" type="VALUE">
                      <a:rPr lang="en-US" altLang="ja-JP" baseline="0"/>
                      <a:pPr/>
                      <a:t>[値]</a:t>
                    </a:fld>
                    <a:endParaRPr lang="en-US" altLang="ja-JP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48C-4248-9A8E-ABC4208F6A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UD デジタル 教科書体 NK-B" panose="02020700000000000000" pitchFamily="18" charset="-128"/>
                    <a:cs typeface="Arial" panose="020B0604020202020204" pitchFamily="34" charset="0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Sheet1!$A$8:$A$11</c:f>
              <c:strCache>
                <c:ptCount val="4"/>
                <c:pt idx="0">
                  <c:v>NYSE</c:v>
                </c:pt>
                <c:pt idx="1">
                  <c:v>NASDAQ</c:v>
                </c:pt>
                <c:pt idx="2">
                  <c:v>シカゴ</c:v>
                </c:pt>
                <c:pt idx="3">
                  <c:v>その他</c:v>
                </c:pt>
              </c:strCache>
            </c:strRef>
          </c:cat>
          <c:val>
            <c:numRef>
              <c:f>Sheet1!$B$8:$B$11</c:f>
              <c:numCache>
                <c:formatCode>General</c:formatCode>
                <c:ptCount val="4"/>
                <c:pt idx="0">
                  <c:v>22.9</c:v>
                </c:pt>
                <c:pt idx="1">
                  <c:v>19.5</c:v>
                </c:pt>
                <c:pt idx="2">
                  <c:v>15.2</c:v>
                </c:pt>
                <c:pt idx="3">
                  <c:v>42.4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8C-4248-9A8E-ABC4208F6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0.39411</cdr:x>
      <cdr:y>0</cdr:y>
    </cdr:from>
    <cdr:to>
      <cdr:x>0.60405</cdr:x>
      <cdr:y>0.12109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125966" y="-2492264"/>
          <a:ext cx="599782" cy="26061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rPr>
            <a:t>Japan</a:t>
          </a:r>
          <a:endParaRPr lang="ja-JP" altLang="en-US" sz="11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0.50769</cdr:x>
      <cdr:y>0</cdr:y>
    </cdr:from>
    <cdr:to>
      <cdr:x>0.67438</cdr:x>
      <cdr:y>0.09379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662257" y="-2623552"/>
          <a:ext cx="545787" cy="20479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 b="1" dirty="0" smtClean="0">
              <a:latin typeface="Arial" panose="020B0604020202020204" pitchFamily="34" charset="0"/>
              <a:cs typeface="Arial" panose="020B0604020202020204" pitchFamily="34" charset="0"/>
            </a:rPr>
            <a:t>USA</a:t>
          </a:r>
          <a:endParaRPr lang="ja-JP" altLang="en-US" sz="11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297" tIns="45650" rIns="91297" bIns="4565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056"/>
          </a:xfrm>
          <a:prstGeom prst="rect">
            <a:avLst/>
          </a:prstGeom>
        </p:spPr>
        <p:txBody>
          <a:bodyPr vert="horz" lIns="91297" tIns="45650" rIns="91297" bIns="45650" rtlCol="0"/>
          <a:lstStyle>
            <a:lvl1pPr algn="r">
              <a:defRPr sz="1200"/>
            </a:lvl1pPr>
          </a:lstStyle>
          <a:p>
            <a:fld id="{2834F7C2-E3C1-485C-AEC1-A22E69A3451F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7" tIns="45650" rIns="91297" bIns="4565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7" tIns="45650" rIns="91297" bIns="456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7" tIns="45650" rIns="91297" bIns="4565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5"/>
          </a:xfrm>
          <a:prstGeom prst="rect">
            <a:avLst/>
          </a:prstGeom>
        </p:spPr>
        <p:txBody>
          <a:bodyPr vert="horz" lIns="91297" tIns="45650" rIns="91297" bIns="45650" rtlCol="0" anchor="b"/>
          <a:lstStyle>
            <a:lvl1pPr algn="r">
              <a:defRPr sz="1200"/>
            </a:lvl1pPr>
          </a:lstStyle>
          <a:p>
            <a:fld id="{2FA404CE-5901-4433-A4E3-CDF533FEFA0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558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404CE-5901-4433-A4E3-CDF533FEFA0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933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404CE-5901-4433-A4E3-CDF533FEFA0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903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404CE-5901-4433-A4E3-CDF533FEFA0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299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35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643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74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687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507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830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789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58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51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489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068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A6E46-829E-4979-A182-11FDFDE24D30}" type="datetimeFigureOut">
              <a:rPr kumimoji="1" lang="ja-JP" altLang="en-US" smtClean="0"/>
              <a:t>2021/1/8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3354-CE2B-4FC0-B919-DA9E5A5DB0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093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" y="-1254"/>
            <a:ext cx="12192001" cy="432000"/>
          </a:xfrm>
          <a:prstGeom prst="rect">
            <a:avLst/>
          </a:prstGeom>
          <a:solidFill>
            <a:srgbClr val="000066"/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kumimoji="1" lang="en-US" altLang="ja-JP" sz="2800" b="1" dirty="0" smtClean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World Situation Around International Finance</a:t>
            </a:r>
            <a:endParaRPr kumimoji="1" lang="en-US" altLang="ja-JP" sz="2800" b="1" dirty="0">
              <a:solidFill>
                <a:prstClr val="white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" t="1839" r="-140" b="12159"/>
          <a:stretch/>
        </p:blipFill>
        <p:spPr>
          <a:xfrm>
            <a:off x="1367291" y="1313529"/>
            <a:ext cx="9480175" cy="5154506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9" name="正方形/長方形 18"/>
          <p:cNvSpPr/>
          <p:nvPr/>
        </p:nvSpPr>
        <p:spPr>
          <a:xfrm>
            <a:off x="-17272" y="386764"/>
            <a:ext cx="12192000" cy="1096360"/>
          </a:xfrm>
          <a:prstGeom prst="rect">
            <a:avLst/>
          </a:prstGeom>
          <a:solidFill>
            <a:srgbClr val="FFFFBD"/>
          </a:solidFill>
          <a:ln w="317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endParaRPr lang="en-US" altLang="ja-JP" dirty="0" smtClean="0">
              <a:solidFill>
                <a:prstClr val="black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　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 international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financial city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hub of international financial trading, with headquarters of global banks, stock brokerage firms, etc </a:t>
            </a:r>
            <a:endParaRPr lang="ja-JP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　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The most renowned cities of its kind are New York and London, which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headquarters of prestigious financial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institutes.</a:t>
            </a:r>
            <a:endParaRPr lang="ja-JP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ja-JP" altLang="en-US" sz="1400" b="1" dirty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</a:t>
            </a:r>
            <a:r>
              <a:rPr lang="en-US" altLang="ja-JP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The i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nternational financial situation shows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sign of change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amid increasing geopolitical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risks such as Brexit and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enforcement of the </a:t>
            </a:r>
          </a:p>
          <a:p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National Security Law in</a:t>
            </a:r>
            <a:r>
              <a:rPr lang="ja-JP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Hong Kong.</a:t>
            </a:r>
            <a:endParaRPr lang="ja-JP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ja-JP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9707082" y="3136376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楕円 8"/>
          <p:cNvSpPr/>
          <p:nvPr/>
        </p:nvSpPr>
        <p:spPr>
          <a:xfrm>
            <a:off x="9269679" y="3064376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1932365" y="2716028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1934997" y="2581178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5075097" y="3686655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楕円 12"/>
          <p:cNvSpPr/>
          <p:nvPr/>
        </p:nvSpPr>
        <p:spPr>
          <a:xfrm>
            <a:off x="8507679" y="3369176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5753106" y="3301528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5251125" y="3447869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4754348" y="4349417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9779148" y="2976837"/>
            <a:ext cx="180000" cy="180000"/>
          </a:xfrm>
          <a:prstGeom prst="ellipse">
            <a:avLst/>
          </a:prstGeom>
          <a:solidFill>
            <a:srgbClr val="130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39165" y="1908131"/>
            <a:ext cx="2207000" cy="938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Tokyo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Supporting Japan’s business activities by the foreign exchange/stock markets </a:t>
            </a:r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28258" y="2816697"/>
            <a:ext cx="1992554" cy="9308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New York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world’s largest stock market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based on the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US economy and US dollar credibility</a:t>
            </a:r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16968" y="2981527"/>
            <a:ext cx="2399701" cy="11117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London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International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financial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market with less regulations for non-residents </a:t>
            </a:r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world’s largest derivative trading volume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262688" y="1992118"/>
            <a:ext cx="2206800" cy="73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Singapore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Showing its presence as a finance center of Southeast Asian nations</a:t>
            </a:r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078728" y="3012310"/>
            <a:ext cx="2154219" cy="11641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>
            <a:noAutofit/>
          </a:bodyPr>
          <a:lstStyle/>
          <a:p>
            <a:pPr algn="ctr"/>
            <a:r>
              <a:rPr kumimoji="1" lang="en-US" altLang="ja-JP" sz="14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Shanghai</a:t>
            </a: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Finance market 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based on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 growing Chinese 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economy</a:t>
            </a: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and gathering of 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businesses </a:t>
            </a:r>
            <a:endParaRPr kumimoji="1" lang="en-US" altLang="ja-JP" sz="1400" spc="-15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849499" y="3892987"/>
            <a:ext cx="1080000" cy="2058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Los Angels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0361502" y="3890547"/>
            <a:ext cx="1080000" cy="2058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Chicago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0361502" y="2337098"/>
            <a:ext cx="1080000" cy="2058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Boston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33255" y="2278777"/>
            <a:ext cx="1080000" cy="2058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Edinburgh</a:t>
            </a:r>
          </a:p>
        </p:txBody>
      </p:sp>
      <p:cxnSp>
        <p:nvCxnSpPr>
          <p:cNvPr id="29" name="直線コネクタ 28"/>
          <p:cNvCxnSpPr>
            <a:stCxn id="14" idx="0"/>
          </p:cNvCxnSpPr>
          <p:nvPr/>
        </p:nvCxnSpPr>
        <p:spPr>
          <a:xfrm flipV="1">
            <a:off x="5843106" y="2730118"/>
            <a:ext cx="213642" cy="57141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3" idx="5"/>
            <a:endCxn id="25" idx="0"/>
          </p:cNvCxnSpPr>
          <p:nvPr/>
        </p:nvCxnSpPr>
        <p:spPr>
          <a:xfrm>
            <a:off x="8661319" y="3522816"/>
            <a:ext cx="728180" cy="370171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366503" y="3543648"/>
            <a:ext cx="654633" cy="84221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5249808" y="3799245"/>
            <a:ext cx="3612575" cy="645784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 flipV="1">
            <a:off x="4288213" y="2761178"/>
            <a:ext cx="542348" cy="1683851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10" idx="2"/>
            <a:endCxn id="21" idx="0"/>
          </p:cNvCxnSpPr>
          <p:nvPr/>
        </p:nvCxnSpPr>
        <p:spPr>
          <a:xfrm flipH="1">
            <a:off x="1416819" y="2806028"/>
            <a:ext cx="515546" cy="175499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1" idx="2"/>
            <a:endCxn id="28" idx="3"/>
          </p:cNvCxnSpPr>
          <p:nvPr/>
        </p:nvCxnSpPr>
        <p:spPr>
          <a:xfrm flipH="1" flipV="1">
            <a:off x="1313255" y="2381726"/>
            <a:ext cx="621742" cy="289452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7" idx="0"/>
            <a:endCxn id="27" idx="1"/>
          </p:cNvCxnSpPr>
          <p:nvPr/>
        </p:nvCxnSpPr>
        <p:spPr>
          <a:xfrm flipV="1">
            <a:off x="9869148" y="2440047"/>
            <a:ext cx="492354" cy="53679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20" idx="1"/>
          </p:cNvCxnSpPr>
          <p:nvPr/>
        </p:nvCxnSpPr>
        <p:spPr>
          <a:xfrm>
            <a:off x="9815082" y="3199686"/>
            <a:ext cx="313176" cy="82412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9" idx="5"/>
            <a:endCxn id="26" idx="1"/>
          </p:cNvCxnSpPr>
          <p:nvPr/>
        </p:nvCxnSpPr>
        <p:spPr>
          <a:xfrm>
            <a:off x="9423319" y="3218016"/>
            <a:ext cx="938183" cy="775480"/>
          </a:xfrm>
          <a:prstGeom prst="line">
            <a:avLst/>
          </a:prstGeom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グラフ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254137"/>
              </p:ext>
            </p:extLst>
          </p:nvPr>
        </p:nvGraphicFramePr>
        <p:xfrm>
          <a:off x="3009512" y="4479325"/>
          <a:ext cx="2811413" cy="264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55" name="グループ化 54"/>
          <p:cNvGrpSpPr/>
          <p:nvPr/>
        </p:nvGrpSpPr>
        <p:grpSpPr>
          <a:xfrm>
            <a:off x="6183472" y="4237990"/>
            <a:ext cx="2606574" cy="2746939"/>
            <a:chOff x="5414143" y="4209633"/>
            <a:chExt cx="2426077" cy="2553126"/>
          </a:xfrm>
          <a:solidFill>
            <a:schemeClr val="tx1"/>
          </a:solidFill>
        </p:grpSpPr>
        <p:graphicFrame>
          <p:nvGraphicFramePr>
            <p:cNvPr id="53" name="グラフ 5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27868039"/>
                </p:ext>
              </p:extLst>
            </p:nvPr>
          </p:nvGraphicFramePr>
          <p:xfrm>
            <a:off x="5414143" y="4209633"/>
            <a:ext cx="2426077" cy="25531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54" name="テキスト ボックス 53"/>
            <p:cNvSpPr txBox="1"/>
            <p:nvPr/>
          </p:nvSpPr>
          <p:spPr>
            <a:xfrm>
              <a:off x="6426211" y="4524961"/>
              <a:ext cx="1206256" cy="42909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Arial" panose="020B0604020202020204" pitchFamily="34" charset="0"/>
                  <a:ea typeface="UD デジタル 教科書体 NK-B" panose="02020700000000000000" pitchFamily="18" charset="-128"/>
                  <a:cs typeface="Arial" panose="020B0604020202020204" pitchFamily="34" charset="0"/>
                </a:rPr>
                <a:t>Derivative trading volume</a:t>
              </a:r>
              <a:endParaRPr lang="ja-JP" altLang="en-US" sz="12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61" name="グラフ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338666"/>
              </p:ext>
            </p:extLst>
          </p:nvPr>
        </p:nvGraphicFramePr>
        <p:xfrm>
          <a:off x="23063" y="4160987"/>
          <a:ext cx="2736855" cy="2761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2" name="テキスト ボックス 61"/>
          <p:cNvSpPr txBox="1"/>
          <p:nvPr/>
        </p:nvSpPr>
        <p:spPr>
          <a:xfrm>
            <a:off x="669852" y="4539984"/>
            <a:ext cx="1940940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>
              <a:defRPr sz="1200" b="0" i="0" u="none" strike="noStrike" kern="1200" spc="0" baseline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r>
              <a:rPr lang="en-US" altLang="ja-JP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ja-JP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</a:p>
          <a:p>
            <a:pPr>
              <a:defRPr sz="1200" b="0" i="0" u="none" strike="noStrike" kern="1200" spc="0" baseline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r>
              <a:rPr lang="en-US" altLang="ja-JP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ja-JP" alt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transactions</a:t>
            </a:r>
            <a:endParaRPr lang="ja-JP" altLang="ja-JP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153566" y="4563723"/>
            <a:ext cx="1404000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>
              <a:defRPr sz="1200" b="0" i="0" u="none" strike="noStrike" kern="1200" spc="0" baseline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defRPr>
            </a:pPr>
            <a:r>
              <a:rPr lang="en-US" altLang="zh-TW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stock market value</a:t>
            </a:r>
            <a:endParaRPr lang="zh-TW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259505" y="5535142"/>
            <a:ext cx="1583755" cy="253916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〔unit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：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1billion USD〕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8771092" y="6409661"/>
            <a:ext cx="3687847" cy="553998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Source</a:t>
            </a:r>
            <a:r>
              <a:rPr kumimoji="1" lang="ja-JP" altLang="en-US" sz="105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： </a:t>
            </a:r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Japan Center for International Finance  “September, 2020 Market 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data sheet”</a:t>
            </a:r>
            <a:endParaRPr kumimoji="1"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900" spc="-12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　　　　</a:t>
            </a:r>
            <a:endParaRPr kumimoji="1" lang="en-US" altLang="ja-JP" sz="900" spc="-12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843260" y="4346622"/>
            <a:ext cx="2598242" cy="13520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u="sng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Hong Kong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world’s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largest yuan offshore market </a:t>
            </a:r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Gateway function to mainland China 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Hub of the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asset management- </a:t>
            </a:r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business in the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Asia-Pacific region</a:t>
            </a:r>
            <a:endParaRPr kumimoji="1" lang="en-US" altLang="ja-JP" sz="1200" dirty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 rot="18957827">
            <a:off x="2986301" y="6339978"/>
            <a:ext cx="622489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8957827">
            <a:off x="3301779" y="6416446"/>
            <a:ext cx="692533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New York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 rot="18957827">
            <a:off x="709999" y="6437188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Tokyo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8957827">
            <a:off x="1058719" y="6454606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Singapore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18957827">
            <a:off x="1517731" y="6515484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Hong Kong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 rot="18957827">
            <a:off x="1935047" y="6502006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Shanghai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 rot="18957827">
            <a:off x="6013725" y="6430860"/>
            <a:ext cx="622489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 rot="18957827">
            <a:off x="6310626" y="6467615"/>
            <a:ext cx="692533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New York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 rot="18957827">
            <a:off x="3751779" y="6405291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Tokyo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 rot="18957827">
            <a:off x="6795252" y="6480892"/>
            <a:ext cx="591114" cy="2624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Tokyo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 rot="18957827">
            <a:off x="4160759" y="6430859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Singapore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 rot="18957827">
            <a:off x="7119341" y="6484561"/>
            <a:ext cx="683869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Singapore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 rot="18957827">
            <a:off x="4504865" y="6414278"/>
            <a:ext cx="694098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Hong Kong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 rot="18957827">
            <a:off x="4986738" y="6407321"/>
            <a:ext cx="617144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Shanghai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 rot="18957827">
            <a:off x="7489393" y="6511508"/>
            <a:ext cx="694098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Hong Kong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 rot="18957827">
            <a:off x="7930293" y="6542982"/>
            <a:ext cx="747935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Shanghai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 rot="18957827">
            <a:off x="-31758" y="6392733"/>
            <a:ext cx="622489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 rot="18957827">
            <a:off x="215145" y="6463389"/>
            <a:ext cx="692533" cy="2748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New York</a:t>
            </a:r>
          </a:p>
          <a:p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12192001" cy="432000"/>
          </a:xfrm>
          <a:prstGeom prst="rect">
            <a:avLst/>
          </a:prstGeom>
          <a:solidFill>
            <a:srgbClr val="000066"/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  Japan’s Current Situation of International Finance</a:t>
            </a:r>
            <a:endParaRPr kumimoji="1" lang="en-US" altLang="ja-JP" sz="2800" dirty="0">
              <a:solidFill>
                <a:prstClr val="white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1" y="411447"/>
            <a:ext cx="12191999" cy="1044344"/>
          </a:xfrm>
          <a:prstGeom prst="rect">
            <a:avLst/>
          </a:prstGeom>
          <a:solidFill>
            <a:srgbClr val="FFFFBD"/>
          </a:solidFill>
          <a:ln w="317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r"/>
            <a:endParaRPr lang="en-US" altLang="ja-JP" sz="1400" b="1" dirty="0">
              <a:solidFill>
                <a:prstClr val="black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Japan’s transactions are concentrated in the Tokyo Stock Exchange(Tosho), but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the COVID-19 pandemic has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visualized the risk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overconcentration in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Tokyo at the time of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crisis. </a:t>
            </a:r>
            <a:endParaRPr lang="ja-JP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Looking around the world, every major country contains several financial cities with different functions.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Amid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global inter-city competition, Japan needs other internationally-competitive financial cities adding to Tokyo, to strengthen its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growth.  </a:t>
            </a:r>
            <a:endParaRPr lang="ja-JP" altLang="ja-JP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300"/>
              </a:lnSpc>
            </a:pPr>
            <a:endParaRPr lang="en-US" altLang="ja-JP" dirty="0" smtClean="0">
              <a:solidFill>
                <a:prstClr val="black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70396"/>
              </p:ext>
            </p:extLst>
          </p:nvPr>
        </p:nvGraphicFramePr>
        <p:xfrm>
          <a:off x="8679243" y="1981212"/>
          <a:ext cx="3234181" cy="3598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7142">
                  <a:extLst>
                    <a:ext uri="{9D8B030D-6E8A-4147-A177-3AD203B41FA5}">
                      <a16:colId xmlns:a16="http://schemas.microsoft.com/office/drawing/2014/main" val="3328768580"/>
                    </a:ext>
                  </a:extLst>
                </a:gridCol>
                <a:gridCol w="1623039">
                  <a:extLst>
                    <a:ext uri="{9D8B030D-6E8A-4147-A177-3AD203B41FA5}">
                      <a16:colId xmlns:a16="http://schemas.microsoft.com/office/drawing/2014/main" val="150060399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141303298"/>
                    </a:ext>
                  </a:extLst>
                </a:gridCol>
              </a:tblGrid>
              <a:tr h="299852">
                <a:tc>
                  <a:txBody>
                    <a:bodyPr/>
                    <a:lstStyle/>
                    <a:p>
                      <a:pPr algn="ctr"/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September, 2020</a:t>
                      </a:r>
                      <a:endParaRPr lang="ja-JP" sz="1400" b="1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ja-JP" sz="1600" b="1" kern="100" dirty="0">
                        <a:solidFill>
                          <a:schemeClr val="bg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74455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ja-JP" sz="1400" kern="12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altLang="ja-JP" sz="1400" kern="12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New York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10">
                      <a:fgClr>
                        <a:srgbClr val="00206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USA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10">
                      <a:fgClr>
                        <a:srgbClr val="00206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44483914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ja-JP" sz="1400" kern="12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altLang="ja-JP" sz="1400" kern="12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London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dkUpDiag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UK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dkUpDiag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62349156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ja-JP" sz="1400" kern="12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altLang="ja-JP" sz="1400" kern="12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Shanghai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China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2262433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altLang="ja-JP" sz="1400" kern="12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ja-JP" sz="1400" kern="12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Tokyo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75">
                      <a:fgClr>
                        <a:srgbClr val="00B05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Japan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75">
                      <a:fgClr>
                        <a:srgbClr val="00B05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05550542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ja-JP" sz="1400" kern="12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ja-JP" sz="1400" kern="12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Hong Kong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China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283209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altLang="ja-JP" sz="1400" kern="1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ja-JP" sz="1400" kern="1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Singapore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Singapore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4277251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1463587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n-US" altLang="ja-JP" sz="1400" kern="1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ja-JP" sz="1400" kern="100" baseline="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Edinburgh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dkUpDiag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UK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dkUpDiag">
                      <a:fgClr>
                        <a:schemeClr val="accent6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833277352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203750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altLang="ja-JP" sz="1400" kern="100" baseline="300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Chicago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10">
                      <a:fgClr>
                        <a:srgbClr val="00206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USA</a:t>
                      </a:r>
                      <a:endParaRPr lang="ja-JP" sz="1400" b="1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10">
                      <a:fgClr>
                        <a:srgbClr val="00206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51578885"/>
                  </a:ext>
                </a:extLst>
              </a:tr>
              <a:tr h="29985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-</a:t>
                      </a:r>
                      <a:endParaRPr lang="ja-JP" sz="1400" kern="100" dirty="0"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195" marR="3619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</a:t>
                      </a:r>
                      <a:r>
                        <a:rPr 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39</a:t>
                      </a:r>
                      <a:r>
                        <a:rPr lang="en-US" altLang="ja-JP" sz="14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th</a:t>
                      </a:r>
                      <a:r>
                        <a:rPr 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）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75">
                      <a:fgClr>
                        <a:srgbClr val="00B05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Japan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pattFill prst="pct75">
                      <a:fgClr>
                        <a:srgbClr val="00B05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5649448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A3705D9-CD45-4777-9D42-F9489F1E73FE}"/>
              </a:ext>
            </a:extLst>
          </p:cNvPr>
          <p:cNvSpPr txBox="1">
            <a:spLocks noChangeAspect="1"/>
          </p:cNvSpPr>
          <p:nvPr/>
        </p:nvSpPr>
        <p:spPr>
          <a:xfrm>
            <a:off x="8097673" y="1654492"/>
            <a:ext cx="3098956" cy="105413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sz="14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〔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nternational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Center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Index </a:t>
            </a:r>
            <a:r>
              <a:rPr kumimoji="1" lang="en-US" altLang="ja-JP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〕</a:t>
            </a:r>
            <a:endParaRPr kumimoji="1" lang="ja-JP" altLang="en-US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8820066" y="6647474"/>
            <a:ext cx="30933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0163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dirty="0" smtClean="0">
                <a:solidFill>
                  <a:srgbClr val="000000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Source</a:t>
            </a:r>
            <a:r>
              <a:rPr kumimoji="0" lang="ja-JP" altLang="en-US" sz="1000" dirty="0" smtClean="0">
                <a:solidFill>
                  <a:srgbClr val="000000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： </a:t>
            </a:r>
            <a:r>
              <a:rPr kumimoji="0" lang="en-US" altLang="ja-JP" sz="1000" dirty="0" smtClean="0">
                <a:solidFill>
                  <a:srgbClr val="000000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UK Think-Tank Z/Yen Research</a:t>
            </a:r>
            <a:endParaRPr kumimoji="0" lang="ja-JP" altLang="en-US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485002" y="5622227"/>
            <a:ext cx="3562709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Aft>
                <a:spcPts val="0"/>
              </a:spcAft>
            </a:pP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【Assessment items】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①</a:t>
            </a: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Business environment</a:t>
            </a: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</a:t>
            </a:r>
            <a:endParaRPr kumimoji="1" lang="en-US" altLang="ja-JP" sz="1300" dirty="0" smtClean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②</a:t>
            </a: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Human resources</a:t>
            </a: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　③</a:t>
            </a: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Infrastructure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④</a:t>
            </a: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Development level in the financial field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kumimoji="1" lang="ja-JP" altLang="en-US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⑤</a:t>
            </a:r>
            <a:r>
              <a:rPr kumimoji="1" lang="en-US" altLang="ja-JP" sz="13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International evaluation </a:t>
            </a:r>
            <a:endParaRPr kumimoji="1" lang="ja-JP" altLang="en-US" sz="13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712886" y="1786011"/>
            <a:ext cx="5473817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kumimoji="1" lang="ja-JP" altLang="en-US" spc="-15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▽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negative impact of unipolar concentration in Tokyo</a:t>
            </a: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85544"/>
              </p:ext>
            </p:extLst>
          </p:nvPr>
        </p:nvGraphicFramePr>
        <p:xfrm>
          <a:off x="266748" y="4816000"/>
          <a:ext cx="3057477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477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39848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Financial cities with</a:t>
                      </a: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different functions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53785"/>
              </p:ext>
            </p:extLst>
          </p:nvPr>
        </p:nvGraphicFramePr>
        <p:xfrm>
          <a:off x="245426" y="1447923"/>
          <a:ext cx="3831273" cy="39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1273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39848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Japan’s current situation</a:t>
                      </a:r>
                      <a:endParaRPr kumimoji="1" lang="ja-JP" altLang="en-US" sz="2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52509"/>
              </p:ext>
            </p:extLst>
          </p:nvPr>
        </p:nvGraphicFramePr>
        <p:xfrm>
          <a:off x="503163" y="6153861"/>
          <a:ext cx="1116000" cy="6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3027543091"/>
                    </a:ext>
                  </a:extLst>
                </a:gridCol>
              </a:tblGrid>
              <a:tr h="669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UK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</a:tbl>
          </a:graphicData>
        </a:graphic>
      </p:graphicFrame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90070"/>
              </p:ext>
            </p:extLst>
          </p:nvPr>
        </p:nvGraphicFramePr>
        <p:xfrm>
          <a:off x="503163" y="5414332"/>
          <a:ext cx="1116000" cy="6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3027543091"/>
                    </a:ext>
                  </a:extLst>
                </a:gridCol>
              </a:tblGrid>
              <a:tr h="669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56578"/>
              </p:ext>
            </p:extLst>
          </p:nvPr>
        </p:nvGraphicFramePr>
        <p:xfrm>
          <a:off x="1657350" y="6106518"/>
          <a:ext cx="316782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821">
                  <a:extLst>
                    <a:ext uri="{9D8B030D-6E8A-4147-A177-3AD203B41FA5}">
                      <a16:colId xmlns:a16="http://schemas.microsoft.com/office/drawing/2014/main" val="3174523281"/>
                    </a:ext>
                  </a:extLst>
                </a:gridCol>
              </a:tblGrid>
              <a:tr h="2950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London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  <a:tr h="40234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Financial market with the world’s largest stock exchange volume</a:t>
                      </a:r>
                      <a:endParaRPr kumimoji="1" lang="ja-JP" altLang="en-US" sz="12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36000" marR="36000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192952"/>
                  </a:ext>
                </a:extLst>
              </a:tr>
            </a:tbl>
          </a:graphicData>
        </a:graphic>
      </p:graphicFrame>
      <p:graphicFrame>
        <p:nvGraphicFramePr>
          <p:cNvPr id="46" name="表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34364"/>
              </p:ext>
            </p:extLst>
          </p:nvPr>
        </p:nvGraphicFramePr>
        <p:xfrm>
          <a:off x="4891803" y="5430655"/>
          <a:ext cx="314036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367">
                  <a:extLst>
                    <a:ext uri="{9D8B030D-6E8A-4147-A177-3AD203B41FA5}">
                      <a16:colId xmlns:a16="http://schemas.microsoft.com/office/drawing/2014/main" val="3532190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Chicago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World’s largest derivative exchange</a:t>
                      </a:r>
                      <a:endParaRPr kumimoji="1" lang="ja-JP" altLang="en-US" sz="12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192952"/>
                  </a:ext>
                </a:extLst>
              </a:tr>
            </a:tbl>
          </a:graphicData>
        </a:graphic>
      </p:graphicFrame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83586"/>
              </p:ext>
            </p:extLst>
          </p:nvPr>
        </p:nvGraphicFramePr>
        <p:xfrm>
          <a:off x="4883118" y="6101215"/>
          <a:ext cx="314036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367">
                  <a:extLst>
                    <a:ext uri="{9D8B030D-6E8A-4147-A177-3AD203B41FA5}">
                      <a16:colId xmlns:a16="http://schemas.microsoft.com/office/drawing/2014/main" val="3532190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Edinburgh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Home to international asset management businesses</a:t>
                      </a:r>
                      <a:endParaRPr kumimoji="1" lang="ja-JP" altLang="en-US" sz="12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72000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192952"/>
                  </a:ext>
                </a:extLst>
              </a:tr>
            </a:tbl>
          </a:graphicData>
        </a:graphic>
      </p:graphicFrame>
      <p:sp>
        <p:nvSpPr>
          <p:cNvPr id="51" name="正方形/長方形 50"/>
          <p:cNvSpPr/>
          <p:nvPr/>
        </p:nvSpPr>
        <p:spPr>
          <a:xfrm>
            <a:off x="94514" y="1809833"/>
            <a:ext cx="3382672" cy="105413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kumimoji="1" lang="ja-JP" altLang="en-US" spc="-15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▽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Transactions are concentrated in Tosho</a:t>
            </a:r>
            <a:endParaRPr lang="ja-JP" altLang="en-US" sz="1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266827" y="2093141"/>
            <a:ext cx="3513905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kumimoji="1" lang="en-US" altLang="ja-JP" sz="1400" spc="-15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〔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 of markets in stock exchanges</a:t>
            </a:r>
            <a:r>
              <a:rPr kumimoji="1" lang="en-US" altLang="ja-JP" sz="1400" spc="-15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〕</a:t>
            </a:r>
            <a:endParaRPr kumimoji="1" lang="ja-JP" altLang="en-US" sz="1400" spc="-15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4914719" y="2005135"/>
            <a:ext cx="23679" cy="2376000"/>
          </a:xfrm>
          <a:prstGeom prst="line">
            <a:avLst/>
          </a:prstGeom>
          <a:ln w="25400">
            <a:solidFill>
              <a:srgbClr val="003399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23746" y="2116248"/>
            <a:ext cx="3412014" cy="0"/>
          </a:xfrm>
          <a:prstGeom prst="line">
            <a:avLst/>
          </a:prstGeom>
          <a:ln w="53975">
            <a:solidFill>
              <a:srgbClr val="002060">
                <a:alpha val="34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4034488" y="2104408"/>
            <a:ext cx="5200205" cy="11840"/>
          </a:xfrm>
          <a:prstGeom prst="line">
            <a:avLst/>
          </a:prstGeom>
          <a:ln w="53975">
            <a:solidFill>
              <a:srgbClr val="002060">
                <a:alpha val="34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4911344" y="2279160"/>
            <a:ext cx="40827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kumimoji="1" lang="ja-JP" altLang="en-US" sz="1600" spc="-15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・　</a:t>
            </a:r>
            <a:r>
              <a:rPr kumimoji="1" lang="en-US" altLang="ja-JP" sz="1600" spc="-15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maximum damage when an earthquake hits directly Tokyo </a:t>
            </a:r>
            <a:r>
              <a:rPr lang="en-US" altLang="ja-JP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metropolitan area  </a:t>
            </a:r>
            <a:r>
              <a:rPr lang="ja-JP" altLang="en-US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➡ </a:t>
            </a:r>
            <a:r>
              <a:rPr lang="en-US" altLang="ja-JP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95 trillion yen</a:t>
            </a:r>
          </a:p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Disasters Risk Index of world big </a:t>
            </a:r>
          </a:p>
          <a:p>
            <a:pPr>
              <a:lnSpc>
                <a:spcPts val="2000"/>
              </a:lnSpc>
              <a:spcAft>
                <a:spcPts val="0"/>
              </a:spcAft>
            </a:pP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cities </a:t>
            </a:r>
            <a:r>
              <a:rPr lang="ja-JP" altLang="en-US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➡</a:t>
            </a:r>
            <a:r>
              <a:rPr lang="en-US" altLang="ja-JP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Tokyo-Yokohama 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worst </a:t>
            </a:r>
            <a:r>
              <a:rPr lang="en-US" altLang="ja-JP" sz="1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the major big cities in the world</a:t>
            </a:r>
            <a:r>
              <a:rPr lang="ja-JP" altLang="en-US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925970" y="2352818"/>
            <a:ext cx="789525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kumimoji="1" lang="ja-JP" altLang="en-US" sz="1400" spc="-15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日本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3445420" y="2379742"/>
            <a:ext cx="789525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kumimoji="1" lang="ja-JP" altLang="en-US" sz="1400" spc="-15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米国</a:t>
            </a:r>
          </a:p>
        </p:txBody>
      </p:sp>
      <p:graphicFrame>
        <p:nvGraphicFramePr>
          <p:cNvPr id="35" name="グラフ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738563"/>
              </p:ext>
            </p:extLst>
          </p:nvPr>
        </p:nvGraphicFramePr>
        <p:xfrm>
          <a:off x="-72635" y="2483324"/>
          <a:ext cx="2856966" cy="215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2" name="グラフ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385978"/>
              </p:ext>
            </p:extLst>
          </p:nvPr>
        </p:nvGraphicFramePr>
        <p:xfrm>
          <a:off x="1878319" y="2507044"/>
          <a:ext cx="3274181" cy="2183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691345"/>
              </p:ext>
            </p:extLst>
          </p:nvPr>
        </p:nvGraphicFramePr>
        <p:xfrm>
          <a:off x="1684804" y="5430655"/>
          <a:ext cx="314036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367">
                  <a:extLst>
                    <a:ext uri="{9D8B030D-6E8A-4147-A177-3AD203B41FA5}">
                      <a16:colId xmlns:a16="http://schemas.microsoft.com/office/drawing/2014/main" val="3532190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New York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227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World’s largest stock market</a:t>
                      </a:r>
                      <a:endParaRPr kumimoji="1" lang="ja-JP" altLang="en-US" sz="12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19295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0750" y="4283617"/>
            <a:ext cx="246894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*Other…Matching transactions, etc. by </a:t>
            </a:r>
            <a:r>
              <a:rPr lang="en-US" altLang="ja-JP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stock</a:t>
            </a:r>
          </a:p>
          <a:p>
            <a:pPr>
              <a:lnSpc>
                <a:spcPts val="1000"/>
              </a:lnSpc>
            </a:pPr>
            <a:r>
              <a:rPr lang="en-US" altLang="ja-JP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brokerage </a:t>
            </a:r>
            <a:r>
              <a:rPr lang="en-US" altLang="ja-JP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firms</a:t>
            </a:r>
            <a:endParaRPr kumimoji="1" lang="en-US" altLang="ja-JP" sz="900" dirty="0" smtClean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ＮＡＳＤＡＱ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…a stock exchange market for </a:t>
            </a:r>
          </a:p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emerging companies in the US</a:t>
            </a:r>
            <a:endParaRPr kumimoji="1" lang="ja-JP" altLang="en-US" sz="9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05105" y="4431618"/>
            <a:ext cx="227498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Source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：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Nikkei shimbun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Oct.2, 2020)</a:t>
            </a:r>
            <a:endParaRPr kumimoji="1" lang="ja-JP" altLang="en-US" sz="9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Japan: Japan Securities Dealers </a:t>
            </a:r>
          </a:p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            Association</a:t>
            </a:r>
            <a:r>
              <a:rPr kumimoji="1" lang="ja-JP" altLang="en-US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</a:t>
            </a:r>
            <a:endParaRPr kumimoji="1" lang="en-US" altLang="ja-JP" sz="900" dirty="0" smtClean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en-US" altLang="ja-JP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   US</a:t>
            </a:r>
            <a:r>
              <a:rPr kumimoji="1" lang="en-US" altLang="ja-JP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: Chicago Board Options Exchange</a:t>
            </a:r>
            <a:endParaRPr kumimoji="1" lang="en-US" altLang="ja-JP" sz="900" dirty="0" smtClean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　　　</a:t>
            </a:r>
            <a:endParaRPr kumimoji="1" lang="ja-JP" altLang="en-US" sz="9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086428" y="4431618"/>
            <a:ext cx="33265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Source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： 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Cabinet Office, final report by Working Group </a:t>
            </a:r>
            <a:r>
              <a:rPr kumimoji="1" lang="en-US" altLang="ja-JP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on the </a:t>
            </a:r>
            <a:endParaRPr kumimoji="1" lang="en-US" altLang="ja-JP" sz="900" dirty="0" smtClean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earthquake </a:t>
            </a:r>
            <a:r>
              <a:rPr kumimoji="1" lang="en-US" altLang="ja-JP" sz="900" dirty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centered directly under the 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capital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（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2013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en-US" altLang="zh-TW" sz="900" dirty="0" smtClean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lang="en-US" altLang="ja-JP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Munich </a:t>
            </a: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Reinsurance </a:t>
            </a:r>
            <a:r>
              <a:rPr lang="en-US" altLang="ja-JP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Annual Report(March, </a:t>
            </a:r>
            <a:r>
              <a:rPr kumimoji="1" lang="en-US" altLang="ja-JP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2003</a:t>
            </a:r>
            <a:r>
              <a:rPr kumimoji="1" lang="ja-JP" altLang="en-US" sz="900" dirty="0" smtClean="0"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）</a:t>
            </a:r>
            <a:endParaRPr kumimoji="1" lang="ja-JP" altLang="en-US" sz="900" dirty="0"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61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395" y="-24674"/>
            <a:ext cx="12193395" cy="432000"/>
          </a:xfrm>
          <a:prstGeom prst="rect">
            <a:avLst/>
          </a:prstGeom>
          <a:solidFill>
            <a:srgbClr val="000066"/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kumimoji="1" lang="en-US" altLang="ja-JP" sz="2000" b="1" dirty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Osaka’s Advantages as an International Hub and its </a:t>
            </a:r>
            <a:r>
              <a:rPr kumimoji="1" lang="en-US" altLang="ja-JP" sz="2000" b="1" dirty="0" smtClean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Future Visions</a:t>
            </a:r>
            <a:endParaRPr kumimoji="1" lang="en-US" altLang="ja-JP" sz="2000" b="1" dirty="0">
              <a:solidFill>
                <a:prstClr val="white"/>
              </a:solidFill>
              <a:latin typeface="Arial" panose="020B0604020202020204" pitchFamily="34" charset="0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1394" y="420955"/>
            <a:ext cx="12193394" cy="1351457"/>
          </a:xfrm>
          <a:prstGeom prst="rect">
            <a:avLst/>
          </a:prstGeom>
          <a:solidFill>
            <a:srgbClr val="FFFFBD"/>
          </a:solidFill>
          <a:ln w="317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>
              <a:lnSpc>
                <a:spcPts val="23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Osaka is a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commercial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metropolis, also known as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“nation’s kitchen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developed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by people’s independent activities and unique ideas, and the world’s first futures contract was traded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here.</a:t>
            </a:r>
          </a:p>
          <a:p>
            <a:r>
              <a:rPr lang="ja-JP" alt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Full of new business chances, it’s an attractive place for both domestic and foreign entrepreneurs and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investors.</a:t>
            </a:r>
          </a:p>
          <a:p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◆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Osaka will lead entire Japan’s economic growth as an international financial metropolis that has different characters 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and functions from those of Tokyo.</a:t>
            </a:r>
            <a:endParaRPr lang="ja-JP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6459527" y="1697827"/>
            <a:ext cx="5616642" cy="5160173"/>
          </a:xfrm>
          <a:prstGeom prst="roundRect">
            <a:avLst>
              <a:gd name="adj" fmla="val 10581"/>
            </a:avLst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6943841" y="2485601"/>
            <a:ext cx="4860556" cy="22188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6961841" y="5513096"/>
            <a:ext cx="4860556" cy="979109"/>
          </a:xfrm>
          <a:prstGeom prst="roundRect">
            <a:avLst>
              <a:gd name="adj" fmla="val 2546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7547020" y="2338344"/>
            <a:ext cx="3752587" cy="35132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600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Innovative Financial Metropolis Osaka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10277"/>
              </p:ext>
            </p:extLst>
          </p:nvPr>
        </p:nvGraphicFramePr>
        <p:xfrm>
          <a:off x="7126417" y="1697827"/>
          <a:ext cx="4824047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047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671863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Osaka’s vision for the international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financial metropolis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images</a:t>
                      </a: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）</a:t>
                      </a: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42213"/>
              </p:ext>
            </p:extLst>
          </p:nvPr>
        </p:nvGraphicFramePr>
        <p:xfrm>
          <a:off x="249181" y="3132457"/>
          <a:ext cx="586944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9440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　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only general exchange market that deals with derivatives</a:t>
                      </a:r>
                    </a:p>
                    <a:p>
                      <a:pPr marL="0" algn="l" defTabSz="457200" rtl="0" eaLnBrk="1" latinLnBrk="0" hangingPunct="1"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　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Developed transportation network and an international trading </a:t>
                      </a:r>
                    </a:p>
                    <a:p>
                      <a:pPr marL="0" algn="l" defTabSz="457200" rtl="0" eaLnBrk="1" latinLnBrk="0" hangingPunct="1">
                        <a:lnSpc>
                          <a:spcPts val="1800"/>
                        </a:lnSpc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  port</a:t>
                      </a:r>
                    </a:p>
                    <a:p>
                      <a:pPr marL="0" algn="l" defTabSz="457200" rtl="0" eaLnBrk="1" latinLnBrk="0" hangingPunct="1"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　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Higher education facilities and life science-related industries</a:t>
                      </a:r>
                      <a:endParaRPr kumimoji="1" lang="ja-JP" altLang="en-US" sz="14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92040"/>
              </p:ext>
            </p:extLst>
          </p:nvPr>
        </p:nvGraphicFramePr>
        <p:xfrm>
          <a:off x="375693" y="4950419"/>
          <a:ext cx="4417418" cy="65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418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649279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2025 Expo Osaka-Kansai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The highest level growth in the world</a:t>
                      </a:r>
                      <a:endParaRPr kumimoji="1" lang="ja-JP" altLang="en-US" sz="14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98169"/>
              </p:ext>
            </p:extLst>
          </p:nvPr>
        </p:nvGraphicFramePr>
        <p:xfrm>
          <a:off x="382420" y="5731187"/>
          <a:ext cx="5914709" cy="156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709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600" b="0" kern="1200" spc="-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Promoting</a:t>
                      </a:r>
                      <a:r>
                        <a:rPr kumimoji="1" lang="en-US" altLang="ja-JP" sz="1600" b="0" kern="1200" spc="-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a 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smart city and a super city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ja-JP" altLang="en-US" sz="1600" b="0" kern="1200" spc="-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▽</a:t>
                      </a: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a global hub for startup-ecosystem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　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Umekita Ⅱand an international hub for the future  of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  medical care (Nakanoshima)</a:t>
                      </a:r>
                      <a:endParaRPr kumimoji="1" lang="ja-JP" altLang="en-US" sz="14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kumimoji="1" lang="en-US" altLang="ja-JP" sz="1600" b="0" kern="1200" spc="-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600" b="0" kern="1200" spc="-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     </a:t>
                      </a:r>
                      <a:endParaRPr kumimoji="1" lang="ja-JP" altLang="en-US" sz="1600" b="0" kern="1200" spc="-1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43793"/>
              </p:ext>
            </p:extLst>
          </p:nvPr>
        </p:nvGraphicFramePr>
        <p:xfrm>
          <a:off x="6871959" y="2750345"/>
          <a:ext cx="5190965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0965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177765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Promoting *ESG investment to achieve SDGs with entirety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of Osaka, as the venue of Expo 2025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Making Osaka an innovative financial metropolis home to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funds and human resources by drastic deregulation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Societal implementation of cutting-edge technology in the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financial business sector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a</a:t>
                      </a:r>
                      <a:r>
                        <a:rPr kumimoji="1" lang="en-US" altLang="ja-JP" sz="14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new market through digital transformation in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finance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05496"/>
              </p:ext>
            </p:extLst>
          </p:nvPr>
        </p:nvGraphicFramePr>
        <p:xfrm>
          <a:off x="6784322" y="5742095"/>
          <a:ext cx="5224316" cy="77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4316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7714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Creating the leading hub of the Asian derivative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      market to take in the growth of derivative transactions</a:t>
                      </a:r>
                      <a:endParaRPr kumimoji="1" lang="ja-JP" altLang="en-US" sz="14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R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sp>
        <p:nvSpPr>
          <p:cNvPr id="20" name="二等辺三角形 19"/>
          <p:cNvSpPr/>
          <p:nvPr/>
        </p:nvSpPr>
        <p:spPr>
          <a:xfrm rot="5400000">
            <a:off x="5029957" y="4134331"/>
            <a:ext cx="2486625" cy="309297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202601"/>
              </p:ext>
            </p:extLst>
          </p:nvPr>
        </p:nvGraphicFramePr>
        <p:xfrm>
          <a:off x="344305" y="2609002"/>
          <a:ext cx="4989564" cy="32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9564">
                  <a:extLst>
                    <a:ext uri="{9D8B030D-6E8A-4147-A177-3AD203B41FA5}">
                      <a16:colId xmlns:a16="http://schemas.microsoft.com/office/drawing/2014/main" val="1790078169"/>
                    </a:ext>
                  </a:extLst>
                </a:gridCol>
              </a:tblGrid>
              <a:tr h="2024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800"/>
                        </a:lnSpc>
                      </a:pPr>
                      <a:r>
                        <a:rPr kumimoji="1" lang="ja-JP" altLang="en-US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▽</a:t>
                      </a:r>
                      <a:r>
                        <a:rPr kumimoji="1" lang="en-US" altLang="ja-JP" sz="1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R" panose="02020400000000000000" pitchFamily="18" charset="-128"/>
                          <a:cs typeface="Arial" panose="020B0604020202020204" pitchFamily="34" charset="0"/>
                        </a:rPr>
                        <a:t>Birthplace of the futures trading (derivatives) 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292627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A3705D9-CD45-4777-9D42-F9489F1E73FE}"/>
              </a:ext>
            </a:extLst>
          </p:cNvPr>
          <p:cNvSpPr txBox="1">
            <a:spLocks noChangeAspect="1"/>
          </p:cNvSpPr>
          <p:nvPr/>
        </p:nvSpPr>
        <p:spPr>
          <a:xfrm>
            <a:off x="55811" y="5452418"/>
            <a:ext cx="4648381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２</a:t>
            </a:r>
            <a:r>
              <a:rPr kumimoji="1" lang="ja-JP" altLang="en-US" sz="1600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．</a:t>
            </a:r>
            <a:r>
              <a:rPr kumimoji="1" lang="en-US" altLang="ja-JP" sz="1600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Acting </a:t>
            </a: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as home to new innovation </a:t>
            </a:r>
            <a:endParaRPr kumimoji="1" lang="ja-JP" altLang="en-US" sz="1600" b="1" spc="-1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A3705D9-CD45-4777-9D42-F9489F1E73FE}"/>
              </a:ext>
            </a:extLst>
          </p:cNvPr>
          <p:cNvSpPr txBox="1">
            <a:spLocks noChangeAspect="1"/>
          </p:cNvSpPr>
          <p:nvPr/>
        </p:nvSpPr>
        <p:spPr>
          <a:xfrm>
            <a:off x="-11574" y="4539650"/>
            <a:ext cx="62091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1800"/>
              </a:lnSpc>
              <a:buAutoNum type="arabicDbPeriod"/>
            </a:pPr>
            <a:r>
              <a:rPr kumimoji="1" lang="en-US" altLang="ja-JP" sz="1600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Developing </a:t>
            </a: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big projects that attract investments from Japan </a:t>
            </a:r>
            <a:r>
              <a:rPr kumimoji="1" lang="en-US" altLang="ja-JP" sz="1600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and</a:t>
            </a:r>
          </a:p>
          <a:p>
            <a:pPr>
              <a:lnSpc>
                <a:spcPts val="1800"/>
              </a:lnSpc>
            </a:pP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</a:t>
            </a:r>
            <a:r>
              <a:rPr kumimoji="1" lang="en-US" altLang="ja-JP" sz="1600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       </a:t>
            </a: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the world</a:t>
            </a:r>
            <a:endParaRPr kumimoji="1" lang="ja-JP" altLang="ja-JP" sz="1600" b="1" spc="-1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95531" y="1957110"/>
            <a:ext cx="5871387" cy="4784427"/>
          </a:xfrm>
          <a:prstGeom prst="roundRect">
            <a:avLst>
              <a:gd name="adj" fmla="val 10581"/>
            </a:avLst>
          </a:prstGeom>
          <a:noFill/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A3705D9-CD45-4777-9D42-F9489F1E73FE}"/>
              </a:ext>
            </a:extLst>
          </p:cNvPr>
          <p:cNvSpPr txBox="1">
            <a:spLocks noChangeAspect="1"/>
          </p:cNvSpPr>
          <p:nvPr/>
        </p:nvSpPr>
        <p:spPr>
          <a:xfrm>
            <a:off x="95531" y="2817686"/>
            <a:ext cx="519861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２</a:t>
            </a:r>
            <a:r>
              <a:rPr kumimoji="1" lang="ja-JP" altLang="en-US" b="1" spc="-100" dirty="0" smtClean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．</a:t>
            </a: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Well-organized urban infrastructure</a:t>
            </a:r>
            <a:endParaRPr kumimoji="1" lang="ja-JP" altLang="en-US" sz="1600" b="1" spc="-1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A3705D9-CD45-4777-9D42-F9489F1E73FE}"/>
              </a:ext>
            </a:extLst>
          </p:cNvPr>
          <p:cNvSpPr txBox="1">
            <a:spLocks noChangeAspect="1"/>
          </p:cNvSpPr>
          <p:nvPr/>
        </p:nvSpPr>
        <p:spPr>
          <a:xfrm>
            <a:off x="72533" y="2325107"/>
            <a:ext cx="5046864" cy="394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１．</a:t>
            </a:r>
            <a:r>
              <a:rPr kumimoji="1" lang="en-US" altLang="ja-JP" sz="1600" b="1" spc="-100" dirty="0"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Historical background</a:t>
            </a:r>
            <a:endParaRPr kumimoji="1" lang="ja-JP" altLang="en-US" sz="1600" b="1" spc="-100" dirty="0"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016291" y="4733286"/>
            <a:ext cx="5046633" cy="577081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*ESG 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investment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： 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The </a:t>
            </a:r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R" panose="02020400000000000000" pitchFamily="18" charset="-128"/>
                <a:cs typeface="Arial" panose="020B0604020202020204" pitchFamily="34" charset="0"/>
              </a:rPr>
              <a:t>investment that has Environmental, Social and Governance elements, which means investments seeking positive returns and long-term impact on society</a:t>
            </a:r>
            <a:endParaRPr kumimoji="1" lang="en-US" altLang="ja-JP" sz="1050" dirty="0" smtClean="0">
              <a:solidFill>
                <a:schemeClr val="tx1"/>
              </a:solidFill>
              <a:latin typeface="Arial" panose="020B0604020202020204" pitchFamily="34" charset="0"/>
              <a:ea typeface="UD デジタル 教科書体 NK-R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7534142" y="5317539"/>
            <a:ext cx="3752588" cy="35132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Asian Derivative Metropolis Osaka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45676"/>
              </p:ext>
            </p:extLst>
          </p:nvPr>
        </p:nvGraphicFramePr>
        <p:xfrm>
          <a:off x="628446" y="1992587"/>
          <a:ext cx="268748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485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301197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Osaka’s Advantages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363616"/>
              </p:ext>
            </p:extLst>
          </p:nvPr>
        </p:nvGraphicFramePr>
        <p:xfrm>
          <a:off x="628446" y="4146120"/>
          <a:ext cx="2687485" cy="406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485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406406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Osaka’s</a:t>
                      </a:r>
                      <a:r>
                        <a:rPr kumimoji="1" lang="en-US" altLang="ja-JP" sz="1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P</a:t>
                      </a:r>
                      <a:r>
                        <a:rPr kumimoji="1" lang="en-US" altLang="ja-JP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otential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47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>
          <a:xfrm>
            <a:off x="107577" y="1660729"/>
            <a:ext cx="6091518" cy="4779688"/>
          </a:xfrm>
          <a:prstGeom prst="roundRect">
            <a:avLst>
              <a:gd name="adj" fmla="val 20668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0" y="8362"/>
            <a:ext cx="12192001" cy="432000"/>
          </a:xfrm>
          <a:prstGeom prst="rect">
            <a:avLst/>
          </a:prstGeom>
          <a:solidFill>
            <a:srgbClr val="000066"/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  </a:t>
            </a:r>
            <a:r>
              <a:rPr kumimoji="1" lang="en-US" altLang="ja-JP" sz="2800" b="1" dirty="0" smtClean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Efforts </a:t>
            </a:r>
            <a:r>
              <a:rPr kumimoji="1" lang="en-US" altLang="ja-JP" sz="2800" b="1" dirty="0">
                <a:solidFill>
                  <a:prstClr val="white"/>
                </a:solidFill>
                <a:latin typeface="Arial" panose="020B0604020202020204" pitchFamily="34" charset="0"/>
                <a:ea typeface="UD デジタル 教科書体 NP-B" panose="02020700000000000000" pitchFamily="18" charset="-128"/>
                <a:cs typeface="Arial" panose="020B0604020202020204" pitchFamily="34" charset="0"/>
              </a:rPr>
              <a:t>to Make Osaka an International Financial Metropolis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-1" y="451275"/>
            <a:ext cx="12191999" cy="932886"/>
          </a:xfrm>
          <a:prstGeom prst="rect">
            <a:avLst/>
          </a:prstGeom>
          <a:solidFill>
            <a:srgbClr val="FFFFA7"/>
          </a:solidFill>
          <a:ln w="317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 anchorCtr="0"/>
          <a:lstStyle/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Establishing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 preparatory organization that consists of Osaka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Prefecture and Osaka City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economic groups, etc. 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based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current international </a:t>
            </a: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 (within this year)</a:t>
            </a:r>
            <a:endParaRPr lang="ja-JP" altLang="ja-JP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8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◆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Starting to implement feasible policies in sequence towards the post COVID-19 world, while calling on businesses, 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8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which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agree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our intent, for participation</a:t>
            </a:r>
          </a:p>
        </p:txBody>
      </p:sp>
      <p:sp>
        <p:nvSpPr>
          <p:cNvPr id="23" name="円/楕円 6"/>
          <p:cNvSpPr/>
          <p:nvPr/>
        </p:nvSpPr>
        <p:spPr>
          <a:xfrm>
            <a:off x="519350" y="2599423"/>
            <a:ext cx="5198186" cy="2996568"/>
          </a:xfrm>
          <a:prstGeom prst="ellipse">
            <a:avLst/>
          </a:prstGeom>
          <a:gradFill>
            <a:gsLst>
              <a:gs pos="24000">
                <a:schemeClr val="accent1">
                  <a:lumMod val="40000"/>
                  <a:lumOff val="60000"/>
                </a:schemeClr>
              </a:gs>
              <a:gs pos="0">
                <a:srgbClr val="CADFF2"/>
              </a:gs>
              <a:gs pos="76250">
                <a:schemeClr val="accent1">
                  <a:lumMod val="75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円/楕円 6"/>
          <p:cNvSpPr>
            <a:spLocks noChangeAspect="1"/>
          </p:cNvSpPr>
          <p:nvPr/>
        </p:nvSpPr>
        <p:spPr>
          <a:xfrm>
            <a:off x="815374" y="2865689"/>
            <a:ext cx="4606138" cy="242077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110450" y="3643936"/>
            <a:ext cx="2501886" cy="814268"/>
          </a:xfrm>
          <a:prstGeom prst="roundRect">
            <a:avLst>
              <a:gd name="adj" fmla="val 50000"/>
            </a:avLst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0"/>
          <a:lstStyle/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romotion organization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public and private 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sectors (imaging chart)</a:t>
            </a:r>
            <a:endParaRPr kumimoji="1" lang="ja-JP" altLang="en-US" sz="1100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0622"/>
              </p:ext>
            </p:extLst>
          </p:nvPr>
        </p:nvGraphicFramePr>
        <p:xfrm>
          <a:off x="6330678" y="1815478"/>
          <a:ext cx="5825381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813">
                  <a:extLst>
                    <a:ext uri="{9D8B030D-6E8A-4147-A177-3AD203B41FA5}">
                      <a16:colId xmlns:a16="http://schemas.microsoft.com/office/drawing/2014/main" val="1771442961"/>
                    </a:ext>
                  </a:extLst>
                </a:gridCol>
                <a:gridCol w="4502568">
                  <a:extLst>
                    <a:ext uri="{9D8B030D-6E8A-4147-A177-3AD203B41FA5}">
                      <a16:colId xmlns:a16="http://schemas.microsoft.com/office/drawing/2014/main" val="2099579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Within 2020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Establishing a preparatory organization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383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Within FY2020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Establishing a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promotion organization consisting of both public and private members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233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From April,</a:t>
                      </a:r>
                      <a:r>
                        <a:rPr kumimoji="1" lang="en-US" altLang="ja-JP" sz="14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-Promoting to attract finance-related businesses from inside and outside Japan</a:t>
                      </a:r>
                      <a:endParaRPr kumimoji="1" lang="ja-JP" altLang="ja-JP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-Training up financial human resources </a:t>
                      </a:r>
                      <a:endParaRPr kumimoji="1" lang="ja-JP" altLang="ja-JP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-Promoting ESG investment</a:t>
                      </a:r>
                      <a:endParaRPr kumimoji="1" lang="ja-JP" altLang="ja-JP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-Considering to create a new market of the financial digital transformation</a:t>
                      </a:r>
                      <a:endParaRPr kumimoji="1" lang="ja-JP" altLang="ja-JP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628600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86150"/>
              </p:ext>
            </p:extLst>
          </p:nvPr>
        </p:nvGraphicFramePr>
        <p:xfrm>
          <a:off x="6495118" y="1422515"/>
          <a:ext cx="365359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594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282036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Schedule</a:t>
                      </a:r>
                      <a:endParaRPr kumimoji="1" lang="ja-JP" altLang="en-US" sz="2000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69797"/>
              </p:ext>
            </p:extLst>
          </p:nvPr>
        </p:nvGraphicFramePr>
        <p:xfrm>
          <a:off x="6199095" y="4047162"/>
          <a:ext cx="595696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6963">
                  <a:extLst>
                    <a:ext uri="{9D8B030D-6E8A-4147-A177-3AD203B41FA5}">
                      <a16:colId xmlns:a16="http://schemas.microsoft.com/office/drawing/2014/main" val="2261158890"/>
                    </a:ext>
                  </a:extLst>
                </a:gridCol>
              </a:tblGrid>
              <a:tr h="398488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UD デジタル 教科書体 NK-B" panose="02020700000000000000" pitchFamily="18" charset="-128"/>
                          <a:cs typeface="Arial" panose="020B0604020202020204" pitchFamily="34" charset="0"/>
                        </a:rPr>
                        <a:t>Positive impact of the realization of an international financial metropolis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UD デジタル 教科書体 NK-B" panose="02020700000000000000" pitchFamily="18" charset="-128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550371"/>
                  </a:ext>
                </a:extLst>
              </a:tr>
            </a:tbl>
          </a:graphicData>
        </a:graphic>
      </p:graphicFrame>
      <p:sp>
        <p:nvSpPr>
          <p:cNvPr id="34" name="角丸四角形 33"/>
          <p:cNvSpPr/>
          <p:nvPr/>
        </p:nvSpPr>
        <p:spPr>
          <a:xfrm>
            <a:off x="10495522" y="4441355"/>
            <a:ext cx="1597398" cy="222275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1000">
                <a:schemeClr val="accent2">
                  <a:lumMod val="0"/>
                  <a:lumOff val="100000"/>
                </a:schemeClr>
              </a:gs>
              <a:gs pos="100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 anchorCtr="0"/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Realizing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“</a:t>
            </a:r>
            <a:r>
              <a:rPr kumimoji="1" lang="en-US" altLang="ja-JP" sz="1400" b="1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Second Capital 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Osaka” to lead </a:t>
            </a:r>
          </a:p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Japan’s growth</a:t>
            </a:r>
            <a:endParaRPr kumimoji="1" lang="ja-JP" altLang="en-US" sz="1400" b="1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479412" y="4814488"/>
            <a:ext cx="1644839" cy="27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Private businesses</a:t>
            </a:r>
            <a:endParaRPr lang="ja-JP" altLang="en-US" sz="14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4407704" y="4772553"/>
            <a:ext cx="1440000" cy="41984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Educational institutions</a:t>
            </a:r>
            <a:endParaRPr lang="ja-JP" altLang="en-US" sz="12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4261385" y="3326748"/>
            <a:ext cx="1496087" cy="37059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Government-related organizations</a:t>
            </a:r>
            <a:endParaRPr lang="ja-JP" altLang="en-US" sz="12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516971" y="3318003"/>
            <a:ext cx="1607279" cy="27409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Economic </a:t>
            </a:r>
            <a:r>
              <a:rPr lang="en-US" altLang="ja-JP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groups</a:t>
            </a:r>
            <a:endParaRPr lang="ja-JP" altLang="en-US" sz="14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2421060" y="2524875"/>
            <a:ext cx="1440000" cy="4450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Osaka Prefecture/City</a:t>
            </a:r>
            <a:endParaRPr lang="ja-JP" altLang="en-US" sz="14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AB06857-D7D4-45B6-8E2F-DD52BEA71AF2}"/>
              </a:ext>
            </a:extLst>
          </p:cNvPr>
          <p:cNvSpPr/>
          <p:nvPr/>
        </p:nvSpPr>
        <p:spPr>
          <a:xfrm>
            <a:off x="2446717" y="5552733"/>
            <a:ext cx="1814667" cy="4542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b="1" dirty="0" smtClean="0">
                <a:solidFill>
                  <a:schemeClr val="bg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Financial institutions/exchanges</a:t>
            </a:r>
            <a:endParaRPr lang="ja-JP" altLang="en-US" sz="1200" b="1" dirty="0">
              <a:solidFill>
                <a:schemeClr val="bg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334" y="4226916"/>
            <a:ext cx="549420" cy="54942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894" y="4339409"/>
            <a:ext cx="458058" cy="458058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37" y="4164764"/>
            <a:ext cx="657522" cy="65752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51058" y="5110751"/>
            <a:ext cx="319101" cy="36757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947" y="4891298"/>
            <a:ext cx="574602" cy="57460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54" y="2766049"/>
            <a:ext cx="552572" cy="55257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807" y="1949558"/>
            <a:ext cx="656933" cy="65693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997" y="2621249"/>
            <a:ext cx="723820" cy="723820"/>
          </a:xfrm>
          <a:prstGeom prst="rect">
            <a:avLst/>
          </a:prstGeom>
        </p:spPr>
      </p:pic>
      <p:sp>
        <p:nvSpPr>
          <p:cNvPr id="39" name="ホームベース 38"/>
          <p:cNvSpPr/>
          <p:nvPr/>
        </p:nvSpPr>
        <p:spPr>
          <a:xfrm>
            <a:off x="6673082" y="4742648"/>
            <a:ext cx="3895476" cy="551889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68000">
                <a:srgbClr val="92D050"/>
              </a:gs>
              <a:gs pos="100000">
                <a:srgbClr val="00B05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Osaka’s economic vitalization by vigorous investment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0" name="ホームベース 39"/>
          <p:cNvSpPr/>
          <p:nvPr/>
        </p:nvSpPr>
        <p:spPr>
          <a:xfrm>
            <a:off x="6692068" y="5457463"/>
            <a:ext cx="3895476" cy="551889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68000">
                <a:srgbClr val="92D050"/>
              </a:gs>
              <a:gs pos="100000">
                <a:srgbClr val="00B05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Creation of employment in the related industries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41" name="ホームベース 40"/>
          <p:cNvSpPr/>
          <p:nvPr/>
        </p:nvSpPr>
        <p:spPr>
          <a:xfrm>
            <a:off x="6692068" y="6164472"/>
            <a:ext cx="3895476" cy="551889"/>
          </a:xfrm>
          <a:prstGeom prst="homePlate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68000">
                <a:srgbClr val="92D050"/>
              </a:gs>
              <a:gs pos="100000">
                <a:srgbClr val="00B05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UD デジタル 教科書体 NK-B" panose="02020700000000000000" pitchFamily="18" charset="-128"/>
                <a:cs typeface="Arial" panose="020B0604020202020204" pitchFamily="34" charset="0"/>
              </a:rPr>
              <a:t>Residents’ asset management and formation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ea typeface="UD デジタル 教科書体 NK-B" panose="020207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4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22691</TotalTime>
  <Words>1170</Words>
  <Application>Microsoft Office PowerPoint</Application>
  <PresentationFormat>ワイド画面</PresentationFormat>
  <Paragraphs>233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梅本　敬史</dc:creator>
  <cp:lastModifiedBy>松永　あかり</cp:lastModifiedBy>
  <cp:revision>2630</cp:revision>
  <cp:lastPrinted>2021-01-07T06:22:52Z</cp:lastPrinted>
  <dcterms:created xsi:type="dcterms:W3CDTF">2019-01-25T10:22:13Z</dcterms:created>
  <dcterms:modified xsi:type="dcterms:W3CDTF">2021-01-08T05:45:42Z</dcterms:modified>
</cp:coreProperties>
</file>