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7" r:id="rId2"/>
  </p:sldIdLst>
  <p:sldSz cx="12192000" cy="6858000"/>
  <p:notesSz cx="6797675" cy="99266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A3E"/>
    <a:srgbClr val="FF0066"/>
    <a:srgbClr val="FF6699"/>
    <a:srgbClr val="A43F27"/>
    <a:srgbClr val="88640A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706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r">
              <a:defRPr sz="1200"/>
            </a:lvl1pPr>
          </a:lstStyle>
          <a:p>
            <a:pPr rtl="0"/>
            <a:fld id="{F78864D8-D4EA-4630-8C2E-104DAD0E0EE3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2021年6月8日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15F51FCC-6853-4383-B2F8-998AA394481E}" type="datetime4">
              <a:rPr lang="ja-JP" altLang="en-US" smtClean="0"/>
              <a:pPr/>
              <a:t>2021年6月8日</a:t>
            </a:fld>
            <a:endParaRPr 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50" rIns="91300" bIns="4565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350241"/>
          </a:xfrm>
          <a:prstGeom prst="rect">
            <a:avLst/>
          </a:prstGeom>
        </p:spPr>
        <p:txBody>
          <a:bodyPr vert="horz" lIns="91300" tIns="45650" rIns="91300" bIns="4565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2869989-EB00-4EE7-BCB5-25BDC5BB29F8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000">
              <a:defRPr/>
            </a:pPr>
            <a:fld id="{82869989-EB00-4EE7-BCB5-25BDC5BB29F8}" type="slidenum">
              <a:rPr lang="en-US" altLang="ja-JP">
                <a:solidFill>
                  <a:srgbClr val="2D2E2D"/>
                </a:solidFill>
              </a:rPr>
              <a:pPr defTabSz="913000">
                <a:defRPr/>
              </a:pPr>
              <a:t>1</a:t>
            </a:fld>
            <a:endParaRPr lang="ja-JP" altLang="en-US" dirty="0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5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直線​​コネクタ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​​コネクタ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直線​​コネクタ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グループ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直線​​コネクタ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​​コネクタ(S)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線​​コネクタ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(S)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直線コネクタ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​​コネクタ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グループ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直線​​コネクタ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​​コネクタ(S)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​​コネクタ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(S)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F5401F-9999-454F-9A7B-F9B89ED9C91A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5442DE-D790-4AF6-98D1-6BB366851DDC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D23076-6C35-4239-BC7E-18BC21FEEE34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直線​​コネクタ(S)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グループ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グループ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直線​​コネクタ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​​コネクタ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グループ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直線コネクタ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グループ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直線​​コネクタ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直線​​コネクタ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F484AD-21EA-4628-86BB-EA326AE28F68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818A72-7BCB-4800-828E-D7E851401F62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30545-DC52-4BAC-BC78-237D4702162D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グループ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直線​​コネクタ(S)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​​コネクタ(S)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​​コネクタ(S)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​​コネクタ(S)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​​コネクタ(S)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​​コネクタ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​​コネクタ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​​コネクタ(S)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​​コネクタ(S)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​​コネクタ(S)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​​コネクタ(S)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​​コネクタ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​​コネクタ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​​コネクタ(S)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​​コネクタ(S)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​​コネクタ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グループ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直線​​コネクタ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​​コネクタ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​​コネクタ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​​コネクタ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​​コネクタ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グループ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直線​​コネクタ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線​​コネクタ(S)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​​コネクタ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​​コネクタ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直線​​コネクタ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直線​​コネクタ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​​コネクタ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​​コネクタ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​​コネクタ(S)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​​コネクタ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グループ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直線​​コネクタ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​​コネクタ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​​コネクタ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​​コネクタ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​​コネクタ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グループ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直線​​コネクタ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​​コネクタ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​​コネクタ(S)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​​コネクタ(S)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​​コネクタ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直線​​コネクタ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​​コネクタ(S)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​​コネクタ(S)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​​コネクタ(S)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​​コネクタ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フッター プレースホルダー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212" name="日付プレースホルダー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E75A9F-D334-4A20-83DC-80F1FE2C6ED9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214" name="スライド番号プレースホルダー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直線​​コネクタ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グループ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直線​​コネクタ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(S)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グループ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直線​​コネクタ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​​コネクタ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(S)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​​コネクタ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グループ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直線​​コネクタ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(S)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グループ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直線​​コネクタ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​​コネクタ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(S)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​​コネクタ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長方形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60" name="直線​​コネクタ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56F9F9B-6ABB-4874-AC08-5F1C82329193}" type="datetime4">
              <a:rPr lang="ja-JP" altLang="en-US" smtClean="0"/>
              <a:t>2021年6月8日</a:t>
            </a:fld>
            <a:endParaRPr lang="en-US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直線コネクタ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グループ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グループ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直線​​コネクタ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直線​​コネクタ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グループ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直線​​コネクタ(S)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グループ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直線​​コネクタ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直線​​コネクタ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長方形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cxnSp>
        <p:nvCxnSpPr>
          <p:cNvPr id="59" name="直線​​コネクタ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。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dirty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グループ 95"/>
          <p:cNvGrpSpPr/>
          <p:nvPr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直線​​コネクタ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​​コネクタ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​​コネクタ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​​コネクタ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​​コネクタ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​​コネクタ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​​コネクタ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​​コネクタ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​​コネクタ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​​コネクタ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​​コネクタ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​​コネクタ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​​コネクタ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​​コネクタ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​​コネクタ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​​コネクタ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グループ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直線​​コネクタ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​​コネクタ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​​コネクタ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​​コネクタ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​​コネクタ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グループ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直線​​コネクタ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​​コネクタ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​​コネクタ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​​コネクタ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​​コネクタ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直線​​コネクタ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​​コネクタ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​​コネクタ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​​コネクタ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​​コネクタ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グループ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直線​​コネクタ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​​コネクタ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​​コネクタ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​​コネクタ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​​コネクタ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グループ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直線​​コネクタ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​​コネクタ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​​コネクタ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​​コネクタ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​​コネクタ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直線​​コネクタ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​​コネクタ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​​コネクタ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​​コネクタ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​​コネクタ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148" name="直線​​コネクタ 147"/>
          <p:cNvCxnSpPr/>
          <p:nvPr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133200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E256363-F777-4CDC-B7B0-13449133AA3E}" type="datetime4">
              <a:rPr lang="ja-JP" altLang="en-US" smtClean="0"/>
              <a:t>2021年6月8日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>
          <a:solidFill>
            <a:schemeClr val="accent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54584440-CE8B-4A4B-ADA9-E86197C5A858}"/>
              </a:ext>
            </a:extLst>
          </p:cNvPr>
          <p:cNvSpPr txBox="1">
            <a:spLocks/>
          </p:cNvSpPr>
          <p:nvPr/>
        </p:nvSpPr>
        <p:spPr>
          <a:xfrm>
            <a:off x="-12000" y="40599"/>
            <a:ext cx="12204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algn="ctr">
              <a:lnSpc>
                <a:spcPts val="3500"/>
              </a:lnSpc>
              <a:defRPr/>
            </a:pPr>
            <a:r>
              <a:rPr lang="ja-JP" altLang="en-US" sz="2400" noProof="0" dirty="0">
                <a:solidFill>
                  <a:schemeClr val="bg1">
                    <a:lumMod val="95000"/>
                  </a:schemeClr>
                </a:solidFill>
                <a:latin typeface="+mn-lt"/>
                <a:ea typeface="UD デジタル 教科書体 NK-B" panose="02020700000000000000" pitchFamily="18" charset="-128"/>
              </a:rPr>
              <a:t>　</a:t>
            </a:r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latin typeface="+mn-lt"/>
                <a:ea typeface="UD デジタル 教科書体 NK-B" panose="02020700000000000000" pitchFamily="18" charset="-128"/>
              </a:rPr>
              <a:t> Global Financial City OSAKA Promotion Committee Outline </a:t>
            </a: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latin typeface="+mn-lt"/>
                <a:ea typeface="UD デジタル 教科書体 NK-B" panose="02020700000000000000" pitchFamily="18" charset="-128"/>
              </a:rPr>
              <a:t>　　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60745"/>
              </p:ext>
            </p:extLst>
          </p:nvPr>
        </p:nvGraphicFramePr>
        <p:xfrm>
          <a:off x="606308" y="677789"/>
          <a:ext cx="11284667" cy="6100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Purpose</a:t>
                      </a:r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▼</a:t>
                      </a:r>
                      <a:r>
                        <a:rPr kumimoji="1" lang="en-US" altLang="ja-JP" sz="13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Make Osaka a global financial city</a:t>
                      </a: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with the mutual cooperation of local governments, economic groups and other groups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concerned.</a:t>
                      </a:r>
                      <a:endParaRPr kumimoji="1" lang="en-US" altLang="ja-JP" sz="130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Matters under jurisdiction</a:t>
                      </a:r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❶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Research and study to realize a global financial city 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❷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Discussion and coordination to prepare the environment to realize a global financial city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❸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Opinion exchange and collaboration with financial organizations and industries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❹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Transmitting and requesting information regarding the global financial city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❺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Other activities necessary to achieve the purpose of the committee</a:t>
                      </a:r>
                      <a:endParaRPr kumimoji="1" lang="ja-JP" altLang="en-US" sz="1300" kern="1200" baseline="0" dirty="0">
                        <a:solidFill>
                          <a:schemeClr val="tx1"/>
                        </a:solidFill>
                        <a:latin typeface="+mn-lt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Member-ship</a:t>
                      </a:r>
                      <a:endParaRPr kumimoji="1" lang="en-US" altLang="ja-JP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▼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Committee members</a:t>
                      </a:r>
                      <a:r>
                        <a:rPr kumimoji="1" lang="ja-JP" altLang="en-US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Those who represent the corporation or the organization that agree to the purpose of this committee and can contribute to the realization of an international financial city. *31 persons of local governments, economic groups, and private companies (as of March 29, 2021)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▼</a:t>
                      </a:r>
                      <a:r>
                        <a:rPr kumimoji="1" lang="en-US" altLang="ja-JP" sz="12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Corporations or groups that can provide advice as the third party *7 groups including industry ones, etc.(as of March 29, 2021) </a:t>
                      </a:r>
                      <a:endParaRPr kumimoji="1" lang="en-US" altLang="ja-JP" sz="1200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en-US" altLang="ja-JP" sz="140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421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spc="-1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</a:t>
                      </a:r>
                      <a:r>
                        <a:rPr kumimoji="1" lang="en-US" altLang="ja-JP" sz="1400" spc="-1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1400" b="1" u="sng" spc="-1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アドバイザー（高い専門性を有する学識経験者</a:t>
                      </a:r>
                      <a:r>
                        <a:rPr kumimoji="1" lang="ja-JP" altLang="en-US" sz="1400" b="1" u="sng" spc="-1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等）</a:t>
                      </a:r>
                      <a:r>
                        <a:rPr kumimoji="1" lang="ja-JP" altLang="en-US" sz="1400" b="1" u="none" spc="-1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en-US" altLang="ja-JP" sz="1400" b="1" u="none" spc="-1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="0" spc="-1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="0" spc="-1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200" b="0" spc="-10" baseline="0" dirty="0" smtClean="0">
                        <a:latin typeface="+mn-lt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200" b="0" spc="-10" baseline="0" dirty="0" smtClean="0">
                        <a:latin typeface="+mn-lt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0" spc="-10" baseline="0" dirty="0" smtClean="0">
                          <a:latin typeface="+mn-lt"/>
                          <a:ea typeface="UD デジタル 教科書体 NK-R" panose="02020400000000000000" pitchFamily="18" charset="-128"/>
                        </a:rPr>
                        <a:t>*Advisers: Highly specialized academic experts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0" spc="-10" baseline="0" dirty="0" smtClean="0">
                          <a:latin typeface="+mn-lt"/>
                          <a:ea typeface="UD デジタル 教科書体 NK-R" panose="02020400000000000000" pitchFamily="18" charset="-128"/>
                        </a:rPr>
                        <a:t>When a meeting of a working group (board of directors, board of secretaries, and a general meeting) have discussions that require 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specialized knowledge,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they 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request the attendance of the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experts of the relevant fields as advisers and a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 for their opinions or explanations.</a:t>
                      </a:r>
                      <a:endParaRPr kumimoji="1" lang="ja-JP" altLang="en-US" sz="1200" spc="-10" baseline="0" dirty="0">
                        <a:solidFill>
                          <a:schemeClr val="tx1"/>
                        </a:solidFill>
                        <a:latin typeface="+mn-lt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468663" y="676260"/>
            <a:ext cx="179984" cy="480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464647" y="1188884"/>
            <a:ext cx="193427" cy="702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629029" y="1176578"/>
            <a:ext cx="11020469" cy="61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58074" y="1891636"/>
            <a:ext cx="110204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458936" y="1966329"/>
            <a:ext cx="199137" cy="5948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6" name="直線コネクタ 45"/>
          <p:cNvCxnSpPr/>
          <p:nvPr/>
        </p:nvCxnSpPr>
        <p:spPr>
          <a:xfrm>
            <a:off x="648647" y="2561165"/>
            <a:ext cx="1112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68647" y="2635857"/>
            <a:ext cx="189426" cy="38969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62531"/>
              </p:ext>
            </p:extLst>
          </p:nvPr>
        </p:nvGraphicFramePr>
        <p:xfrm>
          <a:off x="703294" y="3436639"/>
          <a:ext cx="11142459" cy="27473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0136">
                  <a:extLst>
                    <a:ext uri="{9D8B030D-6E8A-4147-A177-3AD203B41FA5}">
                      <a16:colId xmlns:a16="http://schemas.microsoft.com/office/drawing/2014/main" val="1391393509"/>
                    </a:ext>
                  </a:extLst>
                </a:gridCol>
                <a:gridCol w="2275560">
                  <a:extLst>
                    <a:ext uri="{9D8B030D-6E8A-4147-A177-3AD203B41FA5}">
                      <a16:colId xmlns:a16="http://schemas.microsoft.com/office/drawing/2014/main" val="588612646"/>
                    </a:ext>
                  </a:extLst>
                </a:gridCol>
                <a:gridCol w="7826763">
                  <a:extLst>
                    <a:ext uri="{9D8B030D-6E8A-4147-A177-3AD203B41FA5}">
                      <a16:colId xmlns:a16="http://schemas.microsoft.com/office/drawing/2014/main" val="1371381249"/>
                    </a:ext>
                  </a:extLst>
                </a:gridCol>
              </a:tblGrid>
              <a:tr h="5208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General Meeting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President, Vice-presidents Committee members,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spc="0" baseline="0" dirty="0" smtClean="0"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Promote activities toward the realization of the global financial city</a:t>
                      </a:r>
                      <a:r>
                        <a:rPr kumimoji="1" lang="ja-JP" altLang="en-US" sz="1100" spc="0" dirty="0" smtClean="0">
                          <a:latin typeface="+mj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spc="0" dirty="0" smtClean="0"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Twice</a:t>
                      </a:r>
                      <a:r>
                        <a:rPr kumimoji="1" lang="en-US" altLang="ja-JP" sz="1100" spc="0" baseline="0" dirty="0" smtClean="0"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a year, or so</a:t>
                      </a:r>
                      <a:r>
                        <a:rPr kumimoji="1" lang="ja-JP" altLang="en-US" sz="1100" spc="0" dirty="0" smtClean="0">
                          <a:latin typeface="+mj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spc="0" dirty="0">
                        <a:latin typeface="+mj-lt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Agendas 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Matters concerning plans and report of implementation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and other matters concerning the operation of the committee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765908"/>
                  </a:ext>
                </a:extLst>
              </a:tr>
              <a:tr h="4942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Board of directors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President, Vice-presidents</a:t>
                      </a:r>
                      <a:r>
                        <a:rPr kumimoji="1" lang="ja-JP" altLang="en-US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kern="1200" spc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 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Support the committee’s smooth implementation of duties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as necessary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kumimoji="1" lang="en-US" altLang="ja-JP" sz="11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Agendas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Matters to be discussed in the general meeting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 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and o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ther matters the president admits to be necessary regarding the operation of the general meeting</a:t>
                      </a:r>
                      <a:endParaRPr kumimoji="1" lang="ja-JP" altLang="en-US" sz="1100" spc="0" baseline="0" dirty="0"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082376"/>
                  </a:ext>
                </a:extLst>
              </a:tr>
              <a:tr h="4942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Board of secretaries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Persons belonging to a corporation or an organization to which a member belongs</a:t>
                      </a:r>
                      <a:r>
                        <a:rPr kumimoji="1" lang="ja-JP" altLang="en-US" sz="11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spc="0" baseline="0" dirty="0" smtClean="0"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： 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Support the committee’s smooth operation work 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3 or 4 times a year, or so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kumimoji="1" lang="ja-JP" altLang="en-US" sz="1100" spc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-3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Agendas</a:t>
                      </a:r>
                      <a:r>
                        <a:rPr kumimoji="1" lang="ja-JP" altLang="en-US" sz="1100" spc="-3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Plans and proposals to achieve the purpose, matters to be discussed in the board of directors’ meeting, and other matters the secretary-general admits to be necessary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172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Working group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Same as the above</a:t>
                      </a:r>
                      <a:endParaRPr kumimoji="1" lang="en-US" altLang="ja-JP" sz="1100" spc="0" baseline="0" dirty="0" smtClean="0"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Have discussions focusing on specific matters to implement duties smoothly (to be set up as necessary</a:t>
                      </a:r>
                      <a:r>
                        <a:rPr kumimoji="1" lang="ja-JP" altLang="en-US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＊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 president is authorized to decide to set up a working group. Regular report of the meeting to the board of secretaries (directors)  is required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9021"/>
                  </a:ext>
                </a:extLst>
              </a:tr>
            </a:tbl>
          </a:graphicData>
        </a:graphic>
      </p:graphicFrame>
      <p:sp>
        <p:nvSpPr>
          <p:cNvPr id="2" name="大かっこ 1">
            <a:extLst>
              <a:ext uri="{FF2B5EF4-FFF2-40B4-BE49-F238E27FC236}">
                <a16:creationId xmlns:a16="http://schemas.microsoft.com/office/drawing/2014/main" id="{0FD2AE2A-423C-4B9C-86DD-BAAE36BA5FC1}"/>
              </a:ext>
            </a:extLst>
          </p:cNvPr>
          <p:cNvSpPr/>
          <p:nvPr/>
        </p:nvSpPr>
        <p:spPr>
          <a:xfrm flipH="1">
            <a:off x="1764074" y="6281095"/>
            <a:ext cx="9576000" cy="52697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8073" y="2658355"/>
            <a:ext cx="953210" cy="4476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1400" b="1" dirty="0">
                <a:ea typeface="UD デジタル 教科書体 NK-B" panose="02020700000000000000" pitchFamily="18" charset="-128"/>
                <a:cs typeface="Arial" panose="020B0604020202020204" pitchFamily="34" charset="0"/>
              </a:rPr>
              <a:t>Promoting</a:t>
            </a:r>
          </a:p>
          <a:p>
            <a:pPr>
              <a:lnSpc>
                <a:spcPts val="1400"/>
              </a:lnSpc>
            </a:pPr>
            <a:r>
              <a:rPr kumimoji="1" lang="en-US" altLang="ja-JP" sz="1400" b="1" dirty="0">
                <a:ea typeface="UD デジタル 教科書体 NK-B" panose="02020700000000000000" pitchFamily="18" charset="-128"/>
                <a:cs typeface="Arial" panose="020B0604020202020204" pitchFamily="34" charset="0"/>
              </a:rPr>
              <a:t>system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4074" y="2624593"/>
            <a:ext cx="10209979" cy="79302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1400"/>
              </a:lnSpc>
              <a:defRPr/>
            </a:pPr>
            <a:r>
              <a:rPr kumimoji="1" lang="ja-JP" altLang="en-US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committee has the following structure and selects the president and vice presidents from among the members so that each consisting member </a:t>
            </a:r>
          </a:p>
          <a:p>
            <a:pPr>
              <a:lnSpc>
                <a:spcPts val="1400"/>
              </a:lnSpc>
              <a:defRPr/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can smoothly implement his/her duties to realize a global financial city. (The secretariat is placed in Osaka Prefecture and Osaka City. The president</a:t>
            </a:r>
          </a:p>
          <a:p>
            <a:pPr>
              <a:lnSpc>
                <a:spcPts val="1400"/>
              </a:lnSpc>
              <a:defRPr/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is elected from among the committee members by mutual election, and vice presidents are assigned by the president from among  committee </a:t>
            </a:r>
          </a:p>
          <a:p>
            <a:pPr>
              <a:lnSpc>
                <a:spcPts val="1400"/>
              </a:lnSpc>
              <a:defRPr/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members</a:t>
            </a:r>
            <a:r>
              <a:rPr kumimoji="1" lang="en-US" altLang="ja-JP" sz="12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.)</a:t>
            </a:r>
            <a:endParaRPr kumimoji="1" lang="en-US" altLang="ja-JP" sz="12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endParaRPr kumimoji="1" lang="ja-JP" altLang="en-US" sz="1200" dirty="0"/>
          </a:p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405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ひし形グリッド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4_TF03031015.potx" id="{925D1454-276A-41E5-BC80-1DB7D1488C87}" vid="{D8870C55-330C-4B67-B140-D42EB958FF23}"/>
    </a:ext>
  </a:extLst>
</a:theme>
</file>

<file path=ppt/theme/theme2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ビジネス向けひし形グリッド プレゼンテーション (ワイド画面)</Template>
  <TotalTime>17602</TotalTime>
  <Words>559</Words>
  <Application>Microsoft Office PowerPoint</Application>
  <PresentationFormat>ワイド画面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UD デジタル 教科書体 NK-B</vt:lpstr>
      <vt:lpstr>UD デジタル 教科書体 NK-R</vt:lpstr>
      <vt:lpstr>Arial</vt:lpstr>
      <vt:lpstr>ひし形グリッド 16 x 9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国際金融都市OSAKA推進委員会の運営体制について（案）</dc:title>
  <dc:creator>末永　健</dc:creator>
  <cp:lastModifiedBy>末永　健</cp:lastModifiedBy>
  <cp:revision>58</cp:revision>
  <cp:lastPrinted>2021-04-21T07:25:25Z</cp:lastPrinted>
  <dcterms:created xsi:type="dcterms:W3CDTF">2020-11-19T01:25:38Z</dcterms:created>
  <dcterms:modified xsi:type="dcterms:W3CDTF">2021-06-08T08:37:28Z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