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6"/>
  </p:notesMasterIdLst>
  <p:sldIdLst>
    <p:sldId id="579" r:id="rId2"/>
    <p:sldId id="580" r:id="rId3"/>
    <p:sldId id="574" r:id="rId4"/>
    <p:sldId id="578"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1F7ED"/>
    <a:srgbClr val="EAF4E4"/>
    <a:srgbClr val="660066"/>
    <a:srgbClr val="00CC66"/>
    <a:srgbClr val="339966"/>
    <a:srgbClr val="FF3300"/>
    <a:srgbClr val="FFCC00"/>
    <a:srgbClr val="FF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4" autoAdjust="0"/>
    <p:restoredTop sz="94434" autoAdjust="0"/>
  </p:normalViewPr>
  <p:slideViewPr>
    <p:cSldViewPr snapToGrid="0">
      <p:cViewPr varScale="1">
        <p:scale>
          <a:sx n="74" d="100"/>
          <a:sy n="74" d="100"/>
        </p:scale>
        <p:origin x="822" y="90"/>
      </p:cViewPr>
      <p:guideLst>
        <p:guide orient="horz" pos="2092"/>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MatsunagaAk\Desktop\&#12464;&#12521;&#12501;&#931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MatsunagaAk\Desktop\&#12464;&#12521;&#12501;&#931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MatsunagaAk\Desktop\&#12464;&#12521;&#12501;&#931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10.19.135.21\seisaku\_11&#20027;&#35201;&#20491;&#21029;&#35506;&#38988;(&#19968;&#33324;)\&#12295;&#22269;&#38555;&#37329;&#34701;&#12475;&#12531;&#12479;&#12540;\12%20&#30693;&#20107;&#35352;&#32773;&#20250;&#35211;\&#12464;&#12521;&#125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10.19.135.21\seisaku\_11&#20027;&#35201;&#20491;&#21029;&#35506;&#38988;(&#19968;&#33324;)\&#12295;&#22269;&#38555;&#37329;&#34701;&#12475;&#12531;&#12479;&#12540;\12%20&#30693;&#20107;&#35352;&#32773;&#20250;&#35211;\&#12464;&#12521;&#12501;.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814929095094164E-2"/>
          <c:y val="9.5009964112097189E-4"/>
          <c:w val="0.84876839381681324"/>
          <c:h val="0.64996683379205533"/>
        </c:manualLayout>
      </c:layout>
      <c:barChart>
        <c:barDir val="col"/>
        <c:grouping val="clustered"/>
        <c:varyColors val="0"/>
        <c:ser>
          <c:idx val="0"/>
          <c:order val="0"/>
          <c:tx>
            <c:strRef>
              <c:f>'ｐ１ (株式市場時価総額)'!$A$3</c:f>
              <c:strCache>
                <c:ptCount val="1"/>
                <c:pt idx="0">
                  <c:v>株式市場時価総額</c:v>
                </c:pt>
              </c:strCache>
            </c:strRef>
          </c:tx>
          <c:spPr>
            <a:pattFill prst="pct75">
              <a:fgClr>
                <a:srgbClr val="00007A"/>
              </a:fgClr>
              <a:bgClr>
                <a:schemeClr val="bg1"/>
              </a:bgClr>
            </a:pattFill>
            <a:ln>
              <a:noFill/>
            </a:ln>
            <a:effectLst/>
          </c:spPr>
          <c:invertIfNegative val="0"/>
          <c:dPt>
            <c:idx val="0"/>
            <c:invertIfNegative val="0"/>
            <c:bubble3D val="0"/>
            <c:spPr>
              <a:pattFill prst="pct75">
                <a:fgClr>
                  <a:srgbClr val="339966"/>
                </a:fgClr>
                <a:bgClr>
                  <a:schemeClr val="bg1"/>
                </a:bgClr>
              </a:pattFill>
              <a:ln>
                <a:noFill/>
              </a:ln>
              <a:effectLst/>
            </c:spPr>
            <c:extLst>
              <c:ext xmlns:c16="http://schemas.microsoft.com/office/drawing/2014/chart" uri="{C3380CC4-5D6E-409C-BE32-E72D297353CC}">
                <c16:uniqueId val="{0000000A-FE45-4B64-97DD-89401B1E6A9A}"/>
              </c:ext>
            </c:extLst>
          </c:dPt>
          <c:dPt>
            <c:idx val="1"/>
            <c:invertIfNegative val="0"/>
            <c:bubble3D val="0"/>
            <c:spPr>
              <a:pattFill prst="dkUpDiag">
                <a:fgClr>
                  <a:srgbClr val="00B050"/>
                </a:fgClr>
                <a:bgClr>
                  <a:schemeClr val="bg1"/>
                </a:bgClr>
              </a:pattFill>
              <a:ln>
                <a:noFill/>
              </a:ln>
              <a:effectLst/>
            </c:spPr>
            <c:extLst>
              <c:ext xmlns:c16="http://schemas.microsoft.com/office/drawing/2014/chart" uri="{C3380CC4-5D6E-409C-BE32-E72D297353CC}">
                <c16:uniqueId val="{00000003-086D-4812-9A26-65206A5B292C}"/>
              </c:ext>
            </c:extLst>
          </c:dPt>
          <c:dPt>
            <c:idx val="2"/>
            <c:invertIfNegative val="0"/>
            <c:bubble3D val="0"/>
            <c:spPr>
              <a:solidFill>
                <a:srgbClr val="C00000"/>
              </a:solidFill>
              <a:ln>
                <a:noFill/>
              </a:ln>
              <a:effectLst/>
            </c:spPr>
            <c:extLst>
              <c:ext xmlns:c16="http://schemas.microsoft.com/office/drawing/2014/chart" uri="{C3380CC4-5D6E-409C-BE32-E72D297353CC}">
                <c16:uniqueId val="{00000001-086D-4812-9A26-65206A5B292C}"/>
              </c:ext>
            </c:extLst>
          </c:dPt>
          <c:dPt>
            <c:idx val="3"/>
            <c:invertIfNegative val="0"/>
            <c:bubble3D val="0"/>
            <c:spPr>
              <a:solidFill>
                <a:srgbClr val="92D050"/>
              </a:solidFill>
              <a:ln>
                <a:noFill/>
              </a:ln>
              <a:effectLst/>
            </c:spPr>
            <c:extLst>
              <c:ext xmlns:c16="http://schemas.microsoft.com/office/drawing/2014/chart" uri="{C3380CC4-5D6E-409C-BE32-E72D297353CC}">
                <c16:uniqueId val="{00000006-086D-4812-9A26-65206A5B292C}"/>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5-086D-4812-9A26-65206A5B292C}"/>
              </c:ext>
            </c:extLst>
          </c:dPt>
          <c:dPt>
            <c:idx val="5"/>
            <c:invertIfNegative val="0"/>
            <c:bubble3D val="0"/>
            <c:spPr>
              <a:pattFill prst="dkHorz">
                <a:fgClr>
                  <a:srgbClr val="009999"/>
                </a:fgClr>
                <a:bgClr>
                  <a:schemeClr val="bg1"/>
                </a:bgClr>
              </a:pattFill>
              <a:ln>
                <a:noFill/>
              </a:ln>
              <a:effectLst/>
            </c:spPr>
            <c:extLst>
              <c:ext xmlns:c16="http://schemas.microsoft.com/office/drawing/2014/chart" uri="{C3380CC4-5D6E-409C-BE32-E72D297353CC}">
                <c16:uniqueId val="{00000004-086D-4812-9A26-65206A5B292C}"/>
              </c:ext>
            </c:extLst>
          </c:dPt>
          <c:dLbls>
            <c:dLbl>
              <c:idx val="1"/>
              <c:layout>
                <c:manualLayout>
                  <c:x val="1.7784651345846105E-7"/>
                  <c:y val="9.0487461320934177E-3"/>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5726031714301667"/>
                      <c:h val="7.7274770811172053E-2"/>
                    </c:manualLayout>
                  </c15:layout>
                </c:ext>
                <c:ext xmlns:c16="http://schemas.microsoft.com/office/drawing/2014/chart" uri="{C3380CC4-5D6E-409C-BE32-E72D297353CC}">
                  <c16:uniqueId val="{00000003-086D-4812-9A26-65206A5B292C}"/>
                </c:ext>
              </c:extLst>
            </c:dLbl>
            <c:dLbl>
              <c:idx val="2"/>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rgbClr val="C00000"/>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3919111137353352"/>
                      <c:h val="7.2750486805834111E-2"/>
                    </c:manualLayout>
                  </c15:layout>
                </c:ext>
                <c:ext xmlns:c16="http://schemas.microsoft.com/office/drawing/2014/chart" uri="{C3380CC4-5D6E-409C-BE32-E72D297353CC}">
                  <c16:uniqueId val="{00000001-086D-4812-9A26-65206A5B292C}"/>
                </c:ext>
              </c:extLst>
            </c:dLbl>
            <c:dLbl>
              <c:idx val="4"/>
              <c:layout>
                <c:manualLayout>
                  <c:x val="-8.2816236409901225E-17"/>
                  <c:y val="2.39781259074399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86D-4812-9A26-65206A5B292C}"/>
                </c:ext>
              </c:extLst>
            </c:dLbl>
            <c:dLbl>
              <c:idx val="5"/>
              <c:layout>
                <c:manualLayout>
                  <c:x val="1.7784651331353263E-7"/>
                  <c:y val="-2.8230750379401922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0305269983456714"/>
                      <c:h val="5.0129066779144395E-2"/>
                    </c:manualLayout>
                  </c15:layout>
                </c:ext>
                <c:ext xmlns:c16="http://schemas.microsoft.com/office/drawing/2014/chart" uri="{C3380CC4-5D6E-409C-BE32-E72D297353CC}">
                  <c16:uniqueId val="{00000004-086D-4812-9A26-65206A5B29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'ｐ１ (株式市場時価総額)'!$B$2:$G$2</c:f>
              <c:strCache>
                <c:ptCount val="6"/>
                <c:pt idx="0">
                  <c:v>ロンドン</c:v>
                </c:pt>
                <c:pt idx="1">
                  <c:v>ニューヨーク</c:v>
                </c:pt>
                <c:pt idx="2">
                  <c:v>東京</c:v>
                </c:pt>
                <c:pt idx="3">
                  <c:v>シンガポール</c:v>
                </c:pt>
                <c:pt idx="4">
                  <c:v>香港</c:v>
                </c:pt>
                <c:pt idx="5">
                  <c:v>上海</c:v>
                </c:pt>
              </c:strCache>
            </c:strRef>
          </c:cat>
          <c:val>
            <c:numRef>
              <c:f>'ｐ１ (株式市場時価総額)'!$B$3:$G$3</c:f>
              <c:numCache>
                <c:formatCode>#,##0</c:formatCode>
                <c:ptCount val="6"/>
                <c:pt idx="0">
                  <c:v>3230</c:v>
                </c:pt>
                <c:pt idx="1">
                  <c:v>21001</c:v>
                </c:pt>
                <c:pt idx="2">
                  <c:v>5664</c:v>
                </c:pt>
                <c:pt idx="3" formatCode="General">
                  <c:v>586</c:v>
                </c:pt>
                <c:pt idx="4">
                  <c:v>4890</c:v>
                </c:pt>
                <c:pt idx="5">
                  <c:v>5265</c:v>
                </c:pt>
              </c:numCache>
            </c:numRef>
          </c:val>
          <c:extLst>
            <c:ext xmlns:c16="http://schemas.microsoft.com/office/drawing/2014/chart" uri="{C3380CC4-5D6E-409C-BE32-E72D297353CC}">
              <c16:uniqueId val="{00000000-086D-4812-9A26-65206A5B292C}"/>
            </c:ext>
          </c:extLst>
        </c:ser>
        <c:dLbls>
          <c:showLegendKey val="0"/>
          <c:showVal val="0"/>
          <c:showCatName val="0"/>
          <c:showSerName val="0"/>
          <c:showPercent val="0"/>
          <c:showBubbleSize val="0"/>
        </c:dLbls>
        <c:gapWidth val="219"/>
        <c:overlap val="-27"/>
        <c:axId val="1224381695"/>
        <c:axId val="1224382111"/>
      </c:barChart>
      <c:catAx>
        <c:axId val="1224381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224382111"/>
        <c:crosses val="autoZero"/>
        <c:auto val="1"/>
        <c:lblAlgn val="ctr"/>
        <c:lblOffset val="100"/>
        <c:noMultiLvlLbl val="0"/>
      </c:catAx>
      <c:valAx>
        <c:axId val="1224382111"/>
        <c:scaling>
          <c:orientation val="minMax"/>
        </c:scaling>
        <c:delete val="1"/>
        <c:axPos val="l"/>
        <c:numFmt formatCode="#,##0" sourceLinked="1"/>
        <c:majorTickMark val="none"/>
        <c:minorTickMark val="none"/>
        <c:tickLblPos val="nextTo"/>
        <c:crossAx val="1224381695"/>
        <c:crosses val="autoZero"/>
        <c:crossBetween val="between"/>
      </c:valAx>
      <c:spPr>
        <a:noFill/>
        <a:ln>
          <a:noFill/>
          <a:prstDash val="sysDot"/>
        </a:ln>
        <a:effectLst/>
      </c:spPr>
    </c:plotArea>
    <c:plotVisOnly val="1"/>
    <c:dispBlanksAs val="gap"/>
    <c:showDLblsOverMax val="0"/>
  </c:chart>
  <c:spPr>
    <a:noFill/>
    <a:ln>
      <a:noFill/>
    </a:ln>
    <a:effectLst/>
  </c:spPr>
  <c:txPr>
    <a:bodyPr/>
    <a:lstStyle/>
    <a:p>
      <a:pPr>
        <a:defRPr>
          <a:solidFill>
            <a:schemeClr val="tx1"/>
          </a:solidFill>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1032826998197E-2"/>
          <c:y val="0.11558320006378009"/>
          <c:w val="0.90914817687892224"/>
          <c:h val="0.63582190940534178"/>
        </c:manualLayout>
      </c:layout>
      <c:barChart>
        <c:barDir val="col"/>
        <c:grouping val="clustered"/>
        <c:varyColors val="0"/>
        <c:ser>
          <c:idx val="0"/>
          <c:order val="0"/>
          <c:spPr>
            <a:pattFill prst="pct75">
              <a:fgClr>
                <a:srgbClr val="339966"/>
              </a:fgClr>
              <a:bgClr>
                <a:schemeClr val="bg1"/>
              </a:bgClr>
            </a:pattFill>
            <a:ln>
              <a:noFill/>
            </a:ln>
            <a:effectLst/>
          </c:spPr>
          <c:invertIfNegative val="0"/>
          <c:dPt>
            <c:idx val="1"/>
            <c:invertIfNegative val="0"/>
            <c:bubble3D val="0"/>
            <c:spPr>
              <a:pattFill prst="dkUpDiag">
                <a:fgClr>
                  <a:srgbClr val="00B050"/>
                </a:fgClr>
                <a:bgClr>
                  <a:schemeClr val="bg1"/>
                </a:bgClr>
              </a:pattFill>
              <a:ln>
                <a:noFill/>
              </a:ln>
              <a:effectLst/>
            </c:spPr>
            <c:extLst>
              <c:ext xmlns:c16="http://schemas.microsoft.com/office/drawing/2014/chart" uri="{C3380CC4-5D6E-409C-BE32-E72D297353CC}">
                <c16:uniqueId val="{00000003-ED3F-42D3-A374-CC9926ACE994}"/>
              </c:ext>
            </c:extLst>
          </c:dPt>
          <c:dPt>
            <c:idx val="2"/>
            <c:invertIfNegative val="0"/>
            <c:bubble3D val="0"/>
            <c:spPr>
              <a:solidFill>
                <a:srgbClr val="C00000"/>
              </a:solidFill>
              <a:ln>
                <a:noFill/>
              </a:ln>
              <a:effectLst/>
            </c:spPr>
            <c:extLst>
              <c:ext xmlns:c16="http://schemas.microsoft.com/office/drawing/2014/chart" uri="{C3380CC4-5D6E-409C-BE32-E72D297353CC}">
                <c16:uniqueId val="{00000001-ED3F-42D3-A374-CC9926ACE994}"/>
              </c:ext>
            </c:extLst>
          </c:dPt>
          <c:dPt>
            <c:idx val="3"/>
            <c:invertIfNegative val="0"/>
            <c:bubble3D val="0"/>
            <c:spPr>
              <a:solidFill>
                <a:srgbClr val="92D050"/>
              </a:solidFill>
              <a:ln>
                <a:noFill/>
              </a:ln>
              <a:effectLst/>
            </c:spPr>
            <c:extLst>
              <c:ext xmlns:c16="http://schemas.microsoft.com/office/drawing/2014/chart" uri="{C3380CC4-5D6E-409C-BE32-E72D297353CC}">
                <c16:uniqueId val="{00000004-ED3F-42D3-A374-CC9926ACE994}"/>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6-ED3F-42D3-A374-CC9926ACE994}"/>
              </c:ext>
            </c:extLst>
          </c:dPt>
          <c:dPt>
            <c:idx val="5"/>
            <c:invertIfNegative val="0"/>
            <c:bubble3D val="0"/>
            <c:spPr>
              <a:pattFill prst="pct75">
                <a:fgClr>
                  <a:srgbClr val="009999"/>
                </a:fgClr>
                <a:bgClr>
                  <a:schemeClr val="bg1"/>
                </a:bgClr>
              </a:pattFill>
              <a:ln>
                <a:noFill/>
              </a:ln>
              <a:effectLst/>
            </c:spPr>
            <c:extLst>
              <c:ext xmlns:c16="http://schemas.microsoft.com/office/drawing/2014/chart" uri="{C3380CC4-5D6E-409C-BE32-E72D297353CC}">
                <c16:uniqueId val="{00000008-429E-4F88-8CC8-61D3D39D127D}"/>
              </c:ext>
            </c:extLst>
          </c:dPt>
          <c:dLbls>
            <c:dLbl>
              <c:idx val="0"/>
              <c:layout>
                <c:manualLayout>
                  <c:x val="2.4361671680911419E-2"/>
                  <c:y val="1.387016602844107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3849888781212422"/>
                      <c:h val="6.971978627847214E-2"/>
                    </c:manualLayout>
                  </c15:layout>
                </c:ext>
                <c:ext xmlns:c16="http://schemas.microsoft.com/office/drawing/2014/chart" uri="{C3380CC4-5D6E-409C-BE32-E72D297353CC}">
                  <c16:uniqueId val="{00000002-ED3F-42D3-A374-CC9926ACE994}"/>
                </c:ext>
              </c:extLst>
            </c:dLbl>
            <c:dLbl>
              <c:idx val="1"/>
              <c:layout>
                <c:manualLayout>
                  <c:x val="1.4616887914941222E-2"/>
                  <c:y val="-4.6231459817637011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3362659184047718"/>
                      <c:h val="8.8213098288676947E-2"/>
                    </c:manualLayout>
                  </c15:layout>
                </c:ext>
                <c:ext xmlns:c16="http://schemas.microsoft.com/office/drawing/2014/chart" uri="{C3380CC4-5D6E-409C-BE32-E72D297353CC}">
                  <c16:uniqueId val="{00000003-ED3F-42D3-A374-CC9926ACE994}"/>
                </c:ext>
              </c:extLst>
            </c:dLbl>
            <c:dLbl>
              <c:idx val="2"/>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C00000"/>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5340443048998417"/>
                      <c:h val="6.4911525155818883E-2"/>
                    </c:manualLayout>
                  </c15:layout>
                </c:ext>
                <c:ext xmlns:c16="http://schemas.microsoft.com/office/drawing/2014/chart" uri="{C3380CC4-5D6E-409C-BE32-E72D297353CC}">
                  <c16:uniqueId val="{00000001-ED3F-42D3-A374-CC9926ACE994}"/>
                </c:ext>
              </c:extLst>
            </c:dLbl>
            <c:dLbl>
              <c:idx val="4"/>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5340443048998417"/>
                      <c:h val="6.4911525155818883E-2"/>
                    </c:manualLayout>
                  </c15:layout>
                </c:ext>
                <c:ext xmlns:c16="http://schemas.microsoft.com/office/drawing/2014/chart" uri="{C3380CC4-5D6E-409C-BE32-E72D297353CC}">
                  <c16:uniqueId val="{00000006-ED3F-42D3-A374-CC9926ACE994}"/>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'ｐ１ (デリバティブ)'!$B$2:$G$2</c:f>
              <c:strCache>
                <c:ptCount val="6"/>
                <c:pt idx="0">
                  <c:v>ロンドン</c:v>
                </c:pt>
                <c:pt idx="1">
                  <c:v>ニューヨーク</c:v>
                </c:pt>
                <c:pt idx="2">
                  <c:v>東京</c:v>
                </c:pt>
                <c:pt idx="3">
                  <c:v>シンガポール</c:v>
                </c:pt>
                <c:pt idx="4">
                  <c:v>香港</c:v>
                </c:pt>
                <c:pt idx="5">
                  <c:v>上海</c:v>
                </c:pt>
              </c:strCache>
            </c:strRef>
          </c:cat>
          <c:val>
            <c:numRef>
              <c:f>'ｐ１ (デリバティブ)'!$B$3:$G$3</c:f>
              <c:numCache>
                <c:formatCode>#,##0</c:formatCode>
                <c:ptCount val="6"/>
                <c:pt idx="0">
                  <c:v>3916</c:v>
                </c:pt>
                <c:pt idx="1">
                  <c:v>2425</c:v>
                </c:pt>
                <c:pt idx="2" formatCode="General">
                  <c:v>157</c:v>
                </c:pt>
                <c:pt idx="3" formatCode="General">
                  <c:v>168</c:v>
                </c:pt>
                <c:pt idx="4" formatCode="General">
                  <c:v>480</c:v>
                </c:pt>
                <c:pt idx="5" formatCode="General">
                  <c:v>19</c:v>
                </c:pt>
              </c:numCache>
            </c:numRef>
          </c:val>
          <c:extLst>
            <c:ext xmlns:c16="http://schemas.microsoft.com/office/drawing/2014/chart" uri="{C3380CC4-5D6E-409C-BE32-E72D297353CC}">
              <c16:uniqueId val="{00000000-ED3F-42D3-A374-CC9926ACE994}"/>
            </c:ext>
          </c:extLst>
        </c:ser>
        <c:dLbls>
          <c:showLegendKey val="0"/>
          <c:showVal val="0"/>
          <c:showCatName val="0"/>
          <c:showSerName val="0"/>
          <c:showPercent val="0"/>
          <c:showBubbleSize val="0"/>
        </c:dLbls>
        <c:gapWidth val="219"/>
        <c:overlap val="-27"/>
        <c:axId val="1061015503"/>
        <c:axId val="625085567"/>
      </c:barChart>
      <c:catAx>
        <c:axId val="10610155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625085567"/>
        <c:crosses val="autoZero"/>
        <c:auto val="1"/>
        <c:lblAlgn val="ctr"/>
        <c:lblOffset val="100"/>
        <c:noMultiLvlLbl val="0"/>
      </c:catAx>
      <c:valAx>
        <c:axId val="625085567"/>
        <c:scaling>
          <c:orientation val="minMax"/>
        </c:scaling>
        <c:delete val="1"/>
        <c:axPos val="l"/>
        <c:numFmt formatCode="#,##0" sourceLinked="1"/>
        <c:majorTickMark val="none"/>
        <c:minorTickMark val="none"/>
        <c:tickLblPos val="nextTo"/>
        <c:crossAx val="1061015503"/>
        <c:crosses val="autoZero"/>
        <c:crossBetween val="between"/>
      </c:valAx>
      <c:spPr>
        <a:noFill/>
        <a:ln>
          <a:noFill/>
          <a:prstDash val="sysDot"/>
        </a:ln>
        <a:effectLst/>
      </c:spPr>
    </c:plotArea>
    <c:plotVisOnly val="1"/>
    <c:dispBlanksAs val="gap"/>
    <c:showDLblsOverMax val="0"/>
  </c:chart>
  <c:spPr>
    <a:noFill/>
    <a:ln>
      <a:noFill/>
    </a:ln>
    <a:effectLst/>
  </c:spPr>
  <c:txPr>
    <a:bodyPr/>
    <a:lstStyle/>
    <a:p>
      <a:pPr>
        <a:defRPr>
          <a:solidFill>
            <a:schemeClr val="tx1"/>
          </a:solidFill>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279731662802744E-2"/>
          <c:y val="0.13795780446490838"/>
          <c:w val="0.88031664081582695"/>
          <c:h val="0.62397482143335625"/>
        </c:manualLayout>
      </c:layout>
      <c:barChart>
        <c:barDir val="col"/>
        <c:grouping val="clustered"/>
        <c:varyColors val="0"/>
        <c:ser>
          <c:idx val="0"/>
          <c:order val="0"/>
          <c:spPr>
            <a:pattFill prst="pct75">
              <a:fgClr>
                <a:srgbClr val="00007A"/>
              </a:fgClr>
              <a:bgClr>
                <a:schemeClr val="bg1"/>
              </a:bgClr>
            </a:pattFill>
            <a:ln>
              <a:noFill/>
            </a:ln>
            <a:effectLst/>
          </c:spPr>
          <c:invertIfNegative val="0"/>
          <c:dPt>
            <c:idx val="0"/>
            <c:invertIfNegative val="0"/>
            <c:bubble3D val="0"/>
            <c:spPr>
              <a:pattFill prst="pct75">
                <a:fgClr>
                  <a:srgbClr val="339966"/>
                </a:fgClr>
                <a:bgClr>
                  <a:schemeClr val="bg1"/>
                </a:bgClr>
              </a:pattFill>
              <a:ln>
                <a:noFill/>
              </a:ln>
              <a:effectLst/>
            </c:spPr>
            <c:extLst>
              <c:ext xmlns:c16="http://schemas.microsoft.com/office/drawing/2014/chart" uri="{C3380CC4-5D6E-409C-BE32-E72D297353CC}">
                <c16:uniqueId val="{00000005-4233-4843-9460-8E66AFB1CCA7}"/>
              </c:ext>
            </c:extLst>
          </c:dPt>
          <c:dPt>
            <c:idx val="1"/>
            <c:invertIfNegative val="0"/>
            <c:bubble3D val="0"/>
            <c:spPr>
              <a:pattFill prst="dkUpDiag">
                <a:fgClr>
                  <a:srgbClr val="00B050"/>
                </a:fgClr>
                <a:bgClr>
                  <a:schemeClr val="bg1"/>
                </a:bgClr>
              </a:pattFill>
              <a:ln>
                <a:noFill/>
              </a:ln>
              <a:effectLst/>
            </c:spPr>
            <c:extLst>
              <c:ext xmlns:c16="http://schemas.microsoft.com/office/drawing/2014/chart" uri="{C3380CC4-5D6E-409C-BE32-E72D297353CC}">
                <c16:uniqueId val="{00000006-4233-4843-9460-8E66AFB1CCA7}"/>
              </c:ext>
            </c:extLst>
          </c:dPt>
          <c:dPt>
            <c:idx val="2"/>
            <c:invertIfNegative val="0"/>
            <c:bubble3D val="0"/>
            <c:spPr>
              <a:solidFill>
                <a:srgbClr val="C00000"/>
              </a:solidFill>
              <a:ln>
                <a:noFill/>
              </a:ln>
              <a:effectLst/>
            </c:spPr>
            <c:extLst>
              <c:ext xmlns:c16="http://schemas.microsoft.com/office/drawing/2014/chart" uri="{C3380CC4-5D6E-409C-BE32-E72D297353CC}">
                <c16:uniqueId val="{00000001-4233-4843-9460-8E66AFB1CCA7}"/>
              </c:ext>
            </c:extLst>
          </c:dPt>
          <c:dPt>
            <c:idx val="3"/>
            <c:invertIfNegative val="0"/>
            <c:bubble3D val="0"/>
            <c:spPr>
              <a:solidFill>
                <a:srgbClr val="92D050"/>
              </a:solidFill>
              <a:ln>
                <a:noFill/>
              </a:ln>
              <a:effectLst/>
            </c:spPr>
            <c:extLst>
              <c:ext xmlns:c16="http://schemas.microsoft.com/office/drawing/2014/chart" uri="{C3380CC4-5D6E-409C-BE32-E72D297353CC}">
                <c16:uniqueId val="{00000002-4233-4843-9460-8E66AFB1CCA7}"/>
              </c:ext>
            </c:extLst>
          </c:dPt>
          <c:dPt>
            <c:idx val="4"/>
            <c:invertIfNegative val="0"/>
            <c:bubble3D val="0"/>
            <c:spPr>
              <a:solidFill>
                <a:schemeClr val="accent6">
                  <a:lumMod val="75000"/>
                </a:schemeClr>
              </a:solidFill>
              <a:ln>
                <a:noFill/>
              </a:ln>
              <a:effectLst/>
            </c:spPr>
            <c:extLst>
              <c:ext xmlns:c16="http://schemas.microsoft.com/office/drawing/2014/chart" uri="{C3380CC4-5D6E-409C-BE32-E72D297353CC}">
                <c16:uniqueId val="{00000003-4233-4843-9460-8E66AFB1CCA7}"/>
              </c:ext>
            </c:extLst>
          </c:dPt>
          <c:dPt>
            <c:idx val="5"/>
            <c:invertIfNegative val="0"/>
            <c:bubble3D val="0"/>
            <c:spPr>
              <a:pattFill prst="dkHorz">
                <a:fgClr>
                  <a:srgbClr val="009999"/>
                </a:fgClr>
                <a:bgClr>
                  <a:schemeClr val="bg1"/>
                </a:bgClr>
              </a:pattFill>
              <a:ln>
                <a:noFill/>
              </a:ln>
              <a:effectLst/>
            </c:spPr>
            <c:extLst>
              <c:ext xmlns:c16="http://schemas.microsoft.com/office/drawing/2014/chart" uri="{C3380CC4-5D6E-409C-BE32-E72D297353CC}">
                <c16:uniqueId val="{00000004-4233-4843-9460-8E66AFB1CCA7}"/>
              </c:ext>
            </c:extLst>
          </c:dPt>
          <c:dLbls>
            <c:dLbl>
              <c:idx val="0"/>
              <c:layout>
                <c:manualLayout>
                  <c:x val="1.8561451008548124E-2"/>
                  <c:y val="3.2190154375145268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2250539396497074"/>
                      <c:h val="9.693835060400896E-2"/>
                    </c:manualLayout>
                  </c15:layout>
                  <c15:dlblFieldTable/>
                  <c15:showDataLabelsRange val="1"/>
                </c:ext>
                <c:ext xmlns:c16="http://schemas.microsoft.com/office/drawing/2014/chart" uri="{C3380CC4-5D6E-409C-BE32-E72D297353CC}">
                  <c16:uniqueId val="{00000005-4233-4843-9460-8E66AFB1CCA7}"/>
                </c:ext>
              </c:extLst>
            </c:dLbl>
            <c:dLbl>
              <c:idx val="1"/>
              <c:layout>
                <c:manualLayout>
                  <c:x val="-4.6401800606901203E-3"/>
                  <c:y val="1.3795780446490796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085843057085596"/>
                      <c:h val="9.693835060400896E-2"/>
                    </c:manualLayout>
                  </c15:layout>
                  <c15:dlblFieldTable/>
                  <c15:showDataLabelsRange val="1"/>
                </c:ext>
                <c:ext xmlns:c16="http://schemas.microsoft.com/office/drawing/2014/chart" uri="{C3380CC4-5D6E-409C-BE32-E72D297353CC}">
                  <c16:uniqueId val="{00000006-4233-4843-9460-8E66AFB1CCA7}"/>
                </c:ext>
              </c:extLst>
            </c:dLbl>
            <c:dLbl>
              <c:idx val="2"/>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rgbClr val="C00000"/>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4610163855958752"/>
                      <c:h val="6.4564252489577117E-2"/>
                    </c:manualLayout>
                  </c15:layout>
                  <c15:dlblFieldTable/>
                  <c15:showDataLabelsRange val="1"/>
                </c:ext>
                <c:ext xmlns:c16="http://schemas.microsoft.com/office/drawing/2014/chart" uri="{C3380CC4-5D6E-409C-BE32-E72D297353CC}">
                  <c16:uniqueId val="{00000001-4233-4843-9460-8E66AFB1CCA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cat>
            <c:strRef>
              <c:f>'★ｐ１ (外国為替)'!$A$4:$A$9</c:f>
              <c:strCache>
                <c:ptCount val="6"/>
                <c:pt idx="0">
                  <c:v>ロンドン</c:v>
                </c:pt>
                <c:pt idx="1">
                  <c:v>ニューヨーク</c:v>
                </c:pt>
                <c:pt idx="2">
                  <c:v>東京</c:v>
                </c:pt>
                <c:pt idx="3">
                  <c:v>シンガポール</c:v>
                </c:pt>
                <c:pt idx="4">
                  <c:v>香港</c:v>
                </c:pt>
                <c:pt idx="5">
                  <c:v>上海</c:v>
                </c:pt>
              </c:strCache>
            </c:strRef>
          </c:cat>
          <c:val>
            <c:numRef>
              <c:f>'★ｐ１ (外国為替)'!$B$4:$B$9</c:f>
              <c:numCache>
                <c:formatCode>#,##0</c:formatCode>
                <c:ptCount val="6"/>
                <c:pt idx="0">
                  <c:v>3576</c:v>
                </c:pt>
                <c:pt idx="1">
                  <c:v>1370</c:v>
                </c:pt>
                <c:pt idx="2" formatCode="General">
                  <c:v>376</c:v>
                </c:pt>
                <c:pt idx="3" formatCode="General">
                  <c:v>640</c:v>
                </c:pt>
                <c:pt idx="4" formatCode="General">
                  <c:v>632</c:v>
                </c:pt>
                <c:pt idx="5" formatCode="General">
                  <c:v>136</c:v>
                </c:pt>
              </c:numCache>
            </c:numRef>
          </c:val>
          <c:extLst>
            <c:ext xmlns:c16="http://schemas.microsoft.com/office/drawing/2014/chart" uri="{C3380CC4-5D6E-409C-BE32-E72D297353CC}">
              <c16:uniqueId val="{00000000-4233-4843-9460-8E66AFB1CCA7}"/>
            </c:ext>
          </c:extLst>
        </c:ser>
        <c:dLbls>
          <c:showLegendKey val="0"/>
          <c:showVal val="0"/>
          <c:showCatName val="0"/>
          <c:showSerName val="0"/>
          <c:showPercent val="0"/>
          <c:showBubbleSize val="0"/>
        </c:dLbls>
        <c:gapWidth val="219"/>
        <c:overlap val="-27"/>
        <c:axId val="1224385023"/>
        <c:axId val="1224384191"/>
      </c:barChart>
      <c:catAx>
        <c:axId val="1224385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crossAx val="1224384191"/>
        <c:crosses val="autoZero"/>
        <c:auto val="1"/>
        <c:lblAlgn val="ctr"/>
        <c:lblOffset val="100"/>
        <c:noMultiLvlLbl val="0"/>
      </c:catAx>
      <c:valAx>
        <c:axId val="1224384191"/>
        <c:scaling>
          <c:orientation val="minMax"/>
        </c:scaling>
        <c:delete val="1"/>
        <c:axPos val="l"/>
        <c:numFmt formatCode="#,##0" sourceLinked="1"/>
        <c:majorTickMark val="none"/>
        <c:minorTickMark val="none"/>
        <c:tickLblPos val="nextTo"/>
        <c:crossAx val="1224385023"/>
        <c:crosses val="autoZero"/>
        <c:crossBetween val="between"/>
      </c:valAx>
      <c:spPr>
        <a:noFill/>
        <a:ln>
          <a:noFill/>
          <a:prstDash val="sysDot"/>
        </a:ln>
        <a:effectLst/>
      </c:spPr>
    </c:plotArea>
    <c:plotVisOnly val="1"/>
    <c:dispBlanksAs val="gap"/>
    <c:showDLblsOverMax val="0"/>
  </c:chart>
  <c:spPr>
    <a:noFill/>
    <a:ln>
      <a:noFill/>
    </a:ln>
    <a:effectLst/>
  </c:spPr>
  <c:txPr>
    <a:bodyPr/>
    <a:lstStyle/>
    <a:p>
      <a:pPr>
        <a:defRPr>
          <a:latin typeface="UD デジタル 教科書体 NK-B" panose="02020700000000000000" pitchFamily="18" charset="-128"/>
          <a:ea typeface="UD デジタル 教科書体 NK-B" panose="02020700000000000000" pitchFamily="18"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7295-48C6-A6D8-B3376912929A}"/>
              </c:ext>
            </c:extLst>
          </c:dPt>
          <c:dPt>
            <c:idx val="1"/>
            <c:bubble3D val="0"/>
            <c:spPr>
              <a:solidFill>
                <a:srgbClr val="92D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7295-48C6-A6D8-B3376912929A}"/>
              </c:ext>
            </c:extLst>
          </c:dPt>
          <c:dPt>
            <c:idx val="2"/>
            <c:bubble3D val="0"/>
            <c:spPr>
              <a:solidFill>
                <a:schemeClr val="accent6">
                  <a:lumMod val="40000"/>
                  <a:lumOff val="6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7295-48C6-A6D8-B3376912929A}"/>
              </c:ext>
            </c:extLst>
          </c:dPt>
          <c:dLbls>
            <c:dLbl>
              <c:idx val="0"/>
              <c:layout>
                <c:manualLayout>
                  <c:x val="-8.8839910341889719E-2"/>
                  <c:y val="-0.30685553211178024"/>
                </c:manualLayout>
              </c:layout>
              <c:tx>
                <c:rich>
                  <a:bodyPr/>
                  <a:lstStyle/>
                  <a:p>
                    <a:fld id="{D7CD5824-44A2-43FB-AB01-E38B9024223A}" type="CATEGORYNAME">
                      <a:rPr lang="ja-JP" altLang="en-US" smtClean="0"/>
                      <a:pPr/>
                      <a:t>[分類名]</a:t>
                    </a:fld>
                    <a:r>
                      <a:rPr lang="ja-JP" altLang="en-US" baseline="0" dirty="0" smtClean="0"/>
                      <a:t> </a:t>
                    </a:r>
                    <a:fld id="{1539E1F1-A8F9-4D28-8CDC-EBD77B944DDF}" type="VALUE">
                      <a:rPr lang="en-US" altLang="ja-JP" baseline="0"/>
                      <a:pPr/>
                      <a:t>[値]</a:t>
                    </a:fld>
                    <a:endParaRPr lang="ja-JP" altLang="en-US" baseline="0" dirty="0" smtClean="0"/>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7295-48C6-A6D8-B3376912929A}"/>
                </c:ext>
              </c:extLst>
            </c:dLbl>
            <c:dLbl>
              <c:idx val="1"/>
              <c:layout>
                <c:manualLayout>
                  <c:x val="2.2463865513275273E-2"/>
                  <c:y val="1.2505383843034782E-3"/>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r>
                      <a:rPr lang="zh-TW" altLang="en-US" sz="1000" dirty="0" smtClean="0"/>
                      <a:t>私設取引所（</a:t>
                    </a:r>
                    <a:fld id="{7C319747-991D-4406-B591-FDE8F4007CD5}" type="CATEGORYNAME">
                      <a:rPr lang="zh-TW" altLang="en-US" sz="1000" smtClean="0"/>
                      <a:pPr>
                        <a:defRPr sz="1000" b="1">
                          <a:solidFill>
                            <a:schemeClr val="tx1"/>
                          </a:solidFill>
                          <a:latin typeface="UD デジタル 教科書体 NK-B" panose="02020700000000000000" pitchFamily="18" charset="-128"/>
                          <a:ea typeface="UD デジタル 教科書体 NK-B" panose="02020700000000000000" pitchFamily="18" charset="-128"/>
                        </a:defRPr>
                      </a:pPr>
                      <a:t>[分類名]</a:t>
                    </a:fld>
                    <a:r>
                      <a:rPr lang="zh-TW" altLang="en-US" sz="1000" dirty="0" smtClean="0"/>
                      <a:t>）</a:t>
                    </a:r>
                    <a:r>
                      <a:rPr lang="zh-TW" altLang="en-US" sz="1000" baseline="0" dirty="0" smtClean="0"/>
                      <a:t> </a:t>
                    </a:r>
                  </a:p>
                  <a:p>
                    <a:pPr>
                      <a:defRPr sz="1000" b="1">
                        <a:solidFill>
                          <a:schemeClr val="tx1"/>
                        </a:solidFill>
                        <a:latin typeface="UD デジタル 教科書体 NK-B" panose="02020700000000000000" pitchFamily="18" charset="-128"/>
                        <a:ea typeface="UD デジタル 教科書体 NK-B" panose="02020700000000000000" pitchFamily="18" charset="-128"/>
                      </a:defRPr>
                    </a:pPr>
                    <a:fld id="{63F24D35-D50B-4260-BFF9-157E81BB4678}" type="VALUE">
                      <a:rPr lang="en-US" altLang="zh-TW" sz="1000" baseline="0" smtClean="0"/>
                      <a:pPr>
                        <a:defRPr sz="1000" b="1">
                          <a:solidFill>
                            <a:schemeClr val="tx1"/>
                          </a:solidFill>
                          <a:latin typeface="UD デジタル 教科書体 NK-B" panose="02020700000000000000" pitchFamily="18" charset="-128"/>
                          <a:ea typeface="UD デジタル 教科書体 NK-B" panose="02020700000000000000" pitchFamily="18" charset="-128"/>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6396043915118339"/>
                      <c:h val="0.37269063915218931"/>
                    </c:manualLayout>
                  </c15:layout>
                  <c15:dlblFieldTable/>
                  <c15:showDataLabelsRange val="0"/>
                </c:ext>
                <c:ext xmlns:c16="http://schemas.microsoft.com/office/drawing/2014/chart" uri="{C3380CC4-5D6E-409C-BE32-E72D297353CC}">
                  <c16:uniqueId val="{00000003-7295-48C6-A6D8-B3376912929A}"/>
                </c:ext>
              </c:extLst>
            </c:dLbl>
            <c:dLbl>
              <c:idx val="2"/>
              <c:layout>
                <c:manualLayout>
                  <c:x val="0.10784797578970143"/>
                  <c:y val="0.14236019315393539"/>
                </c:manualLayout>
              </c:layout>
              <c:tx>
                <c:rich>
                  <a:bodyPr/>
                  <a:lstStyle/>
                  <a:p>
                    <a:fld id="{60BE2D9F-193A-42A0-B62B-07A8868CD8CA}" type="CATEGORYNAME">
                      <a:rPr lang="ja-JP" altLang="en-US" smtClean="0"/>
                      <a:pPr/>
                      <a:t>[分類名]</a:t>
                    </a:fld>
                    <a:endParaRPr lang="ja-JP" altLang="en-US" baseline="0" smtClean="0"/>
                  </a:p>
                  <a:p>
                    <a:r>
                      <a:rPr lang="ja-JP" altLang="en-US" baseline="0" smtClean="0"/>
                      <a:t> </a:t>
                    </a:r>
                    <a:fld id="{E65B57D5-229F-4E14-B8C6-BE7BDFEF9973}" type="VALUE">
                      <a:rPr lang="en-US" altLang="ja-JP" baseline="0"/>
                      <a:pPr/>
                      <a:t>[値]</a:t>
                    </a:fld>
                    <a:endParaRPr lang="ja-JP" altLang="en-US" baseline="0" smtClean="0"/>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7295-48C6-A6D8-B3376912929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1"/>
            <c:showSerName val="0"/>
            <c:showPercent val="0"/>
            <c:showBubbleSize val="0"/>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Sheet1!$A$3:$A$5</c:f>
              <c:strCache>
                <c:ptCount val="3"/>
                <c:pt idx="0">
                  <c:v>東証等</c:v>
                </c:pt>
                <c:pt idx="1">
                  <c:v>ＰＴＳ</c:v>
                </c:pt>
                <c:pt idx="2">
                  <c:v>その他</c:v>
                </c:pt>
              </c:strCache>
            </c:strRef>
          </c:cat>
          <c:val>
            <c:numRef>
              <c:f>Sheet1!$B$3:$B$5</c:f>
              <c:numCache>
                <c:formatCode>General</c:formatCode>
                <c:ptCount val="3"/>
                <c:pt idx="0">
                  <c:v>85.1</c:v>
                </c:pt>
                <c:pt idx="1">
                  <c:v>4.8</c:v>
                </c:pt>
                <c:pt idx="2">
                  <c:v>10</c:v>
                </c:pt>
              </c:numCache>
            </c:numRef>
          </c:val>
          <c:extLst>
            <c:ext xmlns:c16="http://schemas.microsoft.com/office/drawing/2014/chart" uri="{C3380CC4-5D6E-409C-BE32-E72D297353CC}">
              <c16:uniqueId val="{00000006-7295-48C6-A6D8-B3376912929A}"/>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E48C-4248-9A8E-ABC4208F6A87}"/>
              </c:ext>
            </c:extLst>
          </c:dPt>
          <c:dPt>
            <c:idx val="1"/>
            <c:bubble3D val="0"/>
            <c:spPr>
              <a:solidFill>
                <a:srgbClr val="92D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E48C-4248-9A8E-ABC4208F6A87}"/>
              </c:ext>
            </c:extLst>
          </c:dPt>
          <c:dPt>
            <c:idx val="2"/>
            <c:bubble3D val="0"/>
            <c:spPr>
              <a:solidFill>
                <a:schemeClr val="accent6">
                  <a:lumMod val="40000"/>
                  <a:lumOff val="6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E48C-4248-9A8E-ABC4208F6A87}"/>
              </c:ext>
            </c:extLst>
          </c:dPt>
          <c:dPt>
            <c:idx val="3"/>
            <c:bubble3D val="0"/>
            <c:spPr>
              <a:solidFill>
                <a:schemeClr val="accent6">
                  <a:lumMod val="20000"/>
                  <a:lumOff val="8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E48C-4248-9A8E-ABC4208F6A87}"/>
              </c:ext>
            </c:extLst>
          </c:dPt>
          <c:dLbls>
            <c:dLbl>
              <c:idx val="0"/>
              <c:layout>
                <c:manualLayout>
                  <c:x val="-0.19394162998319275"/>
                  <c:y val="0.15121602505185172"/>
                </c:manualLayout>
              </c:layout>
              <c:tx>
                <c:rich>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r>
                      <a:rPr lang="ja-JP" altLang="en-US" sz="1000" dirty="0" smtClean="0"/>
                      <a:t>ニューヨーク証券取引所</a:t>
                    </a:r>
                    <a:r>
                      <a:rPr lang="ja-JP" altLang="en-US" sz="1000" baseline="0" dirty="0" smtClean="0"/>
                      <a:t> </a:t>
                    </a:r>
                    <a:fld id="{77C7EF4B-3FCE-4406-98BE-D2660B981C4D}" type="VALUE">
                      <a:rPr lang="en-US" altLang="ja-JP" sz="1000" baseline="0"/>
                      <a:pPr>
                        <a:defRPr sz="1000" b="1">
                          <a:solidFill>
                            <a:schemeClr val="tx1"/>
                          </a:solidFill>
                          <a:latin typeface="UD デジタル 教科書体 NK-B" panose="02020700000000000000" pitchFamily="18" charset="-128"/>
                          <a:ea typeface="UD デジタル 教科書体 NK-B" panose="02020700000000000000" pitchFamily="18" charset="-128"/>
                        </a:defRPr>
                      </a:pPr>
                      <a:t>[値]</a:t>
                    </a:fld>
                    <a:endParaRPr lang="ja-JP" altLang="en-US" sz="1000" baseline="0" dirty="0" smtClean="0"/>
                  </a:p>
                </c:rich>
              </c:tx>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3090137655798502"/>
                      <c:h val="0.36640806070256376"/>
                    </c:manualLayout>
                  </c15:layout>
                  <c15:dlblFieldTable/>
                  <c15:showDataLabelsRange val="0"/>
                </c:ext>
                <c:ext xmlns:c16="http://schemas.microsoft.com/office/drawing/2014/chart" uri="{C3380CC4-5D6E-409C-BE32-E72D297353CC}">
                  <c16:uniqueId val="{00000001-E48C-4248-9A8E-ABC4208F6A87}"/>
                </c:ext>
              </c:extLst>
            </c:dLbl>
            <c:dLbl>
              <c:idx val="1"/>
              <c:layout>
                <c:manualLayout>
                  <c:x val="-0.17631004516854756"/>
                  <c:y val="-0.14586896778805572"/>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fld id="{F4821D19-F3CA-4413-B49B-897497D43DA6}" type="CATEGORYNAME">
                      <a:rPr lang="en-US" altLang="ja-JP" smtClean="0"/>
                      <a:pPr>
                        <a:defRPr sz="1200" b="1">
                          <a:solidFill>
                            <a:schemeClr val="tx1"/>
                          </a:solidFill>
                          <a:latin typeface="UD デジタル 教科書体 NK-B" panose="02020700000000000000" pitchFamily="18" charset="-128"/>
                          <a:ea typeface="UD デジタル 教科書体 NK-B" panose="02020700000000000000" pitchFamily="18" charset="-128"/>
                        </a:defRPr>
                      </a:pPr>
                      <a:t>[分類名]</a:t>
                    </a:fld>
                    <a:r>
                      <a:rPr lang="en-US" altLang="ja-JP" baseline="0" dirty="0" smtClean="0"/>
                      <a:t> </a:t>
                    </a:r>
                    <a:fld id="{24C0450E-4FC4-4890-87F9-614366499498}" type="VALUE">
                      <a:rPr lang="en-US" altLang="ja-JP" baseline="0"/>
                      <a:pPr>
                        <a:defRPr sz="1200" b="1">
                          <a:solidFill>
                            <a:schemeClr val="tx1"/>
                          </a:solidFill>
                          <a:latin typeface="UD デジタル 教科書体 NK-B" panose="02020700000000000000" pitchFamily="18" charset="-128"/>
                          <a:ea typeface="UD デジタル 教科書体 NK-B" panose="02020700000000000000" pitchFamily="18" charset="-128"/>
                        </a:defRPr>
                      </a:pPr>
                      <a:t>[値]</a:t>
                    </a:fld>
                    <a:endParaRPr lang="en-US" altLang="ja-JP" baseline="0" dirty="0" smtClean="0"/>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1814184982442939"/>
                      <c:h val="0.24758716101758951"/>
                    </c:manualLayout>
                  </c15:layout>
                  <c15:dlblFieldTable/>
                  <c15:showDataLabelsRange val="0"/>
                </c:ext>
                <c:ext xmlns:c16="http://schemas.microsoft.com/office/drawing/2014/chart" uri="{C3380CC4-5D6E-409C-BE32-E72D297353CC}">
                  <c16:uniqueId val="{00000003-E48C-4248-9A8E-ABC4208F6A87}"/>
                </c:ext>
              </c:extLst>
            </c:dLbl>
            <c:dLbl>
              <c:idx val="2"/>
              <c:layout>
                <c:manualLayout>
                  <c:x val="1.3377391170493527E-3"/>
                  <c:y val="-0.12428473492087262"/>
                </c:manualLayout>
              </c:layout>
              <c:tx>
                <c:rich>
                  <a:bodyPr/>
                  <a:lstStyle/>
                  <a:p>
                    <a:fld id="{263D7502-452A-4B38-B8E0-8546D7C35AFB}" type="CATEGORYNAME">
                      <a:rPr lang="ja-JP" altLang="en-US" smtClean="0"/>
                      <a:pPr/>
                      <a:t>[分類名]</a:t>
                    </a:fld>
                    <a:r>
                      <a:rPr lang="ja-JP" altLang="en-US" baseline="0" smtClean="0"/>
                      <a:t> </a:t>
                    </a:r>
                    <a:fld id="{F5967E49-05F7-456D-BA90-1661CBCC2BF6}" type="VALUE">
                      <a:rPr lang="en-US" altLang="ja-JP" baseline="0"/>
                      <a:pPr/>
                      <a:t>[値]</a:t>
                    </a:fld>
                    <a:endParaRPr lang="ja-JP" altLang="en-US" baseline="0" smtClean="0"/>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E48C-4248-9A8E-ABC4208F6A87}"/>
                </c:ext>
              </c:extLst>
            </c:dLbl>
            <c:dLbl>
              <c:idx val="3"/>
              <c:layout>
                <c:manualLayout>
                  <c:x val="0.19240120136436001"/>
                  <c:y val="3.9587193508378152E-2"/>
                </c:manualLayout>
              </c:layout>
              <c:tx>
                <c:rich>
                  <a:bodyPr/>
                  <a:lstStyle/>
                  <a:p>
                    <a:fld id="{F10D305E-1634-42BC-8710-4E511EEAF108}" type="CATEGORYNAME">
                      <a:rPr lang="ja-JP" altLang="en-US" smtClean="0"/>
                      <a:pPr/>
                      <a:t>[分類名]</a:t>
                    </a:fld>
                    <a:endParaRPr lang="ja-JP" altLang="en-US" baseline="0" smtClean="0"/>
                  </a:p>
                  <a:p>
                    <a:r>
                      <a:rPr lang="ja-JP" altLang="en-US" baseline="0" smtClean="0"/>
                      <a:t> </a:t>
                    </a:r>
                    <a:fld id="{04AA52C4-1673-43B6-B9DD-2370FCB63436}" type="VALUE">
                      <a:rPr lang="en-US" altLang="ja-JP" baseline="0"/>
                      <a:pPr/>
                      <a:t>[値]</a:t>
                    </a:fld>
                    <a:endParaRPr lang="ja-JP" altLang="en-US" baseline="0" smtClean="0"/>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E48C-4248-9A8E-ABC4208F6A87}"/>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UD デジタル 教科書体 NK-B" panose="02020700000000000000" pitchFamily="18" charset="-128"/>
                    <a:ea typeface="UD デジタル 教科書体 NK-B" panose="02020700000000000000" pitchFamily="18" charset="-128"/>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Sheet1!$A$8:$A$11</c:f>
              <c:strCache>
                <c:ptCount val="4"/>
                <c:pt idx="0">
                  <c:v>NYSE</c:v>
                </c:pt>
                <c:pt idx="1">
                  <c:v>NASDAQ</c:v>
                </c:pt>
                <c:pt idx="2">
                  <c:v>シカゴ</c:v>
                </c:pt>
                <c:pt idx="3">
                  <c:v>その他</c:v>
                </c:pt>
              </c:strCache>
            </c:strRef>
          </c:cat>
          <c:val>
            <c:numRef>
              <c:f>Sheet1!$B$8:$B$11</c:f>
              <c:numCache>
                <c:formatCode>General</c:formatCode>
                <c:ptCount val="4"/>
                <c:pt idx="0">
                  <c:v>22.9</c:v>
                </c:pt>
                <c:pt idx="1">
                  <c:v>19.5</c:v>
                </c:pt>
                <c:pt idx="2">
                  <c:v>15.2</c:v>
                </c:pt>
                <c:pt idx="3">
                  <c:v>42.4</c:v>
                </c:pt>
              </c:numCache>
            </c:numRef>
          </c:val>
          <c:extLst>
            <c:ext xmlns:c16="http://schemas.microsoft.com/office/drawing/2014/chart" uri="{C3380CC4-5D6E-409C-BE32-E72D297353CC}">
              <c16:uniqueId val="{00000008-E48C-4248-9A8E-ABC4208F6A8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8693"/>
          </a:xfrm>
          <a:prstGeom prst="rect">
            <a:avLst/>
          </a:prstGeom>
        </p:spPr>
        <p:txBody>
          <a:bodyPr vert="horz" lIns="91425" tIns="45714" rIns="91425" bIns="45714" rtlCol="0"/>
          <a:lstStyle>
            <a:lvl1pPr algn="r">
              <a:defRPr sz="1200"/>
            </a:lvl1pPr>
          </a:lstStyle>
          <a:p>
            <a:fld id="{2834F7C2-E3C1-485C-AEC1-A22E69A3451F}" type="datetimeFigureOut">
              <a:rPr kumimoji="1" lang="ja-JP" altLang="en-US" smtClean="0"/>
              <a:t>2020/12/4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5" tIns="45714" rIns="91425" bIns="45714" rtlCol="0" anchor="b"/>
          <a:lstStyle>
            <a:lvl1pPr algn="r">
              <a:defRPr sz="1200"/>
            </a:lvl1pPr>
          </a:lstStyle>
          <a:p>
            <a:fld id="{2FA404CE-5901-4433-A4E3-CDF533FEFA05}" type="slidenum">
              <a:rPr kumimoji="1" lang="ja-JP" altLang="en-US" smtClean="0"/>
              <a:t>‹#›</a:t>
            </a:fld>
            <a:endParaRPr kumimoji="1" lang="ja-JP" altLang="en-US"/>
          </a:p>
        </p:txBody>
      </p:sp>
    </p:spTree>
    <p:extLst>
      <p:ext uri="{BB962C8B-B14F-4D97-AF65-F5344CB8AC3E}">
        <p14:creationId xmlns:p14="http://schemas.microsoft.com/office/powerpoint/2010/main" val="675585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A404CE-5901-4433-A4E3-CDF533FEFA05}" type="slidenum">
              <a:rPr kumimoji="1" lang="ja-JP" altLang="en-US" smtClean="0"/>
              <a:t>1</a:t>
            </a:fld>
            <a:endParaRPr kumimoji="1" lang="ja-JP" altLang="en-US"/>
          </a:p>
        </p:txBody>
      </p:sp>
    </p:spTree>
    <p:extLst>
      <p:ext uri="{BB962C8B-B14F-4D97-AF65-F5344CB8AC3E}">
        <p14:creationId xmlns:p14="http://schemas.microsoft.com/office/powerpoint/2010/main" val="374445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A404CE-5901-4433-A4E3-CDF533FEFA05}" type="slidenum">
              <a:rPr kumimoji="1" lang="ja-JP" altLang="en-US" smtClean="0"/>
              <a:t>2</a:t>
            </a:fld>
            <a:endParaRPr kumimoji="1" lang="ja-JP" altLang="en-US"/>
          </a:p>
        </p:txBody>
      </p:sp>
    </p:spTree>
    <p:extLst>
      <p:ext uri="{BB962C8B-B14F-4D97-AF65-F5344CB8AC3E}">
        <p14:creationId xmlns:p14="http://schemas.microsoft.com/office/powerpoint/2010/main" val="2623903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A404CE-5901-4433-A4E3-CDF533FEFA05}" type="slidenum">
              <a:rPr kumimoji="1" lang="ja-JP" altLang="en-US" smtClean="0"/>
              <a:t>3</a:t>
            </a:fld>
            <a:endParaRPr kumimoji="1" lang="ja-JP" altLang="en-US"/>
          </a:p>
        </p:txBody>
      </p:sp>
    </p:spTree>
    <p:extLst>
      <p:ext uri="{BB962C8B-B14F-4D97-AF65-F5344CB8AC3E}">
        <p14:creationId xmlns:p14="http://schemas.microsoft.com/office/powerpoint/2010/main" val="499009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86635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06643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203474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06687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705072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84830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136789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14583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07251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342489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4A6E46-829E-4979-A182-11FDFDE24D30}" type="datetimeFigureOut">
              <a:rPr kumimoji="1" lang="ja-JP" altLang="en-US" smtClean="0"/>
              <a:t>2020/12/4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160685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A6E46-829E-4979-A182-11FDFDE24D30}" type="datetimeFigureOut">
              <a:rPr kumimoji="1" lang="ja-JP" altLang="en-US" smtClean="0"/>
              <a:t>2020/12/4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33354-CE2B-4FC0-B919-DA9E5A5DB0F4}" type="slidenum">
              <a:rPr kumimoji="1" lang="ja-JP" altLang="en-US" smtClean="0"/>
              <a:t>‹#›</a:t>
            </a:fld>
            <a:endParaRPr kumimoji="1" lang="ja-JP" altLang="en-US"/>
          </a:p>
        </p:txBody>
      </p:sp>
    </p:spTree>
    <p:extLst>
      <p:ext uri="{BB962C8B-B14F-4D97-AF65-F5344CB8AC3E}">
        <p14:creationId xmlns:p14="http://schemas.microsoft.com/office/powerpoint/2010/main" val="46093554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 y="-1254"/>
            <a:ext cx="12192001" cy="432000"/>
          </a:xfrm>
          <a:prstGeom prst="rect">
            <a:avLst/>
          </a:prstGeom>
          <a:solidFill>
            <a:srgbClr val="000066"/>
          </a:solidFill>
        </p:spPr>
        <p:txBody>
          <a:bodyPr wrap="square" tIns="0" bIns="0" rtlCol="0" anchor="ctr">
            <a:noAutofit/>
          </a:bodyPr>
          <a:lstStyle/>
          <a:p>
            <a:pPr algn="ctr"/>
            <a:r>
              <a:rPr kumimoji="1" lang="ja-JP" altLang="en-US" sz="2800" dirty="0" smtClean="0">
                <a:solidFill>
                  <a:prstClr val="white"/>
                </a:solidFill>
                <a:latin typeface="UD デジタル 教科書体 NP-B" panose="02020700000000000000" pitchFamily="18" charset="-128"/>
                <a:ea typeface="UD デジタル 教科書体 NP-B" panose="02020700000000000000" pitchFamily="18" charset="-128"/>
              </a:rPr>
              <a:t>国際金融をめぐる世界の情勢</a:t>
            </a:r>
            <a:endParaRPr kumimoji="1" lang="en-US" altLang="ja-JP" sz="2800" dirty="0">
              <a:solidFill>
                <a:prstClr val="white"/>
              </a:solidFill>
              <a:latin typeface="UD デジタル 教科書体 NP-B" panose="02020700000000000000" pitchFamily="18" charset="-128"/>
              <a:ea typeface="UD デジタル 教科書体 NP-B" panose="02020700000000000000" pitchFamily="18" charset="-128"/>
            </a:endParaRPr>
          </a:p>
        </p:txBody>
      </p:sp>
      <p:sp>
        <p:nvSpPr>
          <p:cNvPr id="19" name="正方形/長方形 18"/>
          <p:cNvSpPr/>
          <p:nvPr/>
        </p:nvSpPr>
        <p:spPr>
          <a:xfrm>
            <a:off x="6126" y="424895"/>
            <a:ext cx="12191999" cy="928975"/>
          </a:xfrm>
          <a:prstGeom prst="rect">
            <a:avLst/>
          </a:prstGeom>
          <a:solidFill>
            <a:srgbClr val="FFFFBD"/>
          </a:solidFill>
          <a:ln w="31750">
            <a:noFill/>
          </a:ln>
        </p:spPr>
        <p:style>
          <a:lnRef idx="2">
            <a:schemeClr val="accent1"/>
          </a:lnRef>
          <a:fillRef idx="1">
            <a:schemeClr val="lt1"/>
          </a:fillRef>
          <a:effectRef idx="0">
            <a:schemeClr val="accent1"/>
          </a:effectRef>
          <a:fontRef idx="minor">
            <a:schemeClr val="dk1"/>
          </a:fontRef>
        </p:style>
        <p:txBody>
          <a:bodyPr rtlCol="0" anchor="ctr" anchorCtr="0"/>
          <a:lstStyle/>
          <a:p>
            <a:pPr lvl="0">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国際金融都市とは</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、世界的に事業を展開する銀行や</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証券会社など</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が拠点</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を構え、国際</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金融取引の中心となる</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都市。</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代表</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格は、歴史的に有力な金融機関が本拠地を構えるニューヨークとロンドン</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300"/>
              </a:lnSpc>
            </a:pP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英国</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の</a:t>
            </a:r>
            <a:r>
              <a:rPr lang="en-US" altLang="ja-JP" dirty="0">
                <a:solidFill>
                  <a:prstClr val="black"/>
                </a:solidFill>
                <a:latin typeface="UD デジタル 教科書体 NK-B" panose="02020700000000000000" pitchFamily="18" charset="-128"/>
                <a:ea typeface="UD デジタル 教科書体 NK-B" panose="02020700000000000000" pitchFamily="18" charset="-128"/>
              </a:rPr>
              <a:t>EU</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離脱や香港での国家安全法制の導入など地政学的なリスクが高まる中、国際金融をめぐる情勢は変化の兆し。</a:t>
            </a:r>
            <a:endParaRPr lang="ja-JP" altLang="en-US" dirty="0">
              <a:solidFill>
                <a:prstClr val="black"/>
              </a:solidFill>
              <a:latin typeface="UD デジタル 教科書体 NK-B" panose="02020700000000000000" pitchFamily="18" charset="-128"/>
              <a:ea typeface="UD デジタル 教科書体 NK-B" panose="02020700000000000000" pitchFamily="18" charset="-128"/>
            </a:endParaRPr>
          </a:p>
        </p:txBody>
      </p:sp>
      <p:pic>
        <p:nvPicPr>
          <p:cNvPr id="7" name="図 6"/>
          <p:cNvPicPr>
            <a:picLocks noChangeAspect="1"/>
          </p:cNvPicPr>
          <p:nvPr/>
        </p:nvPicPr>
        <p:blipFill rotWithShape="1">
          <a:blip r:embed="rId3">
            <a:extLst>
              <a:ext uri="{28A0092B-C50C-407E-A947-70E740481C1C}">
                <a14:useLocalDpi xmlns:a14="http://schemas.microsoft.com/office/drawing/2010/main" val="0"/>
              </a:ext>
            </a:extLst>
          </a:blip>
          <a:srcRect l="490" t="1839" r="-140" b="12159"/>
          <a:stretch/>
        </p:blipFill>
        <p:spPr>
          <a:xfrm>
            <a:off x="1367291" y="1313529"/>
            <a:ext cx="9480175" cy="5154506"/>
          </a:xfrm>
          <a:prstGeom prst="rect">
            <a:avLst/>
          </a:prstGeom>
          <a:effectLst>
            <a:softEdge rad="31750"/>
          </a:effectLst>
        </p:spPr>
      </p:pic>
      <p:sp>
        <p:nvSpPr>
          <p:cNvPr id="8" name="楕円 7"/>
          <p:cNvSpPr/>
          <p:nvPr/>
        </p:nvSpPr>
        <p:spPr>
          <a:xfrm>
            <a:off x="9707082" y="3136376"/>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9269679" y="3064376"/>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p:cNvSpPr/>
          <p:nvPr/>
        </p:nvSpPr>
        <p:spPr>
          <a:xfrm>
            <a:off x="1932365" y="2716028"/>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1934997" y="2581178"/>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p:cNvSpPr/>
          <p:nvPr/>
        </p:nvSpPr>
        <p:spPr>
          <a:xfrm>
            <a:off x="5075097" y="3686655"/>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8507679" y="3369176"/>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p:cNvSpPr/>
          <p:nvPr/>
        </p:nvSpPr>
        <p:spPr>
          <a:xfrm>
            <a:off x="5753106" y="3301528"/>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p:cNvSpPr/>
          <p:nvPr/>
        </p:nvSpPr>
        <p:spPr>
          <a:xfrm>
            <a:off x="5251125" y="3447869"/>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4754348" y="4349417"/>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p:cNvSpPr/>
          <p:nvPr/>
        </p:nvSpPr>
        <p:spPr>
          <a:xfrm>
            <a:off x="9779148" y="2976837"/>
            <a:ext cx="180000" cy="180000"/>
          </a:xfrm>
          <a:prstGeom prst="ellipse">
            <a:avLst/>
          </a:prstGeom>
          <a:solidFill>
            <a:srgbClr val="130A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039165" y="1997559"/>
            <a:ext cx="2207000" cy="738295"/>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東京</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・日本企業の活動を支える</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為替、株式市場</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0" name="正方形/長方形 19"/>
          <p:cNvSpPr/>
          <p:nvPr/>
        </p:nvSpPr>
        <p:spPr>
          <a:xfrm>
            <a:off x="10128258" y="2816697"/>
            <a:ext cx="1992554" cy="930801"/>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ニューヨーク</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・米国経済や米ドルの　</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信用力等を背景とした　</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世界最大の株式市場</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p:cNvSpPr/>
          <p:nvPr/>
        </p:nvSpPr>
        <p:spPr>
          <a:xfrm>
            <a:off x="216968" y="2981527"/>
            <a:ext cx="2399701" cy="1111751"/>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ロンドン</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・規制の少ない非居住者向け</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の国際金融市場</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・為替、デリバティブの取引高</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は世界最大</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正方形/長方形 21"/>
          <p:cNvSpPr/>
          <p:nvPr/>
        </p:nvSpPr>
        <p:spPr>
          <a:xfrm>
            <a:off x="3262688" y="1992118"/>
            <a:ext cx="2206800" cy="738000"/>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シンガポール</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・東南アジア諸国の金融</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センターとして存在感</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p:cNvSpPr/>
          <p:nvPr/>
        </p:nvSpPr>
        <p:spPr>
          <a:xfrm>
            <a:off x="8862383" y="4229475"/>
            <a:ext cx="2628000" cy="1340870"/>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香港</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・世界最大の非居住者向けの</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人民元市場</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・中国本土へのゲートウェイ機能</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・資産運用ビジネスのアジア太平</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洋地域の拠点</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正方形/長方形 23"/>
          <p:cNvSpPr/>
          <p:nvPr/>
        </p:nvSpPr>
        <p:spPr>
          <a:xfrm>
            <a:off x="6021136" y="3017699"/>
            <a:ext cx="2225029" cy="860049"/>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UD デジタル 教科書体 NK-B" panose="02020700000000000000" pitchFamily="18" charset="-128"/>
                <a:ea typeface="UD デジタル 教科書体 NK-B" panose="02020700000000000000" pitchFamily="18" charset="-128"/>
              </a:rPr>
              <a:t>上海</a:t>
            </a:r>
            <a:endParaRPr kumimoji="1" lang="en-US" altLang="ja-JP" sz="1400"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・成長力の強い中国経済と</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企業の集積を背景とした</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金融市場</a:t>
            </a:r>
            <a:endParaRPr kumimoji="1" lang="en-US" altLang="ja-JP" sz="1400" spc="-15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正方形/長方形 24"/>
          <p:cNvSpPr/>
          <p:nvPr/>
        </p:nvSpPr>
        <p:spPr>
          <a:xfrm>
            <a:off x="8849499" y="3892987"/>
            <a:ext cx="1080000" cy="205897"/>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pc="-150" dirty="0">
                <a:solidFill>
                  <a:schemeClr val="tx1"/>
                </a:solidFill>
                <a:latin typeface="UD デジタル 教科書体 NK-B" panose="02020700000000000000" pitchFamily="18" charset="-128"/>
                <a:ea typeface="UD デジタル 教科書体 NK-B" panose="02020700000000000000" pitchFamily="18" charset="-128"/>
              </a:rPr>
              <a:t>ロサンゼルス</a:t>
            </a:r>
            <a:endParaRPr kumimoji="1" lang="en-US" altLang="ja-JP" sz="1400" spc="-15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6" name="正方形/長方形 25"/>
          <p:cNvSpPr/>
          <p:nvPr/>
        </p:nvSpPr>
        <p:spPr>
          <a:xfrm>
            <a:off x="10361502" y="3890547"/>
            <a:ext cx="1080000" cy="205897"/>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pc="-150" dirty="0" smtClean="0">
                <a:solidFill>
                  <a:schemeClr val="tx1"/>
                </a:solidFill>
                <a:latin typeface="UD デジタル 教科書体 NK-B" panose="02020700000000000000" pitchFamily="18" charset="-128"/>
                <a:ea typeface="UD デジタル 教科書体 NK-B" panose="02020700000000000000" pitchFamily="18" charset="-128"/>
              </a:rPr>
              <a:t>シカゴ</a:t>
            </a:r>
            <a:endParaRPr kumimoji="1" lang="en-US" altLang="ja-JP" sz="1400" spc="-15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7" name="正方形/長方形 26"/>
          <p:cNvSpPr/>
          <p:nvPr/>
        </p:nvSpPr>
        <p:spPr>
          <a:xfrm>
            <a:off x="10361502" y="2337098"/>
            <a:ext cx="1080000" cy="205897"/>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pc="-150" dirty="0" smtClean="0">
                <a:solidFill>
                  <a:schemeClr val="tx1"/>
                </a:solidFill>
                <a:latin typeface="UD デジタル 教科書体 NK-B" panose="02020700000000000000" pitchFamily="18" charset="-128"/>
                <a:ea typeface="UD デジタル 教科書体 NK-B" panose="02020700000000000000" pitchFamily="18" charset="-128"/>
              </a:rPr>
              <a:t>ボストン</a:t>
            </a:r>
            <a:endParaRPr kumimoji="1" lang="en-US" altLang="ja-JP" sz="1400" spc="-15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8" name="正方形/長方形 27"/>
          <p:cNvSpPr/>
          <p:nvPr/>
        </p:nvSpPr>
        <p:spPr>
          <a:xfrm>
            <a:off x="233255" y="2278777"/>
            <a:ext cx="1080000" cy="205897"/>
          </a:xfrm>
          <a:prstGeom prst="rect">
            <a:avLst/>
          </a:prstGeom>
          <a:solidFill>
            <a:schemeClr val="accent4">
              <a:lumMod val="20000"/>
              <a:lumOff val="80000"/>
            </a:schemeClr>
          </a:solidFill>
          <a:ln w="22225">
            <a:solidFill>
              <a:schemeClr val="tx1">
                <a:lumMod val="85000"/>
                <a:lumOff val="1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pc="-150" dirty="0" smtClean="0">
                <a:solidFill>
                  <a:schemeClr val="tx1"/>
                </a:solidFill>
                <a:latin typeface="UD デジタル 教科書体 NK-B" panose="02020700000000000000" pitchFamily="18" charset="-128"/>
                <a:ea typeface="UD デジタル 教科書体 NK-B" panose="02020700000000000000" pitchFamily="18" charset="-128"/>
              </a:rPr>
              <a:t>エジンバラ</a:t>
            </a:r>
            <a:endParaRPr kumimoji="1" lang="en-US" altLang="ja-JP" sz="1400" spc="-15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cxnSp>
        <p:nvCxnSpPr>
          <p:cNvPr id="29" name="直線コネクタ 28"/>
          <p:cNvCxnSpPr>
            <a:stCxn id="14" idx="0"/>
          </p:cNvCxnSpPr>
          <p:nvPr/>
        </p:nvCxnSpPr>
        <p:spPr>
          <a:xfrm flipV="1">
            <a:off x="5843106" y="2730118"/>
            <a:ext cx="213642" cy="57141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3" idx="5"/>
            <a:endCxn id="25" idx="0"/>
          </p:cNvCxnSpPr>
          <p:nvPr/>
        </p:nvCxnSpPr>
        <p:spPr>
          <a:xfrm>
            <a:off x="8661319" y="3522816"/>
            <a:ext cx="728180" cy="370171"/>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5366503" y="3543648"/>
            <a:ext cx="654633" cy="84221"/>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249808" y="3799245"/>
            <a:ext cx="3612575" cy="645784"/>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flipV="1">
            <a:off x="4288213" y="2761178"/>
            <a:ext cx="542348" cy="1683851"/>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10" idx="2"/>
            <a:endCxn id="21" idx="0"/>
          </p:cNvCxnSpPr>
          <p:nvPr/>
        </p:nvCxnSpPr>
        <p:spPr>
          <a:xfrm flipH="1">
            <a:off x="1416819" y="2806028"/>
            <a:ext cx="515546" cy="175499"/>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11" idx="2"/>
            <a:endCxn id="28" idx="3"/>
          </p:cNvCxnSpPr>
          <p:nvPr/>
        </p:nvCxnSpPr>
        <p:spPr>
          <a:xfrm flipH="1" flipV="1">
            <a:off x="1313255" y="2381726"/>
            <a:ext cx="621742" cy="289452"/>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17" idx="0"/>
            <a:endCxn id="27" idx="1"/>
          </p:cNvCxnSpPr>
          <p:nvPr/>
        </p:nvCxnSpPr>
        <p:spPr>
          <a:xfrm flipV="1">
            <a:off x="9869148" y="2440047"/>
            <a:ext cx="492354" cy="53679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endCxn id="20" idx="1"/>
          </p:cNvCxnSpPr>
          <p:nvPr/>
        </p:nvCxnSpPr>
        <p:spPr>
          <a:xfrm>
            <a:off x="9815082" y="3199686"/>
            <a:ext cx="313176" cy="82412"/>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9" idx="5"/>
            <a:endCxn id="26" idx="1"/>
          </p:cNvCxnSpPr>
          <p:nvPr/>
        </p:nvCxnSpPr>
        <p:spPr>
          <a:xfrm>
            <a:off x="9423319" y="3218016"/>
            <a:ext cx="938183" cy="775480"/>
          </a:xfrm>
          <a:prstGeom prst="line">
            <a:avLst/>
          </a:prstGeom>
          <a:ln w="158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9090376" y="6289383"/>
            <a:ext cx="3101624" cy="253916"/>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デリバティブ</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先物取引などの金融派生商品</a:t>
            </a:r>
            <a:endPar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52" name="グラフ 51"/>
          <p:cNvGraphicFramePr>
            <a:graphicFrameLocks/>
          </p:cNvGraphicFramePr>
          <p:nvPr>
            <p:extLst>
              <p:ext uri="{D42A27DB-BD31-4B8C-83A1-F6EECF244321}">
                <p14:modId xmlns:p14="http://schemas.microsoft.com/office/powerpoint/2010/main" val="3189817910"/>
              </p:ext>
            </p:extLst>
          </p:nvPr>
        </p:nvGraphicFramePr>
        <p:xfrm>
          <a:off x="2941693" y="4537539"/>
          <a:ext cx="2811413" cy="2648247"/>
        </p:xfrm>
        <a:graphic>
          <a:graphicData uri="http://schemas.openxmlformats.org/drawingml/2006/chart">
            <c:chart xmlns:c="http://schemas.openxmlformats.org/drawingml/2006/chart" xmlns:r="http://schemas.openxmlformats.org/officeDocument/2006/relationships" r:id="rId4"/>
          </a:graphicData>
        </a:graphic>
      </p:graphicFrame>
      <p:grpSp>
        <p:nvGrpSpPr>
          <p:cNvPr id="55" name="グループ化 54"/>
          <p:cNvGrpSpPr/>
          <p:nvPr/>
        </p:nvGrpSpPr>
        <p:grpSpPr>
          <a:xfrm>
            <a:off x="6124314" y="4224557"/>
            <a:ext cx="2606574" cy="2746939"/>
            <a:chOff x="5414143" y="4209633"/>
            <a:chExt cx="2426077" cy="2553126"/>
          </a:xfrm>
          <a:solidFill>
            <a:schemeClr val="tx1"/>
          </a:solidFill>
        </p:grpSpPr>
        <p:graphicFrame>
          <p:nvGraphicFramePr>
            <p:cNvPr id="53" name="グラフ 52"/>
            <p:cNvGraphicFramePr>
              <a:graphicFrameLocks/>
            </p:cNvGraphicFramePr>
            <p:nvPr>
              <p:extLst>
                <p:ext uri="{D42A27DB-BD31-4B8C-83A1-F6EECF244321}">
                  <p14:modId xmlns:p14="http://schemas.microsoft.com/office/powerpoint/2010/main" val="927868039"/>
                </p:ext>
              </p:extLst>
            </p:nvPr>
          </p:nvGraphicFramePr>
          <p:xfrm>
            <a:off x="5414143" y="4209633"/>
            <a:ext cx="2426077" cy="2553126"/>
          </p:xfrm>
          <a:graphic>
            <a:graphicData uri="http://schemas.openxmlformats.org/drawingml/2006/chart">
              <c:chart xmlns:c="http://schemas.openxmlformats.org/drawingml/2006/chart" xmlns:r="http://schemas.openxmlformats.org/officeDocument/2006/relationships" r:id="rId5"/>
            </a:graphicData>
          </a:graphic>
        </p:graphicFrame>
        <p:sp>
          <p:nvSpPr>
            <p:cNvPr id="54" name="テキスト ボックス 53"/>
            <p:cNvSpPr txBox="1"/>
            <p:nvPr/>
          </p:nvSpPr>
          <p:spPr>
            <a:xfrm>
              <a:off x="6426211" y="4610780"/>
              <a:ext cx="1206256" cy="257455"/>
            </a:xfrm>
            <a:prstGeom prst="rect">
              <a:avLst/>
            </a:prstGeom>
            <a:grpFill/>
            <a:ln>
              <a:noFill/>
            </a:ln>
          </p:spPr>
          <p:txBody>
            <a:bodyPr wrap="square" rtlCol="0" anchor="ctr" anchorCtr="0">
              <a:spAutoFit/>
            </a:bodyPr>
            <a:lstStyle/>
            <a:p>
              <a:pPr algn="ctr"/>
              <a:r>
                <a:rPr kumimoji="1" lang="ja-JP" altLang="en-US" sz="1200" spc="-150" dirty="0" smtClean="0">
                  <a:solidFill>
                    <a:schemeClr val="bg1"/>
                  </a:solidFill>
                  <a:latin typeface="UD デジタル 教科書体 NK-B" panose="02020700000000000000" pitchFamily="18" charset="-128"/>
                  <a:ea typeface="UD デジタル 教科書体 NK-B" panose="02020700000000000000" pitchFamily="18" charset="-128"/>
                </a:rPr>
                <a:t>デリバティブ取引高</a:t>
              </a:r>
              <a:endParaRPr kumimoji="1" lang="ja-JP" altLang="en-US" sz="1200" spc="-150" dirty="0">
                <a:solidFill>
                  <a:schemeClr val="bg1"/>
                </a:solidFill>
                <a:latin typeface="UD デジタル 教科書体 NK-B" panose="02020700000000000000" pitchFamily="18" charset="-128"/>
                <a:ea typeface="UD デジタル 教科書体 NK-B" panose="02020700000000000000" pitchFamily="18" charset="-128"/>
              </a:endParaRPr>
            </a:p>
          </p:txBody>
        </p:sp>
      </p:grpSp>
      <p:graphicFrame>
        <p:nvGraphicFramePr>
          <p:cNvPr id="61" name="グラフ 60"/>
          <p:cNvGraphicFramePr>
            <a:graphicFrameLocks/>
          </p:cNvGraphicFramePr>
          <p:nvPr>
            <p:extLst>
              <p:ext uri="{D42A27DB-BD31-4B8C-83A1-F6EECF244321}">
                <p14:modId xmlns:p14="http://schemas.microsoft.com/office/powerpoint/2010/main" val="3133322502"/>
              </p:ext>
            </p:extLst>
          </p:nvPr>
        </p:nvGraphicFramePr>
        <p:xfrm>
          <a:off x="4347" y="4160987"/>
          <a:ext cx="2736855" cy="2761714"/>
        </p:xfrm>
        <a:graphic>
          <a:graphicData uri="http://schemas.openxmlformats.org/drawingml/2006/chart">
            <c:chart xmlns:c="http://schemas.openxmlformats.org/drawingml/2006/chart" xmlns:r="http://schemas.openxmlformats.org/officeDocument/2006/relationships" r:id="rId6"/>
          </a:graphicData>
        </a:graphic>
      </p:graphicFrame>
      <p:sp>
        <p:nvSpPr>
          <p:cNvPr id="62" name="テキスト ボックス 61"/>
          <p:cNvSpPr txBox="1"/>
          <p:nvPr/>
        </p:nvSpPr>
        <p:spPr>
          <a:xfrm>
            <a:off x="1314791" y="4632317"/>
            <a:ext cx="1296000" cy="276999"/>
          </a:xfrm>
          <a:prstGeom prst="rect">
            <a:avLst/>
          </a:prstGeom>
          <a:solidFill>
            <a:schemeClr val="tx1"/>
          </a:solidFill>
          <a:ln>
            <a:noFill/>
          </a:ln>
        </p:spPr>
        <p:txBody>
          <a:bodyPr wrap="square" rtlCol="0" anchor="ctr" anchorCtr="0">
            <a:spAutoFit/>
          </a:bodyPr>
          <a:lstStyle/>
          <a:p>
            <a:pPr algn="ctr">
              <a:defRPr sz="1200" b="0" i="0" u="none" strike="noStrike" kern="1200" spc="0" baseline="0">
                <a:solidFill>
                  <a:prstClr val="white"/>
                </a:solidFill>
                <a:latin typeface="UD デジタル 教科書体 NK-B" panose="02020700000000000000" pitchFamily="18" charset="-128"/>
                <a:ea typeface="UD デジタル 教科書体 NK-B" panose="02020700000000000000" pitchFamily="18" charset="-128"/>
                <a:cs typeface="+mn-cs"/>
              </a:defRPr>
            </a:pPr>
            <a:r>
              <a:rPr lang="ja-JP" altLang="ja-JP" sz="1200" dirty="0">
                <a:solidFill>
                  <a:schemeClr val="bg1"/>
                </a:solidFill>
              </a:rPr>
              <a:t>外国為替取引高</a:t>
            </a:r>
          </a:p>
        </p:txBody>
      </p:sp>
      <p:sp>
        <p:nvSpPr>
          <p:cNvPr id="63" name="テキスト ボックス 62"/>
          <p:cNvSpPr txBox="1"/>
          <p:nvPr/>
        </p:nvSpPr>
        <p:spPr>
          <a:xfrm>
            <a:off x="4153566" y="4655955"/>
            <a:ext cx="1404000" cy="277200"/>
          </a:xfrm>
          <a:prstGeom prst="rect">
            <a:avLst/>
          </a:prstGeom>
          <a:solidFill>
            <a:schemeClr val="tx1"/>
          </a:solidFill>
          <a:ln>
            <a:noFill/>
          </a:ln>
        </p:spPr>
        <p:txBody>
          <a:bodyPr wrap="square" rtlCol="0" anchor="ctr" anchorCtr="0">
            <a:spAutoFit/>
          </a:bodyPr>
          <a:lstStyle/>
          <a:p>
            <a:pPr algn="ctr">
              <a:defRPr sz="1200" b="0" i="0" u="none" strike="noStrike" kern="1200" spc="0" baseline="0">
                <a:solidFill>
                  <a:prstClr val="white"/>
                </a:solidFill>
                <a:latin typeface="UD デジタル 教科書体 NK-B" panose="02020700000000000000" pitchFamily="18" charset="-128"/>
                <a:ea typeface="UD デジタル 教科書体 NK-B" panose="02020700000000000000" pitchFamily="18" charset="-128"/>
                <a:cs typeface="+mn-cs"/>
              </a:defRPr>
            </a:pPr>
            <a:r>
              <a:rPr lang="zh-TW" altLang="en-US" sz="1200" dirty="0">
                <a:solidFill>
                  <a:schemeClr val="bg1"/>
                </a:solidFill>
              </a:rPr>
              <a:t>株式市場時価総額</a:t>
            </a:r>
          </a:p>
        </p:txBody>
      </p:sp>
      <p:sp>
        <p:nvSpPr>
          <p:cNvPr id="65" name="正方形/長方形 64"/>
          <p:cNvSpPr/>
          <p:nvPr/>
        </p:nvSpPr>
        <p:spPr>
          <a:xfrm>
            <a:off x="7552788" y="6639411"/>
            <a:ext cx="1583755" cy="253916"/>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sz="105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050" dirty="0" smtClean="0">
                <a:solidFill>
                  <a:schemeClr val="tx1"/>
                </a:solidFill>
                <a:latin typeface="UD デジタル 教科書体 NK-B" panose="02020700000000000000" pitchFamily="18" charset="-128"/>
                <a:ea typeface="UD デジタル 教科書体 NK-B" panose="02020700000000000000" pitchFamily="18" charset="-128"/>
              </a:rPr>
              <a:t>単位：</a:t>
            </a:r>
            <a:r>
              <a:rPr kumimoji="1" lang="en-US" altLang="ja-JP" sz="1050" dirty="0" smtClean="0">
                <a:solidFill>
                  <a:schemeClr val="tx1"/>
                </a:solidFill>
                <a:latin typeface="UD デジタル 教科書体 NK-B" panose="02020700000000000000" pitchFamily="18" charset="-128"/>
                <a:ea typeface="UD デジタル 教科書体 NK-B" panose="02020700000000000000" pitchFamily="18" charset="-128"/>
              </a:rPr>
              <a:t>10</a:t>
            </a:r>
            <a:r>
              <a:rPr kumimoji="1" lang="ja-JP" altLang="en-US" sz="1050" dirty="0" smtClean="0">
                <a:solidFill>
                  <a:schemeClr val="tx1"/>
                </a:solidFill>
                <a:latin typeface="UD デジタル 教科書体 NK-B" panose="02020700000000000000" pitchFamily="18" charset="-128"/>
                <a:ea typeface="UD デジタル 教科書体 NK-B" panose="02020700000000000000" pitchFamily="18" charset="-128"/>
              </a:rPr>
              <a:t>億ドル</a:t>
            </a:r>
            <a:r>
              <a:rPr kumimoji="1" lang="en-US" altLang="ja-JP" sz="1050" dirty="0" smtClean="0">
                <a:solidFill>
                  <a:schemeClr val="tx1"/>
                </a:solidFill>
                <a:latin typeface="UD デジタル 教科書体 NK-B" panose="02020700000000000000" pitchFamily="18" charset="-128"/>
                <a:ea typeface="UD デジタル 教科書体 NK-B" panose="02020700000000000000" pitchFamily="18" charset="-128"/>
              </a:rPr>
              <a:t>〕</a:t>
            </a:r>
          </a:p>
        </p:txBody>
      </p:sp>
      <p:sp>
        <p:nvSpPr>
          <p:cNvPr id="44" name="正方形/長方形 43"/>
          <p:cNvSpPr/>
          <p:nvPr/>
        </p:nvSpPr>
        <p:spPr>
          <a:xfrm>
            <a:off x="8849499" y="6510702"/>
            <a:ext cx="3687847" cy="369332"/>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ja-JP" altLang="en-US" sz="900" spc="-120" dirty="0" smtClean="0">
                <a:solidFill>
                  <a:schemeClr val="tx1"/>
                </a:solidFill>
                <a:latin typeface="UD デジタル 教科書体 NK-R" panose="02020400000000000000" pitchFamily="18" charset="-128"/>
                <a:ea typeface="UD デジタル 教科書体 NK-R" panose="02020400000000000000" pitchFamily="18" charset="-128"/>
              </a:rPr>
              <a:t>出典：（公財）国際金融情報センター「マーケットデータシート</a:t>
            </a:r>
            <a:r>
              <a:rPr kumimoji="1" lang="en-US" altLang="ja-JP" sz="900" spc="-120" dirty="0" smtClean="0">
                <a:solidFill>
                  <a:schemeClr val="tx1"/>
                </a:solidFill>
                <a:latin typeface="UD デジタル 教科書体 NK-R" panose="02020400000000000000" pitchFamily="18" charset="-128"/>
                <a:ea typeface="UD デジタル 教科書体 NK-R" panose="02020400000000000000" pitchFamily="18" charset="-128"/>
              </a:rPr>
              <a:t>2020</a:t>
            </a:r>
            <a:r>
              <a:rPr kumimoji="1" lang="ja-JP" altLang="en-US" sz="900" spc="-120" dirty="0" smtClean="0">
                <a:solidFill>
                  <a:schemeClr val="tx1"/>
                </a:solidFill>
                <a:latin typeface="UD デジタル 教科書体 NK-R" panose="02020400000000000000" pitchFamily="18" charset="-128"/>
                <a:ea typeface="UD デジタル 教科書体 NK-R" panose="02020400000000000000" pitchFamily="18" charset="-128"/>
              </a:rPr>
              <a:t>年</a:t>
            </a:r>
            <a:r>
              <a:rPr kumimoji="1" lang="en-US" altLang="ja-JP" sz="900" spc="-120" dirty="0" smtClean="0">
                <a:solidFill>
                  <a:schemeClr val="tx1"/>
                </a:solidFill>
                <a:latin typeface="UD デジタル 教科書体 NK-R" panose="02020400000000000000" pitchFamily="18" charset="-128"/>
                <a:ea typeface="UD デジタル 教科書体 NK-R" panose="02020400000000000000" pitchFamily="18" charset="-128"/>
              </a:rPr>
              <a:t>9</a:t>
            </a:r>
            <a:r>
              <a:rPr kumimoji="1" lang="ja-JP" altLang="en-US" sz="900" spc="-120" dirty="0" smtClean="0">
                <a:solidFill>
                  <a:schemeClr val="tx1"/>
                </a:solidFill>
                <a:latin typeface="UD デジタル 教科書体 NK-R" panose="02020400000000000000" pitchFamily="18" charset="-128"/>
                <a:ea typeface="UD デジタル 教科書体 NK-R" panose="02020400000000000000" pitchFamily="18" charset="-128"/>
              </a:rPr>
              <a:t>月」</a:t>
            </a:r>
            <a:endParaRPr kumimoji="1" lang="en-US" altLang="ja-JP" sz="900" spc="-12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900" spc="-120" dirty="0" smtClean="0">
                <a:solidFill>
                  <a:schemeClr val="tx1"/>
                </a:solidFill>
                <a:latin typeface="UD デジタル 教科書体 NK-R" panose="02020400000000000000" pitchFamily="18" charset="-128"/>
                <a:ea typeface="UD デジタル 教科書体 NK-R" panose="02020400000000000000" pitchFamily="18" charset="-128"/>
              </a:rPr>
              <a:t>　　　　　　数値は、各国際金融センターが立地する国または地域のもの。</a:t>
            </a:r>
            <a:endParaRPr kumimoji="1" lang="en-US" altLang="ja-JP" sz="900" spc="-12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845509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 y="-1254"/>
            <a:ext cx="12192001" cy="432000"/>
          </a:xfrm>
          <a:prstGeom prst="rect">
            <a:avLst/>
          </a:prstGeom>
          <a:solidFill>
            <a:srgbClr val="000066"/>
          </a:solidFill>
        </p:spPr>
        <p:txBody>
          <a:bodyPr wrap="square" tIns="0" bIns="0" rtlCol="0" anchor="ctr">
            <a:noAutofit/>
          </a:bodyPr>
          <a:lstStyle/>
          <a:p>
            <a:pPr algn="ctr"/>
            <a:r>
              <a:rPr kumimoji="1" lang="ja-JP" altLang="en-US" sz="2800" dirty="0" smtClean="0">
                <a:solidFill>
                  <a:prstClr val="white"/>
                </a:solidFill>
                <a:latin typeface="UD デジタル 教科書体 NP-B" panose="02020700000000000000" pitchFamily="18" charset="-128"/>
                <a:ea typeface="UD デジタル 教科書体 NP-B" panose="02020700000000000000" pitchFamily="18" charset="-128"/>
              </a:rPr>
              <a:t>国際金融における日本の現状</a:t>
            </a:r>
            <a:endParaRPr kumimoji="1" lang="en-US" altLang="ja-JP" sz="2800" dirty="0">
              <a:solidFill>
                <a:prstClr val="white"/>
              </a:solidFill>
              <a:latin typeface="UD デジタル 教科書体 NP-B" panose="02020700000000000000" pitchFamily="18" charset="-128"/>
              <a:ea typeface="UD デジタル 教科書体 NP-B" panose="02020700000000000000" pitchFamily="18" charset="-128"/>
            </a:endParaRPr>
          </a:p>
        </p:txBody>
      </p:sp>
      <p:sp>
        <p:nvSpPr>
          <p:cNvPr id="19" name="正方形/長方形 18"/>
          <p:cNvSpPr/>
          <p:nvPr/>
        </p:nvSpPr>
        <p:spPr>
          <a:xfrm>
            <a:off x="-1" y="411447"/>
            <a:ext cx="12191999" cy="1004044"/>
          </a:xfrm>
          <a:prstGeom prst="rect">
            <a:avLst/>
          </a:prstGeom>
          <a:solidFill>
            <a:srgbClr val="FFFFBD"/>
          </a:solidFill>
          <a:ln w="31750">
            <a:noFill/>
          </a:ln>
        </p:spPr>
        <p:style>
          <a:lnRef idx="2">
            <a:schemeClr val="accent1"/>
          </a:lnRef>
          <a:fillRef idx="1">
            <a:schemeClr val="lt1"/>
          </a:fillRef>
          <a:effectRef idx="0">
            <a:schemeClr val="accent1"/>
          </a:effectRef>
          <a:fontRef idx="minor">
            <a:schemeClr val="dk1"/>
          </a:fontRef>
        </p:style>
        <p:txBody>
          <a:bodyPr rtlCol="0" anchor="ctr" anchorCtr="0"/>
          <a:lstStyle/>
          <a:p>
            <a:pPr>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日本では東京証券取引所に取引が</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集中</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。また、新型コロナウイルス感染</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拡大の影響により、あらためて危機事象発生</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時</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2300"/>
              </a:lnSpc>
            </a:pP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における東京</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一極集中のリスクが顕在化</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。一方、海外</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の主要国では、異なる機能を有する複数の金融都市が</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存在。</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世界的な都市間競争の中、日本全体の成長力を高めるため、東京だけでなく国際競争力を持つ複数の金融都市が必要。</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424900665"/>
              </p:ext>
            </p:extLst>
          </p:nvPr>
        </p:nvGraphicFramePr>
        <p:xfrm>
          <a:off x="8771326" y="1897658"/>
          <a:ext cx="3234181" cy="3598224"/>
        </p:xfrm>
        <a:graphic>
          <a:graphicData uri="http://schemas.openxmlformats.org/drawingml/2006/table">
            <a:tbl>
              <a:tblPr firstRow="1" bandRow="1">
                <a:tableStyleId>{5940675A-B579-460E-94D1-54222C63F5DA}</a:tableStyleId>
              </a:tblPr>
              <a:tblGrid>
                <a:gridCol w="567142">
                  <a:extLst>
                    <a:ext uri="{9D8B030D-6E8A-4147-A177-3AD203B41FA5}">
                      <a16:colId xmlns:a16="http://schemas.microsoft.com/office/drawing/2014/main" val="3328768580"/>
                    </a:ext>
                  </a:extLst>
                </a:gridCol>
                <a:gridCol w="1623039">
                  <a:extLst>
                    <a:ext uri="{9D8B030D-6E8A-4147-A177-3AD203B41FA5}">
                      <a16:colId xmlns:a16="http://schemas.microsoft.com/office/drawing/2014/main" val="1500603990"/>
                    </a:ext>
                  </a:extLst>
                </a:gridCol>
                <a:gridCol w="1044000">
                  <a:extLst>
                    <a:ext uri="{9D8B030D-6E8A-4147-A177-3AD203B41FA5}">
                      <a16:colId xmlns:a16="http://schemas.microsoft.com/office/drawing/2014/main" val="2141303298"/>
                    </a:ext>
                  </a:extLst>
                </a:gridCol>
              </a:tblGrid>
              <a:tr h="299852">
                <a:tc>
                  <a:txBody>
                    <a:bodyPr/>
                    <a:lstStyle/>
                    <a:p>
                      <a:pPr algn="ctr"/>
                      <a:endParaRPr lang="ja-JP" sz="1400" b="1" kern="100" dirty="0">
                        <a:effectLst/>
                        <a:latin typeface="UD デジタル 教科書体 NK-B" panose="02020700000000000000" pitchFamily="18" charset="-128"/>
                        <a:ea typeface="UD デジタル 教科書体 NK-B" panose="02020700000000000000" pitchFamily="18" charset="-128"/>
                      </a:endParaRPr>
                    </a:p>
                  </a:txBody>
                  <a:tcPr marL="36195" marR="36195" marT="9525" marB="0" anchor="ctr">
                    <a:lnR w="3175" cap="flat" cmpd="sng" algn="ctr">
                      <a:solidFill>
                        <a:schemeClr val="bg1"/>
                      </a:solidFill>
                      <a:prstDash val="solid"/>
                      <a:round/>
                      <a:headEnd type="none" w="med" len="med"/>
                      <a:tailEnd type="none" w="med" len="med"/>
                    </a:lnR>
                    <a:solidFill>
                      <a:schemeClr val="tx1"/>
                    </a:solidFill>
                  </a:tcPr>
                </a:tc>
                <a:tc gridSpan="2">
                  <a:txBody>
                    <a:bodyPr/>
                    <a:lstStyle/>
                    <a:p>
                      <a:pPr algn="ctr">
                        <a:lnSpc>
                          <a:spcPts val="1500"/>
                        </a:lnSpc>
                        <a:spcAft>
                          <a:spcPts val="0"/>
                        </a:spcAft>
                      </a:pPr>
                      <a:r>
                        <a:rPr lang="en-US" sz="1400" b="1" kern="1200" dirty="0">
                          <a:solidFill>
                            <a:schemeClr val="bg1"/>
                          </a:solidFill>
                          <a:effectLst/>
                          <a:latin typeface="UD デジタル 教科書体 NK-B" panose="02020700000000000000" pitchFamily="18" charset="-128"/>
                          <a:ea typeface="UD デジタル 教科書体 NK-B" panose="02020700000000000000" pitchFamily="18" charset="-128"/>
                        </a:rPr>
                        <a:t>2020</a:t>
                      </a:r>
                      <a:r>
                        <a:rPr lang="ja-JP" sz="1400" b="1" kern="1200" dirty="0">
                          <a:solidFill>
                            <a:schemeClr val="bg1"/>
                          </a:solidFill>
                          <a:effectLst/>
                          <a:latin typeface="UD デジタル 教科書体 NK-B" panose="02020700000000000000" pitchFamily="18" charset="-128"/>
                          <a:ea typeface="UD デジタル 教科書体 NK-B" panose="02020700000000000000" pitchFamily="18" charset="-128"/>
                        </a:rPr>
                        <a:t>年</a:t>
                      </a:r>
                      <a:r>
                        <a:rPr lang="en-US" sz="1400" b="1" kern="1200" dirty="0">
                          <a:solidFill>
                            <a:schemeClr val="bg1"/>
                          </a:solidFill>
                          <a:effectLst/>
                          <a:latin typeface="UD デジタル 教科書体 NK-B" panose="02020700000000000000" pitchFamily="18" charset="-128"/>
                          <a:ea typeface="UD デジタル 教科書体 NK-B" panose="02020700000000000000" pitchFamily="18" charset="-128"/>
                        </a:rPr>
                        <a:t>9</a:t>
                      </a:r>
                      <a:r>
                        <a:rPr lang="ja-JP" sz="1400" b="1" kern="1200" dirty="0">
                          <a:solidFill>
                            <a:schemeClr val="bg1"/>
                          </a:solidFill>
                          <a:effectLst/>
                          <a:latin typeface="UD デジタル 教科書体 NK-B" panose="02020700000000000000" pitchFamily="18" charset="-128"/>
                          <a:ea typeface="UD デジタル 教科書体 NK-B" panose="02020700000000000000" pitchFamily="18" charset="-128"/>
                        </a:rPr>
                        <a:t>月</a:t>
                      </a:r>
                      <a:endParaRPr lang="ja-JP" sz="1400" b="1" kern="100" dirty="0">
                        <a:solidFill>
                          <a:schemeClr val="bg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lnL w="3175" cap="flat" cmpd="sng" algn="ctr">
                      <a:solidFill>
                        <a:schemeClr val="bg1"/>
                      </a:solidFill>
                      <a:prstDash val="solid"/>
                      <a:round/>
                      <a:headEnd type="none" w="med" len="med"/>
                      <a:tailEnd type="none" w="med" len="med"/>
                    </a:lnL>
                    <a:solidFill>
                      <a:schemeClr val="tx1"/>
                    </a:solidFill>
                  </a:tcPr>
                </a:tc>
                <a:tc hMerge="1">
                  <a:txBody>
                    <a:bodyPr/>
                    <a:lstStyle/>
                    <a:p>
                      <a:pPr algn="ctr">
                        <a:lnSpc>
                          <a:spcPts val="1500"/>
                        </a:lnSpc>
                        <a:spcAft>
                          <a:spcPts val="0"/>
                        </a:spcAft>
                      </a:pPr>
                      <a:endParaRPr lang="ja-JP" sz="1600" b="1" kern="100" dirty="0">
                        <a:solidFill>
                          <a:schemeClr val="bg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lnL w="3175" cap="flat" cmpd="sng" algn="ctr">
                      <a:solidFill>
                        <a:schemeClr val="bg1"/>
                      </a:solidFill>
                      <a:prstDash val="solid"/>
                      <a:round/>
                      <a:headEnd type="none" w="med" len="med"/>
                      <a:tailEnd type="none" w="med" len="med"/>
                    </a:lnL>
                    <a:solidFill>
                      <a:schemeClr val="tx1">
                        <a:lumMod val="85000"/>
                        <a:lumOff val="15000"/>
                      </a:schemeClr>
                    </a:solidFill>
                  </a:tcPr>
                </a:tc>
                <a:extLst>
                  <a:ext uri="{0D108BD9-81ED-4DB2-BD59-A6C34878D82A}">
                    <a16:rowId xmlns:a16="http://schemas.microsoft.com/office/drawing/2014/main" val="2619274455"/>
                  </a:ext>
                </a:extLst>
              </a:tr>
              <a:tr h="299852">
                <a:tc>
                  <a:txBody>
                    <a:bodyPr/>
                    <a:lstStyle/>
                    <a:p>
                      <a:pPr algn="ctr">
                        <a:lnSpc>
                          <a:spcPts val="1500"/>
                        </a:lnSpc>
                        <a:spcAft>
                          <a:spcPts val="0"/>
                        </a:spcAft>
                      </a:pPr>
                      <a:r>
                        <a:rPr lang="ja-JP" sz="1400" kern="1200">
                          <a:effectLst/>
                          <a:latin typeface="UD デジタル 教科書体 NK-B" panose="02020700000000000000" pitchFamily="18" charset="-128"/>
                          <a:ea typeface="UD デジタル 教科書体 NK-B" panose="02020700000000000000" pitchFamily="18" charset="-128"/>
                        </a:rPr>
                        <a:t>１位</a:t>
                      </a:r>
                      <a:endParaRPr lang="ja-JP" sz="1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smtClean="0">
                          <a:effectLst/>
                          <a:latin typeface="UD デジタル 教科書体 NK-B" panose="02020700000000000000" pitchFamily="18" charset="-128"/>
                          <a:ea typeface="UD デジタル 教科書体 NK-B" panose="02020700000000000000" pitchFamily="18" charset="-128"/>
                        </a:rPr>
                        <a:t>ニューヨーク</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10">
                      <a:fgClr>
                        <a:srgbClr val="002060"/>
                      </a:fgClr>
                      <a:bgClr>
                        <a:schemeClr val="bg1"/>
                      </a:bgClr>
                    </a:pattFill>
                  </a:tcP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cs typeface="+mn-cs"/>
                        </a:rPr>
                        <a:t>アメリカ</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10">
                      <a:fgClr>
                        <a:srgbClr val="002060"/>
                      </a:fgClr>
                      <a:bgClr>
                        <a:schemeClr val="bg1"/>
                      </a:bgClr>
                    </a:pattFill>
                  </a:tcPr>
                </a:tc>
                <a:extLst>
                  <a:ext uri="{0D108BD9-81ED-4DB2-BD59-A6C34878D82A}">
                    <a16:rowId xmlns:a16="http://schemas.microsoft.com/office/drawing/2014/main" val="1144483914"/>
                  </a:ext>
                </a:extLst>
              </a:tr>
              <a:tr h="299852">
                <a:tc>
                  <a:txBody>
                    <a:bodyPr/>
                    <a:lstStyle/>
                    <a:p>
                      <a:pPr algn="ctr">
                        <a:lnSpc>
                          <a:spcPts val="1500"/>
                        </a:lnSpc>
                        <a:spcAft>
                          <a:spcPts val="0"/>
                        </a:spcAft>
                      </a:pPr>
                      <a:r>
                        <a:rPr lang="ja-JP" sz="1400" kern="1200">
                          <a:effectLst/>
                          <a:latin typeface="UD デジタル 教科書体 NK-B" panose="02020700000000000000" pitchFamily="18" charset="-128"/>
                          <a:ea typeface="UD デジタル 教科書体 NK-B" panose="02020700000000000000" pitchFamily="18" charset="-128"/>
                        </a:rPr>
                        <a:t>２位</a:t>
                      </a:r>
                      <a:endParaRPr lang="ja-JP" sz="1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smtClean="0">
                          <a:effectLst/>
                          <a:latin typeface="UD デジタル 教科書体 NK-B" panose="02020700000000000000" pitchFamily="18" charset="-128"/>
                          <a:ea typeface="UD デジタル 教科書体 NK-B" panose="02020700000000000000" pitchFamily="18" charset="-128"/>
                        </a:rPr>
                        <a:t>ロンドン</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dkUpDiag">
                      <a:fgClr>
                        <a:schemeClr val="accent6">
                          <a:lumMod val="60000"/>
                          <a:lumOff val="40000"/>
                        </a:schemeClr>
                      </a:fgClr>
                      <a:bgClr>
                        <a:schemeClr val="bg1"/>
                      </a:bgClr>
                    </a:pattFill>
                  </a:tcP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cs typeface="+mn-cs"/>
                        </a:rPr>
                        <a:t>イギリス</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dkUpDiag">
                      <a:fgClr>
                        <a:schemeClr val="accent6">
                          <a:lumMod val="60000"/>
                          <a:lumOff val="40000"/>
                        </a:schemeClr>
                      </a:fgClr>
                      <a:bgClr>
                        <a:schemeClr val="bg1"/>
                      </a:bgClr>
                    </a:pattFill>
                  </a:tcPr>
                </a:tc>
                <a:extLst>
                  <a:ext uri="{0D108BD9-81ED-4DB2-BD59-A6C34878D82A}">
                    <a16:rowId xmlns:a16="http://schemas.microsoft.com/office/drawing/2014/main" val="4062349156"/>
                  </a:ext>
                </a:extLst>
              </a:tr>
              <a:tr h="299852">
                <a:tc>
                  <a:txBody>
                    <a:bodyPr/>
                    <a:lstStyle/>
                    <a:p>
                      <a:pPr algn="ctr">
                        <a:lnSpc>
                          <a:spcPts val="1500"/>
                        </a:lnSpc>
                        <a:spcAft>
                          <a:spcPts val="0"/>
                        </a:spcAft>
                      </a:pPr>
                      <a:r>
                        <a:rPr lang="ja-JP" sz="1400" kern="1200">
                          <a:effectLst/>
                          <a:latin typeface="UD デジタル 教科書体 NK-B" panose="02020700000000000000" pitchFamily="18" charset="-128"/>
                          <a:ea typeface="UD デジタル 教科書体 NK-B" panose="02020700000000000000" pitchFamily="18" charset="-128"/>
                        </a:rPr>
                        <a:t>３位</a:t>
                      </a:r>
                      <a:endParaRPr lang="ja-JP" sz="1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a:effectLst/>
                          <a:latin typeface="UD デジタル 教科書体 NK-B" panose="02020700000000000000" pitchFamily="18" charset="-128"/>
                          <a:ea typeface="UD デジタル 教科書体 NK-B" panose="02020700000000000000" pitchFamily="18" charset="-128"/>
                        </a:rPr>
                        <a:t>上海</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cs typeface="+mn-cs"/>
                        </a:rPr>
                        <a:t>中国</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extLst>
                  <a:ext uri="{0D108BD9-81ED-4DB2-BD59-A6C34878D82A}">
                    <a16:rowId xmlns:a16="http://schemas.microsoft.com/office/drawing/2014/main" val="1662262433"/>
                  </a:ext>
                </a:extLst>
              </a:tr>
              <a:tr h="299852">
                <a:tc>
                  <a:txBody>
                    <a:bodyPr/>
                    <a:lstStyle/>
                    <a:p>
                      <a:pPr algn="ctr">
                        <a:lnSpc>
                          <a:spcPts val="1500"/>
                        </a:lnSpc>
                        <a:spcAft>
                          <a:spcPts val="0"/>
                        </a:spcAft>
                      </a:pPr>
                      <a:r>
                        <a:rPr lang="ja-JP" sz="1400" kern="1200">
                          <a:effectLst/>
                          <a:latin typeface="UD デジタル 教科書体 NK-B" panose="02020700000000000000" pitchFamily="18" charset="-128"/>
                          <a:ea typeface="UD デジタル 教科書体 NK-B" panose="02020700000000000000" pitchFamily="18" charset="-128"/>
                        </a:rPr>
                        <a:t>４位</a:t>
                      </a:r>
                      <a:endParaRPr lang="ja-JP" sz="1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a:solidFill>
                            <a:schemeClr val="tx1"/>
                          </a:solidFill>
                          <a:effectLst/>
                          <a:latin typeface="UD デジタル 教科書体 NK-B" panose="02020700000000000000" pitchFamily="18" charset="-128"/>
                          <a:ea typeface="UD デジタル 教科書体 NK-B" panose="02020700000000000000" pitchFamily="18" charset="-128"/>
                        </a:rPr>
                        <a:t>東京</a:t>
                      </a:r>
                      <a:endParaRPr lang="ja-JP" sz="14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75">
                      <a:fgClr>
                        <a:srgbClr val="00B050"/>
                      </a:fgClr>
                      <a:bgClr>
                        <a:schemeClr val="bg1"/>
                      </a:bgClr>
                    </a:pattFill>
                  </a:tcPr>
                </a:tc>
                <a:tc>
                  <a:txBody>
                    <a:bodyPr/>
                    <a:lstStyle/>
                    <a:p>
                      <a:pPr algn="ctr">
                        <a:lnSpc>
                          <a:spcPts val="1500"/>
                        </a:lnSpc>
                        <a:spcAft>
                          <a:spcPts val="0"/>
                        </a:spcAft>
                      </a:pPr>
                      <a:r>
                        <a:rPr lang="ja-JP" altLang="en-US" sz="1400" b="1" kern="12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mn-cs"/>
                        </a:rPr>
                        <a:t>日本</a:t>
                      </a:r>
                      <a:endParaRPr lang="ja-JP" sz="14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75">
                      <a:fgClr>
                        <a:srgbClr val="00B050"/>
                      </a:fgClr>
                      <a:bgClr>
                        <a:schemeClr val="bg1"/>
                      </a:bgClr>
                    </a:pattFill>
                  </a:tcPr>
                </a:tc>
                <a:extLst>
                  <a:ext uri="{0D108BD9-81ED-4DB2-BD59-A6C34878D82A}">
                    <a16:rowId xmlns:a16="http://schemas.microsoft.com/office/drawing/2014/main" val="805550542"/>
                  </a:ext>
                </a:extLst>
              </a:tr>
              <a:tr h="299852">
                <a:tc>
                  <a:txBody>
                    <a:bodyPr/>
                    <a:lstStyle/>
                    <a:p>
                      <a:pPr algn="ctr">
                        <a:lnSpc>
                          <a:spcPts val="1500"/>
                        </a:lnSpc>
                        <a:spcAft>
                          <a:spcPts val="0"/>
                        </a:spcAft>
                      </a:pPr>
                      <a:r>
                        <a:rPr lang="ja-JP" sz="1400" kern="1200">
                          <a:effectLst/>
                          <a:latin typeface="UD デジタル 教科書体 NK-B" panose="02020700000000000000" pitchFamily="18" charset="-128"/>
                          <a:ea typeface="UD デジタル 教科書体 NK-B" panose="02020700000000000000" pitchFamily="18" charset="-128"/>
                        </a:rPr>
                        <a:t>５位</a:t>
                      </a:r>
                      <a:endParaRPr lang="ja-JP" sz="1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a:effectLst/>
                          <a:latin typeface="UD デジタル 教科書体 NK-B" panose="02020700000000000000" pitchFamily="18" charset="-128"/>
                          <a:ea typeface="UD デジタル 教科書体 NK-B" panose="02020700000000000000" pitchFamily="18" charset="-128"/>
                        </a:rPr>
                        <a:t>香港</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cs typeface="+mn-cs"/>
                        </a:rPr>
                        <a:t>中国</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981283209"/>
                  </a:ext>
                </a:extLst>
              </a:tr>
              <a:tr h="299852">
                <a:tc>
                  <a:txBody>
                    <a:bodyPr/>
                    <a:lstStyle/>
                    <a:p>
                      <a:pPr algn="ctr">
                        <a:lnSpc>
                          <a:spcPts val="1500"/>
                        </a:lnSpc>
                        <a:spcAft>
                          <a:spcPts val="0"/>
                        </a:spcAft>
                      </a:pPr>
                      <a:r>
                        <a:rPr lang="en-US" altLang="ja-JP"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6</a:t>
                      </a: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位</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altLang="en-US" sz="14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シンガポール</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4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シンガポール</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extLst>
                  <a:ext uri="{0D108BD9-81ED-4DB2-BD59-A6C34878D82A}">
                    <a16:rowId xmlns:a16="http://schemas.microsoft.com/office/drawing/2014/main" val="2444277251"/>
                  </a:ext>
                </a:extLst>
              </a:tr>
              <a:tr h="299852">
                <a:tc>
                  <a:txBody>
                    <a:bodyPr/>
                    <a:lstStyle/>
                    <a:p>
                      <a:pPr algn="ctr">
                        <a:lnSpc>
                          <a:spcPts val="1500"/>
                        </a:lnSpc>
                        <a:spcAft>
                          <a:spcPts val="0"/>
                        </a:spcAft>
                      </a:pPr>
                      <a:r>
                        <a:rPr lang="ja-JP" altLang="en-US" sz="1400" kern="1200" dirty="0" smtClean="0">
                          <a:effectLst/>
                          <a:latin typeface="UD デジタル 教科書体 NK-B" panose="02020700000000000000" pitchFamily="18" charset="-128"/>
                          <a:ea typeface="UD デジタル 教科書体 NK-B" panose="02020700000000000000" pitchFamily="18" charset="-128"/>
                          <a:cs typeface="+mn-cs"/>
                        </a:rPr>
                        <a:t>～</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rPr>
                        <a:t>～</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400" b="1" kern="1200" dirty="0" smtClean="0">
                          <a:effectLst/>
                          <a:latin typeface="UD デジタル 教科書体 NK-B" panose="02020700000000000000" pitchFamily="18" charset="-128"/>
                          <a:ea typeface="UD デジタル 教科書体 NK-B" panose="02020700000000000000" pitchFamily="18" charset="-128"/>
                        </a:rPr>
                        <a:t>～</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tc>
                <a:extLst>
                  <a:ext uri="{0D108BD9-81ED-4DB2-BD59-A6C34878D82A}">
                    <a16:rowId xmlns:a16="http://schemas.microsoft.com/office/drawing/2014/main" val="1751463587"/>
                  </a:ext>
                </a:extLst>
              </a:tr>
              <a:tr h="299852">
                <a:tc>
                  <a:txBody>
                    <a:bodyPr/>
                    <a:lstStyle/>
                    <a:p>
                      <a:pPr algn="ctr">
                        <a:lnSpc>
                          <a:spcPts val="1500"/>
                        </a:lnSpc>
                        <a:spcAft>
                          <a:spcPts val="0"/>
                        </a:spcAft>
                      </a:pPr>
                      <a:r>
                        <a:rPr lang="en-US" altLang="ja-JP"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13</a:t>
                      </a: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位</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altLang="en-US" sz="14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エジンバラ</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dkUpDiag">
                      <a:fgClr>
                        <a:schemeClr val="accent6">
                          <a:lumMod val="60000"/>
                          <a:lumOff val="40000"/>
                        </a:schemeClr>
                      </a:fgClr>
                      <a:bgClr>
                        <a:schemeClr val="bg1"/>
                      </a:bgClr>
                    </a:pattFill>
                  </a:tcPr>
                </a:tc>
                <a:tc>
                  <a:txBody>
                    <a:bodyPr/>
                    <a:lstStyle/>
                    <a:p>
                      <a:pPr algn="ctr">
                        <a:lnSpc>
                          <a:spcPts val="1500"/>
                        </a:lnSpc>
                        <a:spcAft>
                          <a:spcPts val="0"/>
                        </a:spcAft>
                      </a:pPr>
                      <a:r>
                        <a:rPr lang="ja-JP" altLang="en-US" sz="14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イギリス</a:t>
                      </a:r>
                      <a:endParaRPr lang="ja-JP" sz="14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dkUpDiag">
                      <a:fgClr>
                        <a:schemeClr val="accent6">
                          <a:lumMod val="60000"/>
                          <a:lumOff val="40000"/>
                        </a:schemeClr>
                      </a:fgClr>
                      <a:bgClr>
                        <a:schemeClr val="bg1"/>
                      </a:bgClr>
                    </a:pattFill>
                  </a:tcPr>
                </a:tc>
                <a:extLst>
                  <a:ext uri="{0D108BD9-81ED-4DB2-BD59-A6C34878D82A}">
                    <a16:rowId xmlns:a16="http://schemas.microsoft.com/office/drawing/2014/main" val="3833277352"/>
                  </a:ext>
                </a:extLst>
              </a:tr>
              <a:tr h="299852">
                <a:tc>
                  <a:txBody>
                    <a:bodyPr/>
                    <a:lstStyle/>
                    <a:p>
                      <a:pPr algn="ctr">
                        <a:lnSpc>
                          <a:spcPts val="1500"/>
                        </a:lnSpc>
                        <a:spcAft>
                          <a:spcPts val="0"/>
                        </a:spcAft>
                      </a:pP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3798203750"/>
                  </a:ext>
                </a:extLst>
              </a:tr>
              <a:tr h="299852">
                <a:tc>
                  <a:txBody>
                    <a:bodyPr/>
                    <a:lstStyle/>
                    <a:p>
                      <a:pPr algn="ctr">
                        <a:lnSpc>
                          <a:spcPts val="1500"/>
                        </a:lnSpc>
                        <a:spcAft>
                          <a:spcPts val="0"/>
                        </a:spcAft>
                      </a:pPr>
                      <a:r>
                        <a:rPr lang="en-US" altLang="ja-JP"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20</a:t>
                      </a: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位</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シカゴ</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10">
                      <a:fgClr>
                        <a:srgbClr val="002060"/>
                      </a:fgClr>
                      <a:bgClr>
                        <a:schemeClr val="bg1"/>
                      </a:bgClr>
                    </a:pattFill>
                  </a:tcPr>
                </a:tc>
                <a:tc>
                  <a:txBody>
                    <a:bodyPr/>
                    <a:lstStyle/>
                    <a:p>
                      <a:pPr algn="ctr">
                        <a:lnSpc>
                          <a:spcPts val="1500"/>
                        </a:lnSpc>
                        <a:spcAft>
                          <a:spcPts val="0"/>
                        </a:spcAft>
                      </a:pPr>
                      <a:r>
                        <a:rPr lang="ja-JP" altLang="en-US" sz="14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アメリカ</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10">
                      <a:fgClr>
                        <a:srgbClr val="002060"/>
                      </a:fgClr>
                      <a:bgClr>
                        <a:schemeClr val="bg1"/>
                      </a:bgClr>
                    </a:pattFill>
                  </a:tcPr>
                </a:tc>
                <a:extLst>
                  <a:ext uri="{0D108BD9-81ED-4DB2-BD59-A6C34878D82A}">
                    <a16:rowId xmlns:a16="http://schemas.microsoft.com/office/drawing/2014/main" val="551578885"/>
                  </a:ext>
                </a:extLst>
              </a:tr>
              <a:tr h="299852">
                <a:tc>
                  <a:txBody>
                    <a:bodyPr/>
                    <a:lstStyle/>
                    <a:p>
                      <a:pPr algn="ctr">
                        <a:lnSpc>
                          <a:spcPts val="1500"/>
                        </a:lnSpc>
                        <a:spcAft>
                          <a:spcPts val="0"/>
                        </a:spcAft>
                      </a:pPr>
                      <a:r>
                        <a:rPr lang="ja-JP" sz="1400" kern="1200" dirty="0">
                          <a:effectLst/>
                          <a:latin typeface="UD デジタル 教科書体 NK-B" panose="02020700000000000000" pitchFamily="18" charset="-128"/>
                          <a:ea typeface="UD デジタル 教科書体 NK-B" panose="02020700000000000000" pitchFamily="18" charset="-128"/>
                        </a:rPr>
                        <a:t>～</a:t>
                      </a:r>
                      <a:endParaRPr lang="ja-JP" sz="1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36195" marR="36195" marT="9525" marB="0" anchor="ctr"/>
                </a:tc>
                <a:tc>
                  <a:txBody>
                    <a:bodyPr/>
                    <a:lstStyle/>
                    <a:p>
                      <a:pPr algn="ctr">
                        <a:lnSpc>
                          <a:spcPts val="1500"/>
                        </a:lnSpc>
                        <a:spcAft>
                          <a:spcPts val="0"/>
                        </a:spcAft>
                      </a:pPr>
                      <a:r>
                        <a:rPr lang="ja-JP" sz="1400" b="1" kern="1200" dirty="0">
                          <a:solidFill>
                            <a:schemeClr val="tx1"/>
                          </a:solidFill>
                          <a:effectLst/>
                          <a:latin typeface="UD デジタル 教科書体 NK-B" panose="02020700000000000000" pitchFamily="18" charset="-128"/>
                          <a:ea typeface="UD デジタル 教科書体 NK-B" panose="02020700000000000000" pitchFamily="18" charset="-128"/>
                        </a:rPr>
                        <a:t>大阪（</a:t>
                      </a:r>
                      <a:r>
                        <a:rPr lang="en-US" sz="1400" b="1" kern="1200" dirty="0">
                          <a:solidFill>
                            <a:schemeClr val="tx1"/>
                          </a:solidFill>
                          <a:effectLst/>
                          <a:latin typeface="UD デジタル 教科書体 NK-B" panose="02020700000000000000" pitchFamily="18" charset="-128"/>
                          <a:ea typeface="UD デジタル 教科書体 NK-B" panose="02020700000000000000" pitchFamily="18" charset="-128"/>
                        </a:rPr>
                        <a:t>39</a:t>
                      </a:r>
                      <a:r>
                        <a:rPr lang="ja-JP" sz="1400" b="1" kern="1200" dirty="0">
                          <a:solidFill>
                            <a:schemeClr val="tx1"/>
                          </a:solidFill>
                          <a:effectLst/>
                          <a:latin typeface="UD デジタル 教科書体 NK-B" panose="02020700000000000000" pitchFamily="18" charset="-128"/>
                          <a:ea typeface="UD デジタル 教科書体 NK-B" panose="02020700000000000000" pitchFamily="18" charset="-128"/>
                        </a:rPr>
                        <a:t>位）</a:t>
                      </a:r>
                      <a:endParaRPr lang="ja-JP" sz="14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75">
                      <a:fgClr>
                        <a:srgbClr val="00B050"/>
                      </a:fgClr>
                      <a:bgClr>
                        <a:schemeClr val="bg1"/>
                      </a:bgClr>
                    </a:pattFill>
                  </a:tcPr>
                </a:tc>
                <a:tc>
                  <a:txBody>
                    <a:bodyPr/>
                    <a:lstStyle/>
                    <a:p>
                      <a:pPr algn="ctr">
                        <a:lnSpc>
                          <a:spcPts val="1500"/>
                        </a:lnSpc>
                        <a:spcAft>
                          <a:spcPts val="0"/>
                        </a:spcAft>
                      </a:pPr>
                      <a:r>
                        <a:rPr lang="ja-JP" altLang="en-US" sz="1400" b="1" kern="1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日本</a:t>
                      </a:r>
                      <a:endParaRPr lang="ja-JP" sz="14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0" marR="0" marT="0" marB="0" anchor="ctr">
                    <a:pattFill prst="pct75">
                      <a:fgClr>
                        <a:srgbClr val="00B050"/>
                      </a:fgClr>
                      <a:bgClr>
                        <a:schemeClr val="bg1"/>
                      </a:bgClr>
                    </a:pattFill>
                  </a:tcPr>
                </a:tc>
                <a:extLst>
                  <a:ext uri="{0D108BD9-81ED-4DB2-BD59-A6C34878D82A}">
                    <a16:rowId xmlns:a16="http://schemas.microsoft.com/office/drawing/2014/main" val="4156494486"/>
                  </a:ext>
                </a:extLst>
              </a:tr>
            </a:tbl>
          </a:graphicData>
        </a:graphic>
      </p:graphicFrame>
      <p:sp>
        <p:nvSpPr>
          <p:cNvPr id="22" name="テキスト ボックス 21">
            <a:extLst>
              <a:ext uri="{FF2B5EF4-FFF2-40B4-BE49-F238E27FC236}">
                <a16:creationId xmlns:a16="http://schemas.microsoft.com/office/drawing/2014/main" id="{BA3705D9-CD45-4777-9D42-F9489F1E73FE}"/>
              </a:ext>
            </a:extLst>
          </p:cNvPr>
          <p:cNvSpPr txBox="1">
            <a:spLocks noChangeAspect="1"/>
          </p:cNvSpPr>
          <p:nvPr/>
        </p:nvSpPr>
        <p:spPr>
          <a:xfrm>
            <a:off x="9093042" y="1540943"/>
            <a:ext cx="3098956" cy="412934"/>
          </a:xfrm>
          <a:prstGeom prst="rect">
            <a:avLst/>
          </a:prstGeom>
          <a:noFill/>
        </p:spPr>
        <p:txBody>
          <a:bodyPr wrap="square" rtlCol="0">
            <a:spAutoFit/>
          </a:bodyPr>
          <a:lstStyle/>
          <a:p>
            <a:pPr>
              <a:lnSpc>
                <a:spcPts val="2500"/>
              </a:lnSpc>
            </a:pPr>
            <a:r>
              <a:rPr kumimoji="1" lang="en-US" altLang="ja-JP"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a:t>
            </a:r>
            <a:r>
              <a:rPr kumimoji="1" lang="ja-JP" altLang="en-US"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国際金融センター指数</a:t>
            </a:r>
            <a:r>
              <a:rPr kumimoji="1" lang="en-US" altLang="ja-JP"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a:t>
            </a:r>
            <a:endParaRPr kumimoji="1" lang="ja-JP" altLang="en-US"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sp>
        <p:nvSpPr>
          <p:cNvPr id="24" name="Rectangle 1"/>
          <p:cNvSpPr>
            <a:spLocks noChangeArrowheads="1"/>
          </p:cNvSpPr>
          <p:nvPr/>
        </p:nvSpPr>
        <p:spPr bwMode="auto">
          <a:xfrm>
            <a:off x="9659310" y="6564181"/>
            <a:ext cx="309335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01638" defTabSz="914400" rtl="0" eaLnBrk="0" fontAlgn="base" latinLnBrk="0" hangingPunct="0">
              <a:lnSpc>
                <a:spcPct val="100000"/>
              </a:lnSpc>
              <a:spcBef>
                <a:spcPct val="0"/>
              </a:spcBef>
              <a:spcAft>
                <a:spcPct val="0"/>
              </a:spcAft>
              <a:buClrTx/>
              <a:buSzTx/>
              <a:buFontTx/>
              <a:buNone/>
              <a:tabLst/>
            </a:pPr>
            <a:r>
              <a:rPr kumimoji="0" lang="ja-JP" altLang="en-US" sz="1000" dirty="0" smtClean="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出典：</a:t>
            </a:r>
            <a:r>
              <a:rPr kumimoji="0" lang="ja-JP" altLang="ja-JP" sz="1000" i="0" u="none" strike="noStrike" cap="none" normalizeH="0" baseline="0" dirty="0" smtClean="0">
                <a:ln>
                  <a:noFill/>
                </a:ln>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英シンクタンク</a:t>
            </a:r>
            <a:r>
              <a:rPr kumimoji="0" lang="en-US" altLang="ja-JP" sz="1000" i="0" u="none" strike="noStrike" cap="none" normalizeH="0" baseline="0" dirty="0" smtClean="0">
                <a:ln>
                  <a:noFill/>
                </a:ln>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Z/Yen</a:t>
            </a:r>
            <a:r>
              <a:rPr kumimoji="0" lang="ja-JP" altLang="en-US" sz="1000" i="0" u="none" strike="noStrike" cap="none" normalizeH="0" baseline="0" dirty="0" smtClean="0">
                <a:ln>
                  <a:noFill/>
                </a:ln>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調査</a:t>
            </a:r>
            <a:endParaRPr kumimoji="0" lang="ja-JP" altLang="en-US" sz="1000" i="0" u="none" strike="noStrike" cap="none" normalizeH="0" baseline="0" dirty="0" smtClean="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8485002" y="5622227"/>
            <a:ext cx="3562709" cy="938719"/>
          </a:xfrm>
          <a:prstGeom prst="rect">
            <a:avLst/>
          </a:prstGeom>
        </p:spPr>
        <p:txBody>
          <a:bodyPr wrap="square">
            <a:spAutoFit/>
          </a:bodyPr>
          <a:lstStyle/>
          <a:p>
            <a:pPr>
              <a:lnSpc>
                <a:spcPts val="2200"/>
              </a:lnSpc>
              <a:spcAft>
                <a:spcPts val="0"/>
              </a:spcAft>
            </a:pPr>
            <a:r>
              <a:rPr kumimoji="1" lang="ja-JP" altLang="en-US" sz="1300" dirty="0" smtClean="0">
                <a:latin typeface="UD デジタル 教科書体 NK-B" panose="02020700000000000000" pitchFamily="18" charset="-128"/>
                <a:ea typeface="UD デジタル 教科書体 NK-B" panose="02020700000000000000" pitchFamily="18" charset="-128"/>
              </a:rPr>
              <a:t>　　　　</a:t>
            </a:r>
            <a:r>
              <a:rPr kumimoji="1" lang="en-US" altLang="ja-JP" sz="1300" dirty="0" smtClean="0">
                <a:latin typeface="UD デジタル 教科書体 NK-B" panose="02020700000000000000" pitchFamily="18" charset="-128"/>
                <a:ea typeface="UD デジタル 教科書体 NK-B" panose="02020700000000000000" pitchFamily="18" charset="-128"/>
              </a:rPr>
              <a:t>【</a:t>
            </a:r>
            <a:r>
              <a:rPr kumimoji="1" lang="ja-JP" altLang="en-US" sz="1300" dirty="0" smtClean="0">
                <a:latin typeface="UD デジタル 教科書体 NK-B" panose="02020700000000000000" pitchFamily="18" charset="-128"/>
                <a:ea typeface="UD デジタル 教科書体 NK-B" panose="02020700000000000000" pitchFamily="18" charset="-128"/>
              </a:rPr>
              <a:t>評価項目</a:t>
            </a:r>
            <a:r>
              <a:rPr kumimoji="1" lang="en-US" altLang="ja-JP" sz="1300" dirty="0" smtClean="0">
                <a:latin typeface="UD デジタル 教科書体 NK-B" panose="02020700000000000000" pitchFamily="18" charset="-128"/>
                <a:ea typeface="UD デジタル 教科書体 NK-B" panose="02020700000000000000" pitchFamily="18" charset="-128"/>
              </a:rPr>
              <a:t>】</a:t>
            </a:r>
          </a:p>
          <a:p>
            <a:pPr algn="ctr">
              <a:lnSpc>
                <a:spcPts val="2200"/>
              </a:lnSpc>
              <a:spcAft>
                <a:spcPts val="0"/>
              </a:spcAft>
            </a:pPr>
            <a:r>
              <a:rPr kumimoji="1" lang="ja-JP" altLang="en-US" sz="1300" dirty="0" smtClean="0">
                <a:latin typeface="UD デジタル 教科書体 NK-B" panose="02020700000000000000" pitchFamily="18" charset="-128"/>
                <a:ea typeface="UD デジタル 教科書体 NK-B" panose="02020700000000000000" pitchFamily="18" charset="-128"/>
              </a:rPr>
              <a:t>　①</a:t>
            </a:r>
            <a:r>
              <a:rPr kumimoji="1" lang="ja-JP" altLang="en-US" sz="1300" dirty="0">
                <a:latin typeface="UD デジタル 教科書体 NK-B" panose="02020700000000000000" pitchFamily="18" charset="-128"/>
                <a:ea typeface="UD デジタル 教科書体 NK-B" panose="02020700000000000000" pitchFamily="18" charset="-128"/>
              </a:rPr>
              <a:t>ビジネス</a:t>
            </a:r>
            <a:r>
              <a:rPr kumimoji="1" lang="ja-JP" altLang="en-US" sz="1300" dirty="0" smtClean="0">
                <a:latin typeface="UD デジタル 教科書体 NK-B" panose="02020700000000000000" pitchFamily="18" charset="-128"/>
                <a:ea typeface="UD デジタル 教科書体 NK-B" panose="02020700000000000000" pitchFamily="18" charset="-128"/>
              </a:rPr>
              <a:t>環境　②</a:t>
            </a:r>
            <a:r>
              <a:rPr kumimoji="1" lang="ja-JP" altLang="en-US" sz="1300" dirty="0">
                <a:latin typeface="UD デジタル 教科書体 NK-B" panose="02020700000000000000" pitchFamily="18" charset="-128"/>
                <a:ea typeface="UD デジタル 教科書体 NK-B" panose="02020700000000000000" pitchFamily="18" charset="-128"/>
              </a:rPr>
              <a:t>人的</a:t>
            </a:r>
            <a:r>
              <a:rPr kumimoji="1" lang="ja-JP" altLang="en-US" sz="1300" dirty="0" smtClean="0">
                <a:latin typeface="UD デジタル 教科書体 NK-B" panose="02020700000000000000" pitchFamily="18" charset="-128"/>
                <a:ea typeface="UD デジタル 教科書体 NK-B" panose="02020700000000000000" pitchFamily="18" charset="-128"/>
              </a:rPr>
              <a:t>資本　③インフラ</a:t>
            </a:r>
            <a:endParaRPr kumimoji="1" lang="en-US" altLang="ja-JP" sz="1300" dirty="0" smtClean="0">
              <a:latin typeface="UD デジタル 教科書体 NK-B" panose="02020700000000000000" pitchFamily="18" charset="-128"/>
              <a:ea typeface="UD デジタル 教科書体 NK-B" panose="02020700000000000000" pitchFamily="18" charset="-128"/>
            </a:endParaRPr>
          </a:p>
          <a:p>
            <a:pPr algn="ctr">
              <a:lnSpc>
                <a:spcPts val="2200"/>
              </a:lnSpc>
              <a:spcAft>
                <a:spcPts val="0"/>
              </a:spcAft>
            </a:pPr>
            <a:r>
              <a:rPr kumimoji="1" lang="ja-JP" altLang="en-US" sz="1300" dirty="0" smtClean="0">
                <a:latin typeface="UD デジタル 教科書体 NK-B" panose="02020700000000000000" pitchFamily="18" charset="-128"/>
                <a:ea typeface="UD デジタル 教科書体 NK-B" panose="02020700000000000000" pitchFamily="18" charset="-128"/>
              </a:rPr>
              <a:t>　　④金融</a:t>
            </a:r>
            <a:r>
              <a:rPr kumimoji="1" lang="ja-JP" altLang="en-US" sz="1300" dirty="0">
                <a:latin typeface="UD デジタル 教科書体 NK-B" panose="02020700000000000000" pitchFamily="18" charset="-128"/>
                <a:ea typeface="UD デジタル 教科書体 NK-B" panose="02020700000000000000" pitchFamily="18" charset="-128"/>
              </a:rPr>
              <a:t>分野</a:t>
            </a:r>
            <a:r>
              <a:rPr kumimoji="1" lang="ja-JP" altLang="en-US" sz="1300" dirty="0" smtClean="0">
                <a:latin typeface="UD デジタル 教科書体 NK-B" panose="02020700000000000000" pitchFamily="18" charset="-128"/>
                <a:ea typeface="UD デジタル 教科書体 NK-B" panose="02020700000000000000" pitchFamily="18" charset="-128"/>
              </a:rPr>
              <a:t>の</a:t>
            </a:r>
            <a:r>
              <a:rPr kumimoji="1" lang="ja-JP" altLang="en-US" sz="1300" dirty="0">
                <a:latin typeface="UD デジタル 教科書体 NK-B" panose="02020700000000000000" pitchFamily="18" charset="-128"/>
                <a:ea typeface="UD デジタル 教科書体 NK-B" panose="02020700000000000000" pitchFamily="18" charset="-128"/>
              </a:rPr>
              <a:t>発展</a:t>
            </a:r>
            <a:r>
              <a:rPr kumimoji="1" lang="ja-JP" altLang="en-US" sz="1300" dirty="0" smtClean="0">
                <a:latin typeface="UD デジタル 教科書体 NK-B" panose="02020700000000000000" pitchFamily="18" charset="-128"/>
                <a:ea typeface="UD デジタル 教科書体 NK-B" panose="02020700000000000000" pitchFamily="18" charset="-128"/>
              </a:rPr>
              <a:t>レベル　　⑤</a:t>
            </a:r>
            <a:r>
              <a:rPr kumimoji="1" lang="ja-JP" altLang="en-US" sz="1300" dirty="0">
                <a:latin typeface="UD デジタル 教科書体 NK-B" panose="02020700000000000000" pitchFamily="18" charset="-128"/>
                <a:ea typeface="UD デジタル 教科書体 NK-B" panose="02020700000000000000" pitchFamily="18" charset="-128"/>
              </a:rPr>
              <a:t>国際的</a:t>
            </a:r>
            <a:r>
              <a:rPr kumimoji="1" lang="ja-JP" altLang="en-US" sz="1300" dirty="0" smtClean="0">
                <a:latin typeface="UD デジタル 教科書体 NK-B" panose="02020700000000000000" pitchFamily="18" charset="-128"/>
                <a:ea typeface="UD デジタル 教科書体 NK-B" panose="02020700000000000000" pitchFamily="18" charset="-128"/>
              </a:rPr>
              <a:t>評価</a:t>
            </a:r>
            <a:endParaRPr kumimoji="1" lang="ja-JP" altLang="en-US" sz="1300" dirty="0">
              <a:latin typeface="UD デジタル 教科書体 NK-B" panose="02020700000000000000" pitchFamily="18" charset="-128"/>
              <a:ea typeface="UD デジタル 教科書体 NK-B" panose="02020700000000000000" pitchFamily="18" charset="-128"/>
            </a:endParaRPr>
          </a:p>
        </p:txBody>
      </p:sp>
      <p:sp>
        <p:nvSpPr>
          <p:cNvPr id="39" name="正方形/長方形 38"/>
          <p:cNvSpPr/>
          <p:nvPr/>
        </p:nvSpPr>
        <p:spPr>
          <a:xfrm>
            <a:off x="5072384" y="1806008"/>
            <a:ext cx="4082719" cy="399084"/>
          </a:xfrm>
          <a:prstGeom prst="rect">
            <a:avLst/>
          </a:prstGeom>
        </p:spPr>
        <p:txBody>
          <a:bodyPr wrap="square">
            <a:spAutoFit/>
          </a:bodyPr>
          <a:lstStyle/>
          <a:p>
            <a:pPr>
              <a:lnSpc>
                <a:spcPts val="2500"/>
              </a:lnSpc>
              <a:spcAft>
                <a:spcPts val="0"/>
              </a:spcAft>
            </a:pPr>
            <a:r>
              <a:rPr kumimoji="1" lang="ja-JP" altLang="en-US" spc="-150" dirty="0" smtClean="0">
                <a:latin typeface="UD デジタル 教科書体 NK-B" panose="02020700000000000000" pitchFamily="18" charset="-128"/>
                <a:ea typeface="UD デジタル 教科書体 NK-B" panose="02020700000000000000" pitchFamily="18" charset="-128"/>
              </a:rPr>
              <a:t>▽　東京一極集中の弊害</a:t>
            </a:r>
            <a:endParaRPr kumimoji="1" lang="en-US" altLang="ja-JP" spc="-150" dirty="0" smtClean="0">
              <a:latin typeface="UD デジタル 教科書体 NK-B" panose="02020700000000000000" pitchFamily="18" charset="-128"/>
              <a:ea typeface="UD デジタル 教科書体 NK-B" panose="02020700000000000000" pitchFamily="18"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070742009"/>
              </p:ext>
            </p:extLst>
          </p:nvPr>
        </p:nvGraphicFramePr>
        <p:xfrm>
          <a:off x="245427" y="4962634"/>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異なる機能を有する金融都市</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41" name="表 40"/>
          <p:cNvGraphicFramePr>
            <a:graphicFrameLocks noGrp="1"/>
          </p:cNvGraphicFramePr>
          <p:nvPr>
            <p:extLst/>
          </p:nvPr>
        </p:nvGraphicFramePr>
        <p:xfrm>
          <a:off x="245427" y="1447923"/>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日本の現状</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3274358261"/>
              </p:ext>
            </p:extLst>
          </p:nvPr>
        </p:nvGraphicFramePr>
        <p:xfrm>
          <a:off x="503163" y="6153861"/>
          <a:ext cx="1116000" cy="6696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3027543091"/>
                    </a:ext>
                  </a:extLst>
                </a:gridCol>
              </a:tblGrid>
              <a:tr h="66960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イギリス</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chemeClr val="tx1"/>
                    </a:solidFill>
                  </a:tcPr>
                </a:tc>
                <a:extLst>
                  <a:ext uri="{0D108BD9-81ED-4DB2-BD59-A6C34878D82A}">
                    <a16:rowId xmlns:a16="http://schemas.microsoft.com/office/drawing/2014/main" val="2612227816"/>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881168820"/>
              </p:ext>
            </p:extLst>
          </p:nvPr>
        </p:nvGraphicFramePr>
        <p:xfrm>
          <a:off x="503163" y="5414332"/>
          <a:ext cx="1116000" cy="6696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3027543091"/>
                    </a:ext>
                  </a:extLst>
                </a:gridCol>
              </a:tblGrid>
              <a:tr h="66960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アメリカ</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nchor="ct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chemeClr val="tx1"/>
                    </a:solidFill>
                  </a:tcPr>
                </a:tc>
                <a:extLst>
                  <a:ext uri="{0D108BD9-81ED-4DB2-BD59-A6C34878D82A}">
                    <a16:rowId xmlns:a16="http://schemas.microsoft.com/office/drawing/2014/main" val="2612227816"/>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183876430"/>
              </p:ext>
            </p:extLst>
          </p:nvPr>
        </p:nvGraphicFramePr>
        <p:xfrm>
          <a:off x="1685796" y="6153861"/>
          <a:ext cx="3139375" cy="670560"/>
        </p:xfrm>
        <a:graphic>
          <a:graphicData uri="http://schemas.openxmlformats.org/drawingml/2006/table">
            <a:tbl>
              <a:tblPr firstRow="1" bandRow="1">
                <a:tableStyleId>{5C22544A-7EE6-4342-B048-85BDC9FD1C3A}</a:tableStyleId>
              </a:tblPr>
              <a:tblGrid>
                <a:gridCol w="3139375">
                  <a:extLst>
                    <a:ext uri="{9D8B030D-6E8A-4147-A177-3AD203B41FA5}">
                      <a16:colId xmlns:a16="http://schemas.microsoft.com/office/drawing/2014/main" val="3174523281"/>
                    </a:ext>
                  </a:extLst>
                </a:gridCol>
              </a:tblGrid>
              <a:tr h="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ロンドン</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rgbClr val="002060"/>
                    </a:solidFill>
                  </a:tcPr>
                </a:tc>
                <a:extLst>
                  <a:ext uri="{0D108BD9-81ED-4DB2-BD59-A6C34878D82A}">
                    <a16:rowId xmlns:a16="http://schemas.microsoft.com/office/drawing/2014/main" val="2612227816"/>
                  </a:ext>
                </a:extLst>
              </a:tr>
              <a:tr h="0">
                <a:tc>
                  <a:txBody>
                    <a:bodyPr/>
                    <a:lstStyle/>
                    <a:p>
                      <a:pPr algn="ctr"/>
                      <a:r>
                        <a:rPr kumimoji="1" lang="ja-JP" altLang="en-US" sz="1600" spc="-150" dirty="0" smtClean="0">
                          <a:solidFill>
                            <a:schemeClr val="tx1"/>
                          </a:solidFill>
                          <a:latin typeface="UD デジタル 教科書体 NK-R" panose="02020400000000000000" pitchFamily="18" charset="-128"/>
                          <a:ea typeface="UD デジタル 教科書体 NK-R" panose="02020400000000000000" pitchFamily="18" charset="-128"/>
                        </a:rPr>
                        <a:t>世界最大の為替取引を誇る金融市場</a:t>
                      </a: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3850192952"/>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3188777713"/>
              </p:ext>
            </p:extLst>
          </p:nvPr>
        </p:nvGraphicFramePr>
        <p:xfrm>
          <a:off x="4891803" y="5430655"/>
          <a:ext cx="3140367" cy="670560"/>
        </p:xfrm>
        <a:graphic>
          <a:graphicData uri="http://schemas.openxmlformats.org/drawingml/2006/table">
            <a:tbl>
              <a:tblPr firstRow="1" bandRow="1">
                <a:tableStyleId>{5C22544A-7EE6-4342-B048-85BDC9FD1C3A}</a:tableStyleId>
              </a:tblPr>
              <a:tblGrid>
                <a:gridCol w="3140367">
                  <a:extLst>
                    <a:ext uri="{9D8B030D-6E8A-4147-A177-3AD203B41FA5}">
                      <a16:colId xmlns:a16="http://schemas.microsoft.com/office/drawing/2014/main" val="3532190650"/>
                    </a:ext>
                  </a:extLst>
                </a:gridCol>
              </a:tblGrid>
              <a:tr h="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シカゴ</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rgbClr val="002060"/>
                    </a:solidFill>
                  </a:tcPr>
                </a:tc>
                <a:extLst>
                  <a:ext uri="{0D108BD9-81ED-4DB2-BD59-A6C34878D82A}">
                    <a16:rowId xmlns:a16="http://schemas.microsoft.com/office/drawing/2014/main" val="2612227816"/>
                  </a:ext>
                </a:extLst>
              </a:tr>
              <a:tr h="0">
                <a:tc>
                  <a:txBody>
                    <a:bodyPr/>
                    <a:lstStyle/>
                    <a:p>
                      <a:pPr algn="ctr"/>
                      <a:r>
                        <a:rPr kumimoji="1" lang="ja-JP" altLang="en-US" sz="1600" spc="-150" dirty="0" smtClean="0">
                          <a:solidFill>
                            <a:schemeClr val="tx1"/>
                          </a:solidFill>
                          <a:latin typeface="UD デジタル 教科書体 NK-R" panose="02020400000000000000" pitchFamily="18" charset="-128"/>
                          <a:ea typeface="UD デジタル 教科書体 NK-R" panose="02020400000000000000" pitchFamily="18" charset="-128"/>
                        </a:rPr>
                        <a:t>世界最大のデリバティブ取引所</a:t>
                      </a: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3850192952"/>
                  </a:ext>
                </a:extLst>
              </a:tr>
            </a:tbl>
          </a:graphicData>
        </a:graphic>
      </p:graphicFrame>
      <p:graphicFrame>
        <p:nvGraphicFramePr>
          <p:cNvPr id="47" name="表 46"/>
          <p:cNvGraphicFramePr>
            <a:graphicFrameLocks noGrp="1"/>
          </p:cNvGraphicFramePr>
          <p:nvPr>
            <p:extLst>
              <p:ext uri="{D42A27DB-BD31-4B8C-83A1-F6EECF244321}">
                <p14:modId xmlns:p14="http://schemas.microsoft.com/office/powerpoint/2010/main" val="2538304073"/>
              </p:ext>
            </p:extLst>
          </p:nvPr>
        </p:nvGraphicFramePr>
        <p:xfrm>
          <a:off x="4891803" y="6155177"/>
          <a:ext cx="3140367" cy="670560"/>
        </p:xfrm>
        <a:graphic>
          <a:graphicData uri="http://schemas.openxmlformats.org/drawingml/2006/table">
            <a:tbl>
              <a:tblPr firstRow="1" bandRow="1">
                <a:tableStyleId>{5C22544A-7EE6-4342-B048-85BDC9FD1C3A}</a:tableStyleId>
              </a:tblPr>
              <a:tblGrid>
                <a:gridCol w="3140367">
                  <a:extLst>
                    <a:ext uri="{9D8B030D-6E8A-4147-A177-3AD203B41FA5}">
                      <a16:colId xmlns:a16="http://schemas.microsoft.com/office/drawing/2014/main" val="3532190650"/>
                    </a:ext>
                  </a:extLst>
                </a:gridCol>
              </a:tblGrid>
              <a:tr h="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エジンバラ</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rgbClr val="002060"/>
                    </a:solidFill>
                  </a:tcPr>
                </a:tc>
                <a:extLst>
                  <a:ext uri="{0D108BD9-81ED-4DB2-BD59-A6C34878D82A}">
                    <a16:rowId xmlns:a16="http://schemas.microsoft.com/office/drawing/2014/main" val="2612227816"/>
                  </a:ext>
                </a:extLst>
              </a:tr>
              <a:tr h="0">
                <a:tc>
                  <a:txBody>
                    <a:bodyPr/>
                    <a:lstStyle/>
                    <a:p>
                      <a:pPr algn="ctr"/>
                      <a:r>
                        <a:rPr kumimoji="1" lang="ja-JP" altLang="en-US" sz="1600" spc="-150" dirty="0" smtClean="0">
                          <a:solidFill>
                            <a:schemeClr val="tx1"/>
                          </a:solidFill>
                          <a:latin typeface="UD デジタル 教科書体 NK-R" panose="02020400000000000000" pitchFamily="18" charset="-128"/>
                          <a:ea typeface="UD デジタル 教科書体 NK-R" panose="02020400000000000000" pitchFamily="18" charset="-128"/>
                        </a:rPr>
                        <a:t>国際的な資産運用業の集積地</a:t>
                      </a: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3850192952"/>
                  </a:ext>
                </a:extLst>
              </a:tr>
            </a:tbl>
          </a:graphicData>
        </a:graphic>
      </p:graphicFrame>
      <p:sp>
        <p:nvSpPr>
          <p:cNvPr id="51" name="正方形/長方形 50"/>
          <p:cNvSpPr/>
          <p:nvPr/>
        </p:nvSpPr>
        <p:spPr>
          <a:xfrm>
            <a:off x="310959" y="1808769"/>
            <a:ext cx="3382672" cy="412934"/>
          </a:xfrm>
          <a:prstGeom prst="rect">
            <a:avLst/>
          </a:prstGeom>
        </p:spPr>
        <p:txBody>
          <a:bodyPr wrap="square">
            <a:spAutoFit/>
          </a:bodyPr>
          <a:lstStyle/>
          <a:p>
            <a:pPr>
              <a:lnSpc>
                <a:spcPts val="2500"/>
              </a:lnSpc>
              <a:spcAft>
                <a:spcPts val="0"/>
              </a:spcAft>
            </a:pPr>
            <a:r>
              <a:rPr kumimoji="1" lang="ja-JP" altLang="en-US" spc="-150" dirty="0" smtClean="0">
                <a:latin typeface="UD デジタル 教科書体 NK-B" panose="02020700000000000000" pitchFamily="18" charset="-128"/>
                <a:ea typeface="UD デジタル 教科書体 NK-B" panose="02020700000000000000" pitchFamily="18" charset="-128"/>
              </a:rPr>
              <a:t>▽　東京証券取引所に取引が集中</a:t>
            </a:r>
            <a:endParaRPr kumimoji="1" lang="ja-JP" altLang="en-US" spc="-150" dirty="0">
              <a:latin typeface="UD デジタル 教科書体 NK-B" panose="02020700000000000000" pitchFamily="18" charset="-128"/>
              <a:ea typeface="UD デジタル 教科書体 NK-B" panose="02020700000000000000" pitchFamily="18" charset="-128"/>
            </a:endParaRPr>
          </a:p>
        </p:txBody>
      </p:sp>
      <p:sp>
        <p:nvSpPr>
          <p:cNvPr id="52" name="正方形/長方形 51"/>
          <p:cNvSpPr/>
          <p:nvPr/>
        </p:nvSpPr>
        <p:spPr>
          <a:xfrm>
            <a:off x="1266828" y="2093141"/>
            <a:ext cx="3000818" cy="412934"/>
          </a:xfrm>
          <a:prstGeom prst="rect">
            <a:avLst/>
          </a:prstGeom>
        </p:spPr>
        <p:txBody>
          <a:bodyPr wrap="square">
            <a:spAutoFit/>
          </a:bodyPr>
          <a:lstStyle/>
          <a:p>
            <a:pPr>
              <a:lnSpc>
                <a:spcPts val="2500"/>
              </a:lnSpc>
              <a:spcAft>
                <a:spcPts val="0"/>
              </a:spcAft>
            </a:pPr>
            <a:r>
              <a:rPr kumimoji="1" lang="en-US" altLang="ja-JP" sz="1400" spc="-150" dirty="0" smtClean="0">
                <a:latin typeface="UD デジタル 教科書体 NK-B" panose="02020700000000000000" pitchFamily="18" charset="-128"/>
                <a:ea typeface="UD デジタル 教科書体 NK-B" panose="02020700000000000000" pitchFamily="18" charset="-128"/>
              </a:rPr>
              <a:t>〔</a:t>
            </a:r>
            <a:r>
              <a:rPr kumimoji="1" lang="ja-JP" altLang="en-US" sz="1400" spc="-150" dirty="0" smtClean="0">
                <a:latin typeface="UD デジタル 教科書体 NK-B" panose="02020700000000000000" pitchFamily="18" charset="-128"/>
                <a:ea typeface="UD デジタル 教科書体 NK-B" panose="02020700000000000000" pitchFamily="18" charset="-128"/>
              </a:rPr>
              <a:t>株式取引に占めるマーケットシェア</a:t>
            </a:r>
            <a:r>
              <a:rPr kumimoji="1" lang="en-US" altLang="ja-JP" sz="1400" spc="-150" dirty="0" smtClean="0">
                <a:latin typeface="UD デジタル 教科書体 NK-B" panose="02020700000000000000" pitchFamily="18" charset="-128"/>
                <a:ea typeface="UD デジタル 教科書体 NK-B" panose="02020700000000000000" pitchFamily="18" charset="-128"/>
              </a:rPr>
              <a:t>〕</a:t>
            </a:r>
            <a:endParaRPr kumimoji="1" lang="ja-JP" altLang="en-US" sz="1400" spc="-150" dirty="0">
              <a:latin typeface="UD デジタル 教科書体 NK-B" panose="02020700000000000000" pitchFamily="18" charset="-128"/>
              <a:ea typeface="UD デジタル 教科書体 NK-B" panose="02020700000000000000" pitchFamily="18" charset="-128"/>
            </a:endParaRPr>
          </a:p>
        </p:txBody>
      </p:sp>
      <p:cxnSp>
        <p:nvCxnSpPr>
          <p:cNvPr id="26" name="直線コネクタ 25"/>
          <p:cNvCxnSpPr/>
          <p:nvPr/>
        </p:nvCxnSpPr>
        <p:spPr>
          <a:xfrm>
            <a:off x="4914719" y="2005135"/>
            <a:ext cx="23679" cy="2376000"/>
          </a:xfrm>
          <a:prstGeom prst="line">
            <a:avLst/>
          </a:prstGeom>
          <a:ln w="25400">
            <a:solidFill>
              <a:srgbClr val="003399"/>
            </a:solidFill>
            <a:prstDash val="dashDot"/>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26513" y="2116248"/>
            <a:ext cx="3034625" cy="0"/>
          </a:xfrm>
          <a:prstGeom prst="line">
            <a:avLst/>
          </a:prstGeom>
          <a:ln w="53975">
            <a:solidFill>
              <a:srgbClr val="002060">
                <a:alpha val="34000"/>
              </a:srgb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188122" y="2116248"/>
            <a:ext cx="2268000" cy="0"/>
          </a:xfrm>
          <a:prstGeom prst="line">
            <a:avLst/>
          </a:prstGeom>
          <a:ln w="53975">
            <a:solidFill>
              <a:srgbClr val="002060">
                <a:alpha val="34000"/>
              </a:srgbClr>
            </a:solidFill>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5072384" y="2278590"/>
            <a:ext cx="4082719" cy="1695336"/>
          </a:xfrm>
          <a:prstGeom prst="rect">
            <a:avLst/>
          </a:prstGeom>
        </p:spPr>
        <p:txBody>
          <a:bodyPr wrap="square">
            <a:spAutoFit/>
          </a:bodyPr>
          <a:lstStyle/>
          <a:p>
            <a:pPr>
              <a:lnSpc>
                <a:spcPts val="2500"/>
              </a:lnSpc>
              <a:spcAft>
                <a:spcPts val="0"/>
              </a:spcAft>
            </a:pPr>
            <a:r>
              <a:rPr kumimoji="1" lang="ja-JP" altLang="en-US" sz="1600" spc="-150" dirty="0" smtClean="0">
                <a:latin typeface="UD デジタル 教科書体 NK-R" panose="02020400000000000000" pitchFamily="18" charset="-128"/>
                <a:ea typeface="UD デジタル 教科書体 NK-R" panose="02020400000000000000" pitchFamily="18" charset="-128"/>
              </a:rPr>
              <a:t>・　首都直下地震発生時の最大被害推計額</a:t>
            </a:r>
            <a:endParaRPr kumimoji="1" lang="en-US" altLang="ja-JP" sz="1600" spc="-150" dirty="0" smtClean="0">
              <a:latin typeface="UD デジタル 教科書体 NK-R" panose="02020400000000000000" pitchFamily="18" charset="-128"/>
              <a:ea typeface="UD デジタル 教科書体 NK-R" panose="02020400000000000000" pitchFamily="18" charset="-128"/>
            </a:endParaRPr>
          </a:p>
          <a:p>
            <a:pPr>
              <a:lnSpc>
                <a:spcPts val="2500"/>
              </a:lnSpc>
              <a:spcAft>
                <a:spcPts val="0"/>
              </a:spcAft>
            </a:pPr>
            <a:r>
              <a:rPr kumimoji="1" lang="ja-JP" altLang="en-US" sz="1600" spc="-150" dirty="0">
                <a:latin typeface="UD デジタル 教科書体 NK-R" panose="02020400000000000000" pitchFamily="18" charset="-128"/>
                <a:ea typeface="UD デジタル 教科書体 NK-R" panose="02020400000000000000" pitchFamily="18" charset="-128"/>
              </a:rPr>
              <a:t>　</a:t>
            </a:r>
            <a:r>
              <a:rPr kumimoji="1" lang="ja-JP" altLang="en-US" sz="1600" spc="-150" dirty="0" smtClean="0">
                <a:latin typeface="UD デジタル 教科書体 NK-R" panose="02020400000000000000" pitchFamily="18" charset="-128"/>
                <a:ea typeface="UD デジタル 教科書体 NK-R" panose="02020400000000000000" pitchFamily="18" charset="-128"/>
              </a:rPr>
              <a:t>　➡　</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約</a:t>
            </a:r>
            <a:r>
              <a:rPr kumimoji="1" lang="en-US" altLang="ja-JP" sz="1600" u="sng" spc="-150" dirty="0" smtClean="0">
                <a:latin typeface="UD デジタル 教科書体 NK-B" panose="02020700000000000000" pitchFamily="18" charset="-128"/>
                <a:ea typeface="UD デジタル 教科書体 NK-B" panose="02020700000000000000" pitchFamily="18" charset="-128"/>
              </a:rPr>
              <a:t>95</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兆円</a:t>
            </a:r>
            <a:endParaRPr kumimoji="1" lang="en-US" altLang="ja-JP" sz="1600" u="sng" spc="-150" dirty="0" smtClean="0">
              <a:latin typeface="UD デジタル 教科書体 NK-B" panose="02020700000000000000" pitchFamily="18" charset="-128"/>
              <a:ea typeface="UD デジタル 教科書体 NK-B" panose="02020700000000000000" pitchFamily="18" charset="-128"/>
            </a:endParaRPr>
          </a:p>
          <a:p>
            <a:pPr>
              <a:lnSpc>
                <a:spcPts val="2500"/>
              </a:lnSpc>
              <a:spcAft>
                <a:spcPts val="0"/>
              </a:spcAft>
            </a:pPr>
            <a:r>
              <a:rPr kumimoji="1" lang="ja-JP" altLang="en-US" sz="1600" spc="-150" dirty="0">
                <a:latin typeface="UD デジタル 教科書体 NK-R" panose="02020400000000000000" pitchFamily="18" charset="-128"/>
                <a:ea typeface="UD デジタル 教科書体 NK-R" panose="02020400000000000000" pitchFamily="18" charset="-128"/>
              </a:rPr>
              <a:t>・</a:t>
            </a:r>
            <a:r>
              <a:rPr kumimoji="1" lang="ja-JP" altLang="en-US" sz="1600" spc="-150" dirty="0" smtClean="0">
                <a:latin typeface="UD デジタル 教科書体 NK-R" panose="02020400000000000000" pitchFamily="18" charset="-128"/>
                <a:ea typeface="UD デジタル 教科書体 NK-R" panose="02020400000000000000" pitchFamily="18" charset="-128"/>
              </a:rPr>
              <a:t>世界</a:t>
            </a:r>
            <a:r>
              <a:rPr kumimoji="1" lang="ja-JP" altLang="en-US" sz="1600" spc="-150" dirty="0">
                <a:latin typeface="UD デジタル 教科書体 NK-R" panose="02020400000000000000" pitchFamily="18" charset="-128"/>
                <a:ea typeface="UD デジタル 教科書体 NK-R" panose="02020400000000000000" pitchFamily="18" charset="-128"/>
              </a:rPr>
              <a:t>の大都市の自然災害リスク</a:t>
            </a:r>
            <a:r>
              <a:rPr kumimoji="1" lang="ja-JP" altLang="en-US" sz="1600" spc="-150" dirty="0" smtClean="0">
                <a:latin typeface="UD デジタル 教科書体 NK-R" panose="02020400000000000000" pitchFamily="18" charset="-128"/>
                <a:ea typeface="UD デジタル 教科書体 NK-R" panose="02020400000000000000" pitchFamily="18" charset="-128"/>
              </a:rPr>
              <a:t>指数</a:t>
            </a:r>
            <a:endParaRPr kumimoji="1" lang="en-US" altLang="ja-JP" sz="1600" spc="-150" dirty="0" smtClean="0">
              <a:latin typeface="UD デジタル 教科書体 NK-R" panose="02020400000000000000" pitchFamily="18" charset="-128"/>
              <a:ea typeface="UD デジタル 教科書体 NK-R" panose="02020400000000000000" pitchFamily="18" charset="-128"/>
            </a:endParaRPr>
          </a:p>
          <a:p>
            <a:pPr>
              <a:lnSpc>
                <a:spcPts val="2500"/>
              </a:lnSpc>
              <a:spcAft>
                <a:spcPts val="0"/>
              </a:spcAft>
            </a:pPr>
            <a:r>
              <a:rPr kumimoji="1" lang="ja-JP" altLang="en-US" sz="1600" spc="-150" dirty="0">
                <a:latin typeface="UD デジタル 教科書体 NK-R" panose="02020400000000000000" pitchFamily="18" charset="-128"/>
                <a:ea typeface="UD デジタル 教科書体 NK-R" panose="02020400000000000000" pitchFamily="18" charset="-128"/>
              </a:rPr>
              <a:t>　</a:t>
            </a:r>
            <a:r>
              <a:rPr kumimoji="1" lang="ja-JP" altLang="en-US" sz="1600" spc="-150" dirty="0" smtClean="0">
                <a:latin typeface="UD デジタル 教科書体 NK-R" panose="02020400000000000000" pitchFamily="18" charset="-128"/>
                <a:ea typeface="UD デジタル 教科書体 NK-R" panose="02020400000000000000" pitchFamily="18" charset="-128"/>
              </a:rPr>
              <a:t>　➡　</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東京</a:t>
            </a:r>
            <a:r>
              <a:rPr kumimoji="1" lang="ja-JP" altLang="en-US" sz="1600" u="sng" spc="-150" dirty="0">
                <a:latin typeface="UD デジタル 教科書体 NK-B" panose="02020700000000000000" pitchFamily="18" charset="-128"/>
                <a:ea typeface="UD デジタル 教科書体 NK-B" panose="02020700000000000000" pitchFamily="18" charset="-128"/>
              </a:rPr>
              <a:t>・</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横浜が世界</a:t>
            </a:r>
            <a:r>
              <a:rPr kumimoji="1" lang="ja-JP" altLang="en-US" sz="1600" u="sng" spc="-150" dirty="0">
                <a:latin typeface="UD デジタル 教科書体 NK-B" panose="02020700000000000000" pitchFamily="18" charset="-128"/>
                <a:ea typeface="UD デジタル 教科書体 NK-B" panose="02020700000000000000" pitchFamily="18" charset="-128"/>
              </a:rPr>
              <a:t>主要</a:t>
            </a:r>
            <a:r>
              <a:rPr kumimoji="1" lang="en-US" altLang="ja-JP" sz="1600" u="sng" spc="-150" dirty="0">
                <a:latin typeface="UD デジタル 教科書体 NK-B" panose="02020700000000000000" pitchFamily="18" charset="-128"/>
                <a:ea typeface="UD デジタル 教科書体 NK-B" panose="02020700000000000000" pitchFamily="18" charset="-128"/>
              </a:rPr>
              <a:t>50</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都市で</a:t>
            </a:r>
            <a:endParaRPr kumimoji="1" lang="en-US" altLang="ja-JP" sz="1600" spc="-150" dirty="0" smtClean="0">
              <a:latin typeface="UD デジタル 教科書体 NK-B" panose="02020700000000000000" pitchFamily="18" charset="-128"/>
              <a:ea typeface="UD デジタル 教科書体 NK-B" panose="02020700000000000000" pitchFamily="18" charset="-128"/>
            </a:endParaRPr>
          </a:p>
          <a:p>
            <a:pPr>
              <a:lnSpc>
                <a:spcPts val="2500"/>
              </a:lnSpc>
              <a:spcAft>
                <a:spcPts val="0"/>
              </a:spcAft>
            </a:pPr>
            <a:r>
              <a:rPr kumimoji="1" lang="ja-JP" altLang="en-US" sz="1600" spc="-150" dirty="0">
                <a:latin typeface="UD デジタル 教科書体 NK-B" panose="02020700000000000000" pitchFamily="18" charset="-128"/>
                <a:ea typeface="UD デジタル 教科書体 NK-B" panose="02020700000000000000" pitchFamily="18" charset="-128"/>
              </a:rPr>
              <a:t>　</a:t>
            </a:r>
            <a:r>
              <a:rPr kumimoji="1" lang="ja-JP" altLang="en-US" sz="1600" spc="-150" dirty="0" smtClean="0">
                <a:latin typeface="UD デジタル 教科書体 NK-B" panose="02020700000000000000" pitchFamily="18" charset="-128"/>
                <a:ea typeface="UD デジタル 教科書体 NK-B" panose="02020700000000000000" pitchFamily="18" charset="-128"/>
              </a:rPr>
              <a:t>　　　　</a:t>
            </a:r>
            <a:r>
              <a:rPr kumimoji="1" lang="ja-JP" altLang="en-US" sz="1600" u="sng" spc="-150" dirty="0" smtClean="0">
                <a:latin typeface="UD デジタル 教科書体 NK-B" panose="02020700000000000000" pitchFamily="18" charset="-128"/>
                <a:ea typeface="UD デジタル 教科書体 NK-B" panose="02020700000000000000" pitchFamily="18" charset="-128"/>
              </a:rPr>
              <a:t>ワースト１</a:t>
            </a:r>
            <a:r>
              <a:rPr kumimoji="1" lang="ja-JP" altLang="en-US" spc="-150" dirty="0">
                <a:latin typeface="UD デジタル 教科書体 NK-R" panose="02020400000000000000" pitchFamily="18" charset="-128"/>
                <a:ea typeface="UD デジタル 教科書体 NK-R" panose="02020400000000000000" pitchFamily="18" charset="-128"/>
              </a:rPr>
              <a:t>　</a:t>
            </a:r>
            <a:endParaRPr kumimoji="1" lang="ja-JP" altLang="en-US" sz="1200" spc="-150"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p:cNvSpPr/>
          <p:nvPr/>
        </p:nvSpPr>
        <p:spPr>
          <a:xfrm>
            <a:off x="925970" y="2352818"/>
            <a:ext cx="789525" cy="412934"/>
          </a:xfrm>
          <a:prstGeom prst="rect">
            <a:avLst/>
          </a:prstGeom>
        </p:spPr>
        <p:txBody>
          <a:bodyPr wrap="square">
            <a:spAutoFit/>
          </a:bodyPr>
          <a:lstStyle/>
          <a:p>
            <a:pPr algn="ctr">
              <a:lnSpc>
                <a:spcPts val="2500"/>
              </a:lnSpc>
              <a:spcAft>
                <a:spcPts val="0"/>
              </a:spcAft>
            </a:pPr>
            <a:r>
              <a:rPr kumimoji="1" lang="ja-JP" altLang="en-US" sz="1400" spc="-150" dirty="0">
                <a:latin typeface="UD デジタル 教科書体 NK-B" panose="02020700000000000000" pitchFamily="18" charset="-128"/>
                <a:ea typeface="UD デジタル 教科書体 NK-B" panose="02020700000000000000" pitchFamily="18" charset="-128"/>
              </a:rPr>
              <a:t>日本</a:t>
            </a:r>
          </a:p>
        </p:txBody>
      </p:sp>
      <p:sp>
        <p:nvSpPr>
          <p:cNvPr id="31" name="正方形/長方形 30"/>
          <p:cNvSpPr/>
          <p:nvPr/>
        </p:nvSpPr>
        <p:spPr>
          <a:xfrm>
            <a:off x="3445420" y="2379742"/>
            <a:ext cx="789525" cy="384336"/>
          </a:xfrm>
          <a:prstGeom prst="rect">
            <a:avLst/>
          </a:prstGeom>
        </p:spPr>
        <p:txBody>
          <a:bodyPr wrap="square">
            <a:spAutoFit/>
          </a:bodyPr>
          <a:lstStyle/>
          <a:p>
            <a:pPr algn="ctr">
              <a:lnSpc>
                <a:spcPts val="2500"/>
              </a:lnSpc>
              <a:spcAft>
                <a:spcPts val="0"/>
              </a:spcAft>
            </a:pPr>
            <a:r>
              <a:rPr kumimoji="1" lang="ja-JP" altLang="en-US" sz="1400" spc="-150" dirty="0">
                <a:latin typeface="UD デジタル 教科書体 NK-B" panose="02020700000000000000" pitchFamily="18" charset="-128"/>
                <a:ea typeface="UD デジタル 教科書体 NK-B" panose="02020700000000000000" pitchFamily="18" charset="-128"/>
              </a:rPr>
              <a:t>米国</a:t>
            </a:r>
          </a:p>
        </p:txBody>
      </p:sp>
      <p:graphicFrame>
        <p:nvGraphicFramePr>
          <p:cNvPr id="35" name="グラフ 34"/>
          <p:cNvGraphicFramePr>
            <a:graphicFrameLocks/>
          </p:cNvGraphicFramePr>
          <p:nvPr>
            <p:extLst>
              <p:ext uri="{D42A27DB-BD31-4B8C-83A1-F6EECF244321}">
                <p14:modId xmlns:p14="http://schemas.microsoft.com/office/powerpoint/2010/main" val="3556375361"/>
              </p:ext>
            </p:extLst>
          </p:nvPr>
        </p:nvGraphicFramePr>
        <p:xfrm>
          <a:off x="-52253" y="2492264"/>
          <a:ext cx="2856966" cy="21522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2" name="グラフ 41"/>
          <p:cNvGraphicFramePr>
            <a:graphicFrameLocks/>
          </p:cNvGraphicFramePr>
          <p:nvPr>
            <p:extLst>
              <p:ext uri="{D42A27DB-BD31-4B8C-83A1-F6EECF244321}">
                <p14:modId xmlns:p14="http://schemas.microsoft.com/office/powerpoint/2010/main" val="3812106647"/>
              </p:ext>
            </p:extLst>
          </p:nvPr>
        </p:nvGraphicFramePr>
        <p:xfrm>
          <a:off x="2229462" y="2479566"/>
          <a:ext cx="3274181" cy="218363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9" name="表 48"/>
          <p:cNvGraphicFramePr>
            <a:graphicFrameLocks noGrp="1"/>
          </p:cNvGraphicFramePr>
          <p:nvPr>
            <p:extLst>
              <p:ext uri="{D42A27DB-BD31-4B8C-83A1-F6EECF244321}">
                <p14:modId xmlns:p14="http://schemas.microsoft.com/office/powerpoint/2010/main" val="2962922205"/>
              </p:ext>
            </p:extLst>
          </p:nvPr>
        </p:nvGraphicFramePr>
        <p:xfrm>
          <a:off x="1684804" y="5430655"/>
          <a:ext cx="3140367" cy="670560"/>
        </p:xfrm>
        <a:graphic>
          <a:graphicData uri="http://schemas.openxmlformats.org/drawingml/2006/table">
            <a:tbl>
              <a:tblPr firstRow="1" bandRow="1">
                <a:tableStyleId>{5C22544A-7EE6-4342-B048-85BDC9FD1C3A}</a:tableStyleId>
              </a:tblPr>
              <a:tblGrid>
                <a:gridCol w="3140367">
                  <a:extLst>
                    <a:ext uri="{9D8B030D-6E8A-4147-A177-3AD203B41FA5}">
                      <a16:colId xmlns:a16="http://schemas.microsoft.com/office/drawing/2014/main" val="3532190650"/>
                    </a:ext>
                  </a:extLst>
                </a:gridCol>
              </a:tblGrid>
              <a:tr h="0">
                <a:tc>
                  <a:txBody>
                    <a:bodyPr/>
                    <a:lstStyle/>
                    <a:p>
                      <a:pPr algn="ctr"/>
                      <a:r>
                        <a:rPr kumimoji="1" lang="ja-JP" altLang="en-US" sz="1600" dirty="0" smtClean="0">
                          <a:solidFill>
                            <a:schemeClr val="bg1"/>
                          </a:solidFill>
                          <a:latin typeface="UD デジタル 教科書体 NK-B" panose="02020700000000000000" pitchFamily="18" charset="-128"/>
                          <a:ea typeface="UD デジタル 教科書体 NK-B" panose="02020700000000000000" pitchFamily="18" charset="-128"/>
                        </a:rPr>
                        <a:t>ニューヨーク</a:t>
                      </a:r>
                      <a:endParaRPr kumimoji="1" lang="ja-JP" altLang="en-US" sz="1600" dirty="0">
                        <a:solidFill>
                          <a:schemeClr val="bg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solidFill>
                      <a:srgbClr val="002060"/>
                    </a:solidFill>
                  </a:tcPr>
                </a:tc>
                <a:extLst>
                  <a:ext uri="{0D108BD9-81ED-4DB2-BD59-A6C34878D82A}">
                    <a16:rowId xmlns:a16="http://schemas.microsoft.com/office/drawing/2014/main" val="2612227816"/>
                  </a:ext>
                </a:extLst>
              </a:tr>
              <a:tr h="0">
                <a:tc>
                  <a:txBody>
                    <a:bodyPr/>
                    <a:lstStyle/>
                    <a:p>
                      <a:pPr algn="ctr"/>
                      <a:r>
                        <a:rPr kumimoji="1" lang="ja-JP" altLang="en-US" sz="1600" spc="-150" dirty="0" smtClean="0">
                          <a:solidFill>
                            <a:schemeClr val="tx1"/>
                          </a:solidFill>
                          <a:latin typeface="UD デジタル 教科書体 NK-R" panose="02020400000000000000" pitchFamily="18" charset="-128"/>
                          <a:ea typeface="UD デジタル 教科書体 NK-R" panose="02020400000000000000" pitchFamily="18" charset="-128"/>
                        </a:rPr>
                        <a:t>世界最大の株式市場</a:t>
                      </a: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3850192952"/>
                  </a:ext>
                </a:extLst>
              </a:tr>
            </a:tbl>
          </a:graphicData>
        </a:graphic>
      </p:graphicFrame>
      <p:sp>
        <p:nvSpPr>
          <p:cNvPr id="2" name="テキスト ボックス 1"/>
          <p:cNvSpPr txBox="1"/>
          <p:nvPr/>
        </p:nvSpPr>
        <p:spPr>
          <a:xfrm>
            <a:off x="303848" y="4443438"/>
            <a:ext cx="2276585" cy="348813"/>
          </a:xfrm>
          <a:prstGeom prst="rect">
            <a:avLst/>
          </a:prstGeom>
          <a:noFill/>
        </p:spPr>
        <p:txBody>
          <a:bodyPr wrap="none" rtlCol="0">
            <a:spAutoFit/>
          </a:bodyPr>
          <a:lstStyle/>
          <a:p>
            <a:pPr>
              <a:lnSpc>
                <a:spcPts val="1000"/>
              </a:lnSpc>
            </a:pPr>
            <a:r>
              <a:rPr kumimoji="1" lang="ja-JP" altLang="en-US" sz="900" dirty="0" smtClean="0">
                <a:latin typeface="UD デジタル 教科書体 NK-R" panose="02020400000000000000" pitchFamily="18" charset="-128"/>
                <a:ea typeface="UD デジタル 教科書体 NK-R" panose="02020400000000000000" pitchFamily="18" charset="-128"/>
              </a:rPr>
              <a:t>その他</a:t>
            </a: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証券会社によるマッチング取引</a:t>
            </a:r>
            <a:r>
              <a:rPr kumimoji="1" lang="ja-JP" altLang="en-US" sz="900" dirty="0" smtClean="0">
                <a:latin typeface="UD デジタル 教科書体 NK-R" panose="02020400000000000000" pitchFamily="18" charset="-128"/>
                <a:ea typeface="UD デジタル 教科書体 NK-R" panose="02020400000000000000" pitchFamily="18" charset="-128"/>
              </a:rPr>
              <a:t>等</a:t>
            </a: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ＮＡＳＤＡＱ</a:t>
            </a: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米国の新興企業向け株式</a:t>
            </a:r>
            <a:r>
              <a:rPr kumimoji="1" lang="ja-JP" altLang="en-US" sz="900" dirty="0" smtClean="0">
                <a:latin typeface="UD デジタル 教科書体 NK-R" panose="02020400000000000000" pitchFamily="18" charset="-128"/>
                <a:ea typeface="UD デジタル 教科書体 NK-R" panose="02020400000000000000" pitchFamily="18" charset="-128"/>
              </a:rPr>
              <a:t>市場</a:t>
            </a:r>
            <a:endParaRPr kumimoji="1"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6" name="テキスト ボックス 35"/>
          <p:cNvSpPr txBox="1"/>
          <p:nvPr/>
        </p:nvSpPr>
        <p:spPr>
          <a:xfrm>
            <a:off x="2705105" y="4431618"/>
            <a:ext cx="2194832" cy="477054"/>
          </a:xfrm>
          <a:prstGeom prst="rect">
            <a:avLst/>
          </a:prstGeom>
          <a:noFill/>
        </p:spPr>
        <p:txBody>
          <a:bodyPr wrap="none" rtlCol="0">
            <a:spAutoFit/>
          </a:bodyPr>
          <a:lstStyle/>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出典：日本経済新聞朝刊（</a:t>
            </a:r>
            <a:r>
              <a:rPr kumimoji="1" lang="en-US" altLang="ja-JP" sz="900" dirty="0">
                <a:latin typeface="UD デジタル 教科書体 NK-R" panose="02020400000000000000" pitchFamily="18" charset="-128"/>
                <a:ea typeface="UD デジタル 教科書体 NK-R" panose="02020400000000000000" pitchFamily="18" charset="-128"/>
              </a:rPr>
              <a:t>2020/10/2</a:t>
            </a:r>
            <a:r>
              <a:rPr kumimoji="1" lang="ja-JP" altLang="en-US" sz="900" dirty="0">
                <a:latin typeface="UD デジタル 教科書体 NK-R" panose="02020400000000000000" pitchFamily="18" charset="-128"/>
                <a:ea typeface="UD デジタル 教科書体 NK-R" panose="02020400000000000000" pitchFamily="18" charset="-128"/>
              </a:rPr>
              <a:t>）</a:t>
            </a:r>
          </a:p>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（日本は日本</a:t>
            </a:r>
            <a:r>
              <a:rPr kumimoji="1" lang="ja-JP" altLang="en-US" sz="900" dirty="0">
                <a:latin typeface="UD デジタル 教科書体 NK-R" panose="02020400000000000000" pitchFamily="18" charset="-128"/>
                <a:ea typeface="UD デジタル 教科書体 NK-R" panose="02020400000000000000" pitchFamily="18" charset="-128"/>
              </a:rPr>
              <a:t>証券業協会</a:t>
            </a:r>
            <a:r>
              <a:rPr kumimoji="1" lang="ja-JP" altLang="en-US" sz="900" dirty="0" smtClean="0">
                <a:latin typeface="UD デジタル 教科書体 NK-R" panose="02020400000000000000" pitchFamily="18" charset="-128"/>
                <a:ea typeface="UD デジタル 教科書体 NK-R" panose="02020400000000000000" pitchFamily="18" charset="-128"/>
              </a:rPr>
              <a:t>、</a:t>
            </a: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米国</a:t>
            </a:r>
            <a:r>
              <a:rPr kumimoji="1" lang="ja-JP" altLang="en-US" sz="900" dirty="0">
                <a:latin typeface="UD デジタル 教科書体 NK-R" panose="02020400000000000000" pitchFamily="18" charset="-128"/>
                <a:ea typeface="UD デジタル 教科書体 NK-R" panose="02020400000000000000" pitchFamily="18" charset="-128"/>
              </a:rPr>
              <a:t>はシカゴ・オプション</a:t>
            </a:r>
            <a:r>
              <a:rPr kumimoji="1" lang="ja-JP" altLang="en-US" sz="900" dirty="0" smtClean="0">
                <a:latin typeface="UD デジタル 教科書体 NK-R" panose="02020400000000000000" pitchFamily="18" charset="-128"/>
                <a:ea typeface="UD デジタル 教科書体 NK-R" panose="02020400000000000000" pitchFamily="18" charset="-128"/>
              </a:rPr>
              <a:t>取引所）</a:t>
            </a:r>
            <a:endParaRPr kumimoji="1"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44" name="テキスト ボックス 43"/>
          <p:cNvSpPr txBox="1"/>
          <p:nvPr/>
        </p:nvSpPr>
        <p:spPr>
          <a:xfrm>
            <a:off x="5086428" y="4431618"/>
            <a:ext cx="3236784" cy="477054"/>
          </a:xfrm>
          <a:prstGeom prst="rect">
            <a:avLst/>
          </a:prstGeom>
          <a:noFill/>
        </p:spPr>
        <p:txBody>
          <a:bodyPr wrap="none" rtlCol="0">
            <a:spAutoFit/>
          </a:bodyPr>
          <a:lstStyle/>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出典</a:t>
            </a:r>
            <a:r>
              <a:rPr kumimoji="1" lang="ja-JP" altLang="en-US" sz="900" dirty="0" smtClean="0">
                <a:latin typeface="UD デジタル 教科書体 NK-R" panose="02020400000000000000" pitchFamily="18" charset="-128"/>
                <a:ea typeface="UD デジタル 教科書体 NK-R" panose="02020400000000000000" pitchFamily="18" charset="-128"/>
              </a:rPr>
              <a:t>：</a:t>
            </a:r>
            <a:r>
              <a:rPr kumimoji="1" lang="zh-TW" altLang="en-US" sz="900" dirty="0" smtClean="0">
                <a:latin typeface="UD デジタル 教科書体 NK-R" panose="02020400000000000000" pitchFamily="18" charset="-128"/>
                <a:ea typeface="UD デジタル 教科書体 NK-R" panose="02020400000000000000" pitchFamily="18" charset="-128"/>
              </a:rPr>
              <a:t>中央</a:t>
            </a:r>
            <a:r>
              <a:rPr kumimoji="1" lang="zh-TW" altLang="en-US" sz="900" dirty="0">
                <a:latin typeface="UD デジタル 教科書体 NK-R" panose="02020400000000000000" pitchFamily="18" charset="-128"/>
                <a:ea typeface="UD デジタル 教科書体 NK-R" panose="02020400000000000000" pitchFamily="18" charset="-128"/>
              </a:rPr>
              <a:t>防災会議防災対策推進検討</a:t>
            </a:r>
            <a:r>
              <a:rPr kumimoji="1" lang="zh-TW" altLang="en-US" sz="900" dirty="0" smtClean="0">
                <a:latin typeface="UD デジタル 教科書体 NK-R" panose="02020400000000000000" pitchFamily="18" charset="-128"/>
                <a:ea typeface="UD デジタル 教科書体 NK-R" panose="02020400000000000000" pitchFamily="18" charset="-128"/>
              </a:rPr>
              <a:t>会議</a:t>
            </a:r>
            <a:endParaRPr kumimoji="1" lang="en-US" altLang="zh-TW" sz="900" dirty="0" smtClean="0">
              <a:latin typeface="UD デジタル 教科書体 NK-R" panose="02020400000000000000" pitchFamily="18" charset="-128"/>
              <a:ea typeface="UD デジタル 教科書体 NK-R" panose="02020400000000000000" pitchFamily="18" charset="-128"/>
            </a:endParaRPr>
          </a:p>
          <a:p>
            <a:pPr>
              <a:lnSpc>
                <a:spcPts val="1000"/>
              </a:lnSpc>
            </a:pPr>
            <a:r>
              <a:rPr kumimoji="1" lang="ja-JP" altLang="en-US" sz="900" dirty="0" smtClean="0">
                <a:latin typeface="UD デジタル 教科書体 NK-R" panose="02020400000000000000" pitchFamily="18" charset="-128"/>
                <a:ea typeface="UD デジタル 教科書体 NK-R" panose="02020400000000000000" pitchFamily="18" charset="-128"/>
              </a:rPr>
              <a:t>　　　　　</a:t>
            </a:r>
            <a:r>
              <a:rPr kumimoji="1" lang="zh-TW" altLang="en-US" sz="900" dirty="0" smtClean="0">
                <a:latin typeface="UD デジタル 教科書体 NK-R" panose="02020400000000000000" pitchFamily="18" charset="-128"/>
                <a:ea typeface="UD デジタル 教科書体 NK-R" panose="02020400000000000000" pitchFamily="18" charset="-128"/>
              </a:rPr>
              <a:t>首都直下地震対策検討ＷＧ「最終報告」</a:t>
            </a:r>
            <a:r>
              <a:rPr kumimoji="1" lang="ja-JP" altLang="en-US" sz="900" dirty="0" smtClean="0">
                <a:latin typeface="UD デジタル 教科書体 NK-R" panose="02020400000000000000" pitchFamily="18" charset="-128"/>
                <a:ea typeface="UD デジタル 教科書体 NK-R" panose="02020400000000000000" pitchFamily="18" charset="-128"/>
              </a:rPr>
              <a:t>（</a:t>
            </a:r>
            <a:r>
              <a:rPr kumimoji="1" lang="en-US" altLang="ja-JP" sz="900" dirty="0" smtClean="0">
                <a:latin typeface="UD デジタル 教科書体 NK-R" panose="02020400000000000000" pitchFamily="18" charset="-128"/>
                <a:ea typeface="UD デジタル 教科書体 NK-R" panose="02020400000000000000" pitchFamily="18" charset="-128"/>
              </a:rPr>
              <a:t>2013</a:t>
            </a:r>
            <a:r>
              <a:rPr kumimoji="1" lang="ja-JP" altLang="en-US" sz="900" dirty="0" smtClean="0">
                <a:latin typeface="UD デジタル 教科書体 NK-R" panose="02020400000000000000" pitchFamily="18" charset="-128"/>
                <a:ea typeface="UD デジタル 教科書体 NK-R" panose="02020400000000000000" pitchFamily="18" charset="-128"/>
              </a:rPr>
              <a:t>年）、</a:t>
            </a:r>
            <a:endParaRPr kumimoji="1" lang="en-US" altLang="zh-TW" sz="900" dirty="0" smtClean="0">
              <a:latin typeface="UD デジタル 教科書体 NK-R" panose="02020400000000000000" pitchFamily="18" charset="-128"/>
              <a:ea typeface="UD デジタル 教科書体 NK-R" panose="02020400000000000000" pitchFamily="18" charset="-128"/>
            </a:endParaRPr>
          </a:p>
          <a:p>
            <a:pPr>
              <a:lnSpc>
                <a:spcPts val="1000"/>
              </a:lnSpc>
            </a:pP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ミュンヘン</a:t>
            </a:r>
            <a:r>
              <a:rPr kumimoji="1" lang="ja-JP" altLang="en-US" sz="900" dirty="0">
                <a:latin typeface="UD デジタル 教科書体 NK-R" panose="02020400000000000000" pitchFamily="18" charset="-128"/>
                <a:ea typeface="UD デジタル 教科書体 NK-R" panose="02020400000000000000" pitchFamily="18" charset="-128"/>
              </a:rPr>
              <a:t>再保険会社アニュアル・レポート（</a:t>
            </a:r>
            <a:r>
              <a:rPr kumimoji="1" lang="en-US" altLang="ja-JP" sz="900" dirty="0">
                <a:latin typeface="UD デジタル 教科書体 NK-R" panose="02020400000000000000" pitchFamily="18" charset="-128"/>
                <a:ea typeface="UD デジタル 教科書体 NK-R" panose="02020400000000000000" pitchFamily="18" charset="-128"/>
              </a:rPr>
              <a:t>2003</a:t>
            </a:r>
            <a:r>
              <a:rPr kumimoji="1" lang="ja-JP" altLang="en-US" sz="900" dirty="0">
                <a:latin typeface="UD デジタル 教科書体 NK-R" panose="02020400000000000000" pitchFamily="18" charset="-128"/>
                <a:ea typeface="UD デジタル 教科書体 NK-R" panose="02020400000000000000" pitchFamily="18" charset="-128"/>
              </a:rPr>
              <a:t>年３月）</a:t>
            </a:r>
          </a:p>
        </p:txBody>
      </p:sp>
    </p:spTree>
    <p:extLst>
      <p:ext uri="{BB962C8B-B14F-4D97-AF65-F5344CB8AC3E}">
        <p14:creationId xmlns:p14="http://schemas.microsoft.com/office/powerpoint/2010/main" val="2300612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 y="-1254"/>
            <a:ext cx="12192001" cy="432000"/>
          </a:xfrm>
          <a:prstGeom prst="rect">
            <a:avLst/>
          </a:prstGeom>
          <a:solidFill>
            <a:srgbClr val="000066"/>
          </a:solidFill>
        </p:spPr>
        <p:txBody>
          <a:bodyPr wrap="square" tIns="0" bIns="0" rtlCol="0" anchor="ctr">
            <a:noAutofit/>
          </a:bodyPr>
          <a:lstStyle/>
          <a:p>
            <a:pPr algn="ctr"/>
            <a:r>
              <a:rPr kumimoji="1" lang="ja-JP" altLang="en-US" sz="2800" dirty="0" smtClean="0">
                <a:solidFill>
                  <a:prstClr val="white"/>
                </a:solidFill>
                <a:latin typeface="UD デジタル 教科書体 NP-B" panose="02020700000000000000" pitchFamily="18" charset="-128"/>
                <a:ea typeface="UD デジタル 教科書体 NP-B" panose="02020700000000000000" pitchFamily="18" charset="-128"/>
              </a:rPr>
              <a:t>国際拠点都市としての大阪の強みと目指す都市像</a:t>
            </a:r>
            <a:endParaRPr kumimoji="1" lang="en-US" altLang="ja-JP" sz="2800" dirty="0">
              <a:solidFill>
                <a:prstClr val="white"/>
              </a:solidFill>
              <a:latin typeface="UD デジタル 教科書体 NP-B" panose="02020700000000000000" pitchFamily="18" charset="-128"/>
              <a:ea typeface="UD デジタル 教科書体 NP-B" panose="02020700000000000000" pitchFamily="18" charset="-128"/>
            </a:endParaRPr>
          </a:p>
        </p:txBody>
      </p:sp>
      <p:sp>
        <p:nvSpPr>
          <p:cNvPr id="19" name="正方形/長方形 18"/>
          <p:cNvSpPr/>
          <p:nvPr/>
        </p:nvSpPr>
        <p:spPr>
          <a:xfrm>
            <a:off x="0" y="438773"/>
            <a:ext cx="12192000" cy="953720"/>
          </a:xfrm>
          <a:prstGeom prst="rect">
            <a:avLst/>
          </a:prstGeom>
          <a:solidFill>
            <a:srgbClr val="FFFFBD"/>
          </a:solidFill>
          <a:ln w="31750">
            <a:noFill/>
          </a:ln>
        </p:spPr>
        <p:style>
          <a:lnRef idx="2">
            <a:schemeClr val="accent1"/>
          </a:lnRef>
          <a:fillRef idx="1">
            <a:schemeClr val="lt1"/>
          </a:fillRef>
          <a:effectRef idx="0">
            <a:schemeClr val="accent1"/>
          </a:effectRef>
          <a:fontRef idx="minor">
            <a:schemeClr val="dk1"/>
          </a:fontRef>
        </p:style>
        <p:txBody>
          <a:bodyPr rtlCol="0" anchor="ctr" anchorCtr="0"/>
          <a:lstStyle/>
          <a:p>
            <a:pPr lvl="0">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大阪</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は「天下の台所」と呼ばれた商業都市であり、世界で</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初めて先物取引</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を行うなど、民間の自主的な</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活動</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や独創的</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な</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300"/>
              </a:lnSpc>
            </a:pP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アイデア</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で発展してきた都市</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。新た</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なビジネスチャンスに溢れ、国内外の起業家･投資家にとって非常に魅力的な</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都市。</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3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東京とは異なる個性と機能を持った国際金融都市と</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して、大阪</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が日本全体の経済成長をけん引して</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いく。</a:t>
            </a:r>
            <a:endParaRPr lang="ja-JP" altLang="en-US"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46" name="角丸四角形 45"/>
          <p:cNvSpPr/>
          <p:nvPr/>
        </p:nvSpPr>
        <p:spPr>
          <a:xfrm>
            <a:off x="6524702" y="1465729"/>
            <a:ext cx="5616000" cy="5330302"/>
          </a:xfrm>
          <a:prstGeom prst="roundRect">
            <a:avLst>
              <a:gd name="adj" fmla="val 10581"/>
            </a:avLst>
          </a:prstGeom>
          <a:gradFill flip="none" rotWithShape="1">
            <a:gsLst>
              <a:gs pos="0">
                <a:schemeClr val="accent1">
                  <a:lumMod val="0"/>
                  <a:lumOff val="100000"/>
                </a:schemeClr>
              </a:gs>
              <a:gs pos="35000">
                <a:schemeClr val="accent1">
                  <a:lumMod val="0"/>
                  <a:lumOff val="100000"/>
                </a:schemeClr>
              </a:gs>
              <a:gs pos="100000">
                <a:schemeClr val="accent1">
                  <a:lumMod val="75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7" name="角丸四角形 46"/>
          <p:cNvSpPr/>
          <p:nvPr/>
        </p:nvSpPr>
        <p:spPr>
          <a:xfrm>
            <a:off x="6944397" y="2394195"/>
            <a:ext cx="4860000" cy="239769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5" name="角丸四角形 54"/>
          <p:cNvSpPr/>
          <p:nvPr/>
        </p:nvSpPr>
        <p:spPr>
          <a:xfrm>
            <a:off x="6962397" y="5421690"/>
            <a:ext cx="4860000" cy="979109"/>
          </a:xfrm>
          <a:prstGeom prst="roundRect">
            <a:avLst>
              <a:gd name="adj" fmla="val 254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9" name="角丸四角形 58"/>
          <p:cNvSpPr/>
          <p:nvPr/>
        </p:nvSpPr>
        <p:spPr>
          <a:xfrm>
            <a:off x="7534570" y="2246938"/>
            <a:ext cx="3752158" cy="3513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rPr>
              <a:t>革新的な金融</a:t>
            </a: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都市・大阪</a:t>
            </a:r>
            <a:endPar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172750348"/>
              </p:ext>
            </p:extLst>
          </p:nvPr>
        </p:nvGraphicFramePr>
        <p:xfrm>
          <a:off x="475569" y="1643210"/>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大阪の強み</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765106295"/>
              </p:ext>
            </p:extLst>
          </p:nvPr>
        </p:nvGraphicFramePr>
        <p:xfrm>
          <a:off x="6998901" y="1688911"/>
          <a:ext cx="4823496" cy="398488"/>
        </p:xfrm>
        <a:graphic>
          <a:graphicData uri="http://schemas.openxmlformats.org/drawingml/2006/table">
            <a:tbl>
              <a:tblPr firstRow="1" bandRow="1">
                <a:tableStyleId>{5C22544A-7EE6-4342-B048-85BDC9FD1C3A}</a:tableStyleId>
              </a:tblPr>
              <a:tblGrid>
                <a:gridCol w="4823496">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大阪が目指す国際金融都市像（イメージ）</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234395569"/>
              </p:ext>
            </p:extLst>
          </p:nvPr>
        </p:nvGraphicFramePr>
        <p:xfrm>
          <a:off x="708168" y="3007797"/>
          <a:ext cx="5421614" cy="929640"/>
        </p:xfrm>
        <a:graphic>
          <a:graphicData uri="http://schemas.openxmlformats.org/drawingml/2006/table">
            <a:tbl>
              <a:tblPr firstRow="1" bandRow="1">
                <a:tableStyleId>{5C22544A-7EE6-4342-B048-85BDC9FD1C3A}</a:tableStyleId>
              </a:tblPr>
              <a:tblGrid>
                <a:gridCol w="5421614">
                  <a:extLst>
                    <a:ext uri="{9D8B030D-6E8A-4147-A177-3AD203B41FA5}">
                      <a16:colId xmlns:a16="http://schemas.microsoft.com/office/drawing/2014/main" val="1790078169"/>
                    </a:ext>
                  </a:extLst>
                </a:gridCol>
              </a:tblGrid>
              <a:tr h="370840">
                <a:tc>
                  <a:txBody>
                    <a:bodyPr/>
                    <a:lstStyle/>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　</a:t>
                      </a:r>
                      <a:r>
                        <a:rPr kumimoji="1" lang="ja-JP" altLang="en-US" sz="1600" b="0" spc="-50" baseline="0" dirty="0" smtClean="0">
                          <a:solidFill>
                            <a:schemeClr val="tx1"/>
                          </a:solidFill>
                          <a:latin typeface="UD デジタル 教科書体 NK-R" panose="02020400000000000000" pitchFamily="18" charset="-128"/>
                          <a:ea typeface="UD デジタル 教科書体 NK-R" panose="02020400000000000000" pitchFamily="18" charset="-128"/>
                        </a:rPr>
                        <a:t>金融・商品のデリバティブを扱う国内唯一の総合取引所</a:t>
                      </a:r>
                      <a:endParaRPr kumimoji="1" lang="en-US" altLang="ja-JP" sz="1600" b="0" spc="-50" baseline="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　充実した交通ネットワーク、国際貿易港</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　高等教育機関、ライフサイエンス関連産業</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3914947017"/>
              </p:ext>
            </p:extLst>
          </p:nvPr>
        </p:nvGraphicFramePr>
        <p:xfrm>
          <a:off x="760205" y="4848096"/>
          <a:ext cx="4416913" cy="650240"/>
        </p:xfrm>
        <a:graphic>
          <a:graphicData uri="http://schemas.openxmlformats.org/drawingml/2006/table">
            <a:tbl>
              <a:tblPr firstRow="1" bandRow="1">
                <a:tableStyleId>{5C22544A-7EE6-4342-B048-85BDC9FD1C3A}</a:tableStyleId>
              </a:tblPr>
              <a:tblGrid>
                <a:gridCol w="4416913">
                  <a:extLst>
                    <a:ext uri="{9D8B030D-6E8A-4147-A177-3AD203B41FA5}">
                      <a16:colId xmlns:a16="http://schemas.microsoft.com/office/drawing/2014/main" val="1790078169"/>
                    </a:ext>
                  </a:extLst>
                </a:gridCol>
              </a:tblGrid>
              <a:tr h="649279">
                <a:tc>
                  <a:txBody>
                    <a:bodyPr/>
                    <a:lstStyle/>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2025</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年大阪・関西万博</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世界最高水準の成長型</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IR</a:t>
                      </a:r>
                      <a:endPar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735609108"/>
              </p:ext>
            </p:extLst>
          </p:nvPr>
        </p:nvGraphicFramePr>
        <p:xfrm>
          <a:off x="767207" y="5792050"/>
          <a:ext cx="5172600" cy="929640"/>
        </p:xfrm>
        <a:graphic>
          <a:graphicData uri="http://schemas.openxmlformats.org/drawingml/2006/table">
            <a:tbl>
              <a:tblPr firstRow="1" bandRow="1">
                <a:tableStyleId>{5C22544A-7EE6-4342-B048-85BDC9FD1C3A}</a:tableStyleId>
              </a:tblPr>
              <a:tblGrid>
                <a:gridCol w="5172600">
                  <a:extLst>
                    <a:ext uri="{9D8B030D-6E8A-4147-A177-3AD203B41FA5}">
                      <a16:colId xmlns:a16="http://schemas.microsoft.com/office/drawing/2014/main" val="1790078169"/>
                    </a:ext>
                  </a:extLst>
                </a:gridCol>
              </a:tblGrid>
              <a:tr h="370840">
                <a:tc>
                  <a:txBody>
                    <a:bodyPr/>
                    <a:lstStyle/>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スマートシティ、スーパーシティの推進</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600" b="0" spc="-60" baseline="0" dirty="0" smtClean="0">
                          <a:solidFill>
                            <a:schemeClr val="tx1"/>
                          </a:solidFill>
                          <a:latin typeface="UD デジタル 教科書体 NK-R" panose="02020400000000000000" pitchFamily="18" charset="-128"/>
                          <a:ea typeface="UD デジタル 教科書体 NK-R" panose="02020400000000000000" pitchFamily="18" charset="-128"/>
                        </a:rPr>
                        <a:t>スタートアップ･エコシステム グローバル拠点都市形成</a:t>
                      </a:r>
                      <a:endParaRPr kumimoji="1" lang="en-US" altLang="ja-JP" sz="1600" b="0" spc="-60" baseline="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2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うめきた</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期、未来医療国際拠点（中之島）の整備</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79412829"/>
              </p:ext>
            </p:extLst>
          </p:nvPr>
        </p:nvGraphicFramePr>
        <p:xfrm>
          <a:off x="7016829" y="2721455"/>
          <a:ext cx="4715137" cy="1844040"/>
        </p:xfrm>
        <a:graphic>
          <a:graphicData uri="http://schemas.openxmlformats.org/drawingml/2006/table">
            <a:tbl>
              <a:tblPr firstRow="1" bandRow="1">
                <a:tableStyleId>{5C22544A-7EE6-4342-B048-85BDC9FD1C3A}</a:tableStyleId>
              </a:tblPr>
              <a:tblGrid>
                <a:gridCol w="4715137">
                  <a:extLst>
                    <a:ext uri="{9D8B030D-6E8A-4147-A177-3AD203B41FA5}">
                      <a16:colId xmlns:a16="http://schemas.microsoft.com/office/drawing/2014/main" val="1790078169"/>
                    </a:ext>
                  </a:extLst>
                </a:gridCol>
              </a:tblGrid>
              <a:tr h="370840">
                <a:tc>
                  <a:txBody>
                    <a:bodyPr/>
                    <a:lstStyle/>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万博開催都市として世界の先頭に立って、オール</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大阪でＳＤＧ</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s</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を達成するため、ＥＳＧ投資を推進　</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大胆な規制緩和により、国内外から運用資金や</a:t>
                      </a: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金融人材等が集積する革新的な金融都市を実現</a:t>
                      </a: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金融事業における最先端技術の社会実装、</a:t>
                      </a: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金融</a:t>
                      </a:r>
                      <a:r>
                        <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rPr>
                        <a:t>DX</a:t>
                      </a: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による新たなマーケットの創造</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874022685"/>
              </p:ext>
            </p:extLst>
          </p:nvPr>
        </p:nvGraphicFramePr>
        <p:xfrm>
          <a:off x="7016829" y="5650689"/>
          <a:ext cx="4716000" cy="675640"/>
        </p:xfrm>
        <a:graphic>
          <a:graphicData uri="http://schemas.openxmlformats.org/drawingml/2006/table">
            <a:tbl>
              <a:tblPr firstRow="1" bandRow="1">
                <a:tableStyleId>{5C22544A-7EE6-4342-B048-85BDC9FD1C3A}</a:tableStyleId>
              </a:tblPr>
              <a:tblGrid>
                <a:gridCol w="4716000">
                  <a:extLst>
                    <a:ext uri="{9D8B030D-6E8A-4147-A177-3AD203B41FA5}">
                      <a16:colId xmlns:a16="http://schemas.microsoft.com/office/drawing/2014/main" val="1790078169"/>
                    </a:ext>
                  </a:extLst>
                </a:gridCol>
              </a:tblGrid>
              <a:tr h="370840">
                <a:tc>
                  <a:txBody>
                    <a:bodyPr/>
                    <a:lstStyle/>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デリバティブ取引の成長力を取り込むため、アジア</a:t>
                      </a:r>
                      <a:endParaRPr kumimoji="1" lang="en-US" altLang="ja-JP" sz="16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のデリバティブ市場をけん引する一大拠点を創設</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20" name="二等辺三角形 19"/>
          <p:cNvSpPr/>
          <p:nvPr/>
        </p:nvSpPr>
        <p:spPr>
          <a:xfrm rot="5400000">
            <a:off x="5029974" y="4042942"/>
            <a:ext cx="2486625" cy="309262"/>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3282572931"/>
              </p:ext>
            </p:extLst>
          </p:nvPr>
        </p:nvGraphicFramePr>
        <p:xfrm>
          <a:off x="475569" y="4103245"/>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大阪のポテンシャル</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3506952028"/>
              </p:ext>
            </p:extLst>
          </p:nvPr>
        </p:nvGraphicFramePr>
        <p:xfrm>
          <a:off x="779883" y="2360031"/>
          <a:ext cx="4943500" cy="383540"/>
        </p:xfrm>
        <a:graphic>
          <a:graphicData uri="http://schemas.openxmlformats.org/drawingml/2006/table">
            <a:tbl>
              <a:tblPr firstRow="1" bandRow="1">
                <a:tableStyleId>{5C22544A-7EE6-4342-B048-85BDC9FD1C3A}</a:tableStyleId>
              </a:tblPr>
              <a:tblGrid>
                <a:gridCol w="4943500">
                  <a:extLst>
                    <a:ext uri="{9D8B030D-6E8A-4147-A177-3AD203B41FA5}">
                      <a16:colId xmlns:a16="http://schemas.microsoft.com/office/drawing/2014/main" val="1790078169"/>
                    </a:ext>
                  </a:extLst>
                </a:gridCol>
              </a:tblGrid>
              <a:tr h="370840">
                <a:tc>
                  <a:txBody>
                    <a:bodyPr/>
                    <a:lstStyle/>
                    <a:p>
                      <a:pPr>
                        <a:lnSpc>
                          <a:spcPts val="2300"/>
                        </a:lnSpc>
                      </a:pPr>
                      <a:r>
                        <a:rPr kumimoji="1" lang="ja-JP" altLang="en-US" sz="1600" b="0" dirty="0" smtClean="0">
                          <a:solidFill>
                            <a:schemeClr val="tx1"/>
                          </a:solidFill>
                          <a:latin typeface="UD デジタル 教科書体 NK-R" panose="02020400000000000000" pitchFamily="18" charset="-128"/>
                          <a:ea typeface="UD デジタル 教科書体 NK-R" panose="02020400000000000000" pitchFamily="18" charset="-128"/>
                        </a:rPr>
                        <a:t>▽　先物取引（デリバティブ）発祥の地</a:t>
                      </a:r>
                    </a:p>
                  </a:txBody>
                  <a:tcPr>
                    <a:lnL w="57150" cap="flat" cmpd="sng" algn="ctr">
                      <a:noFill/>
                      <a:prstDash val="solid"/>
                      <a:round/>
                      <a:headEnd type="none" w="med" len="med"/>
                      <a:tailEnd type="none" w="med" len="med"/>
                    </a:lnL>
                    <a:noFill/>
                  </a:tcPr>
                </a:tc>
                <a:extLst>
                  <a:ext uri="{0D108BD9-81ED-4DB2-BD59-A6C34878D82A}">
                    <a16:rowId xmlns:a16="http://schemas.microsoft.com/office/drawing/2014/main" val="3302292627"/>
                  </a:ext>
                </a:extLst>
              </a:tr>
            </a:tbl>
          </a:graphicData>
        </a:graphic>
      </p:graphicFrame>
      <p:sp>
        <p:nvSpPr>
          <p:cNvPr id="32" name="テキスト ボックス 31">
            <a:extLst>
              <a:ext uri="{FF2B5EF4-FFF2-40B4-BE49-F238E27FC236}">
                <a16:creationId xmlns:a16="http://schemas.microsoft.com/office/drawing/2014/main" id="{BA3705D9-CD45-4777-9D42-F9489F1E73FE}"/>
              </a:ext>
            </a:extLst>
          </p:cNvPr>
          <p:cNvSpPr txBox="1">
            <a:spLocks noChangeAspect="1"/>
          </p:cNvSpPr>
          <p:nvPr/>
        </p:nvSpPr>
        <p:spPr>
          <a:xfrm>
            <a:off x="529268" y="5445212"/>
            <a:ext cx="4647850" cy="412934"/>
          </a:xfrm>
          <a:prstGeom prst="rect">
            <a:avLst/>
          </a:prstGeom>
          <a:noFill/>
        </p:spPr>
        <p:txBody>
          <a:bodyPr wrap="square" rtlCol="0">
            <a:spAutoFit/>
          </a:bodyPr>
          <a:lstStyle/>
          <a:p>
            <a:pPr>
              <a:lnSpc>
                <a:spcPts val="2500"/>
              </a:lnSpc>
            </a:pPr>
            <a:r>
              <a:rPr kumimoji="1" lang="ja-JP" altLang="en-US"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２</a:t>
            </a:r>
            <a:r>
              <a:rPr kumimoji="1" lang="ja-JP" altLang="en-US" spc="-10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　新た</a:t>
            </a:r>
            <a:r>
              <a:rPr kumimoji="1" lang="ja-JP" altLang="en-US"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なイノベーション</a:t>
            </a:r>
            <a:r>
              <a:rPr kumimoji="1" lang="ja-JP" altLang="en-US" spc="-10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の創出</a:t>
            </a:r>
            <a:r>
              <a:rPr kumimoji="1" lang="ja-JP" altLang="en-US"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拠点</a:t>
            </a:r>
          </a:p>
        </p:txBody>
      </p:sp>
      <p:sp>
        <p:nvSpPr>
          <p:cNvPr id="27" name="テキスト ボックス 26">
            <a:extLst>
              <a:ext uri="{FF2B5EF4-FFF2-40B4-BE49-F238E27FC236}">
                <a16:creationId xmlns:a16="http://schemas.microsoft.com/office/drawing/2014/main" id="{BA3705D9-CD45-4777-9D42-F9489F1E73FE}"/>
              </a:ext>
            </a:extLst>
          </p:cNvPr>
          <p:cNvSpPr txBox="1">
            <a:spLocks noChangeAspect="1"/>
          </p:cNvSpPr>
          <p:nvPr/>
        </p:nvSpPr>
        <p:spPr>
          <a:xfrm>
            <a:off x="529268" y="4501733"/>
            <a:ext cx="5166975" cy="412934"/>
          </a:xfrm>
          <a:prstGeom prst="rect">
            <a:avLst/>
          </a:prstGeom>
          <a:noFill/>
        </p:spPr>
        <p:txBody>
          <a:bodyPr wrap="square" rtlCol="0">
            <a:spAutoFit/>
          </a:bodyPr>
          <a:lstStyle/>
          <a:p>
            <a:pPr>
              <a:lnSpc>
                <a:spcPts val="2500"/>
              </a:lnSpc>
            </a:pPr>
            <a:r>
              <a:rPr kumimoji="1" lang="ja-JP" altLang="en-US"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１</a:t>
            </a:r>
            <a:r>
              <a:rPr kumimoji="1" lang="ja-JP" altLang="en-US" spc="-15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　国内外</a:t>
            </a:r>
            <a:r>
              <a:rPr kumimoji="1" lang="ja-JP" altLang="en-US"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の投資</a:t>
            </a:r>
            <a:r>
              <a:rPr kumimoji="1" lang="ja-JP" altLang="en-US" spc="-15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を</a:t>
            </a:r>
            <a:r>
              <a:rPr kumimoji="1" lang="ja-JP" altLang="en-US"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呼</a:t>
            </a:r>
            <a:r>
              <a:rPr kumimoji="1" lang="ja-JP" altLang="en-US" spc="-15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び込むビッグプロジェクト</a:t>
            </a:r>
            <a:r>
              <a:rPr kumimoji="1" lang="ja-JP" altLang="en-US"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の</a:t>
            </a:r>
            <a:r>
              <a:rPr kumimoji="1" lang="ja-JP" altLang="en-US" spc="-15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進展</a:t>
            </a:r>
            <a:endParaRPr kumimoji="1" lang="ja-JP" altLang="en-US" spc="-15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sp>
        <p:nvSpPr>
          <p:cNvPr id="35" name="テキスト ボックス 34">
            <a:extLst>
              <a:ext uri="{FF2B5EF4-FFF2-40B4-BE49-F238E27FC236}">
                <a16:creationId xmlns:a16="http://schemas.microsoft.com/office/drawing/2014/main" id="{BA3705D9-CD45-4777-9D42-F9489F1E73FE}"/>
              </a:ext>
            </a:extLst>
          </p:cNvPr>
          <p:cNvSpPr txBox="1">
            <a:spLocks noChangeAspect="1"/>
          </p:cNvSpPr>
          <p:nvPr/>
        </p:nvSpPr>
        <p:spPr>
          <a:xfrm>
            <a:off x="551353" y="2657188"/>
            <a:ext cx="5198024" cy="412934"/>
          </a:xfrm>
          <a:prstGeom prst="rect">
            <a:avLst/>
          </a:prstGeom>
          <a:noFill/>
        </p:spPr>
        <p:txBody>
          <a:bodyPr wrap="square" rtlCol="0">
            <a:spAutoFit/>
          </a:bodyPr>
          <a:lstStyle/>
          <a:p>
            <a:pPr>
              <a:lnSpc>
                <a:spcPts val="2500"/>
              </a:lnSpc>
            </a:pPr>
            <a:r>
              <a:rPr kumimoji="1" lang="ja-JP" altLang="en-US" spc="-10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２</a:t>
            </a:r>
            <a:r>
              <a:rPr kumimoji="1" lang="ja-JP" altLang="en-US"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a:t>
            </a:r>
            <a:r>
              <a:rPr kumimoji="1" lang="ja-JP" altLang="en-US" spc="-10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充実</a:t>
            </a:r>
            <a:r>
              <a:rPr kumimoji="1" lang="ja-JP" altLang="en-US" spc="-100"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した都市インフラ等の存在</a:t>
            </a:r>
            <a:endParaRPr kumimoji="1" lang="ja-JP" altLang="en-US"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sp>
        <p:nvSpPr>
          <p:cNvPr id="22" name="テキスト ボックス 21">
            <a:extLst>
              <a:ext uri="{FF2B5EF4-FFF2-40B4-BE49-F238E27FC236}">
                <a16:creationId xmlns:a16="http://schemas.microsoft.com/office/drawing/2014/main" id="{BA3705D9-CD45-4777-9D42-F9489F1E73FE}"/>
              </a:ext>
            </a:extLst>
          </p:cNvPr>
          <p:cNvSpPr txBox="1">
            <a:spLocks noChangeAspect="1"/>
          </p:cNvSpPr>
          <p:nvPr/>
        </p:nvSpPr>
        <p:spPr>
          <a:xfrm>
            <a:off x="529268" y="2008155"/>
            <a:ext cx="5046287" cy="412934"/>
          </a:xfrm>
          <a:prstGeom prst="rect">
            <a:avLst/>
          </a:prstGeom>
          <a:noFill/>
        </p:spPr>
        <p:txBody>
          <a:bodyPr wrap="square" rtlCol="0">
            <a:spAutoFit/>
          </a:bodyPr>
          <a:lstStyle/>
          <a:p>
            <a:pPr>
              <a:lnSpc>
                <a:spcPts val="2500"/>
              </a:lnSpc>
            </a:pPr>
            <a:r>
              <a:rPr kumimoji="1" lang="ja-JP" altLang="en-US" spc="-100" dirty="0" smtClean="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rPr>
              <a:t>１．歴史的背景</a:t>
            </a:r>
            <a:endParaRPr kumimoji="1" lang="ja-JP" altLang="en-US" dirty="0">
              <a:latin typeface="UD デジタル 教科書体 NK-B" panose="02020700000000000000" pitchFamily="18" charset="-128"/>
              <a:ea typeface="UD デジタル 教科書体 NK-B" panose="02020700000000000000" pitchFamily="18" charset="-128"/>
              <a:cs typeface="Segoe UI Semibold" panose="020B0702040204020203" pitchFamily="34" charset="0"/>
            </a:endParaRPr>
          </a:p>
        </p:txBody>
      </p:sp>
      <p:sp>
        <p:nvSpPr>
          <p:cNvPr id="38" name="角丸四角形 37"/>
          <p:cNvSpPr/>
          <p:nvPr/>
        </p:nvSpPr>
        <p:spPr>
          <a:xfrm>
            <a:off x="69091" y="1465729"/>
            <a:ext cx="5870716" cy="5330302"/>
          </a:xfrm>
          <a:prstGeom prst="roundRect">
            <a:avLst>
              <a:gd name="adj" fmla="val 10581"/>
            </a:avLst>
          </a:prstGeom>
          <a:noFill/>
          <a:ln>
            <a:solidFill>
              <a:schemeClr val="tx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4" name="正方形/長方形 33"/>
          <p:cNvSpPr/>
          <p:nvPr/>
        </p:nvSpPr>
        <p:spPr>
          <a:xfrm>
            <a:off x="7069973" y="4779696"/>
            <a:ext cx="5046056" cy="415498"/>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ＥＳＧ投資</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企業の財務情報に加え、環境</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(Environment)</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・社会</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(Social)</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　　　　　　　　　　　ガバナンス</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(Governance)</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の要素も考慮した投資</a:t>
            </a:r>
            <a:endPar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0" name="角丸四角形 39"/>
          <p:cNvSpPr/>
          <p:nvPr/>
        </p:nvSpPr>
        <p:spPr>
          <a:xfrm>
            <a:off x="7534570" y="5226133"/>
            <a:ext cx="3752159" cy="3513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rPr>
              <a:t>アジアのデリバティブ都市・大阪</a:t>
            </a:r>
          </a:p>
        </p:txBody>
      </p:sp>
    </p:spTree>
    <p:extLst>
      <p:ext uri="{BB962C8B-B14F-4D97-AF65-F5344CB8AC3E}">
        <p14:creationId xmlns:p14="http://schemas.microsoft.com/office/powerpoint/2010/main" val="2326708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107577" y="1660729"/>
            <a:ext cx="6091518" cy="4779688"/>
          </a:xfrm>
          <a:prstGeom prst="roundRect">
            <a:avLst>
              <a:gd name="adj" fmla="val 20668"/>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1" y="-1254"/>
            <a:ext cx="12192001" cy="432000"/>
          </a:xfrm>
          <a:prstGeom prst="rect">
            <a:avLst/>
          </a:prstGeom>
          <a:solidFill>
            <a:srgbClr val="000066"/>
          </a:solidFill>
        </p:spPr>
        <p:txBody>
          <a:bodyPr wrap="square" tIns="0" bIns="0" rtlCol="0" anchor="ctr">
            <a:noAutofit/>
          </a:bodyPr>
          <a:lstStyle/>
          <a:p>
            <a:pPr algn="ctr"/>
            <a:r>
              <a:rPr kumimoji="1" lang="ja-JP" altLang="en-US" sz="2800" dirty="0" smtClean="0">
                <a:solidFill>
                  <a:prstClr val="white"/>
                </a:solidFill>
                <a:latin typeface="UD デジタル 教科書体 NP-B" panose="02020700000000000000" pitchFamily="18" charset="-128"/>
                <a:ea typeface="UD デジタル 教科書体 NP-B" panose="02020700000000000000" pitchFamily="18" charset="-128"/>
              </a:rPr>
              <a:t>国際</a:t>
            </a:r>
            <a:r>
              <a:rPr kumimoji="1" lang="ja-JP" altLang="en-US" sz="2800" dirty="0">
                <a:solidFill>
                  <a:prstClr val="white"/>
                </a:solidFill>
                <a:latin typeface="UD デジタル 教科書体 NP-B" panose="02020700000000000000" pitchFamily="18" charset="-128"/>
                <a:ea typeface="UD デジタル 教科書体 NP-B" panose="02020700000000000000" pitchFamily="18" charset="-128"/>
              </a:rPr>
              <a:t>金融</a:t>
            </a:r>
            <a:r>
              <a:rPr kumimoji="1" lang="ja-JP" altLang="en-US" sz="2800" dirty="0" smtClean="0">
                <a:solidFill>
                  <a:prstClr val="white"/>
                </a:solidFill>
                <a:latin typeface="UD デジタル 教科書体 NP-B" panose="02020700000000000000" pitchFamily="18" charset="-128"/>
                <a:ea typeface="UD デジタル 教科書体 NP-B" panose="02020700000000000000" pitchFamily="18" charset="-128"/>
              </a:rPr>
              <a:t>都市の</a:t>
            </a:r>
            <a:r>
              <a:rPr kumimoji="1" lang="ja-JP" altLang="en-US" sz="2800" dirty="0">
                <a:solidFill>
                  <a:prstClr val="white"/>
                </a:solidFill>
                <a:latin typeface="UD デジタル 教科書体 NP-B" panose="02020700000000000000" pitchFamily="18" charset="-128"/>
                <a:ea typeface="UD デジタル 教科書体 NP-B" panose="02020700000000000000" pitchFamily="18" charset="-128"/>
              </a:rPr>
              <a:t>実現に向けた挑戦</a:t>
            </a:r>
            <a:endParaRPr kumimoji="1" lang="en-US" altLang="ja-JP" sz="2800" dirty="0">
              <a:solidFill>
                <a:prstClr val="white"/>
              </a:solidFill>
              <a:latin typeface="UD デジタル 教科書体 NP-B" panose="02020700000000000000" pitchFamily="18" charset="-128"/>
              <a:ea typeface="UD デジタル 教科書体 NP-B" panose="02020700000000000000" pitchFamily="18" charset="-128"/>
            </a:endParaRPr>
          </a:p>
        </p:txBody>
      </p:sp>
      <p:sp>
        <p:nvSpPr>
          <p:cNvPr id="55" name="正方形/長方形 54"/>
          <p:cNvSpPr/>
          <p:nvPr/>
        </p:nvSpPr>
        <p:spPr>
          <a:xfrm>
            <a:off x="1" y="441571"/>
            <a:ext cx="12191999" cy="779559"/>
          </a:xfrm>
          <a:prstGeom prst="rect">
            <a:avLst/>
          </a:prstGeom>
          <a:solidFill>
            <a:srgbClr val="FFFFA7"/>
          </a:solidFill>
          <a:ln w="31750">
            <a:noFill/>
          </a:ln>
        </p:spPr>
        <p:style>
          <a:lnRef idx="2">
            <a:schemeClr val="accent1"/>
          </a:lnRef>
          <a:fillRef idx="1">
            <a:schemeClr val="lt1"/>
          </a:fillRef>
          <a:effectRef idx="0">
            <a:schemeClr val="accent1"/>
          </a:effectRef>
          <a:fontRef idx="minor">
            <a:schemeClr val="dk1"/>
          </a:fontRef>
        </p:style>
        <p:txBody>
          <a:bodyPr rtlCol="0" anchor="ctr" anchorCtr="0"/>
          <a:lstStyle/>
          <a:p>
            <a:pPr lvl="0">
              <a:lnSpc>
                <a:spcPts val="2300"/>
              </a:lnSpc>
            </a:pP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現在の国際情勢等も踏まえ、年内に大阪府・大阪市・経済団体等を中心にした準備組織を立上げ。</a:t>
            </a:r>
          </a:p>
          <a:p>
            <a:pPr lvl="0">
              <a:lnSpc>
                <a:spcPts val="2300"/>
              </a:lnSpc>
            </a:pP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　　　趣旨に賛同する事業者等の参加を募りながら、ポストコロナに向けて、実施可能な取組みから順次スタート</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23" name="円/楕円 6"/>
          <p:cNvSpPr/>
          <p:nvPr/>
        </p:nvSpPr>
        <p:spPr>
          <a:xfrm>
            <a:off x="519350" y="2599423"/>
            <a:ext cx="5198186" cy="2996568"/>
          </a:xfrm>
          <a:prstGeom prst="ellipse">
            <a:avLst/>
          </a:prstGeom>
          <a:gradFill>
            <a:gsLst>
              <a:gs pos="24000">
                <a:schemeClr val="accent1">
                  <a:lumMod val="40000"/>
                  <a:lumOff val="60000"/>
                </a:schemeClr>
              </a:gs>
              <a:gs pos="0">
                <a:srgbClr val="CADFF2"/>
              </a:gs>
              <a:gs pos="76250">
                <a:schemeClr val="accent1">
                  <a:lumMod val="75000"/>
                </a:schemeClr>
              </a:gs>
              <a:gs pos="50000">
                <a:schemeClr val="accent1">
                  <a:lumMod val="60000"/>
                  <a:lumOff val="40000"/>
                </a:schemeClr>
              </a:gs>
              <a:gs pos="100000">
                <a:schemeClr val="accent1">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p>
        </p:txBody>
      </p:sp>
      <p:sp>
        <p:nvSpPr>
          <p:cNvPr id="74" name="円/楕円 6"/>
          <p:cNvSpPr>
            <a:spLocks noChangeAspect="1"/>
          </p:cNvSpPr>
          <p:nvPr/>
        </p:nvSpPr>
        <p:spPr>
          <a:xfrm>
            <a:off x="815374" y="2865689"/>
            <a:ext cx="4606138" cy="2420778"/>
          </a:xfrm>
          <a:prstGeom prst="ellipse">
            <a:avLst/>
          </a:prstGeom>
          <a:solidFill>
            <a:schemeClr val="bg1"/>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3"/>
          </a:p>
        </p:txBody>
      </p:sp>
      <p:sp>
        <p:nvSpPr>
          <p:cNvPr id="47" name="角丸四角形 46"/>
          <p:cNvSpPr/>
          <p:nvPr/>
        </p:nvSpPr>
        <p:spPr>
          <a:xfrm>
            <a:off x="2124252" y="3643936"/>
            <a:ext cx="2033615" cy="814268"/>
          </a:xfrm>
          <a:prstGeom prst="roundRect">
            <a:avLst>
              <a:gd name="adj" fmla="val 50000"/>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官民一体の</a:t>
            </a:r>
            <a:endParaRPr kumimoji="1" lang="en-US" altLang="ja-JP" dirty="0" smtClean="0">
              <a:solidFill>
                <a:schemeClr val="bg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dirty="0" smtClean="0">
                <a:solidFill>
                  <a:schemeClr val="bg1"/>
                </a:solidFill>
                <a:latin typeface="UD デジタル 教科書体 NK-B" panose="02020700000000000000" pitchFamily="18" charset="-128"/>
                <a:ea typeface="UD デジタル 教科書体 NK-B" panose="02020700000000000000" pitchFamily="18" charset="-128"/>
              </a:rPr>
              <a:t>推進組織</a:t>
            </a:r>
            <a:endParaRPr kumimoji="1" lang="en-US" altLang="ja-JP" dirty="0" smtClean="0">
              <a:solidFill>
                <a:schemeClr val="bg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100" dirty="0" smtClean="0">
                <a:solidFill>
                  <a:schemeClr val="bg1"/>
                </a:solidFill>
                <a:latin typeface="UD デジタル 教科書体 NK-B" panose="02020700000000000000" pitchFamily="18" charset="-128"/>
                <a:ea typeface="UD デジタル 教科書体 NK-B" panose="02020700000000000000" pitchFamily="18" charset="-128"/>
              </a:rPr>
              <a:t>（イメージ）</a:t>
            </a:r>
            <a:endPar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890465636"/>
              </p:ext>
            </p:extLst>
          </p:nvPr>
        </p:nvGraphicFramePr>
        <p:xfrm>
          <a:off x="6646614" y="1866926"/>
          <a:ext cx="5253428" cy="1930400"/>
        </p:xfrm>
        <a:graphic>
          <a:graphicData uri="http://schemas.openxmlformats.org/drawingml/2006/table">
            <a:tbl>
              <a:tblPr firstRow="1" bandRow="1">
                <a:tableStyleId>{5C22544A-7EE6-4342-B048-85BDC9FD1C3A}</a:tableStyleId>
              </a:tblPr>
              <a:tblGrid>
                <a:gridCol w="1200897">
                  <a:extLst>
                    <a:ext uri="{9D8B030D-6E8A-4147-A177-3AD203B41FA5}">
                      <a16:colId xmlns:a16="http://schemas.microsoft.com/office/drawing/2014/main" val="1771442961"/>
                    </a:ext>
                  </a:extLst>
                </a:gridCol>
                <a:gridCol w="4052531">
                  <a:extLst>
                    <a:ext uri="{9D8B030D-6E8A-4147-A177-3AD203B41FA5}">
                      <a16:colId xmlns:a16="http://schemas.microsoft.com/office/drawing/2014/main" val="2099579590"/>
                    </a:ext>
                  </a:extLst>
                </a:gridCol>
              </a:tblGrid>
              <a:tr h="370840">
                <a:tc>
                  <a:txBody>
                    <a:bodyPr/>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年内目途</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tc>
                  <a:txBody>
                    <a:bodyPr/>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準備組織立上げ</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2382383177"/>
                  </a:ext>
                </a:extLst>
              </a:tr>
              <a:tr h="370840">
                <a:tc>
                  <a:txBody>
                    <a:bodyPr/>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今年度中</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tc>
                  <a:txBody>
                    <a:bodyPr/>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官民一体の推進組織を設置</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2132233942"/>
                  </a:ext>
                </a:extLst>
              </a:tr>
              <a:tr h="370840">
                <a:tc>
                  <a:txBody>
                    <a:bodyPr/>
                    <a:lstStyle/>
                    <a:p>
                      <a:r>
                        <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rPr>
                        <a:t>2021</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年</a:t>
                      </a:r>
                      <a:r>
                        <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rPr>
                        <a:t>4</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月～</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tc>
                  <a:txBody>
                    <a:bodyPr/>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国内外の金融関連事業者等の誘致に向けたプロモーションや金融人材の育成、</a:t>
                      </a:r>
                      <a:r>
                        <a:rPr kumimoji="1" lang="en-US" altLang="ja-JP" dirty="0" smtClean="0">
                          <a:solidFill>
                            <a:schemeClr val="tx1"/>
                          </a:solidFill>
                          <a:latin typeface="UD デジタル 教科書体 NK-B" panose="02020700000000000000" pitchFamily="18" charset="-128"/>
                          <a:ea typeface="UD デジタル 教科書体 NK-B" panose="02020700000000000000" pitchFamily="18" charset="-128"/>
                        </a:rPr>
                        <a:t>ESG</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投資の促進や金融ＤＸによる新マーケット創造の検討等を実施</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a:txBody>
                  <a:tcPr>
                    <a:lnL w="3175" cap="flat" cmpd="sng" algn="ctr">
                      <a:solidFill>
                        <a:schemeClr val="tx1">
                          <a:lumMod val="75000"/>
                          <a:lumOff val="25000"/>
                        </a:schemeClr>
                      </a:solidFill>
                      <a:prstDash val="sysDot"/>
                      <a:round/>
                      <a:headEnd type="none" w="med" len="med"/>
                      <a:tailEnd type="none" w="med" len="med"/>
                    </a:lnL>
                    <a:lnR w="3175" cap="flat" cmpd="sng" algn="ctr">
                      <a:solidFill>
                        <a:schemeClr val="tx1">
                          <a:lumMod val="75000"/>
                          <a:lumOff val="25000"/>
                        </a:schemeClr>
                      </a:solidFill>
                      <a:prstDash val="sysDot"/>
                      <a:round/>
                      <a:headEnd type="none" w="med" len="med"/>
                      <a:tailEnd type="none" w="med" len="med"/>
                    </a:lnR>
                    <a:lnT w="3175" cap="flat" cmpd="sng" algn="ctr">
                      <a:solidFill>
                        <a:schemeClr val="tx1">
                          <a:lumMod val="75000"/>
                          <a:lumOff val="25000"/>
                        </a:schemeClr>
                      </a:solidFill>
                      <a:prstDash val="sysDot"/>
                      <a:round/>
                      <a:headEnd type="none" w="med" len="med"/>
                      <a:tailEnd type="none" w="med" len="med"/>
                    </a:lnT>
                    <a:lnB w="3175" cap="flat" cmpd="sng" algn="ctr">
                      <a:solidFill>
                        <a:schemeClr val="tx1">
                          <a:lumMod val="75000"/>
                          <a:lumOff val="25000"/>
                        </a:schemeClr>
                      </a:solidFill>
                      <a:prstDash val="sysDot"/>
                      <a:round/>
                      <a:headEnd type="none" w="med" len="med"/>
                      <a:tailEnd type="none" w="med" len="med"/>
                    </a:lnB>
                    <a:noFill/>
                  </a:tcPr>
                </a:tc>
                <a:extLst>
                  <a:ext uri="{0D108BD9-81ED-4DB2-BD59-A6C34878D82A}">
                    <a16:rowId xmlns:a16="http://schemas.microsoft.com/office/drawing/2014/main" val="381962860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3334027238"/>
              </p:ext>
            </p:extLst>
          </p:nvPr>
        </p:nvGraphicFramePr>
        <p:xfrm>
          <a:off x="6495118" y="1422515"/>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今後のスケジュール</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611287418"/>
              </p:ext>
            </p:extLst>
          </p:nvPr>
        </p:nvGraphicFramePr>
        <p:xfrm>
          <a:off x="6495118" y="4013502"/>
          <a:ext cx="3653594" cy="398488"/>
        </p:xfrm>
        <a:graphic>
          <a:graphicData uri="http://schemas.openxmlformats.org/drawingml/2006/table">
            <a:tbl>
              <a:tblPr firstRow="1" bandRow="1">
                <a:tableStyleId>{5C22544A-7EE6-4342-B048-85BDC9FD1C3A}</a:tableStyleId>
              </a:tblPr>
              <a:tblGrid>
                <a:gridCol w="3653594">
                  <a:extLst>
                    <a:ext uri="{9D8B030D-6E8A-4147-A177-3AD203B41FA5}">
                      <a16:colId xmlns:a16="http://schemas.microsoft.com/office/drawing/2014/main" val="2261158890"/>
                    </a:ext>
                  </a:extLst>
                </a:gridCol>
              </a:tblGrid>
              <a:tr h="398488">
                <a:tc>
                  <a:txBody>
                    <a:bodyPr/>
                    <a:lstStyle/>
                    <a:p>
                      <a:r>
                        <a:rPr kumimoji="1" lang="ja-JP" altLang="en-US" sz="2000" dirty="0" smtClean="0">
                          <a:solidFill>
                            <a:schemeClr val="tx1"/>
                          </a:solidFill>
                          <a:latin typeface="UD デジタル 教科書体 NK-B" panose="02020700000000000000" pitchFamily="18" charset="-128"/>
                          <a:ea typeface="UD デジタル 教科書体 NK-B" panose="02020700000000000000" pitchFamily="18" charset="-128"/>
                        </a:rPr>
                        <a:t>　国際金融都市実現の効果</a:t>
                      </a:r>
                    </a:p>
                  </a:txBody>
                  <a:tcPr>
                    <a:lnL w="76200" cap="flat" cmpd="sng" algn="ctr">
                      <a:solidFill>
                        <a:srgbClr val="002060"/>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43550371"/>
                  </a:ext>
                </a:extLst>
              </a:tr>
            </a:tbl>
          </a:graphicData>
        </a:graphic>
      </p:graphicFrame>
      <p:sp>
        <p:nvSpPr>
          <p:cNvPr id="34" name="角丸四角形 33"/>
          <p:cNvSpPr/>
          <p:nvPr/>
        </p:nvSpPr>
        <p:spPr>
          <a:xfrm>
            <a:off x="10568558" y="4339409"/>
            <a:ext cx="1597398" cy="2222756"/>
          </a:xfrm>
          <a:prstGeom prst="roundRect">
            <a:avLst>
              <a:gd name="adj" fmla="val 50000"/>
            </a:avLst>
          </a:prstGeom>
          <a:gradFill flip="none" rotWithShape="1">
            <a:gsLst>
              <a:gs pos="0">
                <a:schemeClr val="accent2">
                  <a:lumMod val="0"/>
                  <a:lumOff val="100000"/>
                </a:schemeClr>
              </a:gs>
              <a:gs pos="31000">
                <a:schemeClr val="accent2">
                  <a:lumMod val="0"/>
                  <a:lumOff val="100000"/>
                </a:schemeClr>
              </a:gs>
              <a:gs pos="100000">
                <a:srgbClr val="FFCC00"/>
              </a:gs>
            </a:gsLst>
            <a:path path="circle">
              <a:fillToRect l="50000" t="50000" r="50000" b="50000"/>
            </a:path>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nchorCtr="0"/>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日本の成長を</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けん引する</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「副首都･大阪」</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を</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実現</a:t>
            </a:r>
          </a:p>
        </p:txBody>
      </p:sp>
      <p:sp>
        <p:nvSpPr>
          <p:cNvPr id="37" name="正方形/長方形 36">
            <a:extLst>
              <a:ext uri="{FF2B5EF4-FFF2-40B4-BE49-F238E27FC236}">
                <a16:creationId xmlns:a16="http://schemas.microsoft.com/office/drawing/2014/main" id="{DAB06857-D7D4-45B6-8E2F-DD52BEA71AF2}"/>
              </a:ext>
            </a:extLst>
          </p:cNvPr>
          <p:cNvSpPr/>
          <p:nvPr/>
        </p:nvSpPr>
        <p:spPr>
          <a:xfrm>
            <a:off x="479413" y="4814488"/>
            <a:ext cx="1440000" cy="273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民間事業者</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64" name="正方形/長方形 63">
            <a:extLst>
              <a:ext uri="{FF2B5EF4-FFF2-40B4-BE49-F238E27FC236}">
                <a16:creationId xmlns:a16="http://schemas.microsoft.com/office/drawing/2014/main" id="{DAB06857-D7D4-45B6-8E2F-DD52BEA71AF2}"/>
              </a:ext>
            </a:extLst>
          </p:cNvPr>
          <p:cNvSpPr/>
          <p:nvPr/>
        </p:nvSpPr>
        <p:spPr>
          <a:xfrm>
            <a:off x="4407704" y="4772553"/>
            <a:ext cx="1440000" cy="293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教育機関</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0" name="正方形/長方形 29">
            <a:extLst>
              <a:ext uri="{FF2B5EF4-FFF2-40B4-BE49-F238E27FC236}">
                <a16:creationId xmlns:a16="http://schemas.microsoft.com/office/drawing/2014/main" id="{DAB06857-D7D4-45B6-8E2F-DD52BEA71AF2}"/>
              </a:ext>
            </a:extLst>
          </p:cNvPr>
          <p:cNvSpPr/>
          <p:nvPr/>
        </p:nvSpPr>
        <p:spPr>
          <a:xfrm>
            <a:off x="4261386" y="3326748"/>
            <a:ext cx="1440000" cy="293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政府関係機関</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6" name="正方形/長方形 25">
            <a:extLst>
              <a:ext uri="{FF2B5EF4-FFF2-40B4-BE49-F238E27FC236}">
                <a16:creationId xmlns:a16="http://schemas.microsoft.com/office/drawing/2014/main" id="{DAB06857-D7D4-45B6-8E2F-DD52BEA71AF2}"/>
              </a:ext>
            </a:extLst>
          </p:cNvPr>
          <p:cNvSpPr/>
          <p:nvPr/>
        </p:nvSpPr>
        <p:spPr>
          <a:xfrm>
            <a:off x="516972" y="3318003"/>
            <a:ext cx="1440000" cy="2740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経済</a:t>
            </a: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団体</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5" name="正方形/長方形 34">
            <a:extLst>
              <a:ext uri="{FF2B5EF4-FFF2-40B4-BE49-F238E27FC236}">
                <a16:creationId xmlns:a16="http://schemas.microsoft.com/office/drawing/2014/main" id="{DAB06857-D7D4-45B6-8E2F-DD52BEA71AF2}"/>
              </a:ext>
            </a:extLst>
          </p:cNvPr>
          <p:cNvSpPr/>
          <p:nvPr/>
        </p:nvSpPr>
        <p:spPr>
          <a:xfrm>
            <a:off x="2421060" y="2524875"/>
            <a:ext cx="1440000" cy="29386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大阪府</a:t>
            </a: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・大阪市</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5" name="正方形/長方形 24">
            <a:extLst>
              <a:ext uri="{FF2B5EF4-FFF2-40B4-BE49-F238E27FC236}">
                <a16:creationId xmlns:a16="http://schemas.microsoft.com/office/drawing/2014/main" id="{DAB06857-D7D4-45B6-8E2F-DD52BEA71AF2}"/>
              </a:ext>
            </a:extLst>
          </p:cNvPr>
          <p:cNvSpPr/>
          <p:nvPr/>
        </p:nvSpPr>
        <p:spPr>
          <a:xfrm>
            <a:off x="2421060" y="5492843"/>
            <a:ext cx="1440000" cy="273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金融機関、取引所</a:t>
            </a:r>
            <a:endParaRPr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pic>
        <p:nvPicPr>
          <p:cNvPr id="27" name="図 26"/>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4708334" y="4226916"/>
            <a:ext cx="549420" cy="549420"/>
          </a:xfrm>
          <a:prstGeom prst="rect">
            <a:avLst/>
          </a:prstGeom>
        </p:spPr>
      </p:pic>
      <p:pic>
        <p:nvPicPr>
          <p:cNvPr id="28" name="図 27"/>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a:off x="5093894" y="4339409"/>
            <a:ext cx="458058" cy="458058"/>
          </a:xfrm>
          <a:prstGeom prst="rect">
            <a:avLst/>
          </a:prstGeom>
        </p:spPr>
      </p:pic>
      <p:pic>
        <p:nvPicPr>
          <p:cNvPr id="29" name="図 28"/>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766737" y="4164764"/>
            <a:ext cx="657522" cy="657522"/>
          </a:xfrm>
          <a:prstGeom prst="rect">
            <a:avLst/>
          </a:prstGeom>
        </p:spPr>
      </p:pic>
      <p:pic>
        <p:nvPicPr>
          <p:cNvPr id="31" name="図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251058" y="5110751"/>
            <a:ext cx="319101" cy="367572"/>
          </a:xfrm>
          <a:prstGeom prst="rect">
            <a:avLst/>
          </a:prstGeom>
        </p:spPr>
      </p:pic>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95947" y="4891298"/>
            <a:ext cx="574602" cy="574602"/>
          </a:xfrm>
          <a:prstGeom prst="rect">
            <a:avLst/>
          </a:prstGeom>
        </p:spPr>
      </p:pic>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2654" y="2766049"/>
            <a:ext cx="552572" cy="552572"/>
          </a:xfrm>
          <a:prstGeom prst="rect">
            <a:avLst/>
          </a:prstGeom>
        </p:spPr>
      </p:pic>
      <p:pic>
        <p:nvPicPr>
          <p:cNvPr id="5" name="図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81807" y="1949558"/>
            <a:ext cx="656933" cy="656933"/>
          </a:xfrm>
          <a:prstGeom prst="rect">
            <a:avLst/>
          </a:prstGeom>
        </p:spPr>
      </p:pic>
      <p:pic>
        <p:nvPicPr>
          <p:cNvPr id="6" name="図 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25997" y="2621249"/>
            <a:ext cx="723820" cy="723820"/>
          </a:xfrm>
          <a:prstGeom prst="rect">
            <a:avLst/>
          </a:prstGeom>
        </p:spPr>
      </p:pic>
      <p:sp>
        <p:nvSpPr>
          <p:cNvPr id="39" name="ホームベース 38"/>
          <p:cNvSpPr/>
          <p:nvPr/>
        </p:nvSpPr>
        <p:spPr>
          <a:xfrm>
            <a:off x="6673082" y="4478302"/>
            <a:ext cx="3895476" cy="551889"/>
          </a:xfrm>
          <a:prstGeom prst="homePlate">
            <a:avLst/>
          </a:prstGeom>
          <a:gradFill flip="none" rotWithShape="1">
            <a:gsLst>
              <a:gs pos="0">
                <a:schemeClr val="accent6">
                  <a:lumMod val="20000"/>
                  <a:lumOff val="80000"/>
                </a:schemeClr>
              </a:gs>
              <a:gs pos="68000">
                <a:srgbClr val="92D050"/>
              </a:gs>
              <a:gs pos="100000">
                <a:srgbClr val="00B050"/>
              </a:gs>
            </a:gsLst>
            <a:path path="circle">
              <a:fillToRect l="50000" t="130000" r="50000" b="-30000"/>
            </a:path>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pc="-120" dirty="0" smtClean="0">
                <a:solidFill>
                  <a:schemeClr val="tx1"/>
                </a:solidFill>
                <a:latin typeface="UD デジタル 教科書体 NK-B" panose="02020700000000000000" pitchFamily="18" charset="-128"/>
                <a:ea typeface="UD デジタル 教科書体 NK-B" panose="02020700000000000000" pitchFamily="18" charset="-128"/>
              </a:rPr>
              <a:t>積極的</a:t>
            </a:r>
            <a:r>
              <a:rPr kumimoji="1" lang="ja-JP" altLang="en-US" spc="-120" dirty="0">
                <a:solidFill>
                  <a:schemeClr val="tx1"/>
                </a:solidFill>
                <a:latin typeface="UD デジタル 教科書体 NK-B" panose="02020700000000000000" pitchFamily="18" charset="-128"/>
                <a:ea typeface="UD デジタル 教科書体 NK-B" panose="02020700000000000000" pitchFamily="18" charset="-128"/>
              </a:rPr>
              <a:t>な</a:t>
            </a:r>
            <a:r>
              <a:rPr kumimoji="1" lang="ja-JP" altLang="en-US" spc="-120" dirty="0" smtClean="0">
                <a:solidFill>
                  <a:schemeClr val="tx1"/>
                </a:solidFill>
                <a:latin typeface="UD デジタル 教科書体 NK-B" panose="02020700000000000000" pitchFamily="18" charset="-128"/>
                <a:ea typeface="UD デジタル 教科書体 NK-B" panose="02020700000000000000" pitchFamily="18" charset="-128"/>
              </a:rPr>
              <a:t>投資による大阪経済活性化</a:t>
            </a:r>
            <a:endParaRPr kumimoji="1" lang="ja-JP" altLang="en-US" spc="-12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0" name="ホームベース 39"/>
          <p:cNvSpPr/>
          <p:nvPr/>
        </p:nvSpPr>
        <p:spPr>
          <a:xfrm>
            <a:off x="6673082" y="5192394"/>
            <a:ext cx="3895476" cy="551889"/>
          </a:xfrm>
          <a:prstGeom prst="homePlate">
            <a:avLst/>
          </a:prstGeom>
          <a:gradFill flip="none" rotWithShape="1">
            <a:gsLst>
              <a:gs pos="0">
                <a:schemeClr val="accent6">
                  <a:lumMod val="20000"/>
                  <a:lumOff val="80000"/>
                </a:schemeClr>
              </a:gs>
              <a:gs pos="68000">
                <a:srgbClr val="92D050"/>
              </a:gs>
              <a:gs pos="100000">
                <a:srgbClr val="00B050"/>
              </a:gs>
            </a:gsLst>
            <a:path path="circle">
              <a:fillToRect l="50000" t="130000" r="50000" b="-30000"/>
            </a:path>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関連産業の雇用創出</a:t>
            </a:r>
          </a:p>
        </p:txBody>
      </p:sp>
      <p:sp>
        <p:nvSpPr>
          <p:cNvPr id="41" name="ホームベース 40"/>
          <p:cNvSpPr/>
          <p:nvPr/>
        </p:nvSpPr>
        <p:spPr>
          <a:xfrm>
            <a:off x="6673082" y="5895460"/>
            <a:ext cx="3895476" cy="551889"/>
          </a:xfrm>
          <a:prstGeom prst="homePlate">
            <a:avLst/>
          </a:prstGeom>
          <a:gradFill flip="none" rotWithShape="1">
            <a:gsLst>
              <a:gs pos="0">
                <a:schemeClr val="accent6">
                  <a:lumMod val="20000"/>
                  <a:lumOff val="80000"/>
                </a:schemeClr>
              </a:gs>
              <a:gs pos="68000">
                <a:srgbClr val="92D050"/>
              </a:gs>
              <a:gs pos="100000">
                <a:srgbClr val="00B050"/>
              </a:gs>
            </a:gsLst>
            <a:path path="circle">
              <a:fillToRect l="50000" t="130000" r="50000" b="-30000"/>
            </a:path>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UD デジタル 教科書体 NK-B" panose="02020700000000000000" pitchFamily="18" charset="-128"/>
                <a:ea typeface="UD デジタル 教科書体 NK-B" panose="02020700000000000000" pitchFamily="18" charset="-128"/>
              </a:rPr>
              <a:t>府民の資産運用・形成</a:t>
            </a: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532659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19575</TotalTime>
  <Words>1313</Words>
  <PresentationFormat>ワイド画面</PresentationFormat>
  <Paragraphs>196</Paragraphs>
  <Slides>4</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vt:i4>
      </vt:variant>
    </vt:vector>
  </HeadingPairs>
  <TitlesOfParts>
    <vt:vector size="15" baseType="lpstr">
      <vt:lpstr>UD デジタル 教科書体 NK-B</vt:lpstr>
      <vt:lpstr>UD デジタル 教科書体 NK-R</vt:lpstr>
      <vt:lpstr>UD デジタル 教科書体 NP-B</vt:lpstr>
      <vt:lpstr>游ゴシック</vt:lpstr>
      <vt:lpstr>游ゴシック Light</vt:lpstr>
      <vt:lpstr>Arial</vt:lpstr>
      <vt:lpstr>Calibri</vt:lpstr>
      <vt:lpstr>Calibri Light</vt:lpstr>
      <vt:lpstr>Segoe UI Semibold</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2020-11-17T08:16:10Z</cp:lastPrinted>
  <dcterms:created xsi:type="dcterms:W3CDTF">2019-01-25T10:22:13Z</dcterms:created>
  <dcterms:modified xsi:type="dcterms:W3CDTF">2020-12-04T12:43:40Z</dcterms:modified>
</cp:coreProperties>
</file>