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8"/>
  </p:notesMasterIdLst>
  <p:sldIdLst>
    <p:sldId id="256" r:id="rId2"/>
    <p:sldId id="277" r:id="rId3"/>
    <p:sldId id="311" r:id="rId4"/>
    <p:sldId id="323" r:id="rId5"/>
    <p:sldId id="339" r:id="rId6"/>
    <p:sldId id="319" r:id="rId7"/>
    <p:sldId id="320" r:id="rId8"/>
    <p:sldId id="321" r:id="rId9"/>
    <p:sldId id="346" r:id="rId10"/>
    <p:sldId id="316" r:id="rId11"/>
    <p:sldId id="310" r:id="rId12"/>
    <p:sldId id="341" r:id="rId13"/>
    <p:sldId id="347" r:id="rId14"/>
    <p:sldId id="348" r:id="rId15"/>
    <p:sldId id="350" r:id="rId16"/>
    <p:sldId id="303" r:id="rId1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3F3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09" autoAdjust="0"/>
    <p:restoredTop sz="94660"/>
  </p:normalViewPr>
  <p:slideViewPr>
    <p:cSldViewPr snapToGrid="0">
      <p:cViewPr varScale="1">
        <p:scale>
          <a:sx n="74" d="100"/>
          <a:sy n="74" d="100"/>
        </p:scale>
        <p:origin x="75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2021/9/28</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dirty="0"/>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dirty="0"/>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DAA45D-EBB6-4D37-A147-3ED051E7DD71}" type="slidenum">
              <a:rPr kumimoji="1" lang="ja-JP" altLang="en-US" smtClean="0"/>
              <a:t>7</a:t>
            </a:fld>
            <a:endParaRPr kumimoji="1" lang="ja-JP" altLang="en-US" dirty="0"/>
          </a:p>
        </p:txBody>
      </p:sp>
    </p:spTree>
    <p:extLst>
      <p:ext uri="{BB962C8B-B14F-4D97-AF65-F5344CB8AC3E}">
        <p14:creationId xmlns:p14="http://schemas.microsoft.com/office/powerpoint/2010/main" val="1014661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8</a:t>
            </a:fld>
            <a:endParaRPr lang="ja-JP" altLang="en-US" dirty="0">
              <a:solidFill>
                <a:srgbClr val="2D2E2D"/>
              </a:solidFill>
            </a:endParaRPr>
          </a:p>
        </p:txBody>
      </p:sp>
    </p:spTree>
    <p:extLst>
      <p:ext uri="{BB962C8B-B14F-4D97-AF65-F5344CB8AC3E}">
        <p14:creationId xmlns:p14="http://schemas.microsoft.com/office/powerpoint/2010/main" val="3774179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32105">
              <a:defRPr/>
            </a:pPr>
            <a:fld id="{82869989-EB00-4EE7-BCB5-25BDC5BB29F8}" type="slidenum">
              <a:rPr lang="en-US" altLang="ja-JP">
                <a:solidFill>
                  <a:srgbClr val="2D2E2D"/>
                </a:solidFill>
                <a:latin typeface="游ゴシック" panose="020F0502020204030204"/>
                <a:ea typeface="游ゴシック" panose="020B0400000000000000" pitchFamily="50" charset="-128"/>
              </a:rPr>
              <a:pPr defTabSz="932105">
                <a:defRPr/>
              </a:pPr>
              <a:t>9</a:t>
            </a:fld>
            <a:endParaRPr lang="ja-JP" altLang="en-US" dirty="0">
              <a:solidFill>
                <a:srgbClr val="2D2E2D"/>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212231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10</a:t>
            </a:fld>
            <a:endParaRPr lang="ja-JP" altLang="en-US" dirty="0">
              <a:solidFill>
                <a:srgbClr val="2D2E2D"/>
              </a:solidFill>
            </a:endParaRPr>
          </a:p>
        </p:txBody>
      </p:sp>
    </p:spTree>
    <p:extLst>
      <p:ext uri="{BB962C8B-B14F-4D97-AF65-F5344CB8AC3E}">
        <p14:creationId xmlns:p14="http://schemas.microsoft.com/office/powerpoint/2010/main" val="4142686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11</a:t>
            </a:fld>
            <a:endParaRPr lang="ja-JP" altLang="en-US" dirty="0">
              <a:solidFill>
                <a:srgbClr val="2D2E2D"/>
              </a:solidFill>
            </a:endParaRPr>
          </a:p>
        </p:txBody>
      </p:sp>
    </p:spTree>
    <p:extLst>
      <p:ext uri="{BB962C8B-B14F-4D97-AF65-F5344CB8AC3E}">
        <p14:creationId xmlns:p14="http://schemas.microsoft.com/office/powerpoint/2010/main" val="1994902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16</a:t>
            </a:fld>
            <a:endParaRPr lang="ja-JP" altLang="en-US" dirty="0">
              <a:solidFill>
                <a:srgbClr val="2D2E2D"/>
              </a:solidFill>
            </a:endParaRPr>
          </a:p>
        </p:txBody>
      </p:sp>
    </p:spTree>
    <p:extLst>
      <p:ext uri="{BB962C8B-B14F-4D97-AF65-F5344CB8AC3E}">
        <p14:creationId xmlns:p14="http://schemas.microsoft.com/office/powerpoint/2010/main" val="4136234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2021/9/28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30715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2021/9/28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2021/9/28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2021/9/28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2021/9/28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2021/9/28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2021/9/28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2021/9/28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2021/9/28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2021/9/28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2021/9/28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2021/9/28</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dirty="0"/>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854627"/>
            <a:ext cx="10003809" cy="2387600"/>
          </a:xfrm>
        </p:spPr>
        <p:txBody>
          <a:bodyPr>
            <a:normAutofit fontScale="90000"/>
          </a:bodyPr>
          <a:lstStyle/>
          <a:p>
            <a:r>
              <a:rPr lang="en-US" altLang="ja-JP" dirty="0">
                <a:latin typeface="Arial" panose="020B0604020202020204" pitchFamily="34" charset="0"/>
                <a:ea typeface="UD デジタル 教科書体 NK-R" panose="02020400000000000000" pitchFamily="18" charset="-128"/>
                <a:cs typeface="Arial" panose="020B0604020202020204" pitchFamily="34" charset="0"/>
              </a:rPr>
              <a:t>Strategy Framework of the Global Financial City OSAKA</a:t>
            </a:r>
            <a:r>
              <a:rPr lang="en-US" altLang="ja-JP" sz="5300" dirty="0">
                <a:latin typeface="Arial" panose="020B0604020202020204" pitchFamily="34" charset="0"/>
                <a:ea typeface="UD デジタル 教科書体 NK-R" panose="02020400000000000000" pitchFamily="18" charset="-128"/>
                <a:cs typeface="Arial" panose="020B0604020202020204" pitchFamily="34" charset="0"/>
              </a:rPr>
              <a:t/>
            </a:r>
            <a:br>
              <a:rPr lang="en-US" altLang="ja-JP" sz="5300" dirty="0">
                <a:latin typeface="Arial" panose="020B0604020202020204" pitchFamily="34" charset="0"/>
                <a:ea typeface="UD デジタル 教科書体 NK-R" panose="02020400000000000000" pitchFamily="18" charset="-128"/>
                <a:cs typeface="Arial" panose="020B0604020202020204" pitchFamily="34" charset="0"/>
              </a:rPr>
            </a:br>
            <a:endParaRPr kumimoji="1" lang="ja-JP" altLang="en-US" sz="5300"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4" name="直線コネクタ 3"/>
          <p:cNvCxnSpPr>
            <a:cxnSpLocks/>
          </p:cNvCxnSpPr>
          <p:nvPr/>
        </p:nvCxnSpPr>
        <p:spPr>
          <a:xfrm>
            <a:off x="1238712" y="3622118"/>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a:latin typeface="Arial" panose="020B0604020202020204" pitchFamily="34" charset="0"/>
              <a:ea typeface="UD デジタル 教科書体 NK-R" panose="02020400000000000000" pitchFamily="18" charset="-128"/>
              <a:cs typeface="Arial" panose="020B0604020202020204" pitchFamily="34" charset="0"/>
            </a:endParaRPr>
          </a:p>
          <a:p>
            <a:r>
              <a:rPr lang="en-US" altLang="ja-JP" dirty="0">
                <a:latin typeface="Arial" panose="020B0604020202020204" pitchFamily="34" charset="0"/>
                <a:ea typeface="UD デジタル 教科書体 NK-R" panose="02020400000000000000" pitchFamily="18" charset="-128"/>
                <a:cs typeface="Arial" panose="020B0604020202020204" pitchFamily="34" charset="0"/>
              </a:rPr>
              <a:t>September 9, 2021</a:t>
            </a:r>
            <a:endParaRPr lang="ja-JP" altLang="en-US" dirty="0">
              <a:latin typeface="Arial" panose="020B0604020202020204" pitchFamily="34" charset="0"/>
              <a:cs typeface="Arial" panose="020B0604020202020204" pitchFamily="34" charset="0"/>
            </a:endParaRPr>
          </a:p>
          <a:p>
            <a:r>
              <a:rPr lang="en-US" altLang="ja-JP" dirty="0">
                <a:latin typeface="Arial" panose="020B0604020202020204" pitchFamily="34" charset="0"/>
                <a:ea typeface="UD デジタル 教科書体 NK-R" panose="02020400000000000000" pitchFamily="18" charset="-128"/>
                <a:cs typeface="Arial" panose="020B0604020202020204" pitchFamily="34" charset="0"/>
              </a:rPr>
              <a:t>Global Financial City OSAKA Promotion Committee</a:t>
            </a:r>
          </a:p>
        </p:txBody>
      </p:sp>
    </p:spTree>
    <p:extLst>
      <p:ext uri="{BB962C8B-B14F-4D97-AF65-F5344CB8AC3E}">
        <p14:creationId xmlns:p14="http://schemas.microsoft.com/office/powerpoint/2010/main" val="162620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800" b="1" dirty="0">
                <a:latin typeface="Arial" panose="020B0604020202020204" pitchFamily="34" charset="0"/>
                <a:ea typeface="UD デジタル 教科書体 NK-R" panose="02020400000000000000" pitchFamily="18" charset="-128"/>
                <a:cs typeface="Arial" panose="020B0604020202020204" pitchFamily="34" charset="0"/>
              </a:rPr>
              <a:t>II</a:t>
            </a:r>
            <a:r>
              <a:rPr lang="ja-JP" altLang="en-US" sz="28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800" b="1" dirty="0">
                <a:latin typeface="Arial" panose="020B0604020202020204" pitchFamily="34" charset="0"/>
                <a:ea typeface="UD デジタル 教科書体 NK-R" panose="02020400000000000000" pitchFamily="18" charset="-128"/>
                <a:cs typeface="Arial" panose="020B0604020202020204" pitchFamily="34" charset="0"/>
              </a:rPr>
              <a:t>Image of the Global Financial City that Osaka Aims to Be</a:t>
            </a:r>
            <a:endParaRPr lang="ja-JP" altLang="en-US" sz="2800"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33" name="直線コネクタ 32"/>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9" name="コンテンツ プレースホルダー 2"/>
          <p:cNvSpPr txBox="1">
            <a:spLocks/>
          </p:cNvSpPr>
          <p:nvPr/>
        </p:nvSpPr>
        <p:spPr>
          <a:xfrm>
            <a:off x="531491" y="1565829"/>
            <a:ext cx="10914693" cy="678528"/>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Tout the vitality of Asia and the world, develop a global city shored up by finance</a:t>
            </a:r>
          </a:p>
        </p:txBody>
      </p:sp>
      <p:sp>
        <p:nvSpPr>
          <p:cNvPr id="13" name="テキスト ボックス 7"/>
          <p:cNvSpPr txBox="1">
            <a:spLocks noChangeArrowheads="1"/>
          </p:cNvSpPr>
          <p:nvPr/>
        </p:nvSpPr>
        <p:spPr bwMode="auto">
          <a:xfrm>
            <a:off x="531492" y="2348270"/>
            <a:ext cx="10914692" cy="428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spcAft>
                <a:spcPts val="400"/>
              </a:spcAft>
              <a:buFontTx/>
              <a:buNone/>
            </a:pPr>
            <a:r>
              <a:rPr lang="ja-JP" altLang="en-US" sz="1800" b="1" dirty="0">
                <a:solidFill>
                  <a:srgbClr val="000000"/>
                </a:solidFill>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b="1" dirty="0">
                <a:solidFill>
                  <a:srgbClr val="000000"/>
                </a:solidFill>
                <a:latin typeface="Arial" panose="020B0604020202020204" pitchFamily="34" charset="0"/>
                <a:ea typeface="UD デジタル 教科書体 NK-R" panose="02020400000000000000" pitchFamily="18" charset="-128"/>
                <a:cs typeface="Arial" panose="020B0604020202020204" pitchFamily="34" charset="0"/>
              </a:rPr>
              <a:t>Basic concept</a:t>
            </a:r>
          </a:p>
          <a:p>
            <a:pPr marL="169863" indent="-169863" eaLnBrk="1" hangingPunct="1">
              <a:spcBef>
                <a:spcPct val="0"/>
              </a:spcBef>
              <a:spcAft>
                <a:spcPts val="400"/>
              </a:spcAft>
              <a:buFontTx/>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For the purpose of local development, the inflow and circulation of investments from Japan and abroad are necessary for urban development triggered mainly by the Osaka-Kansai Expo, the promotion of innovation and start-up growth.</a:t>
            </a:r>
          </a:p>
          <a:p>
            <a:pPr marL="169863" indent="-169863" eaLnBrk="1" hangingPunct="1">
              <a:spcBef>
                <a:spcPct val="0"/>
              </a:spcBef>
              <a:spcAft>
                <a:spcPts val="400"/>
              </a:spcAft>
              <a:buFontTx/>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In addition to an improvement in resilience by playing a supplementary role focused mainly on support during natural disasters, it is also necessary to revitalize the domestic market, including boosting financial literacy.</a:t>
            </a:r>
          </a:p>
          <a:p>
            <a:pPr eaLnBrk="1" hangingPunct="1">
              <a:spcBef>
                <a:spcPct val="0"/>
              </a:spcBef>
              <a:spcAft>
                <a:spcPts val="400"/>
              </a:spcAft>
              <a:buFontTx/>
              <a:buNone/>
            </a:pPr>
            <a:endParaRPr lang="en-US" altLang="ja-JP" sz="1800" dirty="0">
              <a:latin typeface="Arial" panose="020B0604020202020204" pitchFamily="34" charset="0"/>
              <a:ea typeface="UD デジタル 教科書体 NK-R" panose="02020400000000000000" pitchFamily="18" charset="-128"/>
              <a:cs typeface="Arial" panose="020B0604020202020204" pitchFamily="34" charset="0"/>
            </a:endParaRPr>
          </a:p>
          <a:p>
            <a:pPr>
              <a:spcBef>
                <a:spcPts val="600"/>
              </a:spcBef>
              <a:buNone/>
            </a:pPr>
            <a:r>
              <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Concrete image to aim for</a:t>
            </a:r>
            <a:endParaRPr kumimoji="0" lang="ja-JP" altLang="en-US" sz="1800" b="1" kern="0" dirty="0">
              <a:solidFill>
                <a:schemeClr val="tx1">
                  <a:lumMod val="75000"/>
                  <a:lumOff val="25000"/>
                </a:schemeClr>
              </a:solidFill>
              <a:latin typeface="Arial" panose="020B0604020202020204" pitchFamily="34" charset="0"/>
              <a:ea typeface="UD デジタル 教科書体 NK-R" panose="02020400000000000000" pitchFamily="18" charset="-128"/>
              <a:cs typeface="Arial" panose="020B0604020202020204" pitchFamily="34" charset="0"/>
            </a:endParaRPr>
          </a:p>
          <a:p>
            <a:pPr marL="236538" indent="-236538">
              <a:spcBef>
                <a:spcPts val="600"/>
              </a:spcBef>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Perspective from an ecosystem that supports the growth of start-ups from a financial standpoint</a:t>
            </a:r>
          </a:p>
          <a:p>
            <a:pPr marL="236538" indent="-236538">
              <a:spcBef>
                <a:spcPts val="600"/>
              </a:spcBef>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City where there is a cluster of FinTech companies</a:t>
            </a:r>
            <a:endParaRPr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a:p>
            <a:pPr marL="236538" indent="-236538">
              <a:spcBef>
                <a:spcPts val="600"/>
              </a:spcBef>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Resilient city boasting Japan’s financial functions</a:t>
            </a:r>
          </a:p>
          <a:p>
            <a:pPr marL="236538" indent="-236538">
              <a:spcBef>
                <a:spcPts val="600"/>
              </a:spcBef>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City where financial literacy is high and investments are brisk</a:t>
            </a:r>
            <a:endParaRPr lang="ja-JP" altLang="en-US" sz="16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0" name="正方形/長方形 9"/>
          <p:cNvSpPr/>
          <p:nvPr/>
        </p:nvSpPr>
        <p:spPr>
          <a:xfrm>
            <a:off x="627181" y="829930"/>
            <a:ext cx="10551679" cy="707886"/>
          </a:xfrm>
          <a:prstGeom prst="rect">
            <a:avLst/>
          </a:prstGeom>
        </p:spPr>
        <p:txBody>
          <a:bodyPr wrap="square">
            <a:spAutoFit/>
          </a:bodyPr>
          <a:lstStyle/>
          <a:p>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Taking into account perspectives that should be emphasized to realize a global financial city (Asia/global, differentiation/supplementary role), </a:t>
            </a:r>
            <a:r>
              <a:rPr lang="en-US" altLang="ja-JP" sz="2000" u="sng" dirty="0">
                <a:latin typeface="Arial" panose="020B0604020202020204" pitchFamily="34" charset="0"/>
                <a:ea typeface="UD デジタル 教科書体 NK-R" panose="02020400000000000000" pitchFamily="18" charset="-128"/>
                <a:cs typeface="Arial" panose="020B0604020202020204" pitchFamily="34" charset="0"/>
              </a:rPr>
              <a:t>tackle two city images</a:t>
            </a:r>
            <a:endParaRPr lang="en-US" altLang="ja-JP" sz="2000" b="1" u="sng"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8"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10</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842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800" b="1" dirty="0">
                <a:latin typeface="Arial" panose="020B0604020202020204" pitchFamily="34" charset="0"/>
                <a:ea typeface="UD デジタル 教科書体 NK-R" panose="02020400000000000000" pitchFamily="18" charset="-128"/>
                <a:cs typeface="Arial" panose="020B0604020202020204" pitchFamily="34" charset="0"/>
              </a:rPr>
              <a:t>II</a:t>
            </a:r>
            <a:r>
              <a:rPr lang="ja-JP" altLang="en-US" sz="28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800" b="1" dirty="0">
                <a:latin typeface="Arial" panose="020B0604020202020204" pitchFamily="34" charset="0"/>
                <a:ea typeface="UD デジタル 教科書体 NK-R" panose="02020400000000000000" pitchFamily="18" charset="-128"/>
                <a:cs typeface="Arial" panose="020B0604020202020204" pitchFamily="34" charset="0"/>
              </a:rPr>
              <a:t>Image of the Global Financial City that Osaka Aims to Be</a:t>
            </a:r>
            <a:endParaRPr lang="ja-JP" altLang="en-US" sz="2800"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33" name="直線コネクタ 32"/>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2"/>
          <p:cNvSpPr txBox="1">
            <a:spLocks/>
          </p:cNvSpPr>
          <p:nvPr/>
        </p:nvSpPr>
        <p:spPr>
          <a:xfrm>
            <a:off x="531491" y="1251929"/>
            <a:ext cx="10914693" cy="678528"/>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Front-running city in finance that challenges the world with pioneering initiatives</a:t>
            </a:r>
          </a:p>
        </p:txBody>
      </p:sp>
      <p:sp>
        <p:nvSpPr>
          <p:cNvPr id="9" name="テキスト ボックス 7"/>
          <p:cNvSpPr txBox="1">
            <a:spLocks noChangeArrowheads="1"/>
          </p:cNvSpPr>
          <p:nvPr/>
        </p:nvSpPr>
        <p:spPr bwMode="auto">
          <a:xfrm>
            <a:off x="531492" y="2292640"/>
            <a:ext cx="11137994" cy="3549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spcAft>
                <a:spcPts val="400"/>
              </a:spcAft>
              <a:buFontTx/>
              <a:buNone/>
            </a:pPr>
            <a:r>
              <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Basic concept</a:t>
            </a:r>
            <a:endPar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endParaRPr>
          </a:p>
          <a:p>
            <a:pPr marL="109538" indent="-109538" eaLnBrk="1" hangingPunct="1">
              <a:spcBef>
                <a:spcPct val="0"/>
              </a:spcBef>
              <a:spcAft>
                <a:spcPts val="400"/>
              </a:spcAft>
              <a:buFontTx/>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Vital to enhance a unifying force in the area of finance to attract companies and people through initiatives that are edgy and distinct to Osaka and Kansai.</a:t>
            </a:r>
            <a:endParaRPr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a:p>
            <a:pPr marL="109538" indent="-109538" eaLnBrk="1" hangingPunct="1">
              <a:spcBef>
                <a:spcPct val="0"/>
              </a:spcBef>
              <a:spcAft>
                <a:spcPts val="400"/>
              </a:spcAft>
              <a:buFontTx/>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Require pioneering initiatives in derivatives and sustainable finance, and the deployment of unprecedented initiatives in financial services.</a:t>
            </a:r>
            <a:endParaRPr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a:p>
            <a:pPr eaLnBrk="1" hangingPunct="1">
              <a:spcBef>
                <a:spcPct val="0"/>
              </a:spcBef>
              <a:spcAft>
                <a:spcPts val="400"/>
              </a:spcAft>
              <a:buFontTx/>
              <a:buNone/>
            </a:pPr>
            <a:endParaRPr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a:p>
            <a:pPr eaLnBrk="1" hangingPunct="1">
              <a:spcBef>
                <a:spcPct val="0"/>
              </a:spcBef>
              <a:spcAft>
                <a:spcPts val="400"/>
              </a:spcAft>
              <a:buFontTx/>
              <a:buNone/>
            </a:pPr>
            <a:r>
              <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Concrete image to be aimed for</a:t>
            </a:r>
            <a:endPar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endParaRPr>
          </a:p>
          <a:p>
            <a:pPr marL="119063" indent="-119063" eaLnBrk="1" hangingPunct="1">
              <a:spcBef>
                <a:spcPct val="0"/>
              </a:spcBef>
              <a:spcAft>
                <a:spcPts val="400"/>
              </a:spcAft>
              <a:buFontTx/>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Advanced derivative bases in Asia by developing edgy financial products</a:t>
            </a:r>
            <a:endParaRPr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a:p>
            <a:pPr marL="119063" indent="-119063" eaLnBrk="1" hangingPunct="1">
              <a:spcBef>
                <a:spcPct val="0"/>
              </a:spcBef>
              <a:spcAft>
                <a:spcPts val="400"/>
              </a:spcAft>
              <a:buFontTx/>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A city that executes advanced initiatives in sustainable finance</a:t>
            </a:r>
            <a:endParaRPr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a:p>
            <a:pPr marL="119063" indent="-119063" eaLnBrk="1" hangingPunct="1">
              <a:spcBef>
                <a:spcPct val="0"/>
              </a:spcBef>
              <a:spcAft>
                <a:spcPts val="400"/>
              </a:spcAft>
              <a:buFontTx/>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A city able to test and implement an innovative financial society</a:t>
            </a:r>
            <a:endParaRPr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a:p>
            <a:pPr eaLnBrk="1" hangingPunct="1">
              <a:spcBef>
                <a:spcPct val="0"/>
              </a:spcBef>
              <a:spcAft>
                <a:spcPts val="400"/>
              </a:spcAft>
              <a:buFontTx/>
              <a:buNone/>
            </a:pPr>
            <a:r>
              <a:rPr lang="ja-JP" altLang="en-US" sz="1800" dirty="0">
                <a:latin typeface="Arial" panose="020B0604020202020204" pitchFamily="34" charset="0"/>
                <a:ea typeface="UD デジタル 教科書体 NK-R" panose="02020400000000000000" pitchFamily="18" charset="-128"/>
                <a:cs typeface="Arial" panose="020B0604020202020204" pitchFamily="34" charset="0"/>
              </a:rPr>
              <a:t>　</a:t>
            </a:r>
          </a:p>
        </p:txBody>
      </p:sp>
      <p:sp>
        <p:nvSpPr>
          <p:cNvPr id="7"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11</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211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6225634" y="1280828"/>
            <a:ext cx="5709653" cy="20935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latin typeface="Arial" panose="020B0604020202020204" pitchFamily="34" charset="0"/>
                <a:cs typeface="Arial" panose="020B0604020202020204" pitchFamily="34" charset="0"/>
              </a:rPr>
              <a:t>Front-running city in finance</a:t>
            </a:r>
            <a:endParaRPr kumimoji="1" lang="ja-JP" altLang="en-US" sz="1100" dirty="0">
              <a:latin typeface="Arial" panose="020B0604020202020204" pitchFamily="34" charset="0"/>
              <a:cs typeface="Arial" panose="020B0604020202020204" pitchFamily="34" charset="0"/>
            </a:endParaRPr>
          </a:p>
        </p:txBody>
      </p:sp>
      <p:sp>
        <p:nvSpPr>
          <p:cNvPr id="39" name="正方形/長方形 38"/>
          <p:cNvSpPr/>
          <p:nvPr/>
        </p:nvSpPr>
        <p:spPr>
          <a:xfrm>
            <a:off x="6229291" y="1280828"/>
            <a:ext cx="193151" cy="286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Arial" panose="020B0604020202020204" pitchFamily="34" charset="0"/>
                <a:cs typeface="Arial" panose="020B0604020202020204" pitchFamily="34" charset="0"/>
              </a:rPr>
              <a:t>2</a:t>
            </a:r>
            <a:endParaRPr kumimoji="1" lang="ja-JP" altLang="en-US" sz="1200" dirty="0">
              <a:latin typeface="Arial" panose="020B0604020202020204" pitchFamily="34" charset="0"/>
              <a:cs typeface="Arial" panose="020B0604020202020204" pitchFamily="34" charset="0"/>
            </a:endParaRPr>
          </a:p>
        </p:txBody>
      </p:sp>
      <p:sp>
        <p:nvSpPr>
          <p:cNvPr id="6" name="テキスト ボックス 5">
            <a:extLst>
              <a:ext uri="{FF2B5EF4-FFF2-40B4-BE49-F238E27FC236}">
                <a16:creationId xmlns:a16="http://schemas.microsoft.com/office/drawing/2014/main" id="{CF33E91A-D645-4F28-ACDE-0A3E99091C7E}"/>
              </a:ext>
            </a:extLst>
          </p:cNvPr>
          <p:cNvSpPr txBox="1"/>
          <p:nvPr/>
        </p:nvSpPr>
        <p:spPr>
          <a:xfrm>
            <a:off x="489397" y="855051"/>
            <a:ext cx="11024316" cy="400110"/>
          </a:xfrm>
          <a:prstGeom prst="rect">
            <a:avLst/>
          </a:prstGeom>
          <a:noFill/>
          <a:ln>
            <a:noFill/>
          </a:ln>
        </p:spPr>
        <p:txBody>
          <a:bodyPr wrap="square" rtlCol="0">
            <a:spAutoFit/>
          </a:bodyPr>
          <a:lstStyle/>
          <a:p>
            <a:r>
              <a:rPr kumimoji="1"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kumimoji="1" lang="en-US" altLang="ja-JP" sz="2000" dirty="0">
                <a:latin typeface="Arial" panose="020B0604020202020204" pitchFamily="34" charset="0"/>
                <a:ea typeface="UD デジタル 教科書体 NK-R" panose="02020400000000000000" pitchFamily="18" charset="-128"/>
                <a:cs typeface="Arial" panose="020B0604020202020204" pitchFamily="34" charset="0"/>
              </a:rPr>
              <a:t>Pillars and key initiatives to realize the city image being aimed for</a:t>
            </a:r>
            <a:endParaRPr lang="ja-JP" altLang="ja-JP"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 name="タイトル 1"/>
          <p:cNvSpPr>
            <a:spLocks noGrp="1"/>
          </p:cNvSpPr>
          <p:nvPr>
            <p:ph type="title"/>
          </p:nvPr>
        </p:nvSpPr>
        <p:spPr>
          <a:xfrm>
            <a:off x="680328" y="12879"/>
            <a:ext cx="10749671" cy="944515"/>
          </a:xfrm>
        </p:spPr>
        <p:txBody>
          <a:bodyPr>
            <a:normAutofit fontScale="90000"/>
          </a:bodyPr>
          <a:lstStyle/>
          <a:p>
            <a:r>
              <a:rPr lang="en-US" altLang="ja-JP" b="1" dirty="0">
                <a:latin typeface="Arial" panose="020B0604020202020204" pitchFamily="34" charset="0"/>
                <a:ea typeface="UD デジタル 教科書体 NK-R" panose="02020400000000000000" pitchFamily="18" charset="-128"/>
                <a:cs typeface="Arial" panose="020B0604020202020204" pitchFamily="34" charset="0"/>
              </a:rPr>
              <a:t>III</a:t>
            </a:r>
            <a:r>
              <a:rPr lang="ja-JP" altLang="en-US"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b="1" dirty="0">
                <a:latin typeface="Arial" panose="020B0604020202020204" pitchFamily="34" charset="0"/>
                <a:ea typeface="UD デジタル 教科書体 NK-R" panose="02020400000000000000" pitchFamily="18" charset="-128"/>
                <a:cs typeface="Arial" panose="020B0604020202020204" pitchFamily="34" charset="0"/>
              </a:rPr>
              <a:t>Pillars &amp; Key Initiatives in this Strategy</a:t>
            </a:r>
            <a:endParaRPr kumimoji="1" lang="ja-JP" altLang="en-US"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表 5">
            <a:extLst>
              <a:ext uri="{FF2B5EF4-FFF2-40B4-BE49-F238E27FC236}">
                <a16:creationId xmlns:a16="http://schemas.microsoft.com/office/drawing/2014/main" id="{2970B9B3-79F0-481E-83E7-62F3F4F5EE5B}"/>
              </a:ext>
            </a:extLst>
          </p:cNvPr>
          <p:cNvGraphicFramePr>
            <a:graphicFrameLocks noGrp="1"/>
          </p:cNvGraphicFramePr>
          <p:nvPr>
            <p:extLst>
              <p:ext uri="{D42A27DB-BD31-4B8C-83A1-F6EECF244321}">
                <p14:modId xmlns:p14="http://schemas.microsoft.com/office/powerpoint/2010/main" val="1598034306"/>
              </p:ext>
            </p:extLst>
          </p:nvPr>
        </p:nvGraphicFramePr>
        <p:xfrm>
          <a:off x="165100" y="4397466"/>
          <a:ext cx="11861800" cy="2423160"/>
        </p:xfrm>
        <a:graphic>
          <a:graphicData uri="http://schemas.openxmlformats.org/drawingml/2006/table">
            <a:tbl>
              <a:tblPr firstRow="1" bandRow="1">
                <a:tableStyleId>{5C22544A-7EE6-4342-B048-85BDC9FD1C3A}</a:tableStyleId>
              </a:tblPr>
              <a:tblGrid>
                <a:gridCol w="905967">
                  <a:extLst>
                    <a:ext uri="{9D8B030D-6E8A-4147-A177-3AD203B41FA5}">
                      <a16:colId xmlns:a16="http://schemas.microsoft.com/office/drawing/2014/main" val="3071576586"/>
                    </a:ext>
                  </a:extLst>
                </a:gridCol>
                <a:gridCol w="3666953">
                  <a:extLst>
                    <a:ext uri="{9D8B030D-6E8A-4147-A177-3AD203B41FA5}">
                      <a16:colId xmlns:a16="http://schemas.microsoft.com/office/drawing/2014/main" val="352604522"/>
                    </a:ext>
                  </a:extLst>
                </a:gridCol>
                <a:gridCol w="3751815">
                  <a:extLst>
                    <a:ext uri="{9D8B030D-6E8A-4147-A177-3AD203B41FA5}">
                      <a16:colId xmlns:a16="http://schemas.microsoft.com/office/drawing/2014/main" val="3221950790"/>
                    </a:ext>
                  </a:extLst>
                </a:gridCol>
                <a:gridCol w="3537065">
                  <a:extLst>
                    <a:ext uri="{9D8B030D-6E8A-4147-A177-3AD203B41FA5}">
                      <a16:colId xmlns:a16="http://schemas.microsoft.com/office/drawing/2014/main" val="166912827"/>
                    </a:ext>
                  </a:extLst>
                </a:gridCol>
              </a:tblGrid>
              <a:tr h="247124">
                <a:tc>
                  <a:txBody>
                    <a:bodyPr/>
                    <a:lstStyle/>
                    <a:p>
                      <a:endParaRPr kumimoji="1" lang="ja-JP" altLang="en-US" sz="1400" dirty="0">
                        <a:latin typeface="Arial" panose="020B0604020202020204" pitchFamily="34" charset="0"/>
                        <a:cs typeface="Arial" panose="020B0604020202020204" pitchFamily="34" charset="0"/>
                      </a:endParaRP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１　</a:t>
                      </a:r>
                      <a:r>
                        <a:rPr kumimoji="1"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Global city developed</a:t>
                      </a:r>
                      <a:r>
                        <a:rPr kumimoji="1" lang="en-US" altLang="ja-JP" sz="1200" baseline="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 </a:t>
                      </a:r>
                      <a:r>
                        <a:rPr kumimoji="1"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based</a:t>
                      </a:r>
                      <a:r>
                        <a:rPr kumimoji="1" lang="en-US" altLang="ja-JP" sz="1200" baseline="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 on finance</a:t>
                      </a:r>
                      <a:endParaRPr kumimoji="1"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２　</a:t>
                      </a:r>
                      <a:r>
                        <a:rPr kumimoji="1"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Front-running</a:t>
                      </a:r>
                      <a:r>
                        <a:rPr kumimoji="1" lang="en-US" altLang="ja-JP" sz="1200" baseline="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 city in finance</a:t>
                      </a:r>
                      <a:endParaRPr kumimoji="1"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１　２　</a:t>
                      </a:r>
                      <a:r>
                        <a:rPr kumimoji="1"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Joint</a:t>
                      </a:r>
                      <a:r>
                        <a:rPr kumimoji="1" lang="en-US" altLang="ja-JP" sz="1200" baseline="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 initiatives</a:t>
                      </a:r>
                      <a:endParaRPr kumimoji="1"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nchor="ctr"/>
                </a:tc>
                <a:extLst>
                  <a:ext uri="{0D108BD9-81ED-4DB2-BD59-A6C34878D82A}">
                    <a16:rowId xmlns:a16="http://schemas.microsoft.com/office/drawing/2014/main" val="1334988009"/>
                  </a:ext>
                </a:extLst>
              </a:tr>
              <a:tr h="471781">
                <a:tc>
                  <a:txBody>
                    <a:bodyPr/>
                    <a:lstStyle/>
                    <a:p>
                      <a:pPr algn="ctr"/>
                      <a:r>
                        <a:rPr kumimoji="1" lang="en-US" altLang="ja-JP" sz="1200" dirty="0">
                          <a:latin typeface="Arial" panose="020B0604020202020204" pitchFamily="34" charset="0"/>
                          <a:ea typeface="UD デジタル 教科書体 NK-R" panose="02020400000000000000" pitchFamily="18" charset="-128"/>
                          <a:cs typeface="Arial" panose="020B0604020202020204" pitchFamily="34" charset="0"/>
                        </a:rPr>
                        <a:t>Nurture</a:t>
                      </a:r>
                      <a:endParaRPr kumimoji="1" lang="ja-JP" altLang="en-US" sz="1200" dirty="0">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latin typeface="Arial" panose="020B0604020202020204" pitchFamily="34" charset="0"/>
                          <a:cs typeface="Arial" panose="020B0604020202020204" pitchFamily="34" charset="0"/>
                        </a:rPr>
                        <a:t>(1) Promote initiatives from the view of finance for appealing urban development</a:t>
                      </a:r>
                      <a:endParaRPr kumimoji="1" lang="ja-JP" altLang="ja-JP" sz="1100" kern="1200" dirty="0">
                        <a:solidFill>
                          <a:schemeClr val="dk1"/>
                        </a:solidFill>
                        <a:effectLst/>
                        <a:latin typeface="Arial" panose="020B0604020202020204" pitchFamily="34" charset="0"/>
                        <a:ea typeface="UD デジタル 教科書体 NK-R" panose="02020400000000000000" pitchFamily="18"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a:solidFill>
                            <a:schemeClr val="dk1"/>
                          </a:solidFill>
                          <a:effectLst/>
                          <a:latin typeface="Arial" panose="020B0604020202020204" pitchFamily="34" charset="0"/>
                          <a:ea typeface="UD デジタル 教科書体 NK-R" panose="02020400000000000000" pitchFamily="18" charset="-128"/>
                          <a:cs typeface="Arial" panose="020B0604020202020204" pitchFamily="34" charset="0"/>
                        </a:rPr>
                        <a:t> </a:t>
                      </a:r>
                      <a:endParaRPr kumimoji="1" lang="ja-JP" altLang="en-US" sz="1100" dirty="0">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latin typeface="Arial" panose="020B0604020202020204" pitchFamily="34" charset="0"/>
                          <a:cs typeface="Arial" panose="020B0604020202020204" pitchFamily="34" charset="0"/>
                        </a:rPr>
                        <a:t>(1) Create edgy, innovative financial products and markets</a:t>
                      </a:r>
                      <a:endParaRPr kumimoji="1" lang="en-US" altLang="ja-JP" sz="1100" kern="1200" dirty="0">
                        <a:solidFill>
                          <a:schemeClr val="dk1"/>
                        </a:solidFill>
                        <a:effectLst/>
                        <a:latin typeface="Arial" panose="020B0604020202020204" pitchFamily="34" charset="0"/>
                        <a:ea typeface="UD デジタル 教科書体 NK-R" panose="02020400000000000000" pitchFamily="18"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latin typeface="Arial" panose="020B0604020202020204" pitchFamily="34" charset="0"/>
                          <a:cs typeface="Arial" panose="020B0604020202020204" pitchFamily="34" charset="0"/>
                        </a:rPr>
                        <a:t>(4) Nurture skilled personnel in the field of finance</a:t>
                      </a:r>
                      <a:endParaRPr kumimoji="1" lang="en-US" altLang="ja-JP" sz="1100" kern="1200" dirty="0">
                        <a:solidFill>
                          <a:schemeClr val="dk1"/>
                        </a:solidFill>
                        <a:effectLst/>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extLst>
                  <a:ext uri="{0D108BD9-81ED-4DB2-BD59-A6C34878D82A}">
                    <a16:rowId xmlns:a16="http://schemas.microsoft.com/office/drawing/2014/main" val="2270067266"/>
                  </a:ext>
                </a:extLst>
              </a:tr>
              <a:tr h="6065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Arial" panose="020B0604020202020204" pitchFamily="34" charset="0"/>
                          <a:ea typeface="UD デジタル 教科書体 NK-R" panose="02020400000000000000" pitchFamily="18" charset="-128"/>
                          <a:cs typeface="Arial" panose="020B0604020202020204" pitchFamily="34" charset="0"/>
                        </a:rPr>
                        <a:t>Invite</a:t>
                      </a:r>
                      <a:endParaRPr kumimoji="1" lang="ja-JP" altLang="en-US" sz="1200" dirty="0">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a:solidFill>
                            <a:schemeClr val="dk1"/>
                          </a:solidFill>
                          <a:effectLst/>
                          <a:latin typeface="Arial" panose="020B0604020202020204" pitchFamily="34" charset="0"/>
                          <a:ea typeface="UD デジタル 教科書体 NK-R" panose="02020400000000000000" pitchFamily="18" charset="-128"/>
                          <a:cs typeface="Arial" panose="020B0604020202020204" pitchFamily="34" charset="0"/>
                        </a:rPr>
                        <a:t> </a:t>
                      </a:r>
                      <a:endParaRPr kumimoji="1" lang="ja-JP" altLang="en-US" sz="900" dirty="0">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latin typeface="Arial" panose="020B0604020202020204" pitchFamily="34" charset="0"/>
                          <a:cs typeface="Arial" panose="020B0604020202020204" pitchFamily="34" charset="0"/>
                        </a:rPr>
                        <a:t>(4) Collaborations with overseas entities</a:t>
                      </a:r>
                      <a:endParaRPr kumimoji="1" lang="en-US" altLang="ja-JP" sz="11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latin typeface="Arial" panose="020B0604020202020204" pitchFamily="34" charset="0"/>
                          <a:cs typeface="Arial" panose="020B0604020202020204" pitchFamily="34" charset="0"/>
                        </a:rPr>
                        <a:t>(3) Disseminate information/promotions</a:t>
                      </a:r>
                      <a:endParaRPr kumimoji="1" lang="en-US" altLang="ja-JP" sz="11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latin typeface="Arial" panose="020B0604020202020204" pitchFamily="34" charset="0"/>
                          <a:cs typeface="Arial" panose="020B0604020202020204" pitchFamily="34" charset="0"/>
                        </a:rPr>
                        <a:t>(2) Establish a business environment that is appealing to domestic and foreign companies and people</a:t>
                      </a:r>
                      <a:endParaRPr kumimoji="1" lang="en-US" altLang="ja-JP" sz="11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extLst>
                  <a:ext uri="{0D108BD9-81ED-4DB2-BD59-A6C34878D82A}">
                    <a16:rowId xmlns:a16="http://schemas.microsoft.com/office/drawing/2014/main" val="3980648024"/>
                  </a:ext>
                </a:extLst>
              </a:tr>
              <a:tr h="488356">
                <a:tc>
                  <a:txBody>
                    <a:bodyPr/>
                    <a:lstStyle/>
                    <a:p>
                      <a:pPr algn="ctr"/>
                      <a:r>
                        <a:rPr kumimoji="1" lang="en-US" altLang="ja-JP" sz="1200" dirty="0">
                          <a:latin typeface="Arial" panose="020B0604020202020204" pitchFamily="34" charset="0"/>
                          <a:ea typeface="UD デジタル 教科書体 NK-R" panose="02020400000000000000" pitchFamily="18" charset="-128"/>
                          <a:cs typeface="Arial" panose="020B0604020202020204" pitchFamily="34" charset="0"/>
                        </a:rPr>
                        <a:t>Support</a:t>
                      </a:r>
                      <a:endParaRPr kumimoji="1" lang="ja-JP" altLang="en-US" sz="1200" dirty="0">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r>
                        <a:rPr lang="en-US" altLang="ja-JP" sz="1100" dirty="0">
                          <a:latin typeface="Arial" panose="020B0604020202020204" pitchFamily="34" charset="0"/>
                          <a:cs typeface="Arial" panose="020B0604020202020204" pitchFamily="34" charset="0"/>
                        </a:rPr>
                        <a:t>(3) Strengthen site functions from the view of improving resilience</a:t>
                      </a:r>
                    </a:p>
                    <a:p>
                      <a:r>
                        <a:rPr lang="en-US" altLang="ja-JP" sz="1100" dirty="0">
                          <a:latin typeface="Arial" panose="020B0604020202020204" pitchFamily="34" charset="0"/>
                          <a:cs typeface="Arial" panose="020B0604020202020204" pitchFamily="34" charset="0"/>
                        </a:rPr>
                        <a:t>(4) Revitalize domestic financial markets</a:t>
                      </a:r>
                      <a:endParaRPr kumimoji="1" lang="en-US" altLang="ja-JP" sz="1100" kern="1200" dirty="0">
                        <a:solidFill>
                          <a:schemeClr val="dk1"/>
                        </a:solidFill>
                        <a:effectLst/>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kern="1200" dirty="0">
                        <a:solidFill>
                          <a:schemeClr val="dk1"/>
                        </a:solidFill>
                        <a:effectLst/>
                        <a:latin typeface="Arial" panose="020B0604020202020204" pitchFamily="34" charset="0"/>
                        <a:ea typeface="UD デジタル 教科書体 NK-R" panose="02020400000000000000" pitchFamily="18"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latin typeface="Arial" panose="020B0604020202020204" pitchFamily="34" charset="0"/>
                          <a:cs typeface="Arial" panose="020B0604020202020204" pitchFamily="34" charset="0"/>
                        </a:rPr>
                        <a:t>(3) Promote review of regulations related to financial services</a:t>
                      </a:r>
                      <a:endParaRPr kumimoji="1" lang="ja-JP" altLang="en-US" sz="1100" dirty="0">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50" dirty="0">
                          <a:latin typeface="Arial" panose="020B0604020202020204" pitchFamily="34" charset="0"/>
                          <a:cs typeface="Arial" panose="020B0604020202020204" pitchFamily="34" charset="0"/>
                        </a:rPr>
                        <a:t>(</a:t>
                      </a:r>
                      <a:r>
                        <a:rPr lang="en-US" altLang="ja-JP" sz="1100" dirty="0">
                          <a:latin typeface="Arial" panose="020B0604020202020204" pitchFamily="34" charset="0"/>
                          <a:cs typeface="Arial" panose="020B0604020202020204" pitchFamily="34" charset="0"/>
                        </a:rPr>
                        <a:t>1) Establish an appealing living environment for non-Japanese</a:t>
                      </a:r>
                      <a:endParaRPr kumimoji="1" lang="ja-JP" altLang="en-US" sz="11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txBody>
                  <a:tcPr marL="36000" marR="36000"/>
                </a:tc>
                <a:extLst>
                  <a:ext uri="{0D108BD9-81ED-4DB2-BD59-A6C34878D82A}">
                    <a16:rowId xmlns:a16="http://schemas.microsoft.com/office/drawing/2014/main" val="1938582613"/>
                  </a:ext>
                </a:extLst>
              </a:tr>
            </a:tbl>
          </a:graphicData>
        </a:graphic>
      </p:graphicFrame>
      <p:sp>
        <p:nvSpPr>
          <p:cNvPr id="7" name="テキスト ボックス 6">
            <a:extLst>
              <a:ext uri="{FF2B5EF4-FFF2-40B4-BE49-F238E27FC236}">
                <a16:creationId xmlns:a16="http://schemas.microsoft.com/office/drawing/2014/main" id="{CF33E91A-D645-4F28-ACDE-0A3E99091C7E}"/>
              </a:ext>
            </a:extLst>
          </p:cNvPr>
          <p:cNvSpPr txBox="1"/>
          <p:nvPr/>
        </p:nvSpPr>
        <p:spPr>
          <a:xfrm>
            <a:off x="437586" y="3463323"/>
            <a:ext cx="11754413" cy="892552"/>
          </a:xfrm>
          <a:prstGeom prst="rect">
            <a:avLst/>
          </a:prstGeom>
          <a:noFill/>
        </p:spPr>
        <p:txBody>
          <a:bodyPr wrap="square" rtlCol="0">
            <a:spAutoFit/>
          </a:bodyPr>
          <a:lstStyle/>
          <a:p>
            <a:r>
              <a:rPr kumimoji="1" lang="ja-JP" altLang="en-US" sz="1600" dirty="0">
                <a:latin typeface="Arial" panose="020B0604020202020204" pitchFamily="34" charset="0"/>
                <a:ea typeface="UD デジタル 教科書体 NK-R" panose="02020400000000000000" pitchFamily="18" charset="-128"/>
                <a:cs typeface="Arial" panose="020B0604020202020204" pitchFamily="34" charset="0"/>
              </a:rPr>
              <a:t>◆</a:t>
            </a:r>
            <a:r>
              <a:rPr kumimoji="1" lang="en-US" altLang="ja-JP" sz="1600" dirty="0">
                <a:latin typeface="Arial" panose="020B0604020202020204" pitchFamily="34" charset="0"/>
                <a:ea typeface="UD デジタル 教科書体 NK-R" panose="02020400000000000000" pitchFamily="18" charset="-128"/>
                <a:cs typeface="Arial" panose="020B0604020202020204" pitchFamily="34" charset="0"/>
              </a:rPr>
              <a:t>The above pillars and key initiatives are organized based on the three approaches of “nurture,” “invite” and “support”</a:t>
            </a:r>
          </a:p>
          <a:p>
            <a:pPr marL="206375" indent="-206375"/>
            <a:r>
              <a:rPr lang="ja-JP" altLang="en-US" sz="12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dirty="0">
                <a:latin typeface="Arial" panose="020B0604020202020204" pitchFamily="34" charset="0"/>
                <a:ea typeface="UD デジタル 教科書体 NK-R" panose="02020400000000000000" pitchFamily="18" charset="-128"/>
                <a:cs typeface="Arial" panose="020B0604020202020204" pitchFamily="34" charset="0"/>
              </a:rPr>
              <a:t>“Nurture” means to enhance proprietary charms; “Invite” means to attract from regions in Japan and abroad;  “Support” means to establish a foundation to nurture and invite</a:t>
            </a:r>
            <a:endParaRPr lang="ja-JP" altLang="ja-JP" sz="1200" dirty="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2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dirty="0">
                <a:latin typeface="Arial" panose="020B0604020202020204" pitchFamily="34" charset="0"/>
                <a:ea typeface="UD デジタル 教科書体 NK-R" panose="02020400000000000000" pitchFamily="18" charset="-128"/>
                <a:cs typeface="Arial" panose="020B0604020202020204" pitchFamily="34" charset="0"/>
              </a:rPr>
              <a:t>*Going forward, when considering initiatives, organize and closely examine the raising of pillars, implementing body and time lines</a:t>
            </a:r>
            <a:endParaRPr lang="ja-JP" altLang="ja-JP" sz="12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4" name="正方形/長方形 13"/>
          <p:cNvSpPr/>
          <p:nvPr/>
        </p:nvSpPr>
        <p:spPr>
          <a:xfrm>
            <a:off x="328402" y="1280828"/>
            <a:ext cx="5800380" cy="20935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latin typeface="Arial" panose="020B0604020202020204" pitchFamily="34" charset="0"/>
                <a:cs typeface="Arial" panose="020B0604020202020204" pitchFamily="34" charset="0"/>
              </a:rPr>
              <a:t>Globa</a:t>
            </a:r>
            <a:r>
              <a:rPr lang="en-US" altLang="ja-JP" sz="1400" dirty="0">
                <a:latin typeface="Arial" panose="020B0604020202020204" pitchFamily="34" charset="0"/>
                <a:cs typeface="Arial" panose="020B0604020202020204" pitchFamily="34" charset="0"/>
              </a:rPr>
              <a:t>l city developed based on finance</a:t>
            </a:r>
            <a:endParaRPr kumimoji="1" lang="ja-JP" altLang="en-US" sz="1100" dirty="0">
              <a:latin typeface="Arial" panose="020B0604020202020204" pitchFamily="34" charset="0"/>
              <a:cs typeface="Arial" panose="020B0604020202020204" pitchFamily="34" charset="0"/>
            </a:endParaRPr>
          </a:p>
        </p:txBody>
      </p:sp>
      <p:sp>
        <p:nvSpPr>
          <p:cNvPr id="8" name="正方形/長方形 7"/>
          <p:cNvSpPr/>
          <p:nvPr/>
        </p:nvSpPr>
        <p:spPr>
          <a:xfrm>
            <a:off x="528385" y="1567705"/>
            <a:ext cx="5514274" cy="17705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cs typeface="Arial" panose="020B0604020202020204" pitchFamily="34" charset="0"/>
            </a:endParaRPr>
          </a:p>
        </p:txBody>
      </p:sp>
      <p:sp>
        <p:nvSpPr>
          <p:cNvPr id="19" name="正方形/長方形 18"/>
          <p:cNvSpPr/>
          <p:nvPr/>
        </p:nvSpPr>
        <p:spPr>
          <a:xfrm>
            <a:off x="335234" y="1280828"/>
            <a:ext cx="193151" cy="286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Arial" panose="020B0604020202020204" pitchFamily="34" charset="0"/>
                <a:cs typeface="Arial" panose="020B0604020202020204" pitchFamily="34" charset="0"/>
              </a:rPr>
              <a:t>1</a:t>
            </a:r>
            <a:endParaRPr kumimoji="1" lang="ja-JP" altLang="en-US" sz="1200" dirty="0">
              <a:latin typeface="Arial" panose="020B0604020202020204" pitchFamily="34" charset="0"/>
              <a:cs typeface="Arial" panose="020B0604020202020204" pitchFamily="34" charset="0"/>
            </a:endParaRPr>
          </a:p>
        </p:txBody>
      </p:sp>
      <p:sp>
        <p:nvSpPr>
          <p:cNvPr id="22" name="テキスト ボックス 21"/>
          <p:cNvSpPr txBox="1"/>
          <p:nvPr/>
        </p:nvSpPr>
        <p:spPr>
          <a:xfrm>
            <a:off x="535592" y="1608712"/>
            <a:ext cx="5548295" cy="769441"/>
          </a:xfrm>
          <a:prstGeom prst="rect">
            <a:avLst/>
          </a:prstGeom>
          <a:noFill/>
        </p:spPr>
        <p:txBody>
          <a:bodyPr wrap="square" rtlCol="0">
            <a:spAutoFit/>
          </a:bodyPr>
          <a:lstStyle/>
          <a:p>
            <a:r>
              <a:rPr lang="en-US" altLang="ja-JP" sz="1100" dirty="0">
                <a:latin typeface="Arial" panose="020B0604020202020204" pitchFamily="34" charset="0"/>
                <a:cs typeface="Arial" panose="020B0604020202020204" pitchFamily="34" charset="0"/>
              </a:rPr>
              <a:t>(1) Promote initiatives from the view of finance for appealing urban development</a:t>
            </a:r>
          </a:p>
          <a:p>
            <a:r>
              <a:rPr lang="en-US" altLang="ja-JP" sz="1100" dirty="0">
                <a:latin typeface="Arial" panose="020B0604020202020204" pitchFamily="34" charset="0"/>
                <a:cs typeface="Arial" panose="020B0604020202020204" pitchFamily="34" charset="0"/>
              </a:rPr>
              <a:t>(2) Support financing to revitalize start-ups and the local community</a:t>
            </a:r>
          </a:p>
          <a:p>
            <a:r>
              <a:rPr lang="en-US" altLang="ja-JP" sz="1100" dirty="0">
                <a:latin typeface="Arial" panose="020B0604020202020204" pitchFamily="34" charset="0"/>
                <a:cs typeface="Arial" panose="020B0604020202020204" pitchFamily="34" charset="0"/>
              </a:rPr>
              <a:t>(3) Strengthen site functions from the view of improving resilience</a:t>
            </a:r>
          </a:p>
          <a:p>
            <a:r>
              <a:rPr lang="en-US" altLang="ja-JP" sz="1100" dirty="0">
                <a:latin typeface="Arial" panose="020B0604020202020204" pitchFamily="34" charset="0"/>
                <a:cs typeface="Arial" panose="020B0604020202020204" pitchFamily="34" charset="0"/>
              </a:rPr>
              <a:t>(4) Revitalize domestic financial markets</a:t>
            </a:r>
          </a:p>
        </p:txBody>
      </p:sp>
      <p:sp>
        <p:nvSpPr>
          <p:cNvPr id="41" name="正方形/長方形 40"/>
          <p:cNvSpPr/>
          <p:nvPr/>
        </p:nvSpPr>
        <p:spPr>
          <a:xfrm>
            <a:off x="6422442" y="1567705"/>
            <a:ext cx="5415993" cy="17705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cs typeface="Arial" panose="020B0604020202020204" pitchFamily="34" charset="0"/>
            </a:endParaRPr>
          </a:p>
        </p:txBody>
      </p:sp>
      <p:sp>
        <p:nvSpPr>
          <p:cNvPr id="42" name="テキスト ボックス 41"/>
          <p:cNvSpPr txBox="1"/>
          <p:nvPr/>
        </p:nvSpPr>
        <p:spPr>
          <a:xfrm>
            <a:off x="6422442" y="1656605"/>
            <a:ext cx="5240367" cy="769441"/>
          </a:xfrm>
          <a:prstGeom prst="rect">
            <a:avLst/>
          </a:prstGeom>
          <a:noFill/>
        </p:spPr>
        <p:txBody>
          <a:bodyPr wrap="square" rtlCol="0">
            <a:spAutoFit/>
          </a:bodyPr>
          <a:lstStyle/>
          <a:p>
            <a:r>
              <a:rPr lang="en-US" altLang="ja-JP" sz="1100" dirty="0">
                <a:latin typeface="Arial" panose="020B0604020202020204" pitchFamily="34" charset="0"/>
                <a:cs typeface="Arial" panose="020B0604020202020204" pitchFamily="34" charset="0"/>
              </a:rPr>
              <a:t>(1) Create edgy, innovative financial products and markets</a:t>
            </a:r>
          </a:p>
          <a:p>
            <a:r>
              <a:rPr lang="en-US" altLang="ja-JP" sz="1100" dirty="0">
                <a:latin typeface="Arial" panose="020B0604020202020204" pitchFamily="34" charset="0"/>
                <a:cs typeface="Arial" panose="020B0604020202020204" pitchFamily="34" charset="0"/>
              </a:rPr>
              <a:t>(2) Initiatives for a sustainable finance, advanced city</a:t>
            </a:r>
          </a:p>
          <a:p>
            <a:r>
              <a:rPr lang="en-US" altLang="ja-JP" sz="1100" dirty="0">
                <a:latin typeface="Arial" panose="020B0604020202020204" pitchFamily="34" charset="0"/>
                <a:cs typeface="Arial" panose="020B0604020202020204" pitchFamily="34" charset="0"/>
              </a:rPr>
              <a:t>(3) Promote review of regulations related to financial services</a:t>
            </a:r>
          </a:p>
          <a:p>
            <a:r>
              <a:rPr lang="en-US" altLang="ja-JP" sz="1100" dirty="0">
                <a:latin typeface="Arial" panose="020B0604020202020204" pitchFamily="34" charset="0"/>
                <a:cs typeface="Arial" panose="020B0604020202020204" pitchFamily="34" charset="0"/>
              </a:rPr>
              <a:t>(4) Nurture skilled personnel in the field of finance</a:t>
            </a:r>
          </a:p>
        </p:txBody>
      </p:sp>
      <p:sp>
        <p:nvSpPr>
          <p:cNvPr id="40" name="正方形/長方形 39"/>
          <p:cNvSpPr/>
          <p:nvPr/>
        </p:nvSpPr>
        <p:spPr>
          <a:xfrm>
            <a:off x="923929" y="2602513"/>
            <a:ext cx="10589784" cy="639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cs typeface="Arial" panose="020B0604020202020204" pitchFamily="34" charset="0"/>
            </a:endParaRPr>
          </a:p>
        </p:txBody>
      </p:sp>
      <p:sp>
        <p:nvSpPr>
          <p:cNvPr id="43" name="テキスト ボックス 42"/>
          <p:cNvSpPr txBox="1"/>
          <p:nvPr/>
        </p:nvSpPr>
        <p:spPr>
          <a:xfrm>
            <a:off x="1011574" y="2604227"/>
            <a:ext cx="10380594" cy="615553"/>
          </a:xfrm>
          <a:prstGeom prst="rect">
            <a:avLst/>
          </a:prstGeom>
          <a:noFill/>
        </p:spPr>
        <p:txBody>
          <a:bodyPr wrap="square" rtlCol="0">
            <a:spAutoFit/>
          </a:bodyPr>
          <a:lstStyle/>
          <a:p>
            <a:pPr algn="ctr"/>
            <a:r>
              <a:rPr lang="en-US" altLang="ja-JP" sz="1200" b="1" dirty="0">
                <a:latin typeface="Arial" panose="020B0604020202020204" pitchFamily="34" charset="0"/>
                <a:cs typeface="Arial" panose="020B0604020202020204" pitchFamily="34" charset="0"/>
              </a:rPr>
              <a:t>【Joint initiatives】</a:t>
            </a:r>
          </a:p>
          <a:p>
            <a:pPr algn="ctr"/>
            <a:r>
              <a:rPr lang="en-US" altLang="ja-JP" sz="1050" dirty="0">
                <a:latin typeface="Arial" panose="020B0604020202020204" pitchFamily="34" charset="0"/>
                <a:cs typeface="Arial" panose="020B0604020202020204" pitchFamily="34" charset="0"/>
              </a:rPr>
              <a:t>(</a:t>
            </a:r>
            <a:r>
              <a:rPr lang="en-US" altLang="ja-JP" sz="1100" dirty="0">
                <a:latin typeface="Arial" panose="020B0604020202020204" pitchFamily="34" charset="0"/>
                <a:cs typeface="Arial" panose="020B0604020202020204" pitchFamily="34" charset="0"/>
              </a:rPr>
              <a:t>1) Establish an appealing living environment for non-Japanese</a:t>
            </a:r>
            <a:r>
              <a:rPr lang="ja-JP" altLang="en-US" sz="1100" dirty="0">
                <a:latin typeface="Arial" panose="020B0604020202020204" pitchFamily="34" charset="0"/>
                <a:cs typeface="Arial" panose="020B0604020202020204" pitchFamily="34" charset="0"/>
              </a:rPr>
              <a:t>　</a:t>
            </a:r>
            <a:r>
              <a:rPr lang="en-US" altLang="ja-JP" sz="1100" dirty="0">
                <a:latin typeface="Arial" panose="020B0604020202020204" pitchFamily="34" charset="0"/>
                <a:cs typeface="Arial" panose="020B0604020202020204" pitchFamily="34" charset="0"/>
              </a:rPr>
              <a:t>(2) Establish a business environment that is appealing to domestic and foreign companies and people </a:t>
            </a:r>
            <a:r>
              <a:rPr lang="ja-JP" altLang="en-US" sz="1100" dirty="0">
                <a:latin typeface="Arial" panose="020B0604020202020204" pitchFamily="34" charset="0"/>
                <a:cs typeface="Arial" panose="020B0604020202020204" pitchFamily="34" charset="0"/>
              </a:rPr>
              <a:t>　</a:t>
            </a:r>
            <a:r>
              <a:rPr lang="en-US" altLang="ja-JP" sz="1100" dirty="0">
                <a:latin typeface="Arial" panose="020B0604020202020204" pitchFamily="34" charset="0"/>
                <a:cs typeface="Arial" panose="020B0604020202020204" pitchFamily="34" charset="0"/>
              </a:rPr>
              <a:t>(3) Disseminate information/promotions</a:t>
            </a:r>
            <a:r>
              <a:rPr lang="ja-JP" altLang="en-US" sz="1100" dirty="0">
                <a:latin typeface="Arial" panose="020B0604020202020204" pitchFamily="34" charset="0"/>
                <a:cs typeface="Arial" panose="020B0604020202020204" pitchFamily="34" charset="0"/>
              </a:rPr>
              <a:t> </a:t>
            </a:r>
            <a:r>
              <a:rPr lang="en-US" altLang="ja-JP" sz="1100" dirty="0">
                <a:latin typeface="Arial" panose="020B0604020202020204" pitchFamily="34" charset="0"/>
                <a:cs typeface="Arial" panose="020B0604020202020204" pitchFamily="34" charset="0"/>
              </a:rPr>
              <a:t>(4) Collaborations with overseas entities</a:t>
            </a:r>
            <a:r>
              <a:rPr lang="ja-JP" altLang="en-US" sz="1100" dirty="0">
                <a:latin typeface="Arial" panose="020B0604020202020204" pitchFamily="34" charset="0"/>
                <a:cs typeface="Arial" panose="020B0604020202020204" pitchFamily="34" charset="0"/>
              </a:rPr>
              <a:t>　</a:t>
            </a:r>
            <a:r>
              <a:rPr lang="en-US" altLang="ja-JP" sz="1100" dirty="0">
                <a:latin typeface="Arial" panose="020B0604020202020204" pitchFamily="34" charset="0"/>
                <a:cs typeface="Arial" panose="020B0604020202020204" pitchFamily="34" charset="0"/>
              </a:rPr>
              <a:t>(5) Innovative impact initiatives with Osaka City and Prefecture</a:t>
            </a:r>
          </a:p>
        </p:txBody>
      </p:sp>
      <p:sp>
        <p:nvSpPr>
          <p:cNvPr id="18" name="テキスト ボックス 17"/>
          <p:cNvSpPr txBox="1"/>
          <p:nvPr/>
        </p:nvSpPr>
        <p:spPr>
          <a:xfrm>
            <a:off x="1011574" y="5023308"/>
            <a:ext cx="3547547" cy="430887"/>
          </a:xfrm>
          <a:prstGeom prst="rect">
            <a:avLst/>
          </a:prstGeom>
          <a:noFill/>
          <a:ln>
            <a:noFill/>
          </a:ln>
        </p:spPr>
        <p:txBody>
          <a:bodyPr wrap="square" rtlCol="0">
            <a:spAutoFit/>
          </a:bodyPr>
          <a:lstStyle/>
          <a:p>
            <a:pPr lvl="0">
              <a:defRPr/>
            </a:pPr>
            <a:r>
              <a:rPr lang="en-US" altLang="ja-JP" sz="1100" dirty="0">
                <a:latin typeface="Arial" panose="020B0604020202020204" pitchFamily="34" charset="0"/>
                <a:cs typeface="Arial" panose="020B0604020202020204" pitchFamily="34" charset="0"/>
              </a:rPr>
              <a:t>(2) Support financing to revitalize start-ups and the local community</a:t>
            </a:r>
          </a:p>
        </p:txBody>
      </p:sp>
      <p:sp>
        <p:nvSpPr>
          <p:cNvPr id="20" name="テキスト ボックス 19"/>
          <p:cNvSpPr txBox="1"/>
          <p:nvPr/>
        </p:nvSpPr>
        <p:spPr>
          <a:xfrm>
            <a:off x="4679911" y="5896928"/>
            <a:ext cx="3717114" cy="261610"/>
          </a:xfrm>
          <a:prstGeom prst="rect">
            <a:avLst/>
          </a:prstGeom>
          <a:noFill/>
          <a:ln>
            <a:noFill/>
          </a:ln>
        </p:spPr>
        <p:txBody>
          <a:bodyPr wrap="square" rtlCol="0">
            <a:spAutoFit/>
          </a:bodyPr>
          <a:lstStyle/>
          <a:p>
            <a:pPr lvl="0">
              <a:defRPr/>
            </a:pPr>
            <a:r>
              <a:rPr lang="en-US" altLang="ja-JP" sz="1100" dirty="0">
                <a:latin typeface="Arial" panose="020B0604020202020204" pitchFamily="34" charset="0"/>
                <a:cs typeface="Arial" panose="020B0604020202020204" pitchFamily="34" charset="0"/>
              </a:rPr>
              <a:t>(2) Initiatives for a sustainable finance, advanced city</a:t>
            </a:r>
            <a:endParaRPr lang="ja-JP" altLang="en-US" sz="11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1" name="テキスト ボックス 20"/>
          <p:cNvSpPr txBox="1"/>
          <p:nvPr/>
        </p:nvSpPr>
        <p:spPr>
          <a:xfrm>
            <a:off x="8500057" y="5083414"/>
            <a:ext cx="3420000" cy="430887"/>
          </a:xfrm>
          <a:prstGeom prst="rect">
            <a:avLst/>
          </a:prstGeom>
          <a:noFill/>
          <a:ln>
            <a:noFill/>
          </a:ln>
        </p:spPr>
        <p:txBody>
          <a:bodyPr wrap="square" lIns="36000" rIns="36000" rtlCol="0">
            <a:spAutoFit/>
          </a:bodyPr>
          <a:lstStyle/>
          <a:p>
            <a:pPr lvl="0">
              <a:defRPr/>
            </a:pPr>
            <a:r>
              <a:rPr lang="en-US" altLang="ja-JP" sz="1100" dirty="0">
                <a:latin typeface="Arial" panose="020B0604020202020204" pitchFamily="34" charset="0"/>
                <a:cs typeface="Arial" panose="020B0604020202020204" pitchFamily="34" charset="0"/>
              </a:rPr>
              <a:t>(5) Innovative impact initiatives with Osaka City and Prefecture</a:t>
            </a:r>
            <a:endParaRPr lang="en-US" altLang="ja-JP" sz="11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12</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2907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10726762" cy="944515"/>
          </a:xfrm>
        </p:spPr>
        <p:txBody>
          <a:bodyPr>
            <a:normAutofit fontScale="90000"/>
          </a:bodyPr>
          <a:lstStyle/>
          <a:p>
            <a:r>
              <a:rPr lang="en-US" altLang="ja-JP" b="1" dirty="0">
                <a:latin typeface="Arial" panose="020B0604020202020204" pitchFamily="34" charset="0"/>
                <a:ea typeface="UD デジタル 教科書体 NK-R" panose="02020400000000000000" pitchFamily="18" charset="-128"/>
                <a:cs typeface="Arial" panose="020B0604020202020204" pitchFamily="34" charset="0"/>
              </a:rPr>
              <a:t>III</a:t>
            </a:r>
            <a:r>
              <a:rPr lang="ja-JP" altLang="en-US"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b="1" dirty="0">
                <a:latin typeface="Arial" panose="020B0604020202020204" pitchFamily="34" charset="0"/>
                <a:ea typeface="UD デジタル 教科書体 NK-R" panose="02020400000000000000" pitchFamily="18" charset="-128"/>
                <a:cs typeface="Arial" panose="020B0604020202020204" pitchFamily="34" charset="0"/>
              </a:rPr>
              <a:t>Pillars &amp; Key Initiatives in this Strategy</a:t>
            </a:r>
            <a:endParaRPr kumimoji="1" lang="ja-JP" altLang="en-US"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5"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“Global city developed based on finance “ that will invite vitality from Asia and the rest of the world</a:t>
            </a:r>
          </a:p>
        </p:txBody>
      </p:sp>
      <p:sp>
        <p:nvSpPr>
          <p:cNvPr id="27" name="正方形/長方形 26"/>
          <p:cNvSpPr/>
          <p:nvPr/>
        </p:nvSpPr>
        <p:spPr>
          <a:xfrm>
            <a:off x="205350" y="1484608"/>
            <a:ext cx="11488787" cy="400110"/>
          </a:xfrm>
          <a:prstGeom prst="rect">
            <a:avLst/>
          </a:prstGeom>
        </p:spPr>
        <p:txBody>
          <a:bodyPr wrap="square">
            <a:spAutoFit/>
          </a:bodyPr>
          <a:lstStyle/>
          <a:p>
            <a:pPr algn="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b="1" u="sng" dirty="0">
                <a:latin typeface="Arial" panose="020B0604020202020204" pitchFamily="34" charset="0"/>
                <a:ea typeface="UD デジタル 教科書体 NK-R" panose="02020400000000000000" pitchFamily="18" charset="-128"/>
                <a:cs typeface="Arial" panose="020B0604020202020204" pitchFamily="34" charset="0"/>
              </a:rPr>
              <a:t>Content is an example of key initiatives (image)</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 Feasibility and benefits will be considered going forward.</a:t>
            </a:r>
          </a:p>
        </p:txBody>
      </p:sp>
      <p:grpSp>
        <p:nvGrpSpPr>
          <p:cNvPr id="4" name="グループ化 3"/>
          <p:cNvGrpSpPr/>
          <p:nvPr/>
        </p:nvGrpSpPr>
        <p:grpSpPr>
          <a:xfrm>
            <a:off x="587860" y="1989005"/>
            <a:ext cx="9696716" cy="456608"/>
            <a:chOff x="560564" y="1989005"/>
            <a:chExt cx="9696716" cy="456608"/>
          </a:xfrm>
        </p:grpSpPr>
        <p:sp>
          <p:nvSpPr>
            <p:cNvPr id="8" name="正方形/長方形 7"/>
            <p:cNvSpPr/>
            <p:nvPr/>
          </p:nvSpPr>
          <p:spPr>
            <a:xfrm>
              <a:off x="560564" y="199455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1)</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9" name="正方形/長方形 8"/>
            <p:cNvSpPr/>
            <p:nvPr/>
          </p:nvSpPr>
          <p:spPr>
            <a:xfrm>
              <a:off x="1183374" y="1989005"/>
              <a:ext cx="9073906" cy="451714"/>
            </a:xfrm>
            <a:prstGeom prst="rect">
              <a:avLst/>
            </a:prstGeom>
            <a:solidFill>
              <a:srgbClr val="C6E7FC"/>
            </a:solidFill>
            <a:ln w="25400" cap="flat" cmpd="sng" algn="ctr">
              <a:noFill/>
              <a:prstDash val="solid"/>
            </a:ln>
            <a:effectLst/>
          </p:spPr>
          <p:txBody>
            <a:bodyPr rtlCol="0" anchor="ctr"/>
            <a:lstStyle/>
            <a:p>
              <a:pPr lvl="0"/>
              <a:r>
                <a:rPr kumimoji="0" lang="ja-JP" altLang="en-US" sz="16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　</a:t>
              </a:r>
              <a:r>
                <a:rPr lang="en-US" altLang="ja-JP" b="1" kern="0" dirty="0">
                  <a:solidFill>
                    <a:srgbClr val="000000"/>
                  </a:solidFill>
                  <a:latin typeface="Arial" panose="020B0604020202020204" pitchFamily="34" charset="0"/>
                  <a:ea typeface="Meiryo UI" pitchFamily="50" charset="-128"/>
                  <a:cs typeface="Arial" panose="020B0604020202020204" pitchFamily="34" charset="0"/>
                </a:rPr>
                <a:t>Promote initiatives from the view of finance for appealing urban development</a:t>
              </a:r>
              <a:endParaRPr kumimoji="0" lang="ja-JP" altLang="en-US" sz="12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28" name="グループ化 27"/>
          <p:cNvGrpSpPr/>
          <p:nvPr/>
        </p:nvGrpSpPr>
        <p:grpSpPr>
          <a:xfrm>
            <a:off x="587860" y="5325659"/>
            <a:ext cx="9696716" cy="451714"/>
            <a:chOff x="567745" y="5325659"/>
            <a:chExt cx="9696716" cy="451714"/>
          </a:xfrm>
        </p:grpSpPr>
        <p:sp>
          <p:nvSpPr>
            <p:cNvPr id="12" name="正方形/長方形 11"/>
            <p:cNvSpPr/>
            <p:nvPr/>
          </p:nvSpPr>
          <p:spPr>
            <a:xfrm>
              <a:off x="567745" y="532631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4</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3" name="正方形/長方形 12"/>
            <p:cNvSpPr/>
            <p:nvPr/>
          </p:nvSpPr>
          <p:spPr>
            <a:xfrm>
              <a:off x="1203434" y="5325659"/>
              <a:ext cx="9061027" cy="451714"/>
            </a:xfrm>
            <a:prstGeom prst="rect">
              <a:avLst/>
            </a:prstGeom>
            <a:solidFill>
              <a:srgbClr val="C6E7FC"/>
            </a:solidFill>
            <a:ln w="25400" cap="flat" cmpd="sng" algn="ctr">
              <a:noFill/>
              <a:prstDash val="solid"/>
            </a:ln>
            <a:effectLst/>
          </p:spPr>
          <p:txBody>
            <a:bodyPr rtlCol="0" anchor="ctr"/>
            <a:lstStyle/>
            <a:p>
              <a:pPr lvl="0"/>
              <a:r>
                <a:rPr kumimoji="0" lang="en-US" altLang="ja-JP" sz="18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 Revitalize domestic financial markets</a:t>
              </a:r>
              <a:endParaRPr kumimoji="0" lang="ja-JP" altLang="en-US" sz="14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7" name="グループ化 6"/>
          <p:cNvGrpSpPr/>
          <p:nvPr/>
        </p:nvGrpSpPr>
        <p:grpSpPr>
          <a:xfrm>
            <a:off x="587860" y="4172320"/>
            <a:ext cx="9711078" cy="456367"/>
            <a:chOff x="580623" y="4143292"/>
            <a:chExt cx="9711078" cy="456367"/>
          </a:xfrm>
        </p:grpSpPr>
        <p:sp>
          <p:nvSpPr>
            <p:cNvPr id="11" name="正方形/長方形 10"/>
            <p:cNvSpPr/>
            <p:nvPr/>
          </p:nvSpPr>
          <p:spPr>
            <a:xfrm>
              <a:off x="580623" y="414329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3</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 name="正方形/長方形 13"/>
            <p:cNvSpPr/>
            <p:nvPr/>
          </p:nvSpPr>
          <p:spPr>
            <a:xfrm>
              <a:off x="1210614" y="4147945"/>
              <a:ext cx="9081087"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　</a:t>
              </a:r>
              <a:r>
                <a:rPr lang="en-US" altLang="ja-JP" sz="2000" b="1" kern="0" dirty="0">
                  <a:latin typeface="Arial" panose="020B0604020202020204" pitchFamily="34" charset="0"/>
                  <a:ea typeface="Meiryo UI" pitchFamily="50" charset="-128"/>
                  <a:cs typeface="Arial" panose="020B0604020202020204" pitchFamily="34" charset="0"/>
                </a:rPr>
                <a:t>Strengthen site functions from the view of improving resilience</a:t>
              </a:r>
              <a:endParaRPr kumimoji="0" lang="ja-JP" altLang="en-US" sz="14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6" name="グループ化 5"/>
          <p:cNvGrpSpPr/>
          <p:nvPr/>
        </p:nvGrpSpPr>
        <p:grpSpPr>
          <a:xfrm>
            <a:off x="587860" y="2886683"/>
            <a:ext cx="9702854" cy="453014"/>
            <a:chOff x="571132" y="2857655"/>
            <a:chExt cx="9702854" cy="453014"/>
          </a:xfrm>
        </p:grpSpPr>
        <p:sp>
          <p:nvSpPr>
            <p:cNvPr id="10" name="正方形/長方形 9"/>
            <p:cNvSpPr/>
            <p:nvPr/>
          </p:nvSpPr>
          <p:spPr>
            <a:xfrm>
              <a:off x="571132" y="2859608"/>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2</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5" name="正方形/長方形 14"/>
            <p:cNvSpPr/>
            <p:nvPr/>
          </p:nvSpPr>
          <p:spPr>
            <a:xfrm>
              <a:off x="1192899" y="2857655"/>
              <a:ext cx="9081087" cy="451714"/>
            </a:xfrm>
            <a:prstGeom prst="rect">
              <a:avLst/>
            </a:prstGeom>
            <a:solidFill>
              <a:srgbClr val="C6E7FC"/>
            </a:solidFill>
            <a:ln w="25400" cap="flat" cmpd="sng" algn="ctr">
              <a:noFill/>
              <a:prstDash val="solid"/>
            </a:ln>
            <a:effectLst/>
          </p:spPr>
          <p:txBody>
            <a:bodyPr rtlCol="0" anchor="ctr"/>
            <a:lstStyle/>
            <a:p>
              <a:pPr lvl="0"/>
              <a:r>
                <a:rPr kumimoji="0" lang="ja-JP" altLang="en-US" sz="18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　</a:t>
              </a:r>
              <a:r>
                <a:rPr lang="en-US" altLang="ja-JP" sz="2000" b="1" kern="0" dirty="0">
                  <a:latin typeface="Arial" panose="020B0604020202020204" pitchFamily="34" charset="0"/>
                  <a:ea typeface="Meiryo UI" pitchFamily="50" charset="-128"/>
                  <a:cs typeface="Arial" panose="020B0604020202020204" pitchFamily="34" charset="0"/>
                </a:rPr>
                <a:t>Support financing to revitalize start-ups and the local community</a:t>
              </a:r>
              <a:endParaRPr kumimoji="0" lang="ja-JP" altLang="en-US" sz="14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16" name="正方形/長方形 15"/>
          <p:cNvSpPr/>
          <p:nvPr/>
        </p:nvSpPr>
        <p:spPr>
          <a:xfrm>
            <a:off x="10198294" y="2145204"/>
            <a:ext cx="2145699" cy="3640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[Nurture]</a:t>
            </a:r>
          </a:p>
        </p:txBody>
      </p:sp>
      <p:sp>
        <p:nvSpPr>
          <p:cNvPr id="17" name="正方形/長方形 16"/>
          <p:cNvSpPr/>
          <p:nvPr/>
        </p:nvSpPr>
        <p:spPr>
          <a:xfrm>
            <a:off x="10198294" y="3012808"/>
            <a:ext cx="2145699" cy="3640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[Nurture/invite]</a:t>
            </a:r>
          </a:p>
        </p:txBody>
      </p:sp>
      <p:sp>
        <p:nvSpPr>
          <p:cNvPr id="18" name="正方形/長方形 17"/>
          <p:cNvSpPr/>
          <p:nvPr/>
        </p:nvSpPr>
        <p:spPr>
          <a:xfrm>
            <a:off x="10198294" y="4306332"/>
            <a:ext cx="2145699" cy="3640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[Support]</a:t>
            </a:r>
          </a:p>
        </p:txBody>
      </p:sp>
      <p:sp>
        <p:nvSpPr>
          <p:cNvPr id="19" name="正方形/長方形 18"/>
          <p:cNvSpPr/>
          <p:nvPr/>
        </p:nvSpPr>
        <p:spPr>
          <a:xfrm>
            <a:off x="10198294" y="5468299"/>
            <a:ext cx="2145699" cy="3640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[Support]</a:t>
            </a:r>
          </a:p>
        </p:txBody>
      </p:sp>
      <p:sp>
        <p:nvSpPr>
          <p:cNvPr id="20" name="正方形/長方形 19"/>
          <p:cNvSpPr/>
          <p:nvPr/>
        </p:nvSpPr>
        <p:spPr>
          <a:xfrm>
            <a:off x="6417614" y="6401402"/>
            <a:ext cx="6286472" cy="369332"/>
          </a:xfrm>
          <a:prstGeom prst="rect">
            <a:avLst/>
          </a:prstGeom>
        </p:spPr>
        <p:txBody>
          <a:bodyPr wrap="square">
            <a:spAutoFit/>
          </a:bodyPr>
          <a:lstStyle/>
          <a:p>
            <a:pPr>
              <a:spcBef>
                <a:spcPct val="0"/>
              </a:spcBef>
            </a:pP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*Three approaches (nurture,  invite, support) for each strategic pillar are in parentheses.</a:t>
            </a:r>
            <a:endParaRPr lang="ja-JP" altLang="en-US" sz="900" b="1" dirty="0">
              <a:latin typeface="Arial" panose="020B0604020202020204" pitchFamily="34" charset="0"/>
              <a:ea typeface="UD デジタル 教科書体 NK-R" panose="02020400000000000000" pitchFamily="18" charset="-128"/>
              <a:cs typeface="Arial" panose="020B0604020202020204" pitchFamily="34" charset="0"/>
            </a:endParaRPr>
          </a:p>
          <a:p>
            <a:pPr>
              <a:spcBef>
                <a:spcPct val="0"/>
              </a:spcBef>
            </a:pPr>
            <a:r>
              <a:rPr lang="ja-JP" altLang="en-US" sz="9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Expected main constituents (public sector, local government, economic circles) are in </a:t>
            </a:r>
            <a:r>
              <a:rPr lang="ja-JP" altLang="en-US" sz="9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a:t>
            </a:r>
          </a:p>
        </p:txBody>
      </p:sp>
      <p:sp>
        <p:nvSpPr>
          <p:cNvPr id="21" name="テキスト ボックス 20"/>
          <p:cNvSpPr txBox="1">
            <a:spLocks noChangeArrowheads="1"/>
          </p:cNvSpPr>
          <p:nvPr/>
        </p:nvSpPr>
        <p:spPr bwMode="auto">
          <a:xfrm>
            <a:off x="1211061" y="2457882"/>
            <a:ext cx="9087878"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200" kern="0" dirty="0">
                <a:latin typeface="Arial" panose="020B0604020202020204" pitchFamily="34" charset="0"/>
                <a:ea typeface="Meiryo UI" pitchFamily="50" charset="-128"/>
                <a:cs typeface="Arial" panose="020B0604020202020204" pitchFamily="34" charset="0"/>
              </a:rPr>
              <a:t>・</a:t>
            </a:r>
            <a:r>
              <a:rPr lang="en-US" altLang="ja-JP" sz="1200" kern="0" dirty="0">
                <a:latin typeface="Arial" panose="020B0604020202020204" pitchFamily="34" charset="0"/>
                <a:ea typeface="Meiryo UI" pitchFamily="50" charset="-128"/>
                <a:cs typeface="Arial" panose="020B0604020202020204" pitchFamily="34" charset="0"/>
              </a:rPr>
              <a:t>Create a system for the inflow of capital from Japan and abroad into the testing and implementation of social projects, triggered by the Expo</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Private sector, local government, economic circles</a:t>
            </a:r>
            <a:r>
              <a:rPr lang="ja-JP" altLang="en-US" sz="1100" kern="0" dirty="0">
                <a:latin typeface="Arial" panose="020B0604020202020204" pitchFamily="34" charset="0"/>
                <a:ea typeface="Meiryo UI" pitchFamily="50" charset="-128"/>
                <a:cs typeface="Arial" panose="020B0604020202020204" pitchFamily="34" charset="0"/>
              </a:rPr>
              <a:t>＞　　　　　　 　</a:t>
            </a:r>
            <a:endParaRPr lang="en-US" altLang="ja-JP" sz="1100" kern="0" dirty="0">
              <a:latin typeface="Arial" panose="020B0604020202020204" pitchFamily="34" charset="0"/>
              <a:ea typeface="Meiryo UI" pitchFamily="50" charset="-128"/>
              <a:cs typeface="Arial" panose="020B0604020202020204" pitchFamily="34" charset="0"/>
            </a:endParaRPr>
          </a:p>
        </p:txBody>
      </p:sp>
      <p:sp>
        <p:nvSpPr>
          <p:cNvPr id="22" name="テキスト ボックス 21"/>
          <p:cNvSpPr txBox="1">
            <a:spLocks noChangeArrowheads="1"/>
          </p:cNvSpPr>
          <p:nvPr/>
        </p:nvSpPr>
        <p:spPr bwMode="auto">
          <a:xfrm>
            <a:off x="1211060" y="3358321"/>
            <a:ext cx="11413853" cy="630942"/>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latin typeface="Arial" panose="020B0604020202020204" pitchFamily="34" charset="0"/>
                <a:ea typeface="Meiryo UI" pitchFamily="50" charset="-128"/>
                <a:cs typeface="Arial" panose="020B0604020202020204" pitchFamily="34" charset="0"/>
              </a:rPr>
              <a:t>・ </a:t>
            </a:r>
            <a:r>
              <a:rPr lang="en-US" altLang="ja-JP" sz="1200" kern="0" dirty="0">
                <a:latin typeface="Arial" panose="020B0604020202020204" pitchFamily="34" charset="0"/>
                <a:ea typeface="Meiryo UI" pitchFamily="50" charset="-128"/>
                <a:cs typeface="Arial" panose="020B0604020202020204" pitchFamily="34" charset="0"/>
              </a:rPr>
              <a:t>Support promotion of further investment in start-ups</a:t>
            </a:r>
            <a:r>
              <a:rPr lang="ja-JP" altLang="en-US" sz="1100" kern="0" dirty="0">
                <a:latin typeface="Arial" panose="020B0604020202020204" pitchFamily="34" charset="0"/>
                <a:ea typeface="Meiryo UI" pitchFamily="50" charset="-128"/>
                <a:cs typeface="Arial" panose="020B0604020202020204" pitchFamily="34" charset="0"/>
              </a:rPr>
              <a:t> ＜</a:t>
            </a:r>
            <a:r>
              <a:rPr lang="en-US" altLang="ja-JP" sz="1100" kern="0" dirty="0">
                <a:latin typeface="Arial" panose="020B0604020202020204" pitchFamily="34" charset="0"/>
                <a:ea typeface="Meiryo UI" pitchFamily="50" charset="-128"/>
                <a:cs typeface="Arial" panose="020B0604020202020204" pitchFamily="34" charset="0"/>
              </a:rPr>
              <a:t>Private sector, local government, economic circles </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
            </a:r>
            <a:br>
              <a:rPr lang="en-US" altLang="ja-JP" sz="1100" kern="0" dirty="0">
                <a:latin typeface="Arial" panose="020B0604020202020204" pitchFamily="34" charset="0"/>
                <a:ea typeface="Meiryo UI" pitchFamily="50" charset="-128"/>
                <a:cs typeface="Arial" panose="020B0604020202020204" pitchFamily="34" charset="0"/>
              </a:rPr>
            </a:br>
            <a:r>
              <a:rPr lang="ja-JP" altLang="en-US" sz="1200" kern="0" dirty="0">
                <a:latin typeface="Arial" panose="020B0604020202020204" pitchFamily="34" charset="0"/>
                <a:ea typeface="Meiryo UI" pitchFamily="50" charset="-128"/>
                <a:cs typeface="Arial" panose="020B0604020202020204" pitchFamily="34" charset="0"/>
              </a:rPr>
              <a:t>・ </a:t>
            </a:r>
            <a:r>
              <a:rPr lang="en-US" altLang="ja-JP" sz="1200" kern="0" dirty="0">
                <a:latin typeface="Arial" panose="020B0604020202020204" pitchFamily="34" charset="0"/>
                <a:ea typeface="Meiryo UI" pitchFamily="50" charset="-128"/>
                <a:cs typeface="Arial" panose="020B0604020202020204" pitchFamily="34" charset="0"/>
              </a:rPr>
              <a:t>Initiatives to promote financing using STO*and other new methods </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 Private sector, local government, economic circles </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
            </a:r>
            <a:br>
              <a:rPr lang="en-US" altLang="ja-JP" sz="1100" kern="0" dirty="0">
                <a:latin typeface="Arial" panose="020B0604020202020204" pitchFamily="34" charset="0"/>
                <a:ea typeface="Meiryo UI" pitchFamily="50" charset="-128"/>
                <a:cs typeface="Arial" panose="020B0604020202020204" pitchFamily="34" charset="0"/>
              </a:rPr>
            </a:br>
            <a:r>
              <a:rPr lang="ja-JP" altLang="en-US" sz="1100" kern="0" dirty="0">
                <a:latin typeface="Arial" panose="020B0604020202020204" pitchFamily="34" charset="0"/>
                <a:ea typeface="Meiryo UI" pitchFamily="50" charset="-128"/>
                <a:cs typeface="Arial" panose="020B0604020202020204" pitchFamily="34" charset="0"/>
              </a:rPr>
              <a:t>　　　</a:t>
            </a:r>
            <a:r>
              <a:rPr lang="en-US" altLang="ja-JP" sz="1100" i="1" kern="0" dirty="0">
                <a:latin typeface="Arial" panose="020B0604020202020204" pitchFamily="34" charset="0"/>
                <a:ea typeface="Meiryo UI" pitchFamily="50" charset="-128"/>
                <a:cs typeface="Arial" panose="020B0604020202020204" pitchFamily="34" charset="0"/>
              </a:rPr>
              <a:t>*STO: Financing scheme using security tokens, a security issued using an electronic method, such as blockchain technology</a:t>
            </a:r>
            <a:endParaRPr lang="en-US" altLang="ja-JP" sz="1100" kern="0" dirty="0">
              <a:latin typeface="Arial" panose="020B0604020202020204" pitchFamily="34" charset="0"/>
              <a:ea typeface="Meiryo UI" pitchFamily="50" charset="-128"/>
              <a:cs typeface="Arial" panose="020B0604020202020204" pitchFamily="34" charset="0"/>
            </a:endParaRPr>
          </a:p>
        </p:txBody>
      </p:sp>
      <p:sp>
        <p:nvSpPr>
          <p:cNvPr id="23" name="テキスト ボックス 22"/>
          <p:cNvSpPr txBox="1">
            <a:spLocks noChangeArrowheads="1"/>
          </p:cNvSpPr>
          <p:nvPr/>
        </p:nvSpPr>
        <p:spPr bwMode="auto">
          <a:xfrm>
            <a:off x="1211060" y="4635698"/>
            <a:ext cx="11413853" cy="630942"/>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latin typeface="Arial" panose="020B0604020202020204" pitchFamily="34" charset="0"/>
                <a:ea typeface="Meiryo UI" pitchFamily="50" charset="-128"/>
                <a:cs typeface="Arial" panose="020B0604020202020204" pitchFamily="34" charset="0"/>
              </a:rPr>
              <a:t>・ </a:t>
            </a:r>
            <a:r>
              <a:rPr lang="en-US" altLang="ja-JP" sz="1200" kern="0" dirty="0">
                <a:latin typeface="Arial" panose="020B0604020202020204" pitchFamily="34" charset="0"/>
                <a:ea typeface="Meiryo UI" pitchFamily="50" charset="-128"/>
                <a:cs typeface="Arial" panose="020B0604020202020204" pitchFamily="34" charset="0"/>
              </a:rPr>
              <a:t>Establish BCP and dual operation sites for financial institutions/expand and support functions</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Private sector, local government, economic circles</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
            </a:r>
            <a:br>
              <a:rPr lang="en-US" altLang="ja-JP" sz="1100" kern="0" dirty="0">
                <a:latin typeface="Arial" panose="020B0604020202020204" pitchFamily="34" charset="0"/>
                <a:ea typeface="Meiryo UI" pitchFamily="50" charset="-128"/>
                <a:cs typeface="Arial" panose="020B0604020202020204" pitchFamily="34" charset="0"/>
              </a:rPr>
            </a:br>
            <a:endParaRPr lang="en-US" altLang="ja-JP" sz="1100" kern="0" dirty="0">
              <a:latin typeface="Arial" panose="020B0604020202020204" pitchFamily="34" charset="0"/>
              <a:ea typeface="Meiryo UI" pitchFamily="50" charset="-128"/>
              <a:cs typeface="Arial" panose="020B0604020202020204" pitchFamily="34" charset="0"/>
            </a:endParaRPr>
          </a:p>
          <a:p>
            <a:pPr eaLnBrk="1" hangingPunct="1">
              <a:spcBef>
                <a:spcPts val="0"/>
              </a:spcBef>
              <a:buNone/>
              <a:defRPr/>
            </a:pPr>
            <a:r>
              <a:rPr lang="ja-JP" altLang="en-US" sz="1200" kern="0" dirty="0">
                <a:latin typeface="Arial" panose="020B0604020202020204" pitchFamily="34" charset="0"/>
                <a:ea typeface="Meiryo UI" pitchFamily="50" charset="-128"/>
                <a:cs typeface="Arial" panose="020B0604020202020204" pitchFamily="34" charset="0"/>
              </a:rPr>
              <a:t>・ </a:t>
            </a:r>
            <a:r>
              <a:rPr lang="en-US" altLang="ja-JP" sz="1200" kern="0" dirty="0">
                <a:latin typeface="Arial" panose="020B0604020202020204" pitchFamily="34" charset="0"/>
                <a:ea typeface="Meiryo UI" pitchFamily="50" charset="-128"/>
                <a:cs typeface="Arial" panose="020B0604020202020204" pitchFamily="34" charset="0"/>
              </a:rPr>
              <a:t>Initiatives for data centers and middle/back office clusters</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Private sector, local government, economic circles </a:t>
            </a:r>
            <a:r>
              <a:rPr lang="ja-JP" altLang="en-US" sz="1100" kern="0" dirty="0">
                <a:latin typeface="Arial" panose="020B0604020202020204" pitchFamily="34" charset="0"/>
                <a:ea typeface="Meiryo UI" pitchFamily="50" charset="-128"/>
                <a:cs typeface="Arial" panose="020B0604020202020204" pitchFamily="34" charset="0"/>
              </a:rPr>
              <a:t>＞</a:t>
            </a:r>
            <a:endParaRPr lang="en-US" altLang="ja-JP" sz="1100" kern="0" dirty="0">
              <a:latin typeface="Arial" panose="020B0604020202020204" pitchFamily="34" charset="0"/>
              <a:ea typeface="Meiryo UI" pitchFamily="50" charset="-128"/>
              <a:cs typeface="Arial" panose="020B0604020202020204" pitchFamily="34" charset="0"/>
            </a:endParaRPr>
          </a:p>
        </p:txBody>
      </p:sp>
      <p:sp>
        <p:nvSpPr>
          <p:cNvPr id="24" name="テキスト ボックス 23"/>
          <p:cNvSpPr txBox="1">
            <a:spLocks noChangeArrowheads="1"/>
          </p:cNvSpPr>
          <p:nvPr/>
        </p:nvSpPr>
        <p:spPr bwMode="auto">
          <a:xfrm>
            <a:off x="1211060" y="5795919"/>
            <a:ext cx="9087879" cy="815608"/>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latin typeface="Arial" panose="020B0604020202020204" pitchFamily="34" charset="0"/>
                <a:ea typeface="Meiryo UI" pitchFamily="50" charset="-128"/>
                <a:cs typeface="Arial" panose="020B0604020202020204" pitchFamily="34" charset="0"/>
              </a:rPr>
              <a:t>・</a:t>
            </a:r>
            <a:r>
              <a:rPr lang="en-US" altLang="ja-JP" sz="1200" kern="0" dirty="0">
                <a:latin typeface="Arial" panose="020B0604020202020204" pitchFamily="34" charset="0"/>
                <a:ea typeface="Meiryo UI" pitchFamily="50" charset="-128"/>
                <a:cs typeface="Arial" panose="020B0604020202020204" pitchFamily="34" charset="0"/>
              </a:rPr>
              <a:t>Promote expansion of the scope of aggregated profit/loss for income taxes on financial products (Add derivatives)</a:t>
            </a:r>
            <a:r>
              <a:rPr lang="ja-JP" altLang="en-US" sz="1200" dirty="0">
                <a:latin typeface="Arial" panose="020B0604020202020204" pitchFamily="34" charset="0"/>
                <a:ea typeface="Meiryo UI" panose="020B0604030504040204" pitchFamily="50" charset="-128"/>
                <a:cs typeface="Arial" panose="020B0604020202020204" pitchFamily="34" charset="0"/>
              </a:rPr>
              <a:t> </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Private sector, local government, economic circles </a:t>
            </a:r>
            <a:r>
              <a:rPr lang="ja-JP" altLang="en-US" sz="1100" kern="0" dirty="0">
                <a:latin typeface="Arial" panose="020B0604020202020204" pitchFamily="34" charset="0"/>
                <a:ea typeface="Meiryo UI" pitchFamily="50" charset="-128"/>
                <a:cs typeface="Arial" panose="020B0604020202020204" pitchFamily="34" charset="0"/>
              </a:rPr>
              <a:t>＞</a:t>
            </a:r>
            <a:endParaRPr lang="en-US" altLang="ja-JP" sz="1100" kern="0" dirty="0">
              <a:latin typeface="Arial" panose="020B0604020202020204" pitchFamily="34" charset="0"/>
              <a:ea typeface="Meiryo UI" pitchFamily="50" charset="-128"/>
              <a:cs typeface="Arial" panose="020B0604020202020204" pitchFamily="34" charset="0"/>
            </a:endParaRPr>
          </a:p>
          <a:p>
            <a:pPr eaLnBrk="1" hangingPunct="1">
              <a:spcBef>
                <a:spcPts val="0"/>
              </a:spcBef>
              <a:buNone/>
              <a:defRPr/>
            </a:pPr>
            <a:r>
              <a:rPr lang="ja-JP" altLang="en-US" sz="1200" kern="0" dirty="0">
                <a:latin typeface="Arial" panose="020B0604020202020204" pitchFamily="34" charset="0"/>
                <a:ea typeface="Meiryo UI" pitchFamily="50" charset="-128"/>
                <a:cs typeface="Arial" panose="020B0604020202020204" pitchFamily="34" charset="0"/>
              </a:rPr>
              <a:t>・</a:t>
            </a:r>
            <a:r>
              <a:rPr lang="en-US" altLang="ja-JP" sz="1200" kern="0" dirty="0">
                <a:latin typeface="Arial" panose="020B0604020202020204" pitchFamily="34" charset="0"/>
                <a:ea typeface="Meiryo UI" pitchFamily="50" charset="-128"/>
                <a:cs typeface="Arial" panose="020B0604020202020204" pitchFamily="34" charset="0"/>
              </a:rPr>
              <a:t>Initiatives linked to cultivating the investment mind and improving financial literacy to nurture assets from a long-term perspective</a:t>
            </a:r>
            <a:r>
              <a:rPr lang="ja-JP" altLang="en-US" sz="1100" kern="0" dirty="0">
                <a:latin typeface="Arial" panose="020B0604020202020204" pitchFamily="34" charset="0"/>
                <a:ea typeface="Meiryo UI" pitchFamily="50" charset="-128"/>
                <a:cs typeface="Arial" panose="020B0604020202020204" pitchFamily="34" charset="0"/>
              </a:rPr>
              <a:t>＜</a:t>
            </a:r>
            <a:r>
              <a:rPr lang="en-US" altLang="ja-JP" sz="1100" kern="0" dirty="0">
                <a:latin typeface="Arial" panose="020B0604020202020204" pitchFamily="34" charset="0"/>
                <a:ea typeface="Meiryo UI" pitchFamily="50" charset="-128"/>
                <a:cs typeface="Arial" panose="020B0604020202020204" pitchFamily="34" charset="0"/>
              </a:rPr>
              <a:t>Private sector, local government, economic circles </a:t>
            </a:r>
            <a:r>
              <a:rPr lang="ja-JP" altLang="en-US" sz="1100" kern="0" dirty="0">
                <a:latin typeface="Arial" panose="020B0604020202020204" pitchFamily="34" charset="0"/>
                <a:ea typeface="Meiryo UI" pitchFamily="50" charset="-128"/>
                <a:cs typeface="Arial" panose="020B0604020202020204" pitchFamily="34" charset="0"/>
              </a:rPr>
              <a:t>＞</a:t>
            </a:r>
            <a:endParaRPr lang="en-US" altLang="ja-JP" sz="1100" kern="0" dirty="0">
              <a:latin typeface="Arial" panose="020B0604020202020204" pitchFamily="34" charset="0"/>
              <a:ea typeface="Meiryo UI" pitchFamily="50" charset="-128"/>
              <a:cs typeface="Arial" panose="020B0604020202020204" pitchFamily="34" charset="0"/>
            </a:endParaRPr>
          </a:p>
        </p:txBody>
      </p:sp>
      <p:sp>
        <p:nvSpPr>
          <p:cNvPr id="30"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13</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2043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10726762" cy="944515"/>
          </a:xfrm>
        </p:spPr>
        <p:txBody>
          <a:bodyPr>
            <a:normAutofit fontScale="90000"/>
          </a:bodyPr>
          <a:lstStyle/>
          <a:p>
            <a:r>
              <a:rPr lang="en-US" altLang="ja-JP" b="1" dirty="0">
                <a:latin typeface="Arial" panose="020B0604020202020204" pitchFamily="34" charset="0"/>
                <a:ea typeface="UD デジタル 教科書体 NK-R" panose="02020400000000000000" pitchFamily="18" charset="-128"/>
                <a:cs typeface="Arial" panose="020B0604020202020204" pitchFamily="34" charset="0"/>
              </a:rPr>
              <a:t>III</a:t>
            </a:r>
            <a:r>
              <a:rPr lang="ja-JP" altLang="en-US"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b="1" dirty="0">
                <a:latin typeface="Arial" panose="020B0604020202020204" pitchFamily="34" charset="0"/>
                <a:ea typeface="UD デジタル 教科書体 NK-R" panose="02020400000000000000" pitchFamily="18" charset="-128"/>
                <a:cs typeface="Arial" panose="020B0604020202020204" pitchFamily="34" charset="0"/>
              </a:rPr>
              <a:t>Pillars &amp; Key Initiatives in this Strategy</a:t>
            </a:r>
            <a:endParaRPr kumimoji="1" lang="ja-JP" altLang="en-US"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205350" y="1484608"/>
            <a:ext cx="11488787" cy="364010"/>
          </a:xfrm>
          <a:prstGeom prst="rect">
            <a:avLst/>
          </a:prstGeom>
        </p:spPr>
        <p:txBody>
          <a:bodyPr wrap="square">
            <a:spAutoFit/>
          </a:bodyPr>
          <a:lstStyle/>
          <a:p>
            <a:pPr algn="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b="1" u="sng" dirty="0">
                <a:latin typeface="Arial" panose="020B0604020202020204" pitchFamily="34" charset="0"/>
                <a:ea typeface="UD デジタル 教科書体 NK-R" panose="02020400000000000000" pitchFamily="18" charset="-128"/>
                <a:cs typeface="Arial" panose="020B0604020202020204" pitchFamily="34" charset="0"/>
              </a:rPr>
              <a:t>Content is an example of key initiatives (image)</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 Feasibility and benefits will be considered going forward.</a:t>
            </a:r>
          </a:p>
        </p:txBody>
      </p:sp>
      <p:grpSp>
        <p:nvGrpSpPr>
          <p:cNvPr id="6" name="グループ化 5"/>
          <p:cNvGrpSpPr/>
          <p:nvPr/>
        </p:nvGrpSpPr>
        <p:grpSpPr>
          <a:xfrm>
            <a:off x="557715" y="2941055"/>
            <a:ext cx="11783429" cy="522644"/>
            <a:chOff x="560564" y="2941055"/>
            <a:chExt cx="11783429" cy="522644"/>
          </a:xfrm>
        </p:grpSpPr>
        <p:sp>
          <p:nvSpPr>
            <p:cNvPr id="10" name="正方形/長方形 9"/>
            <p:cNvSpPr/>
            <p:nvPr/>
          </p:nvSpPr>
          <p:spPr>
            <a:xfrm>
              <a:off x="560564" y="2941055"/>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2</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 name="正方形/長方形 13"/>
            <p:cNvSpPr/>
            <p:nvPr/>
          </p:nvSpPr>
          <p:spPr>
            <a:xfrm>
              <a:off x="1190555" y="2941055"/>
              <a:ext cx="9073906" cy="451714"/>
            </a:xfrm>
            <a:prstGeom prst="rect">
              <a:avLst/>
            </a:prstGeom>
            <a:solidFill>
              <a:srgbClr val="C6E7FC"/>
            </a:solidFill>
            <a:ln w="25400" cap="flat" cmpd="sng" algn="ctr">
              <a:noFill/>
              <a:prstDash val="solid"/>
            </a:ln>
            <a:effectLst/>
          </p:spPr>
          <p:txBody>
            <a:bodyPr rtlCol="0" anchor="ctr"/>
            <a:lstStyle/>
            <a:p>
              <a:r>
                <a:rPr lang="en-US" altLang="ja-JP" b="1" dirty="0">
                  <a:latin typeface="Arial" panose="020B0604020202020204" pitchFamily="34" charset="0"/>
                  <a:cs typeface="Arial" panose="020B0604020202020204" pitchFamily="34" charset="0"/>
                </a:rPr>
                <a:t>Initiatives for a sustainable finance, advanced city</a:t>
              </a:r>
            </a:p>
          </p:txBody>
        </p:sp>
        <p:sp>
          <p:nvSpPr>
            <p:cNvPr id="17" name="正方形/長方形 16"/>
            <p:cNvSpPr/>
            <p:nvPr/>
          </p:nvSpPr>
          <p:spPr>
            <a:xfrm>
              <a:off x="10198294" y="3063589"/>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[Invite/support]</a:t>
              </a:r>
            </a:p>
          </p:txBody>
        </p:sp>
      </p:grpSp>
      <p:grpSp>
        <p:nvGrpSpPr>
          <p:cNvPr id="7" name="グループ化 6"/>
          <p:cNvGrpSpPr/>
          <p:nvPr/>
        </p:nvGrpSpPr>
        <p:grpSpPr>
          <a:xfrm>
            <a:off x="557715" y="4100754"/>
            <a:ext cx="11776248" cy="561799"/>
            <a:chOff x="567745" y="4100754"/>
            <a:chExt cx="11776248" cy="561799"/>
          </a:xfrm>
        </p:grpSpPr>
        <p:sp>
          <p:nvSpPr>
            <p:cNvPr id="12" name="正方形/長方形 11"/>
            <p:cNvSpPr/>
            <p:nvPr/>
          </p:nvSpPr>
          <p:spPr>
            <a:xfrm>
              <a:off x="567745" y="4101057"/>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3</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5" name="正方形/長方形 14"/>
            <p:cNvSpPr/>
            <p:nvPr/>
          </p:nvSpPr>
          <p:spPr>
            <a:xfrm>
              <a:off x="1190555" y="4100754"/>
              <a:ext cx="9073906" cy="451714"/>
            </a:xfrm>
            <a:prstGeom prst="rect">
              <a:avLst/>
            </a:prstGeom>
            <a:solidFill>
              <a:srgbClr val="C6E7FC"/>
            </a:solidFill>
            <a:ln w="25400" cap="flat" cmpd="sng" algn="ctr">
              <a:noFill/>
              <a:prstDash val="solid"/>
            </a:ln>
            <a:effectLst/>
          </p:spPr>
          <p:txBody>
            <a:bodyPr rtlCol="0" anchor="ctr"/>
            <a:lstStyle/>
            <a:p>
              <a:r>
                <a:rPr lang="en-US" altLang="ja-JP" b="1" dirty="0">
                  <a:latin typeface="Arial" panose="020B0604020202020204" pitchFamily="34" charset="0"/>
                  <a:cs typeface="Arial" panose="020B0604020202020204" pitchFamily="34" charset="0"/>
                </a:rPr>
                <a:t>Promote review of regulations related to financial services</a:t>
              </a:r>
            </a:p>
          </p:txBody>
        </p:sp>
        <p:sp>
          <p:nvSpPr>
            <p:cNvPr id="18" name="正方形/長方形 17"/>
            <p:cNvSpPr/>
            <p:nvPr/>
          </p:nvSpPr>
          <p:spPr>
            <a:xfrm>
              <a:off x="10198294" y="4262443"/>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[Support]</a:t>
              </a:r>
            </a:p>
          </p:txBody>
        </p:sp>
      </p:grpSp>
      <p:grpSp>
        <p:nvGrpSpPr>
          <p:cNvPr id="4" name="グループ化 3"/>
          <p:cNvGrpSpPr/>
          <p:nvPr/>
        </p:nvGrpSpPr>
        <p:grpSpPr>
          <a:xfrm>
            <a:off x="557715" y="1994225"/>
            <a:ext cx="11783429" cy="551089"/>
            <a:chOff x="560564" y="1994225"/>
            <a:chExt cx="11783429" cy="551089"/>
          </a:xfrm>
        </p:grpSpPr>
        <p:sp>
          <p:nvSpPr>
            <p:cNvPr id="9" name="正方形/長方形 8"/>
            <p:cNvSpPr/>
            <p:nvPr/>
          </p:nvSpPr>
          <p:spPr>
            <a:xfrm>
              <a:off x="560564" y="199455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1)</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3" name="正方形/長方形 12"/>
            <p:cNvSpPr/>
            <p:nvPr/>
          </p:nvSpPr>
          <p:spPr>
            <a:xfrm>
              <a:off x="1190555" y="1994225"/>
              <a:ext cx="9073906" cy="451714"/>
            </a:xfrm>
            <a:prstGeom prst="rect">
              <a:avLst/>
            </a:prstGeom>
            <a:solidFill>
              <a:srgbClr val="C6E7FC"/>
            </a:solidFill>
            <a:ln w="25400" cap="flat" cmpd="sng" algn="ctr">
              <a:noFill/>
              <a:prstDash val="solid"/>
            </a:ln>
            <a:effectLst/>
          </p:spPr>
          <p:txBody>
            <a:bodyPr rtlCol="0" anchor="ctr"/>
            <a:lstStyle/>
            <a:p>
              <a:r>
                <a:rPr lang="en-US" altLang="ja-JP" b="1" dirty="0">
                  <a:latin typeface="Arial" panose="020B0604020202020204" pitchFamily="34" charset="0"/>
                  <a:cs typeface="Arial" panose="020B0604020202020204" pitchFamily="34" charset="0"/>
                </a:rPr>
                <a:t>Create edgy, innovative financial products and markets</a:t>
              </a:r>
            </a:p>
          </p:txBody>
        </p:sp>
        <p:sp>
          <p:nvSpPr>
            <p:cNvPr id="19" name="正方形/長方形 18"/>
            <p:cNvSpPr/>
            <p:nvPr/>
          </p:nvSpPr>
          <p:spPr>
            <a:xfrm>
              <a:off x="10198294" y="2145204"/>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[Nurture]</a:t>
              </a:r>
            </a:p>
          </p:txBody>
        </p:sp>
      </p:grpSp>
      <p:grpSp>
        <p:nvGrpSpPr>
          <p:cNvPr id="23" name="グループ化 22"/>
          <p:cNvGrpSpPr/>
          <p:nvPr/>
        </p:nvGrpSpPr>
        <p:grpSpPr>
          <a:xfrm>
            <a:off x="557715" y="5444104"/>
            <a:ext cx="11786277" cy="516715"/>
            <a:chOff x="557715" y="5444104"/>
            <a:chExt cx="11786277" cy="516715"/>
          </a:xfrm>
        </p:grpSpPr>
        <p:sp>
          <p:nvSpPr>
            <p:cNvPr id="11" name="正方形/長方形 10"/>
            <p:cNvSpPr/>
            <p:nvPr/>
          </p:nvSpPr>
          <p:spPr>
            <a:xfrm>
              <a:off x="557715" y="5444104"/>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4</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6" name="正方形/長方形 15"/>
            <p:cNvSpPr/>
            <p:nvPr/>
          </p:nvSpPr>
          <p:spPr>
            <a:xfrm>
              <a:off x="1180525" y="5444454"/>
              <a:ext cx="9073906" cy="451714"/>
            </a:xfrm>
            <a:prstGeom prst="rect">
              <a:avLst/>
            </a:prstGeom>
            <a:solidFill>
              <a:srgbClr val="C6E7FC"/>
            </a:solidFill>
            <a:ln w="25400" cap="flat" cmpd="sng" algn="ctr">
              <a:noFill/>
              <a:prstDash val="solid"/>
            </a:ln>
            <a:effectLst/>
          </p:spPr>
          <p:txBody>
            <a:bodyPr rtlCol="0" anchor="ctr"/>
            <a:lstStyle/>
            <a:p>
              <a:r>
                <a:rPr lang="en-US" altLang="ja-JP" b="1" dirty="0">
                  <a:latin typeface="Arial" panose="020B0604020202020204" pitchFamily="34" charset="0"/>
                  <a:cs typeface="Arial" panose="020B0604020202020204" pitchFamily="34" charset="0"/>
                </a:rPr>
                <a:t>Nurture skilled personnel in the field of finance</a:t>
              </a:r>
              <a:endParaRPr lang="en-US" altLang="ja-JP" sz="1400" b="1" kern="0" dirty="0">
                <a:latin typeface="Arial" panose="020B0604020202020204" pitchFamily="34" charset="0"/>
                <a:ea typeface="Meiryo UI" pitchFamily="50" charset="-128"/>
                <a:cs typeface="Arial" panose="020B0604020202020204" pitchFamily="34" charset="0"/>
              </a:endParaRPr>
            </a:p>
          </p:txBody>
        </p:sp>
        <p:sp>
          <p:nvSpPr>
            <p:cNvPr id="20" name="正方形/長方形 19"/>
            <p:cNvSpPr/>
            <p:nvPr/>
          </p:nvSpPr>
          <p:spPr>
            <a:xfrm>
              <a:off x="10198293" y="5560709"/>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[Nurture]</a:t>
              </a:r>
            </a:p>
          </p:txBody>
        </p:sp>
      </p:grpSp>
      <p:sp>
        <p:nvSpPr>
          <p:cNvPr id="21" name="正方形/長方形 20"/>
          <p:cNvSpPr/>
          <p:nvPr/>
        </p:nvSpPr>
        <p:spPr>
          <a:xfrm>
            <a:off x="6025091" y="6351574"/>
            <a:ext cx="6286472" cy="369332"/>
          </a:xfrm>
          <a:prstGeom prst="rect">
            <a:avLst/>
          </a:prstGeom>
        </p:spPr>
        <p:txBody>
          <a:bodyPr wrap="square">
            <a:spAutoFit/>
          </a:bodyPr>
          <a:lstStyle/>
          <a:p>
            <a:pPr>
              <a:spcBef>
                <a:spcPct val="0"/>
              </a:spcBef>
            </a:pP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*Three approaches (nurture,  invite, support) for each strategic pillar are in parentheses.</a:t>
            </a:r>
            <a:endParaRPr lang="ja-JP" altLang="en-US" sz="900" b="1" dirty="0">
              <a:latin typeface="Arial" panose="020B0604020202020204" pitchFamily="34" charset="0"/>
              <a:ea typeface="UD デジタル 教科書体 NK-R" panose="02020400000000000000" pitchFamily="18" charset="-128"/>
              <a:cs typeface="Arial" panose="020B0604020202020204" pitchFamily="34" charset="0"/>
            </a:endParaRPr>
          </a:p>
          <a:p>
            <a:pPr>
              <a:spcBef>
                <a:spcPct val="0"/>
              </a:spcBef>
            </a:pPr>
            <a:r>
              <a:rPr lang="ja-JP" altLang="en-US" sz="9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Expected main constituents (public sector, local government, economic circles) are in </a:t>
            </a:r>
            <a:r>
              <a:rPr lang="ja-JP" altLang="en-US" sz="9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a:t>
            </a:r>
          </a:p>
        </p:txBody>
      </p:sp>
      <p:sp>
        <p:nvSpPr>
          <p:cNvPr id="22"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Front-running city in finance that challenges the world with pioneering initiatives</a:t>
            </a:r>
          </a:p>
        </p:txBody>
      </p:sp>
      <p:sp>
        <p:nvSpPr>
          <p:cNvPr id="27" name="テキスト ボックス 26"/>
          <p:cNvSpPr txBox="1">
            <a:spLocks noChangeArrowheads="1"/>
          </p:cNvSpPr>
          <p:nvPr/>
        </p:nvSpPr>
        <p:spPr bwMode="auto">
          <a:xfrm>
            <a:off x="1159517" y="2451053"/>
            <a:ext cx="114138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a:latin typeface="Arial" panose="020B0604020202020204" pitchFamily="34" charset="0"/>
                <a:ea typeface="Meiryo UI" pitchFamily="50" charset="-128"/>
                <a:cs typeface="Arial" panose="020B0604020202020204" pitchFamily="34" charset="0"/>
              </a:rPr>
              <a:t>・</a:t>
            </a:r>
            <a:r>
              <a:rPr lang="en-US" altLang="ja-JP" sz="1400" kern="0" dirty="0">
                <a:latin typeface="Arial" panose="020B0604020202020204" pitchFamily="34" charset="0"/>
                <a:ea typeface="Meiryo UI" pitchFamily="50" charset="-128"/>
                <a:cs typeface="Arial" panose="020B0604020202020204" pitchFamily="34" charset="0"/>
              </a:rPr>
              <a:t>Develop innovative product groups to become the greatest derivative market in Asia</a:t>
            </a:r>
            <a:r>
              <a:rPr lang="ja-JP" altLang="en-US" sz="1200" kern="0" dirty="0">
                <a:latin typeface="Arial" panose="020B0604020202020204" pitchFamily="34" charset="0"/>
                <a:ea typeface="Meiryo UI" pitchFamily="50" charset="-128"/>
                <a:cs typeface="Arial" panose="020B0604020202020204" pitchFamily="34" charset="0"/>
              </a:rPr>
              <a:t>＜</a:t>
            </a:r>
            <a:r>
              <a:rPr lang="en-US" altLang="ja-JP" sz="1200" kern="0" dirty="0">
                <a:latin typeface="Arial" panose="020B0604020202020204" pitchFamily="34" charset="0"/>
                <a:ea typeface="Meiryo UI" pitchFamily="50" charset="-128"/>
                <a:cs typeface="Arial" panose="020B0604020202020204" pitchFamily="34" charset="0"/>
              </a:rPr>
              <a:t>Public sector</a:t>
            </a:r>
            <a:r>
              <a:rPr lang="ja-JP" altLang="en-US" sz="1200" kern="0" dirty="0">
                <a:latin typeface="Arial" panose="020B0604020202020204" pitchFamily="34" charset="0"/>
                <a:ea typeface="Meiryo UI" pitchFamily="50" charset="-128"/>
                <a:cs typeface="Arial" panose="020B0604020202020204" pitchFamily="34" charset="0"/>
              </a:rPr>
              <a:t>＞</a:t>
            </a:r>
            <a:endParaRPr lang="en-US" altLang="ja-JP" sz="1200" kern="0" dirty="0">
              <a:latin typeface="Arial" panose="020B0604020202020204" pitchFamily="34" charset="0"/>
              <a:ea typeface="Meiryo UI" pitchFamily="50" charset="-128"/>
              <a:cs typeface="Arial" panose="020B0604020202020204" pitchFamily="34" charset="0"/>
            </a:endParaRPr>
          </a:p>
        </p:txBody>
      </p:sp>
      <p:sp>
        <p:nvSpPr>
          <p:cNvPr id="28" name="テキスト ボックス 27"/>
          <p:cNvSpPr txBox="1">
            <a:spLocks noChangeArrowheads="1"/>
          </p:cNvSpPr>
          <p:nvPr/>
        </p:nvSpPr>
        <p:spPr bwMode="auto">
          <a:xfrm>
            <a:off x="1159517" y="3409533"/>
            <a:ext cx="9102095" cy="710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ts val="1200"/>
              </a:lnSpc>
              <a:spcBef>
                <a:spcPts val="0"/>
              </a:spcBef>
              <a:buNone/>
              <a:defRPr/>
            </a:pPr>
            <a:r>
              <a:rPr lang="ja-JP" altLang="en-US" sz="1400" kern="0" dirty="0">
                <a:latin typeface="Arial" panose="020B0604020202020204" pitchFamily="34" charset="0"/>
                <a:ea typeface="Meiryo UI" pitchFamily="50" charset="-128"/>
                <a:cs typeface="Arial" panose="020B0604020202020204" pitchFamily="34" charset="0"/>
              </a:rPr>
              <a:t>・ </a:t>
            </a:r>
            <a:r>
              <a:rPr lang="en-US" altLang="ja-JP" sz="1400" kern="0" dirty="0">
                <a:latin typeface="Arial" panose="020B0604020202020204" pitchFamily="34" charset="0"/>
                <a:ea typeface="Meiryo UI" pitchFamily="50" charset="-128"/>
                <a:cs typeface="Arial" panose="020B0604020202020204" pitchFamily="34" charset="0"/>
              </a:rPr>
              <a:t>Promote issuance of SDG bonds by companies (social bonds, green bonds, etc.)</a:t>
            </a:r>
            <a:r>
              <a:rPr lang="ja-JP" altLang="en-US" sz="1200" kern="0" dirty="0">
                <a:latin typeface="Arial" panose="020B0604020202020204" pitchFamily="34" charset="0"/>
                <a:ea typeface="Meiryo UI" pitchFamily="50" charset="-128"/>
                <a:cs typeface="Arial" panose="020B0604020202020204" pitchFamily="34" charset="0"/>
              </a:rPr>
              <a:t>＜</a:t>
            </a:r>
            <a:r>
              <a:rPr lang="en-US" altLang="ja-JP" sz="1200" kern="0" dirty="0">
                <a:latin typeface="Arial" panose="020B0604020202020204" pitchFamily="34" charset="0"/>
                <a:ea typeface="Meiryo UI" pitchFamily="50" charset="-128"/>
                <a:cs typeface="Arial" panose="020B0604020202020204" pitchFamily="34" charset="0"/>
              </a:rPr>
              <a:t>Private sector, local government, economic circles </a:t>
            </a:r>
            <a:r>
              <a:rPr lang="ja-JP" altLang="en-US" sz="1200" kern="0" dirty="0">
                <a:latin typeface="Arial" panose="020B0604020202020204" pitchFamily="34" charset="0"/>
                <a:ea typeface="Meiryo UI" pitchFamily="50" charset="-128"/>
                <a:cs typeface="Arial" panose="020B0604020202020204" pitchFamily="34" charset="0"/>
              </a:rPr>
              <a:t>＞</a:t>
            </a:r>
          </a:p>
          <a:p>
            <a:pPr eaLnBrk="1" hangingPunct="1">
              <a:lnSpc>
                <a:spcPts val="1200"/>
              </a:lnSpc>
              <a:spcBef>
                <a:spcPts val="0"/>
              </a:spcBef>
              <a:buNone/>
              <a:defRPr/>
            </a:pPr>
            <a:r>
              <a:rPr lang="ja-JP" altLang="en-US" sz="1400" kern="0" dirty="0">
                <a:latin typeface="Arial" panose="020B0604020202020204" pitchFamily="34" charset="0"/>
                <a:ea typeface="Meiryo UI" pitchFamily="50" charset="-128"/>
                <a:cs typeface="Arial" panose="020B0604020202020204" pitchFamily="34" charset="0"/>
              </a:rPr>
              <a:t>・ </a:t>
            </a:r>
            <a:r>
              <a:rPr lang="en-US" altLang="ja-JP" sz="1400" kern="0" dirty="0">
                <a:latin typeface="Arial" panose="020B0604020202020204" pitchFamily="34" charset="0"/>
                <a:ea typeface="Meiryo UI" pitchFamily="50" charset="-128"/>
                <a:cs typeface="Arial" panose="020B0604020202020204" pitchFamily="34" charset="0"/>
              </a:rPr>
              <a:t>Consider sustainable finance information platform and certification labeling system in compliance with global standards</a:t>
            </a:r>
            <a:r>
              <a:rPr lang="ja-JP" altLang="en-US" sz="1200" kern="0" dirty="0">
                <a:latin typeface="Arial" panose="020B0604020202020204" pitchFamily="34" charset="0"/>
                <a:ea typeface="Meiryo UI" pitchFamily="50" charset="-128"/>
                <a:cs typeface="Arial" panose="020B0604020202020204" pitchFamily="34" charset="0"/>
              </a:rPr>
              <a:t>＜</a:t>
            </a:r>
            <a:r>
              <a:rPr lang="en-US" altLang="ja-JP" sz="1200" kern="0" dirty="0">
                <a:latin typeface="Arial" panose="020B0604020202020204" pitchFamily="34" charset="0"/>
                <a:ea typeface="Meiryo UI" pitchFamily="50" charset="-128"/>
                <a:cs typeface="Arial" panose="020B0604020202020204" pitchFamily="34" charset="0"/>
              </a:rPr>
              <a:t>Private sector, local government</a:t>
            </a:r>
            <a:r>
              <a:rPr lang="ja-JP" altLang="en-US" sz="1200" kern="0" dirty="0">
                <a:latin typeface="Arial" panose="020B0604020202020204" pitchFamily="34" charset="0"/>
                <a:ea typeface="Meiryo UI" pitchFamily="50" charset="-128"/>
                <a:cs typeface="Arial" panose="020B0604020202020204" pitchFamily="34" charset="0"/>
              </a:rPr>
              <a:t>＞</a:t>
            </a:r>
            <a:endParaRPr lang="en-US" altLang="ja-JP" sz="1200" kern="0" dirty="0">
              <a:latin typeface="Arial" panose="020B0604020202020204" pitchFamily="34" charset="0"/>
              <a:ea typeface="Meiryo UI" pitchFamily="50" charset="-128"/>
              <a:cs typeface="Arial" panose="020B0604020202020204" pitchFamily="34" charset="0"/>
            </a:endParaRPr>
          </a:p>
        </p:txBody>
      </p:sp>
      <p:sp>
        <p:nvSpPr>
          <p:cNvPr id="29" name="テキスト ボックス 28"/>
          <p:cNvSpPr txBox="1">
            <a:spLocks noChangeArrowheads="1"/>
          </p:cNvSpPr>
          <p:nvPr/>
        </p:nvSpPr>
        <p:spPr bwMode="auto">
          <a:xfrm>
            <a:off x="1159517" y="4575220"/>
            <a:ext cx="910209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dirty="0">
                <a:latin typeface="Arial" panose="020B0604020202020204" pitchFamily="34" charset="0"/>
                <a:ea typeface="Meiryo UI" pitchFamily="50" charset="-128"/>
                <a:cs typeface="Arial" panose="020B0604020202020204" pitchFamily="34" charset="0"/>
              </a:rPr>
              <a:t>・ </a:t>
            </a:r>
            <a:r>
              <a:rPr lang="en-US" altLang="ja-JP" sz="1400" kern="0" dirty="0">
                <a:latin typeface="Arial" panose="020B0604020202020204" pitchFamily="34" charset="0"/>
                <a:ea typeface="Meiryo UI" pitchFamily="50" charset="-128"/>
                <a:cs typeface="Arial" panose="020B0604020202020204" pitchFamily="34" charset="0"/>
              </a:rPr>
              <a:t>Review regulations through the use of National Strategic Special Zone and regulatory sandbox*, etc. and promote the easing of regulations for proprietary trading systems (PTS)</a:t>
            </a:r>
            <a:r>
              <a:rPr lang="ja-JP" altLang="en-US" sz="1200" kern="0" dirty="0">
                <a:latin typeface="Arial" panose="020B0604020202020204" pitchFamily="34" charset="0"/>
                <a:ea typeface="Meiryo UI" pitchFamily="50" charset="-128"/>
                <a:cs typeface="Arial" panose="020B0604020202020204" pitchFamily="34" charset="0"/>
              </a:rPr>
              <a:t> ＜</a:t>
            </a:r>
            <a:r>
              <a:rPr lang="en-US" altLang="ja-JP" sz="1200" kern="0" dirty="0">
                <a:latin typeface="Arial" panose="020B0604020202020204" pitchFamily="34" charset="0"/>
                <a:ea typeface="Meiryo UI" pitchFamily="50" charset="-128"/>
                <a:cs typeface="Arial" panose="020B0604020202020204" pitchFamily="34" charset="0"/>
              </a:rPr>
              <a:t>Private sector, local government, economic circles </a:t>
            </a:r>
            <a:r>
              <a:rPr lang="ja-JP" altLang="en-US" sz="1200" kern="0" dirty="0">
                <a:latin typeface="Arial" panose="020B0604020202020204" pitchFamily="34" charset="0"/>
                <a:ea typeface="Meiryo UI" pitchFamily="50" charset="-128"/>
                <a:cs typeface="Arial" panose="020B0604020202020204" pitchFamily="34" charset="0"/>
              </a:rPr>
              <a:t>＞</a:t>
            </a:r>
            <a:endParaRPr lang="en-US" altLang="ja-JP" sz="1200" kern="0" dirty="0">
              <a:latin typeface="Arial" panose="020B0604020202020204" pitchFamily="34" charset="0"/>
              <a:ea typeface="Meiryo UI" pitchFamily="50" charset="-128"/>
              <a:cs typeface="Arial" panose="020B0604020202020204" pitchFamily="34" charset="0"/>
            </a:endParaRPr>
          </a:p>
          <a:p>
            <a:pPr eaLnBrk="1" hangingPunct="1">
              <a:spcBef>
                <a:spcPts val="0"/>
              </a:spcBef>
              <a:buNone/>
              <a:defRPr/>
            </a:pPr>
            <a:r>
              <a:rPr lang="ja-JP" altLang="en-US" sz="1200" kern="0" dirty="0">
                <a:latin typeface="Arial" panose="020B0604020202020204" pitchFamily="34" charset="0"/>
                <a:ea typeface="Meiryo UI" pitchFamily="50" charset="-128"/>
                <a:cs typeface="Arial" panose="020B0604020202020204" pitchFamily="34" charset="0"/>
              </a:rPr>
              <a:t>　</a:t>
            </a:r>
            <a:r>
              <a:rPr lang="en-US" altLang="ja-JP" sz="1200" i="1" kern="0" dirty="0">
                <a:latin typeface="Arial" panose="020B0604020202020204" pitchFamily="34" charset="0"/>
                <a:ea typeface="Meiryo UI" pitchFamily="50" charset="-128"/>
                <a:cs typeface="Arial" panose="020B0604020202020204" pitchFamily="34" charset="0"/>
              </a:rPr>
              <a:t>*Regulatory sandbox: Systems linked to conducting verification of the social implementation of new technology and business models, and to conduct reviews with obtained information and data</a:t>
            </a:r>
            <a:endParaRPr lang="en-US" altLang="ja-JP" sz="1200" kern="0" dirty="0">
              <a:latin typeface="Arial" panose="020B0604020202020204" pitchFamily="34" charset="0"/>
              <a:ea typeface="Meiryo UI" pitchFamily="50" charset="-128"/>
              <a:cs typeface="Arial" panose="020B0604020202020204" pitchFamily="34" charset="0"/>
            </a:endParaRPr>
          </a:p>
        </p:txBody>
      </p:sp>
      <p:sp>
        <p:nvSpPr>
          <p:cNvPr id="30" name="テキスト ボックス 29"/>
          <p:cNvSpPr txBox="1">
            <a:spLocks noChangeArrowheads="1"/>
          </p:cNvSpPr>
          <p:nvPr/>
        </p:nvSpPr>
        <p:spPr bwMode="auto">
          <a:xfrm>
            <a:off x="1159517" y="5880651"/>
            <a:ext cx="114138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400" kern="0" spc="-40" dirty="0">
                <a:latin typeface="Arial" panose="020B0604020202020204" pitchFamily="34" charset="0"/>
                <a:ea typeface="Meiryo UI" pitchFamily="50" charset="-128"/>
                <a:cs typeface="Arial" panose="020B0604020202020204" pitchFamily="34" charset="0"/>
              </a:rPr>
              <a:t>・ </a:t>
            </a:r>
            <a:r>
              <a:rPr lang="en-US" altLang="ja-JP" sz="1400" kern="0" spc="-40" dirty="0">
                <a:latin typeface="Arial" panose="020B0604020202020204" pitchFamily="34" charset="0"/>
                <a:ea typeface="Meiryo UI" pitchFamily="50" charset="-128"/>
                <a:cs typeface="Arial" panose="020B0604020202020204" pitchFamily="34" charset="0"/>
              </a:rPr>
              <a:t>Train personnel related to finance, start-ups and latest technology during higher education</a:t>
            </a:r>
            <a:r>
              <a:rPr lang="ja-JP" altLang="en-US" sz="1200" kern="0" dirty="0">
                <a:latin typeface="Arial" panose="020B0604020202020204" pitchFamily="34" charset="0"/>
                <a:ea typeface="Meiryo UI" pitchFamily="50" charset="-128"/>
                <a:cs typeface="Arial" panose="020B0604020202020204" pitchFamily="34" charset="0"/>
              </a:rPr>
              <a:t>＜</a:t>
            </a:r>
            <a:r>
              <a:rPr lang="en-US" altLang="ja-JP" sz="1200" kern="0" dirty="0">
                <a:latin typeface="Arial" panose="020B0604020202020204" pitchFamily="34" charset="0"/>
                <a:ea typeface="Meiryo UI" pitchFamily="50" charset="-128"/>
                <a:cs typeface="Arial" panose="020B0604020202020204" pitchFamily="34" charset="0"/>
              </a:rPr>
              <a:t>Private sector, local government</a:t>
            </a:r>
            <a:r>
              <a:rPr lang="ja-JP" altLang="en-US" sz="1200" kern="0" dirty="0">
                <a:latin typeface="Arial" panose="020B0604020202020204" pitchFamily="34" charset="0"/>
                <a:ea typeface="Meiryo UI" pitchFamily="50" charset="-128"/>
                <a:cs typeface="Arial" panose="020B0604020202020204" pitchFamily="34" charset="0"/>
              </a:rPr>
              <a:t>＞</a:t>
            </a:r>
            <a:endParaRPr lang="en-US" altLang="ja-JP" sz="1200" kern="0" dirty="0">
              <a:latin typeface="Arial" panose="020B0604020202020204" pitchFamily="34" charset="0"/>
              <a:ea typeface="Meiryo UI" pitchFamily="50" charset="-128"/>
              <a:cs typeface="Arial" panose="020B0604020202020204" pitchFamily="34" charset="0"/>
            </a:endParaRPr>
          </a:p>
        </p:txBody>
      </p:sp>
      <p:sp>
        <p:nvSpPr>
          <p:cNvPr id="31"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14</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1191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0329" y="12879"/>
            <a:ext cx="10868204" cy="944515"/>
          </a:xfrm>
        </p:spPr>
        <p:txBody>
          <a:bodyPr>
            <a:normAutofit fontScale="90000"/>
          </a:bodyPr>
          <a:lstStyle/>
          <a:p>
            <a:r>
              <a:rPr lang="en-US" altLang="ja-JP" b="1" dirty="0">
                <a:latin typeface="Arial" panose="020B0604020202020204" pitchFamily="34" charset="0"/>
                <a:ea typeface="UD デジタル 教科書体 NK-R" panose="02020400000000000000" pitchFamily="18" charset="-128"/>
                <a:cs typeface="Arial" panose="020B0604020202020204" pitchFamily="34" charset="0"/>
              </a:rPr>
              <a:t>III</a:t>
            </a:r>
            <a:r>
              <a:rPr lang="ja-JP" altLang="en-US"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b="1" dirty="0">
                <a:latin typeface="Arial" panose="020B0604020202020204" pitchFamily="34" charset="0"/>
                <a:ea typeface="UD デジタル 教科書体 NK-R" panose="02020400000000000000" pitchFamily="18" charset="-128"/>
                <a:cs typeface="Arial" panose="020B0604020202020204" pitchFamily="34" charset="0"/>
              </a:rPr>
              <a:t>Pillars &amp; Key Initiatives in this Strategy</a:t>
            </a:r>
            <a:endParaRPr kumimoji="1" lang="ja-JP" altLang="en-US"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5" name="直線コネクタ 4"/>
          <p:cNvCxnSpPr>
            <a:cxnSpLocks/>
          </p:cNvCxnSpPr>
          <p:nvPr/>
        </p:nvCxnSpPr>
        <p:spPr>
          <a:xfrm>
            <a:off x="567745" y="760167"/>
            <a:ext cx="10764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nvGrpSpPr>
          <p:cNvPr id="6" name="グループ化 5"/>
          <p:cNvGrpSpPr/>
          <p:nvPr/>
        </p:nvGrpSpPr>
        <p:grpSpPr>
          <a:xfrm>
            <a:off x="536054" y="2872226"/>
            <a:ext cx="11768910" cy="538917"/>
            <a:chOff x="536054" y="2785142"/>
            <a:chExt cx="11768910" cy="538917"/>
          </a:xfrm>
        </p:grpSpPr>
        <p:sp>
          <p:nvSpPr>
            <p:cNvPr id="10" name="正方形/長方形 9"/>
            <p:cNvSpPr/>
            <p:nvPr/>
          </p:nvSpPr>
          <p:spPr>
            <a:xfrm>
              <a:off x="536054" y="2785142"/>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2</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5" name="正方形/長方形 14"/>
            <p:cNvSpPr/>
            <p:nvPr/>
          </p:nvSpPr>
          <p:spPr>
            <a:xfrm>
              <a:off x="1158864" y="2787111"/>
              <a:ext cx="9073906" cy="451714"/>
            </a:xfrm>
            <a:prstGeom prst="rect">
              <a:avLst/>
            </a:prstGeom>
            <a:solidFill>
              <a:srgbClr val="C6E7FC"/>
            </a:solidFill>
            <a:ln w="25400" cap="flat" cmpd="sng" algn="ctr">
              <a:noFill/>
              <a:prstDash val="solid"/>
            </a:ln>
            <a:effectLst/>
          </p:spPr>
          <p:txBody>
            <a:bodyPr rtlCol="0" anchor="ctr"/>
            <a:lstStyle/>
            <a:p>
              <a:pPr>
                <a:lnSpc>
                  <a:spcPts val="1800"/>
                </a:lnSpc>
                <a:defRPr/>
              </a:pPr>
              <a:r>
                <a:rPr lang="en-US" altLang="ja-JP" b="1" dirty="0">
                  <a:latin typeface="Arial" panose="020B0604020202020204" pitchFamily="34" charset="0"/>
                  <a:cs typeface="Arial" panose="020B0604020202020204" pitchFamily="34" charset="0"/>
                </a:rPr>
                <a:t>Establish a business environment that is appealing to domestic and foreign companies and people</a:t>
              </a:r>
              <a:endParaRPr lang="en-US" altLang="ja-JP" sz="1400" b="1" kern="0" spc="-40" dirty="0">
                <a:latin typeface="Arial" panose="020B0604020202020204" pitchFamily="34" charset="0"/>
                <a:ea typeface="Meiryo UI" pitchFamily="50" charset="-128"/>
                <a:cs typeface="Arial" panose="020B0604020202020204" pitchFamily="34" charset="0"/>
              </a:endParaRPr>
            </a:p>
          </p:txBody>
        </p:sp>
        <p:sp>
          <p:nvSpPr>
            <p:cNvPr id="19" name="正方形/長方形 18"/>
            <p:cNvSpPr/>
            <p:nvPr/>
          </p:nvSpPr>
          <p:spPr>
            <a:xfrm>
              <a:off x="10159265" y="2923949"/>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[Invite]</a:t>
              </a:r>
            </a:p>
          </p:txBody>
        </p:sp>
      </p:grpSp>
      <p:grpSp>
        <p:nvGrpSpPr>
          <p:cNvPr id="4" name="グループ化 3"/>
          <p:cNvGrpSpPr/>
          <p:nvPr/>
        </p:nvGrpSpPr>
        <p:grpSpPr>
          <a:xfrm>
            <a:off x="536054" y="1898714"/>
            <a:ext cx="11768909" cy="494212"/>
            <a:chOff x="536054" y="1840658"/>
            <a:chExt cx="11768909" cy="494212"/>
          </a:xfrm>
        </p:grpSpPr>
        <p:sp>
          <p:nvSpPr>
            <p:cNvPr id="8" name="正方形/長方形 7"/>
            <p:cNvSpPr/>
            <p:nvPr/>
          </p:nvSpPr>
          <p:spPr>
            <a:xfrm>
              <a:off x="536054" y="1840658"/>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1)</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 name="正方形/長方形 13"/>
            <p:cNvSpPr/>
            <p:nvPr/>
          </p:nvSpPr>
          <p:spPr>
            <a:xfrm>
              <a:off x="1170164" y="1840658"/>
              <a:ext cx="9073906" cy="451714"/>
            </a:xfrm>
            <a:prstGeom prst="rect">
              <a:avLst/>
            </a:prstGeom>
            <a:solidFill>
              <a:srgbClr val="C6E7FC"/>
            </a:solidFill>
            <a:ln w="25400" cap="flat" cmpd="sng" algn="ctr">
              <a:noFill/>
              <a:prstDash val="solid"/>
            </a:ln>
            <a:effectLst/>
          </p:spPr>
          <p:txBody>
            <a:bodyPr rtlCol="0" anchor="ctr"/>
            <a:lstStyle/>
            <a:p>
              <a:pPr>
                <a:defRPr/>
              </a:pPr>
              <a:r>
                <a:rPr lang="en-US" altLang="ja-JP" b="1" dirty="0">
                  <a:latin typeface="Arial" panose="020B0604020202020204" pitchFamily="34" charset="0"/>
                  <a:cs typeface="Arial" panose="020B0604020202020204" pitchFamily="34" charset="0"/>
                </a:rPr>
                <a:t>Establish an appealing living environment for non-Japanese</a:t>
              </a:r>
              <a:r>
                <a:rPr lang="ja-JP" altLang="en-US" b="1" dirty="0">
                  <a:latin typeface="Arial" panose="020B0604020202020204" pitchFamily="34" charset="0"/>
                  <a:cs typeface="Arial" panose="020B0604020202020204" pitchFamily="34" charset="0"/>
                </a:rPr>
                <a:t>　</a:t>
              </a:r>
              <a:endParaRPr lang="en-US" altLang="ja-JP" sz="1400" b="1" kern="0" dirty="0">
                <a:latin typeface="Arial" panose="020B0604020202020204" pitchFamily="34" charset="0"/>
                <a:ea typeface="Meiryo UI" pitchFamily="50" charset="-128"/>
                <a:cs typeface="Arial" panose="020B0604020202020204" pitchFamily="34" charset="0"/>
              </a:endParaRPr>
            </a:p>
          </p:txBody>
        </p:sp>
        <p:sp>
          <p:nvSpPr>
            <p:cNvPr id="20" name="正方形/長方形 19"/>
            <p:cNvSpPr/>
            <p:nvPr/>
          </p:nvSpPr>
          <p:spPr>
            <a:xfrm>
              <a:off x="10159264" y="1934760"/>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[Support]</a:t>
              </a:r>
            </a:p>
          </p:txBody>
        </p:sp>
      </p:grpSp>
      <p:grpSp>
        <p:nvGrpSpPr>
          <p:cNvPr id="7" name="グループ化 6"/>
          <p:cNvGrpSpPr/>
          <p:nvPr/>
        </p:nvGrpSpPr>
        <p:grpSpPr>
          <a:xfrm>
            <a:off x="536054" y="3866301"/>
            <a:ext cx="11760737" cy="538217"/>
            <a:chOff x="544225" y="3779217"/>
            <a:chExt cx="11760737" cy="538217"/>
          </a:xfrm>
        </p:grpSpPr>
        <p:sp>
          <p:nvSpPr>
            <p:cNvPr id="11" name="正方形/長方形 10"/>
            <p:cNvSpPr/>
            <p:nvPr/>
          </p:nvSpPr>
          <p:spPr>
            <a:xfrm>
              <a:off x="544225" y="3783476"/>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3</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6" name="正方形/長方形 15"/>
            <p:cNvSpPr/>
            <p:nvPr/>
          </p:nvSpPr>
          <p:spPr>
            <a:xfrm>
              <a:off x="1170164" y="3779217"/>
              <a:ext cx="9073906" cy="451714"/>
            </a:xfrm>
            <a:prstGeom prst="rect">
              <a:avLst/>
            </a:prstGeom>
            <a:solidFill>
              <a:srgbClr val="C6E7FC"/>
            </a:solidFill>
            <a:ln w="25400" cap="flat" cmpd="sng" algn="ctr">
              <a:noFill/>
              <a:prstDash val="solid"/>
            </a:ln>
            <a:effectLst/>
          </p:spPr>
          <p:txBody>
            <a:bodyPr rtlCol="0" anchor="ctr"/>
            <a:lstStyle/>
            <a:p>
              <a:pPr>
                <a:defRPr/>
              </a:pPr>
              <a:r>
                <a:rPr lang="en-US" altLang="ja-JP" b="1" dirty="0">
                  <a:latin typeface="Arial" panose="020B0604020202020204" pitchFamily="34" charset="0"/>
                  <a:cs typeface="Arial" panose="020B0604020202020204" pitchFamily="34" charset="0"/>
                </a:rPr>
                <a:t>Disseminate information/promotions</a:t>
              </a:r>
              <a:endParaRPr lang="en-US" altLang="ja-JP" sz="1400" b="1" kern="0" spc="-40" dirty="0">
                <a:latin typeface="Arial" panose="020B0604020202020204" pitchFamily="34" charset="0"/>
                <a:ea typeface="Meiryo UI" pitchFamily="50" charset="-128"/>
                <a:cs typeface="Arial" panose="020B0604020202020204" pitchFamily="34" charset="0"/>
              </a:endParaRPr>
            </a:p>
          </p:txBody>
        </p:sp>
        <p:sp>
          <p:nvSpPr>
            <p:cNvPr id="21" name="正方形/長方形 20"/>
            <p:cNvSpPr/>
            <p:nvPr/>
          </p:nvSpPr>
          <p:spPr>
            <a:xfrm>
              <a:off x="10159263" y="3917324"/>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[Invite]</a:t>
              </a:r>
            </a:p>
          </p:txBody>
        </p:sp>
      </p:grpSp>
      <p:grpSp>
        <p:nvGrpSpPr>
          <p:cNvPr id="32" name="グループ化 31"/>
          <p:cNvGrpSpPr/>
          <p:nvPr/>
        </p:nvGrpSpPr>
        <p:grpSpPr>
          <a:xfrm>
            <a:off x="536054" y="4843617"/>
            <a:ext cx="11768907" cy="554080"/>
            <a:chOff x="536054" y="4843617"/>
            <a:chExt cx="11768907" cy="554080"/>
          </a:xfrm>
        </p:grpSpPr>
        <p:sp>
          <p:nvSpPr>
            <p:cNvPr id="12" name="正方形/長方形 11"/>
            <p:cNvSpPr/>
            <p:nvPr/>
          </p:nvSpPr>
          <p:spPr>
            <a:xfrm>
              <a:off x="536054" y="4847223"/>
              <a:ext cx="622810" cy="451061"/>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4</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7" name="正方形/長方形 16"/>
            <p:cNvSpPr/>
            <p:nvPr/>
          </p:nvSpPr>
          <p:spPr>
            <a:xfrm>
              <a:off x="1170164" y="4843617"/>
              <a:ext cx="9073906" cy="451714"/>
            </a:xfrm>
            <a:prstGeom prst="rect">
              <a:avLst/>
            </a:prstGeom>
            <a:solidFill>
              <a:srgbClr val="C6E7FC"/>
            </a:solidFill>
            <a:ln w="25400" cap="flat" cmpd="sng" algn="ctr">
              <a:noFill/>
              <a:prstDash val="solid"/>
            </a:ln>
            <a:effectLst/>
          </p:spPr>
          <p:txBody>
            <a:bodyPr rtlCol="0" anchor="ctr"/>
            <a:lstStyle/>
            <a:p>
              <a:pPr>
                <a:defRPr/>
              </a:pPr>
              <a:r>
                <a:rPr lang="ja-JP" altLang="en-US" b="1" dirty="0">
                  <a:latin typeface="Arial" panose="020B0604020202020204" pitchFamily="34" charset="0"/>
                  <a:cs typeface="Arial" panose="020B0604020202020204" pitchFamily="34" charset="0"/>
                </a:rPr>
                <a:t> </a:t>
              </a:r>
              <a:r>
                <a:rPr lang="en-US" altLang="ja-JP" b="1" dirty="0">
                  <a:latin typeface="Arial" panose="020B0604020202020204" pitchFamily="34" charset="0"/>
                  <a:cs typeface="Arial" panose="020B0604020202020204" pitchFamily="34" charset="0"/>
                </a:rPr>
                <a:t>Collaborations with overseas entities</a:t>
              </a:r>
              <a:endParaRPr lang="en-US" altLang="ja-JP" sz="1400" b="1" kern="0" spc="-40" dirty="0">
                <a:latin typeface="Arial" panose="020B0604020202020204" pitchFamily="34" charset="0"/>
                <a:ea typeface="Meiryo UI" pitchFamily="50" charset="-128"/>
                <a:cs typeface="Arial" panose="020B0604020202020204" pitchFamily="34" charset="0"/>
              </a:endParaRPr>
            </a:p>
          </p:txBody>
        </p:sp>
        <p:sp>
          <p:nvSpPr>
            <p:cNvPr id="22" name="正方形/長方形 21"/>
            <p:cNvSpPr/>
            <p:nvPr/>
          </p:nvSpPr>
          <p:spPr>
            <a:xfrm>
              <a:off x="10159262" y="4997587"/>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[Invite]</a:t>
              </a:r>
            </a:p>
          </p:txBody>
        </p:sp>
      </p:grpSp>
      <p:grpSp>
        <p:nvGrpSpPr>
          <p:cNvPr id="33" name="グループ化 32"/>
          <p:cNvGrpSpPr/>
          <p:nvPr/>
        </p:nvGrpSpPr>
        <p:grpSpPr>
          <a:xfrm>
            <a:off x="536054" y="5630724"/>
            <a:ext cx="11760736" cy="476333"/>
            <a:chOff x="544225" y="5616210"/>
            <a:chExt cx="11760736" cy="476333"/>
          </a:xfrm>
        </p:grpSpPr>
        <p:sp>
          <p:nvSpPr>
            <p:cNvPr id="13" name="正方形/長方形 12"/>
            <p:cNvSpPr/>
            <p:nvPr/>
          </p:nvSpPr>
          <p:spPr>
            <a:xfrm>
              <a:off x="544225" y="5616210"/>
              <a:ext cx="622810" cy="454877"/>
            </a:xfrm>
            <a:prstGeom prst="rect">
              <a:avLst/>
            </a:prstGeom>
            <a:solidFill>
              <a:srgbClr val="4584D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rPr>
                <a:t>(</a:t>
              </a:r>
              <a:r>
                <a:rPr kumimoji="0" lang="en-US" altLang="ja-JP" b="1" kern="0" noProof="0" dirty="0">
                  <a:solidFill>
                    <a:prstClr val="white"/>
                  </a:solidFill>
                  <a:latin typeface="Arial" panose="020B0604020202020204" pitchFamily="34" charset="0"/>
                  <a:ea typeface="Meiryo UI" panose="020B0604030504040204" pitchFamily="50" charset="-128"/>
                  <a:cs typeface="Arial" panose="020B0604020202020204" pitchFamily="34" charset="0"/>
                </a:rPr>
                <a:t>5</a:t>
              </a:r>
              <a:r>
                <a:rPr kumimoji="0" lang="en-US" altLang="ja-JP" b="1" kern="0" dirty="0">
                  <a:solidFill>
                    <a:prstClr val="white"/>
                  </a:solidFill>
                  <a:latin typeface="Arial" panose="020B0604020202020204" pitchFamily="34" charset="0"/>
                  <a:ea typeface="Meiryo UI" panose="020B0604030504040204" pitchFamily="50" charset="-128"/>
                  <a:cs typeface="Arial" panose="020B0604020202020204" pitchFamily="34" charset="0"/>
                </a:rPr>
                <a:t>)</a:t>
              </a:r>
              <a:endParaRPr kumimoji="0" lang="ja-JP" altLang="en-US" sz="1800" b="1"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 name="正方形/長方形 17"/>
            <p:cNvSpPr/>
            <p:nvPr/>
          </p:nvSpPr>
          <p:spPr>
            <a:xfrm>
              <a:off x="1176335" y="5622782"/>
              <a:ext cx="9073906" cy="451714"/>
            </a:xfrm>
            <a:prstGeom prst="rect">
              <a:avLst/>
            </a:prstGeom>
            <a:solidFill>
              <a:srgbClr val="C6E7FC"/>
            </a:solidFill>
            <a:ln w="25400" cap="flat" cmpd="sng" algn="ctr">
              <a:noFill/>
              <a:prstDash val="solid"/>
            </a:ln>
            <a:effectLst/>
          </p:spPr>
          <p:txBody>
            <a:bodyPr rtlCol="0" anchor="ctr"/>
            <a:lstStyle/>
            <a:p>
              <a:pPr>
                <a:defRPr/>
              </a:pPr>
              <a:r>
                <a:rPr lang="en-US" altLang="ja-JP" b="1" dirty="0">
                  <a:latin typeface="Arial" panose="020B0604020202020204" pitchFamily="34" charset="0"/>
                  <a:cs typeface="Arial" panose="020B0604020202020204" pitchFamily="34" charset="0"/>
                </a:rPr>
                <a:t>Innovative impact initiatives with Osaka City and Prefecture</a:t>
              </a:r>
              <a:endParaRPr lang="en-US" altLang="ja-JP" sz="1400" b="1" kern="0" dirty="0">
                <a:latin typeface="Arial" panose="020B0604020202020204" pitchFamily="34" charset="0"/>
                <a:ea typeface="Meiryo UI" pitchFamily="50" charset="-128"/>
                <a:cs typeface="Arial" panose="020B0604020202020204" pitchFamily="34" charset="0"/>
              </a:endParaRPr>
            </a:p>
          </p:txBody>
        </p:sp>
        <p:sp>
          <p:nvSpPr>
            <p:cNvPr id="23" name="正方形/長方形 22"/>
            <p:cNvSpPr/>
            <p:nvPr/>
          </p:nvSpPr>
          <p:spPr>
            <a:xfrm>
              <a:off x="10159262" y="5692433"/>
              <a:ext cx="2145699" cy="400110"/>
            </a:xfrm>
            <a:prstGeom prst="rect">
              <a:avLst/>
            </a:prstGeom>
          </p:spPr>
          <p:txBody>
            <a:bodyPr wrap="square">
              <a:spAutoFit/>
            </a:bodyPr>
            <a:lstStyle/>
            <a:p>
              <a:pP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[Nurture/invite]</a:t>
              </a:r>
            </a:p>
          </p:txBody>
        </p:sp>
      </p:grpSp>
      <p:sp>
        <p:nvSpPr>
          <p:cNvPr id="24" name="正方形/長方形 23"/>
          <p:cNvSpPr/>
          <p:nvPr/>
        </p:nvSpPr>
        <p:spPr>
          <a:xfrm>
            <a:off x="6354142" y="6541490"/>
            <a:ext cx="5391390" cy="369332"/>
          </a:xfrm>
          <a:prstGeom prst="rect">
            <a:avLst/>
          </a:prstGeom>
        </p:spPr>
        <p:txBody>
          <a:bodyPr wrap="square">
            <a:spAutoFit/>
          </a:bodyPr>
          <a:lstStyle/>
          <a:p>
            <a:pPr>
              <a:spcBef>
                <a:spcPct val="0"/>
              </a:spcBef>
            </a:pP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*Three approaches (nurture,  invite, support) for each strategic pillar are in parentheses.</a:t>
            </a:r>
            <a:endParaRPr lang="ja-JP" altLang="en-US" sz="900" b="1" dirty="0">
              <a:latin typeface="Arial" panose="020B0604020202020204" pitchFamily="34" charset="0"/>
              <a:ea typeface="UD デジタル 教科書体 NK-R" panose="02020400000000000000" pitchFamily="18" charset="-128"/>
              <a:cs typeface="Arial" panose="020B0604020202020204" pitchFamily="34" charset="0"/>
            </a:endParaRPr>
          </a:p>
          <a:p>
            <a:pPr>
              <a:spcBef>
                <a:spcPct val="0"/>
              </a:spcBef>
            </a:pPr>
            <a:r>
              <a:rPr lang="ja-JP" altLang="en-US" sz="9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Expected main constituents (public sector, local government, economic circles) are in </a:t>
            </a:r>
            <a:r>
              <a:rPr lang="ja-JP" altLang="en-US" sz="9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a:t>
            </a:r>
          </a:p>
        </p:txBody>
      </p:sp>
      <p:sp>
        <p:nvSpPr>
          <p:cNvPr id="27" name="テキスト ボックス 26"/>
          <p:cNvSpPr txBox="1">
            <a:spLocks noChangeArrowheads="1"/>
          </p:cNvSpPr>
          <p:nvPr/>
        </p:nvSpPr>
        <p:spPr bwMode="auto">
          <a:xfrm>
            <a:off x="1162761" y="2354753"/>
            <a:ext cx="907000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Create an environment for education and medical care</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Local government</a:t>
            </a:r>
            <a:r>
              <a:rPr lang="ja-JP" altLang="en-US" sz="1000" kern="0" dirty="0">
                <a:latin typeface="Arial" panose="020B0604020202020204" pitchFamily="34" charset="0"/>
                <a:ea typeface="Meiryo UI" pitchFamily="50" charset="-128"/>
                <a:cs typeface="Arial" panose="020B0604020202020204" pitchFamily="34" charset="0"/>
              </a:rPr>
              <a:t>＞</a:t>
            </a:r>
            <a:endParaRPr lang="en-US" altLang="ja-JP" sz="1000" kern="0" dirty="0">
              <a:latin typeface="Arial" panose="020B0604020202020204" pitchFamily="34" charset="0"/>
              <a:ea typeface="Meiryo UI" pitchFamily="50" charset="-128"/>
              <a:cs typeface="Arial" panose="020B0604020202020204" pitchFamily="34" charset="0"/>
            </a:endParaRPr>
          </a:p>
          <a:p>
            <a:pPr eaLnBrk="1" hangingPunct="1">
              <a:spcBef>
                <a:spcPts val="0"/>
              </a:spcBef>
              <a:buNone/>
              <a:defRPr/>
            </a:pP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Disseminate information via websites in various languages and set up a one-stop service office that can deal with various procedures related to the FSA in English</a:t>
            </a:r>
            <a:r>
              <a:rPr lang="ja-JP" altLang="en-US" sz="1000" kern="0" dirty="0">
                <a:latin typeface="Arial" panose="020B0604020202020204" pitchFamily="34" charset="0"/>
                <a:ea typeface="Meiryo UI" pitchFamily="50" charset="-128"/>
                <a:cs typeface="Arial" panose="020B0604020202020204" pitchFamily="34" charset="0"/>
              </a:rPr>
              <a:t> ＜</a:t>
            </a:r>
            <a:r>
              <a:rPr lang="en-US" altLang="ja-JP" sz="1000" kern="0" dirty="0">
                <a:latin typeface="Arial" panose="020B0604020202020204" pitchFamily="34" charset="0"/>
                <a:ea typeface="Meiryo UI" pitchFamily="50" charset="-128"/>
                <a:cs typeface="Arial" panose="020B0604020202020204" pitchFamily="34" charset="0"/>
              </a:rPr>
              <a:t>Local government</a:t>
            </a:r>
            <a:r>
              <a:rPr lang="ja-JP" altLang="en-US" sz="1000" kern="0" dirty="0">
                <a:latin typeface="Arial" panose="020B0604020202020204" pitchFamily="34" charset="0"/>
                <a:ea typeface="Meiryo UI" pitchFamily="50" charset="-128"/>
                <a:cs typeface="Arial" panose="020B0604020202020204" pitchFamily="34" charset="0"/>
              </a:rPr>
              <a:t>＞</a:t>
            </a:r>
            <a:endParaRPr lang="en-US" altLang="ja-JP" sz="1000" kern="0" dirty="0">
              <a:latin typeface="Arial" panose="020B0604020202020204" pitchFamily="34" charset="0"/>
              <a:ea typeface="Meiryo UI" pitchFamily="50" charset="-128"/>
              <a:cs typeface="Arial" panose="020B0604020202020204" pitchFamily="34" charset="0"/>
            </a:endParaRPr>
          </a:p>
        </p:txBody>
      </p:sp>
      <p:sp>
        <p:nvSpPr>
          <p:cNvPr id="28" name="テキスト ボックス 27"/>
          <p:cNvSpPr txBox="1">
            <a:spLocks noChangeArrowheads="1"/>
          </p:cNvSpPr>
          <p:nvPr/>
        </p:nvSpPr>
        <p:spPr bwMode="auto">
          <a:xfrm>
            <a:off x="1162761" y="3327891"/>
            <a:ext cx="908130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000" kern="0" spc="-40" dirty="0">
                <a:latin typeface="Arial" panose="020B0604020202020204" pitchFamily="34" charset="0"/>
                <a:ea typeface="Meiryo UI" pitchFamily="50" charset="-128"/>
                <a:cs typeface="Arial" panose="020B0604020202020204" pitchFamily="34" charset="0"/>
              </a:rPr>
              <a:t>・</a:t>
            </a:r>
            <a:r>
              <a:rPr lang="en-US" altLang="ja-JP" sz="1000" kern="0" spc="-40" dirty="0">
                <a:latin typeface="Arial" panose="020B0604020202020204" pitchFamily="34" charset="0"/>
                <a:ea typeface="Meiryo UI" pitchFamily="50" charset="-128"/>
                <a:cs typeface="Arial" panose="020B0604020202020204" pitchFamily="34" charset="0"/>
              </a:rPr>
              <a:t>Initiatives to promote the acceptance of highly skilled non-Japanese personnel</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Local government, economic circles</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
            </a:r>
            <a:br>
              <a:rPr lang="en-US" altLang="ja-JP" sz="1000" kern="0" dirty="0">
                <a:latin typeface="Arial" panose="020B0604020202020204" pitchFamily="34" charset="0"/>
                <a:ea typeface="Meiryo UI" pitchFamily="50" charset="-128"/>
                <a:cs typeface="Arial" panose="020B0604020202020204" pitchFamily="34" charset="0"/>
              </a:rPr>
            </a:br>
            <a:r>
              <a:rPr lang="ja-JP" altLang="en-US" sz="1000" kern="0" spc="-40" dirty="0">
                <a:latin typeface="Arial" panose="020B0604020202020204" pitchFamily="34" charset="0"/>
                <a:ea typeface="Meiryo UI" pitchFamily="50" charset="-128"/>
                <a:cs typeface="Arial" panose="020B0604020202020204" pitchFamily="34" charset="0"/>
              </a:rPr>
              <a:t>・</a:t>
            </a:r>
            <a:r>
              <a:rPr lang="en-US" altLang="ja-JP" sz="1000" kern="0" spc="-40" dirty="0">
                <a:latin typeface="Arial" panose="020B0604020202020204" pitchFamily="34" charset="0"/>
                <a:ea typeface="Meiryo UI" pitchFamily="50" charset="-128"/>
                <a:cs typeface="Arial" panose="020B0604020202020204" pitchFamily="34" charset="0"/>
              </a:rPr>
              <a:t>Disseminate information as an arbitration seat/venue for international disputes in collaboration with the Japan International Dispute Resolution Center Osaka)</a:t>
            </a:r>
            <a:r>
              <a:rPr lang="ja-JP" altLang="en-US" sz="1000" kern="0" spc="-40" dirty="0">
                <a:latin typeface="Arial" panose="020B0604020202020204" pitchFamily="34" charset="0"/>
                <a:ea typeface="Meiryo UI" pitchFamily="50" charset="-128"/>
                <a:cs typeface="Arial" panose="020B0604020202020204" pitchFamily="34" charset="0"/>
              </a:rPr>
              <a:t> </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Local government</a:t>
            </a:r>
            <a:r>
              <a:rPr lang="ja-JP" altLang="en-US" sz="1000" kern="0" dirty="0">
                <a:latin typeface="Arial" panose="020B0604020202020204" pitchFamily="34" charset="0"/>
                <a:ea typeface="Meiryo UI" pitchFamily="50" charset="-128"/>
                <a:cs typeface="Arial" panose="020B0604020202020204" pitchFamily="34" charset="0"/>
              </a:rPr>
              <a:t>＞</a:t>
            </a:r>
            <a:endParaRPr lang="en-US" altLang="ja-JP" sz="1000" kern="0" dirty="0">
              <a:latin typeface="Arial" panose="020B0604020202020204" pitchFamily="34" charset="0"/>
              <a:ea typeface="Meiryo UI" pitchFamily="50" charset="-128"/>
              <a:cs typeface="Arial" panose="020B0604020202020204" pitchFamily="34" charset="0"/>
            </a:endParaRPr>
          </a:p>
        </p:txBody>
      </p:sp>
      <p:sp>
        <p:nvSpPr>
          <p:cNvPr id="29" name="テキスト ボックス 28"/>
          <p:cNvSpPr txBox="1">
            <a:spLocks noChangeArrowheads="1"/>
          </p:cNvSpPr>
          <p:nvPr/>
        </p:nvSpPr>
        <p:spPr bwMode="auto">
          <a:xfrm>
            <a:off x="1162761" y="4319502"/>
            <a:ext cx="907000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000" kern="0" spc="-40" dirty="0">
                <a:latin typeface="Arial" panose="020B0604020202020204" pitchFamily="34" charset="0"/>
                <a:ea typeface="Meiryo UI" pitchFamily="50" charset="-128"/>
                <a:cs typeface="Arial" panose="020B0604020202020204" pitchFamily="34" charset="0"/>
              </a:rPr>
              <a:t>・</a:t>
            </a:r>
            <a:r>
              <a:rPr lang="en-US" altLang="ja-JP" sz="1000" kern="0" spc="-40" dirty="0">
                <a:latin typeface="Arial" panose="020B0604020202020204" pitchFamily="34" charset="0"/>
                <a:ea typeface="Meiryo UI" pitchFamily="50" charset="-128"/>
                <a:cs typeface="Arial" panose="020B0604020202020204" pitchFamily="34" charset="0"/>
              </a:rPr>
              <a:t>Strategic PR activities that use diplomatic missions in Japan, government related, local government office and private sector networks</a:t>
            </a:r>
            <a:r>
              <a:rPr lang="ja-JP" altLang="en-US" sz="1000" kern="0" dirty="0">
                <a:latin typeface="Arial" panose="020B0604020202020204" pitchFamily="34" charset="0"/>
                <a:ea typeface="Meiryo UI" pitchFamily="50" charset="-128"/>
                <a:cs typeface="Arial" panose="020B0604020202020204" pitchFamily="34" charset="0"/>
              </a:rPr>
              <a:t> ＜</a:t>
            </a:r>
            <a:r>
              <a:rPr lang="en-US" altLang="ja-JP" sz="1000" kern="0" dirty="0">
                <a:latin typeface="Arial" panose="020B0604020202020204" pitchFamily="34" charset="0"/>
                <a:ea typeface="Meiryo UI" pitchFamily="50" charset="-128"/>
                <a:cs typeface="Arial" panose="020B0604020202020204" pitchFamily="34" charset="0"/>
              </a:rPr>
              <a:t>Public sector, local government, economic circles</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
            </a:r>
            <a:br>
              <a:rPr lang="en-US" altLang="ja-JP" sz="1000" kern="0" dirty="0">
                <a:latin typeface="Arial" panose="020B0604020202020204" pitchFamily="34" charset="0"/>
                <a:ea typeface="Meiryo UI" pitchFamily="50" charset="-128"/>
                <a:cs typeface="Arial" panose="020B0604020202020204" pitchFamily="34" charset="0"/>
              </a:rPr>
            </a:b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(Reprint) Disseminate information via websites in various languages</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Local government</a:t>
            </a:r>
            <a:r>
              <a:rPr lang="ja-JP" altLang="en-US" sz="1000" kern="0" dirty="0">
                <a:latin typeface="Arial" panose="020B0604020202020204" pitchFamily="34" charset="0"/>
                <a:ea typeface="Meiryo UI" pitchFamily="50" charset="-128"/>
                <a:cs typeface="Arial" panose="020B0604020202020204" pitchFamily="34" charset="0"/>
              </a:rPr>
              <a:t>＞</a:t>
            </a:r>
            <a:endParaRPr lang="en-US" altLang="ja-JP" sz="1000" kern="0" dirty="0">
              <a:latin typeface="Arial" panose="020B0604020202020204" pitchFamily="34" charset="0"/>
              <a:ea typeface="Meiryo UI" pitchFamily="50" charset="-128"/>
              <a:cs typeface="Arial" panose="020B0604020202020204" pitchFamily="34" charset="0"/>
            </a:endParaRPr>
          </a:p>
        </p:txBody>
      </p:sp>
      <p:sp>
        <p:nvSpPr>
          <p:cNvPr id="30" name="テキスト ボックス 29"/>
          <p:cNvSpPr txBox="1">
            <a:spLocks noChangeArrowheads="1"/>
          </p:cNvSpPr>
          <p:nvPr/>
        </p:nvSpPr>
        <p:spPr bwMode="auto">
          <a:xfrm>
            <a:off x="1162761" y="6078029"/>
            <a:ext cx="907000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(Reprint) </a:t>
            </a:r>
            <a:r>
              <a:rPr lang="en-US" altLang="ja-JP" sz="1000" dirty="0">
                <a:latin typeface="Arial" panose="020B0604020202020204" pitchFamily="34" charset="0"/>
                <a:cs typeface="Arial" panose="020B0604020202020204" pitchFamily="34" charset="0"/>
              </a:rPr>
              <a:t>Set up a one-stop service office that can deal with every kind of procedures in English, in collaboration with Financial Services Agency </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Local government</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
            </a:r>
            <a:br>
              <a:rPr lang="en-US" altLang="ja-JP" sz="1000" kern="0" dirty="0">
                <a:latin typeface="Arial" panose="020B0604020202020204" pitchFamily="34" charset="0"/>
                <a:ea typeface="Meiryo UI" pitchFamily="50" charset="-128"/>
                <a:cs typeface="Arial" panose="020B0604020202020204" pitchFamily="34" charset="0"/>
              </a:rPr>
            </a:b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Position personnel with financial literacy and well-versed in the financial industry</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Local government</a:t>
            </a:r>
            <a:r>
              <a:rPr lang="ja-JP" altLang="en-US" sz="1000" kern="0" dirty="0">
                <a:latin typeface="Arial" panose="020B0604020202020204" pitchFamily="34" charset="0"/>
                <a:ea typeface="Meiryo UI" pitchFamily="50" charset="-128"/>
                <a:cs typeface="Arial" panose="020B0604020202020204" pitchFamily="34" charset="0"/>
              </a:rPr>
              <a:t>＞</a:t>
            </a:r>
            <a:endParaRPr lang="en-US" altLang="ja-JP" sz="1000" kern="0" dirty="0">
              <a:latin typeface="Arial" panose="020B0604020202020204" pitchFamily="34" charset="0"/>
              <a:ea typeface="Meiryo UI" pitchFamily="50" charset="-128"/>
              <a:cs typeface="Arial" panose="020B0604020202020204" pitchFamily="34" charset="0"/>
            </a:endParaRPr>
          </a:p>
        </p:txBody>
      </p:sp>
      <p:sp>
        <p:nvSpPr>
          <p:cNvPr id="31" name="テキスト ボックス 30"/>
          <p:cNvSpPr txBox="1">
            <a:spLocks noChangeArrowheads="1"/>
          </p:cNvSpPr>
          <p:nvPr/>
        </p:nvSpPr>
        <p:spPr bwMode="auto">
          <a:xfrm>
            <a:off x="1162761" y="5304011"/>
            <a:ext cx="114138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000" kern="0" dirty="0">
                <a:latin typeface="Arial" panose="020B0604020202020204" pitchFamily="34" charset="0"/>
                <a:ea typeface="Meiryo UI" pitchFamily="50" charset="-128"/>
                <a:cs typeface="Arial" panose="020B0604020202020204" pitchFamily="34" charset="0"/>
              </a:rPr>
              <a:t>・ </a:t>
            </a:r>
            <a:r>
              <a:rPr lang="en-US" altLang="ja-JP" sz="1000" kern="0" dirty="0">
                <a:latin typeface="Arial" panose="020B0604020202020204" pitchFamily="34" charset="0"/>
                <a:ea typeface="Meiryo UI" pitchFamily="50" charset="-128"/>
                <a:cs typeface="Arial" panose="020B0604020202020204" pitchFamily="34" charset="0"/>
              </a:rPr>
              <a:t>Consider partners for realizing a city image that is to be aimed for </a:t>
            </a:r>
            <a:r>
              <a:rPr lang="ja-JP" altLang="en-US" sz="1000" kern="0" dirty="0">
                <a:latin typeface="Arial" panose="020B0604020202020204" pitchFamily="34" charset="0"/>
                <a:ea typeface="Meiryo UI" pitchFamily="50" charset="-128"/>
                <a:cs typeface="Arial" panose="020B0604020202020204" pitchFamily="34" charset="0"/>
              </a:rPr>
              <a:t>＜</a:t>
            </a:r>
            <a:r>
              <a:rPr lang="en-US" altLang="ja-JP" sz="1000" kern="0" dirty="0">
                <a:latin typeface="Arial" panose="020B0604020202020204" pitchFamily="34" charset="0"/>
                <a:ea typeface="Meiryo UI" pitchFamily="50" charset="-128"/>
                <a:cs typeface="Arial" panose="020B0604020202020204" pitchFamily="34" charset="0"/>
              </a:rPr>
              <a:t>Public sector, economic circles</a:t>
            </a:r>
            <a:r>
              <a:rPr lang="ja-JP" altLang="en-US" sz="1000" kern="0" dirty="0">
                <a:latin typeface="Arial" panose="020B0604020202020204" pitchFamily="34" charset="0"/>
                <a:ea typeface="Meiryo UI" pitchFamily="50" charset="-128"/>
                <a:cs typeface="Arial" panose="020B0604020202020204" pitchFamily="34" charset="0"/>
              </a:rPr>
              <a:t>＞</a:t>
            </a:r>
            <a:endParaRPr lang="en-US" altLang="ja-JP" sz="1000" kern="0" dirty="0">
              <a:latin typeface="Arial" panose="020B0604020202020204" pitchFamily="34" charset="0"/>
              <a:ea typeface="Meiryo UI" pitchFamily="50" charset="-128"/>
              <a:cs typeface="Arial" panose="020B0604020202020204" pitchFamily="34" charset="0"/>
            </a:endParaRPr>
          </a:p>
        </p:txBody>
      </p:sp>
      <p:sp>
        <p:nvSpPr>
          <p:cNvPr id="34" name="コンテンツ プレースホルダー 2"/>
          <p:cNvSpPr txBox="1">
            <a:spLocks/>
          </p:cNvSpPr>
          <p:nvPr/>
        </p:nvSpPr>
        <p:spPr>
          <a:xfrm>
            <a:off x="492398" y="97626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latin typeface="Arial" panose="020B0604020202020204" pitchFamily="34" charset="0"/>
                <a:cs typeface="Arial" panose="020B0604020202020204" pitchFamily="34" charset="0"/>
              </a:rPr>
              <a:t>【Joint initiatives】</a:t>
            </a:r>
            <a:endPar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35" name="正方形/長方形 34"/>
          <p:cNvSpPr/>
          <p:nvPr/>
        </p:nvSpPr>
        <p:spPr>
          <a:xfrm>
            <a:off x="205350" y="1484608"/>
            <a:ext cx="11488787" cy="364010"/>
          </a:xfrm>
          <a:prstGeom prst="rect">
            <a:avLst/>
          </a:prstGeom>
        </p:spPr>
        <p:txBody>
          <a:bodyPr wrap="square">
            <a:spAutoFit/>
          </a:bodyPr>
          <a:lstStyle/>
          <a:p>
            <a:pPr algn="r">
              <a:lnSpc>
                <a:spcPts val="2400"/>
              </a:lnSpc>
              <a:spcBef>
                <a:spcPct val="0"/>
              </a:spcBef>
              <a:spcAft>
                <a:spcPts val="400"/>
              </a:spcAft>
            </a:pP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b="1" u="sng" dirty="0">
                <a:latin typeface="Arial" panose="020B0604020202020204" pitchFamily="34" charset="0"/>
                <a:ea typeface="UD デジタル 教科書体 NK-R" panose="02020400000000000000" pitchFamily="18" charset="-128"/>
                <a:cs typeface="Arial" panose="020B0604020202020204" pitchFamily="34" charset="0"/>
              </a:rPr>
              <a:t>Content is an example of key initiatives (image)</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 Feasibility and benefits will be considered going forward.</a:t>
            </a:r>
          </a:p>
        </p:txBody>
      </p:sp>
      <p:sp>
        <p:nvSpPr>
          <p:cNvPr id="36"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15</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6093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200" y="197698"/>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dirty="0">
                <a:latin typeface="Arial" panose="020B0604020202020204" pitchFamily="34" charset="0"/>
                <a:ea typeface="UD デジタル 教科書体 NK-R" panose="02020400000000000000" pitchFamily="18" charset="-128"/>
                <a:cs typeface="Arial" panose="020B0604020202020204" pitchFamily="34" charset="0"/>
              </a:rPr>
              <a:t>IV. Strategy Goals &amp; Implementation Period</a:t>
            </a:r>
            <a:endParaRPr lang="ja-JP" altLang="en-US" sz="4000"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33" name="直線コネクタ 32"/>
          <p:cNvCxnSpPr>
            <a:cxnSpLocks/>
          </p:cNvCxnSpPr>
          <p:nvPr/>
        </p:nvCxnSpPr>
        <p:spPr>
          <a:xfrm>
            <a:off x="838200" y="921060"/>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838200" y="1856803"/>
            <a:ext cx="10515600" cy="1631216"/>
          </a:xfrm>
          <a:prstGeom prst="rect">
            <a:avLst/>
          </a:prstGeom>
        </p:spPr>
        <p:txBody>
          <a:bodyPr wrap="square">
            <a:spAutoFit/>
          </a:bodyPr>
          <a:lstStyle/>
          <a:p>
            <a:pPr marL="261938" indent="-261938"/>
            <a:r>
              <a:rPr lang="ja-JP" altLang="en-US" sz="2000" kern="1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kern="100" dirty="0">
                <a:latin typeface="Arial" panose="020B0604020202020204" pitchFamily="34" charset="0"/>
                <a:ea typeface="UD デジタル 教科書体 NK-R" panose="02020400000000000000" pitchFamily="18" charset="-128"/>
                <a:cs typeface="Arial" panose="020B0604020202020204" pitchFamily="34" charset="0"/>
              </a:rPr>
              <a:t>Strategy goals are set by considering strategy formulation at the end of each year using indexes that measure the degree of achievement of the image we want Osaka to be and the KPIs for each key initiative.</a:t>
            </a:r>
          </a:p>
          <a:p>
            <a:pPr marL="355600" indent="-355600"/>
            <a:r>
              <a:rPr lang="ja-JP" altLang="en-US" sz="2000" kern="1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kern="100" dirty="0">
                <a:latin typeface="Arial" panose="020B0604020202020204" pitchFamily="34" charset="0"/>
                <a:ea typeface="UD デジタル 教科書体 NK-R" panose="02020400000000000000" pitchFamily="18" charset="-128"/>
                <a:cs typeface="Arial" panose="020B0604020202020204" pitchFamily="34" charset="0"/>
              </a:rPr>
              <a:t>(Matters that can be grasped by city and those that can be compared with other cities are suitable)</a:t>
            </a:r>
          </a:p>
        </p:txBody>
      </p:sp>
      <p:sp>
        <p:nvSpPr>
          <p:cNvPr id="3" name="テキスト ボックス 2"/>
          <p:cNvSpPr txBox="1"/>
          <p:nvPr/>
        </p:nvSpPr>
        <p:spPr>
          <a:xfrm>
            <a:off x="838200" y="1210614"/>
            <a:ext cx="3218645" cy="523220"/>
          </a:xfrm>
          <a:prstGeom prst="rect">
            <a:avLst/>
          </a:prstGeom>
          <a:noFill/>
        </p:spPr>
        <p:txBody>
          <a:bodyPr wrap="square" rtlCol="0">
            <a:spAutoFit/>
          </a:bodyPr>
          <a:lstStyle/>
          <a:p>
            <a:r>
              <a:rPr kumimoji="1" lang="en-US" altLang="ja-JP" sz="2800" dirty="0">
                <a:latin typeface="Arial" panose="020B0604020202020204" pitchFamily="34" charset="0"/>
                <a:ea typeface="UD デジタル 教科書体 NK-R" panose="02020400000000000000" pitchFamily="18" charset="-128"/>
                <a:cs typeface="Arial" panose="020B0604020202020204" pitchFamily="34" charset="0"/>
              </a:rPr>
              <a:t>1. Strategy goals</a:t>
            </a:r>
            <a:endParaRPr kumimoji="1" lang="ja-JP" altLang="en-US" sz="28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7" name="正方形/長方形 6"/>
          <p:cNvSpPr/>
          <p:nvPr/>
        </p:nvSpPr>
        <p:spPr>
          <a:xfrm>
            <a:off x="838200" y="3932852"/>
            <a:ext cx="11074758" cy="1938992"/>
          </a:xfrm>
          <a:prstGeom prst="rect">
            <a:avLst/>
          </a:prstGeom>
        </p:spPr>
        <p:txBody>
          <a:bodyPr wrap="square">
            <a:spAutoFit/>
          </a:bodyPr>
          <a:lstStyle/>
          <a:p>
            <a:pPr marL="246063" indent="-246063"/>
            <a:r>
              <a:rPr lang="ja-JP" altLang="en-US" sz="2000" kern="1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kern="100" dirty="0">
                <a:latin typeface="Arial" panose="020B0604020202020204" pitchFamily="34" charset="0"/>
                <a:ea typeface="UD デジタル 教科書体 NK-R" panose="02020400000000000000" pitchFamily="18" charset="-128"/>
                <a:cs typeface="Arial" panose="020B0604020202020204" pitchFamily="34" charset="0"/>
              </a:rPr>
              <a:t>Long-term initiatives are necessary to realize global financial cities as the global financial cities around the world are part of the background of the long history of finance.</a:t>
            </a:r>
          </a:p>
          <a:p>
            <a:pPr marL="246063" indent="-246063"/>
            <a:r>
              <a:rPr lang="ja-JP" altLang="en-US" sz="2000" kern="1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kern="100" dirty="0">
                <a:latin typeface="Arial" panose="020B0604020202020204" pitchFamily="34" charset="0"/>
                <a:ea typeface="UD デジタル 教科書体 NK-R" panose="02020400000000000000" pitchFamily="18" charset="-128"/>
                <a:cs typeface="Arial" panose="020B0604020202020204" pitchFamily="34" charset="0"/>
              </a:rPr>
              <a:t>Set a short-term period (time up to the Osaka-Kansai Expo) and medium-term period (year up to 2030), which focus on the final year (2050, the target year for achieving carbon neutrality globally and in Japan). Review each period, and reflect the ongoing situations at that time into the plans.</a:t>
            </a:r>
          </a:p>
        </p:txBody>
      </p:sp>
      <p:sp>
        <p:nvSpPr>
          <p:cNvPr id="8" name="テキスト ボックス 7"/>
          <p:cNvSpPr txBox="1"/>
          <p:nvPr/>
        </p:nvSpPr>
        <p:spPr>
          <a:xfrm>
            <a:off x="838199" y="3409632"/>
            <a:ext cx="6595533" cy="523220"/>
          </a:xfrm>
          <a:prstGeom prst="rect">
            <a:avLst/>
          </a:prstGeom>
          <a:noFill/>
        </p:spPr>
        <p:txBody>
          <a:bodyPr wrap="square" rtlCol="0">
            <a:spAutoFit/>
          </a:bodyPr>
          <a:lstStyle/>
          <a:p>
            <a:r>
              <a:rPr kumimoji="1" lang="en-US" altLang="ja-JP" sz="2800" dirty="0">
                <a:latin typeface="Arial" panose="020B0604020202020204" pitchFamily="34" charset="0"/>
                <a:ea typeface="UD デジタル 教科書体 NK-R" panose="02020400000000000000" pitchFamily="18" charset="-128"/>
                <a:cs typeface="Arial" panose="020B0604020202020204" pitchFamily="34" charset="0"/>
              </a:rPr>
              <a:t>2. Strategy implementation period</a:t>
            </a:r>
            <a:endParaRPr kumimoji="1" lang="ja-JP" altLang="en-US" sz="28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16</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230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lstStyle/>
          <a:p>
            <a:r>
              <a:rPr lang="en-US" altLang="ja-JP" dirty="0">
                <a:latin typeface="Arial" panose="020B0604020202020204" pitchFamily="34" charset="0"/>
                <a:ea typeface="UD デジタル 教科書体 NK-R" panose="02020400000000000000" pitchFamily="18" charset="-128"/>
                <a:cs typeface="Arial" panose="020B0604020202020204" pitchFamily="34" charset="0"/>
              </a:rPr>
              <a:t>Strategy Composition</a:t>
            </a:r>
            <a:endParaRPr kumimoji="1" lang="ja-JP" altLang="en-US"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4" name="直線コネクタ 3"/>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829733" y="969439"/>
            <a:ext cx="9510050" cy="4939814"/>
          </a:xfrm>
          <a:prstGeom prst="rect">
            <a:avLst/>
          </a:prstGeom>
          <a:noFill/>
        </p:spPr>
        <p:txBody>
          <a:bodyPr wrap="square" rtlCol="0">
            <a:spAutoFit/>
          </a:bodyPr>
          <a:lstStyle/>
          <a:p>
            <a:pPr>
              <a:lnSpc>
                <a:spcPts val="2600"/>
              </a:lnSpc>
              <a:spcBef>
                <a:spcPts val="600"/>
              </a:spcBef>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I</a:t>
            </a: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Compiling this Strategy</a:t>
            </a:r>
          </a:p>
          <a:p>
            <a:pPr>
              <a:lnSpc>
                <a:spcPts val="2600"/>
              </a:lnSpc>
              <a:spcBef>
                <a:spcPts val="600"/>
              </a:spcBef>
            </a:pP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1. Strategy Formulation Background</a:t>
            </a:r>
            <a:endParaRPr lang="en-US" altLang="ja-JP" sz="2000" dirty="0">
              <a:latin typeface="Arial" panose="020B0604020202020204" pitchFamily="34" charset="0"/>
              <a:ea typeface="UD デジタル 教科書体 NK-R" panose="02020400000000000000" pitchFamily="18" charset="-128"/>
              <a:cs typeface="Arial" panose="020B0604020202020204" pitchFamily="34" charset="0"/>
            </a:endParaRPr>
          </a:p>
          <a:p>
            <a:pPr>
              <a:lnSpc>
                <a:spcPts val="2600"/>
              </a:lnSpc>
              <a:spcBef>
                <a:spcPts val="600"/>
              </a:spcBef>
            </a:pP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2. Global Trends &amp; Conditions in Japan</a:t>
            </a:r>
          </a:p>
          <a:p>
            <a:pPr>
              <a:lnSpc>
                <a:spcPts val="2600"/>
              </a:lnSpc>
              <a:spcBef>
                <a:spcPts val="600"/>
              </a:spcBef>
            </a:pP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3. Focusing on Important Points for Formulating this Strategy</a:t>
            </a:r>
          </a:p>
          <a:p>
            <a:pPr>
              <a:lnSpc>
                <a:spcPts val="2600"/>
              </a:lnSpc>
              <a:spcBef>
                <a:spcPts val="600"/>
              </a:spcBef>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II</a:t>
            </a: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Image of the Global Financial City that Osaka Aims to Be</a:t>
            </a:r>
          </a:p>
          <a:p>
            <a:pPr>
              <a:lnSpc>
                <a:spcPts val="2600"/>
              </a:lnSpc>
              <a:spcBef>
                <a:spcPts val="600"/>
              </a:spcBef>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III</a:t>
            </a: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Pillars &amp; Key Initiatives in this Strategy</a:t>
            </a:r>
          </a:p>
          <a:p>
            <a:pPr>
              <a:lnSpc>
                <a:spcPts val="2600"/>
              </a:lnSpc>
              <a:spcBef>
                <a:spcPts val="600"/>
              </a:spcBef>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IV</a:t>
            </a: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Executing this Strategy</a:t>
            </a:r>
          </a:p>
          <a:p>
            <a:pPr>
              <a:lnSpc>
                <a:spcPts val="2600"/>
              </a:lnSpc>
              <a:spcBef>
                <a:spcPts val="600"/>
              </a:spcBef>
            </a:pP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1. Strategy Goals</a:t>
            </a:r>
          </a:p>
          <a:p>
            <a:pPr>
              <a:lnSpc>
                <a:spcPts val="2600"/>
              </a:lnSpc>
              <a:spcBef>
                <a:spcPts val="600"/>
              </a:spcBef>
            </a:pP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2. Period for Implementing this Strategy</a:t>
            </a:r>
          </a:p>
          <a:p>
            <a:pPr>
              <a:lnSpc>
                <a:spcPts val="2600"/>
              </a:lnSpc>
              <a:spcBef>
                <a:spcPts val="600"/>
              </a:spcBef>
            </a:pP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3. Strategy Promotion System*</a:t>
            </a:r>
            <a:endParaRPr lang="en-US" altLang="ja-JP" sz="2000" dirty="0">
              <a:latin typeface="Arial" panose="020B0604020202020204" pitchFamily="34" charset="0"/>
              <a:ea typeface="UD デジタル 教科書体 NK-R" panose="02020400000000000000" pitchFamily="18" charset="-128"/>
              <a:cs typeface="Arial" panose="020B0604020202020204" pitchFamily="34" charset="0"/>
            </a:endParaRPr>
          </a:p>
          <a:p>
            <a:pPr>
              <a:lnSpc>
                <a:spcPts val="2600"/>
              </a:lnSpc>
              <a:spcBef>
                <a:spcPts val="600"/>
              </a:spcBef>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V</a:t>
            </a: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Benefits from a Realization of a Global Financial City*</a:t>
            </a:r>
          </a:p>
          <a:p>
            <a:pPr>
              <a:lnSpc>
                <a:spcPts val="2600"/>
              </a:lnSpc>
              <a:spcBef>
                <a:spcPts val="600"/>
              </a:spcBef>
            </a:pP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VI</a:t>
            </a: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Conclusion &amp; Outlook*</a:t>
            </a:r>
          </a:p>
        </p:txBody>
      </p: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2</a:t>
            </a:fld>
            <a:endParaRPr kumimoji="1" lang="ja-JP" altLang="en-US" dirty="0">
              <a:latin typeface="Arial" panose="020B0604020202020204" pitchFamily="34" charset="0"/>
              <a:cs typeface="Arial" panose="020B0604020202020204" pitchFamily="34" charset="0"/>
            </a:endParaRPr>
          </a:p>
        </p:txBody>
      </p:sp>
      <p:sp>
        <p:nvSpPr>
          <p:cNvPr id="8" name="テキスト ボックス 7"/>
          <p:cNvSpPr txBox="1"/>
          <p:nvPr/>
        </p:nvSpPr>
        <p:spPr>
          <a:xfrm>
            <a:off x="6628657" y="5896415"/>
            <a:ext cx="4164914" cy="338554"/>
          </a:xfrm>
          <a:prstGeom prst="rect">
            <a:avLst/>
          </a:prstGeom>
          <a:noFill/>
        </p:spPr>
        <p:txBody>
          <a:bodyPr wrap="square" rtlCol="0">
            <a:spAutoFit/>
          </a:bodyPr>
          <a:lstStyle/>
          <a:p>
            <a:r>
              <a:rPr kumimoji="1" lang="en-US" altLang="ja-JP" sz="1600" dirty="0">
                <a:latin typeface="Arial" panose="020B0604020202020204" pitchFamily="34" charset="0"/>
                <a:cs typeface="Arial" panose="020B0604020202020204" pitchFamily="34" charset="0"/>
              </a:rPr>
              <a:t>*Not mentioned in the strategy framework</a:t>
            </a:r>
            <a:endParaRPr kumimoji="1" lang="ja-JP" alt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834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sz="4000" dirty="0">
                <a:latin typeface="Arial" panose="020B0604020202020204" pitchFamily="34" charset="0"/>
                <a:ea typeface="UD デジタル 教科書体 NK-R" panose="02020400000000000000" pitchFamily="18" charset="-128"/>
                <a:cs typeface="Arial" panose="020B0604020202020204" pitchFamily="34" charset="0"/>
              </a:rPr>
              <a:t>I-1. Strategy Formulation Background</a:t>
            </a:r>
            <a:endParaRPr kumimoji="1" lang="ja-JP" altLang="en-US" sz="4000"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4" name="直線コネクタ 3"/>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3</a:t>
            </a:fld>
            <a:endParaRPr kumimoji="1" lang="ja-JP" altLang="en-US" dirty="0">
              <a:latin typeface="Arial" panose="020B0604020202020204" pitchFamily="34" charset="0"/>
              <a:cs typeface="Arial" panose="020B0604020202020204" pitchFamily="34" charset="0"/>
            </a:endParaRPr>
          </a:p>
        </p:txBody>
      </p:sp>
      <p:sp>
        <p:nvSpPr>
          <p:cNvPr id="6" name="正方形/長方形 5"/>
          <p:cNvSpPr/>
          <p:nvPr/>
        </p:nvSpPr>
        <p:spPr>
          <a:xfrm>
            <a:off x="787397" y="1025630"/>
            <a:ext cx="9825507" cy="5221942"/>
          </a:xfrm>
          <a:prstGeom prst="rect">
            <a:avLst/>
          </a:prstGeom>
        </p:spPr>
        <p:txBody>
          <a:bodyPr wrap="square">
            <a:spAutoFit/>
          </a:bodyPr>
          <a:lstStyle/>
          <a:p>
            <a:pPr marL="254000" indent="-254000">
              <a:lnSpc>
                <a:spcPts val="26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Given Japan will proceed at full speed to realize a global financial city, including  tax reforms and regulatory compliance owing to substantial changes in the global financial situation, several financial cities with international competitiveness will be required to enhance Japan’s growth potential.</a:t>
            </a:r>
            <a:endParaRPr lang="ja-JP" altLang="en-US" sz="2000" dirty="0">
              <a:latin typeface="Arial" panose="020B0604020202020204" pitchFamily="34" charset="0"/>
              <a:ea typeface="UD デジタル 教科書体 NK-R" panose="02020400000000000000" pitchFamily="18" charset="-128"/>
              <a:cs typeface="Arial" panose="020B0604020202020204" pitchFamily="34" charset="0"/>
            </a:endParaRPr>
          </a:p>
          <a:p>
            <a:pPr marL="254000" indent="-254000">
              <a:lnSpc>
                <a:spcPts val="26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Making Osaka a global financial city is a key initiative for strengthening Japan’s resilience in the financial front to handled critical events when they occur.</a:t>
            </a:r>
            <a:endParaRPr lang="ja-JP" altLang="en-US" sz="2000" dirty="0">
              <a:latin typeface="Arial" panose="020B0604020202020204" pitchFamily="34" charset="0"/>
              <a:ea typeface="UD デジタル 教科書体 NK-R" panose="02020400000000000000" pitchFamily="18" charset="-128"/>
              <a:cs typeface="Arial" panose="020B0604020202020204" pitchFamily="34" charset="0"/>
            </a:endParaRPr>
          </a:p>
          <a:p>
            <a:pPr marL="254000" indent="-254000">
              <a:lnSpc>
                <a:spcPts val="26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Furthermore, to strengthen financial functions, which can be called the “blood of the economy,” this will serve as a pillar for new growth by revitalizing the economy in the Osaka-Kansai region in the Post-COVID-19 era. Accordingly, this will also contribute to the economic development of Japan.</a:t>
            </a:r>
            <a:endParaRPr lang="ja-JP" altLang="en-US" sz="2000" dirty="0">
              <a:latin typeface="Arial" panose="020B0604020202020204" pitchFamily="34" charset="0"/>
              <a:ea typeface="UD デジタル 教科書体 NK-R" panose="02020400000000000000" pitchFamily="18" charset="-128"/>
              <a:cs typeface="Arial" panose="020B0604020202020204" pitchFamily="34" charset="0"/>
            </a:endParaRPr>
          </a:p>
          <a:p>
            <a:pPr marL="254000" indent="-254000">
              <a:lnSpc>
                <a:spcPts val="26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Based on this, to formulate this strategy, we aim to create a proprietarily unique and functional global financial city by contributing to the further rapid growth of Osaka, which is one of Japan’s two economic centers, one in East Japan and one in West Japan.</a:t>
            </a:r>
            <a:endParaRPr lang="ja-JP" altLang="en-US" sz="2000" dirty="0">
              <a:latin typeface="Arial" panose="020B0604020202020204" pitchFamily="34" charset="0"/>
              <a:ea typeface="UD デジタル 教科書体 NK-R" panose="02020400000000000000" pitchFamily="18" charset="-128"/>
              <a:cs typeface="Arial" panose="020B0604020202020204" pitchFamily="34" charset="0"/>
            </a:endParaRPr>
          </a:p>
        </p:txBody>
      </p:sp>
    </p:spTree>
    <p:extLst>
      <p:ext uri="{BB962C8B-B14F-4D97-AF65-F5344CB8AC3E}">
        <p14:creationId xmlns:p14="http://schemas.microsoft.com/office/powerpoint/2010/main" val="2891355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sz="4000" dirty="0">
                <a:latin typeface="Arial" panose="020B0604020202020204" pitchFamily="34" charset="0"/>
                <a:ea typeface="UD デジタル 教科書体 NK-R" panose="02020400000000000000" pitchFamily="18" charset="-128"/>
                <a:cs typeface="Arial" panose="020B0604020202020204" pitchFamily="34" charset="0"/>
              </a:rPr>
              <a:t>I-2. Global Trends &amp; Conditions in Japan</a:t>
            </a:r>
            <a:endParaRPr kumimoji="1" lang="ja-JP" altLang="en-US" sz="4000"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4</a:t>
            </a:fld>
            <a:endParaRPr kumimoji="1" lang="ja-JP" altLang="en-US" dirty="0">
              <a:latin typeface="Arial" panose="020B0604020202020204" pitchFamily="34" charset="0"/>
              <a:cs typeface="Arial" panose="020B0604020202020204" pitchFamily="34" charset="0"/>
            </a:endParaRPr>
          </a:p>
        </p:txBody>
      </p:sp>
      <p:sp>
        <p:nvSpPr>
          <p:cNvPr id="6" name="正方形/長方形 5"/>
          <p:cNvSpPr/>
          <p:nvPr/>
        </p:nvSpPr>
        <p:spPr>
          <a:xfrm>
            <a:off x="838199" y="864757"/>
            <a:ext cx="10410372" cy="5786199"/>
          </a:xfrm>
          <a:prstGeom prst="rect">
            <a:avLst/>
          </a:prstGeom>
        </p:spPr>
        <p:txBody>
          <a:bodyPr wrap="square">
            <a:spAutoFit/>
          </a:bodyPr>
          <a:lstStyle/>
          <a:p>
            <a:pPr marL="254000" indent="-254000">
              <a:lnSpc>
                <a:spcPts val="24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Major financial institutions set up bases in global financial sites. In recent years, FinTech companies clusters are also a component of these sites. In light of this, sites where diverse financial entities are carrying out activities, are changing. There is a trend where financial institutions, investors and other related parties are accumulating in cities where there are business opportunities (investment targets) and customers (asset-holders), there is a trend.</a:t>
            </a:r>
          </a:p>
          <a:p>
            <a:pPr marL="254000" indent="-254000">
              <a:lnSpc>
                <a:spcPts val="24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In addition, the global environment for the financial industry is undergoing changes. The scale of investment management companies is growing immense in size and the number of investment funds and other financial counterparties are also increasing.</a:t>
            </a:r>
          </a:p>
          <a:p>
            <a:pPr marL="254000" indent="-254000">
              <a:lnSpc>
                <a:spcPts val="24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In recent years, there has been impact to the business environment in global financial cities, owing mainly to the strengthening of ties with China owing to the enactment of Hong Kong’s national security law and Greater Bay Area scheme, and a change in the political situation in the UK, owing to Brexit.</a:t>
            </a:r>
          </a:p>
          <a:p>
            <a:pPr marL="254000" indent="-254000">
              <a:lnSpc>
                <a:spcPts val="24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Furthermore, we are seeing a shift to ideas where consideration should be given to the diverse benefits for stakeholders, including corporate employees, business partners, customers, local communities and shareholders. In addition, sustainable finance, which will contribute to the achievement of SDG</a:t>
            </a: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ｓ</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 are expanding.</a:t>
            </a:r>
          </a:p>
        </p:txBody>
      </p:sp>
    </p:spTree>
    <p:extLst>
      <p:ext uri="{BB962C8B-B14F-4D97-AF65-F5344CB8AC3E}">
        <p14:creationId xmlns:p14="http://schemas.microsoft.com/office/powerpoint/2010/main" val="220419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sz="4000" dirty="0">
                <a:latin typeface="Arial" panose="020B0604020202020204" pitchFamily="34" charset="0"/>
                <a:ea typeface="UD デジタル 教科書体 NK-R" panose="02020400000000000000" pitchFamily="18" charset="-128"/>
                <a:cs typeface="Arial" panose="020B0604020202020204" pitchFamily="34" charset="0"/>
              </a:rPr>
              <a:t>I-2. Global Trends &amp; Conditions in Japan</a:t>
            </a:r>
            <a:endParaRPr kumimoji="1" lang="ja-JP" altLang="en-US" sz="4000"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5</a:t>
            </a:fld>
            <a:endParaRPr kumimoji="1" lang="ja-JP" altLang="en-US" dirty="0">
              <a:latin typeface="Arial" panose="020B0604020202020204" pitchFamily="34" charset="0"/>
              <a:cs typeface="Arial" panose="020B0604020202020204" pitchFamily="34" charset="0"/>
            </a:endParaRPr>
          </a:p>
        </p:txBody>
      </p:sp>
      <p:sp>
        <p:nvSpPr>
          <p:cNvPr id="8" name="正方形/長方形 7"/>
          <p:cNvSpPr/>
          <p:nvPr/>
        </p:nvSpPr>
        <p:spPr>
          <a:xfrm>
            <a:off x="747818" y="984735"/>
            <a:ext cx="10186919" cy="1231106"/>
          </a:xfrm>
          <a:prstGeom prst="rect">
            <a:avLst/>
          </a:prstGeom>
        </p:spPr>
        <p:txBody>
          <a:bodyPr wrap="square">
            <a:spAutoFit/>
          </a:bodyPr>
          <a:lstStyle/>
          <a:p>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[Reference] Ranking of global financial center cities</a:t>
            </a:r>
          </a:p>
          <a:p>
            <a:pPr marL="363538" indent="-363538"/>
            <a:r>
              <a:rPr lang="ja-JP" altLang="en-US" dirty="0">
                <a:latin typeface="Arial" panose="020B0604020202020204" pitchFamily="34" charset="0"/>
                <a:ea typeface="UD デジタル 教科書体 NK-R" panose="02020400000000000000" pitchFamily="18" charset="-128"/>
                <a:cs typeface="Arial" panose="020B0604020202020204" pitchFamily="34" charset="0"/>
              </a:rPr>
              <a:t>　〇 </a:t>
            </a:r>
            <a:r>
              <a:rPr lang="en-US" altLang="ja-JP" dirty="0">
                <a:latin typeface="Arial" panose="020B0604020202020204" pitchFamily="34" charset="0"/>
                <a:ea typeface="UD デジタル 教科書体 NK-R" panose="02020400000000000000" pitchFamily="18" charset="-128"/>
                <a:cs typeface="Arial" panose="020B0604020202020204" pitchFamily="34" charset="0"/>
              </a:rPr>
              <a:t>In the ranking of global financial center cities in March 2021, Tokyo ranked 7th and Osaka ranked 32nd</a:t>
            </a:r>
          </a:p>
          <a:p>
            <a:pPr marL="363538" indent="-363538"/>
            <a:r>
              <a:rPr lang="ja-JP" altLang="en-US" dirty="0">
                <a:latin typeface="Arial" panose="020B0604020202020204" pitchFamily="34" charset="0"/>
                <a:ea typeface="UD デジタル 教科書体 NK-R" panose="02020400000000000000" pitchFamily="18" charset="-128"/>
                <a:cs typeface="Arial" panose="020B0604020202020204" pitchFamily="34" charset="0"/>
              </a:rPr>
              <a:t>　〇 </a:t>
            </a:r>
            <a:r>
              <a:rPr lang="en-US" altLang="ja-JP" dirty="0">
                <a:latin typeface="Arial" panose="020B0604020202020204" pitchFamily="34" charset="0"/>
                <a:ea typeface="UD デジタル 教科書体 NK-R" panose="02020400000000000000" pitchFamily="18" charset="-128"/>
                <a:cs typeface="Arial" panose="020B0604020202020204" pitchFamily="34" charset="0"/>
              </a:rPr>
              <a:t>Osaka is evaluated as a “local” global financial city</a:t>
            </a:r>
            <a:endParaRPr lang="ja-JP" altLang="en-US"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0" name="正方形/長方形 9"/>
          <p:cNvSpPr/>
          <p:nvPr/>
        </p:nvSpPr>
        <p:spPr>
          <a:xfrm>
            <a:off x="5786569" y="6361427"/>
            <a:ext cx="3457998" cy="246221"/>
          </a:xfrm>
          <a:prstGeom prst="rect">
            <a:avLst/>
          </a:prstGeom>
        </p:spPr>
        <p:txBody>
          <a:bodyPr wrap="none">
            <a:spAutoFit/>
          </a:bodyPr>
          <a:lstStyle/>
          <a:p>
            <a:r>
              <a:rPr lang="en-US" altLang="ja-JP" sz="1000" dirty="0">
                <a:latin typeface="Arial" panose="020B0604020202020204" pitchFamily="34" charset="0"/>
                <a:cs typeface="Arial" panose="020B0604020202020204" pitchFamily="34" charset="0"/>
              </a:rPr>
              <a:t>Source: Compiled based on Z/Yen research, UK thinktank</a:t>
            </a:r>
            <a:endParaRPr lang="ja-JP" altLang="en-US" sz="1000" dirty="0">
              <a:latin typeface="Arial" panose="020B0604020202020204" pitchFamily="34" charset="0"/>
              <a:cs typeface="Arial" panose="020B0604020202020204" pitchFamily="34" charset="0"/>
            </a:endParaRPr>
          </a:p>
        </p:txBody>
      </p:sp>
      <p:graphicFrame>
        <p:nvGraphicFramePr>
          <p:cNvPr id="11" name="表 10"/>
          <p:cNvGraphicFramePr>
            <a:graphicFrameLocks noGrp="1"/>
          </p:cNvGraphicFramePr>
          <p:nvPr>
            <p:extLst>
              <p:ext uri="{D42A27DB-BD31-4B8C-83A1-F6EECF244321}">
                <p14:modId xmlns:p14="http://schemas.microsoft.com/office/powerpoint/2010/main" val="2090620592"/>
              </p:ext>
            </p:extLst>
          </p:nvPr>
        </p:nvGraphicFramePr>
        <p:xfrm>
          <a:off x="600020" y="2336209"/>
          <a:ext cx="7793353" cy="3865614"/>
        </p:xfrm>
        <a:graphic>
          <a:graphicData uri="http://schemas.openxmlformats.org/drawingml/2006/table">
            <a:tbl>
              <a:tblPr firstRow="1" bandRow="1">
                <a:tableStyleId>{5940675A-B579-460E-94D1-54222C63F5DA}</a:tableStyleId>
              </a:tblPr>
              <a:tblGrid>
                <a:gridCol w="764103">
                  <a:extLst>
                    <a:ext uri="{9D8B030D-6E8A-4147-A177-3AD203B41FA5}">
                      <a16:colId xmlns:a16="http://schemas.microsoft.com/office/drawing/2014/main" val="3328768580"/>
                    </a:ext>
                  </a:extLst>
                </a:gridCol>
                <a:gridCol w="1749010">
                  <a:extLst>
                    <a:ext uri="{9D8B030D-6E8A-4147-A177-3AD203B41FA5}">
                      <a16:colId xmlns:a16="http://schemas.microsoft.com/office/drawing/2014/main" val="438710236"/>
                    </a:ext>
                  </a:extLst>
                </a:gridCol>
                <a:gridCol w="1716412">
                  <a:extLst>
                    <a:ext uri="{9D8B030D-6E8A-4147-A177-3AD203B41FA5}">
                      <a16:colId xmlns:a16="http://schemas.microsoft.com/office/drawing/2014/main" val="2807464932"/>
                    </a:ext>
                  </a:extLst>
                </a:gridCol>
                <a:gridCol w="1714245">
                  <a:extLst>
                    <a:ext uri="{9D8B030D-6E8A-4147-A177-3AD203B41FA5}">
                      <a16:colId xmlns:a16="http://schemas.microsoft.com/office/drawing/2014/main" val="2141303298"/>
                    </a:ext>
                  </a:extLst>
                </a:gridCol>
                <a:gridCol w="1849583">
                  <a:extLst>
                    <a:ext uri="{9D8B030D-6E8A-4147-A177-3AD203B41FA5}">
                      <a16:colId xmlns:a16="http://schemas.microsoft.com/office/drawing/2014/main" val="1683974059"/>
                    </a:ext>
                  </a:extLst>
                </a:gridCol>
              </a:tblGrid>
              <a:tr h="188127">
                <a:tc>
                  <a:txBody>
                    <a:bodyPr/>
                    <a:lstStyle/>
                    <a:p>
                      <a:pPr algn="ct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Arial" panose="020B0604020202020204" pitchFamily="34" charset="0"/>
                          <a:ea typeface="Meiryo UI" panose="020B0604030504040204" pitchFamily="50" charset="-128"/>
                          <a:cs typeface="Arial" panose="020B0604020202020204" pitchFamily="34" charset="0"/>
                        </a:rPr>
                        <a:t>September</a:t>
                      </a:r>
                      <a:r>
                        <a:rPr lang="en-US" sz="1200" b="1" kern="1200" baseline="0" dirty="0">
                          <a:effectLst/>
                          <a:latin typeface="Arial" panose="020B0604020202020204" pitchFamily="34" charset="0"/>
                          <a:ea typeface="Meiryo UI" panose="020B0604030504040204" pitchFamily="50" charset="-128"/>
                          <a:cs typeface="Arial" panose="020B0604020202020204" pitchFamily="34" charset="0"/>
                        </a:rPr>
                        <a:t> </a:t>
                      </a:r>
                      <a:r>
                        <a:rPr lang="en-US" sz="1200" b="1" kern="1200" dirty="0">
                          <a:effectLst/>
                          <a:latin typeface="Arial" panose="020B0604020202020204" pitchFamily="34" charset="0"/>
                          <a:ea typeface="Meiryo UI" panose="020B0604030504040204" pitchFamily="50" charset="-128"/>
                          <a:cs typeface="Arial" panose="020B0604020202020204" pitchFamily="34" charset="0"/>
                        </a:rPr>
                        <a:t>2019</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Arial" panose="020B0604020202020204" pitchFamily="34" charset="0"/>
                          <a:ea typeface="Meiryo UI" panose="020B0604030504040204" pitchFamily="50" charset="-128"/>
                          <a:cs typeface="Arial" panose="020B0604020202020204" pitchFamily="34" charset="0"/>
                        </a:rPr>
                        <a:t>March 2020</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Arial" panose="020B0604020202020204" pitchFamily="34" charset="0"/>
                          <a:ea typeface="Meiryo UI" panose="020B0604030504040204" pitchFamily="50" charset="-128"/>
                          <a:cs typeface="Arial" panose="020B0604020202020204" pitchFamily="34" charset="0"/>
                        </a:rPr>
                        <a:t>September 2020</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solidFill>
                      <a:schemeClr val="bg1">
                        <a:lumMod val="85000"/>
                      </a:schemeClr>
                    </a:solidFill>
                  </a:tcPr>
                </a:tc>
                <a:tc>
                  <a:txBody>
                    <a:bodyPr/>
                    <a:lstStyle/>
                    <a:p>
                      <a:pPr algn="ctr">
                        <a:lnSpc>
                          <a:spcPts val="1500"/>
                        </a:lnSpc>
                        <a:spcAft>
                          <a:spcPts val="0"/>
                        </a:spcAft>
                      </a:pPr>
                      <a:r>
                        <a:rPr lang="en-US" sz="1200" b="1" kern="1200" dirty="0">
                          <a:effectLst/>
                          <a:latin typeface="Arial" panose="020B0604020202020204" pitchFamily="34" charset="0"/>
                          <a:ea typeface="Meiryo UI" panose="020B0604030504040204" pitchFamily="50" charset="-128"/>
                          <a:cs typeface="Arial" panose="020B0604020202020204" pitchFamily="34" charset="0"/>
                        </a:rPr>
                        <a:t>March 2021</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solidFill>
                      <a:schemeClr val="bg1">
                        <a:lumMod val="85000"/>
                      </a:schemeClr>
                    </a:solidFill>
                  </a:tcPr>
                </a:tc>
                <a:extLst>
                  <a:ext uri="{0D108BD9-81ED-4DB2-BD59-A6C34878D82A}">
                    <a16:rowId xmlns:a16="http://schemas.microsoft.com/office/drawing/2014/main" val="2619274455"/>
                  </a:ext>
                </a:extLst>
              </a:tr>
              <a:tr h="215666">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1st</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New York</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New York</a:t>
                      </a:r>
                      <a:endParaRPr lang="ja-JP" alt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New York</a:t>
                      </a:r>
                      <a:endParaRPr lang="ja-JP" alt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New York</a:t>
                      </a:r>
                      <a:endParaRPr lang="ja-JP" alt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1144483914"/>
                  </a:ext>
                </a:extLst>
              </a:tr>
              <a:tr h="215666">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2nd</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London</a:t>
                      </a:r>
                      <a:endParaRPr lang="ja-JP" alt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London</a:t>
                      </a:r>
                      <a:endParaRPr lang="ja-JP" alt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London</a:t>
                      </a:r>
                      <a:endParaRPr lang="ja-JP" alt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London</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4062349156"/>
                  </a:ext>
                </a:extLst>
              </a:tr>
              <a:tr h="215666">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3rd</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Hong Kong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Tokyo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rgbClr val="92D050"/>
                    </a:solidFill>
                  </a:tcP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Shanghai</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Shanghai</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1662262433"/>
                  </a:ext>
                </a:extLst>
              </a:tr>
              <a:tr h="215666">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4th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Singapore</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Shanghai</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Tokyo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solidFill>
                      <a:srgbClr val="92D050"/>
                    </a:solidFill>
                  </a:tcP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Hong Kong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extLst>
                  <a:ext uri="{0D108BD9-81ED-4DB2-BD59-A6C34878D82A}">
                    <a16:rowId xmlns:a16="http://schemas.microsoft.com/office/drawing/2014/main" val="805550542"/>
                  </a:ext>
                </a:extLst>
              </a:tr>
              <a:tr h="215666">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5th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Shanghai</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Singapore</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Hong</a:t>
                      </a:r>
                      <a:r>
                        <a:rPr lang="en-US" altLang="ja-JP" sz="1200" b="1" kern="1200" baseline="0" dirty="0">
                          <a:effectLst/>
                          <a:latin typeface="Arial" panose="020B0604020202020204" pitchFamily="34" charset="0"/>
                          <a:ea typeface="Meiryo UI" panose="020B0604030504040204" pitchFamily="50" charset="-128"/>
                          <a:cs typeface="Arial" panose="020B0604020202020204" pitchFamily="34" charset="0"/>
                        </a:rPr>
                        <a:t> Kong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Singapore</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extLst>
                  <a:ext uri="{0D108BD9-81ED-4DB2-BD59-A6C34878D82A}">
                    <a16:rowId xmlns:a16="http://schemas.microsoft.com/office/drawing/2014/main" val="981283209"/>
                  </a:ext>
                </a:extLst>
              </a:tr>
              <a:tr h="215666">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6th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Tokyo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rgbClr val="92D050"/>
                    </a:solidFill>
                  </a:tcP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Hong Kong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Singapore</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Beijing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1751463587"/>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7th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Beijing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Beijing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Beijing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Tokyo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solidFill>
                      <a:srgbClr val="92D050"/>
                    </a:solidFill>
                  </a:tcPr>
                </a:tc>
                <a:extLst>
                  <a:ext uri="{0D108BD9-81ED-4DB2-BD59-A6C34878D82A}">
                    <a16:rowId xmlns:a16="http://schemas.microsoft.com/office/drawing/2014/main" val="3535750441"/>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8th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Dubai</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San Francisco</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San Francisco</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Shenzhen</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1343373762"/>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9th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Shenzhen</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Geneva</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Shenzhen</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Frankfurt</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3919482248"/>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10th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Sydney</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Los Angeles</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Zurich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Zurich</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1549256531"/>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11th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Toronto</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Shenzhen</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Los Angeles</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Vancouver</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extLst>
                  <a:ext uri="{0D108BD9-81ED-4DB2-BD59-A6C34878D82A}">
                    <a16:rowId xmlns:a16="http://schemas.microsoft.com/office/drawing/2014/main" val="527373426"/>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12th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San Francisco</a:t>
                      </a:r>
                      <a:endParaRPr lang="ja-JP" alt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Dubai</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Luxembourg</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San Francisco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316282001"/>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13th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Los Angeles</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Frankfurt</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Edinburgh</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Los Angeles</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extLst>
                  <a:ext uri="{0D108BD9-81ED-4DB2-BD59-A6C34878D82A}">
                    <a16:rowId xmlns:a16="http://schemas.microsoft.com/office/drawing/2014/main" val="3833277352"/>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14th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Zurich</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Zurich</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Geneva</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Washington</a:t>
                      </a:r>
                      <a:r>
                        <a:rPr lang="en-US" altLang="ja-JP" sz="1200" b="1" kern="100" baseline="0" dirty="0">
                          <a:effectLst/>
                          <a:latin typeface="Arial" panose="020B0604020202020204" pitchFamily="34" charset="0"/>
                          <a:ea typeface="Meiryo UI" panose="020B0604030504040204" pitchFamily="50" charset="-128"/>
                          <a:cs typeface="Arial" panose="020B0604020202020204" pitchFamily="34" charset="0"/>
                        </a:rPr>
                        <a:t> DC</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3165514578"/>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15th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Frankfurt</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0" kern="100" dirty="0">
                          <a:effectLst/>
                          <a:latin typeface="Arial" panose="020B0604020202020204" pitchFamily="34" charset="0"/>
                          <a:ea typeface="Meiryo UI" panose="020B0604030504040204" pitchFamily="50" charset="-128"/>
                          <a:cs typeface="Arial" panose="020B0604020202020204" pitchFamily="34" charset="0"/>
                        </a:rPr>
                        <a:t>Paris</a:t>
                      </a:r>
                      <a:endParaRPr lang="ja-JP" sz="1200" b="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Boson</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Chicago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noFill/>
                  </a:tcPr>
                </a:tc>
                <a:extLst>
                  <a:ext uri="{0D108BD9-81ED-4DB2-BD59-A6C34878D82A}">
                    <a16:rowId xmlns:a16="http://schemas.microsoft.com/office/drawing/2014/main" val="2095183079"/>
                  </a:ext>
                </a:extLst>
              </a:tr>
              <a:tr h="215666">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16th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Chicago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Chicago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Frankfurt</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Seoul</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tc>
                <a:extLst>
                  <a:ext uri="{0D108BD9-81ED-4DB2-BD59-A6C34878D82A}">
                    <a16:rowId xmlns:a16="http://schemas.microsoft.com/office/drawing/2014/main" val="3798203750"/>
                  </a:ext>
                </a:extLst>
              </a:tr>
              <a:tr h="215666">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onward</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2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Osaka (27th)</a:t>
                      </a:r>
                      <a:endParaRPr lang="ja-JP" sz="1200" b="1" kern="1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chemeClr val="tx2"/>
                    </a:solidFill>
                  </a:tcPr>
                </a:tc>
                <a:tc>
                  <a:txBody>
                    <a:bodyPr/>
                    <a:lstStyle/>
                    <a:p>
                      <a:pPr algn="ctr">
                        <a:lnSpc>
                          <a:spcPts val="1500"/>
                        </a:lnSpc>
                        <a:spcAft>
                          <a:spcPts val="0"/>
                        </a:spcAft>
                      </a:pPr>
                      <a:r>
                        <a:rPr lang="en-US" altLang="ja-JP" sz="1200" b="1" kern="12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Osaka (59th)</a:t>
                      </a:r>
                      <a:endParaRPr lang="ja-JP" altLang="ja-JP" sz="1200" b="1" kern="1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chemeClr val="tx2"/>
                    </a:solidFill>
                  </a:tcPr>
                </a:tc>
                <a:tc>
                  <a:txBody>
                    <a:bodyPr/>
                    <a:lstStyle/>
                    <a:p>
                      <a:pPr algn="ctr">
                        <a:lnSpc>
                          <a:spcPts val="1500"/>
                        </a:lnSpc>
                        <a:spcAft>
                          <a:spcPts val="0"/>
                        </a:spcAft>
                      </a:pPr>
                      <a:r>
                        <a:rPr lang="en-US" altLang="ja-JP" sz="1200" b="1" kern="12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Osaka (39th)</a:t>
                      </a:r>
                      <a:endParaRPr lang="ja-JP" altLang="ja-JP" sz="1200" b="1" kern="1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solidFill>
                      <a:schemeClr val="tx2"/>
                    </a:solidFill>
                  </a:tcPr>
                </a:tc>
                <a:tc>
                  <a:txBody>
                    <a:bodyPr/>
                    <a:lstStyle/>
                    <a:p>
                      <a:pPr algn="ctr">
                        <a:lnSpc>
                          <a:spcPts val="1500"/>
                        </a:lnSpc>
                        <a:spcAft>
                          <a:spcPts val="0"/>
                        </a:spcAft>
                      </a:pPr>
                      <a:r>
                        <a:rPr lang="en-US" altLang="ja-JP" sz="1200" b="1" kern="12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Osaka (32nd)</a:t>
                      </a:r>
                      <a:endParaRPr lang="ja-JP" altLang="ja-JP" sz="1200" b="1" kern="1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0" marR="0" marT="0" marB="0" anchor="ctr">
                    <a:solidFill>
                      <a:schemeClr val="tx2"/>
                    </a:solidFill>
                  </a:tcPr>
                </a:tc>
                <a:extLst>
                  <a:ext uri="{0D108BD9-81ED-4DB2-BD59-A6C34878D82A}">
                    <a16:rowId xmlns:a16="http://schemas.microsoft.com/office/drawing/2014/main" val="4156494486"/>
                  </a:ext>
                </a:extLst>
              </a:tr>
            </a:tbl>
          </a:graphicData>
        </a:graphic>
      </p:graphicFrame>
      <p:graphicFrame>
        <p:nvGraphicFramePr>
          <p:cNvPr id="5" name="表 4"/>
          <p:cNvGraphicFramePr>
            <a:graphicFrameLocks noGrp="1" noChangeAspect="1"/>
          </p:cNvGraphicFramePr>
          <p:nvPr>
            <p:extLst>
              <p:ext uri="{D42A27DB-BD31-4B8C-83A1-F6EECF244321}">
                <p14:modId xmlns:p14="http://schemas.microsoft.com/office/powerpoint/2010/main" val="650567766"/>
              </p:ext>
            </p:extLst>
          </p:nvPr>
        </p:nvGraphicFramePr>
        <p:xfrm>
          <a:off x="9034597" y="2803288"/>
          <a:ext cx="2513113" cy="3390915"/>
        </p:xfrm>
        <a:graphic>
          <a:graphicData uri="http://schemas.openxmlformats.org/drawingml/2006/table">
            <a:tbl>
              <a:tblPr firstRow="1" bandRow="1">
                <a:tableStyleId>{5940675A-B579-460E-94D1-54222C63F5DA}</a:tableStyleId>
              </a:tblPr>
              <a:tblGrid>
                <a:gridCol w="764103">
                  <a:extLst>
                    <a:ext uri="{9D8B030D-6E8A-4147-A177-3AD203B41FA5}">
                      <a16:colId xmlns:a16="http://schemas.microsoft.com/office/drawing/2014/main" val="3585933520"/>
                    </a:ext>
                  </a:extLst>
                </a:gridCol>
                <a:gridCol w="1749010">
                  <a:extLst>
                    <a:ext uri="{9D8B030D-6E8A-4147-A177-3AD203B41FA5}">
                      <a16:colId xmlns:a16="http://schemas.microsoft.com/office/drawing/2014/main" val="357345686"/>
                    </a:ext>
                  </a:extLst>
                </a:gridCol>
              </a:tblGrid>
              <a:tr h="277816">
                <a:tc>
                  <a:txBody>
                    <a:bodyPr/>
                    <a:lstStyle/>
                    <a:p>
                      <a:pPr algn="ct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chemeClr val="bg1">
                        <a:lumMod val="85000"/>
                      </a:schemeClr>
                    </a:solidFill>
                  </a:tcPr>
                </a:tc>
                <a:tc>
                  <a:txBody>
                    <a:bodyPr/>
                    <a:lstStyle/>
                    <a:p>
                      <a:pPr algn="ctr">
                        <a:lnSpc>
                          <a:spcPts val="1500"/>
                        </a:lnSpc>
                        <a:spcAft>
                          <a:spcPts val="0"/>
                        </a:spcAft>
                      </a:pPr>
                      <a:r>
                        <a:rPr lang="en-US" sz="1200" b="1" kern="1200" dirty="0">
                          <a:effectLst/>
                          <a:latin typeface="Arial" panose="020B0604020202020204" pitchFamily="34" charset="0"/>
                          <a:ea typeface="Meiryo UI" panose="020B0604030504040204" pitchFamily="50" charset="-128"/>
                          <a:cs typeface="Arial" panose="020B0604020202020204" pitchFamily="34" charset="0"/>
                        </a:rPr>
                        <a:t>March 20</a:t>
                      </a:r>
                      <a:r>
                        <a:rPr lang="en-US" altLang="ja-JP" sz="1200" b="1" kern="1200" dirty="0">
                          <a:effectLst/>
                          <a:latin typeface="Arial" panose="020B0604020202020204" pitchFamily="34" charset="0"/>
                          <a:ea typeface="Meiryo UI" panose="020B0604030504040204" pitchFamily="50" charset="-128"/>
                          <a:cs typeface="Arial" panose="020B0604020202020204" pitchFamily="34" charset="0"/>
                        </a:rPr>
                        <a:t>21</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solidFill>
                      <a:schemeClr val="bg1">
                        <a:lumMod val="85000"/>
                      </a:schemeClr>
                    </a:solidFill>
                  </a:tcPr>
                </a:tc>
                <a:extLst>
                  <a:ext uri="{0D108BD9-81ED-4DB2-BD59-A6C34878D82A}">
                    <a16:rowId xmlns:a16="http://schemas.microsoft.com/office/drawing/2014/main" val="1180166551"/>
                  </a:ext>
                </a:extLst>
              </a:tr>
              <a:tr h="283009">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1st</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Shanghai</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extLst>
                  <a:ext uri="{0D108BD9-81ED-4DB2-BD59-A6C34878D82A}">
                    <a16:rowId xmlns:a16="http://schemas.microsoft.com/office/drawing/2014/main" val="3165490033"/>
                  </a:ext>
                </a:extLst>
              </a:tr>
              <a:tr h="283009">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2nd</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Hong Kong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extLst>
                  <a:ext uri="{0D108BD9-81ED-4DB2-BD59-A6C34878D82A}">
                    <a16:rowId xmlns:a16="http://schemas.microsoft.com/office/drawing/2014/main" val="1636150534"/>
                  </a:ext>
                </a:extLst>
              </a:tr>
              <a:tr h="283009">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3rd</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Singapore</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extLst>
                  <a:ext uri="{0D108BD9-81ED-4DB2-BD59-A6C34878D82A}">
                    <a16:rowId xmlns:a16="http://schemas.microsoft.com/office/drawing/2014/main" val="1601952103"/>
                  </a:ext>
                </a:extLst>
              </a:tr>
              <a:tr h="283009">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4th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Beijing</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extLst>
                  <a:ext uri="{0D108BD9-81ED-4DB2-BD59-A6C34878D82A}">
                    <a16:rowId xmlns:a16="http://schemas.microsoft.com/office/drawing/2014/main" val="3785572694"/>
                  </a:ext>
                </a:extLst>
              </a:tr>
              <a:tr h="283009">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5th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Tokyo</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extLst>
                  <a:ext uri="{0D108BD9-81ED-4DB2-BD59-A6C34878D82A}">
                    <a16:rowId xmlns:a16="http://schemas.microsoft.com/office/drawing/2014/main" val="2660459181"/>
                  </a:ext>
                </a:extLst>
              </a:tr>
              <a:tr h="283009">
                <a:tc>
                  <a:txBody>
                    <a:bodyPr/>
                    <a:lstStyle/>
                    <a:p>
                      <a:pPr algn="ctr">
                        <a:lnSpc>
                          <a:spcPts val="1500"/>
                        </a:lnSpc>
                        <a:spcAft>
                          <a:spcPts val="0"/>
                        </a:spcAft>
                      </a:pPr>
                      <a:r>
                        <a:rPr lang="en-US" altLang="ja-JP" sz="1200" kern="1200" dirty="0">
                          <a:effectLst/>
                          <a:latin typeface="Arial" panose="020B0604020202020204" pitchFamily="34" charset="0"/>
                          <a:ea typeface="Meiryo UI" panose="020B0604030504040204" pitchFamily="50" charset="-128"/>
                          <a:cs typeface="Arial" panose="020B0604020202020204" pitchFamily="34" charset="0"/>
                        </a:rPr>
                        <a:t>6th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Shenzhen</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extLst>
                  <a:ext uri="{0D108BD9-81ED-4DB2-BD59-A6C34878D82A}">
                    <a16:rowId xmlns:a16="http://schemas.microsoft.com/office/drawing/2014/main" val="4163021923"/>
                  </a:ext>
                </a:extLst>
              </a:tr>
              <a:tr h="283009">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7th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Seoul</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extLst>
                  <a:ext uri="{0D108BD9-81ED-4DB2-BD59-A6C34878D82A}">
                    <a16:rowId xmlns:a16="http://schemas.microsoft.com/office/drawing/2014/main" val="2785088683"/>
                  </a:ext>
                </a:extLst>
              </a:tr>
              <a:tr h="283009">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8th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Sydney</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extLst>
                  <a:ext uri="{0D108BD9-81ED-4DB2-BD59-A6C34878D82A}">
                    <a16:rowId xmlns:a16="http://schemas.microsoft.com/office/drawing/2014/main" val="3015156945"/>
                  </a:ext>
                </a:extLst>
              </a:tr>
              <a:tr h="283009">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9th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Guangzhou</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extLst>
                  <a:ext uri="{0D108BD9-81ED-4DB2-BD59-A6C34878D82A}">
                    <a16:rowId xmlns:a16="http://schemas.microsoft.com/office/drawing/2014/main" val="3506634597"/>
                  </a:ext>
                </a:extLst>
              </a:tr>
              <a:tr h="283009">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10th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Melbourne</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extLst>
                  <a:ext uri="{0D108BD9-81ED-4DB2-BD59-A6C34878D82A}">
                    <a16:rowId xmlns:a16="http://schemas.microsoft.com/office/drawing/2014/main" val="2220802824"/>
                  </a:ext>
                </a:extLst>
              </a:tr>
              <a:tr h="283009">
                <a:tc>
                  <a:txBody>
                    <a:bodyPr/>
                    <a:lstStyle/>
                    <a:p>
                      <a:pPr algn="ctr">
                        <a:lnSpc>
                          <a:spcPts val="1500"/>
                        </a:lnSpc>
                        <a:spcAft>
                          <a:spcPts val="0"/>
                        </a:spcAft>
                      </a:pP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11th</a:t>
                      </a:r>
                      <a:endParaRPr lang="ja-JP" sz="1200"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tc>
                <a:tc>
                  <a:txBody>
                    <a:bodyPr/>
                    <a:lstStyle/>
                    <a:p>
                      <a:pPr algn="ctr">
                        <a:lnSpc>
                          <a:spcPts val="1500"/>
                        </a:lnSpc>
                        <a:spcAft>
                          <a:spcPts val="0"/>
                        </a:spcAft>
                      </a:pPr>
                      <a:r>
                        <a:rPr lang="en-US" altLang="ja-JP" sz="1200" b="1" kern="100" dirty="0">
                          <a:effectLst/>
                          <a:latin typeface="Arial" panose="020B0604020202020204" pitchFamily="34" charset="0"/>
                          <a:ea typeface="Meiryo UI" panose="020B0604030504040204" pitchFamily="50" charset="-128"/>
                          <a:cs typeface="Arial" panose="020B0604020202020204" pitchFamily="34" charset="0"/>
                        </a:rPr>
                        <a:t>Osaka</a:t>
                      </a:r>
                      <a:endParaRPr lang="ja-JP" sz="1200" b="1" kern="100" dirty="0">
                        <a:effectLst/>
                        <a:latin typeface="Arial" panose="020B0604020202020204" pitchFamily="34" charset="0"/>
                        <a:ea typeface="Meiryo UI" panose="020B0604030504040204" pitchFamily="50" charset="-128"/>
                        <a:cs typeface="Arial" panose="020B0604020202020204" pitchFamily="34" charset="0"/>
                      </a:endParaRPr>
                    </a:p>
                  </a:txBody>
                  <a:tcPr marL="33411" marR="33411" marT="8792" marB="0" anchor="ctr">
                    <a:noFill/>
                  </a:tcPr>
                </a:tc>
                <a:extLst>
                  <a:ext uri="{0D108BD9-81ED-4DB2-BD59-A6C34878D82A}">
                    <a16:rowId xmlns:a16="http://schemas.microsoft.com/office/drawing/2014/main" val="2554569614"/>
                  </a:ext>
                </a:extLst>
              </a:tr>
            </a:tbl>
          </a:graphicData>
        </a:graphic>
      </p:graphicFrame>
      <p:sp>
        <p:nvSpPr>
          <p:cNvPr id="6" name="テキスト ボックス 5"/>
          <p:cNvSpPr txBox="1"/>
          <p:nvPr/>
        </p:nvSpPr>
        <p:spPr>
          <a:xfrm>
            <a:off x="8925541" y="2340593"/>
            <a:ext cx="2699778" cy="307777"/>
          </a:xfrm>
          <a:prstGeom prst="rect">
            <a:avLst/>
          </a:prstGeom>
          <a:noFill/>
        </p:spPr>
        <p:txBody>
          <a:bodyPr wrap="none" rtlCol="0">
            <a:spAutoFit/>
          </a:bodyPr>
          <a:lstStyle/>
          <a:p>
            <a:r>
              <a:rPr lang="en-US" altLang="ja-JP" sz="1400" b="1" dirty="0">
                <a:latin typeface="Arial" panose="020B0604020202020204" pitchFamily="34" charset="0"/>
                <a:cs typeface="Arial" panose="020B0604020202020204" pitchFamily="34" charset="0"/>
              </a:rPr>
              <a:t>&lt;Asia-Pacific region ranking&gt;</a:t>
            </a:r>
            <a:endParaRPr kumimoji="1" lang="ja-JP" altLang="en-US" sz="1400" b="1" dirty="0">
              <a:latin typeface="Arial" panose="020B0604020202020204" pitchFamily="34" charset="0"/>
              <a:cs typeface="Arial" panose="020B0604020202020204" pitchFamily="34" charset="0"/>
            </a:endParaRPr>
          </a:p>
        </p:txBody>
      </p:sp>
      <p:sp>
        <p:nvSpPr>
          <p:cNvPr id="7" name="正方形/長方形 6"/>
          <p:cNvSpPr/>
          <p:nvPr/>
        </p:nvSpPr>
        <p:spPr>
          <a:xfrm>
            <a:off x="9034597" y="5895833"/>
            <a:ext cx="2513113" cy="29837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495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cxnSpLocks/>
          </p:cNvCxnSpPr>
          <p:nvPr/>
        </p:nvCxnSpPr>
        <p:spPr>
          <a:xfrm>
            <a:off x="838200" y="1109607"/>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6</a:t>
            </a:fld>
            <a:endParaRPr kumimoji="1" lang="ja-JP" altLang="en-US" dirty="0">
              <a:latin typeface="Arial" panose="020B0604020202020204" pitchFamily="34" charset="0"/>
              <a:cs typeface="Arial" panose="020B0604020202020204" pitchFamily="34" charset="0"/>
            </a:endParaRPr>
          </a:p>
        </p:txBody>
      </p:sp>
      <p:sp>
        <p:nvSpPr>
          <p:cNvPr id="5" name="正方形/長方形 4"/>
          <p:cNvSpPr/>
          <p:nvPr/>
        </p:nvSpPr>
        <p:spPr>
          <a:xfrm>
            <a:off x="838199" y="1141497"/>
            <a:ext cx="9915659" cy="461665"/>
          </a:xfrm>
          <a:prstGeom prst="rect">
            <a:avLst/>
          </a:prstGeom>
        </p:spPr>
        <p:txBody>
          <a:bodyPr wrap="square">
            <a:spAutoFit/>
          </a:bodyPr>
          <a:lstStyle/>
          <a:p>
            <a:endParaRPr lang="ja-JP" altLang="en-US" sz="24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6" name="正方形/長方形 5"/>
          <p:cNvSpPr/>
          <p:nvPr/>
        </p:nvSpPr>
        <p:spPr>
          <a:xfrm>
            <a:off x="935864" y="1152230"/>
            <a:ext cx="9817993" cy="5632311"/>
          </a:xfrm>
          <a:prstGeom prst="rect">
            <a:avLst/>
          </a:prstGeom>
        </p:spPr>
        <p:txBody>
          <a:bodyPr wrap="square">
            <a:spAutoFit/>
          </a:bodyPr>
          <a:lstStyle/>
          <a:p>
            <a:pPr marL="254000" indent="-254000">
              <a:lnSpc>
                <a:spcPts val="24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A global financial city is aimed for in local development. Its realization contributes to shaping a local vision and strategy, which aims for economic development. In light of this, this will contribute to the benefits and happiness of the citizens of Osaka.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[Perspectives of local development]</a:t>
            </a:r>
          </a:p>
          <a:p>
            <a:pPr marL="254000" indent="-254000">
              <a:lnSpc>
                <a:spcPts val="24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In addition, this should be made to contribute to the achievement of Sustainable Development Goals (SDGs), which are common global goals that aim to realize a sustainable and between society, including individual initiatives.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[Perspective of SDG</a:t>
            </a:r>
            <a:r>
              <a:rPr lang="ja-JP" altLang="en-US" sz="2000" b="1" dirty="0">
                <a:latin typeface="Arial" panose="020B0604020202020204" pitchFamily="34" charset="0"/>
                <a:ea typeface="UD デジタル 教科書体 NK-R" panose="02020400000000000000" pitchFamily="18" charset="-128"/>
                <a:cs typeface="Arial" panose="020B0604020202020204" pitchFamily="34" charset="0"/>
              </a:rPr>
              <a:t>ｓ</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a:t>
            </a:r>
          </a:p>
          <a:p>
            <a:pPr marL="254000" indent="-254000">
              <a:lnSpc>
                <a:spcPts val="24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In formulating this strategy, in addition to sharing the above goals, significance and the city image being aimed for, a </a:t>
            </a:r>
            <a:r>
              <a:rPr lang="en-US" altLang="ja-JP" sz="2000" b="1" dirty="0">
                <a:latin typeface="Arial" panose="020B0604020202020204" pitchFamily="34" charset="0"/>
                <a:ea typeface="UD デジタル 教科書体 NK-R" panose="02020400000000000000" pitchFamily="18" charset="-128"/>
                <a:cs typeface="Arial" panose="020B0604020202020204" pitchFamily="34" charset="0"/>
              </a:rPr>
              <a:t>clear-cut concept story </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will be presented for initiatives for the realization of this strategy.</a:t>
            </a:r>
          </a:p>
          <a:p>
            <a:pPr marL="254000" indent="-254000">
              <a:lnSpc>
                <a:spcPts val="2400"/>
              </a:lnSpc>
              <a:spcAft>
                <a:spcPts val="1200"/>
              </a:spcAft>
            </a:pPr>
            <a:endParaRPr lang="en-US" altLang="ja-JP" sz="2000" dirty="0">
              <a:latin typeface="Arial" panose="020B0604020202020204" pitchFamily="34" charset="0"/>
              <a:ea typeface="UD デジタル 教科書体 NK-R" panose="02020400000000000000" pitchFamily="18" charset="-128"/>
              <a:cs typeface="Arial" panose="020B0604020202020204" pitchFamily="34" charset="0"/>
            </a:endParaRPr>
          </a:p>
          <a:p>
            <a:pPr marL="254000" indent="-254000">
              <a:lnSpc>
                <a:spcPts val="2400"/>
              </a:lnSpc>
              <a:spcAft>
                <a:spcPts val="1200"/>
              </a:spcAft>
            </a:pPr>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When considering the city image being aimed for and the functions that should be introduced, first the current status of Osaka was carefully examined, and then he environment was analyzed, including points of superiority and insufficiency, and future possibilities.</a:t>
            </a:r>
            <a:endParaRPr lang="ja-JP" altLang="en-US" sz="20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8" name="タイトル 1"/>
          <p:cNvSpPr txBox="1">
            <a:spLocks/>
          </p:cNvSpPr>
          <p:nvPr/>
        </p:nvSpPr>
        <p:spPr>
          <a:xfrm>
            <a:off x="838200" y="-86839"/>
            <a:ext cx="9915658"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dirty="0">
                <a:latin typeface="Arial" panose="020B0604020202020204" pitchFamily="34" charset="0"/>
                <a:ea typeface="UD デジタル 教科書体 NK-R" panose="02020400000000000000" pitchFamily="18" charset="-128"/>
                <a:cs typeface="Arial" panose="020B0604020202020204" pitchFamily="34" charset="0"/>
              </a:rPr>
              <a:t>I-3. Focusing on Important Points for Formulating this Strategy</a:t>
            </a:r>
            <a:endParaRPr lang="ja-JP" altLang="en-US" sz="4000" dirty="0">
              <a:latin typeface="Arial" panose="020B0604020202020204" pitchFamily="34" charset="0"/>
              <a:ea typeface="UD デジタル 教科書体 NK-R" panose="02020400000000000000" pitchFamily="18" charset="-128"/>
              <a:cs typeface="Arial" panose="020B0604020202020204" pitchFamily="34" charset="0"/>
            </a:endParaRPr>
          </a:p>
        </p:txBody>
      </p:sp>
    </p:spTree>
    <p:extLst>
      <p:ext uri="{BB962C8B-B14F-4D97-AF65-F5344CB8AC3E}">
        <p14:creationId xmlns:p14="http://schemas.microsoft.com/office/powerpoint/2010/main" val="2881632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0D96CC6-1174-4AF7-B08C-8EECE8039DEF}"/>
              </a:ext>
            </a:extLst>
          </p:cNvPr>
          <p:cNvGraphicFramePr>
            <a:graphicFrameLocks noGrp="1"/>
          </p:cNvGraphicFramePr>
          <p:nvPr>
            <p:extLst>
              <p:ext uri="{D42A27DB-BD31-4B8C-83A1-F6EECF244321}">
                <p14:modId xmlns:p14="http://schemas.microsoft.com/office/powerpoint/2010/main" val="3978312529"/>
              </p:ext>
            </p:extLst>
          </p:nvPr>
        </p:nvGraphicFramePr>
        <p:xfrm>
          <a:off x="927816" y="1195779"/>
          <a:ext cx="10263389" cy="5261589"/>
        </p:xfrm>
        <a:graphic>
          <a:graphicData uri="http://schemas.openxmlformats.org/drawingml/2006/table">
            <a:tbl>
              <a:tblPr firstRow="1" bandRow="1">
                <a:tableStyleId>{5C22544A-7EE6-4342-B048-85BDC9FD1C3A}</a:tableStyleId>
              </a:tblPr>
              <a:tblGrid>
                <a:gridCol w="5241047">
                  <a:extLst>
                    <a:ext uri="{9D8B030D-6E8A-4147-A177-3AD203B41FA5}">
                      <a16:colId xmlns:a16="http://schemas.microsoft.com/office/drawing/2014/main" val="184446745"/>
                    </a:ext>
                  </a:extLst>
                </a:gridCol>
                <a:gridCol w="5022342">
                  <a:extLst>
                    <a:ext uri="{9D8B030D-6E8A-4147-A177-3AD203B41FA5}">
                      <a16:colId xmlns:a16="http://schemas.microsoft.com/office/drawing/2014/main" val="1778674380"/>
                    </a:ext>
                  </a:extLst>
                </a:gridCol>
              </a:tblGrid>
              <a:tr h="324581">
                <a:tc>
                  <a:txBody>
                    <a:bodyPr/>
                    <a:lstStyle/>
                    <a:p>
                      <a:pPr algn="ctr"/>
                      <a:r>
                        <a:rPr kumimoji="1" lang="en-US" altLang="ja-JP" sz="1400" b="1" dirty="0">
                          <a:solidFill>
                            <a:schemeClr val="tx1"/>
                          </a:solidFill>
                          <a:latin typeface="Arial" panose="020B0604020202020204" pitchFamily="34" charset="0"/>
                          <a:ea typeface="Meiryo UI" panose="020B0604030504040204" pitchFamily="50" charset="-128"/>
                          <a:cs typeface="Arial" panose="020B0604020202020204" pitchFamily="34" charset="0"/>
                        </a:rPr>
                        <a:t>Strengths</a:t>
                      </a:r>
                      <a:endParaRPr kumimoji="1" lang="ja-JP" altLang="en-US" sz="1400" b="0"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marT="36000" marB="36000" anchor="ctr">
                    <a:solidFill>
                      <a:schemeClr val="accent5">
                        <a:lumMod val="60000"/>
                        <a:lumOff val="40000"/>
                      </a:schemeClr>
                    </a:solidFill>
                  </a:tcPr>
                </a:tc>
                <a:tc>
                  <a:txBody>
                    <a:bodyPr/>
                    <a:lstStyle/>
                    <a:p>
                      <a:pPr algn="ctr"/>
                      <a:r>
                        <a:rPr kumimoji="1" lang="en-US" altLang="ja-JP" sz="1400" b="1" dirty="0">
                          <a:solidFill>
                            <a:schemeClr val="tx1"/>
                          </a:solidFill>
                          <a:latin typeface="Arial" panose="020B0604020202020204" pitchFamily="34" charset="0"/>
                          <a:ea typeface="Meiryo UI" panose="020B0604030504040204" pitchFamily="50" charset="-128"/>
                          <a:cs typeface="Arial" panose="020B0604020202020204" pitchFamily="34" charset="0"/>
                        </a:rPr>
                        <a:t>Weaknesses</a:t>
                      </a:r>
                      <a:endParaRPr kumimoji="1" lang="ja-JP" altLang="en-US" sz="14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T="36000" marB="36000" anchor="ctr">
                    <a:solidFill>
                      <a:schemeClr val="accent5">
                        <a:lumMod val="40000"/>
                        <a:lumOff val="60000"/>
                      </a:schemeClr>
                    </a:solidFill>
                  </a:tcPr>
                </a:tc>
                <a:extLst>
                  <a:ext uri="{0D108BD9-81ED-4DB2-BD59-A6C34878D82A}">
                    <a16:rowId xmlns:a16="http://schemas.microsoft.com/office/drawing/2014/main" val="1720180134"/>
                  </a:ext>
                </a:extLst>
              </a:tr>
              <a:tr h="2913809">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[Business environment]</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Political stability, public order (security)</a:t>
                      </a:r>
                    </a:p>
                    <a:p>
                      <a:pPr marL="76200" marR="0" lvl="0" indent="-7620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Sites</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for creating new innovation, including Phase 2 of Umekita and the Nakanoshima future medical care sites</a:t>
                      </a:r>
                      <a:endPar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Cluster</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of global companies, including firms in the life science field</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76200" marR="0" lvl="0" indent="-7620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Cluster</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of industries, including resilient small/medium-sized suppliers that support large companies</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Economic revitalization</a:t>
                      </a:r>
                      <a:r>
                        <a:rPr kumimoji="1" lang="en-US" altLang="ja-JP" sz="1100" b="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via inbound tourists</a:t>
                      </a:r>
                      <a:endPar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[Human</a:t>
                      </a:r>
                      <a:r>
                        <a:rPr kumimoji="1" lang="en-US" altLang="ja-JP" sz="1100" b="1" baseline="0" dirty="0">
                          <a:solidFill>
                            <a:schemeClr val="tx1"/>
                          </a:solidFill>
                          <a:latin typeface="Arial" panose="020B0604020202020204" pitchFamily="34" charset="0"/>
                          <a:ea typeface="Meiryo UI" panose="020B0604030504040204" pitchFamily="50" charset="-128"/>
                          <a:cs typeface="Arial" panose="020B0604020202020204" pitchFamily="34" charset="0"/>
                        </a:rPr>
                        <a:t> capital</a:t>
                      </a: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Cluster of higher educational</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facilities in the Kansai area and R&amp;D institutions</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”Yatte minahare” spirit, temperament/disposition of the people of Osaka</a:t>
                      </a: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　</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Charming and easy to</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live in town, including its food culture</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algn="l">
                        <a:lnSpc>
                          <a:spcPts val="1100"/>
                        </a:lnSpc>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[Infrastructure]</a:t>
                      </a:r>
                    </a:p>
                    <a:p>
                      <a:pPr marL="76200" marR="0" lvl="0" indent="-7620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Established</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ransportation</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infrastructure, including its railway network, international ports, and three Kansai-area airports</a:t>
                      </a:r>
                      <a:endPar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Discount real estate</a:t>
                      </a:r>
                      <a:r>
                        <a:rPr kumimoji="1" lang="ja-JP" altLang="en-US" sz="1100" b="1"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Population scale</a:t>
                      </a:r>
                    </a:p>
                    <a:p>
                      <a:pPr algn="l">
                        <a:lnSpc>
                          <a:spcPts val="1100"/>
                        </a:lnSpc>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[Financial sector]</a:t>
                      </a:r>
                    </a:p>
                    <a:p>
                      <a:pPr marL="58738" marR="0" lvl="0" indent="-58738"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Two securities exchanges, installation of new PTS</a:t>
                      </a: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Abundant individual financial assets</a:t>
                      </a:r>
                      <a:endParaRPr kumimoji="1" lang="en-US" altLang="ja-JP" sz="1100" b="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[Reputation]</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Birthplace of derivatives</a:t>
                      </a:r>
                      <a:endParaRPr kumimoji="1" lang="en-US" altLang="ja-JP" sz="1100" b="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Evaluation as an</a:t>
                      </a:r>
                      <a:r>
                        <a:rPr kumimoji="1" lang="en-US" altLang="ja-JP" sz="1100" b="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appealing tourist site in the Kansai area</a:t>
                      </a:r>
                      <a:endPar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Close to Asia</a:t>
                      </a:r>
                      <a:endParaRPr kumimoji="1" lang="en-US" altLang="ja-JP" sz="1100" b="0"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solidFill>
                      <a:schemeClr val="accent5">
                        <a:lumMod val="60000"/>
                        <a:lumOff val="4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[Business environment]</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Corporate HQs, capital, information etc. centralized in</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/outflow to Tokyo</a:t>
                      </a: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　</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Lack of start-ups that are</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investment targets</a:t>
                      </a:r>
                      <a:endParaRPr kumimoji="1" lang="en-US" altLang="ja-JP" sz="11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Lack of a</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finance support system for growth process from companies</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Delay in business succession for SMEs with technical skills</a:t>
                      </a:r>
                      <a:r>
                        <a:rPr kumimoji="1" lang="ja-JP" altLang="en-US" sz="1100" b="0" dirty="0">
                          <a:solidFill>
                            <a:srgbClr val="FF0000"/>
                          </a:solidFill>
                          <a:latin typeface="Arial" panose="020B0604020202020204" pitchFamily="34" charset="0"/>
                          <a:ea typeface="Meiryo UI" panose="020B0604030504040204" pitchFamily="50" charset="-128"/>
                          <a:cs typeface="Arial" panose="020B0604020202020204" pitchFamily="34" charset="0"/>
                        </a:rPr>
                        <a:t>　</a:t>
                      </a:r>
                      <a:endParaRPr kumimoji="1" lang="en-US" altLang="ja-JP" sz="1100" b="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Delay</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in administrative </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DX</a:t>
                      </a:r>
                      <a:endParaRPr kumimoji="1" lang="en-US" altLang="ja-JP" sz="11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algn="l">
                        <a:lnSpc>
                          <a:spcPts val="1100"/>
                        </a:lnSpc>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[Human</a:t>
                      </a:r>
                      <a:r>
                        <a:rPr kumimoji="1" lang="en-US" altLang="ja-JP" sz="1100" b="1" baseline="0" dirty="0">
                          <a:solidFill>
                            <a:schemeClr val="tx1"/>
                          </a:solidFill>
                          <a:latin typeface="Arial" panose="020B0604020202020204" pitchFamily="34" charset="0"/>
                          <a:ea typeface="Meiryo UI" panose="020B0604030504040204" pitchFamily="50" charset="-128"/>
                          <a:cs typeface="Arial" panose="020B0604020202020204" pitchFamily="34" charset="0"/>
                        </a:rPr>
                        <a:t> capital</a:t>
                      </a: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Lack of skilled</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financial and technological personnel</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76200" indent="-76200" algn="l">
                        <a:lnSpc>
                          <a:spcPts val="1100"/>
                        </a:lnSpc>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Lack of ratings agencies, lawyers and</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specialized institutions and personnel related to the finance</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industry</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algn="l">
                        <a:lnSpc>
                          <a:spcPts val="1100"/>
                        </a:lnSpc>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Lack of start-up mindset and global awareness</a:t>
                      </a: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　　　　　</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algn="l">
                        <a:lnSpc>
                          <a:spcPts val="1100"/>
                        </a:lnSpc>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Lack of financial literacy</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training</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[Infrastructure]</a:t>
                      </a:r>
                    </a:p>
                    <a:p>
                      <a:pPr marL="84138" marR="0" lvl="0" indent="-84138"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Support for development</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of a multi-lingual living environment, including hospitals, schools and living facilities (including during disasters)</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Worsening</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low birth rate and aging</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algn="l">
                        <a:lnSpc>
                          <a:spcPts val="1100"/>
                        </a:lnSpc>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[Financial sector]</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Less trading time and days at exchanges</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Lack of FinTech companies</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rPr>
                        <a:t>[Reputation]</a:t>
                      </a:r>
                      <a:endPar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Low ranking as a global finance city</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Low global</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recognition l</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ack of external</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appeal</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a:solidFill>
                      <a:schemeClr val="accent5">
                        <a:lumMod val="40000"/>
                        <a:lumOff val="60000"/>
                      </a:schemeClr>
                    </a:solidFill>
                  </a:tcPr>
                </a:tc>
                <a:extLst>
                  <a:ext uri="{0D108BD9-81ED-4DB2-BD59-A6C34878D82A}">
                    <a16:rowId xmlns:a16="http://schemas.microsoft.com/office/drawing/2014/main" val="4275169856"/>
                  </a:ext>
                </a:extLst>
              </a:tr>
              <a:tr h="2960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Arial" panose="020B0604020202020204" pitchFamily="34" charset="0"/>
                          <a:ea typeface="Meiryo UI" panose="020B0604030504040204" pitchFamily="50" charset="-128"/>
                          <a:cs typeface="Arial" panose="020B0604020202020204" pitchFamily="34" charset="0"/>
                        </a:rPr>
                        <a:t>Opportunities</a:t>
                      </a:r>
                      <a:endParaRPr kumimoji="1" lang="en-US" altLang="ja-JP" sz="14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Arial" panose="020B0604020202020204" pitchFamily="34" charset="0"/>
                          <a:ea typeface="Meiryo UI" panose="020B0604030504040204" pitchFamily="50" charset="-128"/>
                          <a:cs typeface="Arial" panose="020B0604020202020204" pitchFamily="34" charset="0"/>
                        </a:rPr>
                        <a:t>Threats</a:t>
                      </a:r>
                      <a:endParaRPr kumimoji="1" lang="en-US" altLang="ja-JP" sz="14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solidFill>
                      <a:schemeClr val="bg1">
                        <a:lumMod val="85000"/>
                      </a:schemeClr>
                    </a:solidFill>
                  </a:tcPr>
                </a:tc>
                <a:extLst>
                  <a:ext uri="{0D108BD9-81ED-4DB2-BD59-A6C34878D82A}">
                    <a16:rowId xmlns:a16="http://schemas.microsoft.com/office/drawing/2014/main" val="1218139397"/>
                  </a:ext>
                </a:extLst>
              </a:tr>
              <a:tr h="1327668">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Impact from the 2025 Osaka-Kansai Expo</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Designated as a “global</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site/city” in the start-up ecosystem</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76200" indent="-76200" algn="l">
                        <a:lnSpc>
                          <a:spcPts val="1100"/>
                        </a:lnSpc>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Rising</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movement to unwind the heavy concentration on Tokyo from the viewpoint of BCP</a:t>
                      </a:r>
                      <a:endParaRPr kumimoji="1" lang="ja-JP" altLang="en-US" sz="11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Development of digitalization and the</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culture of remote operations</a:t>
                      </a:r>
                      <a:endParaRPr kumimoji="1" lang="en-US" altLang="ja-JP" sz="11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algn="l">
                        <a:lnSpc>
                          <a:spcPts val="1100"/>
                        </a:lnSpc>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Capital</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investment opportunities, including for datacenters to boost resilience</a:t>
                      </a:r>
                      <a:endParaRPr kumimoji="1" lang="ja-JP" altLang="en-US" sz="11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Accelerate global ESG investment flow</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Expansion</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of financial services using FinTech</a:t>
                      </a:r>
                      <a:endParaRPr kumimoji="1" lang="en-US" altLang="ja-JP" sz="11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Regulations, tax system</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Difficulty and complexity of various</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procedures at the time of entering Japan</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Risk of natural disasters,</a:t>
                      </a:r>
                      <a:r>
                        <a:rPr kumimoji="1" lang="en-US" altLang="ja-JP" sz="1100" b="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climate change and terrorism</a:t>
                      </a:r>
                      <a:endPar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Uneven distribution of datacenter sites</a:t>
                      </a:r>
                    </a:p>
                    <a:p>
                      <a:pPr algn="l">
                        <a:lnSpc>
                          <a:spcPts val="1100"/>
                        </a:lnSpc>
                      </a:pPr>
                      <a:r>
                        <a:rPr kumimoji="1" lang="ja-JP" altLang="en-US" sz="110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rPr>
                        <a:t>Securing</a:t>
                      </a:r>
                      <a:r>
                        <a:rPr kumimoji="1" lang="en-US" altLang="ja-JP" sz="110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wealthy clients in overseas advanced finance cities</a:t>
                      </a:r>
                      <a:endParaRPr kumimoji="1" lang="en-US" altLang="ja-JP" sz="11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algn="l">
                        <a:lnSpc>
                          <a:spcPts val="1100"/>
                        </a:lnSpc>
                      </a:pP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Few</a:t>
                      </a:r>
                      <a:r>
                        <a:rPr kumimoji="1" lang="en-US" altLang="ja-JP" sz="1100" b="0" baseline="0" dirty="0">
                          <a:solidFill>
                            <a:schemeClr val="tx1"/>
                          </a:solidFill>
                          <a:latin typeface="Arial" panose="020B0604020202020204" pitchFamily="34" charset="0"/>
                          <a:ea typeface="Meiryo UI" panose="020B0604030504040204" pitchFamily="50" charset="-128"/>
                          <a:cs typeface="Arial" panose="020B0604020202020204" pitchFamily="34" charset="0"/>
                        </a:rPr>
                        <a:t> opportunities for procuring capital by unlisted companies</a:t>
                      </a:r>
                      <a:endPar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algn="l">
                        <a:lnSpc>
                          <a:spcPts val="1100"/>
                        </a:lnSpc>
                      </a:pPr>
                      <a:r>
                        <a:rPr kumimoji="1" lang="ja-JP" altLang="en-US" sz="1100" b="0"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en-US" altLang="ja-JP" sz="1100" b="0" dirty="0">
                          <a:solidFill>
                            <a:schemeClr val="tx1"/>
                          </a:solidFill>
                          <a:latin typeface="Arial" panose="020B0604020202020204" pitchFamily="34" charset="0"/>
                          <a:ea typeface="Meiryo UI" panose="020B0604030504040204" pitchFamily="50" charset="-128"/>
                          <a:cs typeface="Arial" panose="020B0604020202020204" pitchFamily="34" charset="0"/>
                        </a:rPr>
                        <a:t>Low liquidity of equities</a:t>
                      </a:r>
                    </a:p>
                  </a:txBody>
                  <a:tcPr>
                    <a:solidFill>
                      <a:schemeClr val="bg1">
                        <a:lumMod val="85000"/>
                      </a:schemeClr>
                    </a:solidFill>
                  </a:tcPr>
                </a:tc>
                <a:extLst>
                  <a:ext uri="{0D108BD9-81ED-4DB2-BD59-A6C34878D82A}">
                    <a16:rowId xmlns:a16="http://schemas.microsoft.com/office/drawing/2014/main" val="4204515967"/>
                  </a:ext>
                </a:extLst>
              </a:tr>
            </a:tbl>
          </a:graphicData>
        </a:graphic>
      </p:graphicFrame>
      <p:sp>
        <p:nvSpPr>
          <p:cNvPr id="20" name="タイトル 1"/>
          <p:cNvSpPr txBox="1">
            <a:spLocks/>
          </p:cNvSpPr>
          <p:nvPr/>
        </p:nvSpPr>
        <p:spPr>
          <a:xfrm>
            <a:off x="928352" y="839351"/>
            <a:ext cx="10281515" cy="356428"/>
          </a:xfrm>
          <a:prstGeom prst="rect">
            <a:avLst/>
          </a:prstGeom>
          <a:solidFill>
            <a:srgbClr val="073E87"/>
          </a:solidFill>
        </p:spPr>
        <p:txBody>
          <a:bodyPr anchor="ctr">
            <a:normAutofit fontScale="6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en-US" altLang="ja-JP" sz="1800" b="1" kern="0" dirty="0">
                <a:solidFill>
                  <a:prstClr val="white"/>
                </a:solidFill>
                <a:latin typeface="Arial" panose="020B0604020202020204" pitchFamily="34" charset="0"/>
                <a:ea typeface="Meiryo UI" panose="020B0604030504040204" pitchFamily="50" charset="-128"/>
                <a:cs typeface="Arial" panose="020B0604020202020204" pitchFamily="34" charset="0"/>
              </a:rPr>
              <a:t>Environmental analysis: Strengths, weaknesses, opportunities and threats regarding the city image being aimed for and the consideration of initiatives</a:t>
            </a:r>
            <a:endParaRPr lang="ja-JP" altLang="en-US" sz="1800" kern="0" dirty="0">
              <a:solidFill>
                <a:prstClr val="white"/>
              </a:solidFill>
              <a:latin typeface="Arial" panose="020B0604020202020204" pitchFamily="34" charset="0"/>
              <a:ea typeface="Meiryo UI" panose="020B0604030504040204" pitchFamily="50" charset="-128"/>
              <a:cs typeface="Arial" panose="020B0604020202020204" pitchFamily="34" charset="0"/>
            </a:endParaRPr>
          </a:p>
        </p:txBody>
      </p:sp>
      <p:cxnSp>
        <p:nvCxnSpPr>
          <p:cNvPr id="6" name="直線コネクタ 5"/>
          <p:cNvCxnSpPr>
            <a:cxnSpLocks/>
          </p:cNvCxnSpPr>
          <p:nvPr/>
        </p:nvCxnSpPr>
        <p:spPr>
          <a:xfrm>
            <a:off x="928352" y="721688"/>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061952" y="6425055"/>
            <a:ext cx="8291848" cy="477054"/>
          </a:xfrm>
          <a:prstGeom prst="rect">
            <a:avLst/>
          </a:prstGeom>
        </p:spPr>
        <p:txBody>
          <a:bodyPr wrap="square">
            <a:spAutoFit/>
          </a:bodyPr>
          <a:lstStyle/>
          <a:p>
            <a:pPr marL="58738" indent="-58738">
              <a:lnSpc>
                <a:spcPts val="1000"/>
              </a:lnSpc>
            </a:pPr>
            <a:r>
              <a:rPr lang="en-US" altLang="ja-JP" sz="1000" dirty="0">
                <a:latin typeface="Arial" panose="020B0604020202020204" pitchFamily="34" charset="0"/>
                <a:ea typeface="UD デジタル 教科書体 NK-R" panose="02020400000000000000" pitchFamily="18" charset="-128"/>
                <a:cs typeface="Arial" panose="020B0604020202020204" pitchFamily="34" charset="0"/>
              </a:rPr>
              <a:t>*The strengths and weaknesses are categorized into five fields (business environment, human capital, infrastructure, financial sector development and reputation) are the evaluation criteria set in the Global Financial Centres Index</a:t>
            </a:r>
            <a:r>
              <a:rPr lang="ja-JP" altLang="en-US" sz="1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000" dirty="0">
                <a:latin typeface="Arial" panose="020B0604020202020204" pitchFamily="34" charset="0"/>
                <a:ea typeface="UD デジタル 教科書体 NK-R" panose="02020400000000000000" pitchFamily="18" charset="-128"/>
                <a:cs typeface="Arial" panose="020B0604020202020204" pitchFamily="34" charset="0"/>
              </a:rPr>
              <a:t>GFCI</a:t>
            </a:r>
            <a:r>
              <a:rPr lang="ja-JP" altLang="en-US" sz="1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000" dirty="0">
                <a:latin typeface="Arial" panose="020B0604020202020204" pitchFamily="34" charset="0"/>
                <a:ea typeface="UD デジタル 教科書体 NK-R" panose="02020400000000000000" pitchFamily="18" charset="-128"/>
                <a:cs typeface="Arial" panose="020B0604020202020204" pitchFamily="34" charset="0"/>
              </a:rPr>
              <a:t>which is announced annually by a public-sector think tank.</a:t>
            </a:r>
            <a:endParaRPr lang="ja-JP" altLang="en-US" sz="10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8" name="タイトル 1"/>
          <p:cNvSpPr txBox="1">
            <a:spLocks/>
          </p:cNvSpPr>
          <p:nvPr/>
        </p:nvSpPr>
        <p:spPr>
          <a:xfrm>
            <a:off x="838200" y="84667"/>
            <a:ext cx="10515600" cy="643238"/>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4200"/>
              </a:lnSpc>
            </a:pPr>
            <a:r>
              <a:rPr lang="en-US" altLang="ja-JP" sz="2800" dirty="0">
                <a:latin typeface="Arial" panose="020B0604020202020204" pitchFamily="34" charset="0"/>
                <a:ea typeface="UD デジタル 教科書体 NK-R" panose="02020400000000000000" pitchFamily="18" charset="-128"/>
                <a:cs typeface="Arial" panose="020B0604020202020204" pitchFamily="34" charset="0"/>
              </a:rPr>
              <a:t>I-3. Focusing on Important Points for Formulating this Strategy</a:t>
            </a:r>
            <a:endParaRPr lang="ja-JP" altLang="en-US" sz="28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9" name="スライド番号プレースホルダー 1"/>
          <p:cNvSpPr>
            <a:spLocks noGrp="1"/>
          </p:cNvSpPr>
          <p:nvPr>
            <p:ph type="sldNum" sz="quarter" idx="12"/>
          </p:nvPr>
        </p:nvSpPr>
        <p:spPr>
          <a:xfrm>
            <a:off x="9434849" y="648878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7</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6697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200" y="133303"/>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800" dirty="0">
                <a:latin typeface="Arial" panose="020B0604020202020204" pitchFamily="34" charset="0"/>
                <a:ea typeface="UD デジタル 教科書体 NK-R" panose="02020400000000000000" pitchFamily="18" charset="-128"/>
                <a:cs typeface="Arial" panose="020B0604020202020204" pitchFamily="34" charset="0"/>
              </a:rPr>
              <a:t>I-3. Focusing on Important Points for Formulating this Strategy</a:t>
            </a:r>
            <a:endParaRPr lang="ja-JP" altLang="en-US" sz="2800" dirty="0">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33" name="直線コネクタ 32"/>
          <p:cNvCxnSpPr>
            <a:cxnSpLocks/>
          </p:cNvCxnSpPr>
          <p:nvPr/>
        </p:nvCxnSpPr>
        <p:spPr>
          <a:xfrm>
            <a:off x="838200" y="779391"/>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9434849" y="6488782"/>
            <a:ext cx="2743200" cy="365125"/>
          </a:xfrm>
        </p:spPr>
        <p:txBody>
          <a:bodyPr/>
          <a:lstStyle/>
          <a:p>
            <a:fld id="{4CFCB8D1-E384-4ABF-9F79-4EB3205F8B48}" type="slidenum">
              <a:rPr kumimoji="1" lang="ja-JP" altLang="en-US" smtClean="0">
                <a:latin typeface="Arial" panose="020B0604020202020204" pitchFamily="34" charset="0"/>
                <a:cs typeface="Arial" panose="020B0604020202020204" pitchFamily="34" charset="0"/>
              </a:rPr>
              <a:t>8</a:t>
            </a:fld>
            <a:endParaRPr kumimoji="1" lang="ja-JP" altLang="en-US" dirty="0">
              <a:latin typeface="Arial" panose="020B0604020202020204" pitchFamily="34" charset="0"/>
              <a:cs typeface="Arial" panose="020B0604020202020204" pitchFamily="34" charset="0"/>
            </a:endParaRPr>
          </a:p>
        </p:txBody>
      </p:sp>
      <p:sp>
        <p:nvSpPr>
          <p:cNvPr id="6" name="正方形/長方形 5"/>
          <p:cNvSpPr/>
          <p:nvPr/>
        </p:nvSpPr>
        <p:spPr>
          <a:xfrm>
            <a:off x="885423" y="889202"/>
            <a:ext cx="9921026" cy="5570756"/>
          </a:xfrm>
          <a:prstGeom prst="rect">
            <a:avLst/>
          </a:prstGeom>
        </p:spPr>
        <p:txBody>
          <a:bodyPr wrap="square">
            <a:spAutoFit/>
          </a:bodyPr>
          <a:lstStyle/>
          <a:p>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Taking an environmental analysis into account,</a:t>
            </a:r>
          </a:p>
          <a:p>
            <a:pPr marL="254000" indent="-254000"/>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Leverage the strengths of and opportunities in Osaka, while constantly maintaining global awareness, to generate synergistic benefits with other cities, particularly with geographically close Asia where growth is pronounced and gather personnel, capital information as a global hub </a:t>
            </a:r>
            <a:r>
              <a:rPr lang="en-US" altLang="ja-JP" sz="2000" b="1" u="sng" dirty="0">
                <a:latin typeface="Arial" panose="020B0604020202020204" pitchFamily="34" charset="0"/>
                <a:ea typeface="UD デジタル 教科書体 NK-R" panose="02020400000000000000" pitchFamily="18" charset="-128"/>
                <a:cs typeface="Arial" panose="020B0604020202020204" pitchFamily="34" charset="0"/>
              </a:rPr>
              <a:t>[Asia/global perspective]</a:t>
            </a:r>
            <a:endParaRPr lang="en-US" altLang="ja-JP" sz="2000" dirty="0">
              <a:latin typeface="Arial" panose="020B0604020202020204" pitchFamily="34" charset="0"/>
              <a:ea typeface="UD デジタル 教科書体 NK-R" panose="02020400000000000000" pitchFamily="18" charset="-128"/>
              <a:cs typeface="Arial" panose="020B0604020202020204" pitchFamily="34" charset="0"/>
            </a:endParaRPr>
          </a:p>
          <a:p>
            <a:pPr marL="254000" indent="-254000"/>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Factoring in the in current global evaluation related to international finance, be equipped with proprietary uniqueness and functions through edgy initiatives that leverage Osaka’s characteristics and also avoid the risk of concentration in a single area in Japan, and fulfill the role of improving Japan’s resilience. Establish a city image to aim for that emphasizes the </a:t>
            </a:r>
            <a:r>
              <a:rPr lang="en-US" altLang="ja-JP" sz="2000" u="sng" dirty="0">
                <a:latin typeface="Arial" panose="020B0604020202020204" pitchFamily="34" charset="0"/>
                <a:ea typeface="UD デジタル 教科書体 NK-R" panose="02020400000000000000" pitchFamily="18" charset="-128"/>
                <a:cs typeface="Arial" panose="020B0604020202020204" pitchFamily="34" charset="0"/>
              </a:rPr>
              <a:t>[perspective of differentiation and </a:t>
            </a:r>
            <a:r>
              <a:rPr lang="en-US" altLang="ja-JP" sz="2000" b="1" u="sng" dirty="0">
                <a:latin typeface="Arial" panose="020B0604020202020204" pitchFamily="34" charset="0"/>
                <a:ea typeface="UD デジタル 教科書体 NK-R" panose="02020400000000000000" pitchFamily="18" charset="-128"/>
                <a:cs typeface="Arial" panose="020B0604020202020204" pitchFamily="34" charset="0"/>
              </a:rPr>
              <a:t>supplementary role]</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a:t>
            </a:r>
          </a:p>
          <a:p>
            <a:pPr marL="254000" indent="-254000"/>
            <a:endParaRPr lang="en-US" altLang="ja-JP" sz="1600" dirty="0">
              <a:latin typeface="Arial" panose="020B0604020202020204" pitchFamily="34" charset="0"/>
              <a:ea typeface="UD デジタル 教科書体 NK-R" panose="02020400000000000000" pitchFamily="18" charset="-128"/>
              <a:cs typeface="Arial" panose="020B0604020202020204" pitchFamily="34" charset="0"/>
            </a:endParaRPr>
          </a:p>
          <a:p>
            <a:pPr marL="254000" indent="-254000"/>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In addition, factors for implementing specific initiatives,</a:t>
            </a:r>
          </a:p>
          <a:p>
            <a:pPr marL="254000" indent="-254000"/>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b="1" u="sng" dirty="0">
                <a:latin typeface="Arial" panose="020B0604020202020204" pitchFamily="34" charset="0"/>
                <a:ea typeface="UD デジタル 教科書体 NK-R" panose="02020400000000000000" pitchFamily="18" charset="-128"/>
                <a:cs typeface="Arial" panose="020B0604020202020204" pitchFamily="34" charset="0"/>
              </a:rPr>
              <a:t>From the perspective of digitalization</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 high affinity with finance, including FinTech, which is a global trends, and impetus for new growth</a:t>
            </a:r>
          </a:p>
          <a:p>
            <a:pPr marL="254000" indent="-254000"/>
            <a:r>
              <a:rPr lang="ja-JP" altLang="en-US" sz="20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Deploy initiatives, taking into account a </a:t>
            </a:r>
            <a:r>
              <a:rPr lang="en-US" altLang="ja-JP" sz="2000" b="1" u="sng" dirty="0">
                <a:latin typeface="Arial" panose="020B0604020202020204" pitchFamily="34" charset="0"/>
                <a:ea typeface="UD デジタル 教科書体 NK-R" panose="02020400000000000000" pitchFamily="18" charset="-128"/>
                <a:cs typeface="Arial" panose="020B0604020202020204" pitchFamily="34" charset="0"/>
              </a:rPr>
              <a:t>perspective of the broader Kansai region</a:t>
            </a:r>
            <a:r>
              <a:rPr lang="en-US" altLang="ja-JP" sz="2000" dirty="0">
                <a:latin typeface="Arial" panose="020B0604020202020204" pitchFamily="34" charset="0"/>
                <a:ea typeface="UD デジタル 教科書体 NK-R" panose="02020400000000000000" pitchFamily="18" charset="-128"/>
                <a:cs typeface="Arial" panose="020B0604020202020204" pitchFamily="34" charset="0"/>
              </a:rPr>
              <a:t> which leverages the uniqueness and strength of each region in Kansai and the history and culture.</a:t>
            </a:r>
          </a:p>
        </p:txBody>
      </p:sp>
    </p:spTree>
    <p:extLst>
      <p:ext uri="{BB962C8B-B14F-4D97-AF65-F5344CB8AC3E}">
        <p14:creationId xmlns:p14="http://schemas.microsoft.com/office/powerpoint/2010/main" val="1683484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134302" y="106824"/>
            <a:ext cx="10515600" cy="355330"/>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[Reference] Perspectives that Should be Emphasized</a:t>
            </a:r>
            <a:endParaRPr kumimoji="1" lang="ja-JP" altLang="en-US" sz="2800" b="0" i="0" u="none" strike="noStrike" kern="1200" cap="none" spc="0" normalizeH="0" baseline="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游ゴシック" panose="020B0400000000000000" pitchFamily="50"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3" name="角丸四角形 2"/>
          <p:cNvSpPr/>
          <p:nvPr/>
        </p:nvSpPr>
        <p:spPr>
          <a:xfrm>
            <a:off x="342926" y="569728"/>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en-US" altLang="ja-JP" sz="1400" b="1" dirty="0">
                <a:solidFill>
                  <a:schemeClr val="tx1"/>
                </a:solidFill>
                <a:latin typeface="Arial" panose="020B0604020202020204" pitchFamily="34" charset="0"/>
                <a:cs typeface="Arial" panose="020B0604020202020204" pitchFamily="34" charset="0"/>
              </a:rPr>
              <a:t>Perspectives of overall strategy (Why)</a:t>
            </a:r>
            <a:endParaRPr lang="ja-JP" altLang="en-US" sz="1400" b="1" dirty="0">
              <a:solidFill>
                <a:schemeClr val="tx1"/>
              </a:solidFill>
              <a:latin typeface="Arial" panose="020B0604020202020204" pitchFamily="34" charset="0"/>
              <a:cs typeface="Arial" panose="020B0604020202020204" pitchFamily="34" charset="0"/>
            </a:endParaRPr>
          </a:p>
        </p:txBody>
      </p:sp>
      <p:sp>
        <p:nvSpPr>
          <p:cNvPr id="22" name="角丸四角形 21"/>
          <p:cNvSpPr/>
          <p:nvPr/>
        </p:nvSpPr>
        <p:spPr>
          <a:xfrm>
            <a:off x="342926" y="2014112"/>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en-US" altLang="ja-JP" sz="1400" b="1" dirty="0">
                <a:solidFill>
                  <a:schemeClr val="tx1"/>
                </a:solidFill>
                <a:latin typeface="Arial" panose="020B0604020202020204" pitchFamily="34" charset="0"/>
                <a:cs typeface="Arial" panose="020B0604020202020204" pitchFamily="34" charset="0"/>
              </a:rPr>
              <a:t>Perspectives linked to specific initiatives (How)</a:t>
            </a:r>
            <a:endParaRPr lang="ja-JP" altLang="en-US" sz="1400" b="1" dirty="0">
              <a:solidFill>
                <a:schemeClr val="tx1"/>
              </a:solidFill>
              <a:latin typeface="Arial" panose="020B0604020202020204" pitchFamily="34" charset="0"/>
              <a:cs typeface="Arial" panose="020B0604020202020204" pitchFamily="34" charset="0"/>
            </a:endParaRPr>
          </a:p>
        </p:txBody>
      </p:sp>
      <p:sp>
        <p:nvSpPr>
          <p:cNvPr id="26" name="角丸四角形 25"/>
          <p:cNvSpPr/>
          <p:nvPr/>
        </p:nvSpPr>
        <p:spPr>
          <a:xfrm>
            <a:off x="342926" y="1263379"/>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89000">
              <a:lnSpc>
                <a:spcPct val="90000"/>
              </a:lnSpc>
              <a:spcBef>
                <a:spcPct val="0"/>
              </a:spcBef>
              <a:spcAft>
                <a:spcPct val="35000"/>
              </a:spcAft>
            </a:pPr>
            <a:r>
              <a:rPr lang="en-US" altLang="ja-JP" sz="1400" b="1" dirty="0">
                <a:solidFill>
                  <a:schemeClr val="tx1"/>
                </a:solidFill>
                <a:latin typeface="Arial" panose="020B0604020202020204" pitchFamily="34" charset="0"/>
                <a:cs typeface="Arial" panose="020B0604020202020204" pitchFamily="34" charset="0"/>
              </a:rPr>
              <a:t>Perspectives linked to city image to be aimed for (What)</a:t>
            </a:r>
            <a:endParaRPr lang="ja-JP" altLang="en-US" sz="1400" b="1" dirty="0">
              <a:solidFill>
                <a:schemeClr val="tx1"/>
              </a:solidFill>
              <a:latin typeface="Arial" panose="020B0604020202020204" pitchFamily="34" charset="0"/>
              <a:cs typeface="Arial" panose="020B0604020202020204" pitchFamily="34" charset="0"/>
            </a:endParaRPr>
          </a:p>
        </p:txBody>
      </p:sp>
      <p:cxnSp>
        <p:nvCxnSpPr>
          <p:cNvPr id="9" name="直線コネクタ 8"/>
          <p:cNvCxnSpPr/>
          <p:nvPr/>
        </p:nvCxnSpPr>
        <p:spPr>
          <a:xfrm flipV="1">
            <a:off x="6723443" y="1193045"/>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728067" y="1187528"/>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8738083" y="1176909"/>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V="1">
            <a:off x="6723443" y="1969733"/>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839750" y="1866726"/>
            <a:ext cx="545" cy="10041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6728067" y="1964216"/>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8738083" y="1953597"/>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6721429" y="1866726"/>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6728067" y="1673884"/>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8736069" y="1663265"/>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13897" y="2606931"/>
            <a:ext cx="11573303" cy="41395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Perspectives of overall strategy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a:t>
            </a:r>
            <a:r>
              <a:rPr kumimoji="1" lang="en-US" altLang="ja-JP"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Create a clear-cut concept</a:t>
            </a:r>
            <a:endPar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169863" marR="0" lvl="0" indent="-169863"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Given there is</a:t>
            </a:r>
            <a:r>
              <a:rPr kumimoji="1" lang="en-US" altLang="ja-JP" sz="1100" b="0"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no definition or requirements for a global financial city</a:t>
            </a:r>
            <a:r>
              <a:rPr kumimoji="1" lang="en-US" altLang="ja-JP" sz="1200" b="0"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t>
            </a:r>
            <a:r>
              <a:rPr kumimoji="1" lang="en-US" altLang="ja-JP"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share the </a:t>
            </a:r>
            <a:r>
              <a:rPr lang="en-US" altLang="ja-JP" sz="1100" b="1" dirty="0">
                <a:solidFill>
                  <a:prstClr val="black"/>
                </a:solidFill>
                <a:latin typeface="Arial" panose="020B0604020202020204" pitchFamily="34" charset="0"/>
                <a:ea typeface="游ゴシック" panose="020B0400000000000000" pitchFamily="50" charset="-128"/>
                <a:cs typeface="Arial" panose="020B0604020202020204" pitchFamily="34" charset="0"/>
              </a:rPr>
              <a:t>city image to be aimed for</a:t>
            </a: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create</a:t>
            </a:r>
            <a:r>
              <a:rPr kumimoji="1" lang="en-US" altLang="ja-JP" sz="1100" b="0"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 </a:t>
            </a:r>
            <a:r>
              <a:rPr kumimoji="1" lang="en-US" altLang="ja-JP" sz="1100" b="1"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clear-cut concept and story</a:t>
            </a:r>
            <a:r>
              <a:rPr kumimoji="1" lang="en-US" altLang="ja-JP" sz="1100" b="0"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for initiatives to realize this image</a:t>
            </a:r>
            <a:endParaRPr kumimoji="1" lang="en-US" altLang="ja-JP"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a:t>
            </a:r>
            <a:r>
              <a:rPr kumimoji="1" lang="en-US" altLang="ja-JP"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Local development</a:t>
            </a:r>
            <a:endPar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160338" marR="0" lvl="0" indent="-160338"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t>
            </a:r>
            <a:r>
              <a:rPr kumimoji="1" lang="en-US" altLang="ja-JP"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“Lubricant” for economic activities</a:t>
            </a: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Utilize financial strengths that are closely</a:t>
            </a:r>
            <a:r>
              <a:rPr kumimoji="1" lang="en-US" altLang="ja-JP" sz="1100" b="0"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related to local communities and economic activities, </a:t>
            </a:r>
            <a:r>
              <a:rPr kumimoji="1" lang="en-US" altLang="ja-JP"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local growth development</a:t>
            </a: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and consequently </a:t>
            </a:r>
            <a:r>
              <a:rPr kumimoji="1" lang="en-US" altLang="ja-JP"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contribute to the benefits and happiness of local residents</a:t>
            </a:r>
            <a:endPar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a:t>
            </a:r>
            <a:r>
              <a:rPr kumimoji="1" lang="en-US" altLang="ja-JP"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SDGs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t>
            </a:r>
            <a:r>
              <a:rPr kumimoji="1" lang="en-US" altLang="ja-JP"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Individual initiatives contribute to the achievement of SDGs to make</a:t>
            </a:r>
            <a:r>
              <a:rPr kumimoji="1" lang="en-US" altLang="ja-JP" sz="1100" b="1"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Osaka a global financial city</a:t>
            </a:r>
            <a:endParaRPr kumimoji="1" lang="en-US" altLang="ja-JP" sz="110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Perspectives linked</a:t>
            </a:r>
            <a:r>
              <a:rPr kumimoji="1" lang="en-US" altLang="ja-JP" sz="1200" b="1" i="0" u="sng"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to city image to be aimed for</a:t>
            </a:r>
            <a:endParaRPr kumimoji="1" lang="en-US" altLang="ja-JP" sz="1200" b="1" i="0" u="sng"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a:t>
            </a:r>
            <a:r>
              <a:rPr kumimoji="1" lang="en-US" altLang="ja-JP"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Asia/global</a:t>
            </a:r>
            <a:r>
              <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t>
            </a:r>
            <a:endPar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160338" lvl="0" indent="-7938">
              <a:defRPr/>
            </a:pPr>
            <a:r>
              <a:rPr lang="en-US" altLang="ja-JP" sz="1100" dirty="0">
                <a:solidFill>
                  <a:prstClr val="black"/>
                </a:solidFill>
                <a:latin typeface="Arial" panose="020B0604020202020204" pitchFamily="34" charset="0"/>
                <a:ea typeface="游ゴシック" panose="020B0400000000000000" pitchFamily="50" charset="-128"/>
                <a:cs typeface="Arial" panose="020B0604020202020204" pitchFamily="34" charset="0"/>
              </a:rPr>
              <a:t>Businesses, including finance, are being deployed globally, crossing international borders. Always be globally aware and possess international competitiveness, while </a:t>
            </a:r>
            <a:r>
              <a:rPr lang="en-US" altLang="ja-JP" sz="1100" b="1" dirty="0">
                <a:solidFill>
                  <a:prstClr val="black"/>
                </a:solidFill>
                <a:latin typeface="Arial" panose="020B0604020202020204" pitchFamily="34" charset="0"/>
                <a:ea typeface="游ゴシック" panose="020B0400000000000000" pitchFamily="50" charset="-128"/>
                <a:cs typeface="Arial" panose="020B0604020202020204" pitchFamily="34" charset="0"/>
              </a:rPr>
              <a:t>generating synergistic benefits through collaborations with other cities to collect personnel, capital information as an Asian/global hub</a:t>
            </a:r>
            <a:endParaRPr kumimoji="1" lang="en-US" altLang="ja-JP" sz="1100" b="1" i="0" u="sng"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a:t>
            </a:r>
            <a:r>
              <a:rPr lang="en-US" altLang="ja-JP" sz="1200" b="1" dirty="0">
                <a:solidFill>
                  <a:prstClr val="black"/>
                </a:solidFill>
                <a:latin typeface="Arial" panose="020B0604020202020204" pitchFamily="34" charset="0"/>
                <a:ea typeface="游ゴシック" panose="020B0400000000000000" pitchFamily="50" charset="-128"/>
                <a:cs typeface="Arial" panose="020B0604020202020204" pitchFamily="34" charset="0"/>
              </a:rPr>
              <a:t>Differentiation with/supplementary role with to support other cities and regions</a:t>
            </a:r>
            <a:endPar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152400" marR="0" lvl="0" indent="-1524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t>
            </a:r>
            <a:r>
              <a:rPr lang="en-US" altLang="ja-JP" sz="1100" dirty="0">
                <a:solidFill>
                  <a:prstClr val="black"/>
                </a:solidFill>
                <a:latin typeface="Arial" panose="020B0604020202020204" pitchFamily="34" charset="0"/>
                <a:ea typeface="游ゴシック" panose="020B0400000000000000" pitchFamily="50" charset="-128"/>
                <a:cs typeface="Arial" panose="020B0604020202020204" pitchFamily="34" charset="0"/>
              </a:rPr>
              <a:t>For Osaka and Kansai to become a selected region, leverage the strengths of and opportunities in Osaka, </a:t>
            </a:r>
            <a:r>
              <a:rPr lang="en-US" altLang="ja-JP" sz="1100" b="1" dirty="0">
                <a:solidFill>
                  <a:prstClr val="black"/>
                </a:solidFill>
                <a:latin typeface="Arial" panose="020B0604020202020204" pitchFamily="34" charset="0"/>
                <a:ea typeface="游ゴシック" panose="020B0400000000000000" pitchFamily="50" charset="-128"/>
                <a:cs typeface="Arial" panose="020B0604020202020204" pitchFamily="34" charset="0"/>
              </a:rPr>
              <a:t>to differentiate with innovative and edgy initiatives</a:t>
            </a:r>
            <a:r>
              <a:rPr lang="en-US" altLang="ja-JP" sz="1100" dirty="0">
                <a:solidFill>
                  <a:prstClr val="black"/>
                </a:solidFill>
                <a:latin typeface="Arial" panose="020B0604020202020204" pitchFamily="34" charset="0"/>
                <a:ea typeface="游ゴシック" panose="020B0400000000000000" pitchFamily="50" charset="-128"/>
                <a:cs typeface="Arial" panose="020B0604020202020204" pitchFamily="34" charset="0"/>
              </a:rPr>
              <a:t> and also </a:t>
            </a:r>
            <a:r>
              <a:rPr lang="en-US" altLang="ja-JP" sz="1100" b="1" dirty="0">
                <a:solidFill>
                  <a:prstClr val="black"/>
                </a:solidFill>
                <a:latin typeface="Arial" panose="020B0604020202020204" pitchFamily="34" charset="0"/>
                <a:ea typeface="游ゴシック" panose="020B0400000000000000" pitchFamily="50" charset="-128"/>
                <a:cs typeface="Arial" panose="020B0604020202020204" pitchFamily="34" charset="0"/>
              </a:rPr>
              <a:t>play a supplementary role to enhance Japan’s ranking in the world by improving resilience</a:t>
            </a:r>
            <a:endParaRPr kumimoji="1" lang="en-US" altLang="ja-JP" sz="1100" b="1" i="0" u="sng"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i="0" u="sng"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Perspectives linked to specific initiatives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a:t>
            </a:r>
            <a:r>
              <a:rPr kumimoji="1" lang="en-US" altLang="ja-JP"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Digitalization</a:t>
            </a:r>
          </a:p>
          <a:p>
            <a:pPr lvl="0">
              <a:defRPr/>
            </a:pPr>
            <a:r>
              <a:rPr kumimoji="1" lang="ja-JP" altLang="en-US"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t>
            </a:r>
            <a:r>
              <a:rPr kumimoji="1" lang="en-US" altLang="ja-JP"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Given the global digitalization trend</a:t>
            </a:r>
            <a:r>
              <a:rPr kumimoji="1" lang="en-US" altLang="ja-JP" sz="110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in the field of finance, where the affinity with digital</a:t>
            </a:r>
            <a:r>
              <a:rPr kumimoji="1" lang="en-US" altLang="ja-JP" sz="1100"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technologies is particularly high, </a:t>
            </a:r>
            <a:r>
              <a:rPr lang="en-US" altLang="ja-JP" sz="1100" b="1" dirty="0">
                <a:solidFill>
                  <a:prstClr val="black"/>
                </a:solidFill>
                <a:latin typeface="Arial" panose="020B0604020202020204" pitchFamily="34" charset="0"/>
                <a:ea typeface="游ゴシック" panose="020B0400000000000000" pitchFamily="50" charset="-128"/>
                <a:cs typeface="Arial" panose="020B0604020202020204" pitchFamily="34" charset="0"/>
              </a:rPr>
              <a:t>incorporate new technologies, including FinTech</a:t>
            </a:r>
            <a:endParaRPr kumimoji="1" lang="en-US" altLang="ja-JP" sz="110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a:t>
            </a:r>
            <a:r>
              <a:rPr kumimoji="1" lang="en-US" altLang="ja-JP" sz="12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Wider Kansai area</a:t>
            </a:r>
            <a:endPar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a:p>
            <a:pPr marL="144463" marR="0" lvl="0" indent="-144463"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Cities with different characteristics will cluster,</a:t>
            </a:r>
            <a:r>
              <a:rPr kumimoji="1" lang="en-US" altLang="ja-JP" sz="1100" b="0" i="0" u="none" strike="noStrike" kern="1200" cap="none" spc="0" normalizeH="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 leverage the characteristics of the Kansai region which possess various charms, and </a:t>
            </a:r>
            <a:r>
              <a:rPr kumimoji="1" lang="en-US" altLang="ja-JP" sz="11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rPr>
              <a:t>use </a:t>
            </a:r>
            <a:r>
              <a:rPr lang="en-US" altLang="ja-JP" sz="1100" b="1" dirty="0">
                <a:solidFill>
                  <a:prstClr val="black"/>
                </a:solidFill>
                <a:latin typeface="Arial" panose="020B0604020202020204" pitchFamily="34" charset="0"/>
                <a:ea typeface="游ゴシック" panose="020B0400000000000000" pitchFamily="50" charset="-128"/>
                <a:cs typeface="Arial" panose="020B0604020202020204" pitchFamily="34" charset="0"/>
              </a:rPr>
              <a:t>this comprehensive power to show its presence internationally</a:t>
            </a:r>
            <a:endPar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cxnSp>
        <p:nvCxnSpPr>
          <p:cNvPr id="30" name="直線コネクタ 29"/>
          <p:cNvCxnSpPr/>
          <p:nvPr/>
        </p:nvCxnSpPr>
        <p:spPr>
          <a:xfrm>
            <a:off x="7840295" y="1100254"/>
            <a:ext cx="545" cy="10041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6722741" y="1100254"/>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6729379" y="907412"/>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8737381" y="896793"/>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7968813" y="206220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latin typeface="Arial" panose="020B0604020202020204" pitchFamily="34" charset="0"/>
                <a:cs typeface="Arial" panose="020B0604020202020204" pitchFamily="34" charset="0"/>
              </a:rPr>
              <a:t>Wider Kansai area</a:t>
            </a:r>
            <a:endParaRPr kumimoji="1" lang="ja-JP" altLang="en-US" sz="1400" b="1" dirty="0">
              <a:latin typeface="Arial" panose="020B0604020202020204" pitchFamily="34" charset="0"/>
              <a:cs typeface="Arial" panose="020B0604020202020204" pitchFamily="34" charset="0"/>
            </a:endParaRPr>
          </a:p>
        </p:txBody>
      </p:sp>
      <p:sp>
        <p:nvSpPr>
          <p:cNvPr id="33" name="正方形/長方形 32"/>
          <p:cNvSpPr/>
          <p:nvPr/>
        </p:nvSpPr>
        <p:spPr>
          <a:xfrm>
            <a:off x="5550084" y="2061534"/>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latin typeface="Arial" panose="020B0604020202020204" pitchFamily="34" charset="0"/>
                <a:cs typeface="Arial" panose="020B0604020202020204" pitchFamily="34" charset="0"/>
              </a:rPr>
              <a:t>Digitalization</a:t>
            </a:r>
            <a:endParaRPr kumimoji="1" lang="ja-JP" altLang="en-US" sz="1400" b="1" dirty="0">
              <a:latin typeface="Arial" panose="020B0604020202020204" pitchFamily="34" charset="0"/>
              <a:cs typeface="Arial" panose="020B0604020202020204" pitchFamily="34" charset="0"/>
            </a:endParaRPr>
          </a:p>
        </p:txBody>
      </p:sp>
      <p:sp>
        <p:nvSpPr>
          <p:cNvPr id="27" name="正方形/長方形 26"/>
          <p:cNvSpPr/>
          <p:nvPr/>
        </p:nvSpPr>
        <p:spPr>
          <a:xfrm>
            <a:off x="7968813" y="131366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latin typeface="Arial" panose="020B0604020202020204" pitchFamily="34" charset="0"/>
                <a:cs typeface="Arial" panose="020B0604020202020204" pitchFamily="34" charset="0"/>
              </a:rPr>
              <a:t>Differentiation/</a:t>
            </a:r>
            <a:br>
              <a:rPr kumimoji="1" lang="en-US" altLang="ja-JP" sz="1400" b="1" dirty="0">
                <a:latin typeface="Arial" panose="020B0604020202020204" pitchFamily="34" charset="0"/>
                <a:cs typeface="Arial" panose="020B0604020202020204" pitchFamily="34" charset="0"/>
              </a:rPr>
            </a:br>
            <a:r>
              <a:rPr kumimoji="1" lang="en-US" altLang="ja-JP" sz="1400" b="1" dirty="0">
                <a:latin typeface="Arial" panose="020B0604020202020204" pitchFamily="34" charset="0"/>
                <a:cs typeface="Arial" panose="020B0604020202020204" pitchFamily="34" charset="0"/>
              </a:rPr>
              <a:t>supplementary role</a:t>
            </a:r>
            <a:endParaRPr kumimoji="1" lang="ja-JP" altLang="en-US" sz="1400" b="1" dirty="0">
              <a:latin typeface="Arial" panose="020B0604020202020204" pitchFamily="34" charset="0"/>
              <a:cs typeface="Arial" panose="020B0604020202020204" pitchFamily="34" charset="0"/>
            </a:endParaRPr>
          </a:p>
        </p:txBody>
      </p:sp>
      <p:sp>
        <p:nvSpPr>
          <p:cNvPr id="28" name="正方形/長方形 27"/>
          <p:cNvSpPr/>
          <p:nvPr/>
        </p:nvSpPr>
        <p:spPr>
          <a:xfrm>
            <a:off x="5550084" y="1313666"/>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latin typeface="Arial" panose="020B0604020202020204" pitchFamily="34" charset="0"/>
                <a:cs typeface="Arial" panose="020B0604020202020204" pitchFamily="34" charset="0"/>
              </a:rPr>
              <a:t>Asia/Global</a:t>
            </a:r>
            <a:endParaRPr kumimoji="1" lang="ja-JP" altLang="en-US" sz="1400" b="1" dirty="0">
              <a:solidFill>
                <a:schemeClr val="bg1"/>
              </a:solidFill>
              <a:latin typeface="Arial" panose="020B0604020202020204" pitchFamily="34" charset="0"/>
              <a:cs typeface="Arial" panose="020B0604020202020204" pitchFamily="34" charset="0"/>
            </a:endParaRPr>
          </a:p>
        </p:txBody>
      </p:sp>
      <p:sp>
        <p:nvSpPr>
          <p:cNvPr id="25" name="正方形/長方形 24"/>
          <p:cNvSpPr/>
          <p:nvPr/>
        </p:nvSpPr>
        <p:spPr>
          <a:xfrm>
            <a:off x="7968813" y="593757"/>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bg1"/>
                </a:solidFill>
                <a:latin typeface="Arial" panose="020B0604020202020204" pitchFamily="34" charset="0"/>
                <a:cs typeface="Arial" panose="020B0604020202020204" pitchFamily="34" charset="0"/>
              </a:rPr>
              <a:t>SDG</a:t>
            </a:r>
            <a:r>
              <a:rPr kumimoji="1" lang="ja-JP" altLang="en-US" sz="1400" b="1" dirty="0">
                <a:solidFill>
                  <a:schemeClr val="bg1"/>
                </a:solidFill>
                <a:latin typeface="Arial" panose="020B0604020202020204" pitchFamily="34" charset="0"/>
                <a:cs typeface="Arial" panose="020B0604020202020204" pitchFamily="34" charset="0"/>
              </a:rPr>
              <a:t>ｓ</a:t>
            </a:r>
          </a:p>
        </p:txBody>
      </p:sp>
      <p:sp>
        <p:nvSpPr>
          <p:cNvPr id="29" name="正方形/長方形 28"/>
          <p:cNvSpPr/>
          <p:nvPr/>
        </p:nvSpPr>
        <p:spPr>
          <a:xfrm>
            <a:off x="5550084" y="593757"/>
            <a:ext cx="2177774"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bg1"/>
                </a:solidFill>
                <a:latin typeface="Arial" panose="020B0604020202020204" pitchFamily="34" charset="0"/>
                <a:cs typeface="Arial" panose="020B0604020202020204" pitchFamily="34" charset="0"/>
              </a:rPr>
              <a:t>Local development</a:t>
            </a:r>
            <a:endParaRPr kumimoji="1" lang="ja-JP" altLang="en-US" sz="1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813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3955</Words>
  <Application>Microsoft Office PowerPoint</Application>
  <PresentationFormat>ワイド画面</PresentationFormat>
  <Paragraphs>414</Paragraphs>
  <Slides>16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Meiryo UI</vt:lpstr>
      <vt:lpstr>ＭＳ Ｐゴシック</vt:lpstr>
      <vt:lpstr>UD デジタル 教科書体 NK-R</vt:lpstr>
      <vt:lpstr>游ゴシック</vt:lpstr>
      <vt:lpstr>游ゴシック Light</vt:lpstr>
      <vt:lpstr>Arial</vt:lpstr>
      <vt:lpstr>Office テーマ</vt:lpstr>
      <vt:lpstr>Strategy Framework of the Global Financial City OSAKA </vt:lpstr>
      <vt:lpstr>Strategy Composition</vt:lpstr>
      <vt:lpstr>I-1. Strategy Formulation Background</vt:lpstr>
      <vt:lpstr>I-2. Global Trends &amp; Conditions in Japan</vt:lpstr>
      <vt:lpstr>I-2. Global Trends &amp; Conditions in Japan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III　Pillars &amp; Key Initiatives in this Strategy</vt:lpstr>
      <vt:lpstr>III　Pillars &amp; Key Initiatives in this Strategy</vt:lpstr>
      <vt:lpstr>III　Pillars &amp; Key Initiatives in this Strategy</vt:lpstr>
      <vt:lpstr>III　Pillars &amp; Key Initiatives in this Strategy</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2021-09-28T01:42:44Z</dcterms:modified>
</cp:coreProperties>
</file>