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99" r:id="rId5"/>
  </p:sldIdLst>
  <p:sldSz cx="13960475" cy="10148888"/>
  <p:notesSz cx="6807200" cy="9939338"/>
  <p:defaultTextStyle>
    <a:defPPr>
      <a:defRPr lang="ja-JP"/>
    </a:defPPr>
    <a:lvl1pPr marL="0" algn="l" defTabSz="1377580" rtl="0" eaLnBrk="1" latinLnBrk="0" hangingPunct="1">
      <a:defRPr kumimoji="1" sz="2690" kern="1200">
        <a:solidFill>
          <a:schemeClr val="tx1"/>
        </a:solidFill>
        <a:latin typeface="+mn-lt"/>
        <a:ea typeface="+mn-ea"/>
        <a:cs typeface="+mn-cs"/>
      </a:defRPr>
    </a:lvl1pPr>
    <a:lvl2pPr marL="688790" algn="l" defTabSz="1377580" rtl="0" eaLnBrk="1" latinLnBrk="0" hangingPunct="1">
      <a:defRPr kumimoji="1" sz="2690" kern="1200">
        <a:solidFill>
          <a:schemeClr val="tx1"/>
        </a:solidFill>
        <a:latin typeface="+mn-lt"/>
        <a:ea typeface="+mn-ea"/>
        <a:cs typeface="+mn-cs"/>
      </a:defRPr>
    </a:lvl2pPr>
    <a:lvl3pPr marL="1377580" algn="l" defTabSz="1377580" rtl="0" eaLnBrk="1" latinLnBrk="0" hangingPunct="1">
      <a:defRPr kumimoji="1" sz="2690" kern="1200">
        <a:solidFill>
          <a:schemeClr val="tx1"/>
        </a:solidFill>
        <a:latin typeface="+mn-lt"/>
        <a:ea typeface="+mn-ea"/>
        <a:cs typeface="+mn-cs"/>
      </a:defRPr>
    </a:lvl3pPr>
    <a:lvl4pPr marL="2066370" algn="l" defTabSz="1377580" rtl="0" eaLnBrk="1" latinLnBrk="0" hangingPunct="1">
      <a:defRPr kumimoji="1" sz="2690" kern="1200">
        <a:solidFill>
          <a:schemeClr val="tx1"/>
        </a:solidFill>
        <a:latin typeface="+mn-lt"/>
        <a:ea typeface="+mn-ea"/>
        <a:cs typeface="+mn-cs"/>
      </a:defRPr>
    </a:lvl4pPr>
    <a:lvl5pPr marL="2755160" algn="l" defTabSz="1377580" rtl="0" eaLnBrk="1" latinLnBrk="0" hangingPunct="1">
      <a:defRPr kumimoji="1" sz="2690" kern="1200">
        <a:solidFill>
          <a:schemeClr val="tx1"/>
        </a:solidFill>
        <a:latin typeface="+mn-lt"/>
        <a:ea typeface="+mn-ea"/>
        <a:cs typeface="+mn-cs"/>
      </a:defRPr>
    </a:lvl5pPr>
    <a:lvl6pPr marL="3443950" algn="l" defTabSz="1377580" rtl="0" eaLnBrk="1" latinLnBrk="0" hangingPunct="1">
      <a:defRPr kumimoji="1" sz="2690" kern="1200">
        <a:solidFill>
          <a:schemeClr val="tx1"/>
        </a:solidFill>
        <a:latin typeface="+mn-lt"/>
        <a:ea typeface="+mn-ea"/>
        <a:cs typeface="+mn-cs"/>
      </a:defRPr>
    </a:lvl6pPr>
    <a:lvl7pPr marL="4132741" algn="l" defTabSz="1377580" rtl="0" eaLnBrk="1" latinLnBrk="0" hangingPunct="1">
      <a:defRPr kumimoji="1" sz="2690" kern="1200">
        <a:solidFill>
          <a:schemeClr val="tx1"/>
        </a:solidFill>
        <a:latin typeface="+mn-lt"/>
        <a:ea typeface="+mn-ea"/>
        <a:cs typeface="+mn-cs"/>
      </a:defRPr>
    </a:lvl7pPr>
    <a:lvl8pPr marL="4821531" algn="l" defTabSz="1377580" rtl="0" eaLnBrk="1" latinLnBrk="0" hangingPunct="1">
      <a:defRPr kumimoji="1" sz="2690" kern="1200">
        <a:solidFill>
          <a:schemeClr val="tx1"/>
        </a:solidFill>
        <a:latin typeface="+mn-lt"/>
        <a:ea typeface="+mn-ea"/>
        <a:cs typeface="+mn-cs"/>
      </a:defRPr>
    </a:lvl8pPr>
    <a:lvl9pPr marL="5510321" algn="l" defTabSz="1377580" rtl="0" eaLnBrk="1" latinLnBrk="0" hangingPunct="1">
      <a:defRPr kumimoji="1" sz="269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46" userDrawn="1">
          <p15:clr>
            <a:srgbClr val="A4A3A4"/>
          </p15:clr>
        </p15:guide>
        <p15:guide id="2" pos="682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694"/>
    <a:srgbClr val="000000"/>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76" autoAdjust="0"/>
    <p:restoredTop sz="94061" autoAdjust="0"/>
  </p:normalViewPr>
  <p:slideViewPr>
    <p:cSldViewPr>
      <p:cViewPr>
        <p:scale>
          <a:sx n="66" d="100"/>
          <a:sy n="66" d="100"/>
        </p:scale>
        <p:origin x="588" y="84"/>
      </p:cViewPr>
      <p:guideLst>
        <p:guide orient="horz" pos="5546"/>
        <p:guide pos="6821"/>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786" cy="496967"/>
          </a:xfrm>
          <a:prstGeom prst="rect">
            <a:avLst/>
          </a:prstGeom>
        </p:spPr>
        <p:txBody>
          <a:bodyPr vert="horz" lIns="95668" tIns="47834" rIns="95668" bIns="4783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3"/>
            <a:ext cx="2949786" cy="496967"/>
          </a:xfrm>
          <a:prstGeom prst="rect">
            <a:avLst/>
          </a:prstGeom>
        </p:spPr>
        <p:txBody>
          <a:bodyPr vert="horz" lIns="95668" tIns="47834" rIns="95668" bIns="47834" rtlCol="0"/>
          <a:lstStyle>
            <a:lvl1pPr algn="r">
              <a:defRPr sz="1200"/>
            </a:lvl1pPr>
          </a:lstStyle>
          <a:p>
            <a:fld id="{DA5716A0-B5DA-418B-B81B-AF92FDF8047B}" type="datetimeFigureOut">
              <a:rPr kumimoji="1" lang="ja-JP" altLang="en-US" smtClean="0"/>
              <a:t>2021/9/14</a:t>
            </a:fld>
            <a:endParaRPr kumimoji="1" lang="ja-JP" altLang="en-US" dirty="0"/>
          </a:p>
        </p:txBody>
      </p:sp>
      <p:sp>
        <p:nvSpPr>
          <p:cNvPr id="4" name="スライド イメージ プレースホルダー 3"/>
          <p:cNvSpPr>
            <a:spLocks noGrp="1" noRot="1" noChangeAspect="1"/>
          </p:cNvSpPr>
          <p:nvPr>
            <p:ph type="sldImg" idx="2"/>
          </p:nvPr>
        </p:nvSpPr>
        <p:spPr>
          <a:xfrm>
            <a:off x="842963" y="746125"/>
            <a:ext cx="5122862" cy="3725863"/>
          </a:xfrm>
          <a:prstGeom prst="rect">
            <a:avLst/>
          </a:prstGeom>
          <a:noFill/>
          <a:ln w="12700">
            <a:solidFill>
              <a:prstClr val="black"/>
            </a:solidFill>
          </a:ln>
        </p:spPr>
        <p:txBody>
          <a:bodyPr vert="horz" lIns="95668" tIns="47834" rIns="95668" bIns="47834" rtlCol="0" anchor="ctr"/>
          <a:lstStyle/>
          <a:p>
            <a:endParaRPr lang="ja-JP" altLang="en-US" dirty="0"/>
          </a:p>
        </p:txBody>
      </p:sp>
      <p:sp>
        <p:nvSpPr>
          <p:cNvPr id="5" name="ノート プレースホルダー 4"/>
          <p:cNvSpPr>
            <a:spLocks noGrp="1"/>
          </p:cNvSpPr>
          <p:nvPr>
            <p:ph type="body" sz="quarter" idx="3"/>
          </p:nvPr>
        </p:nvSpPr>
        <p:spPr>
          <a:xfrm>
            <a:off x="680720" y="4721187"/>
            <a:ext cx="5445760" cy="4472702"/>
          </a:xfrm>
          <a:prstGeom prst="rect">
            <a:avLst/>
          </a:prstGeom>
        </p:spPr>
        <p:txBody>
          <a:bodyPr vert="horz" lIns="95668" tIns="47834" rIns="95668" bIns="4783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8"/>
            <a:ext cx="2949786" cy="496967"/>
          </a:xfrm>
          <a:prstGeom prst="rect">
            <a:avLst/>
          </a:prstGeom>
        </p:spPr>
        <p:txBody>
          <a:bodyPr vert="horz" lIns="95668" tIns="47834" rIns="95668" bIns="4783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8"/>
            <a:ext cx="2949786" cy="496967"/>
          </a:xfrm>
          <a:prstGeom prst="rect">
            <a:avLst/>
          </a:prstGeom>
        </p:spPr>
        <p:txBody>
          <a:bodyPr vert="horz" lIns="95668" tIns="47834" rIns="95668" bIns="47834" rtlCol="0" anchor="b"/>
          <a:lstStyle>
            <a:lvl1pPr algn="r">
              <a:defRPr sz="1200"/>
            </a:lvl1pPr>
          </a:lstStyle>
          <a:p>
            <a:fld id="{7154AD5B-4E08-44F9-A660-7B92ED9DC52F}" type="slidenum">
              <a:rPr kumimoji="1" lang="ja-JP" altLang="en-US" smtClean="0"/>
              <a:t>‹#›</a:t>
            </a:fld>
            <a:endParaRPr kumimoji="1" lang="ja-JP" altLang="en-US" dirty="0"/>
          </a:p>
        </p:txBody>
      </p:sp>
    </p:spTree>
    <p:extLst>
      <p:ext uri="{BB962C8B-B14F-4D97-AF65-F5344CB8AC3E}">
        <p14:creationId xmlns:p14="http://schemas.microsoft.com/office/powerpoint/2010/main" val="2522521857"/>
      </p:ext>
    </p:extLst>
  </p:cSld>
  <p:clrMap bg1="lt1" tx1="dk1" bg2="lt2" tx2="dk2" accent1="accent1" accent2="accent2" accent3="accent3" accent4="accent4" accent5="accent5" accent6="accent6" hlink="hlink" folHlink="folHlink"/>
  <p:notesStyle>
    <a:lvl1pPr marL="0" algn="l" defTabSz="1377580" rtl="0" eaLnBrk="1" latinLnBrk="0" hangingPunct="1">
      <a:defRPr kumimoji="1" sz="1829" kern="1200">
        <a:solidFill>
          <a:schemeClr val="tx1"/>
        </a:solidFill>
        <a:latin typeface="+mn-lt"/>
        <a:ea typeface="+mn-ea"/>
        <a:cs typeface="+mn-cs"/>
      </a:defRPr>
    </a:lvl1pPr>
    <a:lvl2pPr marL="688790" algn="l" defTabSz="1377580" rtl="0" eaLnBrk="1" latinLnBrk="0" hangingPunct="1">
      <a:defRPr kumimoji="1" sz="1829" kern="1200">
        <a:solidFill>
          <a:schemeClr val="tx1"/>
        </a:solidFill>
        <a:latin typeface="+mn-lt"/>
        <a:ea typeface="+mn-ea"/>
        <a:cs typeface="+mn-cs"/>
      </a:defRPr>
    </a:lvl2pPr>
    <a:lvl3pPr marL="1377580" algn="l" defTabSz="1377580" rtl="0" eaLnBrk="1" latinLnBrk="0" hangingPunct="1">
      <a:defRPr kumimoji="1" sz="1829" kern="1200">
        <a:solidFill>
          <a:schemeClr val="tx1"/>
        </a:solidFill>
        <a:latin typeface="+mn-lt"/>
        <a:ea typeface="+mn-ea"/>
        <a:cs typeface="+mn-cs"/>
      </a:defRPr>
    </a:lvl3pPr>
    <a:lvl4pPr marL="2066370" algn="l" defTabSz="1377580" rtl="0" eaLnBrk="1" latinLnBrk="0" hangingPunct="1">
      <a:defRPr kumimoji="1" sz="1829" kern="1200">
        <a:solidFill>
          <a:schemeClr val="tx1"/>
        </a:solidFill>
        <a:latin typeface="+mn-lt"/>
        <a:ea typeface="+mn-ea"/>
        <a:cs typeface="+mn-cs"/>
      </a:defRPr>
    </a:lvl4pPr>
    <a:lvl5pPr marL="2755160" algn="l" defTabSz="1377580" rtl="0" eaLnBrk="1" latinLnBrk="0" hangingPunct="1">
      <a:defRPr kumimoji="1" sz="1829" kern="1200">
        <a:solidFill>
          <a:schemeClr val="tx1"/>
        </a:solidFill>
        <a:latin typeface="+mn-lt"/>
        <a:ea typeface="+mn-ea"/>
        <a:cs typeface="+mn-cs"/>
      </a:defRPr>
    </a:lvl5pPr>
    <a:lvl6pPr marL="3443950" algn="l" defTabSz="1377580" rtl="0" eaLnBrk="1" latinLnBrk="0" hangingPunct="1">
      <a:defRPr kumimoji="1" sz="1829" kern="1200">
        <a:solidFill>
          <a:schemeClr val="tx1"/>
        </a:solidFill>
        <a:latin typeface="+mn-lt"/>
        <a:ea typeface="+mn-ea"/>
        <a:cs typeface="+mn-cs"/>
      </a:defRPr>
    </a:lvl6pPr>
    <a:lvl7pPr marL="4132741" algn="l" defTabSz="1377580" rtl="0" eaLnBrk="1" latinLnBrk="0" hangingPunct="1">
      <a:defRPr kumimoji="1" sz="1829" kern="1200">
        <a:solidFill>
          <a:schemeClr val="tx1"/>
        </a:solidFill>
        <a:latin typeface="+mn-lt"/>
        <a:ea typeface="+mn-ea"/>
        <a:cs typeface="+mn-cs"/>
      </a:defRPr>
    </a:lvl7pPr>
    <a:lvl8pPr marL="4821531" algn="l" defTabSz="1377580" rtl="0" eaLnBrk="1" latinLnBrk="0" hangingPunct="1">
      <a:defRPr kumimoji="1" sz="1829" kern="1200">
        <a:solidFill>
          <a:schemeClr val="tx1"/>
        </a:solidFill>
        <a:latin typeface="+mn-lt"/>
        <a:ea typeface="+mn-ea"/>
        <a:cs typeface="+mn-cs"/>
      </a:defRPr>
    </a:lvl8pPr>
    <a:lvl9pPr marL="5510321" algn="l" defTabSz="1377580" rtl="0" eaLnBrk="1" latinLnBrk="0" hangingPunct="1">
      <a:defRPr kumimoji="1" sz="18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42963" y="746125"/>
            <a:ext cx="5122862"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154AD5B-4E08-44F9-A660-7B92ED9DC52F}" type="slidenum">
              <a:rPr kumimoji="1" lang="ja-JP" altLang="en-US" smtClean="0"/>
              <a:t>1</a:t>
            </a:fld>
            <a:endParaRPr kumimoji="1" lang="ja-JP" altLang="en-US" dirty="0"/>
          </a:p>
        </p:txBody>
      </p:sp>
    </p:spTree>
    <p:extLst>
      <p:ext uri="{BB962C8B-B14F-4D97-AF65-F5344CB8AC3E}">
        <p14:creationId xmlns:p14="http://schemas.microsoft.com/office/powerpoint/2010/main" val="2919805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47036" y="3152735"/>
            <a:ext cx="11866404" cy="21754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094071" y="5751036"/>
            <a:ext cx="9772333" cy="2593605"/>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121344" y="406427"/>
            <a:ext cx="3141107" cy="86594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98024" y="406427"/>
            <a:ext cx="9190646" cy="86594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02781" y="6521602"/>
            <a:ext cx="11866404" cy="2015682"/>
          </a:xfrm>
        </p:spPr>
        <p:txBody>
          <a:bodyPr anchor="t"/>
          <a:lstStyle>
            <a:lvl1pPr algn="l">
              <a:defRPr sz="56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02781" y="4301532"/>
            <a:ext cx="11866404" cy="222006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98024"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096575" y="2368075"/>
            <a:ext cx="6165876" cy="6697797"/>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271755"/>
            <a:ext cx="6168301"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98024" y="3218513"/>
            <a:ext cx="6168301"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091729" y="2271755"/>
            <a:ext cx="6170724" cy="946759"/>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091729" y="3218513"/>
            <a:ext cx="6170724" cy="584735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98025" y="404076"/>
            <a:ext cx="4592900" cy="171967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458158" y="404077"/>
            <a:ext cx="7804293" cy="8661795"/>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98025" y="2123750"/>
            <a:ext cx="4592900" cy="6942122"/>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736351" y="7104222"/>
            <a:ext cx="8376285" cy="838693"/>
          </a:xfrm>
        </p:spPr>
        <p:txBody>
          <a:bodyPr anchor="b"/>
          <a:lstStyle>
            <a:lvl1pPr algn="l">
              <a:defRPr sz="28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736351" y="906822"/>
            <a:ext cx="8376285" cy="6089333"/>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 3"/>
          <p:cNvSpPr>
            <a:spLocks noGrp="1"/>
          </p:cNvSpPr>
          <p:nvPr>
            <p:ph type="body" sz="half" idx="2"/>
          </p:nvPr>
        </p:nvSpPr>
        <p:spPr>
          <a:xfrm>
            <a:off x="2736351" y="7942916"/>
            <a:ext cx="8376285" cy="1191084"/>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2021/9/14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98024" y="406426"/>
            <a:ext cx="12564428" cy="1691481"/>
          </a:xfrm>
          <a:prstGeom prst="rect">
            <a:avLst/>
          </a:prstGeom>
        </p:spPr>
        <p:txBody>
          <a:bodyPr vert="horz" lIns="128016" tIns="64008" rIns="128016" bIns="6400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98024" y="2368075"/>
            <a:ext cx="12564428" cy="6697797"/>
          </a:xfrm>
          <a:prstGeom prst="rect">
            <a:avLst/>
          </a:prstGeom>
        </p:spPr>
        <p:txBody>
          <a:bodyPr vert="horz" lIns="128016" tIns="64008" rIns="128016" bIns="6400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98024" y="9406517"/>
            <a:ext cx="3257444" cy="540334"/>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2021/9/14</a:t>
            </a:fld>
            <a:endParaRPr kumimoji="1" lang="ja-JP" altLang="en-US" dirty="0"/>
          </a:p>
        </p:txBody>
      </p:sp>
      <p:sp>
        <p:nvSpPr>
          <p:cNvPr id="5" name="フッター プレースホルダ 4"/>
          <p:cNvSpPr>
            <a:spLocks noGrp="1"/>
          </p:cNvSpPr>
          <p:nvPr>
            <p:ph type="ftr" sz="quarter" idx="3"/>
          </p:nvPr>
        </p:nvSpPr>
        <p:spPr>
          <a:xfrm>
            <a:off x="4769829" y="9406517"/>
            <a:ext cx="4420817" cy="540334"/>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10005007" y="9406517"/>
            <a:ext cx="3257444" cy="540334"/>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テキスト ボックス 67"/>
          <p:cNvSpPr txBox="1"/>
          <p:nvPr/>
        </p:nvSpPr>
        <p:spPr>
          <a:xfrm>
            <a:off x="1" y="4445"/>
            <a:ext cx="13960474" cy="504000"/>
          </a:xfrm>
          <a:prstGeom prst="rect">
            <a:avLst/>
          </a:prstGeom>
          <a:solidFill>
            <a:srgbClr val="000066"/>
          </a:solidFill>
        </p:spPr>
        <p:txBody>
          <a:bodyPr wrap="square" tIns="0" bIns="0" rtlCol="0" anchor="ctr">
            <a:noAutofit/>
          </a:bodyPr>
          <a:lstStyle/>
          <a:p>
            <a:pPr algn="ctr"/>
            <a:r>
              <a:rPr lang="ja-JP" altLang="en-US" sz="2800" b="1" dirty="0">
                <a:solidFill>
                  <a:prstClr val="white"/>
                </a:solidFill>
                <a:latin typeface="UD デジタル 教科書体 NK-B" panose="02020700000000000000" pitchFamily="18" charset="-128"/>
                <a:ea typeface="UD デジタル 教科書体 NK-B" panose="02020700000000000000" pitchFamily="18" charset="-128"/>
              </a:rPr>
              <a:t>国際金融</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都市ＯＳＡＫＡ戦略</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骨子の</a:t>
            </a:r>
            <a:r>
              <a:rPr lang="ja-JP" altLang="en-US" sz="2800" b="1" dirty="0" smtClean="0">
                <a:solidFill>
                  <a:prstClr val="white"/>
                </a:solidFill>
                <a:latin typeface="UD デジタル 教科書体 NK-B" panose="02020700000000000000" pitchFamily="18" charset="-128"/>
                <a:ea typeface="UD デジタル 教科書体 NK-B" panose="02020700000000000000" pitchFamily="18" charset="-128"/>
              </a:rPr>
              <a:t>概要</a:t>
            </a:r>
            <a:endParaRPr lang="en-US" altLang="ja-JP" sz="2800" b="1" dirty="0">
              <a:solidFill>
                <a:prstClr val="white"/>
              </a:solidFill>
              <a:latin typeface="UD デジタル 教科書体 NK-B" panose="02020700000000000000" pitchFamily="18" charset="-128"/>
              <a:ea typeface="UD デジタル 教科書体 NK-B" panose="02020700000000000000" pitchFamily="18" charset="-128"/>
            </a:endParaRPr>
          </a:p>
        </p:txBody>
      </p:sp>
      <p:sp>
        <p:nvSpPr>
          <p:cNvPr id="161" name="タイトル 1"/>
          <p:cNvSpPr txBox="1">
            <a:spLocks/>
          </p:cNvSpPr>
          <p:nvPr/>
        </p:nvSpPr>
        <p:spPr>
          <a:xfrm>
            <a:off x="211485" y="2106330"/>
            <a:ext cx="2952328"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000" b="1" i="0" u="sng"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めざす国際金融都市像</a:t>
            </a:r>
            <a:endParaRPr kumimoji="1" lang="ja-JP" altLang="en-US" sz="2000" b="1" i="0" u="sng"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162" name="正方形/長方形 161"/>
          <p:cNvSpPr/>
          <p:nvPr/>
        </p:nvSpPr>
        <p:spPr>
          <a:xfrm>
            <a:off x="223652" y="2770260"/>
            <a:ext cx="6588000" cy="6480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2000" b="1" dirty="0" smtClean="0">
                <a:latin typeface="UD デジタル 教科書体 NK-R" panose="02020400000000000000" pitchFamily="18" charset="-128"/>
                <a:ea typeface="UD デジタル 教科書体 NK-R" panose="02020400000000000000" pitchFamily="18" charset="-128"/>
              </a:rPr>
              <a:t> アジア</a:t>
            </a:r>
            <a:r>
              <a:rPr lang="ja-JP" altLang="en-US" sz="2000" b="1" dirty="0">
                <a:latin typeface="UD デジタル 教科書体 NK-R" panose="02020400000000000000" pitchFamily="18" charset="-128"/>
                <a:ea typeface="UD デジタル 教科書体 NK-R" panose="02020400000000000000" pitchFamily="18" charset="-128"/>
              </a:rPr>
              <a:t>・世界の活力を</a:t>
            </a:r>
            <a:r>
              <a:rPr lang="ja-JP" altLang="en-US" sz="2000" b="1" dirty="0" smtClean="0">
                <a:latin typeface="UD デジタル 教科書体 NK-R" panose="02020400000000000000" pitchFamily="18" charset="-128"/>
                <a:ea typeface="UD デジタル 教科書体 NK-R" panose="02020400000000000000" pitchFamily="18" charset="-128"/>
              </a:rPr>
              <a:t>呼び込み</a:t>
            </a:r>
            <a:endParaRPr lang="en-US" altLang="ja-JP" sz="2000" b="1" dirty="0" smtClean="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dirty="0">
                <a:latin typeface="UD デジタル 教科書体 NK-R" panose="02020400000000000000" pitchFamily="18" charset="-128"/>
                <a:ea typeface="UD デジタル 教科書体 NK-R" panose="02020400000000000000" pitchFamily="18" charset="-128"/>
              </a:rPr>
              <a:t>金融をテコに発展するグローバル都市」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63" name="テキスト ボックス 162"/>
          <p:cNvSpPr txBox="1"/>
          <p:nvPr/>
        </p:nvSpPr>
        <p:spPr>
          <a:xfrm>
            <a:off x="185357" y="2474210"/>
            <a:ext cx="13737920" cy="295978"/>
          </a:xfrm>
          <a:prstGeom prst="rect">
            <a:avLst/>
          </a:prstGeom>
          <a:noFill/>
          <a:ln>
            <a:noFill/>
          </a:ln>
        </p:spPr>
        <p:txBody>
          <a:bodyPr wrap="square" lIns="108000" tIns="64008" rIns="108000" bIns="64008" rtlCol="0">
            <a:spAutoFit/>
          </a:bodyPr>
          <a:lstStyle/>
          <a:p>
            <a:pPr marL="180000" indent="-457200">
              <a:lnSpc>
                <a:spcPts val="1300"/>
              </a:lnSpc>
            </a:pPr>
            <a:r>
              <a:rPr lang="ja-JP" altLang="en-US" sz="18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8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国際</a:t>
            </a:r>
            <a:r>
              <a:rPr lang="ja-JP" altLang="en-US" sz="18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金融都市実現のために重視すべき</a:t>
            </a:r>
            <a:r>
              <a:rPr lang="ja-JP" altLang="en-US" sz="18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視点を</a:t>
            </a:r>
            <a:r>
              <a:rPr lang="ja-JP" altLang="en-US" sz="18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踏まえ、２つの都市像を掲げて</a:t>
            </a:r>
            <a:r>
              <a:rPr lang="ja-JP" altLang="en-US" sz="18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取組む</a:t>
            </a:r>
            <a:endParaRPr lang="ja-JP" altLang="en-US" sz="18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64" name="正方形/長方形 163"/>
          <p:cNvSpPr/>
          <p:nvPr/>
        </p:nvSpPr>
        <p:spPr>
          <a:xfrm>
            <a:off x="7124253" y="2770260"/>
            <a:ext cx="6588000" cy="6480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r>
              <a:rPr lang="ja-JP" altLang="en-US" sz="2000" b="1" dirty="0" smtClean="0">
                <a:latin typeface="UD デジタル 教科書体 NK-R" panose="02020400000000000000" pitchFamily="18" charset="-128"/>
                <a:ea typeface="UD デジタル 教科書体 NK-R" panose="02020400000000000000" pitchFamily="18" charset="-128"/>
              </a:rPr>
              <a:t> 先駆けた</a:t>
            </a:r>
            <a:r>
              <a:rPr lang="ja-JP" altLang="en-US" sz="2000" b="1" dirty="0">
                <a:latin typeface="UD デジタル 教科書体 NK-R" panose="02020400000000000000" pitchFamily="18" charset="-128"/>
                <a:ea typeface="UD デジタル 教科書体 NK-R" panose="02020400000000000000" pitchFamily="18" charset="-128"/>
              </a:rPr>
              <a:t>取組みで世界に挑戦</a:t>
            </a:r>
            <a:r>
              <a:rPr lang="ja-JP" altLang="en-US" sz="2000" b="1" dirty="0" smtClean="0">
                <a:latin typeface="UD デジタル 教科書体 NK-R" panose="02020400000000000000" pitchFamily="18" charset="-128"/>
                <a:ea typeface="UD デジタル 教科書体 NK-R" panose="02020400000000000000" pitchFamily="18" charset="-128"/>
              </a:rPr>
              <a:t>する</a:t>
            </a:r>
            <a:endParaRPr lang="en-US" altLang="ja-JP" sz="2000" b="1" dirty="0" smtClean="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ja-JP" altLang="en-US" sz="2000" b="1" dirty="0">
                <a:latin typeface="UD デジタル 教科書体 NK-R" panose="02020400000000000000" pitchFamily="18" charset="-128"/>
                <a:ea typeface="UD デジタル 教科書体 NK-R" panose="02020400000000000000" pitchFamily="18" charset="-128"/>
              </a:rPr>
              <a:t>金融のフロントランナー都市」</a:t>
            </a:r>
            <a:endParaRPr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165" name="正方形/長方形 164"/>
          <p:cNvSpPr/>
          <p:nvPr/>
        </p:nvSpPr>
        <p:spPr>
          <a:xfrm>
            <a:off x="4747989" y="3922260"/>
            <a:ext cx="4525518" cy="44645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２．金融のフロントランナー都市</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167" name="テキスト ボックス 166">
            <a:extLst>
              <a:ext uri="{FF2B5EF4-FFF2-40B4-BE49-F238E27FC236}">
                <a16:creationId xmlns:a16="http://schemas.microsoft.com/office/drawing/2014/main" id="{CF33E91A-D645-4F28-ACDE-0A3E99091C7E}"/>
              </a:ext>
            </a:extLst>
          </p:cNvPr>
          <p:cNvSpPr txBox="1"/>
          <p:nvPr/>
        </p:nvSpPr>
        <p:spPr>
          <a:xfrm>
            <a:off x="139477" y="3554330"/>
            <a:ext cx="3996000" cy="400110"/>
          </a:xfrm>
          <a:prstGeom prst="rect">
            <a:avLst/>
          </a:prstGeom>
          <a:noFill/>
          <a:ln>
            <a:noFill/>
          </a:ln>
        </p:spPr>
        <p:txBody>
          <a:bodyPr wrap="square" rtlCol="0">
            <a:spAutoFit/>
          </a:bodyPr>
          <a:lstStyle/>
          <a:p>
            <a:r>
              <a:rPr kumimoji="1" lang="ja-JP" altLang="en-US" sz="2000" b="1" u="sng" dirty="0" smtClean="0">
                <a:latin typeface="UD デジタル 教科書体 NK-R" panose="02020400000000000000" pitchFamily="18" charset="-128"/>
                <a:ea typeface="UD デジタル 教科書体 NK-R" panose="02020400000000000000" pitchFamily="18" charset="-128"/>
              </a:rPr>
              <a:t>戦略の柱と重点取組み</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168" name="正方形/長方形 167"/>
          <p:cNvSpPr/>
          <p:nvPr/>
        </p:nvSpPr>
        <p:spPr>
          <a:xfrm>
            <a:off x="150463" y="3914274"/>
            <a:ext cx="4525518" cy="447171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１．金融をテコに発展するグローバル都市</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171" name="テキスト ボックス 170"/>
          <p:cNvSpPr txBox="1"/>
          <p:nvPr/>
        </p:nvSpPr>
        <p:spPr>
          <a:xfrm>
            <a:off x="283493" y="4256616"/>
            <a:ext cx="4212000" cy="3816424"/>
          </a:xfrm>
          <a:prstGeom prst="rect">
            <a:avLst/>
          </a:prstGeom>
          <a:solidFill>
            <a:schemeClr val="bg1"/>
          </a:solidFill>
          <a:ln w="3175">
            <a:solidFill>
              <a:schemeClr val="tx1"/>
            </a:solidFill>
          </a:ln>
        </p:spPr>
        <p:txBody>
          <a:bodyPr wrap="square" lIns="72000" tIns="108000" rIns="72000" rtlCol="0">
            <a:noAutofit/>
          </a:bodyPr>
          <a:lstStyle/>
          <a:p>
            <a:r>
              <a:rPr lang="en-US" altLang="ja-JP" sz="1400" b="1" dirty="0">
                <a:latin typeface="UD デジタル 教科書体 NK-R" panose="02020400000000000000" pitchFamily="18" charset="-128"/>
                <a:ea typeface="UD デジタル 教科書体 NK-R" panose="02020400000000000000" pitchFamily="18" charset="-128"/>
              </a:rPr>
              <a:t>(1)</a:t>
            </a:r>
            <a:r>
              <a:rPr kumimoji="1" lang="ja-JP" altLang="en-US" sz="1400" b="1" dirty="0" smtClean="0">
                <a:latin typeface="UD デジタル 教科書体 NK-R" panose="02020400000000000000" pitchFamily="18" charset="-128"/>
                <a:ea typeface="UD デジタル 教科書体 NK-R" panose="02020400000000000000" pitchFamily="18" charset="-128"/>
              </a:rPr>
              <a:t>魅力的なまちづくりに向けた金融面からの推進</a:t>
            </a:r>
            <a:endParaRPr lang="en-US" altLang="ja-JP" sz="1400" b="1" dirty="0">
              <a:latin typeface="UD デジタル 教科書体 NK-R" panose="02020400000000000000" pitchFamily="18" charset="-128"/>
              <a:ea typeface="UD デジタル 教科書体 NK-R" panose="02020400000000000000" pitchFamily="18" charset="-128"/>
            </a:endParaRPr>
          </a:p>
          <a:p>
            <a:pPr marL="252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万博</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を契機と</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した社会実験・実装プロジェクトへ</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資　金</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が国内外から流入する</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仕組みづくり　など</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spcBef>
                <a:spcPts val="1200"/>
              </a:spcBef>
              <a:defRPr/>
            </a:pP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2</a:t>
            </a: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スタートアップおよび</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地域活性化のため</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の</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defRPr/>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多様な資金調達の支援</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kern="0" spc="-100" dirty="0">
                <a:latin typeface="UD デジタル 教科書体 NK-R" panose="02020400000000000000" pitchFamily="18" charset="-128"/>
                <a:ea typeface="UD デジタル 教科書体 NK-R" panose="02020400000000000000" pitchFamily="18" charset="-128"/>
                <a:cs typeface="Meiryo UI" pitchFamily="50" charset="-128"/>
              </a:rPr>
              <a:t>スタートアップに対するさらなる投資促進</a:t>
            </a:r>
            <a:r>
              <a:rPr lang="ja-JP" altLang="en-US" sz="1400" kern="0" spc="-100" dirty="0" smtClean="0">
                <a:latin typeface="UD デジタル 教科書体 NK-R" panose="02020400000000000000" pitchFamily="18" charset="-128"/>
                <a:ea typeface="UD デジタル 教科書体 NK-R" panose="02020400000000000000" pitchFamily="18" charset="-128"/>
                <a:cs typeface="Meiryo UI" pitchFamily="50" charset="-128"/>
              </a:rPr>
              <a:t>に向けた支援</a:t>
            </a:r>
            <a:endParaRPr lang="en-US" altLang="ja-JP" sz="1400" kern="0" spc="-10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STO</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※1</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）など</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新たな手法を活用した資金調達の促進に向けた</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取組み</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など</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spcBef>
                <a:spcPts val="1200"/>
              </a:spcBef>
              <a:defRPr/>
            </a:pP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3)</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レジリエンス向上の観点による拠点機能の</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強化</a:t>
            </a:r>
            <a:endPar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・金融</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機関による</a:t>
            </a:r>
            <a:r>
              <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rPr>
              <a:t>BCP</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・デュアルオペレーション拠点の設置・機能</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拡充及び支援</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など</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spcBef>
                <a:spcPts val="1200"/>
              </a:spcBef>
              <a:defRPr/>
            </a:pP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4)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国内の金融市場の</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活性化</a:t>
            </a:r>
            <a:endPar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dirty="0">
                <a:latin typeface="UD デジタル 教科書体 NK-R" panose="02020400000000000000" pitchFamily="18" charset="-128"/>
                <a:ea typeface="UD デジタル 教科書体 NK-R" panose="02020400000000000000" pitchFamily="18" charset="-128"/>
              </a:rPr>
              <a:t>金融商品に</a:t>
            </a:r>
            <a:r>
              <a:rPr lang="ja-JP" altLang="en-US" sz="1400" dirty="0" smtClean="0">
                <a:latin typeface="UD デジタル 教科書体 NK-R" panose="02020400000000000000" pitchFamily="18" charset="-128"/>
                <a:ea typeface="UD デジタル 教科書体 NK-R" panose="02020400000000000000" pitchFamily="18" charset="-128"/>
              </a:rPr>
              <a:t>係る所得課税の損益</a:t>
            </a:r>
            <a:r>
              <a:rPr lang="ja-JP" altLang="en-US" sz="1400" dirty="0">
                <a:latin typeface="UD デジタル 教科書体 NK-R" panose="02020400000000000000" pitchFamily="18" charset="-128"/>
                <a:ea typeface="UD デジタル 教科書体 NK-R" panose="02020400000000000000" pitchFamily="18" charset="-128"/>
              </a:rPr>
              <a:t>通算範囲の拡大等（デリバティブ取引の追加）に向けた</a:t>
            </a:r>
            <a:r>
              <a:rPr lang="ja-JP" altLang="en-US" sz="1400" dirty="0" smtClean="0">
                <a:latin typeface="UD デジタル 教科書体 NK-R" panose="02020400000000000000" pitchFamily="18" charset="-128"/>
                <a:ea typeface="UD デジタル 教科書体 NK-R" panose="02020400000000000000" pitchFamily="18" charset="-128"/>
              </a:rPr>
              <a:t>働きかけ</a:t>
            </a: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など</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173" name="テキスト ボックス 172"/>
          <p:cNvSpPr txBox="1"/>
          <p:nvPr/>
        </p:nvSpPr>
        <p:spPr>
          <a:xfrm>
            <a:off x="4892709" y="4256615"/>
            <a:ext cx="4212000" cy="3816424"/>
          </a:xfrm>
          <a:prstGeom prst="rect">
            <a:avLst/>
          </a:prstGeom>
          <a:solidFill>
            <a:schemeClr val="bg1"/>
          </a:solidFill>
          <a:ln w="3175">
            <a:solidFill>
              <a:schemeClr val="tx1"/>
            </a:solidFill>
          </a:ln>
        </p:spPr>
        <p:txBody>
          <a:bodyPr wrap="square" lIns="72000" tIns="108000" rIns="72000" rtlCol="0">
            <a:noAutofit/>
          </a:bodyPr>
          <a:lstStyle/>
          <a:p>
            <a:pPr>
              <a:defRPr/>
            </a:pP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(1)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エッジの効いた先駆的な金融商品・市場の</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形成</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アジア随一のデリバティブ市場に向けた先駆的な</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商品群</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の</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展開</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など</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spcBef>
                <a:spcPts val="1200"/>
              </a:spcBef>
              <a:defRPr/>
            </a:pP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(2) </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サステナブル</a:t>
            </a:r>
            <a:r>
              <a:rPr lang="ja-JP" altLang="en-US"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ファイナンス先進都市に</a:t>
            </a:r>
            <a:r>
              <a:rPr lang="ja-JP" altLang="en-US" sz="1400" b="1" kern="0" spc="-46" dirty="0">
                <a:latin typeface="UD デジタル 教科書体 NK-R" panose="02020400000000000000" pitchFamily="18" charset="-128"/>
                <a:ea typeface="UD デジタル 教科書体 NK-R" panose="02020400000000000000" pitchFamily="18" charset="-128"/>
                <a:cs typeface="Meiryo UI" pitchFamily="50" charset="-128"/>
              </a:rPr>
              <a:t>向けた</a:t>
            </a:r>
            <a:r>
              <a:rPr lang="ja-JP" altLang="en-US"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取組み </a:t>
            </a:r>
            <a:endParaRPr lang="en-US" altLang="ja-JP" sz="1400" kern="0" spc="-46"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・企業</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における</a:t>
            </a:r>
            <a:r>
              <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rPr>
              <a:t>SDGs</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債（ソーシャルボンド・グリーンボンド等）の発行</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促進　など</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a:spcBef>
                <a:spcPts val="1200"/>
              </a:spcBef>
              <a:defRPr/>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(3)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金融サービスに</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関する規制の</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a:defRPr/>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見直しに向けた</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働きかけ </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・レギュラトリー</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サンドボックス（</a:t>
            </a: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※2</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）等</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の活用を通じた</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規制の見直しに係る働きかけ</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など</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108000" indent="-457200">
              <a:spcBef>
                <a:spcPts val="1200"/>
              </a:spcBef>
              <a:defRPr/>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(4)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金融分野における高度人材の</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育成</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88000" indent="-457200">
              <a:defRPr/>
            </a:pPr>
            <a:r>
              <a:rPr lang="ja-JP" altLang="en-US" sz="1400"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spc="-46"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spc="-46" dirty="0" smtClean="0">
                <a:latin typeface="UD デジタル 教科書体 NK-R" panose="02020400000000000000" pitchFamily="18" charset="-128"/>
                <a:ea typeface="UD デジタル 教科書体 NK-R" panose="02020400000000000000" pitchFamily="18" charset="-128"/>
                <a:cs typeface="Meiryo UI" pitchFamily="50" charset="-128"/>
              </a:rPr>
              <a:t>高等</a:t>
            </a:r>
            <a:r>
              <a:rPr lang="ja-JP" altLang="en-US" sz="1400" spc="-46" dirty="0">
                <a:latin typeface="UD デジタル 教科書体 NK-R" panose="02020400000000000000" pitchFamily="18" charset="-128"/>
                <a:ea typeface="UD デジタル 教科書体 NK-R" panose="02020400000000000000" pitchFamily="18" charset="-128"/>
                <a:cs typeface="Meiryo UI" pitchFamily="50" charset="-128"/>
              </a:rPr>
              <a:t>教育等における金融・起業・</a:t>
            </a:r>
            <a:r>
              <a:rPr lang="ja-JP" altLang="en-US" sz="1400" spc="-92" dirty="0">
                <a:latin typeface="UD デジタル 教科書体 NK-R" panose="02020400000000000000" pitchFamily="18" charset="-128"/>
                <a:ea typeface="UD デジタル 教科書体 NK-R" panose="02020400000000000000" pitchFamily="18" charset="-128"/>
                <a:cs typeface="Meiryo UI" pitchFamily="50" charset="-128"/>
              </a:rPr>
              <a:t>テクノロジー等に関する</a:t>
            </a:r>
            <a:r>
              <a:rPr lang="ja-JP" altLang="en-US" sz="1400" spc="-92" dirty="0" smtClean="0">
                <a:latin typeface="UD デジタル 教科書体 NK-R" panose="02020400000000000000" pitchFamily="18" charset="-128"/>
                <a:ea typeface="UD デジタル 教科書体 NK-R" panose="02020400000000000000" pitchFamily="18" charset="-128"/>
                <a:cs typeface="Meiryo UI" pitchFamily="50" charset="-128"/>
              </a:rPr>
              <a:t>人材育成</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など</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
        <p:nvSpPr>
          <p:cNvPr id="108" name="テキスト ボックス 107"/>
          <p:cNvSpPr txBox="1"/>
          <p:nvPr/>
        </p:nvSpPr>
        <p:spPr>
          <a:xfrm>
            <a:off x="7772325" y="3643809"/>
            <a:ext cx="6119976" cy="295978"/>
          </a:xfrm>
          <a:prstGeom prst="rect">
            <a:avLst/>
          </a:prstGeom>
          <a:noFill/>
          <a:ln>
            <a:noFill/>
          </a:ln>
        </p:spPr>
        <p:txBody>
          <a:bodyPr wrap="square" lIns="108000" tIns="64008" rIns="108000" bIns="64008" rtlCol="0">
            <a:spAutoFit/>
          </a:bodyPr>
          <a:lstStyle/>
          <a:p>
            <a:pPr marL="180000" indent="-457200">
              <a:lnSpc>
                <a:spcPts val="1300"/>
              </a:lnSpc>
            </a:pPr>
            <a:r>
              <a:rPr lang="en-US" altLang="ja-JP"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重点取組みは例（イメージ）であり、実現可能性や効果等を踏まえて今後検討</a:t>
            </a:r>
            <a:endParaRPr lang="ja-JP" altLang="en-US" sz="14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40" name="テキスト ボックス 39">
            <a:extLst>
              <a:ext uri="{FF2B5EF4-FFF2-40B4-BE49-F238E27FC236}">
                <a16:creationId xmlns:a16="http://schemas.microsoft.com/office/drawing/2014/main" id="{CF33E91A-D645-4F28-ACDE-0A3E99091C7E}"/>
              </a:ext>
            </a:extLst>
          </p:cNvPr>
          <p:cNvSpPr txBox="1"/>
          <p:nvPr/>
        </p:nvSpPr>
        <p:spPr>
          <a:xfrm>
            <a:off x="162805" y="8962876"/>
            <a:ext cx="3996000" cy="400110"/>
          </a:xfrm>
          <a:prstGeom prst="rect">
            <a:avLst/>
          </a:prstGeom>
          <a:noFill/>
          <a:ln>
            <a:noFill/>
          </a:ln>
        </p:spPr>
        <p:txBody>
          <a:bodyPr wrap="square" rtlCol="0">
            <a:spAutoFit/>
          </a:bodyPr>
          <a:lstStyle/>
          <a:p>
            <a:r>
              <a:rPr kumimoji="1" lang="ja-JP" altLang="en-US" sz="2000" b="1" u="sng" dirty="0" smtClean="0">
                <a:latin typeface="UD デジタル 教科書体 NK-R" panose="02020400000000000000" pitchFamily="18" charset="-128"/>
                <a:ea typeface="UD デジタル 教科書体 NK-R" panose="02020400000000000000" pitchFamily="18" charset="-128"/>
              </a:rPr>
              <a:t>戦略の取組期間等</a:t>
            </a:r>
            <a:endParaRPr lang="ja-JP" altLang="ja-JP" sz="2000" b="1" u="sng"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41" name="テキスト ボックス 40"/>
          <p:cNvSpPr txBox="1"/>
          <p:nvPr/>
        </p:nvSpPr>
        <p:spPr>
          <a:xfrm>
            <a:off x="185357" y="9322916"/>
            <a:ext cx="13347607" cy="794128"/>
          </a:xfrm>
          <a:prstGeom prst="rect">
            <a:avLst/>
          </a:prstGeom>
          <a:noFill/>
          <a:ln>
            <a:noFill/>
          </a:ln>
        </p:spPr>
        <p:txBody>
          <a:bodyPr wrap="square" lIns="108000" tIns="64008" rIns="108000" bIns="64008" rtlCol="0">
            <a:spAutoFit/>
          </a:bodyPr>
          <a:lstStyle/>
          <a:p>
            <a:pPr marL="72000" indent="-457200">
              <a:lnSpc>
                <a:spcPts val="1500"/>
              </a:lnSpc>
            </a:pP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・最終</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a:t>
            </a: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２０５０年：</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カーボンニュートラル目標年度）を見据えて</a:t>
            </a: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、短期</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2025</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年大阪・関西万博まで）、中期（</a:t>
            </a:r>
            <a:r>
              <a:rPr lang="en-US" altLang="ja-JP"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2030</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年）の期間を設定し、都度レビューして</a:t>
            </a: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、その</a:t>
            </a:r>
            <a:r>
              <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時の情勢を計画に反映する</a:t>
            </a: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72000" indent="-457200">
              <a:lnSpc>
                <a:spcPts val="1500"/>
              </a:lnSpc>
              <a:spcBef>
                <a:spcPts val="600"/>
              </a:spcBef>
            </a:pPr>
            <a:r>
              <a:rPr lang="ja-JP" altLang="en-US" sz="1600" kern="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・戦略目標は、めざす都市像の達成度合いを計測可能な指標や、重点取組みごとのＫＰＩについて、年度末の戦略策定に向け検討していく。</a:t>
            </a:r>
            <a:endParaRPr lang="ja-JP" altLang="en-US" sz="1600" kern="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 name="正方形/長方形 1"/>
          <p:cNvSpPr/>
          <p:nvPr/>
        </p:nvSpPr>
        <p:spPr>
          <a:xfrm>
            <a:off x="63277" y="2050108"/>
            <a:ext cx="13860000" cy="14401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63277" y="3562276"/>
            <a:ext cx="13860000" cy="538155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77717" y="8999004"/>
            <a:ext cx="13860000" cy="1116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タイトル 1"/>
          <p:cNvSpPr txBox="1">
            <a:spLocks/>
          </p:cNvSpPr>
          <p:nvPr/>
        </p:nvSpPr>
        <p:spPr>
          <a:xfrm>
            <a:off x="215677" y="594162"/>
            <a:ext cx="2952328"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000" b="1" i="0" u="sng" strike="noStrike" kern="1200" cap="none" spc="0" normalizeH="0" baseline="0" noProof="0" dirty="0" smtClean="0">
                <a:ln>
                  <a:noFill/>
                </a:ln>
                <a:effectLst/>
                <a:uLnTx/>
                <a:uFillTx/>
                <a:latin typeface="UD デジタル 教科書体 NK-R" panose="02020400000000000000" pitchFamily="18" charset="-128"/>
                <a:ea typeface="UD デジタル 教科書体 NK-R" panose="02020400000000000000" pitchFamily="18" charset="-128"/>
                <a:cs typeface="+mj-cs"/>
              </a:rPr>
              <a:t>戦略策定の趣旨</a:t>
            </a:r>
            <a:endParaRPr kumimoji="1" lang="ja-JP" altLang="en-US" sz="2000" b="1" i="0" u="sng"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23" name="テキスト ボックス 22"/>
          <p:cNvSpPr txBox="1"/>
          <p:nvPr/>
        </p:nvSpPr>
        <p:spPr>
          <a:xfrm>
            <a:off x="109338" y="945829"/>
            <a:ext cx="6702313" cy="960263"/>
          </a:xfrm>
          <a:prstGeom prst="rect">
            <a:avLst/>
          </a:prstGeom>
          <a:noFill/>
          <a:ln>
            <a:noFill/>
          </a:ln>
        </p:spPr>
        <p:txBody>
          <a:bodyPr wrap="square" lIns="108000" tIns="64008" rIns="108000" bIns="64008" rtlCol="0">
            <a:spAutoFit/>
          </a:bodyPr>
          <a:lstStyle/>
          <a:p>
            <a:pPr marL="216000" indent="-457200"/>
            <a:r>
              <a:rPr lang="ja-JP" altLang="en-US" sz="1800" dirty="0" smtClean="0">
                <a:latin typeface="UD デジタル 教科書体 NK-R" panose="02020400000000000000" pitchFamily="18" charset="-128"/>
                <a:ea typeface="UD デジタル 教科書体 NK-R" panose="02020400000000000000" pitchFamily="18" charset="-128"/>
              </a:rPr>
              <a:t>◆ポストコロナ</a:t>
            </a:r>
            <a:r>
              <a:rPr lang="ja-JP" altLang="en-US" sz="1800" dirty="0">
                <a:latin typeface="UD デジタル 教科書体 NK-R" panose="02020400000000000000" pitchFamily="18" charset="-128"/>
                <a:ea typeface="UD デジタル 教科書体 NK-R" panose="02020400000000000000" pitchFamily="18" charset="-128"/>
              </a:rPr>
              <a:t>に</a:t>
            </a:r>
            <a:r>
              <a:rPr lang="ja-JP" altLang="en-US" sz="1800" dirty="0" smtClean="0">
                <a:latin typeface="UD デジタル 教科書体 NK-R" panose="02020400000000000000" pitchFamily="18" charset="-128"/>
                <a:ea typeface="UD デジタル 教科書体 NK-R" panose="02020400000000000000" pitchFamily="18" charset="-128"/>
              </a:rPr>
              <a:t>向けた大阪・関西経済の再生・成長</a:t>
            </a:r>
            <a:r>
              <a:rPr lang="ja-JP" altLang="en-US" sz="1800" dirty="0">
                <a:latin typeface="UD デジタル 教科書体 NK-R" panose="02020400000000000000" pitchFamily="18" charset="-128"/>
                <a:ea typeface="UD デジタル 教科書体 NK-R" panose="02020400000000000000" pitchFamily="18" charset="-128"/>
              </a:rPr>
              <a:t>の</a:t>
            </a:r>
            <a:r>
              <a:rPr lang="ja-JP" altLang="en-US" sz="1800" dirty="0" smtClean="0">
                <a:latin typeface="UD デジタル 教科書体 NK-R" panose="02020400000000000000" pitchFamily="18" charset="-128"/>
                <a:ea typeface="UD デジタル 教科書体 NK-R" panose="02020400000000000000" pitchFamily="18" charset="-128"/>
              </a:rPr>
              <a:t>柱として、</a:t>
            </a:r>
            <a:endParaRPr lang="en-US" altLang="ja-JP" sz="1800" dirty="0" smtClean="0">
              <a:latin typeface="UD デジタル 教科書体 NK-R" panose="02020400000000000000" pitchFamily="18" charset="-128"/>
              <a:ea typeface="UD デジタル 教科書体 NK-R" panose="02020400000000000000" pitchFamily="18" charset="-128"/>
            </a:endParaRPr>
          </a:p>
          <a:p>
            <a:pPr marL="216000" indent="-457200"/>
            <a:r>
              <a:rPr lang="ja-JP" altLang="en-US" sz="1800" dirty="0">
                <a:latin typeface="UD デジタル 教科書体 NK-R" panose="02020400000000000000" pitchFamily="18" charset="-128"/>
                <a:ea typeface="UD デジタル 教科書体 NK-R" panose="02020400000000000000" pitchFamily="18" charset="-128"/>
              </a:rPr>
              <a:t>　</a:t>
            </a:r>
            <a:r>
              <a:rPr lang="ja-JP" altLang="en-US" sz="1800" dirty="0" smtClean="0">
                <a:latin typeface="UD デジタル 教科書体 NK-R" panose="02020400000000000000" pitchFamily="18" charset="-128"/>
                <a:ea typeface="UD デジタル 教科書体 NK-R" panose="02020400000000000000" pitchFamily="18" charset="-128"/>
              </a:rPr>
              <a:t>　独自</a:t>
            </a:r>
            <a:r>
              <a:rPr lang="ja-JP" altLang="en-US" sz="1800" dirty="0">
                <a:latin typeface="UD デジタル 教科書体 NK-R" panose="02020400000000000000" pitchFamily="18" charset="-128"/>
                <a:ea typeface="UD デジタル 教科書体 NK-R" panose="02020400000000000000" pitchFamily="18" charset="-128"/>
              </a:rPr>
              <a:t>の個性・機能を持つ国際金融都市を形成し、</a:t>
            </a:r>
            <a:r>
              <a:rPr lang="ja-JP" altLang="en-US" sz="1800" dirty="0" smtClean="0">
                <a:latin typeface="UD デジタル 教科書体 NK-R" panose="02020400000000000000" pitchFamily="18" charset="-128"/>
                <a:ea typeface="UD デジタル 教科書体 NK-R" panose="02020400000000000000" pitchFamily="18" charset="-128"/>
              </a:rPr>
              <a:t>東西二極の</a:t>
            </a:r>
            <a:endParaRPr lang="en-US" altLang="ja-JP" sz="1800" dirty="0">
              <a:latin typeface="UD デジタル 教科書体 NK-R" panose="02020400000000000000" pitchFamily="18" charset="-128"/>
              <a:ea typeface="UD デジタル 教科書体 NK-R" panose="02020400000000000000" pitchFamily="18" charset="-128"/>
            </a:endParaRPr>
          </a:p>
          <a:p>
            <a:pPr marL="216000" indent="-457200"/>
            <a:r>
              <a:rPr lang="ja-JP" altLang="en-US" sz="1800" smtClean="0">
                <a:latin typeface="UD デジタル 教科書体 NK-R" panose="02020400000000000000" pitchFamily="18" charset="-128"/>
                <a:ea typeface="UD デジタル 教科書体 NK-R" panose="02020400000000000000" pitchFamily="18" charset="-128"/>
              </a:rPr>
              <a:t>　　一極</a:t>
            </a:r>
            <a:r>
              <a:rPr lang="ja-JP" altLang="en-US" sz="1800" dirty="0">
                <a:latin typeface="UD デジタル 教科書体 NK-R" panose="02020400000000000000" pitchFamily="18" charset="-128"/>
                <a:ea typeface="UD デジタル 教科書体 NK-R" panose="02020400000000000000" pitchFamily="18" charset="-128"/>
              </a:rPr>
              <a:t>としての大阪のさらなる飛躍に</a:t>
            </a:r>
            <a:r>
              <a:rPr lang="ja-JP" altLang="en-US" sz="1800" dirty="0" smtClean="0">
                <a:latin typeface="UD デジタル 教科書体 NK-R" panose="02020400000000000000" pitchFamily="18" charset="-128"/>
                <a:ea typeface="UD デジタル 教科書体 NK-R" panose="02020400000000000000" pitchFamily="18" charset="-128"/>
              </a:rPr>
              <a:t>つなげていく</a:t>
            </a:r>
            <a:r>
              <a:rPr lang="ja-JP" altLang="en-US" sz="1800" dirty="0">
                <a:latin typeface="UD デジタル 教科書体 NK-R" panose="02020400000000000000" pitchFamily="18" charset="-128"/>
                <a:ea typeface="UD デジタル 教科書体 NK-R" panose="02020400000000000000" pitchFamily="18" charset="-128"/>
              </a:rPr>
              <a:t>ため、戦略を</a:t>
            </a:r>
            <a:r>
              <a:rPr lang="ja-JP" altLang="en-US" sz="1800" dirty="0" smtClean="0">
                <a:latin typeface="UD デジタル 教科書体 NK-R" panose="02020400000000000000" pitchFamily="18" charset="-128"/>
                <a:ea typeface="UD デジタル 教科書体 NK-R" panose="02020400000000000000" pitchFamily="18" charset="-128"/>
              </a:rPr>
              <a:t>策定</a:t>
            </a:r>
            <a:endParaRPr lang="ja-JP" altLang="en-US" sz="1800" dirty="0">
              <a:latin typeface="UD デジタル 教科書体 NK-R" panose="02020400000000000000" pitchFamily="18" charset="-128"/>
              <a:ea typeface="UD デジタル 教科書体 NK-R" panose="02020400000000000000" pitchFamily="18" charset="-128"/>
            </a:endParaRPr>
          </a:p>
        </p:txBody>
      </p:sp>
      <p:sp>
        <p:nvSpPr>
          <p:cNvPr id="24" name="正方形/長方形 23"/>
          <p:cNvSpPr/>
          <p:nvPr/>
        </p:nvSpPr>
        <p:spPr>
          <a:xfrm>
            <a:off x="67469" y="537940"/>
            <a:ext cx="13860000" cy="144016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タイトル 1"/>
          <p:cNvSpPr txBox="1">
            <a:spLocks/>
          </p:cNvSpPr>
          <p:nvPr/>
        </p:nvSpPr>
        <p:spPr>
          <a:xfrm>
            <a:off x="6332165" y="649872"/>
            <a:ext cx="1944216" cy="288032"/>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000" b="1" i="0" u="sng" strike="noStrike" kern="1200" cap="none" spc="0" normalizeH="0" baseline="0" noProof="0" dirty="0" smtClean="0">
                <a:ln>
                  <a:noFill/>
                </a:ln>
                <a:effectLst/>
                <a:uLnTx/>
                <a:uFillTx/>
                <a:latin typeface="UD デジタル 教科書体 NK-R" panose="02020400000000000000" pitchFamily="18" charset="-128"/>
                <a:ea typeface="UD デジタル 教科書体 NK-R" panose="02020400000000000000" pitchFamily="18" charset="-128"/>
                <a:cs typeface="+mj-cs"/>
              </a:rPr>
              <a:t>重視すべき視点</a:t>
            </a:r>
            <a:endParaRPr kumimoji="1" lang="ja-JP" altLang="en-US" sz="2000" b="1" i="0" u="sng"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47" name="角丸四角形 46"/>
          <p:cNvSpPr/>
          <p:nvPr/>
        </p:nvSpPr>
        <p:spPr>
          <a:xfrm>
            <a:off x="8204373" y="585618"/>
            <a:ext cx="5687910"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400"/>
              </a:lnSpc>
              <a:spcBef>
                <a:spcPct val="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戦略全体の</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視点</a:t>
            </a:r>
            <a:endPar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8" name="角丸四角形 47"/>
          <p:cNvSpPr/>
          <p:nvPr/>
        </p:nvSpPr>
        <p:spPr>
          <a:xfrm>
            <a:off x="8204373" y="1511495"/>
            <a:ext cx="5687910"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400"/>
              </a:lnSpc>
              <a:spcBef>
                <a:spcPct val="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具体的取組み</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に</a:t>
            </a:r>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defTabSz="1017994">
              <a:lnSpc>
                <a:spcPts val="1400"/>
              </a:lnSpc>
              <a:spcBef>
                <a:spcPct val="0"/>
              </a:spcBef>
            </a:pP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　　　　つながる視点</a:t>
            </a:r>
            <a:endPar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9" name="角丸四角形 48"/>
          <p:cNvSpPr/>
          <p:nvPr/>
        </p:nvSpPr>
        <p:spPr>
          <a:xfrm>
            <a:off x="8204373" y="1050753"/>
            <a:ext cx="5687910" cy="432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defTabSz="1017994">
              <a:lnSpc>
                <a:spcPts val="1400"/>
              </a:lnSpc>
              <a:spcBef>
                <a:spcPct val="0"/>
              </a:spcBef>
            </a:pP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めざす</a:t>
            </a: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都市像に</a:t>
            </a:r>
            <a:endParaRPr lang="en-US" altLang="ja-JP" sz="14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defTabSz="1017994">
              <a:lnSpc>
                <a:spcPts val="1400"/>
              </a:lnSpc>
              <a:spcBef>
                <a:spcPct val="0"/>
              </a:spcBef>
            </a:pPr>
            <a:r>
              <a:rPr lang="ja-JP" altLang="en-US" sz="1400" b="1" dirty="0" smtClean="0">
                <a:solidFill>
                  <a:schemeClr val="tx1"/>
                </a:solidFill>
                <a:latin typeface="UD デジタル 教科書体 NK-R" panose="02020400000000000000" pitchFamily="18" charset="-128"/>
                <a:ea typeface="UD デジタル 教科書体 NK-R" panose="02020400000000000000" pitchFamily="18" charset="-128"/>
              </a:rPr>
              <a:t>　　　　つながる視点</a:t>
            </a:r>
            <a:endPar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cxnSp>
        <p:nvCxnSpPr>
          <p:cNvPr id="36" name="直線コネクタ 35"/>
          <p:cNvCxnSpPr/>
          <p:nvPr/>
        </p:nvCxnSpPr>
        <p:spPr>
          <a:xfrm flipV="1">
            <a:off x="10632079" y="1527828"/>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7" name="直線コネクタ 36"/>
          <p:cNvCxnSpPr/>
          <p:nvPr/>
        </p:nvCxnSpPr>
        <p:spPr>
          <a:xfrm>
            <a:off x="11516741" y="1454124"/>
            <a:ext cx="624"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flipV="1">
            <a:off x="10627392" y="1451743"/>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8" name="直線コネクタ 37"/>
          <p:cNvCxnSpPr/>
          <p:nvPr/>
        </p:nvCxnSpPr>
        <p:spPr>
          <a:xfrm>
            <a:off x="10631437" y="1528195"/>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39" name="直線コネクタ 38"/>
          <p:cNvCxnSpPr/>
          <p:nvPr/>
        </p:nvCxnSpPr>
        <p:spPr>
          <a:xfrm>
            <a:off x="12398817" y="1528195"/>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5" name="直線コネクタ 44"/>
          <p:cNvCxnSpPr/>
          <p:nvPr/>
        </p:nvCxnSpPr>
        <p:spPr>
          <a:xfrm>
            <a:off x="10625884" y="137990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46" name="直線コネクタ 45"/>
          <p:cNvCxnSpPr/>
          <p:nvPr/>
        </p:nvCxnSpPr>
        <p:spPr>
          <a:xfrm>
            <a:off x="12384647" y="137990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sp>
        <p:nvSpPr>
          <p:cNvPr id="28" name="正方形/長方形 27"/>
          <p:cNvSpPr/>
          <p:nvPr/>
        </p:nvSpPr>
        <p:spPr>
          <a:xfrm>
            <a:off x="11588749" y="1576317"/>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関西</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広域</a:t>
            </a:r>
          </a:p>
        </p:txBody>
      </p:sp>
      <p:sp>
        <p:nvSpPr>
          <p:cNvPr id="29" name="正方形/長方形 28"/>
          <p:cNvSpPr/>
          <p:nvPr/>
        </p:nvSpPr>
        <p:spPr>
          <a:xfrm>
            <a:off x="9784575" y="1575548"/>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デジタル化</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0" name="正方形/長方形 49"/>
          <p:cNvSpPr/>
          <p:nvPr/>
        </p:nvSpPr>
        <p:spPr>
          <a:xfrm>
            <a:off x="9356501" y="3922317"/>
            <a:ext cx="4525518" cy="44645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dirty="0" smtClean="0">
                <a:latin typeface="UD デジタル 教科書体 NK-R" panose="02020400000000000000" pitchFamily="18" charset="-128"/>
                <a:ea typeface="UD デジタル 教科書体 NK-R" panose="02020400000000000000" pitchFamily="18" charset="-128"/>
              </a:rPr>
              <a:t>１、２に共通する取組み</a:t>
            </a:r>
            <a:endParaRPr kumimoji="1" lang="ja-JP" altLang="en-US" sz="2000" dirty="0">
              <a:latin typeface="UD デジタル 教科書体 NK-R" panose="02020400000000000000" pitchFamily="18" charset="-128"/>
              <a:ea typeface="UD デジタル 教科書体 NK-R" panose="02020400000000000000" pitchFamily="18" charset="-128"/>
            </a:endParaRPr>
          </a:p>
        </p:txBody>
      </p:sp>
      <p:sp>
        <p:nvSpPr>
          <p:cNvPr id="5" name="テキスト ボックス 4"/>
          <p:cNvSpPr txBox="1"/>
          <p:nvPr/>
        </p:nvSpPr>
        <p:spPr>
          <a:xfrm>
            <a:off x="9500518" y="4282356"/>
            <a:ext cx="4212000" cy="3816424"/>
          </a:xfrm>
          <a:prstGeom prst="rect">
            <a:avLst/>
          </a:prstGeom>
          <a:solidFill>
            <a:schemeClr val="bg1"/>
          </a:solidFill>
          <a:ln>
            <a:solidFill>
              <a:schemeClr val="tx1"/>
            </a:solidFill>
          </a:ln>
        </p:spPr>
        <p:txBody>
          <a:bodyPr wrap="square" tIns="108000" rtlCol="0">
            <a:noAutofit/>
          </a:bodyPr>
          <a:lstStyle/>
          <a:p>
            <a:pPr marL="342900" lvl="0" indent="-342900">
              <a:buAutoNum type="arabicParenBoth"/>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外国人</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にとっても魅力的な</a:t>
            </a:r>
            <a:r>
              <a:rPr lang="ja-JP" altLang="en-US" sz="1400" b="1" kern="0" spc="-46" dirty="0">
                <a:latin typeface="UD デジタル 教科書体 NK-R" panose="02020400000000000000" pitchFamily="18" charset="-128"/>
                <a:ea typeface="UD デジタル 教科書体 NK-R" panose="02020400000000000000" pitchFamily="18" charset="-128"/>
                <a:cs typeface="Meiryo UI" pitchFamily="50" charset="-128"/>
              </a:rPr>
              <a:t>住環境の</a:t>
            </a:r>
            <a:r>
              <a:rPr lang="ja-JP" altLang="en-US"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整備</a:t>
            </a:r>
            <a:endParaRPr lang="en-US" altLang="ja-JP" sz="1400" b="1" kern="0" spc="-46"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r>
              <a:rPr lang="ja-JP" altLang="en-US" sz="1400" b="1" kern="0" spc="-46"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教育・医療等における環境整備　など</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spcBef>
                <a:spcPts val="1200"/>
              </a:spcBef>
              <a:defRPr/>
            </a:pP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(2</a:t>
            </a: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国内外</a:t>
            </a:r>
            <a:r>
              <a:rPr lang="ja-JP" altLang="en-US" sz="1400" b="1" kern="0">
                <a:latin typeface="UD デジタル 教科書体 NK-R" panose="02020400000000000000" pitchFamily="18" charset="-128"/>
                <a:ea typeface="UD デジタル 教科書体 NK-R" panose="02020400000000000000" pitchFamily="18" charset="-128"/>
                <a:cs typeface="Meiryo UI" pitchFamily="50" charset="-128"/>
              </a:rPr>
              <a:t>から</a:t>
            </a:r>
            <a:r>
              <a:rPr lang="ja-JP" altLang="en-US" sz="1400" b="1" kern="0" smtClean="0">
                <a:latin typeface="UD デジタル 教科書体 NK-R" panose="02020400000000000000" pitchFamily="18" charset="-128"/>
                <a:ea typeface="UD デジタル 教科書体 NK-R" panose="02020400000000000000" pitchFamily="18" charset="-128"/>
                <a:cs typeface="Meiryo UI" pitchFamily="50" charset="-128"/>
              </a:rPr>
              <a:t>企業・人</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を</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惹きつける</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ビジネス</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環境の整備</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高度外国人材などの受入の推進に向けた取組み</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lvl="0">
              <a:defRPr/>
            </a:pPr>
            <a:r>
              <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3)</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情報発信・プロモーション</a:t>
            </a:r>
            <a:endPar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spc="-46"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spc="-46" dirty="0">
                <a:latin typeface="UD デジタル 教科書体 NK-R" panose="02020400000000000000" pitchFamily="18" charset="-128"/>
                <a:ea typeface="UD デジタル 教科書体 NK-R" panose="02020400000000000000" pitchFamily="18" charset="-128"/>
                <a:cs typeface="Meiryo UI" pitchFamily="50" charset="-128"/>
              </a:rPr>
              <a:t>在外公館・政府系機関・自治体事務所・民間ネットワークなどを活用した戦略的な</a:t>
            </a:r>
            <a:r>
              <a:rPr lang="en-US" altLang="ja-JP" sz="1400" spc="-46" dirty="0">
                <a:latin typeface="UD デジタル 教科書体 NK-R" panose="02020400000000000000" pitchFamily="18" charset="-128"/>
                <a:ea typeface="UD デジタル 教科書体 NK-R" panose="02020400000000000000" pitchFamily="18" charset="-128"/>
                <a:cs typeface="Meiryo UI" pitchFamily="50" charset="-128"/>
              </a:rPr>
              <a:t>PR</a:t>
            </a:r>
            <a:r>
              <a:rPr lang="ja-JP" altLang="en-US" sz="1400" spc="-46" dirty="0">
                <a:latin typeface="UD デジタル 教科書体 NK-R" panose="02020400000000000000" pitchFamily="18" charset="-128"/>
                <a:ea typeface="UD デジタル 教科書体 NK-R" panose="02020400000000000000" pitchFamily="18" charset="-128"/>
                <a:cs typeface="Meiryo UI" pitchFamily="50" charset="-128"/>
              </a:rPr>
              <a:t>活動</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 　など</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spcBef>
                <a:spcPts val="1200"/>
              </a:spcBef>
              <a:defRPr/>
            </a:pP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(4)</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海外との</a:t>
            </a:r>
            <a:r>
              <a:rPr lang="ja-JP" altLang="en-US" sz="1400" b="1" kern="0" dirty="0" smtClean="0">
                <a:latin typeface="UD デジタル 教科書体 NK-R" panose="02020400000000000000" pitchFamily="18" charset="-128"/>
                <a:ea typeface="UD デジタル 教科書体 NK-R" panose="02020400000000000000" pitchFamily="18" charset="-128"/>
                <a:cs typeface="Meiryo UI" pitchFamily="50" charset="-128"/>
              </a:rPr>
              <a:t>連携</a:t>
            </a:r>
            <a:endParaRPr lang="en-US" altLang="ja-JP" sz="1400" b="1"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めざす国際金融都市像の実現に向けた連携先の検討　など</a:t>
            </a:r>
            <a:endParaRPr lang="en-US" altLang="ja-JP"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a:p>
            <a:pPr lvl="0">
              <a:spcBef>
                <a:spcPts val="1200"/>
              </a:spcBef>
              <a:defRPr/>
            </a:pP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a:t>
            </a:r>
            <a:r>
              <a:rPr lang="ja-JP" altLang="en-US" sz="1400" b="1" kern="0" dirty="0">
                <a:latin typeface="UD デジタル 教科書体 NK-R" panose="02020400000000000000" pitchFamily="18" charset="-128"/>
                <a:ea typeface="UD デジタル 教科書体 NK-R" panose="02020400000000000000" pitchFamily="18" charset="-128"/>
                <a:cs typeface="Meiryo UI" pitchFamily="50" charset="-128"/>
              </a:rPr>
              <a:t>５</a:t>
            </a:r>
            <a:r>
              <a:rPr lang="en-US" altLang="ja-JP" sz="1400" b="1" kern="0"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b="1" kern="0" spc="-46" dirty="0">
                <a:latin typeface="UD デジタル 教科書体 NK-R" panose="02020400000000000000" pitchFamily="18" charset="-128"/>
                <a:ea typeface="UD デジタル 教科書体 NK-R" panose="02020400000000000000" pitchFamily="18" charset="-128"/>
                <a:cs typeface="Meiryo UI" pitchFamily="50" charset="-128"/>
              </a:rPr>
              <a:t>大阪府市による先駆けたインパクトのある</a:t>
            </a:r>
            <a:r>
              <a:rPr lang="ja-JP" altLang="en-US"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取組み</a:t>
            </a:r>
            <a:endParaRPr lang="en-US" altLang="ja-JP"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52000" lvl="0" indent="-457200">
              <a:defRPr/>
            </a:pPr>
            <a:r>
              <a:rPr lang="ja-JP" altLang="en-US" sz="1400" b="1" kern="0" spc="-46" dirty="0" smtClean="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b="1" kern="0" spc="-46" dirty="0">
                <a:latin typeface="UD デジタル 教科書体 NK-R" panose="02020400000000000000" pitchFamily="18" charset="-128"/>
                <a:ea typeface="UD デジタル 教科書体 NK-R" panose="02020400000000000000" pitchFamily="18" charset="-128"/>
                <a:cs typeface="Meiryo UI" pitchFamily="50" charset="-128"/>
              </a:rPr>
              <a:t>　</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・金融庁と連携した各種手続支援のための英語対応ワンストップ窓口の設置 　など</a:t>
            </a:r>
            <a:endParaRPr lang="en-US" altLang="ja-JP" sz="1400" dirty="0">
              <a:latin typeface="UD デジタル 教科書体 NK-R" panose="02020400000000000000" pitchFamily="18" charset="-128"/>
              <a:ea typeface="UD デジタル 教科書体 NK-R" panose="02020400000000000000" pitchFamily="18" charset="-128"/>
            </a:endParaRPr>
          </a:p>
        </p:txBody>
      </p:sp>
      <p:cxnSp>
        <p:nvCxnSpPr>
          <p:cNvPr id="53" name="直線コネクタ 52"/>
          <p:cNvCxnSpPr/>
          <p:nvPr/>
        </p:nvCxnSpPr>
        <p:spPr>
          <a:xfrm flipV="1">
            <a:off x="10627392" y="1068933"/>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a:xfrm>
            <a:off x="11516741" y="995229"/>
            <a:ext cx="624"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5" name="直線コネクタ 54"/>
          <p:cNvCxnSpPr/>
          <p:nvPr/>
        </p:nvCxnSpPr>
        <p:spPr>
          <a:xfrm flipV="1">
            <a:off x="10627392" y="992848"/>
            <a:ext cx="1764000" cy="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6" name="直線コネクタ 55"/>
          <p:cNvCxnSpPr/>
          <p:nvPr/>
        </p:nvCxnSpPr>
        <p:spPr>
          <a:xfrm>
            <a:off x="10622547" y="1072476"/>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7" name="直線コネクタ 56"/>
          <p:cNvCxnSpPr/>
          <p:nvPr/>
        </p:nvCxnSpPr>
        <p:spPr>
          <a:xfrm>
            <a:off x="10622547" y="91703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8" name="直線コネクタ 57"/>
          <p:cNvCxnSpPr/>
          <p:nvPr/>
        </p:nvCxnSpPr>
        <p:spPr>
          <a:xfrm>
            <a:off x="12380837" y="1072476"/>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cxnSp>
        <p:nvCxnSpPr>
          <p:cNvPr id="59" name="直線コネクタ 58"/>
          <p:cNvCxnSpPr/>
          <p:nvPr/>
        </p:nvCxnSpPr>
        <p:spPr>
          <a:xfrm>
            <a:off x="12380837" y="917030"/>
            <a:ext cx="0" cy="72000"/>
          </a:xfrm>
          <a:prstGeom prst="line">
            <a:avLst/>
          </a:prstGeom>
          <a:ln w="3175">
            <a:solidFill>
              <a:schemeClr val="tx1"/>
            </a:solidFill>
          </a:ln>
        </p:spPr>
        <p:style>
          <a:lnRef idx="1">
            <a:schemeClr val="dk1"/>
          </a:lnRef>
          <a:fillRef idx="0">
            <a:schemeClr val="dk1"/>
          </a:fillRef>
          <a:effectRef idx="0">
            <a:schemeClr val="dk1"/>
          </a:effectRef>
          <a:fontRef idx="minor">
            <a:schemeClr val="tx1"/>
          </a:fontRef>
        </p:style>
      </p:cxnSp>
      <p:sp>
        <p:nvSpPr>
          <p:cNvPr id="27" name="正方形/長方形 26"/>
          <p:cNvSpPr/>
          <p:nvPr/>
        </p:nvSpPr>
        <p:spPr>
          <a:xfrm>
            <a:off x="11588749" y="642032"/>
            <a:ext cx="1656000" cy="310692"/>
          </a:xfrm>
          <a:prstGeom prst="rect">
            <a:avLst/>
          </a:prstGeom>
          <a:solidFill>
            <a:srgbClr val="D99694"/>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rPr>
              <a:t>SDGs</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4" name="正方形/長方形 33"/>
          <p:cNvSpPr/>
          <p:nvPr/>
        </p:nvSpPr>
        <p:spPr>
          <a:xfrm>
            <a:off x="11588749" y="1114004"/>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差別化</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補完性</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5" name="正方形/長方形 34"/>
          <p:cNvSpPr/>
          <p:nvPr/>
        </p:nvSpPr>
        <p:spPr>
          <a:xfrm>
            <a:off x="9784575" y="1114004"/>
            <a:ext cx="1660158" cy="310692"/>
          </a:xfrm>
          <a:prstGeom prst="rect">
            <a:avLst/>
          </a:prstGeom>
          <a:solidFill>
            <a:schemeClr val="accent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アジア</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／グローバル</a:t>
            </a:r>
          </a:p>
        </p:txBody>
      </p:sp>
      <p:sp>
        <p:nvSpPr>
          <p:cNvPr id="52" name="正方形/長方形 51"/>
          <p:cNvSpPr/>
          <p:nvPr/>
        </p:nvSpPr>
        <p:spPr>
          <a:xfrm>
            <a:off x="9784575" y="642032"/>
            <a:ext cx="1656000" cy="310692"/>
          </a:xfrm>
          <a:prstGeom prst="rect">
            <a:avLst/>
          </a:prstGeom>
          <a:solidFill>
            <a:srgbClr val="D99694"/>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地域</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の</a:t>
            </a:r>
            <a:r>
              <a:rPr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発展</a:t>
            </a:r>
            <a:endParaRPr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0" name="テキスト ボックス 59"/>
          <p:cNvSpPr txBox="1"/>
          <p:nvPr/>
        </p:nvSpPr>
        <p:spPr>
          <a:xfrm>
            <a:off x="337757" y="8386812"/>
            <a:ext cx="13347607" cy="560153"/>
          </a:xfrm>
          <a:prstGeom prst="rect">
            <a:avLst/>
          </a:prstGeom>
          <a:noFill/>
          <a:ln>
            <a:noFill/>
          </a:ln>
        </p:spPr>
        <p:txBody>
          <a:bodyPr wrap="square" lIns="108000" tIns="64008" rIns="108000" bIns="64008" rtlCol="0">
            <a:spAutoFit/>
          </a:bodyPr>
          <a:lstStyle/>
          <a:p>
            <a:pPr marL="216000" indent="-457200">
              <a:spcBef>
                <a:spcPts val="300"/>
              </a:spcBef>
              <a:defRPr/>
            </a:pP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※1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ブロックチェーン</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等の分散型台帳技術を利用し、有価証券に</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表示される</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権利を裏付けとするセキュリティトークンを発行して行う</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資金調達</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の</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総称</a:t>
            </a:r>
            <a:endPar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endParaRPr>
          </a:p>
          <a:p>
            <a:pPr marL="216000" indent="-457200">
              <a:defRPr/>
            </a:pPr>
            <a:r>
              <a:rPr lang="en-US" altLang="ja-JP"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※2 </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新しい</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技術やビジネスモデルの社会実装に向け実証を行い</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、得られた</a:t>
            </a:r>
            <a:r>
              <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rPr>
              <a:t>情報やデータを用いて規制の見直しに繋げていく</a:t>
            </a:r>
            <a:r>
              <a:rPr lang="ja-JP" altLang="en-US" sz="1400" kern="0" dirty="0" smtClean="0">
                <a:latin typeface="UD デジタル 教科書体 NK-R" panose="02020400000000000000" pitchFamily="18" charset="-128"/>
                <a:ea typeface="UD デジタル 教科書体 NK-R" panose="02020400000000000000" pitchFamily="18" charset="-128"/>
                <a:cs typeface="Meiryo UI" pitchFamily="50" charset="-128"/>
              </a:rPr>
              <a:t>制度</a:t>
            </a:r>
            <a:endParaRPr lang="ja-JP" altLang="en-US" sz="1400" kern="0" dirty="0">
              <a:latin typeface="UD デジタル 教科書体 NK-R" panose="02020400000000000000" pitchFamily="18" charset="-128"/>
              <a:ea typeface="UD デジタル 教科書体 NK-R" panose="02020400000000000000" pitchFamily="18" charset="-128"/>
              <a:cs typeface="Meiryo UI" pitchFamily="50" charset="-128"/>
            </a:endParaRPr>
          </a:p>
        </p:txBody>
      </p:sp>
    </p:spTree>
    <p:extLst>
      <p:ext uri="{BB962C8B-B14F-4D97-AF65-F5344CB8AC3E}">
        <p14:creationId xmlns:p14="http://schemas.microsoft.com/office/powerpoint/2010/main" val="964602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34D15E29DDD314C892763A1095789F2" ma:contentTypeVersion="1" ma:contentTypeDescription="新しいドキュメントを作成します。" ma:contentTypeScope="" ma:versionID="dd3ba96f5ac48a83c9a8cc4ce8780869">
  <xsd:schema xmlns:xsd="http://www.w3.org/2001/XMLSchema" xmlns:xs="http://www.w3.org/2001/XMLSchema" xmlns:p="http://schemas.microsoft.com/office/2006/metadata/properties" xmlns:ns2="95b611f9-4c1d-46a1-999d-3a494f2e8c1e" targetNamespace="http://schemas.microsoft.com/office/2006/metadata/properties" ma:root="true" ma:fieldsID="fe449a3ae15200c0ced2e52268645ddf" ns2:_="">
    <xsd:import namespace="95b611f9-4c1d-46a1-999d-3a494f2e8c1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b611f9-4c1d-46a1-999d-3a494f2e8c1e"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6F51D1-09C7-435E-A78C-8B2978BD6385}">
  <ds:schemaRefs>
    <ds:schemaRef ds:uri="http://schemas.microsoft.com/sharepoint/v3/contenttype/forms"/>
  </ds:schemaRefs>
</ds:datastoreItem>
</file>

<file path=customXml/itemProps2.xml><?xml version="1.0" encoding="utf-8"?>
<ds:datastoreItem xmlns:ds="http://schemas.openxmlformats.org/officeDocument/2006/customXml" ds:itemID="{5C92B1EB-10FD-464C-ACC0-6A01221E1CF3}">
  <ds:schemaRefs>
    <ds:schemaRef ds:uri="http://purl.org/dc/terms/"/>
    <ds:schemaRef ds:uri="http://schemas.microsoft.com/office/2006/documentManagement/types"/>
    <ds:schemaRef ds:uri="http://schemas.openxmlformats.org/package/2006/metadata/core-properties"/>
    <ds:schemaRef ds:uri="http://schemas.microsoft.com/office/2006/metadata/properties"/>
    <ds:schemaRef ds:uri="http://purl.org/dc/dcmitype/"/>
    <ds:schemaRef ds:uri="http://purl.org/dc/elements/1.1/"/>
    <ds:schemaRef ds:uri="http://schemas.microsoft.com/office/infopath/2007/PartnerControls"/>
    <ds:schemaRef ds:uri="95b611f9-4c1d-46a1-999d-3a494f2e8c1e"/>
    <ds:schemaRef ds:uri="http://www.w3.org/XML/1998/namespace"/>
  </ds:schemaRefs>
</ds:datastoreItem>
</file>

<file path=customXml/itemProps3.xml><?xml version="1.0" encoding="utf-8"?>
<ds:datastoreItem xmlns:ds="http://schemas.openxmlformats.org/officeDocument/2006/customXml" ds:itemID="{8FA549FA-CDD5-43DE-AF07-722556A90C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b611f9-4c1d-46a1-999d-3a494f2e8c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8591</TotalTime>
  <Words>897</Words>
  <Application>Microsoft Office PowerPoint</Application>
  <PresentationFormat>ユーザー設定</PresentationFormat>
  <Paragraphs>65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UD デジタル 教科書体 NK-B</vt:lpstr>
      <vt:lpstr>UD デジタル 教科書体 NK-R</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941</cp:revision>
  <cp:lastPrinted>2021-09-03T07:30:57Z</cp:lastPrinted>
  <dcterms:created xsi:type="dcterms:W3CDTF">2016-10-04T02:34:11Z</dcterms:created>
  <dcterms:modified xsi:type="dcterms:W3CDTF">2021-09-14T01:18:36Z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0x010100734D15E29DDD314C892763A1095789F2</vt:lpwstr>
  </property>
</Properties>
</file>