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1"/>
  </p:notesMasterIdLst>
  <p:sldIdLst>
    <p:sldId id="256" r:id="rId5"/>
    <p:sldId id="277" r:id="rId6"/>
    <p:sldId id="311" r:id="rId7"/>
    <p:sldId id="323" r:id="rId8"/>
    <p:sldId id="339" r:id="rId9"/>
    <p:sldId id="319" r:id="rId10"/>
    <p:sldId id="320" r:id="rId11"/>
    <p:sldId id="321" r:id="rId12"/>
    <p:sldId id="346" r:id="rId13"/>
    <p:sldId id="316" r:id="rId14"/>
    <p:sldId id="310" r:id="rId15"/>
    <p:sldId id="341" r:id="rId16"/>
    <p:sldId id="347" r:id="rId17"/>
    <p:sldId id="348" r:id="rId18"/>
    <p:sldId id="350" r:id="rId19"/>
    <p:sldId id="303" r:id="rId2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末永　健" initials="末永　健" lastIdx="1" clrIdx="0">
    <p:extLst>
      <p:ext uri="{19B8F6BF-5375-455C-9EA6-DF929625EA0E}">
        <p15:presenceInfo xmlns:p15="http://schemas.microsoft.com/office/powerpoint/2012/main" userId="S-1-5-21-161959346-1900351369-444732941-2236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3F3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09" autoAdjust="0"/>
    <p:restoredTop sz="94660"/>
  </p:normalViewPr>
  <p:slideViewPr>
    <p:cSldViewPr snapToGrid="0">
      <p:cViewPr>
        <p:scale>
          <a:sx n="66" d="100"/>
          <a:sy n="66" d="100"/>
        </p:scale>
        <p:origin x="1068"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6" cy="498693"/>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6" cy="498693"/>
          </a:xfrm>
          <a:prstGeom prst="rect">
            <a:avLst/>
          </a:prstGeom>
        </p:spPr>
        <p:txBody>
          <a:bodyPr vert="horz" lIns="91424" tIns="45712" rIns="91424" bIns="45712" rtlCol="0"/>
          <a:lstStyle>
            <a:lvl1pPr algn="r">
              <a:defRPr sz="1200"/>
            </a:lvl1pPr>
          </a:lstStyle>
          <a:p>
            <a:fld id="{B5BB58FE-C50D-4FCC-9864-742372085D7B}" type="datetimeFigureOut">
              <a:rPr kumimoji="1" lang="ja-JP" altLang="en-US" smtClean="0"/>
              <a:t>2021/9/9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424" tIns="45712" rIns="91424" bIns="45712" rtlCol="0" anchor="b"/>
          <a:lstStyle>
            <a:lvl1pPr algn="r">
              <a:defRPr sz="1200"/>
            </a:lvl1pPr>
          </a:lstStyle>
          <a:p>
            <a:fld id="{1C31A743-B267-4F88-9F80-B852F463C00D}" type="slidenum">
              <a:rPr kumimoji="1" lang="ja-JP" altLang="en-US" smtClean="0"/>
              <a:t>‹#›</a:t>
            </a:fld>
            <a:endParaRPr kumimoji="1" lang="ja-JP" altLang="en-US"/>
          </a:p>
        </p:txBody>
      </p:sp>
    </p:spTree>
    <p:extLst>
      <p:ext uri="{BB962C8B-B14F-4D97-AF65-F5344CB8AC3E}">
        <p14:creationId xmlns:p14="http://schemas.microsoft.com/office/powerpoint/2010/main" val="27431748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8DAA45D-EBB6-4D37-A147-3ED051E7DD71}" type="slidenum">
              <a:rPr kumimoji="1" lang="ja-JP" altLang="en-US" smtClean="0"/>
              <a:t>7</a:t>
            </a:fld>
            <a:endParaRPr kumimoji="1" lang="ja-JP" altLang="en-US"/>
          </a:p>
        </p:txBody>
      </p:sp>
    </p:spTree>
    <p:extLst>
      <p:ext uri="{BB962C8B-B14F-4D97-AF65-F5344CB8AC3E}">
        <p14:creationId xmlns:p14="http://schemas.microsoft.com/office/powerpoint/2010/main" val="1014661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8</a:t>
            </a:fld>
            <a:endParaRPr lang="ja-JP" altLang="en-US" dirty="0">
              <a:solidFill>
                <a:srgbClr val="2D2E2D"/>
              </a:solidFill>
            </a:endParaRPr>
          </a:p>
        </p:txBody>
      </p:sp>
    </p:spTree>
    <p:extLst>
      <p:ext uri="{BB962C8B-B14F-4D97-AF65-F5344CB8AC3E}">
        <p14:creationId xmlns:p14="http://schemas.microsoft.com/office/powerpoint/2010/main" val="3774179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32105">
              <a:defRPr/>
            </a:pPr>
            <a:fld id="{82869989-EB00-4EE7-BCB5-25BDC5BB29F8}" type="slidenum">
              <a:rPr lang="en-US" altLang="ja-JP">
                <a:solidFill>
                  <a:srgbClr val="2D2E2D"/>
                </a:solidFill>
                <a:latin typeface="游ゴシック" panose="020F0502020204030204"/>
                <a:ea typeface="游ゴシック" panose="020B0400000000000000" pitchFamily="50" charset="-128"/>
              </a:rPr>
              <a:pPr defTabSz="932105">
                <a:defRPr/>
              </a:pPr>
              <a:t>9</a:t>
            </a:fld>
            <a:endParaRPr lang="ja-JP" altLang="en-US" dirty="0">
              <a:solidFill>
                <a:srgbClr val="2D2E2D"/>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212231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10</a:t>
            </a:fld>
            <a:endParaRPr lang="ja-JP" altLang="en-US" dirty="0">
              <a:solidFill>
                <a:srgbClr val="2D2E2D"/>
              </a:solidFill>
            </a:endParaRPr>
          </a:p>
        </p:txBody>
      </p:sp>
    </p:spTree>
    <p:extLst>
      <p:ext uri="{BB962C8B-B14F-4D97-AF65-F5344CB8AC3E}">
        <p14:creationId xmlns:p14="http://schemas.microsoft.com/office/powerpoint/2010/main" val="4142686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11</a:t>
            </a:fld>
            <a:endParaRPr lang="ja-JP" altLang="en-US" dirty="0">
              <a:solidFill>
                <a:srgbClr val="2D2E2D"/>
              </a:solidFill>
            </a:endParaRPr>
          </a:p>
        </p:txBody>
      </p:sp>
    </p:spTree>
    <p:extLst>
      <p:ext uri="{BB962C8B-B14F-4D97-AF65-F5344CB8AC3E}">
        <p14:creationId xmlns:p14="http://schemas.microsoft.com/office/powerpoint/2010/main" val="1994902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16</a:t>
            </a:fld>
            <a:endParaRPr lang="ja-JP" altLang="en-US" dirty="0">
              <a:solidFill>
                <a:srgbClr val="2D2E2D"/>
              </a:solidFill>
            </a:endParaRPr>
          </a:p>
        </p:txBody>
      </p:sp>
    </p:spTree>
    <p:extLst>
      <p:ext uri="{BB962C8B-B14F-4D97-AF65-F5344CB8AC3E}">
        <p14:creationId xmlns:p14="http://schemas.microsoft.com/office/powerpoint/2010/main" val="4136234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4EFADB-3CEB-418C-A904-4A99933E2468}" type="datetime1">
              <a:rPr kumimoji="1" lang="ja-JP" altLang="en-US" smtClean="0"/>
              <a:t>2021/9/9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153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1275E3-4C93-4054-B235-E7EFB1502578}" type="datetime1">
              <a:rPr kumimoji="1" lang="ja-JP" altLang="en-US" smtClean="0"/>
              <a:t>2021/9/9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15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929DD6-8ACF-48AE-A059-2750C9928A29}" type="datetime1">
              <a:rPr kumimoji="1" lang="ja-JP" altLang="en-US" smtClean="0"/>
              <a:t>2021/9/9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73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5CBEF7-A3ED-46A4-A4AB-49DBB277F7E0}" type="datetime1">
              <a:rPr kumimoji="1" lang="ja-JP" altLang="en-US" smtClean="0"/>
              <a:t>2021/9/9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85141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2A35C1E-6092-4629-94A6-93883CF7517C}" type="datetime1">
              <a:rPr kumimoji="1" lang="ja-JP" altLang="en-US" smtClean="0"/>
              <a:t>2021/9/9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680046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186E435-FE75-4DD1-9EBE-C4710D65A332}" type="datetime1">
              <a:rPr kumimoji="1" lang="ja-JP" altLang="en-US" smtClean="0"/>
              <a:t>2021/9/9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01295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7701DA-4E38-444F-8C18-2C0BF33B847C}" type="datetime1">
              <a:rPr kumimoji="1" lang="ja-JP" altLang="en-US" smtClean="0"/>
              <a:t>2021/9/9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748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5D35EF-BDCE-4496-AFEB-FBA214353044}" type="datetime1">
              <a:rPr kumimoji="1" lang="ja-JP" altLang="en-US" smtClean="0"/>
              <a:t>2021/9/9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79954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2ADD59-753B-429D-A0C8-EE60B7E2D719}" type="datetime1">
              <a:rPr kumimoji="1" lang="ja-JP" altLang="en-US" smtClean="0"/>
              <a:t>2021/9/9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385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2E2A93-2584-420C-9B89-1DFC6B068984}" type="datetime1">
              <a:rPr kumimoji="1" lang="ja-JP" altLang="en-US" smtClean="0"/>
              <a:t>2021/9/9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54348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0ED784-8E45-46CA-9E1D-ACD7B3EB707A}" type="datetime1">
              <a:rPr kumimoji="1" lang="ja-JP" altLang="en-US" smtClean="0"/>
              <a:t>2021/9/9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979928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14FFE-CD32-4842-AD9B-7AECBCF9F002}" type="datetime1">
              <a:rPr kumimoji="1" lang="ja-JP" altLang="en-US" smtClean="0"/>
              <a:t>2021/9/9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194938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1832" y="1854627"/>
            <a:ext cx="10003809" cy="2387600"/>
          </a:xfrm>
        </p:spPr>
        <p:txBody>
          <a:bodyPr>
            <a:normAutofit fontScale="90000"/>
          </a:bodyPr>
          <a:lstStyle/>
          <a:p>
            <a:r>
              <a:rPr lang="ja-JP" altLang="en-US" dirty="0">
                <a:latin typeface="UD デジタル 教科書体 NK-R" panose="02020400000000000000" pitchFamily="18" charset="-128"/>
                <a:ea typeface="UD デジタル 教科書体 NK-R" panose="02020400000000000000" pitchFamily="18" charset="-128"/>
              </a:rPr>
              <a:t>国際金融都市</a:t>
            </a:r>
            <a:r>
              <a:rPr lang="en-US" altLang="ja-JP" dirty="0">
                <a:latin typeface="UD デジタル 教科書体 NK-R" panose="02020400000000000000" pitchFamily="18" charset="-128"/>
                <a:ea typeface="UD デジタル 教科書体 NK-R" panose="02020400000000000000" pitchFamily="18" charset="-128"/>
              </a:rPr>
              <a:t>OSAKA</a:t>
            </a:r>
            <a:br>
              <a:rPr lang="en-US" altLang="ja-JP" dirty="0">
                <a:latin typeface="UD デジタル 教科書体 NK-R" panose="02020400000000000000" pitchFamily="18" charset="-128"/>
                <a:ea typeface="UD デジタル 教科書体 NK-R" panose="02020400000000000000" pitchFamily="18" charset="-128"/>
              </a:rPr>
            </a:br>
            <a:r>
              <a:rPr lang="ja-JP" altLang="ja-JP" dirty="0" smtClean="0">
                <a:latin typeface="UD デジタル 教科書体 NK-R" panose="02020400000000000000" pitchFamily="18" charset="-128"/>
                <a:ea typeface="UD デジタル 教科書体 NK-R" panose="02020400000000000000" pitchFamily="18" charset="-128"/>
              </a:rPr>
              <a:t>戦略</a:t>
            </a:r>
            <a:r>
              <a:rPr lang="ja-JP" altLang="ja-JP" dirty="0" smtClean="0">
                <a:latin typeface="UD デジタル 教科書体 NK-R" panose="02020400000000000000" pitchFamily="18" charset="-128"/>
                <a:ea typeface="UD デジタル 教科書体 NK-R" panose="02020400000000000000" pitchFamily="18" charset="-128"/>
              </a:rPr>
              <a:t>骨子</a:t>
            </a:r>
            <a:r>
              <a:rPr lang="en-US" altLang="ja-JP" sz="5300" dirty="0">
                <a:latin typeface="UD デジタル 教科書体 NK-R" panose="02020400000000000000" pitchFamily="18" charset="-128"/>
                <a:ea typeface="UD デジタル 教科書体 NK-R" panose="02020400000000000000" pitchFamily="18" charset="-128"/>
              </a:rPr>
              <a:t/>
            </a:r>
            <a:br>
              <a:rPr lang="en-US" altLang="ja-JP" sz="5300" dirty="0">
                <a:latin typeface="UD デジタル 教科書体 NK-R" panose="02020400000000000000" pitchFamily="18" charset="-128"/>
                <a:ea typeface="UD デジタル 教科書体 NK-R" panose="02020400000000000000" pitchFamily="18" charset="-128"/>
              </a:rPr>
            </a:br>
            <a:endParaRPr kumimoji="1" lang="ja-JP" altLang="en-US" sz="5300"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1238712" y="3622118"/>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p:txBody>
          <a:bodyPr>
            <a:normAutofit/>
          </a:bodyPr>
          <a:lstStyle/>
          <a:p>
            <a:endParaRPr lang="en-US" altLang="ja-JP" dirty="0" smtClean="0">
              <a:latin typeface="UD デジタル 教科書体 NK-R" panose="02020400000000000000" pitchFamily="18" charset="-128"/>
              <a:ea typeface="UD デジタル 教科書体 NK-R" panose="02020400000000000000" pitchFamily="18" charset="-128"/>
            </a:endParaRPr>
          </a:p>
          <a:p>
            <a:r>
              <a:rPr lang="en-US" altLang="ja-JP" dirty="0">
                <a:latin typeface="UD デジタル 教科書体 NK-R" panose="02020400000000000000" pitchFamily="18" charset="-128"/>
                <a:ea typeface="UD デジタル 教科書体 NK-R" panose="02020400000000000000" pitchFamily="18" charset="-128"/>
              </a:rPr>
              <a:t>2021</a:t>
            </a:r>
            <a:r>
              <a:rPr lang="ja-JP" altLang="en-US" dirty="0">
                <a:latin typeface="UD デジタル 教科書体 NK-R" panose="02020400000000000000" pitchFamily="18" charset="-128"/>
                <a:ea typeface="UD デジタル 教科書体 NK-R" panose="02020400000000000000" pitchFamily="18" charset="-128"/>
              </a:rPr>
              <a:t>年９月</a:t>
            </a:r>
            <a:r>
              <a:rPr lang="en-US" altLang="ja-JP" dirty="0">
                <a:latin typeface="UD デジタル 教科書体 NK-R" panose="02020400000000000000" pitchFamily="18" charset="-128"/>
                <a:ea typeface="UD デジタル 教科書体 NK-R" panose="02020400000000000000" pitchFamily="18" charset="-128"/>
              </a:rPr>
              <a:t>9</a:t>
            </a:r>
            <a:r>
              <a:rPr lang="ja-JP" altLang="en-US" dirty="0">
                <a:latin typeface="UD デジタル 教科書体 NK-R" panose="02020400000000000000" pitchFamily="18" charset="-128"/>
                <a:ea typeface="UD デジタル 教科書体 NK-R" panose="02020400000000000000" pitchFamily="18" charset="-128"/>
              </a:rPr>
              <a:t>日</a:t>
            </a:r>
            <a:endParaRPr lang="ja-JP" altLang="en-US" dirty="0"/>
          </a:p>
          <a:p>
            <a:r>
              <a:rPr lang="ja-JP" altLang="en-US" dirty="0" smtClean="0">
                <a:latin typeface="UD デジタル 教科書体 NK-R" panose="02020400000000000000" pitchFamily="18" charset="-128"/>
                <a:ea typeface="UD デジタル 教科書体 NK-R" panose="02020400000000000000" pitchFamily="18" charset="-128"/>
              </a:rPr>
              <a:t>国際</a:t>
            </a:r>
            <a:r>
              <a:rPr lang="ja-JP" altLang="en-US" dirty="0">
                <a:latin typeface="UD デジタル 教科書体 NK-R" panose="02020400000000000000" pitchFamily="18" charset="-128"/>
                <a:ea typeface="UD デジタル 教科書体 NK-R" panose="02020400000000000000" pitchFamily="18" charset="-128"/>
              </a:rPr>
              <a:t>金融都市</a:t>
            </a:r>
            <a:r>
              <a:rPr lang="en-US" altLang="ja-JP" dirty="0">
                <a:latin typeface="UD デジタル 教科書体 NK-R" panose="02020400000000000000" pitchFamily="18" charset="-128"/>
                <a:ea typeface="UD デジタル 教科書体 NK-R" panose="02020400000000000000" pitchFamily="18" charset="-128"/>
              </a:rPr>
              <a:t>OSAKA </a:t>
            </a:r>
            <a:r>
              <a:rPr lang="ja-JP" altLang="en-US" dirty="0" smtClean="0">
                <a:latin typeface="UD デジタル 教科書体 NK-R" panose="02020400000000000000" pitchFamily="18" charset="-128"/>
                <a:ea typeface="UD デジタル 教科書体 NK-R" panose="02020400000000000000" pitchFamily="18" charset="-128"/>
              </a:rPr>
              <a:t>推進委員会</a:t>
            </a:r>
            <a:endParaRPr lang="en-US" altLang="ja-JP" dirty="0" smtClean="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626203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199" y="135523"/>
            <a:ext cx="11061879" cy="85343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latin typeface="UD デジタル 教科書体 NK-R" panose="02020400000000000000" pitchFamily="18" charset="-128"/>
                <a:ea typeface="UD デジタル 教科書体 NK-R" panose="02020400000000000000" pitchFamily="18" charset="-128"/>
              </a:rPr>
              <a:t>Ⅱ</a:t>
            </a:r>
            <a:r>
              <a:rPr lang="ja-JP" altLang="en-US" sz="3600" dirty="0" smtClean="0">
                <a:latin typeface="UD デジタル 教科書体 NK-R" panose="02020400000000000000" pitchFamily="18" charset="-128"/>
                <a:ea typeface="UD デジタル 教科書体 NK-R" panose="02020400000000000000" pitchFamily="18" charset="-128"/>
              </a:rPr>
              <a:t>　大阪</a:t>
            </a:r>
            <a:r>
              <a:rPr lang="ja-JP" altLang="en-US" sz="3600" dirty="0">
                <a:latin typeface="UD デジタル 教科書体 NK-R" panose="02020400000000000000" pitchFamily="18" charset="-128"/>
                <a:ea typeface="UD デジタル 教科書体 NK-R" panose="02020400000000000000" pitchFamily="18" charset="-128"/>
              </a:rPr>
              <a:t>のめざす国際金融</a:t>
            </a:r>
            <a:r>
              <a:rPr lang="ja-JP" altLang="en-US" sz="3600" dirty="0" smtClean="0">
                <a:latin typeface="UD デジタル 教科書体 NK-R" panose="02020400000000000000" pitchFamily="18" charset="-128"/>
                <a:ea typeface="UD デジタル 教科書体 NK-R" panose="02020400000000000000" pitchFamily="18" charset="-128"/>
              </a:rPr>
              <a:t>都市像</a:t>
            </a:r>
            <a:endParaRPr lang="ja-JP" altLang="en-US" sz="3600" dirty="0">
              <a:latin typeface="UD デジタル 教科書体 NK-R" panose="02020400000000000000" pitchFamily="18" charset="-128"/>
              <a:ea typeface="UD デジタル 教科書体 NK-R" panose="02020400000000000000" pitchFamily="18" charset="-128"/>
            </a:endParaRPr>
          </a:p>
        </p:txBody>
      </p:sp>
      <p:cxnSp>
        <p:nvCxnSpPr>
          <p:cNvPr id="33" name="直線コネクタ 32"/>
          <p:cNvCxnSpPr>
            <a:cxnSpLocks/>
          </p:cNvCxnSpPr>
          <p:nvPr/>
        </p:nvCxnSpPr>
        <p:spPr>
          <a:xfrm>
            <a:off x="627182" y="746340"/>
            <a:ext cx="10656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29" name="コンテンツ プレースホルダー 2"/>
          <p:cNvSpPr txBox="1">
            <a:spLocks/>
          </p:cNvSpPr>
          <p:nvPr/>
        </p:nvSpPr>
        <p:spPr>
          <a:xfrm>
            <a:off x="531491" y="1565829"/>
            <a:ext cx="10914693" cy="678528"/>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smtClean="0">
                <a:latin typeface="UD デジタル 教科書体 NK-R" panose="02020400000000000000" pitchFamily="18" charset="-128"/>
                <a:ea typeface="UD デジタル 教科書体 NK-R" panose="02020400000000000000" pitchFamily="18" charset="-128"/>
              </a:rPr>
              <a:t>　　　アジア・世界の活力を呼び込み「金融をテコに発展するグローバル都市」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3" name="テキスト ボックス 7"/>
          <p:cNvSpPr txBox="1">
            <a:spLocks noChangeArrowheads="1"/>
          </p:cNvSpPr>
          <p:nvPr/>
        </p:nvSpPr>
        <p:spPr bwMode="auto">
          <a:xfrm>
            <a:off x="531492" y="2568412"/>
            <a:ext cx="10914692" cy="3780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spcAft>
                <a:spcPts val="400"/>
              </a:spcAft>
              <a:buFontTx/>
              <a:buNone/>
            </a:pPr>
            <a:r>
              <a:rPr lang="ja-JP" altLang="en-US" sz="1800" b="1" dirty="0">
                <a:solidFill>
                  <a:srgbClr val="000000"/>
                </a:solidFill>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800" b="1" dirty="0" smtClean="0">
                <a:solidFill>
                  <a:srgbClr val="000000"/>
                </a:solidFill>
                <a:latin typeface="UD デジタル 教科書体 NK-R" panose="02020400000000000000" pitchFamily="18" charset="-128"/>
                <a:ea typeface="UD デジタル 教科書体 NK-R" panose="02020400000000000000" pitchFamily="18" charset="-128"/>
                <a:cs typeface="Meiryo UI" pitchFamily="50" charset="-128"/>
              </a:rPr>
              <a:t>基本的考え方</a:t>
            </a:r>
            <a:endParaRPr lang="en-US" altLang="ja-JP" sz="1800" b="1" dirty="0" smtClean="0">
              <a:solidFill>
                <a:srgbClr val="000000"/>
              </a:solidFill>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FontTx/>
              <a:buNone/>
            </a:pP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地域の</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発展のため、</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大阪・関西万博などを契機とした</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まちづくり・</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イノベーション</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推進</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や</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スタートアップ</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の成長に</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向</a:t>
            </a:r>
            <a:r>
              <a:rPr lang="en-US" altLang="ja-JP" sz="1800" dirty="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80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FontTx/>
              <a:buNone/>
            </a:pPr>
            <a:r>
              <a:rPr lang="en-US" altLang="ja-JP" sz="1800"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80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け、国内外から投資が流入・循環することが必要。</a:t>
            </a:r>
            <a:r>
              <a:rPr lang="en-US" altLang="ja-JP" sz="1800" dirty="0">
                <a:latin typeface="UD デジタル 教科書体 NK-R" panose="02020400000000000000" pitchFamily="18" charset="-128"/>
                <a:ea typeface="UD デジタル 教科書体 NK-R" panose="02020400000000000000" pitchFamily="18" charset="-128"/>
                <a:cs typeface="Meiryo UI" pitchFamily="50" charset="-128"/>
              </a:rPr>
              <a:t/>
            </a:r>
            <a:br>
              <a:rPr lang="en-US" altLang="ja-JP" sz="1800" dirty="0">
                <a:latin typeface="UD デジタル 教科書体 NK-R" panose="02020400000000000000" pitchFamily="18" charset="-128"/>
                <a:ea typeface="UD デジタル 教科書体 NK-R" panose="02020400000000000000" pitchFamily="18" charset="-128"/>
                <a:cs typeface="Meiryo UI" pitchFamily="50" charset="-128"/>
              </a:rPr>
            </a:b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 また</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、自然</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災害等を</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見据えた補完的役割を通じた金融の</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レジリエンス（強靭化）向上</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のほか、金融</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リテラシー向</a:t>
            </a:r>
            <a:endParaRPr lang="en-US" altLang="ja-JP" sz="180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FontTx/>
              <a:buNone/>
            </a:pP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   上</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などを通じた</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国内市場</a:t>
            </a:r>
            <a:r>
              <a:rPr lang="ja-JP" altLang="en-US" sz="1800" dirty="0">
                <a:latin typeface="UD デジタル 教科書体 NK-R" panose="02020400000000000000" pitchFamily="18" charset="-128"/>
                <a:ea typeface="UD デジタル 教科書体 NK-R" panose="02020400000000000000" pitchFamily="18" charset="-128"/>
                <a:cs typeface="Meiryo UI" pitchFamily="50" charset="-128"/>
              </a:rPr>
              <a:t>の</a:t>
            </a:r>
            <a:r>
              <a:rPr lang="ja-JP" altLang="en-US" sz="1800" dirty="0" smtClean="0">
                <a:latin typeface="UD デジタル 教科書体 NK-R" panose="02020400000000000000" pitchFamily="18" charset="-128"/>
                <a:ea typeface="UD デジタル 教科書体 NK-R" panose="02020400000000000000" pitchFamily="18" charset="-128"/>
                <a:cs typeface="Meiryo UI" pitchFamily="50" charset="-128"/>
              </a:rPr>
              <a:t>活性化が必要。</a:t>
            </a:r>
            <a:endParaRPr lang="en-US" altLang="ja-JP" sz="180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FontTx/>
              <a:buNone/>
            </a:pPr>
            <a:endParaRPr lang="en-US" altLang="ja-JP" sz="1800" dirty="0">
              <a:latin typeface="UD デジタル 教科書体 NK-R" panose="02020400000000000000" pitchFamily="18" charset="-128"/>
              <a:ea typeface="UD デジタル 教科書体 NK-R" panose="02020400000000000000" pitchFamily="18" charset="-128"/>
              <a:cs typeface="Meiryo UI" pitchFamily="50" charset="-128"/>
            </a:endParaRPr>
          </a:p>
          <a:p>
            <a:pPr>
              <a:spcBef>
                <a:spcPts val="600"/>
              </a:spcBef>
              <a:buNone/>
            </a:pPr>
            <a:r>
              <a:rPr lang="ja-JP" altLang="en-US" sz="1800" b="1" dirty="0">
                <a:latin typeface="UD デジタル 教科書体 NK-R" panose="02020400000000000000" pitchFamily="18" charset="-128"/>
                <a:ea typeface="UD デジタル 教科書体 NK-R" panose="02020400000000000000" pitchFamily="18" charset="-128"/>
              </a:rPr>
              <a:t>◆</a:t>
            </a:r>
            <a:r>
              <a:rPr kumimoji="0" lang="ja-JP" altLang="en-US" sz="1800" b="1" kern="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めざす姿の具体的なイメージ</a:t>
            </a:r>
          </a:p>
          <a:p>
            <a:pPr>
              <a:spcBef>
                <a:spcPts val="600"/>
              </a:spcBef>
              <a:buNone/>
            </a:pPr>
            <a:r>
              <a:rPr lang="ja-JP" altLang="en-US" sz="1800" dirty="0">
                <a:latin typeface="UD デジタル 教科書体 NK-R" panose="02020400000000000000" pitchFamily="18" charset="-128"/>
                <a:ea typeface="UD デジタル 教科書体 NK-R" panose="02020400000000000000" pitchFamily="18" charset="-128"/>
              </a:rPr>
              <a:t>　・金融面からスタートアップの成長を支援するエコシステムの拠点</a:t>
            </a:r>
            <a:endParaRPr lang="en-US" altLang="ja-JP" sz="1800" dirty="0">
              <a:latin typeface="UD デジタル 教科書体 NK-R" panose="02020400000000000000" pitchFamily="18" charset="-128"/>
              <a:ea typeface="UD デジタル 教科書体 NK-R" panose="02020400000000000000" pitchFamily="18" charset="-128"/>
            </a:endParaRPr>
          </a:p>
          <a:p>
            <a:pPr>
              <a:spcBef>
                <a:spcPts val="600"/>
              </a:spcBef>
              <a:buNone/>
            </a:pPr>
            <a:r>
              <a:rPr lang="ja-JP" altLang="en-US" sz="1800" dirty="0">
                <a:latin typeface="UD デジタル 教科書体 NK-R" panose="02020400000000000000" pitchFamily="18" charset="-128"/>
                <a:ea typeface="UD デジタル 教科書体 NK-R" panose="02020400000000000000" pitchFamily="18" charset="-128"/>
              </a:rPr>
              <a:t>　・フィンテック企業の集積する都市</a:t>
            </a:r>
          </a:p>
          <a:p>
            <a:pPr>
              <a:spcBef>
                <a:spcPts val="600"/>
              </a:spcBef>
              <a:buNone/>
            </a:pPr>
            <a:r>
              <a:rPr lang="ja-JP" altLang="en-US" sz="1800" dirty="0">
                <a:latin typeface="UD デジタル 教科書体 NK-R" panose="02020400000000000000" pitchFamily="18" charset="-128"/>
                <a:ea typeface="UD デジタル 教科書体 NK-R" panose="02020400000000000000" pitchFamily="18" charset="-128"/>
              </a:rPr>
              <a:t>　・日本の金融機能におけるレジリエント（強靭）な都市　　</a:t>
            </a:r>
            <a:endParaRPr lang="en-US" altLang="ja-JP" sz="1800" dirty="0">
              <a:latin typeface="UD デジタル 教科書体 NK-R" panose="02020400000000000000" pitchFamily="18" charset="-128"/>
              <a:ea typeface="UD デジタル 教科書体 NK-R" panose="02020400000000000000" pitchFamily="18" charset="-128"/>
            </a:endParaRPr>
          </a:p>
          <a:p>
            <a:pPr>
              <a:spcBef>
                <a:spcPts val="600"/>
              </a:spcBef>
              <a:buNone/>
            </a:pPr>
            <a:r>
              <a:rPr lang="ja-JP" altLang="en-US" sz="1800" dirty="0">
                <a:latin typeface="UD デジタル 教科書体 NK-R" panose="02020400000000000000" pitchFamily="18" charset="-128"/>
                <a:ea typeface="UD デジタル 教科書体 NK-R" panose="02020400000000000000" pitchFamily="18" charset="-128"/>
              </a:rPr>
              <a:t>　・金融リテラシーが高く投資が活発な都市　</a:t>
            </a:r>
            <a:r>
              <a:rPr lang="ja-JP" altLang="en-US" sz="1600" dirty="0">
                <a:latin typeface="UD デジタル 教科書体 NK-R" panose="02020400000000000000" pitchFamily="18" charset="-128"/>
                <a:ea typeface="UD デジタル 教科書体 NK-R" panose="02020400000000000000" pitchFamily="18" charset="-128"/>
              </a:rPr>
              <a:t>　　</a:t>
            </a:r>
          </a:p>
        </p:txBody>
      </p:sp>
      <p:sp>
        <p:nvSpPr>
          <p:cNvPr id="10" name="正方形/長方形 9"/>
          <p:cNvSpPr/>
          <p:nvPr/>
        </p:nvSpPr>
        <p:spPr>
          <a:xfrm>
            <a:off x="627181" y="829930"/>
            <a:ext cx="10551679" cy="707886"/>
          </a:xfrm>
          <a:prstGeom prst="rect">
            <a:avLst/>
          </a:prstGeom>
        </p:spPr>
        <p:txBody>
          <a:bodyPr wrap="square">
            <a:spAutoFit/>
          </a:bodyPr>
          <a:lstStyle/>
          <a:p>
            <a:r>
              <a:rPr lang="ja-JP" altLang="en-US" sz="2000" dirty="0" smtClean="0">
                <a:latin typeface="UD デジタル 教科書体 NK-R" panose="02020400000000000000" pitchFamily="18" charset="-128"/>
                <a:ea typeface="UD デジタル 教科書体 NK-R" panose="02020400000000000000" pitchFamily="18" charset="-128"/>
              </a:rPr>
              <a:t>◆国際金融都市実現のために重視すべき視点（</a:t>
            </a:r>
            <a:r>
              <a:rPr lang="ja-JP" altLang="en-US" sz="2000" b="1" u="sng" dirty="0" smtClean="0">
                <a:latin typeface="UD デジタル 教科書体 NK-R" panose="02020400000000000000" pitchFamily="18" charset="-128"/>
                <a:ea typeface="UD デジタル 教科書体 NK-R" panose="02020400000000000000" pitchFamily="18" charset="-128"/>
              </a:rPr>
              <a:t>アジア／グローバルの視点</a:t>
            </a:r>
            <a:r>
              <a:rPr lang="ja-JP" altLang="en-US" sz="2000" b="1" u="sng" dirty="0">
                <a:latin typeface="UD デジタル 教科書体 NK-R" panose="02020400000000000000" pitchFamily="18" charset="-128"/>
                <a:ea typeface="UD デジタル 教科書体 NK-R" panose="02020400000000000000" pitchFamily="18" charset="-128"/>
              </a:rPr>
              <a:t>、</a:t>
            </a:r>
            <a:r>
              <a:rPr lang="ja-JP" altLang="en-US" sz="2000" b="1" u="sng" dirty="0" smtClean="0">
                <a:latin typeface="UD デジタル 教科書体 NK-R" panose="02020400000000000000" pitchFamily="18" charset="-128"/>
                <a:ea typeface="UD デジタル 教科書体 NK-R" panose="02020400000000000000" pitchFamily="18" charset="-128"/>
              </a:rPr>
              <a:t>差別化・補完性の視</a:t>
            </a:r>
            <a:endParaRPr lang="en-US" altLang="ja-JP" sz="2000" b="1" u="sng" dirty="0" smtClean="0">
              <a:latin typeface="UD デジタル 教科書体 NK-R" panose="02020400000000000000" pitchFamily="18" charset="-128"/>
              <a:ea typeface="UD デジタル 教科書体 NK-R" panose="02020400000000000000" pitchFamily="18" charset="-128"/>
            </a:endParaRPr>
          </a:p>
          <a:p>
            <a:r>
              <a:rPr lang="ja-JP" altLang="en-US" sz="2000" b="1" dirty="0">
                <a:latin typeface="UD デジタル 教科書体 NK-R" panose="02020400000000000000" pitchFamily="18" charset="-128"/>
                <a:ea typeface="UD デジタル 教科書体 NK-R" panose="02020400000000000000" pitchFamily="18" charset="-128"/>
              </a:rPr>
              <a:t>　</a:t>
            </a:r>
            <a:r>
              <a:rPr lang="ja-JP" altLang="en-US" sz="2000" b="1" dirty="0" smtClean="0">
                <a:latin typeface="UD デジタル 教科書体 NK-R" panose="02020400000000000000" pitchFamily="18" charset="-128"/>
                <a:ea typeface="UD デジタル 教科書体 NK-R" panose="02020400000000000000" pitchFamily="18" charset="-128"/>
              </a:rPr>
              <a:t>　</a:t>
            </a:r>
            <a:r>
              <a:rPr lang="ja-JP" altLang="en-US" sz="2000" b="1" u="sng" dirty="0" smtClean="0">
                <a:latin typeface="UD デジタル 教科書体 NK-R" panose="02020400000000000000" pitchFamily="18" charset="-128"/>
                <a:ea typeface="UD デジタル 教科書体 NK-R" panose="02020400000000000000" pitchFamily="18" charset="-128"/>
              </a:rPr>
              <a:t>点）を踏まえ、２つの都市像を掲げて取り組む</a:t>
            </a:r>
            <a:endParaRPr lang="en-US" altLang="ja-JP" sz="2000" b="1" u="sng" dirty="0" smtClean="0">
              <a:latin typeface="UD デジタル 教科書体 NK-R" panose="02020400000000000000" pitchFamily="18" charset="-128"/>
              <a:ea typeface="UD デジタル 教科書体 NK-R" panose="02020400000000000000" pitchFamily="18" charset="-128"/>
            </a:endParaRPr>
          </a:p>
        </p:txBody>
      </p:sp>
      <p:sp>
        <p:nvSpPr>
          <p:cNvPr id="8"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10</a:t>
            </a:fld>
            <a:endParaRPr kumimoji="1" lang="ja-JP" altLang="en-US" dirty="0"/>
          </a:p>
        </p:txBody>
      </p:sp>
    </p:spTree>
    <p:extLst>
      <p:ext uri="{BB962C8B-B14F-4D97-AF65-F5344CB8AC3E}">
        <p14:creationId xmlns:p14="http://schemas.microsoft.com/office/powerpoint/2010/main" val="2278422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199" y="135523"/>
            <a:ext cx="11061879" cy="85343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latin typeface="UD デジタル 教科書体 NK-R" panose="02020400000000000000" pitchFamily="18" charset="-128"/>
                <a:ea typeface="UD デジタル 教科書体 NK-R" panose="02020400000000000000" pitchFamily="18" charset="-128"/>
              </a:rPr>
              <a:t>Ⅱ</a:t>
            </a:r>
            <a:r>
              <a:rPr lang="ja-JP" altLang="en-US" sz="3600" dirty="0" smtClean="0">
                <a:latin typeface="UD デジタル 教科書体 NK-R" panose="02020400000000000000" pitchFamily="18" charset="-128"/>
                <a:ea typeface="UD デジタル 教科書体 NK-R" panose="02020400000000000000" pitchFamily="18" charset="-128"/>
              </a:rPr>
              <a:t>　大阪</a:t>
            </a:r>
            <a:r>
              <a:rPr lang="ja-JP" altLang="en-US" sz="3600" dirty="0">
                <a:latin typeface="UD デジタル 教科書体 NK-R" panose="02020400000000000000" pitchFamily="18" charset="-128"/>
                <a:ea typeface="UD デジタル 教科書体 NK-R" panose="02020400000000000000" pitchFamily="18" charset="-128"/>
              </a:rPr>
              <a:t>のめざす国際金融</a:t>
            </a:r>
            <a:r>
              <a:rPr lang="ja-JP" altLang="en-US" sz="3600" dirty="0" smtClean="0">
                <a:latin typeface="UD デジタル 教科書体 NK-R" panose="02020400000000000000" pitchFamily="18" charset="-128"/>
                <a:ea typeface="UD デジタル 教科書体 NK-R" panose="02020400000000000000" pitchFamily="18" charset="-128"/>
              </a:rPr>
              <a:t>都市像</a:t>
            </a:r>
            <a:endParaRPr lang="ja-JP" altLang="en-US" sz="3600" dirty="0">
              <a:latin typeface="UD デジタル 教科書体 NK-R" panose="02020400000000000000" pitchFamily="18" charset="-128"/>
              <a:ea typeface="UD デジタル 教科書体 NK-R" panose="02020400000000000000" pitchFamily="18" charset="-128"/>
            </a:endParaRPr>
          </a:p>
        </p:txBody>
      </p:sp>
      <p:cxnSp>
        <p:nvCxnSpPr>
          <p:cNvPr id="33" name="直線コネクタ 32"/>
          <p:cNvCxnSpPr>
            <a:cxnSpLocks/>
          </p:cNvCxnSpPr>
          <p:nvPr/>
        </p:nvCxnSpPr>
        <p:spPr>
          <a:xfrm>
            <a:off x="627182" y="746340"/>
            <a:ext cx="10656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8" name="コンテンツ プレースホルダー 2"/>
          <p:cNvSpPr txBox="1">
            <a:spLocks/>
          </p:cNvSpPr>
          <p:nvPr/>
        </p:nvSpPr>
        <p:spPr>
          <a:xfrm>
            <a:off x="531491" y="1251929"/>
            <a:ext cx="10914693" cy="678528"/>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smtClean="0">
                <a:latin typeface="UD デジタル 教科書体 NK-R" panose="02020400000000000000" pitchFamily="18" charset="-128"/>
                <a:ea typeface="UD デジタル 教科書体 NK-R" panose="02020400000000000000" pitchFamily="18" charset="-128"/>
              </a:rPr>
              <a:t>　　　</a:t>
            </a:r>
            <a:r>
              <a:rPr lang="ja-JP" altLang="en-US" sz="2000" b="1" dirty="0">
                <a:latin typeface="UD デジタル 教科書体 NK-R" panose="02020400000000000000" pitchFamily="18" charset="-128"/>
                <a:ea typeface="UD デジタル 教科書体 NK-R" panose="02020400000000000000" pitchFamily="18" charset="-128"/>
              </a:rPr>
              <a:t>先駆けた取組みで世界に挑戦する「金融のフロントランナー都市</a:t>
            </a:r>
            <a:r>
              <a:rPr lang="ja-JP" altLang="en-US" sz="2000" b="1" dirty="0" smtClean="0">
                <a:latin typeface="UD デジタル 教科書体 NK-R" panose="02020400000000000000" pitchFamily="18" charset="-128"/>
                <a:ea typeface="UD デジタル 教科書体 NK-R" panose="02020400000000000000" pitchFamily="18" charset="-128"/>
              </a:rPr>
              <a:t>」</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7"/>
          <p:cNvSpPr txBox="1">
            <a:spLocks noChangeArrowheads="1"/>
          </p:cNvSpPr>
          <p:nvPr/>
        </p:nvSpPr>
        <p:spPr bwMode="auto">
          <a:xfrm>
            <a:off x="531492" y="2292640"/>
            <a:ext cx="11137994"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spcAft>
                <a:spcPts val="400"/>
              </a:spcAft>
              <a:buFontTx/>
              <a:buNone/>
            </a:pPr>
            <a:r>
              <a:rPr lang="ja-JP" altLang="en-US" sz="1800" b="1" dirty="0">
                <a:latin typeface="UD デジタル 教科書体 NK-R" panose="02020400000000000000" pitchFamily="18" charset="-128"/>
                <a:ea typeface="UD デジタル 教科書体 NK-R" panose="02020400000000000000" pitchFamily="18" charset="-128"/>
              </a:rPr>
              <a:t>◆基本的考え方</a:t>
            </a:r>
          </a:p>
          <a:p>
            <a:pPr eaLnBrk="1" hangingPunct="1">
              <a:spcBef>
                <a:spcPct val="0"/>
              </a:spcBef>
              <a:spcAft>
                <a:spcPts val="400"/>
              </a:spcAft>
              <a:buFontTx/>
              <a:buNone/>
            </a:pPr>
            <a:r>
              <a:rPr lang="ja-JP" altLang="en-US" sz="1800" dirty="0">
                <a:latin typeface="UD デジタル 教科書体 NK-R" panose="02020400000000000000" pitchFamily="18" charset="-128"/>
                <a:ea typeface="UD デジタル 教科書体 NK-R" panose="02020400000000000000" pitchFamily="18" charset="-128"/>
              </a:rPr>
              <a:t>・金融において大阪・関西らしいエッジの効いた取組みを通じ、企業や人を惹きつける求心力を高めることが重要。</a:t>
            </a:r>
          </a:p>
          <a:p>
            <a:pPr eaLnBrk="1" hangingPunct="1">
              <a:spcBef>
                <a:spcPct val="0"/>
              </a:spcBef>
              <a:spcAft>
                <a:spcPts val="400"/>
              </a:spcAft>
              <a:buFontTx/>
              <a:buNone/>
            </a:pPr>
            <a:r>
              <a:rPr lang="ja-JP" altLang="en-US" sz="1800" dirty="0">
                <a:latin typeface="UD デジタル 教科書体 NK-R" panose="02020400000000000000" pitchFamily="18" charset="-128"/>
                <a:ea typeface="UD デジタル 教科書体 NK-R" panose="02020400000000000000" pitchFamily="18" charset="-128"/>
              </a:rPr>
              <a:t>・デリバティブやサステナブルファイナンスなどにおける先駆けた取組みや金融サービスにおいてこれまでに</a:t>
            </a:r>
            <a:r>
              <a:rPr lang="ja-JP" altLang="en-US" sz="1800" dirty="0" smtClean="0">
                <a:latin typeface="UD デジタル 教科書体 NK-R" panose="02020400000000000000" pitchFamily="18" charset="-128"/>
                <a:ea typeface="UD デジタル 教科書体 NK-R" panose="02020400000000000000" pitchFamily="18" charset="-128"/>
              </a:rPr>
              <a:t>なかった</a:t>
            </a:r>
            <a:endParaRPr lang="en-US" altLang="ja-JP" sz="1800" dirty="0" smtClean="0">
              <a:latin typeface="UD デジタル 教科書体 NK-R" panose="02020400000000000000" pitchFamily="18" charset="-128"/>
              <a:ea typeface="UD デジタル 教科書体 NK-R" panose="02020400000000000000" pitchFamily="18" charset="-128"/>
            </a:endParaRPr>
          </a:p>
          <a:p>
            <a:pPr eaLnBrk="1" hangingPunct="1">
              <a:spcBef>
                <a:spcPct val="0"/>
              </a:spcBef>
              <a:spcAft>
                <a:spcPts val="400"/>
              </a:spcAft>
              <a:buFontTx/>
              <a:buNone/>
            </a:pPr>
            <a:r>
              <a:rPr lang="en-US" altLang="ja-JP" sz="1800" dirty="0">
                <a:latin typeface="UD デジタル 教科書体 NK-R" panose="02020400000000000000" pitchFamily="18" charset="-128"/>
                <a:ea typeface="UD デジタル 教科書体 NK-R" panose="02020400000000000000" pitchFamily="18" charset="-128"/>
              </a:rPr>
              <a:t> </a:t>
            </a:r>
            <a:r>
              <a:rPr lang="en-US" altLang="ja-JP" sz="1800" dirty="0" smtClean="0">
                <a:latin typeface="UD デジタル 教科書体 NK-R" panose="02020400000000000000" pitchFamily="18" charset="-128"/>
                <a:ea typeface="UD デジタル 教科書体 NK-R" panose="02020400000000000000" pitchFamily="18" charset="-128"/>
              </a:rPr>
              <a:t> </a:t>
            </a:r>
            <a:r>
              <a:rPr lang="ja-JP" altLang="en-US" sz="1800" dirty="0" smtClean="0">
                <a:latin typeface="UD デジタル 教科書体 NK-R" panose="02020400000000000000" pitchFamily="18" charset="-128"/>
                <a:ea typeface="UD デジタル 教科書体 NK-R" panose="02020400000000000000" pitchFamily="18" charset="-128"/>
              </a:rPr>
              <a:t>取組み</a:t>
            </a:r>
            <a:r>
              <a:rPr lang="ja-JP" altLang="en-US" sz="1800" dirty="0">
                <a:latin typeface="UD デジタル 教科書体 NK-R" panose="02020400000000000000" pitchFamily="18" charset="-128"/>
                <a:ea typeface="UD デジタル 教科書体 NK-R" panose="02020400000000000000" pitchFamily="18" charset="-128"/>
              </a:rPr>
              <a:t>が展開されることが必要。</a:t>
            </a:r>
          </a:p>
          <a:p>
            <a:pPr eaLnBrk="1" hangingPunct="1">
              <a:spcBef>
                <a:spcPct val="0"/>
              </a:spcBef>
              <a:spcAft>
                <a:spcPts val="400"/>
              </a:spcAft>
              <a:buFontTx/>
              <a:buNone/>
            </a:pPr>
            <a:endParaRPr lang="ja-JP" altLang="en-US" sz="1800" dirty="0">
              <a:latin typeface="UD デジタル 教科書体 NK-R" panose="02020400000000000000" pitchFamily="18" charset="-128"/>
              <a:ea typeface="UD デジタル 教科書体 NK-R" panose="02020400000000000000" pitchFamily="18" charset="-128"/>
            </a:endParaRPr>
          </a:p>
          <a:p>
            <a:pPr eaLnBrk="1" hangingPunct="1">
              <a:spcBef>
                <a:spcPct val="0"/>
              </a:spcBef>
              <a:spcAft>
                <a:spcPts val="400"/>
              </a:spcAft>
              <a:buFontTx/>
              <a:buNone/>
            </a:pPr>
            <a:r>
              <a:rPr lang="ja-JP" altLang="en-US" sz="1800" b="1" dirty="0">
                <a:latin typeface="UD デジタル 教科書体 NK-R" panose="02020400000000000000" pitchFamily="18" charset="-128"/>
                <a:ea typeface="UD デジタル 教科書体 NK-R" panose="02020400000000000000" pitchFamily="18" charset="-128"/>
              </a:rPr>
              <a:t>◆めざす姿の具体的なイメージ</a:t>
            </a:r>
          </a:p>
          <a:p>
            <a:pPr eaLnBrk="1" hangingPunct="1">
              <a:spcBef>
                <a:spcPct val="0"/>
              </a:spcBef>
              <a:spcAft>
                <a:spcPts val="400"/>
              </a:spcAft>
              <a:buFontTx/>
              <a:buNone/>
            </a:pPr>
            <a:r>
              <a:rPr lang="ja-JP" altLang="en-US" sz="1800" dirty="0">
                <a:latin typeface="UD デジタル 教科書体 NK-R" panose="02020400000000000000" pitchFamily="18" charset="-128"/>
                <a:ea typeface="UD デジタル 教科書体 NK-R" panose="02020400000000000000" pitchFamily="18" charset="-128"/>
              </a:rPr>
              <a:t>・エッジの効いた金融商品の開発によるアジアにおける先駆的なデリバティブの拠点</a:t>
            </a:r>
          </a:p>
          <a:p>
            <a:pPr eaLnBrk="1" hangingPunct="1">
              <a:spcBef>
                <a:spcPct val="0"/>
              </a:spcBef>
              <a:spcAft>
                <a:spcPts val="400"/>
              </a:spcAft>
              <a:buFontTx/>
              <a:buNone/>
            </a:pPr>
            <a:r>
              <a:rPr lang="ja-JP" altLang="en-US" sz="1800" dirty="0">
                <a:latin typeface="UD デジタル 教科書体 NK-R" panose="02020400000000000000" pitchFamily="18" charset="-128"/>
                <a:ea typeface="UD デジタル 教科書体 NK-R" panose="02020400000000000000" pitchFamily="18" charset="-128"/>
              </a:rPr>
              <a:t>・サステナブルファイナンスの先進的な取組みが行われる都市</a:t>
            </a:r>
          </a:p>
          <a:p>
            <a:pPr eaLnBrk="1" hangingPunct="1">
              <a:spcBef>
                <a:spcPct val="0"/>
              </a:spcBef>
              <a:spcAft>
                <a:spcPts val="400"/>
              </a:spcAft>
              <a:buFontTx/>
              <a:buNone/>
            </a:pPr>
            <a:r>
              <a:rPr lang="ja-JP" altLang="en-US" sz="1800" dirty="0">
                <a:latin typeface="UD デジタル 教科書体 NK-R" panose="02020400000000000000" pitchFamily="18" charset="-128"/>
                <a:ea typeface="UD デジタル 教科書体 NK-R" panose="02020400000000000000" pitchFamily="18" charset="-128"/>
              </a:rPr>
              <a:t>・革新的な金融社会実験・実装が可能となる都市</a:t>
            </a:r>
          </a:p>
          <a:p>
            <a:pPr eaLnBrk="1" hangingPunct="1">
              <a:spcBef>
                <a:spcPct val="0"/>
              </a:spcBef>
              <a:spcAft>
                <a:spcPts val="400"/>
              </a:spcAft>
              <a:buFontTx/>
              <a:buNone/>
            </a:pPr>
            <a:r>
              <a:rPr lang="ja-JP" altLang="en-US" sz="1800" dirty="0" smtClean="0">
                <a:latin typeface="UD デジタル 教科書体 NK-R" panose="02020400000000000000" pitchFamily="18" charset="-128"/>
                <a:ea typeface="UD デジタル 教科書体 NK-R" panose="02020400000000000000" pitchFamily="18" charset="-128"/>
              </a:rPr>
              <a:t>　</a:t>
            </a:r>
            <a:endParaRPr lang="ja-JP" altLang="en-US" sz="1800" dirty="0">
              <a:latin typeface="UD デジタル 教科書体 NK-R" panose="02020400000000000000" pitchFamily="18" charset="-128"/>
              <a:ea typeface="UD デジタル 教科書体 NK-R" panose="02020400000000000000" pitchFamily="18" charset="-128"/>
            </a:endParaRPr>
          </a:p>
        </p:txBody>
      </p:sp>
      <p:sp>
        <p:nvSpPr>
          <p:cNvPr id="7"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11</a:t>
            </a:fld>
            <a:endParaRPr kumimoji="1" lang="ja-JP" altLang="en-US" dirty="0"/>
          </a:p>
        </p:txBody>
      </p:sp>
    </p:spTree>
    <p:extLst>
      <p:ext uri="{BB962C8B-B14F-4D97-AF65-F5344CB8AC3E}">
        <p14:creationId xmlns:p14="http://schemas.microsoft.com/office/powerpoint/2010/main" val="314211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6225634" y="1280828"/>
            <a:ext cx="5709653" cy="20935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smtClean="0"/>
              <a:t>金融のフロントランナー都市</a:t>
            </a:r>
            <a:endParaRPr kumimoji="1" lang="ja-JP" altLang="en-US" sz="1100" dirty="0"/>
          </a:p>
        </p:txBody>
      </p:sp>
      <p:sp>
        <p:nvSpPr>
          <p:cNvPr id="39" name="正方形/長方形 38"/>
          <p:cNvSpPr/>
          <p:nvPr/>
        </p:nvSpPr>
        <p:spPr>
          <a:xfrm>
            <a:off x="6229291" y="1280828"/>
            <a:ext cx="193151" cy="286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t>2</a:t>
            </a:r>
            <a:endParaRPr kumimoji="1" lang="ja-JP" altLang="en-US" sz="1200" dirty="0"/>
          </a:p>
        </p:txBody>
      </p:sp>
      <p:sp>
        <p:nvSpPr>
          <p:cNvPr id="6" name="テキスト ボックス 5">
            <a:extLst>
              <a:ext uri="{FF2B5EF4-FFF2-40B4-BE49-F238E27FC236}">
                <a16:creationId xmlns:a16="http://schemas.microsoft.com/office/drawing/2014/main" id="{CF33E91A-D645-4F28-ACDE-0A3E99091C7E}"/>
              </a:ext>
            </a:extLst>
          </p:cNvPr>
          <p:cNvSpPr txBox="1"/>
          <p:nvPr/>
        </p:nvSpPr>
        <p:spPr>
          <a:xfrm>
            <a:off x="489397" y="855051"/>
            <a:ext cx="11024316" cy="400110"/>
          </a:xfrm>
          <a:prstGeom prst="rect">
            <a:avLst/>
          </a:prstGeom>
          <a:noFill/>
          <a:ln>
            <a:noFill/>
          </a:ln>
        </p:spPr>
        <p:txBody>
          <a:bodyPr wrap="square" rtlCol="0">
            <a:spAutoFit/>
          </a:bodyPr>
          <a:lstStyle/>
          <a:p>
            <a:r>
              <a:rPr kumimoji="1" lang="ja-JP" altLang="en-US" sz="2000" dirty="0" smtClean="0">
                <a:latin typeface="UD デジタル 教科書体 NK-R" panose="02020400000000000000" pitchFamily="18" charset="-128"/>
                <a:ea typeface="UD デジタル 教科書体 NK-R" panose="02020400000000000000" pitchFamily="18" charset="-128"/>
              </a:rPr>
              <a:t>◆めざす都市像実現に向けた戦略の柱と重点取組み</a:t>
            </a:r>
            <a:endParaRPr lang="ja-JP" altLang="ja-JP" dirty="0">
              <a:latin typeface="UD デジタル 教科書体 NK-R" panose="02020400000000000000" pitchFamily="18" charset="-128"/>
              <a:ea typeface="UD デジタル 教科書体 NK-R" panose="02020400000000000000" pitchFamily="18" charset="-128"/>
            </a:endParaRPr>
          </a:p>
        </p:txBody>
      </p:sp>
      <p:sp>
        <p:nvSpPr>
          <p:cNvPr id="2" name="タイトル 1"/>
          <p:cNvSpPr>
            <a:spLocks noGrp="1"/>
          </p:cNvSpPr>
          <p:nvPr>
            <p:ph type="title"/>
          </p:nvPr>
        </p:nvSpPr>
        <p:spPr>
          <a:xfrm>
            <a:off x="680329" y="12879"/>
            <a:ext cx="8035344" cy="944515"/>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Ⅲ</a:t>
            </a:r>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戦略</a:t>
            </a:r>
            <a:r>
              <a:rPr lang="ja-JP" altLang="en-US" dirty="0">
                <a:latin typeface="UD デジタル 教科書体 NK-R" panose="02020400000000000000" pitchFamily="18" charset="-128"/>
                <a:ea typeface="UD デジタル 教科書体 NK-R" panose="02020400000000000000" pitchFamily="18" charset="-128"/>
              </a:rPr>
              <a:t>の</a:t>
            </a:r>
            <a:r>
              <a:rPr lang="ja-JP" altLang="en-US" dirty="0" smtClean="0">
                <a:latin typeface="UD デジタル 教科書体 NK-R" panose="02020400000000000000" pitchFamily="18" charset="-128"/>
                <a:ea typeface="UD デジタル 教科書体 NK-R" panose="02020400000000000000" pitchFamily="18" charset="-128"/>
              </a:rPr>
              <a:t>柱と重点取組み</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5" name="直線コネクタ 4"/>
          <p:cNvCxnSpPr>
            <a:cxnSpLocks/>
          </p:cNvCxnSpPr>
          <p:nvPr/>
        </p:nvCxnSpPr>
        <p:spPr>
          <a:xfrm>
            <a:off x="567745" y="760167"/>
            <a:ext cx="10764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表 5">
            <a:extLst>
              <a:ext uri="{FF2B5EF4-FFF2-40B4-BE49-F238E27FC236}">
                <a16:creationId xmlns:a16="http://schemas.microsoft.com/office/drawing/2014/main" id="{2970B9B3-79F0-481E-83E7-62F3F4F5EE5B}"/>
              </a:ext>
            </a:extLst>
          </p:cNvPr>
          <p:cNvGraphicFramePr>
            <a:graphicFrameLocks noGrp="1"/>
          </p:cNvGraphicFramePr>
          <p:nvPr>
            <p:extLst>
              <p:ext uri="{D42A27DB-BD31-4B8C-83A1-F6EECF244321}">
                <p14:modId xmlns:p14="http://schemas.microsoft.com/office/powerpoint/2010/main" val="3820639754"/>
              </p:ext>
            </p:extLst>
          </p:nvPr>
        </p:nvGraphicFramePr>
        <p:xfrm>
          <a:off x="165100" y="4397466"/>
          <a:ext cx="11861800" cy="2301257"/>
        </p:xfrm>
        <a:graphic>
          <a:graphicData uri="http://schemas.openxmlformats.org/drawingml/2006/table">
            <a:tbl>
              <a:tblPr firstRow="1" bandRow="1">
                <a:tableStyleId>{5C22544A-7EE6-4342-B048-85BDC9FD1C3A}</a:tableStyleId>
              </a:tblPr>
              <a:tblGrid>
                <a:gridCol w="905967">
                  <a:extLst>
                    <a:ext uri="{9D8B030D-6E8A-4147-A177-3AD203B41FA5}">
                      <a16:colId xmlns:a16="http://schemas.microsoft.com/office/drawing/2014/main" val="3071576586"/>
                    </a:ext>
                  </a:extLst>
                </a:gridCol>
                <a:gridCol w="3666953">
                  <a:extLst>
                    <a:ext uri="{9D8B030D-6E8A-4147-A177-3AD203B41FA5}">
                      <a16:colId xmlns:a16="http://schemas.microsoft.com/office/drawing/2014/main" val="352604522"/>
                    </a:ext>
                  </a:extLst>
                </a:gridCol>
                <a:gridCol w="3751815">
                  <a:extLst>
                    <a:ext uri="{9D8B030D-6E8A-4147-A177-3AD203B41FA5}">
                      <a16:colId xmlns:a16="http://schemas.microsoft.com/office/drawing/2014/main" val="3221950790"/>
                    </a:ext>
                  </a:extLst>
                </a:gridCol>
                <a:gridCol w="3537065">
                  <a:extLst>
                    <a:ext uri="{9D8B030D-6E8A-4147-A177-3AD203B41FA5}">
                      <a16:colId xmlns:a16="http://schemas.microsoft.com/office/drawing/2014/main" val="166912827"/>
                    </a:ext>
                  </a:extLst>
                </a:gridCol>
              </a:tblGrid>
              <a:tr h="247124">
                <a:tc>
                  <a:txBody>
                    <a:bodyPr/>
                    <a:lstStyle/>
                    <a:p>
                      <a:endParaRPr kumimoji="1" lang="ja-JP" altLang="en-US" sz="1600" dirty="0"/>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１　金融をテコに発展するグローバル都市</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２　金融のフロントランナー都市</a:t>
                      </a:r>
                    </a:p>
                  </a:txBody>
                  <a:tcPr marL="36000" marR="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１　２　共通</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anchor="ctr"/>
                </a:tc>
                <a:extLst>
                  <a:ext uri="{0D108BD9-81ED-4DB2-BD59-A6C34878D82A}">
                    <a16:rowId xmlns:a16="http://schemas.microsoft.com/office/drawing/2014/main" val="1334988009"/>
                  </a:ext>
                </a:extLst>
              </a:tr>
              <a:tr h="471781">
                <a:tc>
                  <a:txBody>
                    <a:bodyPr/>
                    <a:lstStyle/>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育む</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(1)</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魅力的なまちづくりに向けた金融面からの推進</a:t>
                      </a: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endPar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endParaRPr kumimoji="1" lang="ja-JP" altLang="en-US" sz="1200" dirty="0" smtClean="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(1)</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エッジの効いた先駆的な金融商品・市場の形成</a:t>
                      </a:r>
                      <a:endPar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金融分野における高度人材の育成</a:t>
                      </a:r>
                      <a:endPar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marL="36000" marR="36000"/>
                </a:tc>
                <a:extLst>
                  <a:ext uri="{0D108BD9-81ED-4DB2-BD59-A6C34878D82A}">
                    <a16:rowId xmlns:a16="http://schemas.microsoft.com/office/drawing/2014/main" val="2270067266"/>
                  </a:ext>
                </a:extLst>
              </a:tr>
              <a:tr h="6065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UD デジタル 教科書体 NK-R" panose="02020400000000000000" pitchFamily="18" charset="-128"/>
                          <a:ea typeface="UD デジタル 教科書体 NK-R" panose="02020400000000000000" pitchFamily="18" charset="-128"/>
                        </a:rPr>
                        <a:t>呼び込む</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endParaRPr kumimoji="1" lang="ja-JP" altLang="en-US" sz="1000" dirty="0" smtClean="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４</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海外との連携</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３</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情報発信・プロモーション</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２</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国内外から企業・人を惹きつけるビジネス環境の</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整備</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a:tc>
                <a:extLst>
                  <a:ext uri="{0D108BD9-81ED-4DB2-BD59-A6C34878D82A}">
                    <a16:rowId xmlns:a16="http://schemas.microsoft.com/office/drawing/2014/main" val="3980648024"/>
                  </a:ext>
                </a:extLst>
              </a:tr>
              <a:tr h="488356">
                <a:tc>
                  <a:txBody>
                    <a:bodyPr/>
                    <a:lstStyle/>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支える</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(3)</a:t>
                      </a:r>
                      <a:r>
                        <a:rPr kumimoji="1" lang="ja-JP" altLang="en-US" sz="12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レジリエンス</a:t>
                      </a:r>
                      <a:r>
                        <a:rPr kumimoji="1" lang="ja-JP" altLang="ja-JP" sz="12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向上</a:t>
                      </a:r>
                      <a:r>
                        <a:rPr kumimoji="1" lang="ja-JP" altLang="en-US" sz="12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の観点による拠点機能の強化</a:t>
                      </a:r>
                      <a:endParaRPr kumimoji="1" lang="en-US" altLang="ja-JP" sz="12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国内の金融市場の活性化</a:t>
                      </a:r>
                      <a:endPar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(3)</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金融サービスに関する規制の</a:t>
                      </a:r>
                      <a:r>
                        <a:rPr kumimoji="1" lang="ja-JP" altLang="en-US" sz="12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見直し</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に向けた働きかけ</a:t>
                      </a:r>
                      <a:endParaRPr kumimoji="1" lang="ja-JP" altLang="en-US" sz="1200" dirty="0" smtClean="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１</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外国人にとっても魅力的な住環境の整備</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a:tc>
                <a:extLst>
                  <a:ext uri="{0D108BD9-81ED-4DB2-BD59-A6C34878D82A}">
                    <a16:rowId xmlns:a16="http://schemas.microsoft.com/office/drawing/2014/main" val="1938582613"/>
                  </a:ext>
                </a:extLst>
              </a:tr>
            </a:tbl>
          </a:graphicData>
        </a:graphic>
      </p:graphicFrame>
      <p:sp>
        <p:nvSpPr>
          <p:cNvPr id="7" name="テキスト ボックス 6">
            <a:extLst>
              <a:ext uri="{FF2B5EF4-FFF2-40B4-BE49-F238E27FC236}">
                <a16:creationId xmlns:a16="http://schemas.microsoft.com/office/drawing/2014/main" id="{CF33E91A-D645-4F28-ACDE-0A3E99091C7E}"/>
              </a:ext>
            </a:extLst>
          </p:cNvPr>
          <p:cNvSpPr txBox="1"/>
          <p:nvPr/>
        </p:nvSpPr>
        <p:spPr>
          <a:xfrm>
            <a:off x="437586" y="3463323"/>
            <a:ext cx="11754413" cy="923330"/>
          </a:xfrm>
          <a:prstGeom prst="rect">
            <a:avLst/>
          </a:prstGeom>
          <a:noFill/>
        </p:spPr>
        <p:txBody>
          <a:bodyPr wrap="square" rtlCol="0">
            <a:spAutoFit/>
          </a:bodyPr>
          <a:lstStyle/>
          <a:p>
            <a:r>
              <a:rPr kumimoji="1" lang="ja-JP" altLang="en-US" sz="2000" dirty="0" smtClean="0">
                <a:latin typeface="UD デジタル 教科書体 NK-R" panose="02020400000000000000" pitchFamily="18" charset="-128"/>
                <a:ea typeface="UD デジタル 教科書体 NK-R" panose="02020400000000000000" pitchFamily="18" charset="-128"/>
              </a:rPr>
              <a:t>◆上記、戦略の柱と重点取組みを「育む」「呼び込む」「支える」の３つのアプローチ軸で整理</a:t>
            </a:r>
            <a:endParaRPr kumimoji="1"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1600" dirty="0" smtClean="0">
                <a:latin typeface="UD デジタル 教科書体 NK-R" panose="02020400000000000000" pitchFamily="18" charset="-128"/>
                <a:ea typeface="UD デジタル 教科書体 NK-R" panose="02020400000000000000" pitchFamily="18" charset="-128"/>
              </a:rPr>
              <a:t>　　</a:t>
            </a:r>
            <a:r>
              <a:rPr lang="ja-JP" altLang="ja-JP" sz="1600" dirty="0" smtClean="0">
                <a:latin typeface="UD デジタル 教科書体 NK-R" panose="02020400000000000000" pitchFamily="18" charset="-128"/>
                <a:ea typeface="UD デジタル 教科書体 NK-R" panose="02020400000000000000" pitchFamily="18" charset="-128"/>
              </a:rPr>
              <a:t>「</a:t>
            </a:r>
            <a:r>
              <a:rPr lang="ja-JP" altLang="ja-JP" sz="1600" dirty="0">
                <a:latin typeface="UD デジタル 教科書体 NK-R" panose="02020400000000000000" pitchFamily="18" charset="-128"/>
                <a:ea typeface="UD デジタル 教科書体 NK-R" panose="02020400000000000000" pitchFamily="18" charset="-128"/>
              </a:rPr>
              <a:t>育む</a:t>
            </a:r>
            <a:r>
              <a:rPr lang="ja-JP" altLang="ja-JP" sz="1600" dirty="0" smtClean="0">
                <a:latin typeface="UD デジタル 教科書体 NK-R" panose="02020400000000000000" pitchFamily="18" charset="-128"/>
                <a:ea typeface="UD デジタル 教科書体 NK-R" panose="02020400000000000000" pitchFamily="18" charset="-128"/>
              </a:rPr>
              <a:t>」：</a:t>
            </a:r>
            <a:r>
              <a:rPr lang="ja-JP" altLang="ja-JP" sz="1600" dirty="0">
                <a:latin typeface="UD デジタル 教科書体 NK-R" panose="02020400000000000000" pitchFamily="18" charset="-128"/>
                <a:ea typeface="UD デジタル 教科書体 NK-R" panose="02020400000000000000" pitchFamily="18" charset="-128"/>
              </a:rPr>
              <a:t>自らの魅力を高めて</a:t>
            </a:r>
            <a:r>
              <a:rPr lang="ja-JP" altLang="ja-JP" sz="1600" dirty="0" smtClean="0">
                <a:latin typeface="UD デジタル 教科書体 NK-R" panose="02020400000000000000" pitchFamily="18" charset="-128"/>
                <a:ea typeface="UD デジタル 教科書体 NK-R" panose="02020400000000000000" pitchFamily="18" charset="-128"/>
              </a:rPr>
              <a:t>いく</a:t>
            </a:r>
            <a:r>
              <a:rPr lang="ja-JP" altLang="en-US" sz="1600" dirty="0" smtClean="0">
                <a:latin typeface="UD デジタル 教科書体 NK-R" panose="02020400000000000000" pitchFamily="18" charset="-128"/>
                <a:ea typeface="UD デジタル 教科書体 NK-R" panose="02020400000000000000" pitchFamily="18" charset="-128"/>
              </a:rPr>
              <a:t>　　</a:t>
            </a:r>
            <a:r>
              <a:rPr lang="ja-JP" altLang="ja-JP" sz="1600" dirty="0" smtClean="0">
                <a:latin typeface="UD デジタル 教科書体 NK-R" panose="02020400000000000000" pitchFamily="18" charset="-128"/>
                <a:ea typeface="UD デジタル 教科書体 NK-R" panose="02020400000000000000" pitchFamily="18" charset="-128"/>
              </a:rPr>
              <a:t>「</a:t>
            </a:r>
            <a:r>
              <a:rPr lang="ja-JP" altLang="ja-JP" sz="1600" dirty="0">
                <a:latin typeface="UD デジタル 教科書体 NK-R" panose="02020400000000000000" pitchFamily="18" charset="-128"/>
                <a:ea typeface="UD デジタル 教科書体 NK-R" panose="02020400000000000000" pitchFamily="18" charset="-128"/>
              </a:rPr>
              <a:t>呼び込む」：国内外他地域から呼び込んで</a:t>
            </a:r>
            <a:r>
              <a:rPr lang="ja-JP" altLang="ja-JP" sz="1600" dirty="0" smtClean="0">
                <a:latin typeface="UD デジタル 教科書体 NK-R" panose="02020400000000000000" pitchFamily="18" charset="-128"/>
                <a:ea typeface="UD デジタル 教科書体 NK-R" panose="02020400000000000000" pitchFamily="18" charset="-128"/>
              </a:rPr>
              <a:t>くる</a:t>
            </a:r>
            <a:r>
              <a:rPr lang="ja-JP" altLang="en-US" sz="1600" dirty="0" smtClean="0">
                <a:latin typeface="UD デジタル 教科書体 NK-R" panose="02020400000000000000" pitchFamily="18" charset="-128"/>
                <a:ea typeface="UD デジタル 教科書体 NK-R" panose="02020400000000000000" pitchFamily="18" charset="-128"/>
              </a:rPr>
              <a:t>　　</a:t>
            </a:r>
            <a:r>
              <a:rPr lang="ja-JP" altLang="ja-JP" sz="1600" dirty="0" smtClean="0">
                <a:latin typeface="UD デジタル 教科書体 NK-R" panose="02020400000000000000" pitchFamily="18" charset="-128"/>
                <a:ea typeface="UD デジタル 教科書体 NK-R" panose="02020400000000000000" pitchFamily="18" charset="-128"/>
              </a:rPr>
              <a:t>「</a:t>
            </a:r>
            <a:r>
              <a:rPr lang="ja-JP" altLang="ja-JP" sz="1600" dirty="0">
                <a:latin typeface="UD デジタル 教科書体 NK-R" panose="02020400000000000000" pitchFamily="18" charset="-128"/>
                <a:ea typeface="UD デジタル 教科書体 NK-R" panose="02020400000000000000" pitchFamily="18" charset="-128"/>
              </a:rPr>
              <a:t>支える」</a:t>
            </a:r>
            <a:r>
              <a:rPr lang="ja-JP" altLang="ja-JP" sz="1600" dirty="0" smtClean="0">
                <a:latin typeface="UD デジタル 教科書体 NK-R" panose="02020400000000000000" pitchFamily="18" charset="-128"/>
                <a:ea typeface="UD デジタル 教科書体 NK-R" panose="02020400000000000000" pitchFamily="18" charset="-128"/>
              </a:rPr>
              <a:t>：</a:t>
            </a:r>
            <a:r>
              <a:rPr lang="ja-JP" altLang="en-US" sz="1600" dirty="0" smtClean="0">
                <a:latin typeface="UD デジタル 教科書体 NK-R" panose="02020400000000000000" pitchFamily="18" charset="-128"/>
                <a:ea typeface="UD デジタル 教科書体 NK-R" panose="02020400000000000000" pitchFamily="18" charset="-128"/>
              </a:rPr>
              <a:t>「育む」、「呼び込む」た</a:t>
            </a:r>
            <a:r>
              <a:rPr lang="ja-JP" altLang="en-US" sz="1600" dirty="0">
                <a:latin typeface="UD デジタル 教科書体 NK-R" panose="02020400000000000000" pitchFamily="18" charset="-128"/>
                <a:ea typeface="UD デジタル 教科書体 NK-R" panose="02020400000000000000" pitchFamily="18" charset="-128"/>
              </a:rPr>
              <a:t>め</a:t>
            </a:r>
            <a:r>
              <a:rPr lang="ja-JP" altLang="ja-JP" sz="1600" dirty="0" smtClean="0">
                <a:latin typeface="UD デジタル 教科書体 NK-R" panose="02020400000000000000" pitchFamily="18" charset="-128"/>
                <a:ea typeface="UD デジタル 教科書体 NK-R" panose="02020400000000000000" pitchFamily="18" charset="-128"/>
              </a:rPr>
              <a:t>の</a:t>
            </a:r>
            <a:r>
              <a:rPr lang="ja-JP" altLang="ja-JP" sz="1600" dirty="0">
                <a:latin typeface="UD デジタル 教科書体 NK-R" panose="02020400000000000000" pitchFamily="18" charset="-128"/>
                <a:ea typeface="UD デジタル 教科書体 NK-R" panose="02020400000000000000" pitchFamily="18" charset="-128"/>
              </a:rPr>
              <a:t>基盤整備</a:t>
            </a:r>
          </a:p>
          <a:p>
            <a:r>
              <a:rPr lang="ja-JP" altLang="en-US" sz="1600" dirty="0" smtClean="0">
                <a:latin typeface="UD デジタル 教科書体 NK-R" panose="02020400000000000000" pitchFamily="18" charset="-128"/>
                <a:ea typeface="UD デジタル 教科書体 NK-R" panose="02020400000000000000" pitchFamily="18" charset="-128"/>
              </a:rPr>
              <a:t>　　　</a:t>
            </a:r>
            <a:r>
              <a:rPr lang="en-US" altLang="ja-JP" sz="1600" dirty="0" smtClean="0">
                <a:latin typeface="UD デジタル 教科書体 NK-R" panose="02020400000000000000" pitchFamily="18" charset="-128"/>
                <a:ea typeface="UD デジタル 教科書体 NK-R" panose="02020400000000000000" pitchFamily="18" charset="-128"/>
              </a:rPr>
              <a:t>※</a:t>
            </a:r>
            <a:r>
              <a:rPr lang="ja-JP" altLang="en-US" sz="1600" dirty="0" smtClean="0">
                <a:latin typeface="UD デジタル 教科書体 NK-R" panose="02020400000000000000" pitchFamily="18" charset="-128"/>
                <a:ea typeface="UD デジタル 教科書体 NK-R" panose="02020400000000000000" pitchFamily="18" charset="-128"/>
              </a:rPr>
              <a:t>今後、取組みを検討する際に、柱立て、実施主体、</a:t>
            </a:r>
            <a:r>
              <a:rPr lang="ja-JP" altLang="ja-JP" sz="1600" dirty="0" smtClean="0">
                <a:latin typeface="UD デジタル 教科書体 NK-R" panose="02020400000000000000" pitchFamily="18" charset="-128"/>
                <a:ea typeface="UD デジタル 教科書体 NK-R" panose="02020400000000000000" pitchFamily="18" charset="-128"/>
              </a:rPr>
              <a:t>時間軸</a:t>
            </a:r>
            <a:r>
              <a:rPr lang="ja-JP" altLang="en-US" sz="1600" dirty="0" smtClean="0">
                <a:latin typeface="UD デジタル 教科書体 NK-R" panose="02020400000000000000" pitchFamily="18" charset="-128"/>
                <a:ea typeface="UD デジタル 教科書体 NK-R" panose="02020400000000000000" pitchFamily="18" charset="-128"/>
              </a:rPr>
              <a:t>などについて整理・精査。</a:t>
            </a:r>
            <a:endParaRPr lang="ja-JP" altLang="ja-JP" sz="1600" dirty="0">
              <a:latin typeface="UD デジタル 教科書体 NK-R" panose="02020400000000000000" pitchFamily="18" charset="-128"/>
              <a:ea typeface="UD デジタル 教科書体 NK-R" panose="02020400000000000000" pitchFamily="18" charset="-128"/>
            </a:endParaRPr>
          </a:p>
        </p:txBody>
      </p:sp>
      <p:sp>
        <p:nvSpPr>
          <p:cNvPr id="14" name="正方形/長方形 13"/>
          <p:cNvSpPr/>
          <p:nvPr/>
        </p:nvSpPr>
        <p:spPr>
          <a:xfrm>
            <a:off x="328402" y="1280828"/>
            <a:ext cx="5800380" cy="20935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smtClean="0"/>
              <a:t>金融をテコに発展するグローバル都市</a:t>
            </a:r>
            <a:endParaRPr kumimoji="1" lang="ja-JP" altLang="en-US" sz="1100" dirty="0"/>
          </a:p>
        </p:txBody>
      </p:sp>
      <p:sp>
        <p:nvSpPr>
          <p:cNvPr id="8" name="正方形/長方形 7"/>
          <p:cNvSpPr/>
          <p:nvPr/>
        </p:nvSpPr>
        <p:spPr>
          <a:xfrm>
            <a:off x="528385" y="1567705"/>
            <a:ext cx="5514274" cy="17705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335234" y="1280828"/>
            <a:ext cx="193151" cy="286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t>1</a:t>
            </a:r>
            <a:endParaRPr kumimoji="1" lang="ja-JP" altLang="en-US" sz="1200" dirty="0"/>
          </a:p>
        </p:txBody>
      </p:sp>
      <p:sp>
        <p:nvSpPr>
          <p:cNvPr id="22" name="テキスト ボックス 21"/>
          <p:cNvSpPr txBox="1"/>
          <p:nvPr/>
        </p:nvSpPr>
        <p:spPr>
          <a:xfrm>
            <a:off x="535592" y="1608712"/>
            <a:ext cx="5548295" cy="830997"/>
          </a:xfrm>
          <a:prstGeom prst="rect">
            <a:avLst/>
          </a:prstGeom>
          <a:noFill/>
        </p:spPr>
        <p:txBody>
          <a:bodyPr wrap="square" rtlCol="0">
            <a:spAutoFit/>
          </a:bodyPr>
          <a:lstStyle/>
          <a:p>
            <a:r>
              <a:rPr lang="en-US" altLang="ja-JP" sz="1200" dirty="0"/>
              <a:t>(1)</a:t>
            </a:r>
            <a:r>
              <a:rPr kumimoji="1" lang="ja-JP" altLang="en-US" sz="1200" dirty="0" smtClean="0"/>
              <a:t>魅力的なまちづくりに向けた金融面からの推進</a:t>
            </a:r>
            <a:endParaRPr lang="en-US" altLang="ja-JP" sz="1200" dirty="0"/>
          </a:p>
          <a:p>
            <a:r>
              <a:rPr lang="en-US" altLang="ja-JP" sz="1200" dirty="0"/>
              <a:t>(2</a:t>
            </a:r>
            <a:r>
              <a:rPr lang="en-US" altLang="ja-JP" sz="1200" dirty="0" smtClean="0"/>
              <a:t>)</a:t>
            </a:r>
            <a:r>
              <a:rPr lang="ja-JP" altLang="en-US" sz="1200" dirty="0" smtClean="0"/>
              <a:t>スタートアップ</a:t>
            </a:r>
            <a:r>
              <a:rPr kumimoji="1" lang="ja-JP" altLang="en-US" sz="1200" dirty="0" smtClean="0"/>
              <a:t>および地域活性化のための多様な資金調達の支援</a:t>
            </a:r>
            <a:endParaRPr lang="en-US" altLang="ja-JP" sz="1200" dirty="0" smtClean="0"/>
          </a:p>
          <a:p>
            <a:r>
              <a:rPr lang="en-US" altLang="ja-JP" sz="1200" dirty="0"/>
              <a:t>(3</a:t>
            </a:r>
            <a:r>
              <a:rPr lang="en-US" altLang="ja-JP" sz="1200" dirty="0" smtClean="0"/>
              <a:t>)</a:t>
            </a:r>
            <a:r>
              <a:rPr lang="ja-JP" altLang="en-US" sz="1200" dirty="0" smtClean="0"/>
              <a:t>レジリエンス向上の観点による拠点機能</a:t>
            </a:r>
            <a:r>
              <a:rPr lang="ja-JP" altLang="en-US" sz="1200" dirty="0"/>
              <a:t>の</a:t>
            </a:r>
            <a:r>
              <a:rPr lang="ja-JP" altLang="en-US" sz="1200" dirty="0" smtClean="0"/>
              <a:t>強化</a:t>
            </a:r>
            <a:endParaRPr lang="en-US" altLang="ja-JP" sz="1200" dirty="0"/>
          </a:p>
          <a:p>
            <a:r>
              <a:rPr lang="en-US" altLang="ja-JP" sz="1200" dirty="0" smtClean="0"/>
              <a:t>(4)</a:t>
            </a:r>
            <a:r>
              <a:rPr lang="ja-JP" altLang="en-US" sz="1200" dirty="0" smtClean="0"/>
              <a:t>国内の金融市場の活性化</a:t>
            </a:r>
            <a:endParaRPr lang="en-US" altLang="ja-JP" sz="1200" dirty="0"/>
          </a:p>
        </p:txBody>
      </p:sp>
      <p:sp>
        <p:nvSpPr>
          <p:cNvPr id="41" name="正方形/長方形 40"/>
          <p:cNvSpPr/>
          <p:nvPr/>
        </p:nvSpPr>
        <p:spPr>
          <a:xfrm>
            <a:off x="6422442" y="1567705"/>
            <a:ext cx="5415993" cy="17705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6422442" y="1656605"/>
            <a:ext cx="5240367" cy="830997"/>
          </a:xfrm>
          <a:prstGeom prst="rect">
            <a:avLst/>
          </a:prstGeom>
          <a:noFill/>
        </p:spPr>
        <p:txBody>
          <a:bodyPr wrap="square" rtlCol="0">
            <a:spAutoFit/>
          </a:bodyPr>
          <a:lstStyle/>
          <a:p>
            <a:r>
              <a:rPr lang="en-US" altLang="ja-JP" sz="1200" dirty="0"/>
              <a:t>(1</a:t>
            </a:r>
            <a:r>
              <a:rPr lang="en-US" altLang="ja-JP" sz="1200" dirty="0" smtClean="0"/>
              <a:t>)</a:t>
            </a:r>
            <a:r>
              <a:rPr kumimoji="1" lang="ja-JP" altLang="en-US" sz="1200" dirty="0" smtClean="0"/>
              <a:t>エッジの効いた先駆的な金融商品・市場の形成</a:t>
            </a:r>
            <a:endParaRPr lang="en-US" altLang="ja-JP" sz="1200" dirty="0"/>
          </a:p>
          <a:p>
            <a:r>
              <a:rPr lang="en-US" altLang="ja-JP" sz="1200" dirty="0"/>
              <a:t>(</a:t>
            </a:r>
            <a:r>
              <a:rPr lang="en-US" altLang="ja-JP" sz="1200" dirty="0" smtClean="0"/>
              <a:t>2)</a:t>
            </a:r>
            <a:r>
              <a:rPr lang="ja-JP" altLang="en-US" sz="1200" dirty="0" smtClean="0"/>
              <a:t>サステナブルファイナンス</a:t>
            </a:r>
            <a:r>
              <a:rPr lang="ja-JP" altLang="en-US" sz="1200" dirty="0"/>
              <a:t>先進</a:t>
            </a:r>
            <a:r>
              <a:rPr lang="ja-JP" altLang="en-US" sz="1200" dirty="0" smtClean="0"/>
              <a:t>都市に向けた取組み</a:t>
            </a:r>
            <a:endParaRPr lang="en-US" altLang="ja-JP" sz="1200" dirty="0" smtClean="0"/>
          </a:p>
          <a:p>
            <a:r>
              <a:rPr lang="en-US" altLang="ja-JP" sz="1200" dirty="0"/>
              <a:t>(3</a:t>
            </a:r>
            <a:r>
              <a:rPr lang="en-US" altLang="ja-JP" sz="1200" dirty="0" smtClean="0"/>
              <a:t>)</a:t>
            </a:r>
            <a:r>
              <a:rPr lang="ja-JP" altLang="en-US" sz="1200" dirty="0" smtClean="0"/>
              <a:t>金融</a:t>
            </a:r>
            <a:r>
              <a:rPr lang="ja-JP" altLang="en-US" sz="1200" dirty="0"/>
              <a:t>サービス</a:t>
            </a:r>
            <a:r>
              <a:rPr lang="ja-JP" altLang="en-US" sz="1200" dirty="0" smtClean="0"/>
              <a:t>に関する</a:t>
            </a:r>
            <a:r>
              <a:rPr lang="ja-JP" altLang="en-US" sz="1200" dirty="0"/>
              <a:t>規制</a:t>
            </a:r>
            <a:r>
              <a:rPr lang="ja-JP" altLang="en-US" sz="1200" dirty="0" smtClean="0"/>
              <a:t>の見直しに向けた働きかけ</a:t>
            </a:r>
            <a:endParaRPr lang="en-US" altLang="ja-JP" sz="1200" dirty="0"/>
          </a:p>
          <a:p>
            <a:r>
              <a:rPr lang="en-US" altLang="ja-JP" sz="1200" dirty="0" smtClean="0"/>
              <a:t>(4)</a:t>
            </a:r>
            <a:r>
              <a:rPr lang="ja-JP" altLang="en-US" sz="1200" dirty="0" smtClean="0"/>
              <a:t>金融</a:t>
            </a:r>
            <a:r>
              <a:rPr lang="ja-JP" altLang="en-US" sz="1200" dirty="0"/>
              <a:t>分野</a:t>
            </a:r>
            <a:r>
              <a:rPr lang="ja-JP" altLang="en-US" sz="1200" dirty="0" smtClean="0"/>
              <a:t>における高度人材の育成</a:t>
            </a:r>
            <a:endParaRPr lang="en-US" altLang="ja-JP" sz="1200" dirty="0"/>
          </a:p>
        </p:txBody>
      </p:sp>
      <p:sp>
        <p:nvSpPr>
          <p:cNvPr id="40" name="正方形/長方形 39"/>
          <p:cNvSpPr/>
          <p:nvPr/>
        </p:nvSpPr>
        <p:spPr>
          <a:xfrm>
            <a:off x="923929" y="2602513"/>
            <a:ext cx="10589784" cy="6395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1335692" y="2604227"/>
            <a:ext cx="9732358" cy="615553"/>
          </a:xfrm>
          <a:prstGeom prst="rect">
            <a:avLst/>
          </a:prstGeom>
          <a:noFill/>
        </p:spPr>
        <p:txBody>
          <a:bodyPr wrap="square" rtlCol="0">
            <a:spAutoFit/>
          </a:bodyPr>
          <a:lstStyle/>
          <a:p>
            <a:pPr algn="ctr"/>
            <a:r>
              <a:rPr lang="en-US" altLang="ja-JP" sz="1200" b="1" dirty="0" smtClean="0"/>
              <a:t>【</a:t>
            </a:r>
            <a:r>
              <a:rPr lang="ja-JP" altLang="en-US" sz="1200" b="1" dirty="0" smtClean="0"/>
              <a:t>共通する取組み</a:t>
            </a:r>
            <a:r>
              <a:rPr lang="en-US" altLang="ja-JP" sz="1200" b="1" dirty="0" smtClean="0"/>
              <a:t>】</a:t>
            </a:r>
          </a:p>
          <a:p>
            <a:pPr algn="ctr"/>
            <a:r>
              <a:rPr lang="en-US" altLang="ja-JP" sz="1050" dirty="0"/>
              <a:t>(</a:t>
            </a:r>
            <a:r>
              <a:rPr lang="en-US" altLang="ja-JP" sz="1100" dirty="0"/>
              <a:t>1)</a:t>
            </a:r>
            <a:r>
              <a:rPr lang="ja-JP" altLang="en-US" sz="1100" dirty="0"/>
              <a:t>外国人にとっても魅力的な住環境の整備　</a:t>
            </a:r>
            <a:r>
              <a:rPr lang="en-US" altLang="ja-JP" sz="1100" dirty="0"/>
              <a:t>(2</a:t>
            </a:r>
            <a:r>
              <a:rPr lang="en-US" altLang="ja-JP" sz="1100" dirty="0" smtClean="0"/>
              <a:t>)</a:t>
            </a:r>
            <a:r>
              <a:rPr lang="ja-JP" altLang="en-US" sz="1100" dirty="0" smtClean="0"/>
              <a:t>国内外から企業・人</a:t>
            </a:r>
            <a:r>
              <a:rPr lang="ja-JP" altLang="en-US" sz="1100" dirty="0"/>
              <a:t>を</a:t>
            </a:r>
            <a:r>
              <a:rPr lang="ja-JP" altLang="en-US" sz="1100" dirty="0" smtClean="0"/>
              <a:t>惹きつけるビジネス環境の整備</a:t>
            </a:r>
            <a:endParaRPr lang="en-US" altLang="ja-JP" sz="1100" dirty="0" smtClean="0"/>
          </a:p>
          <a:p>
            <a:pPr algn="ctr"/>
            <a:r>
              <a:rPr lang="ja-JP" altLang="en-US" sz="1100" dirty="0"/>
              <a:t>　</a:t>
            </a:r>
            <a:r>
              <a:rPr lang="en-US" altLang="ja-JP" sz="1100" dirty="0"/>
              <a:t>(3)</a:t>
            </a:r>
            <a:r>
              <a:rPr lang="ja-JP" altLang="en-US" sz="1100" dirty="0"/>
              <a:t>情報発信・</a:t>
            </a:r>
            <a:r>
              <a:rPr lang="ja-JP" altLang="en-US" sz="1100" dirty="0" smtClean="0"/>
              <a:t>プロモーション </a:t>
            </a:r>
            <a:r>
              <a:rPr lang="en-US" altLang="ja-JP" sz="1100" dirty="0"/>
              <a:t>(4)</a:t>
            </a:r>
            <a:r>
              <a:rPr lang="ja-JP" altLang="en-US" sz="1100" dirty="0"/>
              <a:t>海外との連携　</a:t>
            </a:r>
            <a:r>
              <a:rPr lang="en-US" altLang="ja-JP" sz="1100" dirty="0"/>
              <a:t>(5)</a:t>
            </a:r>
            <a:r>
              <a:rPr lang="ja-JP" altLang="en-US" sz="1100" dirty="0"/>
              <a:t>大阪府市による先駆けたインパクトのある取組み</a:t>
            </a:r>
            <a:endParaRPr lang="en-US" altLang="ja-JP" sz="1100" dirty="0"/>
          </a:p>
        </p:txBody>
      </p:sp>
      <p:sp>
        <p:nvSpPr>
          <p:cNvPr id="18" name="テキスト ボックス 17"/>
          <p:cNvSpPr txBox="1"/>
          <p:nvPr/>
        </p:nvSpPr>
        <p:spPr>
          <a:xfrm>
            <a:off x="1011574" y="5023308"/>
            <a:ext cx="3547547" cy="461665"/>
          </a:xfrm>
          <a:prstGeom prst="rect">
            <a:avLst/>
          </a:prstGeom>
          <a:noFill/>
          <a:ln>
            <a:noFill/>
          </a:ln>
        </p:spPr>
        <p:txBody>
          <a:bodyPr wrap="square" rtlCol="0">
            <a:spAutoFit/>
          </a:bodyPr>
          <a:lstStyle/>
          <a:p>
            <a:pPr lvl="0">
              <a:defRPr/>
            </a:pPr>
            <a:r>
              <a:rPr lang="en-US" altLang="ja-JP" sz="1200" dirty="0">
                <a:solidFill>
                  <a:schemeClr val="dk1"/>
                </a:solidFill>
                <a:latin typeface="UD デジタル 教科書体 NK-R" panose="02020400000000000000" pitchFamily="18" charset="-128"/>
                <a:ea typeface="UD デジタル 教科書体 NK-R" panose="02020400000000000000" pitchFamily="18" charset="-128"/>
              </a:rPr>
              <a:t>(2</a:t>
            </a:r>
            <a:r>
              <a:rPr lang="en-US" altLang="ja-JP" sz="1200" dirty="0" smtClean="0">
                <a:solidFill>
                  <a:schemeClr val="dk1"/>
                </a:solidFill>
                <a:latin typeface="UD デジタル 教科書体 NK-R" panose="02020400000000000000" pitchFamily="18" charset="-128"/>
                <a:ea typeface="UD デジタル 教科書体 NK-R" panose="02020400000000000000" pitchFamily="18" charset="-128"/>
              </a:rPr>
              <a:t>)</a:t>
            </a:r>
            <a:r>
              <a:rPr lang="ja-JP" altLang="en-US" sz="1200" dirty="0" smtClean="0">
                <a:latin typeface="UD デジタル 教科書体 NK-R" panose="02020400000000000000" pitchFamily="18" charset="-128"/>
                <a:ea typeface="UD デジタル 教科書体 NK-R" panose="02020400000000000000" pitchFamily="18" charset="-128"/>
              </a:rPr>
              <a:t>スタートアップ</a:t>
            </a:r>
            <a:r>
              <a:rPr lang="ja-JP" altLang="ja-JP" sz="1200" dirty="0" smtClean="0">
                <a:latin typeface="UD デジタル 教科書体 NK-R" panose="02020400000000000000" pitchFamily="18" charset="-128"/>
                <a:ea typeface="UD デジタル 教科書体 NK-R" panose="02020400000000000000" pitchFamily="18" charset="-128"/>
              </a:rPr>
              <a:t>お</a:t>
            </a:r>
            <a:r>
              <a:rPr lang="ja-JP" altLang="ja-JP" sz="1200" dirty="0" smtClean="0">
                <a:solidFill>
                  <a:schemeClr val="dk1"/>
                </a:solidFill>
                <a:latin typeface="UD デジタル 教科書体 NK-R" panose="02020400000000000000" pitchFamily="18" charset="-128"/>
                <a:ea typeface="UD デジタル 教科書体 NK-R" panose="02020400000000000000" pitchFamily="18" charset="-128"/>
              </a:rPr>
              <a:t>よび</a:t>
            </a:r>
            <a:r>
              <a:rPr lang="ja-JP" altLang="ja-JP" sz="1200" dirty="0">
                <a:solidFill>
                  <a:schemeClr val="dk1"/>
                </a:solidFill>
                <a:latin typeface="UD デジタル 教科書体 NK-R" panose="02020400000000000000" pitchFamily="18" charset="-128"/>
                <a:ea typeface="UD デジタル 教科書体 NK-R" panose="02020400000000000000" pitchFamily="18" charset="-128"/>
              </a:rPr>
              <a:t>地域活性化のための多様</a:t>
            </a:r>
            <a:endParaRPr lang="en-US" altLang="ja-JP" sz="1200" dirty="0">
              <a:solidFill>
                <a:schemeClr val="dk1"/>
              </a:solidFill>
              <a:latin typeface="UD デジタル 教科書体 NK-R" panose="02020400000000000000" pitchFamily="18" charset="-128"/>
              <a:ea typeface="UD デジタル 教科書体 NK-R" panose="02020400000000000000" pitchFamily="18" charset="-128"/>
            </a:endParaRPr>
          </a:p>
          <a:p>
            <a:pPr lvl="0">
              <a:defRPr/>
            </a:pPr>
            <a:r>
              <a:rPr lang="ja-JP" altLang="en-US" sz="1200" dirty="0">
                <a:solidFill>
                  <a:schemeClr val="dk1"/>
                </a:solidFill>
                <a:latin typeface="UD デジタル 教科書体 NK-R" panose="02020400000000000000" pitchFamily="18" charset="-128"/>
                <a:ea typeface="UD デジタル 教科書体 NK-R" panose="02020400000000000000" pitchFamily="18" charset="-128"/>
              </a:rPr>
              <a:t>　　</a:t>
            </a:r>
            <a:r>
              <a:rPr lang="ja-JP" altLang="ja-JP" sz="1200" dirty="0">
                <a:solidFill>
                  <a:schemeClr val="dk1"/>
                </a:solidFill>
                <a:latin typeface="UD デジタル 教科書体 NK-R" panose="02020400000000000000" pitchFamily="18" charset="-128"/>
                <a:ea typeface="UD デジタル 教科書体 NK-R" panose="02020400000000000000" pitchFamily="18" charset="-128"/>
              </a:rPr>
              <a:t>な資金</a:t>
            </a:r>
            <a:r>
              <a:rPr lang="ja-JP" altLang="ja-JP" sz="1200" dirty="0" smtClean="0">
                <a:solidFill>
                  <a:schemeClr val="dk1"/>
                </a:solidFill>
                <a:latin typeface="UD デジタル 教科書体 NK-R" panose="02020400000000000000" pitchFamily="18" charset="-128"/>
                <a:ea typeface="UD デジタル 教科書体 NK-R" panose="02020400000000000000" pitchFamily="18" charset="-128"/>
              </a:rPr>
              <a:t>調達の</a:t>
            </a:r>
            <a:r>
              <a:rPr lang="ja-JP" altLang="ja-JP" sz="1200" dirty="0">
                <a:solidFill>
                  <a:schemeClr val="dk1"/>
                </a:solidFill>
                <a:latin typeface="UD デジタル 教科書体 NK-R" panose="02020400000000000000" pitchFamily="18" charset="-128"/>
                <a:ea typeface="UD デジタル 教科書体 NK-R" panose="02020400000000000000" pitchFamily="18" charset="-128"/>
              </a:rPr>
              <a:t>支援</a:t>
            </a:r>
            <a:endParaRPr lang="en-US" altLang="ja-JP" sz="1200" dirty="0"/>
          </a:p>
        </p:txBody>
      </p:sp>
      <p:sp>
        <p:nvSpPr>
          <p:cNvPr id="20" name="テキスト ボックス 19"/>
          <p:cNvSpPr txBox="1"/>
          <p:nvPr/>
        </p:nvSpPr>
        <p:spPr>
          <a:xfrm>
            <a:off x="4679911" y="5896928"/>
            <a:ext cx="3717114" cy="276999"/>
          </a:xfrm>
          <a:prstGeom prst="rect">
            <a:avLst/>
          </a:prstGeom>
          <a:noFill/>
          <a:ln>
            <a:noFill/>
          </a:ln>
        </p:spPr>
        <p:txBody>
          <a:bodyPr wrap="square" rtlCol="0">
            <a:spAutoFit/>
          </a:bodyPr>
          <a:lstStyle/>
          <a:p>
            <a:pPr lvl="0">
              <a:defRPr/>
            </a:pPr>
            <a:r>
              <a:rPr lang="en-US" altLang="ja-JP" sz="1200" dirty="0">
                <a:solidFill>
                  <a:schemeClr val="dk1"/>
                </a:solidFill>
                <a:latin typeface="UD デジタル 教科書体 NK-R" panose="02020400000000000000" pitchFamily="18" charset="-128"/>
                <a:ea typeface="UD デジタル 教科書体 NK-R" panose="02020400000000000000" pitchFamily="18" charset="-128"/>
              </a:rPr>
              <a:t>(</a:t>
            </a:r>
            <a:r>
              <a:rPr lang="en-US" altLang="ja-JP" sz="1200" dirty="0" smtClean="0">
                <a:solidFill>
                  <a:schemeClr val="dk1"/>
                </a:solidFill>
                <a:latin typeface="UD デジタル 教科書体 NK-R" panose="02020400000000000000" pitchFamily="18" charset="-128"/>
                <a:ea typeface="UD デジタル 教科書体 NK-R" panose="02020400000000000000" pitchFamily="18" charset="-128"/>
              </a:rPr>
              <a:t>2)</a:t>
            </a:r>
            <a:r>
              <a:rPr lang="ja-JP" altLang="en-US" sz="1200" dirty="0" smtClean="0">
                <a:latin typeface="UD デジタル 教科書体 NK-R" panose="02020400000000000000" pitchFamily="18" charset="-128"/>
                <a:ea typeface="UD デジタル 教科書体 NK-R" panose="02020400000000000000" pitchFamily="18" charset="-128"/>
              </a:rPr>
              <a:t>サステナブルファイナンス先進都市</a:t>
            </a:r>
            <a:r>
              <a:rPr lang="ja-JP" altLang="ja-JP" sz="1200" dirty="0" smtClean="0">
                <a:latin typeface="UD デジタル 教科書体 NK-R" panose="02020400000000000000" pitchFamily="18" charset="-128"/>
                <a:ea typeface="UD デジタル 教科書体 NK-R" panose="02020400000000000000" pitchFamily="18" charset="-128"/>
              </a:rPr>
              <a:t>に</a:t>
            </a:r>
            <a:r>
              <a:rPr lang="ja-JP" altLang="ja-JP" sz="1200" dirty="0">
                <a:latin typeface="UD デジタル 教科書体 NK-R" panose="02020400000000000000" pitchFamily="18" charset="-128"/>
                <a:ea typeface="UD デジタル 教科書体 NK-R" panose="02020400000000000000" pitchFamily="18" charset="-128"/>
              </a:rPr>
              <a:t>向けた取組み</a:t>
            </a:r>
            <a:endParaRPr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21" name="テキスト ボックス 20"/>
          <p:cNvSpPr txBox="1"/>
          <p:nvPr/>
        </p:nvSpPr>
        <p:spPr>
          <a:xfrm>
            <a:off x="8500057" y="5083414"/>
            <a:ext cx="3420000" cy="276999"/>
          </a:xfrm>
          <a:prstGeom prst="rect">
            <a:avLst/>
          </a:prstGeom>
          <a:noFill/>
          <a:ln>
            <a:noFill/>
          </a:ln>
        </p:spPr>
        <p:txBody>
          <a:bodyPr wrap="square" lIns="36000" rIns="36000" rtlCol="0">
            <a:spAutoFit/>
          </a:bodyPr>
          <a:lstStyle/>
          <a:p>
            <a:pPr lvl="0">
              <a:defRPr/>
            </a:pPr>
            <a:r>
              <a:rPr lang="en-US" altLang="ja-JP" sz="1200" dirty="0">
                <a:latin typeface="UD デジタル 教科書体 NK-R" panose="02020400000000000000" pitchFamily="18" charset="-128"/>
                <a:ea typeface="UD デジタル 教科書体 NK-R" panose="02020400000000000000" pitchFamily="18" charset="-128"/>
              </a:rPr>
              <a:t>(5)</a:t>
            </a:r>
            <a:r>
              <a:rPr lang="ja-JP" altLang="en-US" sz="1200" dirty="0">
                <a:latin typeface="UD デジタル 教科書体 NK-R" panose="02020400000000000000" pitchFamily="18" charset="-128"/>
                <a:ea typeface="UD デジタル 教科書体 NK-R" panose="02020400000000000000" pitchFamily="18" charset="-128"/>
              </a:rPr>
              <a:t>大阪府市による先駆的なインパクトのある取組み</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2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12</a:t>
            </a:fld>
            <a:endParaRPr kumimoji="1" lang="ja-JP" altLang="en-US" dirty="0"/>
          </a:p>
        </p:txBody>
      </p:sp>
    </p:spTree>
    <p:extLst>
      <p:ext uri="{BB962C8B-B14F-4D97-AF65-F5344CB8AC3E}">
        <p14:creationId xmlns:p14="http://schemas.microsoft.com/office/powerpoint/2010/main" val="24229071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0329" y="12879"/>
            <a:ext cx="8035344" cy="944515"/>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Ⅲ</a:t>
            </a:r>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戦略</a:t>
            </a:r>
            <a:r>
              <a:rPr lang="ja-JP" altLang="en-US" dirty="0">
                <a:latin typeface="UD デジタル 教科書体 NK-R" panose="02020400000000000000" pitchFamily="18" charset="-128"/>
                <a:ea typeface="UD デジタル 教科書体 NK-R" panose="02020400000000000000" pitchFamily="18" charset="-128"/>
              </a:rPr>
              <a:t>の</a:t>
            </a:r>
            <a:r>
              <a:rPr lang="ja-JP" altLang="en-US" dirty="0" smtClean="0">
                <a:latin typeface="UD デジタル 教科書体 NK-R" panose="02020400000000000000" pitchFamily="18" charset="-128"/>
                <a:ea typeface="UD デジタル 教科書体 NK-R" panose="02020400000000000000" pitchFamily="18" charset="-128"/>
              </a:rPr>
              <a:t>柱と重点取組み</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5" name="直線コネクタ 4"/>
          <p:cNvCxnSpPr>
            <a:cxnSpLocks/>
          </p:cNvCxnSpPr>
          <p:nvPr/>
        </p:nvCxnSpPr>
        <p:spPr>
          <a:xfrm>
            <a:off x="567745" y="760167"/>
            <a:ext cx="10764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25" name="コンテンツ プレースホルダー 2"/>
          <p:cNvSpPr txBox="1">
            <a:spLocks/>
          </p:cNvSpPr>
          <p:nvPr/>
        </p:nvSpPr>
        <p:spPr>
          <a:xfrm>
            <a:off x="492398" y="97626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smtClean="0">
                <a:latin typeface="UD デジタル 教科書体 NK-R" panose="02020400000000000000" pitchFamily="18" charset="-128"/>
                <a:ea typeface="UD デジタル 教科書体 NK-R" panose="02020400000000000000" pitchFamily="18" charset="-128"/>
              </a:rPr>
              <a:t>アジア・世界の活力を呼び込み「金融をテコに発展するグローバル都市」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27" name="正方形/長方形 26"/>
          <p:cNvSpPr/>
          <p:nvPr/>
        </p:nvSpPr>
        <p:spPr>
          <a:xfrm>
            <a:off x="205350" y="1484608"/>
            <a:ext cx="11488787" cy="400110"/>
          </a:xfrm>
          <a:prstGeom prst="rect">
            <a:avLst/>
          </a:prstGeom>
        </p:spPr>
        <p:txBody>
          <a:bodyPr wrap="square">
            <a:spAutoFit/>
          </a:bodyPr>
          <a:lstStyle/>
          <a:p>
            <a:pPr algn="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u="sng" dirty="0" smtClean="0">
                <a:latin typeface="UD デジタル 教科書体 NK-R" panose="02020400000000000000" pitchFamily="18" charset="-128"/>
                <a:ea typeface="UD デジタル 教科書体 NK-R" panose="02020400000000000000" pitchFamily="18" charset="-128"/>
                <a:cs typeface="Meiryo UI" pitchFamily="50" charset="-128"/>
              </a:rPr>
              <a:t>記載内容は重点取組みの例（イメージ）</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であり、実現可能性や効果等をふまえて今後検討していく。</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nvGrpSpPr>
          <p:cNvPr id="4" name="グループ化 3"/>
          <p:cNvGrpSpPr/>
          <p:nvPr/>
        </p:nvGrpSpPr>
        <p:grpSpPr>
          <a:xfrm>
            <a:off x="587860" y="1989005"/>
            <a:ext cx="9696716" cy="456608"/>
            <a:chOff x="560564" y="1989005"/>
            <a:chExt cx="9696716" cy="456608"/>
          </a:xfrm>
        </p:grpSpPr>
        <p:sp>
          <p:nvSpPr>
            <p:cNvPr id="8" name="正方形/長方形 7"/>
            <p:cNvSpPr/>
            <p:nvPr/>
          </p:nvSpPr>
          <p:spPr>
            <a:xfrm>
              <a:off x="560564" y="199455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183374" y="1989005"/>
              <a:ext cx="9073906" cy="451714"/>
            </a:xfrm>
            <a:prstGeom prst="rect">
              <a:avLst/>
            </a:prstGeom>
            <a:solidFill>
              <a:srgbClr val="C6E7FC"/>
            </a:solidFill>
            <a:ln w="25400" cap="flat" cmpd="sng" algn="ctr">
              <a:noFill/>
              <a:prstDash val="solid"/>
            </a:ln>
            <a:effectLst/>
          </p:spPr>
          <p:txBody>
            <a:bodyPr rtlCol="0" anchor="ctr"/>
            <a:lstStyle/>
            <a:p>
              <a:pPr lvl="0"/>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solidFill>
                    <a:srgbClr val="000000"/>
                  </a:solidFill>
                  <a:latin typeface="Meiryo UI" pitchFamily="50" charset="-128"/>
                  <a:ea typeface="Meiryo UI" pitchFamily="50" charset="-128"/>
                  <a:cs typeface="Meiryo UI" pitchFamily="50" charset="-128"/>
                </a:rPr>
                <a:t>魅力的なまちづくりに向けた</a:t>
              </a:r>
              <a:r>
                <a:rPr lang="ja-JP" altLang="en-US" sz="2000" b="1" kern="0" dirty="0">
                  <a:latin typeface="Meiryo UI" pitchFamily="50" charset="-128"/>
                  <a:ea typeface="Meiryo UI" pitchFamily="50" charset="-128"/>
                  <a:cs typeface="Meiryo UI" pitchFamily="50" charset="-128"/>
                </a:rPr>
                <a:t>金融面からの</a:t>
              </a:r>
              <a:r>
                <a:rPr lang="ja-JP" altLang="en-US" sz="2000" b="1" kern="0" dirty="0" smtClean="0">
                  <a:latin typeface="Meiryo UI" pitchFamily="50" charset="-128"/>
                  <a:ea typeface="Meiryo UI" pitchFamily="50" charset="-128"/>
                  <a:cs typeface="Meiryo UI" pitchFamily="50" charset="-128"/>
                </a:rPr>
                <a:t>推進</a:t>
              </a:r>
              <a:r>
                <a:rPr lang="ja-JP" altLang="en-US" sz="2000" b="1" kern="0" dirty="0">
                  <a:latin typeface="Meiryo UI" pitchFamily="50" charset="-128"/>
                  <a:ea typeface="Meiryo UI" pitchFamily="50" charset="-128"/>
                  <a:cs typeface="Meiryo UI" pitchFamily="50" charset="-128"/>
                </a:rPr>
                <a:t> </a:t>
              </a:r>
              <a:r>
                <a:rPr lang="ja-JP" altLang="en-US" sz="1400" b="1" kern="0" dirty="0" smtClean="0">
                  <a:latin typeface="Meiryo UI" pitchFamily="50" charset="-128"/>
                  <a:ea typeface="Meiryo UI" pitchFamily="50" charset="-128"/>
                  <a:cs typeface="Meiryo UI" pitchFamily="50" charset="-128"/>
                </a:rPr>
                <a:t> </a:t>
              </a:r>
              <a:endPar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8" name="グループ化 27"/>
          <p:cNvGrpSpPr/>
          <p:nvPr/>
        </p:nvGrpSpPr>
        <p:grpSpPr>
          <a:xfrm>
            <a:off x="587860" y="5325659"/>
            <a:ext cx="9696716" cy="451714"/>
            <a:chOff x="567745" y="5325659"/>
            <a:chExt cx="9696716" cy="451714"/>
          </a:xfrm>
        </p:grpSpPr>
        <p:sp>
          <p:nvSpPr>
            <p:cNvPr id="12" name="正方形/長方形 11"/>
            <p:cNvSpPr/>
            <p:nvPr/>
          </p:nvSpPr>
          <p:spPr>
            <a:xfrm>
              <a:off x="567745" y="532631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203434" y="5325659"/>
              <a:ext cx="9061027" cy="451714"/>
            </a:xfrm>
            <a:prstGeom prst="rect">
              <a:avLst/>
            </a:prstGeom>
            <a:solidFill>
              <a:srgbClr val="C6E7FC"/>
            </a:solidFill>
            <a:ln w="25400" cap="flat" cmpd="sng" algn="ctr">
              <a:noFill/>
              <a:prstDash val="solid"/>
            </a:ln>
            <a:effectLst/>
          </p:spPr>
          <p:txBody>
            <a:bodyPr rtlCol="0" anchor="ctr"/>
            <a:lstStyle/>
            <a:p>
              <a:pPr lvl="0"/>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国内の金融市場の</a:t>
              </a:r>
              <a:r>
                <a:rPr lang="ja-JP" altLang="en-US" sz="2000" b="1" kern="0" dirty="0" smtClean="0">
                  <a:latin typeface="Meiryo UI" pitchFamily="50" charset="-128"/>
                  <a:ea typeface="Meiryo UI" pitchFamily="50" charset="-128"/>
                  <a:cs typeface="Meiryo UI" pitchFamily="50" charset="-128"/>
                </a:rPr>
                <a:t>活性化</a:t>
              </a:r>
              <a:r>
                <a:rPr lang="ja-JP" altLang="en-US" sz="1400" b="1" kern="0" dirty="0" smtClean="0">
                  <a:latin typeface="Meiryo UI" pitchFamily="50" charset="-128"/>
                  <a:ea typeface="Meiryo UI" pitchFamily="50" charset="-128"/>
                  <a:cs typeface="Meiryo UI" pitchFamily="50" charset="-128"/>
                </a:rPr>
                <a:t> </a:t>
              </a:r>
              <a:endPar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 name="グループ化 6"/>
          <p:cNvGrpSpPr/>
          <p:nvPr/>
        </p:nvGrpSpPr>
        <p:grpSpPr>
          <a:xfrm>
            <a:off x="587860" y="4172320"/>
            <a:ext cx="9711078" cy="456367"/>
            <a:chOff x="580623" y="4143292"/>
            <a:chExt cx="9711078" cy="456367"/>
          </a:xfrm>
        </p:grpSpPr>
        <p:sp>
          <p:nvSpPr>
            <p:cNvPr id="11" name="正方形/長方形 10"/>
            <p:cNvSpPr/>
            <p:nvPr/>
          </p:nvSpPr>
          <p:spPr>
            <a:xfrm>
              <a:off x="580623" y="414329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210614" y="4147945"/>
              <a:ext cx="9081087" cy="451714"/>
            </a:xfrm>
            <a:prstGeom prst="rect">
              <a:avLst/>
            </a:prstGeom>
            <a:solidFill>
              <a:srgbClr val="C6E7FC"/>
            </a:solidFill>
            <a:ln w="25400" cap="flat" cmpd="sng" algn="ctr">
              <a:noFill/>
              <a:prstDash val="solid"/>
            </a:ln>
            <a:effectLst/>
          </p:spPr>
          <p:txBody>
            <a:bodyPr rtlCol="0" anchor="ctr"/>
            <a:lstStyle/>
            <a:p>
              <a:pPr lvl="0"/>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レジリエンス向上の観点による拠点機能の</a:t>
              </a:r>
              <a:r>
                <a:rPr lang="ja-JP" altLang="en-US" sz="2000" b="1" kern="0" dirty="0" smtClean="0">
                  <a:latin typeface="Meiryo UI" pitchFamily="50" charset="-128"/>
                  <a:ea typeface="Meiryo UI" pitchFamily="50" charset="-128"/>
                  <a:cs typeface="Meiryo UI" pitchFamily="50" charset="-128"/>
                </a:rPr>
                <a:t>強化</a:t>
              </a:r>
              <a:endPar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 name="グループ化 5"/>
          <p:cNvGrpSpPr/>
          <p:nvPr/>
        </p:nvGrpSpPr>
        <p:grpSpPr>
          <a:xfrm>
            <a:off x="587860" y="2886683"/>
            <a:ext cx="9702854" cy="453014"/>
            <a:chOff x="571132" y="2857655"/>
            <a:chExt cx="9702854" cy="453014"/>
          </a:xfrm>
        </p:grpSpPr>
        <p:sp>
          <p:nvSpPr>
            <p:cNvPr id="10" name="正方形/長方形 9"/>
            <p:cNvSpPr/>
            <p:nvPr/>
          </p:nvSpPr>
          <p:spPr>
            <a:xfrm>
              <a:off x="571132" y="2859608"/>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192899" y="2857655"/>
              <a:ext cx="9081087" cy="451714"/>
            </a:xfrm>
            <a:prstGeom prst="rect">
              <a:avLst/>
            </a:prstGeom>
            <a:solidFill>
              <a:srgbClr val="C6E7FC"/>
            </a:solidFill>
            <a:ln w="25400" cap="flat" cmpd="sng" algn="ctr">
              <a:noFill/>
              <a:prstDash val="solid"/>
            </a:ln>
            <a:effectLst/>
          </p:spPr>
          <p:txBody>
            <a:bodyPr rtlCol="0" anchor="ctr"/>
            <a:lstStyle/>
            <a:p>
              <a:pPr lvl="0"/>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スタートアップおよび地域活性化のための多様な資金</a:t>
              </a:r>
              <a:r>
                <a:rPr lang="ja-JP" altLang="en-US" sz="2000" b="1" kern="0" dirty="0" smtClean="0">
                  <a:latin typeface="Meiryo UI" pitchFamily="50" charset="-128"/>
                  <a:ea typeface="Meiryo UI" pitchFamily="50" charset="-128"/>
                  <a:cs typeface="Meiryo UI" pitchFamily="50" charset="-128"/>
                </a:rPr>
                <a:t>調達の支援</a:t>
              </a:r>
              <a:r>
                <a:rPr lang="ja-JP" altLang="en-US" sz="1400" b="1" kern="0" dirty="0" smtClean="0">
                  <a:latin typeface="Meiryo UI" pitchFamily="50" charset="-128"/>
                  <a:ea typeface="Meiryo UI" pitchFamily="50" charset="-128"/>
                  <a:cs typeface="Meiryo UI" pitchFamily="50" charset="-128"/>
                </a:rPr>
                <a:t> </a:t>
              </a:r>
              <a:endPar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6" name="正方形/長方形 15"/>
          <p:cNvSpPr/>
          <p:nvPr/>
        </p:nvSpPr>
        <p:spPr>
          <a:xfrm>
            <a:off x="10198294" y="2145204"/>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育む</a:t>
            </a: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 </a:t>
            </a:r>
          </a:p>
        </p:txBody>
      </p:sp>
      <p:sp>
        <p:nvSpPr>
          <p:cNvPr id="17" name="正方形/長方形 16"/>
          <p:cNvSpPr/>
          <p:nvPr/>
        </p:nvSpPr>
        <p:spPr>
          <a:xfrm>
            <a:off x="10198294" y="3012808"/>
            <a:ext cx="2145699" cy="374718"/>
          </a:xfrm>
          <a:prstGeom prst="rect">
            <a:avLst/>
          </a:prstGeom>
        </p:spPr>
        <p:txBody>
          <a:bodyPr wrap="square">
            <a:spAutoFit/>
          </a:bodyPr>
          <a:lstStyle/>
          <a:p>
            <a:pPr>
              <a:lnSpc>
                <a:spcPts val="2400"/>
              </a:lnSpc>
              <a:spcBef>
                <a:spcPct val="0"/>
              </a:spcBef>
              <a:spcAft>
                <a:spcPts val="400"/>
              </a:spcAft>
            </a:pP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育む・呼び込む</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18" name="正方形/長方形 17"/>
          <p:cNvSpPr/>
          <p:nvPr/>
        </p:nvSpPr>
        <p:spPr>
          <a:xfrm>
            <a:off x="10198294" y="4306332"/>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支える</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19" name="正方形/長方形 18"/>
          <p:cNvSpPr/>
          <p:nvPr/>
        </p:nvSpPr>
        <p:spPr>
          <a:xfrm>
            <a:off x="10198294" y="5468299"/>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支える</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20" name="正方形/長方形 19"/>
          <p:cNvSpPr/>
          <p:nvPr/>
        </p:nvSpPr>
        <p:spPr>
          <a:xfrm>
            <a:off x="6417614" y="6401402"/>
            <a:ext cx="6286472" cy="461665"/>
          </a:xfrm>
          <a:prstGeom prst="rect">
            <a:avLst/>
          </a:prstGeom>
        </p:spPr>
        <p:txBody>
          <a:bodyPr wrap="square">
            <a:spAutoFit/>
          </a:bodyPr>
          <a:lstStyle/>
          <a:p>
            <a:pPr>
              <a:spcBef>
                <a:spcPct val="0"/>
              </a:spcBef>
            </a:pP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に各戦略の柱の３つのアプローチ軸（「育む」「呼び込む」「支える」）を記載</a:t>
            </a:r>
          </a:p>
          <a:p>
            <a:pPr>
              <a:spcBef>
                <a:spcPct val="0"/>
              </a:spcBef>
            </a:pP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dirty="0" smtClean="0">
                <a:latin typeface="UD デジタル 教科書体 NK-R" panose="02020400000000000000" pitchFamily="18" charset="-128"/>
                <a:ea typeface="UD デジタル 教科書体 NK-R" panose="02020400000000000000" pitchFamily="18" charset="-128"/>
                <a:cs typeface="Meiryo UI" pitchFamily="50" charset="-128"/>
              </a:rPr>
              <a:t>に想定</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される主体（「民間」「自治体」「経済界」）を記載</a:t>
            </a:r>
            <a:endParaRPr lang="en-US" altLang="ja-JP" sz="12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21" name="テキスト ボックス 20"/>
          <p:cNvSpPr txBox="1">
            <a:spLocks noChangeArrowheads="1"/>
          </p:cNvSpPr>
          <p:nvPr/>
        </p:nvSpPr>
        <p:spPr bwMode="auto">
          <a:xfrm>
            <a:off x="1211060" y="2457882"/>
            <a:ext cx="11413853" cy="307777"/>
          </a:xfrm>
          <a:prstGeom prst="rect">
            <a:avLst/>
          </a:prstGeom>
          <a:noFill/>
          <a:ln>
            <a:noFill/>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400" kern="0" dirty="0" smtClean="0">
                <a:latin typeface="Meiryo UI" pitchFamily="50" charset="-128"/>
                <a:ea typeface="Meiryo UI" pitchFamily="50" charset="-128"/>
                <a:cs typeface="Meiryo UI" pitchFamily="50" charset="-128"/>
              </a:rPr>
              <a:t>・</a:t>
            </a:r>
            <a:r>
              <a:rPr lang="ja-JP" altLang="en-US" sz="1400" kern="0" dirty="0">
                <a:latin typeface="Meiryo UI" pitchFamily="50" charset="-128"/>
                <a:ea typeface="Meiryo UI" pitchFamily="50" charset="-128"/>
                <a:cs typeface="Meiryo UI" pitchFamily="50" charset="-128"/>
              </a:rPr>
              <a:t>万博</a:t>
            </a:r>
            <a:r>
              <a:rPr lang="ja-JP" altLang="en-US" sz="1400" kern="0" dirty="0" smtClean="0">
                <a:latin typeface="Meiryo UI" pitchFamily="50" charset="-128"/>
                <a:ea typeface="Meiryo UI" pitchFamily="50" charset="-128"/>
                <a:cs typeface="Meiryo UI" pitchFamily="50" charset="-128"/>
              </a:rPr>
              <a:t>を契機と</a:t>
            </a:r>
            <a:r>
              <a:rPr lang="ja-JP" altLang="en-US" sz="1400" kern="0" dirty="0">
                <a:latin typeface="Meiryo UI" pitchFamily="50" charset="-128"/>
                <a:ea typeface="Meiryo UI" pitchFamily="50" charset="-128"/>
                <a:cs typeface="Meiryo UI" pitchFamily="50" charset="-128"/>
              </a:rPr>
              <a:t>した社会実験・実装プロジェクトへ国内外から資金が流入する</a:t>
            </a:r>
            <a:r>
              <a:rPr lang="ja-JP" altLang="en-US" sz="1400" kern="0" dirty="0" smtClean="0">
                <a:latin typeface="Meiryo UI" pitchFamily="50" charset="-128"/>
                <a:ea typeface="Meiryo UI" pitchFamily="50" charset="-128"/>
                <a:cs typeface="Meiryo UI" pitchFamily="50" charset="-128"/>
              </a:rPr>
              <a:t>仕組みづくり</a:t>
            </a:r>
            <a:r>
              <a:rPr lang="ja-JP" altLang="en-US" sz="1200" kern="0" dirty="0" smtClean="0">
                <a:latin typeface="Meiryo UI" pitchFamily="50" charset="-128"/>
                <a:ea typeface="Meiryo UI" pitchFamily="50" charset="-128"/>
                <a:cs typeface="Meiryo UI" pitchFamily="50" charset="-128"/>
              </a:rPr>
              <a:t>＜民間・自治体・経済界＞</a:t>
            </a:r>
            <a:r>
              <a:rPr lang="ja-JP" altLang="en-US" sz="1200" kern="0" dirty="0">
                <a:latin typeface="Meiryo UI" pitchFamily="50" charset="-128"/>
                <a:ea typeface="Meiryo UI" pitchFamily="50" charset="-128"/>
                <a:cs typeface="Meiryo UI" pitchFamily="50" charset="-128"/>
              </a:rPr>
              <a:t>　　　　　</a:t>
            </a:r>
            <a:r>
              <a:rPr lang="ja-JP" altLang="en-US" sz="1200" kern="0" dirty="0" smtClean="0">
                <a:latin typeface="Meiryo UI" pitchFamily="50" charset="-128"/>
                <a:ea typeface="Meiryo UI" pitchFamily="50" charset="-128"/>
                <a:cs typeface="Meiryo UI" pitchFamily="50" charset="-128"/>
              </a:rPr>
              <a:t>　 </a:t>
            </a:r>
            <a:r>
              <a:rPr lang="ja-JP" altLang="en-US" sz="1200" kern="0" dirty="0">
                <a:latin typeface="Meiryo UI" pitchFamily="50" charset="-128"/>
                <a:ea typeface="Meiryo UI" pitchFamily="50" charset="-128"/>
                <a:cs typeface="Meiryo UI" pitchFamily="50" charset="-128"/>
              </a:rPr>
              <a:t>　</a:t>
            </a:r>
            <a:endParaRPr lang="en-US" altLang="ja-JP" sz="1200" kern="0" dirty="0">
              <a:latin typeface="Meiryo UI" pitchFamily="50" charset="-128"/>
              <a:ea typeface="Meiryo UI" pitchFamily="50" charset="-128"/>
              <a:cs typeface="Meiryo UI" pitchFamily="50" charset="-128"/>
            </a:endParaRPr>
          </a:p>
        </p:txBody>
      </p:sp>
      <p:sp>
        <p:nvSpPr>
          <p:cNvPr id="22" name="テキスト ボックス 21"/>
          <p:cNvSpPr txBox="1">
            <a:spLocks noChangeArrowheads="1"/>
          </p:cNvSpPr>
          <p:nvPr/>
        </p:nvSpPr>
        <p:spPr bwMode="auto">
          <a:xfrm>
            <a:off x="1211060" y="3358321"/>
            <a:ext cx="11413853" cy="707886"/>
          </a:xfrm>
          <a:prstGeom prst="rect">
            <a:avLst/>
          </a:prstGeom>
          <a:noFill/>
          <a:ln>
            <a:noFill/>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400" kern="0" dirty="0" smtClean="0">
                <a:latin typeface="Meiryo UI" pitchFamily="50" charset="-128"/>
                <a:ea typeface="Meiryo UI" pitchFamily="50" charset="-128"/>
                <a:cs typeface="Meiryo UI" pitchFamily="50" charset="-128"/>
              </a:rPr>
              <a:t>・ スタートアップに対するさらなる投資促進に向けた支援</a:t>
            </a:r>
            <a:r>
              <a:rPr lang="ja-JP" altLang="en-US" sz="1200" kern="0" dirty="0" smtClean="0">
                <a:latin typeface="Meiryo UI" pitchFamily="50" charset="-128"/>
                <a:ea typeface="Meiryo UI" pitchFamily="50" charset="-128"/>
                <a:cs typeface="Meiryo UI" pitchFamily="50" charset="-128"/>
              </a:rPr>
              <a:t> ＜民間・自治体・経済界＞</a:t>
            </a:r>
            <a:r>
              <a:rPr lang="en-US" altLang="ja-JP" sz="1200" kern="0" dirty="0" smtClean="0">
                <a:latin typeface="Meiryo UI" pitchFamily="50" charset="-128"/>
                <a:ea typeface="Meiryo UI" pitchFamily="50" charset="-128"/>
                <a:cs typeface="Meiryo UI" pitchFamily="50" charset="-128"/>
              </a:rPr>
              <a:t/>
            </a:r>
            <a:br>
              <a:rPr lang="en-US" altLang="ja-JP" sz="1200" kern="0" dirty="0" smtClean="0">
                <a:latin typeface="Meiryo UI" pitchFamily="50" charset="-128"/>
                <a:ea typeface="Meiryo UI" pitchFamily="50" charset="-128"/>
                <a:cs typeface="Meiryo UI" pitchFamily="50" charset="-128"/>
              </a:rPr>
            </a:br>
            <a:r>
              <a:rPr lang="ja-JP" altLang="en-US" sz="1400" kern="0" dirty="0" smtClean="0">
                <a:latin typeface="Meiryo UI" pitchFamily="50" charset="-128"/>
                <a:ea typeface="Meiryo UI" pitchFamily="50" charset="-128"/>
                <a:cs typeface="Meiryo UI" pitchFamily="50" charset="-128"/>
              </a:rPr>
              <a:t>・ </a:t>
            </a:r>
            <a:r>
              <a:rPr lang="en-US" altLang="ja-JP" sz="1400" kern="0" dirty="0" smtClean="0">
                <a:latin typeface="Meiryo UI" pitchFamily="50" charset="-128"/>
                <a:ea typeface="Meiryo UI" pitchFamily="50" charset="-128"/>
                <a:cs typeface="Meiryo UI" pitchFamily="50" charset="-128"/>
              </a:rPr>
              <a:t>STO</a:t>
            </a:r>
            <a:r>
              <a:rPr lang="ja-JP" altLang="en-US" sz="1100" kern="0" dirty="0" smtClean="0">
                <a:latin typeface="Meiryo UI" pitchFamily="50" charset="-128"/>
                <a:ea typeface="Meiryo UI" pitchFamily="50" charset="-128"/>
                <a:cs typeface="Meiryo UI" pitchFamily="50" charset="-128"/>
              </a:rPr>
              <a:t>（</a:t>
            </a:r>
            <a:r>
              <a:rPr lang="en-US" altLang="ja-JP" sz="1100" kern="0" dirty="0" smtClean="0">
                <a:latin typeface="Meiryo UI" pitchFamily="50" charset="-128"/>
                <a:ea typeface="Meiryo UI" pitchFamily="50" charset="-128"/>
                <a:cs typeface="Meiryo UI" pitchFamily="50" charset="-128"/>
              </a:rPr>
              <a:t>※</a:t>
            </a:r>
            <a:r>
              <a:rPr lang="ja-JP" altLang="en-US" sz="1100" kern="0" dirty="0" smtClean="0">
                <a:latin typeface="Meiryo UI" pitchFamily="50" charset="-128"/>
                <a:ea typeface="Meiryo UI" pitchFamily="50" charset="-128"/>
                <a:cs typeface="Meiryo UI" pitchFamily="50" charset="-128"/>
              </a:rPr>
              <a:t>）</a:t>
            </a:r>
            <a:r>
              <a:rPr lang="ja-JP" altLang="en-US" sz="1400" kern="0" dirty="0" smtClean="0">
                <a:latin typeface="Meiryo UI" pitchFamily="50" charset="-128"/>
                <a:ea typeface="Meiryo UI" pitchFamily="50" charset="-128"/>
                <a:cs typeface="Meiryo UI" pitchFamily="50" charset="-128"/>
              </a:rPr>
              <a:t>など新たな手法を活用した資金調達の促進に向けた取組み</a:t>
            </a:r>
            <a:r>
              <a:rPr lang="ja-JP" altLang="en-US" sz="1200" kern="0" dirty="0" smtClean="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民間</a:t>
            </a:r>
            <a:r>
              <a:rPr lang="ja-JP" altLang="en-US" sz="1200" kern="0" dirty="0" smtClean="0">
                <a:latin typeface="Meiryo UI" pitchFamily="50" charset="-128"/>
                <a:ea typeface="Meiryo UI" pitchFamily="50" charset="-128"/>
                <a:cs typeface="Meiryo UI" pitchFamily="50" charset="-128"/>
              </a:rPr>
              <a:t>・自治体</a:t>
            </a:r>
            <a:r>
              <a:rPr lang="ja-JP" altLang="en-US" sz="1200" kern="0" dirty="0">
                <a:latin typeface="Meiryo UI" pitchFamily="50" charset="-128"/>
                <a:ea typeface="Meiryo UI" pitchFamily="50" charset="-128"/>
                <a:cs typeface="Meiryo UI" pitchFamily="50" charset="-128"/>
              </a:rPr>
              <a:t>・経済界</a:t>
            </a:r>
            <a:r>
              <a:rPr lang="ja-JP" altLang="en-US" sz="1200" kern="0" dirty="0" smtClean="0">
                <a:latin typeface="Meiryo UI" pitchFamily="50" charset="-128"/>
                <a:ea typeface="Meiryo UI" pitchFamily="50" charset="-128"/>
                <a:cs typeface="Meiryo UI" pitchFamily="50" charset="-128"/>
              </a:rPr>
              <a:t>＞</a:t>
            </a:r>
            <a:r>
              <a:rPr lang="en-US" altLang="ja-JP" sz="1200" kern="0" dirty="0" smtClean="0">
                <a:latin typeface="Meiryo UI" pitchFamily="50" charset="-128"/>
                <a:ea typeface="Meiryo UI" pitchFamily="50" charset="-128"/>
                <a:cs typeface="Meiryo UI" pitchFamily="50" charset="-128"/>
              </a:rPr>
              <a:t/>
            </a:r>
            <a:br>
              <a:rPr lang="en-US" altLang="ja-JP" sz="1200" kern="0" dirty="0" smtClean="0">
                <a:latin typeface="Meiryo UI" pitchFamily="50" charset="-128"/>
                <a:ea typeface="Meiryo UI" pitchFamily="50" charset="-128"/>
                <a:cs typeface="Meiryo UI" pitchFamily="50" charset="-128"/>
              </a:rPr>
            </a:br>
            <a:r>
              <a:rPr lang="ja-JP" altLang="en-US" sz="1200" kern="0" dirty="0" smtClean="0">
                <a:latin typeface="Meiryo UI" pitchFamily="50" charset="-128"/>
                <a:ea typeface="Meiryo UI" pitchFamily="50" charset="-128"/>
                <a:cs typeface="Meiryo UI" pitchFamily="50" charset="-128"/>
              </a:rPr>
              <a:t>　　　</a:t>
            </a:r>
            <a:r>
              <a:rPr lang="en-US" altLang="ja-JP" sz="1200" i="1" kern="0" dirty="0" smtClean="0">
                <a:latin typeface="Meiryo UI" pitchFamily="50" charset="-128"/>
                <a:ea typeface="Meiryo UI" pitchFamily="50" charset="-128"/>
                <a:cs typeface="Meiryo UI" pitchFamily="50" charset="-128"/>
              </a:rPr>
              <a:t>※</a:t>
            </a:r>
            <a:r>
              <a:rPr lang="ja-JP" altLang="en-US" sz="1200" i="1" kern="0" dirty="0" smtClean="0">
                <a:latin typeface="Meiryo UI" pitchFamily="50" charset="-128"/>
                <a:ea typeface="Meiryo UI" pitchFamily="50" charset="-128"/>
                <a:cs typeface="Meiryo UI" pitchFamily="50" charset="-128"/>
              </a:rPr>
              <a:t>　</a:t>
            </a:r>
            <a:r>
              <a:rPr lang="en-US" altLang="ja-JP" sz="1200" i="1" kern="0" dirty="0" smtClean="0">
                <a:latin typeface="Meiryo UI" pitchFamily="50" charset="-128"/>
                <a:ea typeface="Meiryo UI" pitchFamily="50" charset="-128"/>
                <a:cs typeface="Meiryo UI" pitchFamily="50" charset="-128"/>
              </a:rPr>
              <a:t>STO</a:t>
            </a:r>
            <a:r>
              <a:rPr lang="ja-JP" altLang="en-US" sz="1200" i="1" kern="0" dirty="0" smtClean="0">
                <a:latin typeface="Meiryo UI" pitchFamily="50" charset="-128"/>
                <a:ea typeface="Meiryo UI" pitchFamily="50" charset="-128"/>
                <a:cs typeface="Meiryo UI" pitchFamily="50" charset="-128"/>
              </a:rPr>
              <a:t>：ブロックチェーン</a:t>
            </a:r>
            <a:r>
              <a:rPr lang="ja-JP" altLang="en-US" sz="1200" i="1" kern="0" dirty="0">
                <a:latin typeface="Meiryo UI" pitchFamily="50" charset="-128"/>
                <a:ea typeface="Meiryo UI" pitchFamily="50" charset="-128"/>
                <a:cs typeface="Meiryo UI" pitchFamily="50" charset="-128"/>
              </a:rPr>
              <a:t>等の電子的手段を用いて発行する有価証券等である「セキュリティトークン」</a:t>
            </a:r>
            <a:r>
              <a:rPr lang="ja-JP" altLang="en-US" sz="1200" i="1" kern="0" dirty="0" smtClean="0">
                <a:latin typeface="Meiryo UI" pitchFamily="50" charset="-128"/>
                <a:ea typeface="Meiryo UI" pitchFamily="50" charset="-128"/>
                <a:cs typeface="Meiryo UI" pitchFamily="50" charset="-128"/>
              </a:rPr>
              <a:t>により</a:t>
            </a:r>
            <a:r>
              <a:rPr lang="ja-JP" altLang="en-US" sz="1200" i="1" kern="0" dirty="0">
                <a:latin typeface="Meiryo UI" pitchFamily="50" charset="-128"/>
                <a:ea typeface="Meiryo UI" pitchFamily="50" charset="-128"/>
                <a:cs typeface="Meiryo UI" pitchFamily="50" charset="-128"/>
              </a:rPr>
              <a:t>資金調達する</a:t>
            </a:r>
            <a:r>
              <a:rPr lang="ja-JP" altLang="en-US" sz="1200" i="1" kern="0" dirty="0" smtClean="0">
                <a:latin typeface="Meiryo UI" pitchFamily="50" charset="-128"/>
                <a:ea typeface="Meiryo UI" pitchFamily="50" charset="-128"/>
                <a:cs typeface="Meiryo UI" pitchFamily="50" charset="-128"/>
              </a:rPr>
              <a:t>スキーム</a:t>
            </a:r>
            <a:endParaRPr lang="en-US" altLang="ja-JP" sz="1200" kern="0" dirty="0">
              <a:latin typeface="Meiryo UI" pitchFamily="50" charset="-128"/>
              <a:ea typeface="Meiryo UI" pitchFamily="50" charset="-128"/>
              <a:cs typeface="Meiryo UI" pitchFamily="50" charset="-128"/>
            </a:endParaRPr>
          </a:p>
        </p:txBody>
      </p:sp>
      <p:sp>
        <p:nvSpPr>
          <p:cNvPr id="23" name="テキスト ボックス 22"/>
          <p:cNvSpPr txBox="1">
            <a:spLocks noChangeArrowheads="1"/>
          </p:cNvSpPr>
          <p:nvPr/>
        </p:nvSpPr>
        <p:spPr bwMode="auto">
          <a:xfrm>
            <a:off x="1211060" y="4635698"/>
            <a:ext cx="11413853" cy="523220"/>
          </a:xfrm>
          <a:prstGeom prst="rect">
            <a:avLst/>
          </a:prstGeom>
          <a:noFill/>
          <a:ln>
            <a:noFill/>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400" kern="0" dirty="0" smtClean="0">
                <a:latin typeface="Meiryo UI" pitchFamily="50" charset="-128"/>
                <a:ea typeface="Meiryo UI" pitchFamily="50" charset="-128"/>
                <a:cs typeface="Meiryo UI" pitchFamily="50" charset="-128"/>
              </a:rPr>
              <a:t>・ </a:t>
            </a:r>
            <a:r>
              <a:rPr lang="ja-JP" altLang="en-US" sz="1400" kern="0" dirty="0">
                <a:latin typeface="Meiryo UI" pitchFamily="50" charset="-128"/>
                <a:ea typeface="Meiryo UI" pitchFamily="50" charset="-128"/>
                <a:cs typeface="Meiryo UI" pitchFamily="50" charset="-128"/>
              </a:rPr>
              <a:t>金融</a:t>
            </a:r>
            <a:r>
              <a:rPr lang="ja-JP" altLang="en-US" sz="1400" kern="0" dirty="0" smtClean="0">
                <a:latin typeface="Meiryo UI" pitchFamily="50" charset="-128"/>
                <a:ea typeface="Meiryo UI" pitchFamily="50" charset="-128"/>
                <a:cs typeface="Meiryo UI" pitchFamily="50" charset="-128"/>
              </a:rPr>
              <a:t>機関による</a:t>
            </a:r>
            <a:r>
              <a:rPr lang="en-US" altLang="ja-JP" sz="1400" kern="0" dirty="0" smtClean="0">
                <a:latin typeface="Meiryo UI" pitchFamily="50" charset="-128"/>
                <a:ea typeface="Meiryo UI" pitchFamily="50" charset="-128"/>
                <a:cs typeface="Meiryo UI" pitchFamily="50" charset="-128"/>
              </a:rPr>
              <a:t>BCP</a:t>
            </a:r>
            <a:r>
              <a:rPr lang="ja-JP" altLang="en-US" sz="1400" kern="0" dirty="0">
                <a:latin typeface="Meiryo UI" pitchFamily="50" charset="-128"/>
                <a:ea typeface="Meiryo UI" pitchFamily="50" charset="-128"/>
                <a:cs typeface="Meiryo UI" pitchFamily="50" charset="-128"/>
              </a:rPr>
              <a:t>・</a:t>
            </a:r>
            <a:r>
              <a:rPr lang="ja-JP" altLang="en-US" sz="1400" kern="0" dirty="0" smtClean="0">
                <a:latin typeface="Meiryo UI" pitchFamily="50" charset="-128"/>
                <a:ea typeface="Meiryo UI" pitchFamily="50" charset="-128"/>
                <a:cs typeface="Meiryo UI" pitchFamily="50" charset="-128"/>
              </a:rPr>
              <a:t>デュアルオペレーション拠点の設置・機能拡充及び支援</a:t>
            </a:r>
            <a:r>
              <a:rPr lang="ja-JP" altLang="en-US" sz="1200" kern="0" dirty="0" smtClean="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民間・自治体・経済界</a:t>
            </a:r>
            <a:r>
              <a:rPr lang="ja-JP" altLang="en-US" sz="1200" kern="0" dirty="0" smtClean="0">
                <a:latin typeface="Meiryo UI" pitchFamily="50" charset="-128"/>
                <a:ea typeface="Meiryo UI" pitchFamily="50" charset="-128"/>
                <a:cs typeface="Meiryo UI" pitchFamily="50" charset="-128"/>
              </a:rPr>
              <a:t>＞</a:t>
            </a:r>
            <a:endParaRPr lang="en-US" altLang="ja-JP" sz="1200" kern="0" dirty="0">
              <a:latin typeface="Meiryo UI" pitchFamily="50" charset="-128"/>
              <a:ea typeface="Meiryo UI" pitchFamily="50" charset="-128"/>
              <a:cs typeface="Meiryo UI" pitchFamily="50" charset="-128"/>
            </a:endParaRPr>
          </a:p>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 データセンターやミドル・バックオフィスの集積に向けた取組み</a:t>
            </a:r>
            <a:r>
              <a:rPr lang="ja-JP" altLang="en-US" sz="1200" kern="0" dirty="0">
                <a:latin typeface="Meiryo UI" pitchFamily="50" charset="-128"/>
                <a:ea typeface="Meiryo UI" pitchFamily="50" charset="-128"/>
                <a:cs typeface="Meiryo UI" pitchFamily="50" charset="-128"/>
              </a:rPr>
              <a:t>＜民間・</a:t>
            </a:r>
            <a:r>
              <a:rPr lang="ja-JP" altLang="en-US" sz="1200" kern="0" dirty="0" smtClean="0">
                <a:latin typeface="Meiryo UI" pitchFamily="50" charset="-128"/>
                <a:ea typeface="Meiryo UI" pitchFamily="50" charset="-128"/>
                <a:cs typeface="Meiryo UI" pitchFamily="50" charset="-128"/>
              </a:rPr>
              <a:t>自治体</a:t>
            </a:r>
            <a:r>
              <a:rPr lang="ja-JP" altLang="en-US" sz="1200" kern="0" dirty="0">
                <a:latin typeface="Meiryo UI" pitchFamily="50" charset="-128"/>
                <a:ea typeface="Meiryo UI" pitchFamily="50" charset="-128"/>
                <a:cs typeface="Meiryo UI" pitchFamily="50" charset="-128"/>
              </a:rPr>
              <a:t>・経済界</a:t>
            </a:r>
            <a:r>
              <a:rPr lang="ja-JP" altLang="en-US" sz="1200" kern="0" dirty="0" smtClean="0">
                <a:latin typeface="Meiryo UI" pitchFamily="50" charset="-128"/>
                <a:ea typeface="Meiryo UI" pitchFamily="50" charset="-128"/>
                <a:cs typeface="Meiryo UI" pitchFamily="50" charset="-128"/>
              </a:rPr>
              <a:t>＞　　　　　　 　</a:t>
            </a:r>
            <a:endParaRPr lang="en-US" altLang="ja-JP" sz="1200" kern="0" dirty="0">
              <a:latin typeface="Meiryo UI" pitchFamily="50" charset="-128"/>
              <a:ea typeface="Meiryo UI" pitchFamily="50" charset="-128"/>
              <a:cs typeface="Meiryo UI" pitchFamily="50" charset="-128"/>
            </a:endParaRPr>
          </a:p>
        </p:txBody>
      </p:sp>
      <p:sp>
        <p:nvSpPr>
          <p:cNvPr id="24" name="テキスト ボックス 23"/>
          <p:cNvSpPr txBox="1">
            <a:spLocks noChangeArrowheads="1"/>
          </p:cNvSpPr>
          <p:nvPr/>
        </p:nvSpPr>
        <p:spPr bwMode="auto">
          <a:xfrm>
            <a:off x="1211060" y="5795919"/>
            <a:ext cx="11413853" cy="523220"/>
          </a:xfrm>
          <a:prstGeom prst="rect">
            <a:avLst/>
          </a:prstGeom>
          <a:noFill/>
          <a:ln>
            <a:noFill/>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400" kern="0" dirty="0" smtClean="0">
                <a:latin typeface="Meiryo UI" pitchFamily="50" charset="-128"/>
                <a:ea typeface="Meiryo UI" pitchFamily="50" charset="-128"/>
                <a:cs typeface="Meiryo UI" pitchFamily="50" charset="-128"/>
              </a:rPr>
              <a:t>・</a:t>
            </a:r>
            <a:r>
              <a:rPr lang="ja-JP" altLang="en-US" sz="1400" dirty="0" smtClean="0">
                <a:latin typeface="Meiryo UI" panose="020B0604030504040204" pitchFamily="50" charset="-128"/>
                <a:ea typeface="Meiryo UI" panose="020B0604030504040204" pitchFamily="50" charset="-128"/>
              </a:rPr>
              <a:t>金融商品に係る所得課税の損益通算範囲の拡大等（デリバティブ取引の追加）に向けた働きかけ</a:t>
            </a:r>
            <a:r>
              <a:rPr lang="ja-JP" altLang="en-US" sz="1200" kern="0" dirty="0" smtClean="0">
                <a:latin typeface="Meiryo UI" pitchFamily="50" charset="-128"/>
                <a:ea typeface="Meiryo UI" pitchFamily="50" charset="-128"/>
                <a:cs typeface="Meiryo UI" pitchFamily="50" charset="-128"/>
              </a:rPr>
              <a:t>＜民間・自治体・経済界＞</a:t>
            </a:r>
            <a:endParaRPr lang="en-US" altLang="ja-JP" sz="1200" kern="0" dirty="0" smtClean="0">
              <a:latin typeface="Meiryo UI" pitchFamily="50" charset="-128"/>
              <a:ea typeface="Meiryo UI" pitchFamily="50" charset="-128"/>
              <a:cs typeface="Meiryo UI" pitchFamily="50" charset="-128"/>
            </a:endParaRPr>
          </a:p>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a:t>
            </a:r>
            <a:r>
              <a:rPr lang="ja-JP" altLang="en-US" sz="1400" spc="-40" dirty="0" smtClean="0">
                <a:latin typeface="Meiryo UI" pitchFamily="50" charset="-128"/>
                <a:ea typeface="Meiryo UI" pitchFamily="50" charset="-128"/>
                <a:cs typeface="Meiryo UI" pitchFamily="50" charset="-128"/>
              </a:rPr>
              <a:t>長期的視点で資産を育てる投資マインドの醸成・金融リテラシー向上につながる取組み</a:t>
            </a:r>
            <a:r>
              <a:rPr lang="ja-JP" altLang="en-US" sz="1200" kern="0" dirty="0" smtClean="0">
                <a:latin typeface="Meiryo UI" pitchFamily="50" charset="-128"/>
                <a:ea typeface="Meiryo UI" pitchFamily="50" charset="-128"/>
                <a:cs typeface="Meiryo UI" pitchFamily="50" charset="-128"/>
              </a:rPr>
              <a:t>＜民間・自治体・経済界＞　　　　　　 　</a:t>
            </a:r>
            <a:endParaRPr lang="en-US" altLang="ja-JP" sz="1200" kern="0" dirty="0">
              <a:latin typeface="Meiryo UI" pitchFamily="50" charset="-128"/>
              <a:ea typeface="Meiryo UI" pitchFamily="50" charset="-128"/>
              <a:cs typeface="Meiryo UI" pitchFamily="50" charset="-128"/>
            </a:endParaRPr>
          </a:p>
        </p:txBody>
      </p:sp>
      <p:sp>
        <p:nvSpPr>
          <p:cNvPr id="30"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13</a:t>
            </a:fld>
            <a:endParaRPr kumimoji="1" lang="ja-JP" altLang="en-US" dirty="0"/>
          </a:p>
        </p:txBody>
      </p:sp>
    </p:spTree>
    <p:extLst>
      <p:ext uri="{BB962C8B-B14F-4D97-AF65-F5344CB8AC3E}">
        <p14:creationId xmlns:p14="http://schemas.microsoft.com/office/powerpoint/2010/main" val="2272043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0329" y="12879"/>
            <a:ext cx="8035344" cy="944515"/>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Ⅲ</a:t>
            </a:r>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戦略</a:t>
            </a:r>
            <a:r>
              <a:rPr lang="ja-JP" altLang="en-US" dirty="0">
                <a:latin typeface="UD デジタル 教科書体 NK-R" panose="02020400000000000000" pitchFamily="18" charset="-128"/>
                <a:ea typeface="UD デジタル 教科書体 NK-R" panose="02020400000000000000" pitchFamily="18" charset="-128"/>
              </a:rPr>
              <a:t>の</a:t>
            </a:r>
            <a:r>
              <a:rPr lang="ja-JP" altLang="en-US" dirty="0" smtClean="0">
                <a:latin typeface="UD デジタル 教科書体 NK-R" panose="02020400000000000000" pitchFamily="18" charset="-128"/>
                <a:ea typeface="UD デジタル 教科書体 NK-R" panose="02020400000000000000" pitchFamily="18" charset="-128"/>
              </a:rPr>
              <a:t>柱と重点取組み</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5" name="直線コネクタ 4"/>
          <p:cNvCxnSpPr>
            <a:cxnSpLocks/>
          </p:cNvCxnSpPr>
          <p:nvPr/>
        </p:nvCxnSpPr>
        <p:spPr>
          <a:xfrm>
            <a:off x="567745" y="760167"/>
            <a:ext cx="10764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205350" y="1484608"/>
            <a:ext cx="11488787" cy="400110"/>
          </a:xfrm>
          <a:prstGeom prst="rect">
            <a:avLst/>
          </a:prstGeom>
        </p:spPr>
        <p:txBody>
          <a:bodyPr wrap="square">
            <a:spAutoFit/>
          </a:bodyPr>
          <a:lstStyle/>
          <a:p>
            <a:pPr algn="r">
              <a:lnSpc>
                <a:spcPts val="2400"/>
              </a:lnSpc>
              <a:spcBef>
                <a:spcPct val="0"/>
              </a:spcBef>
              <a:spcAft>
                <a:spcPts val="400"/>
              </a:spcAft>
            </a:pP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u="sng" dirty="0">
                <a:latin typeface="UD デジタル 教科書体 NK-R" panose="02020400000000000000" pitchFamily="18" charset="-128"/>
                <a:ea typeface="UD デジタル 教科書体 NK-R" panose="02020400000000000000" pitchFamily="18" charset="-128"/>
                <a:cs typeface="Meiryo UI" pitchFamily="50" charset="-128"/>
              </a:rPr>
              <a:t>記載内容は重点取組みの例（イメージ）</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であり、実現可能性や効果等をふまえて今後検討していく。</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nvGrpSpPr>
          <p:cNvPr id="6" name="グループ化 5"/>
          <p:cNvGrpSpPr/>
          <p:nvPr/>
        </p:nvGrpSpPr>
        <p:grpSpPr>
          <a:xfrm>
            <a:off x="557715" y="2941055"/>
            <a:ext cx="11783429" cy="522644"/>
            <a:chOff x="560564" y="2941055"/>
            <a:chExt cx="11783429" cy="522644"/>
          </a:xfrm>
        </p:grpSpPr>
        <p:sp>
          <p:nvSpPr>
            <p:cNvPr id="10" name="正方形/長方形 9"/>
            <p:cNvSpPr/>
            <p:nvPr/>
          </p:nvSpPr>
          <p:spPr>
            <a:xfrm>
              <a:off x="560564" y="2941055"/>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190555" y="2941055"/>
              <a:ext cx="9073906" cy="451714"/>
            </a:xfrm>
            <a:prstGeom prst="rect">
              <a:avLst/>
            </a:prstGeom>
            <a:solidFill>
              <a:srgbClr val="C6E7FC"/>
            </a:solidFill>
            <a:ln w="25400" cap="flat" cmpd="sng" algn="ctr">
              <a:noFill/>
              <a:prstDash val="solid"/>
            </a:ln>
            <a:effectLst/>
          </p:spPr>
          <p:txBody>
            <a:bodyPr rtlCol="0" anchor="ctr"/>
            <a:lstStyle/>
            <a:p>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サステナブル</a:t>
              </a:r>
              <a:r>
                <a:rPr lang="ja-JP" altLang="en-US" sz="2000" b="1" kern="0" spc="-40" dirty="0">
                  <a:latin typeface="Meiryo UI" pitchFamily="50" charset="-128"/>
                  <a:ea typeface="Meiryo UI" pitchFamily="50" charset="-128"/>
                  <a:cs typeface="Meiryo UI" pitchFamily="50" charset="-128"/>
                </a:rPr>
                <a:t>ファイナンス先進都市に向けた取組み </a:t>
              </a:r>
              <a:endParaRPr lang="en-US" altLang="ja-JP" sz="1400" kern="0" spc="-40" dirty="0">
                <a:latin typeface="Meiryo UI" pitchFamily="50" charset="-128"/>
                <a:ea typeface="Meiryo UI" pitchFamily="50" charset="-128"/>
                <a:cs typeface="Meiryo UI" pitchFamily="50" charset="-128"/>
              </a:endParaRPr>
            </a:p>
          </p:txBody>
        </p:sp>
        <p:sp>
          <p:nvSpPr>
            <p:cNvPr id="17" name="正方形/長方形 16"/>
            <p:cNvSpPr/>
            <p:nvPr/>
          </p:nvSpPr>
          <p:spPr>
            <a:xfrm>
              <a:off x="10198294" y="3063589"/>
              <a:ext cx="2145699" cy="400110"/>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呼び込む・支える</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grpSp>
        <p:nvGrpSpPr>
          <p:cNvPr id="7" name="グループ化 6"/>
          <p:cNvGrpSpPr/>
          <p:nvPr/>
        </p:nvGrpSpPr>
        <p:grpSpPr>
          <a:xfrm>
            <a:off x="557715" y="4100754"/>
            <a:ext cx="11776248" cy="536407"/>
            <a:chOff x="567745" y="4100754"/>
            <a:chExt cx="11776248" cy="536407"/>
          </a:xfrm>
        </p:grpSpPr>
        <p:sp>
          <p:nvSpPr>
            <p:cNvPr id="12" name="正方形/長方形 11"/>
            <p:cNvSpPr/>
            <p:nvPr/>
          </p:nvSpPr>
          <p:spPr>
            <a:xfrm>
              <a:off x="567745" y="4101057"/>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190555" y="4100754"/>
              <a:ext cx="9073906" cy="451714"/>
            </a:xfrm>
            <a:prstGeom prst="rect">
              <a:avLst/>
            </a:prstGeom>
            <a:solidFill>
              <a:srgbClr val="C6E7FC"/>
            </a:solidFill>
            <a:ln w="25400" cap="flat" cmpd="sng" algn="ctr">
              <a:noFill/>
              <a:prstDash val="solid"/>
            </a:ln>
            <a:effectLst/>
          </p:spPr>
          <p:txBody>
            <a:bodyPr rtlCol="0" anchor="ctr"/>
            <a:lstStyle/>
            <a:p>
              <a:pPr>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金融サービスに関する規制</a:t>
              </a:r>
              <a:r>
                <a:rPr lang="ja-JP" altLang="en-US" sz="2000" b="1" kern="0" dirty="0" smtClean="0">
                  <a:latin typeface="Meiryo UI" pitchFamily="50" charset="-128"/>
                  <a:ea typeface="Meiryo UI" pitchFamily="50" charset="-128"/>
                  <a:cs typeface="Meiryo UI" pitchFamily="50" charset="-128"/>
                </a:rPr>
                <a:t>の見直しに向けた</a:t>
              </a:r>
              <a:r>
                <a:rPr lang="ja-JP" altLang="en-US" sz="2000" b="1" kern="0" dirty="0">
                  <a:latin typeface="Meiryo UI" pitchFamily="50" charset="-128"/>
                  <a:ea typeface="Meiryo UI" pitchFamily="50" charset="-128"/>
                  <a:cs typeface="Meiryo UI" pitchFamily="50" charset="-128"/>
                </a:rPr>
                <a:t>働きかけ </a:t>
              </a:r>
              <a:endParaRPr lang="en-US" altLang="ja-JP" sz="1400" kern="0" dirty="0">
                <a:latin typeface="Meiryo UI" pitchFamily="50" charset="-128"/>
                <a:ea typeface="Meiryo UI" pitchFamily="50" charset="-128"/>
                <a:cs typeface="Meiryo UI" pitchFamily="50" charset="-128"/>
              </a:endParaRPr>
            </a:p>
          </p:txBody>
        </p:sp>
        <p:sp>
          <p:nvSpPr>
            <p:cNvPr id="18" name="正方形/長方形 17"/>
            <p:cNvSpPr/>
            <p:nvPr/>
          </p:nvSpPr>
          <p:spPr>
            <a:xfrm>
              <a:off x="10198294" y="4262443"/>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支える</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grpSp>
        <p:nvGrpSpPr>
          <p:cNvPr id="4" name="グループ化 3"/>
          <p:cNvGrpSpPr/>
          <p:nvPr/>
        </p:nvGrpSpPr>
        <p:grpSpPr>
          <a:xfrm>
            <a:off x="557715" y="1994225"/>
            <a:ext cx="11783429" cy="551089"/>
            <a:chOff x="560564" y="1994225"/>
            <a:chExt cx="11783429" cy="551089"/>
          </a:xfrm>
        </p:grpSpPr>
        <p:sp>
          <p:nvSpPr>
            <p:cNvPr id="9" name="正方形/長方形 8"/>
            <p:cNvSpPr/>
            <p:nvPr/>
          </p:nvSpPr>
          <p:spPr>
            <a:xfrm>
              <a:off x="560564" y="199455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190555" y="1994225"/>
              <a:ext cx="9073906" cy="451714"/>
            </a:xfrm>
            <a:prstGeom prst="rect">
              <a:avLst/>
            </a:prstGeom>
            <a:solidFill>
              <a:srgbClr val="C6E7FC"/>
            </a:solidFill>
            <a:ln w="25400" cap="flat" cmpd="sng" algn="ctr">
              <a:noFill/>
              <a:prstDash val="solid"/>
            </a:ln>
            <a:effectLst/>
          </p:spPr>
          <p:txBody>
            <a:bodyPr rtlCol="0" anchor="ctr"/>
            <a:lstStyle/>
            <a:p>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solidFill>
                    <a:srgbClr val="000000"/>
                  </a:solidFill>
                  <a:latin typeface="Meiryo UI" pitchFamily="50" charset="-128"/>
                  <a:ea typeface="Meiryo UI" pitchFamily="50" charset="-128"/>
                  <a:cs typeface="Meiryo UI" pitchFamily="50" charset="-128"/>
                </a:rPr>
                <a:t>エッジの効いた</a:t>
              </a:r>
              <a:r>
                <a:rPr lang="ja-JP" altLang="en-US" sz="2000" b="1" kern="0" dirty="0">
                  <a:latin typeface="Meiryo UI" pitchFamily="50" charset="-128"/>
                  <a:ea typeface="Meiryo UI" pitchFamily="50" charset="-128"/>
                  <a:cs typeface="Meiryo UI" pitchFamily="50" charset="-128"/>
                </a:rPr>
                <a:t>先駆的な金融商品・市場の形成 </a:t>
              </a:r>
              <a:endParaRPr lang="en-US" altLang="ja-JP" sz="1400" kern="0" dirty="0">
                <a:latin typeface="Meiryo UI" pitchFamily="50" charset="-128"/>
                <a:ea typeface="Meiryo UI" pitchFamily="50" charset="-128"/>
                <a:cs typeface="Meiryo UI" pitchFamily="50" charset="-128"/>
              </a:endParaRPr>
            </a:p>
          </p:txBody>
        </p:sp>
        <p:sp>
          <p:nvSpPr>
            <p:cNvPr id="19" name="正方形/長方形 18"/>
            <p:cNvSpPr/>
            <p:nvPr/>
          </p:nvSpPr>
          <p:spPr>
            <a:xfrm>
              <a:off x="10198294" y="2145204"/>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育む</a:t>
              </a: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 </a:t>
              </a:r>
            </a:p>
          </p:txBody>
        </p:sp>
      </p:grpSp>
      <p:grpSp>
        <p:nvGrpSpPr>
          <p:cNvPr id="23" name="グループ化 22"/>
          <p:cNvGrpSpPr/>
          <p:nvPr/>
        </p:nvGrpSpPr>
        <p:grpSpPr>
          <a:xfrm>
            <a:off x="557715" y="5444104"/>
            <a:ext cx="11786277" cy="516715"/>
            <a:chOff x="557715" y="5444104"/>
            <a:chExt cx="11786277" cy="516715"/>
          </a:xfrm>
        </p:grpSpPr>
        <p:sp>
          <p:nvSpPr>
            <p:cNvPr id="11" name="正方形/長方形 10"/>
            <p:cNvSpPr/>
            <p:nvPr/>
          </p:nvSpPr>
          <p:spPr>
            <a:xfrm>
              <a:off x="557715" y="5444104"/>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180525" y="5444454"/>
              <a:ext cx="9073906" cy="451714"/>
            </a:xfrm>
            <a:prstGeom prst="rect">
              <a:avLst/>
            </a:prstGeom>
            <a:solidFill>
              <a:srgbClr val="C6E7FC"/>
            </a:solidFill>
            <a:ln w="25400" cap="flat" cmpd="sng" algn="ctr">
              <a:noFill/>
              <a:prstDash val="solid"/>
            </a:ln>
            <a:effectLst/>
          </p:spPr>
          <p:txBody>
            <a:bodyPr rtlCol="0" anchor="ctr"/>
            <a:lstStyle/>
            <a:p>
              <a:pPr lvl="0"/>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solidFill>
                    <a:srgbClr val="000000"/>
                  </a:solidFill>
                  <a:latin typeface="Meiryo UI" pitchFamily="50" charset="-128"/>
                  <a:ea typeface="Meiryo UI" pitchFamily="50" charset="-128"/>
                  <a:cs typeface="Meiryo UI" pitchFamily="50" charset="-128"/>
                </a:rPr>
                <a:t>金融分野における高度人材の育成 </a:t>
              </a:r>
              <a:endPar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10198293" y="5560709"/>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育む</a:t>
              </a:r>
              <a:r>
                <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rPr>
                <a:t>】 </a:t>
              </a:r>
            </a:p>
          </p:txBody>
        </p:sp>
      </p:grpSp>
      <p:sp>
        <p:nvSpPr>
          <p:cNvPr id="21" name="正方形/長方形 20"/>
          <p:cNvSpPr/>
          <p:nvPr/>
        </p:nvSpPr>
        <p:spPr>
          <a:xfrm>
            <a:off x="6025091" y="6351574"/>
            <a:ext cx="6286472" cy="461665"/>
          </a:xfrm>
          <a:prstGeom prst="rect">
            <a:avLst/>
          </a:prstGeom>
        </p:spPr>
        <p:txBody>
          <a:bodyPr wrap="square">
            <a:spAutoFit/>
          </a:bodyPr>
          <a:lstStyle/>
          <a:p>
            <a:pPr>
              <a:spcBef>
                <a:spcPct val="0"/>
              </a:spcBef>
            </a:pP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に各戦略の柱の３つのアプローチ軸（「育む」「呼び込む」「支える」）を記載</a:t>
            </a:r>
          </a:p>
          <a:p>
            <a:pPr>
              <a:spcBef>
                <a:spcPct val="0"/>
              </a:spcBef>
            </a:pP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dirty="0" smtClean="0">
                <a:latin typeface="UD デジタル 教科書体 NK-R" panose="02020400000000000000" pitchFamily="18" charset="-128"/>
                <a:ea typeface="UD デジタル 教科書体 NK-R" panose="02020400000000000000" pitchFamily="18" charset="-128"/>
                <a:cs typeface="Meiryo UI" pitchFamily="50" charset="-128"/>
              </a:rPr>
              <a:t>に想定</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される主体（「民間」「自治体」「経済界」）を記載</a:t>
            </a:r>
            <a:endParaRPr lang="en-US" altLang="ja-JP" sz="12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22" name="コンテンツ プレースホルダー 2"/>
          <p:cNvSpPr txBox="1">
            <a:spLocks/>
          </p:cNvSpPr>
          <p:nvPr/>
        </p:nvSpPr>
        <p:spPr>
          <a:xfrm>
            <a:off x="492398" y="97626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smtClean="0">
                <a:latin typeface="UD デジタル 教科書体 NK-R" panose="02020400000000000000" pitchFamily="18" charset="-128"/>
                <a:ea typeface="UD デジタル 教科書体 NK-R" panose="02020400000000000000" pitchFamily="18" charset="-128"/>
              </a:rPr>
              <a:t>先駆けた</a:t>
            </a:r>
            <a:r>
              <a:rPr lang="ja-JP" altLang="en-US" sz="2000" b="1" dirty="0">
                <a:latin typeface="UD デジタル 教科書体 NK-R" panose="02020400000000000000" pitchFamily="18" charset="-128"/>
                <a:ea typeface="UD デジタル 教科書体 NK-R" panose="02020400000000000000" pitchFamily="18" charset="-128"/>
              </a:rPr>
              <a:t>取組みで世界に挑戦する「金融のフロントランナー都市</a:t>
            </a:r>
            <a:r>
              <a:rPr lang="ja-JP" altLang="en-US" sz="2000" b="1" dirty="0" smtClean="0">
                <a:latin typeface="UD デジタル 教科書体 NK-R" panose="02020400000000000000" pitchFamily="18" charset="-128"/>
                <a:ea typeface="UD デジタル 教科書体 NK-R" panose="02020400000000000000" pitchFamily="18" charset="-128"/>
              </a:rPr>
              <a:t>」</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27" name="テキスト ボックス 26"/>
          <p:cNvSpPr txBox="1">
            <a:spLocks noChangeArrowheads="1"/>
          </p:cNvSpPr>
          <p:nvPr/>
        </p:nvSpPr>
        <p:spPr bwMode="auto">
          <a:xfrm>
            <a:off x="1159517" y="2451053"/>
            <a:ext cx="1141385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a:t>
            </a:r>
            <a:r>
              <a:rPr lang="ja-JP" altLang="en-US" sz="1400" kern="0" dirty="0">
                <a:latin typeface="Meiryo UI" pitchFamily="50" charset="-128"/>
                <a:ea typeface="Meiryo UI" pitchFamily="50" charset="-128"/>
                <a:cs typeface="Meiryo UI" pitchFamily="50" charset="-128"/>
              </a:rPr>
              <a:t>アジア随一のデリバティブ市場に向けた先駆的な</a:t>
            </a:r>
            <a:r>
              <a:rPr lang="ja-JP" altLang="en-US" sz="1400" kern="0" dirty="0" smtClean="0">
                <a:latin typeface="Meiryo UI" pitchFamily="50" charset="-128"/>
                <a:ea typeface="Meiryo UI" pitchFamily="50" charset="-128"/>
                <a:cs typeface="Meiryo UI" pitchFamily="50" charset="-128"/>
              </a:rPr>
              <a:t>商品群</a:t>
            </a:r>
            <a:r>
              <a:rPr lang="ja-JP" altLang="en-US" sz="1400" kern="0" dirty="0">
                <a:latin typeface="Meiryo UI" pitchFamily="50" charset="-128"/>
                <a:ea typeface="Meiryo UI" pitchFamily="50" charset="-128"/>
                <a:cs typeface="Meiryo UI" pitchFamily="50" charset="-128"/>
              </a:rPr>
              <a:t>の展開</a:t>
            </a:r>
            <a:r>
              <a:rPr lang="ja-JP" altLang="en-US" sz="1200" kern="0" dirty="0" smtClean="0">
                <a:latin typeface="Meiryo UI" pitchFamily="50" charset="-128"/>
                <a:ea typeface="Meiryo UI" pitchFamily="50" charset="-128"/>
                <a:cs typeface="Meiryo UI" pitchFamily="50" charset="-128"/>
              </a:rPr>
              <a:t>＜民間＞</a:t>
            </a:r>
            <a:endParaRPr lang="en-US" altLang="ja-JP" sz="1200" kern="0" dirty="0">
              <a:latin typeface="Meiryo UI" pitchFamily="50" charset="-128"/>
              <a:ea typeface="Meiryo UI" pitchFamily="50" charset="-128"/>
              <a:cs typeface="Meiryo UI" pitchFamily="50" charset="-128"/>
            </a:endParaRPr>
          </a:p>
        </p:txBody>
      </p:sp>
      <p:sp>
        <p:nvSpPr>
          <p:cNvPr id="28" name="テキスト ボックス 27"/>
          <p:cNvSpPr txBox="1">
            <a:spLocks noChangeArrowheads="1"/>
          </p:cNvSpPr>
          <p:nvPr/>
        </p:nvSpPr>
        <p:spPr bwMode="auto">
          <a:xfrm>
            <a:off x="1159517" y="3409533"/>
            <a:ext cx="114138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 企業</a:t>
            </a:r>
            <a:r>
              <a:rPr lang="ja-JP" altLang="en-US" sz="1400" kern="0" dirty="0">
                <a:latin typeface="Meiryo UI" pitchFamily="50" charset="-128"/>
                <a:ea typeface="Meiryo UI" pitchFamily="50" charset="-128"/>
                <a:cs typeface="Meiryo UI" pitchFamily="50" charset="-128"/>
              </a:rPr>
              <a:t>に</a:t>
            </a:r>
            <a:r>
              <a:rPr lang="ja-JP" altLang="en-US" sz="1400" kern="0" dirty="0" smtClean="0">
                <a:latin typeface="Meiryo UI" pitchFamily="50" charset="-128"/>
                <a:ea typeface="Meiryo UI" pitchFamily="50" charset="-128"/>
                <a:cs typeface="Meiryo UI" pitchFamily="50" charset="-128"/>
              </a:rPr>
              <a:t>おける</a:t>
            </a:r>
            <a:r>
              <a:rPr lang="en-US" altLang="ja-JP" sz="1400" kern="0" dirty="0" smtClean="0">
                <a:latin typeface="Meiryo UI" pitchFamily="50" charset="-128"/>
                <a:ea typeface="Meiryo UI" pitchFamily="50" charset="-128"/>
                <a:cs typeface="Meiryo UI" pitchFamily="50" charset="-128"/>
              </a:rPr>
              <a:t>SDGs</a:t>
            </a:r>
            <a:r>
              <a:rPr lang="ja-JP" altLang="en-US" sz="1400" kern="0" dirty="0" smtClean="0">
                <a:latin typeface="Meiryo UI" pitchFamily="50" charset="-128"/>
                <a:ea typeface="Meiryo UI" pitchFamily="50" charset="-128"/>
                <a:cs typeface="Meiryo UI" pitchFamily="50" charset="-128"/>
              </a:rPr>
              <a:t>債（ソーシャルボンド・グリーンボンド等）の発行促進</a:t>
            </a:r>
            <a:r>
              <a:rPr lang="ja-JP" altLang="en-US" sz="1200" kern="0" dirty="0">
                <a:latin typeface="Meiryo UI" pitchFamily="50" charset="-128"/>
                <a:ea typeface="Meiryo UI" pitchFamily="50" charset="-128"/>
                <a:cs typeface="Meiryo UI" pitchFamily="50" charset="-128"/>
              </a:rPr>
              <a:t>＜民間</a:t>
            </a:r>
            <a:r>
              <a:rPr lang="ja-JP" altLang="en-US" sz="1200" kern="0" dirty="0" smtClean="0">
                <a:latin typeface="Meiryo UI" pitchFamily="50" charset="-128"/>
                <a:ea typeface="Meiryo UI" pitchFamily="50" charset="-128"/>
                <a:cs typeface="Meiryo UI" pitchFamily="50" charset="-128"/>
              </a:rPr>
              <a:t>・自治体</a:t>
            </a:r>
            <a:r>
              <a:rPr lang="ja-JP" altLang="en-US" sz="1200" kern="0" dirty="0">
                <a:latin typeface="Meiryo UI" pitchFamily="50" charset="-128"/>
                <a:ea typeface="Meiryo UI" pitchFamily="50" charset="-128"/>
                <a:cs typeface="Meiryo UI" pitchFamily="50" charset="-128"/>
              </a:rPr>
              <a:t>・経済界＞</a:t>
            </a:r>
          </a:p>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 サステナブルファイナンスの情報プラットフォーム・</a:t>
            </a:r>
            <a:r>
              <a:rPr lang="ja-JP" altLang="en-US" sz="1400" kern="0" dirty="0">
                <a:latin typeface="Meiryo UI" pitchFamily="50" charset="-128"/>
                <a:ea typeface="Meiryo UI" pitchFamily="50" charset="-128"/>
                <a:cs typeface="Meiryo UI" pitchFamily="50" charset="-128"/>
              </a:rPr>
              <a:t>国際基準に準拠</a:t>
            </a:r>
            <a:r>
              <a:rPr lang="ja-JP" altLang="en-US" sz="1400" kern="0" dirty="0" smtClean="0">
                <a:latin typeface="Meiryo UI" pitchFamily="50" charset="-128"/>
                <a:ea typeface="Meiryo UI" pitchFamily="50" charset="-128"/>
                <a:cs typeface="Meiryo UI" pitchFamily="50" charset="-128"/>
              </a:rPr>
              <a:t>した認証</a:t>
            </a:r>
            <a:r>
              <a:rPr lang="ja-JP" altLang="en-US" sz="1400" kern="0" dirty="0">
                <a:latin typeface="Meiryo UI" pitchFamily="50" charset="-128"/>
                <a:ea typeface="Meiryo UI" pitchFamily="50" charset="-128"/>
                <a:cs typeface="Meiryo UI" pitchFamily="50" charset="-128"/>
              </a:rPr>
              <a:t>ラベリング</a:t>
            </a:r>
            <a:r>
              <a:rPr lang="ja-JP" altLang="en-US" sz="1400" kern="0" dirty="0" smtClean="0">
                <a:latin typeface="Meiryo UI" pitchFamily="50" charset="-128"/>
                <a:ea typeface="Meiryo UI" pitchFamily="50" charset="-128"/>
                <a:cs typeface="Meiryo UI" pitchFamily="50" charset="-128"/>
              </a:rPr>
              <a:t>制度等の検討</a:t>
            </a:r>
            <a:r>
              <a:rPr lang="ja-JP" altLang="en-US" sz="1200" kern="0" dirty="0" smtClean="0">
                <a:latin typeface="Meiryo UI" pitchFamily="50" charset="-128"/>
                <a:ea typeface="Meiryo UI" pitchFamily="50" charset="-128"/>
                <a:cs typeface="Meiryo UI" pitchFamily="50" charset="-128"/>
              </a:rPr>
              <a:t>＜民間・自治体＞</a:t>
            </a:r>
            <a:endParaRPr lang="en-US" altLang="ja-JP" sz="1200" kern="0" dirty="0">
              <a:latin typeface="Meiryo UI" pitchFamily="50" charset="-128"/>
              <a:ea typeface="Meiryo UI" pitchFamily="50" charset="-128"/>
              <a:cs typeface="Meiryo UI" pitchFamily="50" charset="-128"/>
            </a:endParaRPr>
          </a:p>
        </p:txBody>
      </p:sp>
      <p:sp>
        <p:nvSpPr>
          <p:cNvPr id="29" name="テキスト ボックス 28"/>
          <p:cNvSpPr txBox="1">
            <a:spLocks noChangeArrowheads="1"/>
          </p:cNvSpPr>
          <p:nvPr/>
        </p:nvSpPr>
        <p:spPr bwMode="auto">
          <a:xfrm>
            <a:off x="1159517" y="4575220"/>
            <a:ext cx="114138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 国家戦略特区やレギュラトリー・サンドボックス</a:t>
            </a:r>
            <a:r>
              <a:rPr lang="ja-JP" altLang="en-US" sz="1100" kern="0" dirty="0" smtClean="0">
                <a:latin typeface="Meiryo UI" pitchFamily="50" charset="-128"/>
                <a:ea typeface="Meiryo UI" pitchFamily="50" charset="-128"/>
                <a:cs typeface="Meiryo UI" pitchFamily="50" charset="-128"/>
              </a:rPr>
              <a:t>（</a:t>
            </a:r>
            <a:r>
              <a:rPr lang="en-US" altLang="ja-JP" sz="1100" kern="0" dirty="0" smtClean="0">
                <a:latin typeface="Meiryo UI" pitchFamily="50" charset="-128"/>
                <a:ea typeface="Meiryo UI" pitchFamily="50" charset="-128"/>
                <a:cs typeface="Meiryo UI" pitchFamily="50" charset="-128"/>
              </a:rPr>
              <a:t>※</a:t>
            </a:r>
            <a:r>
              <a:rPr lang="ja-JP" altLang="en-US" sz="1100" kern="0" dirty="0" smtClean="0">
                <a:latin typeface="Meiryo UI" pitchFamily="50" charset="-128"/>
                <a:ea typeface="Meiryo UI" pitchFamily="50" charset="-128"/>
                <a:cs typeface="Meiryo UI" pitchFamily="50" charset="-128"/>
              </a:rPr>
              <a:t>）</a:t>
            </a:r>
            <a:r>
              <a:rPr lang="ja-JP" altLang="en-US" sz="1400" kern="0" dirty="0" smtClean="0">
                <a:latin typeface="Meiryo UI" pitchFamily="50" charset="-128"/>
                <a:ea typeface="Meiryo UI" pitchFamily="50" charset="-128"/>
                <a:cs typeface="Meiryo UI" pitchFamily="50" charset="-128"/>
              </a:rPr>
              <a:t>等の活用を通じた規制の見直しや私設取引所（</a:t>
            </a:r>
            <a:r>
              <a:rPr lang="en-US" altLang="ja-JP" sz="1400" kern="0" dirty="0" smtClean="0">
                <a:latin typeface="Meiryo UI" pitchFamily="50" charset="-128"/>
                <a:ea typeface="Meiryo UI" pitchFamily="50" charset="-128"/>
                <a:cs typeface="Meiryo UI" pitchFamily="50" charset="-128"/>
              </a:rPr>
              <a:t>PTS</a:t>
            </a:r>
            <a:r>
              <a:rPr lang="ja-JP" altLang="en-US" sz="1400" kern="0" dirty="0" smtClean="0">
                <a:latin typeface="Meiryo UI" pitchFamily="50" charset="-128"/>
                <a:ea typeface="Meiryo UI" pitchFamily="50" charset="-128"/>
                <a:cs typeface="Meiryo UI" pitchFamily="50" charset="-128"/>
              </a:rPr>
              <a:t>）に係る規制緩和等に向けた働きかけ</a:t>
            </a:r>
            <a:endParaRPr lang="en-US" altLang="ja-JP" sz="1400" kern="0" dirty="0" smtClean="0">
              <a:latin typeface="Meiryo UI" pitchFamily="50" charset="-128"/>
              <a:ea typeface="Meiryo UI" pitchFamily="50" charset="-128"/>
              <a:cs typeface="Meiryo UI" pitchFamily="50" charset="-128"/>
            </a:endParaRPr>
          </a:p>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　　</a:t>
            </a:r>
            <a:r>
              <a:rPr lang="ja-JP" altLang="en-US" sz="1200" kern="0" dirty="0" smtClean="0">
                <a:latin typeface="Meiryo UI" pitchFamily="50" charset="-128"/>
                <a:ea typeface="Meiryo UI" pitchFamily="50" charset="-128"/>
                <a:cs typeface="Meiryo UI" pitchFamily="50" charset="-128"/>
              </a:rPr>
              <a:t>＜民間・自治体・経済界＞</a:t>
            </a:r>
            <a:endParaRPr lang="en-US" altLang="ja-JP" sz="1200" kern="0" dirty="0" smtClean="0">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smtClean="0">
                <a:latin typeface="Meiryo UI" pitchFamily="50" charset="-128"/>
                <a:ea typeface="Meiryo UI" pitchFamily="50" charset="-128"/>
                <a:cs typeface="Meiryo UI" pitchFamily="50" charset="-128"/>
              </a:rPr>
              <a:t>　　　　</a:t>
            </a:r>
            <a:r>
              <a:rPr lang="en-US" altLang="ja-JP" sz="1200" i="1" kern="0" dirty="0" smtClean="0">
                <a:latin typeface="Meiryo UI" pitchFamily="50" charset="-128"/>
                <a:ea typeface="Meiryo UI" pitchFamily="50" charset="-128"/>
                <a:cs typeface="Meiryo UI" pitchFamily="50" charset="-128"/>
              </a:rPr>
              <a:t>※</a:t>
            </a:r>
            <a:r>
              <a:rPr lang="ja-JP" altLang="en-US" sz="1200" i="1" kern="0" dirty="0" smtClean="0">
                <a:latin typeface="Meiryo UI" pitchFamily="50" charset="-128"/>
                <a:ea typeface="Meiryo UI" pitchFamily="50" charset="-128"/>
                <a:cs typeface="Meiryo UI" pitchFamily="50" charset="-128"/>
              </a:rPr>
              <a:t>　レギュラトリー</a:t>
            </a:r>
            <a:r>
              <a:rPr lang="ja-JP" altLang="en-US" sz="1200" i="1" kern="0" dirty="0">
                <a:latin typeface="Meiryo UI" pitchFamily="50" charset="-128"/>
                <a:ea typeface="Meiryo UI" pitchFamily="50" charset="-128"/>
                <a:cs typeface="Meiryo UI" pitchFamily="50" charset="-128"/>
              </a:rPr>
              <a:t>・サンドボックス：</a:t>
            </a:r>
            <a:r>
              <a:rPr lang="ja-JP" altLang="en-US" sz="1200" i="1" kern="0" dirty="0" smtClean="0">
                <a:latin typeface="Meiryo UI" pitchFamily="50" charset="-128"/>
                <a:ea typeface="Meiryo UI" pitchFamily="50" charset="-128"/>
                <a:cs typeface="Meiryo UI" pitchFamily="50" charset="-128"/>
              </a:rPr>
              <a:t>新しい</a:t>
            </a:r>
            <a:r>
              <a:rPr lang="ja-JP" altLang="en-US" sz="1200" i="1" kern="0" dirty="0">
                <a:latin typeface="Meiryo UI" pitchFamily="50" charset="-128"/>
                <a:ea typeface="Meiryo UI" pitchFamily="50" charset="-128"/>
                <a:cs typeface="Meiryo UI" pitchFamily="50" charset="-128"/>
              </a:rPr>
              <a:t>技術やビジネスモデルの社会実装に向け実証を行い、得られた情報やデータを用いて規制の見直しに繋げていく</a:t>
            </a:r>
            <a:r>
              <a:rPr lang="ja-JP" altLang="en-US" sz="1200" i="1" kern="0" dirty="0" smtClean="0">
                <a:latin typeface="Meiryo UI" pitchFamily="50" charset="-128"/>
                <a:ea typeface="Meiryo UI" pitchFamily="50" charset="-128"/>
                <a:cs typeface="Meiryo UI" pitchFamily="50" charset="-128"/>
              </a:rPr>
              <a:t>制度</a:t>
            </a:r>
            <a:endParaRPr lang="en-US" altLang="ja-JP" sz="1200" kern="0" dirty="0">
              <a:latin typeface="Meiryo UI" pitchFamily="50" charset="-128"/>
              <a:ea typeface="Meiryo UI" pitchFamily="50" charset="-128"/>
              <a:cs typeface="Meiryo UI" pitchFamily="50" charset="-128"/>
            </a:endParaRPr>
          </a:p>
        </p:txBody>
      </p:sp>
      <p:sp>
        <p:nvSpPr>
          <p:cNvPr id="30" name="テキスト ボックス 29"/>
          <p:cNvSpPr txBox="1">
            <a:spLocks noChangeArrowheads="1"/>
          </p:cNvSpPr>
          <p:nvPr/>
        </p:nvSpPr>
        <p:spPr bwMode="auto">
          <a:xfrm>
            <a:off x="1159517" y="5880651"/>
            <a:ext cx="114138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spc="-40" dirty="0" smtClean="0">
                <a:latin typeface="Meiryo UI" pitchFamily="50" charset="-128"/>
                <a:ea typeface="Meiryo UI" pitchFamily="50" charset="-128"/>
                <a:cs typeface="Meiryo UI" pitchFamily="50" charset="-128"/>
              </a:rPr>
              <a:t>・ </a:t>
            </a:r>
            <a:r>
              <a:rPr lang="ja-JP" altLang="en-US" sz="1400" spc="-40" dirty="0" smtClean="0">
                <a:solidFill>
                  <a:srgbClr val="000000"/>
                </a:solidFill>
                <a:latin typeface="Meiryo UI" pitchFamily="50" charset="-128"/>
                <a:ea typeface="Meiryo UI" pitchFamily="50" charset="-128"/>
                <a:cs typeface="Meiryo UI" pitchFamily="50" charset="-128"/>
              </a:rPr>
              <a:t>高等</a:t>
            </a:r>
            <a:r>
              <a:rPr lang="ja-JP" altLang="en-US" sz="1400" spc="-40" dirty="0" smtClean="0">
                <a:latin typeface="Meiryo UI" pitchFamily="50" charset="-128"/>
                <a:ea typeface="Meiryo UI" pitchFamily="50" charset="-128"/>
                <a:cs typeface="Meiryo UI" pitchFamily="50" charset="-128"/>
              </a:rPr>
              <a:t>教育等に</a:t>
            </a:r>
            <a:r>
              <a:rPr lang="ja-JP" altLang="en-US" sz="1400" spc="-40" dirty="0">
                <a:latin typeface="Meiryo UI" pitchFamily="50" charset="-128"/>
                <a:ea typeface="Meiryo UI" pitchFamily="50" charset="-128"/>
                <a:cs typeface="Meiryo UI" pitchFamily="50" charset="-128"/>
              </a:rPr>
              <a:t>おける</a:t>
            </a:r>
            <a:r>
              <a:rPr lang="ja-JP" altLang="en-US" sz="1400" spc="-40" dirty="0">
                <a:solidFill>
                  <a:srgbClr val="000000"/>
                </a:solidFill>
                <a:latin typeface="Meiryo UI" pitchFamily="50" charset="-128"/>
                <a:ea typeface="Meiryo UI" pitchFamily="50" charset="-128"/>
                <a:cs typeface="Meiryo UI" pitchFamily="50" charset="-128"/>
              </a:rPr>
              <a:t>金融・起業・最新</a:t>
            </a:r>
            <a:r>
              <a:rPr lang="ja-JP" altLang="en-US" sz="1400" spc="-80" dirty="0">
                <a:solidFill>
                  <a:srgbClr val="000000"/>
                </a:solidFill>
                <a:latin typeface="Meiryo UI" pitchFamily="50" charset="-128"/>
                <a:ea typeface="Meiryo UI" pitchFamily="50" charset="-128"/>
                <a:cs typeface="Meiryo UI" pitchFamily="50" charset="-128"/>
              </a:rPr>
              <a:t>テクノロジー等</a:t>
            </a:r>
            <a:r>
              <a:rPr lang="ja-JP" altLang="en-US" sz="1400" spc="-80" dirty="0">
                <a:latin typeface="Meiryo UI" pitchFamily="50" charset="-128"/>
                <a:ea typeface="Meiryo UI" pitchFamily="50" charset="-128"/>
                <a:cs typeface="Meiryo UI" pitchFamily="50" charset="-128"/>
              </a:rPr>
              <a:t>に</a:t>
            </a:r>
            <a:r>
              <a:rPr lang="ja-JP" altLang="en-US" sz="1400" spc="-80" dirty="0" smtClean="0">
                <a:latin typeface="Meiryo UI" pitchFamily="50" charset="-128"/>
                <a:ea typeface="Meiryo UI" pitchFamily="50" charset="-128"/>
                <a:cs typeface="Meiryo UI" pitchFamily="50" charset="-128"/>
              </a:rPr>
              <a:t>関する人材育成</a:t>
            </a:r>
            <a:r>
              <a:rPr lang="ja-JP" altLang="en-US" sz="1200" kern="0" dirty="0" smtClean="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民間</a:t>
            </a:r>
            <a:r>
              <a:rPr lang="ja-JP" altLang="en-US" sz="1200" kern="0" dirty="0" smtClean="0">
                <a:latin typeface="Meiryo UI" pitchFamily="50" charset="-128"/>
                <a:ea typeface="Meiryo UI" pitchFamily="50" charset="-128"/>
                <a:cs typeface="Meiryo UI" pitchFamily="50" charset="-128"/>
              </a:rPr>
              <a:t>・自治体＞</a:t>
            </a:r>
            <a:r>
              <a:rPr lang="ja-JP" altLang="en-US" sz="1800" kern="0" dirty="0">
                <a:latin typeface="Meiryo UI" pitchFamily="50" charset="-128"/>
                <a:ea typeface="Meiryo UI" pitchFamily="50" charset="-128"/>
                <a:cs typeface="Meiryo UI" pitchFamily="50" charset="-128"/>
              </a:rPr>
              <a:t>　</a:t>
            </a:r>
            <a:r>
              <a:rPr lang="ja-JP" altLang="en-US" sz="1400" kern="0" dirty="0">
                <a:latin typeface="Meiryo UI" pitchFamily="50" charset="-128"/>
                <a:ea typeface="Meiryo UI" pitchFamily="50" charset="-128"/>
                <a:cs typeface="Meiryo UI" pitchFamily="50" charset="-128"/>
              </a:rPr>
              <a:t>　</a:t>
            </a:r>
            <a:endParaRPr lang="en-US" altLang="ja-JP" sz="1200" kern="0" dirty="0">
              <a:latin typeface="Meiryo UI" pitchFamily="50" charset="-128"/>
              <a:ea typeface="Meiryo UI" pitchFamily="50" charset="-128"/>
              <a:cs typeface="Meiryo UI" pitchFamily="50" charset="-128"/>
            </a:endParaRPr>
          </a:p>
        </p:txBody>
      </p:sp>
      <p:sp>
        <p:nvSpPr>
          <p:cNvPr id="31"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14</a:t>
            </a:fld>
            <a:endParaRPr kumimoji="1" lang="ja-JP" altLang="en-US" dirty="0"/>
          </a:p>
        </p:txBody>
      </p:sp>
    </p:spTree>
    <p:extLst>
      <p:ext uri="{BB962C8B-B14F-4D97-AF65-F5344CB8AC3E}">
        <p14:creationId xmlns:p14="http://schemas.microsoft.com/office/powerpoint/2010/main" val="2881191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0329" y="12879"/>
            <a:ext cx="8035344" cy="944515"/>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Ⅲ</a:t>
            </a:r>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戦略</a:t>
            </a:r>
            <a:r>
              <a:rPr lang="ja-JP" altLang="en-US" dirty="0">
                <a:latin typeface="UD デジタル 教科書体 NK-R" panose="02020400000000000000" pitchFamily="18" charset="-128"/>
                <a:ea typeface="UD デジタル 教科書体 NK-R" panose="02020400000000000000" pitchFamily="18" charset="-128"/>
              </a:rPr>
              <a:t>の</a:t>
            </a:r>
            <a:r>
              <a:rPr lang="ja-JP" altLang="en-US" dirty="0" smtClean="0">
                <a:latin typeface="UD デジタル 教科書体 NK-R" panose="02020400000000000000" pitchFamily="18" charset="-128"/>
                <a:ea typeface="UD デジタル 教科書体 NK-R" panose="02020400000000000000" pitchFamily="18" charset="-128"/>
              </a:rPr>
              <a:t>柱と重点取組み</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5" name="直線コネクタ 4"/>
          <p:cNvCxnSpPr>
            <a:cxnSpLocks/>
          </p:cNvCxnSpPr>
          <p:nvPr/>
        </p:nvCxnSpPr>
        <p:spPr>
          <a:xfrm>
            <a:off x="567745" y="760167"/>
            <a:ext cx="10764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pSp>
        <p:nvGrpSpPr>
          <p:cNvPr id="6" name="グループ化 5"/>
          <p:cNvGrpSpPr/>
          <p:nvPr/>
        </p:nvGrpSpPr>
        <p:grpSpPr>
          <a:xfrm>
            <a:off x="536054" y="2872226"/>
            <a:ext cx="11768910" cy="513525"/>
            <a:chOff x="536054" y="2785142"/>
            <a:chExt cx="11768910" cy="513525"/>
          </a:xfrm>
        </p:grpSpPr>
        <p:sp>
          <p:nvSpPr>
            <p:cNvPr id="10" name="正方形/長方形 9"/>
            <p:cNvSpPr/>
            <p:nvPr/>
          </p:nvSpPr>
          <p:spPr>
            <a:xfrm>
              <a:off x="536054" y="278514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158864" y="2787111"/>
              <a:ext cx="9073906" cy="451714"/>
            </a:xfrm>
            <a:prstGeom prst="rect">
              <a:avLst/>
            </a:prstGeom>
            <a:solidFill>
              <a:srgbClr val="C6E7FC"/>
            </a:solidFill>
            <a:ln w="25400" cap="flat" cmpd="sng" algn="ctr">
              <a:noFill/>
              <a:prstDash val="solid"/>
            </a:ln>
            <a:effectLst/>
          </p:spPr>
          <p:txBody>
            <a:bodyPr rtlCol="0" anchor="ctr"/>
            <a:lstStyle/>
            <a:p>
              <a:pPr>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spc="-40" dirty="0">
                  <a:latin typeface="Meiryo UI" pitchFamily="50" charset="-128"/>
                  <a:ea typeface="Meiryo UI" pitchFamily="50" charset="-128"/>
                  <a:cs typeface="Meiryo UI" pitchFamily="50" charset="-128"/>
                </a:rPr>
                <a:t>国内外から</a:t>
              </a:r>
              <a:r>
                <a:rPr lang="ja-JP" altLang="en-US" sz="2000" b="1" kern="0" spc="-40" dirty="0" smtClean="0">
                  <a:latin typeface="Meiryo UI" pitchFamily="50" charset="-128"/>
                  <a:ea typeface="Meiryo UI" pitchFamily="50" charset="-128"/>
                  <a:cs typeface="Meiryo UI" pitchFamily="50" charset="-128"/>
                </a:rPr>
                <a:t>企業・人</a:t>
              </a:r>
              <a:r>
                <a:rPr lang="ja-JP" altLang="en-US" sz="2000" b="1" kern="0" spc="-40" dirty="0">
                  <a:latin typeface="Meiryo UI" pitchFamily="50" charset="-128"/>
                  <a:ea typeface="Meiryo UI" pitchFamily="50" charset="-128"/>
                  <a:cs typeface="Meiryo UI" pitchFamily="50" charset="-128"/>
                </a:rPr>
                <a:t>を惹きつけるビジネス環境の整備</a:t>
              </a:r>
              <a:endParaRPr lang="en-US" altLang="ja-JP" sz="1400" kern="0" spc="-40" dirty="0">
                <a:latin typeface="Meiryo UI" pitchFamily="50" charset="-128"/>
                <a:ea typeface="Meiryo UI" pitchFamily="50" charset="-128"/>
                <a:cs typeface="Meiryo UI" pitchFamily="50" charset="-128"/>
              </a:endParaRPr>
            </a:p>
          </p:txBody>
        </p:sp>
        <p:sp>
          <p:nvSpPr>
            <p:cNvPr id="19" name="正方形/長方形 18"/>
            <p:cNvSpPr/>
            <p:nvPr/>
          </p:nvSpPr>
          <p:spPr>
            <a:xfrm>
              <a:off x="10159265" y="2923949"/>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呼び込む</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grpSp>
        <p:nvGrpSpPr>
          <p:cNvPr id="4" name="グループ化 3"/>
          <p:cNvGrpSpPr/>
          <p:nvPr/>
        </p:nvGrpSpPr>
        <p:grpSpPr>
          <a:xfrm>
            <a:off x="536054" y="1898714"/>
            <a:ext cx="11768909" cy="468820"/>
            <a:chOff x="536054" y="1840658"/>
            <a:chExt cx="11768909" cy="468820"/>
          </a:xfrm>
        </p:grpSpPr>
        <p:sp>
          <p:nvSpPr>
            <p:cNvPr id="8" name="正方形/長方形 7"/>
            <p:cNvSpPr/>
            <p:nvPr/>
          </p:nvSpPr>
          <p:spPr>
            <a:xfrm>
              <a:off x="536054" y="1840658"/>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170164" y="1840658"/>
              <a:ext cx="9073906" cy="451714"/>
            </a:xfrm>
            <a:prstGeom prst="rect">
              <a:avLst/>
            </a:prstGeom>
            <a:solidFill>
              <a:srgbClr val="C6E7FC"/>
            </a:solidFill>
            <a:ln w="25400" cap="flat" cmpd="sng" algn="ctr">
              <a:noFill/>
              <a:prstDash val="solid"/>
            </a:ln>
            <a:effectLst/>
          </p:spPr>
          <p:txBody>
            <a:bodyPr rtlCol="0" anchor="ctr"/>
            <a:lstStyle/>
            <a:p>
              <a:pPr>
                <a:defRPr/>
              </a:pPr>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smtClean="0">
                  <a:latin typeface="Meiryo UI" pitchFamily="50" charset="-128"/>
                  <a:ea typeface="Meiryo UI" pitchFamily="50" charset="-128"/>
                  <a:cs typeface="Meiryo UI" pitchFamily="50" charset="-128"/>
                </a:rPr>
                <a:t>外国人</a:t>
              </a:r>
              <a:r>
                <a:rPr lang="ja-JP" altLang="en-US" sz="2000" b="1" kern="0" dirty="0">
                  <a:latin typeface="Meiryo UI" pitchFamily="50" charset="-128"/>
                  <a:ea typeface="Meiryo UI" pitchFamily="50" charset="-128"/>
                  <a:cs typeface="Meiryo UI" pitchFamily="50" charset="-128"/>
                </a:rPr>
                <a:t>にとっても魅力的な</a:t>
              </a:r>
              <a:r>
                <a:rPr lang="ja-JP" altLang="en-US" sz="2000" b="1" kern="0" spc="-40" dirty="0">
                  <a:latin typeface="Meiryo UI" pitchFamily="50" charset="-128"/>
                  <a:ea typeface="Meiryo UI" pitchFamily="50" charset="-128"/>
                  <a:cs typeface="Meiryo UI" pitchFamily="50" charset="-128"/>
                </a:rPr>
                <a:t>住環境の整備 </a:t>
              </a:r>
              <a:endParaRPr lang="en-US" altLang="ja-JP" sz="1400" kern="0" dirty="0">
                <a:latin typeface="Meiryo UI" pitchFamily="50" charset="-128"/>
                <a:ea typeface="Meiryo UI" pitchFamily="50" charset="-128"/>
                <a:cs typeface="Meiryo UI" pitchFamily="50" charset="-128"/>
              </a:endParaRPr>
            </a:p>
          </p:txBody>
        </p:sp>
        <p:sp>
          <p:nvSpPr>
            <p:cNvPr id="20" name="正方形/長方形 19"/>
            <p:cNvSpPr/>
            <p:nvPr/>
          </p:nvSpPr>
          <p:spPr>
            <a:xfrm>
              <a:off x="10159264" y="1934760"/>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a:latin typeface="UD デジタル 教科書体 NK-R" panose="02020400000000000000" pitchFamily="18" charset="-128"/>
                  <a:ea typeface="UD デジタル 教科書体 NK-R" panose="02020400000000000000" pitchFamily="18" charset="-128"/>
                  <a:cs typeface="Meiryo UI" pitchFamily="50" charset="-128"/>
                </a:rPr>
                <a:t>支える</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grpSp>
        <p:nvGrpSpPr>
          <p:cNvPr id="7" name="グループ化 6"/>
          <p:cNvGrpSpPr/>
          <p:nvPr/>
        </p:nvGrpSpPr>
        <p:grpSpPr>
          <a:xfrm>
            <a:off x="536054" y="3866301"/>
            <a:ext cx="11760737" cy="512825"/>
            <a:chOff x="544225" y="3779217"/>
            <a:chExt cx="11760737" cy="512825"/>
          </a:xfrm>
        </p:grpSpPr>
        <p:sp>
          <p:nvSpPr>
            <p:cNvPr id="11" name="正方形/長方形 10"/>
            <p:cNvSpPr/>
            <p:nvPr/>
          </p:nvSpPr>
          <p:spPr>
            <a:xfrm>
              <a:off x="544225" y="3783476"/>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170164" y="3779217"/>
              <a:ext cx="9073906" cy="451714"/>
            </a:xfrm>
            <a:prstGeom prst="rect">
              <a:avLst/>
            </a:prstGeom>
            <a:solidFill>
              <a:srgbClr val="C6E7FC"/>
            </a:solidFill>
            <a:ln w="25400" cap="flat" cmpd="sng" algn="ctr">
              <a:noFill/>
              <a:prstDash val="solid"/>
            </a:ln>
            <a:effectLst/>
          </p:spPr>
          <p:txBody>
            <a:bodyPr rtlCol="0" anchor="ctr"/>
            <a:lstStyle/>
            <a:p>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情報発信・プロモーション</a:t>
              </a:r>
              <a:r>
                <a:rPr lang="ja-JP" altLang="en-US" sz="2000" b="1" kern="0" spc="-40" dirty="0">
                  <a:latin typeface="Meiryo UI" pitchFamily="50" charset="-128"/>
                  <a:ea typeface="Meiryo UI" pitchFamily="50" charset="-128"/>
                  <a:cs typeface="Meiryo UI" pitchFamily="50" charset="-128"/>
                </a:rPr>
                <a:t> </a:t>
              </a:r>
              <a:endParaRPr lang="en-US" altLang="ja-JP" sz="1400" kern="0" dirty="0">
                <a:latin typeface="Meiryo UI" pitchFamily="50" charset="-128"/>
                <a:ea typeface="Meiryo UI" pitchFamily="50" charset="-128"/>
                <a:cs typeface="Meiryo UI" pitchFamily="50" charset="-128"/>
              </a:endParaRPr>
            </a:p>
          </p:txBody>
        </p:sp>
        <p:sp>
          <p:nvSpPr>
            <p:cNvPr id="21" name="正方形/長方形 20"/>
            <p:cNvSpPr/>
            <p:nvPr/>
          </p:nvSpPr>
          <p:spPr>
            <a:xfrm>
              <a:off x="10159263" y="3917324"/>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呼び込む</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grpSp>
        <p:nvGrpSpPr>
          <p:cNvPr id="32" name="グループ化 31"/>
          <p:cNvGrpSpPr/>
          <p:nvPr/>
        </p:nvGrpSpPr>
        <p:grpSpPr>
          <a:xfrm>
            <a:off x="536054" y="4843617"/>
            <a:ext cx="11768907" cy="528688"/>
            <a:chOff x="536054" y="4843617"/>
            <a:chExt cx="11768907" cy="528688"/>
          </a:xfrm>
        </p:grpSpPr>
        <p:sp>
          <p:nvSpPr>
            <p:cNvPr id="12" name="正方形/長方形 11"/>
            <p:cNvSpPr/>
            <p:nvPr/>
          </p:nvSpPr>
          <p:spPr>
            <a:xfrm>
              <a:off x="536054" y="4847223"/>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170164" y="4843617"/>
              <a:ext cx="9073906" cy="451714"/>
            </a:xfrm>
            <a:prstGeom prst="rect">
              <a:avLst/>
            </a:prstGeom>
            <a:solidFill>
              <a:srgbClr val="C6E7FC"/>
            </a:solidFill>
            <a:ln w="25400" cap="flat" cmpd="sng" algn="ctr">
              <a:noFill/>
              <a:prstDash val="solid"/>
            </a:ln>
            <a:effectLst/>
          </p:spPr>
          <p:txBody>
            <a:bodyPr rtlCol="0" anchor="ctr"/>
            <a:lstStyle/>
            <a:p>
              <a:pPr>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latin typeface="Meiryo UI" pitchFamily="50" charset="-128"/>
                  <a:ea typeface="Meiryo UI" pitchFamily="50" charset="-128"/>
                  <a:cs typeface="Meiryo UI" pitchFamily="50" charset="-128"/>
                </a:rPr>
                <a:t>海外との連携 </a:t>
              </a:r>
              <a:endParaRPr lang="en-US" altLang="ja-JP" sz="1400" kern="0" dirty="0">
                <a:latin typeface="Meiryo UI" pitchFamily="50" charset="-128"/>
                <a:ea typeface="Meiryo UI" pitchFamily="50" charset="-128"/>
                <a:cs typeface="Meiryo UI" pitchFamily="50" charset="-128"/>
              </a:endParaRPr>
            </a:p>
          </p:txBody>
        </p:sp>
        <p:sp>
          <p:nvSpPr>
            <p:cNvPr id="22" name="正方形/長方形 21"/>
            <p:cNvSpPr/>
            <p:nvPr/>
          </p:nvSpPr>
          <p:spPr>
            <a:xfrm>
              <a:off x="10159262" y="4997587"/>
              <a:ext cx="2145699" cy="374718"/>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呼び込む</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grpSp>
        <p:nvGrpSpPr>
          <p:cNvPr id="33" name="グループ化 32"/>
          <p:cNvGrpSpPr/>
          <p:nvPr/>
        </p:nvGrpSpPr>
        <p:grpSpPr>
          <a:xfrm>
            <a:off x="536054" y="5630724"/>
            <a:ext cx="11760736" cy="476333"/>
            <a:chOff x="544225" y="5616210"/>
            <a:chExt cx="11760736" cy="476333"/>
          </a:xfrm>
        </p:grpSpPr>
        <p:sp>
          <p:nvSpPr>
            <p:cNvPr id="13" name="正方形/長方形 12"/>
            <p:cNvSpPr/>
            <p:nvPr/>
          </p:nvSpPr>
          <p:spPr>
            <a:xfrm>
              <a:off x="544225" y="5616210"/>
              <a:ext cx="622810" cy="454877"/>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5</a:t>
              </a:r>
              <a:r>
                <a:rPr kumimoji="0" lang="en-US" altLang="ja-JP"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8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176335" y="5622782"/>
              <a:ext cx="9073906" cy="451714"/>
            </a:xfrm>
            <a:prstGeom prst="rect">
              <a:avLst/>
            </a:prstGeom>
            <a:solidFill>
              <a:srgbClr val="C6E7FC"/>
            </a:solidFill>
            <a:ln w="25400" cap="flat" cmpd="sng" algn="ctr">
              <a:noFill/>
              <a:prstDash val="solid"/>
            </a:ln>
            <a:effectLst/>
          </p:spPr>
          <p:txBody>
            <a:bodyPr rtlCol="0" anchor="ctr"/>
            <a:lstStyle/>
            <a:p>
              <a:pPr>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spc="-40" dirty="0">
                  <a:latin typeface="Meiryo UI" pitchFamily="50" charset="-128"/>
                  <a:ea typeface="Meiryo UI" pitchFamily="50" charset="-128"/>
                  <a:cs typeface="Meiryo UI" pitchFamily="50" charset="-128"/>
                </a:rPr>
                <a:t>大阪府市による先駆けたインパクトのある</a:t>
              </a:r>
              <a:r>
                <a:rPr lang="ja-JP" altLang="en-US" sz="2000" b="1" kern="0" spc="-40" dirty="0" smtClean="0">
                  <a:latin typeface="Meiryo UI" pitchFamily="50" charset="-128"/>
                  <a:ea typeface="Meiryo UI" pitchFamily="50" charset="-128"/>
                  <a:cs typeface="Meiryo UI" pitchFamily="50" charset="-128"/>
                </a:rPr>
                <a:t>取組み </a:t>
              </a:r>
              <a:endParaRPr lang="en-US" altLang="ja-JP" sz="1400" kern="0" dirty="0">
                <a:latin typeface="Meiryo UI" pitchFamily="50" charset="-128"/>
                <a:ea typeface="Meiryo UI" pitchFamily="50" charset="-128"/>
                <a:cs typeface="Meiryo UI" pitchFamily="50" charset="-128"/>
              </a:endParaRPr>
            </a:p>
          </p:txBody>
        </p:sp>
        <p:sp>
          <p:nvSpPr>
            <p:cNvPr id="23" name="正方形/長方形 22"/>
            <p:cNvSpPr/>
            <p:nvPr/>
          </p:nvSpPr>
          <p:spPr>
            <a:xfrm>
              <a:off x="10159262" y="5692433"/>
              <a:ext cx="2145699" cy="400110"/>
            </a:xfrm>
            <a:prstGeom prst="rect">
              <a:avLst/>
            </a:prstGeom>
          </p:spPr>
          <p:txBody>
            <a:bodyPr wrap="square">
              <a:spAutoFit/>
            </a:bodyPr>
            <a:lstStyle/>
            <a:p>
              <a:pP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育む・呼び込む</a:t>
              </a: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grpSp>
      <p:sp>
        <p:nvSpPr>
          <p:cNvPr id="24" name="正方形/長方形 23"/>
          <p:cNvSpPr/>
          <p:nvPr/>
        </p:nvSpPr>
        <p:spPr>
          <a:xfrm>
            <a:off x="6418537" y="6438458"/>
            <a:ext cx="5391390" cy="461665"/>
          </a:xfrm>
          <a:prstGeom prst="rect">
            <a:avLst/>
          </a:prstGeom>
        </p:spPr>
        <p:txBody>
          <a:bodyPr wrap="square">
            <a:spAutoFit/>
          </a:bodyPr>
          <a:lstStyle/>
          <a:p>
            <a:pPr>
              <a:spcBef>
                <a:spcPct val="0"/>
              </a:spcBef>
            </a:pP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に各戦略の柱の３つのアプローチ軸（「育む」「呼び込む」「支える」）を記載</a:t>
            </a:r>
          </a:p>
          <a:p>
            <a:pPr>
              <a:spcBef>
                <a:spcPct val="0"/>
              </a:spcBef>
            </a:pP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dirty="0" smtClean="0">
                <a:latin typeface="UD デジタル 教科書体 NK-R" panose="02020400000000000000" pitchFamily="18" charset="-128"/>
                <a:ea typeface="UD デジタル 教科書体 NK-R" panose="02020400000000000000" pitchFamily="18" charset="-128"/>
                <a:cs typeface="Meiryo UI" pitchFamily="50" charset="-128"/>
              </a:rPr>
              <a:t>に想定</a:t>
            </a:r>
            <a:r>
              <a:rPr lang="ja-JP" altLang="en-US" sz="1200" b="1" dirty="0">
                <a:latin typeface="UD デジタル 教科書体 NK-R" panose="02020400000000000000" pitchFamily="18" charset="-128"/>
                <a:ea typeface="UD デジタル 教科書体 NK-R" panose="02020400000000000000" pitchFamily="18" charset="-128"/>
                <a:cs typeface="Meiryo UI" pitchFamily="50" charset="-128"/>
              </a:rPr>
              <a:t>される主体（「民間」「自治体」「経済界」）を記載</a:t>
            </a:r>
            <a:endParaRPr lang="en-US" altLang="ja-JP" sz="12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27" name="テキスト ボックス 26"/>
          <p:cNvSpPr txBox="1">
            <a:spLocks noChangeArrowheads="1"/>
          </p:cNvSpPr>
          <p:nvPr/>
        </p:nvSpPr>
        <p:spPr bwMode="auto">
          <a:xfrm>
            <a:off x="1162761" y="2354753"/>
            <a:ext cx="114138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・教育・医療等における環境整備</a:t>
            </a:r>
            <a:r>
              <a:rPr lang="ja-JP" altLang="en-US" sz="1200" kern="0" dirty="0" smtClean="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自治体</a:t>
            </a:r>
            <a:r>
              <a:rPr lang="ja-JP" altLang="en-US" sz="1200" kern="0" dirty="0" smtClean="0">
                <a:latin typeface="Meiryo UI" pitchFamily="50" charset="-128"/>
                <a:ea typeface="Meiryo UI" pitchFamily="50" charset="-128"/>
                <a:cs typeface="Meiryo UI" pitchFamily="50" charset="-128"/>
              </a:rPr>
              <a:t>＞</a:t>
            </a:r>
            <a:endParaRPr lang="en-US" altLang="ja-JP" sz="1200" kern="0" dirty="0" smtClean="0">
              <a:latin typeface="Meiryo UI" pitchFamily="50" charset="-128"/>
              <a:ea typeface="Meiryo UI" pitchFamily="50" charset="-128"/>
              <a:cs typeface="Meiryo UI" pitchFamily="50" charset="-128"/>
            </a:endParaRPr>
          </a:p>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・多言語対応ホームページ</a:t>
            </a:r>
            <a:r>
              <a:rPr lang="ja-JP" altLang="en-US" sz="1400" kern="0" dirty="0">
                <a:latin typeface="Meiryo UI" pitchFamily="50" charset="-128"/>
                <a:ea typeface="Meiryo UI" pitchFamily="50" charset="-128"/>
                <a:cs typeface="Meiryo UI" pitchFamily="50" charset="-128"/>
              </a:rPr>
              <a:t>による</a:t>
            </a:r>
            <a:r>
              <a:rPr lang="ja-JP" altLang="en-US" sz="1400" kern="0" dirty="0" smtClean="0">
                <a:latin typeface="Meiryo UI" pitchFamily="50" charset="-128"/>
                <a:ea typeface="Meiryo UI" pitchFamily="50" charset="-128"/>
                <a:cs typeface="Meiryo UI" pitchFamily="50" charset="-128"/>
              </a:rPr>
              <a:t>情報発信</a:t>
            </a:r>
            <a:r>
              <a:rPr lang="ja-JP" altLang="en-US" sz="1400" kern="0" dirty="0">
                <a:latin typeface="Meiryo UI" pitchFamily="50" charset="-128"/>
                <a:ea typeface="Meiryo UI" pitchFamily="50" charset="-128"/>
                <a:cs typeface="Meiryo UI" pitchFamily="50" charset="-128"/>
              </a:rPr>
              <a:t>や金融庁と連携</a:t>
            </a:r>
            <a:r>
              <a:rPr lang="ja-JP" altLang="en-US" sz="1400" kern="0" dirty="0" smtClean="0">
                <a:latin typeface="Meiryo UI" pitchFamily="50" charset="-128"/>
                <a:ea typeface="Meiryo UI" pitchFamily="50" charset="-128"/>
                <a:cs typeface="Meiryo UI" pitchFamily="50" charset="-128"/>
              </a:rPr>
              <a:t>した各種</a:t>
            </a:r>
            <a:r>
              <a:rPr lang="ja-JP" altLang="en-US" sz="1400" kern="0" dirty="0">
                <a:latin typeface="Meiryo UI" pitchFamily="50" charset="-128"/>
                <a:ea typeface="Meiryo UI" pitchFamily="50" charset="-128"/>
                <a:cs typeface="Meiryo UI" pitchFamily="50" charset="-128"/>
              </a:rPr>
              <a:t>手続支援のための英語対応ワンストップ窓口の設置 </a:t>
            </a:r>
            <a:r>
              <a:rPr lang="ja-JP" altLang="en-US" sz="1200" kern="0" dirty="0" smtClean="0">
                <a:latin typeface="Meiryo UI" pitchFamily="50" charset="-128"/>
                <a:ea typeface="Meiryo UI" pitchFamily="50" charset="-128"/>
                <a:cs typeface="Meiryo UI" pitchFamily="50" charset="-128"/>
              </a:rPr>
              <a:t>＜自治体＞</a:t>
            </a:r>
            <a:endParaRPr lang="en-US" altLang="ja-JP" sz="1200" kern="0" dirty="0">
              <a:latin typeface="Meiryo UI" pitchFamily="50" charset="-128"/>
              <a:ea typeface="Meiryo UI" pitchFamily="50" charset="-128"/>
              <a:cs typeface="Meiryo UI" pitchFamily="50" charset="-128"/>
            </a:endParaRPr>
          </a:p>
        </p:txBody>
      </p:sp>
      <p:sp>
        <p:nvSpPr>
          <p:cNvPr id="28" name="テキスト ボックス 27"/>
          <p:cNvSpPr txBox="1">
            <a:spLocks noChangeArrowheads="1"/>
          </p:cNvSpPr>
          <p:nvPr/>
        </p:nvSpPr>
        <p:spPr bwMode="auto">
          <a:xfrm>
            <a:off x="1162761" y="3327891"/>
            <a:ext cx="114138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spc="-40" dirty="0" smtClean="0">
                <a:latin typeface="Meiryo UI" pitchFamily="50" charset="-128"/>
                <a:ea typeface="Meiryo UI" pitchFamily="50" charset="-128"/>
                <a:cs typeface="Meiryo UI" pitchFamily="50" charset="-128"/>
              </a:rPr>
              <a:t>・</a:t>
            </a:r>
            <a:r>
              <a:rPr lang="ja-JP" altLang="en-US" sz="1400" spc="-40" dirty="0" smtClean="0">
                <a:latin typeface="Meiryo UI" pitchFamily="50" charset="-128"/>
                <a:ea typeface="Meiryo UI" pitchFamily="50" charset="-128"/>
                <a:cs typeface="Meiryo UI" pitchFamily="50" charset="-128"/>
              </a:rPr>
              <a:t>高度外国</a:t>
            </a:r>
            <a:r>
              <a:rPr lang="ja-JP" altLang="en-US" sz="1400" spc="-40" dirty="0">
                <a:latin typeface="Meiryo UI" pitchFamily="50" charset="-128"/>
                <a:ea typeface="Meiryo UI" pitchFamily="50" charset="-128"/>
                <a:cs typeface="Meiryo UI" pitchFamily="50" charset="-128"/>
              </a:rPr>
              <a:t>人材などの受入の推進に向けた取組み</a:t>
            </a:r>
            <a:r>
              <a:rPr lang="ja-JP" altLang="en-US" sz="1200" kern="0" dirty="0" smtClean="0">
                <a:latin typeface="Meiryo UI" pitchFamily="50" charset="-128"/>
                <a:ea typeface="Meiryo UI" pitchFamily="50" charset="-128"/>
                <a:cs typeface="Meiryo UI" pitchFamily="50" charset="-128"/>
              </a:rPr>
              <a:t>＜自治体・経済界＞</a:t>
            </a:r>
            <a:r>
              <a:rPr lang="en-US" altLang="ja-JP" sz="1200" kern="0" dirty="0">
                <a:latin typeface="Meiryo UI" pitchFamily="50" charset="-128"/>
                <a:ea typeface="Meiryo UI" pitchFamily="50" charset="-128"/>
                <a:cs typeface="Meiryo UI" pitchFamily="50" charset="-128"/>
              </a:rPr>
              <a:t/>
            </a:r>
            <a:br>
              <a:rPr lang="en-US" altLang="ja-JP" sz="1200" kern="0" dirty="0">
                <a:latin typeface="Meiryo UI" pitchFamily="50" charset="-128"/>
                <a:ea typeface="Meiryo UI" pitchFamily="50" charset="-128"/>
                <a:cs typeface="Meiryo UI" pitchFamily="50" charset="-128"/>
              </a:rPr>
            </a:br>
            <a:r>
              <a:rPr lang="ja-JP" altLang="en-US" sz="1400" kern="0" spc="-40" dirty="0" smtClean="0">
                <a:latin typeface="Meiryo UI" pitchFamily="50" charset="-128"/>
                <a:ea typeface="Meiryo UI" pitchFamily="50" charset="-128"/>
                <a:cs typeface="Meiryo UI" pitchFamily="50" charset="-128"/>
              </a:rPr>
              <a:t>・</a:t>
            </a:r>
            <a:r>
              <a:rPr lang="ja-JP" altLang="en-US" sz="1400" kern="0" spc="-40" dirty="0">
                <a:latin typeface="Meiryo UI" pitchFamily="50" charset="-128"/>
                <a:ea typeface="Meiryo UI" pitchFamily="50" charset="-128"/>
                <a:cs typeface="Meiryo UI" pitchFamily="50" charset="-128"/>
              </a:rPr>
              <a:t>日本国際紛争解決センター（</a:t>
            </a:r>
            <a:r>
              <a:rPr lang="ja-JP" altLang="en-US" sz="1400" kern="0" spc="-40" dirty="0" smtClean="0">
                <a:latin typeface="Meiryo UI" pitchFamily="50" charset="-128"/>
                <a:ea typeface="Meiryo UI" pitchFamily="50" charset="-128"/>
                <a:cs typeface="Meiryo UI" pitchFamily="50" charset="-128"/>
              </a:rPr>
              <a:t>大阪）と連携した国際紛争の仲裁地・審問地としての情報発信</a:t>
            </a:r>
            <a:r>
              <a:rPr lang="ja-JP" altLang="en-US" sz="1200" kern="0" dirty="0">
                <a:latin typeface="Meiryo UI" pitchFamily="50" charset="-128"/>
                <a:ea typeface="Meiryo UI" pitchFamily="50" charset="-128"/>
                <a:cs typeface="Meiryo UI" pitchFamily="50" charset="-128"/>
              </a:rPr>
              <a:t>＜自治体</a:t>
            </a:r>
            <a:r>
              <a:rPr lang="ja-JP" altLang="en-US" sz="1200" kern="0" dirty="0" smtClean="0">
                <a:latin typeface="Meiryo UI" pitchFamily="50" charset="-128"/>
                <a:ea typeface="Meiryo UI" pitchFamily="50" charset="-128"/>
                <a:cs typeface="Meiryo UI" pitchFamily="50" charset="-128"/>
              </a:rPr>
              <a:t>＞</a:t>
            </a:r>
            <a:endParaRPr lang="en-US" altLang="ja-JP" sz="1200" kern="0" dirty="0">
              <a:latin typeface="Meiryo UI" pitchFamily="50" charset="-128"/>
              <a:ea typeface="Meiryo UI" pitchFamily="50" charset="-128"/>
              <a:cs typeface="Meiryo UI" pitchFamily="50" charset="-128"/>
            </a:endParaRPr>
          </a:p>
        </p:txBody>
      </p:sp>
      <p:sp>
        <p:nvSpPr>
          <p:cNvPr id="29" name="テキスト ボックス 28"/>
          <p:cNvSpPr txBox="1">
            <a:spLocks noChangeArrowheads="1"/>
          </p:cNvSpPr>
          <p:nvPr/>
        </p:nvSpPr>
        <p:spPr bwMode="auto">
          <a:xfrm>
            <a:off x="1162761" y="4319502"/>
            <a:ext cx="114138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spc="-40" dirty="0">
                <a:latin typeface="Meiryo UI" pitchFamily="50" charset="-128"/>
                <a:ea typeface="Meiryo UI" pitchFamily="50" charset="-128"/>
                <a:cs typeface="Meiryo UI" pitchFamily="50" charset="-128"/>
              </a:rPr>
              <a:t>・</a:t>
            </a:r>
            <a:r>
              <a:rPr lang="ja-JP" altLang="en-US" sz="1400" spc="-40" dirty="0" smtClean="0">
                <a:latin typeface="Meiryo UI" pitchFamily="50" charset="-128"/>
                <a:ea typeface="Meiryo UI" pitchFamily="50" charset="-128"/>
                <a:cs typeface="Meiryo UI" pitchFamily="50" charset="-128"/>
              </a:rPr>
              <a:t>在外公館・政府系機関・自治体事務所や民間ネットワークなどを活用した戦略的な</a:t>
            </a:r>
            <a:r>
              <a:rPr lang="en-US" altLang="ja-JP" sz="1400" spc="-40" dirty="0" smtClean="0">
                <a:latin typeface="Meiryo UI" pitchFamily="50" charset="-128"/>
                <a:ea typeface="Meiryo UI" pitchFamily="50" charset="-128"/>
                <a:cs typeface="Meiryo UI" pitchFamily="50" charset="-128"/>
              </a:rPr>
              <a:t>PR</a:t>
            </a:r>
            <a:r>
              <a:rPr lang="ja-JP" altLang="en-US" sz="1400" spc="-40" dirty="0" smtClean="0">
                <a:latin typeface="Meiryo UI" pitchFamily="50" charset="-128"/>
                <a:ea typeface="Meiryo UI" pitchFamily="50" charset="-128"/>
                <a:cs typeface="Meiryo UI" pitchFamily="50" charset="-128"/>
              </a:rPr>
              <a:t>活動</a:t>
            </a:r>
            <a:r>
              <a:rPr lang="ja-JP" altLang="en-US" sz="1200" kern="0" dirty="0" smtClean="0">
                <a:latin typeface="Meiryo UI" pitchFamily="50" charset="-128"/>
                <a:ea typeface="Meiryo UI" pitchFamily="50" charset="-128"/>
                <a:cs typeface="Meiryo UI" pitchFamily="50" charset="-128"/>
              </a:rPr>
              <a:t> ＜民間・自治体・経済界＞</a:t>
            </a:r>
            <a:r>
              <a:rPr lang="en-US" altLang="ja-JP" sz="1200" kern="0" dirty="0" smtClean="0">
                <a:latin typeface="Meiryo UI" pitchFamily="50" charset="-128"/>
                <a:ea typeface="Meiryo UI" pitchFamily="50" charset="-128"/>
                <a:cs typeface="Meiryo UI" pitchFamily="50" charset="-128"/>
              </a:rPr>
              <a:t/>
            </a:r>
            <a:br>
              <a:rPr lang="en-US" altLang="ja-JP" sz="1200" kern="0" dirty="0" smtClean="0">
                <a:latin typeface="Meiryo UI" pitchFamily="50" charset="-128"/>
                <a:ea typeface="Meiryo UI" pitchFamily="50" charset="-128"/>
                <a:cs typeface="Meiryo UI" pitchFamily="50" charset="-128"/>
              </a:rPr>
            </a:br>
            <a:r>
              <a:rPr lang="ja-JP" altLang="en-US" sz="1400" kern="0" dirty="0" smtClean="0">
                <a:latin typeface="Meiryo UI" pitchFamily="50" charset="-128"/>
                <a:ea typeface="Meiryo UI" pitchFamily="50" charset="-128"/>
                <a:cs typeface="Meiryo UI" pitchFamily="50" charset="-128"/>
              </a:rPr>
              <a:t>・（再掲）多言語対応ホームページによる情報発信</a:t>
            </a:r>
            <a:r>
              <a:rPr lang="ja-JP" altLang="en-US" sz="1200" kern="0" dirty="0" smtClean="0">
                <a:latin typeface="Meiryo UI" pitchFamily="50" charset="-128"/>
                <a:ea typeface="Meiryo UI" pitchFamily="50" charset="-128"/>
                <a:cs typeface="Meiryo UI" pitchFamily="50" charset="-128"/>
              </a:rPr>
              <a:t>＜自治体＞</a:t>
            </a:r>
            <a:endParaRPr lang="en-US" altLang="ja-JP" sz="1200" kern="0" dirty="0">
              <a:latin typeface="Meiryo UI" pitchFamily="50" charset="-128"/>
              <a:ea typeface="Meiryo UI" pitchFamily="50" charset="-128"/>
              <a:cs typeface="Meiryo UI" pitchFamily="50" charset="-128"/>
            </a:endParaRPr>
          </a:p>
        </p:txBody>
      </p:sp>
      <p:sp>
        <p:nvSpPr>
          <p:cNvPr id="30" name="テキスト ボックス 29"/>
          <p:cNvSpPr txBox="1">
            <a:spLocks noChangeArrowheads="1"/>
          </p:cNvSpPr>
          <p:nvPr/>
        </p:nvSpPr>
        <p:spPr bwMode="auto">
          <a:xfrm>
            <a:off x="1162761" y="6078029"/>
            <a:ext cx="114138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・（再掲）金融庁</a:t>
            </a:r>
            <a:r>
              <a:rPr lang="ja-JP" altLang="en-US" sz="1400" kern="0" dirty="0">
                <a:latin typeface="Meiryo UI" pitchFamily="50" charset="-128"/>
                <a:ea typeface="Meiryo UI" pitchFamily="50" charset="-128"/>
                <a:cs typeface="Meiryo UI" pitchFamily="50" charset="-128"/>
              </a:rPr>
              <a:t>と連携した各種手続支援のための英語対応ワンストップ窓口の設置 </a:t>
            </a:r>
            <a:r>
              <a:rPr lang="ja-JP" altLang="en-US" sz="1100" kern="0" dirty="0" smtClean="0">
                <a:latin typeface="Meiryo UI" pitchFamily="50" charset="-128"/>
                <a:ea typeface="Meiryo UI" pitchFamily="50" charset="-128"/>
                <a:cs typeface="Meiryo UI" pitchFamily="50" charset="-128"/>
              </a:rPr>
              <a:t>＜自治体＞</a:t>
            </a:r>
            <a:r>
              <a:rPr lang="en-US" altLang="ja-JP" sz="1100" kern="0" dirty="0">
                <a:latin typeface="Meiryo UI" pitchFamily="50" charset="-128"/>
                <a:ea typeface="Meiryo UI" pitchFamily="50" charset="-128"/>
                <a:cs typeface="Meiryo UI" pitchFamily="50" charset="-128"/>
              </a:rPr>
              <a:t/>
            </a:r>
            <a:br>
              <a:rPr lang="en-US" altLang="ja-JP" sz="1100" kern="0" dirty="0">
                <a:latin typeface="Meiryo UI" pitchFamily="50" charset="-128"/>
                <a:ea typeface="Meiryo UI" pitchFamily="50" charset="-128"/>
                <a:cs typeface="Meiryo UI" pitchFamily="50" charset="-128"/>
              </a:rPr>
            </a:br>
            <a:r>
              <a:rPr lang="ja-JP" altLang="en-US" sz="1400" kern="0" dirty="0" smtClean="0">
                <a:latin typeface="Meiryo UI" pitchFamily="50" charset="-128"/>
                <a:ea typeface="Meiryo UI" pitchFamily="50" charset="-128"/>
                <a:cs typeface="Meiryo UI" pitchFamily="50" charset="-128"/>
              </a:rPr>
              <a:t>・</a:t>
            </a:r>
            <a:r>
              <a:rPr lang="ja-JP" altLang="en-US" sz="1400" kern="0" dirty="0">
                <a:latin typeface="Meiryo UI" pitchFamily="50" charset="-128"/>
                <a:ea typeface="Meiryo UI" pitchFamily="50" charset="-128"/>
                <a:cs typeface="Meiryo UI" pitchFamily="50" charset="-128"/>
              </a:rPr>
              <a:t>金融リテラシーや金融業界に精通した人材</a:t>
            </a:r>
            <a:r>
              <a:rPr lang="ja-JP" altLang="en-US" sz="1400" kern="0" dirty="0" smtClean="0">
                <a:latin typeface="Meiryo UI" pitchFamily="50" charset="-128"/>
                <a:ea typeface="Meiryo UI" pitchFamily="50" charset="-128"/>
                <a:cs typeface="Meiryo UI" pitchFamily="50" charset="-128"/>
              </a:rPr>
              <a:t>の配置</a:t>
            </a:r>
            <a:r>
              <a:rPr lang="ja-JP" altLang="en-US" sz="1200" kern="0" dirty="0" smtClean="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自治体</a:t>
            </a:r>
            <a:r>
              <a:rPr lang="ja-JP" altLang="en-US" sz="1200" kern="0" dirty="0" smtClean="0">
                <a:latin typeface="Meiryo UI" pitchFamily="50" charset="-128"/>
                <a:ea typeface="Meiryo UI" pitchFamily="50" charset="-128"/>
                <a:cs typeface="Meiryo UI" pitchFamily="50" charset="-128"/>
              </a:rPr>
              <a:t>＞</a:t>
            </a:r>
            <a:endParaRPr lang="en-US" altLang="ja-JP" sz="1200" kern="0" dirty="0">
              <a:latin typeface="Meiryo UI" pitchFamily="50" charset="-128"/>
              <a:ea typeface="Meiryo UI" pitchFamily="50" charset="-128"/>
              <a:cs typeface="Meiryo UI" pitchFamily="50" charset="-128"/>
            </a:endParaRPr>
          </a:p>
        </p:txBody>
      </p:sp>
      <p:sp>
        <p:nvSpPr>
          <p:cNvPr id="31" name="テキスト ボックス 30"/>
          <p:cNvSpPr txBox="1">
            <a:spLocks noChangeArrowheads="1"/>
          </p:cNvSpPr>
          <p:nvPr/>
        </p:nvSpPr>
        <p:spPr bwMode="auto">
          <a:xfrm>
            <a:off x="1162761" y="5304011"/>
            <a:ext cx="1141385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smtClean="0">
                <a:latin typeface="Meiryo UI" pitchFamily="50" charset="-128"/>
                <a:ea typeface="Meiryo UI" pitchFamily="50" charset="-128"/>
                <a:cs typeface="Meiryo UI" pitchFamily="50" charset="-128"/>
              </a:rPr>
              <a:t>・ めざす国際金融都市像の実現に向けた連携先の検討</a:t>
            </a:r>
            <a:r>
              <a:rPr lang="ja-JP" altLang="en-US" sz="1200" kern="0" dirty="0" smtClean="0">
                <a:latin typeface="Meiryo UI" pitchFamily="50" charset="-128"/>
                <a:ea typeface="Meiryo UI" pitchFamily="50" charset="-128"/>
                <a:cs typeface="Meiryo UI" pitchFamily="50" charset="-128"/>
              </a:rPr>
              <a:t>＜民間・経済界＞</a:t>
            </a:r>
            <a:endParaRPr lang="en-US" altLang="ja-JP" sz="1200" kern="0" dirty="0">
              <a:latin typeface="Meiryo UI" pitchFamily="50" charset="-128"/>
              <a:ea typeface="Meiryo UI" pitchFamily="50" charset="-128"/>
              <a:cs typeface="Meiryo UI" pitchFamily="50" charset="-128"/>
            </a:endParaRPr>
          </a:p>
        </p:txBody>
      </p:sp>
      <p:sp>
        <p:nvSpPr>
          <p:cNvPr id="34" name="コンテンツ プレースホルダー 2"/>
          <p:cNvSpPr txBox="1">
            <a:spLocks/>
          </p:cNvSpPr>
          <p:nvPr/>
        </p:nvSpPr>
        <p:spPr>
          <a:xfrm>
            <a:off x="492398" y="97626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smtClean="0">
                <a:latin typeface="UD デジタル 教科書体 NK-R" panose="02020400000000000000" pitchFamily="18" charset="-128"/>
                <a:ea typeface="UD デジタル 教科書体 NK-R" panose="02020400000000000000" pitchFamily="18" charset="-128"/>
              </a:rPr>
              <a:t>共通</a:t>
            </a:r>
            <a:r>
              <a:rPr lang="ja-JP" altLang="en-US" sz="2000" b="1" dirty="0">
                <a:latin typeface="UD デジタル 教科書体 NK-R" panose="02020400000000000000" pitchFamily="18" charset="-128"/>
                <a:ea typeface="UD デジタル 教科書体 NK-R" panose="02020400000000000000" pitchFamily="18" charset="-128"/>
              </a:rPr>
              <a:t>する</a:t>
            </a:r>
            <a:r>
              <a:rPr lang="ja-JP" altLang="en-US" sz="2000" b="1" dirty="0" smtClean="0">
                <a:latin typeface="UD デジタル 教科書体 NK-R" panose="02020400000000000000" pitchFamily="18" charset="-128"/>
                <a:ea typeface="UD デジタル 教科書体 NK-R" panose="02020400000000000000" pitchFamily="18" charset="-128"/>
              </a:rPr>
              <a:t>取組み</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35" name="正方形/長方形 34"/>
          <p:cNvSpPr/>
          <p:nvPr/>
        </p:nvSpPr>
        <p:spPr>
          <a:xfrm>
            <a:off x="205350" y="1484608"/>
            <a:ext cx="11488787" cy="400110"/>
          </a:xfrm>
          <a:prstGeom prst="rect">
            <a:avLst/>
          </a:prstGeom>
        </p:spPr>
        <p:txBody>
          <a:bodyPr wrap="square">
            <a:spAutoFit/>
          </a:bodyPr>
          <a:lstStyle/>
          <a:p>
            <a:pPr algn="r">
              <a:lnSpc>
                <a:spcPts val="2400"/>
              </a:lnSpc>
              <a:spcBef>
                <a:spcPct val="0"/>
              </a:spcBef>
              <a:spcAft>
                <a:spcPts val="400"/>
              </a:spcAft>
            </a:pPr>
            <a:r>
              <a:rPr lang="en-US" altLang="ja-JP" sz="1400" b="1"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u="sng" dirty="0" smtClean="0">
                <a:latin typeface="UD デジタル 教科書体 NK-R" panose="02020400000000000000" pitchFamily="18" charset="-128"/>
                <a:ea typeface="UD デジタル 教科書体 NK-R" panose="02020400000000000000" pitchFamily="18" charset="-128"/>
                <a:cs typeface="Meiryo UI" pitchFamily="50" charset="-128"/>
              </a:rPr>
              <a:t>記載内容は重点取組みの例（イメージ）</a:t>
            </a:r>
            <a:r>
              <a:rPr lang="ja-JP" altLang="en-US" sz="1400" b="1" dirty="0" smtClean="0">
                <a:latin typeface="UD デジタル 教科書体 NK-R" panose="02020400000000000000" pitchFamily="18" charset="-128"/>
                <a:ea typeface="UD デジタル 教科書体 NK-R" panose="02020400000000000000" pitchFamily="18" charset="-128"/>
                <a:cs typeface="Meiryo UI" pitchFamily="50" charset="-128"/>
              </a:rPr>
              <a:t>であり、実現可能性や効果等をふまえて今後検討していく。</a:t>
            </a:r>
            <a:endParaRPr lang="en-US" altLang="ja-JP" sz="1400" b="1"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36"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15</a:t>
            </a:fld>
            <a:endParaRPr kumimoji="1" lang="ja-JP" altLang="en-US" dirty="0"/>
          </a:p>
        </p:txBody>
      </p:sp>
    </p:spTree>
    <p:extLst>
      <p:ext uri="{BB962C8B-B14F-4D97-AF65-F5344CB8AC3E}">
        <p14:creationId xmlns:p14="http://schemas.microsoft.com/office/powerpoint/2010/main" val="16560931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200" y="197698"/>
            <a:ext cx="10515600" cy="132556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smtClean="0">
                <a:latin typeface="UD デジタル 教科書体 NK-R" panose="02020400000000000000" pitchFamily="18" charset="-128"/>
                <a:ea typeface="UD デジタル 教科書体 NK-R" panose="02020400000000000000" pitchFamily="18" charset="-128"/>
              </a:rPr>
              <a:t>Ⅳ</a:t>
            </a:r>
            <a:r>
              <a:rPr lang="ja-JP" altLang="en-US" dirty="0">
                <a:latin typeface="UD デジタル 教科書体 NK-R" panose="02020400000000000000" pitchFamily="18" charset="-128"/>
                <a:ea typeface="UD デジタル 教科書体 NK-R" panose="02020400000000000000" pitchFamily="18" charset="-128"/>
              </a:rPr>
              <a:t>　戦略目標・戦略の取組期間</a:t>
            </a:r>
          </a:p>
        </p:txBody>
      </p:sp>
      <p:cxnSp>
        <p:nvCxnSpPr>
          <p:cNvPr id="33" name="直線コネクタ 32"/>
          <p:cNvCxnSpPr>
            <a:cxnSpLocks/>
          </p:cNvCxnSpPr>
          <p:nvPr/>
        </p:nvCxnSpPr>
        <p:spPr>
          <a:xfrm>
            <a:off x="838200" y="921060"/>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838200" y="1856803"/>
            <a:ext cx="10515600" cy="1015663"/>
          </a:xfrm>
          <a:prstGeom prst="rect">
            <a:avLst/>
          </a:prstGeom>
        </p:spPr>
        <p:txBody>
          <a:bodyPr wrap="square">
            <a:spAutoFit/>
          </a:bodyPr>
          <a:lstStyle/>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◆戦略目標は、めざす都市像の達成度合いを計測可能な指標や重点取組みごとの</a:t>
            </a:r>
            <a:r>
              <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KPI</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重要</a:t>
            </a:r>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業績評価指標）について、年度末の戦略策定に向け検討していく。</a:t>
            </a:r>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（都市別で把握できるもので、かつ、他都市と比較できるものがふさわしい。）</a:t>
            </a:r>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p:txBody>
      </p:sp>
      <p:sp>
        <p:nvSpPr>
          <p:cNvPr id="3" name="テキスト ボックス 2"/>
          <p:cNvSpPr txBox="1"/>
          <p:nvPr/>
        </p:nvSpPr>
        <p:spPr>
          <a:xfrm>
            <a:off x="838200" y="1210614"/>
            <a:ext cx="3218645" cy="523220"/>
          </a:xfrm>
          <a:prstGeom prst="rect">
            <a:avLst/>
          </a:prstGeom>
          <a:noFill/>
        </p:spPr>
        <p:txBody>
          <a:bodyPr wrap="square" rtlCol="0">
            <a:spAutoFit/>
          </a:bodyPr>
          <a:lstStyle/>
          <a:p>
            <a:r>
              <a:rPr kumimoji="1" lang="ja-JP" altLang="en-US" sz="2800" dirty="0" smtClean="0">
                <a:latin typeface="UD デジタル 教科書体 NK-R" panose="02020400000000000000" pitchFamily="18" charset="-128"/>
                <a:ea typeface="UD デジタル 教科書体 NK-R" panose="02020400000000000000" pitchFamily="18" charset="-128"/>
              </a:rPr>
              <a:t>１　戦略目標</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7" name="正方形/長方形 6"/>
          <p:cNvSpPr/>
          <p:nvPr/>
        </p:nvSpPr>
        <p:spPr>
          <a:xfrm>
            <a:off x="838200" y="3560304"/>
            <a:ext cx="11074758" cy="1631216"/>
          </a:xfrm>
          <a:prstGeom prst="rect">
            <a:avLst/>
          </a:prstGeom>
        </p:spPr>
        <p:txBody>
          <a:bodyPr wrap="square">
            <a:spAutoFit/>
          </a:bodyPr>
          <a:lstStyle/>
          <a:p>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◆世界</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の国際金融都市は、長い金融の歴史がバックグラウンドにあるため</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、国際</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金融</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都市の実現</a:t>
            </a:r>
            <a:endPar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には長期間</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の取組みが必要</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endPar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◆最終年度（２０５０年</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世界</a:t>
            </a:r>
            <a:r>
              <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日本 ：カーボンニュートラル目標</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年度）を見据えて、</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endPar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短期（</a:t>
            </a:r>
            <a:r>
              <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2025</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年大阪・関西万博まで）、中期（</a:t>
            </a:r>
            <a:r>
              <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2030</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年）の期間を設定し、都度</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レビューして</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endPar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その</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時の</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情勢を</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計画</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に反映する。</a:t>
            </a:r>
            <a:endPar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p:txBody>
      </p:sp>
      <p:sp>
        <p:nvSpPr>
          <p:cNvPr id="8" name="テキスト ボックス 7"/>
          <p:cNvSpPr txBox="1"/>
          <p:nvPr/>
        </p:nvSpPr>
        <p:spPr>
          <a:xfrm>
            <a:off x="838200" y="3037084"/>
            <a:ext cx="4416380" cy="523220"/>
          </a:xfrm>
          <a:prstGeom prst="rect">
            <a:avLst/>
          </a:prstGeom>
          <a:noFill/>
        </p:spPr>
        <p:txBody>
          <a:bodyPr wrap="square" rtlCol="0">
            <a:spAutoFit/>
          </a:bodyPr>
          <a:lstStyle/>
          <a:p>
            <a:r>
              <a:rPr kumimoji="1" lang="ja-JP" altLang="en-US" sz="2800" dirty="0" smtClean="0">
                <a:latin typeface="UD デジタル 教科書体 NK-R" panose="02020400000000000000" pitchFamily="18" charset="-128"/>
                <a:ea typeface="UD デジタル 教科書体 NK-R" panose="02020400000000000000" pitchFamily="18" charset="-128"/>
              </a:rPr>
              <a:t>２　戦略の取組期間</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9"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16</a:t>
            </a:fld>
            <a:endParaRPr kumimoji="1" lang="ja-JP" altLang="en-US" dirty="0"/>
          </a:p>
        </p:txBody>
      </p:sp>
    </p:spTree>
    <p:extLst>
      <p:ext uri="{BB962C8B-B14F-4D97-AF65-F5344CB8AC3E}">
        <p14:creationId xmlns:p14="http://schemas.microsoft.com/office/powerpoint/2010/main" val="3872304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lstStyle/>
          <a:p>
            <a:r>
              <a:rPr lang="ja-JP" altLang="en-US" dirty="0" smtClean="0">
                <a:latin typeface="UD デジタル 教科書体 NK-R" panose="02020400000000000000" pitchFamily="18" charset="-128"/>
                <a:ea typeface="UD デジタル 教科書体 NK-R" panose="02020400000000000000" pitchFamily="18" charset="-128"/>
              </a:rPr>
              <a:t>戦略の構成</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838200" y="779394"/>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838200" y="969439"/>
            <a:ext cx="9510050" cy="5822107"/>
          </a:xfrm>
          <a:prstGeom prst="rect">
            <a:avLst/>
          </a:prstGeom>
          <a:noFill/>
        </p:spPr>
        <p:txBody>
          <a:bodyPr wrap="square" rtlCol="0">
            <a:spAutoFit/>
          </a:bodyPr>
          <a:lstStyle/>
          <a:p>
            <a:pPr>
              <a:lnSpc>
                <a:spcPts val="2000"/>
              </a:lnSpc>
            </a:pPr>
            <a:r>
              <a:rPr lang="en-US" altLang="ja-JP" sz="2800" b="1" dirty="0" smtClean="0">
                <a:latin typeface="UD デジタル 教科書体 NK-R" panose="02020400000000000000" pitchFamily="18" charset="-128"/>
                <a:ea typeface="UD デジタル 教科書体 NK-R" panose="02020400000000000000" pitchFamily="18" charset="-128"/>
              </a:rPr>
              <a:t>Ⅰ</a:t>
            </a:r>
            <a:r>
              <a:rPr lang="ja-JP" altLang="en-US" sz="2800" b="1" dirty="0" smtClean="0">
                <a:latin typeface="UD デジタル 教科書体 NK-R" panose="02020400000000000000" pitchFamily="18" charset="-128"/>
                <a:ea typeface="UD デジタル 教科書体 NK-R" panose="02020400000000000000" pitchFamily="18" charset="-128"/>
              </a:rPr>
              <a:t>　とりまとめにあたって</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pP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pPr>
            <a:r>
              <a:rPr lang="ja-JP" altLang="en-US" sz="2800" b="1" dirty="0" smtClean="0">
                <a:latin typeface="UD デジタル 教科書体 NK-R" panose="02020400000000000000" pitchFamily="18" charset="-128"/>
                <a:ea typeface="UD デジタル 教科書体 NK-R" panose="02020400000000000000" pitchFamily="18" charset="-128"/>
              </a:rPr>
              <a:t>　　</a:t>
            </a:r>
            <a:r>
              <a:rPr lang="ja-JP" altLang="ja-JP" sz="2800" b="1" dirty="0" smtClean="0">
                <a:latin typeface="UD デジタル 教科書体 NK-R" panose="02020400000000000000" pitchFamily="18" charset="-128"/>
                <a:ea typeface="UD デジタル 教科書体 NK-R" panose="02020400000000000000" pitchFamily="18" charset="-128"/>
              </a:rPr>
              <a:t>１</a:t>
            </a:r>
            <a:r>
              <a:rPr lang="ja-JP" altLang="ja-JP" sz="2800" b="1" dirty="0">
                <a:latin typeface="UD デジタル 教科書体 NK-R" panose="02020400000000000000" pitchFamily="18" charset="-128"/>
                <a:ea typeface="UD デジタル 教科書体 NK-R" panose="02020400000000000000" pitchFamily="18" charset="-128"/>
              </a:rPr>
              <a:t>．</a:t>
            </a:r>
            <a:r>
              <a:rPr lang="ja-JP" altLang="en-US" sz="2800" b="1" dirty="0">
                <a:latin typeface="UD デジタル 教科書体 NK-R" panose="02020400000000000000" pitchFamily="18" charset="-128"/>
                <a:ea typeface="UD デジタル 教科書体 NK-R" panose="02020400000000000000" pitchFamily="18" charset="-128"/>
              </a:rPr>
              <a:t>戦略策定の趣旨</a:t>
            </a:r>
            <a:r>
              <a:rPr lang="ja-JP" altLang="en-US" sz="2800" dirty="0">
                <a:latin typeface="UD デジタル 教科書体 NK-R" panose="02020400000000000000" pitchFamily="18" charset="-128"/>
                <a:ea typeface="UD デジタル 教科書体 NK-R" panose="02020400000000000000" pitchFamily="18" charset="-128"/>
              </a:rPr>
              <a:t>　</a:t>
            </a:r>
            <a:endParaRPr lang="en-US" altLang="ja-JP" sz="2800" dirty="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ja-JP" altLang="en-US" sz="2800" b="1" dirty="0" smtClean="0">
                <a:latin typeface="UD デジタル 教科書体 NK-R" panose="02020400000000000000" pitchFamily="18" charset="-128"/>
                <a:ea typeface="UD デジタル 教科書体 NK-R" panose="02020400000000000000" pitchFamily="18" charset="-128"/>
              </a:rPr>
              <a:t>　　２</a:t>
            </a:r>
            <a:r>
              <a:rPr lang="ja-JP" altLang="en-US" sz="2800" b="1" dirty="0">
                <a:latin typeface="UD デジタル 教科書体 NK-R" panose="02020400000000000000" pitchFamily="18" charset="-128"/>
                <a:ea typeface="UD デジタル 教科書体 NK-R" panose="02020400000000000000" pitchFamily="18" charset="-128"/>
              </a:rPr>
              <a:t>．世界の潮流と</a:t>
            </a:r>
            <a:r>
              <a:rPr lang="ja-JP" altLang="en-US" sz="2800" b="1" dirty="0" smtClean="0">
                <a:latin typeface="UD デジタル 教科書体 NK-R" panose="02020400000000000000" pitchFamily="18" charset="-128"/>
                <a:ea typeface="UD デジタル 教科書体 NK-R" panose="02020400000000000000" pitchFamily="18" charset="-128"/>
              </a:rPr>
              <a:t>日本の状況</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ja-JP" altLang="en-US" sz="2800" b="1" dirty="0" smtClean="0">
                <a:latin typeface="UD デジタル 教科書体 NK-R" panose="02020400000000000000" pitchFamily="18" charset="-128"/>
                <a:ea typeface="UD デジタル 教科書体 NK-R" panose="02020400000000000000" pitchFamily="18" charset="-128"/>
              </a:rPr>
              <a:t>　　３．戦略策定にあたり重視すべき視点</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en-US" altLang="ja-JP" sz="2800" b="1" dirty="0" smtClean="0">
                <a:latin typeface="UD デジタル 教科書体 NK-R" panose="02020400000000000000" pitchFamily="18" charset="-128"/>
                <a:ea typeface="UD デジタル 教科書体 NK-R" panose="02020400000000000000" pitchFamily="18" charset="-128"/>
              </a:rPr>
              <a:t>Ⅱ</a:t>
            </a:r>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en-US" sz="2800" b="1" dirty="0" smtClean="0">
                <a:latin typeface="UD デジタル 教科書体 NK-R" panose="02020400000000000000" pitchFamily="18" charset="-128"/>
                <a:ea typeface="UD デジタル 教科書体 NK-R" panose="02020400000000000000" pitchFamily="18" charset="-128"/>
              </a:rPr>
              <a:t>大阪</a:t>
            </a:r>
            <a:r>
              <a:rPr lang="ja-JP" altLang="en-US" sz="2800" b="1" dirty="0">
                <a:latin typeface="UD デジタル 教科書体 NK-R" panose="02020400000000000000" pitchFamily="18" charset="-128"/>
                <a:ea typeface="UD デジタル 教科書体 NK-R" panose="02020400000000000000" pitchFamily="18" charset="-128"/>
              </a:rPr>
              <a:t>のめざす国際金融</a:t>
            </a:r>
            <a:r>
              <a:rPr lang="ja-JP" altLang="en-US" sz="2800" b="1" dirty="0" smtClean="0">
                <a:latin typeface="UD デジタル 教科書体 NK-R" panose="02020400000000000000" pitchFamily="18" charset="-128"/>
                <a:ea typeface="UD デジタル 教科書体 NK-R" panose="02020400000000000000" pitchFamily="18" charset="-128"/>
              </a:rPr>
              <a:t>都市像</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en-US" altLang="ja-JP" sz="2800" b="1" dirty="0" smtClean="0">
                <a:latin typeface="UD デジタル 教科書体 NK-R" panose="02020400000000000000" pitchFamily="18" charset="-128"/>
                <a:ea typeface="UD デジタル 教科書体 NK-R" panose="02020400000000000000" pitchFamily="18" charset="-128"/>
              </a:rPr>
              <a:t>Ⅲ</a:t>
            </a:r>
            <a:r>
              <a:rPr lang="ja-JP" altLang="en-US" sz="2800" b="1" dirty="0" smtClean="0">
                <a:latin typeface="UD デジタル 教科書体 NK-R" panose="02020400000000000000" pitchFamily="18" charset="-128"/>
                <a:ea typeface="UD デジタル 教科書体 NK-R" panose="02020400000000000000" pitchFamily="18" charset="-128"/>
              </a:rPr>
              <a:t>　戦略</a:t>
            </a:r>
            <a:r>
              <a:rPr lang="ja-JP" altLang="en-US" sz="2800" b="1" dirty="0">
                <a:latin typeface="UD デジタル 教科書体 NK-R" panose="02020400000000000000" pitchFamily="18" charset="-128"/>
                <a:ea typeface="UD デジタル 教科書体 NK-R" panose="02020400000000000000" pitchFamily="18" charset="-128"/>
              </a:rPr>
              <a:t>の</a:t>
            </a:r>
            <a:r>
              <a:rPr lang="ja-JP" altLang="en-US" sz="2800" b="1" dirty="0" smtClean="0">
                <a:latin typeface="UD デジタル 教科書体 NK-R" panose="02020400000000000000" pitchFamily="18" charset="-128"/>
                <a:ea typeface="UD デジタル 教科書体 NK-R" panose="02020400000000000000" pitchFamily="18" charset="-128"/>
              </a:rPr>
              <a:t>柱と重点取組み</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en-US" altLang="ja-JP" sz="2800" b="1" dirty="0" smtClean="0">
                <a:latin typeface="UD デジタル 教科書体 NK-R" panose="02020400000000000000" pitchFamily="18" charset="-128"/>
                <a:ea typeface="UD デジタル 教科書体 NK-R" panose="02020400000000000000" pitchFamily="18" charset="-128"/>
              </a:rPr>
              <a:t>Ⅳ</a:t>
            </a:r>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en-US" sz="2800" b="1" dirty="0" smtClean="0">
                <a:latin typeface="UD デジタル 教科書体 NK-R" panose="02020400000000000000" pitchFamily="18" charset="-128"/>
                <a:ea typeface="UD デジタル 教科書体 NK-R" panose="02020400000000000000" pitchFamily="18" charset="-128"/>
              </a:rPr>
              <a:t>戦略の実行にあたって</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en-US" sz="2800" b="1" dirty="0" smtClean="0">
                <a:latin typeface="UD デジタル 教科書体 NK-R" panose="02020400000000000000" pitchFamily="18" charset="-128"/>
                <a:ea typeface="UD デジタル 教科書体 NK-R" panose="02020400000000000000" pitchFamily="18" charset="-128"/>
              </a:rPr>
              <a:t>　１．戦略目標</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en-US" sz="2800" b="1" dirty="0" smtClean="0">
                <a:latin typeface="UD デジタル 教科書体 NK-R" panose="02020400000000000000" pitchFamily="18" charset="-128"/>
                <a:ea typeface="UD デジタル 教科書体 NK-R" panose="02020400000000000000" pitchFamily="18" charset="-128"/>
              </a:rPr>
              <a:t>　２．戦略</a:t>
            </a:r>
            <a:r>
              <a:rPr lang="ja-JP" altLang="en-US" sz="2800" b="1" dirty="0">
                <a:latin typeface="UD デジタル 教科書体 NK-R" panose="02020400000000000000" pitchFamily="18" charset="-128"/>
                <a:ea typeface="UD デジタル 教科書体 NK-R" panose="02020400000000000000" pitchFamily="18" charset="-128"/>
              </a:rPr>
              <a:t>の取組</a:t>
            </a:r>
            <a:r>
              <a:rPr lang="ja-JP" altLang="en-US" sz="2800" b="1" dirty="0" smtClean="0">
                <a:latin typeface="UD デジタル 教科書体 NK-R" panose="02020400000000000000" pitchFamily="18" charset="-128"/>
                <a:ea typeface="UD デジタル 教科書体 NK-R" panose="02020400000000000000" pitchFamily="18" charset="-128"/>
              </a:rPr>
              <a:t>期間</a:t>
            </a:r>
            <a:endParaRPr lang="en-US" altLang="ja-JP" sz="2800" b="1" dirty="0">
              <a:latin typeface="UD デジタル 教科書体 NK-R" panose="02020400000000000000" pitchFamily="18" charset="-128"/>
              <a:ea typeface="UD デジタル 教科書体 NK-R" panose="02020400000000000000" pitchFamily="18" charset="-128"/>
            </a:endParaRPr>
          </a:p>
          <a:p>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en-US" sz="2800" b="1" dirty="0" smtClean="0">
                <a:latin typeface="UD デジタル 教科書体 NK-R" panose="02020400000000000000" pitchFamily="18" charset="-128"/>
                <a:ea typeface="UD デジタル 教科書体 NK-R" panose="02020400000000000000" pitchFamily="18" charset="-128"/>
              </a:rPr>
              <a:t>　３．戦略</a:t>
            </a:r>
            <a:r>
              <a:rPr lang="ja-JP" altLang="en-US" sz="2800" b="1" dirty="0">
                <a:latin typeface="UD デジタル 教科書体 NK-R" panose="02020400000000000000" pitchFamily="18" charset="-128"/>
                <a:ea typeface="UD デジタル 教科書体 NK-R" panose="02020400000000000000" pitchFamily="18" charset="-128"/>
              </a:rPr>
              <a:t>の推進</a:t>
            </a:r>
            <a:r>
              <a:rPr lang="ja-JP" altLang="en-US" sz="2800" b="1" dirty="0" smtClean="0">
                <a:latin typeface="UD デジタル 教科書体 NK-R" panose="02020400000000000000" pitchFamily="18" charset="-128"/>
                <a:ea typeface="UD デジタル 教科書体 NK-R" panose="02020400000000000000" pitchFamily="18" charset="-128"/>
              </a:rPr>
              <a:t>体制</a:t>
            </a:r>
            <a:r>
              <a:rPr lang="en-US" altLang="ja-JP" sz="2800" b="1" dirty="0" smtClean="0">
                <a:latin typeface="UD デジタル 教科書体 NK-R" panose="02020400000000000000" pitchFamily="18" charset="-128"/>
                <a:ea typeface="UD デジタル 教科書体 NK-R" panose="02020400000000000000" pitchFamily="18" charset="-128"/>
              </a:rPr>
              <a:t>※</a:t>
            </a:r>
            <a:r>
              <a:rPr lang="ja-JP" altLang="en-US" sz="2800" dirty="0">
                <a:latin typeface="UD デジタル 教科書体 NK-R" panose="02020400000000000000" pitchFamily="18" charset="-128"/>
                <a:ea typeface="UD デジタル 教科書体 NK-R" panose="02020400000000000000" pitchFamily="18" charset="-128"/>
              </a:rPr>
              <a:t>　</a:t>
            </a:r>
            <a:endParaRPr lang="en-US" altLang="ja-JP" sz="2800" dirty="0" smtClean="0">
              <a:latin typeface="UD デジタル 教科書体 NK-R" panose="02020400000000000000" pitchFamily="18" charset="-128"/>
              <a:ea typeface="UD デジタル 教科書体 NK-R" panose="02020400000000000000" pitchFamily="18" charset="-128"/>
            </a:endParaRPr>
          </a:p>
          <a:p>
            <a:pPr>
              <a:lnSpc>
                <a:spcPts val="3200"/>
              </a:lnSpc>
            </a:pPr>
            <a:endParaRPr lang="en-US" altLang="ja-JP" sz="2800" dirty="0" smtClean="0">
              <a:latin typeface="UD デジタル 教科書体 NK-R" panose="02020400000000000000" pitchFamily="18" charset="-128"/>
              <a:ea typeface="UD デジタル 教科書体 NK-R" panose="02020400000000000000" pitchFamily="18" charset="-128"/>
            </a:endParaRPr>
          </a:p>
          <a:p>
            <a:pPr>
              <a:lnSpc>
                <a:spcPts val="3200"/>
              </a:lnSpc>
            </a:pPr>
            <a:r>
              <a:rPr lang="en-US" altLang="ja-JP" sz="2800" b="1" dirty="0" smtClean="0">
                <a:latin typeface="UD デジタル 教科書体 NK-R" panose="02020400000000000000" pitchFamily="18" charset="-128"/>
                <a:ea typeface="UD デジタル 教科書体 NK-R" panose="02020400000000000000" pitchFamily="18" charset="-128"/>
              </a:rPr>
              <a:t>Ⅴ</a:t>
            </a:r>
            <a:r>
              <a:rPr lang="ja-JP" altLang="en-US" sz="2800" b="1" dirty="0" smtClean="0">
                <a:latin typeface="UD デジタル 教科書体 NK-R" panose="02020400000000000000" pitchFamily="18" charset="-128"/>
                <a:ea typeface="UD デジタル 教科書体 NK-R" panose="02020400000000000000" pitchFamily="18" charset="-128"/>
              </a:rPr>
              <a:t>　</a:t>
            </a:r>
            <a:r>
              <a:rPr lang="ja-JP" altLang="en-US" sz="2800" b="1" dirty="0">
                <a:latin typeface="UD デジタル 教科書体 NK-R" panose="02020400000000000000" pitchFamily="18" charset="-128"/>
                <a:ea typeface="UD デジタル 教科書体 NK-R" panose="02020400000000000000" pitchFamily="18" charset="-128"/>
              </a:rPr>
              <a:t>国際金融</a:t>
            </a:r>
            <a:r>
              <a:rPr lang="ja-JP" altLang="en-US" sz="2800" b="1" dirty="0" smtClean="0">
                <a:latin typeface="UD デジタル 教科書体 NK-R" panose="02020400000000000000" pitchFamily="18" charset="-128"/>
                <a:ea typeface="UD デジタル 教科書体 NK-R" panose="02020400000000000000" pitchFamily="18" charset="-128"/>
              </a:rPr>
              <a:t>都市実現</a:t>
            </a:r>
            <a:r>
              <a:rPr lang="ja-JP" altLang="en-US" sz="2800" b="1" dirty="0">
                <a:latin typeface="UD デジタル 教科書体 NK-R" panose="02020400000000000000" pitchFamily="18" charset="-128"/>
                <a:ea typeface="UD デジタル 教科書体 NK-R" panose="02020400000000000000" pitchFamily="18" charset="-128"/>
              </a:rPr>
              <a:t>の</a:t>
            </a:r>
            <a:r>
              <a:rPr lang="ja-JP" altLang="en-US" sz="2800" b="1" dirty="0" smtClean="0">
                <a:latin typeface="UD デジタル 教科書体 NK-R" panose="02020400000000000000" pitchFamily="18" charset="-128"/>
                <a:ea typeface="UD デジタル 教科書体 NK-R" panose="02020400000000000000" pitchFamily="18" charset="-128"/>
              </a:rPr>
              <a:t>効果</a:t>
            </a:r>
            <a:r>
              <a:rPr lang="en-US" altLang="ja-JP" sz="2800" b="1" dirty="0" smtClean="0">
                <a:latin typeface="UD デジタル 教科書体 NK-R" panose="02020400000000000000" pitchFamily="18" charset="-128"/>
                <a:ea typeface="UD デジタル 教科書体 NK-R" panose="02020400000000000000" pitchFamily="18" charset="-128"/>
              </a:rPr>
              <a:t>※</a:t>
            </a:r>
          </a:p>
          <a:p>
            <a:pPr>
              <a:lnSpc>
                <a:spcPts val="3200"/>
              </a:lnSpc>
            </a:pPr>
            <a:r>
              <a:rPr lang="en-US" altLang="ja-JP" sz="2800" b="1" dirty="0" smtClean="0">
                <a:latin typeface="UD デジタル 教科書体 NK-R" panose="02020400000000000000" pitchFamily="18" charset="-128"/>
                <a:ea typeface="UD デジタル 教科書体 NK-R" panose="02020400000000000000" pitchFamily="18" charset="-128"/>
              </a:rPr>
              <a:t>Ⅵ</a:t>
            </a:r>
            <a:r>
              <a:rPr lang="ja-JP" altLang="en-US" sz="2800" b="1" dirty="0" smtClean="0">
                <a:latin typeface="UD デジタル 教科書体 NK-R" panose="02020400000000000000" pitchFamily="18" charset="-128"/>
                <a:ea typeface="UD デジタル 教科書体 NK-R" panose="02020400000000000000" pitchFamily="18" charset="-128"/>
              </a:rPr>
              <a:t>　結び</a:t>
            </a:r>
            <a:r>
              <a:rPr lang="ja-JP" altLang="en-US" sz="2800" b="1" dirty="0">
                <a:latin typeface="UD デジタル 教科書体 NK-R" panose="02020400000000000000" pitchFamily="18" charset="-128"/>
                <a:ea typeface="UD デジタル 教科書体 NK-R" panose="02020400000000000000" pitchFamily="18" charset="-128"/>
              </a:rPr>
              <a:t>・今後の</a:t>
            </a:r>
            <a:r>
              <a:rPr lang="ja-JP" altLang="en-US" sz="2800" b="1" dirty="0" smtClean="0">
                <a:latin typeface="UD デジタル 教科書体 NK-R" panose="02020400000000000000" pitchFamily="18" charset="-128"/>
                <a:ea typeface="UD デジタル 教科書体 NK-R" panose="02020400000000000000" pitchFamily="18" charset="-128"/>
              </a:rPr>
              <a:t>展望</a:t>
            </a:r>
            <a:r>
              <a:rPr lang="en-US" altLang="ja-JP" sz="2800" dirty="0">
                <a:latin typeface="UD デジタル 教科書体 NK-R" panose="02020400000000000000" pitchFamily="18" charset="-128"/>
                <a:ea typeface="UD デジタル 教科書体 NK-R" panose="02020400000000000000" pitchFamily="18" charset="-128"/>
              </a:rPr>
              <a:t>※</a:t>
            </a:r>
            <a:endParaRPr lang="en-US" altLang="ja-JP" sz="2800" b="1" dirty="0">
              <a:latin typeface="UD デジタル 教科書体 NK-R" panose="02020400000000000000" pitchFamily="18" charset="-128"/>
              <a:ea typeface="UD デジタル 教科書体 NK-R" panose="02020400000000000000" pitchFamily="18" charset="-128"/>
            </a:endParaRPr>
          </a:p>
        </p:txBody>
      </p: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2</a:t>
            </a:fld>
            <a:endParaRPr kumimoji="1" lang="ja-JP" altLang="en-US" dirty="0"/>
          </a:p>
        </p:txBody>
      </p:sp>
      <p:sp>
        <p:nvSpPr>
          <p:cNvPr id="8" name="テキスト ボックス 7"/>
          <p:cNvSpPr txBox="1"/>
          <p:nvPr/>
        </p:nvSpPr>
        <p:spPr>
          <a:xfrm>
            <a:off x="6628657" y="6108090"/>
            <a:ext cx="4164914" cy="369332"/>
          </a:xfrm>
          <a:prstGeom prst="rect">
            <a:avLst/>
          </a:prstGeom>
          <a:noFill/>
        </p:spPr>
        <p:txBody>
          <a:bodyPr wrap="square" rtlCol="0">
            <a:spAutoFit/>
          </a:bodyPr>
          <a:lstStyle/>
          <a:p>
            <a:r>
              <a:rPr kumimoji="1" lang="en-US" altLang="ja-JP" dirty="0" smtClean="0"/>
              <a:t>※</a:t>
            </a:r>
            <a:r>
              <a:rPr kumimoji="1" lang="ja-JP" altLang="en-US" dirty="0" smtClean="0"/>
              <a:t>本戦略骨子では記載しない</a:t>
            </a:r>
            <a:endParaRPr kumimoji="1" lang="ja-JP" altLang="en-US" dirty="0"/>
          </a:p>
        </p:txBody>
      </p:sp>
    </p:spTree>
    <p:extLst>
      <p:ext uri="{BB962C8B-B14F-4D97-AF65-F5344CB8AC3E}">
        <p14:creationId xmlns:p14="http://schemas.microsoft.com/office/powerpoint/2010/main" val="4248340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normAutofit/>
          </a:bodyPr>
          <a:lstStyle/>
          <a:p>
            <a:r>
              <a:rPr lang="en-US" altLang="ja-JP" dirty="0" smtClean="0">
                <a:latin typeface="UD デジタル 教科書体 NK-R" panose="02020400000000000000" pitchFamily="18" charset="-128"/>
                <a:ea typeface="UD デジタル 教科書体 NK-R" panose="02020400000000000000" pitchFamily="18" charset="-128"/>
              </a:rPr>
              <a:t>Ⅰ</a:t>
            </a:r>
            <a:r>
              <a:rPr lang="ja-JP" altLang="en-US" dirty="0" smtClean="0">
                <a:latin typeface="UD デジタル 教科書体 NK-R" panose="02020400000000000000" pitchFamily="18" charset="-128"/>
                <a:ea typeface="UD デジタル 教科書体 NK-R" panose="02020400000000000000" pitchFamily="18" charset="-128"/>
              </a:rPr>
              <a:t>　</a:t>
            </a:r>
            <a:r>
              <a:rPr lang="en-US" altLang="ja-JP" dirty="0" smtClean="0">
                <a:latin typeface="UD デジタル 教科書体 NK-R" panose="02020400000000000000" pitchFamily="18" charset="-128"/>
                <a:ea typeface="UD デジタル 教科書体 NK-R" panose="02020400000000000000" pitchFamily="18" charset="-128"/>
              </a:rPr>
              <a:t>1.</a:t>
            </a:r>
            <a:r>
              <a:rPr lang="ja-JP" altLang="en-US" dirty="0" smtClean="0">
                <a:latin typeface="UD デジタル 教科書体 NK-R" panose="02020400000000000000" pitchFamily="18" charset="-128"/>
                <a:ea typeface="UD デジタル 教科書体 NK-R" panose="02020400000000000000" pitchFamily="18" charset="-128"/>
              </a:rPr>
              <a:t>　戦略策定の趣旨</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838200" y="779394"/>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3</a:t>
            </a:fld>
            <a:endParaRPr kumimoji="1" lang="ja-JP" altLang="en-US" dirty="0"/>
          </a:p>
        </p:txBody>
      </p:sp>
      <p:sp>
        <p:nvSpPr>
          <p:cNvPr id="6" name="正方形/長方形 5"/>
          <p:cNvSpPr/>
          <p:nvPr/>
        </p:nvSpPr>
        <p:spPr>
          <a:xfrm>
            <a:off x="838199" y="1254239"/>
            <a:ext cx="9825507" cy="4154984"/>
          </a:xfrm>
          <a:prstGeom prst="rect">
            <a:avLst/>
          </a:prstGeom>
        </p:spPr>
        <p:txBody>
          <a:bodyPr wrap="square">
            <a:spAutoFit/>
          </a:bodyPr>
          <a:lstStyle/>
          <a:p>
            <a:r>
              <a:rPr lang="ja-JP" altLang="en-US" sz="2400" dirty="0" smtClean="0">
                <a:latin typeface="UD デジタル 教科書体 NK-R" panose="02020400000000000000" pitchFamily="18" charset="-128"/>
                <a:ea typeface="UD デジタル 教科書体 NK-R" panose="02020400000000000000" pitchFamily="18" charset="-128"/>
              </a:rPr>
              <a:t>◆世界</a:t>
            </a:r>
            <a:r>
              <a:rPr lang="ja-JP" altLang="en-US" sz="2400" dirty="0">
                <a:latin typeface="UD デジタル 教科書体 NK-R" panose="02020400000000000000" pitchFamily="18" charset="-128"/>
                <a:ea typeface="UD デジタル 教科書体 NK-R" panose="02020400000000000000" pitchFamily="18" charset="-128"/>
              </a:rPr>
              <a:t>の金融情勢が大きく変化し、税制</a:t>
            </a:r>
            <a:r>
              <a:rPr lang="ja-JP" altLang="en-US" sz="2400" dirty="0" smtClean="0">
                <a:latin typeface="UD デジタル 教科書体 NK-R" panose="02020400000000000000" pitchFamily="18" charset="-128"/>
                <a:ea typeface="UD デジタル 教科書体 NK-R" panose="02020400000000000000" pitchFamily="18" charset="-128"/>
              </a:rPr>
              <a:t>改正や規制対応など</a:t>
            </a:r>
            <a:r>
              <a:rPr lang="ja-JP" altLang="en-US" sz="2400" dirty="0">
                <a:latin typeface="UD デジタル 教科書体 NK-R" panose="02020400000000000000" pitchFamily="18" charset="-128"/>
                <a:ea typeface="UD デジタル 教科書体 NK-R" panose="02020400000000000000" pitchFamily="18" charset="-128"/>
              </a:rPr>
              <a:t>、国際金融</a:t>
            </a:r>
            <a:r>
              <a:rPr lang="ja-JP" altLang="en-US" sz="2400" dirty="0" smtClean="0">
                <a:latin typeface="UD デジタル 教科書体 NK-R" panose="02020400000000000000" pitchFamily="18" charset="-128"/>
                <a:ea typeface="UD デジタル 教科書体 NK-R" panose="02020400000000000000" pitchFamily="18" charset="-128"/>
              </a:rPr>
              <a:t>都　　</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市</a:t>
            </a:r>
            <a:r>
              <a:rPr lang="ja-JP" altLang="en-US" sz="2400" dirty="0">
                <a:latin typeface="UD デジタル 教科書体 NK-R" panose="02020400000000000000" pitchFamily="18" charset="-128"/>
                <a:ea typeface="UD デジタル 教科書体 NK-R" panose="02020400000000000000" pitchFamily="18" charset="-128"/>
              </a:rPr>
              <a:t>の実現</a:t>
            </a:r>
            <a:r>
              <a:rPr lang="ja-JP" altLang="en-US" sz="2400" dirty="0" smtClean="0">
                <a:latin typeface="UD デジタル 教科書体 NK-R" panose="02020400000000000000" pitchFamily="18" charset="-128"/>
                <a:ea typeface="UD デジタル 教科書体 NK-R" panose="02020400000000000000" pitchFamily="18" charset="-128"/>
              </a:rPr>
              <a:t>に向けた</a:t>
            </a:r>
            <a:r>
              <a:rPr lang="ja-JP" altLang="en-US" sz="2400" dirty="0">
                <a:latin typeface="UD デジタル 教科書体 NK-R" panose="02020400000000000000" pitchFamily="18" charset="-128"/>
                <a:ea typeface="UD デジタル 教科書体 NK-R" panose="02020400000000000000" pitchFamily="18" charset="-128"/>
              </a:rPr>
              <a:t>国の動きが本格化する中で、我が国の成長力を</a:t>
            </a:r>
            <a:r>
              <a:rPr lang="ja-JP" altLang="en-US" sz="2400" dirty="0" smtClean="0">
                <a:latin typeface="UD デジタル 教科書体 NK-R" panose="02020400000000000000" pitchFamily="18" charset="-128"/>
                <a:ea typeface="UD デジタル 教科書体 NK-R" panose="02020400000000000000" pitchFamily="18" charset="-128"/>
              </a:rPr>
              <a:t>高めて</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いく</a:t>
            </a:r>
            <a:r>
              <a:rPr lang="ja-JP" altLang="en-US" sz="2400" dirty="0">
                <a:latin typeface="UD デジタル 教科書体 NK-R" panose="02020400000000000000" pitchFamily="18" charset="-128"/>
                <a:ea typeface="UD デジタル 教科書体 NK-R" panose="02020400000000000000" pitchFamily="18" charset="-128"/>
              </a:rPr>
              <a:t>ため</a:t>
            </a:r>
            <a:r>
              <a:rPr lang="ja-JP" altLang="en-US" sz="2400" dirty="0" smtClean="0">
                <a:latin typeface="UD デジタル 教科書体 NK-R" panose="02020400000000000000" pitchFamily="18" charset="-128"/>
                <a:ea typeface="UD デジタル 教科書体 NK-R" panose="02020400000000000000" pitchFamily="18" charset="-128"/>
              </a:rPr>
              <a:t>には</a:t>
            </a:r>
            <a:r>
              <a:rPr lang="ja-JP" altLang="en-US" sz="2400" dirty="0">
                <a:latin typeface="UD デジタル 教科書体 NK-R" panose="02020400000000000000" pitchFamily="18" charset="-128"/>
                <a:ea typeface="UD デジタル 教科書体 NK-R" panose="02020400000000000000" pitchFamily="18" charset="-128"/>
              </a:rPr>
              <a:t>、国際競争力を有する複数の金融都市が必要である。</a:t>
            </a:r>
          </a:p>
          <a:p>
            <a:r>
              <a:rPr lang="ja-JP" altLang="en-US" sz="2400" dirty="0" smtClean="0">
                <a:latin typeface="UD デジタル 教科書体 NK-R" panose="02020400000000000000" pitchFamily="18" charset="-128"/>
                <a:ea typeface="UD デジタル 教科書体 NK-R" panose="02020400000000000000" pitchFamily="18" charset="-128"/>
              </a:rPr>
              <a:t>◆大阪</a:t>
            </a:r>
            <a:r>
              <a:rPr lang="ja-JP" altLang="en-US" sz="2400" dirty="0">
                <a:latin typeface="UD デジタル 教科書体 NK-R" panose="02020400000000000000" pitchFamily="18" charset="-128"/>
                <a:ea typeface="UD デジタル 教科書体 NK-R" panose="02020400000000000000" pitchFamily="18" charset="-128"/>
              </a:rPr>
              <a:t>を国際金融都市とすることは、危機事象発生時における金融面で</a:t>
            </a:r>
            <a:r>
              <a:rPr lang="ja-JP" altLang="en-US" sz="2400" dirty="0" smtClean="0">
                <a:latin typeface="UD デジタル 教科書体 NK-R" panose="02020400000000000000" pitchFamily="18" charset="-128"/>
                <a:ea typeface="UD デジタル 教科書体 NK-R" panose="02020400000000000000" pitchFamily="18" charset="-128"/>
              </a:rPr>
              <a:t>の</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日本の</a:t>
            </a:r>
            <a:r>
              <a:rPr lang="ja-JP" altLang="en-US" sz="2400" dirty="0">
                <a:latin typeface="UD デジタル 教科書体 NK-R" panose="02020400000000000000" pitchFamily="18" charset="-128"/>
                <a:ea typeface="UD デジタル 教科書体 NK-R" panose="02020400000000000000" pitchFamily="18" charset="-128"/>
              </a:rPr>
              <a:t>レジリエンスを</a:t>
            </a:r>
            <a:r>
              <a:rPr lang="ja-JP" altLang="en-US" sz="2400" dirty="0" smtClean="0">
                <a:latin typeface="UD デジタル 教科書体 NK-R" panose="02020400000000000000" pitchFamily="18" charset="-128"/>
                <a:ea typeface="UD デジタル 教科書体 NK-R" panose="02020400000000000000" pitchFamily="18" charset="-128"/>
              </a:rPr>
              <a:t>強化する</a:t>
            </a:r>
            <a:r>
              <a:rPr lang="ja-JP" altLang="en-US" sz="2400" dirty="0">
                <a:latin typeface="UD デジタル 教科書体 NK-R" panose="02020400000000000000" pitchFamily="18" charset="-128"/>
                <a:ea typeface="UD デジタル 教科書体 NK-R" panose="02020400000000000000" pitchFamily="18" charset="-128"/>
              </a:rPr>
              <a:t>重要な取組み</a:t>
            </a:r>
            <a:r>
              <a:rPr lang="ja-JP" altLang="en-US" sz="2400" dirty="0" smtClean="0">
                <a:latin typeface="UD デジタル 教科書体 NK-R" panose="02020400000000000000" pitchFamily="18" charset="-128"/>
                <a:ea typeface="UD デジタル 教科書体 NK-R" panose="02020400000000000000" pitchFamily="18" charset="-128"/>
              </a:rPr>
              <a:t>でもある</a:t>
            </a:r>
            <a:r>
              <a:rPr lang="ja-JP" altLang="en-US" sz="2400" dirty="0">
                <a:latin typeface="UD デジタル 教科書体 NK-R" panose="02020400000000000000" pitchFamily="18" charset="-128"/>
                <a:ea typeface="UD デジタル 教科書体 NK-R" panose="02020400000000000000" pitchFamily="18" charset="-128"/>
              </a:rPr>
              <a:t>。</a:t>
            </a:r>
          </a:p>
          <a:p>
            <a:r>
              <a:rPr lang="ja-JP" altLang="en-US" sz="2400" dirty="0" smtClean="0">
                <a:latin typeface="UD デジタル 教科書体 NK-R" panose="02020400000000000000" pitchFamily="18" charset="-128"/>
                <a:ea typeface="UD デジタル 教科書体 NK-R" panose="02020400000000000000" pitchFamily="18" charset="-128"/>
              </a:rPr>
              <a:t>◆さらに</a:t>
            </a:r>
            <a:r>
              <a:rPr lang="ja-JP" altLang="en-US" sz="2400" dirty="0">
                <a:latin typeface="UD デジタル 教科書体 NK-R" panose="02020400000000000000" pitchFamily="18" charset="-128"/>
                <a:ea typeface="UD デジタル 教科書体 NK-R" panose="02020400000000000000" pitchFamily="18" charset="-128"/>
              </a:rPr>
              <a:t>、「経済の血液」とも言われる金融機能の強化を図ることは、</a:t>
            </a:r>
            <a:r>
              <a:rPr lang="ja-JP" altLang="en-US" sz="2400" dirty="0" smtClean="0">
                <a:latin typeface="UD デジタル 教科書体 NK-R" panose="02020400000000000000" pitchFamily="18" charset="-128"/>
                <a:ea typeface="UD デジタル 教科書体 NK-R" panose="02020400000000000000" pitchFamily="18" charset="-128"/>
              </a:rPr>
              <a:t>ポストコ</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ロナ</a:t>
            </a:r>
            <a:r>
              <a:rPr lang="ja-JP" altLang="en-US" sz="2400" dirty="0">
                <a:latin typeface="UD デジタル 教科書体 NK-R" panose="02020400000000000000" pitchFamily="18" charset="-128"/>
                <a:ea typeface="UD デジタル 教科書体 NK-R" panose="02020400000000000000" pitchFamily="18" charset="-128"/>
              </a:rPr>
              <a:t>に向けた</a:t>
            </a:r>
            <a:r>
              <a:rPr lang="ja-JP" altLang="en-US" sz="2400" dirty="0" smtClean="0">
                <a:latin typeface="UD デジタル 教科書体 NK-R" panose="02020400000000000000" pitchFamily="18" charset="-128"/>
                <a:ea typeface="UD デジタル 教科書体 NK-R" panose="02020400000000000000" pitchFamily="18" charset="-128"/>
              </a:rPr>
              <a:t>大阪・関西経済</a:t>
            </a:r>
            <a:r>
              <a:rPr lang="ja-JP" altLang="en-US" sz="2400" dirty="0">
                <a:latin typeface="UD デジタル 教科書体 NK-R" panose="02020400000000000000" pitchFamily="18" charset="-128"/>
                <a:ea typeface="UD デジタル 教科書体 NK-R" panose="02020400000000000000" pitchFamily="18" charset="-128"/>
              </a:rPr>
              <a:t>の再生を図るための新たな成長の柱</a:t>
            </a:r>
            <a:r>
              <a:rPr lang="ja-JP" altLang="en-US" sz="2400" dirty="0" smtClean="0">
                <a:latin typeface="UD デジタル 教科書体 NK-R" panose="02020400000000000000" pitchFamily="18" charset="-128"/>
                <a:ea typeface="UD デジタル 教科書体 NK-R" panose="02020400000000000000" pitchFamily="18" charset="-128"/>
              </a:rPr>
              <a:t>となり、</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ひいては、</a:t>
            </a:r>
            <a:r>
              <a:rPr lang="ja-JP" altLang="en-US" sz="2400" dirty="0">
                <a:latin typeface="UD デジタル 教科書体 NK-R" panose="02020400000000000000" pitchFamily="18" charset="-128"/>
                <a:ea typeface="UD デジタル 教科書体 NK-R" panose="02020400000000000000" pitchFamily="18" charset="-128"/>
              </a:rPr>
              <a:t>日本の経済発展にも資するものとなる。</a:t>
            </a:r>
          </a:p>
          <a:p>
            <a:r>
              <a:rPr lang="ja-JP" altLang="en-US" sz="2400" dirty="0" smtClean="0">
                <a:latin typeface="UD デジタル 教科書体 NK-R" panose="02020400000000000000" pitchFamily="18" charset="-128"/>
                <a:ea typeface="UD デジタル 教科書体 NK-R" panose="02020400000000000000" pitchFamily="18" charset="-128"/>
              </a:rPr>
              <a:t>◆こう</a:t>
            </a:r>
            <a:r>
              <a:rPr lang="ja-JP" altLang="en-US" sz="2400" dirty="0">
                <a:latin typeface="UD デジタル 教科書体 NK-R" panose="02020400000000000000" pitchFamily="18" charset="-128"/>
                <a:ea typeface="UD デジタル 教科書体 NK-R" panose="02020400000000000000" pitchFamily="18" charset="-128"/>
              </a:rPr>
              <a:t>したことから</a:t>
            </a:r>
            <a:r>
              <a:rPr lang="ja-JP" altLang="en-US" sz="2400" dirty="0" smtClean="0">
                <a:latin typeface="UD デジタル 教科書体 NK-R" panose="02020400000000000000" pitchFamily="18" charset="-128"/>
                <a:ea typeface="UD デジタル 教科書体 NK-R" panose="02020400000000000000" pitchFamily="18" charset="-128"/>
              </a:rPr>
              <a:t>、独自</a:t>
            </a:r>
            <a:r>
              <a:rPr lang="ja-JP" altLang="en-US" sz="2400" dirty="0">
                <a:latin typeface="UD デジタル 教科書体 NK-R" panose="02020400000000000000" pitchFamily="18" charset="-128"/>
                <a:ea typeface="UD デジタル 教科書体 NK-R" panose="02020400000000000000" pitchFamily="18" charset="-128"/>
              </a:rPr>
              <a:t>の個性</a:t>
            </a:r>
            <a:r>
              <a:rPr lang="ja-JP" altLang="en-US" sz="2400" dirty="0" smtClean="0">
                <a:latin typeface="UD デジタル 教科書体 NK-R" panose="02020400000000000000" pitchFamily="18" charset="-128"/>
                <a:ea typeface="UD デジタル 教科書体 NK-R" panose="02020400000000000000" pitchFamily="18" charset="-128"/>
              </a:rPr>
              <a:t>・機能</a:t>
            </a:r>
            <a:r>
              <a:rPr lang="ja-JP" altLang="en-US" sz="2400" dirty="0">
                <a:latin typeface="UD デジタル 教科書体 NK-R" panose="02020400000000000000" pitchFamily="18" charset="-128"/>
                <a:ea typeface="UD デジタル 教科書体 NK-R" panose="02020400000000000000" pitchFamily="18" charset="-128"/>
              </a:rPr>
              <a:t>を持つ国際</a:t>
            </a:r>
            <a:r>
              <a:rPr lang="ja-JP" altLang="en-US" sz="2400" dirty="0" smtClean="0">
                <a:latin typeface="UD デジタル 教科書体 NK-R" panose="02020400000000000000" pitchFamily="18" charset="-128"/>
                <a:ea typeface="UD デジタル 教科書体 NK-R" panose="02020400000000000000" pitchFamily="18" charset="-128"/>
              </a:rPr>
              <a:t>金融</a:t>
            </a:r>
            <a:r>
              <a:rPr lang="ja-JP" altLang="en-US" sz="2400" dirty="0">
                <a:latin typeface="UD デジタル 教科書体 NK-R" panose="02020400000000000000" pitchFamily="18" charset="-128"/>
                <a:ea typeface="UD デジタル 教科書体 NK-R" panose="02020400000000000000" pitchFamily="18" charset="-128"/>
              </a:rPr>
              <a:t>都市を形成し</a:t>
            </a:r>
            <a:r>
              <a:rPr lang="ja-JP" altLang="en-US" sz="2400" dirty="0" smtClean="0">
                <a:latin typeface="UD デジタル 教科書体 NK-R" panose="02020400000000000000" pitchFamily="18" charset="-128"/>
                <a:ea typeface="UD デジタル 教科書体 NK-R" panose="02020400000000000000" pitchFamily="18" charset="-128"/>
              </a:rPr>
              <a:t>、東西二</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極</a:t>
            </a:r>
            <a:r>
              <a:rPr lang="ja-JP" altLang="en-US" sz="2400" dirty="0">
                <a:latin typeface="UD デジタル 教科書体 NK-R" panose="02020400000000000000" pitchFamily="18" charset="-128"/>
                <a:ea typeface="UD デジタル 教科書体 NK-R" panose="02020400000000000000" pitchFamily="18" charset="-128"/>
              </a:rPr>
              <a:t>の一極と</a:t>
            </a:r>
            <a:r>
              <a:rPr lang="ja-JP" altLang="en-US" sz="2400" dirty="0" smtClean="0">
                <a:latin typeface="UD デジタル 教科書体 NK-R" panose="02020400000000000000" pitchFamily="18" charset="-128"/>
                <a:ea typeface="UD デジタル 教科書体 NK-R" panose="02020400000000000000" pitchFamily="18" charset="-128"/>
              </a:rPr>
              <a:t>しての大阪</a:t>
            </a:r>
            <a:r>
              <a:rPr lang="ja-JP" altLang="en-US" sz="2400" dirty="0">
                <a:latin typeface="UD デジタル 教科書体 NK-R" panose="02020400000000000000" pitchFamily="18" charset="-128"/>
                <a:ea typeface="UD デジタル 教科書体 NK-R" panose="02020400000000000000" pitchFamily="18" charset="-128"/>
              </a:rPr>
              <a:t>のさらなる飛躍に</a:t>
            </a:r>
            <a:r>
              <a:rPr lang="ja-JP" altLang="en-US" sz="2400" dirty="0" smtClean="0">
                <a:latin typeface="UD デジタル 教科書体 NK-R" panose="02020400000000000000" pitchFamily="18" charset="-128"/>
                <a:ea typeface="UD デジタル 教科書体 NK-R" panose="02020400000000000000" pitchFamily="18" charset="-128"/>
              </a:rPr>
              <a:t>つなげていくため、戦略を</a:t>
            </a:r>
            <a:r>
              <a:rPr lang="ja-JP" altLang="en-US" sz="2400" dirty="0" err="1" smtClean="0">
                <a:latin typeface="UD デジタル 教科書体 NK-R" panose="02020400000000000000" pitchFamily="18" charset="-128"/>
                <a:ea typeface="UD デジタル 教科書体 NK-R" panose="02020400000000000000" pitchFamily="18" charset="-128"/>
              </a:rPr>
              <a:t>策定す</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る。</a:t>
            </a:r>
            <a:endParaRPr lang="ja-JP" altLang="en-US" sz="2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891355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Ⅰ</a:t>
            </a:r>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２</a:t>
            </a:r>
            <a:r>
              <a:rPr lang="en-US" altLang="ja-JP" dirty="0" smtClean="0">
                <a:latin typeface="UD デジタル 教科書体 NK-R" panose="02020400000000000000" pitchFamily="18" charset="-128"/>
                <a:ea typeface="UD デジタル 教科書体 NK-R" panose="02020400000000000000" pitchFamily="18" charset="-128"/>
              </a:rPr>
              <a:t>.</a:t>
            </a:r>
            <a:r>
              <a:rPr lang="ja-JP" altLang="en-US" dirty="0" smtClean="0">
                <a:latin typeface="UD デジタル 教科書体 NK-R" panose="02020400000000000000" pitchFamily="18" charset="-128"/>
                <a:ea typeface="UD デジタル 教科書体 NK-R" panose="02020400000000000000" pitchFamily="18" charset="-128"/>
              </a:rPr>
              <a:t>　世界の潮流と日本の状況</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838200" y="779394"/>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4</a:t>
            </a:fld>
            <a:endParaRPr kumimoji="1" lang="ja-JP" altLang="en-US" dirty="0"/>
          </a:p>
        </p:txBody>
      </p:sp>
      <p:sp>
        <p:nvSpPr>
          <p:cNvPr id="6" name="正方形/長方形 5"/>
          <p:cNvSpPr/>
          <p:nvPr/>
        </p:nvSpPr>
        <p:spPr>
          <a:xfrm>
            <a:off x="838199" y="1254239"/>
            <a:ext cx="10410372" cy="4524315"/>
          </a:xfrm>
          <a:prstGeom prst="rect">
            <a:avLst/>
          </a:prstGeom>
        </p:spPr>
        <p:txBody>
          <a:bodyPr wrap="square">
            <a:spAutoFit/>
          </a:bodyPr>
          <a:lstStyle/>
          <a:p>
            <a:r>
              <a:rPr lang="ja-JP" altLang="en-US" sz="2400" dirty="0">
                <a:latin typeface="UD デジタル 教科書体 NK-R" panose="02020400000000000000" pitchFamily="18" charset="-128"/>
                <a:ea typeface="UD デジタル 教科書体 NK-R" panose="02020400000000000000" pitchFamily="18" charset="-128"/>
              </a:rPr>
              <a:t>◆国際金融拠点は主要金融機関が拠点を構え、近年では、フィンテック企業　</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の集積等も構成要素になるなど、多様な金融主体が活動する拠点に変化。</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ビジネス機会</a:t>
            </a:r>
            <a:r>
              <a:rPr lang="en-US" altLang="ja-JP"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投資先</a:t>
            </a:r>
            <a:r>
              <a:rPr lang="en-US" altLang="ja-JP"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と顧客</a:t>
            </a:r>
            <a:r>
              <a:rPr lang="en-US" altLang="ja-JP"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資産の保有者</a:t>
            </a:r>
            <a:r>
              <a:rPr lang="en-US" altLang="ja-JP"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が存在する都市に、金融機関</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や投資家等が集積する傾向にある。</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◆また、グローバルな金融業の環境に変化が生じており、資産運用会社の規模</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が巨大化、投資ファンド等の数も増加。</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◆近年、香港国家安全維持法の成立や大湾区構想による中国との関係強化、</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英国の</a:t>
            </a:r>
            <a:r>
              <a:rPr lang="en-US" altLang="ja-JP" sz="2400" dirty="0">
                <a:latin typeface="UD デジタル 教科書体 NK-R" panose="02020400000000000000" pitchFamily="18" charset="-128"/>
                <a:ea typeface="UD デジタル 教科書体 NK-R" panose="02020400000000000000" pitchFamily="18" charset="-128"/>
              </a:rPr>
              <a:t>EU</a:t>
            </a:r>
            <a:r>
              <a:rPr lang="ja-JP" altLang="en-US" sz="2400" dirty="0">
                <a:latin typeface="UD デジタル 教科書体 NK-R" panose="02020400000000000000" pitchFamily="18" charset="-128"/>
                <a:ea typeface="UD デジタル 教科書体 NK-R" panose="02020400000000000000" pitchFamily="18" charset="-128"/>
              </a:rPr>
              <a:t>離脱といった政治情勢の変化等、世界の国際金融都市にビジネス</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環境に影響を与える動きがある。</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◆さらに、企業が従業員や取引先、顧客、地域社会、株主といった多様なステー　</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クホルダーの利益に配慮すべきという考え方へのシフトがみられ、</a:t>
            </a:r>
            <a:r>
              <a:rPr lang="en-US" altLang="ja-JP" sz="2400" dirty="0">
                <a:latin typeface="UD デジタル 教科書体 NK-R" panose="02020400000000000000" pitchFamily="18" charset="-128"/>
                <a:ea typeface="UD デジタル 教科書体 NK-R" panose="02020400000000000000" pitchFamily="18" charset="-128"/>
              </a:rPr>
              <a:t>SDG</a:t>
            </a:r>
            <a:r>
              <a:rPr lang="ja-JP" altLang="en-US" sz="2400" dirty="0" err="1">
                <a:latin typeface="UD デジタル 教科書体 NK-R" panose="02020400000000000000" pitchFamily="18" charset="-128"/>
                <a:ea typeface="UD デジタル 教科書体 NK-R" panose="02020400000000000000" pitchFamily="18" charset="-128"/>
              </a:rPr>
              <a:t>ｓ</a:t>
            </a:r>
            <a:r>
              <a:rPr lang="ja-JP" altLang="en-US" sz="2400" dirty="0">
                <a:latin typeface="UD デジタル 教科書体 NK-R" panose="02020400000000000000" pitchFamily="18" charset="-128"/>
                <a:ea typeface="UD デジタル 教科書体 NK-R" panose="02020400000000000000" pitchFamily="18" charset="-128"/>
              </a:rPr>
              <a:t>の達</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成につながるサステナブルファイナンスの拡大も進んでいる。</a:t>
            </a:r>
            <a:endParaRPr lang="en-US" altLang="ja-JP" sz="2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20419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Ⅰ</a:t>
            </a:r>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２</a:t>
            </a:r>
            <a:r>
              <a:rPr lang="en-US" altLang="ja-JP" dirty="0" smtClean="0">
                <a:latin typeface="UD デジタル 教科書体 NK-R" panose="02020400000000000000" pitchFamily="18" charset="-128"/>
                <a:ea typeface="UD デジタル 教科書体 NK-R" panose="02020400000000000000" pitchFamily="18" charset="-128"/>
              </a:rPr>
              <a:t>.</a:t>
            </a:r>
            <a:r>
              <a:rPr lang="ja-JP" altLang="en-US" dirty="0" smtClean="0">
                <a:latin typeface="UD デジタル 教科書体 NK-R" panose="02020400000000000000" pitchFamily="18" charset="-128"/>
                <a:ea typeface="UD デジタル 教科書体 NK-R" panose="02020400000000000000" pitchFamily="18" charset="-128"/>
              </a:rPr>
              <a:t>　世界の潮流と日本の状況</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838200" y="779394"/>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5</a:t>
            </a:fld>
            <a:endParaRPr kumimoji="1" lang="ja-JP" altLang="en-US" dirty="0"/>
          </a:p>
        </p:txBody>
      </p:sp>
      <p:sp>
        <p:nvSpPr>
          <p:cNvPr id="8" name="正方形/長方形 7"/>
          <p:cNvSpPr/>
          <p:nvPr/>
        </p:nvSpPr>
        <p:spPr>
          <a:xfrm>
            <a:off x="358336" y="1162542"/>
            <a:ext cx="10186919" cy="954107"/>
          </a:xfrm>
          <a:prstGeom prst="rect">
            <a:avLst/>
          </a:prstGeom>
        </p:spPr>
        <p:txBody>
          <a:bodyPr wrap="square">
            <a:spAutoFit/>
          </a:bodyPr>
          <a:lstStyle/>
          <a:p>
            <a:r>
              <a:rPr lang="en-US" altLang="ja-JP" sz="2000" dirty="0" smtClean="0">
                <a:latin typeface="UD デジタル 教科書体 NK-R" panose="02020400000000000000" pitchFamily="18" charset="-128"/>
                <a:ea typeface="UD デジタル 教科書体 NK-R" panose="02020400000000000000" pitchFamily="18" charset="-128"/>
              </a:rPr>
              <a:t>【</a:t>
            </a:r>
            <a:r>
              <a:rPr lang="ja-JP" altLang="en-US" sz="2000" dirty="0" smtClean="0">
                <a:latin typeface="UD デジタル 教科書体 NK-R" panose="02020400000000000000" pitchFamily="18" charset="-128"/>
                <a:ea typeface="UD デジタル 教科書体 NK-R" panose="02020400000000000000" pitchFamily="18" charset="-128"/>
              </a:rPr>
              <a:t>参考</a:t>
            </a:r>
            <a:r>
              <a:rPr lang="en-US" altLang="ja-JP" sz="2000" dirty="0" smtClean="0">
                <a:latin typeface="UD デジタル 教科書体 NK-R" panose="02020400000000000000" pitchFamily="18" charset="-128"/>
                <a:ea typeface="UD デジタル 教科書体 NK-R" panose="02020400000000000000" pitchFamily="18" charset="-128"/>
              </a:rPr>
              <a:t>】</a:t>
            </a:r>
            <a:r>
              <a:rPr lang="ja-JP" altLang="en-US" sz="2000" dirty="0" smtClean="0">
                <a:latin typeface="UD デジタル 教科書体 NK-R" panose="02020400000000000000" pitchFamily="18" charset="-128"/>
                <a:ea typeface="UD デジタル 教科書体 NK-R" panose="02020400000000000000" pitchFamily="18" charset="-128"/>
              </a:rPr>
              <a:t>国際金融センター都市ランキング</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dirty="0" smtClean="0">
                <a:latin typeface="UD デジタル 教科書体 NK-R" panose="02020400000000000000" pitchFamily="18" charset="-128"/>
                <a:ea typeface="UD デジタル 教科書体 NK-R" panose="02020400000000000000" pitchFamily="18" charset="-128"/>
              </a:rPr>
              <a:t>　〇</a:t>
            </a:r>
            <a:r>
              <a:rPr lang="en-US" altLang="ja-JP" dirty="0">
                <a:latin typeface="UD デジタル 教科書体 NK-R" panose="02020400000000000000" pitchFamily="18" charset="-128"/>
                <a:ea typeface="UD デジタル 教科書体 NK-R" panose="02020400000000000000" pitchFamily="18" charset="-128"/>
              </a:rPr>
              <a:t>2021</a:t>
            </a:r>
            <a:r>
              <a:rPr lang="ja-JP" altLang="en-US" dirty="0">
                <a:latin typeface="UD デジタル 教科書体 NK-R" panose="02020400000000000000" pitchFamily="18" charset="-128"/>
                <a:ea typeface="UD デジタル 教科書体 NK-R" panose="02020400000000000000" pitchFamily="18" charset="-128"/>
              </a:rPr>
              <a:t>年</a:t>
            </a:r>
            <a:r>
              <a:rPr lang="en-US" altLang="ja-JP" dirty="0">
                <a:latin typeface="UD デジタル 教科書体 NK-R" panose="02020400000000000000" pitchFamily="18" charset="-128"/>
                <a:ea typeface="UD デジタル 教科書体 NK-R" panose="02020400000000000000" pitchFamily="18" charset="-128"/>
              </a:rPr>
              <a:t>3</a:t>
            </a:r>
            <a:r>
              <a:rPr lang="ja-JP" altLang="en-US" dirty="0">
                <a:latin typeface="UD デジタル 教科書体 NK-R" panose="02020400000000000000" pitchFamily="18" charset="-128"/>
                <a:ea typeface="UD デジタル 教科書体 NK-R" panose="02020400000000000000" pitchFamily="18" charset="-128"/>
              </a:rPr>
              <a:t>月の国際金融センター都市ランキングでは</a:t>
            </a:r>
            <a:r>
              <a:rPr lang="ja-JP" altLang="en-US" dirty="0" smtClean="0">
                <a:latin typeface="UD デジタル 教科書体 NK-R" panose="02020400000000000000" pitchFamily="18" charset="-128"/>
                <a:ea typeface="UD デジタル 教科書体 NK-R" panose="02020400000000000000" pitchFamily="18" charset="-128"/>
              </a:rPr>
              <a:t>、東京</a:t>
            </a:r>
            <a:r>
              <a:rPr lang="ja-JP" altLang="en-US" dirty="0">
                <a:latin typeface="UD デジタル 教科書体 NK-R" panose="02020400000000000000" pitchFamily="18" charset="-128"/>
                <a:ea typeface="UD デジタル 教科書体 NK-R" panose="02020400000000000000" pitchFamily="18" charset="-128"/>
              </a:rPr>
              <a:t>は７位、大阪は</a:t>
            </a:r>
            <a:r>
              <a:rPr lang="en-US" altLang="ja-JP" dirty="0">
                <a:latin typeface="UD デジタル 教科書体 NK-R" panose="02020400000000000000" pitchFamily="18" charset="-128"/>
                <a:ea typeface="UD デジタル 教科書体 NK-R" panose="02020400000000000000" pitchFamily="18" charset="-128"/>
              </a:rPr>
              <a:t>32</a:t>
            </a:r>
            <a:r>
              <a:rPr lang="ja-JP" altLang="en-US" dirty="0">
                <a:latin typeface="UD デジタル 教科書体 NK-R" panose="02020400000000000000" pitchFamily="18" charset="-128"/>
                <a:ea typeface="UD デジタル 教科書体 NK-R" panose="02020400000000000000" pitchFamily="18" charset="-128"/>
              </a:rPr>
              <a:t>位</a:t>
            </a:r>
            <a:r>
              <a:rPr lang="ja-JP" altLang="en-US" dirty="0" smtClean="0">
                <a:latin typeface="UD デジタル 教科書体 NK-R" panose="02020400000000000000" pitchFamily="18" charset="-128"/>
                <a:ea typeface="UD デジタル 教科書体 NK-R" panose="02020400000000000000" pitchFamily="18" charset="-128"/>
              </a:rPr>
              <a:t>。</a:t>
            </a:r>
            <a:endParaRPr lang="en-US" altLang="ja-JP" dirty="0" smtClean="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〇大阪は、「ローカル」な国際金融都市との評価。</a:t>
            </a:r>
            <a:endParaRPr lang="ja-JP" altLang="en-US" dirty="0">
              <a:latin typeface="UD デジタル 教科書体 NK-R" panose="02020400000000000000" pitchFamily="18" charset="-128"/>
              <a:ea typeface="UD デジタル 教科書体 NK-R" panose="02020400000000000000" pitchFamily="18" charset="-128"/>
            </a:endParaRPr>
          </a:p>
        </p:txBody>
      </p:sp>
      <p:sp>
        <p:nvSpPr>
          <p:cNvPr id="10" name="正方形/長方形 9"/>
          <p:cNvSpPr/>
          <p:nvPr/>
        </p:nvSpPr>
        <p:spPr>
          <a:xfrm>
            <a:off x="5786569" y="6361427"/>
            <a:ext cx="2606804" cy="246221"/>
          </a:xfrm>
          <a:prstGeom prst="rect">
            <a:avLst/>
          </a:prstGeom>
        </p:spPr>
        <p:txBody>
          <a:bodyPr wrap="none">
            <a:spAutoFit/>
          </a:bodyPr>
          <a:lstStyle/>
          <a:p>
            <a:r>
              <a:rPr lang="ja-JP" altLang="en-US" sz="1000" dirty="0">
                <a:latin typeface="+mn-ea"/>
              </a:rPr>
              <a:t>出典：英シンクタンク</a:t>
            </a:r>
            <a:r>
              <a:rPr lang="en-US" altLang="ja-JP" sz="1000" dirty="0">
                <a:latin typeface="+mn-ea"/>
              </a:rPr>
              <a:t>Z/Yen</a:t>
            </a:r>
            <a:r>
              <a:rPr lang="ja-JP" altLang="en-US" sz="1000" dirty="0">
                <a:latin typeface="+mn-ea"/>
              </a:rPr>
              <a:t>調査より作成</a:t>
            </a:r>
          </a:p>
        </p:txBody>
      </p:sp>
      <p:graphicFrame>
        <p:nvGraphicFramePr>
          <p:cNvPr id="11" name="表 10"/>
          <p:cNvGraphicFramePr>
            <a:graphicFrameLocks noGrp="1"/>
          </p:cNvGraphicFramePr>
          <p:nvPr>
            <p:extLst>
              <p:ext uri="{D42A27DB-BD31-4B8C-83A1-F6EECF244321}">
                <p14:modId xmlns:p14="http://schemas.microsoft.com/office/powerpoint/2010/main" val="996484455"/>
              </p:ext>
            </p:extLst>
          </p:nvPr>
        </p:nvGraphicFramePr>
        <p:xfrm>
          <a:off x="600020" y="2336209"/>
          <a:ext cx="7793353" cy="3865614"/>
        </p:xfrm>
        <a:graphic>
          <a:graphicData uri="http://schemas.openxmlformats.org/drawingml/2006/table">
            <a:tbl>
              <a:tblPr firstRow="1" bandRow="1">
                <a:tableStyleId>{5940675A-B579-460E-94D1-54222C63F5DA}</a:tableStyleId>
              </a:tblPr>
              <a:tblGrid>
                <a:gridCol w="764103">
                  <a:extLst>
                    <a:ext uri="{9D8B030D-6E8A-4147-A177-3AD203B41FA5}">
                      <a16:colId xmlns:a16="http://schemas.microsoft.com/office/drawing/2014/main" val="3328768580"/>
                    </a:ext>
                  </a:extLst>
                </a:gridCol>
                <a:gridCol w="1749010">
                  <a:extLst>
                    <a:ext uri="{9D8B030D-6E8A-4147-A177-3AD203B41FA5}">
                      <a16:colId xmlns:a16="http://schemas.microsoft.com/office/drawing/2014/main" val="438710236"/>
                    </a:ext>
                  </a:extLst>
                </a:gridCol>
                <a:gridCol w="1716412">
                  <a:extLst>
                    <a:ext uri="{9D8B030D-6E8A-4147-A177-3AD203B41FA5}">
                      <a16:colId xmlns:a16="http://schemas.microsoft.com/office/drawing/2014/main" val="2807464932"/>
                    </a:ext>
                  </a:extLst>
                </a:gridCol>
                <a:gridCol w="1714245">
                  <a:extLst>
                    <a:ext uri="{9D8B030D-6E8A-4147-A177-3AD203B41FA5}">
                      <a16:colId xmlns:a16="http://schemas.microsoft.com/office/drawing/2014/main" val="2141303298"/>
                    </a:ext>
                  </a:extLst>
                </a:gridCol>
                <a:gridCol w="1849583">
                  <a:extLst>
                    <a:ext uri="{9D8B030D-6E8A-4147-A177-3AD203B41FA5}">
                      <a16:colId xmlns:a16="http://schemas.microsoft.com/office/drawing/2014/main" val="1683974059"/>
                    </a:ext>
                  </a:extLst>
                </a:gridCol>
              </a:tblGrid>
              <a:tr h="188127">
                <a:tc>
                  <a:txBody>
                    <a:bodyPr/>
                    <a:lstStyle/>
                    <a:p>
                      <a:pPr algn="ctr"/>
                      <a:endParaRPr lang="ja-JP" sz="1200" b="1" kern="100" dirty="0">
                        <a:effectLst/>
                        <a:latin typeface="Meiryo UI" panose="020B0604030504040204" pitchFamily="50" charset="-128"/>
                        <a:ea typeface="Meiryo UI" panose="020B0604030504040204" pitchFamily="50" charset="-128"/>
                      </a:endParaRPr>
                    </a:p>
                  </a:txBody>
                  <a:tcPr marL="33411" marR="33411" marT="8792" marB="0" anchor="ctr">
                    <a:solidFill>
                      <a:schemeClr val="bg1">
                        <a:lumMod val="85000"/>
                      </a:schemeClr>
                    </a:solidFill>
                  </a:tcPr>
                </a:tc>
                <a:tc>
                  <a:txBody>
                    <a:bodyPr/>
                    <a:lstStyle/>
                    <a:p>
                      <a:pPr algn="ctr">
                        <a:lnSpc>
                          <a:spcPts val="1500"/>
                        </a:lnSpc>
                        <a:spcAft>
                          <a:spcPts val="0"/>
                        </a:spcAft>
                      </a:pPr>
                      <a:r>
                        <a:rPr lang="en-US" sz="1200" b="1" kern="1200" dirty="0">
                          <a:effectLst/>
                          <a:latin typeface="Meiryo UI" panose="020B0604030504040204" pitchFamily="50" charset="-128"/>
                          <a:ea typeface="Meiryo UI" panose="020B0604030504040204" pitchFamily="50" charset="-128"/>
                        </a:rPr>
                        <a:t>2019</a:t>
                      </a:r>
                      <a:r>
                        <a:rPr lang="ja-JP" sz="1200" b="1" kern="1200" dirty="0">
                          <a:effectLst/>
                          <a:latin typeface="Meiryo UI" panose="020B0604030504040204" pitchFamily="50" charset="-128"/>
                          <a:ea typeface="Meiryo UI" panose="020B0604030504040204" pitchFamily="50" charset="-128"/>
                        </a:rPr>
                        <a:t>年</a:t>
                      </a:r>
                      <a:r>
                        <a:rPr lang="en-US" sz="1200" b="1" kern="1200" dirty="0">
                          <a:effectLst/>
                          <a:latin typeface="Meiryo UI" panose="020B0604030504040204" pitchFamily="50" charset="-128"/>
                          <a:ea typeface="Meiryo UI" panose="020B0604030504040204" pitchFamily="50" charset="-128"/>
                        </a:rPr>
                        <a:t>9</a:t>
                      </a:r>
                      <a:r>
                        <a:rPr lang="ja-JP" sz="1200" b="1" kern="1200" dirty="0">
                          <a:effectLst/>
                          <a:latin typeface="Meiryo UI" panose="020B0604030504040204" pitchFamily="50" charset="-128"/>
                          <a:ea typeface="Meiryo UI" panose="020B0604030504040204" pitchFamily="50" charset="-128"/>
                        </a:rPr>
                        <a:t>月</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chemeClr val="bg1">
                        <a:lumMod val="85000"/>
                      </a:schemeClr>
                    </a:solidFill>
                  </a:tcPr>
                </a:tc>
                <a:tc>
                  <a:txBody>
                    <a:bodyPr/>
                    <a:lstStyle/>
                    <a:p>
                      <a:pPr algn="ctr">
                        <a:lnSpc>
                          <a:spcPts val="1500"/>
                        </a:lnSpc>
                        <a:spcAft>
                          <a:spcPts val="0"/>
                        </a:spcAft>
                      </a:pPr>
                      <a:r>
                        <a:rPr lang="en-US" sz="1200" b="1" kern="1200" dirty="0">
                          <a:effectLst/>
                          <a:latin typeface="Meiryo UI" panose="020B0604030504040204" pitchFamily="50" charset="-128"/>
                          <a:ea typeface="Meiryo UI" panose="020B0604030504040204" pitchFamily="50" charset="-128"/>
                        </a:rPr>
                        <a:t>2020</a:t>
                      </a:r>
                      <a:r>
                        <a:rPr lang="ja-JP" sz="1200" b="1" kern="1200" dirty="0">
                          <a:effectLst/>
                          <a:latin typeface="Meiryo UI" panose="020B0604030504040204" pitchFamily="50" charset="-128"/>
                          <a:ea typeface="Meiryo UI" panose="020B0604030504040204" pitchFamily="50" charset="-128"/>
                        </a:rPr>
                        <a:t>年</a:t>
                      </a:r>
                      <a:r>
                        <a:rPr lang="en-US" sz="1200" b="1" kern="1200" dirty="0">
                          <a:effectLst/>
                          <a:latin typeface="Meiryo UI" panose="020B0604030504040204" pitchFamily="50" charset="-128"/>
                          <a:ea typeface="Meiryo UI" panose="020B0604030504040204" pitchFamily="50" charset="-128"/>
                        </a:rPr>
                        <a:t>3</a:t>
                      </a:r>
                      <a:r>
                        <a:rPr lang="ja-JP" sz="1200" b="1" kern="1200" dirty="0">
                          <a:effectLst/>
                          <a:latin typeface="Meiryo UI" panose="020B0604030504040204" pitchFamily="50" charset="-128"/>
                          <a:ea typeface="Meiryo UI" panose="020B0604030504040204" pitchFamily="50" charset="-128"/>
                        </a:rPr>
                        <a:t>月</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chemeClr val="bg1">
                        <a:lumMod val="85000"/>
                      </a:schemeClr>
                    </a:solidFill>
                  </a:tcPr>
                </a:tc>
                <a:tc>
                  <a:txBody>
                    <a:bodyPr/>
                    <a:lstStyle/>
                    <a:p>
                      <a:pPr algn="ctr">
                        <a:lnSpc>
                          <a:spcPts val="1500"/>
                        </a:lnSpc>
                        <a:spcAft>
                          <a:spcPts val="0"/>
                        </a:spcAft>
                      </a:pPr>
                      <a:r>
                        <a:rPr lang="en-US" sz="1200" b="1" kern="1200" dirty="0">
                          <a:effectLst/>
                          <a:latin typeface="Meiryo UI" panose="020B0604030504040204" pitchFamily="50" charset="-128"/>
                          <a:ea typeface="Meiryo UI" panose="020B0604030504040204" pitchFamily="50" charset="-128"/>
                        </a:rPr>
                        <a:t>2020</a:t>
                      </a:r>
                      <a:r>
                        <a:rPr lang="ja-JP" sz="1200" b="1" kern="1200" dirty="0">
                          <a:effectLst/>
                          <a:latin typeface="Meiryo UI" panose="020B0604030504040204" pitchFamily="50" charset="-128"/>
                          <a:ea typeface="Meiryo UI" panose="020B0604030504040204" pitchFamily="50" charset="-128"/>
                        </a:rPr>
                        <a:t>年</a:t>
                      </a:r>
                      <a:r>
                        <a:rPr lang="en-US" sz="1200" b="1" kern="1200" dirty="0">
                          <a:effectLst/>
                          <a:latin typeface="Meiryo UI" panose="020B0604030504040204" pitchFamily="50" charset="-128"/>
                          <a:ea typeface="Meiryo UI" panose="020B0604030504040204" pitchFamily="50" charset="-128"/>
                        </a:rPr>
                        <a:t>9</a:t>
                      </a:r>
                      <a:r>
                        <a:rPr lang="ja-JP" sz="1200" b="1" kern="1200" dirty="0">
                          <a:effectLst/>
                          <a:latin typeface="Meiryo UI" panose="020B0604030504040204" pitchFamily="50" charset="-128"/>
                          <a:ea typeface="Meiryo UI" panose="020B0604030504040204" pitchFamily="50" charset="-128"/>
                        </a:rPr>
                        <a:t>月</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chemeClr val="bg1">
                        <a:lumMod val="85000"/>
                      </a:schemeClr>
                    </a:solidFill>
                  </a:tcPr>
                </a:tc>
                <a:tc>
                  <a:txBody>
                    <a:bodyPr/>
                    <a:lstStyle/>
                    <a:p>
                      <a:pPr algn="ctr">
                        <a:lnSpc>
                          <a:spcPts val="1500"/>
                        </a:lnSpc>
                        <a:spcAft>
                          <a:spcPts val="0"/>
                        </a:spcAft>
                      </a:pPr>
                      <a:r>
                        <a:rPr lang="en-US" sz="1200" b="1" kern="1200" dirty="0" smtClean="0">
                          <a:effectLst/>
                          <a:latin typeface="Meiryo UI" panose="020B0604030504040204" pitchFamily="50" charset="-128"/>
                          <a:ea typeface="Meiryo UI" panose="020B0604030504040204" pitchFamily="50" charset="-128"/>
                        </a:rPr>
                        <a:t>2021</a:t>
                      </a:r>
                      <a:r>
                        <a:rPr lang="ja-JP" sz="1200" b="1" kern="1200" dirty="0" smtClean="0">
                          <a:effectLst/>
                          <a:latin typeface="Meiryo UI" panose="020B0604030504040204" pitchFamily="50" charset="-128"/>
                          <a:ea typeface="Meiryo UI" panose="020B0604030504040204" pitchFamily="50" charset="-128"/>
                        </a:rPr>
                        <a:t>年</a:t>
                      </a:r>
                      <a:r>
                        <a:rPr lang="en-US" altLang="ja-JP" sz="1200" b="1" kern="1200" dirty="0" smtClean="0">
                          <a:effectLst/>
                          <a:latin typeface="Meiryo UI" panose="020B0604030504040204" pitchFamily="50" charset="-128"/>
                          <a:ea typeface="Meiryo UI" panose="020B0604030504040204" pitchFamily="50" charset="-128"/>
                        </a:rPr>
                        <a:t>3</a:t>
                      </a:r>
                      <a:r>
                        <a:rPr lang="ja-JP" sz="1200" b="1" kern="1200" dirty="0" smtClean="0">
                          <a:effectLst/>
                          <a:latin typeface="Meiryo UI" panose="020B0604030504040204" pitchFamily="50" charset="-128"/>
                          <a:ea typeface="Meiryo UI" panose="020B0604030504040204" pitchFamily="50" charset="-128"/>
                        </a:rPr>
                        <a:t>月</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chemeClr val="bg1">
                        <a:lumMod val="85000"/>
                      </a:schemeClr>
                    </a:solidFill>
                  </a:tcPr>
                </a:tc>
                <a:extLst>
                  <a:ext uri="{0D108BD9-81ED-4DB2-BD59-A6C34878D82A}">
                    <a16:rowId xmlns:a16="http://schemas.microsoft.com/office/drawing/2014/main" val="2619274455"/>
                  </a:ext>
                </a:extLst>
              </a:tr>
              <a:tr h="215666">
                <a:tc>
                  <a:txBody>
                    <a:bodyPr/>
                    <a:lstStyle/>
                    <a:p>
                      <a:pPr algn="ctr">
                        <a:lnSpc>
                          <a:spcPts val="1500"/>
                        </a:lnSpc>
                        <a:spcAft>
                          <a:spcPts val="0"/>
                        </a:spcAft>
                      </a:pPr>
                      <a:r>
                        <a:rPr lang="ja-JP" sz="1200" kern="1200">
                          <a:effectLst/>
                          <a:latin typeface="Meiryo UI" panose="020B0604030504040204" pitchFamily="50" charset="-128"/>
                          <a:ea typeface="Meiryo UI" panose="020B0604030504040204" pitchFamily="50" charset="-128"/>
                        </a:rPr>
                        <a:t>１位</a:t>
                      </a:r>
                      <a:endParaRPr lang="ja-JP" sz="12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ニューヨーク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ニューヨーク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ニューヨーク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ニューヨーク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144483914"/>
                  </a:ext>
                </a:extLst>
              </a:tr>
              <a:tr h="215666">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２位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ロンドン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ロンドン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ロンドン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sz="1200" b="1" kern="1200" dirty="0" smtClean="0">
                          <a:effectLst/>
                          <a:latin typeface="Meiryo UI" panose="020B0604030504040204" pitchFamily="50" charset="-128"/>
                          <a:ea typeface="Meiryo UI" panose="020B0604030504040204" pitchFamily="50" charset="-128"/>
                        </a:rPr>
                        <a:t>ロンドン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4062349156"/>
                  </a:ext>
                </a:extLst>
              </a:tr>
              <a:tr h="215666">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３位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香港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東京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rgbClr val="92D050"/>
                    </a:solidFill>
                  </a:tcP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上海</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上海</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662262433"/>
                  </a:ext>
                </a:extLst>
              </a:tr>
              <a:tr h="215666">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４位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シンガポール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上海</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東京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rgbClr val="92D050"/>
                    </a:solidFill>
                  </a:tcPr>
                </a:tc>
                <a:tc>
                  <a:txBody>
                    <a:bodyPr/>
                    <a:lstStyle/>
                    <a:p>
                      <a:pPr algn="ctr">
                        <a:lnSpc>
                          <a:spcPts val="1500"/>
                        </a:lnSpc>
                        <a:spcAft>
                          <a:spcPts val="0"/>
                        </a:spcAft>
                      </a:pPr>
                      <a:r>
                        <a:rPr lang="ja-JP" altLang="en-US" sz="1200" b="1" kern="1200" dirty="0" smtClean="0">
                          <a:effectLst/>
                          <a:latin typeface="Meiryo UI" panose="020B0604030504040204" pitchFamily="50" charset="-128"/>
                          <a:ea typeface="Meiryo UI" panose="020B0604030504040204" pitchFamily="50" charset="-128"/>
                          <a:cs typeface="+mn-cs"/>
                        </a:rPr>
                        <a:t>香港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805550542"/>
                  </a:ext>
                </a:extLst>
              </a:tr>
              <a:tr h="215666">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５位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上海</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シンガポール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香港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200" b="1" kern="1200" dirty="0" smtClean="0">
                          <a:effectLst/>
                          <a:latin typeface="Meiryo UI" panose="020B0604030504040204" pitchFamily="50" charset="-128"/>
                          <a:ea typeface="Meiryo UI" panose="020B0604030504040204" pitchFamily="50" charset="-128"/>
                          <a:cs typeface="+mn-cs"/>
                        </a:rPr>
                        <a:t>シンガポール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981283209"/>
                  </a:ext>
                </a:extLst>
              </a:tr>
              <a:tr h="215666">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６位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東京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rgbClr val="92D050"/>
                    </a:solidFill>
                  </a:tcP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香港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sz="1200" b="1" kern="1200" dirty="0">
                          <a:effectLst/>
                          <a:latin typeface="Meiryo UI" panose="020B0604030504040204" pitchFamily="50" charset="-128"/>
                          <a:ea typeface="Meiryo UI" panose="020B0604030504040204" pitchFamily="50" charset="-128"/>
                        </a:rPr>
                        <a:t>シンガポール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200" dirty="0" smtClean="0">
                          <a:effectLst/>
                          <a:latin typeface="Meiryo UI" panose="020B0604030504040204" pitchFamily="50" charset="-128"/>
                          <a:ea typeface="Meiryo UI" panose="020B0604030504040204" pitchFamily="50" charset="-128"/>
                          <a:cs typeface="+mn-cs"/>
                        </a:rPr>
                        <a:t>北京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751463587"/>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北京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北京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北京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東京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rgbClr val="92D050"/>
                    </a:solidFill>
                  </a:tcPr>
                </a:tc>
                <a:extLst>
                  <a:ext uri="{0D108BD9-81ED-4DB2-BD59-A6C34878D82A}">
                    <a16:rowId xmlns:a16="http://schemas.microsoft.com/office/drawing/2014/main" val="3535750441"/>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ドバイ</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サンフランシスコ</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サンフランシスコ</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深圳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343373762"/>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9</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深圳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ジュネーブ</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深圳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フランクフルト</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919482248"/>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シドニー</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ロサンゼルス</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チューリッヒ</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チューリッヒ</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549256531"/>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トロント</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深圳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ロサンゼルス</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バンクーバー</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527373426"/>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サンフランシスコ</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ドバイ</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ルクセンブルク</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サンフランシスコ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16282001"/>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13</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ロサンゼルス</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フランクフルト</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エジンバラ</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ロサンゼルス</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3833277352"/>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14</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チューリッヒ</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チューリッヒ</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ジュネーブ</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ワシントン</a:t>
                      </a:r>
                      <a:r>
                        <a:rPr lang="en-US" altLang="ja-JP"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DC</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165514578"/>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15</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フランクフルト</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0" kern="100" dirty="0" smtClean="0">
                          <a:effectLst/>
                          <a:latin typeface="Meiryo UI" panose="020B0604030504040204" pitchFamily="50" charset="-128"/>
                          <a:ea typeface="Meiryo UI" panose="020B0604030504040204" pitchFamily="50" charset="-128"/>
                          <a:cs typeface="Times New Roman" panose="02020603050405020304" pitchFamily="18" charset="0"/>
                        </a:rPr>
                        <a:t>パリ</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ボストン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シカゴ</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2095183079"/>
                  </a:ext>
                </a:extLst>
              </a:tr>
              <a:tr h="215666">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16</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シカゴ</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シカゴ</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フランクフルト</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ソウル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798203750"/>
                  </a:ext>
                </a:extLst>
              </a:tr>
              <a:tr h="215666">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sz="1200" b="1" kern="1200" dirty="0">
                          <a:solidFill>
                            <a:schemeClr val="bg1"/>
                          </a:solidFill>
                          <a:effectLst/>
                          <a:latin typeface="Meiryo UI" panose="020B0604030504040204" pitchFamily="50" charset="-128"/>
                          <a:ea typeface="Meiryo UI" panose="020B0604030504040204" pitchFamily="50" charset="-128"/>
                        </a:rPr>
                        <a:t>大阪（</a:t>
                      </a:r>
                      <a:r>
                        <a:rPr lang="en-US" sz="1200" b="1" kern="1200" dirty="0">
                          <a:solidFill>
                            <a:schemeClr val="bg1"/>
                          </a:solidFill>
                          <a:effectLst/>
                          <a:latin typeface="Meiryo UI" panose="020B0604030504040204" pitchFamily="50" charset="-128"/>
                          <a:ea typeface="Meiryo UI" panose="020B0604030504040204" pitchFamily="50" charset="-128"/>
                        </a:rPr>
                        <a:t>27</a:t>
                      </a:r>
                      <a:r>
                        <a:rPr lang="ja-JP" sz="1200" b="1" kern="1200" dirty="0">
                          <a:solidFill>
                            <a:schemeClr val="bg1"/>
                          </a:solidFill>
                          <a:effectLst/>
                          <a:latin typeface="Meiryo UI" panose="020B0604030504040204" pitchFamily="50" charset="-128"/>
                          <a:ea typeface="Meiryo UI" panose="020B0604030504040204" pitchFamily="50" charset="-128"/>
                        </a:rPr>
                        <a:t>位）</a:t>
                      </a:r>
                      <a:endPar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chemeClr val="tx2"/>
                    </a:solidFill>
                  </a:tcPr>
                </a:tc>
                <a:tc>
                  <a:txBody>
                    <a:bodyPr/>
                    <a:lstStyle/>
                    <a:p>
                      <a:pPr algn="ctr">
                        <a:lnSpc>
                          <a:spcPts val="1500"/>
                        </a:lnSpc>
                        <a:spcAft>
                          <a:spcPts val="0"/>
                        </a:spcAft>
                      </a:pPr>
                      <a:r>
                        <a:rPr lang="ja-JP" sz="1200" b="1" kern="1200" dirty="0">
                          <a:solidFill>
                            <a:schemeClr val="bg1"/>
                          </a:solidFill>
                          <a:effectLst/>
                          <a:latin typeface="Meiryo UI" panose="020B0604030504040204" pitchFamily="50" charset="-128"/>
                          <a:ea typeface="Meiryo UI" panose="020B0604030504040204" pitchFamily="50" charset="-128"/>
                        </a:rPr>
                        <a:t>大阪（</a:t>
                      </a:r>
                      <a:r>
                        <a:rPr lang="en-US" sz="1200" b="1" kern="1200" dirty="0">
                          <a:solidFill>
                            <a:schemeClr val="bg1"/>
                          </a:solidFill>
                          <a:effectLst/>
                          <a:latin typeface="Meiryo UI" panose="020B0604030504040204" pitchFamily="50" charset="-128"/>
                          <a:ea typeface="Meiryo UI" panose="020B0604030504040204" pitchFamily="50" charset="-128"/>
                        </a:rPr>
                        <a:t>59</a:t>
                      </a:r>
                      <a:r>
                        <a:rPr lang="ja-JP" sz="1200" b="1" kern="1200" dirty="0">
                          <a:solidFill>
                            <a:schemeClr val="bg1"/>
                          </a:solidFill>
                          <a:effectLst/>
                          <a:latin typeface="Meiryo UI" panose="020B0604030504040204" pitchFamily="50" charset="-128"/>
                          <a:ea typeface="Meiryo UI" panose="020B0604030504040204" pitchFamily="50" charset="-128"/>
                        </a:rPr>
                        <a:t>位）</a:t>
                      </a:r>
                      <a:endPar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chemeClr val="tx2"/>
                    </a:solidFill>
                  </a:tcPr>
                </a:tc>
                <a:tc>
                  <a:txBody>
                    <a:bodyPr/>
                    <a:lstStyle/>
                    <a:p>
                      <a:pPr algn="ctr">
                        <a:lnSpc>
                          <a:spcPts val="1500"/>
                        </a:lnSpc>
                        <a:spcAft>
                          <a:spcPts val="0"/>
                        </a:spcAft>
                      </a:pPr>
                      <a:r>
                        <a:rPr lang="ja-JP" sz="1200" b="1" kern="1200" dirty="0">
                          <a:solidFill>
                            <a:schemeClr val="bg1"/>
                          </a:solidFill>
                          <a:effectLst/>
                          <a:latin typeface="Meiryo UI" panose="020B0604030504040204" pitchFamily="50" charset="-128"/>
                          <a:ea typeface="Meiryo UI" panose="020B0604030504040204" pitchFamily="50" charset="-128"/>
                        </a:rPr>
                        <a:t>大阪（</a:t>
                      </a:r>
                      <a:r>
                        <a:rPr lang="en-US" sz="1200" b="1" kern="1200" dirty="0">
                          <a:solidFill>
                            <a:schemeClr val="bg1"/>
                          </a:solidFill>
                          <a:effectLst/>
                          <a:latin typeface="Meiryo UI" panose="020B0604030504040204" pitchFamily="50" charset="-128"/>
                          <a:ea typeface="Meiryo UI" panose="020B0604030504040204" pitchFamily="50" charset="-128"/>
                        </a:rPr>
                        <a:t>39</a:t>
                      </a:r>
                      <a:r>
                        <a:rPr lang="ja-JP" sz="1200" b="1" kern="1200" dirty="0">
                          <a:solidFill>
                            <a:schemeClr val="bg1"/>
                          </a:solidFill>
                          <a:effectLst/>
                          <a:latin typeface="Meiryo UI" panose="020B0604030504040204" pitchFamily="50" charset="-128"/>
                          <a:ea typeface="Meiryo UI" panose="020B0604030504040204" pitchFamily="50" charset="-128"/>
                        </a:rPr>
                        <a:t>位）</a:t>
                      </a:r>
                      <a:endPar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chemeClr val="tx2"/>
                    </a:solidFill>
                  </a:tcPr>
                </a:tc>
                <a:tc>
                  <a:txBody>
                    <a:bodyPr/>
                    <a:lstStyle/>
                    <a:p>
                      <a:pPr algn="ctr">
                        <a:lnSpc>
                          <a:spcPts val="1500"/>
                        </a:lnSpc>
                        <a:spcAft>
                          <a:spcPts val="0"/>
                        </a:spcAft>
                      </a:pPr>
                      <a:r>
                        <a:rPr lang="ja-JP" sz="1200" b="1" kern="1200" dirty="0">
                          <a:solidFill>
                            <a:schemeClr val="bg1"/>
                          </a:solidFill>
                          <a:effectLst/>
                          <a:latin typeface="Meiryo UI" panose="020B0604030504040204" pitchFamily="50" charset="-128"/>
                          <a:ea typeface="Meiryo UI" panose="020B0604030504040204" pitchFamily="50" charset="-128"/>
                        </a:rPr>
                        <a:t>大阪（</a:t>
                      </a:r>
                      <a:r>
                        <a:rPr lang="en-US" sz="1200" b="1" kern="1200" dirty="0" smtClean="0">
                          <a:solidFill>
                            <a:schemeClr val="bg1"/>
                          </a:solidFill>
                          <a:effectLst/>
                          <a:latin typeface="Meiryo UI" panose="020B0604030504040204" pitchFamily="50" charset="-128"/>
                          <a:ea typeface="Meiryo UI" panose="020B0604030504040204" pitchFamily="50" charset="-128"/>
                        </a:rPr>
                        <a:t>32</a:t>
                      </a:r>
                      <a:r>
                        <a:rPr lang="ja-JP" sz="1200" b="1" kern="1200" dirty="0" smtClean="0">
                          <a:solidFill>
                            <a:schemeClr val="bg1"/>
                          </a:solidFill>
                          <a:effectLst/>
                          <a:latin typeface="Meiryo UI" panose="020B0604030504040204" pitchFamily="50" charset="-128"/>
                          <a:ea typeface="Meiryo UI" panose="020B0604030504040204" pitchFamily="50" charset="-128"/>
                        </a:rPr>
                        <a:t>位</a:t>
                      </a:r>
                      <a:r>
                        <a:rPr lang="ja-JP" sz="1200" b="1" kern="1200" dirty="0">
                          <a:solidFill>
                            <a:schemeClr val="bg1"/>
                          </a:solidFill>
                          <a:effectLst/>
                          <a:latin typeface="Meiryo UI" panose="020B0604030504040204" pitchFamily="50" charset="-128"/>
                          <a:ea typeface="Meiryo UI" panose="020B0604030504040204" pitchFamily="50" charset="-128"/>
                        </a:rPr>
                        <a:t>）</a:t>
                      </a:r>
                      <a:endPar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chemeClr val="tx2"/>
                    </a:solidFill>
                  </a:tcPr>
                </a:tc>
                <a:extLst>
                  <a:ext uri="{0D108BD9-81ED-4DB2-BD59-A6C34878D82A}">
                    <a16:rowId xmlns:a16="http://schemas.microsoft.com/office/drawing/2014/main" val="4156494486"/>
                  </a:ext>
                </a:extLst>
              </a:tr>
            </a:tbl>
          </a:graphicData>
        </a:graphic>
      </p:graphicFrame>
      <p:graphicFrame>
        <p:nvGraphicFramePr>
          <p:cNvPr id="5" name="表 4"/>
          <p:cNvGraphicFramePr>
            <a:graphicFrameLocks noGrp="1" noChangeAspect="1"/>
          </p:cNvGraphicFramePr>
          <p:nvPr>
            <p:extLst>
              <p:ext uri="{D42A27DB-BD31-4B8C-83A1-F6EECF244321}">
                <p14:modId xmlns:p14="http://schemas.microsoft.com/office/powerpoint/2010/main" val="2039112579"/>
              </p:ext>
            </p:extLst>
          </p:nvPr>
        </p:nvGraphicFramePr>
        <p:xfrm>
          <a:off x="9034597" y="2803288"/>
          <a:ext cx="2513113" cy="3390915"/>
        </p:xfrm>
        <a:graphic>
          <a:graphicData uri="http://schemas.openxmlformats.org/drawingml/2006/table">
            <a:tbl>
              <a:tblPr firstRow="1" bandRow="1">
                <a:tableStyleId>{5940675A-B579-460E-94D1-54222C63F5DA}</a:tableStyleId>
              </a:tblPr>
              <a:tblGrid>
                <a:gridCol w="764103">
                  <a:extLst>
                    <a:ext uri="{9D8B030D-6E8A-4147-A177-3AD203B41FA5}">
                      <a16:colId xmlns:a16="http://schemas.microsoft.com/office/drawing/2014/main" val="3585933520"/>
                    </a:ext>
                  </a:extLst>
                </a:gridCol>
                <a:gridCol w="1749010">
                  <a:extLst>
                    <a:ext uri="{9D8B030D-6E8A-4147-A177-3AD203B41FA5}">
                      <a16:colId xmlns:a16="http://schemas.microsoft.com/office/drawing/2014/main" val="357345686"/>
                    </a:ext>
                  </a:extLst>
                </a:gridCol>
              </a:tblGrid>
              <a:tr h="277816">
                <a:tc>
                  <a:txBody>
                    <a:bodyPr/>
                    <a:lstStyle/>
                    <a:p>
                      <a:pPr algn="ctr"/>
                      <a:endParaRPr lang="ja-JP" sz="1200" b="1" kern="100" dirty="0">
                        <a:effectLst/>
                        <a:latin typeface="Meiryo UI" panose="020B0604030504040204" pitchFamily="50" charset="-128"/>
                        <a:ea typeface="Meiryo UI" panose="020B0604030504040204" pitchFamily="50" charset="-128"/>
                      </a:endParaRPr>
                    </a:p>
                  </a:txBody>
                  <a:tcPr marL="33411" marR="33411" marT="8792" marB="0" anchor="ctr">
                    <a:solidFill>
                      <a:schemeClr val="bg1">
                        <a:lumMod val="85000"/>
                      </a:schemeClr>
                    </a:solidFill>
                  </a:tcPr>
                </a:tc>
                <a:tc>
                  <a:txBody>
                    <a:bodyPr/>
                    <a:lstStyle/>
                    <a:p>
                      <a:pPr algn="ctr">
                        <a:lnSpc>
                          <a:spcPts val="1500"/>
                        </a:lnSpc>
                        <a:spcAft>
                          <a:spcPts val="0"/>
                        </a:spcAft>
                      </a:pPr>
                      <a:r>
                        <a:rPr lang="en-US" sz="1200" b="1" kern="1200" dirty="0" smtClean="0">
                          <a:effectLst/>
                          <a:latin typeface="Meiryo UI" panose="020B0604030504040204" pitchFamily="50" charset="-128"/>
                          <a:ea typeface="Meiryo UI" panose="020B0604030504040204" pitchFamily="50" charset="-128"/>
                        </a:rPr>
                        <a:t>20</a:t>
                      </a:r>
                      <a:r>
                        <a:rPr lang="en-US" altLang="ja-JP" sz="1200" b="1" kern="1200" dirty="0" smtClean="0">
                          <a:effectLst/>
                          <a:latin typeface="Meiryo UI" panose="020B0604030504040204" pitchFamily="50" charset="-128"/>
                          <a:ea typeface="Meiryo UI" panose="020B0604030504040204" pitchFamily="50" charset="-128"/>
                        </a:rPr>
                        <a:t>21</a:t>
                      </a:r>
                      <a:r>
                        <a:rPr lang="ja-JP" sz="1200" b="1" kern="1200" dirty="0" smtClean="0">
                          <a:effectLst/>
                          <a:latin typeface="Meiryo UI" panose="020B0604030504040204" pitchFamily="50" charset="-128"/>
                          <a:ea typeface="Meiryo UI" panose="020B0604030504040204" pitchFamily="50" charset="-128"/>
                        </a:rPr>
                        <a:t>年</a:t>
                      </a:r>
                      <a:r>
                        <a:rPr lang="ja-JP" altLang="en-US" sz="1200" b="1" kern="1200" dirty="0" smtClean="0">
                          <a:effectLst/>
                          <a:latin typeface="Meiryo UI" panose="020B0604030504040204" pitchFamily="50" charset="-128"/>
                          <a:ea typeface="Meiryo UI" panose="020B0604030504040204" pitchFamily="50" charset="-128"/>
                        </a:rPr>
                        <a:t>３</a:t>
                      </a:r>
                      <a:r>
                        <a:rPr lang="ja-JP" sz="1200" b="1" kern="1200" dirty="0" smtClean="0">
                          <a:effectLst/>
                          <a:latin typeface="Meiryo UI" panose="020B0604030504040204" pitchFamily="50" charset="-128"/>
                          <a:ea typeface="Meiryo UI" panose="020B0604030504040204" pitchFamily="50" charset="-128"/>
                        </a:rPr>
                        <a:t>月</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solidFill>
                      <a:schemeClr val="bg1">
                        <a:lumMod val="85000"/>
                      </a:schemeClr>
                    </a:solidFill>
                  </a:tcPr>
                </a:tc>
                <a:extLst>
                  <a:ext uri="{0D108BD9-81ED-4DB2-BD59-A6C34878D82A}">
                    <a16:rowId xmlns:a16="http://schemas.microsoft.com/office/drawing/2014/main" val="1180166551"/>
                  </a:ext>
                </a:extLst>
              </a:tr>
              <a:tr h="283009">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１位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上海</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extLst>
                  <a:ext uri="{0D108BD9-81ED-4DB2-BD59-A6C34878D82A}">
                    <a16:rowId xmlns:a16="http://schemas.microsoft.com/office/drawing/2014/main" val="3165490033"/>
                  </a:ext>
                </a:extLst>
              </a:tr>
              <a:tr h="283009">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２位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香港</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extLst>
                  <a:ext uri="{0D108BD9-81ED-4DB2-BD59-A6C34878D82A}">
                    <a16:rowId xmlns:a16="http://schemas.microsoft.com/office/drawing/2014/main" val="1636150534"/>
                  </a:ext>
                </a:extLst>
              </a:tr>
              <a:tr h="283009">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３位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シンガポール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1601952103"/>
                  </a:ext>
                </a:extLst>
              </a:tr>
              <a:tr h="283009">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４位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北京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extLst>
                  <a:ext uri="{0D108BD9-81ED-4DB2-BD59-A6C34878D82A}">
                    <a16:rowId xmlns:a16="http://schemas.microsoft.com/office/drawing/2014/main" val="3785572694"/>
                  </a:ext>
                </a:extLst>
              </a:tr>
              <a:tr h="283009">
                <a:tc>
                  <a:txBody>
                    <a:bodyPr/>
                    <a:lstStyle/>
                    <a:p>
                      <a:pPr algn="ctr">
                        <a:lnSpc>
                          <a:spcPts val="1500"/>
                        </a:lnSpc>
                        <a:spcAft>
                          <a:spcPts val="0"/>
                        </a:spcAft>
                      </a:pPr>
                      <a:r>
                        <a:rPr lang="ja-JP" sz="1200" kern="1200" dirty="0">
                          <a:effectLst/>
                          <a:latin typeface="Meiryo UI" panose="020B0604030504040204" pitchFamily="50" charset="-128"/>
                          <a:ea typeface="Meiryo UI" panose="020B0604030504040204" pitchFamily="50" charset="-128"/>
                        </a:rPr>
                        <a:t>５位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東京</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extLst>
                  <a:ext uri="{0D108BD9-81ED-4DB2-BD59-A6C34878D82A}">
                    <a16:rowId xmlns:a16="http://schemas.microsoft.com/office/drawing/2014/main" val="2660459181"/>
                  </a:ext>
                </a:extLst>
              </a:tr>
              <a:tr h="283009">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６位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深圳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4163021923"/>
                  </a:ext>
                </a:extLst>
              </a:tr>
              <a:tr h="283009">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７位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ソウル</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2785088683"/>
                  </a:ext>
                </a:extLst>
              </a:tr>
              <a:tr h="283009">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８位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シドニー</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3015156945"/>
                  </a:ext>
                </a:extLst>
              </a:tr>
              <a:tr h="283009">
                <a:tc>
                  <a:txBody>
                    <a:bodyPr/>
                    <a:lstStyle/>
                    <a:p>
                      <a:pPr algn="ctr">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９位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広州</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3506634597"/>
                  </a:ext>
                </a:extLst>
              </a:tr>
              <a:tr h="283009">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メルボルン</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2220802824"/>
                  </a:ext>
                </a:extLst>
              </a:tr>
              <a:tr h="283009">
                <a:tc>
                  <a:txBody>
                    <a:bodyPr/>
                    <a:lstStyle/>
                    <a:p>
                      <a:pPr algn="ctr">
                        <a:lnSpc>
                          <a:spcPts val="15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大阪</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noFill/>
                  </a:tcPr>
                </a:tc>
                <a:extLst>
                  <a:ext uri="{0D108BD9-81ED-4DB2-BD59-A6C34878D82A}">
                    <a16:rowId xmlns:a16="http://schemas.microsoft.com/office/drawing/2014/main" val="2554569614"/>
                  </a:ext>
                </a:extLst>
              </a:tr>
            </a:tbl>
          </a:graphicData>
        </a:graphic>
      </p:graphicFrame>
      <p:sp>
        <p:nvSpPr>
          <p:cNvPr id="6" name="テキスト ボックス 5"/>
          <p:cNvSpPr txBox="1"/>
          <p:nvPr/>
        </p:nvSpPr>
        <p:spPr>
          <a:xfrm>
            <a:off x="8416607" y="2340593"/>
            <a:ext cx="3775393" cy="307777"/>
          </a:xfrm>
          <a:prstGeom prst="rect">
            <a:avLst/>
          </a:prstGeom>
          <a:noFill/>
        </p:spPr>
        <p:txBody>
          <a:bodyPr wrap="none" rtlCol="0">
            <a:spAutoFit/>
          </a:bodyPr>
          <a:lstStyle/>
          <a:p>
            <a:r>
              <a:rPr lang="ja-JP" altLang="en-US" sz="1400" b="1" dirty="0"/>
              <a:t>＜アジア・パシフィック地域</a:t>
            </a:r>
            <a:r>
              <a:rPr kumimoji="1" lang="ja-JP" altLang="en-US" sz="1400" b="1" dirty="0" smtClean="0"/>
              <a:t>のランキング＞</a:t>
            </a:r>
            <a:endParaRPr kumimoji="1" lang="ja-JP" altLang="en-US" sz="1400" b="1" dirty="0"/>
          </a:p>
        </p:txBody>
      </p:sp>
      <p:sp>
        <p:nvSpPr>
          <p:cNvPr id="7" name="正方形/長方形 6"/>
          <p:cNvSpPr/>
          <p:nvPr/>
        </p:nvSpPr>
        <p:spPr>
          <a:xfrm>
            <a:off x="9034597" y="5895833"/>
            <a:ext cx="2513113" cy="29837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4495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a:cxnSpLocks/>
          </p:cNvCxnSpPr>
          <p:nvPr/>
        </p:nvCxnSpPr>
        <p:spPr>
          <a:xfrm>
            <a:off x="838200" y="779394"/>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6</a:t>
            </a:fld>
            <a:endParaRPr kumimoji="1" lang="ja-JP" altLang="en-US" dirty="0"/>
          </a:p>
        </p:txBody>
      </p:sp>
      <p:sp>
        <p:nvSpPr>
          <p:cNvPr id="5" name="正方形/長方形 4"/>
          <p:cNvSpPr/>
          <p:nvPr/>
        </p:nvSpPr>
        <p:spPr>
          <a:xfrm>
            <a:off x="838199" y="1141497"/>
            <a:ext cx="9915659" cy="461665"/>
          </a:xfrm>
          <a:prstGeom prst="rect">
            <a:avLst/>
          </a:prstGeom>
        </p:spPr>
        <p:txBody>
          <a:bodyPr wrap="square">
            <a:spAutoFit/>
          </a:bodyPr>
          <a:lstStyle/>
          <a:p>
            <a:endParaRPr lang="ja-JP" altLang="en-US" sz="2400" dirty="0">
              <a:latin typeface="UD デジタル 教科書体 NK-R" panose="02020400000000000000" pitchFamily="18" charset="-128"/>
              <a:ea typeface="UD デジタル 教科書体 NK-R" panose="02020400000000000000" pitchFamily="18" charset="-128"/>
            </a:endParaRPr>
          </a:p>
        </p:txBody>
      </p:sp>
      <p:sp>
        <p:nvSpPr>
          <p:cNvPr id="6" name="正方形/長方形 5"/>
          <p:cNvSpPr/>
          <p:nvPr/>
        </p:nvSpPr>
        <p:spPr>
          <a:xfrm>
            <a:off x="935864" y="1152230"/>
            <a:ext cx="9817993" cy="4524315"/>
          </a:xfrm>
          <a:prstGeom prst="rect">
            <a:avLst/>
          </a:prstGeom>
        </p:spPr>
        <p:txBody>
          <a:bodyPr wrap="square">
            <a:spAutoFit/>
          </a:bodyPr>
          <a:lstStyle/>
          <a:p>
            <a:r>
              <a:rPr lang="ja-JP" altLang="en-US" sz="2400" dirty="0" smtClean="0">
                <a:latin typeface="UD デジタル 教科書体 NK-R" panose="02020400000000000000" pitchFamily="18" charset="-128"/>
                <a:ea typeface="UD デジタル 教科書体 NK-R" panose="02020400000000000000" pitchFamily="18" charset="-128"/>
              </a:rPr>
              <a:t>◆国際</a:t>
            </a:r>
            <a:r>
              <a:rPr lang="ja-JP" altLang="en-US" sz="2400" dirty="0">
                <a:latin typeface="UD デジタル 教科書体 NK-R" panose="02020400000000000000" pitchFamily="18" charset="-128"/>
                <a:ea typeface="UD デジタル 教科書体 NK-R" panose="02020400000000000000" pitchFamily="18" charset="-128"/>
              </a:rPr>
              <a:t>金融</a:t>
            </a:r>
            <a:r>
              <a:rPr lang="ja-JP" altLang="en-US" sz="2400" dirty="0" smtClean="0">
                <a:latin typeface="UD デジタル 教科書体 NK-R" panose="02020400000000000000" pitchFamily="18" charset="-128"/>
                <a:ea typeface="UD デジタル 教科書体 NK-R" panose="02020400000000000000" pitchFamily="18" charset="-128"/>
              </a:rPr>
              <a:t>都市は、地域の発展のためにめざすものであり、その実現により　</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経済の発展をめざす地域のビジョン・戦略の具現化に寄与し、もって、府民</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の利益・幸福につながるもの。</a:t>
            </a:r>
            <a:r>
              <a:rPr lang="ja-JP" altLang="en-US" sz="2400" b="1" dirty="0">
                <a:latin typeface="UD デジタル 教科書体 NK-R" panose="02020400000000000000" pitchFamily="18" charset="-128"/>
                <a:ea typeface="UD デジタル 教科書体 NK-R" panose="02020400000000000000" pitchFamily="18" charset="-128"/>
              </a:rPr>
              <a:t>　</a:t>
            </a:r>
            <a:r>
              <a:rPr lang="ja-JP" altLang="en-US" sz="2400" b="1" dirty="0" smtClean="0">
                <a:latin typeface="UD デジタル 教科書体 NK-R" panose="02020400000000000000" pitchFamily="18" charset="-128"/>
                <a:ea typeface="UD デジタル 教科書体 NK-R" panose="02020400000000000000" pitchFamily="18" charset="-128"/>
              </a:rPr>
              <a:t>　</a:t>
            </a:r>
            <a:r>
              <a:rPr lang="en-US" altLang="ja-JP" sz="2400" b="1" u="sng" dirty="0" smtClean="0">
                <a:latin typeface="UD デジタル 教科書体 NK-R" panose="02020400000000000000" pitchFamily="18" charset="-128"/>
                <a:ea typeface="UD デジタル 教科書体 NK-R" panose="02020400000000000000" pitchFamily="18" charset="-128"/>
              </a:rPr>
              <a:t>【</a:t>
            </a:r>
            <a:r>
              <a:rPr lang="ja-JP" altLang="en-US" sz="2400" b="1" u="sng" dirty="0">
                <a:latin typeface="UD デジタル 教科書体 NK-R" panose="02020400000000000000" pitchFamily="18" charset="-128"/>
                <a:ea typeface="UD デジタル 教科書体 NK-R" panose="02020400000000000000" pitchFamily="18" charset="-128"/>
              </a:rPr>
              <a:t>地域の発展の視点</a:t>
            </a:r>
            <a:r>
              <a:rPr lang="en-US" altLang="ja-JP" sz="2400" b="1" u="sng" dirty="0">
                <a:latin typeface="UD デジタル 教科書体 NK-R" panose="02020400000000000000" pitchFamily="18" charset="-128"/>
                <a:ea typeface="UD デジタル 教科書体 NK-R" panose="02020400000000000000" pitchFamily="18" charset="-128"/>
              </a:rPr>
              <a:t>】</a:t>
            </a:r>
          </a:p>
          <a:p>
            <a:r>
              <a:rPr lang="ja-JP" altLang="en-US" sz="2400" dirty="0" smtClean="0">
                <a:latin typeface="UD デジタル 教科書体 NK-R" panose="02020400000000000000" pitchFamily="18" charset="-128"/>
                <a:ea typeface="UD デジタル 教科書体 NK-R" panose="02020400000000000000" pitchFamily="18" charset="-128"/>
              </a:rPr>
              <a:t>◆また、個々</a:t>
            </a:r>
            <a:r>
              <a:rPr lang="ja-JP" altLang="en-US" sz="2400" dirty="0">
                <a:latin typeface="UD デジタル 教科書体 NK-R" panose="02020400000000000000" pitchFamily="18" charset="-128"/>
                <a:ea typeface="UD デジタル 教科書体 NK-R" panose="02020400000000000000" pitchFamily="18" charset="-128"/>
              </a:rPr>
              <a:t>の</a:t>
            </a:r>
            <a:r>
              <a:rPr lang="ja-JP" altLang="en-US" sz="2400" dirty="0" smtClean="0">
                <a:latin typeface="UD デジタル 教科書体 NK-R" panose="02020400000000000000" pitchFamily="18" charset="-128"/>
                <a:ea typeface="UD デジタル 教科書体 NK-R" panose="02020400000000000000" pitchFamily="18" charset="-128"/>
              </a:rPr>
              <a:t>取組みも含め</a:t>
            </a:r>
            <a:r>
              <a:rPr lang="ja-JP" altLang="en-US" sz="2400" dirty="0">
                <a:latin typeface="UD デジタル 教科書体 NK-R" panose="02020400000000000000" pitchFamily="18" charset="-128"/>
                <a:ea typeface="UD デジタル 教科書体 NK-R" panose="02020400000000000000" pitchFamily="18" charset="-128"/>
              </a:rPr>
              <a:t>、持続</a:t>
            </a:r>
            <a:r>
              <a:rPr lang="ja-JP" altLang="en-US" sz="2400" dirty="0" smtClean="0">
                <a:latin typeface="UD デジタル 教科書体 NK-R" panose="02020400000000000000" pitchFamily="18" charset="-128"/>
                <a:ea typeface="UD デジタル 教科書体 NK-R" panose="02020400000000000000" pitchFamily="18" charset="-128"/>
              </a:rPr>
              <a:t>可能でよりよい社会の実現をめざす全世</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界共通の目標である</a:t>
            </a:r>
            <a:r>
              <a:rPr lang="en-US" altLang="ja-JP" sz="2400" dirty="0" smtClean="0">
                <a:latin typeface="UD デジタル 教科書体 NK-R" panose="02020400000000000000" pitchFamily="18" charset="-128"/>
                <a:ea typeface="UD デジタル 教科書体 NK-R" panose="02020400000000000000" pitchFamily="18" charset="-128"/>
              </a:rPr>
              <a:t>SDGs</a:t>
            </a:r>
            <a:r>
              <a:rPr lang="ja-JP" altLang="en-US" sz="2400" dirty="0">
                <a:latin typeface="UD デジタル 教科書体 NK-R" panose="02020400000000000000" pitchFamily="18" charset="-128"/>
                <a:ea typeface="UD デジタル 教科書体 NK-R" panose="02020400000000000000" pitchFamily="18" charset="-128"/>
              </a:rPr>
              <a:t>（</a:t>
            </a:r>
            <a:r>
              <a:rPr lang="en-US" altLang="ja-JP" sz="2400" dirty="0" smtClean="0">
                <a:latin typeface="UD デジタル 教科書体 NK-R" panose="02020400000000000000" pitchFamily="18" charset="-128"/>
                <a:ea typeface="UD デジタル 教科書体 NK-R" panose="02020400000000000000" pitchFamily="18" charset="-128"/>
              </a:rPr>
              <a:t>Sustainable </a:t>
            </a:r>
            <a:r>
              <a:rPr lang="en-US" altLang="ja-JP" sz="2400" dirty="0">
                <a:latin typeface="UD デジタル 教科書体 NK-R" panose="02020400000000000000" pitchFamily="18" charset="-128"/>
                <a:ea typeface="UD デジタル 教科書体 NK-R" panose="02020400000000000000" pitchFamily="18" charset="-128"/>
              </a:rPr>
              <a:t>Development Goals</a:t>
            </a:r>
            <a:r>
              <a:rPr lang="ja-JP" altLang="en-US" sz="2400" dirty="0" smtClean="0">
                <a:latin typeface="UD デジタル 教科書体 NK-R" panose="02020400000000000000" pitchFamily="18" charset="-128"/>
                <a:ea typeface="UD デジタル 教科書体 NK-R" panose="02020400000000000000" pitchFamily="18" charset="-128"/>
              </a:rPr>
              <a:t>）の達</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成</a:t>
            </a:r>
            <a:r>
              <a:rPr lang="ja-JP" altLang="en-US" sz="2400" dirty="0">
                <a:latin typeface="UD デジタル 教科書体 NK-R" panose="02020400000000000000" pitchFamily="18" charset="-128"/>
                <a:ea typeface="UD デジタル 教科書体 NK-R" panose="02020400000000000000" pitchFamily="18" charset="-128"/>
              </a:rPr>
              <a:t>に資する</a:t>
            </a:r>
            <a:r>
              <a:rPr lang="ja-JP" altLang="en-US" sz="2400" dirty="0" smtClean="0">
                <a:latin typeface="UD デジタル 教科書体 NK-R" panose="02020400000000000000" pitchFamily="18" charset="-128"/>
                <a:ea typeface="UD デジタル 教科書体 NK-R" panose="02020400000000000000" pitchFamily="18" charset="-128"/>
              </a:rPr>
              <a:t>もの</a:t>
            </a:r>
            <a:r>
              <a:rPr lang="ja-JP" altLang="en-US" sz="2400" dirty="0">
                <a:latin typeface="UD デジタル 教科書体 NK-R" panose="02020400000000000000" pitchFamily="18" charset="-128"/>
                <a:ea typeface="UD デジタル 教科書体 NK-R" panose="02020400000000000000" pitchFamily="18" charset="-128"/>
              </a:rPr>
              <a:t>と</a:t>
            </a:r>
            <a:r>
              <a:rPr lang="ja-JP" altLang="en-US" sz="2400" dirty="0" smtClean="0">
                <a:latin typeface="UD デジタル 教科書体 NK-R" panose="02020400000000000000" pitchFamily="18" charset="-128"/>
                <a:ea typeface="UD デジタル 教科書体 NK-R" panose="02020400000000000000" pitchFamily="18" charset="-128"/>
              </a:rPr>
              <a:t>すべき。　</a:t>
            </a:r>
            <a:r>
              <a:rPr lang="en-US" altLang="ja-JP" sz="2400" b="1" u="sng" dirty="0" smtClean="0">
                <a:latin typeface="UD デジタル 教科書体 NK-R" panose="02020400000000000000" pitchFamily="18" charset="-128"/>
                <a:ea typeface="UD デジタル 教科書体 NK-R" panose="02020400000000000000" pitchFamily="18" charset="-128"/>
              </a:rPr>
              <a:t>【</a:t>
            </a:r>
            <a:r>
              <a:rPr lang="en-US" altLang="ja-JP" sz="2400" b="1" u="sng" dirty="0">
                <a:latin typeface="UD デジタル 教科書体 NK-R" panose="02020400000000000000" pitchFamily="18" charset="-128"/>
                <a:ea typeface="UD デジタル 教科書体 NK-R" panose="02020400000000000000" pitchFamily="18" charset="-128"/>
              </a:rPr>
              <a:t>SDG</a:t>
            </a:r>
            <a:r>
              <a:rPr lang="ja-JP" altLang="en-US" sz="2400" b="1" u="sng" dirty="0" err="1">
                <a:latin typeface="UD デジタル 教科書体 NK-R" panose="02020400000000000000" pitchFamily="18" charset="-128"/>
                <a:ea typeface="UD デジタル 教科書体 NK-R" panose="02020400000000000000" pitchFamily="18" charset="-128"/>
              </a:rPr>
              <a:t>ｓ</a:t>
            </a:r>
            <a:r>
              <a:rPr lang="ja-JP" altLang="en-US" sz="2400" b="1" u="sng" dirty="0">
                <a:latin typeface="UD デジタル 教科書体 NK-R" panose="02020400000000000000" pitchFamily="18" charset="-128"/>
                <a:ea typeface="UD デジタル 教科書体 NK-R" panose="02020400000000000000" pitchFamily="18" charset="-128"/>
              </a:rPr>
              <a:t>の視点</a:t>
            </a:r>
            <a:r>
              <a:rPr lang="en-US" altLang="ja-JP" sz="2400" b="1" u="sng" dirty="0">
                <a:latin typeface="UD デジタル 教科書体 NK-R" panose="02020400000000000000" pitchFamily="18" charset="-128"/>
                <a:ea typeface="UD デジタル 教科書体 NK-R" panose="02020400000000000000" pitchFamily="18" charset="-128"/>
              </a:rPr>
              <a:t>】</a:t>
            </a:r>
          </a:p>
          <a:p>
            <a:r>
              <a:rPr lang="ja-JP" altLang="en-US" sz="2400" b="1" dirty="0" smtClean="0"/>
              <a:t>◆</a:t>
            </a:r>
            <a:r>
              <a:rPr lang="ja-JP" altLang="en-US" sz="2400" dirty="0">
                <a:latin typeface="UD デジタル 教科書体 NK-R" panose="02020400000000000000" pitchFamily="18" charset="-128"/>
                <a:ea typeface="UD デジタル 教科書体 NK-R" panose="02020400000000000000" pitchFamily="18" charset="-128"/>
              </a:rPr>
              <a:t>戦略</a:t>
            </a:r>
            <a:r>
              <a:rPr lang="ja-JP" altLang="en-US" sz="2400" dirty="0" smtClean="0">
                <a:latin typeface="UD デジタル 教科書体 NK-R" panose="02020400000000000000" pitchFamily="18" charset="-128"/>
                <a:ea typeface="UD デジタル 教科書体 NK-R" panose="02020400000000000000" pitchFamily="18" charset="-128"/>
              </a:rPr>
              <a:t>の</a:t>
            </a:r>
            <a:r>
              <a:rPr lang="ja-JP" altLang="en-US" sz="2400" dirty="0">
                <a:latin typeface="UD デジタル 教科書体 NK-R" panose="02020400000000000000" pitchFamily="18" charset="-128"/>
                <a:ea typeface="UD デジタル 教科書体 NK-R" panose="02020400000000000000" pitchFamily="18" charset="-128"/>
              </a:rPr>
              <a:t>策定</a:t>
            </a:r>
            <a:r>
              <a:rPr lang="ja-JP" altLang="en-US" sz="2400" dirty="0" smtClean="0">
                <a:latin typeface="UD デジタル 教科書体 NK-R" panose="02020400000000000000" pitchFamily="18" charset="-128"/>
                <a:ea typeface="UD デジタル 教科書体 NK-R" panose="02020400000000000000" pitchFamily="18" charset="-128"/>
              </a:rPr>
              <a:t>にあたっては、上記の目的・意義や、</a:t>
            </a:r>
            <a:r>
              <a:rPr lang="ja-JP" altLang="en-US" sz="2400" dirty="0">
                <a:latin typeface="UD デジタル 教科書体 NK-R" panose="02020400000000000000" pitchFamily="18" charset="-128"/>
                <a:ea typeface="UD デジタル 教科書体 NK-R" panose="02020400000000000000" pitchFamily="18" charset="-128"/>
              </a:rPr>
              <a:t>めざす都市像を共有</a:t>
            </a:r>
            <a:r>
              <a:rPr lang="ja-JP" altLang="en-US" sz="2400" dirty="0" smtClean="0">
                <a:latin typeface="UD デジタル 教科書体 NK-R" panose="02020400000000000000" pitchFamily="18" charset="-128"/>
                <a:ea typeface="UD デジタル 教科書体 NK-R" panose="02020400000000000000" pitchFamily="18" charset="-128"/>
              </a:rPr>
              <a:t>した</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うえ</a:t>
            </a:r>
            <a:r>
              <a:rPr lang="ja-JP" altLang="en-US" sz="2400" dirty="0">
                <a:latin typeface="UD デジタル 教科書体 NK-R" panose="02020400000000000000" pitchFamily="18" charset="-128"/>
                <a:ea typeface="UD デジタル 教科書体 NK-R" panose="02020400000000000000" pitchFamily="18" charset="-128"/>
              </a:rPr>
              <a:t>で、その実現に向けた取組みについて</a:t>
            </a:r>
            <a:r>
              <a:rPr lang="ja-JP" altLang="en-US" sz="2400" b="1" u="sng" dirty="0" smtClean="0">
                <a:latin typeface="UD デジタル 教科書体 NK-R" panose="02020400000000000000" pitchFamily="18" charset="-128"/>
                <a:ea typeface="UD デジタル 教科書体 NK-R" panose="02020400000000000000" pitchFamily="18" charset="-128"/>
              </a:rPr>
              <a:t>明快</a:t>
            </a:r>
            <a:r>
              <a:rPr lang="ja-JP" altLang="en-US" sz="2400" b="1" u="sng" dirty="0">
                <a:latin typeface="UD デジタル 教科書体 NK-R" panose="02020400000000000000" pitchFamily="18" charset="-128"/>
                <a:ea typeface="UD デジタル 教科書体 NK-R" panose="02020400000000000000" pitchFamily="18" charset="-128"/>
              </a:rPr>
              <a:t>なコンセプト・</a:t>
            </a:r>
            <a:r>
              <a:rPr lang="ja-JP" altLang="en-US" sz="2400" b="1" u="sng" dirty="0" smtClean="0">
                <a:latin typeface="UD デジタル 教科書体 NK-R" panose="02020400000000000000" pitchFamily="18" charset="-128"/>
                <a:ea typeface="UD デジタル 教科書体 NK-R" panose="02020400000000000000" pitchFamily="18" charset="-128"/>
              </a:rPr>
              <a:t>ストーリー</a:t>
            </a:r>
            <a:r>
              <a:rPr lang="ja-JP" altLang="en-US" sz="2400" dirty="0" smtClean="0">
                <a:latin typeface="UD デジタル 教科書体 NK-R" panose="02020400000000000000" pitchFamily="18" charset="-128"/>
                <a:ea typeface="UD デジタル 教科書体 NK-R" panose="02020400000000000000" pitchFamily="18" charset="-128"/>
              </a:rPr>
              <a:t>を</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示していく。</a:t>
            </a:r>
            <a:endParaRPr lang="en-US" altLang="ja-JP" sz="2400" dirty="0">
              <a:latin typeface="UD デジタル 教科書体 NK-R" panose="02020400000000000000" pitchFamily="18" charset="-128"/>
              <a:ea typeface="UD デジタル 教科書体 NK-R" panose="02020400000000000000" pitchFamily="18" charset="-128"/>
            </a:endParaRPr>
          </a:p>
          <a:p>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smtClean="0">
                <a:latin typeface="UD デジタル 教科書体 NK-R" panose="02020400000000000000" pitchFamily="18" charset="-128"/>
                <a:ea typeface="UD デジタル 教科書体 NK-R" panose="02020400000000000000" pitchFamily="18" charset="-128"/>
              </a:rPr>
              <a:t>◆めざす都市像や導入すべき機能の検討にあたり、まずは大阪の現状を精</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a:t>
            </a:r>
            <a:r>
              <a:rPr lang="ja-JP" altLang="en-US" sz="2400" dirty="0" err="1" smtClean="0">
                <a:latin typeface="UD デジタル 教科書体 NK-R" panose="02020400000000000000" pitchFamily="18" charset="-128"/>
                <a:ea typeface="UD デジタル 教科書体 NK-R" panose="02020400000000000000" pitchFamily="18" charset="-128"/>
              </a:rPr>
              <a:t>査し</a:t>
            </a:r>
            <a:r>
              <a:rPr lang="ja-JP" altLang="en-US" sz="2400" dirty="0" smtClean="0">
                <a:latin typeface="UD デジタル 教科書体 NK-R" panose="02020400000000000000" pitchFamily="18" charset="-128"/>
                <a:ea typeface="UD デジタル 教科書体 NK-R" panose="02020400000000000000" pitchFamily="18" charset="-128"/>
              </a:rPr>
              <a:t>、優位性・</a:t>
            </a:r>
            <a:r>
              <a:rPr lang="ja-JP" altLang="en-US" sz="2400" dirty="0">
                <a:latin typeface="UD デジタル 教科書体 NK-R" panose="02020400000000000000" pitchFamily="18" charset="-128"/>
                <a:ea typeface="UD デジタル 教科書体 NK-R" panose="02020400000000000000" pitchFamily="18" charset="-128"/>
              </a:rPr>
              <a:t>不足して</a:t>
            </a:r>
            <a:r>
              <a:rPr lang="ja-JP" altLang="en-US" sz="2400" dirty="0" smtClean="0">
                <a:latin typeface="UD デジタル 教科書体 NK-R" panose="02020400000000000000" pitchFamily="18" charset="-128"/>
                <a:ea typeface="UD デジタル 教科書体 NK-R" panose="02020400000000000000" pitchFamily="18" charset="-128"/>
              </a:rPr>
              <a:t>いる点や将来の可能性などの環境分析を行った。</a:t>
            </a:r>
            <a:endParaRPr lang="ja-JP" altLang="en-US" sz="2400" dirty="0">
              <a:latin typeface="UD デジタル 教科書体 NK-R" panose="02020400000000000000" pitchFamily="18" charset="-128"/>
              <a:ea typeface="UD デジタル 教科書体 NK-R" panose="02020400000000000000" pitchFamily="18" charset="-128"/>
            </a:endParaRPr>
          </a:p>
        </p:txBody>
      </p:sp>
      <p:sp>
        <p:nvSpPr>
          <p:cNvPr id="8" name="タイトル 1"/>
          <p:cNvSpPr txBox="1">
            <a:spLocks/>
          </p:cNvSpPr>
          <p:nvPr/>
        </p:nvSpPr>
        <p:spPr>
          <a:xfrm>
            <a:off x="838200" y="133303"/>
            <a:ext cx="10515600" cy="132556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smtClean="0">
                <a:latin typeface="UD デジタル 教科書体 NK-R" panose="02020400000000000000" pitchFamily="18" charset="-128"/>
                <a:ea typeface="UD デジタル 教科書体 NK-R" panose="02020400000000000000" pitchFamily="18" charset="-128"/>
              </a:rPr>
              <a:t>Ⅰ</a:t>
            </a:r>
            <a:r>
              <a:rPr lang="ja-JP" altLang="en-US" dirty="0" smtClean="0">
                <a:latin typeface="UD デジタル 教科書体 NK-R" panose="02020400000000000000" pitchFamily="18" charset="-128"/>
                <a:ea typeface="UD デジタル 教科書体 NK-R" panose="02020400000000000000" pitchFamily="18" charset="-128"/>
              </a:rPr>
              <a:t>　３</a:t>
            </a:r>
            <a:r>
              <a:rPr lang="en-US" altLang="ja-JP" dirty="0" smtClean="0">
                <a:latin typeface="UD デジタル 教科書体 NK-R" panose="02020400000000000000" pitchFamily="18" charset="-128"/>
                <a:ea typeface="UD デジタル 教科書体 NK-R" panose="02020400000000000000" pitchFamily="18" charset="-128"/>
              </a:rPr>
              <a:t>.</a:t>
            </a:r>
            <a:r>
              <a:rPr lang="ja-JP" altLang="en-US" dirty="0" smtClean="0">
                <a:latin typeface="UD デジタル 教科書体 NK-R" panose="02020400000000000000" pitchFamily="18" charset="-128"/>
                <a:ea typeface="UD デジタル 教科書体 NK-R" panose="02020400000000000000" pitchFamily="18" charset="-128"/>
              </a:rPr>
              <a:t>　戦略策定にあたり重視すべき視点</a:t>
            </a:r>
            <a:endParaRPr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881632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C0D96CC6-1174-4AF7-B08C-8EECE8039DEF}"/>
              </a:ext>
            </a:extLst>
          </p:cNvPr>
          <p:cNvGraphicFramePr>
            <a:graphicFrameLocks noGrp="1"/>
          </p:cNvGraphicFramePr>
          <p:nvPr>
            <p:extLst>
              <p:ext uri="{D42A27DB-BD31-4B8C-83A1-F6EECF244321}">
                <p14:modId xmlns:p14="http://schemas.microsoft.com/office/powerpoint/2010/main" val="1597220560"/>
              </p:ext>
            </p:extLst>
          </p:nvPr>
        </p:nvGraphicFramePr>
        <p:xfrm>
          <a:off x="927816" y="1195779"/>
          <a:ext cx="10263389" cy="5246620"/>
        </p:xfrm>
        <a:graphic>
          <a:graphicData uri="http://schemas.openxmlformats.org/drawingml/2006/table">
            <a:tbl>
              <a:tblPr firstRow="1" bandRow="1">
                <a:tableStyleId>{5C22544A-7EE6-4342-B048-85BDC9FD1C3A}</a:tableStyleId>
              </a:tblPr>
              <a:tblGrid>
                <a:gridCol w="5241047">
                  <a:extLst>
                    <a:ext uri="{9D8B030D-6E8A-4147-A177-3AD203B41FA5}">
                      <a16:colId xmlns:a16="http://schemas.microsoft.com/office/drawing/2014/main" val="184446745"/>
                    </a:ext>
                  </a:extLst>
                </a:gridCol>
                <a:gridCol w="5022342">
                  <a:extLst>
                    <a:ext uri="{9D8B030D-6E8A-4147-A177-3AD203B41FA5}">
                      <a16:colId xmlns:a16="http://schemas.microsoft.com/office/drawing/2014/main" val="1778674380"/>
                    </a:ext>
                  </a:extLst>
                </a:gridCol>
              </a:tblGrid>
              <a:tr h="324581">
                <a:tc>
                  <a:txBody>
                    <a:bodyPr/>
                    <a:lstStyle/>
                    <a:p>
                      <a:pPr algn="ctr"/>
                      <a:r>
                        <a:rPr kumimoji="1" lang="ja-JP" altLang="en-US" sz="1800" b="1" dirty="0">
                          <a:solidFill>
                            <a:schemeClr val="tx1"/>
                          </a:solidFill>
                          <a:latin typeface="Meiryo UI" panose="020B0604030504040204" pitchFamily="50" charset="-128"/>
                          <a:ea typeface="Meiryo UI" panose="020B0604030504040204" pitchFamily="50" charset="-128"/>
                        </a:rPr>
                        <a:t>強み （</a:t>
                      </a:r>
                      <a:r>
                        <a:rPr kumimoji="1" lang="en-US" altLang="ja-JP" sz="1800" b="1" dirty="0">
                          <a:solidFill>
                            <a:schemeClr val="tx1"/>
                          </a:solidFill>
                          <a:latin typeface="Meiryo UI" panose="020B0604030504040204" pitchFamily="50" charset="-128"/>
                          <a:ea typeface="Meiryo UI" panose="020B0604030504040204" pitchFamily="50" charset="-128"/>
                        </a:rPr>
                        <a:t>Strength</a:t>
                      </a:r>
                      <a:r>
                        <a:rPr kumimoji="1" lang="ja-JP" altLang="en-US" sz="1800" b="1" dirty="0" smtClean="0">
                          <a:solidFill>
                            <a:schemeClr val="tx1"/>
                          </a:solidFill>
                          <a:latin typeface="Meiryo UI" panose="020B0604030504040204" pitchFamily="50" charset="-128"/>
                          <a:ea typeface="Meiryo UI" panose="020B0604030504040204" pitchFamily="50" charset="-128"/>
                        </a:rPr>
                        <a:t>）</a:t>
                      </a:r>
                      <a:endParaRPr kumimoji="1" lang="ja-JP" altLang="en-US" sz="1600" b="0" dirty="0">
                        <a:solidFill>
                          <a:srgbClr val="FF0000"/>
                        </a:solidFill>
                        <a:latin typeface="Meiryo UI" panose="020B0604030504040204" pitchFamily="50" charset="-128"/>
                        <a:ea typeface="Meiryo UI" panose="020B0604030504040204" pitchFamily="50" charset="-128"/>
                      </a:endParaRPr>
                    </a:p>
                  </a:txBody>
                  <a:tcPr marT="36000" marB="36000" anchor="ctr">
                    <a:solidFill>
                      <a:schemeClr val="accent5">
                        <a:lumMod val="60000"/>
                        <a:lumOff val="40000"/>
                      </a:schemeClr>
                    </a:solidFill>
                  </a:tcPr>
                </a:tc>
                <a:tc>
                  <a:txBody>
                    <a:bodyPr/>
                    <a:lstStyle/>
                    <a:p>
                      <a:pPr algn="ctr"/>
                      <a:r>
                        <a:rPr kumimoji="1" lang="ja-JP" altLang="en-US" sz="1800" b="1" dirty="0">
                          <a:solidFill>
                            <a:schemeClr val="tx1"/>
                          </a:solidFill>
                          <a:latin typeface="Meiryo UI" panose="020B0604030504040204" pitchFamily="50" charset="-128"/>
                          <a:ea typeface="Meiryo UI" panose="020B0604030504040204" pitchFamily="50" charset="-128"/>
                        </a:rPr>
                        <a:t>弱み （</a:t>
                      </a:r>
                      <a:r>
                        <a:rPr kumimoji="1" lang="en-US" altLang="ja-JP" sz="1800" b="1" dirty="0">
                          <a:solidFill>
                            <a:schemeClr val="tx1"/>
                          </a:solidFill>
                          <a:latin typeface="Meiryo UI" panose="020B0604030504040204" pitchFamily="50" charset="-128"/>
                          <a:ea typeface="Meiryo UI" panose="020B0604030504040204" pitchFamily="50" charset="-128"/>
                        </a:rPr>
                        <a:t>Weakness</a:t>
                      </a:r>
                      <a:r>
                        <a:rPr kumimoji="1" lang="ja-JP" altLang="en-US" sz="1800" b="1" dirty="0" smtClean="0">
                          <a:solidFill>
                            <a:schemeClr val="tx1"/>
                          </a:solidFill>
                          <a:latin typeface="Meiryo UI" panose="020B0604030504040204" pitchFamily="50" charset="-128"/>
                          <a:ea typeface="Meiryo UI" panose="020B0604030504040204" pitchFamily="50" charset="-128"/>
                        </a:rPr>
                        <a:t>）</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marT="36000" marB="36000" anchor="ctr">
                    <a:solidFill>
                      <a:schemeClr val="accent5">
                        <a:lumMod val="40000"/>
                        <a:lumOff val="60000"/>
                      </a:schemeClr>
                    </a:solidFill>
                  </a:tcPr>
                </a:tc>
                <a:extLst>
                  <a:ext uri="{0D108BD9-81ED-4DB2-BD59-A6C34878D82A}">
                    <a16:rowId xmlns:a16="http://schemas.microsoft.com/office/drawing/2014/main" val="1720180134"/>
                  </a:ext>
                </a:extLst>
              </a:tr>
              <a:tr h="29138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事業環境</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・政治的安定、治安のよさ</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・うめきた２期や中之島未来医療拠点等新たなイノベーション創出拠点</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・ライフサイエンス分野などグローバル企業の集積</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・大企業を支える強靭な中小サプライヤー等産業の集積</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・インバウンドによる経済活性化</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人的資本</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・関西の高等教育機関・研究機関の集積</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rPr>
                        <a:t>「やってみなはれ」精神、</a:t>
                      </a:r>
                      <a:r>
                        <a:rPr kumimoji="1" lang="ja-JP" altLang="en-US" sz="1100" dirty="0" smtClean="0">
                          <a:solidFill>
                            <a:schemeClr val="tx1"/>
                          </a:solidFill>
                          <a:latin typeface="Meiryo UI" panose="020B0604030504040204" pitchFamily="50" charset="-128"/>
                          <a:ea typeface="Meiryo UI" panose="020B0604030504040204" pitchFamily="50" charset="-128"/>
                        </a:rPr>
                        <a:t>大阪人気質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・食文化など住みやすく魅力のある町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インフラ</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・鉄道網、国際港湾、関西三空港等整備された交通インフラ</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・割安な不動産</a:t>
                      </a:r>
                      <a:r>
                        <a:rPr kumimoji="1" lang="ja-JP" altLang="en-US" sz="1100" b="1" dirty="0" smtClean="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・人口規模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金融セクター</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・２つの取引所の存在、新たな</a:t>
                      </a:r>
                      <a:r>
                        <a:rPr kumimoji="1" lang="en-US" altLang="ja-JP" sz="1100" dirty="0" smtClean="0">
                          <a:solidFill>
                            <a:schemeClr val="tx1"/>
                          </a:solidFill>
                          <a:latin typeface="Meiryo UI" panose="020B0604030504040204" pitchFamily="50" charset="-128"/>
                          <a:ea typeface="Meiryo UI" panose="020B0604030504040204" pitchFamily="50" charset="-128"/>
                        </a:rPr>
                        <a:t>PTS</a:t>
                      </a:r>
                      <a:r>
                        <a:rPr kumimoji="1" lang="ja-JP" altLang="en-US" sz="1100" dirty="0" smtClean="0">
                          <a:solidFill>
                            <a:schemeClr val="tx1"/>
                          </a:solidFill>
                          <a:latin typeface="Meiryo UI" panose="020B0604030504040204" pitchFamily="50" charset="-128"/>
                          <a:ea typeface="Meiryo UI" panose="020B0604030504040204" pitchFamily="50" charset="-128"/>
                        </a:rPr>
                        <a:t>の設置　</a:t>
                      </a:r>
                      <a:r>
                        <a:rPr kumimoji="1" lang="ja-JP" altLang="en-US" sz="1100" b="0" dirty="0" smtClean="0">
                          <a:solidFill>
                            <a:schemeClr val="tx1"/>
                          </a:solidFill>
                          <a:latin typeface="Meiryo UI" panose="020B0604030504040204" pitchFamily="50" charset="-128"/>
                          <a:ea typeface="Meiryo UI" panose="020B0604030504040204" pitchFamily="50" charset="-128"/>
                        </a:rPr>
                        <a:t>・豊富な個人金融資産</a:t>
                      </a:r>
                      <a:endParaRPr kumimoji="1" lang="en-US" altLang="ja-JP" sz="1100" b="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評判</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・デリバティブ発祥の地</a:t>
                      </a:r>
                      <a:endParaRPr kumimoji="1" lang="en-US" altLang="ja-JP" sz="1100" b="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・関西一体での魅力的な観光地としての評価</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・アジアとの近接性</a:t>
                      </a:r>
                      <a:endParaRPr kumimoji="1" lang="en-US" altLang="ja-JP" sz="1100" b="0" dirty="0" smtClean="0">
                        <a:solidFill>
                          <a:srgbClr val="FF0000"/>
                        </a:solidFill>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l">
                        <a:lnSpc>
                          <a:spcPts val="1200"/>
                        </a:lnSpc>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事業環境</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zh-TW" altLang="en-US" sz="1100" dirty="0" smtClean="0">
                          <a:solidFill>
                            <a:schemeClr val="tx1"/>
                          </a:solidFill>
                          <a:latin typeface="Meiryo UI" panose="020B0604030504040204" pitchFamily="50" charset="-128"/>
                          <a:ea typeface="Meiryo UI" panose="020B0604030504040204" pitchFamily="50" charset="-128"/>
                        </a:rPr>
                        <a:t>企業本社、資金、情報</a:t>
                      </a:r>
                      <a:r>
                        <a:rPr kumimoji="1" lang="ja-JP" altLang="en-US" sz="1100" dirty="0" smtClean="0">
                          <a:solidFill>
                            <a:schemeClr val="tx1"/>
                          </a:solidFill>
                          <a:latin typeface="Meiryo UI" panose="020B0604030504040204" pitchFamily="50" charset="-128"/>
                          <a:ea typeface="Meiryo UI" panose="020B0604030504040204" pitchFamily="50" charset="-128"/>
                        </a:rPr>
                        <a:t>などの</a:t>
                      </a:r>
                      <a:r>
                        <a:rPr kumimoji="1" lang="zh-TW" altLang="en-US" sz="1100" dirty="0" smtClean="0">
                          <a:solidFill>
                            <a:schemeClr val="tx1"/>
                          </a:solidFill>
                          <a:latin typeface="Meiryo UI" panose="020B0604030504040204" pitchFamily="50" charset="-128"/>
                          <a:ea typeface="Meiryo UI" panose="020B0604030504040204" pitchFamily="50" charset="-128"/>
                        </a:rPr>
                        <a:t>東京</a:t>
                      </a:r>
                      <a:r>
                        <a:rPr kumimoji="1" lang="ja-JP" altLang="en-US" sz="1100" dirty="0" smtClean="0">
                          <a:solidFill>
                            <a:schemeClr val="tx1"/>
                          </a:solidFill>
                          <a:latin typeface="Meiryo UI" panose="020B0604030504040204" pitchFamily="50" charset="-128"/>
                          <a:ea typeface="Meiryo UI" panose="020B0604030504040204" pitchFamily="50" charset="-128"/>
                        </a:rPr>
                        <a:t>集中・</a:t>
                      </a:r>
                      <a:r>
                        <a:rPr kumimoji="1" lang="zh-TW" altLang="en-US" sz="1100" dirty="0" smtClean="0">
                          <a:solidFill>
                            <a:schemeClr val="tx1"/>
                          </a:solidFill>
                          <a:latin typeface="Meiryo UI" panose="020B0604030504040204" pitchFamily="50" charset="-128"/>
                          <a:ea typeface="Meiryo UI" panose="020B0604030504040204" pitchFamily="50" charset="-128"/>
                        </a:rPr>
                        <a:t>流出</a:t>
                      </a: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・投資対象となるスタートアップの不足</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・起業から成長過程のファイナンス支援体制の不足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・技術力を持った中小企業の事業承継の遅れ</a:t>
                      </a:r>
                      <a:r>
                        <a:rPr kumimoji="1" lang="ja-JP" altLang="en-US" sz="1100" b="0" dirty="0" smtClean="0">
                          <a:solidFill>
                            <a:srgbClr val="FF0000"/>
                          </a:solidFill>
                          <a:latin typeface="Meiryo UI" panose="020B0604030504040204" pitchFamily="50" charset="-128"/>
                          <a:ea typeface="Meiryo UI" panose="020B0604030504040204" pitchFamily="50" charset="-128"/>
                        </a:rPr>
                        <a:t>　</a:t>
                      </a:r>
                      <a:endParaRPr kumimoji="1" lang="en-US" altLang="ja-JP" sz="1100" b="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・行政</a:t>
                      </a:r>
                      <a:r>
                        <a:rPr kumimoji="1" lang="en-US" altLang="ja-JP" sz="1100" dirty="0" smtClean="0">
                          <a:solidFill>
                            <a:schemeClr val="tx1"/>
                          </a:solidFill>
                          <a:latin typeface="Meiryo UI" panose="020B0604030504040204" pitchFamily="50" charset="-128"/>
                          <a:ea typeface="Meiryo UI" panose="020B0604030504040204" pitchFamily="50" charset="-128"/>
                        </a:rPr>
                        <a:t>DX</a:t>
                      </a:r>
                      <a:r>
                        <a:rPr kumimoji="1" lang="ja-JP" altLang="en-US" sz="1100" dirty="0" smtClean="0">
                          <a:solidFill>
                            <a:schemeClr val="tx1"/>
                          </a:solidFill>
                          <a:latin typeface="Meiryo UI" panose="020B0604030504040204" pitchFamily="50" charset="-128"/>
                          <a:ea typeface="Meiryo UI" panose="020B0604030504040204" pitchFamily="50" charset="-128"/>
                        </a:rPr>
                        <a:t>の遅れ</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p>
                      <a:pPr algn="l">
                        <a:lnSpc>
                          <a:spcPts val="1200"/>
                        </a:lnSpc>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人的資本</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・高度金融人材・テクノロジー人材の不足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・格付機関、弁護士等金融市場に関わる専門機関・人材の不足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・起業マインド・グローバル意識の不足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・金融リテラシー教育の不足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インフラ</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・病院、学校、生活施設等住環境の多言語化対応（災害時を含む）</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・少子高齢化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金融セクター</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・取引所での取引時間や日数が少ない</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・フィンテック企業の不足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評判</a:t>
                      </a:r>
                      <a:r>
                        <a:rPr kumimoji="1" lang="en-US" altLang="ja-JP" sz="1100" b="1" dirty="0" smtClean="0">
                          <a:solidFill>
                            <a:schemeClr val="tx1"/>
                          </a:solidFill>
                          <a:latin typeface="Meiryo UI" panose="020B0604030504040204" pitchFamily="50" charset="-128"/>
                          <a:ea typeface="Meiryo UI" panose="020B0604030504040204" pitchFamily="50" charset="-128"/>
                        </a:rPr>
                        <a:t>】</a:t>
                      </a:r>
                      <a:endParaRPr kumimoji="1" lang="ja-JP" altLang="en-US"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・国際金融都市ランキングの低さ</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・国際的知名度の低さ、対外的アピール不足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solidFill>
                      <a:schemeClr val="accent5">
                        <a:lumMod val="40000"/>
                        <a:lumOff val="60000"/>
                      </a:schemeClr>
                    </a:solidFill>
                  </a:tcPr>
                </a:tc>
                <a:extLst>
                  <a:ext uri="{0D108BD9-81ED-4DB2-BD59-A6C34878D82A}">
                    <a16:rowId xmlns:a16="http://schemas.microsoft.com/office/drawing/2014/main" val="4275169856"/>
                  </a:ext>
                </a:extLst>
              </a:tr>
              <a:tr h="2960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latin typeface="Meiryo UI" panose="020B0604030504040204" pitchFamily="50" charset="-128"/>
                          <a:ea typeface="Meiryo UI" panose="020B0604030504040204" pitchFamily="50" charset="-128"/>
                        </a:rPr>
                        <a:t>機会 （</a:t>
                      </a:r>
                      <a:r>
                        <a:rPr kumimoji="1" lang="en-US" altLang="ja-JP" sz="1100" b="1" dirty="0">
                          <a:latin typeface="Meiryo UI" panose="020B0604030504040204" pitchFamily="50" charset="-128"/>
                          <a:ea typeface="Meiryo UI" panose="020B0604030504040204" pitchFamily="50" charset="-128"/>
                        </a:rPr>
                        <a:t>Opportunity</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txBody>
                  <a:tcP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eiryo UI" panose="020B0604030504040204" pitchFamily="50" charset="-128"/>
                          <a:ea typeface="Meiryo UI" panose="020B0604030504040204" pitchFamily="50" charset="-128"/>
                        </a:rPr>
                        <a:t>脅威 （</a:t>
                      </a:r>
                      <a:r>
                        <a:rPr kumimoji="1" lang="en-US" altLang="ja-JP" sz="1100" b="1" dirty="0">
                          <a:solidFill>
                            <a:schemeClr val="tx1"/>
                          </a:solidFill>
                          <a:latin typeface="Meiryo UI" panose="020B0604030504040204" pitchFamily="50" charset="-128"/>
                          <a:ea typeface="Meiryo UI" panose="020B0604030504040204" pitchFamily="50" charset="-128"/>
                        </a:rPr>
                        <a:t>Threat</a:t>
                      </a:r>
                      <a:r>
                        <a:rPr kumimoji="1" lang="ja-JP" altLang="en-US" sz="1100" b="1"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218139397"/>
                  </a:ext>
                </a:extLst>
              </a:tr>
              <a:tr h="13276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2025</a:t>
                      </a:r>
                      <a:r>
                        <a:rPr kumimoji="1" lang="ja-JP" altLang="en-US" sz="1100" dirty="0" smtClean="0">
                          <a:solidFill>
                            <a:schemeClr val="tx1"/>
                          </a:solidFill>
                          <a:latin typeface="Meiryo UI" panose="020B0604030504040204" pitchFamily="50" charset="-128"/>
                          <a:ea typeface="Meiryo UI" panose="020B0604030504040204" pitchFamily="50" charset="-128"/>
                        </a:rPr>
                        <a:t>年大阪・関西万博のインパクト</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・スタートアップエコシステム「グローバル拠点都市」指定</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BCP</a:t>
                      </a:r>
                      <a:r>
                        <a:rPr kumimoji="1" lang="ja-JP" altLang="en-US" sz="1100" dirty="0" smtClean="0">
                          <a:solidFill>
                            <a:schemeClr val="tx1"/>
                          </a:solidFill>
                          <a:latin typeface="Meiryo UI" panose="020B0604030504040204" pitchFamily="50" charset="-128"/>
                          <a:ea typeface="Meiryo UI" panose="020B0604030504040204" pitchFamily="50" charset="-128"/>
                        </a:rPr>
                        <a:t>の観点による東京一極集中解消に向けた機運の高まり</a:t>
                      </a:r>
                      <a:endParaRPr kumimoji="1" lang="ja-JP" altLang="en-US" sz="110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・デジタル化やリモート文化の進展</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rPr>
                        <a:t>・レジリエンス向上に向けたデータセンター等の設備投資の機運</a:t>
                      </a:r>
                      <a:endParaRPr kumimoji="1" lang="ja-JP" altLang="en-US" sz="110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・世界的な</a:t>
                      </a:r>
                      <a:r>
                        <a:rPr kumimoji="1" lang="en-US" altLang="ja-JP" sz="1100" dirty="0" smtClean="0">
                          <a:solidFill>
                            <a:schemeClr val="tx1"/>
                          </a:solidFill>
                          <a:latin typeface="Meiryo UI" panose="020B0604030504040204" pitchFamily="50" charset="-128"/>
                          <a:ea typeface="Meiryo UI" panose="020B0604030504040204" pitchFamily="50" charset="-128"/>
                        </a:rPr>
                        <a:t>ESG</a:t>
                      </a:r>
                      <a:r>
                        <a:rPr kumimoji="1" lang="ja-JP" altLang="en-US" sz="1100" dirty="0" smtClean="0">
                          <a:solidFill>
                            <a:schemeClr val="tx1"/>
                          </a:solidFill>
                          <a:latin typeface="Meiryo UI" panose="020B0604030504040204" pitchFamily="50" charset="-128"/>
                          <a:ea typeface="Meiryo UI" panose="020B0604030504040204" pitchFamily="50" charset="-128"/>
                        </a:rPr>
                        <a:t>投資の流れの加速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・フィンテックを活用した金融サービスの広がり</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・規制、税制</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・日本進出時の各種手続きの困難さ、煩雑さ</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rPr>
                        <a:t>自然災害、気候変動やテロのリスク</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・データセンター立地の偏在</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rPr>
                        <a:t>・海外の金融先進都市での富裕層の取り込み</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b="0" dirty="0" smtClean="0">
                          <a:solidFill>
                            <a:schemeClr val="tx1"/>
                          </a:solidFill>
                          <a:latin typeface="Meiryo UI" panose="020B0604030504040204" pitchFamily="50" charset="-128"/>
                          <a:ea typeface="Meiryo UI" panose="020B0604030504040204" pitchFamily="50" charset="-128"/>
                        </a:rPr>
                        <a:t>・非上場企業の資金調達の場が少ない</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b="0" dirty="0" smtClean="0">
                          <a:solidFill>
                            <a:schemeClr val="tx1"/>
                          </a:solidFill>
                          <a:latin typeface="Meiryo UI" panose="020B0604030504040204" pitchFamily="50" charset="-128"/>
                          <a:ea typeface="Meiryo UI" panose="020B0604030504040204" pitchFamily="50" charset="-128"/>
                        </a:rPr>
                        <a:t>・株式の流動性の低さ</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4204515967"/>
                  </a:ext>
                </a:extLst>
              </a:tr>
            </a:tbl>
          </a:graphicData>
        </a:graphic>
      </p:graphicFrame>
      <p:sp>
        <p:nvSpPr>
          <p:cNvPr id="20" name="タイトル 1"/>
          <p:cNvSpPr txBox="1">
            <a:spLocks/>
          </p:cNvSpPr>
          <p:nvPr/>
        </p:nvSpPr>
        <p:spPr>
          <a:xfrm>
            <a:off x="928352" y="839351"/>
            <a:ext cx="8571803" cy="356428"/>
          </a:xfrm>
          <a:prstGeom prst="rect">
            <a:avLst/>
          </a:prstGeom>
          <a:solidFill>
            <a:srgbClr val="073E87"/>
          </a:solidFill>
        </p:spPr>
        <p:txBody>
          <a:bodyPr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r>
              <a:rPr lang="ja-JP" altLang="en-US" sz="18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環境</a:t>
            </a:r>
            <a:r>
              <a:rPr lang="ja-JP" altLang="en-US" sz="18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分析</a:t>
            </a:r>
            <a:r>
              <a:rPr lang="ja-JP" altLang="en-US" sz="1800" b="1" kern="0" spc="-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めざす都市像・</a:t>
            </a:r>
            <a:r>
              <a:rPr lang="ja-JP" altLang="en-US" sz="1800"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取組み検討にあたっての強み・弱み・機会・脅威～</a:t>
            </a:r>
          </a:p>
        </p:txBody>
      </p:sp>
      <p:cxnSp>
        <p:nvCxnSpPr>
          <p:cNvPr id="6" name="直線コネクタ 5"/>
          <p:cNvCxnSpPr>
            <a:cxnSpLocks/>
          </p:cNvCxnSpPr>
          <p:nvPr/>
        </p:nvCxnSpPr>
        <p:spPr>
          <a:xfrm>
            <a:off x="928352" y="721688"/>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3061952" y="6425055"/>
            <a:ext cx="8291848" cy="461665"/>
          </a:xfrm>
          <a:prstGeom prst="rect">
            <a:avLst/>
          </a:prstGeom>
        </p:spPr>
        <p:txBody>
          <a:bodyPr wrap="square">
            <a:spAutoFit/>
          </a:bodyPr>
          <a:lstStyle/>
          <a:p>
            <a:r>
              <a:rPr lang="en-US" altLang="ja-JP" sz="1200" dirty="0" smtClean="0">
                <a:latin typeface="UD デジタル 教科書体 NK-R" panose="02020400000000000000" pitchFamily="18" charset="-128"/>
                <a:ea typeface="UD デジタル 教科書体 NK-R" panose="02020400000000000000" pitchFamily="18" charset="-128"/>
              </a:rPr>
              <a:t>※</a:t>
            </a:r>
            <a:r>
              <a:rPr lang="ja-JP" altLang="en-US" sz="1200" dirty="0" smtClean="0">
                <a:latin typeface="UD デジタル 教科書体 NK-R" panose="02020400000000000000" pitchFamily="18" charset="-128"/>
                <a:ea typeface="UD デジタル 教科書体 NK-R" panose="02020400000000000000" pitchFamily="18" charset="-128"/>
              </a:rPr>
              <a:t>強み・弱みについては、</a:t>
            </a:r>
            <a:r>
              <a:rPr lang="en-US" altLang="ja-JP"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民間シンクタンクが毎年発表する「国際金融センター指数（</a:t>
            </a:r>
            <a:r>
              <a:rPr lang="en-US" altLang="ja-JP" sz="1200" dirty="0" smtClean="0">
                <a:latin typeface="UD デジタル 教科書体 NK-R" panose="02020400000000000000" pitchFamily="18" charset="-128"/>
                <a:ea typeface="UD デジタル 教科書体 NK-R" panose="02020400000000000000" pitchFamily="18" charset="-128"/>
              </a:rPr>
              <a:t>GFCI</a:t>
            </a:r>
            <a:r>
              <a:rPr lang="ja-JP" altLang="en-US" sz="1200" dirty="0" smtClean="0">
                <a:latin typeface="UD デジタル 教科書体 NK-R" panose="02020400000000000000" pitchFamily="18" charset="-128"/>
                <a:ea typeface="UD デジタル 教科書体 NK-R" panose="02020400000000000000" pitchFamily="18" charset="-128"/>
              </a:rPr>
              <a:t>）」の評価基準となる５つの分野</a:t>
            </a:r>
            <a:endParaRPr lang="en-US" altLang="ja-JP" sz="1200" dirty="0" smtClean="0">
              <a:latin typeface="UD デジタル 教科書体 NK-R" panose="02020400000000000000" pitchFamily="18" charset="-128"/>
              <a:ea typeface="UD デジタル 教科書体 NK-R" panose="02020400000000000000" pitchFamily="18" charset="-128"/>
            </a:endParaRPr>
          </a:p>
          <a:p>
            <a:r>
              <a:rPr lang="ja-JP" altLang="en-US" sz="1200" dirty="0" smtClean="0">
                <a:latin typeface="UD デジタル 教科書体 NK-R" panose="02020400000000000000" pitchFamily="18" charset="-128"/>
                <a:ea typeface="UD デジタル 教科書体 NK-R" panose="02020400000000000000" pitchFamily="18" charset="-128"/>
              </a:rPr>
              <a:t>（事業環境、人的資本、インフラ、金融セクターの発展、評判）で分類した。</a:t>
            </a:r>
            <a:endParaRPr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8" name="タイトル 1"/>
          <p:cNvSpPr txBox="1">
            <a:spLocks/>
          </p:cNvSpPr>
          <p:nvPr/>
        </p:nvSpPr>
        <p:spPr>
          <a:xfrm>
            <a:off x="838200" y="133303"/>
            <a:ext cx="10515600" cy="132556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smtClean="0">
                <a:latin typeface="UD デジタル 教科書体 NK-R" panose="02020400000000000000" pitchFamily="18" charset="-128"/>
                <a:ea typeface="UD デジタル 教科書体 NK-R" panose="02020400000000000000" pitchFamily="18" charset="-128"/>
              </a:rPr>
              <a:t>Ⅰ</a:t>
            </a:r>
            <a:r>
              <a:rPr lang="ja-JP" altLang="en-US" dirty="0" smtClean="0">
                <a:latin typeface="UD デジタル 教科書体 NK-R" panose="02020400000000000000" pitchFamily="18" charset="-128"/>
                <a:ea typeface="UD デジタル 教科書体 NK-R" panose="02020400000000000000" pitchFamily="18" charset="-128"/>
              </a:rPr>
              <a:t>　３</a:t>
            </a:r>
            <a:r>
              <a:rPr lang="en-US" altLang="ja-JP" dirty="0" smtClean="0">
                <a:latin typeface="UD デジタル 教科書体 NK-R" panose="02020400000000000000" pitchFamily="18" charset="-128"/>
                <a:ea typeface="UD デジタル 教科書体 NK-R" panose="02020400000000000000" pitchFamily="18" charset="-128"/>
              </a:rPr>
              <a:t>.</a:t>
            </a:r>
            <a:r>
              <a:rPr lang="ja-JP" altLang="en-US" dirty="0" smtClean="0">
                <a:latin typeface="UD デジタル 教科書体 NK-R" panose="02020400000000000000" pitchFamily="18" charset="-128"/>
                <a:ea typeface="UD デジタル 教科書体 NK-R" panose="02020400000000000000" pitchFamily="18" charset="-128"/>
              </a:rPr>
              <a:t>　戦略策定にあたり重視すべき視点</a:t>
            </a:r>
            <a:endParaRPr lang="ja-JP" altLang="en-US" dirty="0">
              <a:latin typeface="UD デジタル 教科書体 NK-R" panose="02020400000000000000" pitchFamily="18" charset="-128"/>
              <a:ea typeface="UD デジタル 教科書体 NK-R" panose="02020400000000000000" pitchFamily="18" charset="-128"/>
            </a:endParaRPr>
          </a:p>
        </p:txBody>
      </p:sp>
      <p:sp>
        <p:nvSpPr>
          <p:cNvPr id="9" name="スライド番号プレースホルダー 1"/>
          <p:cNvSpPr>
            <a:spLocks noGrp="1"/>
          </p:cNvSpPr>
          <p:nvPr>
            <p:ph type="sldNum" sz="quarter" idx="12"/>
          </p:nvPr>
        </p:nvSpPr>
        <p:spPr>
          <a:xfrm>
            <a:off x="9434849" y="6488782"/>
            <a:ext cx="2743200" cy="365125"/>
          </a:xfrm>
        </p:spPr>
        <p:txBody>
          <a:bodyPr/>
          <a:lstStyle/>
          <a:p>
            <a:fld id="{4CFCB8D1-E384-4ABF-9F79-4EB3205F8B48}" type="slidenum">
              <a:rPr kumimoji="1" lang="ja-JP" altLang="en-US" smtClean="0"/>
              <a:t>7</a:t>
            </a:fld>
            <a:endParaRPr kumimoji="1" lang="ja-JP" altLang="en-US" dirty="0"/>
          </a:p>
        </p:txBody>
      </p:sp>
    </p:spTree>
    <p:extLst>
      <p:ext uri="{BB962C8B-B14F-4D97-AF65-F5344CB8AC3E}">
        <p14:creationId xmlns:p14="http://schemas.microsoft.com/office/powerpoint/2010/main" val="2376697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200" y="133303"/>
            <a:ext cx="10515600" cy="132556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smtClean="0">
                <a:latin typeface="UD デジタル 教科書体 NK-R" panose="02020400000000000000" pitchFamily="18" charset="-128"/>
                <a:ea typeface="UD デジタル 教科書体 NK-R" panose="02020400000000000000" pitchFamily="18" charset="-128"/>
              </a:rPr>
              <a:t>Ⅰ</a:t>
            </a:r>
            <a:r>
              <a:rPr lang="ja-JP" altLang="en-US" dirty="0" smtClean="0">
                <a:latin typeface="UD デジタル 教科書体 NK-R" panose="02020400000000000000" pitchFamily="18" charset="-128"/>
                <a:ea typeface="UD デジタル 教科書体 NK-R" panose="02020400000000000000" pitchFamily="18" charset="-128"/>
              </a:rPr>
              <a:t>　３</a:t>
            </a:r>
            <a:r>
              <a:rPr lang="en-US" altLang="ja-JP" dirty="0" smtClean="0">
                <a:latin typeface="UD デジタル 教科書体 NK-R" panose="02020400000000000000" pitchFamily="18" charset="-128"/>
                <a:ea typeface="UD デジタル 教科書体 NK-R" panose="02020400000000000000" pitchFamily="18" charset="-128"/>
              </a:rPr>
              <a:t>.</a:t>
            </a:r>
            <a:r>
              <a:rPr lang="ja-JP" altLang="en-US" dirty="0" smtClean="0">
                <a:latin typeface="UD デジタル 教科書体 NK-R" panose="02020400000000000000" pitchFamily="18" charset="-128"/>
                <a:ea typeface="UD デジタル 教科書体 NK-R" panose="02020400000000000000" pitchFamily="18" charset="-128"/>
              </a:rPr>
              <a:t>　戦略策定にあたり重視すべき視点</a:t>
            </a:r>
            <a:endParaRPr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33" name="直線コネクタ 32"/>
          <p:cNvCxnSpPr>
            <a:cxnSpLocks/>
          </p:cNvCxnSpPr>
          <p:nvPr/>
        </p:nvCxnSpPr>
        <p:spPr>
          <a:xfrm>
            <a:off x="838200" y="779391"/>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9434849" y="6488782"/>
            <a:ext cx="2743200" cy="365125"/>
          </a:xfrm>
        </p:spPr>
        <p:txBody>
          <a:bodyPr/>
          <a:lstStyle/>
          <a:p>
            <a:fld id="{4CFCB8D1-E384-4ABF-9F79-4EB3205F8B48}" type="slidenum">
              <a:rPr kumimoji="1" lang="ja-JP" altLang="en-US" smtClean="0"/>
              <a:t>8</a:t>
            </a:fld>
            <a:endParaRPr kumimoji="1" lang="ja-JP" altLang="en-US" dirty="0"/>
          </a:p>
        </p:txBody>
      </p:sp>
      <p:sp>
        <p:nvSpPr>
          <p:cNvPr id="6" name="正方形/長方形 5"/>
          <p:cNvSpPr/>
          <p:nvPr/>
        </p:nvSpPr>
        <p:spPr>
          <a:xfrm>
            <a:off x="885423" y="889202"/>
            <a:ext cx="9921026" cy="6001643"/>
          </a:xfrm>
          <a:prstGeom prst="rect">
            <a:avLst/>
          </a:prstGeom>
        </p:spPr>
        <p:txBody>
          <a:bodyPr wrap="square">
            <a:spAutoFit/>
          </a:bodyPr>
          <a:lstStyle/>
          <a:p>
            <a:r>
              <a:rPr lang="ja-JP" altLang="en-US" sz="2400" dirty="0" smtClean="0">
                <a:latin typeface="UD デジタル 教科書体 NK-R" panose="02020400000000000000" pitchFamily="18" charset="-128"/>
                <a:ea typeface="UD デジタル 教科書体 NK-R" panose="02020400000000000000" pitchFamily="18" charset="-128"/>
              </a:rPr>
              <a:t>　　環境分析を踏まえ、</a:t>
            </a:r>
            <a:r>
              <a:rPr lang="ja-JP" altLang="en-US" sz="2400" dirty="0">
                <a:latin typeface="UD デジタル 教科書体 NK-R" panose="02020400000000000000" pitchFamily="18" charset="-128"/>
                <a:ea typeface="UD デジタル 教科書体 NK-R" panose="02020400000000000000" pitchFamily="18" charset="-128"/>
              </a:rPr>
              <a:t>　</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smtClean="0">
                <a:latin typeface="UD デジタル 教科書体 NK-R" panose="02020400000000000000" pitchFamily="18" charset="-128"/>
                <a:ea typeface="UD デジタル 教科書体 NK-R" panose="02020400000000000000" pitchFamily="18" charset="-128"/>
              </a:rPr>
              <a:t>◆常に世界を意識して大阪の強みや機会等を活かし、他都市、特</a:t>
            </a:r>
            <a:r>
              <a:rPr lang="ja-JP" altLang="en-US" sz="2400" dirty="0">
                <a:latin typeface="UD デジタル 教科書体 NK-R" panose="02020400000000000000" pitchFamily="18" charset="-128"/>
                <a:ea typeface="UD デジタル 教科書体 NK-R" panose="02020400000000000000" pitchFamily="18" charset="-128"/>
              </a:rPr>
              <a:t>に</a:t>
            </a:r>
            <a:r>
              <a:rPr lang="ja-JP" altLang="en-US" sz="2400" dirty="0" smtClean="0">
                <a:latin typeface="UD デジタル 教科書体 NK-R" panose="02020400000000000000" pitchFamily="18" charset="-128"/>
                <a:ea typeface="UD デジタル 教科書体 NK-R" panose="02020400000000000000" pitchFamily="18" charset="-128"/>
              </a:rPr>
              <a:t>地理的</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近接性</a:t>
            </a:r>
            <a:r>
              <a:rPr lang="ja-JP" altLang="en-US" sz="2400" dirty="0">
                <a:latin typeface="UD デジタル 教科書体 NK-R" panose="02020400000000000000" pitchFamily="18" charset="-128"/>
                <a:ea typeface="UD デジタル 教科書体 NK-R" panose="02020400000000000000" pitchFamily="18" charset="-128"/>
              </a:rPr>
              <a:t>のある成長著しい</a:t>
            </a:r>
            <a:r>
              <a:rPr lang="ja-JP" altLang="en-US" sz="2400" dirty="0" smtClean="0">
                <a:latin typeface="UD デジタル 教科書体 NK-R" panose="02020400000000000000" pitchFamily="18" charset="-128"/>
                <a:ea typeface="UD デジタル 教科書体 NK-R" panose="02020400000000000000" pitchFamily="18" charset="-128"/>
              </a:rPr>
              <a:t>アジアと</a:t>
            </a:r>
            <a:r>
              <a:rPr lang="ja-JP" altLang="en-US" sz="2400" dirty="0">
                <a:latin typeface="UD デジタル 教科書体 NK-R" panose="02020400000000000000" pitchFamily="18" charset="-128"/>
                <a:ea typeface="UD デジタル 教科書体 NK-R" panose="02020400000000000000" pitchFamily="18" charset="-128"/>
              </a:rPr>
              <a:t>の連携に</a:t>
            </a:r>
            <a:r>
              <a:rPr lang="ja-JP" altLang="en-US" sz="2400" dirty="0" smtClean="0">
                <a:latin typeface="UD デジタル 教科書体 NK-R" panose="02020400000000000000" pitchFamily="18" charset="-128"/>
                <a:ea typeface="UD デジタル 教科書体 NK-R" panose="02020400000000000000" pitchFamily="18" charset="-128"/>
              </a:rPr>
              <a:t>より</a:t>
            </a:r>
            <a:r>
              <a:rPr lang="ja-JP" altLang="en-US" sz="2400" dirty="0">
                <a:latin typeface="UD デジタル 教科書体 NK-R" panose="02020400000000000000" pitchFamily="18" charset="-128"/>
                <a:ea typeface="UD デジタル 教科書体 NK-R" panose="02020400000000000000" pitchFamily="18" charset="-128"/>
              </a:rPr>
              <a:t>相乗効果を</a:t>
            </a:r>
            <a:r>
              <a:rPr lang="ja-JP" altLang="en-US" sz="2400" dirty="0" smtClean="0">
                <a:latin typeface="UD デジタル 教科書体 NK-R" panose="02020400000000000000" pitchFamily="18" charset="-128"/>
                <a:ea typeface="UD デジタル 教科書体 NK-R" panose="02020400000000000000" pitchFamily="18" charset="-128"/>
              </a:rPr>
              <a:t>生み出し、</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世界のハブ</a:t>
            </a:r>
            <a:r>
              <a:rPr lang="ja-JP" altLang="en-US" sz="2400" dirty="0">
                <a:latin typeface="UD デジタル 教科書体 NK-R" panose="02020400000000000000" pitchFamily="18" charset="-128"/>
                <a:ea typeface="UD デジタル 教科書体 NK-R" panose="02020400000000000000" pitchFamily="18" charset="-128"/>
              </a:rPr>
              <a:t>となって</a:t>
            </a:r>
            <a:r>
              <a:rPr lang="ja-JP" altLang="en-US" sz="2400" dirty="0" smtClean="0">
                <a:latin typeface="UD デジタル 教科書体 NK-R" panose="02020400000000000000" pitchFamily="18" charset="-128"/>
                <a:ea typeface="UD デジタル 教科書体 NK-R" panose="02020400000000000000" pitchFamily="18" charset="-128"/>
              </a:rPr>
              <a:t>人材・資金・情報を集めること</a:t>
            </a:r>
            <a:r>
              <a:rPr lang="en-US" altLang="ja-JP" sz="2400" b="1" u="sng" dirty="0" smtClean="0">
                <a:latin typeface="UD デジタル 教科書体 NK-R" panose="02020400000000000000" pitchFamily="18" charset="-128"/>
                <a:ea typeface="UD デジタル 教科書体 NK-R" panose="02020400000000000000" pitchFamily="18" charset="-128"/>
              </a:rPr>
              <a:t>【</a:t>
            </a:r>
            <a:r>
              <a:rPr lang="ja-JP" altLang="en-US" sz="2400" b="1" u="sng" dirty="0" smtClean="0">
                <a:latin typeface="UD デジタル 教科書体 NK-R" panose="02020400000000000000" pitchFamily="18" charset="-128"/>
                <a:ea typeface="UD デジタル 教科書体 NK-R" panose="02020400000000000000" pitchFamily="18" charset="-128"/>
              </a:rPr>
              <a:t>アジア／グローバルの</a:t>
            </a:r>
            <a:endParaRPr lang="en-US" altLang="ja-JP" sz="2400" b="1" u="sng" dirty="0" smtClean="0">
              <a:latin typeface="UD デジタル 教科書体 NK-R" panose="02020400000000000000" pitchFamily="18" charset="-128"/>
              <a:ea typeface="UD デジタル 教科書体 NK-R" panose="02020400000000000000" pitchFamily="18" charset="-128"/>
            </a:endParaRPr>
          </a:p>
          <a:p>
            <a:r>
              <a:rPr lang="ja-JP" altLang="en-US" sz="2400" b="1" dirty="0">
                <a:latin typeface="UD デジタル 教科書体 NK-R" panose="02020400000000000000" pitchFamily="18" charset="-128"/>
                <a:ea typeface="UD デジタル 教科書体 NK-R" panose="02020400000000000000" pitchFamily="18" charset="-128"/>
              </a:rPr>
              <a:t>　</a:t>
            </a:r>
            <a:r>
              <a:rPr lang="ja-JP" altLang="en-US" sz="2400" b="1" dirty="0" smtClean="0">
                <a:latin typeface="UD デジタル 教科書体 NK-R" panose="02020400000000000000" pitchFamily="18" charset="-128"/>
                <a:ea typeface="UD デジタル 教科書体 NK-R" panose="02020400000000000000" pitchFamily="18" charset="-128"/>
              </a:rPr>
              <a:t>　</a:t>
            </a:r>
            <a:r>
              <a:rPr lang="ja-JP" altLang="en-US" sz="2400" b="1" u="sng" dirty="0" smtClean="0">
                <a:latin typeface="UD デジタル 教科書体 NK-R" panose="02020400000000000000" pitchFamily="18" charset="-128"/>
                <a:ea typeface="UD デジタル 教科書体 NK-R" panose="02020400000000000000" pitchFamily="18" charset="-128"/>
              </a:rPr>
              <a:t>視点</a:t>
            </a:r>
            <a:r>
              <a:rPr lang="en-US" altLang="ja-JP" sz="2400" b="1" u="sng" dirty="0" smtClean="0">
                <a:latin typeface="UD デジタル 教科書体 NK-R" panose="02020400000000000000" pitchFamily="18" charset="-128"/>
                <a:ea typeface="UD デジタル 教科書体 NK-R" panose="02020400000000000000" pitchFamily="18" charset="-128"/>
              </a:rPr>
              <a:t>】</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a:t>
            </a:r>
            <a:r>
              <a:rPr lang="ja-JP" altLang="en-US" sz="2400" dirty="0" smtClean="0">
                <a:latin typeface="UD デジタル 教科書体 NK-R" panose="02020400000000000000" pitchFamily="18" charset="-128"/>
                <a:ea typeface="UD デジタル 教科書体 NK-R" panose="02020400000000000000" pitchFamily="18" charset="-128"/>
              </a:rPr>
              <a:t>国際金融に関する現在</a:t>
            </a:r>
            <a:r>
              <a:rPr lang="ja-JP" altLang="en-US" sz="2400" dirty="0">
                <a:latin typeface="UD デジタル 教科書体 NK-R" panose="02020400000000000000" pitchFamily="18" charset="-128"/>
                <a:ea typeface="UD デジタル 教科書体 NK-R" panose="02020400000000000000" pitchFamily="18" charset="-128"/>
              </a:rPr>
              <a:t>の国際的な評価を</a:t>
            </a:r>
            <a:r>
              <a:rPr lang="ja-JP" altLang="en-US" sz="2400" dirty="0" smtClean="0">
                <a:latin typeface="UD デジタル 教科書体 NK-R" panose="02020400000000000000" pitchFamily="18" charset="-128"/>
                <a:ea typeface="UD デジタル 教科書体 NK-R" panose="02020400000000000000" pitchFamily="18" charset="-128"/>
              </a:rPr>
              <a:t>踏まえ</a:t>
            </a:r>
            <a:r>
              <a:rPr lang="ja-JP" altLang="en-US" sz="2400" dirty="0">
                <a:latin typeface="UD デジタル 教科書体 NK-R" panose="02020400000000000000" pitchFamily="18" charset="-128"/>
                <a:ea typeface="UD デジタル 教科書体 NK-R" panose="02020400000000000000" pitchFamily="18" charset="-128"/>
              </a:rPr>
              <a:t>、大阪の特性を</a:t>
            </a:r>
            <a:r>
              <a:rPr lang="ja-JP" altLang="en-US" sz="2400" dirty="0" smtClean="0">
                <a:latin typeface="UD デジタル 教科書体 NK-R" panose="02020400000000000000" pitchFamily="18" charset="-128"/>
                <a:ea typeface="UD デジタル 教科書体 NK-R" panose="02020400000000000000" pitchFamily="18" charset="-128"/>
              </a:rPr>
              <a:t>生かした</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エッジの効いた取組みにより独自の個性・機能を備えるとともに、</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国内一極集中のリスクを回避し、日本のレジリエンスを向上する役割を</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果たすこと</a:t>
            </a:r>
            <a:r>
              <a:rPr lang="en-US" altLang="ja-JP" sz="2400" u="sng" dirty="0" smtClean="0">
                <a:latin typeface="UD デジタル 教科書体 NK-R" panose="02020400000000000000" pitchFamily="18" charset="-128"/>
                <a:ea typeface="UD デジタル 教科書体 NK-R" panose="02020400000000000000" pitchFamily="18" charset="-128"/>
              </a:rPr>
              <a:t>【</a:t>
            </a:r>
            <a:r>
              <a:rPr lang="ja-JP" altLang="en-US" sz="2400" b="1" u="sng" dirty="0" smtClean="0">
                <a:latin typeface="UD デジタル 教科書体 NK-R" panose="02020400000000000000" pitchFamily="18" charset="-128"/>
                <a:ea typeface="UD デジタル 教科書体 NK-R" panose="02020400000000000000" pitchFamily="18" charset="-128"/>
              </a:rPr>
              <a:t>差別化・補完性の視点</a:t>
            </a:r>
            <a:r>
              <a:rPr lang="en-US" altLang="ja-JP" sz="2400" b="1" u="sng" dirty="0" smtClean="0">
                <a:latin typeface="UD デジタル 教科書体 NK-R" panose="02020400000000000000" pitchFamily="18" charset="-128"/>
                <a:ea typeface="UD デジタル 教科書体 NK-R" panose="02020400000000000000" pitchFamily="18" charset="-128"/>
              </a:rPr>
              <a:t>】</a:t>
            </a:r>
          </a:p>
          <a:p>
            <a:r>
              <a:rPr lang="ja-JP" altLang="en-US" sz="2400" dirty="0" smtClean="0">
                <a:latin typeface="UD デジタル 教科書体 NK-R" panose="02020400000000000000" pitchFamily="18" charset="-128"/>
                <a:ea typeface="UD デジタル 教科書体 NK-R" panose="02020400000000000000" pitchFamily="18" charset="-128"/>
              </a:rPr>
              <a:t>を重視してめざす都市像を設定する。</a:t>
            </a:r>
            <a:endParaRPr lang="en-US" altLang="ja-JP" sz="2400" dirty="0" smtClean="0">
              <a:latin typeface="UD デジタル 教科書体 NK-R" panose="02020400000000000000" pitchFamily="18" charset="-128"/>
              <a:ea typeface="UD デジタル 教科書体 NK-R" panose="02020400000000000000" pitchFamily="18" charset="-128"/>
            </a:endParaRPr>
          </a:p>
          <a:p>
            <a:endParaRPr lang="en-US" altLang="ja-JP" dirty="0" smtClean="0">
              <a:latin typeface="UD デジタル 教科書体 NK-R" panose="02020400000000000000" pitchFamily="18" charset="-128"/>
              <a:ea typeface="UD デジタル 教科書体 NK-R" panose="02020400000000000000" pitchFamily="18" charset="-128"/>
            </a:endParaRPr>
          </a:p>
          <a:p>
            <a:r>
              <a:rPr lang="ja-JP" altLang="en-US" sz="2400" dirty="0" smtClean="0">
                <a:latin typeface="UD デジタル 教科書体 NK-R" panose="02020400000000000000" pitchFamily="18" charset="-128"/>
                <a:ea typeface="UD デジタル 教科書体 NK-R" panose="02020400000000000000" pitchFamily="18" charset="-128"/>
              </a:rPr>
              <a:t>ま</a:t>
            </a:r>
            <a:r>
              <a:rPr lang="ja-JP" altLang="en-US" sz="2400" dirty="0">
                <a:latin typeface="UD デジタル 教科書体 NK-R" panose="02020400000000000000" pitchFamily="18" charset="-128"/>
                <a:ea typeface="UD デジタル 教科書体 NK-R" panose="02020400000000000000" pitchFamily="18" charset="-128"/>
              </a:rPr>
              <a:t>た</a:t>
            </a:r>
            <a:r>
              <a:rPr lang="ja-JP" altLang="en-US" sz="2400" dirty="0" smtClean="0">
                <a:latin typeface="UD デジタル 教科書体 NK-R" panose="02020400000000000000" pitchFamily="18" charset="-128"/>
                <a:ea typeface="UD デジタル 教科書体 NK-R" panose="02020400000000000000" pitchFamily="18" charset="-128"/>
              </a:rPr>
              <a:t>、具体的な取組みにあたっては、</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a:t>
            </a:r>
            <a:r>
              <a:rPr lang="ja-JP" altLang="en-US" sz="2400" dirty="0" smtClean="0">
                <a:latin typeface="UD デジタル 教科書体 NK-R" panose="02020400000000000000" pitchFamily="18" charset="-128"/>
                <a:ea typeface="UD デジタル 教科書体 NK-R" panose="02020400000000000000" pitchFamily="18" charset="-128"/>
              </a:rPr>
              <a:t>世界の潮流であり、フィンテックなど金融と親和性</a:t>
            </a:r>
            <a:r>
              <a:rPr lang="ja-JP" altLang="en-US" sz="2400" dirty="0">
                <a:latin typeface="UD デジタル 教科書体 NK-R" panose="02020400000000000000" pitchFamily="18" charset="-128"/>
                <a:ea typeface="UD デジタル 教科書体 NK-R" panose="02020400000000000000" pitchFamily="18" charset="-128"/>
              </a:rPr>
              <a:t>が</a:t>
            </a:r>
            <a:r>
              <a:rPr lang="ja-JP" altLang="en-US" sz="2400" dirty="0" smtClean="0">
                <a:latin typeface="UD デジタル 教科書体 NK-R" panose="02020400000000000000" pitchFamily="18" charset="-128"/>
                <a:ea typeface="UD デジタル 教科書体 NK-R" panose="02020400000000000000" pitchFamily="18" charset="-128"/>
              </a:rPr>
              <a:t>高く、新たな成長の</a:t>
            </a:r>
            <a:endParaRPr lang="en-US" altLang="ja-JP" sz="2400" dirty="0" smtClean="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400" dirty="0" smtClean="0">
                <a:latin typeface="UD デジタル 教科書体 NK-R" panose="02020400000000000000" pitchFamily="18" charset="-128"/>
                <a:ea typeface="UD デジタル 教科書体 NK-R" panose="02020400000000000000" pitchFamily="18" charset="-128"/>
              </a:rPr>
              <a:t>　原動力となる</a:t>
            </a:r>
            <a:r>
              <a:rPr lang="ja-JP" altLang="en-US" sz="2400" b="1" u="sng" dirty="0" smtClean="0">
                <a:latin typeface="UD デジタル 教科書体 NK-R" panose="02020400000000000000" pitchFamily="18" charset="-128"/>
                <a:ea typeface="UD デジタル 教科書体 NK-R" panose="02020400000000000000" pitchFamily="18" charset="-128"/>
              </a:rPr>
              <a:t>デジタル化の視点</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smtClean="0">
                <a:latin typeface="UD デジタル 教科書体 NK-R" panose="02020400000000000000" pitchFamily="18" charset="-128"/>
                <a:ea typeface="UD デジタル 教科書体 NK-R" panose="02020400000000000000" pitchFamily="18" charset="-128"/>
              </a:rPr>
              <a:t>◆関西各地域の個性や強み、歴史や文化を活かす</a:t>
            </a:r>
            <a:r>
              <a:rPr lang="ja-JP" altLang="en-US" sz="2400" b="1" u="sng" dirty="0" smtClean="0">
                <a:latin typeface="UD デジタル 教科書体 NK-R" panose="02020400000000000000" pitchFamily="18" charset="-128"/>
                <a:ea typeface="UD デジタル 教科書体 NK-R" panose="02020400000000000000" pitchFamily="18" charset="-128"/>
              </a:rPr>
              <a:t>関西広域の視点</a:t>
            </a:r>
            <a:endParaRPr lang="en-US" altLang="ja-JP" sz="2400" b="1" u="sng" dirty="0" smtClean="0">
              <a:latin typeface="UD デジタル 教科書体 NK-R" panose="02020400000000000000" pitchFamily="18" charset="-128"/>
              <a:ea typeface="UD デジタル 教科書体 NK-R" panose="02020400000000000000" pitchFamily="18" charset="-128"/>
            </a:endParaRPr>
          </a:p>
          <a:p>
            <a:r>
              <a:rPr lang="ja-JP" altLang="en-US" sz="2400" dirty="0" smtClean="0">
                <a:latin typeface="UD デジタル 教科書体 NK-R" panose="02020400000000000000" pitchFamily="18" charset="-128"/>
                <a:ea typeface="UD デジタル 教科書体 NK-R" panose="02020400000000000000" pitchFamily="18" charset="-128"/>
              </a:rPr>
              <a:t>を踏まえて取組みを展開していく。</a:t>
            </a:r>
            <a:endParaRPr lang="en-US" altLang="ja-JP" sz="2400" dirty="0" smtClean="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683484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134302" y="106824"/>
            <a:ext cx="10515600" cy="355330"/>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en-US" altLang="ja-JP" sz="28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a:t>
            </a:r>
            <a:r>
              <a:rPr kumimoji="1" lang="ja-JP" altLang="en-US" sz="28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参考</a:t>
            </a:r>
            <a:r>
              <a:rPr kumimoji="1" lang="en-US" altLang="ja-JP" sz="28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a:t>
            </a:r>
            <a:r>
              <a:rPr kumimoji="1" lang="ja-JP" altLang="en-US" sz="28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重視すべき視点</a:t>
            </a:r>
            <a:endParaRPr kumimoji="1" lang="ja-JP" altLang="en-US" sz="28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endParaRPr>
          </a:p>
        </p:txBody>
      </p:sp>
      <p:sp>
        <p:nvSpPr>
          <p:cNvPr id="2"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 name="角丸四角形 2"/>
          <p:cNvSpPr/>
          <p:nvPr/>
        </p:nvSpPr>
        <p:spPr>
          <a:xfrm>
            <a:off x="342926" y="569728"/>
            <a:ext cx="11039901" cy="57031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89000">
              <a:lnSpc>
                <a:spcPct val="90000"/>
              </a:lnSpc>
              <a:spcBef>
                <a:spcPct val="0"/>
              </a:spcBef>
              <a:spcAft>
                <a:spcPct val="35000"/>
              </a:spcAft>
            </a:pPr>
            <a:r>
              <a:rPr lang="ja-JP" altLang="en-US" b="1" dirty="0">
                <a:solidFill>
                  <a:schemeClr val="tx1"/>
                </a:solidFill>
              </a:rPr>
              <a:t>戦略全体の視点（</a:t>
            </a:r>
            <a:r>
              <a:rPr lang="en-US" altLang="ja-JP" b="1" dirty="0">
                <a:solidFill>
                  <a:schemeClr val="tx1"/>
                </a:solidFill>
              </a:rPr>
              <a:t>Why</a:t>
            </a:r>
            <a:r>
              <a:rPr lang="ja-JP" altLang="en-US" b="1" dirty="0">
                <a:solidFill>
                  <a:schemeClr val="tx1"/>
                </a:solidFill>
              </a:rPr>
              <a:t>）</a:t>
            </a:r>
          </a:p>
        </p:txBody>
      </p:sp>
      <p:sp>
        <p:nvSpPr>
          <p:cNvPr id="22" name="角丸四角形 21"/>
          <p:cNvSpPr/>
          <p:nvPr/>
        </p:nvSpPr>
        <p:spPr>
          <a:xfrm>
            <a:off x="342926" y="2014112"/>
            <a:ext cx="11039901" cy="57031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89000">
              <a:lnSpc>
                <a:spcPct val="90000"/>
              </a:lnSpc>
              <a:spcBef>
                <a:spcPct val="0"/>
              </a:spcBef>
              <a:spcAft>
                <a:spcPct val="35000"/>
              </a:spcAft>
            </a:pPr>
            <a:r>
              <a:rPr lang="ja-JP" altLang="en-US" b="1">
                <a:solidFill>
                  <a:schemeClr val="tx1"/>
                </a:solidFill>
              </a:rPr>
              <a:t>具体的取組みにつながる視点（</a:t>
            </a:r>
            <a:r>
              <a:rPr lang="en-US" altLang="ja-JP" b="1">
                <a:solidFill>
                  <a:schemeClr val="tx1"/>
                </a:solidFill>
              </a:rPr>
              <a:t>How</a:t>
            </a:r>
            <a:r>
              <a:rPr lang="ja-JP" altLang="en-US" b="1">
                <a:solidFill>
                  <a:schemeClr val="tx1"/>
                </a:solidFill>
              </a:rPr>
              <a:t>）</a:t>
            </a:r>
            <a:endParaRPr lang="ja-JP" altLang="en-US" b="1" dirty="0">
              <a:solidFill>
                <a:schemeClr val="tx1"/>
              </a:solidFill>
            </a:endParaRPr>
          </a:p>
        </p:txBody>
      </p:sp>
      <p:sp>
        <p:nvSpPr>
          <p:cNvPr id="26" name="角丸四角形 25"/>
          <p:cNvSpPr/>
          <p:nvPr/>
        </p:nvSpPr>
        <p:spPr>
          <a:xfrm>
            <a:off x="342926" y="1263379"/>
            <a:ext cx="11039901" cy="57031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89000">
              <a:lnSpc>
                <a:spcPct val="90000"/>
              </a:lnSpc>
              <a:spcBef>
                <a:spcPct val="0"/>
              </a:spcBef>
              <a:spcAft>
                <a:spcPct val="35000"/>
              </a:spcAft>
            </a:pPr>
            <a:r>
              <a:rPr lang="ja-JP" altLang="en-US" b="1">
                <a:solidFill>
                  <a:schemeClr val="tx1"/>
                </a:solidFill>
              </a:rPr>
              <a:t>めざす都市像につながる視点（</a:t>
            </a:r>
            <a:r>
              <a:rPr lang="en-US" altLang="ja-JP" b="1">
                <a:solidFill>
                  <a:schemeClr val="tx1"/>
                </a:solidFill>
              </a:rPr>
              <a:t>What</a:t>
            </a:r>
            <a:r>
              <a:rPr lang="ja-JP" altLang="en-US" b="1">
                <a:solidFill>
                  <a:schemeClr val="tx1"/>
                </a:solidFill>
              </a:rPr>
              <a:t>）</a:t>
            </a:r>
            <a:endParaRPr lang="ja-JP" altLang="en-US" b="1" dirty="0">
              <a:solidFill>
                <a:schemeClr val="tx1"/>
              </a:solidFill>
            </a:endParaRPr>
          </a:p>
        </p:txBody>
      </p:sp>
      <p:cxnSp>
        <p:nvCxnSpPr>
          <p:cNvPr id="9" name="直線コネクタ 8"/>
          <p:cNvCxnSpPr/>
          <p:nvPr/>
        </p:nvCxnSpPr>
        <p:spPr>
          <a:xfrm flipV="1">
            <a:off x="6723443" y="1193045"/>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6728067" y="1187528"/>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8738083" y="1176909"/>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flipV="1">
            <a:off x="6723443" y="1969733"/>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839750" y="1866726"/>
            <a:ext cx="545" cy="10041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6728067" y="1964216"/>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8738083" y="1953597"/>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V="1">
            <a:off x="6721429" y="1866726"/>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6728067" y="1673884"/>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8736069" y="1663265"/>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313897" y="2606931"/>
            <a:ext cx="11573303" cy="443198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戦略全体の視点</a:t>
            </a:r>
            <a:endParaRPr kumimoji="1" lang="en-US" altLang="ja-JP"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◆明快</a:t>
            </a:r>
            <a:r>
              <a:rPr kumimoji="1" lang="ja-JP" altLang="en-US"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な</a:t>
            </a: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コンセプトづくり</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国際</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金融都市の定義</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や要件はないため、</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めざす都市像を共有</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したうえで</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、その実現に向けた</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取組み</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に</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ついて</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明快</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な</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コンセプト</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ストーリを示す視点</a:t>
            </a:r>
            <a:endParaRPr kumimoji="1" lang="en-US" altLang="ja-JP"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a:t>
            </a:r>
            <a:r>
              <a:rPr kumimoji="1" lang="ja-JP" altLang="en-US"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地域の発展</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　</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経済</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活動の潤滑油</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であり、地域社会や経済活動と密接な関係に</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ある金融の力を活用して、</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地域の成長</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発展</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、ひいては</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住民</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の利益・幸福にも</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つなげる</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という</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視点</a:t>
            </a:r>
            <a:endParaRPr kumimoji="1" lang="en-US" altLang="ja-JP"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a:t>
            </a:r>
            <a:r>
              <a:rPr kumimoji="1" lang="en-US" altLang="ja-JP"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SDGs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　大阪を国際金融都市にしていくための個々の取組みが</a:t>
            </a:r>
            <a:r>
              <a:rPr kumimoji="1" lang="en-US" altLang="ja-JP"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SDGs</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達成にもつながる</a:t>
            </a:r>
            <a:r>
              <a:rPr kumimoji="1" lang="ja-JP" altLang="en-US" sz="12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という視点</a:t>
            </a:r>
            <a:endParaRPr kumimoji="1" lang="en-US" altLang="ja-JP" sz="12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めざす都市像につながる視点</a:t>
            </a:r>
            <a:endParaRPr kumimoji="1" lang="en-US" altLang="ja-JP"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◆アジア／</a:t>
            </a:r>
            <a:r>
              <a:rPr kumimoji="1" lang="ja-JP" altLang="en-US" sz="1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グローバル</a:t>
            </a:r>
            <a:endParaRPr kumimoji="1" lang="en-US" altLang="ja-JP" sz="1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　金融をはじめビジネスは国境を越えてグローバルに展開されており、常に世界を意識して国際競争力を持ちながら、</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他都市との連携によりアジア・世界のハブと</a:t>
            </a:r>
            <a:endParaRPr kumimoji="1" lang="en-US" altLang="ja-JP"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noProof="0" dirty="0" smtClean="0">
                <a:solidFill>
                  <a:prstClr val="black"/>
                </a:solidFill>
                <a:latin typeface="游ゴシック" panose="020F0502020204030204"/>
                <a:ea typeface="游ゴシック" panose="020B0400000000000000" pitchFamily="50" charset="-128"/>
              </a:rPr>
              <a:t>　</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なって人材、資金、情報を集め、相乗効果を生み出す</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視点</a:t>
            </a:r>
            <a:endParaRPr kumimoji="1" lang="en-US" altLang="ja-JP" sz="12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◆他</a:t>
            </a:r>
            <a:r>
              <a:rPr kumimoji="1" lang="ja-JP" altLang="en-US"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都市・他地域との差別化・補完性</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　大阪</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・関西が選ばれる地域に</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なるため、大阪の強みや機会を活かし</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革新的でエッジ</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の</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効いた取組みなどに</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よる</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差別化</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を図るとともに</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レジリエンス向上による</a:t>
            </a:r>
            <a:endParaRPr kumimoji="1" lang="en-US" altLang="ja-JP"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prstClr val="black"/>
                </a:solidFill>
                <a:latin typeface="游ゴシック" panose="020F0502020204030204"/>
                <a:ea typeface="游ゴシック" panose="020B0400000000000000" pitchFamily="50" charset="-128"/>
              </a:rPr>
              <a:t>　</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日本</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の国際的地位を</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高めるため、補完性</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を</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備える</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視点</a:t>
            </a:r>
            <a:endParaRPr kumimoji="1" lang="en-US" altLang="ja-JP" sz="12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具体的</a:t>
            </a:r>
            <a:r>
              <a:rPr kumimoji="1" lang="ja-JP" altLang="en-US" sz="14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取組みにつながる視点</a:t>
            </a:r>
            <a:endParaRPr kumimoji="1" lang="en-US" altLang="ja-JP" sz="14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◆デジタル化</a:t>
            </a:r>
            <a:endParaRPr kumimoji="1" lang="en-US" altLang="ja-JP"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　世界的</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な</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デジタル化の潮流を踏まえ、</a:t>
            </a:r>
            <a:r>
              <a:rPr kumimoji="1" lang="ja-JP" altLang="en-US" sz="12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特にデジタルと親和性の高い金融分野において</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フィンテックなどの新しい技術を取り入れていく</a:t>
            </a:r>
            <a:r>
              <a:rPr kumimoji="1" lang="ja-JP" altLang="en-US" sz="12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視点</a:t>
            </a:r>
            <a:endParaRPr kumimoji="1" lang="en-US" altLang="ja-JP" sz="12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◆関西広域</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　異なる特色</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を持つ都市が</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集積し、多彩</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な魅力を</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有する関西の特徴を生かし、</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rPr>
              <a:t>その総合力を</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発揮して国際的に存在感を示す</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視点</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p:txBody>
      </p:sp>
      <p:cxnSp>
        <p:nvCxnSpPr>
          <p:cNvPr id="30" name="直線コネクタ 29"/>
          <p:cNvCxnSpPr/>
          <p:nvPr/>
        </p:nvCxnSpPr>
        <p:spPr>
          <a:xfrm>
            <a:off x="7840295" y="1100254"/>
            <a:ext cx="545" cy="10041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6722741" y="1100254"/>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6729379" y="907412"/>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8737381" y="896793"/>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7968813" y="2062206"/>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関西広域</a:t>
            </a:r>
            <a:endParaRPr kumimoji="1" lang="ja-JP" altLang="en-US" sz="1400" b="1" dirty="0"/>
          </a:p>
        </p:txBody>
      </p:sp>
      <p:sp>
        <p:nvSpPr>
          <p:cNvPr id="33" name="正方形/長方形 32"/>
          <p:cNvSpPr/>
          <p:nvPr/>
        </p:nvSpPr>
        <p:spPr>
          <a:xfrm>
            <a:off x="5550084" y="2061534"/>
            <a:ext cx="2177774"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デジタル化</a:t>
            </a:r>
            <a:endParaRPr kumimoji="1" lang="ja-JP" altLang="en-US" sz="1400" b="1" dirty="0"/>
          </a:p>
        </p:txBody>
      </p:sp>
      <p:sp>
        <p:nvSpPr>
          <p:cNvPr id="27" name="正方形/長方形 26"/>
          <p:cNvSpPr/>
          <p:nvPr/>
        </p:nvSpPr>
        <p:spPr>
          <a:xfrm>
            <a:off x="7968813" y="1313666"/>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差別化・補完性</a:t>
            </a:r>
            <a:endParaRPr kumimoji="1" lang="ja-JP" altLang="en-US" sz="1400" b="1" dirty="0"/>
          </a:p>
        </p:txBody>
      </p:sp>
      <p:sp>
        <p:nvSpPr>
          <p:cNvPr id="28" name="正方形/長方形 27"/>
          <p:cNvSpPr/>
          <p:nvPr/>
        </p:nvSpPr>
        <p:spPr>
          <a:xfrm>
            <a:off x="5550084" y="1313666"/>
            <a:ext cx="2177774"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アジア／</a:t>
            </a:r>
            <a:r>
              <a:rPr kumimoji="1" lang="ja-JP" altLang="en-US" sz="1400" b="1" dirty="0" smtClean="0">
                <a:solidFill>
                  <a:schemeClr val="bg1"/>
                </a:solidFill>
              </a:rPr>
              <a:t>グローバル</a:t>
            </a:r>
            <a:endParaRPr kumimoji="1" lang="ja-JP" altLang="en-US" sz="1400" b="1" dirty="0">
              <a:solidFill>
                <a:schemeClr val="bg1"/>
              </a:solidFill>
            </a:endParaRPr>
          </a:p>
        </p:txBody>
      </p:sp>
      <p:sp>
        <p:nvSpPr>
          <p:cNvPr id="25" name="正方形/長方形 24"/>
          <p:cNvSpPr/>
          <p:nvPr/>
        </p:nvSpPr>
        <p:spPr>
          <a:xfrm>
            <a:off x="7968813" y="593757"/>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bg1"/>
                </a:solidFill>
              </a:rPr>
              <a:t>SDG</a:t>
            </a:r>
            <a:r>
              <a:rPr kumimoji="1" lang="ja-JP" altLang="en-US" sz="1400" b="1" dirty="0" smtClean="0">
                <a:solidFill>
                  <a:schemeClr val="bg1"/>
                </a:solidFill>
              </a:rPr>
              <a:t>ｓ</a:t>
            </a:r>
            <a:endParaRPr kumimoji="1" lang="ja-JP" altLang="en-US" sz="1400" b="1" dirty="0">
              <a:solidFill>
                <a:schemeClr val="bg1"/>
              </a:solidFill>
            </a:endParaRPr>
          </a:p>
        </p:txBody>
      </p:sp>
      <p:sp>
        <p:nvSpPr>
          <p:cNvPr id="29" name="正方形/長方形 28"/>
          <p:cNvSpPr/>
          <p:nvPr/>
        </p:nvSpPr>
        <p:spPr>
          <a:xfrm>
            <a:off x="5550084" y="593757"/>
            <a:ext cx="2177774"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地域の発展</a:t>
            </a:r>
            <a:endParaRPr kumimoji="1" lang="ja-JP" altLang="en-US" sz="1400" b="1" dirty="0">
              <a:solidFill>
                <a:schemeClr val="bg1"/>
              </a:solidFill>
            </a:endParaRPr>
          </a:p>
        </p:txBody>
      </p:sp>
    </p:spTree>
    <p:extLst>
      <p:ext uri="{BB962C8B-B14F-4D97-AF65-F5344CB8AC3E}">
        <p14:creationId xmlns:p14="http://schemas.microsoft.com/office/powerpoint/2010/main" val="229813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294C6B1A67EFF4B8E96D98C47B9FDFC" ma:contentTypeVersion="18" ma:contentTypeDescription="新しいドキュメントを作成します。" ma:contentTypeScope="" ma:versionID="c6d45406b0ab1b56e6259c13e3df8355">
  <xsd:schema xmlns:xsd="http://www.w3.org/2001/XMLSchema" xmlns:xs="http://www.w3.org/2001/XMLSchema" xmlns:p="http://schemas.microsoft.com/office/2006/metadata/properties" xmlns:ns2="ac1f43fb-e9e4-4612-89b7-617d43053bba" xmlns:ns3="8f4cdcb3-8df3-40bb-aa01-17e691cee2b9" targetNamespace="http://schemas.microsoft.com/office/2006/metadata/properties" ma:root="true" ma:fieldsID="22982a54eafb3b5d035ba3b7ae929205" ns2:_="" ns3:_="">
    <xsd:import namespace="ac1f43fb-e9e4-4612-89b7-617d43053bba"/>
    <xsd:import namespace="8f4cdcb3-8df3-40bb-aa01-17e691cee2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_x59d4__x54e1__x4f1a__x904b__x55b6__x65b9__x91dd_" minOccurs="0"/>
                <xsd:element ref="ns2:_Flow_SignoffStatus" minOccurs="0"/>
                <xsd:element ref="ns2:_x5bfe__x8c61__x30e6__x30fc__x30b6__x30fc_" minOccurs="0"/>
                <xsd:element ref="ns2:_ModernAudienceTargetUserField" minOccurs="0"/>
                <xsd:element ref="ns2:_ModernAudienceAadObjectId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1f43fb-e9e4-4612-89b7-617d43053b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x59d4__x54e1__x4f1a__x904b__x55b6__x65b9__x91dd_" ma:index="20" nillable="true" ma:displayName="委員会運営方針" ma:format="Dropdown" ma:internalName="_x59d4__x54e1__x4f1a__x904b__x55b6__x65b9__x91dd_">
      <xsd:simpleType>
        <xsd:restriction base="dms:Text">
          <xsd:maxLength value="255"/>
        </xsd:restriction>
      </xsd:simpleType>
    </xsd:element>
    <xsd:element name="_Flow_SignoffStatus" ma:index="21" nillable="true" ma:displayName="承認の状態" ma:internalName="_x627f__x8a8d__x306e__x72b6__x614b_">
      <xsd:simpleType>
        <xsd:restriction base="dms:Text"/>
      </xsd:simpleType>
    </xsd:element>
    <xsd:element name="_x5bfe__x8c61__x30e6__x30fc__x30b6__x30fc_" ma:index="22" nillable="true" ma:displayName="対象ユーザー" ma:internalName="_x5bfe__x8c61__x30e6__x30fc__x30b6__x30fc_">
      <xsd:simpleType>
        <xsd:restriction base="dms:Unknown"/>
      </xsd:simpleType>
    </xsd:element>
    <xsd:element name="_ModernAudienceTargetUserField" ma:index="23" nillable="true" ma:displayName="対象ユーザー"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4" nillable="true" ma:displayName="対象ユーザーの ID" ma:list="{d0764edd-2fb9-4eb5-9f6d-cf763a96966c}" ma:internalName="_ModernAudienceAadObjectIds" ma:readOnly="true" ma:showField="_AadObjectIdForUser" ma:web="8f4cdcb3-8df3-40bb-aa01-17e691cee2b9">
      <xsd:complexType>
        <xsd:complexContent>
          <xsd:extension base="dms:MultiChoiceLookup">
            <xsd:sequence>
              <xsd:element name="Value" type="dms:Lookup" maxOccurs="unbounded" minOccurs="0" nillable="true"/>
            </xsd:sequence>
          </xsd:extension>
        </xsd:complexContent>
      </xsd:complexType>
    </xsd:element>
    <xsd:element name="MediaLengthInSeconds" ma:index="2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f4cdcb3-8df3-40bb-aa01-17e691cee2b9"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59d4__x54e1__x4f1a__x904b__x55b6__x65b9__x91dd_ xmlns="ac1f43fb-e9e4-4612-89b7-617d43053bba" xsi:nil="true"/>
    <_Flow_SignoffStatus xmlns="ac1f43fb-e9e4-4612-89b7-617d43053bba" xsi:nil="true"/>
    <_x5bfe__x8c61__x30e6__x30fc__x30b6__x30fc_ xmlns="ac1f43fb-e9e4-4612-89b7-617d43053bba" xsi:nil="true"/>
    <_ModernAudienceTargetUserField xmlns="ac1f43fb-e9e4-4612-89b7-617d43053bba">
      <UserInfo>
        <DisplayName/>
        <AccountId xsi:nil="true"/>
        <AccountType/>
      </UserInfo>
    </_ModernAudienceTargetUserField>
  </documentManagement>
</p:properties>
</file>

<file path=customXml/itemProps1.xml><?xml version="1.0" encoding="utf-8"?>
<ds:datastoreItem xmlns:ds="http://schemas.openxmlformats.org/officeDocument/2006/customXml" ds:itemID="{1D8B38FA-3C21-401A-84A1-77C97A551B05}">
  <ds:schemaRefs>
    <ds:schemaRef ds:uri="http://schemas.microsoft.com/sharepoint/v3/contenttype/forms"/>
  </ds:schemaRefs>
</ds:datastoreItem>
</file>

<file path=customXml/itemProps2.xml><?xml version="1.0" encoding="utf-8"?>
<ds:datastoreItem xmlns:ds="http://schemas.openxmlformats.org/officeDocument/2006/customXml" ds:itemID="{252653D2-9D8C-448E-B3B3-18F769CB81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1f43fb-e9e4-4612-89b7-617d43053bba"/>
    <ds:schemaRef ds:uri="8f4cdcb3-8df3-40bb-aa01-17e691cee2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ACE9A2C-4641-498F-928B-D2D1172B2144}">
  <ds:schemaRefs>
    <ds:schemaRef ds:uri="http://www.w3.org/XML/1998/namespace"/>
    <ds:schemaRef ds:uri="http://purl.org/dc/elements/1.1/"/>
    <ds:schemaRef ds:uri="http://purl.org/dc/terms/"/>
    <ds:schemaRef ds:uri="http://schemas.openxmlformats.org/package/2006/metadata/core-properties"/>
    <ds:schemaRef ds:uri="8f4cdcb3-8df3-40bb-aa01-17e691cee2b9"/>
    <ds:schemaRef ds:uri="http://schemas.microsoft.com/office/infopath/2007/PartnerControls"/>
    <ds:schemaRef ds:uri="http://schemas.microsoft.com/office/2006/metadata/properties"/>
    <ds:schemaRef ds:uri="http://schemas.microsoft.com/office/2006/documentManagement/types"/>
    <ds:schemaRef ds:uri="ac1f43fb-e9e4-4612-89b7-617d43053bba"/>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2319</TotalTime>
  <Words>4194</Words>
  <Application>Microsoft Office PowerPoint</Application>
  <PresentationFormat>ワイド画面</PresentationFormat>
  <Paragraphs>461</Paragraphs>
  <Slides>16</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16</vt:i4>
      </vt:variant>
    </vt:vector>
  </HeadingPairs>
  <TitlesOfParts>
    <vt:vector size="24" baseType="lpstr">
      <vt:lpstr>Meiryo UI</vt:lpstr>
      <vt:lpstr>UD デジタル 教科書体 NK-R</vt:lpstr>
      <vt:lpstr>游ゴシック</vt:lpstr>
      <vt:lpstr>游ゴシック Light</vt:lpstr>
      <vt:lpstr>Arial</vt:lpstr>
      <vt:lpstr>Courier New</vt:lpstr>
      <vt:lpstr>Times New Roman</vt:lpstr>
      <vt:lpstr>Office テーマ</vt:lpstr>
      <vt:lpstr>国際金融都市OSAKA 戦略骨子 </vt:lpstr>
      <vt:lpstr>戦略の構成</vt:lpstr>
      <vt:lpstr>Ⅰ　1.　戦略策定の趣旨</vt:lpstr>
      <vt:lpstr>Ⅰ　２.　世界の潮流と日本の状況</vt:lpstr>
      <vt:lpstr>Ⅰ　２.　世界の潮流と日本の状況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Ⅲ　戦略の柱と重点取組み</vt:lpstr>
      <vt:lpstr>Ⅲ　戦略の柱と重点取組み</vt:lpstr>
      <vt:lpstr>Ⅲ　戦略の柱と重点取組み</vt:lpstr>
      <vt:lpstr>Ⅲ　戦略の柱と重点取組み</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国際金融都市OSAKA 戦略骨子素案（事務局作成） </dc:title>
  <cp:revision>263</cp:revision>
  <cp:lastPrinted>2021-09-03T03:04:10Z</cp:lastPrinted>
  <dcterms:modified xsi:type="dcterms:W3CDTF">2021-09-09T09:45:39Z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0x0101001294C6B1A67EFF4B8E96D98C47B9FDFC</vt:lpwstr>
  </property>
</Properties>
</file>