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1" r:id="rId1"/>
  </p:sldMasterIdLst>
  <p:notesMasterIdLst>
    <p:notesMasterId r:id="rId6"/>
  </p:notesMasterIdLst>
  <p:sldIdLst>
    <p:sldId id="585" r:id="rId2"/>
    <p:sldId id="596" r:id="rId3"/>
    <p:sldId id="590" r:id="rId4"/>
    <p:sldId id="595" r:id="rId5"/>
  </p:sldIdLst>
  <p:sldSz cx="12192000" cy="6858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成田　旭宏" initials="成田　旭宏" lastIdx="1" clrIdx="0">
    <p:extLst>
      <p:ext uri="{19B8F6BF-5375-455C-9EA6-DF929625EA0E}">
        <p15:presenceInfo xmlns:p15="http://schemas.microsoft.com/office/powerpoint/2012/main" userId="S-1-5-21-161959346-1900351369-444732941-2300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6699FF"/>
    <a:srgbClr val="99FF99"/>
    <a:srgbClr val="006600"/>
    <a:srgbClr val="FFFFFF"/>
    <a:srgbClr val="FF3300"/>
    <a:srgbClr val="CC0000"/>
    <a:srgbClr val="EB99A1"/>
    <a:srgbClr val="D52B3B"/>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41" autoAdjust="0"/>
    <p:restoredTop sz="87372" autoAdjust="0"/>
  </p:normalViewPr>
  <p:slideViewPr>
    <p:cSldViewPr snapToGrid="0">
      <p:cViewPr varScale="1">
        <p:scale>
          <a:sx n="61" d="100"/>
          <a:sy n="61" d="100"/>
        </p:scale>
        <p:origin x="798" y="54"/>
      </p:cViewPr>
      <p:guideLst>
        <p:guide orient="horz" pos="2092"/>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3"/>
            <a:ext cx="2949787" cy="498693"/>
          </a:xfrm>
          <a:prstGeom prst="rect">
            <a:avLst/>
          </a:prstGeom>
        </p:spPr>
        <p:txBody>
          <a:bodyPr vert="horz" lIns="91417" tIns="45711" rIns="91417" bIns="4571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1" y="3"/>
            <a:ext cx="2949787" cy="498693"/>
          </a:xfrm>
          <a:prstGeom prst="rect">
            <a:avLst/>
          </a:prstGeom>
        </p:spPr>
        <p:txBody>
          <a:bodyPr vert="horz" lIns="91417" tIns="45711" rIns="91417" bIns="45711" rtlCol="0"/>
          <a:lstStyle>
            <a:lvl1pPr algn="r">
              <a:defRPr sz="1200"/>
            </a:lvl1pPr>
          </a:lstStyle>
          <a:p>
            <a:fld id="{2834F7C2-E3C1-485C-AEC1-A22E69A3451F}" type="datetimeFigureOut">
              <a:rPr kumimoji="1" lang="ja-JP" altLang="en-US" smtClean="0"/>
              <a:t>2022/7/7</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17" tIns="45711" rIns="91417" bIns="45711" rtlCol="0" anchor="ctr"/>
          <a:lstStyle/>
          <a:p>
            <a:endParaRPr lang="ja-JP" altLang="en-US"/>
          </a:p>
        </p:txBody>
      </p:sp>
      <p:sp>
        <p:nvSpPr>
          <p:cNvPr id="5" name="ノート プレースホルダー 4"/>
          <p:cNvSpPr>
            <a:spLocks noGrp="1"/>
          </p:cNvSpPr>
          <p:nvPr>
            <p:ph type="body" sz="quarter" idx="3"/>
          </p:nvPr>
        </p:nvSpPr>
        <p:spPr>
          <a:xfrm>
            <a:off x="680721" y="4783307"/>
            <a:ext cx="5445760" cy="3913614"/>
          </a:xfrm>
          <a:prstGeom prst="rect">
            <a:avLst/>
          </a:prstGeom>
        </p:spPr>
        <p:txBody>
          <a:bodyPr vert="horz" lIns="91417" tIns="45711" rIns="91417" bIns="4571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17" tIns="45711" rIns="91417" bIns="4571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1" y="9440647"/>
            <a:ext cx="2949787" cy="498692"/>
          </a:xfrm>
          <a:prstGeom prst="rect">
            <a:avLst/>
          </a:prstGeom>
        </p:spPr>
        <p:txBody>
          <a:bodyPr vert="horz" lIns="91417" tIns="45711" rIns="91417" bIns="45711" rtlCol="0" anchor="b"/>
          <a:lstStyle>
            <a:lvl1pPr algn="r">
              <a:defRPr sz="1200"/>
            </a:lvl1pPr>
          </a:lstStyle>
          <a:p>
            <a:fld id="{2FA404CE-5901-4433-A4E3-CDF533FEFA05}" type="slidenum">
              <a:rPr kumimoji="1" lang="ja-JP" altLang="en-US" smtClean="0"/>
              <a:t>‹#›</a:t>
            </a:fld>
            <a:endParaRPr kumimoji="1" lang="ja-JP" altLang="en-US"/>
          </a:p>
        </p:txBody>
      </p:sp>
    </p:spTree>
    <p:extLst>
      <p:ext uri="{BB962C8B-B14F-4D97-AF65-F5344CB8AC3E}">
        <p14:creationId xmlns:p14="http://schemas.microsoft.com/office/powerpoint/2010/main" val="67558591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6125"/>
            <a:ext cx="662305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256" rtl="0" eaLnBrk="1" fontAlgn="auto" latinLnBrk="0" hangingPunct="1">
              <a:lnSpc>
                <a:spcPct val="100000"/>
              </a:lnSpc>
              <a:spcBef>
                <a:spcPts val="0"/>
              </a:spcBef>
              <a:spcAft>
                <a:spcPts val="0"/>
              </a:spcAft>
              <a:buClrTx/>
              <a:buSzTx/>
              <a:buFontTx/>
              <a:buNone/>
              <a:tabLst/>
              <a:defRPr/>
            </a:pPr>
            <a:fld id="{42787226-618E-490E-9C26-24E6078C4AF0}" type="slidenum">
              <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pPr marL="0" marR="0" lvl="0" indent="0" algn="r" defTabSz="914256"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632514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6125"/>
            <a:ext cx="662305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256" rtl="0" eaLnBrk="1" fontAlgn="auto" latinLnBrk="0" hangingPunct="1">
              <a:lnSpc>
                <a:spcPct val="100000"/>
              </a:lnSpc>
              <a:spcBef>
                <a:spcPts val="0"/>
              </a:spcBef>
              <a:spcAft>
                <a:spcPts val="0"/>
              </a:spcAft>
              <a:buClrTx/>
              <a:buSzTx/>
              <a:buFontTx/>
              <a:buNone/>
              <a:tabLst/>
              <a:defRPr/>
            </a:pPr>
            <a:fld id="{42787226-618E-490E-9C26-24E6078C4AF0}" type="slidenum">
              <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pPr marL="0" marR="0" lvl="0" indent="0" algn="r" defTabSz="914256"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130047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6125"/>
            <a:ext cx="662305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256" rtl="0" eaLnBrk="1" fontAlgn="auto" latinLnBrk="0" hangingPunct="1">
              <a:lnSpc>
                <a:spcPct val="100000"/>
              </a:lnSpc>
              <a:spcBef>
                <a:spcPts val="0"/>
              </a:spcBef>
              <a:spcAft>
                <a:spcPts val="0"/>
              </a:spcAft>
              <a:buClrTx/>
              <a:buSzTx/>
              <a:buFontTx/>
              <a:buNone/>
              <a:tabLst/>
              <a:defRPr/>
            </a:pPr>
            <a:fld id="{42787226-618E-490E-9C26-24E6078C4AF0}" type="slidenum">
              <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pPr marL="0" marR="0" lvl="0" indent="0" algn="r" defTabSz="914256"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297399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6125"/>
            <a:ext cx="662305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256" rtl="0" eaLnBrk="1" fontAlgn="auto" latinLnBrk="0" hangingPunct="1">
              <a:lnSpc>
                <a:spcPct val="100000"/>
              </a:lnSpc>
              <a:spcBef>
                <a:spcPts val="0"/>
              </a:spcBef>
              <a:spcAft>
                <a:spcPts val="0"/>
              </a:spcAft>
              <a:buClrTx/>
              <a:buSzTx/>
              <a:buFontTx/>
              <a:buNone/>
              <a:tabLst/>
              <a:defRPr/>
            </a:pPr>
            <a:fld id="{42787226-618E-490E-9C26-24E6078C4AF0}" type="slidenum">
              <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pPr marL="0" marR="0" lvl="0" indent="0" algn="r" defTabSz="914256"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267219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104A6E46-829E-4979-A182-11FDFDE24D30}" type="datetimeFigureOut">
              <a:rPr kumimoji="1" lang="ja-JP" altLang="en-US" smtClean="0"/>
              <a:t>2022/7/7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1633354-CE2B-4FC0-B919-DA9E5A5DB0F4}" type="slidenum">
              <a:rPr kumimoji="1" lang="ja-JP" altLang="en-US" smtClean="0"/>
              <a:t>‹#›</a:t>
            </a:fld>
            <a:endParaRPr kumimoji="1" lang="ja-JP" altLang="en-US"/>
          </a:p>
        </p:txBody>
      </p:sp>
    </p:spTree>
    <p:extLst>
      <p:ext uri="{BB962C8B-B14F-4D97-AF65-F5344CB8AC3E}">
        <p14:creationId xmlns:p14="http://schemas.microsoft.com/office/powerpoint/2010/main" val="719899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04A6E46-829E-4979-A182-11FDFDE24D30}" type="datetimeFigureOut">
              <a:rPr kumimoji="1" lang="ja-JP" altLang="en-US" smtClean="0"/>
              <a:t>2022/7/7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1633354-CE2B-4FC0-B919-DA9E5A5DB0F4}" type="slidenum">
              <a:rPr kumimoji="1" lang="ja-JP" altLang="en-US" smtClean="0"/>
              <a:t>‹#›</a:t>
            </a:fld>
            <a:endParaRPr kumimoji="1" lang="ja-JP" altLang="en-US"/>
          </a:p>
        </p:txBody>
      </p:sp>
    </p:spTree>
    <p:extLst>
      <p:ext uri="{BB962C8B-B14F-4D97-AF65-F5344CB8AC3E}">
        <p14:creationId xmlns:p14="http://schemas.microsoft.com/office/powerpoint/2010/main" val="1997660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04A6E46-829E-4979-A182-11FDFDE24D30}" type="datetimeFigureOut">
              <a:rPr kumimoji="1" lang="ja-JP" altLang="en-US" smtClean="0"/>
              <a:t>2022/7/7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1633354-CE2B-4FC0-B919-DA9E5A5DB0F4}" type="slidenum">
              <a:rPr kumimoji="1" lang="ja-JP" altLang="en-US" smtClean="0"/>
              <a:t>‹#›</a:t>
            </a:fld>
            <a:endParaRPr kumimoji="1" lang="ja-JP" altLang="en-US"/>
          </a:p>
        </p:txBody>
      </p:sp>
    </p:spTree>
    <p:extLst>
      <p:ext uri="{BB962C8B-B14F-4D97-AF65-F5344CB8AC3E}">
        <p14:creationId xmlns:p14="http://schemas.microsoft.com/office/powerpoint/2010/main" val="2527921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04A6E46-829E-4979-A182-11FDFDE24D30}" type="datetimeFigureOut">
              <a:rPr kumimoji="1" lang="ja-JP" altLang="en-US" smtClean="0"/>
              <a:t>2022/7/7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1633354-CE2B-4FC0-B919-DA9E5A5DB0F4}" type="slidenum">
              <a:rPr kumimoji="1" lang="ja-JP" altLang="en-US" smtClean="0"/>
              <a:t>‹#›</a:t>
            </a:fld>
            <a:endParaRPr kumimoji="1" lang="ja-JP" altLang="en-US"/>
          </a:p>
        </p:txBody>
      </p:sp>
    </p:spTree>
    <p:extLst>
      <p:ext uri="{BB962C8B-B14F-4D97-AF65-F5344CB8AC3E}">
        <p14:creationId xmlns:p14="http://schemas.microsoft.com/office/powerpoint/2010/main" val="1452360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104A6E46-829E-4979-A182-11FDFDE24D30}" type="datetimeFigureOut">
              <a:rPr kumimoji="1" lang="ja-JP" altLang="en-US" smtClean="0"/>
              <a:t>2022/7/7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1633354-CE2B-4FC0-B919-DA9E5A5DB0F4}" type="slidenum">
              <a:rPr kumimoji="1" lang="ja-JP" altLang="en-US" smtClean="0"/>
              <a:t>‹#›</a:t>
            </a:fld>
            <a:endParaRPr kumimoji="1" lang="ja-JP" altLang="en-US"/>
          </a:p>
        </p:txBody>
      </p:sp>
    </p:spTree>
    <p:extLst>
      <p:ext uri="{BB962C8B-B14F-4D97-AF65-F5344CB8AC3E}">
        <p14:creationId xmlns:p14="http://schemas.microsoft.com/office/powerpoint/2010/main" val="1623202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104A6E46-829E-4979-A182-11FDFDE24D30}" type="datetimeFigureOut">
              <a:rPr kumimoji="1" lang="ja-JP" altLang="en-US" smtClean="0"/>
              <a:t>2022/7/7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1633354-CE2B-4FC0-B919-DA9E5A5DB0F4}" type="slidenum">
              <a:rPr kumimoji="1" lang="ja-JP" altLang="en-US" smtClean="0"/>
              <a:t>‹#›</a:t>
            </a:fld>
            <a:endParaRPr kumimoji="1" lang="ja-JP" altLang="en-US"/>
          </a:p>
        </p:txBody>
      </p:sp>
    </p:spTree>
    <p:extLst>
      <p:ext uri="{BB962C8B-B14F-4D97-AF65-F5344CB8AC3E}">
        <p14:creationId xmlns:p14="http://schemas.microsoft.com/office/powerpoint/2010/main" val="1406545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104A6E46-829E-4979-A182-11FDFDE24D30}" type="datetimeFigureOut">
              <a:rPr kumimoji="1" lang="ja-JP" altLang="en-US" smtClean="0"/>
              <a:t>2022/7/7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1633354-CE2B-4FC0-B919-DA9E5A5DB0F4}" type="slidenum">
              <a:rPr kumimoji="1" lang="ja-JP" altLang="en-US" smtClean="0"/>
              <a:t>‹#›</a:t>
            </a:fld>
            <a:endParaRPr kumimoji="1" lang="ja-JP" altLang="en-US"/>
          </a:p>
        </p:txBody>
      </p:sp>
    </p:spTree>
    <p:extLst>
      <p:ext uri="{BB962C8B-B14F-4D97-AF65-F5344CB8AC3E}">
        <p14:creationId xmlns:p14="http://schemas.microsoft.com/office/powerpoint/2010/main" val="1444179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104A6E46-829E-4979-A182-11FDFDE24D30}" type="datetimeFigureOut">
              <a:rPr kumimoji="1" lang="ja-JP" altLang="en-US" smtClean="0"/>
              <a:t>2022/7/7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1633354-CE2B-4FC0-B919-DA9E5A5DB0F4}" type="slidenum">
              <a:rPr kumimoji="1" lang="ja-JP" altLang="en-US" smtClean="0"/>
              <a:t>‹#›</a:t>
            </a:fld>
            <a:endParaRPr kumimoji="1" lang="ja-JP" altLang="en-US"/>
          </a:p>
        </p:txBody>
      </p:sp>
    </p:spTree>
    <p:extLst>
      <p:ext uri="{BB962C8B-B14F-4D97-AF65-F5344CB8AC3E}">
        <p14:creationId xmlns:p14="http://schemas.microsoft.com/office/powerpoint/2010/main" val="1955063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4A6E46-829E-4979-A182-11FDFDE24D30}" type="datetimeFigureOut">
              <a:rPr kumimoji="1" lang="ja-JP" altLang="en-US" smtClean="0"/>
              <a:t>2022/7/7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1633354-CE2B-4FC0-B919-DA9E5A5DB0F4}" type="slidenum">
              <a:rPr kumimoji="1" lang="ja-JP" altLang="en-US" smtClean="0"/>
              <a:t>‹#›</a:t>
            </a:fld>
            <a:endParaRPr kumimoji="1" lang="ja-JP" altLang="en-US"/>
          </a:p>
        </p:txBody>
      </p:sp>
    </p:spTree>
    <p:extLst>
      <p:ext uri="{BB962C8B-B14F-4D97-AF65-F5344CB8AC3E}">
        <p14:creationId xmlns:p14="http://schemas.microsoft.com/office/powerpoint/2010/main" val="467275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04A6E46-829E-4979-A182-11FDFDE24D30}" type="datetimeFigureOut">
              <a:rPr kumimoji="1" lang="ja-JP" altLang="en-US" smtClean="0"/>
              <a:t>2022/7/7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1633354-CE2B-4FC0-B919-DA9E5A5DB0F4}" type="slidenum">
              <a:rPr kumimoji="1" lang="ja-JP" altLang="en-US" smtClean="0"/>
              <a:t>‹#›</a:t>
            </a:fld>
            <a:endParaRPr kumimoji="1" lang="ja-JP" altLang="en-US"/>
          </a:p>
        </p:txBody>
      </p:sp>
    </p:spTree>
    <p:extLst>
      <p:ext uri="{BB962C8B-B14F-4D97-AF65-F5344CB8AC3E}">
        <p14:creationId xmlns:p14="http://schemas.microsoft.com/office/powerpoint/2010/main" val="4217553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04A6E46-829E-4979-A182-11FDFDE24D30}" type="datetimeFigureOut">
              <a:rPr kumimoji="1" lang="ja-JP" altLang="en-US" smtClean="0"/>
              <a:t>2022/7/7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1633354-CE2B-4FC0-B919-DA9E5A5DB0F4}" type="slidenum">
              <a:rPr kumimoji="1" lang="ja-JP" altLang="en-US" smtClean="0"/>
              <a:t>‹#›</a:t>
            </a:fld>
            <a:endParaRPr kumimoji="1" lang="ja-JP" altLang="en-US"/>
          </a:p>
        </p:txBody>
      </p:sp>
    </p:spTree>
    <p:extLst>
      <p:ext uri="{BB962C8B-B14F-4D97-AF65-F5344CB8AC3E}">
        <p14:creationId xmlns:p14="http://schemas.microsoft.com/office/powerpoint/2010/main" val="1062046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4A6E46-829E-4979-A182-11FDFDE24D30}" type="datetimeFigureOut">
              <a:rPr kumimoji="1" lang="ja-JP" altLang="en-US" smtClean="0"/>
              <a:t>2022/7/7</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633354-CE2B-4FC0-B919-DA9E5A5DB0F4}" type="slidenum">
              <a:rPr kumimoji="1" lang="ja-JP" altLang="en-US" smtClean="0"/>
              <a:t>‹#›</a:t>
            </a:fld>
            <a:endParaRPr kumimoji="1" lang="ja-JP" altLang="en-US"/>
          </a:p>
        </p:txBody>
      </p:sp>
    </p:spTree>
    <p:extLst>
      <p:ext uri="{BB962C8B-B14F-4D97-AF65-F5344CB8AC3E}">
        <p14:creationId xmlns:p14="http://schemas.microsoft.com/office/powerpoint/2010/main" val="4005511179"/>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gif"/><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8.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7.png"/><Relationship Id="rId10" Type="http://schemas.openxmlformats.org/officeDocument/2006/relationships/image" Target="../media/image14.png"/><Relationship Id="rId4" Type="http://schemas.openxmlformats.org/officeDocument/2006/relationships/image" Target="../media/image4.jpg"/><Relationship Id="rId9" Type="http://schemas.openxmlformats.org/officeDocument/2006/relationships/image" Target="../media/image13.png"/><Relationship Id="rId14" Type="http://schemas.openxmlformats.org/officeDocument/2006/relationships/image" Target="../media/image18.png"/></Relationships>
</file>

<file path=ppt/slides/_rels/slide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5.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4.png"/><Relationship Id="rId4" Type="http://schemas.openxmlformats.org/officeDocument/2006/relationships/image" Target="../media/image19.png"/><Relationship Id="rId9" Type="http://schemas.openxmlformats.org/officeDocument/2006/relationships/image" Target="../media/image23.png"/></Relationships>
</file>

<file path=ppt/slides/_rels/slide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jpg"/><Relationship Id="rId7" Type="http://schemas.openxmlformats.org/officeDocument/2006/relationships/image" Target="../media/image28.png"/><Relationship Id="rId12"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13.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楕円 2"/>
          <p:cNvSpPr/>
          <p:nvPr/>
        </p:nvSpPr>
        <p:spPr>
          <a:xfrm>
            <a:off x="3885916" y="2987305"/>
            <a:ext cx="2983531" cy="138749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6" name="図 4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647557" y="3014011"/>
            <a:ext cx="1310676" cy="1331768"/>
          </a:xfrm>
          <a:prstGeom prst="rect">
            <a:avLst/>
          </a:prstGeom>
        </p:spPr>
      </p:pic>
      <p:sp>
        <p:nvSpPr>
          <p:cNvPr id="64" name="楕円 63"/>
          <p:cNvSpPr/>
          <p:nvPr/>
        </p:nvSpPr>
        <p:spPr>
          <a:xfrm>
            <a:off x="4296446" y="5073224"/>
            <a:ext cx="7863619" cy="1152771"/>
          </a:xfrm>
          <a:prstGeom prst="ellipse">
            <a:avLst/>
          </a:prstGeom>
          <a:solidFill>
            <a:srgbClr val="99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楕円 61"/>
          <p:cNvSpPr/>
          <p:nvPr/>
        </p:nvSpPr>
        <p:spPr>
          <a:xfrm>
            <a:off x="45847" y="5087177"/>
            <a:ext cx="8042861" cy="1152771"/>
          </a:xfrm>
          <a:prstGeom prst="ellipse">
            <a:avLst/>
          </a:prstGeom>
          <a:solidFill>
            <a:srgbClr val="6699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正方形/長方形 62"/>
          <p:cNvSpPr/>
          <p:nvPr/>
        </p:nvSpPr>
        <p:spPr>
          <a:xfrm>
            <a:off x="0" y="0"/>
            <a:ext cx="12191999" cy="729451"/>
          </a:xfrm>
          <a:prstGeom prst="rect">
            <a:avLst/>
          </a:prstGeom>
          <a:solidFill>
            <a:srgbClr val="0070C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b="1" dirty="0" smtClean="0">
                <a:solidFill>
                  <a:prstClr val="white"/>
                </a:solidFill>
                <a:latin typeface="Meiryo UI" panose="020B0604030504040204" pitchFamily="50" charset="-128"/>
                <a:ea typeface="Meiryo UI" panose="020B0604030504040204" pitchFamily="50" charset="-128"/>
              </a:rPr>
              <a:t>　コロナ禍における社会課題解決のための</a:t>
            </a:r>
            <a:r>
              <a:rPr kumimoji="1" lang="zh-TW" altLang="en-US" sz="2800" b="1" dirty="0" smtClean="0">
                <a:solidFill>
                  <a:prstClr val="white"/>
                </a:solidFill>
                <a:latin typeface="Meiryo UI" panose="020B0604030504040204" pitchFamily="50" charset="-128"/>
                <a:ea typeface="Meiryo UI" panose="020B0604030504040204" pitchFamily="50" charset="-128"/>
              </a:rPr>
              <a:t>ＮＰＯ等</a:t>
            </a:r>
            <a:r>
              <a:rPr kumimoji="1" lang="ja-JP" altLang="en-US" sz="2800" b="1" dirty="0" smtClean="0">
                <a:solidFill>
                  <a:prstClr val="white"/>
                </a:solidFill>
                <a:latin typeface="Meiryo UI" panose="020B0604030504040204" pitchFamily="50" charset="-128"/>
                <a:ea typeface="Meiryo UI" panose="020B0604030504040204" pitchFamily="50" charset="-128"/>
              </a:rPr>
              <a:t>活動支援事業について</a:t>
            </a:r>
            <a:endParaRPr kumimoji="1" lang="zh-TW" altLang="en-US" sz="2800" b="1" dirty="0">
              <a:solidFill>
                <a:prstClr val="white"/>
              </a:solidFill>
              <a:latin typeface="Meiryo UI" panose="020B0604030504040204" pitchFamily="50" charset="-128"/>
              <a:ea typeface="Meiryo UI" panose="020B0604030504040204" pitchFamily="50" charset="-128"/>
            </a:endParaRPr>
          </a:p>
        </p:txBody>
      </p:sp>
      <p:sp>
        <p:nvSpPr>
          <p:cNvPr id="57" name="正方形/長方形 56"/>
          <p:cNvSpPr/>
          <p:nvPr/>
        </p:nvSpPr>
        <p:spPr>
          <a:xfrm>
            <a:off x="-2907" y="831375"/>
            <a:ext cx="12191999" cy="792871"/>
          </a:xfrm>
          <a:prstGeom prst="rect">
            <a:avLst/>
          </a:prstGeom>
          <a:solidFill>
            <a:schemeClr val="accent5">
              <a:lumMod val="20000"/>
              <a:lumOff val="80000"/>
            </a:schemeClr>
          </a:solidFill>
        </p:spPr>
        <p:txBody>
          <a:bodyPr wrap="square" anchor="ctr">
            <a:noAutofit/>
          </a:bodyPr>
          <a:lstStyle/>
          <a:p>
            <a:pPr marL="261938" indent="-261938" algn="ctr" fontAlgn="ctr"/>
            <a:r>
              <a:rPr lang="ja-JP" altLang="en-US" sz="2200" b="1" dirty="0">
                <a:latin typeface="Meiryo UI" panose="020B0604030504040204" pitchFamily="50" charset="-128"/>
                <a:ea typeface="Meiryo UI" panose="020B0604030504040204" pitchFamily="50" charset="-128"/>
              </a:rPr>
              <a:t>新型コロナウイルス感染症の影響で顕在化した社会的な課題に</a:t>
            </a:r>
            <a:r>
              <a:rPr lang="ja-JP" altLang="en-US" sz="2200" b="1" dirty="0" smtClean="0">
                <a:latin typeface="Meiryo UI" panose="020B0604030504040204" pitchFamily="50" charset="-128"/>
                <a:ea typeface="Meiryo UI" panose="020B0604030504040204" pitchFamily="50" charset="-128"/>
              </a:rPr>
              <a:t>対し、</a:t>
            </a:r>
            <a:endParaRPr lang="en-US" altLang="ja-JP" sz="2200" b="1" dirty="0" smtClean="0">
              <a:latin typeface="Meiryo UI" panose="020B0604030504040204" pitchFamily="50" charset="-128"/>
              <a:ea typeface="Meiryo UI" panose="020B0604030504040204" pitchFamily="50" charset="-128"/>
            </a:endParaRPr>
          </a:p>
          <a:p>
            <a:pPr marL="261938" indent="-261938" algn="ctr" fontAlgn="ctr"/>
            <a:r>
              <a:rPr lang="ja-JP" altLang="en-US" sz="2200" b="1" dirty="0" smtClean="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村上財団と大阪府が連携してＮＰＯを支援し、課題</a:t>
            </a:r>
            <a:r>
              <a:rPr lang="ja-JP" altLang="en-US" sz="22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解決を</a:t>
            </a:r>
            <a:r>
              <a:rPr lang="ja-JP" altLang="en-US" sz="2200" b="1" dirty="0" smtClean="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図るモデル事業を</a:t>
            </a:r>
            <a:r>
              <a:rPr lang="ja-JP" altLang="en-US" sz="22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実施</a:t>
            </a:r>
            <a:endParaRPr lang="ja-JP" altLang="en-US" sz="2200"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120" name="円柱 119"/>
          <p:cNvSpPr/>
          <p:nvPr/>
        </p:nvSpPr>
        <p:spPr>
          <a:xfrm>
            <a:off x="797975" y="2826333"/>
            <a:ext cx="1270531" cy="1645151"/>
          </a:xfrm>
          <a:prstGeom prst="can">
            <a:avLst>
              <a:gd name="adj" fmla="val 12509"/>
            </a:avLst>
          </a:prstGeom>
          <a:solidFill>
            <a:schemeClr val="tx2">
              <a:lumMod val="75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b="1" dirty="0" smtClean="0">
                <a:latin typeface="Meiryo UI" panose="020B0604030504040204" pitchFamily="50" charset="-128"/>
                <a:ea typeface="Meiryo UI" panose="020B0604030504040204" pitchFamily="50" charset="-128"/>
              </a:rPr>
              <a:t>コロナで</a:t>
            </a:r>
            <a:endParaRPr kumimoji="1" lang="en-US" altLang="ja-JP" sz="1600" b="1" dirty="0" smtClean="0">
              <a:latin typeface="Meiryo UI" panose="020B0604030504040204" pitchFamily="50" charset="-128"/>
              <a:ea typeface="Meiryo UI" panose="020B0604030504040204" pitchFamily="50" charset="-128"/>
            </a:endParaRPr>
          </a:p>
          <a:p>
            <a:pPr algn="ctr"/>
            <a:r>
              <a:rPr kumimoji="1" lang="ja-JP" altLang="en-US" sz="1600" b="1" dirty="0" smtClean="0">
                <a:latin typeface="Meiryo UI" panose="020B0604030504040204" pitchFamily="50" charset="-128"/>
                <a:ea typeface="Meiryo UI" panose="020B0604030504040204" pitchFamily="50" charset="-128"/>
              </a:rPr>
              <a:t>顕在化した</a:t>
            </a:r>
            <a:endParaRPr kumimoji="1" lang="en-US" altLang="ja-JP" sz="1600" b="1" dirty="0" smtClean="0">
              <a:latin typeface="Meiryo UI" panose="020B0604030504040204" pitchFamily="50" charset="-128"/>
              <a:ea typeface="Meiryo UI" panose="020B0604030504040204" pitchFamily="50" charset="-128"/>
            </a:endParaRPr>
          </a:p>
          <a:p>
            <a:pPr algn="ctr"/>
            <a:r>
              <a:rPr kumimoji="1" lang="ja-JP" altLang="en-US" sz="1600" b="1" dirty="0" smtClean="0">
                <a:latin typeface="Meiryo UI" panose="020B0604030504040204" pitchFamily="50" charset="-128"/>
                <a:ea typeface="Meiryo UI" panose="020B0604030504040204" pitchFamily="50" charset="-128"/>
              </a:rPr>
              <a:t>社会的課題</a:t>
            </a:r>
            <a:endParaRPr kumimoji="1" lang="ja-JP" altLang="en-US" sz="1600" b="1" dirty="0">
              <a:latin typeface="Meiryo UI" panose="020B0604030504040204" pitchFamily="50" charset="-128"/>
              <a:ea typeface="Meiryo UI" panose="020B0604030504040204" pitchFamily="50" charset="-128"/>
            </a:endParaRPr>
          </a:p>
        </p:txBody>
      </p:sp>
      <p:grpSp>
        <p:nvGrpSpPr>
          <p:cNvPr id="122" name="グループ化 121"/>
          <p:cNvGrpSpPr/>
          <p:nvPr/>
        </p:nvGrpSpPr>
        <p:grpSpPr>
          <a:xfrm>
            <a:off x="2304555" y="3176350"/>
            <a:ext cx="1689892" cy="807414"/>
            <a:chOff x="6277960" y="4375440"/>
            <a:chExt cx="1279424" cy="471197"/>
          </a:xfrm>
        </p:grpSpPr>
        <p:sp>
          <p:nvSpPr>
            <p:cNvPr id="123" name="左矢印 122"/>
            <p:cNvSpPr/>
            <p:nvPr/>
          </p:nvSpPr>
          <p:spPr>
            <a:xfrm>
              <a:off x="6277960" y="4375440"/>
              <a:ext cx="1080000" cy="471197"/>
            </a:xfrm>
            <a:prstGeom prst="leftArrow">
              <a:avLst/>
            </a:prstGeom>
            <a:solidFill>
              <a:srgbClr val="FF0066">
                <a:alpha val="9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正方形/長方形 123"/>
            <p:cNvSpPr/>
            <p:nvPr/>
          </p:nvSpPr>
          <p:spPr>
            <a:xfrm>
              <a:off x="6516148" y="4415974"/>
              <a:ext cx="1041236" cy="3910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8354">
                <a:defRPr/>
              </a:pP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課題解決</a:t>
              </a:r>
              <a:endParaRPr lang="en-US" altLang="ja-JP" sz="1600" u="sng"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32" name="グループ化 131"/>
          <p:cNvGrpSpPr/>
          <p:nvPr/>
        </p:nvGrpSpPr>
        <p:grpSpPr>
          <a:xfrm>
            <a:off x="7510286" y="3731261"/>
            <a:ext cx="1569339" cy="488572"/>
            <a:chOff x="9050234" y="4472093"/>
            <a:chExt cx="1170087" cy="490189"/>
          </a:xfrm>
        </p:grpSpPr>
        <p:sp>
          <p:nvSpPr>
            <p:cNvPr id="133" name="ストライプ矢印 132"/>
            <p:cNvSpPr/>
            <p:nvPr/>
          </p:nvSpPr>
          <p:spPr>
            <a:xfrm rot="10800000">
              <a:off x="9050234" y="4602282"/>
              <a:ext cx="1080000" cy="360000"/>
            </a:xfrm>
            <a:prstGeom prst="stripedRight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 name="正方形/長方形 133"/>
            <p:cNvSpPr/>
            <p:nvPr/>
          </p:nvSpPr>
          <p:spPr>
            <a:xfrm>
              <a:off x="9140895" y="4472093"/>
              <a:ext cx="1079426" cy="3910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8354">
                <a:defRPr/>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資金提供</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35" name="グループ化 134"/>
          <p:cNvGrpSpPr/>
          <p:nvPr/>
        </p:nvGrpSpPr>
        <p:grpSpPr>
          <a:xfrm>
            <a:off x="7564987" y="3312599"/>
            <a:ext cx="1510866" cy="477354"/>
            <a:chOff x="8723027" y="3819012"/>
            <a:chExt cx="1126491" cy="478934"/>
          </a:xfrm>
        </p:grpSpPr>
        <p:sp>
          <p:nvSpPr>
            <p:cNvPr id="136" name="左矢印 135"/>
            <p:cNvSpPr/>
            <p:nvPr/>
          </p:nvSpPr>
          <p:spPr>
            <a:xfrm rot="10800000">
              <a:off x="8723027" y="3937946"/>
              <a:ext cx="1080000" cy="360000"/>
            </a:xfrm>
            <a:prstGeom prst="lef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 name="正方形/長方形 136"/>
            <p:cNvSpPr/>
            <p:nvPr/>
          </p:nvSpPr>
          <p:spPr>
            <a:xfrm>
              <a:off x="8770092" y="3819012"/>
              <a:ext cx="1079426" cy="3910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8354">
                <a:defRPr/>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計画提案</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pic>
        <p:nvPicPr>
          <p:cNvPr id="138" name="図 137"/>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17226" y="2287265"/>
            <a:ext cx="1394410" cy="926929"/>
          </a:xfrm>
          <a:prstGeom prst="rect">
            <a:avLst/>
          </a:prstGeom>
        </p:spPr>
      </p:pic>
      <p:sp>
        <p:nvSpPr>
          <p:cNvPr id="140" name="左矢印 139"/>
          <p:cNvSpPr/>
          <p:nvPr/>
        </p:nvSpPr>
        <p:spPr>
          <a:xfrm rot="18914298">
            <a:off x="6750965" y="2957609"/>
            <a:ext cx="728835" cy="443263"/>
          </a:xfrm>
          <a:prstGeom prst="leftArrow">
            <a:avLst/>
          </a:prstGeom>
          <a:solidFill>
            <a:srgbClr val="0070C0">
              <a:alpha val="50000"/>
            </a:srgb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 name="正方形/長方形 140"/>
          <p:cNvSpPr/>
          <p:nvPr/>
        </p:nvSpPr>
        <p:spPr>
          <a:xfrm>
            <a:off x="5498484" y="2718614"/>
            <a:ext cx="1616898" cy="3455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8354">
              <a:defRPr/>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必要なサポート</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68354">
              <a:defRPr/>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情報発信 など</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68354">
              <a:defRPr/>
            </a:pP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8" name="左右矢印 147"/>
          <p:cNvSpPr/>
          <p:nvPr/>
        </p:nvSpPr>
        <p:spPr>
          <a:xfrm rot="13502169">
            <a:off x="8919426" y="2943373"/>
            <a:ext cx="753845" cy="449007"/>
          </a:xfrm>
          <a:prstGeom prst="leftRightArrow">
            <a:avLst/>
          </a:prstGeom>
          <a:solidFill>
            <a:srgbClr val="0070C0">
              <a:alpha val="50000"/>
            </a:srgb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2" name="正方形/長方形 151"/>
          <p:cNvSpPr/>
          <p:nvPr/>
        </p:nvSpPr>
        <p:spPr>
          <a:xfrm>
            <a:off x="9188298" y="2566665"/>
            <a:ext cx="1487043" cy="3143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8354">
              <a:defRPr/>
            </a:pPr>
            <a:r>
              <a:rPr lang="ja-JP" altLang="en-US" b="1" u="sng" dirty="0" smtClean="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連携協定</a:t>
            </a:r>
            <a:endParaRPr lang="en-US" altLang="ja-JP" b="1" u="sng" dirty="0" smtClean="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44">
            <a:extLst>
              <a:ext uri="{FF2B5EF4-FFF2-40B4-BE49-F238E27FC236}">
                <a16:creationId xmlns:a16="http://schemas.microsoft.com/office/drawing/2014/main" id="{6622DCF4-1117-4FB6-99E2-2679C319D060}"/>
              </a:ext>
            </a:extLst>
          </p:cNvPr>
          <p:cNvSpPr txBox="1"/>
          <p:nvPr/>
        </p:nvSpPr>
        <p:spPr>
          <a:xfrm>
            <a:off x="-95056" y="2214632"/>
            <a:ext cx="3070001" cy="584775"/>
          </a:xfrm>
          <a:prstGeom prst="rect">
            <a:avLst/>
          </a:prstGeom>
          <a:noFill/>
          <a:ln>
            <a:noFill/>
            <a:prstDash val="sysDot"/>
          </a:ln>
        </p:spPr>
        <p:style>
          <a:lnRef idx="1">
            <a:schemeClr val="dk1"/>
          </a:lnRef>
          <a:fillRef idx="2">
            <a:schemeClr val="dk1"/>
          </a:fillRef>
          <a:effectRef idx="1">
            <a:schemeClr val="dk1"/>
          </a:effectRef>
          <a:fontRef idx="minor">
            <a:schemeClr val="dk1"/>
          </a:fontRef>
        </p:style>
        <p:txBody>
          <a:bodyPr wrap="square" rtlCol="0" anchor="ctr">
            <a:spAutoFit/>
          </a:bodyPr>
          <a:lstStyle/>
          <a:p>
            <a:pPr algn="ctr" defTabSz="828785">
              <a:defRPr/>
            </a:pPr>
            <a:r>
              <a:rPr lang="ja-JP" altLang="en-US" sz="1600" b="1" dirty="0" smtClean="0">
                <a:solidFill>
                  <a:prstClr val="black"/>
                </a:solidFill>
                <a:latin typeface="Meiryo UI" panose="020B0604030504040204" pitchFamily="50" charset="-128"/>
                <a:ea typeface="Meiryo UI" panose="020B0604030504040204" pitchFamily="50" charset="-128"/>
              </a:rPr>
              <a:t>貧困・失業問題、住居や</a:t>
            </a:r>
            <a:endParaRPr lang="en-US" altLang="ja-JP" sz="1600" b="1" dirty="0" smtClean="0">
              <a:solidFill>
                <a:prstClr val="black"/>
              </a:solidFill>
              <a:latin typeface="Meiryo UI" panose="020B0604030504040204" pitchFamily="50" charset="-128"/>
              <a:ea typeface="Meiryo UI" panose="020B0604030504040204" pitchFamily="50" charset="-128"/>
            </a:endParaRPr>
          </a:p>
          <a:p>
            <a:pPr algn="ctr" defTabSz="828785">
              <a:defRPr/>
            </a:pPr>
            <a:r>
              <a:rPr lang="ja-JP" altLang="en-US" sz="1600" b="1" dirty="0" smtClean="0">
                <a:solidFill>
                  <a:prstClr val="black"/>
                </a:solidFill>
                <a:latin typeface="Meiryo UI" panose="020B0604030504040204" pitchFamily="50" charset="-128"/>
                <a:ea typeface="Meiryo UI" panose="020B0604030504040204" pitchFamily="50" charset="-128"/>
              </a:rPr>
              <a:t>子どもの居場所の喪失</a:t>
            </a:r>
            <a:r>
              <a:rPr lang="ja-JP" altLang="en-US" sz="1600" dirty="0" smtClean="0">
                <a:solidFill>
                  <a:prstClr val="black"/>
                </a:solidFill>
                <a:latin typeface="Meiryo UI" panose="020B0604030504040204" pitchFamily="50" charset="-128"/>
                <a:ea typeface="Meiryo UI" panose="020B0604030504040204" pitchFamily="50" charset="-128"/>
              </a:rPr>
              <a:t>など</a:t>
            </a:r>
            <a:endParaRPr lang="en-US" altLang="ja-JP" sz="1600" dirty="0">
              <a:solidFill>
                <a:prstClr val="black"/>
              </a:solidFill>
              <a:latin typeface="Meiryo UI" panose="020B0604030504040204" pitchFamily="50" charset="-128"/>
              <a:ea typeface="Meiryo UI" panose="020B0604030504040204" pitchFamily="50" charset="-128"/>
            </a:endParaRPr>
          </a:p>
        </p:txBody>
      </p:sp>
      <p:sp>
        <p:nvSpPr>
          <p:cNvPr id="155" name="角丸四角形 154"/>
          <p:cNvSpPr/>
          <p:nvPr/>
        </p:nvSpPr>
        <p:spPr>
          <a:xfrm>
            <a:off x="144003" y="1847279"/>
            <a:ext cx="11898180" cy="2748186"/>
          </a:xfrm>
          <a:prstGeom prst="roundRect">
            <a:avLst>
              <a:gd name="adj" fmla="val 6445"/>
            </a:avLst>
          </a:prstGeom>
          <a:noFill/>
          <a:ln w="19050" cap="flat" cmpd="sng" algn="ctr">
            <a:solidFill>
              <a:srgbClr val="5B9BD5"/>
            </a:solidFill>
            <a:prstDash val="sysDash"/>
          </a:ln>
          <a:effectLst/>
        </p:spPr>
        <p:txBody>
          <a:bodyPr wrap="square" lIns="0" tIns="34293" rIns="0" bIns="34293" rtlCol="0" anchor="ctr" anchorCtr="0">
            <a:noAutofit/>
          </a:bodyPr>
          <a:lstStyle/>
          <a:p>
            <a:pPr marL="68354">
              <a:defRPr/>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角丸四角形 46"/>
          <p:cNvSpPr/>
          <p:nvPr/>
        </p:nvSpPr>
        <p:spPr>
          <a:xfrm>
            <a:off x="128709" y="1740074"/>
            <a:ext cx="2175846" cy="360000"/>
          </a:xfrm>
          <a:prstGeom prst="roundRect">
            <a:avLst/>
          </a:prstGeom>
          <a:solidFill>
            <a:schemeClr val="bg1"/>
          </a:solidFill>
          <a:ln w="3175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vert="horz" lIns="36000" rIns="36000" rtlCol="0" anchor="ctr"/>
          <a:lstStyle/>
          <a:p>
            <a:pPr algn="ctr"/>
            <a:r>
              <a:rPr lang="ja-JP" altLang="en-US" sz="1600" b="1" dirty="0" smtClean="0">
                <a:solidFill>
                  <a:srgbClr val="5B9BD5"/>
                </a:solidFill>
                <a:latin typeface="Meiryo UI" panose="020B0604030504040204" pitchFamily="50" charset="-128"/>
                <a:ea typeface="Meiryo UI" panose="020B0604030504040204" pitchFamily="50" charset="-128"/>
              </a:rPr>
              <a:t>モデル事業のスキーム</a:t>
            </a:r>
            <a:endParaRPr lang="en-US" altLang="ja-JP" sz="1600" b="1" dirty="0" smtClean="0">
              <a:solidFill>
                <a:srgbClr val="5B9BD5"/>
              </a:solidFill>
              <a:latin typeface="Meiryo UI" panose="020B0604030504040204" pitchFamily="50" charset="-128"/>
              <a:ea typeface="Meiryo UI" panose="020B0604030504040204" pitchFamily="50" charset="-128"/>
            </a:endParaRPr>
          </a:p>
        </p:txBody>
      </p:sp>
      <p:sp>
        <p:nvSpPr>
          <p:cNvPr id="159" name="正方形/長方形 158"/>
          <p:cNvSpPr/>
          <p:nvPr/>
        </p:nvSpPr>
        <p:spPr>
          <a:xfrm>
            <a:off x="797975" y="4861412"/>
            <a:ext cx="3905429" cy="15577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266">
              <a:defRPr/>
            </a:pPr>
            <a:r>
              <a:rPr kumimoji="1" lang="ja-JP" altLang="en-US" sz="2000" b="1" dirty="0" smtClean="0">
                <a:solidFill>
                  <a:schemeClr val="accent5">
                    <a:lumMod val="50000"/>
                  </a:schemeClr>
                </a:solidFill>
                <a:effectLst>
                  <a:outerShdw blurRad="50800" dist="38100" dir="2700000" algn="tl" rotWithShape="0">
                    <a:prstClr val="black">
                      <a:alpha val="40000"/>
                    </a:prstClr>
                  </a:outerShdw>
                </a:effectLst>
                <a:latin typeface="Meiryo UI" panose="020B0604030504040204" pitchFamily="50" charset="-128"/>
                <a:ea typeface="Meiryo UI" panose="020B0604030504040204" pitchFamily="50" charset="-128"/>
              </a:rPr>
              <a:t>ＮＰＯ等の活動の情報発信</a:t>
            </a:r>
            <a:endParaRPr kumimoji="1" lang="en-US" altLang="ja-JP" sz="2000" b="1" dirty="0" smtClean="0">
              <a:solidFill>
                <a:schemeClr val="accent5">
                  <a:lumMod val="50000"/>
                </a:schemeClr>
              </a:solidFill>
              <a:effectLst>
                <a:outerShdw blurRad="50800" dist="38100" dir="2700000" algn="tl" rotWithShape="0">
                  <a:prstClr val="black">
                    <a:alpha val="40000"/>
                  </a:prstClr>
                </a:outerShdw>
              </a:effectLst>
              <a:latin typeface="Meiryo UI" panose="020B0604030504040204" pitchFamily="50" charset="-128"/>
              <a:ea typeface="Meiryo UI" panose="020B0604030504040204" pitchFamily="50" charset="-128"/>
            </a:endParaRPr>
          </a:p>
          <a:p>
            <a:pPr marL="51266">
              <a:defRPr/>
            </a:pPr>
            <a:r>
              <a:rPr kumimoji="1" lang="ja-JP" altLang="en-US" sz="2000" b="1" dirty="0" smtClean="0">
                <a:solidFill>
                  <a:schemeClr val="accent5">
                    <a:lumMod val="50000"/>
                  </a:schemeClr>
                </a:solidFill>
                <a:effectLst>
                  <a:outerShdw blurRad="50800" dist="38100" dir="2700000" algn="tl" rotWithShape="0">
                    <a:prstClr val="black">
                      <a:alpha val="40000"/>
                    </a:prstClr>
                  </a:outerShdw>
                </a:effectLst>
                <a:latin typeface="Meiryo UI" panose="020B0604030504040204" pitchFamily="50" charset="-128"/>
                <a:ea typeface="Meiryo UI" panose="020B0604030504040204" pitchFamily="50" charset="-128"/>
              </a:rPr>
              <a:t>解決に向けた必要なサポート</a:t>
            </a:r>
            <a:endParaRPr kumimoji="1" lang="en-US" altLang="ja-JP" sz="2000" b="1" dirty="0" smtClean="0">
              <a:solidFill>
                <a:schemeClr val="accent5">
                  <a:lumMod val="50000"/>
                </a:schemeClr>
              </a:solidFill>
              <a:effectLst>
                <a:outerShdw blurRad="50800" dist="38100" dir="2700000" algn="tl" rotWithShape="0">
                  <a:prstClr val="black">
                    <a:alpha val="40000"/>
                  </a:prstClr>
                </a:outerShdw>
              </a:effectLst>
              <a:latin typeface="Meiryo UI" panose="020B0604030504040204" pitchFamily="50" charset="-128"/>
              <a:ea typeface="Meiryo UI" panose="020B0604030504040204" pitchFamily="50" charset="-128"/>
            </a:endParaRPr>
          </a:p>
          <a:p>
            <a:pPr marL="51266">
              <a:defRPr/>
            </a:pPr>
            <a:r>
              <a:rPr kumimoji="1" lang="ja-JP" altLang="en-US" sz="2000" b="1" dirty="0" smtClean="0">
                <a:solidFill>
                  <a:schemeClr val="accent5">
                    <a:lumMod val="50000"/>
                  </a:schemeClr>
                </a:solidFill>
                <a:effectLst>
                  <a:outerShdw blurRad="50800" dist="38100" dir="2700000" algn="tl" rotWithShape="0">
                    <a:prstClr val="black">
                      <a:alpha val="40000"/>
                    </a:prstClr>
                  </a:outerShdw>
                </a:effectLst>
                <a:latin typeface="Meiryo UI" panose="020B0604030504040204" pitchFamily="50" charset="-128"/>
                <a:ea typeface="Meiryo UI" panose="020B0604030504040204" pitchFamily="50" charset="-128"/>
              </a:rPr>
              <a:t>モデル</a:t>
            </a:r>
            <a:r>
              <a:rPr kumimoji="1" lang="ja-JP" altLang="en-US" sz="2000" b="1" dirty="0">
                <a:solidFill>
                  <a:schemeClr val="accent5">
                    <a:lumMod val="50000"/>
                  </a:schemeClr>
                </a:solidFill>
                <a:effectLst>
                  <a:outerShdw blurRad="50800" dist="38100" dir="2700000" algn="tl" rotWithShape="0">
                    <a:prstClr val="black">
                      <a:alpha val="40000"/>
                    </a:prstClr>
                  </a:outerShdw>
                </a:effectLst>
                <a:latin typeface="Meiryo UI" panose="020B0604030504040204" pitchFamily="50" charset="-128"/>
                <a:ea typeface="Meiryo UI" panose="020B0604030504040204" pitchFamily="50" charset="-128"/>
              </a:rPr>
              <a:t>事業</a:t>
            </a:r>
            <a:r>
              <a:rPr kumimoji="1" lang="ja-JP" altLang="en-US" sz="2000" b="1" dirty="0" smtClean="0">
                <a:solidFill>
                  <a:schemeClr val="accent5">
                    <a:lumMod val="50000"/>
                  </a:schemeClr>
                </a:solidFill>
                <a:effectLst>
                  <a:outerShdw blurRad="50800" dist="38100" dir="2700000" algn="tl" rotWithShape="0">
                    <a:prstClr val="black">
                      <a:alpha val="40000"/>
                    </a:prstClr>
                  </a:outerShdw>
                </a:effectLst>
                <a:latin typeface="Meiryo UI" panose="020B0604030504040204" pitchFamily="50" charset="-128"/>
                <a:ea typeface="Meiryo UI" panose="020B0604030504040204" pitchFamily="50" charset="-128"/>
              </a:rPr>
              <a:t>の普及促進</a:t>
            </a:r>
            <a:endParaRPr kumimoji="1" lang="ja-JP" altLang="en-US" sz="2000" b="1" dirty="0">
              <a:solidFill>
                <a:schemeClr val="accent5">
                  <a:lumMod val="50000"/>
                </a:schemeClr>
              </a:solidFill>
              <a:effectLst>
                <a:outerShdw blurRad="50800" dist="38100" dir="2700000" algn="tl" rotWithShape="0">
                  <a:prstClr val="black">
                    <a:alpha val="40000"/>
                  </a:prstClr>
                </a:outerShdw>
              </a:effectLst>
              <a:latin typeface="Meiryo UI" panose="020B0604030504040204" pitchFamily="50" charset="-128"/>
              <a:ea typeface="Meiryo UI" panose="020B0604030504040204" pitchFamily="50" charset="-128"/>
            </a:endParaRPr>
          </a:p>
        </p:txBody>
      </p:sp>
      <p:sp>
        <p:nvSpPr>
          <p:cNvPr id="48" name="正方形/長方形 47"/>
          <p:cNvSpPr/>
          <p:nvPr/>
        </p:nvSpPr>
        <p:spPr>
          <a:xfrm>
            <a:off x="8234542" y="4884665"/>
            <a:ext cx="3706003" cy="15577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266">
              <a:defRPr/>
            </a:pPr>
            <a:r>
              <a:rPr kumimoji="1" lang="ja-JP" altLang="en-US" sz="2000" b="1" dirty="0">
                <a:ln w="3175">
                  <a:noFill/>
                </a:ln>
                <a:solidFill>
                  <a:schemeClr val="accent6">
                    <a:lumMod val="50000"/>
                  </a:schemeClr>
                </a:solidFill>
                <a:effectLst>
                  <a:outerShdw blurRad="50800" dist="38100" dir="16200000" rotWithShape="0">
                    <a:schemeClr val="bg1">
                      <a:alpha val="40000"/>
                    </a:schemeClr>
                  </a:outerShdw>
                </a:effectLst>
                <a:latin typeface="Meiryo UI" panose="020B0604030504040204" pitchFamily="50" charset="-128"/>
                <a:ea typeface="Meiryo UI" panose="020B0604030504040204" pitchFamily="50" charset="-128"/>
              </a:rPr>
              <a:t>　</a:t>
            </a:r>
            <a:r>
              <a:rPr kumimoji="1" lang="en-US" altLang="ja-JP" sz="2000" b="1" dirty="0" smtClean="0">
                <a:ln w="3175">
                  <a:noFill/>
                </a:ln>
                <a:solidFill>
                  <a:schemeClr val="accent6">
                    <a:lumMod val="50000"/>
                  </a:schemeClr>
                </a:solidFill>
                <a:effectLst>
                  <a:outerShdw blurRad="50800" dist="38100" dir="16200000" rotWithShape="0">
                    <a:schemeClr val="bg1">
                      <a:alpha val="40000"/>
                    </a:schemeClr>
                  </a:outerShdw>
                </a:effectLst>
                <a:latin typeface="Meiryo UI" panose="020B0604030504040204" pitchFamily="50" charset="-128"/>
                <a:ea typeface="Meiryo UI" panose="020B0604030504040204" pitchFamily="50" charset="-128"/>
              </a:rPr>
              <a:t>NPO</a:t>
            </a:r>
            <a:r>
              <a:rPr kumimoji="1" lang="ja-JP" altLang="en-US" sz="2000" b="1" dirty="0" smtClean="0">
                <a:ln w="3175">
                  <a:noFill/>
                </a:ln>
                <a:solidFill>
                  <a:schemeClr val="accent6">
                    <a:lumMod val="50000"/>
                  </a:schemeClr>
                </a:solidFill>
                <a:effectLst>
                  <a:outerShdw blurRad="50800" dist="38100" dir="16200000" rotWithShape="0">
                    <a:schemeClr val="bg1">
                      <a:alpha val="40000"/>
                    </a:schemeClr>
                  </a:outerShdw>
                </a:effectLst>
                <a:latin typeface="Meiryo UI" panose="020B0604030504040204" pitchFamily="50" charset="-128"/>
                <a:ea typeface="Meiryo UI" panose="020B0604030504040204" pitchFamily="50" charset="-128"/>
              </a:rPr>
              <a:t>等への資金</a:t>
            </a:r>
            <a:r>
              <a:rPr kumimoji="1" lang="ja-JP" altLang="en-US" sz="2000" b="1" dirty="0">
                <a:ln w="3175">
                  <a:noFill/>
                </a:ln>
                <a:solidFill>
                  <a:schemeClr val="accent6">
                    <a:lumMod val="50000"/>
                  </a:schemeClr>
                </a:solidFill>
                <a:effectLst>
                  <a:outerShdw blurRad="50800" dist="38100" dir="16200000" rotWithShape="0">
                    <a:schemeClr val="bg1">
                      <a:alpha val="40000"/>
                    </a:schemeClr>
                  </a:outerShdw>
                </a:effectLst>
                <a:latin typeface="Meiryo UI" panose="020B0604030504040204" pitchFamily="50" charset="-128"/>
                <a:ea typeface="Meiryo UI" panose="020B0604030504040204" pitchFamily="50" charset="-128"/>
              </a:rPr>
              <a:t>提供</a:t>
            </a:r>
          </a:p>
          <a:p>
            <a:pPr marL="51266">
              <a:defRPr/>
            </a:pPr>
            <a:r>
              <a:rPr kumimoji="1" lang="ja-JP" altLang="en-US" sz="2000" b="1" dirty="0">
                <a:ln w="3175">
                  <a:noFill/>
                </a:ln>
                <a:solidFill>
                  <a:schemeClr val="accent6">
                    <a:lumMod val="50000"/>
                  </a:schemeClr>
                </a:solidFill>
                <a:effectLst>
                  <a:outerShdw blurRad="50800" dist="38100" dir="16200000" rotWithShape="0">
                    <a:schemeClr val="bg1">
                      <a:alpha val="40000"/>
                    </a:schemeClr>
                  </a:outerShdw>
                </a:effectLst>
                <a:latin typeface="Meiryo UI" panose="020B0604030504040204" pitchFamily="50" charset="-128"/>
                <a:ea typeface="Meiryo UI" panose="020B0604030504040204" pitchFamily="50" charset="-128"/>
              </a:rPr>
              <a:t> </a:t>
            </a:r>
            <a:r>
              <a:rPr kumimoji="1" lang="ja-JP" altLang="en-US" sz="2000" b="1" dirty="0" smtClean="0">
                <a:ln w="3175">
                  <a:noFill/>
                </a:ln>
                <a:solidFill>
                  <a:schemeClr val="accent6">
                    <a:lumMod val="50000"/>
                  </a:schemeClr>
                </a:solidFill>
                <a:effectLst>
                  <a:outerShdw blurRad="50800" dist="38100" dir="16200000" rotWithShape="0">
                    <a:schemeClr val="bg1">
                      <a:alpha val="40000"/>
                    </a:schemeClr>
                  </a:outerShdw>
                </a:effectLst>
                <a:latin typeface="Meiryo UI" panose="020B0604030504040204" pitchFamily="50" charset="-128"/>
                <a:ea typeface="Meiryo UI" panose="020B0604030504040204" pitchFamily="50" charset="-128"/>
              </a:rPr>
              <a:t> クラウドファンディングなど</a:t>
            </a:r>
            <a:endParaRPr kumimoji="1" lang="en-US" altLang="ja-JP" sz="2000" b="1" dirty="0" smtClean="0">
              <a:ln w="3175">
                <a:noFill/>
              </a:ln>
              <a:solidFill>
                <a:schemeClr val="accent6">
                  <a:lumMod val="50000"/>
                </a:schemeClr>
              </a:solidFill>
              <a:effectLst>
                <a:outerShdw blurRad="50800" dist="38100" dir="16200000" rotWithShape="0">
                  <a:schemeClr val="bg1">
                    <a:alpha val="40000"/>
                  </a:schemeClr>
                </a:outerShdw>
              </a:effectLst>
              <a:latin typeface="Meiryo UI" panose="020B0604030504040204" pitchFamily="50" charset="-128"/>
              <a:ea typeface="Meiryo UI" panose="020B0604030504040204" pitchFamily="50" charset="-128"/>
            </a:endParaRPr>
          </a:p>
          <a:p>
            <a:pPr marL="51266">
              <a:defRPr/>
            </a:pPr>
            <a:r>
              <a:rPr kumimoji="1" lang="en-US" altLang="ja-JP" sz="2000" b="1" dirty="0">
                <a:ln w="3175">
                  <a:noFill/>
                </a:ln>
                <a:solidFill>
                  <a:schemeClr val="accent6">
                    <a:lumMod val="50000"/>
                  </a:schemeClr>
                </a:solidFill>
                <a:effectLst>
                  <a:outerShdw blurRad="50800" dist="38100" dir="16200000" rotWithShape="0">
                    <a:schemeClr val="bg1">
                      <a:alpha val="40000"/>
                    </a:schemeClr>
                  </a:outerShdw>
                </a:effectLst>
                <a:latin typeface="Meiryo UI" panose="020B0604030504040204" pitchFamily="50" charset="-128"/>
                <a:ea typeface="Meiryo UI" panose="020B0604030504040204" pitchFamily="50" charset="-128"/>
              </a:rPr>
              <a:t> </a:t>
            </a:r>
            <a:r>
              <a:rPr kumimoji="1" lang="en-US" altLang="ja-JP" sz="2000" b="1" dirty="0" smtClean="0">
                <a:ln w="3175">
                  <a:noFill/>
                </a:ln>
                <a:solidFill>
                  <a:schemeClr val="accent6">
                    <a:lumMod val="50000"/>
                  </a:schemeClr>
                </a:solidFill>
                <a:effectLst>
                  <a:outerShdw blurRad="50800" dist="38100" dir="16200000" rotWithShape="0">
                    <a:schemeClr val="bg1">
                      <a:alpha val="40000"/>
                    </a:schemeClr>
                  </a:outerShdw>
                </a:effectLst>
                <a:latin typeface="Meiryo UI" panose="020B0604030504040204" pitchFamily="50" charset="-128"/>
                <a:ea typeface="Meiryo UI" panose="020B0604030504040204" pitchFamily="50" charset="-128"/>
              </a:rPr>
              <a:t> </a:t>
            </a:r>
            <a:r>
              <a:rPr kumimoji="1" lang="ja-JP" altLang="en-US" sz="2000" b="1" dirty="0" smtClean="0">
                <a:ln w="3175">
                  <a:noFill/>
                </a:ln>
                <a:solidFill>
                  <a:schemeClr val="accent6">
                    <a:lumMod val="50000"/>
                  </a:schemeClr>
                </a:solidFill>
                <a:effectLst>
                  <a:outerShdw blurRad="50800" dist="38100" dir="16200000" rotWithShape="0">
                    <a:schemeClr val="bg1">
                      <a:alpha val="40000"/>
                    </a:schemeClr>
                  </a:outerShdw>
                </a:effectLst>
                <a:latin typeface="Meiryo UI" panose="020B0604030504040204" pitchFamily="50" charset="-128"/>
                <a:ea typeface="Meiryo UI" panose="020B0604030504040204" pitchFamily="50" charset="-128"/>
              </a:rPr>
              <a:t>資金集めへの助言</a:t>
            </a:r>
            <a:endParaRPr kumimoji="1" lang="ja-JP" altLang="en-US" sz="2000" b="1" dirty="0">
              <a:ln w="3175">
                <a:noFill/>
              </a:ln>
              <a:solidFill>
                <a:schemeClr val="accent6">
                  <a:lumMod val="50000"/>
                </a:schemeClr>
              </a:solidFill>
              <a:effectLst>
                <a:outerShdw blurRad="50800" dist="38100" dir="16200000" rotWithShape="0">
                  <a:schemeClr val="bg1">
                    <a:alpha val="40000"/>
                  </a:schemeClr>
                </a:outerShdw>
              </a:effectLst>
              <a:latin typeface="Meiryo UI" panose="020B0604030504040204" pitchFamily="50" charset="-128"/>
              <a:ea typeface="Meiryo UI" panose="020B0604030504040204" pitchFamily="50" charset="-128"/>
            </a:endParaRPr>
          </a:p>
        </p:txBody>
      </p:sp>
      <p:sp>
        <p:nvSpPr>
          <p:cNvPr id="59" name="角丸四角形 58"/>
          <p:cNvSpPr/>
          <p:nvPr/>
        </p:nvSpPr>
        <p:spPr>
          <a:xfrm>
            <a:off x="217547" y="4675667"/>
            <a:ext cx="1611253" cy="360000"/>
          </a:xfrm>
          <a:prstGeom prst="roundRect">
            <a:avLst/>
          </a:prstGeom>
          <a:solidFill>
            <a:schemeClr val="bg1"/>
          </a:solidFill>
          <a:ln w="3175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vert="horz" lIns="36000" rIns="36000" rtlCol="0" anchor="ctr"/>
          <a:lstStyle/>
          <a:p>
            <a:pPr algn="ctr"/>
            <a:r>
              <a:rPr lang="ja-JP" altLang="en-US" sz="1600" b="1" dirty="0" smtClean="0">
                <a:solidFill>
                  <a:srgbClr val="5B9BD5"/>
                </a:solidFill>
                <a:latin typeface="Meiryo UI" panose="020B0604030504040204" pitchFamily="50" charset="-128"/>
                <a:ea typeface="Meiryo UI" panose="020B0604030504040204" pitchFamily="50" charset="-128"/>
              </a:rPr>
              <a:t>連携事項</a:t>
            </a:r>
            <a:endParaRPr lang="en-US" altLang="ja-JP" sz="1600" b="1" dirty="0" smtClean="0">
              <a:solidFill>
                <a:srgbClr val="5B9BD5"/>
              </a:solidFill>
              <a:latin typeface="Meiryo UI" panose="020B0604030504040204" pitchFamily="50" charset="-128"/>
              <a:ea typeface="Meiryo UI" panose="020B0604030504040204" pitchFamily="50" charset="-128"/>
            </a:endParaRPr>
          </a:p>
        </p:txBody>
      </p:sp>
      <p:sp>
        <p:nvSpPr>
          <p:cNvPr id="67" name="正方形/長方形 66"/>
          <p:cNvSpPr/>
          <p:nvPr/>
        </p:nvSpPr>
        <p:spPr>
          <a:xfrm>
            <a:off x="4296446" y="4884665"/>
            <a:ext cx="3706003" cy="15577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266" algn="ctr">
              <a:defRPr/>
            </a:pPr>
            <a:r>
              <a:rPr kumimoji="1" lang="ja-JP" altLang="en-US" sz="2400" b="1" u="sng"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社会課題の解決</a:t>
            </a:r>
            <a:r>
              <a:rPr kumimoji="1" lang="ja-JP" altLang="en-US" sz="2400" b="1" u="sng"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をめざす</a:t>
            </a:r>
            <a:endParaRPr kumimoji="1" lang="en-US" altLang="ja-JP" sz="2400" b="1" u="sng"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marL="51266" algn="ctr">
              <a:defRPr/>
            </a:pPr>
            <a:r>
              <a:rPr kumimoji="1" lang="en-US" altLang="ja-JP" sz="2400" b="1" u="sng"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NPO</a:t>
            </a:r>
            <a:r>
              <a:rPr kumimoji="1" lang="ja-JP" altLang="en-US" sz="2400" b="1" u="sng"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等の活動を支援</a:t>
            </a:r>
          </a:p>
        </p:txBody>
      </p:sp>
      <p:sp>
        <p:nvSpPr>
          <p:cNvPr id="68" name="左矢印 67"/>
          <p:cNvSpPr/>
          <p:nvPr/>
        </p:nvSpPr>
        <p:spPr>
          <a:xfrm>
            <a:off x="7848463" y="5297029"/>
            <a:ext cx="530999" cy="686557"/>
          </a:xfrm>
          <a:prstGeom prst="leftArrow">
            <a:avLst/>
          </a:prstGeom>
          <a:solidFill>
            <a:schemeClr val="bg1">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左矢印 69"/>
          <p:cNvSpPr/>
          <p:nvPr/>
        </p:nvSpPr>
        <p:spPr>
          <a:xfrm rot="10800000">
            <a:off x="4049739" y="5316600"/>
            <a:ext cx="530999" cy="686557"/>
          </a:xfrm>
          <a:prstGeom prst="leftArrow">
            <a:avLst/>
          </a:prstGeom>
          <a:solidFill>
            <a:schemeClr val="bg1">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正方形/長方形 70"/>
          <p:cNvSpPr/>
          <p:nvPr/>
        </p:nvSpPr>
        <p:spPr>
          <a:xfrm>
            <a:off x="8450010" y="4714837"/>
            <a:ext cx="1620000" cy="432000"/>
          </a:xfrm>
          <a:prstGeom prst="rect">
            <a:avLst/>
          </a:prstGeom>
          <a:solidFill>
            <a:srgbClr val="006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8354" algn="ctr">
              <a:defRPr/>
            </a:pPr>
            <a:r>
              <a:rPr lang="ja-JP" altLang="en-US"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村上財団</a:t>
            </a:r>
            <a:endParaRPr lang="en-US" altLang="ja-JP" sz="2400" u="sng"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正方形/長方形 71"/>
          <p:cNvSpPr/>
          <p:nvPr/>
        </p:nvSpPr>
        <p:spPr>
          <a:xfrm>
            <a:off x="2640351" y="4720825"/>
            <a:ext cx="1620000" cy="432000"/>
          </a:xfrm>
          <a:prstGeom prst="rect">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8354" algn="ctr">
              <a:defRPr/>
            </a:pPr>
            <a:r>
              <a:rPr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大阪府</a:t>
            </a:r>
            <a:endParaRPr lang="en-US" altLang="ja-JP"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87148" y="2951370"/>
            <a:ext cx="2219577" cy="1131671"/>
          </a:xfrm>
          <a:prstGeom prst="rect">
            <a:avLst/>
          </a:prstGeom>
        </p:spPr>
      </p:pic>
      <p:pic>
        <p:nvPicPr>
          <p:cNvPr id="43" name="図 42"/>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02790" y="3010925"/>
            <a:ext cx="935768" cy="1008149"/>
          </a:xfrm>
          <a:prstGeom prst="rect">
            <a:avLst/>
          </a:prstGeom>
        </p:spPr>
      </p:pic>
      <p:pic>
        <p:nvPicPr>
          <p:cNvPr id="44" name="図 43"/>
          <p:cNvPicPr>
            <a:picLocks noChangeAspect="1"/>
          </p:cNvPicPr>
          <p:nvPr/>
        </p:nvPicPr>
        <p:blipFill rotWithShape="1">
          <a:blip r:embed="rId7" cstate="print">
            <a:extLst>
              <a:ext uri="{28A0092B-C50C-407E-A947-70E740481C1C}">
                <a14:useLocalDpi xmlns:a14="http://schemas.microsoft.com/office/drawing/2010/main" val="0"/>
              </a:ext>
            </a:extLst>
          </a:blip>
          <a:srcRect b="33428"/>
          <a:stretch/>
        </p:blipFill>
        <p:spPr>
          <a:xfrm>
            <a:off x="4418751" y="3017641"/>
            <a:ext cx="2029345" cy="1279864"/>
          </a:xfrm>
          <a:prstGeom prst="rect">
            <a:avLst/>
          </a:prstGeom>
        </p:spPr>
      </p:pic>
      <p:sp>
        <p:nvSpPr>
          <p:cNvPr id="50" name="テキスト ボックス 49">
            <a:extLst>
              <a:ext uri="{FF2B5EF4-FFF2-40B4-BE49-F238E27FC236}">
                <a16:creationId xmlns:a16="http://schemas.microsoft.com/office/drawing/2014/main" id="{6622DCF4-1117-4FB6-99E2-2679C319D060}"/>
              </a:ext>
            </a:extLst>
          </p:cNvPr>
          <p:cNvSpPr txBox="1"/>
          <p:nvPr/>
        </p:nvSpPr>
        <p:spPr>
          <a:xfrm>
            <a:off x="4536122" y="4188693"/>
            <a:ext cx="1766773" cy="400110"/>
          </a:xfrm>
          <a:prstGeom prst="rect">
            <a:avLst/>
          </a:prstGeom>
          <a:noFill/>
          <a:ln>
            <a:noFill/>
            <a:prstDash val="sysDot"/>
          </a:ln>
        </p:spPr>
        <p:style>
          <a:lnRef idx="1">
            <a:schemeClr val="dk1"/>
          </a:lnRef>
          <a:fillRef idx="2">
            <a:schemeClr val="dk1"/>
          </a:fillRef>
          <a:effectRef idx="1">
            <a:schemeClr val="dk1"/>
          </a:effectRef>
          <a:fontRef idx="minor">
            <a:schemeClr val="dk1"/>
          </a:fontRef>
        </p:style>
        <p:txBody>
          <a:bodyPr wrap="square" rtlCol="0" anchor="ctr">
            <a:spAutoFit/>
          </a:bodyPr>
          <a:lstStyle/>
          <a:p>
            <a:pPr algn="ctr" defTabSz="828785">
              <a:defRPr/>
            </a:pPr>
            <a:r>
              <a:rPr lang="en-US" altLang="ja-JP" sz="2000" b="1" u="sng" dirty="0" smtClean="0">
                <a:solidFill>
                  <a:prstClr val="black"/>
                </a:solidFill>
                <a:latin typeface="Meiryo UI" panose="020B0604030504040204" pitchFamily="50" charset="-128"/>
                <a:ea typeface="Meiryo UI" panose="020B0604030504040204" pitchFamily="50" charset="-128"/>
              </a:rPr>
              <a:t>NPO</a:t>
            </a:r>
            <a:r>
              <a:rPr lang="ja-JP" altLang="en-US" sz="2000" b="1" u="sng" dirty="0" smtClean="0">
                <a:solidFill>
                  <a:prstClr val="black"/>
                </a:solidFill>
                <a:latin typeface="Meiryo UI" panose="020B0604030504040204" pitchFamily="50" charset="-128"/>
                <a:ea typeface="Meiryo UI" panose="020B0604030504040204" pitchFamily="50" charset="-128"/>
              </a:rPr>
              <a:t>法人</a:t>
            </a:r>
            <a:endParaRPr lang="en-US" altLang="ja-JP" sz="2000" u="sng" dirty="0">
              <a:solidFill>
                <a:prstClr val="black"/>
              </a:solidFill>
              <a:latin typeface="Meiryo UI" panose="020B0604030504040204" pitchFamily="50" charset="-128"/>
              <a:ea typeface="Meiryo UI" panose="020B0604030504040204" pitchFamily="50" charset="-128"/>
            </a:endParaRPr>
          </a:p>
        </p:txBody>
      </p:sp>
      <p:sp>
        <p:nvSpPr>
          <p:cNvPr id="53" name="テキスト ボックス 52">
            <a:extLst>
              <a:ext uri="{FF2B5EF4-FFF2-40B4-BE49-F238E27FC236}">
                <a16:creationId xmlns:a16="http://schemas.microsoft.com/office/drawing/2014/main" id="{6622DCF4-1117-4FB6-99E2-2679C319D060}"/>
              </a:ext>
            </a:extLst>
          </p:cNvPr>
          <p:cNvSpPr txBox="1"/>
          <p:nvPr/>
        </p:nvSpPr>
        <p:spPr>
          <a:xfrm>
            <a:off x="7322938" y="1860145"/>
            <a:ext cx="1766773" cy="400110"/>
          </a:xfrm>
          <a:prstGeom prst="rect">
            <a:avLst/>
          </a:prstGeom>
          <a:noFill/>
          <a:ln>
            <a:noFill/>
            <a:prstDash val="sysDot"/>
          </a:ln>
        </p:spPr>
        <p:style>
          <a:lnRef idx="1">
            <a:schemeClr val="dk1"/>
          </a:lnRef>
          <a:fillRef idx="2">
            <a:schemeClr val="dk1"/>
          </a:fillRef>
          <a:effectRef idx="1">
            <a:schemeClr val="dk1"/>
          </a:effectRef>
          <a:fontRef idx="minor">
            <a:schemeClr val="dk1"/>
          </a:fontRef>
        </p:style>
        <p:txBody>
          <a:bodyPr wrap="square" rtlCol="0" anchor="ctr">
            <a:spAutoFit/>
          </a:bodyPr>
          <a:lstStyle/>
          <a:p>
            <a:pPr algn="ctr" defTabSz="828785">
              <a:defRPr/>
            </a:pPr>
            <a:r>
              <a:rPr lang="ja-JP" altLang="en-US" sz="2000" b="1" u="sng" dirty="0" smtClean="0">
                <a:solidFill>
                  <a:prstClr val="black"/>
                </a:solidFill>
                <a:latin typeface="Meiryo UI" panose="020B0604030504040204" pitchFamily="50" charset="-128"/>
                <a:ea typeface="Meiryo UI" panose="020B0604030504040204" pitchFamily="50" charset="-128"/>
              </a:rPr>
              <a:t>大阪府</a:t>
            </a:r>
            <a:endParaRPr lang="en-US" altLang="ja-JP" sz="2000" u="sng" dirty="0">
              <a:solidFill>
                <a:prstClr val="black"/>
              </a:solidFill>
              <a:latin typeface="Meiryo UI" panose="020B0604030504040204" pitchFamily="50" charset="-128"/>
              <a:ea typeface="Meiryo UI" panose="020B0604030504040204" pitchFamily="50" charset="-128"/>
            </a:endParaRPr>
          </a:p>
        </p:txBody>
      </p:sp>
      <p:sp>
        <p:nvSpPr>
          <p:cNvPr id="54" name="テキスト ボックス 53">
            <a:extLst>
              <a:ext uri="{FF2B5EF4-FFF2-40B4-BE49-F238E27FC236}">
                <a16:creationId xmlns:a16="http://schemas.microsoft.com/office/drawing/2014/main" id="{6622DCF4-1117-4FB6-99E2-2679C319D060}"/>
              </a:ext>
            </a:extLst>
          </p:cNvPr>
          <p:cNvSpPr txBox="1"/>
          <p:nvPr/>
        </p:nvSpPr>
        <p:spPr>
          <a:xfrm>
            <a:off x="9913549" y="4120474"/>
            <a:ext cx="1766773" cy="400110"/>
          </a:xfrm>
          <a:prstGeom prst="rect">
            <a:avLst/>
          </a:prstGeom>
          <a:noFill/>
          <a:ln>
            <a:noFill/>
            <a:prstDash val="sysDot"/>
          </a:ln>
        </p:spPr>
        <p:style>
          <a:lnRef idx="1">
            <a:schemeClr val="dk1"/>
          </a:lnRef>
          <a:fillRef idx="2">
            <a:schemeClr val="dk1"/>
          </a:fillRef>
          <a:effectRef idx="1">
            <a:schemeClr val="dk1"/>
          </a:effectRef>
          <a:fontRef idx="minor">
            <a:schemeClr val="dk1"/>
          </a:fontRef>
        </p:style>
        <p:txBody>
          <a:bodyPr wrap="square" rtlCol="0" anchor="ctr">
            <a:spAutoFit/>
          </a:bodyPr>
          <a:lstStyle/>
          <a:p>
            <a:pPr algn="ctr" defTabSz="828785">
              <a:defRPr/>
            </a:pPr>
            <a:r>
              <a:rPr lang="ja-JP" altLang="en-US" sz="2000" b="1" u="sng" dirty="0" smtClean="0">
                <a:solidFill>
                  <a:prstClr val="black"/>
                </a:solidFill>
                <a:latin typeface="Meiryo UI" panose="020B0604030504040204" pitchFamily="50" charset="-128"/>
                <a:ea typeface="Meiryo UI" panose="020B0604030504040204" pitchFamily="50" charset="-128"/>
              </a:rPr>
              <a:t>資金提供先</a:t>
            </a:r>
            <a:endParaRPr lang="en-US" altLang="ja-JP" sz="2000" u="sng" dirty="0">
              <a:solidFill>
                <a:prstClr val="black"/>
              </a:solidFill>
              <a:latin typeface="Meiryo UI" panose="020B0604030504040204" pitchFamily="50" charset="-128"/>
              <a:ea typeface="Meiryo UI" panose="020B0604030504040204" pitchFamily="50" charset="-128"/>
            </a:endParaRPr>
          </a:p>
        </p:txBody>
      </p:sp>
      <p:grpSp>
        <p:nvGrpSpPr>
          <p:cNvPr id="6" name="グループ化 5"/>
          <p:cNvGrpSpPr/>
          <p:nvPr/>
        </p:nvGrpSpPr>
        <p:grpSpPr>
          <a:xfrm>
            <a:off x="2234664" y="6076057"/>
            <a:ext cx="7678884" cy="925838"/>
            <a:chOff x="2234664" y="6001519"/>
            <a:chExt cx="7678884" cy="925838"/>
          </a:xfrm>
        </p:grpSpPr>
        <p:sp>
          <p:nvSpPr>
            <p:cNvPr id="4" name="角丸四角形 3"/>
            <p:cNvSpPr/>
            <p:nvPr/>
          </p:nvSpPr>
          <p:spPr>
            <a:xfrm>
              <a:off x="2429310" y="6274030"/>
              <a:ext cx="7327564" cy="417657"/>
            </a:xfrm>
            <a:prstGeom prst="round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rgbClr val="FF0000"/>
                  </a:solidFill>
                  <a:latin typeface="Meiryo UI" panose="020B0604030504040204" pitchFamily="50" charset="-128"/>
                  <a:ea typeface="Meiryo UI" panose="020B0604030504040204" pitchFamily="50" charset="-128"/>
                </a:rPr>
                <a:t>誰ひとり取り残さないという</a:t>
              </a:r>
              <a:r>
                <a:rPr kumimoji="1" lang="en-US" altLang="ja-JP" sz="2400" b="1" dirty="0" smtClean="0">
                  <a:solidFill>
                    <a:srgbClr val="FF0000"/>
                  </a:solidFill>
                  <a:latin typeface="Meiryo UI" panose="020B0604030504040204" pitchFamily="50" charset="-128"/>
                  <a:ea typeface="Meiryo UI" panose="020B0604030504040204" pitchFamily="50" charset="-128"/>
                </a:rPr>
                <a:t>SDGs</a:t>
              </a:r>
              <a:r>
                <a:rPr kumimoji="1" lang="ja-JP" altLang="en-US" sz="2400" b="1" dirty="0" smtClean="0">
                  <a:solidFill>
                    <a:srgbClr val="FF0000"/>
                  </a:solidFill>
                  <a:latin typeface="Meiryo UI" panose="020B0604030504040204" pitchFamily="50" charset="-128"/>
                  <a:ea typeface="Meiryo UI" panose="020B0604030504040204" pitchFamily="50" charset="-128"/>
                </a:rPr>
                <a:t>の</a:t>
              </a:r>
              <a:r>
                <a:rPr kumimoji="1" lang="ja-JP" altLang="en-US" sz="2400" b="1" dirty="0">
                  <a:solidFill>
                    <a:srgbClr val="FF0000"/>
                  </a:solidFill>
                  <a:latin typeface="Meiryo UI" panose="020B0604030504040204" pitchFamily="50" charset="-128"/>
                  <a:ea typeface="Meiryo UI" panose="020B0604030504040204" pitchFamily="50" charset="-128"/>
                </a:rPr>
                <a:t>理念を実現</a:t>
              </a:r>
            </a:p>
          </p:txBody>
        </p:sp>
        <p:pic>
          <p:nvPicPr>
            <p:cNvPr id="5" name="図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34664" y="6038358"/>
              <a:ext cx="888999" cy="888999"/>
            </a:xfrm>
            <a:prstGeom prst="rect">
              <a:avLst/>
            </a:prstGeom>
          </p:spPr>
        </p:pic>
        <p:pic>
          <p:nvPicPr>
            <p:cNvPr id="42" name="図 4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24549" y="6001519"/>
              <a:ext cx="888999" cy="888999"/>
            </a:xfrm>
            <a:prstGeom prst="rect">
              <a:avLst/>
            </a:prstGeom>
          </p:spPr>
        </p:pic>
      </p:grpSp>
      <p:pic>
        <p:nvPicPr>
          <p:cNvPr id="49" name="図 48"/>
          <p:cNvPicPr>
            <a:picLocks noChangeAspect="1"/>
          </p:cNvPicPr>
          <p:nvPr/>
        </p:nvPicPr>
        <p:blipFill>
          <a:blip r:embed="rId9"/>
          <a:stretch>
            <a:fillRect/>
          </a:stretch>
        </p:blipFill>
        <p:spPr>
          <a:xfrm>
            <a:off x="3723673" y="4025120"/>
            <a:ext cx="1183130" cy="176748"/>
          </a:xfrm>
          <a:prstGeom prst="rect">
            <a:avLst/>
          </a:prstGeom>
        </p:spPr>
      </p:pic>
      <p:sp>
        <p:nvSpPr>
          <p:cNvPr id="51" name="テキスト ボックス 50"/>
          <p:cNvSpPr txBox="1"/>
          <p:nvPr/>
        </p:nvSpPr>
        <p:spPr>
          <a:xfrm>
            <a:off x="10943061" y="214579"/>
            <a:ext cx="1172760" cy="307777"/>
          </a:xfrm>
          <a:prstGeom prst="rect">
            <a:avLst/>
          </a:prstGeom>
          <a:solidFill>
            <a:schemeClr val="bg1"/>
          </a:solidFill>
          <a:ln>
            <a:solidFill>
              <a:schemeClr val="tx1"/>
            </a:solidFill>
          </a:ln>
        </p:spPr>
        <p:txBody>
          <a:bodyPr wrap="square" rtlCol="0">
            <a:spAutoFit/>
          </a:bodyPr>
          <a:lstStyle/>
          <a:p>
            <a:pPr algn="ctr"/>
            <a:r>
              <a:rPr kumimoji="1" lang="ja-JP" altLang="en-US" sz="1400" dirty="0" smtClean="0">
                <a:latin typeface="Meiryo UI" panose="020B0604030504040204" pitchFamily="50" charset="-128"/>
                <a:ea typeface="Meiryo UI" panose="020B0604030504040204" pitchFamily="50" charset="-128"/>
              </a:rPr>
              <a:t>参考資料</a:t>
            </a:r>
            <a:endParaRPr kumimoji="1"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3931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図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9193" y="4731145"/>
            <a:ext cx="966532" cy="939953"/>
          </a:xfrm>
          <a:prstGeom prst="rect">
            <a:avLst/>
          </a:prstGeom>
        </p:spPr>
      </p:pic>
      <p:sp>
        <p:nvSpPr>
          <p:cNvPr id="63" name="正方形/長方形 62"/>
          <p:cNvSpPr/>
          <p:nvPr/>
        </p:nvSpPr>
        <p:spPr>
          <a:xfrm>
            <a:off x="0" y="0"/>
            <a:ext cx="12191999" cy="721125"/>
          </a:xfrm>
          <a:prstGeom prst="rect">
            <a:avLst/>
          </a:prstGeom>
          <a:solidFill>
            <a:srgbClr val="0070C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b="1" dirty="0" smtClean="0">
                <a:solidFill>
                  <a:prstClr val="white"/>
                </a:solidFill>
                <a:latin typeface="Meiryo UI" panose="020B0604030504040204" pitchFamily="50" charset="-128"/>
                <a:ea typeface="Meiryo UI" panose="020B0604030504040204" pitchFamily="50" charset="-128"/>
              </a:rPr>
              <a:t>　              あい</a:t>
            </a:r>
            <a:r>
              <a:rPr kumimoji="1" lang="ja-JP" altLang="en-US" sz="2800" b="1" dirty="0" err="1">
                <a:solidFill>
                  <a:prstClr val="white"/>
                </a:solidFill>
                <a:latin typeface="Meiryo UI" panose="020B0604030504040204" pitchFamily="50" charset="-128"/>
                <a:ea typeface="Meiryo UI" panose="020B0604030504040204" pitchFamily="50" charset="-128"/>
              </a:rPr>
              <a:t>りん</a:t>
            </a:r>
            <a:r>
              <a:rPr kumimoji="1" lang="ja-JP" altLang="en-US" sz="2800" b="1" dirty="0">
                <a:solidFill>
                  <a:prstClr val="white"/>
                </a:solidFill>
                <a:latin typeface="Meiryo UI" panose="020B0604030504040204" pitchFamily="50" charset="-128"/>
                <a:ea typeface="Meiryo UI" panose="020B0604030504040204" pitchFamily="50" charset="-128"/>
              </a:rPr>
              <a:t>地域の不安定</a:t>
            </a:r>
            <a:r>
              <a:rPr kumimoji="1" lang="ja-JP" altLang="en-US" sz="2800" b="1" dirty="0" smtClean="0">
                <a:solidFill>
                  <a:prstClr val="white"/>
                </a:solidFill>
                <a:latin typeface="Meiryo UI" panose="020B0604030504040204" pitchFamily="50" charset="-128"/>
                <a:ea typeface="Meiryo UI" panose="020B0604030504040204" pitchFamily="50" charset="-128"/>
              </a:rPr>
              <a:t>労働者就職</a:t>
            </a:r>
            <a:r>
              <a:rPr kumimoji="1" lang="ja-JP" altLang="en-US" sz="2800" b="1" dirty="0">
                <a:solidFill>
                  <a:prstClr val="white"/>
                </a:solidFill>
                <a:latin typeface="Meiryo UI" panose="020B0604030504040204" pitchFamily="50" charset="-128"/>
                <a:ea typeface="Meiryo UI" panose="020B0604030504040204" pitchFamily="50" charset="-128"/>
              </a:rPr>
              <a:t>・居住</a:t>
            </a:r>
            <a:r>
              <a:rPr kumimoji="1" lang="ja-JP" altLang="en-US" sz="2800" b="1" dirty="0" smtClean="0">
                <a:solidFill>
                  <a:prstClr val="white"/>
                </a:solidFill>
                <a:latin typeface="Meiryo UI" panose="020B0604030504040204" pitchFamily="50" charset="-128"/>
                <a:ea typeface="Meiryo UI" panose="020B0604030504040204" pitchFamily="50" charset="-128"/>
              </a:rPr>
              <a:t>支援</a:t>
            </a:r>
            <a:endParaRPr kumimoji="1" lang="zh-TW" altLang="en-US" sz="2800" b="1" dirty="0">
              <a:solidFill>
                <a:prstClr val="white"/>
              </a:solidFill>
              <a:latin typeface="Meiryo UI" panose="020B0604030504040204" pitchFamily="50" charset="-128"/>
              <a:ea typeface="Meiryo UI" panose="020B0604030504040204" pitchFamily="50" charset="-128"/>
            </a:endParaRPr>
          </a:p>
        </p:txBody>
      </p:sp>
      <p:sp>
        <p:nvSpPr>
          <p:cNvPr id="47" name="角丸四角形 46"/>
          <p:cNvSpPr/>
          <p:nvPr/>
        </p:nvSpPr>
        <p:spPr>
          <a:xfrm>
            <a:off x="293214" y="989512"/>
            <a:ext cx="1293098" cy="360000"/>
          </a:xfrm>
          <a:prstGeom prst="roundRect">
            <a:avLst/>
          </a:prstGeom>
          <a:solidFill>
            <a:schemeClr val="bg1"/>
          </a:solidFill>
          <a:ln w="3175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vert="horz" lIns="36000" rIns="36000" rtlCol="0" anchor="ctr"/>
          <a:lstStyle/>
          <a:p>
            <a:pPr algn="ctr"/>
            <a:r>
              <a:rPr lang="ja-JP" altLang="en-US" sz="1600" b="1" dirty="0" smtClean="0">
                <a:solidFill>
                  <a:srgbClr val="5B9BD5"/>
                </a:solidFill>
                <a:latin typeface="Meiryo UI" panose="020B0604030504040204" pitchFamily="50" charset="-128"/>
                <a:ea typeface="Meiryo UI" panose="020B0604030504040204" pitchFamily="50" charset="-128"/>
              </a:rPr>
              <a:t>実施主体</a:t>
            </a:r>
            <a:endParaRPr lang="en-US" altLang="ja-JP" sz="1600" b="1" dirty="0" smtClean="0">
              <a:solidFill>
                <a:srgbClr val="5B9BD5"/>
              </a:solidFill>
              <a:latin typeface="Meiryo UI" panose="020B0604030504040204" pitchFamily="50" charset="-128"/>
              <a:ea typeface="Meiryo UI" panose="020B0604030504040204" pitchFamily="50" charset="-128"/>
            </a:endParaRPr>
          </a:p>
        </p:txBody>
      </p:sp>
      <p:sp>
        <p:nvSpPr>
          <p:cNvPr id="49" name="フローチャート: 代替処理 48"/>
          <p:cNvSpPr/>
          <p:nvPr/>
        </p:nvSpPr>
        <p:spPr>
          <a:xfrm>
            <a:off x="1901746" y="920314"/>
            <a:ext cx="4511246" cy="483469"/>
          </a:xfrm>
          <a:prstGeom prst="flowChartAlternateProcess">
            <a:avLst/>
          </a:prstGeom>
          <a:solidFill>
            <a:srgbClr val="CC0000"/>
          </a:solidFill>
          <a:ln w="22225"/>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r>
              <a:rPr kumimoji="1" lang="en-US" altLang="ja-JP" sz="2000" b="1" dirty="0" smtClean="0">
                <a:latin typeface="Meiryo UI" panose="020B0604030504040204" pitchFamily="50" charset="-128"/>
                <a:ea typeface="Meiryo UI" panose="020B0604030504040204" pitchFamily="50" charset="-128"/>
              </a:rPr>
              <a:t>NPO</a:t>
            </a:r>
            <a:r>
              <a:rPr kumimoji="1" lang="ja-JP" altLang="en-US" sz="2000" b="1" dirty="0" smtClean="0">
                <a:latin typeface="Meiryo UI" panose="020B0604030504040204" pitchFamily="50" charset="-128"/>
                <a:ea typeface="Meiryo UI" panose="020B0604030504040204" pitchFamily="50" charset="-128"/>
              </a:rPr>
              <a:t>法人 釜ヶ崎</a:t>
            </a:r>
            <a:r>
              <a:rPr kumimoji="1" lang="ja-JP" altLang="en-US" sz="2000" b="1" dirty="0">
                <a:latin typeface="Meiryo UI" panose="020B0604030504040204" pitchFamily="50" charset="-128"/>
                <a:ea typeface="Meiryo UI" panose="020B0604030504040204" pitchFamily="50" charset="-128"/>
              </a:rPr>
              <a:t>支援</a:t>
            </a:r>
            <a:r>
              <a:rPr kumimoji="1" lang="ja-JP" altLang="en-US" sz="2000" b="1" dirty="0" smtClean="0">
                <a:latin typeface="Meiryo UI" panose="020B0604030504040204" pitchFamily="50" charset="-128"/>
                <a:ea typeface="Meiryo UI" panose="020B0604030504040204" pitchFamily="50" charset="-128"/>
              </a:rPr>
              <a:t>機構（大阪市）</a:t>
            </a:r>
            <a:endParaRPr kumimoji="1" lang="ja-JP" altLang="en-US" sz="2000" b="1" dirty="0">
              <a:latin typeface="Meiryo UI" panose="020B0604030504040204" pitchFamily="50" charset="-128"/>
              <a:ea typeface="Meiryo UI" panose="020B0604030504040204" pitchFamily="50" charset="-128"/>
            </a:endParaRPr>
          </a:p>
        </p:txBody>
      </p:sp>
      <p:sp>
        <p:nvSpPr>
          <p:cNvPr id="73" name="角丸四角形 72"/>
          <p:cNvSpPr/>
          <p:nvPr/>
        </p:nvSpPr>
        <p:spPr>
          <a:xfrm>
            <a:off x="298532" y="3092960"/>
            <a:ext cx="1287780" cy="360000"/>
          </a:xfrm>
          <a:prstGeom prst="roundRect">
            <a:avLst/>
          </a:prstGeom>
          <a:solidFill>
            <a:schemeClr val="bg1"/>
          </a:solidFill>
          <a:ln w="3175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vert="horz" lIns="36000" rIns="36000" rtlCol="0" anchor="ctr"/>
          <a:lstStyle/>
          <a:p>
            <a:pPr algn="ctr"/>
            <a:r>
              <a:rPr lang="ja-JP" altLang="en-US" sz="1600" b="1" dirty="0">
                <a:solidFill>
                  <a:srgbClr val="5B9BD5"/>
                </a:solidFill>
                <a:latin typeface="Meiryo UI" panose="020B0604030504040204" pitchFamily="50" charset="-128"/>
                <a:ea typeface="Meiryo UI" panose="020B0604030504040204" pitchFamily="50" charset="-128"/>
              </a:rPr>
              <a:t>事業規模</a:t>
            </a:r>
          </a:p>
        </p:txBody>
      </p:sp>
      <p:sp>
        <p:nvSpPr>
          <p:cNvPr id="74" name="フローチャート: 代替処理 73"/>
          <p:cNvSpPr/>
          <p:nvPr/>
        </p:nvSpPr>
        <p:spPr>
          <a:xfrm>
            <a:off x="1901745" y="2978674"/>
            <a:ext cx="8448849" cy="483469"/>
          </a:xfrm>
          <a:prstGeom prst="flowChartAlternateProcess">
            <a:avLst/>
          </a:prstGeom>
          <a:solidFill>
            <a:srgbClr val="CC0000"/>
          </a:solidFill>
          <a:ln w="22225"/>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r>
              <a:rPr kumimoji="1" lang="en-US" altLang="zh-TW" sz="2000" b="1" dirty="0" smtClean="0">
                <a:latin typeface="Meiryo UI" panose="020B0604030504040204" pitchFamily="50" charset="-128"/>
                <a:ea typeface="Meiryo UI" panose="020B0604030504040204" pitchFamily="50" charset="-128"/>
              </a:rPr>
              <a:t>10,5</a:t>
            </a:r>
            <a:r>
              <a:rPr kumimoji="1" lang="en-US" altLang="ja-JP" sz="2000" b="1" dirty="0" smtClean="0">
                <a:latin typeface="Meiryo UI" panose="020B0604030504040204" pitchFamily="50" charset="-128"/>
                <a:ea typeface="Meiryo UI" panose="020B0604030504040204" pitchFamily="50" charset="-128"/>
              </a:rPr>
              <a:t>00</a:t>
            </a:r>
            <a:r>
              <a:rPr kumimoji="1" lang="zh-TW" altLang="en-US" sz="2000" b="1" dirty="0" smtClean="0">
                <a:latin typeface="Meiryo UI" panose="020B0604030504040204" pitchFamily="50" charset="-128"/>
                <a:ea typeface="Meiryo UI" panose="020B0604030504040204" pitchFamily="50" charset="-128"/>
              </a:rPr>
              <a:t>千円</a:t>
            </a:r>
            <a:r>
              <a:rPr kumimoji="1" lang="zh-TW" altLang="en-US" sz="2000" b="1" dirty="0">
                <a:latin typeface="Meiryo UI" panose="020B0604030504040204" pitchFamily="50" charset="-128"/>
                <a:ea typeface="Meiryo UI" panose="020B0604030504040204" pitchFamily="50" charset="-128"/>
              </a:rPr>
              <a:t>（内訳：村上財団</a:t>
            </a:r>
            <a:r>
              <a:rPr kumimoji="1" lang="en-US" altLang="zh-TW" sz="2000" b="1" dirty="0">
                <a:latin typeface="Meiryo UI" panose="020B0604030504040204" pitchFamily="50" charset="-128"/>
                <a:ea typeface="Meiryo UI" panose="020B0604030504040204" pitchFamily="50" charset="-128"/>
              </a:rPr>
              <a:t>3,330</a:t>
            </a:r>
            <a:r>
              <a:rPr kumimoji="1" lang="zh-TW" altLang="en-US" sz="2000" b="1" dirty="0">
                <a:latin typeface="Meiryo UI" panose="020B0604030504040204" pitchFamily="50" charset="-128"/>
                <a:ea typeface="Meiryo UI" panose="020B0604030504040204" pitchFamily="50" charset="-128"/>
              </a:rPr>
              <a:t>千円、自己</a:t>
            </a:r>
            <a:r>
              <a:rPr kumimoji="1" lang="zh-TW" altLang="en-US" sz="2000" b="1" dirty="0" smtClean="0">
                <a:latin typeface="Meiryo UI" panose="020B0604030504040204" pitchFamily="50" charset="-128"/>
                <a:ea typeface="Meiryo UI" panose="020B0604030504040204" pitchFamily="50" charset="-128"/>
              </a:rPr>
              <a:t>調達</a:t>
            </a:r>
            <a:r>
              <a:rPr kumimoji="1" lang="en-US" altLang="zh-TW" sz="2000" b="1" smtClean="0">
                <a:latin typeface="Meiryo UI" panose="020B0604030504040204" pitchFamily="50" charset="-128"/>
                <a:ea typeface="Meiryo UI" panose="020B0604030504040204" pitchFamily="50" charset="-128"/>
              </a:rPr>
              <a:t>7,1</a:t>
            </a:r>
            <a:r>
              <a:rPr kumimoji="1" lang="en-US" altLang="ja-JP" sz="2000" b="1" smtClean="0">
                <a:latin typeface="Meiryo UI" panose="020B0604030504040204" pitchFamily="50" charset="-128"/>
                <a:ea typeface="Meiryo UI" panose="020B0604030504040204" pitchFamily="50" charset="-128"/>
              </a:rPr>
              <a:t>70</a:t>
            </a:r>
            <a:r>
              <a:rPr kumimoji="1" lang="zh-TW" altLang="en-US" sz="2000" b="1" smtClean="0">
                <a:latin typeface="Meiryo UI" panose="020B0604030504040204" pitchFamily="50" charset="-128"/>
                <a:ea typeface="Meiryo UI" panose="020B0604030504040204" pitchFamily="50" charset="-128"/>
              </a:rPr>
              <a:t>千円</a:t>
            </a:r>
            <a:r>
              <a:rPr kumimoji="1" lang="zh-TW" altLang="en-US" sz="2000" b="1" dirty="0">
                <a:latin typeface="Meiryo UI" panose="020B0604030504040204" pitchFamily="50" charset="-128"/>
                <a:ea typeface="Meiryo UI" panose="020B0604030504040204" pitchFamily="50" charset="-128"/>
              </a:rPr>
              <a:t>）</a:t>
            </a:r>
          </a:p>
        </p:txBody>
      </p:sp>
      <p:sp>
        <p:nvSpPr>
          <p:cNvPr id="75" name="角丸四角形 74"/>
          <p:cNvSpPr/>
          <p:nvPr/>
        </p:nvSpPr>
        <p:spPr>
          <a:xfrm>
            <a:off x="293214" y="3758938"/>
            <a:ext cx="1293098" cy="360000"/>
          </a:xfrm>
          <a:prstGeom prst="roundRect">
            <a:avLst/>
          </a:prstGeom>
          <a:solidFill>
            <a:schemeClr val="bg1"/>
          </a:solidFill>
          <a:ln w="3175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vert="horz" lIns="36000" rIns="36000" rtlCol="0" anchor="ctr"/>
          <a:lstStyle/>
          <a:p>
            <a:pPr algn="ctr"/>
            <a:r>
              <a:rPr lang="ja-JP" altLang="en-US" sz="1600" b="1" dirty="0" smtClean="0">
                <a:solidFill>
                  <a:srgbClr val="5B9BD5"/>
                </a:solidFill>
                <a:latin typeface="Meiryo UI" panose="020B0604030504040204" pitchFamily="50" charset="-128"/>
                <a:ea typeface="Meiryo UI" panose="020B0604030504040204" pitchFamily="50" charset="-128"/>
              </a:rPr>
              <a:t>事業</a:t>
            </a:r>
            <a:r>
              <a:rPr lang="ja-JP" altLang="en-US" sz="1600" b="1" dirty="0">
                <a:solidFill>
                  <a:srgbClr val="5B9BD5"/>
                </a:solidFill>
                <a:latin typeface="Meiryo UI" panose="020B0604030504040204" pitchFamily="50" charset="-128"/>
                <a:ea typeface="Meiryo UI" panose="020B0604030504040204" pitchFamily="50" charset="-128"/>
              </a:rPr>
              <a:t>期間</a:t>
            </a:r>
          </a:p>
        </p:txBody>
      </p:sp>
      <p:sp>
        <p:nvSpPr>
          <p:cNvPr id="76" name="フローチャート: 代替処理 75"/>
          <p:cNvSpPr/>
          <p:nvPr/>
        </p:nvSpPr>
        <p:spPr>
          <a:xfrm>
            <a:off x="1901746" y="3689354"/>
            <a:ext cx="4856661" cy="483469"/>
          </a:xfrm>
          <a:prstGeom prst="flowChartAlternateProcess">
            <a:avLst/>
          </a:prstGeom>
          <a:solidFill>
            <a:srgbClr val="CC0000"/>
          </a:solidFill>
          <a:ln w="22225"/>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r>
              <a:rPr kumimoji="1" lang="ja-JP" altLang="en-US" sz="2000" b="1" dirty="0">
                <a:latin typeface="Meiryo UI" panose="020B0604030504040204" pitchFamily="50" charset="-128"/>
                <a:ea typeface="Meiryo UI" panose="020B0604030504040204" pitchFamily="50" charset="-128"/>
              </a:rPr>
              <a:t>令和</a:t>
            </a:r>
            <a:r>
              <a:rPr kumimoji="1" lang="en-US" altLang="ja-JP" sz="2000" b="1" dirty="0">
                <a:latin typeface="Meiryo UI" panose="020B0604030504040204" pitchFamily="50" charset="-128"/>
                <a:ea typeface="Meiryo UI" panose="020B0604030504040204" pitchFamily="50" charset="-128"/>
              </a:rPr>
              <a:t>2</a:t>
            </a:r>
            <a:r>
              <a:rPr kumimoji="1" lang="ja-JP" altLang="en-US" sz="2000" b="1" dirty="0" smtClean="0">
                <a:latin typeface="Meiryo UI" panose="020B0604030504040204" pitchFamily="50" charset="-128"/>
                <a:ea typeface="Meiryo UI" panose="020B0604030504040204" pitchFamily="50" charset="-128"/>
              </a:rPr>
              <a:t>年</a:t>
            </a:r>
            <a:r>
              <a:rPr kumimoji="1" lang="en-US" altLang="ja-JP" sz="2000" b="1" dirty="0" smtClean="0">
                <a:latin typeface="Meiryo UI" panose="020B0604030504040204" pitchFamily="50" charset="-128"/>
                <a:ea typeface="Meiryo UI" panose="020B0604030504040204" pitchFamily="50" charset="-128"/>
              </a:rPr>
              <a:t>9</a:t>
            </a:r>
            <a:r>
              <a:rPr kumimoji="1" lang="ja-JP" altLang="en-US" sz="2000" b="1" dirty="0" smtClean="0">
                <a:latin typeface="Meiryo UI" panose="020B0604030504040204" pitchFamily="50" charset="-128"/>
                <a:ea typeface="Meiryo UI" panose="020B0604030504040204" pitchFamily="50" charset="-128"/>
              </a:rPr>
              <a:t>月～</a:t>
            </a:r>
            <a:endParaRPr kumimoji="1" lang="ja-JP" altLang="en-US" sz="2000" b="1" dirty="0">
              <a:latin typeface="Meiryo UI" panose="020B0604030504040204" pitchFamily="50" charset="-128"/>
              <a:ea typeface="Meiryo UI" panose="020B0604030504040204" pitchFamily="50" charset="-128"/>
            </a:endParaRPr>
          </a:p>
        </p:txBody>
      </p:sp>
      <p:sp>
        <p:nvSpPr>
          <p:cNvPr id="77" name="角丸四角形 76"/>
          <p:cNvSpPr/>
          <p:nvPr/>
        </p:nvSpPr>
        <p:spPr>
          <a:xfrm>
            <a:off x="293214" y="2095019"/>
            <a:ext cx="1293098" cy="360000"/>
          </a:xfrm>
          <a:prstGeom prst="roundRect">
            <a:avLst/>
          </a:prstGeom>
          <a:solidFill>
            <a:schemeClr val="bg1"/>
          </a:solidFill>
          <a:ln w="3175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vert="horz" lIns="36000" rIns="36000" rtlCol="0" anchor="ctr"/>
          <a:lstStyle/>
          <a:p>
            <a:pPr algn="ctr"/>
            <a:r>
              <a:rPr lang="ja-JP" altLang="en-US" sz="1600" b="1" dirty="0" smtClean="0">
                <a:solidFill>
                  <a:srgbClr val="5B9BD5"/>
                </a:solidFill>
                <a:latin typeface="Meiryo UI" panose="020B0604030504040204" pitchFamily="50" charset="-128"/>
                <a:ea typeface="Meiryo UI" panose="020B0604030504040204" pitchFamily="50" charset="-128"/>
              </a:rPr>
              <a:t>事業概要</a:t>
            </a:r>
            <a:endParaRPr lang="en-US" altLang="ja-JP" sz="1600" b="1" dirty="0" smtClean="0">
              <a:solidFill>
                <a:srgbClr val="5B9BD5"/>
              </a:solidFill>
              <a:latin typeface="Meiryo UI" panose="020B0604030504040204" pitchFamily="50" charset="-128"/>
              <a:ea typeface="Meiryo UI" panose="020B0604030504040204" pitchFamily="50" charset="-128"/>
            </a:endParaRPr>
          </a:p>
        </p:txBody>
      </p:sp>
      <p:sp>
        <p:nvSpPr>
          <p:cNvPr id="78" name="フローチャート: 代替処理 77"/>
          <p:cNvSpPr/>
          <p:nvPr/>
        </p:nvSpPr>
        <p:spPr>
          <a:xfrm>
            <a:off x="1901746" y="1630995"/>
            <a:ext cx="9885282" cy="1120467"/>
          </a:xfrm>
          <a:prstGeom prst="flowChartAlternateProcess">
            <a:avLst/>
          </a:prstGeom>
          <a:solidFill>
            <a:srgbClr val="CC0000"/>
          </a:solidFill>
          <a:ln w="22225"/>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rPr>
              <a:t>住まいと仕事を</a:t>
            </a:r>
            <a:r>
              <a:rPr kumimoji="1" lang="ja-JP" altLang="en-US" sz="2000" b="1" dirty="0">
                <a:latin typeface="Meiryo UI" panose="020B0604030504040204" pitchFamily="50" charset="-128"/>
                <a:ea typeface="Meiryo UI" panose="020B0604030504040204" pitchFamily="50" charset="-128"/>
              </a:rPr>
              <a:t>喪失した若い世代に対し、生活再建を目指して住居提供を行うとともに、孤立を防ぎ、社会とのつながりを回復していく「ひとりにさせない支援」（日常生活支援）を実施</a:t>
            </a:r>
            <a:r>
              <a:rPr kumimoji="1" lang="ja-JP" altLang="en-US" sz="2000" b="1" dirty="0" smtClean="0">
                <a:latin typeface="Meiryo UI" panose="020B0604030504040204" pitchFamily="50" charset="-128"/>
                <a:ea typeface="Meiryo UI" panose="020B0604030504040204" pitchFamily="50" charset="-128"/>
              </a:rPr>
              <a:t>。</a:t>
            </a:r>
            <a:endParaRPr kumimoji="1" lang="en-US" altLang="ja-JP" sz="2000" b="1" dirty="0" smtClean="0">
              <a:latin typeface="Meiryo UI" panose="020B0604030504040204" pitchFamily="50" charset="-128"/>
              <a:ea typeface="Meiryo UI" panose="020B0604030504040204" pitchFamily="50" charset="-128"/>
            </a:endParaRPr>
          </a:p>
          <a:p>
            <a:r>
              <a:rPr kumimoji="1" lang="ja-JP" altLang="en-US" sz="2000" b="1" dirty="0" smtClean="0">
                <a:latin typeface="Meiryo UI" panose="020B0604030504040204" pitchFamily="50" charset="-128"/>
                <a:ea typeface="Meiryo UI" panose="020B0604030504040204" pitchFamily="50" charset="-128"/>
              </a:rPr>
              <a:t>また、大阪府</a:t>
            </a:r>
            <a:r>
              <a:rPr kumimoji="1" lang="ja-JP" altLang="en-US" sz="2000" b="1" dirty="0">
                <a:latin typeface="Meiryo UI" panose="020B0604030504040204" pitchFamily="50" charset="-128"/>
                <a:ea typeface="Meiryo UI" panose="020B0604030504040204" pitchFamily="50" charset="-128"/>
              </a:rPr>
              <a:t>が安定就労、常用雇用の促進・定着化を</a:t>
            </a:r>
            <a:r>
              <a:rPr kumimoji="1" lang="ja-JP" altLang="en-US" sz="2000" b="1" dirty="0" smtClean="0">
                <a:latin typeface="Meiryo UI" panose="020B0604030504040204" pitchFamily="50" charset="-128"/>
                <a:ea typeface="Meiryo UI" panose="020B0604030504040204" pitchFamily="50" charset="-128"/>
              </a:rPr>
              <a:t>推進。</a:t>
            </a:r>
            <a:endParaRPr kumimoji="1" lang="ja-JP" altLang="en-US" sz="2000" b="1" dirty="0">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95423" y="5058503"/>
            <a:ext cx="1119061" cy="1205619"/>
          </a:xfrm>
          <a:prstGeom prst="rect">
            <a:avLst/>
          </a:prstGeom>
        </p:spPr>
      </p:pic>
      <p:grpSp>
        <p:nvGrpSpPr>
          <p:cNvPr id="56" name="グループ化 55"/>
          <p:cNvGrpSpPr/>
          <p:nvPr/>
        </p:nvGrpSpPr>
        <p:grpSpPr>
          <a:xfrm>
            <a:off x="4400370" y="5797500"/>
            <a:ext cx="2053087" cy="732344"/>
            <a:chOff x="8982848" y="4602282"/>
            <a:chExt cx="1240690" cy="656426"/>
          </a:xfrm>
        </p:grpSpPr>
        <p:sp>
          <p:nvSpPr>
            <p:cNvPr id="57" name="ストライプ矢印 56"/>
            <p:cNvSpPr/>
            <p:nvPr/>
          </p:nvSpPr>
          <p:spPr>
            <a:xfrm rot="10800000">
              <a:off x="9050235" y="4602282"/>
              <a:ext cx="1080000" cy="360000"/>
            </a:xfrm>
            <a:prstGeom prst="stripedRight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正方形/長方形 57"/>
            <p:cNvSpPr/>
            <p:nvPr/>
          </p:nvSpPr>
          <p:spPr>
            <a:xfrm>
              <a:off x="8982848" y="4867656"/>
              <a:ext cx="1240690" cy="3910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8354">
                <a:defRPr/>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住居提供・生活</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支援</a:t>
              </a:r>
            </a:p>
          </p:txBody>
        </p:sp>
      </p:grpSp>
      <p:grpSp>
        <p:nvGrpSpPr>
          <p:cNvPr id="59" name="グループ化 58"/>
          <p:cNvGrpSpPr/>
          <p:nvPr/>
        </p:nvGrpSpPr>
        <p:grpSpPr>
          <a:xfrm>
            <a:off x="4492095" y="4880256"/>
            <a:ext cx="1756956" cy="773713"/>
            <a:chOff x="8710721" y="3693009"/>
            <a:chExt cx="1092306" cy="604937"/>
          </a:xfrm>
        </p:grpSpPr>
        <p:sp>
          <p:nvSpPr>
            <p:cNvPr id="60" name="左矢印 59"/>
            <p:cNvSpPr/>
            <p:nvPr/>
          </p:nvSpPr>
          <p:spPr>
            <a:xfrm rot="10800000">
              <a:off x="8723027" y="3937946"/>
              <a:ext cx="1080000" cy="360000"/>
            </a:xfrm>
            <a:prstGeom prst="lef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p:cNvSpPr/>
            <p:nvPr/>
          </p:nvSpPr>
          <p:spPr>
            <a:xfrm>
              <a:off x="8710721" y="3693009"/>
              <a:ext cx="1079426" cy="3910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8354">
                <a:defRPr/>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入居・生活再建</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pic>
        <p:nvPicPr>
          <p:cNvPr id="5" name="図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00394" y="4775090"/>
            <a:ext cx="1016726" cy="988766"/>
          </a:xfrm>
          <a:prstGeom prst="rect">
            <a:avLst/>
          </a:prstGeom>
        </p:spPr>
      </p:pic>
      <p:pic>
        <p:nvPicPr>
          <p:cNvPr id="6" name="図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33405" y="5544165"/>
            <a:ext cx="1177707" cy="933333"/>
          </a:xfrm>
          <a:prstGeom prst="rect">
            <a:avLst/>
          </a:prstGeom>
        </p:spPr>
      </p:pic>
      <p:sp>
        <p:nvSpPr>
          <p:cNvPr id="72" name="テキスト ボックス 71"/>
          <p:cNvSpPr txBox="1"/>
          <p:nvPr/>
        </p:nvSpPr>
        <p:spPr>
          <a:xfrm>
            <a:off x="1145021" y="6409927"/>
            <a:ext cx="2484482" cy="338554"/>
          </a:xfrm>
          <a:prstGeom prst="rect">
            <a:avLst/>
          </a:prstGeom>
          <a:noFill/>
        </p:spPr>
        <p:txBody>
          <a:bodyPr wrap="square" rtlCol="0">
            <a:spAutoFit/>
          </a:bodyPr>
          <a:lstStyle/>
          <a:p>
            <a:pPr algn="ctr"/>
            <a:r>
              <a:rPr kumimoji="1" lang="ja-JP" altLang="en-US" sz="1600" b="1" dirty="0" smtClean="0">
                <a:latin typeface="Meiryo UI" panose="020B0604030504040204" pitchFamily="50" charset="-128"/>
                <a:ea typeface="Meiryo UI" panose="020B0604030504040204" pitchFamily="50" charset="-128"/>
              </a:rPr>
              <a:t>仕事と住居を喪失した若者</a:t>
            </a:r>
            <a:endParaRPr kumimoji="1" lang="ja-JP" altLang="en-US" sz="1600" b="1" dirty="0">
              <a:latin typeface="Meiryo UI" panose="020B0604030504040204" pitchFamily="50" charset="-128"/>
              <a:ea typeface="Meiryo UI" panose="020B0604030504040204" pitchFamily="50" charset="-128"/>
            </a:endParaRPr>
          </a:p>
        </p:txBody>
      </p:sp>
      <p:pic>
        <p:nvPicPr>
          <p:cNvPr id="9" name="図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97296" y="5305473"/>
            <a:ext cx="1639383" cy="1442657"/>
          </a:xfrm>
          <a:prstGeom prst="rect">
            <a:avLst/>
          </a:prstGeom>
        </p:spPr>
      </p:pic>
      <p:pic>
        <p:nvPicPr>
          <p:cNvPr id="7" name="図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45674" y="33228"/>
            <a:ext cx="671945" cy="671945"/>
          </a:xfrm>
          <a:prstGeom prst="rect">
            <a:avLst/>
          </a:prstGeom>
        </p:spPr>
      </p:pic>
      <p:pic>
        <p:nvPicPr>
          <p:cNvPr id="10" name="図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908813" y="31389"/>
            <a:ext cx="678271" cy="678271"/>
          </a:xfrm>
          <a:prstGeom prst="rect">
            <a:avLst/>
          </a:prstGeom>
        </p:spPr>
      </p:pic>
      <p:pic>
        <p:nvPicPr>
          <p:cNvPr id="11" name="図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587084" y="13855"/>
            <a:ext cx="685949" cy="685949"/>
          </a:xfrm>
          <a:prstGeom prst="rect">
            <a:avLst/>
          </a:prstGeom>
        </p:spPr>
      </p:pic>
      <p:pic>
        <p:nvPicPr>
          <p:cNvPr id="12" name="図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275676" y="16940"/>
            <a:ext cx="682864" cy="682864"/>
          </a:xfrm>
          <a:prstGeom prst="rect">
            <a:avLst/>
          </a:prstGeom>
        </p:spPr>
      </p:pic>
      <p:sp>
        <p:nvSpPr>
          <p:cNvPr id="30" name="テキスト ボックス 14"/>
          <p:cNvSpPr txBox="1"/>
          <p:nvPr/>
        </p:nvSpPr>
        <p:spPr>
          <a:xfrm>
            <a:off x="6126717" y="4225409"/>
            <a:ext cx="2180733" cy="1178686"/>
          </a:xfrm>
          <a:prstGeom prst="rect">
            <a:avLst/>
          </a:prstGeom>
          <a:noFill/>
          <a:ln w="19050">
            <a:noFill/>
          </a:ln>
        </p:spPr>
        <p:style>
          <a:lnRef idx="2">
            <a:schemeClr val="accent3"/>
          </a:lnRef>
          <a:fillRef idx="1">
            <a:schemeClr val="lt1"/>
          </a:fillRef>
          <a:effectRef idx="0">
            <a:schemeClr val="accent3"/>
          </a:effectRef>
          <a:fontRef idx="minor">
            <a:schemeClr val="dk1"/>
          </a:fontRef>
        </p:style>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大阪府が</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就労支援を伴走</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円形吹き出し 30"/>
          <p:cNvSpPr/>
          <p:nvPr/>
        </p:nvSpPr>
        <p:spPr>
          <a:xfrm>
            <a:off x="6319740" y="4424699"/>
            <a:ext cx="1873841" cy="791894"/>
          </a:xfrm>
          <a:prstGeom prst="wedgeEllipseCallout">
            <a:avLst>
              <a:gd name="adj1" fmla="val 30329"/>
              <a:gd name="adj2" fmla="val 5605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2" name="図 4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437471" y="5536798"/>
            <a:ext cx="1044495" cy="827762"/>
          </a:xfrm>
          <a:prstGeom prst="rect">
            <a:avLst/>
          </a:prstGeom>
        </p:spPr>
      </p:pic>
      <p:sp>
        <p:nvSpPr>
          <p:cNvPr id="45" name="テキスト ボックス 44"/>
          <p:cNvSpPr txBox="1"/>
          <p:nvPr/>
        </p:nvSpPr>
        <p:spPr>
          <a:xfrm>
            <a:off x="2154006" y="5102454"/>
            <a:ext cx="1007145" cy="1862048"/>
          </a:xfrm>
          <a:prstGeom prst="rect">
            <a:avLst/>
          </a:prstGeom>
          <a:noFill/>
        </p:spPr>
        <p:txBody>
          <a:bodyPr wrap="square" rtlCol="0">
            <a:spAutoFit/>
          </a:bodyPr>
          <a:lstStyle/>
          <a:p>
            <a:r>
              <a:rPr kumimoji="1" lang="en-US" altLang="ja-JP" sz="11500" dirty="0">
                <a:solidFill>
                  <a:srgbClr val="FF0000"/>
                </a:solidFill>
              </a:rPr>
              <a:t>×</a:t>
            </a:r>
            <a:endParaRPr kumimoji="1" lang="ja-JP" altLang="en-US" sz="11500" dirty="0">
              <a:solidFill>
                <a:srgbClr val="FF0000"/>
              </a:solidFill>
            </a:endParaRPr>
          </a:p>
        </p:txBody>
      </p:sp>
      <p:pic>
        <p:nvPicPr>
          <p:cNvPr id="13" name="図 12"/>
          <p:cNvPicPr>
            <a:picLocks noChangeAspect="1"/>
          </p:cNvPicPr>
          <p:nvPr/>
        </p:nvPicPr>
        <p:blipFill rotWithShape="1">
          <a:blip r:embed="rId13">
            <a:extLst>
              <a:ext uri="{28A0092B-C50C-407E-A947-70E740481C1C}">
                <a14:useLocalDpi xmlns:a14="http://schemas.microsoft.com/office/drawing/2010/main" val="0"/>
              </a:ext>
            </a:extLst>
          </a:blip>
          <a:srcRect l="48137" t="26554"/>
          <a:stretch/>
        </p:blipFill>
        <p:spPr>
          <a:xfrm flipH="1">
            <a:off x="515737" y="5314952"/>
            <a:ext cx="739096" cy="1046672"/>
          </a:xfrm>
          <a:prstGeom prst="rect">
            <a:avLst/>
          </a:prstGeom>
        </p:spPr>
      </p:pic>
      <p:pic>
        <p:nvPicPr>
          <p:cNvPr id="18" name="図 17"/>
          <p:cNvPicPr>
            <a:picLocks noChangeAspect="1"/>
          </p:cNvPicPr>
          <p:nvPr/>
        </p:nvPicPr>
        <p:blipFill rotWithShape="1">
          <a:blip r:embed="rId14">
            <a:extLst>
              <a:ext uri="{28A0092B-C50C-407E-A947-70E740481C1C}">
                <a14:useLocalDpi xmlns:a14="http://schemas.microsoft.com/office/drawing/2010/main" val="0"/>
              </a:ext>
            </a:extLst>
          </a:blip>
          <a:srcRect l="46952" t="24267"/>
          <a:stretch/>
        </p:blipFill>
        <p:spPr>
          <a:xfrm flipH="1">
            <a:off x="1375938" y="5122055"/>
            <a:ext cx="754336" cy="1076917"/>
          </a:xfrm>
          <a:prstGeom prst="rect">
            <a:avLst/>
          </a:prstGeom>
        </p:spPr>
      </p:pic>
      <p:grpSp>
        <p:nvGrpSpPr>
          <p:cNvPr id="21" name="グループ化 20"/>
          <p:cNvGrpSpPr/>
          <p:nvPr/>
        </p:nvGrpSpPr>
        <p:grpSpPr>
          <a:xfrm>
            <a:off x="810500" y="4628578"/>
            <a:ext cx="1089641" cy="606395"/>
            <a:chOff x="896573" y="4214683"/>
            <a:chExt cx="1322512" cy="796995"/>
          </a:xfrm>
        </p:grpSpPr>
        <p:pic>
          <p:nvPicPr>
            <p:cNvPr id="19" name="図 18"/>
            <p:cNvPicPr>
              <a:picLocks noChangeAspect="1"/>
            </p:cNvPicPr>
            <p:nvPr/>
          </p:nvPicPr>
          <p:blipFill rotWithShape="1">
            <a:blip r:embed="rId14">
              <a:extLst>
                <a:ext uri="{28A0092B-C50C-407E-A947-70E740481C1C}">
                  <a14:useLocalDpi xmlns:a14="http://schemas.microsoft.com/office/drawing/2010/main" val="0"/>
                </a:ext>
              </a:extLst>
            </a:blip>
            <a:srcRect r="22863" b="72287"/>
            <a:stretch/>
          </p:blipFill>
          <p:spPr>
            <a:xfrm rot="1493435">
              <a:off x="896573" y="4214683"/>
              <a:ext cx="1322512" cy="475130"/>
            </a:xfrm>
            <a:prstGeom prst="rect">
              <a:avLst/>
            </a:prstGeom>
          </p:spPr>
        </p:pic>
        <p:pic>
          <p:nvPicPr>
            <p:cNvPr id="20" name="図 19"/>
            <p:cNvPicPr>
              <a:picLocks noChangeAspect="1"/>
            </p:cNvPicPr>
            <p:nvPr/>
          </p:nvPicPr>
          <p:blipFill rotWithShape="1">
            <a:blip r:embed="rId14">
              <a:extLst>
                <a:ext uri="{28A0092B-C50C-407E-A947-70E740481C1C}">
                  <a14:useLocalDpi xmlns:a14="http://schemas.microsoft.com/office/drawing/2010/main" val="0"/>
                </a:ext>
              </a:extLst>
            </a:blip>
            <a:srcRect l="28945" t="26908" r="50737" b="47695"/>
            <a:stretch/>
          </p:blipFill>
          <p:spPr>
            <a:xfrm rot="2880000">
              <a:off x="1103815" y="4619792"/>
              <a:ext cx="348342" cy="435429"/>
            </a:xfrm>
            <a:prstGeom prst="rect">
              <a:avLst/>
            </a:prstGeom>
          </p:spPr>
        </p:pic>
      </p:grpSp>
      <p:grpSp>
        <p:nvGrpSpPr>
          <p:cNvPr id="46" name="グループ化 45"/>
          <p:cNvGrpSpPr/>
          <p:nvPr/>
        </p:nvGrpSpPr>
        <p:grpSpPr>
          <a:xfrm>
            <a:off x="1913677" y="4668053"/>
            <a:ext cx="1089641" cy="606395"/>
            <a:chOff x="896573" y="4214683"/>
            <a:chExt cx="1322512" cy="796995"/>
          </a:xfrm>
        </p:grpSpPr>
        <p:pic>
          <p:nvPicPr>
            <p:cNvPr id="48" name="図 47"/>
            <p:cNvPicPr>
              <a:picLocks noChangeAspect="1"/>
            </p:cNvPicPr>
            <p:nvPr/>
          </p:nvPicPr>
          <p:blipFill rotWithShape="1">
            <a:blip r:embed="rId14">
              <a:extLst>
                <a:ext uri="{28A0092B-C50C-407E-A947-70E740481C1C}">
                  <a14:useLocalDpi xmlns:a14="http://schemas.microsoft.com/office/drawing/2010/main" val="0"/>
                </a:ext>
              </a:extLst>
            </a:blip>
            <a:srcRect r="22863" b="72287"/>
            <a:stretch/>
          </p:blipFill>
          <p:spPr>
            <a:xfrm rot="1493435">
              <a:off x="896573" y="4214683"/>
              <a:ext cx="1322512" cy="475130"/>
            </a:xfrm>
            <a:prstGeom prst="rect">
              <a:avLst/>
            </a:prstGeom>
          </p:spPr>
        </p:pic>
        <p:pic>
          <p:nvPicPr>
            <p:cNvPr id="50" name="図 49"/>
            <p:cNvPicPr>
              <a:picLocks noChangeAspect="1"/>
            </p:cNvPicPr>
            <p:nvPr/>
          </p:nvPicPr>
          <p:blipFill rotWithShape="1">
            <a:blip r:embed="rId14">
              <a:extLst>
                <a:ext uri="{28A0092B-C50C-407E-A947-70E740481C1C}">
                  <a14:useLocalDpi xmlns:a14="http://schemas.microsoft.com/office/drawing/2010/main" val="0"/>
                </a:ext>
              </a:extLst>
            </a:blip>
            <a:srcRect l="28945" t="26908" r="50737" b="47695"/>
            <a:stretch/>
          </p:blipFill>
          <p:spPr>
            <a:xfrm rot="2880000">
              <a:off x="1103815" y="4619792"/>
              <a:ext cx="348342" cy="435429"/>
            </a:xfrm>
            <a:prstGeom prst="rect">
              <a:avLst/>
            </a:prstGeom>
          </p:spPr>
        </p:pic>
      </p:grpSp>
      <p:sp>
        <p:nvSpPr>
          <p:cNvPr id="22" name="テキスト ボックス 21"/>
          <p:cNvSpPr txBox="1"/>
          <p:nvPr/>
        </p:nvSpPr>
        <p:spPr>
          <a:xfrm>
            <a:off x="2771448" y="4416059"/>
            <a:ext cx="1007145" cy="1862048"/>
          </a:xfrm>
          <a:prstGeom prst="rect">
            <a:avLst/>
          </a:prstGeom>
          <a:noFill/>
        </p:spPr>
        <p:txBody>
          <a:bodyPr wrap="square" rtlCol="0">
            <a:spAutoFit/>
          </a:bodyPr>
          <a:lstStyle/>
          <a:p>
            <a:r>
              <a:rPr kumimoji="1" lang="en-US" altLang="ja-JP" sz="11500" dirty="0">
                <a:solidFill>
                  <a:srgbClr val="FF0000"/>
                </a:solidFill>
              </a:rPr>
              <a:t>×</a:t>
            </a:r>
            <a:endParaRPr kumimoji="1" lang="ja-JP" altLang="en-US" sz="11500" dirty="0">
              <a:solidFill>
                <a:srgbClr val="FF0000"/>
              </a:solidFill>
            </a:endParaRPr>
          </a:p>
        </p:txBody>
      </p:sp>
      <p:pic>
        <p:nvPicPr>
          <p:cNvPr id="51" name="図 50"/>
          <p:cNvPicPr>
            <a:picLocks noChangeAspect="1"/>
          </p:cNvPicPr>
          <p:nvPr/>
        </p:nvPicPr>
        <p:blipFill>
          <a:blip r:embed="rId15"/>
          <a:stretch>
            <a:fillRect/>
          </a:stretch>
        </p:blipFill>
        <p:spPr>
          <a:xfrm>
            <a:off x="10446645" y="6313450"/>
            <a:ext cx="1291605" cy="192953"/>
          </a:xfrm>
          <a:prstGeom prst="rect">
            <a:avLst/>
          </a:prstGeom>
        </p:spPr>
      </p:pic>
    </p:spTree>
    <p:extLst>
      <p:ext uri="{BB962C8B-B14F-4D97-AF65-F5344CB8AC3E}">
        <p14:creationId xmlns:p14="http://schemas.microsoft.com/office/powerpoint/2010/main" val="3086059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テキスト ボックス 14"/>
          <p:cNvSpPr txBox="1"/>
          <p:nvPr/>
        </p:nvSpPr>
        <p:spPr>
          <a:xfrm>
            <a:off x="6113463" y="4715243"/>
            <a:ext cx="2180733" cy="677226"/>
          </a:xfrm>
          <a:prstGeom prst="rect">
            <a:avLst/>
          </a:prstGeom>
          <a:noFill/>
          <a:ln w="19050">
            <a:noFill/>
          </a:ln>
        </p:spPr>
        <p:style>
          <a:lnRef idx="2">
            <a:schemeClr val="accent3"/>
          </a:lnRef>
          <a:fillRef idx="1">
            <a:schemeClr val="lt1"/>
          </a:fillRef>
          <a:effectRef idx="0">
            <a:schemeClr val="accent3"/>
          </a:effectRef>
          <a:fontRef idx="minor">
            <a:schemeClr val="dk1"/>
          </a:fontRef>
        </p:style>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府営住宅を活用</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正方形/長方形 62"/>
          <p:cNvSpPr/>
          <p:nvPr/>
        </p:nvSpPr>
        <p:spPr>
          <a:xfrm>
            <a:off x="0" y="6432"/>
            <a:ext cx="12191999" cy="723513"/>
          </a:xfrm>
          <a:prstGeom prst="rect">
            <a:avLst/>
          </a:prstGeom>
          <a:solidFill>
            <a:srgbClr val="0070C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b="1" dirty="0" smtClean="0">
                <a:solidFill>
                  <a:prstClr val="white"/>
                </a:solidFill>
                <a:latin typeface="Meiryo UI" panose="020B0604030504040204" pitchFamily="50" charset="-128"/>
                <a:ea typeface="Meiryo UI" panose="020B0604030504040204" pitchFamily="50" charset="-128"/>
              </a:rPr>
              <a:t>                府営</a:t>
            </a:r>
            <a:r>
              <a:rPr kumimoji="1" lang="ja-JP" altLang="en-US" sz="2800" b="1" dirty="0">
                <a:solidFill>
                  <a:prstClr val="white"/>
                </a:solidFill>
                <a:latin typeface="Meiryo UI" panose="020B0604030504040204" pitchFamily="50" charset="-128"/>
                <a:ea typeface="Meiryo UI" panose="020B0604030504040204" pitchFamily="50" charset="-128"/>
              </a:rPr>
              <a:t>住宅を活用</a:t>
            </a:r>
            <a:r>
              <a:rPr kumimoji="1" lang="ja-JP" altLang="en-US" sz="2800" b="1" dirty="0" smtClean="0">
                <a:solidFill>
                  <a:prstClr val="white"/>
                </a:solidFill>
                <a:latin typeface="Meiryo UI" panose="020B0604030504040204" pitchFamily="50" charset="-128"/>
                <a:ea typeface="Meiryo UI" panose="020B0604030504040204" pitchFamily="50" charset="-128"/>
              </a:rPr>
              <a:t>した若者</a:t>
            </a:r>
            <a:r>
              <a:rPr kumimoji="1" lang="ja-JP" altLang="en-US" sz="2800" b="1" dirty="0">
                <a:solidFill>
                  <a:prstClr val="white"/>
                </a:solidFill>
                <a:latin typeface="Meiryo UI" panose="020B0604030504040204" pitchFamily="50" charset="-128"/>
                <a:ea typeface="Meiryo UI" panose="020B0604030504040204" pitchFamily="50" charset="-128"/>
              </a:rPr>
              <a:t>への就職・居住</a:t>
            </a:r>
            <a:r>
              <a:rPr kumimoji="1" lang="ja-JP" altLang="en-US" sz="2800" b="1" dirty="0" smtClean="0">
                <a:solidFill>
                  <a:prstClr val="white"/>
                </a:solidFill>
                <a:latin typeface="Meiryo UI" panose="020B0604030504040204" pitchFamily="50" charset="-128"/>
                <a:ea typeface="Meiryo UI" panose="020B0604030504040204" pitchFamily="50" charset="-128"/>
              </a:rPr>
              <a:t>支援</a:t>
            </a:r>
            <a:endParaRPr kumimoji="1" lang="zh-TW" altLang="en-US" sz="2800" b="1" dirty="0">
              <a:solidFill>
                <a:prstClr val="white"/>
              </a:solidFill>
              <a:latin typeface="Meiryo UI" panose="020B0604030504040204" pitchFamily="50" charset="-128"/>
              <a:ea typeface="Meiryo UI" panose="020B0604030504040204" pitchFamily="50" charset="-128"/>
            </a:endParaRPr>
          </a:p>
        </p:txBody>
      </p:sp>
      <p:sp>
        <p:nvSpPr>
          <p:cNvPr id="49" name="フローチャート: 代替処理 48"/>
          <p:cNvSpPr/>
          <p:nvPr/>
        </p:nvSpPr>
        <p:spPr>
          <a:xfrm>
            <a:off x="1901746" y="920314"/>
            <a:ext cx="4035758" cy="483469"/>
          </a:xfrm>
          <a:prstGeom prst="flowChartAlternateProcess">
            <a:avLst/>
          </a:prstGeom>
          <a:solidFill>
            <a:srgbClr val="FF3300"/>
          </a:solidFill>
          <a:ln w="22225"/>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r>
              <a:rPr kumimoji="1" lang="en-US" altLang="ja-JP" sz="2000" b="1" dirty="0">
                <a:latin typeface="Meiryo UI" panose="020B0604030504040204" pitchFamily="50" charset="-128"/>
                <a:ea typeface="Meiryo UI" panose="020B0604030504040204" pitchFamily="50" charset="-128"/>
              </a:rPr>
              <a:t>NPO</a:t>
            </a:r>
            <a:r>
              <a:rPr kumimoji="1" lang="ja-JP" altLang="en-US" sz="2000" b="1" dirty="0" smtClean="0">
                <a:latin typeface="Meiryo UI" panose="020B0604030504040204" pitchFamily="50" charset="-128"/>
                <a:ea typeface="Meiryo UI" panose="020B0604030504040204" pitchFamily="50" charset="-128"/>
              </a:rPr>
              <a:t>法人 </a:t>
            </a:r>
            <a:r>
              <a:rPr kumimoji="1" lang="en-US" altLang="ja-JP" sz="2000" b="1" dirty="0" smtClean="0">
                <a:latin typeface="Meiryo UI" panose="020B0604030504040204" pitchFamily="50" charset="-128"/>
                <a:ea typeface="Meiryo UI" panose="020B0604030504040204" pitchFamily="50" charset="-128"/>
              </a:rPr>
              <a:t>HELLOlife</a:t>
            </a:r>
            <a:r>
              <a:rPr kumimoji="1" lang="ja-JP" altLang="en-US" sz="2000" b="1" dirty="0" smtClean="0">
                <a:latin typeface="Meiryo UI" panose="020B0604030504040204" pitchFamily="50" charset="-128"/>
                <a:ea typeface="Meiryo UI" panose="020B0604030504040204" pitchFamily="50" charset="-128"/>
              </a:rPr>
              <a:t>（大阪市）</a:t>
            </a:r>
            <a:endParaRPr kumimoji="1" lang="en-US" altLang="ja-JP" sz="2000" b="1" dirty="0">
              <a:latin typeface="Meiryo UI" panose="020B0604030504040204" pitchFamily="50" charset="-128"/>
              <a:ea typeface="Meiryo UI" panose="020B0604030504040204" pitchFamily="50" charset="-128"/>
            </a:endParaRPr>
          </a:p>
        </p:txBody>
      </p:sp>
      <p:sp>
        <p:nvSpPr>
          <p:cNvPr id="74" name="フローチャート: 代替処理 73"/>
          <p:cNvSpPr/>
          <p:nvPr/>
        </p:nvSpPr>
        <p:spPr>
          <a:xfrm>
            <a:off x="1901746" y="2988077"/>
            <a:ext cx="8106972" cy="483469"/>
          </a:xfrm>
          <a:prstGeom prst="flowChartAlternateProcess">
            <a:avLst/>
          </a:prstGeom>
          <a:solidFill>
            <a:srgbClr val="FF3300"/>
          </a:solidFill>
          <a:ln w="22225"/>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r>
              <a:rPr kumimoji="1" lang="en-US" altLang="zh-TW" sz="2000" b="1" dirty="0" smtClean="0">
                <a:latin typeface="Meiryo UI" panose="020B0604030504040204" pitchFamily="50" charset="-128"/>
                <a:ea typeface="Meiryo UI" panose="020B0604030504040204" pitchFamily="50" charset="-128"/>
              </a:rPr>
              <a:t>1</a:t>
            </a:r>
            <a:r>
              <a:rPr kumimoji="1" lang="en-US" altLang="ja-JP" sz="2000" b="1" dirty="0" smtClean="0">
                <a:latin typeface="Meiryo UI" panose="020B0604030504040204" pitchFamily="50" charset="-128"/>
                <a:ea typeface="Meiryo UI" panose="020B0604030504040204" pitchFamily="50" charset="-128"/>
              </a:rPr>
              <a:t>0</a:t>
            </a:r>
            <a:r>
              <a:rPr kumimoji="1" lang="en-US" altLang="zh-TW" sz="2000" b="1" dirty="0" smtClean="0">
                <a:latin typeface="Meiryo UI" panose="020B0604030504040204" pitchFamily="50" charset="-128"/>
                <a:ea typeface="Meiryo UI" panose="020B0604030504040204" pitchFamily="50" charset="-128"/>
              </a:rPr>
              <a:t>,</a:t>
            </a:r>
            <a:r>
              <a:rPr kumimoji="1" lang="en-US" altLang="ja-JP" sz="2000" b="1" dirty="0" smtClean="0">
                <a:latin typeface="Meiryo UI" panose="020B0604030504040204" pitchFamily="50" charset="-128"/>
                <a:ea typeface="Meiryo UI" panose="020B0604030504040204" pitchFamily="50" charset="-128"/>
              </a:rPr>
              <a:t>00</a:t>
            </a:r>
            <a:r>
              <a:rPr kumimoji="1" lang="en-US" altLang="zh-TW" sz="2000" b="1" dirty="0" smtClean="0">
                <a:latin typeface="Meiryo UI" panose="020B0604030504040204" pitchFamily="50" charset="-128"/>
                <a:ea typeface="Meiryo UI" panose="020B0604030504040204" pitchFamily="50" charset="-128"/>
              </a:rPr>
              <a:t>0</a:t>
            </a:r>
            <a:r>
              <a:rPr kumimoji="1" lang="zh-TW" altLang="en-US" sz="2000" b="1" dirty="0">
                <a:latin typeface="Meiryo UI" panose="020B0604030504040204" pitchFamily="50" charset="-128"/>
                <a:ea typeface="Meiryo UI" panose="020B0604030504040204" pitchFamily="50" charset="-128"/>
              </a:rPr>
              <a:t>千円（内訳：村上</a:t>
            </a:r>
            <a:r>
              <a:rPr kumimoji="1" lang="zh-TW" altLang="en-US" sz="2000" b="1" dirty="0" smtClean="0">
                <a:latin typeface="Meiryo UI" panose="020B0604030504040204" pitchFamily="50" charset="-128"/>
                <a:ea typeface="Meiryo UI" panose="020B0604030504040204" pitchFamily="50" charset="-128"/>
              </a:rPr>
              <a:t>財団</a:t>
            </a:r>
            <a:r>
              <a:rPr kumimoji="1" lang="en-US" altLang="ja-JP" sz="2000" b="1" dirty="0">
                <a:latin typeface="Meiryo UI" panose="020B0604030504040204" pitchFamily="50" charset="-128"/>
                <a:ea typeface="Meiryo UI" panose="020B0604030504040204" pitchFamily="50" charset="-128"/>
              </a:rPr>
              <a:t>5</a:t>
            </a:r>
            <a:r>
              <a:rPr kumimoji="1" lang="en-US" altLang="zh-TW" sz="2000" b="1" dirty="0" smtClean="0">
                <a:latin typeface="Meiryo UI" panose="020B0604030504040204" pitchFamily="50" charset="-128"/>
                <a:ea typeface="Meiryo UI" panose="020B0604030504040204" pitchFamily="50" charset="-128"/>
              </a:rPr>
              <a:t>,</a:t>
            </a:r>
            <a:r>
              <a:rPr kumimoji="1" lang="en-US" altLang="ja-JP" sz="2000" b="1" dirty="0" smtClean="0">
                <a:latin typeface="Meiryo UI" panose="020B0604030504040204" pitchFamily="50" charset="-128"/>
                <a:ea typeface="Meiryo UI" panose="020B0604030504040204" pitchFamily="50" charset="-128"/>
              </a:rPr>
              <a:t>00</a:t>
            </a:r>
            <a:r>
              <a:rPr kumimoji="1" lang="en-US" altLang="zh-TW" sz="2000" b="1" dirty="0" smtClean="0">
                <a:latin typeface="Meiryo UI" panose="020B0604030504040204" pitchFamily="50" charset="-128"/>
                <a:ea typeface="Meiryo UI" panose="020B0604030504040204" pitchFamily="50" charset="-128"/>
              </a:rPr>
              <a:t>0</a:t>
            </a:r>
            <a:r>
              <a:rPr kumimoji="1" lang="zh-TW" altLang="en-US" sz="2000" b="1" dirty="0">
                <a:latin typeface="Meiryo UI" panose="020B0604030504040204" pitchFamily="50" charset="-128"/>
                <a:ea typeface="Meiryo UI" panose="020B0604030504040204" pitchFamily="50" charset="-128"/>
              </a:rPr>
              <a:t>千円、自己</a:t>
            </a:r>
            <a:r>
              <a:rPr kumimoji="1" lang="zh-TW" altLang="en-US" sz="2000" b="1" dirty="0" smtClean="0">
                <a:latin typeface="Meiryo UI" panose="020B0604030504040204" pitchFamily="50" charset="-128"/>
                <a:ea typeface="Meiryo UI" panose="020B0604030504040204" pitchFamily="50" charset="-128"/>
              </a:rPr>
              <a:t>調達</a:t>
            </a:r>
            <a:r>
              <a:rPr kumimoji="1" lang="en-US" altLang="ja-JP" sz="2000" b="1" dirty="0">
                <a:latin typeface="Meiryo UI" panose="020B0604030504040204" pitchFamily="50" charset="-128"/>
                <a:ea typeface="Meiryo UI" panose="020B0604030504040204" pitchFamily="50" charset="-128"/>
              </a:rPr>
              <a:t>5</a:t>
            </a:r>
            <a:r>
              <a:rPr kumimoji="1" lang="en-US" altLang="zh-TW" sz="2000" b="1" dirty="0" smtClean="0">
                <a:latin typeface="Meiryo UI" panose="020B0604030504040204" pitchFamily="50" charset="-128"/>
                <a:ea typeface="Meiryo UI" panose="020B0604030504040204" pitchFamily="50" charset="-128"/>
              </a:rPr>
              <a:t>,000</a:t>
            </a:r>
            <a:r>
              <a:rPr kumimoji="1" lang="zh-TW" altLang="en-US" sz="2000" b="1" dirty="0">
                <a:latin typeface="Meiryo UI" panose="020B0604030504040204" pitchFamily="50" charset="-128"/>
                <a:ea typeface="Meiryo UI" panose="020B0604030504040204" pitchFamily="50" charset="-128"/>
              </a:rPr>
              <a:t>千円）</a:t>
            </a:r>
          </a:p>
        </p:txBody>
      </p:sp>
      <p:sp>
        <p:nvSpPr>
          <p:cNvPr id="76" name="フローチャート: 代替処理 75"/>
          <p:cNvSpPr/>
          <p:nvPr/>
        </p:nvSpPr>
        <p:spPr>
          <a:xfrm>
            <a:off x="1901746" y="3689354"/>
            <a:ext cx="4856661" cy="483469"/>
          </a:xfrm>
          <a:prstGeom prst="flowChartAlternateProcess">
            <a:avLst/>
          </a:prstGeom>
          <a:solidFill>
            <a:srgbClr val="FF3300"/>
          </a:solidFill>
          <a:ln w="22225"/>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r>
              <a:rPr kumimoji="1" lang="ja-JP" altLang="en-US" sz="2000" b="1" dirty="0">
                <a:latin typeface="Meiryo UI" panose="020B0604030504040204" pitchFamily="50" charset="-128"/>
                <a:ea typeface="Meiryo UI" panose="020B0604030504040204" pitchFamily="50" charset="-128"/>
              </a:rPr>
              <a:t>令和</a:t>
            </a:r>
            <a:r>
              <a:rPr kumimoji="1" lang="en-US" altLang="ja-JP" sz="2000" b="1" dirty="0">
                <a:latin typeface="Meiryo UI" panose="020B0604030504040204" pitchFamily="50" charset="-128"/>
                <a:ea typeface="Meiryo UI" panose="020B0604030504040204" pitchFamily="50" charset="-128"/>
              </a:rPr>
              <a:t>2</a:t>
            </a:r>
            <a:r>
              <a:rPr kumimoji="1" lang="ja-JP" altLang="en-US" sz="2000" b="1" dirty="0">
                <a:latin typeface="Meiryo UI" panose="020B0604030504040204" pitchFamily="50" charset="-128"/>
                <a:ea typeface="Meiryo UI" panose="020B0604030504040204" pitchFamily="50" charset="-128"/>
              </a:rPr>
              <a:t>年</a:t>
            </a:r>
            <a:r>
              <a:rPr kumimoji="1" lang="en-US" altLang="ja-JP" sz="2000" b="1" dirty="0">
                <a:latin typeface="Meiryo UI" panose="020B0604030504040204" pitchFamily="50" charset="-128"/>
                <a:ea typeface="Meiryo UI" panose="020B0604030504040204" pitchFamily="50" charset="-128"/>
              </a:rPr>
              <a:t>10</a:t>
            </a:r>
            <a:r>
              <a:rPr kumimoji="1" lang="ja-JP" altLang="en-US" sz="2000" b="1" dirty="0" smtClean="0">
                <a:latin typeface="Meiryo UI" panose="020B0604030504040204" pitchFamily="50" charset="-128"/>
                <a:ea typeface="Meiryo UI" panose="020B0604030504040204" pitchFamily="50" charset="-128"/>
              </a:rPr>
              <a:t>月～</a:t>
            </a:r>
            <a:endParaRPr kumimoji="1" lang="ja-JP" altLang="en-US" sz="2000" b="1" dirty="0">
              <a:latin typeface="Meiryo UI" panose="020B0604030504040204" pitchFamily="50" charset="-128"/>
              <a:ea typeface="Meiryo UI" panose="020B0604030504040204" pitchFamily="50" charset="-128"/>
            </a:endParaRPr>
          </a:p>
        </p:txBody>
      </p:sp>
      <p:sp>
        <p:nvSpPr>
          <p:cNvPr id="78" name="フローチャート: 代替処理 77"/>
          <p:cNvSpPr/>
          <p:nvPr/>
        </p:nvSpPr>
        <p:spPr>
          <a:xfrm>
            <a:off x="1901746" y="1621592"/>
            <a:ext cx="9961070" cy="1148676"/>
          </a:xfrm>
          <a:prstGeom prst="flowChartAlternateProcess">
            <a:avLst/>
          </a:prstGeom>
          <a:solidFill>
            <a:srgbClr val="FF3300"/>
          </a:solidFill>
          <a:ln w="22225"/>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コロナ禍により失業した方のうち、住居を喪失してネットカフェ等で就職活動を行っている方などを対象に、府営</a:t>
            </a:r>
            <a:r>
              <a:rPr kumimoji="1" lang="ja-JP" altLang="en-US" sz="2000" b="1" dirty="0" smtClean="0">
                <a:latin typeface="Meiryo UI" panose="020B0604030504040204" pitchFamily="50" charset="-128"/>
                <a:ea typeface="Meiryo UI" panose="020B0604030504040204" pitchFamily="50" charset="-128"/>
              </a:rPr>
              <a:t>住宅の空き家をリノベーションして活用し、住居</a:t>
            </a:r>
            <a:r>
              <a:rPr kumimoji="1" lang="ja-JP" altLang="en-US" sz="2000" b="1" dirty="0">
                <a:latin typeface="Meiryo UI" panose="020B0604030504040204" pitchFamily="50" charset="-128"/>
                <a:ea typeface="Meiryo UI" panose="020B0604030504040204" pitchFamily="50" charset="-128"/>
              </a:rPr>
              <a:t>を確保するとともに</a:t>
            </a:r>
            <a:r>
              <a:rPr kumimoji="1" lang="ja-JP" altLang="en-US" sz="2000" b="1" dirty="0" smtClean="0">
                <a:latin typeface="Meiryo UI" panose="020B0604030504040204" pitchFamily="50" charset="-128"/>
                <a:ea typeface="Meiryo UI" panose="020B0604030504040204" pitchFamily="50" charset="-128"/>
              </a:rPr>
              <a:t>、定期的な面談や短期研修など、就職</a:t>
            </a:r>
            <a:r>
              <a:rPr kumimoji="1" lang="ja-JP" altLang="en-US" sz="2000" b="1" dirty="0">
                <a:latin typeface="Meiryo UI" panose="020B0604030504040204" pitchFamily="50" charset="-128"/>
                <a:ea typeface="Meiryo UI" panose="020B0604030504040204" pitchFamily="50" charset="-128"/>
              </a:rPr>
              <a:t>及び職場定着に</a:t>
            </a:r>
            <a:r>
              <a:rPr kumimoji="1" lang="ja-JP" altLang="en-US" sz="2000" b="1" dirty="0" smtClean="0">
                <a:latin typeface="Meiryo UI" panose="020B0604030504040204" pitchFamily="50" charset="-128"/>
                <a:ea typeface="Meiryo UI" panose="020B0604030504040204" pitchFamily="50" charset="-128"/>
              </a:rPr>
              <a:t>向けたきめ</a:t>
            </a:r>
            <a:r>
              <a:rPr kumimoji="1" lang="ja-JP" altLang="en-US" sz="2000" b="1" dirty="0">
                <a:latin typeface="Meiryo UI" panose="020B0604030504040204" pitchFamily="50" charset="-128"/>
                <a:ea typeface="Meiryo UI" panose="020B0604030504040204" pitchFamily="50" charset="-128"/>
              </a:rPr>
              <a:t>細やかな支援を実施</a:t>
            </a:r>
            <a:r>
              <a:rPr kumimoji="1" lang="ja-JP" altLang="en-US" sz="2000" b="1" dirty="0" smtClean="0">
                <a:latin typeface="Meiryo UI" panose="020B0604030504040204" pitchFamily="50" charset="-128"/>
                <a:ea typeface="Meiryo UI" panose="020B0604030504040204" pitchFamily="50" charset="-128"/>
              </a:rPr>
              <a:t>。</a:t>
            </a:r>
            <a:endParaRPr kumimoji="1" lang="zh-TW" altLang="en-US" sz="2000" b="1" dirty="0">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rotWithShape="1">
          <a:blip r:embed="rId3">
            <a:extLst>
              <a:ext uri="{28A0092B-C50C-407E-A947-70E740481C1C}">
                <a14:useLocalDpi xmlns:a14="http://schemas.microsoft.com/office/drawing/2010/main" val="0"/>
              </a:ext>
            </a:extLst>
          </a:blip>
          <a:srcRect b="33428"/>
          <a:stretch/>
        </p:blipFill>
        <p:spPr>
          <a:xfrm>
            <a:off x="4364902" y="4749486"/>
            <a:ext cx="2487406" cy="1568754"/>
          </a:xfrm>
          <a:prstGeom prst="rect">
            <a:avLst/>
          </a:prstGeom>
        </p:spPr>
      </p:pic>
      <p:pic>
        <p:nvPicPr>
          <p:cNvPr id="28" name="Picture 2" descr="D:\IkegawaS\Desktop\icon_000850_25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02011" y="5517896"/>
            <a:ext cx="780641" cy="921458"/>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グループ化 28"/>
          <p:cNvGrpSpPr/>
          <p:nvPr/>
        </p:nvGrpSpPr>
        <p:grpSpPr>
          <a:xfrm>
            <a:off x="2633628" y="5686182"/>
            <a:ext cx="1923199" cy="705204"/>
            <a:chOff x="9050234" y="4602282"/>
            <a:chExt cx="1162198" cy="632101"/>
          </a:xfrm>
        </p:grpSpPr>
        <p:sp>
          <p:nvSpPr>
            <p:cNvPr id="30" name="ストライプ矢印 29"/>
            <p:cNvSpPr/>
            <p:nvPr/>
          </p:nvSpPr>
          <p:spPr>
            <a:xfrm rot="10800000">
              <a:off x="9050234" y="4602282"/>
              <a:ext cx="1080000" cy="360000"/>
            </a:xfrm>
            <a:prstGeom prst="stripedRight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9133006" y="4843331"/>
              <a:ext cx="1079426" cy="3910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8354">
                <a:defRPr/>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就職・定着</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支援</a:t>
              </a:r>
              <a:endPar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32" name="グループ化 31"/>
          <p:cNvGrpSpPr/>
          <p:nvPr/>
        </p:nvGrpSpPr>
        <p:grpSpPr>
          <a:xfrm>
            <a:off x="2633625" y="4800535"/>
            <a:ext cx="2190061" cy="742131"/>
            <a:chOff x="8723027" y="3717702"/>
            <a:chExt cx="1361570" cy="580244"/>
          </a:xfrm>
        </p:grpSpPr>
        <p:sp>
          <p:nvSpPr>
            <p:cNvPr id="33" name="左矢印 32"/>
            <p:cNvSpPr/>
            <p:nvPr/>
          </p:nvSpPr>
          <p:spPr>
            <a:xfrm rot="10800000">
              <a:off x="8723027" y="3937946"/>
              <a:ext cx="1080000" cy="360000"/>
            </a:xfrm>
            <a:prstGeom prst="lef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a:off x="9005171" y="3717702"/>
              <a:ext cx="1079426" cy="3910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8354">
                <a:defRPr/>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入居</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pic>
        <p:nvPicPr>
          <p:cNvPr id="38" name="図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21873" y="4811564"/>
            <a:ext cx="906047" cy="1139011"/>
          </a:xfrm>
          <a:prstGeom prst="rect">
            <a:avLst/>
          </a:prstGeom>
        </p:spPr>
      </p:pic>
      <p:pic>
        <p:nvPicPr>
          <p:cNvPr id="39" name="図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27920" y="5091734"/>
            <a:ext cx="906047" cy="1139011"/>
          </a:xfrm>
          <a:prstGeom prst="rect">
            <a:avLst/>
          </a:prstGeom>
        </p:spPr>
      </p:pic>
      <p:grpSp>
        <p:nvGrpSpPr>
          <p:cNvPr id="40" name="グループ化 39"/>
          <p:cNvGrpSpPr/>
          <p:nvPr/>
        </p:nvGrpSpPr>
        <p:grpSpPr>
          <a:xfrm>
            <a:off x="7810610" y="5170713"/>
            <a:ext cx="2190061" cy="759718"/>
            <a:chOff x="8723027" y="3703951"/>
            <a:chExt cx="1361570" cy="593995"/>
          </a:xfrm>
        </p:grpSpPr>
        <p:sp>
          <p:nvSpPr>
            <p:cNvPr id="41" name="左矢印 40"/>
            <p:cNvSpPr/>
            <p:nvPr/>
          </p:nvSpPr>
          <p:spPr>
            <a:xfrm rot="10800000">
              <a:off x="8723027" y="3937946"/>
              <a:ext cx="1080000" cy="360000"/>
            </a:xfrm>
            <a:prstGeom prst="lef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p:cNvSpPr/>
            <p:nvPr/>
          </p:nvSpPr>
          <p:spPr>
            <a:xfrm>
              <a:off x="9005171" y="3703951"/>
              <a:ext cx="1079426" cy="3910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8354">
                <a:defRPr/>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雇用</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43" name="テキスト ボックス 42"/>
          <p:cNvSpPr txBox="1"/>
          <p:nvPr/>
        </p:nvSpPr>
        <p:spPr>
          <a:xfrm>
            <a:off x="9953391" y="6242006"/>
            <a:ext cx="1464063" cy="338554"/>
          </a:xfrm>
          <a:prstGeom prst="rect">
            <a:avLst/>
          </a:prstGeom>
          <a:noFill/>
        </p:spPr>
        <p:txBody>
          <a:bodyPr wrap="square" rtlCol="0">
            <a:spAutoFit/>
          </a:bodyPr>
          <a:lstStyle/>
          <a:p>
            <a:pPr algn="ctr"/>
            <a:r>
              <a:rPr kumimoji="1" lang="ja-JP" altLang="en-US" sz="1600" b="1" dirty="0" smtClean="0">
                <a:latin typeface="Meiryo UI" panose="020B0604030504040204" pitchFamily="50" charset="-128"/>
                <a:ea typeface="Meiryo UI" panose="020B0604030504040204" pitchFamily="50" charset="-128"/>
              </a:rPr>
              <a:t>企業</a:t>
            </a:r>
            <a:endParaRPr kumimoji="1" lang="ja-JP" altLang="en-US" sz="1600" b="1" dirty="0">
              <a:latin typeface="Meiryo UI" panose="020B0604030504040204" pitchFamily="50" charset="-128"/>
              <a:ea typeface="Meiryo UI" panose="020B0604030504040204" pitchFamily="50" charset="-128"/>
            </a:endParaRPr>
          </a:p>
        </p:txBody>
      </p:sp>
      <p:grpSp>
        <p:nvGrpSpPr>
          <p:cNvPr id="44" name="グループ化 43"/>
          <p:cNvGrpSpPr/>
          <p:nvPr/>
        </p:nvGrpSpPr>
        <p:grpSpPr>
          <a:xfrm>
            <a:off x="224589" y="4811564"/>
            <a:ext cx="2134933" cy="1723493"/>
            <a:chOff x="338457" y="2617458"/>
            <a:chExt cx="1770605" cy="1442737"/>
          </a:xfrm>
        </p:grpSpPr>
        <p:pic>
          <p:nvPicPr>
            <p:cNvPr id="45" name="図 4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9300" y="2617458"/>
              <a:ext cx="1464804" cy="1158406"/>
            </a:xfrm>
            <a:prstGeom prst="rect">
              <a:avLst/>
            </a:prstGeom>
          </p:spPr>
        </p:pic>
        <p:sp>
          <p:nvSpPr>
            <p:cNvPr id="46" name="正方形/長方形 45">
              <a:extLst>
                <a:ext uri="{FF2B5EF4-FFF2-40B4-BE49-F238E27FC236}">
                  <a16:creationId xmlns:a16="http://schemas.microsoft.com/office/drawing/2014/main" id="{DAB06857-D7D4-45B6-8E2F-DD52BEA71AF2}"/>
                </a:ext>
              </a:extLst>
            </p:cNvPr>
            <p:cNvSpPr/>
            <p:nvPr/>
          </p:nvSpPr>
          <p:spPr>
            <a:xfrm>
              <a:off x="338457" y="3760541"/>
              <a:ext cx="1770605" cy="299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800" b="1" dirty="0" smtClean="0">
                  <a:solidFill>
                    <a:schemeClr val="tx1"/>
                  </a:solidFill>
                  <a:latin typeface="Meiryo UI" panose="020B0604030504040204" pitchFamily="50" charset="-128"/>
                  <a:ea typeface="Meiryo UI" panose="020B0604030504040204" pitchFamily="50" charset="-128"/>
                </a:rPr>
                <a:t>求職者</a:t>
              </a:r>
              <a:endParaRPr lang="en-US" altLang="ja-JP" sz="1800" b="1" dirty="0">
                <a:solidFill>
                  <a:schemeClr val="tx1"/>
                </a:solidFill>
                <a:latin typeface="Meiryo UI" panose="020B0604030504040204" pitchFamily="50" charset="-128"/>
                <a:ea typeface="Meiryo UI" panose="020B0604030504040204" pitchFamily="50" charset="-128"/>
              </a:endParaRPr>
            </a:p>
          </p:txBody>
        </p:sp>
      </p:grpSp>
      <p:pic>
        <p:nvPicPr>
          <p:cNvPr id="36" name="図 3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37784" y="33228"/>
            <a:ext cx="671945" cy="671945"/>
          </a:xfrm>
          <a:prstGeom prst="rect">
            <a:avLst/>
          </a:prstGeom>
        </p:spPr>
      </p:pic>
      <p:pic>
        <p:nvPicPr>
          <p:cNvPr id="37" name="図 3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571958" y="29811"/>
            <a:ext cx="678271" cy="678271"/>
          </a:xfrm>
          <a:prstGeom prst="rect">
            <a:avLst/>
          </a:prstGeom>
        </p:spPr>
      </p:pic>
      <p:pic>
        <p:nvPicPr>
          <p:cNvPr id="48" name="図 4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250229" y="37953"/>
            <a:ext cx="676215" cy="665479"/>
          </a:xfrm>
          <a:prstGeom prst="rect">
            <a:avLst/>
          </a:prstGeom>
        </p:spPr>
      </p:pic>
      <p:pic>
        <p:nvPicPr>
          <p:cNvPr id="51" name="図 5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895743" y="27217"/>
            <a:ext cx="676215" cy="676215"/>
          </a:xfrm>
          <a:prstGeom prst="rect">
            <a:avLst/>
          </a:prstGeom>
        </p:spPr>
      </p:pic>
      <p:sp>
        <p:nvSpPr>
          <p:cNvPr id="4" name="円形吹き出し 3"/>
          <p:cNvSpPr/>
          <p:nvPr/>
        </p:nvSpPr>
        <p:spPr>
          <a:xfrm>
            <a:off x="6235812" y="4749486"/>
            <a:ext cx="1906273" cy="620954"/>
          </a:xfrm>
          <a:prstGeom prst="wedgeEllipseCallout">
            <a:avLst>
              <a:gd name="adj1" fmla="val -26232"/>
              <a:gd name="adj2" fmla="val 6255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角丸四角形 34"/>
          <p:cNvSpPr/>
          <p:nvPr/>
        </p:nvSpPr>
        <p:spPr>
          <a:xfrm>
            <a:off x="293214" y="989512"/>
            <a:ext cx="1293098" cy="360000"/>
          </a:xfrm>
          <a:prstGeom prst="roundRect">
            <a:avLst/>
          </a:prstGeom>
          <a:solidFill>
            <a:schemeClr val="bg1"/>
          </a:solidFill>
          <a:ln w="3175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vert="horz" lIns="36000" rIns="36000" rtlCol="0" anchor="ctr"/>
          <a:lstStyle/>
          <a:p>
            <a:pPr algn="ctr"/>
            <a:r>
              <a:rPr lang="ja-JP" altLang="en-US" sz="1600" b="1" dirty="0" smtClean="0">
                <a:solidFill>
                  <a:srgbClr val="5B9BD5"/>
                </a:solidFill>
                <a:latin typeface="Meiryo UI" panose="020B0604030504040204" pitchFamily="50" charset="-128"/>
                <a:ea typeface="Meiryo UI" panose="020B0604030504040204" pitchFamily="50" charset="-128"/>
              </a:rPr>
              <a:t>実施主体</a:t>
            </a:r>
            <a:endParaRPr lang="en-US" altLang="ja-JP" sz="1600" b="1" dirty="0" smtClean="0">
              <a:solidFill>
                <a:srgbClr val="5B9BD5"/>
              </a:solidFill>
              <a:latin typeface="Meiryo UI" panose="020B0604030504040204" pitchFamily="50" charset="-128"/>
              <a:ea typeface="Meiryo UI" panose="020B0604030504040204" pitchFamily="50" charset="-128"/>
            </a:endParaRPr>
          </a:p>
        </p:txBody>
      </p:sp>
      <p:sp>
        <p:nvSpPr>
          <p:cNvPr id="50" name="角丸四角形 49"/>
          <p:cNvSpPr/>
          <p:nvPr/>
        </p:nvSpPr>
        <p:spPr>
          <a:xfrm>
            <a:off x="298532" y="3092960"/>
            <a:ext cx="1287780" cy="360000"/>
          </a:xfrm>
          <a:prstGeom prst="roundRect">
            <a:avLst/>
          </a:prstGeom>
          <a:solidFill>
            <a:schemeClr val="bg1"/>
          </a:solidFill>
          <a:ln w="3175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vert="horz" lIns="36000" rIns="36000" rtlCol="0" anchor="ctr"/>
          <a:lstStyle/>
          <a:p>
            <a:pPr algn="ctr"/>
            <a:r>
              <a:rPr lang="ja-JP" altLang="en-US" sz="1600" b="1" dirty="0">
                <a:solidFill>
                  <a:srgbClr val="5B9BD5"/>
                </a:solidFill>
                <a:latin typeface="Meiryo UI" panose="020B0604030504040204" pitchFamily="50" charset="-128"/>
                <a:ea typeface="Meiryo UI" panose="020B0604030504040204" pitchFamily="50" charset="-128"/>
              </a:rPr>
              <a:t>事業規模</a:t>
            </a:r>
          </a:p>
        </p:txBody>
      </p:sp>
      <p:sp>
        <p:nvSpPr>
          <p:cNvPr id="52" name="角丸四角形 51"/>
          <p:cNvSpPr/>
          <p:nvPr/>
        </p:nvSpPr>
        <p:spPr>
          <a:xfrm>
            <a:off x="293214" y="3758938"/>
            <a:ext cx="1293098" cy="360000"/>
          </a:xfrm>
          <a:prstGeom prst="roundRect">
            <a:avLst/>
          </a:prstGeom>
          <a:solidFill>
            <a:schemeClr val="bg1"/>
          </a:solidFill>
          <a:ln w="3175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vert="horz" lIns="36000" rIns="36000" rtlCol="0" anchor="ctr"/>
          <a:lstStyle/>
          <a:p>
            <a:pPr algn="ctr"/>
            <a:r>
              <a:rPr lang="ja-JP" altLang="en-US" sz="1600" b="1" dirty="0" smtClean="0">
                <a:solidFill>
                  <a:srgbClr val="5B9BD5"/>
                </a:solidFill>
                <a:latin typeface="Meiryo UI" panose="020B0604030504040204" pitchFamily="50" charset="-128"/>
                <a:ea typeface="Meiryo UI" panose="020B0604030504040204" pitchFamily="50" charset="-128"/>
              </a:rPr>
              <a:t>事業</a:t>
            </a:r>
            <a:r>
              <a:rPr lang="ja-JP" altLang="en-US" sz="1600" b="1" dirty="0">
                <a:solidFill>
                  <a:srgbClr val="5B9BD5"/>
                </a:solidFill>
                <a:latin typeface="Meiryo UI" panose="020B0604030504040204" pitchFamily="50" charset="-128"/>
                <a:ea typeface="Meiryo UI" panose="020B0604030504040204" pitchFamily="50" charset="-128"/>
              </a:rPr>
              <a:t>期間</a:t>
            </a:r>
          </a:p>
        </p:txBody>
      </p:sp>
      <p:sp>
        <p:nvSpPr>
          <p:cNvPr id="53" name="角丸四角形 52"/>
          <p:cNvSpPr/>
          <p:nvPr/>
        </p:nvSpPr>
        <p:spPr>
          <a:xfrm>
            <a:off x="293214" y="2095019"/>
            <a:ext cx="1293098" cy="360000"/>
          </a:xfrm>
          <a:prstGeom prst="roundRect">
            <a:avLst/>
          </a:prstGeom>
          <a:solidFill>
            <a:schemeClr val="bg1"/>
          </a:solidFill>
          <a:ln w="3175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vert="horz" lIns="36000" rIns="36000" rtlCol="0" anchor="ctr"/>
          <a:lstStyle/>
          <a:p>
            <a:pPr algn="ctr"/>
            <a:r>
              <a:rPr lang="ja-JP" altLang="en-US" sz="1600" b="1" dirty="0" smtClean="0">
                <a:solidFill>
                  <a:srgbClr val="5B9BD5"/>
                </a:solidFill>
                <a:latin typeface="Meiryo UI" panose="020B0604030504040204" pitchFamily="50" charset="-128"/>
                <a:ea typeface="Meiryo UI" panose="020B0604030504040204" pitchFamily="50" charset="-128"/>
              </a:rPr>
              <a:t>事業概要</a:t>
            </a:r>
            <a:endParaRPr lang="en-US" altLang="ja-JP" sz="1600" b="1" dirty="0" smtClean="0">
              <a:solidFill>
                <a:srgbClr val="5B9BD5"/>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39083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3888" y="4765160"/>
            <a:ext cx="1543909" cy="1568754"/>
          </a:xfrm>
          <a:prstGeom prst="rect">
            <a:avLst/>
          </a:prstGeom>
        </p:spPr>
      </p:pic>
      <p:sp>
        <p:nvSpPr>
          <p:cNvPr id="27" name="テキスト ボックス 14"/>
          <p:cNvSpPr txBox="1"/>
          <p:nvPr/>
        </p:nvSpPr>
        <p:spPr>
          <a:xfrm>
            <a:off x="4854112" y="4423258"/>
            <a:ext cx="2180733" cy="1316839"/>
          </a:xfrm>
          <a:prstGeom prst="rect">
            <a:avLst/>
          </a:prstGeom>
          <a:noFill/>
          <a:ln w="19050">
            <a:noFill/>
          </a:ln>
        </p:spPr>
        <p:style>
          <a:lnRef idx="2">
            <a:schemeClr val="accent3"/>
          </a:lnRef>
          <a:fillRef idx="1">
            <a:schemeClr val="lt1"/>
          </a:fillRef>
          <a:effectRef idx="0">
            <a:schemeClr val="accent3"/>
          </a:effectRef>
          <a:fontRef idx="minor">
            <a:schemeClr val="dk1"/>
          </a:fontRef>
        </p:style>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校内や地域で</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子ども食堂を実施</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正方形/長方形 62"/>
          <p:cNvSpPr/>
          <p:nvPr/>
        </p:nvSpPr>
        <p:spPr>
          <a:xfrm>
            <a:off x="0" y="6432"/>
            <a:ext cx="12191999" cy="714693"/>
          </a:xfrm>
          <a:prstGeom prst="rect">
            <a:avLst/>
          </a:prstGeom>
          <a:solidFill>
            <a:srgbClr val="0070C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b="1" dirty="0" smtClean="0">
                <a:solidFill>
                  <a:prstClr val="white"/>
                </a:solidFill>
                <a:latin typeface="Meiryo UI" panose="020B0604030504040204" pitchFamily="50" charset="-128"/>
                <a:ea typeface="Meiryo UI" panose="020B0604030504040204" pitchFamily="50" charset="-128"/>
              </a:rPr>
              <a:t>　高校</a:t>
            </a:r>
            <a:r>
              <a:rPr kumimoji="1" lang="ja-JP" altLang="en-US" sz="2800" b="1" dirty="0">
                <a:solidFill>
                  <a:prstClr val="white"/>
                </a:solidFill>
                <a:latin typeface="Meiryo UI" panose="020B0604030504040204" pitchFamily="50" charset="-128"/>
                <a:ea typeface="Meiryo UI" panose="020B0604030504040204" pitchFamily="50" charset="-128"/>
              </a:rPr>
              <a:t>と連携した子ども食堂の追加実施と子どもを見守る活動</a:t>
            </a:r>
            <a:endParaRPr kumimoji="1" lang="zh-TW" altLang="en-US" sz="2800" b="1" dirty="0">
              <a:solidFill>
                <a:prstClr val="white"/>
              </a:solidFill>
              <a:latin typeface="Meiryo UI" panose="020B0604030504040204" pitchFamily="50" charset="-128"/>
              <a:ea typeface="Meiryo UI" panose="020B0604030504040204" pitchFamily="50" charset="-128"/>
            </a:endParaRPr>
          </a:p>
        </p:txBody>
      </p:sp>
      <p:sp>
        <p:nvSpPr>
          <p:cNvPr id="49" name="フローチャート: 代替処理 48"/>
          <p:cNvSpPr/>
          <p:nvPr/>
        </p:nvSpPr>
        <p:spPr>
          <a:xfrm>
            <a:off x="1901745" y="920314"/>
            <a:ext cx="5315919" cy="483469"/>
          </a:xfrm>
          <a:prstGeom prst="flowChartAlternateProcess">
            <a:avLst/>
          </a:prstGeom>
          <a:solidFill>
            <a:srgbClr val="FF0066"/>
          </a:solidFill>
          <a:ln w="22225"/>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r>
              <a:rPr kumimoji="1" lang="en-US" altLang="ja-JP" sz="2000" b="1" dirty="0" smtClean="0">
                <a:latin typeface="Meiryo UI" panose="020B0604030504040204" pitchFamily="50" charset="-128"/>
                <a:ea typeface="Meiryo UI" panose="020B0604030504040204" pitchFamily="50" charset="-128"/>
              </a:rPr>
              <a:t>NPO</a:t>
            </a:r>
            <a:r>
              <a:rPr kumimoji="1" lang="ja-JP" altLang="en-US" sz="2000" b="1" dirty="0" smtClean="0">
                <a:latin typeface="Meiryo UI" panose="020B0604030504040204" pitchFamily="50" charset="-128"/>
                <a:ea typeface="Meiryo UI" panose="020B0604030504040204" pitchFamily="50" charset="-128"/>
              </a:rPr>
              <a:t>法人 </a:t>
            </a:r>
            <a:r>
              <a:rPr kumimoji="1" lang="ja-JP" altLang="en-US" sz="2000" b="1" dirty="0" err="1" smtClean="0">
                <a:latin typeface="Meiryo UI" panose="020B0604030504040204" pitchFamily="50" charset="-128"/>
                <a:ea typeface="Meiryo UI" panose="020B0604030504040204" pitchFamily="50" charset="-128"/>
              </a:rPr>
              <a:t>やんちゃま</a:t>
            </a:r>
            <a:r>
              <a:rPr kumimoji="1" lang="ja-JP" altLang="en-US" sz="2000" b="1" dirty="0" smtClean="0">
                <a:latin typeface="Meiryo UI" panose="020B0604030504040204" pitchFamily="50" charset="-128"/>
                <a:ea typeface="Meiryo UI" panose="020B0604030504040204" pitchFamily="50" charset="-128"/>
              </a:rPr>
              <a:t>ファミリー</a:t>
            </a:r>
            <a:r>
              <a:rPr kumimoji="1" lang="en-US" altLang="ja-JP" sz="2000" b="1" dirty="0" smtClean="0">
                <a:latin typeface="Meiryo UI" panose="020B0604030504040204" pitchFamily="50" charset="-128"/>
                <a:ea typeface="Meiryo UI" panose="020B0604030504040204" pitchFamily="50" charset="-128"/>
              </a:rPr>
              <a:t>with</a:t>
            </a:r>
            <a:r>
              <a:rPr kumimoji="1" lang="ja-JP" altLang="en-US" sz="2000" b="1" dirty="0" smtClean="0">
                <a:latin typeface="Meiryo UI" panose="020B0604030504040204" pitchFamily="50" charset="-128"/>
                <a:ea typeface="Meiryo UI" panose="020B0604030504040204" pitchFamily="50" charset="-128"/>
              </a:rPr>
              <a:t>（松原市）</a:t>
            </a:r>
            <a:endParaRPr kumimoji="1" lang="en-US" altLang="ja-JP" sz="2000" b="1" dirty="0">
              <a:latin typeface="Meiryo UI" panose="020B0604030504040204" pitchFamily="50" charset="-128"/>
              <a:ea typeface="Meiryo UI" panose="020B0604030504040204" pitchFamily="50" charset="-128"/>
            </a:endParaRPr>
          </a:p>
        </p:txBody>
      </p:sp>
      <p:sp>
        <p:nvSpPr>
          <p:cNvPr id="74" name="フローチャート: 代替処理 73"/>
          <p:cNvSpPr/>
          <p:nvPr/>
        </p:nvSpPr>
        <p:spPr>
          <a:xfrm>
            <a:off x="1901746" y="2990707"/>
            <a:ext cx="8106972" cy="483469"/>
          </a:xfrm>
          <a:prstGeom prst="flowChartAlternateProcess">
            <a:avLst/>
          </a:prstGeom>
          <a:solidFill>
            <a:srgbClr val="FF0066"/>
          </a:solidFill>
          <a:ln w="22225"/>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r>
              <a:rPr kumimoji="1" lang="en-US" altLang="zh-TW" sz="2000" b="1" dirty="0" smtClean="0">
                <a:latin typeface="Meiryo UI" panose="020B0604030504040204" pitchFamily="50" charset="-128"/>
                <a:ea typeface="Meiryo UI" panose="020B0604030504040204" pitchFamily="50" charset="-128"/>
              </a:rPr>
              <a:t>1</a:t>
            </a:r>
            <a:r>
              <a:rPr kumimoji="1" lang="en-US" altLang="ja-JP" sz="2000" b="1" dirty="0" smtClean="0">
                <a:latin typeface="Meiryo UI" panose="020B0604030504040204" pitchFamily="50" charset="-128"/>
                <a:ea typeface="Meiryo UI" panose="020B0604030504040204" pitchFamily="50" charset="-128"/>
              </a:rPr>
              <a:t>0</a:t>
            </a:r>
            <a:r>
              <a:rPr kumimoji="1" lang="en-US" altLang="zh-TW" sz="2000" b="1" dirty="0" smtClean="0">
                <a:latin typeface="Meiryo UI" panose="020B0604030504040204" pitchFamily="50" charset="-128"/>
                <a:ea typeface="Meiryo UI" panose="020B0604030504040204" pitchFamily="50" charset="-128"/>
              </a:rPr>
              <a:t>,</a:t>
            </a:r>
            <a:r>
              <a:rPr kumimoji="1" lang="en-US" altLang="ja-JP" sz="2000" b="1" dirty="0" smtClean="0">
                <a:latin typeface="Meiryo UI" panose="020B0604030504040204" pitchFamily="50" charset="-128"/>
                <a:ea typeface="Meiryo UI" panose="020B0604030504040204" pitchFamily="50" charset="-128"/>
              </a:rPr>
              <a:t>00</a:t>
            </a:r>
            <a:r>
              <a:rPr kumimoji="1" lang="en-US" altLang="zh-TW" sz="2000" b="1" dirty="0" smtClean="0">
                <a:latin typeface="Meiryo UI" panose="020B0604030504040204" pitchFamily="50" charset="-128"/>
                <a:ea typeface="Meiryo UI" panose="020B0604030504040204" pitchFamily="50" charset="-128"/>
              </a:rPr>
              <a:t>0</a:t>
            </a:r>
            <a:r>
              <a:rPr kumimoji="1" lang="zh-TW" altLang="en-US" sz="2000" b="1" dirty="0">
                <a:latin typeface="Meiryo UI" panose="020B0604030504040204" pitchFamily="50" charset="-128"/>
                <a:ea typeface="Meiryo UI" panose="020B0604030504040204" pitchFamily="50" charset="-128"/>
              </a:rPr>
              <a:t>千円（内訳：村上</a:t>
            </a:r>
            <a:r>
              <a:rPr kumimoji="1" lang="zh-TW" altLang="en-US" sz="2000" b="1" dirty="0" smtClean="0">
                <a:latin typeface="Meiryo UI" panose="020B0604030504040204" pitchFamily="50" charset="-128"/>
                <a:ea typeface="Meiryo UI" panose="020B0604030504040204" pitchFamily="50" charset="-128"/>
              </a:rPr>
              <a:t>財団</a:t>
            </a:r>
            <a:r>
              <a:rPr kumimoji="1" lang="en-US" altLang="ja-JP" sz="2000" b="1" dirty="0" smtClean="0">
                <a:latin typeface="Meiryo UI" panose="020B0604030504040204" pitchFamily="50" charset="-128"/>
                <a:ea typeface="Meiryo UI" panose="020B0604030504040204" pitchFamily="50" charset="-128"/>
              </a:rPr>
              <a:t>4</a:t>
            </a:r>
            <a:r>
              <a:rPr kumimoji="1" lang="en-US" altLang="zh-TW" sz="2000" b="1" dirty="0" smtClean="0">
                <a:latin typeface="Meiryo UI" panose="020B0604030504040204" pitchFamily="50" charset="-128"/>
                <a:ea typeface="Meiryo UI" panose="020B0604030504040204" pitchFamily="50" charset="-128"/>
              </a:rPr>
              <a:t>,</a:t>
            </a:r>
            <a:r>
              <a:rPr kumimoji="1" lang="en-US" altLang="ja-JP" sz="2000" b="1" dirty="0" smtClean="0">
                <a:latin typeface="Meiryo UI" panose="020B0604030504040204" pitchFamily="50" charset="-128"/>
                <a:ea typeface="Meiryo UI" panose="020B0604030504040204" pitchFamily="50" charset="-128"/>
              </a:rPr>
              <a:t>00</a:t>
            </a:r>
            <a:r>
              <a:rPr kumimoji="1" lang="en-US" altLang="zh-TW" sz="2000" b="1" dirty="0" smtClean="0">
                <a:latin typeface="Meiryo UI" panose="020B0604030504040204" pitchFamily="50" charset="-128"/>
                <a:ea typeface="Meiryo UI" panose="020B0604030504040204" pitchFamily="50" charset="-128"/>
              </a:rPr>
              <a:t>0</a:t>
            </a:r>
            <a:r>
              <a:rPr kumimoji="1" lang="zh-TW" altLang="en-US" sz="2000" b="1" dirty="0">
                <a:latin typeface="Meiryo UI" panose="020B0604030504040204" pitchFamily="50" charset="-128"/>
                <a:ea typeface="Meiryo UI" panose="020B0604030504040204" pitchFamily="50" charset="-128"/>
              </a:rPr>
              <a:t>千円、自己</a:t>
            </a:r>
            <a:r>
              <a:rPr kumimoji="1" lang="zh-TW" altLang="en-US" sz="2000" b="1" dirty="0" smtClean="0">
                <a:latin typeface="Meiryo UI" panose="020B0604030504040204" pitchFamily="50" charset="-128"/>
                <a:ea typeface="Meiryo UI" panose="020B0604030504040204" pitchFamily="50" charset="-128"/>
              </a:rPr>
              <a:t>調達</a:t>
            </a:r>
            <a:r>
              <a:rPr kumimoji="1" lang="en-US" altLang="zh-TW" sz="2000" b="1" dirty="0">
                <a:latin typeface="Meiryo UI" panose="020B0604030504040204" pitchFamily="50" charset="-128"/>
                <a:ea typeface="Meiryo UI" panose="020B0604030504040204" pitchFamily="50" charset="-128"/>
              </a:rPr>
              <a:t>6</a:t>
            </a:r>
            <a:r>
              <a:rPr kumimoji="1" lang="en-US" altLang="zh-TW" sz="2000" b="1" dirty="0" smtClean="0">
                <a:latin typeface="Meiryo UI" panose="020B0604030504040204" pitchFamily="50" charset="-128"/>
                <a:ea typeface="Meiryo UI" panose="020B0604030504040204" pitchFamily="50" charset="-128"/>
              </a:rPr>
              <a:t>,000</a:t>
            </a:r>
            <a:r>
              <a:rPr kumimoji="1" lang="zh-TW" altLang="en-US" sz="2000" b="1" dirty="0">
                <a:latin typeface="Meiryo UI" panose="020B0604030504040204" pitchFamily="50" charset="-128"/>
                <a:ea typeface="Meiryo UI" panose="020B0604030504040204" pitchFamily="50" charset="-128"/>
              </a:rPr>
              <a:t>千円）</a:t>
            </a:r>
          </a:p>
        </p:txBody>
      </p:sp>
      <p:sp>
        <p:nvSpPr>
          <p:cNvPr id="76" name="フローチャート: 代替処理 75"/>
          <p:cNvSpPr/>
          <p:nvPr/>
        </p:nvSpPr>
        <p:spPr>
          <a:xfrm>
            <a:off x="1901746" y="3689354"/>
            <a:ext cx="4856661" cy="483469"/>
          </a:xfrm>
          <a:prstGeom prst="flowChartAlternateProcess">
            <a:avLst/>
          </a:prstGeom>
          <a:solidFill>
            <a:srgbClr val="FF0066"/>
          </a:solidFill>
          <a:ln w="22225"/>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r>
              <a:rPr kumimoji="1" lang="ja-JP" altLang="en-US" sz="2000" b="1" dirty="0">
                <a:latin typeface="Meiryo UI" panose="020B0604030504040204" pitchFamily="50" charset="-128"/>
                <a:ea typeface="Meiryo UI" panose="020B0604030504040204" pitchFamily="50" charset="-128"/>
              </a:rPr>
              <a:t>令和</a:t>
            </a:r>
            <a:r>
              <a:rPr kumimoji="1" lang="en-US" altLang="ja-JP" sz="2000" b="1" dirty="0">
                <a:latin typeface="Meiryo UI" panose="020B0604030504040204" pitchFamily="50" charset="-128"/>
                <a:ea typeface="Meiryo UI" panose="020B0604030504040204" pitchFamily="50" charset="-128"/>
              </a:rPr>
              <a:t>2</a:t>
            </a:r>
            <a:r>
              <a:rPr kumimoji="1" lang="ja-JP" altLang="en-US" sz="2000" b="1" dirty="0">
                <a:latin typeface="Meiryo UI" panose="020B0604030504040204" pitchFamily="50" charset="-128"/>
                <a:ea typeface="Meiryo UI" panose="020B0604030504040204" pitchFamily="50" charset="-128"/>
              </a:rPr>
              <a:t>年</a:t>
            </a:r>
            <a:r>
              <a:rPr kumimoji="1" lang="en-US" altLang="ja-JP" sz="2000" b="1" dirty="0">
                <a:latin typeface="Meiryo UI" panose="020B0604030504040204" pitchFamily="50" charset="-128"/>
                <a:ea typeface="Meiryo UI" panose="020B0604030504040204" pitchFamily="50" charset="-128"/>
              </a:rPr>
              <a:t>10</a:t>
            </a:r>
            <a:r>
              <a:rPr kumimoji="1" lang="ja-JP" altLang="en-US" sz="2000" b="1" dirty="0" smtClean="0">
                <a:latin typeface="Meiryo UI" panose="020B0604030504040204" pitchFamily="50" charset="-128"/>
                <a:ea typeface="Meiryo UI" panose="020B0604030504040204" pitchFamily="50" charset="-128"/>
              </a:rPr>
              <a:t>月～</a:t>
            </a:r>
            <a:endParaRPr kumimoji="1" lang="ja-JP" altLang="en-US" sz="2000" b="1" dirty="0">
              <a:latin typeface="Meiryo UI" panose="020B0604030504040204" pitchFamily="50" charset="-128"/>
              <a:ea typeface="Meiryo UI" panose="020B0604030504040204" pitchFamily="50" charset="-128"/>
            </a:endParaRPr>
          </a:p>
        </p:txBody>
      </p:sp>
      <p:sp>
        <p:nvSpPr>
          <p:cNvPr id="78" name="フローチャート: 代替処理 77"/>
          <p:cNvSpPr/>
          <p:nvPr/>
        </p:nvSpPr>
        <p:spPr>
          <a:xfrm>
            <a:off x="1901746" y="1618960"/>
            <a:ext cx="9973262" cy="1156570"/>
          </a:xfrm>
          <a:prstGeom prst="flowChartAlternateProcess">
            <a:avLst/>
          </a:prstGeom>
          <a:solidFill>
            <a:srgbClr val="FF0066"/>
          </a:solidFill>
          <a:ln w="22225"/>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大阪府立松原高校の</a:t>
            </a:r>
            <a:r>
              <a:rPr kumimoji="1" lang="ja-JP" altLang="en-US" sz="2000" b="1" dirty="0" smtClean="0">
                <a:latin typeface="Meiryo UI" panose="020B0604030504040204" pitchFamily="50" charset="-128"/>
                <a:ea typeface="Meiryo UI" panose="020B0604030504040204" pitchFamily="50" charset="-128"/>
              </a:rPr>
              <a:t>生徒とともに、校内や地域の中で子ども食堂の企画運営を実施中。</a:t>
            </a:r>
            <a:endParaRPr kumimoji="1" lang="en-US" altLang="ja-JP" sz="2000" b="1" dirty="0" smtClean="0">
              <a:latin typeface="Meiryo UI" panose="020B0604030504040204" pitchFamily="50" charset="-128"/>
              <a:ea typeface="Meiryo UI" panose="020B0604030504040204" pitchFamily="50" charset="-128"/>
            </a:endParaRPr>
          </a:p>
          <a:p>
            <a:r>
              <a:rPr kumimoji="1" lang="ja-JP" altLang="en-US" sz="2000" b="1" dirty="0" smtClean="0">
                <a:latin typeface="Meiryo UI" panose="020B0604030504040204" pitchFamily="50" charset="-128"/>
                <a:ea typeface="Meiryo UI" panose="020B0604030504040204" pitchFamily="50" charset="-128"/>
              </a:rPr>
              <a:t>保護者</a:t>
            </a:r>
            <a:r>
              <a:rPr kumimoji="1" lang="ja-JP" altLang="en-US" sz="2000" b="1" dirty="0">
                <a:latin typeface="Meiryo UI" panose="020B0604030504040204" pitchFamily="50" charset="-128"/>
                <a:ea typeface="Meiryo UI" panose="020B0604030504040204" pitchFamily="50" charset="-128"/>
              </a:rPr>
              <a:t>の</a:t>
            </a:r>
            <a:r>
              <a:rPr kumimoji="1" lang="ja-JP" altLang="en-US" sz="2000" b="1" dirty="0" smtClean="0">
                <a:latin typeface="Meiryo UI" panose="020B0604030504040204" pitchFamily="50" charset="-128"/>
                <a:ea typeface="Meiryo UI" panose="020B0604030504040204" pitchFamily="50" charset="-128"/>
              </a:rPr>
              <a:t>収入減</a:t>
            </a:r>
            <a:r>
              <a:rPr kumimoji="1" lang="ja-JP" altLang="en-US" sz="2000" b="1" dirty="0">
                <a:latin typeface="Meiryo UI" panose="020B0604030504040204" pitchFamily="50" charset="-128"/>
                <a:ea typeface="Meiryo UI" panose="020B0604030504040204" pitchFamily="50" charset="-128"/>
              </a:rPr>
              <a:t>等で「生活がしんどくなった」との声</a:t>
            </a:r>
            <a:r>
              <a:rPr kumimoji="1" lang="ja-JP" altLang="en-US" sz="2000" b="1" dirty="0" smtClean="0">
                <a:latin typeface="Meiryo UI" panose="020B0604030504040204" pitchFamily="50" charset="-128"/>
                <a:ea typeface="Meiryo UI" panose="020B0604030504040204" pitchFamily="50" charset="-128"/>
              </a:rPr>
              <a:t>を拾い、食堂の回数増に加え、地域</a:t>
            </a:r>
            <a:r>
              <a:rPr kumimoji="1" lang="ja-JP" altLang="en-US" sz="2000" b="1" dirty="0">
                <a:latin typeface="Meiryo UI" panose="020B0604030504040204" pitchFamily="50" charset="-128"/>
                <a:ea typeface="Meiryo UI" panose="020B0604030504040204" pitchFamily="50" charset="-128"/>
              </a:rPr>
              <a:t>の</a:t>
            </a:r>
            <a:r>
              <a:rPr kumimoji="1" lang="ja-JP" altLang="en-US" sz="2000" b="1" dirty="0" smtClean="0">
                <a:latin typeface="Meiryo UI" panose="020B0604030504040204" pitchFamily="50" charset="-128"/>
                <a:ea typeface="Meiryo UI" panose="020B0604030504040204" pitchFamily="50" charset="-128"/>
              </a:rPr>
              <a:t>子どもや</a:t>
            </a:r>
            <a:r>
              <a:rPr kumimoji="1" lang="ja-JP" altLang="en-US" sz="2000" b="1" dirty="0">
                <a:latin typeface="Meiryo UI" panose="020B0604030504040204" pitchFamily="50" charset="-128"/>
                <a:ea typeface="Meiryo UI" panose="020B0604030504040204" pitchFamily="50" charset="-128"/>
              </a:rPr>
              <a:t>保護者へ</a:t>
            </a:r>
            <a:r>
              <a:rPr kumimoji="1" lang="ja-JP" altLang="en-US" sz="2000" b="1" dirty="0" smtClean="0">
                <a:latin typeface="Meiryo UI" panose="020B0604030504040204" pitchFamily="50" charset="-128"/>
                <a:ea typeface="Meiryo UI" panose="020B0604030504040204" pitchFamily="50" charset="-128"/>
              </a:rPr>
              <a:t>の弁当宅配・困り</a:t>
            </a:r>
            <a:r>
              <a:rPr kumimoji="1" lang="ja-JP" altLang="en-US" sz="2000" b="1" dirty="0">
                <a:latin typeface="Meiryo UI" panose="020B0604030504040204" pitchFamily="50" charset="-128"/>
                <a:ea typeface="Meiryo UI" panose="020B0604030504040204" pitchFamily="50" charset="-128"/>
              </a:rPr>
              <a:t>ごとサポート活動を新たに</a:t>
            </a:r>
            <a:r>
              <a:rPr kumimoji="1" lang="ja-JP" altLang="en-US" sz="2000" b="1" dirty="0" smtClean="0">
                <a:latin typeface="Meiryo UI" panose="020B0604030504040204" pitchFamily="50" charset="-128"/>
                <a:ea typeface="Meiryo UI" panose="020B0604030504040204" pitchFamily="50" charset="-128"/>
              </a:rPr>
              <a:t>実施。</a:t>
            </a:r>
            <a:endParaRPr kumimoji="1" lang="zh-TW" altLang="en-US" sz="2000" b="1"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383892" y="6372787"/>
            <a:ext cx="1464063" cy="338554"/>
          </a:xfrm>
          <a:prstGeom prst="rect">
            <a:avLst/>
          </a:prstGeom>
          <a:noFill/>
        </p:spPr>
        <p:txBody>
          <a:bodyPr wrap="square" rtlCol="0">
            <a:spAutoFit/>
          </a:bodyPr>
          <a:lstStyle/>
          <a:p>
            <a:pPr algn="ctr"/>
            <a:r>
              <a:rPr kumimoji="1" lang="ja-JP" altLang="en-US" sz="1600" b="1" dirty="0" smtClean="0">
                <a:latin typeface="Meiryo UI" panose="020B0604030504040204" pitchFamily="50" charset="-128"/>
                <a:ea typeface="Meiryo UI" panose="020B0604030504040204" pitchFamily="50" charset="-128"/>
              </a:rPr>
              <a:t>松原高校生</a:t>
            </a:r>
            <a:endParaRPr kumimoji="1" lang="ja-JP" altLang="en-US" sz="1600" b="1" dirty="0">
              <a:latin typeface="Meiryo UI" panose="020B0604030504040204" pitchFamily="50" charset="-128"/>
              <a:ea typeface="Meiryo UI" panose="020B0604030504040204" pitchFamily="50" charset="-128"/>
            </a:endParaRPr>
          </a:p>
        </p:txBody>
      </p:sp>
      <p:pic>
        <p:nvPicPr>
          <p:cNvPr id="28"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334573" y="5081677"/>
            <a:ext cx="1235164" cy="1235164"/>
          </a:xfrm>
          <a:prstGeom prst="rect">
            <a:avLst/>
          </a:prstGeom>
          <a:noFill/>
          <a:extLst>
            <a:ext uri="{909E8E84-426E-40DD-AFC4-6F175D3DCCD1}">
              <a14:hiddenFill xmlns:a14="http://schemas.microsoft.com/office/drawing/2010/main">
                <a:solidFill>
                  <a:srgbClr val="FFFFFF"/>
                </a:solidFill>
              </a14:hiddenFill>
            </a:ext>
          </a:extLst>
        </p:spPr>
      </p:pic>
      <p:grpSp>
        <p:nvGrpSpPr>
          <p:cNvPr id="8" name="グループ化 7"/>
          <p:cNvGrpSpPr/>
          <p:nvPr/>
        </p:nvGrpSpPr>
        <p:grpSpPr>
          <a:xfrm>
            <a:off x="1968413" y="5340974"/>
            <a:ext cx="1961605" cy="742440"/>
            <a:chOff x="1968413" y="4972832"/>
            <a:chExt cx="1961605" cy="742440"/>
          </a:xfrm>
        </p:grpSpPr>
        <p:sp>
          <p:nvSpPr>
            <p:cNvPr id="44" name="左矢印 43"/>
            <p:cNvSpPr/>
            <p:nvPr/>
          </p:nvSpPr>
          <p:spPr>
            <a:xfrm>
              <a:off x="1968413" y="5254833"/>
              <a:ext cx="1737161" cy="460439"/>
            </a:xfrm>
            <a:prstGeom prst="lef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左矢印 32"/>
            <p:cNvSpPr/>
            <p:nvPr/>
          </p:nvSpPr>
          <p:spPr>
            <a:xfrm rot="10800000">
              <a:off x="2192857" y="5241839"/>
              <a:ext cx="1737161" cy="460439"/>
            </a:xfrm>
            <a:prstGeom prst="lef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a:off x="2128403" y="4972832"/>
              <a:ext cx="1736237" cy="5001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8354">
                <a:defRPr/>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企画・運営協力</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43" name="テキスト ボックス 42"/>
          <p:cNvSpPr txBox="1"/>
          <p:nvPr/>
        </p:nvSpPr>
        <p:spPr>
          <a:xfrm>
            <a:off x="9079170" y="6332720"/>
            <a:ext cx="2558377" cy="338554"/>
          </a:xfrm>
          <a:prstGeom prst="rect">
            <a:avLst/>
          </a:prstGeom>
          <a:noFill/>
        </p:spPr>
        <p:txBody>
          <a:bodyPr wrap="square" rtlCol="0">
            <a:spAutoFit/>
          </a:bodyPr>
          <a:lstStyle/>
          <a:p>
            <a:pPr algn="ctr"/>
            <a:r>
              <a:rPr kumimoji="1" lang="ja-JP" altLang="en-US" sz="1600" b="1" dirty="0" smtClean="0">
                <a:latin typeface="Meiryo UI" panose="020B0604030504040204" pitchFamily="50" charset="-128"/>
                <a:ea typeface="Meiryo UI" panose="020B0604030504040204" pitchFamily="50" charset="-128"/>
              </a:rPr>
              <a:t>地域の子どもや保護者</a:t>
            </a:r>
            <a:endParaRPr kumimoji="1" lang="ja-JP" altLang="en-US" sz="1600" b="1" dirty="0">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6215" y="5196122"/>
            <a:ext cx="880097" cy="1067504"/>
          </a:xfrm>
          <a:prstGeom prst="rect">
            <a:avLst/>
          </a:prstGeom>
        </p:spPr>
      </p:pic>
      <p:sp>
        <p:nvSpPr>
          <p:cNvPr id="52" name="テキスト ボックス 51"/>
          <p:cNvSpPr txBox="1"/>
          <p:nvPr/>
        </p:nvSpPr>
        <p:spPr>
          <a:xfrm>
            <a:off x="4231303" y="6332866"/>
            <a:ext cx="2423724" cy="338554"/>
          </a:xfrm>
          <a:prstGeom prst="rect">
            <a:avLst/>
          </a:prstGeom>
          <a:noFill/>
        </p:spPr>
        <p:txBody>
          <a:bodyPr wrap="square" rtlCol="0">
            <a:spAutoFit/>
          </a:bodyPr>
          <a:lstStyle/>
          <a:p>
            <a:pPr algn="ctr"/>
            <a:r>
              <a:rPr kumimoji="1" lang="ja-JP" altLang="en-US" sz="1600" b="1" dirty="0" err="1" smtClean="0">
                <a:latin typeface="Meiryo UI" panose="020B0604030504040204" pitchFamily="50" charset="-128"/>
                <a:ea typeface="Meiryo UI" panose="020B0604030504040204" pitchFamily="50" charset="-128"/>
              </a:rPr>
              <a:t>やん</a:t>
            </a:r>
            <a:r>
              <a:rPr kumimoji="1" lang="ja-JP" altLang="en-US" sz="1600" b="1" dirty="0" err="1">
                <a:latin typeface="Meiryo UI" panose="020B0604030504040204" pitchFamily="50" charset="-128"/>
                <a:ea typeface="Meiryo UI" panose="020B0604030504040204" pitchFamily="50" charset="-128"/>
              </a:rPr>
              <a:t>ちゃま</a:t>
            </a:r>
            <a:r>
              <a:rPr kumimoji="1" lang="ja-JP" altLang="en-US" sz="1600" b="1" dirty="0" smtClean="0">
                <a:latin typeface="Meiryo UI" panose="020B0604030504040204" pitchFamily="50" charset="-128"/>
                <a:ea typeface="Meiryo UI" panose="020B0604030504040204" pitchFamily="50" charset="-128"/>
              </a:rPr>
              <a:t>ファミリー</a:t>
            </a:r>
            <a:r>
              <a:rPr kumimoji="1" lang="en-US" altLang="ja-JP" sz="1600" b="1" dirty="0" smtClean="0">
                <a:latin typeface="Meiryo UI" panose="020B0604030504040204" pitchFamily="50" charset="-128"/>
                <a:ea typeface="Meiryo UI" panose="020B0604030504040204" pitchFamily="50" charset="-128"/>
              </a:rPr>
              <a:t>with</a:t>
            </a:r>
            <a:endParaRPr kumimoji="1" lang="ja-JP" altLang="en-US" sz="1600" b="1" dirty="0">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31314" y="4352267"/>
            <a:ext cx="1359050" cy="1359050"/>
          </a:xfrm>
          <a:prstGeom prst="rect">
            <a:avLst/>
          </a:prstGeom>
        </p:spPr>
      </p:pic>
      <p:pic>
        <p:nvPicPr>
          <p:cNvPr id="5" name="図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428661" y="4835188"/>
            <a:ext cx="1392036" cy="1572922"/>
          </a:xfrm>
          <a:prstGeom prst="rect">
            <a:avLst/>
          </a:prstGeom>
        </p:spPr>
      </p:pic>
      <p:grpSp>
        <p:nvGrpSpPr>
          <p:cNvPr id="53" name="グループ化 52"/>
          <p:cNvGrpSpPr/>
          <p:nvPr/>
        </p:nvGrpSpPr>
        <p:grpSpPr>
          <a:xfrm>
            <a:off x="6937032" y="5909930"/>
            <a:ext cx="1984681" cy="682805"/>
            <a:chOff x="9050234" y="4602282"/>
            <a:chExt cx="1199352" cy="612023"/>
          </a:xfrm>
        </p:grpSpPr>
        <p:sp>
          <p:nvSpPr>
            <p:cNvPr id="54" name="ストライプ矢印 53"/>
            <p:cNvSpPr/>
            <p:nvPr/>
          </p:nvSpPr>
          <p:spPr>
            <a:xfrm rot="10800000">
              <a:off x="9050234" y="4602282"/>
              <a:ext cx="1080000" cy="360000"/>
            </a:xfrm>
            <a:prstGeom prst="stripedRight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正方形/長方形 54"/>
            <p:cNvSpPr/>
            <p:nvPr/>
          </p:nvSpPr>
          <p:spPr>
            <a:xfrm>
              <a:off x="9170160" y="4823253"/>
              <a:ext cx="1079426" cy="3910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8354">
                <a:defRPr/>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利用</a:t>
              </a:r>
              <a:endPar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56" name="グループ化 55"/>
          <p:cNvGrpSpPr/>
          <p:nvPr/>
        </p:nvGrpSpPr>
        <p:grpSpPr>
          <a:xfrm>
            <a:off x="6979669" y="4944174"/>
            <a:ext cx="1781679" cy="835746"/>
            <a:chOff x="8723027" y="3644508"/>
            <a:chExt cx="1107677" cy="653438"/>
          </a:xfrm>
        </p:grpSpPr>
        <p:sp>
          <p:nvSpPr>
            <p:cNvPr id="57" name="左矢印 56"/>
            <p:cNvSpPr/>
            <p:nvPr/>
          </p:nvSpPr>
          <p:spPr>
            <a:xfrm rot="10800000">
              <a:off x="8723027" y="3937946"/>
              <a:ext cx="1080000" cy="360000"/>
            </a:xfrm>
            <a:prstGeom prst="lef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正方形/長方形 57"/>
            <p:cNvSpPr/>
            <p:nvPr/>
          </p:nvSpPr>
          <p:spPr>
            <a:xfrm>
              <a:off x="8751278" y="3644508"/>
              <a:ext cx="1079426" cy="3910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8354">
                <a:defRPr/>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弁当宅配・</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68354">
                <a:defRPr/>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困りごとサポート</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pic>
        <p:nvPicPr>
          <p:cNvPr id="36" name="図 3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37784" y="33228"/>
            <a:ext cx="671945" cy="671945"/>
          </a:xfrm>
          <a:prstGeom prst="rect">
            <a:avLst/>
          </a:prstGeom>
        </p:spPr>
      </p:pic>
      <p:pic>
        <p:nvPicPr>
          <p:cNvPr id="37" name="図 3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571958" y="29811"/>
            <a:ext cx="678271" cy="678271"/>
          </a:xfrm>
          <a:prstGeom prst="rect">
            <a:avLst/>
          </a:prstGeom>
        </p:spPr>
      </p:pic>
      <p:pic>
        <p:nvPicPr>
          <p:cNvPr id="38" name="図 3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250229" y="22713"/>
            <a:ext cx="688592" cy="688592"/>
          </a:xfrm>
          <a:prstGeom prst="rect">
            <a:avLst/>
          </a:prstGeom>
        </p:spPr>
      </p:pic>
      <p:pic>
        <p:nvPicPr>
          <p:cNvPr id="39" name="図 3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895743" y="27217"/>
            <a:ext cx="676215" cy="676215"/>
          </a:xfrm>
          <a:prstGeom prst="rect">
            <a:avLst/>
          </a:prstGeom>
        </p:spPr>
      </p:pic>
      <p:sp>
        <p:nvSpPr>
          <p:cNvPr id="40" name="テキスト ボックス 14"/>
          <p:cNvSpPr txBox="1"/>
          <p:nvPr/>
        </p:nvSpPr>
        <p:spPr>
          <a:xfrm>
            <a:off x="1430196" y="4609998"/>
            <a:ext cx="2499823" cy="677226"/>
          </a:xfrm>
          <a:prstGeom prst="rect">
            <a:avLst/>
          </a:prstGeom>
          <a:noFill/>
          <a:ln w="19050">
            <a:noFill/>
          </a:ln>
        </p:spPr>
        <p:style>
          <a:lnRef idx="2">
            <a:schemeClr val="accent3"/>
          </a:lnRef>
          <a:fillRef idx="1">
            <a:schemeClr val="lt1"/>
          </a:fillRef>
          <a:effectRef idx="0">
            <a:schemeClr val="accent3"/>
          </a:effectRef>
          <a:fontRef idx="minor">
            <a:schemeClr val="dk1"/>
          </a:fontRef>
        </p:style>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生徒の居場所づくりを支援</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円形吹き出し 40"/>
          <p:cNvSpPr/>
          <p:nvPr/>
        </p:nvSpPr>
        <p:spPr>
          <a:xfrm>
            <a:off x="1253613" y="4619638"/>
            <a:ext cx="2783730" cy="656715"/>
          </a:xfrm>
          <a:prstGeom prst="wedgeEllipseCallout">
            <a:avLst>
              <a:gd name="adj1" fmla="val 27332"/>
              <a:gd name="adj2" fmla="val 5603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 name="グループ化 6"/>
          <p:cNvGrpSpPr/>
          <p:nvPr/>
        </p:nvGrpSpPr>
        <p:grpSpPr>
          <a:xfrm>
            <a:off x="8144847" y="4427970"/>
            <a:ext cx="819460" cy="779511"/>
            <a:chOff x="8144847" y="4427970"/>
            <a:chExt cx="819460" cy="779511"/>
          </a:xfrm>
        </p:grpSpPr>
        <p:pic>
          <p:nvPicPr>
            <p:cNvPr id="6" name="図 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8144847" y="4427970"/>
              <a:ext cx="819460" cy="779511"/>
            </a:xfrm>
            <a:prstGeom prst="rect">
              <a:avLst/>
            </a:prstGeom>
          </p:spPr>
        </p:pic>
        <p:pic>
          <p:nvPicPr>
            <p:cNvPr id="42" name="図 41"/>
            <p:cNvPicPr>
              <a:picLocks noChangeAspect="1"/>
            </p:cNvPicPr>
            <p:nvPr/>
          </p:nvPicPr>
          <p:blipFill rotWithShape="1">
            <a:blip r:embed="rId12" cstate="print">
              <a:extLst>
                <a:ext uri="{28A0092B-C50C-407E-A947-70E740481C1C}">
                  <a14:useLocalDpi xmlns:a14="http://schemas.microsoft.com/office/drawing/2010/main" val="0"/>
                </a:ext>
              </a:extLst>
            </a:blip>
            <a:srcRect l="32761" t="7927" r="15571" b="78325"/>
            <a:stretch/>
          </p:blipFill>
          <p:spPr>
            <a:xfrm>
              <a:off x="8253280" y="4488946"/>
              <a:ext cx="463550" cy="107951"/>
            </a:xfrm>
            <a:prstGeom prst="rect">
              <a:avLst/>
            </a:prstGeom>
          </p:spPr>
        </p:pic>
      </p:grpSp>
      <p:sp>
        <p:nvSpPr>
          <p:cNvPr id="45" name="角丸四角形 44"/>
          <p:cNvSpPr/>
          <p:nvPr/>
        </p:nvSpPr>
        <p:spPr>
          <a:xfrm>
            <a:off x="293214" y="989512"/>
            <a:ext cx="1293098" cy="360000"/>
          </a:xfrm>
          <a:prstGeom prst="roundRect">
            <a:avLst/>
          </a:prstGeom>
          <a:solidFill>
            <a:schemeClr val="bg1"/>
          </a:solidFill>
          <a:ln w="3175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vert="horz" lIns="36000" rIns="36000" rtlCol="0" anchor="ctr"/>
          <a:lstStyle/>
          <a:p>
            <a:pPr algn="ctr"/>
            <a:r>
              <a:rPr lang="ja-JP" altLang="en-US" sz="1600" b="1" dirty="0" smtClean="0">
                <a:solidFill>
                  <a:srgbClr val="5B9BD5"/>
                </a:solidFill>
                <a:latin typeface="Meiryo UI" panose="020B0604030504040204" pitchFamily="50" charset="-128"/>
                <a:ea typeface="Meiryo UI" panose="020B0604030504040204" pitchFamily="50" charset="-128"/>
              </a:rPr>
              <a:t>実施主体</a:t>
            </a:r>
            <a:endParaRPr lang="en-US" altLang="ja-JP" sz="1600" b="1" dirty="0" smtClean="0">
              <a:solidFill>
                <a:srgbClr val="5B9BD5"/>
              </a:solidFill>
              <a:latin typeface="Meiryo UI" panose="020B0604030504040204" pitchFamily="50" charset="-128"/>
              <a:ea typeface="Meiryo UI" panose="020B0604030504040204" pitchFamily="50" charset="-128"/>
            </a:endParaRPr>
          </a:p>
        </p:txBody>
      </p:sp>
      <p:sp>
        <p:nvSpPr>
          <p:cNvPr id="46" name="角丸四角形 45"/>
          <p:cNvSpPr/>
          <p:nvPr/>
        </p:nvSpPr>
        <p:spPr>
          <a:xfrm>
            <a:off x="298532" y="3092960"/>
            <a:ext cx="1287780" cy="360000"/>
          </a:xfrm>
          <a:prstGeom prst="roundRect">
            <a:avLst/>
          </a:prstGeom>
          <a:solidFill>
            <a:schemeClr val="bg1"/>
          </a:solidFill>
          <a:ln w="3175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vert="horz" lIns="36000" rIns="36000" rtlCol="0" anchor="ctr"/>
          <a:lstStyle/>
          <a:p>
            <a:pPr algn="ctr"/>
            <a:r>
              <a:rPr lang="ja-JP" altLang="en-US" sz="1600" b="1" dirty="0">
                <a:solidFill>
                  <a:srgbClr val="5B9BD5"/>
                </a:solidFill>
                <a:latin typeface="Meiryo UI" panose="020B0604030504040204" pitchFamily="50" charset="-128"/>
                <a:ea typeface="Meiryo UI" panose="020B0604030504040204" pitchFamily="50" charset="-128"/>
              </a:rPr>
              <a:t>事業規模</a:t>
            </a:r>
          </a:p>
        </p:txBody>
      </p:sp>
      <p:sp>
        <p:nvSpPr>
          <p:cNvPr id="48" name="角丸四角形 47"/>
          <p:cNvSpPr/>
          <p:nvPr/>
        </p:nvSpPr>
        <p:spPr>
          <a:xfrm>
            <a:off x="293214" y="3758938"/>
            <a:ext cx="1293098" cy="360000"/>
          </a:xfrm>
          <a:prstGeom prst="roundRect">
            <a:avLst/>
          </a:prstGeom>
          <a:solidFill>
            <a:schemeClr val="bg1"/>
          </a:solidFill>
          <a:ln w="3175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vert="horz" lIns="36000" rIns="36000" rtlCol="0" anchor="ctr"/>
          <a:lstStyle/>
          <a:p>
            <a:pPr algn="ctr"/>
            <a:r>
              <a:rPr lang="ja-JP" altLang="en-US" sz="1600" b="1" dirty="0" smtClean="0">
                <a:solidFill>
                  <a:srgbClr val="5B9BD5"/>
                </a:solidFill>
                <a:latin typeface="Meiryo UI" panose="020B0604030504040204" pitchFamily="50" charset="-128"/>
                <a:ea typeface="Meiryo UI" panose="020B0604030504040204" pitchFamily="50" charset="-128"/>
              </a:rPr>
              <a:t>事業</a:t>
            </a:r>
            <a:r>
              <a:rPr lang="ja-JP" altLang="en-US" sz="1600" b="1" dirty="0">
                <a:solidFill>
                  <a:srgbClr val="5B9BD5"/>
                </a:solidFill>
                <a:latin typeface="Meiryo UI" panose="020B0604030504040204" pitchFamily="50" charset="-128"/>
                <a:ea typeface="Meiryo UI" panose="020B0604030504040204" pitchFamily="50" charset="-128"/>
              </a:rPr>
              <a:t>期間</a:t>
            </a:r>
          </a:p>
        </p:txBody>
      </p:sp>
      <p:sp>
        <p:nvSpPr>
          <p:cNvPr id="50" name="角丸四角形 49"/>
          <p:cNvSpPr/>
          <p:nvPr/>
        </p:nvSpPr>
        <p:spPr>
          <a:xfrm>
            <a:off x="293214" y="2095019"/>
            <a:ext cx="1293098" cy="360000"/>
          </a:xfrm>
          <a:prstGeom prst="roundRect">
            <a:avLst/>
          </a:prstGeom>
          <a:solidFill>
            <a:schemeClr val="bg1"/>
          </a:solidFill>
          <a:ln w="3175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vert="horz" lIns="36000" rIns="36000" rtlCol="0" anchor="ctr"/>
          <a:lstStyle/>
          <a:p>
            <a:pPr algn="ctr"/>
            <a:r>
              <a:rPr lang="ja-JP" altLang="en-US" sz="1600" b="1" dirty="0" smtClean="0">
                <a:solidFill>
                  <a:srgbClr val="5B9BD5"/>
                </a:solidFill>
                <a:latin typeface="Meiryo UI" panose="020B0604030504040204" pitchFamily="50" charset="-128"/>
                <a:ea typeface="Meiryo UI" panose="020B0604030504040204" pitchFamily="50" charset="-128"/>
              </a:rPr>
              <a:t>事業概要</a:t>
            </a:r>
            <a:endParaRPr lang="en-US" altLang="ja-JP" sz="1600" b="1" dirty="0" smtClean="0">
              <a:solidFill>
                <a:srgbClr val="5B9BD5"/>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00144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15157</TotalTime>
  <Words>588</Words>
  <Application>Microsoft Office PowerPoint</Application>
  <PresentationFormat>ワイド画面</PresentationFormat>
  <Paragraphs>88</Paragraphs>
  <Slides>4</Slides>
  <Notes>4</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4</vt:i4>
      </vt:variant>
    </vt:vector>
  </HeadingPairs>
  <TitlesOfParts>
    <vt:vector size="12" baseType="lpstr">
      <vt:lpstr>Meiryo UI</vt:lpstr>
      <vt:lpstr>ＭＳ Ｐゴシック</vt: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橋本　貴仁</dc:creator>
  <cp:lastModifiedBy>梅野　琉依</cp:lastModifiedBy>
  <cp:revision>1770</cp:revision>
  <cp:lastPrinted>2020-11-17T01:03:06Z</cp:lastPrinted>
  <dcterms:created xsi:type="dcterms:W3CDTF">2019-01-25T10:22:13Z</dcterms:created>
  <dcterms:modified xsi:type="dcterms:W3CDTF">2022-07-07T03:00:04Z</dcterms:modified>
</cp:coreProperties>
</file>