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8CF8B"/>
    <a:srgbClr val="CAEEFB"/>
    <a:srgbClr val="FBC293"/>
    <a:srgbClr val="FBE3D6"/>
    <a:srgbClr val="FCD5B5"/>
    <a:srgbClr val="D7E4BD"/>
    <a:srgbClr val="0F9E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F2FF11-0D3A-58C4-4294-49F3D4EBC5EA}" v="1" dt="2026-03-10T06:09:15.39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3" d="100"/>
          <a:sy n="103" d="100"/>
        </p:scale>
        <p:origin x="181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95F2FF11-0D3A-58C4-4294-49F3D4EBC5EA}"/>
    <pc:docChg chg="delSld">
      <pc:chgData name="" userId="" providerId="" clId="Web-{95F2FF11-0D3A-58C4-4294-49F3D4EBC5EA}" dt="2026-03-10T06:09:15.391" v="0"/>
      <pc:docMkLst>
        <pc:docMk/>
      </pc:docMkLst>
      <pc:sldChg chg="del">
        <pc:chgData name="" userId="" providerId="" clId="Web-{95F2FF11-0D3A-58C4-4294-49F3D4EBC5EA}" dt="2026-03-10T06:09:15.391" v="0"/>
        <pc:sldMkLst>
          <pc:docMk/>
          <pc:sldMk cId="3031192571" sldId="25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693924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292166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83193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419518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E7F79C8-9834-4250-9D56-D791FB342C01}" type="datetimeFigureOut">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569303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E7F79C8-9834-4250-9D56-D791FB342C01}" type="datetimeFigureOut">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421351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E7F79C8-9834-4250-9D56-D791FB342C01}" type="datetimeFigureOut">
              <a:rPr kumimoji="1" lang="ja-JP" altLang="en-US" smtClean="0"/>
              <a:t>2026/3/30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1054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E7F79C8-9834-4250-9D56-D791FB342C01}" type="datetimeFigureOut">
              <a:rPr kumimoji="1" lang="ja-JP" altLang="en-US" smtClean="0"/>
              <a:t>2026/3/30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263363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7F79C8-9834-4250-9D56-D791FB342C01}" type="datetimeFigureOut">
              <a:rPr kumimoji="1" lang="ja-JP" altLang="en-US" smtClean="0"/>
              <a:t>2026/3/30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4143173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E7F79C8-9834-4250-9D56-D791FB342C01}" type="datetimeFigureOut">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101634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E7F79C8-9834-4250-9D56-D791FB342C01}" type="datetimeFigureOut">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313723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E7F79C8-9834-4250-9D56-D791FB342C01}" type="datetimeFigureOut">
              <a:rPr kumimoji="1" lang="ja-JP" altLang="en-US" smtClean="0"/>
              <a:t>2026/3/30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39E9C47-809E-4B7B-81D2-79D382177860}" type="slidenum">
              <a:rPr kumimoji="1" lang="ja-JP" altLang="en-US" smtClean="0"/>
              <a:t>‹#›</a:t>
            </a:fld>
            <a:endParaRPr kumimoji="1" lang="ja-JP" altLang="en-US"/>
          </a:p>
        </p:txBody>
      </p:sp>
    </p:spTree>
    <p:extLst>
      <p:ext uri="{BB962C8B-B14F-4D97-AF65-F5344CB8AC3E}">
        <p14:creationId xmlns:p14="http://schemas.microsoft.com/office/powerpoint/2010/main" val="3549335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タイトル 1">
            <a:extLst>
              <a:ext uri="{FF2B5EF4-FFF2-40B4-BE49-F238E27FC236}">
                <a16:creationId xmlns:a16="http://schemas.microsoft.com/office/drawing/2014/main" id="{FC6BB372-5D29-B265-DC5C-4760DF9350C8}"/>
              </a:ext>
            </a:extLst>
          </p:cNvPr>
          <p:cNvSpPr txBox="1">
            <a:spLocks/>
          </p:cNvSpPr>
          <p:nvPr/>
        </p:nvSpPr>
        <p:spPr>
          <a:xfrm>
            <a:off x="129308" y="2622707"/>
            <a:ext cx="8885385" cy="2198675"/>
          </a:xfrm>
          <a:prstGeom prst="rect">
            <a:avLst/>
          </a:prstGeom>
          <a:solidFill>
            <a:schemeClr val="accent6">
              <a:lumMod val="20000"/>
              <a:lumOff val="80000"/>
            </a:schemeClr>
          </a:solidFill>
          <a:ln>
            <a:solidFill>
              <a:srgbClr val="B8CF8B"/>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endParaRPr lang="ja-JP" altLang="en-US" sz="1800" b="1" dirty="0">
              <a:latin typeface="+mn-ea"/>
              <a:ea typeface="+mn-ea"/>
            </a:endParaRPr>
          </a:p>
        </p:txBody>
      </p:sp>
      <p:sp>
        <p:nvSpPr>
          <p:cNvPr id="2" name="タイトル 1">
            <a:extLst>
              <a:ext uri="{FF2B5EF4-FFF2-40B4-BE49-F238E27FC236}">
                <a16:creationId xmlns:a16="http://schemas.microsoft.com/office/drawing/2014/main" id="{B35121BA-EDC7-B2D5-C87F-426B6493DF36}"/>
              </a:ext>
            </a:extLst>
          </p:cNvPr>
          <p:cNvSpPr txBox="1">
            <a:spLocks/>
          </p:cNvSpPr>
          <p:nvPr/>
        </p:nvSpPr>
        <p:spPr>
          <a:xfrm>
            <a:off x="131618" y="22355"/>
            <a:ext cx="8880767" cy="550342"/>
          </a:xfrm>
          <a:prstGeom prst="rect">
            <a:avLst/>
          </a:prstGeom>
          <a:solidFill>
            <a:schemeClr val="accent4"/>
          </a:solidFill>
        </p:spPr>
        <p:txBody>
          <a:bodyPr anchor="ctr">
            <a:normAutofit fontScale="975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1600" b="1" dirty="0">
                <a:solidFill>
                  <a:schemeClr val="bg1"/>
                </a:solidFill>
                <a:latin typeface="+mn-ea"/>
                <a:ea typeface="+mn-ea"/>
              </a:rPr>
              <a:t>令和７年度補正予算　重点支援地方交付金の活用状況について</a:t>
            </a:r>
            <a:endParaRPr lang="en-US" altLang="ja-JP" sz="1600" b="1" dirty="0">
              <a:solidFill>
                <a:schemeClr val="bg1"/>
              </a:solidFill>
              <a:latin typeface="+mn-ea"/>
              <a:ea typeface="+mn-ea"/>
            </a:endParaRPr>
          </a:p>
          <a:p>
            <a:pPr algn="ctr">
              <a:lnSpc>
                <a:spcPct val="110000"/>
              </a:lnSpc>
            </a:pPr>
            <a:r>
              <a:rPr lang="ja-JP" altLang="en-US" sz="1600" b="1" dirty="0">
                <a:solidFill>
                  <a:schemeClr val="bg1"/>
                </a:solidFill>
                <a:latin typeface="+mn-ea"/>
                <a:ea typeface="+mn-ea"/>
              </a:rPr>
              <a:t>大阪府　</a:t>
            </a:r>
          </a:p>
        </p:txBody>
      </p:sp>
      <p:graphicFrame>
        <p:nvGraphicFramePr>
          <p:cNvPr id="6" name="表 5">
            <a:extLst>
              <a:ext uri="{FF2B5EF4-FFF2-40B4-BE49-F238E27FC236}">
                <a16:creationId xmlns:a16="http://schemas.microsoft.com/office/drawing/2014/main" id="{430AEA37-641B-A08D-F1C7-BCB587BA3028}"/>
              </a:ext>
            </a:extLst>
          </p:cNvPr>
          <p:cNvGraphicFramePr>
            <a:graphicFrameLocks noGrp="1"/>
          </p:cNvGraphicFramePr>
          <p:nvPr>
            <p:extLst>
              <p:ext uri="{D42A27DB-BD31-4B8C-83A1-F6EECF244321}">
                <p14:modId xmlns:p14="http://schemas.microsoft.com/office/powerpoint/2010/main" val="614341379"/>
              </p:ext>
            </p:extLst>
          </p:nvPr>
        </p:nvGraphicFramePr>
        <p:xfrm>
          <a:off x="992622" y="810206"/>
          <a:ext cx="6903604" cy="1219200"/>
        </p:xfrm>
        <a:graphic>
          <a:graphicData uri="http://schemas.openxmlformats.org/drawingml/2006/table">
            <a:tbl>
              <a:tblPr firstRow="1" bandRow="1">
                <a:tableStyleId>{5C22544A-7EE6-4342-B048-85BDC9FD1C3A}</a:tableStyleId>
              </a:tblPr>
              <a:tblGrid>
                <a:gridCol w="3451802">
                  <a:extLst>
                    <a:ext uri="{9D8B030D-6E8A-4147-A177-3AD203B41FA5}">
                      <a16:colId xmlns:a16="http://schemas.microsoft.com/office/drawing/2014/main" val="3510786128"/>
                    </a:ext>
                  </a:extLst>
                </a:gridCol>
                <a:gridCol w="3451802">
                  <a:extLst>
                    <a:ext uri="{9D8B030D-6E8A-4147-A177-3AD203B41FA5}">
                      <a16:colId xmlns:a16="http://schemas.microsoft.com/office/drawing/2014/main" val="2813429504"/>
                    </a:ext>
                  </a:extLst>
                </a:gridCol>
              </a:tblGrid>
              <a:tr h="127815">
                <a:tc>
                  <a:txBody>
                    <a:bodyPr/>
                    <a:lstStyle/>
                    <a:p>
                      <a:r>
                        <a:rPr kumimoji="1" lang="zh-TW" altLang="en-US" sz="1400" b="1" dirty="0">
                          <a:solidFill>
                            <a:schemeClr val="tx1"/>
                          </a:solidFill>
                          <a:latin typeface="游ゴシック" panose="020B0400000000000000" pitchFamily="50" charset="-128"/>
                          <a:ea typeface="游ゴシック" panose="020B0400000000000000" pitchFamily="50" charset="-128"/>
                        </a:rPr>
                        <a:t>交付限度額</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４３２億１４１万円</a:t>
                      </a:r>
                      <a:endParaRPr kumimoji="1" lang="ja-JP" altLang="en-US" sz="1400" b="1" dirty="0">
                        <a:solidFill>
                          <a:srgbClr val="CAEEFB"/>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290624492"/>
                  </a:ext>
                </a:extLst>
              </a:tr>
              <a:tr h="217286">
                <a:tc>
                  <a:txBody>
                    <a:bodyPr/>
                    <a:lstStyle/>
                    <a:p>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　うち令和７年度　交付決定額</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３５７億１４１万円（８３％）</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078022725"/>
                  </a:ext>
                </a:extLst>
              </a:tr>
              <a:tr h="217286">
                <a:tc>
                  <a:txBody>
                    <a:bodyPr/>
                    <a:lstStyle/>
                    <a:p>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うち令和８年度　交付決定額</a:t>
                      </a:r>
                      <a:endParaRPr kumimoji="1" lang="ja-JP" altLang="en-US" sz="1400" b="1" dirty="0">
                        <a:latin typeface="游ゴシック" panose="020B0400000000000000" pitchFamily="50" charset="-128"/>
                        <a:ea typeface="游ゴシック" panose="020B0400000000000000" pitchFamily="50" charset="-128"/>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latin typeface="游ゴシック" panose="020B0400000000000000" pitchFamily="50" charset="-128"/>
                          <a:ea typeface="游ゴシック" panose="020B0400000000000000" pitchFamily="50" charset="-128"/>
                        </a:rPr>
                        <a:t>ー</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43793336"/>
                  </a:ext>
                </a:extLst>
              </a:tr>
              <a:tr h="217286">
                <a:tc>
                  <a:txBody>
                    <a:bodyPr/>
                    <a:lstStyle/>
                    <a:p>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mn-ea"/>
                          <a:cs typeface="+mn-cs"/>
                        </a:rPr>
                        <a:t>　</a:t>
                      </a:r>
                      <a:r>
                        <a:rPr kumimoji="1" lang="ja-JP" altLang="en-US" sz="1400" b="1" dirty="0">
                          <a:latin typeface="游ゴシック" panose="020B0400000000000000" pitchFamily="50" charset="-128"/>
                          <a:ea typeface="游ゴシック" panose="020B0400000000000000" pitchFamily="50" charset="-128"/>
                        </a:rPr>
                        <a:t>残額</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chemeClr val="tx1"/>
                          </a:solidFill>
                          <a:effectLst/>
                          <a:uLnTx/>
                          <a:uFillTx/>
                          <a:latin typeface="游ゴシック" panose="020B0400000000000000" pitchFamily="50" charset="-128"/>
                          <a:ea typeface="+mn-ea"/>
                          <a:cs typeface="+mn-cs"/>
                        </a:rPr>
                        <a:t>７５億円（１７％）</a:t>
                      </a:r>
                      <a:endParaRPr kumimoji="1" lang="ja-JP" altLang="en-US" sz="1400" b="1" dirty="0">
                        <a:solidFill>
                          <a:schemeClr val="tx1"/>
                        </a:solidFill>
                        <a:latin typeface="游ゴシック" panose="020B0400000000000000" pitchFamily="50" charset="-128"/>
                        <a:ea typeface="+mn-ea"/>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642775636"/>
                  </a:ext>
                </a:extLst>
              </a:tr>
            </a:tbl>
          </a:graphicData>
        </a:graphic>
      </p:graphicFrame>
      <p:sp>
        <p:nvSpPr>
          <p:cNvPr id="8" name="テキスト ボックス 7">
            <a:extLst>
              <a:ext uri="{FF2B5EF4-FFF2-40B4-BE49-F238E27FC236}">
                <a16:creationId xmlns:a16="http://schemas.microsoft.com/office/drawing/2014/main" id="{646542F1-74CB-1B64-EAA1-B88F31F5887D}"/>
              </a:ext>
            </a:extLst>
          </p:cNvPr>
          <p:cNvSpPr txBox="1"/>
          <p:nvPr/>
        </p:nvSpPr>
        <p:spPr>
          <a:xfrm>
            <a:off x="131617" y="547751"/>
            <a:ext cx="3611708" cy="307777"/>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游ゴシック" panose="020B0400000000000000" pitchFamily="50" charset="-128"/>
                <a:ea typeface="游ゴシック" panose="020B0400000000000000" pitchFamily="50" charset="-128"/>
              </a:rPr>
              <a:t>■</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実施状況</a:t>
            </a:r>
            <a:endParaRPr kumimoji="0" lang="en-US" altLang="ja-JP"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7B9BC070-1698-5756-17AA-E19355F74AB8}"/>
              </a:ext>
            </a:extLst>
          </p:cNvPr>
          <p:cNvSpPr txBox="1"/>
          <p:nvPr/>
        </p:nvSpPr>
        <p:spPr>
          <a:xfrm>
            <a:off x="131616" y="2072024"/>
            <a:ext cx="8803414" cy="307777"/>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游ゴシック" panose="020B0400000000000000" pitchFamily="50" charset="-128"/>
                <a:ea typeface="游ゴシック" panose="020B0400000000000000" pitchFamily="50" charset="-128"/>
              </a:rPr>
              <a:t>■主な</a:t>
            </a:r>
            <a:r>
              <a:rPr kumimoji="0" lang="ja-JP" altLang="en-US" sz="14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事業概要　</a:t>
            </a:r>
            <a:r>
              <a:rPr kumimoji="0"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規模の</a:t>
            </a:r>
            <a:r>
              <a:rPr kumimoji="0"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大きい事業を</a:t>
            </a:r>
            <a:r>
              <a:rPr kumimoji="0"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記載（詳細は別途実施計画をご覧ください）</a:t>
            </a:r>
          </a:p>
        </p:txBody>
      </p:sp>
      <p:sp>
        <p:nvSpPr>
          <p:cNvPr id="14" name="テキスト ボックス 13">
            <a:extLst>
              <a:ext uri="{FF2B5EF4-FFF2-40B4-BE49-F238E27FC236}">
                <a16:creationId xmlns:a16="http://schemas.microsoft.com/office/drawing/2014/main" id="{E3C23F17-2469-BC32-A8EE-DC4679E0C6F3}"/>
              </a:ext>
            </a:extLst>
          </p:cNvPr>
          <p:cNvSpPr txBox="1"/>
          <p:nvPr/>
        </p:nvSpPr>
        <p:spPr>
          <a:xfrm>
            <a:off x="208971" y="2706413"/>
            <a:ext cx="8726059" cy="923330"/>
          </a:xfrm>
          <a:prstGeom prst="rect">
            <a:avLst/>
          </a:prstGeom>
          <a:solidFill>
            <a:schemeClr val="bg1"/>
          </a:solidFill>
          <a:ln w="19050">
            <a:solidFill>
              <a:srgbClr val="B8CF8B"/>
            </a:solidFill>
          </a:ln>
        </p:spPr>
        <p:txBody>
          <a:bodyPr wrap="square" rtlCol="0">
            <a:spAutoFit/>
          </a:bodyPr>
          <a:lstStyle/>
          <a:p>
            <a:r>
              <a:rPr kumimoji="1" lang="ja-JP" altLang="en-US" sz="1400" b="1" u="sng" dirty="0"/>
              <a:t>◆子ども食費支援事業　事業費：１５８億９５万円</a:t>
            </a:r>
            <a:r>
              <a:rPr kumimoji="1" lang="ja-JP" altLang="en-US" sz="1400" b="1" dirty="0">
                <a:solidFill>
                  <a:srgbClr val="FF0000"/>
                </a:solidFill>
              </a:rPr>
              <a:t>　　</a:t>
            </a:r>
            <a:endParaRPr kumimoji="1" lang="en-US" altLang="ja-JP" sz="1400" b="1" dirty="0">
              <a:solidFill>
                <a:srgbClr val="FF0000"/>
              </a:solidFill>
            </a:endParaRPr>
          </a:p>
          <a:p>
            <a:r>
              <a:rPr kumimoji="1" lang="ja-JP" altLang="en-US" sz="1200" dirty="0"/>
              <a:t>　</a:t>
            </a:r>
            <a:r>
              <a:rPr kumimoji="1" lang="ja-JP" altLang="en-US" sz="1400" dirty="0"/>
              <a:t>物価高騰の影響を受ける子どもを支援するため、</a:t>
            </a:r>
            <a:r>
              <a:rPr kumimoji="1" lang="en-US" altLang="ja-JP" sz="1400" dirty="0"/>
              <a:t>18</a:t>
            </a:r>
            <a:r>
              <a:rPr kumimoji="1" lang="ja-JP" altLang="en-US" sz="1400" dirty="0"/>
              <a:t>歳以下の子ども及び</a:t>
            </a:r>
            <a:r>
              <a:rPr kumimoji="1" lang="en-US" altLang="ja-JP" sz="1400" dirty="0"/>
              <a:t>19</a:t>
            </a:r>
            <a:r>
              <a:rPr kumimoji="1" lang="ja-JP" altLang="en-US" sz="1400" dirty="0"/>
              <a:t>歳から</a:t>
            </a:r>
            <a:r>
              <a:rPr kumimoji="1" lang="en-US" altLang="ja-JP" sz="1400" dirty="0"/>
              <a:t>22</a:t>
            </a:r>
            <a:r>
              <a:rPr kumimoji="1" lang="ja-JP" altLang="en-US" sz="1400" dirty="0"/>
              <a:t>歳の若者を対象に、申請型</a:t>
            </a:r>
            <a:r>
              <a:rPr kumimoji="1" lang="en-US" altLang="ja-JP" sz="1400" dirty="0"/>
              <a:t>10,000</a:t>
            </a:r>
            <a:r>
              <a:rPr kumimoji="1" lang="ja-JP" altLang="en-US" sz="1400" dirty="0"/>
              <a:t>円相当のお米</a:t>
            </a:r>
            <a:r>
              <a:rPr kumimoji="1" lang="en-US" altLang="ja-JP" sz="1400" dirty="0"/>
              <a:t>PAY</a:t>
            </a:r>
            <a:r>
              <a:rPr kumimoji="1" lang="ja-JP" altLang="en-US" sz="1400" dirty="0"/>
              <a:t>大阪（お米クーポン）またはその他食料品の給付による食料支援を実施</a:t>
            </a:r>
            <a:r>
              <a:rPr kumimoji="1" lang="ja-JP" altLang="en-US" sz="1200" dirty="0"/>
              <a:t>。</a:t>
            </a:r>
            <a:endParaRPr kumimoji="1" lang="en-US" altLang="ja-JP" sz="1200" dirty="0"/>
          </a:p>
          <a:p>
            <a:endParaRPr kumimoji="1" lang="en-US" altLang="ja-JP" sz="1200" dirty="0"/>
          </a:p>
        </p:txBody>
      </p:sp>
      <p:sp>
        <p:nvSpPr>
          <p:cNvPr id="15" name="テキスト ボックス 14">
            <a:extLst>
              <a:ext uri="{FF2B5EF4-FFF2-40B4-BE49-F238E27FC236}">
                <a16:creationId xmlns:a16="http://schemas.microsoft.com/office/drawing/2014/main" id="{CDACDB40-F1E7-383E-7575-72A501846271}"/>
              </a:ext>
            </a:extLst>
          </p:cNvPr>
          <p:cNvSpPr txBox="1"/>
          <p:nvPr/>
        </p:nvSpPr>
        <p:spPr>
          <a:xfrm>
            <a:off x="208970" y="3784131"/>
            <a:ext cx="8726059" cy="923330"/>
          </a:xfrm>
          <a:prstGeom prst="rect">
            <a:avLst/>
          </a:prstGeom>
          <a:solidFill>
            <a:schemeClr val="bg1"/>
          </a:solidFill>
          <a:ln w="19050">
            <a:solidFill>
              <a:srgbClr val="B8CF8B"/>
            </a:solidFill>
          </a:ln>
        </p:spPr>
        <p:txBody>
          <a:bodyPr wrap="square" rtlCol="0">
            <a:spAutoFit/>
          </a:bodyPr>
          <a:lstStyle/>
          <a:p>
            <a:r>
              <a:rPr kumimoji="1" lang="ja-JP" altLang="en-US" sz="1400" b="1" u="sng" dirty="0"/>
              <a:t>◆社会福祉職員等支援事業　事業費：１４０億９，１００万円</a:t>
            </a:r>
            <a:endParaRPr kumimoji="1" lang="en-US" altLang="ja-JP" sz="1400" b="1" u="sng" dirty="0"/>
          </a:p>
          <a:p>
            <a:r>
              <a:rPr kumimoji="1" lang="ja-JP" altLang="en-US" sz="1200" dirty="0"/>
              <a:t>　</a:t>
            </a:r>
            <a:r>
              <a:rPr kumimoji="1" lang="ja-JP" altLang="en-US" sz="1400" dirty="0"/>
              <a:t>全産業平均と比較して収入の少ない介護・保育等従事者は、物価高騰による家計への影響も相対的に大きいため、社会福祉施設等の従事者等に対し１人当たり３万円のギフトカードを配付。</a:t>
            </a:r>
            <a:endParaRPr kumimoji="1" lang="en-US" altLang="ja-JP" sz="1400" dirty="0"/>
          </a:p>
          <a:p>
            <a:endParaRPr kumimoji="1" lang="en-US" altLang="ja-JP" sz="1200" dirty="0"/>
          </a:p>
        </p:txBody>
      </p:sp>
      <p:sp>
        <p:nvSpPr>
          <p:cNvPr id="21" name="タイトル 1">
            <a:extLst>
              <a:ext uri="{FF2B5EF4-FFF2-40B4-BE49-F238E27FC236}">
                <a16:creationId xmlns:a16="http://schemas.microsoft.com/office/drawing/2014/main" id="{BFC79F8A-4A71-9B8F-A398-FA2BC2F0593A}"/>
              </a:ext>
            </a:extLst>
          </p:cNvPr>
          <p:cNvSpPr txBox="1">
            <a:spLocks/>
          </p:cNvSpPr>
          <p:nvPr/>
        </p:nvSpPr>
        <p:spPr>
          <a:xfrm>
            <a:off x="129306" y="2331016"/>
            <a:ext cx="8885385" cy="288000"/>
          </a:xfrm>
          <a:prstGeom prst="rect">
            <a:avLst/>
          </a:prstGeom>
          <a:solidFill>
            <a:srgbClr val="B8CF8B"/>
          </a:solidFill>
          <a:ln>
            <a:solidFill>
              <a:srgbClr val="B8CF8B"/>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400" b="1" dirty="0">
                <a:latin typeface="+mn-ea"/>
                <a:ea typeface="+mn-ea"/>
              </a:rPr>
              <a:t>生活者支援</a:t>
            </a:r>
          </a:p>
        </p:txBody>
      </p:sp>
      <p:sp>
        <p:nvSpPr>
          <p:cNvPr id="23" name="テキスト ボックス 22">
            <a:extLst>
              <a:ext uri="{FF2B5EF4-FFF2-40B4-BE49-F238E27FC236}">
                <a16:creationId xmlns:a16="http://schemas.microsoft.com/office/drawing/2014/main" id="{85823136-E1A9-FDFC-3AEE-40C864020B82}"/>
              </a:ext>
            </a:extLst>
          </p:cNvPr>
          <p:cNvSpPr txBox="1"/>
          <p:nvPr/>
        </p:nvSpPr>
        <p:spPr>
          <a:xfrm>
            <a:off x="6106160" y="6660869"/>
            <a:ext cx="3037840" cy="246221"/>
          </a:xfrm>
          <a:prstGeom prst="rect">
            <a:avLst/>
          </a:prstGeom>
          <a:noFill/>
        </p:spPr>
        <p:txBody>
          <a:bodyPr wrap="square">
            <a:spAutoFit/>
          </a:bodyPr>
          <a:lstStyle/>
          <a:p>
            <a:pPr algn="r"/>
            <a:r>
              <a:rPr kumimoji="0" lang="en-US" altLang="ja-JP"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a:t>
            </a:r>
            <a:r>
              <a:rPr kumimoji="0" lang="ja-JP" altLang="en-US" sz="10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事業費の全部又は一部に本交付金を充当予定</a:t>
            </a:r>
            <a:endParaRPr lang="ja-JP" altLang="en-US" sz="1400" dirty="0"/>
          </a:p>
        </p:txBody>
      </p:sp>
      <p:sp>
        <p:nvSpPr>
          <p:cNvPr id="24" name="タイトル 1">
            <a:extLst>
              <a:ext uri="{FF2B5EF4-FFF2-40B4-BE49-F238E27FC236}">
                <a16:creationId xmlns:a16="http://schemas.microsoft.com/office/drawing/2014/main" id="{D3725E78-00F7-E335-CB0F-8998D1B2C582}"/>
              </a:ext>
            </a:extLst>
          </p:cNvPr>
          <p:cNvSpPr txBox="1">
            <a:spLocks/>
          </p:cNvSpPr>
          <p:nvPr/>
        </p:nvSpPr>
        <p:spPr>
          <a:xfrm>
            <a:off x="7002608" y="535810"/>
            <a:ext cx="2009775" cy="304603"/>
          </a:xfrm>
          <a:prstGeom prst="rect">
            <a:avLst/>
          </a:prstGeom>
          <a:noFill/>
          <a:ln>
            <a:noFill/>
          </a:ln>
        </p:spPr>
        <p:txBody>
          <a:bodyPr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r"/>
            <a:r>
              <a:rPr lang="ja-JP" altLang="en-US" sz="1200" b="1" dirty="0">
                <a:latin typeface="+mn-ea"/>
                <a:ea typeface="+mn-ea"/>
              </a:rPr>
              <a:t>＜令和８年３月時点＞</a:t>
            </a:r>
          </a:p>
        </p:txBody>
      </p:sp>
      <p:sp>
        <p:nvSpPr>
          <p:cNvPr id="13" name="タイトル 1">
            <a:extLst>
              <a:ext uri="{FF2B5EF4-FFF2-40B4-BE49-F238E27FC236}">
                <a16:creationId xmlns:a16="http://schemas.microsoft.com/office/drawing/2014/main" id="{AE7FED31-CA88-4027-ACC2-D86142DBEF0A}"/>
              </a:ext>
            </a:extLst>
          </p:cNvPr>
          <p:cNvSpPr txBox="1">
            <a:spLocks/>
          </p:cNvSpPr>
          <p:nvPr/>
        </p:nvSpPr>
        <p:spPr>
          <a:xfrm>
            <a:off x="131616" y="4934930"/>
            <a:ext cx="8885385" cy="288000"/>
          </a:xfrm>
          <a:prstGeom prst="rect">
            <a:avLst/>
          </a:prstGeom>
          <a:solidFill>
            <a:srgbClr val="FBC293"/>
          </a:solidFill>
          <a:ln>
            <a:solidFill>
              <a:srgbClr val="FBC293"/>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1400" b="1" dirty="0">
                <a:latin typeface="+mn-ea"/>
                <a:ea typeface="+mn-ea"/>
              </a:rPr>
              <a:t>事業者支援</a:t>
            </a:r>
          </a:p>
        </p:txBody>
      </p:sp>
      <p:sp>
        <p:nvSpPr>
          <p:cNvPr id="17" name="タイトル 1">
            <a:extLst>
              <a:ext uri="{FF2B5EF4-FFF2-40B4-BE49-F238E27FC236}">
                <a16:creationId xmlns:a16="http://schemas.microsoft.com/office/drawing/2014/main" id="{4289CA44-B95E-4A25-A883-8CEA1758B2A9}"/>
              </a:ext>
            </a:extLst>
          </p:cNvPr>
          <p:cNvSpPr txBox="1">
            <a:spLocks/>
          </p:cNvSpPr>
          <p:nvPr/>
        </p:nvSpPr>
        <p:spPr>
          <a:xfrm>
            <a:off x="129307" y="5232399"/>
            <a:ext cx="8885385" cy="1216527"/>
          </a:xfrm>
          <a:prstGeom prst="rect">
            <a:avLst/>
          </a:prstGeom>
          <a:solidFill>
            <a:srgbClr val="FBE3D6"/>
          </a:solidFill>
          <a:ln>
            <a:solidFill>
              <a:srgbClr val="FBC293"/>
            </a:solid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endParaRPr lang="ja-JP" altLang="en-US" sz="1800" b="1" dirty="0">
              <a:latin typeface="+mn-ea"/>
              <a:ea typeface="+mn-ea"/>
            </a:endParaRPr>
          </a:p>
        </p:txBody>
      </p:sp>
      <p:sp>
        <p:nvSpPr>
          <p:cNvPr id="18" name="テキスト ボックス 17">
            <a:extLst>
              <a:ext uri="{FF2B5EF4-FFF2-40B4-BE49-F238E27FC236}">
                <a16:creationId xmlns:a16="http://schemas.microsoft.com/office/drawing/2014/main" id="{4A12E413-D020-4DDF-A019-2BFEBC75CE5A}"/>
              </a:ext>
            </a:extLst>
          </p:cNvPr>
          <p:cNvSpPr txBox="1"/>
          <p:nvPr/>
        </p:nvSpPr>
        <p:spPr>
          <a:xfrm>
            <a:off x="208971" y="5342516"/>
            <a:ext cx="8726059" cy="923330"/>
          </a:xfrm>
          <a:prstGeom prst="rect">
            <a:avLst/>
          </a:prstGeom>
          <a:solidFill>
            <a:schemeClr val="bg1"/>
          </a:solidFill>
          <a:ln w="19050">
            <a:solidFill>
              <a:srgbClr val="FBC293"/>
            </a:solidFill>
          </a:ln>
        </p:spPr>
        <p:txBody>
          <a:bodyPr wrap="square" rtlCol="0">
            <a:spAutoFit/>
          </a:bodyPr>
          <a:lstStyle/>
          <a:p>
            <a:r>
              <a:rPr kumimoji="1" lang="ja-JP" altLang="en-US" sz="1400" b="1" u="sng" dirty="0"/>
              <a:t>◆医療機関等光熱費高騰対策支援事業　事業費：６１億６，１８４万円</a:t>
            </a:r>
            <a:endParaRPr kumimoji="1" lang="en-US" altLang="ja-JP" sz="1400" b="1" u="sng" dirty="0"/>
          </a:p>
          <a:p>
            <a:r>
              <a:rPr kumimoji="1" lang="ja-JP" altLang="en-US" sz="1100" dirty="0"/>
              <a:t>　</a:t>
            </a:r>
            <a:r>
              <a:rPr kumimoji="1" lang="ja-JP" altLang="en-US" sz="1400" dirty="0"/>
              <a:t>物価高騰の影響を受ける医療機関等の安定的な事業継続を支援するため、府内の病院、診療所、薬局等に対し、光熱費等の高騰に係る支援を実施。</a:t>
            </a:r>
            <a:endParaRPr kumimoji="1" lang="en-US" altLang="ja-JP" sz="1400" dirty="0"/>
          </a:p>
          <a:p>
            <a:endParaRPr kumimoji="1" lang="en-US" altLang="ja-JP" sz="1200" dirty="0"/>
          </a:p>
        </p:txBody>
      </p:sp>
    </p:spTree>
    <p:extLst>
      <p:ext uri="{BB962C8B-B14F-4D97-AF65-F5344CB8AC3E}">
        <p14:creationId xmlns:p14="http://schemas.microsoft.com/office/powerpoint/2010/main" val="22013705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DEEE9468F64B644ABFFBB3862C1BC74" ma:contentTypeVersion="7" ma:contentTypeDescription="新しいドキュメントを作成します。" ma:contentTypeScope="" ma:versionID="6c55aa6c89a95ef4df32a422dc7d21f8">
  <xsd:schema xmlns:xsd="http://www.w3.org/2001/XMLSchema" xmlns:xs="http://www.w3.org/2001/XMLSchema" xmlns:p="http://schemas.microsoft.com/office/2006/metadata/properties" xmlns:ns2="653e66e5-f1e1-441c-8122-6d36929cd6b7" targetNamespace="http://schemas.microsoft.com/office/2006/metadata/properties" ma:root="true" ma:fieldsID="ca41f22325bef7b36ee3abfa08f1c62c" ns2:_="">
    <xsd:import namespace="653e66e5-f1e1-441c-8122-6d36929cd6b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53e66e5-f1e1-441c-8122-6d36929cd6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446B3C0-C7E3-4D3F-A698-691AC128046B}">
  <ds:schemaRefs>
    <ds:schemaRef ds:uri="http://schemas.microsoft.com/sharepoint/v3/contenttype/forms"/>
  </ds:schemaRefs>
</ds:datastoreItem>
</file>

<file path=customXml/itemProps2.xml><?xml version="1.0" encoding="utf-8"?>
<ds:datastoreItem xmlns:ds="http://schemas.openxmlformats.org/officeDocument/2006/customXml" ds:itemID="{81BBCA0D-AA3D-47C2-85AE-8A0B7DB61970}">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2A887439-E3BC-4A0B-84EF-B396444C65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53e66e5-f1e1-441c-8122-6d36929cd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1738</TotalTime>
  <Words>269</Words>
  <Application>Microsoft Office PowerPoint</Application>
  <PresentationFormat>画面に合わせる (4:3)</PresentationFormat>
  <Paragraphs>22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Aptos</vt:lpstr>
      <vt:lpstr>Aptos Display</vt:lpstr>
      <vt:lpstr>游ゴシック</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松山 倫之(MATSUYAMA Tomoyuki)</dc:creator>
  <cp:lastModifiedBy>渡邉</cp:lastModifiedBy>
  <cp:revision>18</cp:revision>
  <cp:lastPrinted>2026-03-04T05:37:23Z</cp:lastPrinted>
  <dcterms:created xsi:type="dcterms:W3CDTF">2026-03-03T02:43:15Z</dcterms:created>
  <dcterms:modified xsi:type="dcterms:W3CDTF">2026-03-30T02:05:32Z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0x0101002DEEE9468F64B644ABFFBB3862C1BC74</vt:lpwstr>
  </property>
</Properties>
</file>